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0" r:id="rId2"/>
    <p:sldId id="261" r:id="rId3"/>
    <p:sldId id="262" r:id="rId4"/>
    <p:sldId id="263" r:id="rId5"/>
    <p:sldId id="264" r:id="rId6"/>
    <p:sldId id="265" r:id="rId7"/>
    <p:sldId id="266" r:id="rId8"/>
    <p:sldId id="267" r:id="rId9"/>
    <p:sldId id="268" r:id="rId10"/>
    <p:sldId id="260" r:id="rId11"/>
    <p:sldId id="257" r:id="rId12"/>
    <p:sldId id="289" r:id="rId13"/>
    <p:sldId id="287" r:id="rId14"/>
    <p:sldId id="271" r:id="rId15"/>
    <p:sldId id="270" r:id="rId16"/>
    <p:sldId id="259" r:id="rId17"/>
    <p:sldId id="273" r:id="rId18"/>
    <p:sldId id="274" r:id="rId19"/>
    <p:sldId id="275" r:id="rId20"/>
    <p:sldId id="276" r:id="rId21"/>
    <p:sldId id="278" r:id="rId22"/>
    <p:sldId id="280" r:id="rId23"/>
    <p:sldId id="277" r:id="rId24"/>
    <p:sldId id="281" r:id="rId25"/>
    <p:sldId id="282" r:id="rId26"/>
    <p:sldId id="284" r:id="rId27"/>
    <p:sldId id="285" r:id="rId28"/>
    <p:sldId id="258" r:id="rId29"/>
    <p:sldId id="269" r:id="rId30"/>
    <p:sldId id="286" r:id="rId31"/>
    <p:sldId id="283" r:id="rId32"/>
    <p:sldId id="288" r:id="rId33"/>
  </p:sldIdLst>
  <p:sldSz cx="12192000" cy="6858000"/>
  <p:notesSz cx="6858000" cy="9144000"/>
  <p:embeddedFontLst>
    <p:embeddedFont>
      <p:font typeface="Baskerville Old Face" panose="02020602080505020303" pitchFamily="18" charset="0"/>
      <p:regular r:id="rId34"/>
    </p:embeddedFont>
    <p:embeddedFont>
      <p:font typeface="Comic Sans MS" panose="030F0702030302020204" pitchFamily="66"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5" d="100"/>
          <a:sy n="105"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901857-5FF2-4C03-9D57-CBA607F5C61C}"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327215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01857-5FF2-4C03-9D57-CBA607F5C61C}"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402297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01857-5FF2-4C03-9D57-CBA607F5C61C}"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75867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01857-5FF2-4C03-9D57-CBA607F5C61C}"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327464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901857-5FF2-4C03-9D57-CBA607F5C61C}"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173889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901857-5FF2-4C03-9D57-CBA607F5C61C}"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214869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901857-5FF2-4C03-9D57-CBA607F5C61C}" type="datetimeFigureOut">
              <a:rPr lang="en-US" smtClean="0"/>
              <a:t>12/26/2024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13352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901857-5FF2-4C03-9D57-CBA607F5C61C}" type="datetimeFigureOut">
              <a:rPr lang="en-US" smtClean="0"/>
              <a:t>12/26/2024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8857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01857-5FF2-4C03-9D57-CBA607F5C61C}" type="datetimeFigureOut">
              <a:rPr lang="en-US" smtClean="0"/>
              <a:t>12/26/2024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211808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901857-5FF2-4C03-9D57-CBA607F5C61C}"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422037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901857-5FF2-4C03-9D57-CBA607F5C61C}"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47DD6-DA89-4F15-AD5A-E0831759DB24}" type="slidenum">
              <a:rPr lang="en-US" smtClean="0"/>
              <a:t>‹#›</a:t>
            </a:fld>
            <a:endParaRPr lang="en-US"/>
          </a:p>
        </p:txBody>
      </p:sp>
    </p:spTree>
    <p:extLst>
      <p:ext uri="{BB962C8B-B14F-4D97-AF65-F5344CB8AC3E}">
        <p14:creationId xmlns:p14="http://schemas.microsoft.com/office/powerpoint/2010/main" val="190038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01857-5FF2-4C03-9D57-CBA607F5C61C}" type="datetimeFigureOut">
              <a:rPr lang="en-US" smtClean="0"/>
              <a:t>12/26/2024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47DD6-DA89-4F15-AD5A-E0831759DB24}" type="slidenum">
              <a:rPr lang="en-US" smtClean="0"/>
              <a:t>‹#›</a:t>
            </a:fld>
            <a:endParaRPr lang="en-US"/>
          </a:p>
        </p:txBody>
      </p:sp>
    </p:spTree>
    <p:extLst>
      <p:ext uri="{BB962C8B-B14F-4D97-AF65-F5344CB8AC3E}">
        <p14:creationId xmlns:p14="http://schemas.microsoft.com/office/powerpoint/2010/main" val="2750692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8.jpeg"/><Relationship Id="rId10" Type="http://schemas.openxmlformats.org/officeDocument/2006/relationships/image" Target="../media/image21.jpeg"/><Relationship Id="rId4" Type="http://schemas.openxmlformats.org/officeDocument/2006/relationships/image" Target="../media/image7.gif"/><Relationship Id="rId9" Type="http://schemas.openxmlformats.org/officeDocument/2006/relationships/image" Target="../media/image20.gif"/></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josephsmithjr.org/index.php/history/joseph-smith-jr/202-joseph-and-hyrum-death-masks" TargetMode="External"/><Relationship Id="rId2" Type="http://schemas.openxmlformats.org/officeDocument/2006/relationships/hyperlink" Target="https://history.lds.org/article/museum-treasures-joseph-and-hyrum-death-masks?lang=eng" TargetMode="Externa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hyperlink" Target="http://www.good4utah.com/story/d/story/the-casket-cane-of-joseph-smith/22590/26m-MRgk00mc55OpkDv9pg" TargetMode="Externa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lds.org/ensign/1979/09/nineteenth-century-break-offs?lang=eng&amp;query=james+stran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F14CC2-DA60-3F43-B3E4-C8E39C7771C4}"/>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3" name="TextBox 2">
            <a:extLst>
              <a:ext uri="{FF2B5EF4-FFF2-40B4-BE49-F238E27FC236}">
                <a16:creationId xmlns:a16="http://schemas.microsoft.com/office/drawing/2014/main" id="{986AD1F9-B44E-C46A-C434-5A515D7886F6}"/>
              </a:ext>
            </a:extLst>
          </p:cNvPr>
          <p:cNvSpPr txBox="1"/>
          <p:nvPr/>
        </p:nvSpPr>
        <p:spPr>
          <a:xfrm>
            <a:off x="-2" y="632389"/>
            <a:ext cx="12192001" cy="1938992"/>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Succession in the Presidency</a:t>
            </a:r>
          </a:p>
          <a:p>
            <a:pPr algn="ctr"/>
            <a:r>
              <a:rPr lang="en-US" sz="6000" dirty="0">
                <a:solidFill>
                  <a:schemeClr val="bg1"/>
                </a:solidFill>
                <a:latin typeface="Baskerville Old Face" panose="02020602080505020303" pitchFamily="18" charset="0"/>
              </a:rPr>
              <a:t>1844</a:t>
            </a:r>
          </a:p>
        </p:txBody>
      </p:sp>
      <p:grpSp>
        <p:nvGrpSpPr>
          <p:cNvPr id="4" name="Group 3">
            <a:extLst>
              <a:ext uri="{FF2B5EF4-FFF2-40B4-BE49-F238E27FC236}">
                <a16:creationId xmlns:a16="http://schemas.microsoft.com/office/drawing/2014/main" id="{47052B0E-B26A-BFD1-A0F7-08CEB0957ACB}"/>
              </a:ext>
            </a:extLst>
          </p:cNvPr>
          <p:cNvGrpSpPr/>
          <p:nvPr/>
        </p:nvGrpSpPr>
        <p:grpSpPr>
          <a:xfrm>
            <a:off x="4545706" y="3088780"/>
            <a:ext cx="3100584" cy="1730438"/>
            <a:chOff x="4458812" y="1063427"/>
            <a:chExt cx="3100584" cy="1730438"/>
          </a:xfrm>
          <a:solidFill>
            <a:schemeClr val="bg1"/>
          </a:solidFill>
        </p:grpSpPr>
        <p:grpSp>
          <p:nvGrpSpPr>
            <p:cNvPr id="5" name="Group 4">
              <a:extLst>
                <a:ext uri="{FF2B5EF4-FFF2-40B4-BE49-F238E27FC236}">
                  <a16:creationId xmlns:a16="http://schemas.microsoft.com/office/drawing/2014/main" id="{DAC05B9C-A236-E99F-51C7-B791F9F309C4}"/>
                </a:ext>
              </a:extLst>
            </p:cNvPr>
            <p:cNvGrpSpPr/>
            <p:nvPr/>
          </p:nvGrpSpPr>
          <p:grpSpPr>
            <a:xfrm>
              <a:off x="4458812" y="1338795"/>
              <a:ext cx="1076099" cy="1455070"/>
              <a:chOff x="6696052" y="1382055"/>
              <a:chExt cx="1076099" cy="1455070"/>
            </a:xfrm>
            <a:grpFill/>
          </p:grpSpPr>
          <p:sp>
            <p:nvSpPr>
              <p:cNvPr id="12" name="Oval 11">
                <a:extLst>
                  <a:ext uri="{FF2B5EF4-FFF2-40B4-BE49-F238E27FC236}">
                    <a16:creationId xmlns:a16="http://schemas.microsoft.com/office/drawing/2014/main" id="{E31CCEDF-3EFE-8DE1-B072-A0297D118B86}"/>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a:extLst>
                  <a:ext uri="{FF2B5EF4-FFF2-40B4-BE49-F238E27FC236}">
                    <a16:creationId xmlns:a16="http://schemas.microsoft.com/office/drawing/2014/main" id="{CB96E60B-1059-67A7-BE1E-9878A0DD115E}"/>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4EDCF968-8C9F-B93B-639F-8DDB60013D0C}"/>
                </a:ext>
              </a:extLst>
            </p:cNvPr>
            <p:cNvGrpSpPr/>
            <p:nvPr/>
          </p:nvGrpSpPr>
          <p:grpSpPr>
            <a:xfrm>
              <a:off x="6483297" y="1338795"/>
              <a:ext cx="1076099" cy="1455070"/>
              <a:chOff x="6696052" y="1382055"/>
              <a:chExt cx="1076099" cy="1455070"/>
            </a:xfrm>
            <a:grpFill/>
          </p:grpSpPr>
          <p:sp>
            <p:nvSpPr>
              <p:cNvPr id="10" name="Oval 9">
                <a:extLst>
                  <a:ext uri="{FF2B5EF4-FFF2-40B4-BE49-F238E27FC236}">
                    <a16:creationId xmlns:a16="http://schemas.microsoft.com/office/drawing/2014/main" id="{8FB5FA5B-E0DE-B1BA-DE6C-D0EDB31D86B0}"/>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a:extLst>
                  <a:ext uri="{FF2B5EF4-FFF2-40B4-BE49-F238E27FC236}">
                    <a16:creationId xmlns:a16="http://schemas.microsoft.com/office/drawing/2014/main" id="{0418CF66-1081-8782-F7F6-2D3587E7B2E6}"/>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33AB4BC-C857-5A5E-2090-B13BFEC2FFEE}"/>
                </a:ext>
              </a:extLst>
            </p:cNvPr>
            <p:cNvGrpSpPr/>
            <p:nvPr/>
          </p:nvGrpSpPr>
          <p:grpSpPr>
            <a:xfrm>
              <a:off x="5339218" y="1063427"/>
              <a:ext cx="1271794" cy="1719683"/>
              <a:chOff x="6696052" y="1382055"/>
              <a:chExt cx="1076099" cy="1455070"/>
            </a:xfrm>
            <a:grpFill/>
          </p:grpSpPr>
          <p:sp>
            <p:nvSpPr>
              <p:cNvPr id="8" name="Oval 7">
                <a:extLst>
                  <a:ext uri="{FF2B5EF4-FFF2-40B4-BE49-F238E27FC236}">
                    <a16:creationId xmlns:a16="http://schemas.microsoft.com/office/drawing/2014/main" id="{E23CD997-4EDA-D623-2C2E-0FA41FB8EB58}"/>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a:extLst>
                  <a:ext uri="{FF2B5EF4-FFF2-40B4-BE49-F238E27FC236}">
                    <a16:creationId xmlns:a16="http://schemas.microsoft.com/office/drawing/2014/main" id="{CF229175-2E8E-51B2-73FC-5BAFCDB8A58E}"/>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Footer Placeholder 14">
            <a:extLst>
              <a:ext uri="{FF2B5EF4-FFF2-40B4-BE49-F238E27FC236}">
                <a16:creationId xmlns:a16="http://schemas.microsoft.com/office/drawing/2014/main" id="{EF34BE19-C65C-04F7-4A48-09CD49F212A7}"/>
              </a:ext>
            </a:extLst>
          </p:cNvPr>
          <p:cNvSpPr>
            <a:spLocks noGrp="1"/>
          </p:cNvSpPr>
          <p:nvPr/>
        </p:nvSpPr>
        <p:spPr>
          <a:xfrm>
            <a:off x="-43182" y="655337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3479261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E51A8B-1FC0-4A79-911B-B983D558E325}"/>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grpSp>
        <p:nvGrpSpPr>
          <p:cNvPr id="7" name="Group 18"/>
          <p:cNvGrpSpPr/>
          <p:nvPr/>
        </p:nvGrpSpPr>
        <p:grpSpPr>
          <a:xfrm>
            <a:off x="849086" y="468087"/>
            <a:ext cx="10493828" cy="5246914"/>
            <a:chOff x="965200" y="2286000"/>
            <a:chExt cx="7327900" cy="2743200"/>
          </a:xfrm>
        </p:grpSpPr>
        <p:sp>
          <p:nvSpPr>
            <p:cNvPr id="9" name="Rectangle 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1"/>
              <a:endCxn id="1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069236" y="3164993"/>
            <a:ext cx="7867935" cy="1384995"/>
          </a:xfrm>
          <a:prstGeom prst="rect">
            <a:avLst/>
          </a:prstGeom>
        </p:spPr>
        <p:txBody>
          <a:bodyPr wrap="square">
            <a:spAutoFit/>
          </a:bodyPr>
          <a:lstStyle/>
          <a:p>
            <a:r>
              <a:rPr lang="en-US" sz="2800" b="0" i="0" dirty="0">
                <a:solidFill>
                  <a:schemeClr val="bg1"/>
                </a:solidFill>
                <a:effectLst/>
                <a:latin typeface="Comic Sans MS" panose="030F0702030302020204" pitchFamily="66" charset="0"/>
              </a:rPr>
              <a:t>How does the President of the Church receive the priesthood authority necessary to preside over the Church?</a:t>
            </a:r>
            <a:endParaRPr lang="en-US" sz="2800" dirty="0">
              <a:solidFill>
                <a:schemeClr val="bg1"/>
              </a:solidFill>
              <a:latin typeface="Comic Sans MS" panose="030F0702030302020204" pitchFamily="66" charset="0"/>
            </a:endParaRPr>
          </a:p>
        </p:txBody>
      </p:sp>
      <p:sp>
        <p:nvSpPr>
          <p:cNvPr id="14" name="TextBox 13"/>
          <p:cNvSpPr txBox="1"/>
          <p:nvPr/>
        </p:nvSpPr>
        <p:spPr>
          <a:xfrm>
            <a:off x="1069236" y="2031722"/>
            <a:ext cx="10126911" cy="523220"/>
          </a:xfrm>
          <a:prstGeom prst="rect">
            <a:avLst/>
          </a:prstGeom>
          <a:noFill/>
        </p:spPr>
        <p:txBody>
          <a:bodyPr wrap="square" rtlCol="0">
            <a:spAutoFit/>
          </a:bodyPr>
          <a:lstStyle/>
          <a:p>
            <a:r>
              <a:rPr lang="en-US" sz="2800" dirty="0">
                <a:solidFill>
                  <a:schemeClr val="bg1"/>
                </a:solidFill>
                <a:latin typeface="Comic Sans MS" panose="030F0702030302020204" pitchFamily="66" charset="0"/>
              </a:rPr>
              <a:t>How will he be chosen?</a:t>
            </a:r>
          </a:p>
        </p:txBody>
      </p:sp>
      <p:sp>
        <p:nvSpPr>
          <p:cNvPr id="15" name="TextBox 14"/>
          <p:cNvSpPr txBox="1"/>
          <p:nvPr/>
        </p:nvSpPr>
        <p:spPr>
          <a:xfrm>
            <a:off x="1179629" y="765383"/>
            <a:ext cx="10126911" cy="954107"/>
          </a:xfrm>
          <a:prstGeom prst="rect">
            <a:avLst/>
          </a:prstGeom>
          <a:noFill/>
        </p:spPr>
        <p:txBody>
          <a:bodyPr wrap="square" rtlCol="0">
            <a:spAutoFit/>
          </a:bodyPr>
          <a:lstStyle/>
          <a:p>
            <a:r>
              <a:rPr lang="en-US" sz="2800" dirty="0">
                <a:solidFill>
                  <a:schemeClr val="bg1"/>
                </a:solidFill>
                <a:latin typeface="Comic Sans MS" panose="030F0702030302020204" pitchFamily="66" charset="0"/>
              </a:rPr>
              <a:t>When the current President of the Church dies, who will become the next President of the Church? </a:t>
            </a:r>
          </a:p>
        </p:txBody>
      </p:sp>
    </p:spTree>
    <p:extLst>
      <p:ext uri="{BB962C8B-B14F-4D97-AF65-F5344CB8AC3E}">
        <p14:creationId xmlns:p14="http://schemas.microsoft.com/office/powerpoint/2010/main" val="8099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B6E3CD5-BC40-4F46-9DDF-7FF123731AC6}"/>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Where Were The Twelve?</a:t>
            </a:r>
          </a:p>
        </p:txBody>
      </p:sp>
      <p:sp>
        <p:nvSpPr>
          <p:cNvPr id="3" name="Rectangle 2"/>
          <p:cNvSpPr/>
          <p:nvPr/>
        </p:nvSpPr>
        <p:spPr>
          <a:xfrm>
            <a:off x="-42551" y="6612023"/>
            <a:ext cx="1358000" cy="307777"/>
          </a:xfrm>
          <a:prstGeom prst="rect">
            <a:avLst/>
          </a:prstGeom>
        </p:spPr>
        <p:txBody>
          <a:bodyPr wrap="none">
            <a:spAutoFit/>
          </a:bodyPr>
          <a:lstStyle/>
          <a:p>
            <a:r>
              <a:rPr lang="en-US" sz="1400" dirty="0">
                <a:solidFill>
                  <a:schemeClr val="bg1"/>
                </a:solidFill>
              </a:rPr>
              <a:t>Student Manual</a:t>
            </a:r>
            <a:endParaRPr lang="en-US" sz="1400" dirty="0"/>
          </a:p>
        </p:txBody>
      </p:sp>
      <p:grpSp>
        <p:nvGrpSpPr>
          <p:cNvPr id="5" name="Group 4"/>
          <p:cNvGrpSpPr/>
          <p:nvPr/>
        </p:nvGrpSpPr>
        <p:grpSpPr>
          <a:xfrm>
            <a:off x="192681" y="570375"/>
            <a:ext cx="2996590" cy="1560739"/>
            <a:chOff x="192681" y="570375"/>
            <a:chExt cx="2996590" cy="1560739"/>
          </a:xfrm>
        </p:grpSpPr>
        <p:sp>
          <p:nvSpPr>
            <p:cNvPr id="2" name="Rectangle 1"/>
            <p:cNvSpPr/>
            <p:nvPr/>
          </p:nvSpPr>
          <p:spPr>
            <a:xfrm>
              <a:off x="192681" y="570375"/>
              <a:ext cx="2996590" cy="923330"/>
            </a:xfrm>
            <a:prstGeom prst="rect">
              <a:avLst/>
            </a:prstGeom>
          </p:spPr>
          <p:txBody>
            <a:bodyPr wrap="square">
              <a:spAutoFit/>
            </a:bodyPr>
            <a:lstStyle/>
            <a:p>
              <a:r>
                <a:rPr lang="en-US" b="0" i="0" dirty="0">
                  <a:solidFill>
                    <a:schemeClr val="bg1"/>
                  </a:solidFill>
                  <a:effectLst/>
                  <a:latin typeface="Calibri" panose="020F0502020204030204" pitchFamily="34" charset="0"/>
                </a:rPr>
                <a:t>Elder Richards directed the Church until the Twelve returned.</a:t>
              </a:r>
              <a:endParaRPr lang="en-US" dirty="0">
                <a:solidFill>
                  <a:schemeClr val="bg1"/>
                </a:solidFill>
              </a:endParaRPr>
            </a:p>
          </p:txBody>
        </p:sp>
        <p:pic>
          <p:nvPicPr>
            <p:cNvPr id="17" name="Picture 2" descr="http://www.woodruffhotel.com/images/53-Willard-Rich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970" y="1164589"/>
              <a:ext cx="754644" cy="966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2937" y="1925083"/>
            <a:ext cx="3146334" cy="1191547"/>
            <a:chOff x="42937" y="1925083"/>
            <a:chExt cx="3146334" cy="1191547"/>
          </a:xfrm>
        </p:grpSpPr>
        <p:sp>
          <p:nvSpPr>
            <p:cNvPr id="9" name="Rectangle 8"/>
            <p:cNvSpPr/>
            <p:nvPr/>
          </p:nvSpPr>
          <p:spPr>
            <a:xfrm>
              <a:off x="750885" y="2193300"/>
              <a:ext cx="2438386" cy="923330"/>
            </a:xfrm>
            <a:prstGeom prst="rect">
              <a:avLst/>
            </a:prstGeom>
          </p:spPr>
          <p:txBody>
            <a:bodyPr wrap="square">
              <a:spAutoFit/>
            </a:bodyPr>
            <a:lstStyle/>
            <a:p>
              <a:r>
                <a:rPr lang="en-US" b="0" i="0" dirty="0">
                  <a:solidFill>
                    <a:schemeClr val="bg1"/>
                  </a:solidFill>
                  <a:effectLst/>
                  <a:latin typeface="Calibri" panose="020F0502020204030204" pitchFamily="34" charset="0"/>
                </a:rPr>
                <a:t>John Taylor—wounded-- returned to Nauvoo July 2</a:t>
              </a:r>
              <a:r>
                <a:rPr lang="en-US" b="0" i="0" baseline="30000" dirty="0">
                  <a:solidFill>
                    <a:schemeClr val="bg1"/>
                  </a:solidFill>
                  <a:effectLst/>
                  <a:latin typeface="Calibri" panose="020F0502020204030204" pitchFamily="34" charset="0"/>
                </a:rPr>
                <a:t>nd</a:t>
              </a:r>
              <a:r>
                <a:rPr lang="en-US" b="0" i="0" dirty="0">
                  <a:solidFill>
                    <a:schemeClr val="bg1"/>
                  </a:solidFill>
                  <a:effectLst/>
                  <a:latin typeface="Calibri" panose="020F0502020204030204" pitchFamily="34" charset="0"/>
                </a:rPr>
                <a:t> </a:t>
              </a:r>
              <a:endParaRPr lang="en-US" dirty="0">
                <a:solidFill>
                  <a:schemeClr val="bg1"/>
                </a:solidFill>
              </a:endParaRPr>
            </a:p>
          </p:txBody>
        </p:sp>
        <p:pic>
          <p:nvPicPr>
            <p:cNvPr id="18" name="Picture 6" descr="http://www.shields-research.org/General/LDS_Leaders/1stPres/John_Taylor/PresTaylor.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37" y="1925083"/>
              <a:ext cx="707948" cy="10916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64613" y="4586507"/>
            <a:ext cx="2996590" cy="2186142"/>
            <a:chOff x="152505" y="4147461"/>
            <a:chExt cx="2996590" cy="2186142"/>
          </a:xfrm>
        </p:grpSpPr>
        <p:sp>
          <p:nvSpPr>
            <p:cNvPr id="12" name="Rectangle 11"/>
            <p:cNvSpPr/>
            <p:nvPr/>
          </p:nvSpPr>
          <p:spPr>
            <a:xfrm>
              <a:off x="152505" y="4147461"/>
              <a:ext cx="2996590" cy="1200329"/>
            </a:xfrm>
            <a:prstGeom prst="rect">
              <a:avLst/>
            </a:prstGeom>
          </p:spPr>
          <p:txBody>
            <a:bodyPr wrap="square">
              <a:spAutoFit/>
            </a:bodyPr>
            <a:lstStyle/>
            <a:p>
              <a:r>
                <a:rPr lang="en-US" b="0" i="0" dirty="0">
                  <a:solidFill>
                    <a:schemeClr val="bg1"/>
                  </a:solidFill>
                  <a:effectLst/>
                  <a:latin typeface="Calibri" panose="020F0502020204030204" pitchFamily="34" charset="0"/>
                </a:rPr>
                <a:t>Samuel H. Smith who fled to the scene of his brothers’ deaths contracted a serious fever and died on July 30</a:t>
              </a:r>
              <a:r>
                <a:rPr lang="en-US" b="0" i="0" baseline="30000" dirty="0">
                  <a:solidFill>
                    <a:schemeClr val="bg1"/>
                  </a:solidFill>
                  <a:effectLst/>
                  <a:latin typeface="Calibri" panose="020F0502020204030204" pitchFamily="34" charset="0"/>
                </a:rPr>
                <a:t>th</a:t>
              </a:r>
              <a:r>
                <a:rPr lang="en-US" b="0" i="0" dirty="0">
                  <a:solidFill>
                    <a:schemeClr val="bg1"/>
                  </a:solidFill>
                  <a:effectLst/>
                  <a:latin typeface="Calibri" panose="020F0502020204030204" pitchFamily="34" charset="0"/>
                </a:rPr>
                <a:t>.</a:t>
              </a:r>
              <a:endParaRPr lang="en-US" dirty="0">
                <a:solidFill>
                  <a:schemeClr val="bg1"/>
                </a:solidFill>
              </a:endParaRPr>
            </a:p>
          </p:txBody>
        </p:sp>
        <p:pic>
          <p:nvPicPr>
            <p:cNvPr id="19" name="Picture 8" descr="http://upload.wikimedia.org/wikipedia/commons/c/c5/Samuel_H._Smi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690" y="5334789"/>
              <a:ext cx="875151" cy="998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4286922" y="3747736"/>
            <a:ext cx="2996590" cy="3037851"/>
            <a:chOff x="4286922" y="3747736"/>
            <a:chExt cx="2996590" cy="3037851"/>
          </a:xfrm>
        </p:grpSpPr>
        <p:sp>
          <p:nvSpPr>
            <p:cNvPr id="14" name="Rectangle 13"/>
            <p:cNvSpPr/>
            <p:nvPr/>
          </p:nvSpPr>
          <p:spPr>
            <a:xfrm>
              <a:off x="4286922" y="3747736"/>
              <a:ext cx="2996590" cy="1477328"/>
            </a:xfrm>
            <a:prstGeom prst="rect">
              <a:avLst/>
            </a:prstGeom>
          </p:spPr>
          <p:txBody>
            <a:bodyPr wrap="square">
              <a:spAutoFit/>
            </a:bodyPr>
            <a:lstStyle/>
            <a:p>
              <a:r>
                <a:rPr lang="en-US" b="0" i="0" dirty="0">
                  <a:solidFill>
                    <a:schemeClr val="bg1"/>
                  </a:solidFill>
                  <a:effectLst/>
                  <a:latin typeface="Calibri" panose="020F0502020204030204" pitchFamily="34" charset="0"/>
                </a:rPr>
                <a:t>Orson Hyde was examining maps in the hall rented by the Church in Boston when he felt a heavy and sorrowful spirit come upon him. </a:t>
              </a:r>
              <a:endParaRPr lang="en-US" dirty="0">
                <a:solidFill>
                  <a:schemeClr val="bg1"/>
                </a:solidFill>
              </a:endParaRPr>
            </a:p>
          </p:txBody>
        </p:sp>
        <p:pic>
          <p:nvPicPr>
            <p:cNvPr id="4" name="Picture 4" descr="http://historypreserved.com/images/Orson%20Hyde/Orson_Hyde_inside_1_jpe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1609" y="5334789"/>
              <a:ext cx="1206154" cy="14507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7917658" y="702142"/>
            <a:ext cx="4114396" cy="2638222"/>
            <a:chOff x="7917658" y="702142"/>
            <a:chExt cx="4114396" cy="2638222"/>
          </a:xfrm>
        </p:grpSpPr>
        <p:sp>
          <p:nvSpPr>
            <p:cNvPr id="15" name="Rectangle 14"/>
            <p:cNvSpPr/>
            <p:nvPr/>
          </p:nvSpPr>
          <p:spPr>
            <a:xfrm>
              <a:off x="8811201" y="1032040"/>
              <a:ext cx="3220853" cy="2308324"/>
            </a:xfrm>
            <a:prstGeom prst="rect">
              <a:avLst/>
            </a:prstGeom>
          </p:spPr>
          <p:txBody>
            <a:bodyPr wrap="square">
              <a:spAutoFit/>
            </a:bodyPr>
            <a:lstStyle/>
            <a:p>
              <a:r>
                <a:rPr lang="en-US" b="0" i="0" dirty="0">
                  <a:solidFill>
                    <a:schemeClr val="bg1"/>
                  </a:solidFill>
                  <a:effectLst/>
                  <a:latin typeface="Calibri" panose="020F0502020204030204" pitchFamily="34" charset="0"/>
                </a:rPr>
                <a:t>George A. Smith was in Michigan and was plagued with a depressed spirit and foreboding thoughts all day long. “Once it seemed to him that some fiend whispered in his ear, ‘Joseph and Hyrum are dead; </a:t>
              </a:r>
              <a:r>
                <a:rPr lang="en-US" b="0" i="0" dirty="0" err="1">
                  <a:solidFill>
                    <a:schemeClr val="bg1"/>
                  </a:solidFill>
                  <a:effectLst/>
                  <a:latin typeface="Calibri" panose="020F0502020204030204" pitchFamily="34" charset="0"/>
                </a:rPr>
                <a:t>ain’t</a:t>
              </a:r>
              <a:r>
                <a:rPr lang="en-US" b="0" i="0" dirty="0">
                  <a:solidFill>
                    <a:schemeClr val="bg1"/>
                  </a:solidFill>
                  <a:effectLst/>
                  <a:latin typeface="Calibri" panose="020F0502020204030204" pitchFamily="34" charset="0"/>
                </a:rPr>
                <a:t> you glad of it”</a:t>
              </a:r>
              <a:endParaRPr lang="en-US" dirty="0">
                <a:solidFill>
                  <a:schemeClr val="bg1"/>
                </a:solidFill>
              </a:endParaRPr>
            </a:p>
          </p:txBody>
        </p:sp>
        <p:pic>
          <p:nvPicPr>
            <p:cNvPr id="3078" name="Picture 6" descr="http://www.gapages.com/smithga1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7658" y="702142"/>
              <a:ext cx="893543" cy="11913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3639493" y="937140"/>
            <a:ext cx="4191753" cy="2505945"/>
            <a:chOff x="3639493" y="937140"/>
            <a:chExt cx="4191753" cy="2505945"/>
          </a:xfrm>
        </p:grpSpPr>
        <p:sp>
          <p:nvSpPr>
            <p:cNvPr id="13" name="Rectangle 12"/>
            <p:cNvSpPr/>
            <p:nvPr/>
          </p:nvSpPr>
          <p:spPr>
            <a:xfrm>
              <a:off x="3639493" y="937140"/>
              <a:ext cx="4191753" cy="1200329"/>
            </a:xfrm>
            <a:prstGeom prst="rect">
              <a:avLst/>
            </a:prstGeom>
          </p:spPr>
          <p:txBody>
            <a:bodyPr wrap="square">
              <a:spAutoFit/>
            </a:bodyPr>
            <a:lstStyle/>
            <a:p>
              <a:r>
                <a:rPr lang="en-US" b="0" i="0" dirty="0">
                  <a:solidFill>
                    <a:schemeClr val="bg1"/>
                  </a:solidFill>
                  <a:effectLst/>
                  <a:latin typeface="Calibri" panose="020F0502020204030204" pitchFamily="34" charset="0"/>
                </a:rPr>
                <a:t>Elders Heber C. Kimball and Lyman Wight were traveling between Philadelphia and New York City when Elder Kimball felt mournful, as if he had just lost a friend.</a:t>
              </a:r>
              <a:endParaRPr lang="en-US" dirty="0">
                <a:solidFill>
                  <a:schemeClr val="bg1"/>
                </a:solidFill>
              </a:endParaRPr>
            </a:p>
          </p:txBody>
        </p:sp>
        <p:pic>
          <p:nvPicPr>
            <p:cNvPr id="3074" name="Picture 2" descr="http://www.gapages.com/kimbahc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9424" y="2135508"/>
              <a:ext cx="980683" cy="13075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Lymanwight8.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8130" y="2104480"/>
              <a:ext cx="941234" cy="13177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7554038" y="3646119"/>
            <a:ext cx="4513551" cy="3050515"/>
            <a:chOff x="7476646" y="3581808"/>
            <a:chExt cx="4868151" cy="3050515"/>
          </a:xfrm>
        </p:grpSpPr>
        <p:sp>
          <p:nvSpPr>
            <p:cNvPr id="16" name="Rectangle 15"/>
            <p:cNvSpPr/>
            <p:nvPr/>
          </p:nvSpPr>
          <p:spPr>
            <a:xfrm>
              <a:off x="8608170" y="3681971"/>
              <a:ext cx="3736627" cy="2862322"/>
            </a:xfrm>
            <a:prstGeom prst="rect">
              <a:avLst/>
            </a:prstGeom>
          </p:spPr>
          <p:txBody>
            <a:bodyPr wrap="square">
              <a:spAutoFit/>
            </a:bodyPr>
            <a:lstStyle/>
            <a:p>
              <a:r>
                <a:rPr lang="en-US" b="0" i="0" dirty="0">
                  <a:solidFill>
                    <a:schemeClr val="bg1"/>
                  </a:solidFill>
                  <a:effectLst/>
                  <a:latin typeface="Calibri" panose="020F0502020204030204" pitchFamily="34" charset="0"/>
                </a:rPr>
                <a:t>Two days before the Martyrdom, Parley P. Pratt was moved upon the Spirit to start home from New York State and met his brother William on a canal boat on the day of the tragedy. </a:t>
              </a:r>
            </a:p>
            <a:p>
              <a:r>
                <a:rPr lang="en-US" dirty="0">
                  <a:solidFill>
                    <a:schemeClr val="bg1"/>
                  </a:solidFill>
                  <a:latin typeface="Calibri" panose="020F0502020204030204" pitchFamily="34" charset="0"/>
                </a:rPr>
                <a:t>Parley was the first Apostle outside of Nauvoo to learn of the deaths on a steamboat headed across the Great Lakes toward Chicago. </a:t>
              </a:r>
              <a:endParaRPr lang="en-US" dirty="0">
                <a:solidFill>
                  <a:schemeClr val="bg1"/>
                </a:solidFill>
              </a:endParaRPr>
            </a:p>
          </p:txBody>
        </p:sp>
        <p:pic>
          <p:nvPicPr>
            <p:cNvPr id="3082" name="Picture 10" descr="http://sidneyrigdon.com/criddle/Parley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6646" y="3581808"/>
              <a:ext cx="1093803" cy="15313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4" name="Picture 12" descr="https://www.lds.org/bc/content/shared/content/images/gospel-library/magazine/ensignlp.nfo:o:302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65869" y="5259740"/>
              <a:ext cx="925549" cy="13725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24" name="Rectangle 23"/>
          <p:cNvSpPr/>
          <p:nvPr/>
        </p:nvSpPr>
        <p:spPr>
          <a:xfrm>
            <a:off x="902164" y="3207673"/>
            <a:ext cx="3102941" cy="1077218"/>
          </a:xfrm>
          <a:prstGeom prst="rect">
            <a:avLst/>
          </a:prstGeom>
        </p:spPr>
        <p:txBody>
          <a:bodyPr wrap="square">
            <a:spAutoFit/>
          </a:bodyPr>
          <a:lstStyle/>
          <a:p>
            <a:r>
              <a:rPr lang="en-US" sz="1600" dirty="0">
                <a:solidFill>
                  <a:schemeClr val="bg1"/>
                </a:solidFill>
                <a:latin typeface="Calibri" panose="020F0502020204030204" pitchFamily="34" charset="0"/>
              </a:rPr>
              <a:t>In Boston, Brigham Young, Wilford Woodruff, and Orson Pratt learned of the deaths on July 9</a:t>
            </a:r>
            <a:r>
              <a:rPr lang="en-US" sz="1600" baseline="30000" dirty="0">
                <a:solidFill>
                  <a:schemeClr val="bg1"/>
                </a:solidFill>
                <a:latin typeface="Calibri" panose="020F0502020204030204" pitchFamily="34" charset="0"/>
              </a:rPr>
              <a:t>th</a:t>
            </a:r>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 </a:t>
            </a:r>
            <a:endParaRPr lang="en-US" sz="1600" dirty="0">
              <a:solidFill>
                <a:schemeClr val="bg1"/>
              </a:solidFill>
            </a:endParaRPr>
          </a:p>
        </p:txBody>
      </p:sp>
      <p:sp>
        <p:nvSpPr>
          <p:cNvPr id="33" name="Rectangle 32"/>
          <p:cNvSpPr/>
          <p:nvPr/>
        </p:nvSpPr>
        <p:spPr>
          <a:xfrm>
            <a:off x="-14387" y="657"/>
            <a:ext cx="550151" cy="307777"/>
          </a:xfrm>
          <a:prstGeom prst="rect">
            <a:avLst/>
          </a:prstGeom>
        </p:spPr>
        <p:txBody>
          <a:bodyPr wrap="none">
            <a:spAutoFit/>
          </a:bodyPr>
          <a:lstStyle/>
          <a:p>
            <a:r>
              <a:rPr lang="en-US" sz="1400" dirty="0">
                <a:solidFill>
                  <a:schemeClr val="bg1"/>
                </a:solidFill>
              </a:rPr>
              <a:t>1844</a:t>
            </a:r>
            <a:endParaRPr lang="en-US" sz="1400" dirty="0"/>
          </a:p>
        </p:txBody>
      </p:sp>
      <p:sp>
        <p:nvSpPr>
          <p:cNvPr id="34" name="Rectangle 33"/>
          <p:cNvSpPr/>
          <p:nvPr/>
        </p:nvSpPr>
        <p:spPr>
          <a:xfrm>
            <a:off x="4536859" y="611613"/>
            <a:ext cx="3323026" cy="307777"/>
          </a:xfrm>
          <a:prstGeom prst="rect">
            <a:avLst/>
          </a:prstGeom>
        </p:spPr>
        <p:txBody>
          <a:bodyPr wrap="none">
            <a:spAutoFit/>
          </a:bodyPr>
          <a:lstStyle/>
          <a:p>
            <a:r>
              <a:rPr lang="en-US" sz="1400" dirty="0">
                <a:solidFill>
                  <a:srgbClr val="FFFF00"/>
                </a:solidFill>
              </a:rPr>
              <a:t>They All Returned to Nauvoo by August 6</a:t>
            </a:r>
            <a:r>
              <a:rPr lang="en-US" sz="1400" baseline="30000" dirty="0">
                <a:solidFill>
                  <a:srgbClr val="FFFF00"/>
                </a:solidFill>
              </a:rPr>
              <a:t>th</a:t>
            </a:r>
            <a:r>
              <a:rPr lang="en-US" sz="1400" dirty="0">
                <a:solidFill>
                  <a:srgbClr val="FFFF00"/>
                </a:solidFill>
              </a:rPr>
              <a:t> </a:t>
            </a:r>
          </a:p>
        </p:txBody>
      </p:sp>
    </p:spTree>
    <p:extLst>
      <p:ext uri="{BB962C8B-B14F-4D97-AF65-F5344CB8AC3E}">
        <p14:creationId xmlns:p14="http://schemas.microsoft.com/office/powerpoint/2010/main" val="221395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0" presetClass="exit" presetSubtype="0" fill="hold" grpId="1"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0" presetClass="exit" presetSubtype="0" fill="hold"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0" presetClass="exit" presetSubtype="0" fill="hold" nodeType="with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xit" presetSubtype="0" fill="hold"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F6F1A2-9356-4DDD-B0C4-C61155A5E89A}"/>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Priesthood Keys and Power of the Priesthood</a:t>
            </a:r>
          </a:p>
        </p:txBody>
      </p:sp>
      <p:sp>
        <p:nvSpPr>
          <p:cNvPr id="2" name="Rectangle 1"/>
          <p:cNvSpPr/>
          <p:nvPr/>
        </p:nvSpPr>
        <p:spPr>
          <a:xfrm>
            <a:off x="2587336" y="782701"/>
            <a:ext cx="7817427" cy="646331"/>
          </a:xfrm>
          <a:prstGeom prst="rect">
            <a:avLst/>
          </a:prstGeom>
        </p:spPr>
        <p:txBody>
          <a:bodyPr wrap="square">
            <a:spAutoFit/>
          </a:bodyPr>
          <a:lstStyle/>
          <a:p>
            <a:pPr algn="ctr"/>
            <a:r>
              <a:rPr lang="en-US" b="0" i="0" dirty="0">
                <a:solidFill>
                  <a:srgbClr val="FFFF00"/>
                </a:solidFill>
                <a:effectLst/>
                <a:latin typeface="Calibri" panose="020F0502020204030204" pitchFamily="34" charset="0"/>
              </a:rPr>
              <a:t>Orson Hyde later reported that Joseph Smith gave the Quorum of the Twelve the final priesthood key in early 1844</a:t>
            </a:r>
            <a:endParaRPr lang="en-US" dirty="0">
              <a:solidFill>
                <a:srgbClr val="FFFF00"/>
              </a:solidFill>
            </a:endParaRPr>
          </a:p>
        </p:txBody>
      </p:sp>
      <p:pic>
        <p:nvPicPr>
          <p:cNvPr id="3076" name="Picture 4" descr="The Quorum of the Twelve Apostles 18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315" y="1861458"/>
            <a:ext cx="4169855" cy="4038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8856" y="2500031"/>
            <a:ext cx="3906216" cy="2215991"/>
          </a:xfrm>
          <a:prstGeom prst="rect">
            <a:avLst/>
          </a:prstGeom>
          <a:noFill/>
        </p:spPr>
        <p:txBody>
          <a:bodyPr wrap="square" rtlCol="0">
            <a:spAutoFit/>
          </a:bodyPr>
          <a:lstStyle/>
          <a:p>
            <a:r>
              <a:rPr lang="en-US" dirty="0">
                <a:solidFill>
                  <a:schemeClr val="bg1"/>
                </a:solidFill>
                <a:latin typeface="Calibri" panose="020F0502020204030204" pitchFamily="34" charset="0"/>
              </a:rPr>
              <a:t>The Twelve were “ordained and anointed to bear … the keys of the Kingdom of God in all the world. … The keys of the Kingdom are with them [the Quorum of the Twelve Apostles], and they can manage the affairs of the Church and direct all things aright.” </a:t>
            </a:r>
          </a:p>
          <a:p>
            <a:r>
              <a:rPr lang="en-US" sz="1200" dirty="0">
                <a:solidFill>
                  <a:schemeClr val="bg1"/>
                </a:solidFill>
                <a:latin typeface="Calibri" panose="020F0502020204030204" pitchFamily="34" charset="0"/>
              </a:rPr>
              <a:t>President Brigham Young, August 8, 1844</a:t>
            </a:r>
          </a:p>
        </p:txBody>
      </p:sp>
      <p:sp>
        <p:nvSpPr>
          <p:cNvPr id="11" name="TextBox 10"/>
          <p:cNvSpPr txBox="1"/>
          <p:nvPr/>
        </p:nvSpPr>
        <p:spPr>
          <a:xfrm>
            <a:off x="8369413" y="2342180"/>
            <a:ext cx="3822587" cy="2862322"/>
          </a:xfrm>
          <a:prstGeom prst="rect">
            <a:avLst/>
          </a:prstGeom>
          <a:noFill/>
        </p:spPr>
        <p:txBody>
          <a:bodyPr wrap="square" rtlCol="0">
            <a:spAutoFit/>
          </a:bodyPr>
          <a:lstStyle/>
          <a:p>
            <a:r>
              <a:rPr lang="en-US" dirty="0">
                <a:solidFill>
                  <a:schemeClr val="bg1"/>
                </a:solidFill>
                <a:latin typeface="Calibri" panose="020F0502020204030204" pitchFamily="34" charset="0"/>
              </a:rPr>
              <a:t>At left are the members of the Quorum of the Twelve Apostles at the death of the Prophet Joseph Smith.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Brigham Young, Heber C. Kimball, Orson Hyde, Parley P. Pratt, William Smith, Orson Pratt, John E. Page, John Taylor, Wilford Woodruff, George Albert Smith, Willard Richards, Lyman Wight</a:t>
            </a:r>
          </a:p>
        </p:txBody>
      </p:sp>
      <p:sp>
        <p:nvSpPr>
          <p:cNvPr id="3" name="Rectangle 2"/>
          <p:cNvSpPr/>
          <p:nvPr/>
        </p:nvSpPr>
        <p:spPr>
          <a:xfrm>
            <a:off x="0" y="6438687"/>
            <a:ext cx="3479158" cy="369332"/>
          </a:xfrm>
          <a:prstGeom prst="rect">
            <a:avLst/>
          </a:prstGeom>
        </p:spPr>
        <p:txBody>
          <a:bodyPr wrap="none">
            <a:spAutoFit/>
          </a:bodyPr>
          <a:lstStyle/>
          <a:p>
            <a:r>
              <a:rPr lang="en-US" dirty="0">
                <a:solidFill>
                  <a:schemeClr val="bg1"/>
                </a:solidFill>
              </a:rPr>
              <a:t>Brent L. Top and Lawrence R. Flake </a:t>
            </a:r>
            <a:endParaRPr lang="en-US" dirty="0"/>
          </a:p>
        </p:txBody>
      </p:sp>
    </p:spTree>
    <p:extLst>
      <p:ext uri="{BB962C8B-B14F-4D97-AF65-F5344CB8AC3E}">
        <p14:creationId xmlns:p14="http://schemas.microsoft.com/office/powerpoint/2010/main" val="349610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BC16CD-33E4-484E-A601-568EA41CEA6C}"/>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Claims To Be The Next Prophet</a:t>
            </a:r>
          </a:p>
        </p:txBody>
      </p:sp>
      <p:sp>
        <p:nvSpPr>
          <p:cNvPr id="2" name="Rectangle 1"/>
          <p:cNvSpPr/>
          <p:nvPr/>
        </p:nvSpPr>
        <p:spPr>
          <a:xfrm>
            <a:off x="163286" y="568520"/>
            <a:ext cx="6030686" cy="4247317"/>
          </a:xfrm>
          <a:prstGeom prst="rect">
            <a:avLst/>
          </a:prstGeom>
        </p:spPr>
        <p:txBody>
          <a:bodyPr wrap="square">
            <a:spAutoFit/>
          </a:bodyPr>
          <a:lstStyle/>
          <a:p>
            <a:r>
              <a:rPr lang="en-US" b="0" i="0" dirty="0">
                <a:solidFill>
                  <a:schemeClr val="bg1"/>
                </a:solidFill>
                <a:effectLst/>
                <a:latin typeface="Calibri" panose="020F0502020204030204" pitchFamily="34" charset="0"/>
              </a:rPr>
              <a:t>James </a:t>
            </a:r>
            <a:r>
              <a:rPr lang="en-US" b="0" i="0" dirty="0" err="1">
                <a:solidFill>
                  <a:schemeClr val="bg1"/>
                </a:solidFill>
                <a:effectLst/>
                <a:latin typeface="Calibri" panose="020F0502020204030204" pitchFamily="34" charset="0"/>
              </a:rPr>
              <a:t>Strang</a:t>
            </a:r>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He, who had been baptized in February 1844 in the font of the unfinished temple of Nauvoo, was exploring a possible location for the Saints in Wisconsin in the spring of 1844.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After the martyrdom, he claimed to have received a letter on July 9</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from Joseph Smith, written on June 18</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 stating that he had been appointed to be Joseph’s successor.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James </a:t>
            </a:r>
            <a:r>
              <a:rPr lang="en-US" dirty="0" err="1">
                <a:solidFill>
                  <a:schemeClr val="bg1"/>
                </a:solidFill>
                <a:latin typeface="Calibri" panose="020F0502020204030204" pitchFamily="34" charset="0"/>
              </a:rPr>
              <a:t>Strang’s</a:t>
            </a:r>
            <a:r>
              <a:rPr lang="en-US" dirty="0">
                <a:solidFill>
                  <a:schemeClr val="bg1"/>
                </a:solidFill>
                <a:latin typeface="Calibri" panose="020F0502020204030204" pitchFamily="34" charset="0"/>
              </a:rPr>
              <a:t> letter, which he showed to members of the Church, appeared to have Joseph Smith’s signature.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James </a:t>
            </a:r>
            <a:r>
              <a:rPr lang="en-US" dirty="0" err="1">
                <a:solidFill>
                  <a:schemeClr val="bg1"/>
                </a:solidFill>
                <a:latin typeface="Calibri" panose="020F0502020204030204" pitchFamily="34" charset="0"/>
              </a:rPr>
              <a:t>Strang</a:t>
            </a:r>
            <a:r>
              <a:rPr lang="en-US" dirty="0">
                <a:solidFill>
                  <a:schemeClr val="bg1"/>
                </a:solidFill>
                <a:latin typeface="Calibri" panose="020F0502020204030204" pitchFamily="34" charset="0"/>
              </a:rPr>
              <a:t> claimed to be the next prophet and announced his position at a conference of the Church in Michigan on August 5, 1844.</a:t>
            </a:r>
          </a:p>
        </p:txBody>
      </p:sp>
      <p:pic>
        <p:nvPicPr>
          <p:cNvPr id="16386" name="Picture 2" descr="http://media-1.web.britannica.com/eb-media/28/9228-004-A764BC8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972" y="1394667"/>
            <a:ext cx="2124075"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6571" y="5369834"/>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Since the letter was hand printed and differed markedly from Joseph Smith’s usual style, </a:t>
            </a:r>
            <a:r>
              <a:rPr lang="en-US" b="0" i="0" dirty="0" err="1">
                <a:solidFill>
                  <a:schemeClr val="bg1"/>
                </a:solidFill>
                <a:effectLst/>
                <a:latin typeface="Calibri" panose="020F0502020204030204" pitchFamily="34" charset="0"/>
              </a:rPr>
              <a:t>Strang</a:t>
            </a:r>
            <a:r>
              <a:rPr lang="en-US" b="0" i="0" dirty="0">
                <a:solidFill>
                  <a:schemeClr val="bg1"/>
                </a:solidFill>
                <a:effectLst/>
                <a:latin typeface="Calibri" panose="020F0502020204030204" pitchFamily="34" charset="0"/>
              </a:rPr>
              <a:t> was excommunicated, first at an elders conference in Florence, Michigan, and again by the Twelve in Nauvoo.</a:t>
            </a:r>
            <a:endParaRPr lang="en-US" dirty="0">
              <a:solidFill>
                <a:schemeClr val="bg1"/>
              </a:solidFill>
              <a:latin typeface="Calibri" panose="020F0502020204030204" pitchFamily="34" charset="0"/>
            </a:endParaRPr>
          </a:p>
        </p:txBody>
      </p:sp>
      <p:sp>
        <p:nvSpPr>
          <p:cNvPr id="7" name="Rectangle 6"/>
          <p:cNvSpPr/>
          <p:nvPr/>
        </p:nvSpPr>
        <p:spPr>
          <a:xfrm>
            <a:off x="8481332" y="904365"/>
            <a:ext cx="3526971" cy="3693319"/>
          </a:xfrm>
          <a:prstGeom prst="rect">
            <a:avLst/>
          </a:prstGeom>
        </p:spPr>
        <p:txBody>
          <a:bodyPr wrap="square">
            <a:spAutoFit/>
          </a:bodyPr>
          <a:lstStyle/>
          <a:p>
            <a:r>
              <a:rPr lang="en-US" b="0" i="0" dirty="0" err="1">
                <a:solidFill>
                  <a:schemeClr val="bg1"/>
                </a:solidFill>
                <a:effectLst/>
                <a:latin typeface="Calibri" panose="020F0502020204030204" pitchFamily="34" charset="0"/>
              </a:rPr>
              <a:t>Strang</a:t>
            </a:r>
            <a:r>
              <a:rPr lang="en-US" b="0" i="0" dirty="0">
                <a:solidFill>
                  <a:schemeClr val="bg1"/>
                </a:solidFill>
                <a:effectLst/>
                <a:latin typeface="Calibri" panose="020F0502020204030204" pitchFamily="34" charset="0"/>
              </a:rPr>
              <a:t> then translated an “ancient” record which he unearthed at the foot of an oak tree, announced a visitation from an angel who “anointed” him, published a periodical aimed at persuading the Saints to abandon Brigham Young, and sent out missionaries who converted both some sincere believers and some dissatisfied former Church officials, including John C. Bennett, John E. Page, and William Smith. </a:t>
            </a:r>
            <a:endParaRPr lang="en-US" dirty="0">
              <a:solidFill>
                <a:schemeClr val="bg1"/>
              </a:solidFill>
              <a:latin typeface="Calibri" panose="020F0502020204030204" pitchFamily="34" charset="0"/>
            </a:endParaRPr>
          </a:p>
        </p:txBody>
      </p:sp>
      <p:sp>
        <p:nvSpPr>
          <p:cNvPr id="8" name="Rectangle 7"/>
          <p:cNvSpPr/>
          <p:nvPr/>
        </p:nvSpPr>
        <p:spPr>
          <a:xfrm>
            <a:off x="6766151" y="5296465"/>
            <a:ext cx="5242152" cy="1200329"/>
          </a:xfrm>
          <a:prstGeom prst="rect">
            <a:avLst/>
          </a:prstGeom>
        </p:spPr>
        <p:txBody>
          <a:bodyPr wrap="square">
            <a:spAutoFit/>
          </a:bodyPr>
          <a:lstStyle/>
          <a:p>
            <a:r>
              <a:rPr lang="en-US" b="0" i="0" dirty="0">
                <a:solidFill>
                  <a:schemeClr val="bg1"/>
                </a:solidFill>
                <a:effectLst/>
                <a:latin typeface="Calibri" panose="020F0502020204030204" pitchFamily="34" charset="0"/>
              </a:rPr>
              <a:t>He moved his organization to Beaver Island in Lake Michigan in 1847, had himself crowned “king of the Kingdom” in 1850, and was murdered by disaffected followers in 1856</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4884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fade">
                                      <p:cBhvr>
                                        <p:cTn id="11" dur="500"/>
                                        <p:tgtEl>
                                          <p:spTgt spid="1638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0" presetClass="exit" presetSubtype="0" fill="hold" grpId="0" nodeType="withEffect">
                                  <p:stCondLst>
                                    <p:cond delay="0"/>
                                  </p:stCondLst>
                                  <p:childTnLst>
                                    <p:animEffect transition="out" filter="fade">
                                      <p:cBhvr>
                                        <p:cTn id="29" dur="500"/>
                                        <p:tgtEl>
                                          <p:spTgt spid="2">
                                            <p:txEl>
                                              <p:pRg st="0" end="0"/>
                                            </p:txEl>
                                          </p:spTgt>
                                        </p:tgtEl>
                                      </p:cBhvr>
                                    </p:animEffect>
                                    <p:set>
                                      <p:cBhvr>
                                        <p:cTn id="30" dur="1" fill="hold">
                                          <p:stCondLst>
                                            <p:cond delay="499"/>
                                          </p:stCondLst>
                                        </p:cTn>
                                        <p:tgtEl>
                                          <p:spTgt spid="2">
                                            <p:txEl>
                                              <p:pRg st="0" end="0"/>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
                                            <p:txEl>
                                              <p:pRg st="1" end="1"/>
                                            </p:txEl>
                                          </p:spTgt>
                                        </p:tgtEl>
                                      </p:cBhvr>
                                    </p:animEffect>
                                    <p:set>
                                      <p:cBhvr>
                                        <p:cTn id="33" dur="1" fill="hold">
                                          <p:stCondLst>
                                            <p:cond delay="499"/>
                                          </p:stCondLst>
                                        </p:cTn>
                                        <p:tgtEl>
                                          <p:spTgt spid="2">
                                            <p:txEl>
                                              <p:pRg st="1" end="1"/>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
                                            <p:txEl>
                                              <p:pRg st="3" end="3"/>
                                            </p:txEl>
                                          </p:spTgt>
                                        </p:tgtEl>
                                      </p:cBhvr>
                                    </p:animEffect>
                                    <p:set>
                                      <p:cBhvr>
                                        <p:cTn id="36" dur="1" fill="hold">
                                          <p:stCondLst>
                                            <p:cond delay="499"/>
                                          </p:stCondLst>
                                        </p:cTn>
                                        <p:tgtEl>
                                          <p:spTgt spid="2">
                                            <p:txEl>
                                              <p:pRg st="3" end="3"/>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
                                            <p:txEl>
                                              <p:pRg st="5" end="5"/>
                                            </p:txEl>
                                          </p:spTgt>
                                        </p:tgtEl>
                                      </p:cBhvr>
                                    </p:animEffect>
                                    <p:set>
                                      <p:cBhvr>
                                        <p:cTn id="39" dur="1" fill="hold">
                                          <p:stCondLst>
                                            <p:cond delay="499"/>
                                          </p:stCondLst>
                                        </p:cTn>
                                        <p:tgtEl>
                                          <p:spTgt spid="2">
                                            <p:txEl>
                                              <p:pRg st="5" end="5"/>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
                                            <p:txEl>
                                              <p:pRg st="7" end="7"/>
                                            </p:txEl>
                                          </p:spTgt>
                                        </p:tgtEl>
                                      </p:cBhvr>
                                    </p:animEffect>
                                    <p:set>
                                      <p:cBhvr>
                                        <p:cTn id="42" dur="1" fill="hold">
                                          <p:stCondLst>
                                            <p:cond delay="499"/>
                                          </p:stCondLst>
                                        </p:cTn>
                                        <p:tgtEl>
                                          <p:spTgt spid="2">
                                            <p:txEl>
                                              <p:pRg st="7" end="7"/>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xit" presetSubtype="0" fill="hold" grpId="1" nodeType="withEffect">
                                  <p:stCondLst>
                                    <p:cond delay="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0" presetClass="exit" presetSubtype="0" fill="hold" grpId="1" nodeType="with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p:bldP spid="5" grpId="1"/>
      <p:bldP spid="7" grpId="0"/>
      <p:bldP spid="7"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4F726F-4A31-4E36-9075-5AA0EC746162}"/>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Claims To Be The Next Prophet</a:t>
            </a:r>
          </a:p>
        </p:txBody>
      </p:sp>
      <p:sp>
        <p:nvSpPr>
          <p:cNvPr id="2" name="Rectangle 1"/>
          <p:cNvSpPr/>
          <p:nvPr/>
        </p:nvSpPr>
        <p:spPr>
          <a:xfrm>
            <a:off x="1467331" y="907528"/>
            <a:ext cx="4628669" cy="1477328"/>
          </a:xfrm>
          <a:prstGeom prst="rect">
            <a:avLst/>
          </a:prstGeom>
        </p:spPr>
        <p:txBody>
          <a:bodyPr wrap="square">
            <a:spAutoFit/>
          </a:bodyPr>
          <a:lstStyle/>
          <a:p>
            <a:r>
              <a:rPr lang="en-US" dirty="0">
                <a:solidFill>
                  <a:schemeClr val="bg1"/>
                </a:solidFill>
                <a:latin typeface="Calibri" panose="020F0502020204030204" pitchFamily="34" charset="0"/>
              </a:rPr>
              <a:t>Some of Joseph Smith’s own family did not follow the Twelve.</a:t>
            </a:r>
          </a:p>
          <a:p>
            <a:r>
              <a:rPr lang="en-US" dirty="0">
                <a:solidFill>
                  <a:schemeClr val="bg1"/>
                </a:solidFill>
                <a:latin typeface="Calibri" panose="020F0502020204030204" pitchFamily="34" charset="0"/>
              </a:rPr>
              <a:t>The prophet’s widow, Emma, could not be reconciled with the Twelve on economic and theological matters. </a:t>
            </a:r>
          </a:p>
        </p:txBody>
      </p:sp>
      <p:sp>
        <p:nvSpPr>
          <p:cNvPr id="5" name="Rectangle 4"/>
          <p:cNvSpPr/>
          <p:nvPr/>
        </p:nvSpPr>
        <p:spPr>
          <a:xfrm>
            <a:off x="289711" y="2925399"/>
            <a:ext cx="5332491" cy="2862322"/>
          </a:xfrm>
          <a:prstGeom prst="rect">
            <a:avLst/>
          </a:prstGeom>
        </p:spPr>
        <p:txBody>
          <a:bodyPr wrap="square">
            <a:spAutoFit/>
          </a:bodyPr>
          <a:lstStyle/>
          <a:p>
            <a:r>
              <a:rPr lang="en-US" b="0" i="0" dirty="0">
                <a:solidFill>
                  <a:schemeClr val="bg1"/>
                </a:solidFill>
                <a:effectLst/>
                <a:latin typeface="Calibri" panose="020F0502020204030204" pitchFamily="34" charset="0"/>
              </a:rPr>
              <a:t>William Smith returned to Nauvoo from the East, and he was ordained Church Patriarch to replace Hyrum.</a:t>
            </a:r>
          </a:p>
          <a:p>
            <a:r>
              <a:rPr lang="en-US" dirty="0">
                <a:solidFill>
                  <a:schemeClr val="bg1"/>
                </a:solidFill>
                <a:latin typeface="Calibri" panose="020F0502020204030204" pitchFamily="34" charset="0"/>
              </a:rPr>
              <a:t>After a few months, he advanced his own claims to be Church leader.</a:t>
            </a:r>
          </a:p>
          <a:p>
            <a:r>
              <a:rPr lang="en-US" dirty="0">
                <a:solidFill>
                  <a:schemeClr val="bg1"/>
                </a:solidFill>
                <a:latin typeface="Calibri" panose="020F0502020204030204" pitchFamily="34" charset="0"/>
              </a:rPr>
              <a:t>He was consequently excommunicated.</a:t>
            </a:r>
          </a:p>
          <a:p>
            <a:r>
              <a:rPr lang="en-US" dirty="0">
                <a:solidFill>
                  <a:schemeClr val="bg1"/>
                </a:solidFill>
                <a:latin typeface="Calibri" panose="020F0502020204030204" pitchFamily="34" charset="0"/>
              </a:rPr>
              <a:t>He had a short association with </a:t>
            </a:r>
            <a:r>
              <a:rPr lang="en-US" dirty="0" err="1">
                <a:solidFill>
                  <a:schemeClr val="bg1"/>
                </a:solidFill>
                <a:latin typeface="Calibri" panose="020F0502020204030204" pitchFamily="34" charset="0"/>
              </a:rPr>
              <a:t>Strang</a:t>
            </a:r>
            <a:r>
              <a:rPr lang="en-US" dirty="0">
                <a:solidFill>
                  <a:schemeClr val="bg1"/>
                </a:solidFill>
                <a:latin typeface="Calibri" panose="020F0502020204030204" pitchFamily="34" charset="0"/>
              </a:rPr>
              <a:t> where he taught that Joseph Smith’s eldest son should, by right of lineage, inherit the presidency and that he, William, was to be guardian and president pro tem until Joseph III was of age.</a:t>
            </a:r>
          </a:p>
        </p:txBody>
      </p:sp>
      <p:sp>
        <p:nvSpPr>
          <p:cNvPr id="3" name="Rectangle 2"/>
          <p:cNvSpPr/>
          <p:nvPr/>
        </p:nvSpPr>
        <p:spPr>
          <a:xfrm>
            <a:off x="65314" y="6488668"/>
            <a:ext cx="1358000" cy="307777"/>
          </a:xfrm>
          <a:prstGeom prst="rect">
            <a:avLst/>
          </a:prstGeom>
        </p:spPr>
        <p:txBody>
          <a:bodyPr wrap="none">
            <a:spAutoFit/>
          </a:bodyPr>
          <a:lstStyle/>
          <a:p>
            <a:r>
              <a:rPr lang="en-US" sz="1400" dirty="0">
                <a:solidFill>
                  <a:schemeClr val="bg1"/>
                </a:solidFill>
                <a:latin typeface="Calibri" panose="020F0502020204030204" pitchFamily="34" charset="0"/>
              </a:rPr>
              <a:t>Student Manual</a:t>
            </a:r>
          </a:p>
        </p:txBody>
      </p:sp>
      <p:sp>
        <p:nvSpPr>
          <p:cNvPr id="10" name="Rectangle 9"/>
          <p:cNvSpPr/>
          <p:nvPr/>
        </p:nvSpPr>
        <p:spPr>
          <a:xfrm>
            <a:off x="8667185" y="3296517"/>
            <a:ext cx="3524815" cy="3139321"/>
          </a:xfrm>
          <a:prstGeom prst="rect">
            <a:avLst/>
          </a:prstGeom>
        </p:spPr>
        <p:txBody>
          <a:bodyPr wrap="square">
            <a:spAutoFit/>
          </a:bodyPr>
          <a:lstStyle/>
          <a:p>
            <a:r>
              <a:rPr lang="en-US" dirty="0">
                <a:solidFill>
                  <a:schemeClr val="bg1"/>
                </a:solidFill>
                <a:latin typeface="Calibri" panose="020F0502020204030204" pitchFamily="34" charset="0"/>
              </a:rPr>
              <a:t>Gradually in 1850 a “new organization gradually emerged. </a:t>
            </a:r>
          </a:p>
          <a:p>
            <a:r>
              <a:rPr lang="en-US" dirty="0">
                <a:solidFill>
                  <a:schemeClr val="bg1"/>
                </a:solidFill>
                <a:latin typeface="Calibri" panose="020F0502020204030204" pitchFamily="34" charset="0"/>
              </a:rPr>
              <a:t>In 1860 leaders of the new organization (among them William Marks) formed the Reorganized Church of Jesus Christ of Latter-Day Saints and succeeded in naming Joseph Smith III to be its president. Eventually it established it headquarters in Independence, Missouri.</a:t>
            </a:r>
          </a:p>
        </p:txBody>
      </p:sp>
      <p:pic>
        <p:nvPicPr>
          <p:cNvPr id="4" name="Picture 2" descr="Williamsmit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1168" y="830997"/>
            <a:ext cx="1257433" cy="16885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enterplace.org/history/pictures/js3/js3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5069" y="1081858"/>
            <a:ext cx="1363748" cy="19637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rickgrunder.com/Manuscripts%20for%20Sale/SmithLetters/bidamonsmith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202" y="3823034"/>
            <a:ext cx="2940069" cy="236328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985490" y="6180891"/>
            <a:ext cx="2500625" cy="646331"/>
          </a:xfrm>
          <a:prstGeom prst="rect">
            <a:avLst/>
          </a:prstGeom>
        </p:spPr>
        <p:txBody>
          <a:bodyPr wrap="square">
            <a:spAutoFit/>
          </a:bodyPr>
          <a:lstStyle/>
          <a:p>
            <a:r>
              <a:rPr lang="en-US" sz="1200" dirty="0">
                <a:solidFill>
                  <a:schemeClr val="bg1"/>
                </a:solidFill>
                <a:latin typeface="Calibri" panose="020F0502020204030204" pitchFamily="34" charset="0"/>
              </a:rPr>
              <a:t>Emma’s Sons and 2</a:t>
            </a:r>
            <a:r>
              <a:rPr lang="en-US" sz="1200" baseline="30000" dirty="0">
                <a:solidFill>
                  <a:schemeClr val="bg1"/>
                </a:solidFill>
                <a:latin typeface="Calibri" panose="020F0502020204030204" pitchFamily="34" charset="0"/>
              </a:rPr>
              <a:t>nd</a:t>
            </a:r>
            <a:r>
              <a:rPr lang="en-US" sz="1200" dirty="0">
                <a:solidFill>
                  <a:schemeClr val="bg1"/>
                </a:solidFill>
                <a:latin typeface="Calibri" panose="020F0502020204030204" pitchFamily="34" charset="0"/>
              </a:rPr>
              <a:t> husband, Lewis Crum </a:t>
            </a:r>
            <a:r>
              <a:rPr lang="en-US" sz="1200" dirty="0" err="1">
                <a:solidFill>
                  <a:schemeClr val="bg1"/>
                </a:solidFill>
                <a:latin typeface="Calibri" panose="020F0502020204030204" pitchFamily="34" charset="0"/>
              </a:rPr>
              <a:t>Bidamon</a:t>
            </a:r>
            <a:r>
              <a:rPr lang="en-US" sz="1200" dirty="0">
                <a:solidFill>
                  <a:schemeClr val="bg1"/>
                </a:solidFill>
                <a:latin typeface="Calibri" panose="020F0502020204030204" pitchFamily="34" charset="0"/>
              </a:rPr>
              <a:t>, married Dec. 23, 1847</a:t>
            </a:r>
          </a:p>
        </p:txBody>
      </p:sp>
      <p:pic>
        <p:nvPicPr>
          <p:cNvPr id="1034" name="Picture 10" descr="Emma Hale Smith Bidamon c. 18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190" y="962748"/>
            <a:ext cx="1031214" cy="125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01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071678-87E5-435A-AC03-5E2AC676C4CE}"/>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Claims To Be The Next Prophet</a:t>
            </a:r>
          </a:p>
        </p:txBody>
      </p:sp>
      <p:sp>
        <p:nvSpPr>
          <p:cNvPr id="2" name="Rectangle 1"/>
          <p:cNvSpPr/>
          <p:nvPr/>
        </p:nvSpPr>
        <p:spPr>
          <a:xfrm>
            <a:off x="326571" y="1245534"/>
            <a:ext cx="6030686" cy="4524315"/>
          </a:xfrm>
          <a:prstGeom prst="rect">
            <a:avLst/>
          </a:prstGeom>
        </p:spPr>
        <p:txBody>
          <a:bodyPr wrap="square">
            <a:spAutoFit/>
          </a:bodyPr>
          <a:lstStyle/>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arrived in Nauvoo on August 3, 1844</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There was a council meeting held with three members of the apostles’ quorum, but he failed to attend the meeting.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Sunday the 4</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he spoke at an assembly of saints relating a vision he had received while in Pittsburg concerning the situation of the church which led him to advocate the appointment of “a guardian”.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August 7</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he held another meeting for the purpose of appointing a “guardian” for the church</a:t>
            </a:r>
          </a:p>
          <a:p>
            <a:r>
              <a:rPr lang="en-US" dirty="0">
                <a:solidFill>
                  <a:schemeClr val="bg1"/>
                </a:solidFill>
                <a:latin typeface="Calibri" panose="020F0502020204030204" pitchFamily="34" charset="0"/>
              </a:rPr>
              <a:t> </a:t>
            </a:r>
          </a:p>
          <a:p>
            <a:r>
              <a:rPr lang="en-US" dirty="0">
                <a:solidFill>
                  <a:schemeClr val="bg1"/>
                </a:solidFill>
                <a:latin typeface="Calibri" panose="020F0502020204030204" pitchFamily="34" charset="0"/>
              </a:rPr>
              <a:t>August 8</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He spoke without interruption for 1 ½ hours that he was sent from God, but he failed to convince the Saints</a:t>
            </a:r>
          </a:p>
        </p:txBody>
      </p:sp>
      <p:sp>
        <p:nvSpPr>
          <p:cNvPr id="3" name="Rectangle 2"/>
          <p:cNvSpPr/>
          <p:nvPr/>
        </p:nvSpPr>
        <p:spPr>
          <a:xfrm>
            <a:off x="0" y="6438687"/>
            <a:ext cx="4431983" cy="369332"/>
          </a:xfrm>
          <a:prstGeom prst="rect">
            <a:avLst/>
          </a:prstGeom>
        </p:spPr>
        <p:txBody>
          <a:bodyPr wrap="none">
            <a:spAutoFit/>
          </a:bodyPr>
          <a:lstStyle/>
          <a:p>
            <a:r>
              <a:rPr lang="en-US" dirty="0">
                <a:solidFill>
                  <a:schemeClr val="bg1"/>
                </a:solidFill>
              </a:rPr>
              <a:t>B.H. Roberts pgs. 414-415  B. Top and L. Flake</a:t>
            </a:r>
            <a:endParaRPr lang="en-US" dirty="0"/>
          </a:p>
        </p:txBody>
      </p:sp>
      <p:sp>
        <p:nvSpPr>
          <p:cNvPr id="9" name="Rectangle 8"/>
          <p:cNvSpPr/>
          <p:nvPr/>
        </p:nvSpPr>
        <p:spPr>
          <a:xfrm>
            <a:off x="6597354" y="972350"/>
            <a:ext cx="5006818" cy="1107996"/>
          </a:xfrm>
          <a:prstGeom prst="rect">
            <a:avLst/>
          </a:prstGeom>
        </p:spPr>
        <p:txBody>
          <a:bodyPr wrap="square">
            <a:spAutoFit/>
          </a:bodyPr>
          <a:lstStyle/>
          <a:p>
            <a:r>
              <a:rPr lang="en-US" b="0" i="0" dirty="0">
                <a:solidFill>
                  <a:schemeClr val="bg1"/>
                </a:solidFill>
                <a:effectLst/>
                <a:latin typeface="Calibri" panose="020F0502020204030204" pitchFamily="34" charset="0"/>
              </a:rPr>
              <a:t>“In this I have discharged my duty, and done what God has commanded me,”…and the people can please themselves whether they accept me or not.”</a:t>
            </a:r>
          </a:p>
          <a:p>
            <a:r>
              <a:rPr lang="en-US" sz="1200" dirty="0">
                <a:solidFill>
                  <a:schemeClr val="bg1"/>
                </a:solidFill>
                <a:latin typeface="Calibri" panose="020F0502020204030204" pitchFamily="34" charset="0"/>
              </a:rPr>
              <a:t>Millennial Star vol. XXC. P. 215</a:t>
            </a:r>
          </a:p>
        </p:txBody>
      </p:sp>
      <p:pic>
        <p:nvPicPr>
          <p:cNvPr id="15362" name="Picture 2" descr="http://upload.wikimedia.org/wikipedia/commons/thumb/2/2a/Rigdon.gif/220px-Rigd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918" y="2716172"/>
            <a:ext cx="2095500" cy="2533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59286" y="5331652"/>
            <a:ext cx="5524883" cy="1477328"/>
          </a:xfrm>
          <a:prstGeom prst="rect">
            <a:avLst/>
          </a:prstGeom>
        </p:spPr>
        <p:txBody>
          <a:bodyPr wrap="square">
            <a:spAutoFit/>
          </a:bodyPr>
          <a:lstStyle/>
          <a:p>
            <a:r>
              <a:rPr lang="en-US" b="0" i="0" dirty="0">
                <a:solidFill>
                  <a:schemeClr val="bg1"/>
                </a:solidFill>
                <a:effectLst/>
                <a:latin typeface="Calibri" panose="020F0502020204030204" pitchFamily="34" charset="0"/>
              </a:rPr>
              <a:t>“I have been ordained a spokesman to Joseph, and I must … see that the church is governed in a proper manner. Joseph sustains the same relationship to this church as he has always done. No man can be the successor of Joseph.” </a:t>
            </a:r>
            <a:r>
              <a:rPr lang="en-US" sz="1200" b="0" i="0" dirty="0">
                <a:solidFill>
                  <a:schemeClr val="bg1"/>
                </a:solidFill>
                <a:effectLst/>
                <a:latin typeface="Calibri" panose="020F0502020204030204" pitchFamily="34" charset="0"/>
              </a:rPr>
              <a:t>Sidney Rigdon</a:t>
            </a:r>
            <a:endParaRPr lang="en-US" sz="1200" dirty="0">
              <a:solidFill>
                <a:schemeClr val="bg1"/>
              </a:solidFill>
              <a:latin typeface="Calibri" panose="020F0502020204030204" pitchFamily="34" charset="0"/>
            </a:endParaRPr>
          </a:p>
        </p:txBody>
      </p:sp>
      <p:sp>
        <p:nvSpPr>
          <p:cNvPr id="5" name="Rectangle 4"/>
          <p:cNvSpPr/>
          <p:nvPr/>
        </p:nvSpPr>
        <p:spPr>
          <a:xfrm>
            <a:off x="343649" y="728741"/>
            <a:ext cx="4088334" cy="646331"/>
          </a:xfrm>
          <a:prstGeom prst="rect">
            <a:avLst/>
          </a:prstGeom>
        </p:spPr>
        <p:txBody>
          <a:bodyPr wrap="square">
            <a:spAutoFit/>
          </a:bodyPr>
          <a:lstStyle/>
          <a:p>
            <a:r>
              <a:rPr lang="en-US" b="0" i="0" dirty="0">
                <a:solidFill>
                  <a:srgbClr val="FFFF00"/>
                </a:solidFill>
                <a:effectLst/>
                <a:latin typeface="Calibri" panose="020F0502020204030204" pitchFamily="34" charset="0"/>
              </a:rPr>
              <a:t>Sidney Rigdon, the only surviving member of the First Presidency</a:t>
            </a:r>
            <a:endParaRPr lang="en-US" dirty="0">
              <a:solidFill>
                <a:srgbClr val="FFFF00"/>
              </a:solidFill>
            </a:endParaRPr>
          </a:p>
        </p:txBody>
      </p:sp>
    </p:spTree>
    <p:extLst>
      <p:ext uri="{BB962C8B-B14F-4D97-AF65-F5344CB8AC3E}">
        <p14:creationId xmlns:p14="http://schemas.microsoft.com/office/powerpoint/2010/main" val="207086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44BE6EF1-4AAC-41B0-A94B-55FBB86C39BA}"/>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Brigham’s Response to Sidney Rigdon</a:t>
            </a:r>
          </a:p>
        </p:txBody>
      </p:sp>
      <p:pic>
        <p:nvPicPr>
          <p:cNvPr id="3074" name="Picture 2" descr="http://static.comicvine.com/uploads/original/4/47738/1231261-brigham_you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8087" y="3480879"/>
            <a:ext cx="1748599" cy="25554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7070" y="1044108"/>
            <a:ext cx="4561115" cy="1200329"/>
          </a:xfrm>
          <a:prstGeom prst="rect">
            <a:avLst/>
          </a:prstGeom>
        </p:spPr>
        <p:txBody>
          <a:bodyPr wrap="square">
            <a:spAutoFit/>
          </a:bodyPr>
          <a:lstStyle/>
          <a:p>
            <a:r>
              <a:rPr lang="en-US" dirty="0">
                <a:solidFill>
                  <a:schemeClr val="bg1"/>
                </a:solidFill>
                <a:latin typeface="Calibri" panose="020F0502020204030204" pitchFamily="34" charset="0"/>
              </a:rPr>
              <a:t>“I do not care who leads the church, … but one thing I must know, and that is what God says about it. I have the keys and the means of obtaining the mind of God on the subject. …</a:t>
            </a:r>
          </a:p>
        </p:txBody>
      </p:sp>
      <p:sp>
        <p:nvSpPr>
          <p:cNvPr id="3" name="Rectangle 2"/>
          <p:cNvSpPr/>
          <p:nvPr/>
        </p:nvSpPr>
        <p:spPr>
          <a:xfrm>
            <a:off x="4189718" y="2891950"/>
            <a:ext cx="4267200" cy="1477328"/>
          </a:xfrm>
          <a:prstGeom prst="rect">
            <a:avLst/>
          </a:prstGeom>
        </p:spPr>
        <p:txBody>
          <a:bodyPr wrap="square">
            <a:spAutoFit/>
          </a:bodyPr>
          <a:lstStyle/>
          <a:p>
            <a:r>
              <a:rPr lang="en-US" b="0" i="0" dirty="0">
                <a:solidFill>
                  <a:schemeClr val="bg1"/>
                </a:solidFill>
                <a:effectLst/>
                <a:latin typeface="Calibri" panose="020F0502020204030204" pitchFamily="34" charset="0"/>
              </a:rPr>
              <a:t>“Joseph conferred upon our heads [referring to the Quorum of the Twelve] all the keys and powers belonging to the Apostleship which he himself held before he was taken away. …</a:t>
            </a:r>
            <a:endParaRPr lang="en-US" dirty="0">
              <a:solidFill>
                <a:schemeClr val="bg1"/>
              </a:solidFill>
              <a:latin typeface="Calibri" panose="020F0502020204030204" pitchFamily="34" charset="0"/>
            </a:endParaRPr>
          </a:p>
        </p:txBody>
      </p:sp>
      <p:sp>
        <p:nvSpPr>
          <p:cNvPr id="4" name="Rectangle 3"/>
          <p:cNvSpPr/>
          <p:nvPr/>
        </p:nvSpPr>
        <p:spPr>
          <a:xfrm>
            <a:off x="4077979" y="4721703"/>
            <a:ext cx="4811486" cy="923330"/>
          </a:xfrm>
          <a:prstGeom prst="rect">
            <a:avLst/>
          </a:prstGeom>
        </p:spPr>
        <p:txBody>
          <a:bodyPr wrap="square">
            <a:spAutoFit/>
          </a:bodyPr>
          <a:lstStyle/>
          <a:p>
            <a:r>
              <a:rPr lang="en-US" b="0" i="0" dirty="0">
                <a:solidFill>
                  <a:schemeClr val="bg1"/>
                </a:solidFill>
                <a:effectLst/>
                <a:latin typeface="Calibri" panose="020F0502020204030204" pitchFamily="34" charset="0"/>
              </a:rPr>
              <a:t>“How often has Joseph said to the Twelve, ‘I have laid the foundation and you must build thereon, for upon your shoulders the kingdom rests’” HC</a:t>
            </a:r>
            <a:endParaRPr lang="en-US" dirty="0">
              <a:solidFill>
                <a:schemeClr val="bg1"/>
              </a:solidFill>
              <a:latin typeface="Calibri" panose="020F0502020204030204" pitchFamily="34" charset="0"/>
            </a:endParaRPr>
          </a:p>
        </p:txBody>
      </p:sp>
      <p:grpSp>
        <p:nvGrpSpPr>
          <p:cNvPr id="13" name="Group 12"/>
          <p:cNvGrpSpPr/>
          <p:nvPr/>
        </p:nvGrpSpPr>
        <p:grpSpPr>
          <a:xfrm>
            <a:off x="8899950" y="966279"/>
            <a:ext cx="2667000" cy="5029200"/>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295404" y="2386281"/>
              <a:ext cx="1905000" cy="1323439"/>
            </a:xfrm>
            <a:prstGeom prst="rect">
              <a:avLst/>
            </a:prstGeom>
          </p:spPr>
          <p:txBody>
            <a:bodyPr wrap="square">
              <a:spAutoFit/>
            </a:bodyPr>
            <a:lstStyle/>
            <a:p>
              <a:pPr algn="ctr"/>
              <a:r>
                <a:rPr lang="en-US" sz="1600" b="1" i="1" dirty="0"/>
                <a:t>The Apostles hold all the keys of the priesthood necessary to preside over the Church</a:t>
              </a:r>
              <a:endParaRPr lang="en-US" sz="1600" dirty="0">
                <a:solidFill>
                  <a:schemeClr val="bg1"/>
                </a:solidFill>
              </a:endParaRPr>
            </a:p>
          </p:txBody>
        </p:sp>
      </p:grpSp>
    </p:spTree>
    <p:extLst>
      <p:ext uri="{BB962C8B-B14F-4D97-AF65-F5344CB8AC3E}">
        <p14:creationId xmlns:p14="http://schemas.microsoft.com/office/powerpoint/2010/main" val="174383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9B36764F-B713-4373-A579-FC648779E672}"/>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Death of the President</a:t>
            </a:r>
          </a:p>
        </p:txBody>
      </p:sp>
      <p:sp>
        <p:nvSpPr>
          <p:cNvPr id="2" name="Rectangle 1"/>
          <p:cNvSpPr/>
          <p:nvPr/>
        </p:nvSpPr>
        <p:spPr>
          <a:xfrm>
            <a:off x="278864" y="875879"/>
            <a:ext cx="5355773" cy="2739211"/>
          </a:xfrm>
          <a:prstGeom prst="rect">
            <a:avLst/>
          </a:prstGeom>
        </p:spPr>
        <p:txBody>
          <a:bodyPr wrap="square">
            <a:spAutoFit/>
          </a:bodyPr>
          <a:lstStyle/>
          <a:p>
            <a:r>
              <a:rPr lang="en-US" sz="3200" dirty="0">
                <a:solidFill>
                  <a:schemeClr val="bg1"/>
                </a:solidFill>
                <a:latin typeface="Calibri" panose="020F0502020204030204" pitchFamily="34" charset="0"/>
              </a:rPr>
              <a:t>“The Twelve are not subject to any other than the first Presidency, … ‘and where I am not, there is no First Presidency over the Twelve.’” </a:t>
            </a:r>
          </a:p>
          <a:p>
            <a:r>
              <a:rPr lang="en-US" sz="1200" dirty="0">
                <a:solidFill>
                  <a:schemeClr val="bg1"/>
                </a:solidFill>
                <a:latin typeface="Calibri" panose="020F0502020204030204" pitchFamily="34" charset="0"/>
              </a:rPr>
              <a:t>--January 1836 Joseph Smith</a:t>
            </a:r>
          </a:p>
        </p:txBody>
      </p:sp>
      <p:grpSp>
        <p:nvGrpSpPr>
          <p:cNvPr id="13" name="Group 12"/>
          <p:cNvGrpSpPr/>
          <p:nvPr/>
        </p:nvGrpSpPr>
        <p:grpSpPr>
          <a:xfrm>
            <a:off x="8381999" y="1197632"/>
            <a:ext cx="2667000" cy="5029200"/>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248335" y="2275318"/>
              <a:ext cx="1905000" cy="1600438"/>
            </a:xfrm>
            <a:prstGeom prst="rect">
              <a:avLst/>
            </a:prstGeom>
          </p:spPr>
          <p:txBody>
            <a:bodyPr wrap="square">
              <a:spAutoFit/>
            </a:bodyPr>
            <a:lstStyle/>
            <a:p>
              <a:pPr algn="ctr"/>
              <a:r>
                <a:rPr lang="en-US" sz="1400" b="1" i="1" dirty="0"/>
                <a:t>When the President of the Church dies, the First Presidency is dissolved and the Quorum of the Twelve Apostles becomes the presiding quorum.</a:t>
              </a:r>
              <a:endParaRPr lang="en-US" sz="1400" dirty="0">
                <a:solidFill>
                  <a:schemeClr val="bg1"/>
                </a:solidFill>
              </a:endParaRPr>
            </a:p>
          </p:txBody>
        </p:sp>
      </p:grpSp>
      <p:pic>
        <p:nvPicPr>
          <p:cNvPr id="18434" name="Picture 2" descr="Joseph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291" y="1310267"/>
            <a:ext cx="1880054" cy="25179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5399" y="4386870"/>
            <a:ext cx="6096000" cy="2308324"/>
          </a:xfrm>
          <a:prstGeom prst="rect">
            <a:avLst/>
          </a:prstGeom>
        </p:spPr>
        <p:txBody>
          <a:bodyPr>
            <a:spAutoFit/>
          </a:bodyPr>
          <a:lstStyle/>
          <a:p>
            <a:r>
              <a:rPr lang="en-US" dirty="0">
                <a:solidFill>
                  <a:schemeClr val="bg1"/>
                </a:solidFill>
                <a:latin typeface="Calibri" panose="020F0502020204030204" pitchFamily="34" charset="0"/>
              </a:rPr>
              <a:t>W</a:t>
            </a:r>
            <a:r>
              <a:rPr lang="en-US" b="0" i="0" dirty="0">
                <a:solidFill>
                  <a:schemeClr val="bg1"/>
                </a:solidFill>
                <a:effectLst/>
                <a:latin typeface="Calibri" panose="020F0502020204030204" pitchFamily="34" charset="0"/>
              </a:rPr>
              <a:t>hen the President of the Church dies, the counselors in the First Presidency take their places once again as members of the Quorum of the Twelve Apostles, based on their seniority in the Quorum.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When the Quorum was first formed in 1835, seniority was decided by age. Now seniority is determined by the date a man becomes a member of the Quorum of the Twelve.</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7537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DD1FB2B3-72E3-4BCB-A9D0-109AD1F06C91}"/>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grpSp>
        <p:nvGrpSpPr>
          <p:cNvPr id="13" name="Group 12"/>
          <p:cNvGrpSpPr/>
          <p:nvPr/>
        </p:nvGrpSpPr>
        <p:grpSpPr>
          <a:xfrm>
            <a:off x="3990000" y="293812"/>
            <a:ext cx="3325199" cy="6270375"/>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248335" y="2181463"/>
              <a:ext cx="1905000" cy="1653925"/>
            </a:xfrm>
            <a:prstGeom prst="rect">
              <a:avLst/>
            </a:prstGeom>
          </p:spPr>
          <p:txBody>
            <a:bodyPr wrap="square">
              <a:spAutoFit/>
            </a:bodyPr>
            <a:lstStyle/>
            <a:p>
              <a:pPr algn="ctr"/>
              <a:r>
                <a:rPr lang="en-US" sz="1600" b="1" i="1" dirty="0"/>
                <a:t>When the President of the Church dies, the First Presidency is dissolved, and the Quorum of the Twelve Apostles becomes the presiding quorum </a:t>
              </a:r>
              <a:r>
                <a:rPr lang="en-US" sz="1600" b="1" i="1" u="sng" dirty="0"/>
                <a:t>under the direction of the senior Apostle</a:t>
              </a:r>
              <a:endParaRPr lang="en-US" sz="1600" dirty="0">
                <a:solidFill>
                  <a:schemeClr val="bg1"/>
                </a:solidFill>
              </a:endParaRPr>
            </a:p>
          </p:txBody>
        </p:sp>
      </p:grpSp>
    </p:spTree>
    <p:extLst>
      <p:ext uri="{BB962C8B-B14F-4D97-AF65-F5344CB8AC3E}">
        <p14:creationId xmlns:p14="http://schemas.microsoft.com/office/powerpoint/2010/main" val="63951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575D1C-2000-43CD-A124-E1D33A9E3C68}"/>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The Mantle Falls on Brigham Young</a:t>
            </a:r>
          </a:p>
        </p:txBody>
      </p:sp>
      <p:sp>
        <p:nvSpPr>
          <p:cNvPr id="2" name="Rectangle 1"/>
          <p:cNvSpPr/>
          <p:nvPr/>
        </p:nvSpPr>
        <p:spPr>
          <a:xfrm>
            <a:off x="63761" y="1529790"/>
            <a:ext cx="3584944" cy="1477328"/>
          </a:xfrm>
          <a:prstGeom prst="rect">
            <a:avLst/>
          </a:prstGeom>
        </p:spPr>
        <p:txBody>
          <a:bodyPr wrap="square">
            <a:spAutoFit/>
          </a:bodyPr>
          <a:lstStyle/>
          <a:p>
            <a:r>
              <a:rPr lang="en-US" dirty="0">
                <a:solidFill>
                  <a:schemeClr val="bg1"/>
                </a:solidFill>
                <a:latin typeface="Calibri" panose="020F0502020204030204" pitchFamily="34" charset="0"/>
              </a:rPr>
              <a:t>Sidney Rigdon took his position in a wagon behind the assembled congregation so the people could better hear his voice…because the wind was blowing toward the stand.</a:t>
            </a:r>
          </a:p>
        </p:txBody>
      </p:sp>
      <p:sp>
        <p:nvSpPr>
          <p:cNvPr id="3" name="Rectangle 2"/>
          <p:cNvSpPr/>
          <p:nvPr/>
        </p:nvSpPr>
        <p:spPr>
          <a:xfrm>
            <a:off x="5391523" y="652703"/>
            <a:ext cx="1583126" cy="369332"/>
          </a:xfrm>
          <a:prstGeom prst="rect">
            <a:avLst/>
          </a:prstGeom>
        </p:spPr>
        <p:txBody>
          <a:bodyPr wrap="none">
            <a:spAutoFit/>
          </a:bodyPr>
          <a:lstStyle/>
          <a:p>
            <a:r>
              <a:rPr lang="en-US" dirty="0">
                <a:solidFill>
                  <a:schemeClr val="bg1"/>
                </a:solidFill>
              </a:rPr>
              <a:t>August 8, 1844</a:t>
            </a:r>
          </a:p>
        </p:txBody>
      </p:sp>
      <p:sp>
        <p:nvSpPr>
          <p:cNvPr id="4" name="Rectangle 3"/>
          <p:cNvSpPr/>
          <p:nvPr/>
        </p:nvSpPr>
        <p:spPr>
          <a:xfrm>
            <a:off x="7800808" y="1518794"/>
            <a:ext cx="3758984" cy="1477328"/>
          </a:xfrm>
          <a:prstGeom prst="rect">
            <a:avLst/>
          </a:prstGeom>
        </p:spPr>
        <p:txBody>
          <a:bodyPr wrap="square">
            <a:spAutoFit/>
          </a:bodyPr>
          <a:lstStyle/>
          <a:p>
            <a:r>
              <a:rPr lang="en-US" b="0" i="0" dirty="0">
                <a:solidFill>
                  <a:schemeClr val="bg1"/>
                </a:solidFill>
                <a:effectLst/>
                <a:latin typeface="Calibri" panose="020F0502020204030204" pitchFamily="34" charset="0"/>
              </a:rPr>
              <a:t>President Brigham Young and other Church leaders came and sat on the stand opposite where Sidney Rigdon was speaking. The wind had died down by this point. </a:t>
            </a:r>
            <a:endParaRPr lang="en-US" dirty="0">
              <a:solidFill>
                <a:schemeClr val="bg1"/>
              </a:solidFill>
              <a:latin typeface="Calibri" panose="020F0502020204030204" pitchFamily="34" charset="0"/>
            </a:endParaRPr>
          </a:p>
        </p:txBody>
      </p:sp>
      <p:sp>
        <p:nvSpPr>
          <p:cNvPr id="7" name="Rectangle 6"/>
          <p:cNvSpPr/>
          <p:nvPr/>
        </p:nvSpPr>
        <p:spPr>
          <a:xfrm>
            <a:off x="850007" y="3683919"/>
            <a:ext cx="8016408" cy="2585323"/>
          </a:xfrm>
          <a:prstGeom prst="rect">
            <a:avLst/>
          </a:prstGeom>
        </p:spPr>
        <p:txBody>
          <a:bodyPr wrap="square">
            <a:spAutoFit/>
          </a:bodyPr>
          <a:lstStyle/>
          <a:p>
            <a:r>
              <a:rPr lang="en-US" b="0" i="0" dirty="0">
                <a:solidFill>
                  <a:schemeClr val="bg1"/>
                </a:solidFill>
                <a:effectLst/>
                <a:latin typeface="Calibri" panose="020F0502020204030204" pitchFamily="34" charset="0"/>
              </a:rPr>
              <a:t>Brigham Young spoke briefly and said that he would have preferred to come back to Nauvoo to mourn for the Prophet than to have to appoint a new leader. He announced that an assembly of leaders and members would be held later that day at 2:00 p.m.</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Several members of the Church later testified that as Brigham Young spoke, they saw his appearance change and heard his voice change, and he took on the appearance and voice of the Prophet Joseph Smith. This miraculous event helped many of the Saints know that the Lord wanted Brigham Young to lead the Church.</a:t>
            </a:r>
            <a:endParaRPr lang="en-US" dirty="0">
              <a:solidFill>
                <a:schemeClr val="bg1"/>
              </a:solidFill>
              <a:latin typeface="Calibri" panose="020F0502020204030204" pitchFamily="34" charset="0"/>
            </a:endParaRPr>
          </a:p>
        </p:txBody>
      </p:sp>
      <p:pic>
        <p:nvPicPr>
          <p:cNvPr id="19458" name="Picture 2" descr="http://mormonthink.com/img/transfigu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7929" y="4339765"/>
            <a:ext cx="2667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rsc.byu.edu/sites/default/files/image001_11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483700"/>
            <a:ext cx="1675493" cy="20739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s://www.lds.org/bc/content/shared/content/images/gospel-library/magazine/ensignlp.nfo:o:1fd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1593" y="1406594"/>
            <a:ext cx="1617557" cy="21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5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9458"/>
                                        </p:tgtEl>
                                        <p:attrNameLst>
                                          <p:attrName>style.visibility</p:attrName>
                                        </p:attrNameLst>
                                      </p:cBhvr>
                                      <p:to>
                                        <p:strVal val="visible"/>
                                      </p:to>
                                    </p:set>
                                    <p:animEffect transition="in" filter="fade">
                                      <p:cBhvr>
                                        <p:cTn id="25"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DD1AF5-EF5B-4B11-8CF9-EDE244B6D57E}"/>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4" name="TextBox 3"/>
          <p:cNvSpPr txBox="1"/>
          <p:nvPr/>
        </p:nvSpPr>
        <p:spPr>
          <a:xfrm>
            <a:off x="152400" y="1015663"/>
            <a:ext cx="4180114" cy="4801314"/>
          </a:xfrm>
          <a:prstGeom prst="rect">
            <a:avLst/>
          </a:prstGeom>
          <a:noFill/>
        </p:spPr>
        <p:txBody>
          <a:bodyPr wrap="square" rtlCol="0">
            <a:spAutoFit/>
          </a:bodyPr>
          <a:lstStyle/>
          <a:p>
            <a:r>
              <a:rPr lang="en-US" dirty="0">
                <a:solidFill>
                  <a:schemeClr val="bg1"/>
                </a:solidFill>
                <a:latin typeface="Calibri" panose="020F0502020204030204" pitchFamily="34" charset="0"/>
              </a:rPr>
              <a:t>“The sun rose on as strange a scene as the broad Hancock prairies had ever witnessed. At the three corner of a triangle eighteen miles asunder, stood a smitten city [Nauvoo], and two almost deserted villages, [Warsaw and Carthage], with here and there a group of questioning men, anxious to hear the news of the night. Toward the two villages the more courageous ones were returning to find their several abodes </a:t>
            </a:r>
            <a:r>
              <a:rPr lang="en-US" dirty="0" err="1">
                <a:solidFill>
                  <a:schemeClr val="bg1"/>
                </a:solidFill>
                <a:latin typeface="Calibri" panose="020F0502020204030204" pitchFamily="34" charset="0"/>
              </a:rPr>
              <a:t>unsacked</a:t>
            </a:r>
            <a:r>
              <a:rPr lang="en-US" dirty="0">
                <a:solidFill>
                  <a:schemeClr val="bg1"/>
                </a:solidFill>
                <a:latin typeface="Calibri" panose="020F0502020204030204" pitchFamily="34" charset="0"/>
              </a:rPr>
              <a:t> and untouched…All knew that a great crime had been committed, by whom they knew</a:t>
            </a:r>
          </a:p>
          <a:p>
            <a:r>
              <a:rPr lang="en-US" dirty="0">
                <a:solidFill>
                  <a:schemeClr val="bg1"/>
                </a:solidFill>
                <a:latin typeface="Calibri" panose="020F0502020204030204" pitchFamily="34" charset="0"/>
              </a:rPr>
              <a:t> not; and they knew not how, </a:t>
            </a:r>
          </a:p>
          <a:p>
            <a:r>
              <a:rPr lang="en-US" dirty="0">
                <a:solidFill>
                  <a:schemeClr val="bg1"/>
                </a:solidFill>
                <a:latin typeface="Calibri" panose="020F0502020204030204" pitchFamily="34" charset="0"/>
              </a:rPr>
              <a:t>upon whom, where, or in what </a:t>
            </a:r>
          </a:p>
          <a:p>
            <a:r>
              <a:rPr lang="en-US" dirty="0">
                <a:solidFill>
                  <a:schemeClr val="bg1"/>
                </a:solidFill>
                <a:latin typeface="Calibri" panose="020F0502020204030204" pitchFamily="34" charset="0"/>
              </a:rPr>
              <a:t>manner retribution might fall.”</a:t>
            </a:r>
          </a:p>
          <a:p>
            <a:r>
              <a:rPr lang="en-US" dirty="0">
                <a:solidFill>
                  <a:schemeClr val="bg1"/>
                </a:solidFill>
                <a:latin typeface="Calibri" panose="020F0502020204030204" pitchFamily="34" charset="0"/>
              </a:rPr>
              <a:t> </a:t>
            </a:r>
            <a:r>
              <a:rPr lang="en-US" sz="1200" dirty="0">
                <a:solidFill>
                  <a:schemeClr val="bg1"/>
                </a:solidFill>
                <a:latin typeface="Calibri" panose="020F0502020204030204" pitchFamily="34" charset="0"/>
              </a:rPr>
              <a:t>Mr. Gregg</a:t>
            </a:r>
          </a:p>
        </p:txBody>
      </p:sp>
      <p:sp>
        <p:nvSpPr>
          <p:cNvPr id="6" name="TextBox 5"/>
          <p:cNvSpPr txBox="1"/>
          <p:nvPr/>
        </p:nvSpPr>
        <p:spPr>
          <a:xfrm>
            <a:off x="-1" y="0"/>
            <a:ext cx="1219200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Aftermath of the Carthage Tragedy</a:t>
            </a:r>
          </a:p>
        </p:txBody>
      </p:sp>
      <p:sp>
        <p:nvSpPr>
          <p:cNvPr id="5" name="TextBox 4"/>
          <p:cNvSpPr txBox="1"/>
          <p:nvPr/>
        </p:nvSpPr>
        <p:spPr>
          <a:xfrm>
            <a:off x="6770914" y="3995678"/>
            <a:ext cx="5116285" cy="2862322"/>
          </a:xfrm>
          <a:prstGeom prst="rect">
            <a:avLst/>
          </a:prstGeom>
          <a:noFill/>
        </p:spPr>
        <p:txBody>
          <a:bodyPr wrap="square" rtlCol="0">
            <a:spAutoFit/>
          </a:bodyPr>
          <a:lstStyle/>
          <a:p>
            <a:r>
              <a:rPr lang="en-US" dirty="0">
                <a:solidFill>
                  <a:schemeClr val="bg1"/>
                </a:solidFill>
                <a:latin typeface="Calibri" panose="020F0502020204030204" pitchFamily="34" charset="0"/>
              </a:rPr>
              <a:t>In Nauvoo there was a trained militia numbering about 4,000 men. Although the state arms had been confiscated the Saints had their own arms.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could have swept Hancock County in revenge…But they did not do that.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remained true to their pledged word to Governor Ford, and to the instructions of their Prophet. </a:t>
            </a:r>
            <a:endParaRPr lang="en-US" sz="1200" dirty="0">
              <a:solidFill>
                <a:schemeClr val="bg1"/>
              </a:solidFill>
              <a:latin typeface="Calibri" panose="020F0502020204030204" pitchFamily="34" charset="0"/>
            </a:endParaRPr>
          </a:p>
        </p:txBody>
      </p:sp>
      <p:pic>
        <p:nvPicPr>
          <p:cNvPr id="11266" name="Picture 2" descr="https://www.lds.org/bc/content/shared/content/images/gospel-library/magazine/ensignlp.nfo:o:21f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515" y="1086163"/>
            <a:ext cx="3631064" cy="27097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templehousegallery.com/images/1347909783892-1490864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382" y="4646017"/>
            <a:ext cx="31432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5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914AFC7-AE9C-4384-91CC-C716A6C11CCE}"/>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Witnesses to the Transfiguration</a:t>
            </a:r>
          </a:p>
        </p:txBody>
      </p:sp>
      <p:sp>
        <p:nvSpPr>
          <p:cNvPr id="3" name="Rectangle 2"/>
          <p:cNvSpPr/>
          <p:nvPr/>
        </p:nvSpPr>
        <p:spPr>
          <a:xfrm>
            <a:off x="5391523" y="652703"/>
            <a:ext cx="1583126" cy="369332"/>
          </a:xfrm>
          <a:prstGeom prst="rect">
            <a:avLst/>
          </a:prstGeom>
        </p:spPr>
        <p:txBody>
          <a:bodyPr wrap="none">
            <a:spAutoFit/>
          </a:bodyPr>
          <a:lstStyle/>
          <a:p>
            <a:r>
              <a:rPr lang="en-US" dirty="0">
                <a:solidFill>
                  <a:schemeClr val="bg1"/>
                </a:solidFill>
              </a:rPr>
              <a:t>August 8, 1844</a:t>
            </a:r>
          </a:p>
        </p:txBody>
      </p:sp>
      <p:grpSp>
        <p:nvGrpSpPr>
          <p:cNvPr id="11" name="Group 10"/>
          <p:cNvGrpSpPr/>
          <p:nvPr/>
        </p:nvGrpSpPr>
        <p:grpSpPr>
          <a:xfrm>
            <a:off x="431263" y="1213073"/>
            <a:ext cx="3302537" cy="5294182"/>
            <a:chOff x="431263" y="1213073"/>
            <a:chExt cx="3302537" cy="5294182"/>
          </a:xfrm>
        </p:grpSpPr>
        <p:sp>
          <p:nvSpPr>
            <p:cNvPr id="2" name="Rectangle 1"/>
            <p:cNvSpPr/>
            <p:nvPr/>
          </p:nvSpPr>
          <p:spPr>
            <a:xfrm>
              <a:off x="431263" y="1213073"/>
              <a:ext cx="3302537" cy="3970318"/>
            </a:xfrm>
            <a:prstGeom prst="rect">
              <a:avLst/>
            </a:prstGeom>
          </p:spPr>
          <p:txBody>
            <a:bodyPr wrap="square">
              <a:spAutoFit/>
            </a:bodyPr>
            <a:lstStyle/>
            <a:p>
              <a:r>
                <a:rPr lang="en-US" dirty="0">
                  <a:solidFill>
                    <a:schemeClr val="bg1"/>
                  </a:solidFill>
                  <a:latin typeface="Calibri" panose="020F0502020204030204" pitchFamily="34" charset="0"/>
                </a:rPr>
                <a:t>Benjamin F. Johnson, a 26-year-old member of the Church who was present that day, later recalled that as President Young spoke,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 jumped upon my feet, for in every possible degree it was Joseph’s voice, and his person, in look, attitude, dress and appearance was Joseph himself, personified; and I knew in a moment the spirit and mantle of Joseph was upon him.”</a:t>
              </a:r>
            </a:p>
          </p:txBody>
        </p:sp>
        <p:pic>
          <p:nvPicPr>
            <p:cNvPr id="21506" name="Picture 2" descr="Benjamin F. Joh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5383305"/>
              <a:ext cx="1028700" cy="11239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219348" y="1188161"/>
            <a:ext cx="4484914" cy="5473667"/>
            <a:chOff x="4219348" y="1188161"/>
            <a:chExt cx="4484914" cy="5473667"/>
          </a:xfrm>
        </p:grpSpPr>
        <p:sp>
          <p:nvSpPr>
            <p:cNvPr id="5" name="Rectangle 4"/>
            <p:cNvSpPr/>
            <p:nvPr/>
          </p:nvSpPr>
          <p:spPr>
            <a:xfrm>
              <a:off x="4219348" y="2414511"/>
              <a:ext cx="4484914" cy="4247317"/>
            </a:xfrm>
            <a:prstGeom prst="rect">
              <a:avLst/>
            </a:prstGeom>
          </p:spPr>
          <p:txBody>
            <a:bodyPr wrap="square">
              <a:spAutoFit/>
            </a:bodyPr>
            <a:lstStyle/>
            <a:p>
              <a:r>
                <a:rPr lang="en-US" b="0" i="0" dirty="0">
                  <a:solidFill>
                    <a:schemeClr val="bg1"/>
                  </a:solidFill>
                  <a:effectLst/>
                  <a:latin typeface="Calibri" panose="020F0502020204030204" pitchFamily="34" charset="0"/>
                </a:rPr>
                <a:t>George Q. Cannon (age 15)</a:t>
              </a:r>
            </a:p>
            <a:p>
              <a:r>
                <a:rPr lang="en-US" b="0" i="0" dirty="0">
                  <a:solidFill>
                    <a:schemeClr val="bg1"/>
                  </a:solidFill>
                  <a:effectLst/>
                  <a:latin typeface="Calibri" panose="020F0502020204030204" pitchFamily="34" charset="0"/>
                </a:rPr>
                <a:t>“If Joseph had risen from the dead and again spoken in their hearing, the effect could not have been more startling than it was to many present at that meeting; it was the voice of Joseph himself; and not only was it the voice of Joseph which was heard, but it seemed in the eyes of the people as if it were the very person of Joseph which stood before them. A more wonderful and miraculous event than was wrought that day in the presence of that congregation we never heard of. The Lord gave his people a testimony that left no room for doubt as to who was the man chosen to lead them.”</a:t>
              </a:r>
              <a:endParaRPr lang="en-US" dirty="0">
                <a:solidFill>
                  <a:schemeClr val="bg1"/>
                </a:solidFill>
                <a:latin typeface="Calibri" panose="020F0502020204030204" pitchFamily="34" charset="0"/>
              </a:endParaRPr>
            </a:p>
          </p:txBody>
        </p:sp>
        <p:pic>
          <p:nvPicPr>
            <p:cNvPr id="21508" name="Picture 4" descr="George Q. Can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887" y="1188161"/>
              <a:ext cx="1038225" cy="11525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8889626" y="1683268"/>
            <a:ext cx="3099400" cy="4643124"/>
            <a:chOff x="8889626" y="1683268"/>
            <a:chExt cx="3099400" cy="4643124"/>
          </a:xfrm>
        </p:grpSpPr>
        <p:sp>
          <p:nvSpPr>
            <p:cNvPr id="9" name="Rectangle 8"/>
            <p:cNvSpPr/>
            <p:nvPr/>
          </p:nvSpPr>
          <p:spPr>
            <a:xfrm>
              <a:off x="8889626" y="1683268"/>
              <a:ext cx="3099400" cy="3139321"/>
            </a:xfrm>
            <a:prstGeom prst="rect">
              <a:avLst/>
            </a:prstGeom>
          </p:spPr>
          <p:txBody>
            <a:bodyPr wrap="square">
              <a:spAutoFit/>
            </a:bodyPr>
            <a:lstStyle/>
            <a:p>
              <a:r>
                <a:rPr lang="en-US" b="0" i="0" dirty="0">
                  <a:solidFill>
                    <a:schemeClr val="bg1"/>
                  </a:solidFill>
                  <a:effectLst/>
                  <a:latin typeface="Calibri" panose="020F0502020204030204" pitchFamily="34" charset="0"/>
                </a:rPr>
                <a:t>Joseph Fielding</a:t>
              </a:r>
            </a:p>
            <a:p>
              <a:r>
                <a:rPr lang="en-US" b="0" i="0" dirty="0">
                  <a:solidFill>
                    <a:schemeClr val="bg1"/>
                  </a:solidFill>
                  <a:effectLst/>
                  <a:latin typeface="Calibri" panose="020F0502020204030204" pitchFamily="34" charset="0"/>
                </a:rPr>
                <a:t> “The Saints soon began to see how things were…</a:t>
              </a:r>
            </a:p>
            <a:p>
              <a:r>
                <a:rPr lang="en-US" b="0" i="0" dirty="0">
                  <a:solidFill>
                    <a:schemeClr val="bg1"/>
                  </a:solidFill>
                  <a:effectLst/>
                  <a:latin typeface="Calibri" panose="020F0502020204030204" pitchFamily="34" charset="0"/>
                </a:rPr>
                <a:t>They also saw “that the 12 must now hold the Keys of Power and Authority according to the Revelation which says the 12 are equal with the First Presidency. … It was now no hard thing determining who should lead the Church.”</a:t>
              </a:r>
              <a:endParaRPr lang="en-US" dirty="0">
                <a:solidFill>
                  <a:schemeClr val="bg1"/>
                </a:solidFill>
                <a:latin typeface="Calibri" panose="020F0502020204030204" pitchFamily="34" charset="0"/>
              </a:endParaRPr>
            </a:p>
          </p:txBody>
        </p:sp>
        <p:pic>
          <p:nvPicPr>
            <p:cNvPr id="21510" name="Picture 6" descr="Joseph Fiel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9432" y="5183391"/>
              <a:ext cx="1057275" cy="114300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3881" y="6587372"/>
            <a:ext cx="1520673" cy="307777"/>
          </a:xfrm>
          <a:prstGeom prst="rect">
            <a:avLst/>
          </a:prstGeom>
        </p:spPr>
        <p:txBody>
          <a:bodyPr wrap="none">
            <a:spAutoFit/>
          </a:bodyPr>
          <a:lstStyle/>
          <a:p>
            <a:r>
              <a:rPr lang="en-US" sz="1400" dirty="0">
                <a:solidFill>
                  <a:schemeClr val="bg1"/>
                </a:solidFill>
                <a:latin typeface="Calibri" panose="020F0502020204030204" pitchFamily="34" charset="0"/>
              </a:rPr>
              <a:t>B. Top and L. Flake</a:t>
            </a:r>
            <a:endParaRPr lang="en-US" sz="1400" dirty="0">
              <a:solidFill>
                <a:schemeClr val="bg1"/>
              </a:solidFill>
            </a:endParaRPr>
          </a:p>
        </p:txBody>
      </p:sp>
    </p:spTree>
    <p:extLst>
      <p:ext uri="{BB962C8B-B14F-4D97-AF65-F5344CB8AC3E}">
        <p14:creationId xmlns:p14="http://schemas.microsoft.com/office/powerpoint/2010/main" val="10892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D5142F-4268-4BE6-8717-706025F183CA}"/>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Witnesses to the Transfiguration</a:t>
            </a:r>
          </a:p>
        </p:txBody>
      </p:sp>
      <p:sp>
        <p:nvSpPr>
          <p:cNvPr id="3" name="Rectangle 2"/>
          <p:cNvSpPr/>
          <p:nvPr/>
        </p:nvSpPr>
        <p:spPr>
          <a:xfrm>
            <a:off x="5391523" y="652703"/>
            <a:ext cx="1583126" cy="369332"/>
          </a:xfrm>
          <a:prstGeom prst="rect">
            <a:avLst/>
          </a:prstGeom>
        </p:spPr>
        <p:txBody>
          <a:bodyPr wrap="none">
            <a:spAutoFit/>
          </a:bodyPr>
          <a:lstStyle/>
          <a:p>
            <a:r>
              <a:rPr lang="en-US" dirty="0">
                <a:solidFill>
                  <a:schemeClr val="bg1"/>
                </a:solidFill>
              </a:rPr>
              <a:t>August 8, 1844</a:t>
            </a:r>
          </a:p>
        </p:txBody>
      </p:sp>
      <p:grpSp>
        <p:nvGrpSpPr>
          <p:cNvPr id="8" name="Group 7"/>
          <p:cNvGrpSpPr/>
          <p:nvPr/>
        </p:nvGrpSpPr>
        <p:grpSpPr>
          <a:xfrm>
            <a:off x="4497239" y="2690336"/>
            <a:ext cx="3465824" cy="3789359"/>
            <a:chOff x="4507799" y="2690336"/>
            <a:chExt cx="3575996" cy="3789359"/>
          </a:xfrm>
        </p:grpSpPr>
        <p:sp>
          <p:nvSpPr>
            <p:cNvPr id="5" name="Rectangle 4"/>
            <p:cNvSpPr/>
            <p:nvPr/>
          </p:nvSpPr>
          <p:spPr>
            <a:xfrm>
              <a:off x="4507799" y="2690336"/>
              <a:ext cx="3575996" cy="2031325"/>
            </a:xfrm>
            <a:prstGeom prst="rect">
              <a:avLst/>
            </a:prstGeom>
          </p:spPr>
          <p:txBody>
            <a:bodyPr wrap="square">
              <a:spAutoFit/>
            </a:bodyPr>
            <a:lstStyle/>
            <a:p>
              <a:r>
                <a:rPr lang="en-US" dirty="0">
                  <a:solidFill>
                    <a:schemeClr val="bg1"/>
                  </a:solidFill>
                  <a:latin typeface="Calibri" panose="020F0502020204030204" pitchFamily="34" charset="0"/>
                </a:rPr>
                <a:t>Wilford Woodruff wrote, “If I had not seen him with my own eyes, there is no one that could have convinced me that it was not Joseph Smith, and anyone can testify to this who was acquainted with these two men” </a:t>
              </a:r>
            </a:p>
          </p:txBody>
        </p:sp>
        <p:pic>
          <p:nvPicPr>
            <p:cNvPr id="22530" name="Picture 2" descr="President Wilford Woodru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511" y="4721661"/>
              <a:ext cx="1324386" cy="17580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333464" y="674215"/>
            <a:ext cx="3615035" cy="5660087"/>
            <a:chOff x="333464" y="674215"/>
            <a:chExt cx="3615035" cy="5660087"/>
          </a:xfrm>
        </p:grpSpPr>
        <p:sp>
          <p:nvSpPr>
            <p:cNvPr id="2" name="Rectangle 1"/>
            <p:cNvSpPr/>
            <p:nvPr/>
          </p:nvSpPr>
          <p:spPr>
            <a:xfrm>
              <a:off x="333464" y="2363984"/>
              <a:ext cx="3615035" cy="3970318"/>
            </a:xfrm>
            <a:prstGeom prst="rect">
              <a:avLst/>
            </a:prstGeom>
          </p:spPr>
          <p:txBody>
            <a:bodyPr wrap="square">
              <a:spAutoFit/>
            </a:bodyPr>
            <a:lstStyle/>
            <a:p>
              <a:r>
                <a:rPr lang="en-US" dirty="0">
                  <a:solidFill>
                    <a:schemeClr val="bg1"/>
                  </a:solidFill>
                  <a:latin typeface="Calibri" panose="020F0502020204030204" pitchFamily="34" charset="0"/>
                </a:rPr>
                <a:t>Jane Snyder Richards</a:t>
              </a:r>
            </a:p>
            <a:p>
              <a:r>
                <a:rPr lang="en-US" dirty="0">
                  <a:solidFill>
                    <a:schemeClr val="bg1"/>
                  </a:solidFill>
                  <a:latin typeface="Calibri" panose="020F0502020204030204" pitchFamily="34" charset="0"/>
                </a:rPr>
                <a:t>After his [Joseph’s] tragic death I attended the meeting at which President Brigham Young addressed the Saints, and saw his face illuminated and appear as the face of Joseph while the voice of Joseph seemed to address the people through the mouth of Brigham. I can never forget the divine thrill that passed through the audience on that occasion and the impression that the appearance and voice of Joseph produced upon his hearers. </a:t>
              </a:r>
            </a:p>
          </p:txBody>
        </p:sp>
        <p:pic>
          <p:nvPicPr>
            <p:cNvPr id="22533" name="Picture 5" descr="http://www.myheritageimages.com/P/storage/site150254452/files/00/26/05/002605_901474v3gi13b0e536ic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629" y="674215"/>
              <a:ext cx="1397710" cy="1689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8511803" y="979349"/>
            <a:ext cx="3680197" cy="5619750"/>
            <a:chOff x="8511803" y="979349"/>
            <a:chExt cx="3680197" cy="5619750"/>
          </a:xfrm>
        </p:grpSpPr>
        <p:sp>
          <p:nvSpPr>
            <p:cNvPr id="4" name="Rectangle 3"/>
            <p:cNvSpPr>
              <a:spLocks noChangeArrowheads="1"/>
            </p:cNvSpPr>
            <p:nvPr/>
          </p:nvSpPr>
          <p:spPr bwMode="auto">
            <a:xfrm>
              <a:off x="8511803" y="3429000"/>
              <a:ext cx="3680197"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Calibri" panose="020F0502020204030204" pitchFamily="34" charset="0"/>
                </a:rPr>
                <a:t>Bowen, Cynthia Harrington </a:t>
              </a:r>
              <a:r>
                <a:rPr kumimoji="0" lang="en-US" altLang="en-US" sz="1600" b="1" i="0" u="none" strike="noStrike" cap="none" normalizeH="0" baseline="0" dirty="0" err="1">
                  <a:ln>
                    <a:noFill/>
                  </a:ln>
                  <a:solidFill>
                    <a:schemeClr val="bg1"/>
                  </a:solidFill>
                  <a:effectLst/>
                  <a:latin typeface="Calibri" panose="020F0502020204030204" pitchFamily="34" charset="0"/>
                </a:rPr>
                <a:t>Durphy</a:t>
              </a:r>
              <a:r>
                <a:rPr kumimoji="0" lang="en-US" altLang="en-US" sz="1600" b="1" i="0" u="none" strike="noStrike" cap="none" normalizeH="0" baseline="0" dirty="0">
                  <a:ln>
                    <a:noFill/>
                  </a:ln>
                  <a:solidFill>
                    <a:schemeClr val="bg1"/>
                  </a:solidFill>
                  <a:effectLst/>
                  <a:latin typeface="Calibri" panose="020F0502020204030204" pitchFamily="34" charset="0"/>
                </a:rPr>
                <a:t>/</a:t>
              </a:r>
              <a:r>
                <a:rPr kumimoji="0" lang="en-US" altLang="en-US" sz="1600" b="1" i="0" u="none" strike="noStrike" cap="none" normalizeH="0" baseline="0" dirty="0" err="1">
                  <a:ln>
                    <a:noFill/>
                  </a:ln>
                  <a:solidFill>
                    <a:schemeClr val="bg1"/>
                  </a:solidFill>
                  <a:effectLst/>
                  <a:latin typeface="Calibri" panose="020F0502020204030204" pitchFamily="34" charset="0"/>
                </a:rPr>
                <a:t>Durfey</a:t>
              </a:r>
              <a:r>
                <a:rPr kumimoji="0" lang="en-US" altLang="en-US" sz="1600" b="0" i="0" u="none" strike="noStrike" cap="none" normalizeH="0" baseline="0" dirty="0">
                  <a:ln>
                    <a:noFill/>
                  </a:ln>
                  <a:solidFill>
                    <a:schemeClr val="bg1"/>
                  </a:solidFill>
                  <a:effectLst/>
                  <a:latin typeface="Calibri" panose="020F0502020204030204" pitchFamily="34" charset="0"/>
                </a:rPr>
                <a:t> (age 32)</a:t>
              </a:r>
              <a:br>
                <a:rPr kumimoji="0" lang="en-US" altLang="en-US" sz="1600" b="0" i="0" u="none" strike="noStrike" cap="none" normalizeH="0" baseline="0" dirty="0">
                  <a:ln>
                    <a:noFill/>
                  </a:ln>
                  <a:solidFill>
                    <a:schemeClr val="bg1"/>
                  </a:solidFill>
                  <a:effectLst/>
                  <a:latin typeface="Calibri" panose="020F0502020204030204" pitchFamily="34" charset="0"/>
                </a:rPr>
              </a:br>
              <a:endParaRPr kumimoji="0" lang="en-US" altLang="en-US" sz="800" b="0" i="0" u="none" strike="noStrike" cap="none" normalizeH="0" baseline="0" dirty="0">
                <a:ln>
                  <a:noFill/>
                </a:ln>
                <a:solidFill>
                  <a:schemeClr val="bg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Calibri" panose="020F0502020204030204" pitchFamily="34" charset="0"/>
                </a:rPr>
                <a:t>“While at the prayer meeting that was called after hearing Sydney Rigdon speak an event that gave me great strength took place. Brigham Young stood before us and as I listened to him, his countenance changed &amp; I saw the prophet Joseph Smith &amp; heard his voice speaking as well &amp; I knew who was to be the next prophet of the Lord &amp; who was to lead the Saints.” </a:t>
              </a:r>
              <a:endParaRPr kumimoji="0" lang="en-US" altLang="en-US" sz="1800" b="0" i="0" u="none" strike="noStrike" cap="none" normalizeH="0" baseline="0" dirty="0">
                <a:ln>
                  <a:noFill/>
                </a:ln>
                <a:solidFill>
                  <a:schemeClr val="bg1"/>
                </a:solidFill>
                <a:effectLst/>
                <a:latin typeface="Calibri" panose="020F0502020204030204" pitchFamily="34" charset="0"/>
              </a:endParaRPr>
            </a:p>
          </p:txBody>
        </p:sp>
        <p:pic>
          <p:nvPicPr>
            <p:cNvPr id="22535" name="Picture 7" descr="Cynthia &lt;i&gt;Harrington&lt;/i&gt; Durf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1603" y="979349"/>
              <a:ext cx="1905000" cy="2190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8547905" y="6518967"/>
            <a:ext cx="3607991" cy="369332"/>
          </a:xfrm>
          <a:prstGeom prst="rect">
            <a:avLst/>
          </a:prstGeom>
        </p:spPr>
        <p:txBody>
          <a:bodyPr wrap="square">
            <a:spAutoFit/>
          </a:bodyPr>
          <a:lstStyle/>
          <a:p>
            <a:pPr algn="r"/>
            <a:r>
              <a:rPr lang="en-US" dirty="0">
                <a:solidFill>
                  <a:schemeClr val="bg1"/>
                </a:solidFill>
              </a:rPr>
              <a:t>BYU Studies</a:t>
            </a:r>
          </a:p>
        </p:txBody>
      </p:sp>
    </p:spTree>
    <p:extLst>
      <p:ext uri="{BB962C8B-B14F-4D97-AF65-F5344CB8AC3E}">
        <p14:creationId xmlns:p14="http://schemas.microsoft.com/office/powerpoint/2010/main" val="31629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EFEF0B8-C24D-4EC6-B41F-CB4C512527C5}"/>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Witnesses to the Transfiguration</a:t>
            </a:r>
          </a:p>
        </p:txBody>
      </p:sp>
      <p:sp>
        <p:nvSpPr>
          <p:cNvPr id="3" name="Rectangle 2"/>
          <p:cNvSpPr/>
          <p:nvPr/>
        </p:nvSpPr>
        <p:spPr>
          <a:xfrm>
            <a:off x="5391523" y="652703"/>
            <a:ext cx="1583126" cy="369332"/>
          </a:xfrm>
          <a:prstGeom prst="rect">
            <a:avLst/>
          </a:prstGeom>
        </p:spPr>
        <p:txBody>
          <a:bodyPr wrap="none">
            <a:spAutoFit/>
          </a:bodyPr>
          <a:lstStyle/>
          <a:p>
            <a:r>
              <a:rPr lang="en-US" dirty="0">
                <a:solidFill>
                  <a:schemeClr val="bg1"/>
                </a:solidFill>
              </a:rPr>
              <a:t>August 8, 1844</a:t>
            </a:r>
          </a:p>
        </p:txBody>
      </p:sp>
      <p:grpSp>
        <p:nvGrpSpPr>
          <p:cNvPr id="10" name="Group 9"/>
          <p:cNvGrpSpPr/>
          <p:nvPr/>
        </p:nvGrpSpPr>
        <p:grpSpPr>
          <a:xfrm>
            <a:off x="93152" y="712200"/>
            <a:ext cx="3607991" cy="5437823"/>
            <a:chOff x="93152" y="712200"/>
            <a:chExt cx="3607991" cy="5437823"/>
          </a:xfrm>
        </p:grpSpPr>
        <p:sp>
          <p:nvSpPr>
            <p:cNvPr id="2" name="Rectangle 1"/>
            <p:cNvSpPr/>
            <p:nvPr/>
          </p:nvSpPr>
          <p:spPr>
            <a:xfrm>
              <a:off x="93152" y="2179705"/>
              <a:ext cx="3607991" cy="3970318"/>
            </a:xfrm>
            <a:prstGeom prst="rect">
              <a:avLst/>
            </a:prstGeom>
          </p:spPr>
          <p:txBody>
            <a:bodyPr wrap="square">
              <a:spAutoFit/>
            </a:bodyPr>
            <a:lstStyle/>
            <a:p>
              <a:r>
                <a:rPr lang="en-US" dirty="0">
                  <a:solidFill>
                    <a:schemeClr val="bg1"/>
                  </a:solidFill>
                  <a:latin typeface="Calibri" panose="020F0502020204030204" pitchFamily="34" charset="0"/>
                </a:rPr>
                <a:t>Robert Taylor Burton (age 22)</a:t>
              </a:r>
            </a:p>
            <a:p>
              <a:r>
                <a:rPr lang="en-US" dirty="0">
                  <a:solidFill>
                    <a:schemeClr val="bg1"/>
                  </a:solidFill>
                  <a:latin typeface="Calibri" panose="020F0502020204030204" pitchFamily="34" charset="0"/>
                </a:rPr>
                <a:t>“At that time I was not acquainted with President Young, but his voice, manner, expression, and in fact, his personal appearance was so strikingly that of the martyred Prophet, that I rose from my seat, as did hundreds of others, to look at the Prophet Joseph Smith Jr. The likeness was so marked that I could hardly make myself believe that the Prophet had not himself returned; not that there was a resemblance between the two men.”</a:t>
              </a:r>
            </a:p>
          </p:txBody>
        </p:sp>
        <p:pic>
          <p:nvPicPr>
            <p:cNvPr id="25603" name="Picture 3" descr="http://photos-ak.sparkpeople.com/1/9/b198436996.jpg"/>
            <p:cNvPicPr>
              <a:picLocks noChangeAspect="1" noChangeArrowheads="1"/>
            </p:cNvPicPr>
            <p:nvPr/>
          </p:nvPicPr>
          <p:blipFill rotWithShape="1">
            <a:blip r:embed="rId3">
              <a:extLst>
                <a:ext uri="{28A0092B-C50C-407E-A947-70E740481C1C}">
                  <a14:useLocalDpi xmlns:a14="http://schemas.microsoft.com/office/drawing/2010/main" val="0"/>
                </a:ext>
              </a:extLst>
            </a:blip>
            <a:srcRect l="23089" t="5165" r="45238" b="52853"/>
            <a:stretch/>
          </p:blipFill>
          <p:spPr bwMode="auto">
            <a:xfrm>
              <a:off x="411309" y="712200"/>
              <a:ext cx="1055914" cy="137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6792686" y="913569"/>
            <a:ext cx="5012408" cy="5742029"/>
            <a:chOff x="6792686" y="913569"/>
            <a:chExt cx="5012408" cy="5742029"/>
          </a:xfrm>
        </p:grpSpPr>
        <p:sp>
          <p:nvSpPr>
            <p:cNvPr id="8" name="Rectangle 7"/>
            <p:cNvSpPr/>
            <p:nvPr/>
          </p:nvSpPr>
          <p:spPr>
            <a:xfrm>
              <a:off x="6792686" y="913569"/>
              <a:ext cx="4273632" cy="4801314"/>
            </a:xfrm>
            <a:prstGeom prst="rect">
              <a:avLst/>
            </a:prstGeom>
          </p:spPr>
          <p:txBody>
            <a:bodyPr wrap="square">
              <a:spAutoFit/>
            </a:bodyPr>
            <a:lstStyle/>
            <a:p>
              <a:r>
                <a:rPr lang="en-US" dirty="0" err="1">
                  <a:solidFill>
                    <a:schemeClr val="bg1"/>
                  </a:solidFill>
                  <a:latin typeface="Calibri" panose="020F0502020204030204" pitchFamily="34" charset="0"/>
                </a:rPr>
                <a:t>Zina</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Diantha</a:t>
              </a:r>
              <a:r>
                <a:rPr lang="en-US" dirty="0">
                  <a:solidFill>
                    <a:schemeClr val="bg1"/>
                  </a:solidFill>
                  <a:latin typeface="Calibri" panose="020F0502020204030204" pitchFamily="34" charset="0"/>
                </a:rPr>
                <a:t> Huntington (age 23)</a:t>
              </a:r>
            </a:p>
            <a:p>
              <a:r>
                <a:rPr lang="en-US" i="0" dirty="0">
                  <a:solidFill>
                    <a:schemeClr val="bg1"/>
                  </a:solidFill>
                  <a:effectLst/>
                  <a:latin typeface="Calibri" panose="020F0502020204030204" pitchFamily="34" charset="0"/>
                </a:rPr>
                <a:t>“When I approached the stand (on the occasion when Sidney Rigdon was striving for the guardianship of the Church), President Young was speaking. It was the voice of Joseph Smith-not that of Brigham Young. His very person was changed. The mantle was truly given to another. There was no doubting this in the minds of that vast assembly. All witnessed the transfiguration, and even to-day thousands bear testimony thereof. I closed my eyes. I could have exclaimed, I know that is Joseph Smiths voice! </a:t>
              </a:r>
            </a:p>
            <a:p>
              <a:r>
                <a:rPr lang="en-US" i="0" dirty="0">
                  <a:solidFill>
                    <a:schemeClr val="bg1"/>
                  </a:solidFill>
                  <a:effectLst/>
                  <a:latin typeface="Calibri" panose="020F0502020204030204" pitchFamily="34" charset="0"/>
                </a:rPr>
                <a:t>Yet I knew he had gone. But the</a:t>
              </a:r>
            </a:p>
            <a:p>
              <a:r>
                <a:rPr lang="en-US" i="0" dirty="0">
                  <a:solidFill>
                    <a:schemeClr val="bg1"/>
                  </a:solidFill>
                  <a:effectLst/>
                  <a:latin typeface="Calibri" panose="020F0502020204030204" pitchFamily="34" charset="0"/>
                </a:rPr>
                <a:t>same spirit was with the people; </a:t>
              </a:r>
            </a:p>
            <a:p>
              <a:r>
                <a:rPr lang="en-US" i="0" dirty="0">
                  <a:solidFill>
                    <a:schemeClr val="bg1"/>
                  </a:solidFill>
                  <a:effectLst/>
                  <a:latin typeface="Calibri" panose="020F0502020204030204" pitchFamily="34" charset="0"/>
                </a:rPr>
                <a:t>the comforter remained."</a:t>
              </a:r>
              <a:endParaRPr lang="en-US" dirty="0">
                <a:solidFill>
                  <a:schemeClr val="bg1"/>
                </a:solidFill>
                <a:latin typeface="Calibri" panose="020F0502020204030204" pitchFamily="34" charset="0"/>
              </a:endParaRPr>
            </a:p>
          </p:txBody>
        </p:sp>
        <p:pic>
          <p:nvPicPr>
            <p:cNvPr id="25605" name="Picture 5" descr="https://www.lds.org/bc/content/ldsorg/content/images/zina-d-h-young-266x333-00012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4072" y="4638792"/>
              <a:ext cx="1611022" cy="20168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914963" y="1958136"/>
            <a:ext cx="2677885" cy="4589470"/>
            <a:chOff x="3914963" y="1958136"/>
            <a:chExt cx="2677885" cy="4589470"/>
          </a:xfrm>
        </p:grpSpPr>
        <p:sp>
          <p:nvSpPr>
            <p:cNvPr id="7" name="Rectangle 1"/>
            <p:cNvSpPr>
              <a:spLocks noChangeArrowheads="1"/>
            </p:cNvSpPr>
            <p:nvPr/>
          </p:nvSpPr>
          <p:spPr bwMode="auto">
            <a:xfrm>
              <a:off x="3914963" y="1958136"/>
              <a:ext cx="2677885"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bg1"/>
                  </a:solidFill>
                  <a:effectLst/>
                  <a:latin typeface="Calibri" panose="020F0502020204030204" pitchFamily="34" charset="0"/>
                </a:rPr>
                <a:t>Cox, Elias (age 9)</a:t>
              </a:r>
              <a:br>
                <a:rPr kumimoji="0" lang="en-US" altLang="en-US" sz="1600" i="0" u="none" strike="noStrike" cap="none" normalizeH="0" baseline="0" dirty="0">
                  <a:ln>
                    <a:noFill/>
                  </a:ln>
                  <a:solidFill>
                    <a:schemeClr val="bg1"/>
                  </a:solidFill>
                  <a:effectLst/>
                  <a:latin typeface="Calibri" panose="020F0502020204030204" pitchFamily="34" charset="0"/>
                </a:rPr>
              </a:br>
              <a:endParaRPr kumimoji="0" lang="en-US" altLang="en-US" sz="800" i="0" u="none" strike="noStrike" cap="none" normalizeH="0" baseline="0" dirty="0">
                <a:ln>
                  <a:noFill/>
                </a:ln>
                <a:solidFill>
                  <a:schemeClr val="bg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bg1"/>
                  </a:solidFill>
                  <a:effectLst/>
                  <a:latin typeface="Calibri" panose="020F0502020204030204" pitchFamily="34" charset="0"/>
                </a:rPr>
                <a:t>“I heard Brother Brigham speak and that is the first time that I ever saw two men look and sound so much alike in all my life. And after he had sat down, I wondered where Joseph had gone.” </a:t>
              </a:r>
              <a:endParaRPr kumimoji="0" lang="en-US" altLang="en-US" sz="1800" i="0" u="none" strike="noStrike" cap="none" normalizeH="0" baseline="0" dirty="0">
                <a:ln>
                  <a:noFill/>
                </a:ln>
                <a:solidFill>
                  <a:schemeClr val="bg1"/>
                </a:solidFill>
                <a:effectLst/>
                <a:latin typeface="Calibri" panose="020F0502020204030204" pitchFamily="34" charset="0"/>
              </a:endParaRPr>
            </a:p>
          </p:txBody>
        </p:sp>
        <p:grpSp>
          <p:nvGrpSpPr>
            <p:cNvPr id="12" name="Group 11"/>
            <p:cNvGrpSpPr/>
            <p:nvPr/>
          </p:nvGrpSpPr>
          <p:grpSpPr>
            <a:xfrm>
              <a:off x="4275752" y="4272241"/>
              <a:ext cx="1509974" cy="2275365"/>
              <a:chOff x="4275752" y="4272241"/>
              <a:chExt cx="1509974" cy="2275365"/>
            </a:xfrm>
          </p:grpSpPr>
          <p:pic>
            <p:nvPicPr>
              <p:cNvPr id="25607" name="Picture 7" descr="http://media.ldscdn.org/images/media-library/church-history/pioneer/pioneer-boy-775391-galle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1338" y="4272241"/>
                <a:ext cx="1484388" cy="22265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275752" y="6285996"/>
                <a:ext cx="978153" cy="261610"/>
              </a:xfrm>
              <a:prstGeom prst="rect">
                <a:avLst/>
              </a:prstGeom>
            </p:spPr>
            <p:txBody>
              <a:bodyPr wrap="none">
                <a:spAutoFit/>
              </a:bodyPr>
              <a:lstStyle/>
              <a:p>
                <a:r>
                  <a:rPr lang="en-US" sz="1100" dirty="0">
                    <a:solidFill>
                      <a:schemeClr val="bg1"/>
                    </a:solidFill>
                  </a:rPr>
                  <a:t>Unknown boy</a:t>
                </a:r>
              </a:p>
            </p:txBody>
          </p:sp>
        </p:grpSp>
      </p:grpSp>
      <p:sp>
        <p:nvSpPr>
          <p:cNvPr id="18" name="Rectangle 17"/>
          <p:cNvSpPr/>
          <p:nvPr/>
        </p:nvSpPr>
        <p:spPr>
          <a:xfrm>
            <a:off x="-44361" y="6498823"/>
            <a:ext cx="3607991" cy="369332"/>
          </a:xfrm>
          <a:prstGeom prst="rect">
            <a:avLst/>
          </a:prstGeom>
        </p:spPr>
        <p:txBody>
          <a:bodyPr wrap="square">
            <a:spAutoFit/>
          </a:bodyPr>
          <a:lstStyle/>
          <a:p>
            <a:r>
              <a:rPr lang="en-US" dirty="0">
                <a:solidFill>
                  <a:schemeClr val="bg1"/>
                </a:solidFill>
              </a:rPr>
              <a:t>BYU Studies</a:t>
            </a:r>
          </a:p>
        </p:txBody>
      </p:sp>
    </p:spTree>
    <p:extLst>
      <p:ext uri="{BB962C8B-B14F-4D97-AF65-F5344CB8AC3E}">
        <p14:creationId xmlns:p14="http://schemas.microsoft.com/office/powerpoint/2010/main" val="22359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EA773C-0644-4438-A7D3-06408F319E5F}"/>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Witnesses to the Transfiguration</a:t>
            </a:r>
          </a:p>
        </p:txBody>
      </p:sp>
      <p:sp>
        <p:nvSpPr>
          <p:cNvPr id="3" name="Rectangle 2"/>
          <p:cNvSpPr/>
          <p:nvPr/>
        </p:nvSpPr>
        <p:spPr>
          <a:xfrm>
            <a:off x="5391523" y="652703"/>
            <a:ext cx="1583126" cy="369332"/>
          </a:xfrm>
          <a:prstGeom prst="rect">
            <a:avLst/>
          </a:prstGeom>
        </p:spPr>
        <p:txBody>
          <a:bodyPr wrap="none">
            <a:spAutoFit/>
          </a:bodyPr>
          <a:lstStyle/>
          <a:p>
            <a:r>
              <a:rPr lang="en-US" dirty="0">
                <a:solidFill>
                  <a:schemeClr val="bg1"/>
                </a:solidFill>
              </a:rPr>
              <a:t>August 8, 1844</a:t>
            </a:r>
          </a:p>
        </p:txBody>
      </p:sp>
      <p:sp>
        <p:nvSpPr>
          <p:cNvPr id="10" name="Rectangle 9"/>
          <p:cNvSpPr/>
          <p:nvPr/>
        </p:nvSpPr>
        <p:spPr>
          <a:xfrm>
            <a:off x="13881" y="6587372"/>
            <a:ext cx="1520673" cy="307777"/>
          </a:xfrm>
          <a:prstGeom prst="rect">
            <a:avLst/>
          </a:prstGeom>
        </p:spPr>
        <p:txBody>
          <a:bodyPr wrap="none">
            <a:spAutoFit/>
          </a:bodyPr>
          <a:lstStyle/>
          <a:p>
            <a:r>
              <a:rPr lang="en-US" sz="1400" dirty="0">
                <a:solidFill>
                  <a:schemeClr val="bg1"/>
                </a:solidFill>
                <a:latin typeface="Calibri" panose="020F0502020204030204" pitchFamily="34" charset="0"/>
              </a:rPr>
              <a:t>B. Top and L. Flake</a:t>
            </a:r>
            <a:endParaRPr lang="en-US" sz="1400" dirty="0">
              <a:solidFill>
                <a:schemeClr val="bg1"/>
              </a:solidFill>
            </a:endParaRPr>
          </a:p>
        </p:txBody>
      </p:sp>
      <p:sp>
        <p:nvSpPr>
          <p:cNvPr id="4" name="Rectangle 3"/>
          <p:cNvSpPr/>
          <p:nvPr/>
        </p:nvSpPr>
        <p:spPr>
          <a:xfrm>
            <a:off x="783772" y="1093858"/>
            <a:ext cx="10420350" cy="4688463"/>
          </a:xfrm>
          <a:prstGeom prst="rect">
            <a:avLst/>
          </a:prstGeom>
        </p:spPr>
        <p:txBody>
          <a:bodyPr wrap="square">
            <a:spAutoFit/>
          </a:bodyPr>
          <a:lstStyle/>
          <a:p>
            <a:r>
              <a:rPr lang="en-US" sz="2800" b="0" i="0" dirty="0">
                <a:solidFill>
                  <a:schemeClr val="bg1"/>
                </a:solidFill>
                <a:effectLst/>
                <a:latin typeface="Calibri" panose="020F0502020204030204" pitchFamily="34" charset="0"/>
              </a:rPr>
              <a:t>The Saints overwhelmingly accepted the Twelve, with Brigham Young as President of the Church. The minutes of the special conference recorded that almost every hand was raised when President Young asked: “Does the church want, and is it their only desire to sustain the Twelve as the First Presidency of this people? … All that are in favor of this, … manifest it by holding up the right hand.”</a:t>
            </a:r>
            <a:r>
              <a:rPr lang="en-US" sz="2800" b="0" i="0" baseline="30000" dirty="0">
                <a:solidFill>
                  <a:schemeClr val="bg1"/>
                </a:solidFill>
                <a:effectLst/>
                <a:latin typeface="Calibri" panose="020F0502020204030204" pitchFamily="34" charset="0"/>
              </a:rPr>
              <a:t> </a:t>
            </a:r>
            <a:endParaRPr lang="en-US" sz="2800" baseline="30000" dirty="0">
              <a:solidFill>
                <a:schemeClr val="bg1"/>
              </a:solidFill>
              <a:latin typeface="Calibri" panose="020F0502020204030204" pitchFamily="34" charset="0"/>
            </a:endParaRPr>
          </a:p>
          <a:p>
            <a:endParaRPr lang="en-US" sz="2800" b="0" i="0" baseline="30000" dirty="0">
              <a:solidFill>
                <a:schemeClr val="bg1"/>
              </a:solidFill>
              <a:effectLst/>
              <a:latin typeface="Calibri" panose="020F0502020204030204" pitchFamily="34" charset="0"/>
            </a:endParaRPr>
          </a:p>
          <a:p>
            <a:r>
              <a:rPr lang="en-US" sz="2800" b="0" i="0" dirty="0">
                <a:solidFill>
                  <a:schemeClr val="bg1"/>
                </a:solidFill>
                <a:effectLst/>
                <a:latin typeface="Calibri" panose="020F0502020204030204" pitchFamily="34" charset="0"/>
              </a:rPr>
              <a:t>The cloud of gloom and uncertainty that had been over the Saints was removed, and in its place came confidence, renewed dedication, and almost universal support of the Quorum of the Twelve and President Young as their head.</a:t>
            </a:r>
            <a:endParaRPr lang="en-US" sz="2800" dirty="0">
              <a:solidFill>
                <a:schemeClr val="bg1"/>
              </a:solidFill>
            </a:endParaRPr>
          </a:p>
        </p:txBody>
      </p:sp>
    </p:spTree>
    <p:extLst>
      <p:ext uri="{BB962C8B-B14F-4D97-AF65-F5344CB8AC3E}">
        <p14:creationId xmlns:p14="http://schemas.microsoft.com/office/powerpoint/2010/main" val="3829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DA565F4-9652-4EFC-B974-21F928AFD707}"/>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10" name="Rectangle 9"/>
          <p:cNvSpPr/>
          <p:nvPr/>
        </p:nvSpPr>
        <p:spPr>
          <a:xfrm>
            <a:off x="13881" y="6587372"/>
            <a:ext cx="1520673" cy="307777"/>
          </a:xfrm>
          <a:prstGeom prst="rect">
            <a:avLst/>
          </a:prstGeom>
        </p:spPr>
        <p:txBody>
          <a:bodyPr wrap="none">
            <a:spAutoFit/>
          </a:bodyPr>
          <a:lstStyle/>
          <a:p>
            <a:r>
              <a:rPr lang="en-US" sz="1400" dirty="0">
                <a:solidFill>
                  <a:schemeClr val="bg1"/>
                </a:solidFill>
                <a:latin typeface="Calibri" panose="020F0502020204030204" pitchFamily="34" charset="0"/>
              </a:rPr>
              <a:t>B. Top and L. Flake</a:t>
            </a:r>
            <a:endParaRPr lang="en-US" sz="1400" dirty="0">
              <a:solidFill>
                <a:schemeClr val="bg1"/>
              </a:solidFill>
            </a:endParaRPr>
          </a:p>
        </p:txBody>
      </p:sp>
      <p:grpSp>
        <p:nvGrpSpPr>
          <p:cNvPr id="7" name="Group 6"/>
          <p:cNvGrpSpPr/>
          <p:nvPr/>
        </p:nvGrpSpPr>
        <p:grpSpPr>
          <a:xfrm>
            <a:off x="3951363" y="190781"/>
            <a:ext cx="3325199" cy="6270375"/>
            <a:chOff x="838200" y="76200"/>
            <a:chExt cx="2667000" cy="5029200"/>
          </a:xfrm>
        </p:grpSpPr>
        <p:grpSp>
          <p:nvGrpSpPr>
            <p:cNvPr id="8"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231837" y="2189769"/>
              <a:ext cx="1905000" cy="1555183"/>
            </a:xfrm>
            <a:prstGeom prst="rect">
              <a:avLst/>
            </a:prstGeom>
          </p:spPr>
          <p:txBody>
            <a:bodyPr wrap="square">
              <a:spAutoFit/>
            </a:bodyPr>
            <a:lstStyle/>
            <a:p>
              <a:pPr algn="ctr"/>
              <a:r>
                <a:rPr lang="en-US" sz="2000" b="1" i="1" dirty="0"/>
                <a:t>Through the Holy Ghost, we can receive a witness that those who lead the Church have been called of God</a:t>
              </a:r>
              <a:endParaRPr lang="en-US" sz="2000" dirty="0">
                <a:solidFill>
                  <a:schemeClr val="bg1"/>
                </a:solidFill>
              </a:endParaRPr>
            </a:p>
          </p:txBody>
        </p:sp>
      </p:grpSp>
    </p:spTree>
    <p:extLst>
      <p:ext uri="{BB962C8B-B14F-4D97-AF65-F5344CB8AC3E}">
        <p14:creationId xmlns:p14="http://schemas.microsoft.com/office/powerpoint/2010/main" val="3185665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9128307-E3BC-494A-872A-E2C3A46714E7}"/>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Reorganization of the Presidency</a:t>
            </a:r>
          </a:p>
        </p:txBody>
      </p:sp>
      <p:sp>
        <p:nvSpPr>
          <p:cNvPr id="3" name="Rectangle 2"/>
          <p:cNvSpPr/>
          <p:nvPr/>
        </p:nvSpPr>
        <p:spPr>
          <a:xfrm>
            <a:off x="5391523" y="652703"/>
            <a:ext cx="652743" cy="369332"/>
          </a:xfrm>
          <a:prstGeom prst="rect">
            <a:avLst/>
          </a:prstGeom>
        </p:spPr>
        <p:txBody>
          <a:bodyPr wrap="none">
            <a:spAutoFit/>
          </a:bodyPr>
          <a:lstStyle/>
          <a:p>
            <a:r>
              <a:rPr lang="en-US" dirty="0">
                <a:solidFill>
                  <a:schemeClr val="bg1"/>
                </a:solidFill>
              </a:rPr>
              <a:t>1847</a:t>
            </a:r>
          </a:p>
        </p:txBody>
      </p:sp>
      <p:grpSp>
        <p:nvGrpSpPr>
          <p:cNvPr id="2" name="Group 1"/>
          <p:cNvGrpSpPr/>
          <p:nvPr/>
        </p:nvGrpSpPr>
        <p:grpSpPr>
          <a:xfrm>
            <a:off x="231511" y="830997"/>
            <a:ext cx="3339003" cy="3192970"/>
            <a:chOff x="231511" y="830997"/>
            <a:chExt cx="3339003" cy="3192970"/>
          </a:xfrm>
        </p:grpSpPr>
        <p:sp>
          <p:nvSpPr>
            <p:cNvPr id="7" name="Rectangle 6"/>
            <p:cNvSpPr/>
            <p:nvPr/>
          </p:nvSpPr>
          <p:spPr>
            <a:xfrm>
              <a:off x="231511" y="3654635"/>
              <a:ext cx="3339003" cy="369332"/>
            </a:xfrm>
            <a:prstGeom prst="rect">
              <a:avLst/>
            </a:prstGeom>
          </p:spPr>
          <p:txBody>
            <a:bodyPr wrap="square">
              <a:spAutoFit/>
            </a:bodyPr>
            <a:lstStyle/>
            <a:p>
              <a:r>
                <a:rPr lang="en-US" b="0" i="0" dirty="0">
                  <a:solidFill>
                    <a:schemeClr val="bg1"/>
                  </a:solidFill>
                  <a:effectLst/>
                  <a:latin typeface="Calibri" panose="020F0502020204030204" pitchFamily="34" charset="0"/>
                </a:rPr>
                <a:t>Heber C. Kimball 1</a:t>
              </a:r>
              <a:r>
                <a:rPr lang="en-US" b="0" i="0" baseline="30000" dirty="0">
                  <a:solidFill>
                    <a:schemeClr val="bg1"/>
                  </a:solidFill>
                  <a:effectLst/>
                  <a:latin typeface="Calibri" panose="020F0502020204030204" pitchFamily="34" charset="0"/>
                </a:rPr>
                <a:t>st</a:t>
              </a:r>
              <a:r>
                <a:rPr lang="en-US" b="0" i="0" dirty="0">
                  <a:solidFill>
                    <a:schemeClr val="bg1"/>
                  </a:solidFill>
                  <a:effectLst/>
                  <a:latin typeface="Calibri" panose="020F0502020204030204" pitchFamily="34" charset="0"/>
                </a:rPr>
                <a:t> Counselor </a:t>
              </a:r>
              <a:endParaRPr lang="en-US" dirty="0">
                <a:solidFill>
                  <a:schemeClr val="bg1"/>
                </a:solidFill>
                <a:latin typeface="Calibri" panose="020F0502020204030204" pitchFamily="34" charset="0"/>
              </a:endParaRPr>
            </a:p>
          </p:txBody>
        </p:sp>
        <p:pic>
          <p:nvPicPr>
            <p:cNvPr id="26626" name="Picture 2" descr="http://upload.wikimedia.org/wikipedia/commons/thumb/c/c3/Heber_Chase_Kimball-2.png/175px-Heber_Chase_Kimbal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62" y="830997"/>
              <a:ext cx="2074726" cy="27623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920813" y="1022035"/>
            <a:ext cx="3372022" cy="3088433"/>
            <a:chOff x="7920813" y="1022035"/>
            <a:chExt cx="3372022" cy="3088433"/>
          </a:xfrm>
        </p:grpSpPr>
        <p:sp>
          <p:nvSpPr>
            <p:cNvPr id="8" name="Rectangle 7"/>
            <p:cNvSpPr/>
            <p:nvPr/>
          </p:nvSpPr>
          <p:spPr>
            <a:xfrm>
              <a:off x="7920813" y="3741136"/>
              <a:ext cx="3372022" cy="369332"/>
            </a:xfrm>
            <a:prstGeom prst="rect">
              <a:avLst/>
            </a:prstGeom>
          </p:spPr>
          <p:txBody>
            <a:bodyPr wrap="square">
              <a:spAutoFit/>
            </a:bodyPr>
            <a:lstStyle/>
            <a:p>
              <a:r>
                <a:rPr lang="en-US" b="0" i="0" dirty="0">
                  <a:solidFill>
                    <a:schemeClr val="bg1"/>
                  </a:solidFill>
                  <a:effectLst/>
                  <a:latin typeface="Calibri" panose="020F0502020204030204" pitchFamily="34" charset="0"/>
                </a:rPr>
                <a:t>Willard Richards 2</a:t>
              </a:r>
              <a:r>
                <a:rPr lang="en-US" b="0" i="0" baseline="30000" dirty="0">
                  <a:solidFill>
                    <a:schemeClr val="bg1"/>
                  </a:solidFill>
                  <a:effectLst/>
                  <a:latin typeface="Calibri" panose="020F0502020204030204" pitchFamily="34" charset="0"/>
                </a:rPr>
                <a:t>nd</a:t>
              </a:r>
              <a:r>
                <a:rPr lang="en-US" b="0" i="0" dirty="0">
                  <a:solidFill>
                    <a:schemeClr val="bg1"/>
                  </a:solidFill>
                  <a:effectLst/>
                  <a:latin typeface="Calibri" panose="020F0502020204030204" pitchFamily="34" charset="0"/>
                </a:rPr>
                <a:t> Counselor</a:t>
              </a:r>
              <a:endParaRPr lang="en-US" dirty="0">
                <a:solidFill>
                  <a:schemeClr val="bg1"/>
                </a:solidFill>
                <a:latin typeface="Calibri" panose="020F0502020204030204" pitchFamily="34" charset="0"/>
              </a:endParaRPr>
            </a:p>
          </p:txBody>
        </p:sp>
        <p:pic>
          <p:nvPicPr>
            <p:cNvPr id="26630" name="Picture 6" descr="http://www.woodruffhotel.com/images/53-Willard-Richards.jpg"/>
            <p:cNvPicPr>
              <a:picLocks noChangeAspect="1" noChangeArrowheads="1"/>
            </p:cNvPicPr>
            <p:nvPr/>
          </p:nvPicPr>
          <p:blipFill rotWithShape="1">
            <a:blip r:embed="rId4">
              <a:extLst>
                <a:ext uri="{28A0092B-C50C-407E-A947-70E740481C1C}">
                  <a14:useLocalDpi xmlns:a14="http://schemas.microsoft.com/office/drawing/2010/main" val="0"/>
                </a:ext>
              </a:extLst>
            </a:blip>
            <a:srcRect l="6710" t="7631" r="7912" b="7940"/>
            <a:stretch/>
          </p:blipFill>
          <p:spPr bwMode="auto">
            <a:xfrm>
              <a:off x="8186058" y="1022035"/>
              <a:ext cx="2114377" cy="2677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149093" y="1163550"/>
            <a:ext cx="3339003" cy="3479050"/>
            <a:chOff x="4149093" y="1163550"/>
            <a:chExt cx="3339003" cy="3479050"/>
          </a:xfrm>
        </p:grpSpPr>
        <p:pic>
          <p:nvPicPr>
            <p:cNvPr id="26628" name="Picture 4" descr="https://www.lds.org/churchhistory/presidents/images/presidents/BY_mm2_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5542" y="1163550"/>
              <a:ext cx="2406106" cy="28233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4149093" y="3996269"/>
              <a:ext cx="3339003" cy="646331"/>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President of the Church</a:t>
              </a:r>
            </a:p>
            <a:p>
              <a:pPr algn="ctr"/>
              <a:r>
                <a:rPr lang="en-US" dirty="0">
                  <a:solidFill>
                    <a:schemeClr val="bg1"/>
                  </a:solidFill>
                  <a:latin typeface="Calibri" panose="020F0502020204030204" pitchFamily="34" charset="0"/>
                </a:rPr>
                <a:t>Brigham Young</a:t>
              </a:r>
            </a:p>
          </p:txBody>
        </p:sp>
      </p:grpSp>
      <p:sp>
        <p:nvSpPr>
          <p:cNvPr id="9" name="Rectangle 8"/>
          <p:cNvSpPr/>
          <p:nvPr/>
        </p:nvSpPr>
        <p:spPr>
          <a:xfrm>
            <a:off x="2774088" y="4965470"/>
            <a:ext cx="6907872" cy="1569660"/>
          </a:xfrm>
          <a:prstGeom prst="rect">
            <a:avLst/>
          </a:prstGeom>
        </p:spPr>
        <p:txBody>
          <a:bodyPr wrap="square">
            <a:spAutoFit/>
          </a:bodyPr>
          <a:lstStyle/>
          <a:p>
            <a:r>
              <a:rPr lang="en-US" sz="2400" b="0" i="0" dirty="0">
                <a:solidFill>
                  <a:schemeClr val="bg1"/>
                </a:solidFill>
                <a:effectLst/>
                <a:latin typeface="Calibri" panose="020F0502020204030204" pitchFamily="34" charset="0"/>
              </a:rPr>
              <a:t>More than two years after the martyrdom—Brigham Young was inspired to reorganize the First Presidency rather than continue to lead the Church as President of the Quorum of the Twelve Apostles.</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3331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6BA0F2-B8D6-4221-84D9-D49E6C5278A4}"/>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Succession</a:t>
            </a:r>
          </a:p>
        </p:txBody>
      </p:sp>
      <p:sp>
        <p:nvSpPr>
          <p:cNvPr id="9" name="Rectangle 8"/>
          <p:cNvSpPr/>
          <p:nvPr/>
        </p:nvSpPr>
        <p:spPr>
          <a:xfrm>
            <a:off x="261257" y="1034258"/>
            <a:ext cx="6336096" cy="1200329"/>
          </a:xfrm>
          <a:prstGeom prst="rect">
            <a:avLst/>
          </a:prstGeom>
        </p:spPr>
        <p:txBody>
          <a:bodyPr wrap="square">
            <a:spAutoFit/>
          </a:bodyPr>
          <a:lstStyle/>
          <a:p>
            <a:r>
              <a:rPr lang="en-US" dirty="0">
                <a:solidFill>
                  <a:schemeClr val="bg1"/>
                </a:solidFill>
                <a:latin typeface="Calibri" panose="020F0502020204030204" pitchFamily="34" charset="0"/>
              </a:rPr>
              <a:t>Succession in the Presidency of the Church has been established by the Lord. The Church is never without inspired leadership, and there is no reason for speculation or controversy over who will become the next President of the Church.</a:t>
            </a:r>
          </a:p>
        </p:txBody>
      </p:sp>
      <p:sp>
        <p:nvSpPr>
          <p:cNvPr id="4" name="Rectangle 3"/>
          <p:cNvSpPr/>
          <p:nvPr/>
        </p:nvSpPr>
        <p:spPr>
          <a:xfrm>
            <a:off x="5366658" y="4281585"/>
            <a:ext cx="6096000" cy="1384995"/>
          </a:xfrm>
          <a:prstGeom prst="rect">
            <a:avLst/>
          </a:prstGeom>
        </p:spPr>
        <p:txBody>
          <a:bodyPr>
            <a:spAutoFit/>
          </a:bodyPr>
          <a:lstStyle/>
          <a:p>
            <a:r>
              <a:rPr lang="en-US" b="0" i="0" dirty="0">
                <a:solidFill>
                  <a:schemeClr val="bg1"/>
                </a:solidFill>
                <a:effectLst/>
                <a:latin typeface="Calibri" panose="020F0502020204030204" pitchFamily="34" charset="0"/>
              </a:rPr>
              <a:t> “God knows all things, the end from the beginning, and no man becomes president of the church of </a:t>
            </a:r>
            <a:r>
              <a:rPr lang="en-US" b="0" i="0" u="none" strike="noStrike" dirty="0">
                <a:solidFill>
                  <a:schemeClr val="bg1"/>
                </a:solidFill>
                <a:effectLst/>
                <a:latin typeface="Calibri" panose="020F0502020204030204" pitchFamily="34" charset="0"/>
              </a:rPr>
              <a:t>Jesus Christ</a:t>
            </a:r>
            <a:r>
              <a:rPr lang="en-US" b="0" i="0" dirty="0">
                <a:solidFill>
                  <a:schemeClr val="bg1"/>
                </a:solidFill>
                <a:effectLst/>
                <a:latin typeface="Calibri" panose="020F0502020204030204" pitchFamily="34" charset="0"/>
              </a:rPr>
              <a:t> by accident, or remains there by chance, or is called home by happenstance.” </a:t>
            </a:r>
          </a:p>
          <a:p>
            <a:r>
              <a:rPr lang="en-US" sz="1200" b="0" i="0" dirty="0">
                <a:solidFill>
                  <a:schemeClr val="bg1"/>
                </a:solidFill>
                <a:effectLst/>
                <a:latin typeface="Calibri" panose="020F0502020204030204" pitchFamily="34" charset="0"/>
              </a:rPr>
              <a:t>President Ezra Taft Benson</a:t>
            </a:r>
            <a:endParaRPr lang="en-US" sz="1200" dirty="0">
              <a:solidFill>
                <a:schemeClr val="bg1"/>
              </a:solidFill>
              <a:latin typeface="Calibri" panose="020F0502020204030204" pitchFamily="34" charset="0"/>
            </a:endParaRPr>
          </a:p>
        </p:txBody>
      </p:sp>
      <p:pic>
        <p:nvPicPr>
          <p:cNvPr id="30724" name="Picture 4" descr="https://www.lds.org/bc/content/shared/content/images/gospel-library/manual/08860/ezra-taft-benson-presidency_1296289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89" y="3356736"/>
            <a:ext cx="4286250" cy="2924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D98E252-2F7C-4BEE-8306-CB365E550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5419" y="1252063"/>
            <a:ext cx="3352800" cy="2381250"/>
          </a:xfrm>
          <a:prstGeom prst="rect">
            <a:avLst/>
          </a:prstGeom>
        </p:spPr>
      </p:pic>
    </p:spTree>
    <p:extLst>
      <p:ext uri="{BB962C8B-B14F-4D97-AF65-F5344CB8AC3E}">
        <p14:creationId xmlns:p14="http://schemas.microsoft.com/office/powerpoint/2010/main" val="112276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400169-1ADA-46A7-89AE-92393C8CAB8A}"/>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9" name="Rectangle 8"/>
          <p:cNvSpPr/>
          <p:nvPr/>
        </p:nvSpPr>
        <p:spPr>
          <a:xfrm>
            <a:off x="744157" y="3429000"/>
            <a:ext cx="8098972" cy="3046988"/>
          </a:xfrm>
          <a:prstGeom prst="rect">
            <a:avLst/>
          </a:prstGeom>
        </p:spPr>
        <p:txBody>
          <a:bodyPr wrap="square">
            <a:spAutoFit/>
          </a:bodyPr>
          <a:lstStyle/>
          <a:p>
            <a:pPr fontAlgn="base"/>
            <a:endParaRPr lang="en-US" sz="2400" dirty="0">
              <a:solidFill>
                <a:schemeClr val="bg1"/>
              </a:solidFill>
            </a:endParaRPr>
          </a:p>
          <a:p>
            <a:pPr fontAlgn="base"/>
            <a:r>
              <a:rPr lang="en-US" sz="2400" dirty="0">
                <a:solidFill>
                  <a:schemeClr val="bg1"/>
                </a:solidFill>
              </a:rPr>
              <a:t>He said, ‘Brethren, the Lord Almighty has sealed upon my head every Priesthood, every key, every power, every principle that belongs to the last dispensation of the </a:t>
            </a:r>
            <a:r>
              <a:rPr lang="en-US" sz="2400" dirty="0" err="1">
                <a:solidFill>
                  <a:schemeClr val="bg1"/>
                </a:solidFill>
              </a:rPr>
              <a:t>fulness</a:t>
            </a:r>
            <a:r>
              <a:rPr lang="en-US" sz="2400" dirty="0">
                <a:solidFill>
                  <a:schemeClr val="bg1"/>
                </a:solidFill>
              </a:rPr>
              <a:t> of times, and to the building up of the kingdom of God. I have sealed upon your heads all those principles, Priesthood, apostleship, and keys of the kingdom of God, and now you have got to round up your shoulders and bear off this kingdom or you will be damned.’”</a:t>
            </a:r>
          </a:p>
        </p:txBody>
      </p:sp>
      <p:sp>
        <p:nvSpPr>
          <p:cNvPr id="2" name="Rectangle 1"/>
          <p:cNvSpPr/>
          <p:nvPr/>
        </p:nvSpPr>
        <p:spPr>
          <a:xfrm>
            <a:off x="0" y="6488668"/>
            <a:ext cx="1836657" cy="369332"/>
          </a:xfrm>
          <a:prstGeom prst="rect">
            <a:avLst/>
          </a:prstGeom>
        </p:spPr>
        <p:txBody>
          <a:bodyPr wrap="none">
            <a:spAutoFit/>
          </a:bodyPr>
          <a:lstStyle/>
          <a:p>
            <a:r>
              <a:rPr lang="en-US" dirty="0">
                <a:solidFill>
                  <a:schemeClr val="bg1"/>
                </a:solidFill>
              </a:rPr>
              <a:t>Wilford Woodruff</a:t>
            </a:r>
            <a:endParaRPr lang="en-US" dirty="0"/>
          </a:p>
        </p:txBody>
      </p:sp>
      <p:sp>
        <p:nvSpPr>
          <p:cNvPr id="7" name="TextBox 6"/>
          <p:cNvSpPr txBox="1"/>
          <p:nvPr/>
        </p:nvSpPr>
        <p:spPr>
          <a:xfrm>
            <a:off x="0" y="0"/>
            <a:ext cx="12192001" cy="830997"/>
          </a:xfrm>
          <a:prstGeom prst="rect">
            <a:avLst/>
          </a:prstGeom>
          <a:noFill/>
        </p:spPr>
        <p:txBody>
          <a:bodyPr wrap="square" rtlCol="0">
            <a:spAutoFit/>
          </a:bodyPr>
          <a:lstStyle/>
          <a:p>
            <a:pPr algn="ctr"/>
            <a:r>
              <a:rPr lang="en-US" sz="4800" dirty="0">
                <a:solidFill>
                  <a:schemeClr val="bg1"/>
                </a:solidFill>
                <a:latin typeface="Baskerville Old Face" panose="02020602080505020303" pitchFamily="18" charset="0"/>
              </a:rPr>
              <a:t>March 1844</a:t>
            </a:r>
          </a:p>
        </p:txBody>
      </p:sp>
      <p:pic>
        <p:nvPicPr>
          <p:cNvPr id="29698" name="Picture 2" descr="https://www.lds.org/bc/content/ldsorg/church/news/09/06/580-Joseph-smith-statue.jpg"/>
          <p:cNvPicPr>
            <a:picLocks noChangeAspect="1" noChangeArrowheads="1"/>
          </p:cNvPicPr>
          <p:nvPr/>
        </p:nvPicPr>
        <p:blipFill rotWithShape="1">
          <a:blip r:embed="rId3">
            <a:extLst>
              <a:ext uri="{28A0092B-C50C-407E-A947-70E740481C1C}">
                <a14:useLocalDpi xmlns:a14="http://schemas.microsoft.com/office/drawing/2010/main" val="0"/>
              </a:ext>
            </a:extLst>
          </a:blip>
          <a:srcRect t="-660" r="46264"/>
          <a:stretch/>
        </p:blipFill>
        <p:spPr bwMode="auto">
          <a:xfrm>
            <a:off x="8922430" y="3784761"/>
            <a:ext cx="2968625" cy="2866799"/>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2.bp.blogspot.com/-87uc7zc9St0/Tio27-THoII/AAAAAAAAB9s/O2NEwlmWYm0/s400/DSC_4058.JPG"/>
          <p:cNvPicPr>
            <a:picLocks noChangeAspect="1" noChangeArrowheads="1"/>
          </p:cNvPicPr>
          <p:nvPr/>
        </p:nvPicPr>
        <p:blipFill rotWithShape="1">
          <a:blip r:embed="rId4">
            <a:extLst>
              <a:ext uri="{28A0092B-C50C-407E-A947-70E740481C1C}">
                <a14:useLocalDpi xmlns:a14="http://schemas.microsoft.com/office/drawing/2010/main" val="0"/>
              </a:ext>
            </a:extLst>
          </a:blip>
          <a:srcRect t="10646" r="9129"/>
          <a:stretch/>
        </p:blipFill>
        <p:spPr bwMode="auto">
          <a:xfrm>
            <a:off x="389239" y="69085"/>
            <a:ext cx="2293711" cy="34043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732314" y="772556"/>
            <a:ext cx="8098972" cy="1938992"/>
          </a:xfrm>
          <a:prstGeom prst="rect">
            <a:avLst/>
          </a:prstGeom>
        </p:spPr>
        <p:txBody>
          <a:bodyPr wrap="square">
            <a:spAutoFit/>
          </a:bodyPr>
          <a:lstStyle/>
          <a:p>
            <a:pPr fontAlgn="base"/>
            <a:r>
              <a:rPr lang="en-US" sz="2400" dirty="0">
                <a:solidFill>
                  <a:schemeClr val="bg1"/>
                </a:solidFill>
              </a:rPr>
              <a:t>“He stood for some three hours in a room delivering to us his last lecture. The room was filled as with consuming fire. His face was as clear as amber; his words were like vivid lightning to us. They penetrated every part of our bodies from the crown of our head to the soles of our feet. </a:t>
            </a:r>
          </a:p>
        </p:txBody>
      </p:sp>
    </p:spTree>
    <p:extLst>
      <p:ext uri="{BB962C8B-B14F-4D97-AF65-F5344CB8AC3E}">
        <p14:creationId xmlns:p14="http://schemas.microsoft.com/office/powerpoint/2010/main" val="271726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500"/>
                                        <p:tgtEl>
                                          <p:spTgt spid="297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29698"/>
                                        </p:tgtEl>
                                        <p:attrNameLst>
                                          <p:attrName>style.visibility</p:attrName>
                                        </p:attrNameLst>
                                      </p:cBhvr>
                                      <p:to>
                                        <p:strVal val="visible"/>
                                      </p:to>
                                    </p:set>
                                    <p:animEffect transition="in" filter="fade">
                                      <p:cBhvr>
                                        <p:cTn id="18"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EC4E867-4276-4DFD-913C-68969EF588B1}"/>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4" name="TextBox 3"/>
          <p:cNvSpPr txBox="1"/>
          <p:nvPr/>
        </p:nvSpPr>
        <p:spPr>
          <a:xfrm>
            <a:off x="0" y="-45889"/>
            <a:ext cx="12192000" cy="452431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endParaRPr lang="en-US" sz="1600" dirty="0">
              <a:solidFill>
                <a:schemeClr val="bg1"/>
              </a:solidFill>
            </a:endParaRPr>
          </a:p>
          <a:p>
            <a:r>
              <a:rPr lang="en-US" sz="1600" dirty="0">
                <a:solidFill>
                  <a:schemeClr val="bg1"/>
                </a:solidFill>
              </a:rPr>
              <a:t>Videos:</a:t>
            </a:r>
          </a:p>
          <a:p>
            <a:r>
              <a:rPr lang="en-US" sz="1600" dirty="0">
                <a:solidFill>
                  <a:schemeClr val="bg1"/>
                </a:solidFill>
              </a:rPr>
              <a:t>Succession in the Presidency (2:13)</a:t>
            </a:r>
          </a:p>
          <a:p>
            <a:r>
              <a:rPr lang="en-US" sz="1600" b="1" dirty="0">
                <a:solidFill>
                  <a:schemeClr val="bg1"/>
                </a:solidFill>
              </a:rPr>
              <a:t>The President of the Church</a:t>
            </a:r>
            <a:r>
              <a:rPr lang="en-US" sz="1600" dirty="0">
                <a:solidFill>
                  <a:schemeClr val="bg1"/>
                </a:solidFill>
              </a:rPr>
              <a:t>(1:40)</a:t>
            </a:r>
          </a:p>
          <a:p>
            <a:endParaRPr lang="en-US" sz="1600" dirty="0">
              <a:solidFill>
                <a:schemeClr val="bg1"/>
              </a:solidFill>
            </a:endParaRPr>
          </a:p>
          <a:p>
            <a:r>
              <a:rPr lang="en-US" sz="1600" dirty="0">
                <a:solidFill>
                  <a:schemeClr val="bg1"/>
                </a:solidFill>
              </a:rPr>
              <a:t>Mr. Gregg—</a:t>
            </a:r>
            <a:r>
              <a:rPr lang="en-US" sz="1600" i="1" dirty="0">
                <a:solidFill>
                  <a:schemeClr val="bg1"/>
                </a:solidFill>
              </a:rPr>
              <a:t>History of Hancock county, p. 323 </a:t>
            </a:r>
            <a:r>
              <a:rPr lang="en-US" sz="1600" dirty="0">
                <a:solidFill>
                  <a:schemeClr val="bg1"/>
                </a:solidFill>
              </a:rPr>
              <a:t> In B.H. Roberts </a:t>
            </a:r>
            <a:r>
              <a:rPr lang="en-US" sz="1600" i="1" dirty="0">
                <a:solidFill>
                  <a:schemeClr val="bg1"/>
                </a:solidFill>
              </a:rPr>
              <a:t>A Comprehensive History of the Church </a:t>
            </a:r>
            <a:r>
              <a:rPr lang="en-US" sz="1600" dirty="0">
                <a:solidFill>
                  <a:schemeClr val="bg1"/>
                </a:solidFill>
              </a:rPr>
              <a:t> Vol. 2 pg. 288-292</a:t>
            </a:r>
          </a:p>
          <a:p>
            <a:r>
              <a:rPr lang="en-US" sz="1600" dirty="0">
                <a:solidFill>
                  <a:schemeClr val="bg1"/>
                </a:solidFill>
              </a:rPr>
              <a:t>Brent L. Top and Lawrence R. Flake The Kingdom of God Will Roll On: Succession in the Presidency August 1996 Ensign</a:t>
            </a:r>
          </a:p>
          <a:p>
            <a:r>
              <a:rPr lang="en-US" sz="1600" dirty="0">
                <a:solidFill>
                  <a:schemeClr val="bg1"/>
                </a:solidFill>
              </a:rPr>
              <a:t>Presentation by ©http://fashionsbylynda.com/blog/</a:t>
            </a:r>
          </a:p>
          <a:p>
            <a:pPr fontAlgn="base"/>
            <a:r>
              <a:rPr lang="en-US" sz="1600" dirty="0">
                <a:solidFill>
                  <a:schemeClr val="bg1"/>
                </a:solidFill>
              </a:rPr>
              <a:t>Russell R. Rich Nineteenth-Century Break-offs 1979 Ensign</a:t>
            </a:r>
          </a:p>
          <a:p>
            <a:pPr fontAlgn="base"/>
            <a:r>
              <a:rPr lang="en-US" sz="1600" b="0" i="1" dirty="0">
                <a:solidFill>
                  <a:schemeClr val="bg1"/>
                </a:solidFill>
                <a:effectLst/>
              </a:rPr>
              <a:t>History of the Church,</a:t>
            </a:r>
            <a:r>
              <a:rPr lang="en-US" sz="1600" b="0" i="0" dirty="0">
                <a:solidFill>
                  <a:schemeClr val="bg1"/>
                </a:solidFill>
                <a:effectLst/>
              </a:rPr>
              <a:t> 7:230; </a:t>
            </a:r>
            <a:r>
              <a:rPr lang="en-US" sz="1600" dirty="0">
                <a:solidFill>
                  <a:schemeClr val="bg1"/>
                </a:solidFill>
              </a:rPr>
              <a:t>2:374</a:t>
            </a:r>
          </a:p>
          <a:p>
            <a:pPr fontAlgn="base"/>
            <a:r>
              <a:rPr lang="en-US" sz="1600" dirty="0">
                <a:solidFill>
                  <a:schemeClr val="bg1"/>
                </a:solidFill>
              </a:rPr>
              <a:t>Student Manual </a:t>
            </a:r>
            <a:r>
              <a:rPr lang="en-US" sz="1600" i="1" dirty="0">
                <a:solidFill>
                  <a:schemeClr val="bg1"/>
                </a:solidFill>
              </a:rPr>
              <a:t>Church History in the Fulness of Times </a:t>
            </a:r>
            <a:r>
              <a:rPr lang="en-US" sz="1600" dirty="0">
                <a:solidFill>
                  <a:schemeClr val="bg1"/>
                </a:solidFill>
              </a:rPr>
              <a:t>Chapter 23</a:t>
            </a:r>
          </a:p>
          <a:p>
            <a:pPr fontAlgn="base"/>
            <a:r>
              <a:rPr lang="en-US" sz="1600" dirty="0">
                <a:solidFill>
                  <a:schemeClr val="bg1"/>
                </a:solidFill>
              </a:rPr>
              <a:t>Other Witnesses to the Transformation of Brigham Young August 8, 1844  "Appendix I: Firsthand Testimonies," </a:t>
            </a:r>
            <a:r>
              <a:rPr lang="en-US" sz="1600" i="1" dirty="0">
                <a:solidFill>
                  <a:schemeClr val="bg1"/>
                </a:solidFill>
              </a:rPr>
              <a:t>BYU Studies</a:t>
            </a:r>
            <a:r>
              <a:rPr lang="en-US" sz="1600" dirty="0">
                <a:solidFill>
                  <a:schemeClr val="bg1"/>
                </a:solidFill>
              </a:rPr>
              <a:t>, vol. 36 (1996-97), Number 4--1996-97 http://scottwoodward.org/brighamyoung_transfiguration.html</a:t>
            </a:r>
          </a:p>
          <a:p>
            <a:pPr fontAlgn="base"/>
            <a:r>
              <a:rPr lang="en-US" sz="1600" b="0" i="0" dirty="0">
                <a:solidFill>
                  <a:schemeClr val="bg1"/>
                </a:solidFill>
                <a:effectLst/>
                <a:latin typeface="Calibri" panose="020F0502020204030204" pitchFamily="34" charset="0"/>
              </a:rPr>
              <a:t>President Ezra Taft Benson (“Jesus Christ—Gifts and Expectations,”</a:t>
            </a:r>
            <a:r>
              <a:rPr lang="en-US" sz="1600" b="0" i="1" dirty="0">
                <a:solidFill>
                  <a:schemeClr val="bg1"/>
                </a:solidFill>
                <a:effectLst/>
                <a:latin typeface="Calibri" panose="020F0502020204030204" pitchFamily="34" charset="0"/>
              </a:rPr>
              <a:t> New Era,</a:t>
            </a:r>
            <a:r>
              <a:rPr lang="en-US" sz="1600" b="0" i="0" dirty="0">
                <a:solidFill>
                  <a:schemeClr val="bg1"/>
                </a:solidFill>
                <a:effectLst/>
                <a:latin typeface="Calibri" panose="020F0502020204030204" pitchFamily="34" charset="0"/>
              </a:rPr>
              <a:t> May 1975, 16–17).</a:t>
            </a:r>
            <a:endParaRPr lang="en-US" sz="1600" dirty="0">
              <a:solidFill>
                <a:schemeClr val="bg1"/>
              </a:solidFill>
              <a:latin typeface="Calibri" panose="020F0502020204030204" pitchFamily="34" charset="0"/>
            </a:endParaRPr>
          </a:p>
          <a:p>
            <a:pPr fontAlgn="base"/>
            <a:r>
              <a:rPr lang="en-US" sz="1600" dirty="0">
                <a:solidFill>
                  <a:schemeClr val="bg1"/>
                </a:solidFill>
              </a:rPr>
              <a:t>President Wilford Woodruff (</a:t>
            </a:r>
            <a:r>
              <a:rPr lang="en-US" sz="1600" i="1" dirty="0">
                <a:solidFill>
                  <a:schemeClr val="bg1"/>
                </a:solidFill>
              </a:rPr>
              <a:t>Teachings of Presidents of the Church: Wilford Woodruff</a:t>
            </a:r>
            <a:r>
              <a:rPr lang="en-US" sz="1600" dirty="0">
                <a:solidFill>
                  <a:schemeClr val="bg1"/>
                </a:solidFill>
              </a:rPr>
              <a:t> [2004], xxxii).</a:t>
            </a:r>
          </a:p>
          <a:p>
            <a:pPr fontAlgn="base"/>
            <a:r>
              <a:rPr lang="en-US" sz="1600" dirty="0">
                <a:solidFill>
                  <a:schemeClr val="bg1"/>
                </a:solidFill>
              </a:rPr>
              <a:t>Break off Groups from Church  </a:t>
            </a:r>
          </a:p>
        </p:txBody>
      </p:sp>
      <p:sp>
        <p:nvSpPr>
          <p:cNvPr id="9" name="Rectangle 8"/>
          <p:cNvSpPr/>
          <p:nvPr/>
        </p:nvSpPr>
        <p:spPr>
          <a:xfrm>
            <a:off x="2530885" y="4096373"/>
            <a:ext cx="8964066" cy="584775"/>
          </a:xfrm>
          <a:prstGeom prst="rect">
            <a:avLst/>
          </a:prstGeom>
        </p:spPr>
        <p:txBody>
          <a:bodyPr wrap="square">
            <a:spAutoFit/>
          </a:bodyPr>
          <a:lstStyle/>
          <a:p>
            <a:r>
              <a:rPr lang="en-US" sz="1600" dirty="0">
                <a:solidFill>
                  <a:schemeClr val="bg1"/>
                </a:solidFill>
              </a:rPr>
              <a:t>https://www.lds.org/ensign/1979/09/nineteenth-century-break-offs?lang=eng&amp;query=james+strang</a:t>
            </a:r>
          </a:p>
          <a:p>
            <a:endParaRPr lang="en-US" sz="1600" dirty="0">
              <a:solidFill>
                <a:schemeClr val="bg1"/>
              </a:solidFill>
            </a:endParaRPr>
          </a:p>
        </p:txBody>
      </p:sp>
      <p:sp>
        <p:nvSpPr>
          <p:cNvPr id="5" name="Footer Placeholder 14">
            <a:extLst>
              <a:ext uri="{FF2B5EF4-FFF2-40B4-BE49-F238E27FC236}">
                <a16:creationId xmlns:a16="http://schemas.microsoft.com/office/drawing/2014/main" id="{CC4BC046-F531-4F1F-8FB9-A3C0CD02CD7A}"/>
              </a:ext>
            </a:extLst>
          </p:cNvPr>
          <p:cNvSpPr>
            <a:spLocks noGrp="1"/>
          </p:cNvSpPr>
          <p:nvPr/>
        </p:nvSpPr>
        <p:spPr>
          <a:xfrm>
            <a:off x="0" y="66033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6" name="Group 5">
            <a:extLst>
              <a:ext uri="{FF2B5EF4-FFF2-40B4-BE49-F238E27FC236}">
                <a16:creationId xmlns:a16="http://schemas.microsoft.com/office/drawing/2014/main" id="{C5494F0F-FCDE-49DD-958D-407310E62A34}"/>
              </a:ext>
            </a:extLst>
          </p:cNvPr>
          <p:cNvGrpSpPr/>
          <p:nvPr/>
        </p:nvGrpSpPr>
        <p:grpSpPr>
          <a:xfrm>
            <a:off x="3232298" y="517302"/>
            <a:ext cx="950766" cy="1098846"/>
            <a:chOff x="7543800" y="3810000"/>
            <a:chExt cx="1143000" cy="1447800"/>
          </a:xfrm>
        </p:grpSpPr>
        <p:sp>
          <p:nvSpPr>
            <p:cNvPr id="7" name="Trapezoid 6">
              <a:extLst>
                <a:ext uri="{FF2B5EF4-FFF2-40B4-BE49-F238E27FC236}">
                  <a16:creationId xmlns:a16="http://schemas.microsoft.com/office/drawing/2014/main" id="{E334A33D-0BD5-4265-B238-1376AB6B7015}"/>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1C7AC028-13BC-4F96-94CB-A28578FF1495}"/>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4D2F7BBA-244A-4946-916F-7B60222868EC}"/>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91751337-F061-4257-9517-3FDC96FC2A3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7DCE4FA-CC8A-4473-82ED-9E838A2DD61C}"/>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A5ED8FF9-1B62-4253-A6A1-62910857B42E}"/>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BD022FAE-8D17-4283-8A43-A7D71A305B8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1BBAFEB-C550-44FD-BCC1-7175B764EBD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A2E1CB-81A6-4099-8D74-40EDB2C782C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0E26B37-D9A6-486A-B0FB-05BB7CB4222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9B439D4F-EE2A-42B2-9326-56530CB100A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5F74D64-D288-4D2D-A415-CE7C22E1E9F0}"/>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21FD7E0E-050E-4847-B741-1EE3309087CD}"/>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2E2FAD77-EB43-4908-AC22-345D0EC8B1F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E7A9341-5DB9-43BE-BC14-A8DF8610EFB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DF4FCE2-227B-4DCA-92D9-DC76521C94C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B17B6A9-5219-4D04-9696-FC7ED7BBA57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6C85C44B-6FB0-4D6D-85A2-5E3F3068789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3513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5" y="112102"/>
            <a:ext cx="6901544" cy="6555641"/>
          </a:xfrm>
          <a:prstGeom prst="rect">
            <a:avLst/>
          </a:prstGeom>
        </p:spPr>
        <p:txBody>
          <a:bodyPr wrap="square">
            <a:spAutoFit/>
          </a:bodyPr>
          <a:lstStyle/>
          <a:p>
            <a:pPr fontAlgn="base"/>
            <a:r>
              <a:rPr lang="en-US" sz="1200" b="1" i="0" dirty="0">
                <a:effectLst/>
                <a:latin typeface="Calibri" panose="020F0502020204030204" pitchFamily="34" charset="0"/>
              </a:rPr>
              <a:t>Death Masks:</a:t>
            </a:r>
          </a:p>
          <a:p>
            <a:pPr fontAlgn="base"/>
            <a:r>
              <a:rPr lang="en-US" sz="1200" b="0" i="0" dirty="0">
                <a:effectLst/>
                <a:latin typeface="Calibri" panose="020F0502020204030204" pitchFamily="34" charset="0"/>
              </a:rPr>
              <a:t>The tradition of making death masks dates back to ancient Egypt, when the masks were served as aids to portrait sculptors.2 By the Middle Ages, death masks were created as both a memento of the person and as a model from which sculptures and paintings of the person could be made.3 Although the tradition of making death masks is not well known today, it remained popular through the 19th century and into the 20th, in part because of the practice of phrenology,4 or the study of a person’s head to determine that person’s character and attributes.5 Some famous people, including Abraham Lincoln, also sat for life masks, or casts of their faces made while they were still living.6</a:t>
            </a:r>
          </a:p>
          <a:p>
            <a:pPr fontAlgn="base"/>
            <a:r>
              <a:rPr lang="en-US" sz="1200" b="0" i="0" dirty="0">
                <a:effectLst/>
                <a:latin typeface="Calibri" panose="020F0502020204030204" pitchFamily="34" charset="0"/>
              </a:rPr>
              <a:t>Because the masks of Joseph and Hyrum were made within 24 hours after death and because both men were healthy and strong, there is very little post-death distortion to their facial features. As early as 1850, casts of the death masks were used to create a bust of Joseph Smith. Later artists have followed suit, using the death masks to guide them in their work.</a:t>
            </a:r>
          </a:p>
          <a:p>
            <a:pPr fontAlgn="base"/>
            <a:r>
              <a:rPr lang="en-US" sz="1200" dirty="0">
                <a:latin typeface="Calibri" panose="020F0502020204030204" pitchFamily="34" charset="0"/>
              </a:rPr>
              <a:t>Museum Treasures</a:t>
            </a:r>
          </a:p>
          <a:p>
            <a:pPr fontAlgn="base"/>
            <a:r>
              <a:rPr lang="en-US" sz="1200" dirty="0">
                <a:latin typeface="Calibri" panose="020F0502020204030204" pitchFamily="34" charset="0"/>
              </a:rPr>
              <a:t> </a:t>
            </a:r>
            <a:r>
              <a:rPr lang="en-US" sz="1200" dirty="0">
                <a:latin typeface="Calibri" panose="020F0502020204030204" pitchFamily="34" charset="0"/>
                <a:hlinkClick r:id="rId2"/>
              </a:rPr>
              <a:t>https://history.lds.org/article/museum-treasures-joseph-and-hyrum-death-masks?lang=eng</a:t>
            </a:r>
            <a:endParaRPr lang="en-US" sz="1200" dirty="0">
              <a:latin typeface="Calibri" panose="020F0502020204030204" pitchFamily="34" charset="0"/>
            </a:endParaRPr>
          </a:p>
          <a:p>
            <a:pPr fontAlgn="base"/>
            <a:endParaRPr lang="en-US" sz="1200" b="0" i="0" dirty="0">
              <a:effectLst/>
              <a:latin typeface="Calibri" panose="020F0502020204030204" pitchFamily="34" charset="0"/>
            </a:endParaRPr>
          </a:p>
          <a:p>
            <a:pPr fontAlgn="base"/>
            <a:r>
              <a:rPr lang="en-US" sz="1200" dirty="0"/>
              <a:t>Afterwards the death masks came into the possession of an early Church member by the name of Philo Dibble.  During the 1850's - 1860's he traveled around Utah and the West with kind of a traveling museum with various artifacts including the death masks of Joseph and Hyrum.</a:t>
            </a:r>
          </a:p>
          <a:p>
            <a:pPr fontAlgn="t"/>
            <a:r>
              <a:rPr lang="en-US" sz="1200" dirty="0" err="1"/>
              <a:t>Harrie</a:t>
            </a:r>
            <a:r>
              <a:rPr lang="en-US" sz="1200" dirty="0"/>
              <a:t> Brown of Logan, Utah purchased the death masks from the Dibble family in November of 1885.  In 1936, Wilford Wood of Wood's Cross, Utah purchased the death masks, and kept them his personal church history museum in Wood's Cross, Utah.</a:t>
            </a:r>
          </a:p>
          <a:p>
            <a:pPr fontAlgn="t"/>
            <a:r>
              <a:rPr lang="en-US" sz="1200" dirty="0"/>
              <a:t>Steve Glenn who owns Mormon Art, in Provo, Utah, knew the Wood family and received permission to make a mold of the death masks.  He made copies of the death masks and gave them to the First Presidency and the Twelve Apostles and other key individuals over the next several years.</a:t>
            </a:r>
          </a:p>
          <a:p>
            <a:pPr fontAlgn="t"/>
            <a:r>
              <a:rPr lang="en-US" sz="1200" dirty="0"/>
              <a:t>About 1980 the daughters of Wilford Wood, Leila Wood and Mary Wood Cannon generously gave the original death masks to the church Museum.  Steve Glenn, knowing my personal love for the Smith Family gave me the death mask mold and I believe made another copy of the mold.  He instructed me to make copies of the masks for whoever I felt prompted to share them with.  A stipulations was given that they would never be sold - for this would be considered against the spirit in which the mold of the death masks were allowed to be made.</a:t>
            </a:r>
          </a:p>
          <a:p>
            <a:pPr fontAlgn="t"/>
            <a:r>
              <a:rPr lang="en-US" sz="1200" dirty="0"/>
              <a:t>To the best of my knowledge, this statement is correct about the death masks</a:t>
            </a:r>
          </a:p>
          <a:p>
            <a:pPr fontAlgn="t"/>
            <a:r>
              <a:rPr lang="en-US" sz="1200" i="1" dirty="0"/>
              <a:t>Wayne J. Lewis</a:t>
            </a:r>
            <a:endParaRPr lang="en-US" sz="1200" dirty="0"/>
          </a:p>
          <a:p>
            <a:pPr fontAlgn="base"/>
            <a:r>
              <a:rPr lang="en-US" sz="1200" b="0" i="0" dirty="0">
                <a:effectLst/>
                <a:latin typeface="Calibri" panose="020F0502020204030204" pitchFamily="34" charset="0"/>
              </a:rPr>
              <a:t>The Joseph Smith and Emma Hale Smith Historical Society</a:t>
            </a:r>
          </a:p>
          <a:p>
            <a:pPr fontAlgn="base"/>
            <a:r>
              <a:rPr lang="en-US" sz="1200" b="0" i="0" dirty="0">
                <a:effectLst/>
                <a:latin typeface="Calibri" panose="020F0502020204030204" pitchFamily="34" charset="0"/>
                <a:hlinkClick r:id="rId3"/>
              </a:rPr>
              <a:t>https://www.josephsmithjr.org/index.php/history/joseph-smith-jr/202-joseph-and-hyrum-death-masks</a:t>
            </a:r>
            <a:endParaRPr lang="en-US" sz="1200" b="0" i="0" dirty="0">
              <a:effectLst/>
              <a:latin typeface="Calibri" panose="020F0502020204030204" pitchFamily="34" charset="0"/>
            </a:endParaRPr>
          </a:p>
          <a:p>
            <a:pPr fontAlgn="base"/>
            <a:endParaRPr lang="en-US" sz="1200" b="0" i="0" dirty="0">
              <a:effectLst/>
              <a:latin typeface="Calibri" panose="020F0502020204030204" pitchFamily="34" charset="0"/>
            </a:endParaRPr>
          </a:p>
        </p:txBody>
      </p:sp>
      <p:pic>
        <p:nvPicPr>
          <p:cNvPr id="13314" name="Picture 2" descr="Consectetuer adipiscing el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0005" y="221820"/>
            <a:ext cx="2098675" cy="16733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12529" y="6084642"/>
            <a:ext cx="3875314" cy="646331"/>
          </a:xfrm>
          <a:prstGeom prst="rect">
            <a:avLst/>
          </a:prstGeom>
        </p:spPr>
        <p:txBody>
          <a:bodyPr wrap="square">
            <a:spAutoFit/>
          </a:bodyPr>
          <a:lstStyle/>
          <a:p>
            <a:r>
              <a:rPr lang="en-US" sz="1200" dirty="0">
                <a:hlinkClick r:id="rId5"/>
              </a:rPr>
              <a:t>http://www.good4utah.com/story/d/story/the-casket-cane-of-joseph-smith/22590/26m-MRgk00mc55OpkDv9pg</a:t>
            </a:r>
            <a:endParaRPr lang="en-US" sz="1200" dirty="0"/>
          </a:p>
          <a:p>
            <a:endParaRPr lang="en-US" sz="1200" dirty="0"/>
          </a:p>
        </p:txBody>
      </p:sp>
      <p:sp>
        <p:nvSpPr>
          <p:cNvPr id="4" name="Rectangle 3"/>
          <p:cNvSpPr/>
          <p:nvPr/>
        </p:nvSpPr>
        <p:spPr>
          <a:xfrm>
            <a:off x="7358743" y="2668322"/>
            <a:ext cx="4582886" cy="3416320"/>
          </a:xfrm>
          <a:prstGeom prst="rect">
            <a:avLst/>
          </a:prstGeom>
        </p:spPr>
        <p:txBody>
          <a:bodyPr wrap="square">
            <a:spAutoFit/>
          </a:bodyPr>
          <a:lstStyle/>
          <a:p>
            <a:r>
              <a:rPr lang="en-US" sz="1200" b="1" i="0" dirty="0">
                <a:solidFill>
                  <a:srgbClr val="333333"/>
                </a:solidFill>
                <a:effectLst/>
              </a:rPr>
              <a:t>Casket Cane:</a:t>
            </a:r>
          </a:p>
          <a:p>
            <a:r>
              <a:rPr lang="en-US" sz="1200" b="0" i="0" dirty="0">
                <a:solidFill>
                  <a:srgbClr val="333333"/>
                </a:solidFill>
                <a:effectLst/>
              </a:rPr>
              <a:t>Porter Rockwell, Joseph Bates Noble, and other bodyguards risked their lives to recover the martyred bodies of Joseph and Hyrum Smith. After the funeral, Emma Smith took the head casket and cut it into 12 pieces to give to those who recovered the bodies and other upstanding individuals.</a:t>
            </a:r>
            <a:br>
              <a:rPr lang="en-US" sz="1200" dirty="0"/>
            </a:br>
            <a:br>
              <a:rPr lang="en-US" sz="1200" dirty="0"/>
            </a:br>
            <a:r>
              <a:rPr lang="en-US" sz="1200" b="0" i="0" dirty="0">
                <a:solidFill>
                  <a:srgbClr val="333333"/>
                </a:solidFill>
                <a:effectLst/>
              </a:rPr>
              <a:t>This casket cane is one of 11 that represents the 12 tribes of Israel. It is over 165 years old. This </a:t>
            </a:r>
            <a:r>
              <a:rPr lang="en-US" sz="1200" b="0" i="0" dirty="0" err="1">
                <a:solidFill>
                  <a:srgbClr val="333333"/>
                </a:solidFill>
                <a:effectLst/>
              </a:rPr>
              <a:t>caket</a:t>
            </a:r>
            <a:r>
              <a:rPr lang="en-US" sz="1200" b="0" i="0" dirty="0">
                <a:solidFill>
                  <a:srgbClr val="333333"/>
                </a:solidFill>
                <a:effectLst/>
              </a:rPr>
              <a:t> cane was owned by Joseph Smith's Bishop, bodyguard, and best friend, Joseph Bates Noble, and was hidden away in the Noble's West Bountiful home for more than 165 years before it was shown to the public in 2009.</a:t>
            </a:r>
            <a:br>
              <a:rPr lang="en-US" sz="1200" dirty="0"/>
            </a:br>
            <a:br>
              <a:rPr lang="en-US" sz="1200" dirty="0"/>
            </a:br>
            <a:r>
              <a:rPr lang="en-US" sz="1200" b="0" i="0" dirty="0">
                <a:solidFill>
                  <a:srgbClr val="333333"/>
                </a:solidFill>
                <a:effectLst/>
              </a:rPr>
              <a:t>It turns out Joseph and Hyrum weren't buried in the original oak casket. Their bodies were removed and replaced with sandbags in order to prevent the mob from defacing the bodies. Replacement casket's were used to bury the bodies in to keep the bodies safe and hidden from the mob.</a:t>
            </a:r>
            <a:endParaRPr lang="en-US" sz="1200" dirty="0"/>
          </a:p>
        </p:txBody>
      </p:sp>
      <p:pic>
        <p:nvPicPr>
          <p:cNvPr id="13316" name="Picture 4" descr="http://video-static.clipsyndicate.com/zStorage/clipsyndicate/157/2014/07/24/00/17/dlvhhijmxflhpjrnkwnm.jpg"/>
          <p:cNvPicPr>
            <a:picLocks noChangeAspect="1" noChangeArrowheads="1"/>
          </p:cNvPicPr>
          <p:nvPr/>
        </p:nvPicPr>
        <p:blipFill rotWithShape="1">
          <a:blip r:embed="rId6">
            <a:extLst>
              <a:ext uri="{28A0092B-C50C-407E-A947-70E740481C1C}">
                <a14:useLocalDpi xmlns:a14="http://schemas.microsoft.com/office/drawing/2010/main" val="0"/>
              </a:ext>
            </a:extLst>
          </a:blip>
          <a:srcRect l="19664" t="3810" r="20084"/>
          <a:stretch/>
        </p:blipFill>
        <p:spPr bwMode="auto">
          <a:xfrm>
            <a:off x="9557657" y="594612"/>
            <a:ext cx="2307772" cy="207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84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CF7ABA-0529-4908-8EE2-4452BEC54DE8}"/>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4" name="TextBox 3"/>
          <p:cNvSpPr txBox="1"/>
          <p:nvPr/>
        </p:nvSpPr>
        <p:spPr>
          <a:xfrm>
            <a:off x="304799" y="1186543"/>
            <a:ext cx="4561115" cy="923330"/>
          </a:xfrm>
          <a:prstGeom prst="rect">
            <a:avLst/>
          </a:prstGeom>
          <a:noFill/>
        </p:spPr>
        <p:txBody>
          <a:bodyPr wrap="square" rtlCol="0">
            <a:spAutoFit/>
          </a:bodyPr>
          <a:lstStyle/>
          <a:p>
            <a:r>
              <a:rPr lang="en-US" dirty="0">
                <a:solidFill>
                  <a:schemeClr val="bg1"/>
                </a:solidFill>
                <a:latin typeface="Calibri" panose="020F0502020204030204" pitchFamily="34" charset="0"/>
              </a:rPr>
              <a:t>The bodies of Joseph and Hyrum Smith were removed to the Hamilton Hotel, and also Elder Taylor who was suffering from bullet wounds. </a:t>
            </a:r>
            <a:endParaRPr lang="en-US" sz="1200" dirty="0">
              <a:solidFill>
                <a:schemeClr val="bg1"/>
              </a:solidFill>
              <a:latin typeface="Calibri" panose="020F0502020204030204" pitchFamily="34" charset="0"/>
            </a:endParaRPr>
          </a:p>
        </p:txBody>
      </p:sp>
      <p:sp>
        <p:nvSpPr>
          <p:cNvPr id="6" name="TextBox 5"/>
          <p:cNvSpPr txBox="1"/>
          <p:nvPr/>
        </p:nvSpPr>
        <p:spPr>
          <a:xfrm>
            <a:off x="-1" y="0"/>
            <a:ext cx="1219200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Note To The Saints</a:t>
            </a:r>
          </a:p>
        </p:txBody>
      </p:sp>
      <p:sp>
        <p:nvSpPr>
          <p:cNvPr id="5" name="TextBox 4"/>
          <p:cNvSpPr txBox="1"/>
          <p:nvPr/>
        </p:nvSpPr>
        <p:spPr>
          <a:xfrm>
            <a:off x="6248399" y="1305341"/>
            <a:ext cx="5587286" cy="3970318"/>
          </a:xfrm>
          <a:prstGeom prst="rect">
            <a:avLst/>
          </a:prstGeom>
          <a:noFill/>
        </p:spPr>
        <p:txBody>
          <a:bodyPr wrap="square" rtlCol="0">
            <a:spAutoFit/>
          </a:bodyPr>
          <a:lstStyle/>
          <a:p>
            <a:r>
              <a:rPr lang="en-US" dirty="0">
                <a:solidFill>
                  <a:schemeClr val="bg1"/>
                </a:solidFill>
                <a:latin typeface="Calibri" panose="020F0502020204030204" pitchFamily="34" charset="0"/>
              </a:rPr>
              <a:t>A note,  carried by </a:t>
            </a:r>
            <a:r>
              <a:rPr lang="en-US" dirty="0" err="1">
                <a:solidFill>
                  <a:schemeClr val="bg1"/>
                </a:solidFill>
                <a:latin typeface="Calibri" panose="020F0502020204030204" pitchFamily="34" charset="0"/>
              </a:rPr>
              <a:t>Arza</a:t>
            </a:r>
            <a:r>
              <a:rPr lang="en-US" dirty="0">
                <a:solidFill>
                  <a:schemeClr val="bg1"/>
                </a:solidFill>
                <a:latin typeface="Calibri" panose="020F0502020204030204" pitchFamily="34" charset="0"/>
              </a:rPr>
              <a:t> Adams to the Saints in Nauvoo:</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t>
            </a:r>
            <a:r>
              <a:rPr lang="en-US" dirty="0" err="1">
                <a:solidFill>
                  <a:schemeClr val="bg1"/>
                </a:solidFill>
                <a:latin typeface="Calibri" panose="020F0502020204030204" pitchFamily="34" charset="0"/>
              </a:rPr>
              <a:t>Carhage</a:t>
            </a:r>
            <a:r>
              <a:rPr lang="en-US" dirty="0">
                <a:solidFill>
                  <a:schemeClr val="bg1"/>
                </a:solidFill>
                <a:latin typeface="Calibri" panose="020F0502020204030204" pitchFamily="34" charset="0"/>
              </a:rPr>
              <a:t> Jail..</a:t>
            </a:r>
          </a:p>
          <a:p>
            <a:r>
              <a:rPr lang="en-US" dirty="0">
                <a:solidFill>
                  <a:schemeClr val="bg1"/>
                </a:solidFill>
                <a:latin typeface="Calibri" panose="020F0502020204030204" pitchFamily="34" charset="0"/>
              </a:rPr>
              <a:t>	8 o’clock, 5 min., p.m...June 27</a:t>
            </a:r>
          </a:p>
          <a:p>
            <a:r>
              <a:rPr lang="en-US" dirty="0">
                <a:solidFill>
                  <a:schemeClr val="bg1"/>
                </a:solidFill>
                <a:latin typeface="Calibri" panose="020F0502020204030204" pitchFamily="34" charset="0"/>
              </a:rPr>
              <a:t>Joseph and Hyrum are dead. Taylor wounded, not badly. I am well. Our guard was forced as we believe, by a band of Missourians from 100 to 200. The job was done in an instant, and the party fled towards Nauvoo instantly. This is as I believe it. The citizens here are afraid of the “Mormons” attacking them; I promise them no.</a:t>
            </a:r>
          </a:p>
          <a:p>
            <a:r>
              <a:rPr lang="en-US" dirty="0">
                <a:solidFill>
                  <a:schemeClr val="bg1"/>
                </a:solidFill>
                <a:latin typeface="Calibri" panose="020F0502020204030204" pitchFamily="34" charset="0"/>
              </a:rPr>
              <a:t>			W. Richards</a:t>
            </a:r>
          </a:p>
          <a:p>
            <a:r>
              <a:rPr lang="en-US" dirty="0">
                <a:solidFill>
                  <a:schemeClr val="bg1"/>
                </a:solidFill>
                <a:latin typeface="Calibri" panose="020F0502020204030204" pitchFamily="34" charset="0"/>
              </a:rPr>
              <a:t>“N.B.—The citizens promise us protection. Alarm guns have been fired.”	</a:t>
            </a:r>
          </a:p>
          <a:p>
            <a:r>
              <a:rPr lang="en-US" dirty="0">
                <a:solidFill>
                  <a:schemeClr val="bg1"/>
                </a:solidFill>
                <a:latin typeface="Calibri" panose="020F0502020204030204" pitchFamily="34" charset="0"/>
              </a:rPr>
              <a:t>			John Taylor</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sp>
        <p:nvSpPr>
          <p:cNvPr id="2" name="Rectangle 1"/>
          <p:cNvSpPr/>
          <p:nvPr/>
        </p:nvSpPr>
        <p:spPr>
          <a:xfrm>
            <a:off x="457200" y="4642007"/>
            <a:ext cx="4299857" cy="1200329"/>
          </a:xfrm>
          <a:prstGeom prst="rect">
            <a:avLst/>
          </a:prstGeom>
        </p:spPr>
        <p:txBody>
          <a:bodyPr wrap="square">
            <a:spAutoFit/>
          </a:bodyPr>
          <a:lstStyle/>
          <a:p>
            <a:r>
              <a:rPr lang="en-US" dirty="0">
                <a:solidFill>
                  <a:schemeClr val="bg1"/>
                </a:solidFill>
                <a:latin typeface="Calibri" panose="020F0502020204030204" pitchFamily="34" charset="0"/>
              </a:rPr>
              <a:t>Alarm guns—cannons: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the signal agreed upon to announce the death of the prisoners. </a:t>
            </a:r>
          </a:p>
        </p:txBody>
      </p:sp>
      <p:sp>
        <p:nvSpPr>
          <p:cNvPr id="10" name="TextBox 9"/>
          <p:cNvSpPr txBox="1"/>
          <p:nvPr/>
        </p:nvSpPr>
        <p:spPr>
          <a:xfrm>
            <a:off x="2596242" y="6171842"/>
            <a:ext cx="5823857" cy="646331"/>
          </a:xfrm>
          <a:prstGeom prst="rect">
            <a:avLst/>
          </a:prstGeom>
          <a:noFill/>
        </p:spPr>
        <p:txBody>
          <a:bodyPr wrap="square" rtlCol="0">
            <a:spAutoFit/>
          </a:bodyPr>
          <a:lstStyle/>
          <a:p>
            <a:r>
              <a:rPr lang="en-US" dirty="0">
                <a:solidFill>
                  <a:schemeClr val="bg1"/>
                </a:solidFill>
                <a:latin typeface="Calibri" panose="020F0502020204030204" pitchFamily="34" charset="0"/>
              </a:rPr>
              <a:t>Upon hearing that the cannons were fired Gov. Ford’s hastened his departure from Nauvoo</a:t>
            </a:r>
          </a:p>
        </p:txBody>
      </p:sp>
      <p:pic>
        <p:nvPicPr>
          <p:cNvPr id="10242" name="Picture 2" descr="http://www.myhostedpics.com/images/ddgofer/colfax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597" y="2386872"/>
            <a:ext cx="3523116" cy="207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8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5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96" y="146657"/>
            <a:ext cx="4737278" cy="1015663"/>
          </a:xfrm>
          <a:prstGeom prst="rect">
            <a:avLst/>
          </a:prstGeom>
          <a:ln>
            <a:solidFill>
              <a:schemeClr val="tx1"/>
            </a:solidFill>
          </a:ln>
        </p:spPr>
        <p:txBody>
          <a:bodyPr wrap="square">
            <a:spAutoFit/>
          </a:bodyPr>
          <a:lstStyle/>
          <a:p>
            <a:r>
              <a:rPr lang="en-US" sz="1200" b="1" i="0" dirty="0" err="1">
                <a:solidFill>
                  <a:srgbClr val="333333"/>
                </a:solidFill>
                <a:effectLst/>
                <a:latin typeface="Calibri" panose="020F0502020204030204" pitchFamily="34" charset="0"/>
              </a:rPr>
              <a:t>Wycam</a:t>
            </a:r>
            <a:r>
              <a:rPr lang="en-US" sz="1200" b="1" i="0" dirty="0">
                <a:solidFill>
                  <a:srgbClr val="333333"/>
                </a:solidFill>
                <a:effectLst/>
                <a:latin typeface="Calibri" panose="020F0502020204030204" pitchFamily="34" charset="0"/>
              </a:rPr>
              <a:t> (or </a:t>
            </a:r>
            <a:r>
              <a:rPr lang="en-US" sz="1200" b="1" i="0" dirty="0" err="1">
                <a:solidFill>
                  <a:srgbClr val="333333"/>
                </a:solidFill>
                <a:effectLst/>
                <a:latin typeface="Calibri" panose="020F0502020204030204" pitchFamily="34" charset="0"/>
              </a:rPr>
              <a:t>Wycom</a:t>
            </a:r>
            <a:r>
              <a:rPr lang="en-US" sz="1200" b="1" i="0" dirty="0">
                <a:solidFill>
                  <a:srgbClr val="333333"/>
                </a:solidFill>
                <a:effectLst/>
                <a:latin typeface="Calibri" panose="020F0502020204030204" pitchFamily="34" charset="0"/>
              </a:rPr>
              <a:t>) Clark </a:t>
            </a:r>
            <a:r>
              <a:rPr lang="en-US" sz="1200" b="0" i="0" dirty="0">
                <a:solidFill>
                  <a:srgbClr val="333333"/>
                </a:solidFill>
                <a:effectLst/>
                <a:latin typeface="Calibri" panose="020F0502020204030204" pitchFamily="34" charset="0"/>
              </a:rPr>
              <a:t>is a name known to few and then only because he has the dubious distinction of apparently founding the first opposition church. Baptized in Kirtland in about 1830, he left the Church, probably in 1831, to organize the “Pure Church of Christ.” Its six members held a few meetings, but the organization soon disintegrated.</a:t>
            </a:r>
            <a:endParaRPr lang="en-US" sz="1200" dirty="0"/>
          </a:p>
        </p:txBody>
      </p:sp>
      <p:sp>
        <p:nvSpPr>
          <p:cNvPr id="3" name="Rectangle 2"/>
          <p:cNvSpPr/>
          <p:nvPr/>
        </p:nvSpPr>
        <p:spPr>
          <a:xfrm>
            <a:off x="5012027" y="85843"/>
            <a:ext cx="5576553" cy="1938992"/>
          </a:xfrm>
          <a:prstGeom prst="rect">
            <a:avLst/>
          </a:prstGeom>
          <a:ln>
            <a:solidFill>
              <a:schemeClr val="tx1"/>
            </a:solidFill>
          </a:ln>
        </p:spPr>
        <p:txBody>
          <a:bodyPr wrap="square">
            <a:spAutoFit/>
          </a:bodyPr>
          <a:lstStyle/>
          <a:p>
            <a:pPr fontAlgn="base"/>
            <a:r>
              <a:rPr lang="en-US" sz="1200" b="1" i="0" dirty="0">
                <a:solidFill>
                  <a:srgbClr val="333333"/>
                </a:solidFill>
                <a:effectLst/>
                <a:latin typeface="Calibri" panose="020F0502020204030204" pitchFamily="34" charset="0"/>
              </a:rPr>
              <a:t>Warren Parrish </a:t>
            </a:r>
            <a:r>
              <a:rPr lang="en-US" sz="1200" b="0" i="0" dirty="0">
                <a:solidFill>
                  <a:srgbClr val="333333"/>
                </a:solidFill>
                <a:effectLst/>
                <a:latin typeface="Calibri" panose="020F0502020204030204" pitchFamily="34" charset="0"/>
              </a:rPr>
              <a:t>had been a loyal missionary and the Prophet’s faithful scribe, but when the Kirtland Safety Society, a banking institution, failed, he with others questioned whether Joseph Smith could still be inspired of God. Warren Parrish had previously repented of serious transgression; but as cashier of the Kirtland Safety Society, he embezzled more than $25,000 of its funds (which embezzlement contributed to the failure of the Society) and “began to discover that there was ‘great iniquity’ in the church.”</a:t>
            </a:r>
            <a:r>
              <a:rPr lang="en-US" sz="1200" b="0" i="0" baseline="30000" dirty="0">
                <a:solidFill>
                  <a:srgbClr val="333333"/>
                </a:solidFill>
                <a:effectLst/>
                <a:latin typeface="Calibri" panose="020F0502020204030204" pitchFamily="34" charset="0"/>
              </a:rPr>
              <a:t> </a:t>
            </a:r>
            <a:r>
              <a:rPr lang="en-US" sz="1200" baseline="30000" dirty="0">
                <a:solidFill>
                  <a:srgbClr val="0091BC"/>
                </a:solidFill>
                <a:latin typeface="Calibri" panose="020F0502020204030204" pitchFamily="34" charset="0"/>
              </a:rPr>
              <a:t> </a:t>
            </a:r>
            <a:r>
              <a:rPr lang="en-US" sz="1200" b="0" i="0" dirty="0">
                <a:solidFill>
                  <a:srgbClr val="333333"/>
                </a:solidFill>
                <a:effectLst/>
                <a:latin typeface="Calibri" panose="020F0502020204030204" pitchFamily="34" charset="0"/>
              </a:rPr>
              <a:t>He led a group of about thirty men, all former elders, in founding the “Church of Christ”; the group had previously tried to install David Whitmer as their president.</a:t>
            </a:r>
            <a:r>
              <a:rPr lang="en-US" sz="1200" b="0" i="0" baseline="30000" dirty="0">
                <a:solidFill>
                  <a:srgbClr val="333333"/>
                </a:solidFill>
                <a:effectLst/>
                <a:latin typeface="Calibri" panose="020F0502020204030204" pitchFamily="34" charset="0"/>
              </a:rPr>
              <a:t> </a:t>
            </a:r>
            <a:r>
              <a:rPr lang="en-US" sz="1200" b="0" i="0" dirty="0">
                <a:solidFill>
                  <a:srgbClr val="333333"/>
                </a:solidFill>
                <a:effectLst/>
                <a:latin typeface="Calibri" panose="020F0502020204030204" pitchFamily="34" charset="0"/>
              </a:rPr>
              <a:t>They stayed behind when most of the members moved to Missouri, and soon disintegrated.</a:t>
            </a:r>
          </a:p>
        </p:txBody>
      </p:sp>
      <p:sp>
        <p:nvSpPr>
          <p:cNvPr id="4" name="Rectangle 3"/>
          <p:cNvSpPr/>
          <p:nvPr/>
        </p:nvSpPr>
        <p:spPr>
          <a:xfrm>
            <a:off x="7959143" y="2181518"/>
            <a:ext cx="3902299" cy="2308324"/>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William Law </a:t>
            </a:r>
            <a:r>
              <a:rPr lang="en-US" sz="1200" b="0" i="0" dirty="0">
                <a:solidFill>
                  <a:srgbClr val="333333"/>
                </a:solidFill>
                <a:effectLst/>
                <a:latin typeface="Calibri" panose="020F0502020204030204" pitchFamily="34" charset="0"/>
              </a:rPr>
              <a:t>spearheaded dissension from within at a critical time. In the spring of 1844, persecution by Illinois neighbors was severe, but when influential deserters threw their weight behind the anti-Mormon movement, they not only precipitated the second major crisis in the Church but indirectly brought about the death of Joseph Smith.</a:t>
            </a:r>
          </a:p>
          <a:p>
            <a:r>
              <a:rPr lang="en-US" sz="1200" dirty="0"/>
              <a:t>On 18 April 1844, Law and a number of other conspirators were excommunicated. The next month, the group of excommunicates appointed Law to succeed Joseph Smith, the “fallen prophet.” They canvassed Nauvoo for new members, but the group disintegrated soon after the death of Joseph Smith</a:t>
            </a:r>
          </a:p>
        </p:txBody>
      </p:sp>
      <p:sp>
        <p:nvSpPr>
          <p:cNvPr id="5" name="Rectangle 4"/>
          <p:cNvSpPr/>
          <p:nvPr/>
        </p:nvSpPr>
        <p:spPr>
          <a:xfrm>
            <a:off x="7379594" y="4734342"/>
            <a:ext cx="3760631" cy="1938992"/>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Sidney Rigdon </a:t>
            </a:r>
            <a:r>
              <a:rPr lang="en-US" sz="1200" dirty="0">
                <a:latin typeface="Calibri" panose="020F0502020204030204" pitchFamily="34" charset="0"/>
              </a:rPr>
              <a:t>moved to Pittsburgh, then to Greencastle, Pennsylvania, where he published a paper and organized his own church, sent out missionaries, and tried to organize a United Order. By 1847, however, he had only a handful of followers left, although some of them began a second organization in Iowa in 1869 that attracted possibly twenty families at its peak. Rigdon, who was living near his married children in Friendship, New York, never moved to Iowa although he corresponded with this group. He died 14 July 1876</a:t>
            </a:r>
          </a:p>
        </p:txBody>
      </p:sp>
      <p:sp>
        <p:nvSpPr>
          <p:cNvPr id="6" name="Rectangle 5"/>
          <p:cNvSpPr/>
          <p:nvPr/>
        </p:nvSpPr>
        <p:spPr>
          <a:xfrm>
            <a:off x="1236372" y="5473005"/>
            <a:ext cx="5589431" cy="1384995"/>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Jesse </a:t>
            </a:r>
            <a:r>
              <a:rPr lang="en-US" sz="1200" b="1" i="0" dirty="0" err="1">
                <a:effectLst/>
                <a:latin typeface="Calibri" panose="020F0502020204030204" pitchFamily="34" charset="0"/>
              </a:rPr>
              <a:t>Strang</a:t>
            </a:r>
            <a:r>
              <a:rPr lang="en-US" sz="1200" b="1" i="0" dirty="0">
                <a:effectLst/>
                <a:latin typeface="Calibri" panose="020F0502020204030204" pitchFamily="34" charset="0"/>
              </a:rPr>
              <a:t> </a:t>
            </a:r>
            <a:r>
              <a:rPr lang="en-US" sz="1200" b="0" i="0" dirty="0">
                <a:effectLst/>
                <a:latin typeface="Calibri" panose="020F0502020204030204" pitchFamily="34" charset="0"/>
              </a:rPr>
              <a:t>moved his organization to Beaver Island in Lake Michigan in 1847, had himself crowned king in 1850, began practicing plural marriage, and was fatally wounded on 16 June 1856 by two men who took refuge with </a:t>
            </a:r>
            <a:r>
              <a:rPr lang="en-US" sz="1200" b="0" i="0" dirty="0" err="1">
                <a:effectLst/>
                <a:latin typeface="Calibri" panose="020F0502020204030204" pitchFamily="34" charset="0"/>
              </a:rPr>
              <a:t>Strang’s</a:t>
            </a:r>
            <a:r>
              <a:rPr lang="en-US" sz="1200" b="0" i="0" dirty="0">
                <a:effectLst/>
                <a:latin typeface="Calibri" panose="020F0502020204030204" pitchFamily="34" charset="0"/>
              </a:rPr>
              <a:t> enemies and were never tried for their crime.</a:t>
            </a:r>
          </a:p>
          <a:p>
            <a:r>
              <a:rPr lang="en-US" sz="1200" dirty="0"/>
              <a:t> After his death, his approximately 2,600 followers were forcibly removed from Beaver Island. Five of </a:t>
            </a:r>
            <a:r>
              <a:rPr lang="en-US" sz="1200" dirty="0" err="1"/>
              <a:t>Strang’s</a:t>
            </a:r>
            <a:r>
              <a:rPr lang="en-US" sz="1200" dirty="0"/>
              <a:t> twelve apostles spent the night of 19 February 1857 praying for guidance, but received no answer about a successor. The church dwindled rapidly.</a:t>
            </a:r>
          </a:p>
        </p:txBody>
      </p:sp>
      <p:sp>
        <p:nvSpPr>
          <p:cNvPr id="7" name="Rectangle 6"/>
          <p:cNvSpPr/>
          <p:nvPr/>
        </p:nvSpPr>
        <p:spPr>
          <a:xfrm>
            <a:off x="124497" y="3413348"/>
            <a:ext cx="4215684" cy="1754326"/>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William E. </a:t>
            </a:r>
            <a:r>
              <a:rPr lang="en-US" sz="1200" b="1" i="0" dirty="0" err="1">
                <a:solidFill>
                  <a:srgbClr val="333333"/>
                </a:solidFill>
                <a:effectLst/>
                <a:latin typeface="Calibri" panose="020F0502020204030204" pitchFamily="34" charset="0"/>
              </a:rPr>
              <a:t>McLellin</a:t>
            </a:r>
            <a:r>
              <a:rPr lang="en-US" sz="1200" b="1" i="0" dirty="0">
                <a:solidFill>
                  <a:srgbClr val="333333"/>
                </a:solidFill>
                <a:effectLst/>
                <a:latin typeface="Calibri" panose="020F0502020204030204" pitchFamily="34" charset="0"/>
              </a:rPr>
              <a:t>, </a:t>
            </a:r>
            <a:r>
              <a:rPr lang="en-US" sz="1200" b="0" i="0" dirty="0">
                <a:solidFill>
                  <a:srgbClr val="333333"/>
                </a:solidFill>
                <a:effectLst/>
                <a:latin typeface="Calibri" panose="020F0502020204030204" pitchFamily="34" charset="0"/>
              </a:rPr>
              <a:t>one of the original twelve apostles, was excommunicated at Far West in 1838 and became an active persecutor of the Saints. He also probably holds the record for involvement in other factions of the Church since, at one time or other, he belonged to break-offs founded by Warren Parrish, George Hinkle, Sidney Rigdon, William Law, and James Jesse </a:t>
            </a:r>
            <a:r>
              <a:rPr lang="en-US" sz="1200" b="0" i="0" dirty="0" err="1">
                <a:solidFill>
                  <a:srgbClr val="333333"/>
                </a:solidFill>
                <a:effectLst/>
                <a:latin typeface="Calibri" panose="020F0502020204030204" pitchFamily="34" charset="0"/>
              </a:rPr>
              <a:t>Strang</a:t>
            </a:r>
            <a:r>
              <a:rPr lang="en-US" sz="1200" b="0" i="0" dirty="0">
                <a:solidFill>
                  <a:srgbClr val="333333"/>
                </a:solidFill>
                <a:effectLst/>
                <a:latin typeface="Calibri" panose="020F0502020204030204" pitchFamily="34" charset="0"/>
              </a:rPr>
              <a:t>—whom he tried to oust from leadership. He founded a church of his own, then affiliated with the Church of Christ—Temple Lot, and died unaffiliated with any in 1883</a:t>
            </a:r>
            <a:endParaRPr lang="en-US" sz="1200" dirty="0"/>
          </a:p>
        </p:txBody>
      </p:sp>
      <p:sp>
        <p:nvSpPr>
          <p:cNvPr id="8" name="Rectangle 7"/>
          <p:cNvSpPr/>
          <p:nvPr/>
        </p:nvSpPr>
        <p:spPr>
          <a:xfrm>
            <a:off x="124496" y="1437078"/>
            <a:ext cx="4559121" cy="1754326"/>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William Smith</a:t>
            </a:r>
            <a:r>
              <a:rPr lang="en-US" sz="1200" b="0" i="0" dirty="0">
                <a:solidFill>
                  <a:srgbClr val="333333"/>
                </a:solidFill>
                <a:effectLst/>
                <a:latin typeface="Calibri" panose="020F0502020204030204" pitchFamily="34" charset="0"/>
              </a:rPr>
              <a:t>, the last surviving brother of the Prophet, led an equally erratic career. Ordained one of the original apostles, he was suspended two or three times because of his behavior. After his brothers’ deaths, he alternately supported and criticized the Twelve, joining, not particularly peacefully, first with the </a:t>
            </a:r>
            <a:r>
              <a:rPr lang="en-US" sz="1200" b="0" i="0" dirty="0" err="1">
                <a:solidFill>
                  <a:srgbClr val="333333"/>
                </a:solidFill>
                <a:effectLst/>
                <a:latin typeface="Calibri" panose="020F0502020204030204" pitchFamily="34" charset="0"/>
              </a:rPr>
              <a:t>Strangites</a:t>
            </a:r>
            <a:r>
              <a:rPr lang="en-US" sz="1200" b="0" i="0" dirty="0">
                <a:solidFill>
                  <a:srgbClr val="333333"/>
                </a:solidFill>
                <a:effectLst/>
                <a:latin typeface="Calibri" panose="020F0502020204030204" pitchFamily="34" charset="0"/>
              </a:rPr>
              <a:t> and then with the Reorganized Church after his excommunication in 1845. He apparently aspired to power and never succeeded in obtaining it. He wanted Joseph Smith III to succeed. They did in the “Reorganized Church of Jesus Christ of Latter-Day Saints in 1860.</a:t>
            </a:r>
            <a:endParaRPr lang="en-US" sz="1200" dirty="0"/>
          </a:p>
        </p:txBody>
      </p:sp>
      <p:sp>
        <p:nvSpPr>
          <p:cNvPr id="9" name="Oval 8"/>
          <p:cNvSpPr/>
          <p:nvPr/>
        </p:nvSpPr>
        <p:spPr>
          <a:xfrm>
            <a:off x="5012027" y="2596675"/>
            <a:ext cx="2367567" cy="228441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80366" y="3199558"/>
            <a:ext cx="2507089" cy="1200329"/>
          </a:xfrm>
          <a:prstGeom prst="rect">
            <a:avLst/>
          </a:prstGeom>
        </p:spPr>
        <p:txBody>
          <a:bodyPr wrap="square">
            <a:spAutoFit/>
          </a:bodyPr>
          <a:lstStyle/>
          <a:p>
            <a:pPr algn="ctr"/>
            <a:r>
              <a:rPr lang="en-US" b="0" i="0" dirty="0">
                <a:solidFill>
                  <a:srgbClr val="333333"/>
                </a:solidFill>
                <a:effectLst/>
                <a:latin typeface="Calibri" panose="020F0502020204030204" pitchFamily="34" charset="0"/>
              </a:rPr>
              <a:t> A few break offs from the Church of Jesus Christ of Latter-day Saints.</a:t>
            </a:r>
            <a:endParaRPr lang="en-US" dirty="0"/>
          </a:p>
        </p:txBody>
      </p:sp>
      <p:cxnSp>
        <p:nvCxnSpPr>
          <p:cNvPr id="12" name="Straight Arrow Connector 11"/>
          <p:cNvCxnSpPr/>
          <p:nvPr/>
        </p:nvCxnSpPr>
        <p:spPr>
          <a:xfrm flipH="1" flipV="1">
            <a:off x="4548388" y="1260712"/>
            <a:ext cx="927277" cy="15817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323527" y="1971004"/>
            <a:ext cx="85861" cy="6396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375060" y="2694226"/>
            <a:ext cx="888106" cy="3846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7" idx="3"/>
          </p:cNvCxnSpPr>
          <p:nvPr/>
        </p:nvCxnSpPr>
        <p:spPr>
          <a:xfrm flipH="1">
            <a:off x="4340181" y="4138481"/>
            <a:ext cx="729800" cy="1520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649530" y="4781324"/>
            <a:ext cx="77275" cy="6856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4" idx="1"/>
          </p:cNvCxnSpPr>
          <p:nvPr/>
        </p:nvCxnSpPr>
        <p:spPr>
          <a:xfrm flipV="1">
            <a:off x="7379594" y="3335680"/>
            <a:ext cx="579549" cy="1931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5"/>
          </p:cNvCxnSpPr>
          <p:nvPr/>
        </p:nvCxnSpPr>
        <p:spPr>
          <a:xfrm>
            <a:off x="7032872" y="4546548"/>
            <a:ext cx="341354" cy="3345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0629362" y="85843"/>
            <a:ext cx="1302913" cy="2031325"/>
          </a:xfrm>
          <a:prstGeom prst="rect">
            <a:avLst/>
          </a:prstGeom>
        </p:spPr>
        <p:txBody>
          <a:bodyPr wrap="square">
            <a:spAutoFit/>
          </a:bodyPr>
          <a:lstStyle/>
          <a:p>
            <a:r>
              <a:rPr lang="en-US" sz="1400" dirty="0">
                <a:hlinkClick r:id="rId2"/>
              </a:rPr>
              <a:t>https://www.lds.org/ensign/1979/09/nineteenth-century-break-offs?lang=eng&amp;query=james+strang</a:t>
            </a:r>
            <a:endParaRPr lang="en-US" sz="1400" dirty="0"/>
          </a:p>
          <a:p>
            <a:endParaRPr lang="en-US" sz="1400" dirty="0"/>
          </a:p>
        </p:txBody>
      </p:sp>
    </p:spTree>
    <p:extLst>
      <p:ext uri="{BB962C8B-B14F-4D97-AF65-F5344CB8AC3E}">
        <p14:creationId xmlns:p14="http://schemas.microsoft.com/office/powerpoint/2010/main" val="4056093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164904"/>
              </p:ext>
            </p:extLst>
          </p:nvPr>
        </p:nvGraphicFramePr>
        <p:xfrm>
          <a:off x="669750" y="62235"/>
          <a:ext cx="11522250" cy="6795765"/>
        </p:xfrm>
        <a:graphic>
          <a:graphicData uri="http://schemas.openxmlformats.org/drawingml/2006/table">
            <a:tbl>
              <a:tblPr>
                <a:tableStyleId>{5940675A-B579-460E-94D1-54222C63F5DA}</a:tableStyleId>
              </a:tblPr>
              <a:tblGrid>
                <a:gridCol w="2225851">
                  <a:extLst>
                    <a:ext uri="{9D8B030D-6E8A-4147-A177-3AD203B41FA5}">
                      <a16:colId xmlns:a16="http://schemas.microsoft.com/office/drawing/2014/main" val="20000"/>
                    </a:ext>
                  </a:extLst>
                </a:gridCol>
                <a:gridCol w="9296399">
                  <a:extLst>
                    <a:ext uri="{9D8B030D-6E8A-4147-A177-3AD203B41FA5}">
                      <a16:colId xmlns:a16="http://schemas.microsoft.com/office/drawing/2014/main" val="20001"/>
                    </a:ext>
                  </a:extLst>
                </a:gridCol>
              </a:tblGrid>
              <a:tr h="349499">
                <a:tc>
                  <a:txBody>
                    <a:bodyPr/>
                    <a:lstStyle/>
                    <a:p>
                      <a:pPr algn="l" fontAlgn="base"/>
                      <a:r>
                        <a:rPr lang="en-US" sz="1400" dirty="0">
                          <a:effectLst/>
                        </a:rPr>
                        <a:t>June 27, 1844</a:t>
                      </a:r>
                      <a:endParaRPr lang="en-US" sz="1400" dirty="0">
                        <a:solidFill>
                          <a:srgbClr val="434444"/>
                        </a:solidFill>
                        <a:effectLst/>
                      </a:endParaRPr>
                    </a:p>
                  </a:txBody>
                  <a:tcPr marL="34811" marR="34811" marT="24367" marB="24367" anchor="ctr"/>
                </a:tc>
                <a:tc>
                  <a:txBody>
                    <a:bodyPr/>
                    <a:lstStyle/>
                    <a:p>
                      <a:pPr algn="l" fontAlgn="base"/>
                      <a:r>
                        <a:rPr lang="en-US" sz="1400">
                          <a:effectLst/>
                        </a:rPr>
                        <a:t>Joseph and Hyrum Smith are martyred.</a:t>
                      </a:r>
                      <a:endParaRPr lang="en-US" sz="1400">
                        <a:solidFill>
                          <a:srgbClr val="434444"/>
                        </a:solidFill>
                        <a:effectLst/>
                      </a:endParaRPr>
                    </a:p>
                  </a:txBody>
                  <a:tcPr marL="34811" marR="34811" marT="24367" marB="24367" anchor="ctr"/>
                </a:tc>
                <a:extLst>
                  <a:ext uri="{0D108BD9-81ED-4DB2-BD59-A6C34878D82A}">
                    <a16:rowId xmlns:a16="http://schemas.microsoft.com/office/drawing/2014/main" val="10000"/>
                  </a:ext>
                </a:extLst>
              </a:tr>
              <a:tr h="449754">
                <a:tc>
                  <a:txBody>
                    <a:bodyPr/>
                    <a:lstStyle/>
                    <a:p>
                      <a:pPr algn="l" fontAlgn="base"/>
                      <a:r>
                        <a:rPr lang="en-US" sz="1400">
                          <a:effectLst/>
                        </a:rPr>
                        <a:t>June 29, 1844</a:t>
                      </a:r>
                      <a:endParaRPr lang="en-US" sz="1400">
                        <a:solidFill>
                          <a:srgbClr val="434444"/>
                        </a:solidFill>
                        <a:effectLst/>
                      </a:endParaRPr>
                    </a:p>
                  </a:txBody>
                  <a:tcPr marL="34811" marR="34811" marT="24367" marB="24367" anchor="ctr"/>
                </a:tc>
                <a:tc>
                  <a:txBody>
                    <a:bodyPr/>
                    <a:lstStyle/>
                    <a:p>
                      <a:pPr algn="l" fontAlgn="base"/>
                      <a:r>
                        <a:rPr lang="en-US" sz="1400">
                          <a:effectLst/>
                        </a:rPr>
                        <a:t>Public viewing of the bodies of Joseph and Hyrum Smith.</a:t>
                      </a:r>
                      <a:endParaRPr lang="en-US" sz="1400">
                        <a:solidFill>
                          <a:srgbClr val="434444"/>
                        </a:solidFill>
                        <a:effectLst/>
                      </a:endParaRPr>
                    </a:p>
                  </a:txBody>
                  <a:tcPr marL="34811" marR="34811" marT="24367" marB="24367" anchor="ctr"/>
                </a:tc>
                <a:extLst>
                  <a:ext uri="{0D108BD9-81ED-4DB2-BD59-A6C34878D82A}">
                    <a16:rowId xmlns:a16="http://schemas.microsoft.com/office/drawing/2014/main" val="10001"/>
                  </a:ext>
                </a:extLst>
              </a:tr>
              <a:tr h="550009">
                <a:tc>
                  <a:txBody>
                    <a:bodyPr/>
                    <a:lstStyle/>
                    <a:p>
                      <a:pPr algn="l" fontAlgn="base"/>
                      <a:r>
                        <a:rPr lang="en-US" sz="1400">
                          <a:effectLst/>
                        </a:rPr>
                        <a:t>June 27–July 7, 1844</a:t>
                      </a:r>
                      <a:endParaRPr lang="en-US" sz="1400">
                        <a:solidFill>
                          <a:srgbClr val="434444"/>
                        </a:solidFill>
                        <a:effectLst/>
                      </a:endParaRPr>
                    </a:p>
                  </a:txBody>
                  <a:tcPr marL="34811" marR="34811" marT="24367" marB="24367" anchor="ctr"/>
                </a:tc>
                <a:tc>
                  <a:txBody>
                    <a:bodyPr/>
                    <a:lstStyle/>
                    <a:p>
                      <a:pPr algn="l" fontAlgn="base"/>
                      <a:r>
                        <a:rPr lang="en-US" sz="1400">
                          <a:effectLst/>
                        </a:rPr>
                        <a:t>Willard Richards and the injured John Taylor are the only Apostles in Nauvoo.</a:t>
                      </a:r>
                      <a:endParaRPr lang="en-US" sz="1400">
                        <a:solidFill>
                          <a:srgbClr val="434444"/>
                        </a:solidFill>
                        <a:effectLst/>
                      </a:endParaRPr>
                    </a:p>
                  </a:txBody>
                  <a:tcPr marL="34811" marR="34811" marT="24367" marB="24367" anchor="ctr"/>
                </a:tc>
                <a:extLst>
                  <a:ext uri="{0D108BD9-81ED-4DB2-BD59-A6C34878D82A}">
                    <a16:rowId xmlns:a16="http://schemas.microsoft.com/office/drawing/2014/main" val="10002"/>
                  </a:ext>
                </a:extLst>
              </a:tr>
              <a:tr h="650264">
                <a:tc>
                  <a:txBody>
                    <a:bodyPr/>
                    <a:lstStyle/>
                    <a:p>
                      <a:pPr algn="l" fontAlgn="base"/>
                      <a:r>
                        <a:rPr lang="en-US" sz="1400">
                          <a:effectLst/>
                        </a:rPr>
                        <a:t>July 8, 1844</a:t>
                      </a:r>
                      <a:endParaRPr lang="en-US" sz="1400">
                        <a:solidFill>
                          <a:srgbClr val="434444"/>
                        </a:solidFill>
                        <a:effectLst/>
                      </a:endParaRPr>
                    </a:p>
                  </a:txBody>
                  <a:tcPr marL="34811" marR="34811" marT="24367" marB="24367" anchor="ctr"/>
                </a:tc>
                <a:tc>
                  <a:txBody>
                    <a:bodyPr/>
                    <a:lstStyle/>
                    <a:p>
                      <a:pPr algn="l" fontAlgn="base"/>
                      <a:r>
                        <a:rPr lang="en-US" sz="1400">
                          <a:effectLst/>
                        </a:rPr>
                        <a:t>Parley P. Pratt returns to Nauvoo and helps Willard Richards and John Taylor keep order in the Church.</a:t>
                      </a:r>
                      <a:endParaRPr lang="en-US" sz="1400">
                        <a:solidFill>
                          <a:srgbClr val="434444"/>
                        </a:solidFill>
                        <a:effectLst/>
                      </a:endParaRPr>
                    </a:p>
                  </a:txBody>
                  <a:tcPr marL="34811" marR="34811" marT="24367" marB="24367" anchor="ctr"/>
                </a:tc>
                <a:extLst>
                  <a:ext uri="{0D108BD9-81ED-4DB2-BD59-A6C34878D82A}">
                    <a16:rowId xmlns:a16="http://schemas.microsoft.com/office/drawing/2014/main" val="10003"/>
                  </a:ext>
                </a:extLst>
              </a:tr>
              <a:tr h="449754">
                <a:tc>
                  <a:txBody>
                    <a:bodyPr/>
                    <a:lstStyle/>
                    <a:p>
                      <a:pPr algn="l" fontAlgn="base"/>
                      <a:r>
                        <a:rPr lang="en-US" sz="1400">
                          <a:effectLst/>
                        </a:rPr>
                        <a:t>August 3, 1844</a:t>
                      </a:r>
                      <a:endParaRPr lang="en-US" sz="1400">
                        <a:solidFill>
                          <a:srgbClr val="434444"/>
                        </a:solidFill>
                        <a:effectLst/>
                      </a:endParaRPr>
                    </a:p>
                  </a:txBody>
                  <a:tcPr marL="34811" marR="34811" marT="24367" marB="24367" anchor="ctr"/>
                </a:tc>
                <a:tc>
                  <a:txBody>
                    <a:bodyPr/>
                    <a:lstStyle/>
                    <a:p>
                      <a:pPr algn="l" fontAlgn="base"/>
                      <a:r>
                        <a:rPr lang="en-US" sz="1400">
                          <a:effectLst/>
                        </a:rPr>
                        <a:t>Sidney Rigdon arrives in Nauvoo from Pittsburgh, Pennsylvania.</a:t>
                      </a:r>
                      <a:endParaRPr lang="en-US" sz="1400">
                        <a:solidFill>
                          <a:srgbClr val="434444"/>
                        </a:solidFill>
                        <a:effectLst/>
                      </a:endParaRPr>
                    </a:p>
                  </a:txBody>
                  <a:tcPr marL="34811" marR="34811" marT="24367" marB="24367" anchor="ctr"/>
                </a:tc>
                <a:extLst>
                  <a:ext uri="{0D108BD9-81ED-4DB2-BD59-A6C34878D82A}">
                    <a16:rowId xmlns:a16="http://schemas.microsoft.com/office/drawing/2014/main" val="10004"/>
                  </a:ext>
                </a:extLst>
              </a:tr>
              <a:tr h="1251793">
                <a:tc>
                  <a:txBody>
                    <a:bodyPr/>
                    <a:lstStyle/>
                    <a:p>
                      <a:pPr algn="l" fontAlgn="base"/>
                      <a:r>
                        <a:rPr lang="en-US" sz="1400">
                          <a:effectLst/>
                        </a:rPr>
                        <a:t>August 4, 1844</a:t>
                      </a:r>
                      <a:endParaRPr lang="en-US" sz="1400">
                        <a:solidFill>
                          <a:srgbClr val="434444"/>
                        </a:solidFill>
                        <a:effectLst/>
                      </a:endParaRPr>
                    </a:p>
                  </a:txBody>
                  <a:tcPr marL="34811" marR="34811" marT="24367" marB="24367" anchor="ctr"/>
                </a:tc>
                <a:tc>
                  <a:txBody>
                    <a:bodyPr/>
                    <a:lstStyle/>
                    <a:p>
                      <a:pPr algn="l" fontAlgn="base"/>
                      <a:r>
                        <a:rPr lang="en-US" sz="1400">
                          <a:effectLst/>
                        </a:rPr>
                        <a:t>Sidney Rigdon tells a group of Saints that he should be the guardian of the Church and wants a special meeting to be called on August 6 to ratify his appointment. The meeting is actually held on Thursday, August 8.</a:t>
                      </a:r>
                      <a:endParaRPr lang="en-US" sz="1400">
                        <a:solidFill>
                          <a:srgbClr val="434444"/>
                        </a:solidFill>
                        <a:effectLst/>
                      </a:endParaRPr>
                    </a:p>
                  </a:txBody>
                  <a:tcPr marL="34811" marR="34811" marT="24367" marB="24367" anchor="ctr"/>
                </a:tc>
                <a:extLst>
                  <a:ext uri="{0D108BD9-81ED-4DB2-BD59-A6C34878D82A}">
                    <a16:rowId xmlns:a16="http://schemas.microsoft.com/office/drawing/2014/main" val="10005"/>
                  </a:ext>
                </a:extLst>
              </a:tr>
              <a:tr h="650264">
                <a:tc>
                  <a:txBody>
                    <a:bodyPr/>
                    <a:lstStyle/>
                    <a:p>
                      <a:pPr algn="l" fontAlgn="base"/>
                      <a:r>
                        <a:rPr lang="en-US" sz="1400" dirty="0">
                          <a:effectLst/>
                        </a:rPr>
                        <a:t>August 6, 1844</a:t>
                      </a:r>
                      <a:endParaRPr lang="en-US" sz="1400" dirty="0">
                        <a:solidFill>
                          <a:srgbClr val="434444"/>
                        </a:solidFill>
                        <a:effectLst/>
                      </a:endParaRPr>
                    </a:p>
                  </a:txBody>
                  <a:tcPr marL="34811" marR="34811" marT="24367" marB="24367" anchor="ctr"/>
                </a:tc>
                <a:tc>
                  <a:txBody>
                    <a:bodyPr/>
                    <a:lstStyle/>
                    <a:p>
                      <a:pPr algn="l" fontAlgn="base"/>
                      <a:r>
                        <a:rPr lang="en-US" sz="1400" dirty="0">
                          <a:effectLst/>
                        </a:rPr>
                        <a:t>Most of the rest of the Apostles, including Brigham Young, return to Nauvoo from their missions.</a:t>
                      </a:r>
                    </a:p>
                    <a:p>
                      <a:pPr algn="l" fontAlgn="base"/>
                      <a:endParaRPr lang="en-US" sz="1400" dirty="0">
                        <a:solidFill>
                          <a:srgbClr val="434444"/>
                        </a:solidFill>
                        <a:effectLst/>
                      </a:endParaRPr>
                    </a:p>
                  </a:txBody>
                  <a:tcPr marL="34811" marR="34811" marT="24367" marB="24367" anchor="ctr"/>
                </a:tc>
                <a:extLst>
                  <a:ext uri="{0D108BD9-81ED-4DB2-BD59-A6C34878D82A}">
                    <a16:rowId xmlns:a16="http://schemas.microsoft.com/office/drawing/2014/main" val="10006"/>
                  </a:ext>
                </a:extLst>
              </a:tr>
              <a:tr h="650264">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400" dirty="0">
                          <a:solidFill>
                            <a:srgbClr val="434444"/>
                          </a:solidFill>
                          <a:effectLst/>
                        </a:rPr>
                        <a:t>August 7, 1844</a:t>
                      </a:r>
                    </a:p>
                    <a:p>
                      <a:pPr algn="l" fontAlgn="base"/>
                      <a:endParaRPr lang="en-US" sz="1400" dirty="0">
                        <a:solidFill>
                          <a:srgbClr val="434444"/>
                        </a:solidFill>
                        <a:effectLst/>
                      </a:endParaRPr>
                    </a:p>
                  </a:txBody>
                  <a:tcPr marL="34811" marR="34811" marT="24367" marB="24367" anchor="ctr"/>
                </a:tc>
                <a:tc>
                  <a:txBody>
                    <a:bodyPr/>
                    <a:lstStyle/>
                    <a:p>
                      <a:pPr algn="l" fontAlgn="base"/>
                      <a:r>
                        <a:rPr lang="en-US" sz="1400" dirty="0">
                          <a:solidFill>
                            <a:srgbClr val="434444"/>
                          </a:solidFill>
                          <a:effectLst/>
                        </a:rPr>
                        <a:t>In the morning, the Apostles meet together in the home of the injured John Taylor.</a:t>
                      </a:r>
                    </a:p>
                    <a:p>
                      <a:pPr algn="l" fontAlgn="base"/>
                      <a:r>
                        <a:rPr lang="en-US" sz="1400" dirty="0">
                          <a:solidFill>
                            <a:srgbClr val="434444"/>
                          </a:solidFill>
                          <a:effectLst/>
                        </a:rPr>
                        <a:t>At an afternoon meeting of the Apostles, high council, and high priests, Sidney Rigdon again claims he should be the guardian of the Church. Brigham Young states that he [Brigham Young] holds the keys and wants to do the Lord’s will in the matter.</a:t>
                      </a:r>
                    </a:p>
                    <a:p>
                      <a:pPr algn="l" fontAlgn="base"/>
                      <a:endParaRPr lang="en-US" sz="1400" dirty="0">
                        <a:solidFill>
                          <a:srgbClr val="434444"/>
                        </a:solidFill>
                        <a:effectLst/>
                      </a:endParaRPr>
                    </a:p>
                  </a:txBody>
                  <a:tcPr marL="34811" marR="34811" marT="24367" marB="24367" anchor="ctr"/>
                </a:tc>
                <a:extLst>
                  <a:ext uri="{0D108BD9-81ED-4DB2-BD59-A6C34878D82A}">
                    <a16:rowId xmlns:a16="http://schemas.microsoft.com/office/drawing/2014/main" val="10007"/>
                  </a:ext>
                </a:extLst>
              </a:tr>
              <a:tr h="650264">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400" dirty="0">
                          <a:solidFill>
                            <a:srgbClr val="434444"/>
                          </a:solidFill>
                          <a:effectLst/>
                        </a:rPr>
                        <a:t>August 8, 1844</a:t>
                      </a:r>
                    </a:p>
                    <a:p>
                      <a:pPr algn="l" fontAlgn="base"/>
                      <a:endParaRPr lang="en-US" sz="1400" dirty="0">
                        <a:solidFill>
                          <a:srgbClr val="434444"/>
                        </a:solidFill>
                        <a:effectLst/>
                      </a:endParaRPr>
                    </a:p>
                  </a:txBody>
                  <a:tcPr marL="34811" marR="34811" marT="24367" marB="24367" anchor="ctr"/>
                </a:tc>
                <a:tc>
                  <a:txBody>
                    <a:bodyPr/>
                    <a:lstStyle/>
                    <a:p>
                      <a:pPr algn="l" fontAlgn="base"/>
                      <a:r>
                        <a:rPr lang="en-US" sz="1400" dirty="0">
                          <a:solidFill>
                            <a:srgbClr val="434444"/>
                          </a:solidFill>
                          <a:effectLst/>
                        </a:rPr>
                        <a:t>During a 10:00 a.m. meeting, Sidney Rigdon speaks for an hour and a half to thousands of assembled Saints explaining why he should be the guardian. Brigham Young also speaks and calls for the Saints to gather again for a meeting at 2:00 p.m. During both meetings, many Saints witness Brigham Young appear and sound like Joseph Smith.</a:t>
                      </a:r>
                    </a:p>
                    <a:p>
                      <a:pPr algn="l" fontAlgn="base"/>
                      <a:r>
                        <a:rPr lang="en-US" sz="1400" dirty="0">
                          <a:solidFill>
                            <a:srgbClr val="434444"/>
                          </a:solidFill>
                          <a:effectLst/>
                        </a:rPr>
                        <a:t>During the 2:00 p.m. meeting, the Saints sustain Brigham Young and the Twelve Apostles as the Church’s leaders. Many members of the Church witness the mantle of the Prophet Joseph Smith fall upon Brigham Young, who temporarily appears and sounds like Joseph Smith.</a:t>
                      </a:r>
                    </a:p>
                    <a:p>
                      <a:pPr algn="l" fontAlgn="base"/>
                      <a:endParaRPr lang="en-US" sz="1400" dirty="0">
                        <a:solidFill>
                          <a:srgbClr val="434444"/>
                        </a:solidFill>
                        <a:effectLst/>
                      </a:endParaRPr>
                    </a:p>
                  </a:txBody>
                  <a:tcPr marL="34811" marR="34811" marT="24367" marB="24367" anchor="ctr"/>
                </a:tc>
                <a:extLst>
                  <a:ext uri="{0D108BD9-81ED-4DB2-BD59-A6C34878D82A}">
                    <a16:rowId xmlns:a16="http://schemas.microsoft.com/office/drawing/2014/main" val="10008"/>
                  </a:ext>
                </a:extLst>
              </a:tr>
            </a:tbl>
          </a:graphicData>
        </a:graphic>
      </p:graphicFrame>
      <p:sp>
        <p:nvSpPr>
          <p:cNvPr id="4" name="TextBox 3"/>
          <p:cNvSpPr txBox="1"/>
          <p:nvPr/>
        </p:nvSpPr>
        <p:spPr>
          <a:xfrm rot="16200000">
            <a:off x="-2911733" y="2885497"/>
            <a:ext cx="6694323" cy="923330"/>
          </a:xfrm>
          <a:prstGeom prst="rect">
            <a:avLst/>
          </a:prstGeom>
          <a:noFill/>
        </p:spPr>
        <p:txBody>
          <a:bodyPr wrap="square" rtlCol="0">
            <a:spAutoFit/>
          </a:bodyPr>
          <a:lstStyle/>
          <a:p>
            <a:pPr algn="ctr"/>
            <a:r>
              <a:rPr lang="en-US" b="1" dirty="0"/>
              <a:t>1844 Timeline succession in the Presidency after the martyrdom of Joseph Smith</a:t>
            </a:r>
          </a:p>
          <a:p>
            <a:pPr algn="ctr"/>
            <a:endParaRPr lang="en-US" b="1" dirty="0"/>
          </a:p>
        </p:txBody>
      </p:sp>
    </p:spTree>
    <p:extLst>
      <p:ext uri="{BB962C8B-B14F-4D97-AF65-F5344CB8AC3E}">
        <p14:creationId xmlns:p14="http://schemas.microsoft.com/office/powerpoint/2010/main" val="4114872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991192" y="0"/>
            <a:ext cx="4200808" cy="52629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cs typeface="Times New Roman" panose="02020603050405020304" pitchFamily="18" charset="0"/>
              </a:rPr>
              <a:t>Those Left Behind: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Times New Roman" panose="02020603050405020304" pitchFamily="18" charset="0"/>
              </a:rPr>
              <a:t>Emma would pass away at the Riverside Mansion in Nauvoo in the early morning hours of April 30, 1879, raising herself and extending her left arm with the words, "Joseph! Yes, yes, I'm coming."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Times New Roman" panose="02020603050405020304" pitchFamily="18" charset="0"/>
              </a:rPr>
              <a:t>David (born November</a:t>
            </a:r>
            <a:r>
              <a:rPr kumimoji="0" lang="en-US" altLang="en-US" sz="1200" b="0" i="0" u="none" strike="noStrike" cap="none" normalizeH="0" dirty="0">
                <a:ln>
                  <a:noFill/>
                </a:ln>
                <a:solidFill>
                  <a:srgbClr val="000000"/>
                </a:solidFill>
                <a:effectLst/>
                <a:cs typeface="Times New Roman" panose="02020603050405020304" pitchFamily="18" charset="0"/>
              </a:rPr>
              <a:t> 17, 1844)</a:t>
            </a:r>
            <a:r>
              <a:rPr kumimoji="0" lang="en-US" altLang="en-US" sz="1200" b="0" i="0" u="none" strike="noStrike" cap="none" normalizeH="0" baseline="0" dirty="0">
                <a:ln>
                  <a:noFill/>
                </a:ln>
                <a:solidFill>
                  <a:srgbClr val="000000"/>
                </a:solidFill>
                <a:effectLst/>
                <a:cs typeface="Times New Roman" panose="02020603050405020304" pitchFamily="18" charset="0"/>
              </a:rPr>
              <a:t> would die at the Northern Illinois Hospital and Asylum for the Insane at Elgin, Illinois, August 29, 1904.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Times New Roman" panose="02020603050405020304" pitchFamily="18" charset="0"/>
              </a:rPr>
              <a:t>Alexander (born June 2, 1838) died on August 12, 1909, in the Mansion House during a visit to Nauvoo.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cs typeface="Times New Roman" panose="02020603050405020304" pitchFamily="18" charset="0"/>
              </a:rPr>
              <a:t>Joseph III, (born November 6,</a:t>
            </a:r>
            <a:r>
              <a:rPr kumimoji="0" lang="en-US" altLang="en-US" sz="1200" b="0" i="0" u="none" strike="noStrike" cap="none" normalizeH="0" dirty="0">
                <a:ln>
                  <a:noFill/>
                </a:ln>
                <a:solidFill>
                  <a:srgbClr val="000000"/>
                </a:solidFill>
                <a:effectLst/>
                <a:cs typeface="Times New Roman" panose="02020603050405020304" pitchFamily="18" charset="0"/>
              </a:rPr>
              <a:t> 1832) </a:t>
            </a:r>
            <a:r>
              <a:rPr kumimoji="0" lang="en-US" altLang="en-US" sz="1200" b="0" i="0" u="none" strike="noStrike" cap="none" normalizeH="0" baseline="0" dirty="0">
                <a:ln>
                  <a:noFill/>
                </a:ln>
                <a:solidFill>
                  <a:srgbClr val="000000"/>
                </a:solidFill>
                <a:effectLst/>
                <a:cs typeface="Times New Roman" panose="02020603050405020304" pitchFamily="18" charset="0"/>
              </a:rPr>
              <a:t>president of the Reorganized Church of Jesus Christ of Latter Day Saints, died December 10, 1914, at </a:t>
            </a:r>
            <a:r>
              <a:rPr kumimoji="0" lang="en-US" altLang="en-US" sz="1200" b="0" i="0" u="none" strike="noStrike" cap="none" normalizeH="0" baseline="0" dirty="0" err="1">
                <a:ln>
                  <a:noFill/>
                </a:ln>
                <a:solidFill>
                  <a:srgbClr val="000000"/>
                </a:solidFill>
                <a:effectLst/>
                <a:cs typeface="Times New Roman" panose="02020603050405020304" pitchFamily="18" charset="0"/>
              </a:rPr>
              <a:t>Independence,Latter</a:t>
            </a:r>
            <a:r>
              <a:rPr kumimoji="0" lang="en-US" altLang="en-US" sz="1200" b="0" i="0" u="none" strike="noStrike" cap="none" normalizeH="0" baseline="0" dirty="0">
                <a:ln>
                  <a:noFill/>
                </a:ln>
                <a:solidFill>
                  <a:srgbClr val="000000"/>
                </a:solidFill>
                <a:effectLst/>
                <a:cs typeface="Times New Roman" panose="02020603050405020304" pitchFamily="18" charset="0"/>
              </a:rPr>
              <a:t>-Dayi.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cs typeface="Times New Roman" panose="02020603050405020304" pitchFamily="18" charset="0"/>
              </a:rPr>
              <a:t>	</a:t>
            </a:r>
            <a:r>
              <a:rPr kumimoji="0" lang="en-US" altLang="en-US" sz="1200" b="0" i="0" u="none" strike="noStrike" cap="none" normalizeH="0" baseline="0" dirty="0">
                <a:ln>
                  <a:noFill/>
                </a:ln>
                <a:solidFill>
                  <a:srgbClr val="000000"/>
                </a:solidFill>
                <a:effectLst/>
                <a:cs typeface="Times New Roman" panose="02020603050405020304" pitchFamily="18" charset="0"/>
              </a:rPr>
              <a:t>"My mother," he wrote,</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 . . endeared herself to the entire community. To those within her reach she had ever been an unfailing source of comfort and assistance in all the varied troubles to which ordinary households are subject. As the long stream of people passed by her bier, there was often noted the silent gaze of sorrow, the gently falling tears, or the touch of living hands upon those folded in death, all mute testimonies of the love and appreciation which had been cherished for her in the hearts of her friends and neighbors. [</a:t>
            </a:r>
            <a:r>
              <a:rPr kumimoji="0" lang="en-US" altLang="en-US" sz="1200" b="0" i="1" u="none" strike="noStrike" cap="none" normalizeH="0" baseline="0" dirty="0">
                <a:ln>
                  <a:noFill/>
                </a:ln>
                <a:solidFill>
                  <a:schemeClr val="tx1"/>
                </a:solidFill>
                <a:effectLst/>
              </a:rPr>
              <a:t>Joseph Smith III and the Restoration</a:t>
            </a:r>
            <a:r>
              <a:rPr kumimoji="0" lang="en-US" altLang="en-US" sz="1200" b="0" i="0" u="none" strike="noStrike" cap="none" normalizeH="0" baseline="0" dirty="0">
                <a:ln>
                  <a:noFill/>
                </a:ln>
                <a:solidFill>
                  <a:schemeClr val="tx1"/>
                </a:solidFill>
                <a:effectLst/>
              </a:rPr>
              <a:t>, p. 284]</a:t>
            </a:r>
          </a:p>
          <a:p>
            <a:pPr lvl="0" eaLnBrk="0" fontAlgn="base" hangingPunct="0">
              <a:spcBef>
                <a:spcPct val="0"/>
              </a:spcBef>
              <a:spcAft>
                <a:spcPct val="0"/>
              </a:spcAft>
            </a:pPr>
            <a:r>
              <a:rPr lang="en-US" altLang="en-US" sz="1200" dirty="0"/>
              <a:t>http://www.rickgrunder.com/Manuscripts%20for%20Sale/SmithLetters/emmasons.htm#emmacherish</a:t>
            </a:r>
            <a:endParaRPr kumimoji="0" lang="en-US" altLang="en-US" sz="1200" b="0" i="0" u="none" strike="noStrike" cap="none" normalizeH="0" baseline="0" dirty="0">
              <a:ln>
                <a:noFill/>
              </a:ln>
              <a:solidFill>
                <a:schemeClr val="tx1"/>
              </a:solidFill>
              <a:effectLst/>
            </a:endParaRPr>
          </a:p>
        </p:txBody>
      </p:sp>
      <p:sp>
        <p:nvSpPr>
          <p:cNvPr id="3" name="Rectangle 2"/>
          <p:cNvSpPr/>
          <p:nvPr/>
        </p:nvSpPr>
        <p:spPr>
          <a:xfrm>
            <a:off x="0" y="0"/>
            <a:ext cx="7991192" cy="6370975"/>
          </a:xfrm>
          <a:prstGeom prst="rect">
            <a:avLst/>
          </a:prstGeom>
          <a:ln>
            <a:solidFill>
              <a:schemeClr val="tx1"/>
            </a:solidFill>
          </a:ln>
        </p:spPr>
        <p:txBody>
          <a:bodyPr wrap="square">
            <a:spAutoFit/>
          </a:bodyPr>
          <a:lstStyle/>
          <a:p>
            <a:r>
              <a:rPr lang="en-US" sz="1200" b="1" dirty="0">
                <a:solidFill>
                  <a:srgbClr val="333333"/>
                </a:solidFill>
              </a:rPr>
              <a:t>Where the Twelve Were At the Time of the Martyrdom:</a:t>
            </a:r>
          </a:p>
          <a:p>
            <a:r>
              <a:rPr lang="en-US" sz="1200" b="1" dirty="0">
                <a:solidFill>
                  <a:srgbClr val="333333"/>
                </a:solidFill>
              </a:rPr>
              <a:t>Parley P. Pratt </a:t>
            </a:r>
            <a:r>
              <a:rPr lang="en-US" sz="1200" dirty="0">
                <a:solidFill>
                  <a:srgbClr val="333333"/>
                </a:solidFill>
              </a:rPr>
              <a:t>was the first Apostle outside of Nauvoo to learn of the Martyrdom. He was on a steamboat headed across the Great Lakes toward Chicago. At a landing in Wisconsin, boarding passengers brought news of the Carthage murders. There was great excitement on board, and many passengers taunted him, asking what the Mormons would do now. He replied that “they would continue their mission and spread the work he [Joseph Smith] had restored, in all the world. Observing that nearly all the prophets and Apostles who were before him had been killed, and also the </a:t>
            </a:r>
            <a:r>
              <a:rPr lang="en-US" sz="1200" dirty="0" err="1">
                <a:solidFill>
                  <a:srgbClr val="333333"/>
                </a:solidFill>
              </a:rPr>
              <a:t>Saviour</a:t>
            </a:r>
            <a:r>
              <a:rPr lang="en-US" sz="1200" dirty="0">
                <a:solidFill>
                  <a:srgbClr val="333333"/>
                </a:solidFill>
              </a:rPr>
              <a:t> of the world, and yet their death did not alter the truth nor hinder its final triumph.”</a:t>
            </a:r>
            <a:endParaRPr lang="en-US" sz="1200" baseline="30000" dirty="0">
              <a:solidFill>
                <a:srgbClr val="0091BC"/>
              </a:solidFill>
            </a:endParaRPr>
          </a:p>
          <a:p>
            <a:r>
              <a:rPr lang="en-US" sz="1200" dirty="0"/>
              <a:t>In sorrow Elder Pratt walked 105 miles across the plains of Illinois, hardly able to eat or sleep, wondering how he should “meet the entire community bowed down with grief and unutterable sorrow.” He prayed for assistance. “On a sudden the Spirit of God came upon me, and filled my heart with joy and gladness indescribable; and while the spirit of revelation glowed in my bosom with as visible a warmth and gladness as if it were fire. The Spirit said unto me: … ‘Go and say unto my people in Nauvoo, that they shall continue to pursue their daily duties and take care of themselves, and make no movement in Church government to reorganize or alter anything until the return of the remainder of the Quorum of the Twelve Apostles. But exhort them that they continue to build the House of the Lord which I have commanded them to build in Nauvoo.’”</a:t>
            </a:r>
            <a:r>
              <a:rPr lang="en-US" sz="1200" baseline="30000" dirty="0"/>
              <a:t> </a:t>
            </a:r>
            <a:r>
              <a:rPr lang="en-US" sz="1200" dirty="0"/>
              <a:t>Arriving in Nauvoo on 8 July, Parley helped Elders Richards and Taylor keep order in the stricken community.</a:t>
            </a:r>
          </a:p>
          <a:p>
            <a:r>
              <a:rPr lang="en-US" sz="1200" b="1" dirty="0"/>
              <a:t>George A. Smith </a:t>
            </a:r>
            <a:r>
              <a:rPr lang="en-US" sz="1200" dirty="0"/>
              <a:t>learned of the Martyrdom from a newspaper account in Michigan on 13 July. At first he thought it a hoax, but when the report was confirmed, he hastened home with his three missionary companions. Overcome by worry and fatigue, he broke out in hives over his entire body. He could not even eat, but he traveled on, arriving in Nauvoo on 27 July. Soon he was meeting in council with the three Apostles already there.</a:t>
            </a:r>
          </a:p>
          <a:p>
            <a:r>
              <a:rPr lang="en-US" sz="1200" dirty="0"/>
              <a:t>In Boston rumors of Joseph Smith’s death began on 9 July.</a:t>
            </a:r>
            <a:r>
              <a:rPr lang="en-US" sz="1200" baseline="30000" dirty="0"/>
              <a:t> </a:t>
            </a:r>
            <a:r>
              <a:rPr lang="en-US" sz="1200" dirty="0"/>
              <a:t>During the week before confirmation came from family letters and more complete newspaper accounts, </a:t>
            </a:r>
            <a:r>
              <a:rPr lang="en-US" sz="1200" b="1" dirty="0"/>
              <a:t>Brigham Young, Wilford Woodruff, and Orson Pratt </a:t>
            </a:r>
            <a:r>
              <a:rPr lang="en-US" sz="1200" dirty="0"/>
              <a:t>struggled within themselves about what the terrible news meant. Brigham recorded in his journal, “The first thing which I thought of was, whether Joseph had taken the keys of the kingdom with him from the earth; brother Orson Pratt sat on my left; we were both leaning back on our chairs. Bringing my hand down on my knee, I said the keys of the kingdom are right here with the Church.”</a:t>
            </a:r>
          </a:p>
          <a:p>
            <a:pPr fontAlgn="base"/>
            <a:r>
              <a:rPr lang="en-US" sz="1200" dirty="0"/>
              <a:t>Brigham Young, Heber C. Kimball, Orson Pratt, Wilford Woodruff, and Lyman Wight contacted each other, joined together, and hastened home by railway, stagecoach, boat, and buggy. Subsequent events proved the wisdom of their haste. They arrived in Nauvoo the evening of 6 August. Wilford Woodruff recorded his feelings:</a:t>
            </a:r>
          </a:p>
          <a:p>
            <a:pPr fontAlgn="base"/>
            <a:r>
              <a:rPr lang="en-US" sz="1200" dirty="0"/>
              <a:t>“When we landed in the city there was a deep gloom seemed to rest over the City of Nauvoo which we never experienced before.</a:t>
            </a:r>
          </a:p>
          <a:p>
            <a:pPr fontAlgn="base"/>
            <a:r>
              <a:rPr lang="en-US" sz="1200" dirty="0"/>
              <a:t>“… We were received with gladness by the Saints throughout the city. They felt like sheep without a shepherd, as being without a father, as their head had been taken away.”</a:t>
            </a:r>
            <a:endParaRPr lang="en-US" sz="1200" baseline="30000" dirty="0"/>
          </a:p>
          <a:p>
            <a:pPr fontAlgn="base"/>
            <a:r>
              <a:rPr lang="en-US" sz="1200" dirty="0"/>
              <a:t>Chapter Twenty-Three: The Twelve to Bear Off the Kingdom</a:t>
            </a:r>
          </a:p>
          <a:p>
            <a:pPr fontAlgn="base"/>
            <a:r>
              <a:rPr lang="en-US" sz="1200" i="1" dirty="0"/>
              <a:t>Church History In The </a:t>
            </a:r>
            <a:r>
              <a:rPr lang="en-US" sz="1200" i="1" dirty="0" err="1"/>
              <a:t>Fulness</a:t>
            </a:r>
            <a:r>
              <a:rPr lang="en-US" sz="1200" i="1" dirty="0"/>
              <a:t> Of Times Student Manual</a:t>
            </a:r>
            <a:r>
              <a:rPr lang="en-US" sz="1200" dirty="0"/>
              <a:t>, (2003), 286–296</a:t>
            </a:r>
          </a:p>
          <a:p>
            <a:pPr fontAlgn="base"/>
            <a:endParaRPr lang="en-US" sz="1200" dirty="0"/>
          </a:p>
        </p:txBody>
      </p:sp>
    </p:spTree>
    <p:extLst>
      <p:ext uri="{BB962C8B-B14F-4D97-AF65-F5344CB8AC3E}">
        <p14:creationId xmlns:p14="http://schemas.microsoft.com/office/powerpoint/2010/main" val="413655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551E5B-B3AE-47A5-BBB1-F0336D0C1772}"/>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1" y="0"/>
            <a:ext cx="1219200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Rumors and False Reports</a:t>
            </a:r>
          </a:p>
        </p:txBody>
      </p:sp>
      <p:sp>
        <p:nvSpPr>
          <p:cNvPr id="7" name="TextBox 6"/>
          <p:cNvSpPr txBox="1"/>
          <p:nvPr/>
        </p:nvSpPr>
        <p:spPr>
          <a:xfrm>
            <a:off x="370114" y="1015663"/>
            <a:ext cx="4561115" cy="2031325"/>
          </a:xfrm>
          <a:prstGeom prst="rect">
            <a:avLst/>
          </a:prstGeom>
          <a:noFill/>
        </p:spPr>
        <p:txBody>
          <a:bodyPr wrap="square" rtlCol="0">
            <a:spAutoFit/>
          </a:bodyPr>
          <a:lstStyle/>
          <a:p>
            <a:r>
              <a:rPr lang="en-US" dirty="0">
                <a:solidFill>
                  <a:schemeClr val="bg1"/>
                </a:solidFill>
                <a:latin typeface="Calibri" panose="020F0502020204030204" pitchFamily="34" charset="0"/>
              </a:rPr>
              <a:t>Rumor:</a:t>
            </a:r>
          </a:p>
          <a:p>
            <a:r>
              <a:rPr lang="en-US" dirty="0">
                <a:solidFill>
                  <a:schemeClr val="bg1"/>
                </a:solidFill>
                <a:latin typeface="Calibri" panose="020F0502020204030204" pitchFamily="34" charset="0"/>
              </a:rPr>
              <a:t>Upon hearing a cannon fired a merchant of Warsaw rode directly to Quincy and reported that Joseph and Hyrum Smith and those who were with them in jail were killed; that they [the prisoners] were attempting to break jail and were all killed by the guard.</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sp>
        <p:nvSpPr>
          <p:cNvPr id="10" name="TextBox 9"/>
          <p:cNvSpPr txBox="1"/>
          <p:nvPr/>
        </p:nvSpPr>
        <p:spPr>
          <a:xfrm>
            <a:off x="6542314" y="1549063"/>
            <a:ext cx="4561115" cy="2862322"/>
          </a:xfrm>
          <a:prstGeom prst="rect">
            <a:avLst/>
          </a:prstGeom>
          <a:noFill/>
        </p:spPr>
        <p:txBody>
          <a:bodyPr wrap="square" rtlCol="0">
            <a:spAutoFit/>
          </a:bodyPr>
          <a:lstStyle/>
          <a:p>
            <a:r>
              <a:rPr lang="en-US" dirty="0">
                <a:solidFill>
                  <a:schemeClr val="bg1"/>
                </a:solidFill>
                <a:latin typeface="Calibri" panose="020F0502020204030204" pitchFamily="34" charset="0"/>
              </a:rPr>
              <a:t>False Report:</a:t>
            </a:r>
          </a:p>
          <a:p>
            <a:r>
              <a:rPr lang="en-US" dirty="0">
                <a:solidFill>
                  <a:schemeClr val="bg1"/>
                </a:solidFill>
                <a:latin typeface="Calibri" panose="020F0502020204030204" pitchFamily="34" charset="0"/>
              </a:rPr>
              <a:t>By Josiah B. </a:t>
            </a:r>
            <a:r>
              <a:rPr lang="en-US" dirty="0" err="1">
                <a:solidFill>
                  <a:schemeClr val="bg1"/>
                </a:solidFill>
                <a:latin typeface="Calibri" panose="020F0502020204030204" pitchFamily="34" charset="0"/>
              </a:rPr>
              <a:t>Conyer</a:t>
            </a:r>
            <a:r>
              <a:rPr lang="en-US" dirty="0">
                <a:solidFill>
                  <a:schemeClr val="bg1"/>
                </a:solidFill>
                <a:latin typeface="Calibri" panose="020F0502020204030204" pitchFamily="34" charset="0"/>
              </a:rPr>
              <a:t>, M.D.</a:t>
            </a:r>
          </a:p>
          <a:p>
            <a:r>
              <a:rPr lang="en-US" dirty="0">
                <a:solidFill>
                  <a:schemeClr val="bg1"/>
                </a:solidFill>
                <a:latin typeface="Calibri" panose="020F0502020204030204" pitchFamily="34" charset="0"/>
              </a:rPr>
              <a:t>At the time the two Smiths were murdered “certain individual were dispatched from Carthage and Warsaw to Quincy, in order to make a false report…that the attack had been made by the “Mormons,’ and they expected that these two places were then burnt to ashes, and Governor Ford and his detachment murdered.”</a:t>
            </a:r>
          </a:p>
        </p:txBody>
      </p:sp>
      <p:pic>
        <p:nvPicPr>
          <p:cNvPr id="9218" name="Picture 2" descr="http://www.searchquotes.com/sof/images/picture_quotes/161684_20140807_143726_49453_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746" y="3714243"/>
            <a:ext cx="40767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89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A4FA4E-9CEA-4C91-92A8-69B27EC27CCD}"/>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1" y="0"/>
            <a:ext cx="1219200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Second Note</a:t>
            </a:r>
          </a:p>
        </p:txBody>
      </p:sp>
      <p:sp>
        <p:nvSpPr>
          <p:cNvPr id="7" name="TextBox 6"/>
          <p:cNvSpPr txBox="1"/>
          <p:nvPr/>
        </p:nvSpPr>
        <p:spPr>
          <a:xfrm>
            <a:off x="342178" y="953640"/>
            <a:ext cx="8191500" cy="5355312"/>
          </a:xfrm>
          <a:prstGeom prst="rect">
            <a:avLst/>
          </a:prstGeom>
          <a:noFill/>
        </p:spPr>
        <p:txBody>
          <a:bodyPr wrap="square" rtlCol="0">
            <a:spAutoFit/>
          </a:bodyPr>
          <a:lstStyle/>
          <a:p>
            <a:r>
              <a:rPr lang="en-US" dirty="0">
                <a:solidFill>
                  <a:schemeClr val="bg1"/>
                </a:solidFill>
                <a:latin typeface="Calibri" panose="020F0502020204030204" pitchFamily="34" charset="0"/>
              </a:rPr>
              <a:t>“12 o’clock at night. 27</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of June.</a:t>
            </a:r>
          </a:p>
          <a:p>
            <a:r>
              <a:rPr lang="en-US" dirty="0">
                <a:solidFill>
                  <a:schemeClr val="bg1"/>
                </a:solidFill>
                <a:latin typeface="Calibri" panose="020F0502020204030204" pitchFamily="34" charset="0"/>
              </a:rPr>
              <a:t>	Carthage, Hamilton’s Tavern.</a:t>
            </a:r>
          </a:p>
          <a:p>
            <a:r>
              <a:rPr lang="en-US" dirty="0">
                <a:solidFill>
                  <a:schemeClr val="bg1"/>
                </a:solidFill>
                <a:latin typeface="Calibri" panose="020F0502020204030204" pitchFamily="34" charset="0"/>
              </a:rPr>
              <a:t>To Mrs. Emma Smith and Major-General Dunham, &amp;c.</a:t>
            </a:r>
          </a:p>
          <a:p>
            <a:r>
              <a:rPr lang="en-US" dirty="0">
                <a:solidFill>
                  <a:schemeClr val="bg1"/>
                </a:solidFill>
                <a:latin typeface="Calibri" panose="020F0502020204030204" pitchFamily="34" charset="0"/>
              </a:rPr>
              <a:t>	The governor has just arrive; says all things shall be inquired into, and right measures taken.</a:t>
            </a:r>
          </a:p>
          <a:p>
            <a:r>
              <a:rPr lang="en-US" dirty="0">
                <a:solidFill>
                  <a:schemeClr val="bg1"/>
                </a:solidFill>
                <a:latin typeface="Calibri" panose="020F0502020204030204" pitchFamily="34" charset="0"/>
              </a:rPr>
              <a:t>	I say to all the citizens of Nauvoo, my brethren, be still, and know that God reigns. Don’t rush out of the city—don’t rush to Carthage—stay at home, and be prepared for an attack from Missouri </a:t>
            </a:r>
            <a:r>
              <a:rPr lang="en-US" dirty="0" err="1">
                <a:solidFill>
                  <a:schemeClr val="bg1"/>
                </a:solidFill>
                <a:latin typeface="Calibri" panose="020F0502020204030204" pitchFamily="34" charset="0"/>
              </a:rPr>
              <a:t>mobbers</a:t>
            </a:r>
            <a:r>
              <a:rPr lang="en-US" dirty="0">
                <a:solidFill>
                  <a:schemeClr val="bg1"/>
                </a:solidFill>
                <a:latin typeface="Calibri" panose="020F0502020204030204" pitchFamily="34" charset="0"/>
              </a:rPr>
              <a:t>. The governor will render every assistance possible—has set out orders for troops. Joseph and Hyrum are dead. We will prepare to move the bodies as soon as possible.</a:t>
            </a:r>
          </a:p>
          <a:p>
            <a:r>
              <a:rPr lang="en-US" dirty="0">
                <a:solidFill>
                  <a:schemeClr val="bg1"/>
                </a:solidFill>
                <a:latin typeface="Calibri" panose="020F0502020204030204" pitchFamily="34" charset="0"/>
              </a:rPr>
              <a:t>	The people of the county are greatly excited, and fear the ‘Mormons’ will come out and take vengeance. I have pledged my word the ‘Mormons’ will stay home as soon as they are informed, and no violence will be on their part, and say to my brethren in Nauvoo, in the name of the Lord, be still, be patient: only let such friends as choose come here to see the bodies. Mr. Taylor’s wounds are dressed and not serious. I am sound.</a:t>
            </a:r>
          </a:p>
          <a:p>
            <a:r>
              <a:rPr lang="en-US" dirty="0">
                <a:solidFill>
                  <a:schemeClr val="bg1"/>
                </a:solidFill>
                <a:latin typeface="Calibri" panose="020F0502020204030204" pitchFamily="34" charset="0"/>
              </a:rPr>
              <a:t>		Willard Richards</a:t>
            </a:r>
          </a:p>
          <a:p>
            <a:r>
              <a:rPr lang="en-US" dirty="0">
                <a:solidFill>
                  <a:schemeClr val="bg1"/>
                </a:solidFill>
                <a:latin typeface="Calibri" panose="020F0502020204030204" pitchFamily="34" charset="0"/>
              </a:rPr>
              <a:t>		John Taylor</a:t>
            </a:r>
          </a:p>
          <a:p>
            <a:r>
              <a:rPr lang="en-US" dirty="0">
                <a:solidFill>
                  <a:schemeClr val="bg1"/>
                </a:solidFill>
                <a:latin typeface="Calibri" panose="020F0502020204030204" pitchFamily="34" charset="0"/>
              </a:rPr>
              <a:t>		Samuel H. Smith</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pic>
        <p:nvPicPr>
          <p:cNvPr id="8194" name="Picture 2" descr="http://www.woodruffhotel.com/images/53-Willard-Rich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5856" y="984628"/>
            <a:ext cx="1430194" cy="183174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shields-research.org/General/LDS_Leaders/1stPres/John_Taylor/PresTaylo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415" y="2496385"/>
            <a:ext cx="1517975" cy="234080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upload.wikimedia.org/wikipedia/commons/c/c5/Samuel_H._Smi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5086" y="4569736"/>
            <a:ext cx="1531733" cy="174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27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4C27415-8970-453E-B0DD-E19BE354638A}"/>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1" y="0"/>
            <a:ext cx="1219200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Notes to the Saints</a:t>
            </a:r>
          </a:p>
        </p:txBody>
      </p:sp>
      <p:sp>
        <p:nvSpPr>
          <p:cNvPr id="7" name="TextBox 6"/>
          <p:cNvSpPr txBox="1"/>
          <p:nvPr/>
        </p:nvSpPr>
        <p:spPr>
          <a:xfrm>
            <a:off x="3303813" y="1139041"/>
            <a:ext cx="8439604" cy="1200329"/>
          </a:xfrm>
          <a:prstGeom prst="rect">
            <a:avLst/>
          </a:prstGeom>
          <a:noFill/>
        </p:spPr>
        <p:txBody>
          <a:bodyPr wrap="square" rtlCol="0">
            <a:spAutoFit/>
          </a:bodyPr>
          <a:lstStyle/>
          <a:p>
            <a:r>
              <a:rPr lang="en-US" dirty="0">
                <a:solidFill>
                  <a:schemeClr val="bg1"/>
                </a:solidFill>
                <a:latin typeface="Calibri" panose="020F0502020204030204" pitchFamily="34" charset="0"/>
              </a:rPr>
              <a:t>“Defend yourselves until protection can be furnished necessary, June 27</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1844”</a:t>
            </a:r>
          </a:p>
          <a:p>
            <a:r>
              <a:rPr lang="en-US" dirty="0">
                <a:solidFill>
                  <a:schemeClr val="bg1"/>
                </a:solidFill>
                <a:latin typeface="Calibri" panose="020F0502020204030204" pitchFamily="34" charset="0"/>
              </a:rPr>
              <a:t>		Signed </a:t>
            </a:r>
          </a:p>
          <a:p>
            <a:r>
              <a:rPr lang="en-US" dirty="0">
                <a:solidFill>
                  <a:schemeClr val="bg1"/>
                </a:solidFill>
                <a:latin typeface="Calibri" panose="020F0502020204030204" pitchFamily="34" charset="0"/>
              </a:rPr>
              <a:t>			Thomas Ford	</a:t>
            </a:r>
          </a:p>
          <a:p>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Governor and Commander-in-Chief</a:t>
            </a:r>
            <a:r>
              <a:rPr lang="en-US" dirty="0">
                <a:solidFill>
                  <a:schemeClr val="bg1"/>
                </a:solidFill>
                <a:latin typeface="Calibri" panose="020F0502020204030204" pitchFamily="34" charset="0"/>
              </a:rPr>
              <a:t>.”</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sp>
        <p:nvSpPr>
          <p:cNvPr id="10" name="TextBox 9"/>
          <p:cNvSpPr txBox="1"/>
          <p:nvPr/>
        </p:nvSpPr>
        <p:spPr>
          <a:xfrm>
            <a:off x="2623456" y="2786069"/>
            <a:ext cx="5796644" cy="523220"/>
          </a:xfrm>
          <a:prstGeom prst="rect">
            <a:avLst/>
          </a:prstGeom>
          <a:noFill/>
        </p:spPr>
        <p:txBody>
          <a:bodyPr wrap="square" rtlCol="0">
            <a:spAutoFit/>
          </a:bodyPr>
          <a:lstStyle/>
          <a:p>
            <a:r>
              <a:rPr lang="en-US" sz="2800" dirty="0">
                <a:solidFill>
                  <a:srgbClr val="FFFF00"/>
                </a:solidFill>
              </a:rPr>
              <a:t>To which was appended this note:</a:t>
            </a:r>
          </a:p>
        </p:txBody>
      </p:sp>
      <p:grpSp>
        <p:nvGrpSpPr>
          <p:cNvPr id="5" name="Group 4"/>
          <p:cNvGrpSpPr/>
          <p:nvPr/>
        </p:nvGrpSpPr>
        <p:grpSpPr>
          <a:xfrm>
            <a:off x="1790699" y="3778273"/>
            <a:ext cx="11728677" cy="2833165"/>
            <a:chOff x="1790699" y="3778273"/>
            <a:chExt cx="11728677" cy="2833165"/>
          </a:xfrm>
        </p:grpSpPr>
        <p:sp>
          <p:nvSpPr>
            <p:cNvPr id="8" name="TextBox 7"/>
            <p:cNvSpPr txBox="1"/>
            <p:nvPr/>
          </p:nvSpPr>
          <p:spPr>
            <a:xfrm>
              <a:off x="1790699" y="3778273"/>
              <a:ext cx="7630886" cy="1754326"/>
            </a:xfrm>
            <a:prstGeom prst="rect">
              <a:avLst/>
            </a:prstGeom>
            <a:noFill/>
          </p:spPr>
          <p:txBody>
            <a:bodyPr wrap="square" rtlCol="0">
              <a:spAutoFit/>
            </a:bodyPr>
            <a:lstStyle/>
            <a:p>
              <a:r>
                <a:rPr lang="en-US" dirty="0">
                  <a:solidFill>
                    <a:schemeClr val="bg1"/>
                  </a:solidFill>
                  <a:latin typeface="Calibri" panose="020F0502020204030204" pitchFamily="34" charset="0"/>
                </a:rPr>
                <a:t>“Mr. Orson Spencer,</a:t>
              </a:r>
            </a:p>
            <a:p>
              <a:r>
                <a:rPr lang="en-US" dirty="0">
                  <a:solidFill>
                    <a:schemeClr val="bg1"/>
                  </a:solidFill>
                  <a:latin typeface="Calibri" panose="020F0502020204030204" pitchFamily="34" charset="0"/>
                </a:rPr>
                <a:t>	Dear Sir;--Please deliberate on this matter—prudence may obviate material destruction. I was at my residence when this horrible crime was committed. It will be condemned by three-fourths of the citizens of the county. Be quiet, or you will be attacked from Missouri.</a:t>
              </a:r>
            </a:p>
            <a:p>
              <a:r>
                <a:rPr lang="en-US" dirty="0">
                  <a:solidFill>
                    <a:schemeClr val="bg1"/>
                  </a:solidFill>
                  <a:latin typeface="Calibri" panose="020F0502020204030204" pitchFamily="34" charset="0"/>
                </a:rPr>
                <a:t>		M.R. Deming.” </a:t>
              </a:r>
              <a:r>
                <a:rPr lang="en-US" sz="1200" dirty="0">
                  <a:solidFill>
                    <a:schemeClr val="bg1"/>
                  </a:solidFill>
                  <a:latin typeface="Calibri" panose="020F0502020204030204" pitchFamily="34" charset="0"/>
                </a:rPr>
                <a:t>(Times and Season, vol. V. no 12 July 1</a:t>
              </a:r>
              <a:r>
                <a:rPr lang="en-US" sz="1200" baseline="30000" dirty="0">
                  <a:solidFill>
                    <a:schemeClr val="bg1"/>
                  </a:solidFill>
                  <a:latin typeface="Calibri" panose="020F0502020204030204" pitchFamily="34" charset="0"/>
                </a:rPr>
                <a:t>st</a:t>
              </a:r>
              <a:r>
                <a:rPr lang="en-US" sz="1200" dirty="0">
                  <a:solidFill>
                    <a:schemeClr val="bg1"/>
                  </a:solidFill>
                  <a:latin typeface="Calibri" panose="020F0502020204030204" pitchFamily="34" charset="0"/>
                </a:rPr>
                <a:t>, 1844 p. 560-1.)</a:t>
              </a:r>
            </a:p>
          </p:txBody>
        </p:sp>
        <p:grpSp>
          <p:nvGrpSpPr>
            <p:cNvPr id="2" name="Group 1"/>
            <p:cNvGrpSpPr/>
            <p:nvPr/>
          </p:nvGrpSpPr>
          <p:grpSpPr>
            <a:xfrm>
              <a:off x="9647917" y="3848413"/>
              <a:ext cx="3871459" cy="2763025"/>
              <a:chOff x="9647917" y="3848413"/>
              <a:chExt cx="3871459" cy="2763025"/>
            </a:xfrm>
          </p:grpSpPr>
          <p:pic>
            <p:nvPicPr>
              <p:cNvPr id="7172" name="Picture 4" descr="Orson Spenc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917" y="3848413"/>
                <a:ext cx="2095500" cy="24860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967458" y="6334439"/>
                <a:ext cx="3551918" cy="276999"/>
              </a:xfrm>
              <a:prstGeom prst="rect">
                <a:avLst/>
              </a:prstGeom>
              <a:noFill/>
            </p:spPr>
            <p:txBody>
              <a:bodyPr wrap="square" rtlCol="0">
                <a:spAutoFit/>
              </a:bodyPr>
              <a:lstStyle/>
              <a:p>
                <a:r>
                  <a:rPr lang="en-US" sz="1200" dirty="0">
                    <a:solidFill>
                      <a:schemeClr val="bg1"/>
                    </a:solidFill>
                  </a:rPr>
                  <a:t>Orson Spencer</a:t>
                </a:r>
              </a:p>
            </p:txBody>
          </p:sp>
        </p:grpSp>
      </p:grpSp>
      <p:grpSp>
        <p:nvGrpSpPr>
          <p:cNvPr id="4" name="Group 3"/>
          <p:cNvGrpSpPr/>
          <p:nvPr/>
        </p:nvGrpSpPr>
        <p:grpSpPr>
          <a:xfrm>
            <a:off x="299355" y="195031"/>
            <a:ext cx="2286000" cy="2868820"/>
            <a:chOff x="299355" y="195031"/>
            <a:chExt cx="2286000" cy="2868820"/>
          </a:xfrm>
        </p:grpSpPr>
        <p:pic>
          <p:nvPicPr>
            <p:cNvPr id="7170" name="Picture 2" descr="http://www.solomonspalding.com/docs/ThosF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55" y="195031"/>
              <a:ext cx="2286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2437" y="2786852"/>
              <a:ext cx="996363" cy="276999"/>
            </a:xfrm>
            <a:prstGeom prst="rect">
              <a:avLst/>
            </a:prstGeom>
          </p:spPr>
          <p:txBody>
            <a:bodyPr wrap="none">
              <a:spAutoFit/>
            </a:bodyPr>
            <a:lstStyle/>
            <a:p>
              <a:r>
                <a:rPr lang="en-US" sz="1200" dirty="0">
                  <a:solidFill>
                    <a:schemeClr val="bg1"/>
                  </a:solidFill>
                </a:rPr>
                <a:t>Thomas Ford</a:t>
              </a:r>
              <a:endParaRPr lang="en-US" sz="1200" dirty="0"/>
            </a:p>
          </p:txBody>
        </p:sp>
      </p:grpSp>
    </p:spTree>
    <p:extLst>
      <p:ext uri="{BB962C8B-B14F-4D97-AF65-F5344CB8AC3E}">
        <p14:creationId xmlns:p14="http://schemas.microsoft.com/office/powerpoint/2010/main" val="277469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BA0921-5913-4EA3-81C2-921632954B63}"/>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1" y="0"/>
            <a:ext cx="1219200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Bodies Taken to Nauvoo</a:t>
            </a:r>
          </a:p>
        </p:txBody>
      </p:sp>
      <p:sp>
        <p:nvSpPr>
          <p:cNvPr id="7" name="TextBox 6"/>
          <p:cNvSpPr txBox="1"/>
          <p:nvPr/>
        </p:nvSpPr>
        <p:spPr>
          <a:xfrm>
            <a:off x="3123445" y="1218900"/>
            <a:ext cx="5070587" cy="646331"/>
          </a:xfrm>
          <a:prstGeom prst="rect">
            <a:avLst/>
          </a:prstGeom>
          <a:noFill/>
        </p:spPr>
        <p:txBody>
          <a:bodyPr wrap="square" rtlCol="0">
            <a:spAutoFit/>
          </a:bodyPr>
          <a:lstStyle/>
          <a:p>
            <a:r>
              <a:rPr lang="en-US" dirty="0">
                <a:solidFill>
                  <a:schemeClr val="bg1"/>
                </a:solidFill>
                <a:latin typeface="Calibri" panose="020F0502020204030204" pitchFamily="34" charset="0"/>
              </a:rPr>
              <a:t>Thousands of Saints gathered on Mullholland street about a mile east of the temple</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sp>
        <p:nvSpPr>
          <p:cNvPr id="8" name="TextBox 7"/>
          <p:cNvSpPr txBox="1"/>
          <p:nvPr/>
        </p:nvSpPr>
        <p:spPr>
          <a:xfrm>
            <a:off x="832757" y="2347257"/>
            <a:ext cx="7630886" cy="923330"/>
          </a:xfrm>
          <a:prstGeom prst="rect">
            <a:avLst/>
          </a:prstGeom>
          <a:noFill/>
        </p:spPr>
        <p:txBody>
          <a:bodyPr wrap="square" rtlCol="0">
            <a:spAutoFit/>
          </a:bodyPr>
          <a:lstStyle/>
          <a:p>
            <a:r>
              <a:rPr lang="en-US" dirty="0">
                <a:solidFill>
                  <a:schemeClr val="bg1"/>
                </a:solidFill>
                <a:latin typeface="Calibri" panose="020F0502020204030204" pitchFamily="34" charset="0"/>
              </a:rPr>
              <a:t>Major General Jonathan Dunham and the staff, and other officers of the legion move through the procession to the Nauvoo Mansion where the bodies were given into the care of their families</a:t>
            </a:r>
            <a:endParaRPr lang="en-US" sz="1200" dirty="0">
              <a:solidFill>
                <a:schemeClr val="bg1"/>
              </a:solidFill>
              <a:latin typeface="Calibri" panose="020F0502020204030204" pitchFamily="34" charset="0"/>
            </a:endParaRPr>
          </a:p>
        </p:txBody>
      </p:sp>
      <p:sp>
        <p:nvSpPr>
          <p:cNvPr id="11" name="TextBox 10"/>
          <p:cNvSpPr txBox="1"/>
          <p:nvPr/>
        </p:nvSpPr>
        <p:spPr>
          <a:xfrm>
            <a:off x="2280556" y="3801502"/>
            <a:ext cx="7630886" cy="1477328"/>
          </a:xfrm>
          <a:prstGeom prst="rect">
            <a:avLst/>
          </a:prstGeom>
          <a:noFill/>
        </p:spPr>
        <p:txBody>
          <a:bodyPr wrap="square" rtlCol="0">
            <a:spAutoFit/>
          </a:bodyPr>
          <a:lstStyle/>
          <a:p>
            <a:r>
              <a:rPr lang="en-US" dirty="0">
                <a:solidFill>
                  <a:schemeClr val="bg1"/>
                </a:solidFill>
                <a:latin typeface="Calibri" panose="020F0502020204030204" pitchFamily="34" charset="0"/>
              </a:rPr>
              <a:t>Addresses were given by , </a:t>
            </a:r>
            <a:r>
              <a:rPr lang="en-US" dirty="0" err="1">
                <a:solidFill>
                  <a:schemeClr val="bg1"/>
                </a:solidFill>
                <a:latin typeface="Calibri" panose="020F0502020204030204" pitchFamily="34" charset="0"/>
              </a:rPr>
              <a:t>Messrs</a:t>
            </a:r>
            <a:r>
              <a:rPr lang="en-US" dirty="0">
                <a:solidFill>
                  <a:schemeClr val="bg1"/>
                </a:solidFill>
                <a:latin typeface="Calibri" panose="020F0502020204030204" pitchFamily="34" charset="0"/>
              </a:rPr>
              <a:t>, Reid, Wood, W.W. Phelps, Stephen Markham, and Dr. Willard Richards.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Richards admonished again to keep peace…that he had pledged his honor and life for their good conduct</a:t>
            </a:r>
          </a:p>
        </p:txBody>
      </p:sp>
      <p:sp>
        <p:nvSpPr>
          <p:cNvPr id="12" name="TextBox 11"/>
          <p:cNvSpPr txBox="1"/>
          <p:nvPr/>
        </p:nvSpPr>
        <p:spPr>
          <a:xfrm>
            <a:off x="4120243" y="5452644"/>
            <a:ext cx="7630886" cy="923330"/>
          </a:xfrm>
          <a:prstGeom prst="rect">
            <a:avLst/>
          </a:prstGeom>
          <a:noFill/>
        </p:spPr>
        <p:txBody>
          <a:bodyPr wrap="square" rtlCol="0">
            <a:spAutoFit/>
          </a:bodyPr>
          <a:lstStyle/>
          <a:p>
            <a:r>
              <a:rPr lang="en-US" dirty="0">
                <a:solidFill>
                  <a:schemeClr val="bg1"/>
                </a:solidFill>
                <a:latin typeface="Calibri" panose="020F0502020204030204" pitchFamily="34" charset="0"/>
              </a:rPr>
              <a:t>The people then—”with one united voice resolved to trust to the law for a remedy of such a high-handed assassination, and when that failed, to call upon God to avenge them of their wrongs.”</a:t>
            </a:r>
          </a:p>
        </p:txBody>
      </p:sp>
      <p:pic>
        <p:nvPicPr>
          <p:cNvPr id="6146" name="Picture 2" descr="https://www.lds.org/bc/content/shared/content/images/gospel-library/magazine/neweralp.nfo:o:7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171" y="965879"/>
            <a:ext cx="2593469" cy="276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16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6DD81D-393B-416B-AC66-79A76C3231B5}"/>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1" y="0"/>
            <a:ext cx="12192001" cy="1015663"/>
          </a:xfrm>
          <a:prstGeom prst="rect">
            <a:avLst/>
          </a:prstGeom>
          <a:noFill/>
        </p:spPr>
        <p:txBody>
          <a:bodyPr wrap="square" rtlCol="0">
            <a:spAutoFit/>
          </a:bodyPr>
          <a:lstStyle/>
          <a:p>
            <a:r>
              <a:rPr lang="en-US" sz="6000" dirty="0">
                <a:solidFill>
                  <a:schemeClr val="bg1"/>
                </a:solidFill>
                <a:latin typeface="Baskerville Old Face" panose="02020602080505020303" pitchFamily="18" charset="0"/>
              </a:rPr>
              <a:t>		Burial</a:t>
            </a:r>
          </a:p>
        </p:txBody>
      </p:sp>
      <p:sp>
        <p:nvSpPr>
          <p:cNvPr id="7" name="TextBox 6"/>
          <p:cNvSpPr txBox="1"/>
          <p:nvPr/>
        </p:nvSpPr>
        <p:spPr>
          <a:xfrm>
            <a:off x="386443" y="1168961"/>
            <a:ext cx="4261758" cy="2031325"/>
          </a:xfrm>
          <a:prstGeom prst="rect">
            <a:avLst/>
          </a:prstGeom>
          <a:noFill/>
        </p:spPr>
        <p:txBody>
          <a:bodyPr wrap="square" rtlCol="0">
            <a:spAutoFit/>
          </a:bodyPr>
          <a:lstStyle/>
          <a:p>
            <a:r>
              <a:rPr lang="en-US" dirty="0">
                <a:solidFill>
                  <a:schemeClr val="bg1"/>
                </a:solidFill>
                <a:latin typeface="Calibri" panose="020F0502020204030204" pitchFamily="34" charset="0"/>
              </a:rPr>
              <a:t>June 29, 1844—the bodies were viewed from eight o’clock till five in the afternoon. </a:t>
            </a:r>
          </a:p>
          <a:p>
            <a:r>
              <a:rPr lang="en-US" dirty="0">
                <a:solidFill>
                  <a:schemeClr val="bg1"/>
                </a:solidFill>
                <a:latin typeface="Calibri" panose="020F0502020204030204" pitchFamily="34" charset="0"/>
              </a:rPr>
              <a:t>The coffins with the bodies were removed from the outer boxes which were then filled with bags of sand and taken to the cemetery where they were deposited with the usual burial ceremonies.</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sp>
        <p:nvSpPr>
          <p:cNvPr id="8" name="TextBox 7"/>
          <p:cNvSpPr txBox="1"/>
          <p:nvPr/>
        </p:nvSpPr>
        <p:spPr>
          <a:xfrm>
            <a:off x="5204406" y="1912194"/>
            <a:ext cx="3428999" cy="1200329"/>
          </a:xfrm>
          <a:prstGeom prst="rect">
            <a:avLst/>
          </a:prstGeom>
          <a:noFill/>
        </p:spPr>
        <p:txBody>
          <a:bodyPr wrap="square" rtlCol="0">
            <a:spAutoFit/>
          </a:bodyPr>
          <a:lstStyle/>
          <a:p>
            <a:r>
              <a:rPr lang="en-US" dirty="0">
                <a:solidFill>
                  <a:schemeClr val="bg1"/>
                </a:solidFill>
                <a:latin typeface="Calibri" panose="020F0502020204030204" pitchFamily="34" charset="0"/>
              </a:rPr>
              <a:t>About midnight the bodies were taken by a few trusted friends and buried in the basement of the then building Nauvoo House. </a:t>
            </a:r>
            <a:endParaRPr lang="en-US" sz="1200" dirty="0">
              <a:solidFill>
                <a:schemeClr val="bg1"/>
              </a:solidFill>
              <a:latin typeface="Calibri" panose="020F0502020204030204" pitchFamily="34" charset="0"/>
            </a:endParaRPr>
          </a:p>
        </p:txBody>
      </p:sp>
      <p:sp>
        <p:nvSpPr>
          <p:cNvPr id="11" name="TextBox 10"/>
          <p:cNvSpPr txBox="1"/>
          <p:nvPr/>
        </p:nvSpPr>
        <p:spPr>
          <a:xfrm>
            <a:off x="4016830" y="3677956"/>
            <a:ext cx="3973285" cy="1200329"/>
          </a:xfrm>
          <a:prstGeom prst="rect">
            <a:avLst/>
          </a:prstGeom>
          <a:noFill/>
        </p:spPr>
        <p:txBody>
          <a:bodyPr wrap="square" rtlCol="0">
            <a:spAutoFit/>
          </a:bodyPr>
          <a:lstStyle/>
          <a:p>
            <a:r>
              <a:rPr lang="en-US" dirty="0">
                <a:solidFill>
                  <a:schemeClr val="bg1"/>
                </a:solidFill>
                <a:latin typeface="Calibri" panose="020F0502020204030204" pitchFamily="34" charset="0"/>
              </a:rPr>
              <a:t>They remained there until the fall when they were removed at the request of Emma Smith to a spot near the Nauvoo Mansion overlooking the Mississippi.</a:t>
            </a:r>
          </a:p>
        </p:txBody>
      </p:sp>
      <p:sp>
        <p:nvSpPr>
          <p:cNvPr id="12" name="TextBox 11"/>
          <p:cNvSpPr txBox="1"/>
          <p:nvPr/>
        </p:nvSpPr>
        <p:spPr>
          <a:xfrm>
            <a:off x="5584371" y="5452644"/>
            <a:ext cx="6166758" cy="830997"/>
          </a:xfrm>
          <a:prstGeom prst="rect">
            <a:avLst/>
          </a:prstGeom>
          <a:noFill/>
        </p:spPr>
        <p:txBody>
          <a:bodyPr wrap="square" rtlCol="0">
            <a:spAutoFit/>
          </a:bodyPr>
          <a:lstStyle/>
          <a:p>
            <a:r>
              <a:rPr lang="en-US" sz="2400" dirty="0">
                <a:solidFill>
                  <a:srgbClr val="FFFF00"/>
                </a:solidFill>
              </a:rPr>
              <a:t>“In life they were not divided; in death they were not separated.”</a:t>
            </a:r>
          </a:p>
        </p:txBody>
      </p:sp>
      <p:pic>
        <p:nvPicPr>
          <p:cNvPr id="5122" name="Picture 2" descr="http://www.moroni10.com/graves/Joseph_Smith_Grav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898" y="3032561"/>
            <a:ext cx="2917907" cy="2178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42115" y="267039"/>
            <a:ext cx="6096000" cy="1200329"/>
          </a:xfrm>
          <a:prstGeom prst="rect">
            <a:avLst/>
          </a:prstGeom>
        </p:spPr>
        <p:txBody>
          <a:bodyPr>
            <a:spAutoFit/>
          </a:bodyPr>
          <a:lstStyle/>
          <a:p>
            <a:r>
              <a:rPr lang="en-US" b="0" i="1" dirty="0">
                <a:solidFill>
                  <a:srgbClr val="FFFF00"/>
                </a:solidFill>
                <a:effectLst/>
              </a:rPr>
              <a:t>“They lived for glory; they died for glory; and glory is their eternal reward. From age to age shall their names go down to posterity as gems for the sanctified.”</a:t>
            </a:r>
          </a:p>
          <a:p>
            <a:r>
              <a:rPr lang="en-US" i="1" dirty="0">
                <a:solidFill>
                  <a:srgbClr val="FFFF00"/>
                </a:solidFill>
              </a:rPr>
              <a:t>D&amp;C 135:6</a:t>
            </a:r>
          </a:p>
        </p:txBody>
      </p:sp>
      <p:pic>
        <p:nvPicPr>
          <p:cNvPr id="5126" name="Picture 6" descr="http://zionstudies.com/wnausmithom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45" y="3827995"/>
            <a:ext cx="2728740" cy="204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17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45973E8-9D6B-4375-B27D-D76BABB66736}"/>
              </a:ext>
            </a:extLst>
          </p:cNvPr>
          <p:cNvPicPr>
            <a:picLocks noChangeAspect="1"/>
          </p:cNvPicPr>
          <p:nvPr/>
        </p:nvPicPr>
        <p:blipFill rotWithShape="1">
          <a:blip r:embed="rId2">
            <a:extLst>
              <a:ext uri="{28A0092B-C50C-407E-A947-70E740481C1C}">
                <a14:useLocalDpi xmlns:a14="http://schemas.microsoft.com/office/drawing/2010/main" val="0"/>
              </a:ext>
            </a:extLst>
          </a:blip>
          <a:srcRect l="2528" t="3373" r="2256" b="4680"/>
          <a:stretch/>
        </p:blipFill>
        <p:spPr>
          <a:xfrm>
            <a:off x="-2" y="0"/>
            <a:ext cx="12192002" cy="6858000"/>
          </a:xfrm>
          <a:prstGeom prst="rect">
            <a:avLst/>
          </a:prstGeom>
        </p:spPr>
      </p:pic>
      <p:sp>
        <p:nvSpPr>
          <p:cNvPr id="6" name="TextBox 5"/>
          <p:cNvSpPr txBox="1"/>
          <p:nvPr/>
        </p:nvSpPr>
        <p:spPr>
          <a:xfrm>
            <a:off x="-1" y="0"/>
            <a:ext cx="12192001" cy="923330"/>
          </a:xfrm>
          <a:prstGeom prst="rect">
            <a:avLst/>
          </a:prstGeom>
          <a:noFill/>
        </p:spPr>
        <p:txBody>
          <a:bodyPr wrap="square" rtlCol="0">
            <a:spAutoFit/>
          </a:bodyPr>
          <a:lstStyle/>
          <a:p>
            <a:pPr algn="ctr"/>
            <a:r>
              <a:rPr lang="en-US" sz="5400" dirty="0">
                <a:solidFill>
                  <a:schemeClr val="bg1"/>
                </a:solidFill>
                <a:latin typeface="Baskerville Old Face" panose="02020602080505020303" pitchFamily="18" charset="0"/>
              </a:rPr>
              <a:t>Masks of Joseph and Hyrum Smith</a:t>
            </a:r>
          </a:p>
        </p:txBody>
      </p:sp>
      <p:sp>
        <p:nvSpPr>
          <p:cNvPr id="7" name="TextBox 6"/>
          <p:cNvSpPr txBox="1"/>
          <p:nvPr/>
        </p:nvSpPr>
        <p:spPr>
          <a:xfrm>
            <a:off x="2094400" y="4325183"/>
            <a:ext cx="4261758" cy="1477328"/>
          </a:xfrm>
          <a:prstGeom prst="rect">
            <a:avLst/>
          </a:prstGeom>
          <a:noFill/>
        </p:spPr>
        <p:txBody>
          <a:bodyPr wrap="square" rtlCol="0">
            <a:spAutoFit/>
          </a:bodyPr>
          <a:lstStyle/>
          <a:p>
            <a:r>
              <a:rPr lang="en-US" dirty="0">
                <a:solidFill>
                  <a:schemeClr val="bg1"/>
                </a:solidFill>
                <a:latin typeface="Calibri" panose="020F0502020204030204" pitchFamily="34" charset="0"/>
              </a:rPr>
              <a:t>George Cannon (father of future Church leader George Q. Cannon) cast the death masks of Joseph and Hyrum Smith, and Philo Dibble (who married widow Smith) kept the masks safe for forty-one years.</a:t>
            </a:r>
          </a:p>
        </p:txBody>
      </p:sp>
      <p:sp>
        <p:nvSpPr>
          <p:cNvPr id="9" name="TextBox 8"/>
          <p:cNvSpPr txBox="1"/>
          <p:nvPr/>
        </p:nvSpPr>
        <p:spPr>
          <a:xfrm>
            <a:off x="87085" y="6448841"/>
            <a:ext cx="4561115" cy="369332"/>
          </a:xfrm>
          <a:prstGeom prst="rect">
            <a:avLst/>
          </a:prstGeom>
          <a:noFill/>
        </p:spPr>
        <p:txBody>
          <a:bodyPr wrap="square" rtlCol="0">
            <a:spAutoFit/>
          </a:bodyPr>
          <a:lstStyle/>
          <a:p>
            <a:r>
              <a:rPr lang="en-US" dirty="0">
                <a:solidFill>
                  <a:schemeClr val="bg1"/>
                </a:solidFill>
              </a:rPr>
              <a:t>B.H. Roberts</a:t>
            </a:r>
          </a:p>
        </p:txBody>
      </p:sp>
      <p:sp>
        <p:nvSpPr>
          <p:cNvPr id="11" name="TextBox 10"/>
          <p:cNvSpPr txBox="1"/>
          <p:nvPr/>
        </p:nvSpPr>
        <p:spPr>
          <a:xfrm>
            <a:off x="4648200" y="1007083"/>
            <a:ext cx="3973285" cy="1754326"/>
          </a:xfrm>
          <a:prstGeom prst="rect">
            <a:avLst/>
          </a:prstGeom>
          <a:noFill/>
        </p:spPr>
        <p:txBody>
          <a:bodyPr wrap="square" rtlCol="0">
            <a:spAutoFit/>
          </a:bodyPr>
          <a:lstStyle/>
          <a:p>
            <a:r>
              <a:rPr lang="en-US" dirty="0">
                <a:solidFill>
                  <a:schemeClr val="bg1"/>
                </a:solidFill>
                <a:latin typeface="Calibri" panose="020F0502020204030204" pitchFamily="34" charset="0"/>
              </a:rPr>
              <a:t>These original plaster impressions were made following Joseph and Hyrum’s death for Church members to preserve the memory of their physical appearance…donated as a gift to the Church by the Willard C. Wood Family</a:t>
            </a:r>
          </a:p>
        </p:txBody>
      </p:sp>
      <p:grpSp>
        <p:nvGrpSpPr>
          <p:cNvPr id="3" name="Group 2"/>
          <p:cNvGrpSpPr/>
          <p:nvPr/>
        </p:nvGrpSpPr>
        <p:grpSpPr>
          <a:xfrm>
            <a:off x="396441" y="923330"/>
            <a:ext cx="4431516" cy="3228960"/>
            <a:chOff x="1248105" y="1416215"/>
            <a:chExt cx="4431516" cy="3228960"/>
          </a:xfrm>
        </p:grpSpPr>
        <p:pic>
          <p:nvPicPr>
            <p:cNvPr id="5124" name="Picture 4" descr="http://josephsmith.net/bc/content/images/joseph-smith-net/Artwork/brinkerhoff-death-mas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105" y="1416215"/>
              <a:ext cx="3871936" cy="28596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706336" y="4275843"/>
              <a:ext cx="3973285" cy="369332"/>
            </a:xfrm>
            <a:prstGeom prst="rect">
              <a:avLst/>
            </a:prstGeom>
            <a:noFill/>
          </p:spPr>
          <p:txBody>
            <a:bodyPr wrap="square" rtlCol="0">
              <a:spAutoFit/>
            </a:bodyPr>
            <a:lstStyle/>
            <a:p>
              <a:r>
                <a:rPr lang="en-US" dirty="0">
                  <a:solidFill>
                    <a:schemeClr val="bg1"/>
                  </a:solidFill>
                </a:rPr>
                <a:t>Joseph (left)      Hyrum (right)</a:t>
              </a:r>
            </a:p>
          </p:txBody>
        </p:sp>
      </p:grpSp>
      <p:pic>
        <p:nvPicPr>
          <p:cNvPr id="14338" name="Picture 2" descr="http://img.deseretnews.com/images/article/mcontentimage/1489930/14899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4219" y="2912944"/>
            <a:ext cx="3480325" cy="22894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87494" y="5282288"/>
            <a:ext cx="3603171" cy="1384995"/>
          </a:xfrm>
          <a:prstGeom prst="rect">
            <a:avLst/>
          </a:prstGeom>
        </p:spPr>
        <p:txBody>
          <a:bodyPr wrap="square">
            <a:spAutoFit/>
          </a:bodyPr>
          <a:lstStyle/>
          <a:p>
            <a:r>
              <a:rPr lang="en-US" sz="1400" b="0" i="0" dirty="0">
                <a:solidFill>
                  <a:schemeClr val="bg1"/>
                </a:solidFill>
                <a:effectLst/>
                <a:latin typeface="Calibri" panose="020F0502020204030204" pitchFamily="34" charset="0"/>
              </a:rPr>
              <a:t>If you look closely, you can see the wound where a bullet struck Hyrum on the left side of his nose. </a:t>
            </a:r>
          </a:p>
          <a:p>
            <a:r>
              <a:rPr lang="en-US" sz="1400" b="0" i="0" dirty="0">
                <a:solidFill>
                  <a:schemeClr val="bg1"/>
                </a:solidFill>
                <a:effectLst/>
                <a:latin typeface="Calibri" panose="020F0502020204030204" pitchFamily="34" charset="0"/>
              </a:rPr>
              <a:t>The white patches on the casts indicate areas where they have been repaired in recent years. </a:t>
            </a:r>
            <a:endParaRPr lang="en-US" sz="1400" dirty="0">
              <a:solidFill>
                <a:schemeClr val="bg1"/>
              </a:solidFill>
              <a:latin typeface="Calibri" panose="020F0502020204030204" pitchFamily="34" charset="0"/>
            </a:endParaRPr>
          </a:p>
        </p:txBody>
      </p:sp>
      <p:sp>
        <p:nvSpPr>
          <p:cNvPr id="5" name="Left Arrow 4"/>
          <p:cNvSpPr/>
          <p:nvPr/>
        </p:nvSpPr>
        <p:spPr>
          <a:xfrm>
            <a:off x="10625573" y="4152290"/>
            <a:ext cx="957942" cy="6470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1354523">
            <a:off x="10311569" y="5067016"/>
            <a:ext cx="957942" cy="6470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1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7293</Words>
  <Application>Microsoft Office PowerPoint</Application>
  <PresentationFormat>Widescreen</PresentationFormat>
  <Paragraphs>311</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Baskerville Old Face</vt:lpstr>
      <vt:lpstr>Times New Roman</vt:lpstr>
      <vt:lpstr>Calibri Light</vt:lpstr>
      <vt:lpstr>Comic Sans MS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57</cp:revision>
  <dcterms:created xsi:type="dcterms:W3CDTF">2015-04-10T13:26:41Z</dcterms:created>
  <dcterms:modified xsi:type="dcterms:W3CDTF">2024-12-26T17:33:55Z</dcterms:modified>
</cp:coreProperties>
</file>