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5" r:id="rId2"/>
    <p:sldId id="258" r:id="rId3"/>
    <p:sldId id="261" r:id="rId4"/>
    <p:sldId id="263" r:id="rId5"/>
    <p:sldId id="264" r:id="rId6"/>
    <p:sldId id="262" r:id="rId7"/>
    <p:sldId id="268" r:id="rId8"/>
    <p:sldId id="269" r:id="rId9"/>
    <p:sldId id="270" r:id="rId10"/>
    <p:sldId id="271" r:id="rId11"/>
    <p:sldId id="272" r:id="rId12"/>
    <p:sldId id="274" r:id="rId13"/>
    <p:sldId id="276" r:id="rId14"/>
    <p:sldId id="259" r:id="rId15"/>
    <p:sldId id="260" r:id="rId16"/>
    <p:sldId id="265" r:id="rId17"/>
    <p:sldId id="266" r:id="rId18"/>
    <p:sldId id="267" r:id="rId19"/>
  </p:sldIdLst>
  <p:sldSz cx="12192000" cy="6858000"/>
  <p:notesSz cx="6858000" cy="9144000"/>
  <p:embeddedFontLst>
    <p:embeddedFont>
      <p:font typeface="AR ESSENCE" panose="020B0604020202020204" charset="0"/>
      <p:regular r:id="rId20"/>
    </p:embeddedFont>
    <p:embeddedFont>
      <p:font typeface="Open Sans" panose="020B0606030504020204" pitchFamily="34" charset="0"/>
      <p:regular r:id="rId21"/>
      <p:bold r:id="rId22"/>
      <p:italic r:id="rId23"/>
      <p:boldItalic r:id="rId24"/>
    </p:embeddedFont>
    <p:embeddedFont>
      <p:font typeface="Times" panose="02020603050405020304" pitchFamily="18"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101" d="100"/>
          <a:sy n="101" d="100"/>
        </p:scale>
        <p:origin x="150" y="3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F106585-7CB5-468D-AEB6-F60E8C3E0433}" type="datetimeFigureOut">
              <a:rPr lang="en-US" smtClean="0"/>
              <a:t>12/26/2024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630F15-31E6-400C-8022-6048CB743994}" type="slidenum">
              <a:rPr lang="en-US" smtClean="0"/>
              <a:t>‹#›</a:t>
            </a:fld>
            <a:endParaRPr lang="en-US"/>
          </a:p>
        </p:txBody>
      </p:sp>
    </p:spTree>
    <p:extLst>
      <p:ext uri="{BB962C8B-B14F-4D97-AF65-F5344CB8AC3E}">
        <p14:creationId xmlns:p14="http://schemas.microsoft.com/office/powerpoint/2010/main" val="1849084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106585-7CB5-468D-AEB6-F60E8C3E0433}" type="datetimeFigureOut">
              <a:rPr lang="en-US" smtClean="0"/>
              <a:t>12/26/2024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630F15-31E6-400C-8022-6048CB743994}" type="slidenum">
              <a:rPr lang="en-US" smtClean="0"/>
              <a:t>‹#›</a:t>
            </a:fld>
            <a:endParaRPr lang="en-US"/>
          </a:p>
        </p:txBody>
      </p:sp>
    </p:spTree>
    <p:extLst>
      <p:ext uri="{BB962C8B-B14F-4D97-AF65-F5344CB8AC3E}">
        <p14:creationId xmlns:p14="http://schemas.microsoft.com/office/powerpoint/2010/main" val="3292100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106585-7CB5-468D-AEB6-F60E8C3E0433}" type="datetimeFigureOut">
              <a:rPr lang="en-US" smtClean="0"/>
              <a:t>12/26/2024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630F15-31E6-400C-8022-6048CB743994}" type="slidenum">
              <a:rPr lang="en-US" smtClean="0"/>
              <a:t>‹#›</a:t>
            </a:fld>
            <a:endParaRPr lang="en-US"/>
          </a:p>
        </p:txBody>
      </p:sp>
    </p:spTree>
    <p:extLst>
      <p:ext uri="{BB962C8B-B14F-4D97-AF65-F5344CB8AC3E}">
        <p14:creationId xmlns:p14="http://schemas.microsoft.com/office/powerpoint/2010/main" val="4276033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106585-7CB5-468D-AEB6-F60E8C3E0433}" type="datetimeFigureOut">
              <a:rPr lang="en-US" smtClean="0"/>
              <a:t>12/26/2024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630F15-31E6-400C-8022-6048CB743994}" type="slidenum">
              <a:rPr lang="en-US" smtClean="0"/>
              <a:t>‹#›</a:t>
            </a:fld>
            <a:endParaRPr lang="en-US"/>
          </a:p>
        </p:txBody>
      </p:sp>
    </p:spTree>
    <p:extLst>
      <p:ext uri="{BB962C8B-B14F-4D97-AF65-F5344CB8AC3E}">
        <p14:creationId xmlns:p14="http://schemas.microsoft.com/office/powerpoint/2010/main" val="147536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106585-7CB5-468D-AEB6-F60E8C3E0433}" type="datetimeFigureOut">
              <a:rPr lang="en-US" smtClean="0"/>
              <a:t>12/26/2024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630F15-31E6-400C-8022-6048CB743994}" type="slidenum">
              <a:rPr lang="en-US" smtClean="0"/>
              <a:t>‹#›</a:t>
            </a:fld>
            <a:endParaRPr lang="en-US"/>
          </a:p>
        </p:txBody>
      </p:sp>
    </p:spTree>
    <p:extLst>
      <p:ext uri="{BB962C8B-B14F-4D97-AF65-F5344CB8AC3E}">
        <p14:creationId xmlns:p14="http://schemas.microsoft.com/office/powerpoint/2010/main" val="1948739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F106585-7CB5-468D-AEB6-F60E8C3E0433}" type="datetimeFigureOut">
              <a:rPr lang="en-US" smtClean="0"/>
              <a:t>12/26/2024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630F15-31E6-400C-8022-6048CB743994}" type="slidenum">
              <a:rPr lang="en-US" smtClean="0"/>
              <a:t>‹#›</a:t>
            </a:fld>
            <a:endParaRPr lang="en-US"/>
          </a:p>
        </p:txBody>
      </p:sp>
    </p:spTree>
    <p:extLst>
      <p:ext uri="{BB962C8B-B14F-4D97-AF65-F5344CB8AC3E}">
        <p14:creationId xmlns:p14="http://schemas.microsoft.com/office/powerpoint/2010/main" val="3311406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F106585-7CB5-468D-AEB6-F60E8C3E0433}" type="datetimeFigureOut">
              <a:rPr lang="en-US" smtClean="0"/>
              <a:t>12/26/2024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630F15-31E6-400C-8022-6048CB743994}" type="slidenum">
              <a:rPr lang="en-US" smtClean="0"/>
              <a:t>‹#›</a:t>
            </a:fld>
            <a:endParaRPr lang="en-US"/>
          </a:p>
        </p:txBody>
      </p:sp>
    </p:spTree>
    <p:extLst>
      <p:ext uri="{BB962C8B-B14F-4D97-AF65-F5344CB8AC3E}">
        <p14:creationId xmlns:p14="http://schemas.microsoft.com/office/powerpoint/2010/main" val="4095305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F106585-7CB5-468D-AEB6-F60E8C3E0433}" type="datetimeFigureOut">
              <a:rPr lang="en-US" smtClean="0"/>
              <a:t>12/26/2024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630F15-31E6-400C-8022-6048CB743994}" type="slidenum">
              <a:rPr lang="en-US" smtClean="0"/>
              <a:t>‹#›</a:t>
            </a:fld>
            <a:endParaRPr lang="en-US"/>
          </a:p>
        </p:txBody>
      </p:sp>
    </p:spTree>
    <p:extLst>
      <p:ext uri="{BB962C8B-B14F-4D97-AF65-F5344CB8AC3E}">
        <p14:creationId xmlns:p14="http://schemas.microsoft.com/office/powerpoint/2010/main" val="3273661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106585-7CB5-468D-AEB6-F60E8C3E0433}" type="datetimeFigureOut">
              <a:rPr lang="en-US" smtClean="0"/>
              <a:t>12/26/2024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630F15-31E6-400C-8022-6048CB743994}" type="slidenum">
              <a:rPr lang="en-US" smtClean="0"/>
              <a:t>‹#›</a:t>
            </a:fld>
            <a:endParaRPr lang="en-US"/>
          </a:p>
        </p:txBody>
      </p:sp>
    </p:spTree>
    <p:extLst>
      <p:ext uri="{BB962C8B-B14F-4D97-AF65-F5344CB8AC3E}">
        <p14:creationId xmlns:p14="http://schemas.microsoft.com/office/powerpoint/2010/main" val="768607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F106585-7CB5-468D-AEB6-F60E8C3E0433}" type="datetimeFigureOut">
              <a:rPr lang="en-US" smtClean="0"/>
              <a:t>12/26/2024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630F15-31E6-400C-8022-6048CB743994}" type="slidenum">
              <a:rPr lang="en-US" smtClean="0"/>
              <a:t>‹#›</a:t>
            </a:fld>
            <a:endParaRPr lang="en-US"/>
          </a:p>
        </p:txBody>
      </p:sp>
    </p:spTree>
    <p:extLst>
      <p:ext uri="{BB962C8B-B14F-4D97-AF65-F5344CB8AC3E}">
        <p14:creationId xmlns:p14="http://schemas.microsoft.com/office/powerpoint/2010/main" val="1210338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F106585-7CB5-468D-AEB6-F60E8C3E0433}" type="datetimeFigureOut">
              <a:rPr lang="en-US" smtClean="0"/>
              <a:t>12/26/2024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630F15-31E6-400C-8022-6048CB743994}" type="slidenum">
              <a:rPr lang="en-US" smtClean="0"/>
              <a:t>‹#›</a:t>
            </a:fld>
            <a:endParaRPr lang="en-US"/>
          </a:p>
        </p:txBody>
      </p:sp>
    </p:spTree>
    <p:extLst>
      <p:ext uri="{BB962C8B-B14F-4D97-AF65-F5344CB8AC3E}">
        <p14:creationId xmlns:p14="http://schemas.microsoft.com/office/powerpoint/2010/main" val="2153038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106585-7CB5-468D-AEB6-F60E8C3E0433}" type="datetimeFigureOut">
              <a:rPr lang="en-US" smtClean="0"/>
              <a:t>12/26/2024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630F15-31E6-400C-8022-6048CB743994}" type="slidenum">
              <a:rPr lang="en-US" smtClean="0"/>
              <a:t>‹#›</a:t>
            </a:fld>
            <a:endParaRPr lang="en-US"/>
          </a:p>
        </p:txBody>
      </p:sp>
    </p:spTree>
    <p:extLst>
      <p:ext uri="{BB962C8B-B14F-4D97-AF65-F5344CB8AC3E}">
        <p14:creationId xmlns:p14="http://schemas.microsoft.com/office/powerpoint/2010/main" val="33473781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hyperlink" Target="https://history.churchofjesuschrist.org/content/museum/museum-treasures-nauvoo-temple-in-ruins-lithograph?lang=eng" TargetMode="Externa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www.josephtoronto.org/?p=474#joseph"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gif"/></Relationships>
</file>

<file path=ppt/slides/_rels/slide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gif"/></Relationships>
</file>

<file path=ppt/slides/_rels/slide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4.gif"/></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gif"/></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4.jpg"/><Relationship Id="rId5" Type="http://schemas.openxmlformats.org/officeDocument/2006/relationships/image" Target="../media/image23.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976140-4481-7D8C-7D27-17FD4481665F}"/>
              </a:ext>
            </a:extLst>
          </p:cNvPr>
          <p:cNvPicPr>
            <a:picLocks noChangeAspect="1"/>
          </p:cNvPicPr>
          <p:nvPr/>
        </p:nvPicPr>
        <p:blipFill>
          <a:blip r:embed="rId2"/>
          <a:stretch>
            <a:fillRect/>
          </a:stretch>
        </p:blipFill>
        <p:spPr>
          <a:xfrm>
            <a:off x="-1" y="0"/>
            <a:ext cx="12264081" cy="6858000"/>
          </a:xfrm>
          <a:prstGeom prst="rect">
            <a:avLst/>
          </a:prstGeom>
        </p:spPr>
      </p:pic>
    </p:spTree>
    <p:extLst>
      <p:ext uri="{BB962C8B-B14F-4D97-AF65-F5344CB8AC3E}">
        <p14:creationId xmlns:p14="http://schemas.microsoft.com/office/powerpoint/2010/main" val="1258912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govgrid.org/gallery3/var/resizes/Fabric/GOVGRID%20FABRIC%20LINEN%20GRAY.jpg?m=1356278017"/>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509"/>
            <a:ext cx="12192000" cy="1015663"/>
          </a:xfrm>
          <a:prstGeom prst="rect">
            <a:avLst/>
          </a:prstGeom>
          <a:noFill/>
        </p:spPr>
        <p:txBody>
          <a:bodyPr wrap="square" rtlCol="0">
            <a:spAutoFit/>
          </a:bodyPr>
          <a:lstStyle/>
          <a:p>
            <a:pPr algn="ctr"/>
            <a:r>
              <a:rPr lang="en-US" sz="6000" dirty="0">
                <a:latin typeface="AR ESSENCE" panose="02000000000000000000" pitchFamily="2" charset="0"/>
                <a:cs typeface="Aharoni" panose="02010803020104030203" pitchFamily="2" charset="-79"/>
              </a:rPr>
              <a:t>The Finished Temple</a:t>
            </a:r>
          </a:p>
        </p:txBody>
      </p:sp>
      <p:sp>
        <p:nvSpPr>
          <p:cNvPr id="8" name="TextBox 7"/>
          <p:cNvSpPr txBox="1"/>
          <p:nvPr/>
        </p:nvSpPr>
        <p:spPr>
          <a:xfrm>
            <a:off x="207421" y="1014154"/>
            <a:ext cx="5137464" cy="2031325"/>
          </a:xfrm>
          <a:prstGeom prst="rect">
            <a:avLst/>
          </a:prstGeom>
          <a:noFill/>
        </p:spPr>
        <p:txBody>
          <a:bodyPr wrap="square" rtlCol="0">
            <a:spAutoFit/>
          </a:bodyPr>
          <a:lstStyle/>
          <a:p>
            <a:pPr fontAlgn="base"/>
            <a:r>
              <a:rPr lang="en-US" dirty="0"/>
              <a:t>Church leaders dedicated rooms in the temple as they were completed so that ordinance work could begin as early as possible. The attic of the temple was dedicated for ordinance work on November 30, 1845. The Saints began receiving their endowments on the evening of December 10, with endowment sessions continuing until 3:00 a.m. on December 11</a:t>
            </a:r>
          </a:p>
        </p:txBody>
      </p:sp>
      <p:sp>
        <p:nvSpPr>
          <p:cNvPr id="24" name="TextBox 23"/>
          <p:cNvSpPr txBox="1"/>
          <p:nvPr/>
        </p:nvSpPr>
        <p:spPr>
          <a:xfrm>
            <a:off x="5002626" y="3710921"/>
            <a:ext cx="7241481" cy="2862322"/>
          </a:xfrm>
          <a:prstGeom prst="rect">
            <a:avLst/>
          </a:prstGeom>
          <a:noFill/>
        </p:spPr>
        <p:txBody>
          <a:bodyPr wrap="square" rtlCol="0">
            <a:spAutoFit/>
          </a:bodyPr>
          <a:lstStyle/>
          <a:p>
            <a:r>
              <a:rPr lang="en-US" dirty="0"/>
              <a:t>By the end of 1845, over 1,000 members had received temple ordinances. In January 1846, President Brigham Young recorded, “Such has been the anxiety manifested by the saints to receive the ordinances [of the Temple], and such the anxiety on our part to administer to them, that I have given myself up entirely to the work of the Lord in the Temple night and day, not taking more than four hours sleep, upon an average, per day, and going home but once a week” HC</a:t>
            </a:r>
          </a:p>
          <a:p>
            <a:endParaRPr lang="en-US" dirty="0"/>
          </a:p>
          <a:p>
            <a:r>
              <a:rPr lang="en-US" dirty="0"/>
              <a:t>Many men and women contributed by washing the temple clothing each night so the work could continue the next morning without delay. </a:t>
            </a:r>
            <a:endParaRPr lang="en-US" sz="1200" dirty="0"/>
          </a:p>
        </p:txBody>
      </p:sp>
      <p:pic>
        <p:nvPicPr>
          <p:cNvPr id="10" name="Picture 2" descr="http://www.lds-mormon.com/veilworker/NAUVTEMP.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9143" y="946203"/>
            <a:ext cx="2928258" cy="266796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0" y="6488668"/>
            <a:ext cx="1518044" cy="338554"/>
          </a:xfrm>
          <a:prstGeom prst="rect">
            <a:avLst/>
          </a:prstGeom>
        </p:spPr>
        <p:txBody>
          <a:bodyPr wrap="none">
            <a:spAutoFit/>
          </a:bodyPr>
          <a:lstStyle/>
          <a:p>
            <a:r>
              <a:rPr lang="en-US" sz="1600" dirty="0"/>
              <a:t>Student Manual</a:t>
            </a:r>
          </a:p>
        </p:txBody>
      </p:sp>
      <p:pic>
        <p:nvPicPr>
          <p:cNvPr id="5" name="Picture 4">
            <a:extLst>
              <a:ext uri="{FF2B5EF4-FFF2-40B4-BE49-F238E27FC236}">
                <a16:creationId xmlns:a16="http://schemas.microsoft.com/office/drawing/2014/main" id="{8C0558FD-0FEE-92B0-D560-BFFB4D209FE9}"/>
              </a:ext>
            </a:extLst>
          </p:cNvPr>
          <p:cNvPicPr>
            <a:picLocks noChangeAspect="1"/>
          </p:cNvPicPr>
          <p:nvPr/>
        </p:nvPicPr>
        <p:blipFill>
          <a:blip r:embed="rId4"/>
          <a:stretch>
            <a:fillRect/>
          </a:stretch>
        </p:blipFill>
        <p:spPr>
          <a:xfrm>
            <a:off x="873271" y="3565101"/>
            <a:ext cx="3361273" cy="2272992"/>
          </a:xfrm>
          <a:prstGeom prst="rect">
            <a:avLst/>
          </a:prstGeom>
        </p:spPr>
      </p:pic>
    </p:spTree>
    <p:extLst>
      <p:ext uri="{BB962C8B-B14F-4D97-AF65-F5344CB8AC3E}">
        <p14:creationId xmlns:p14="http://schemas.microsoft.com/office/powerpoint/2010/main" val="321294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govgrid.org/gallery3/var/resizes/Fabric/GOVGRID%20FABRIC%20LINEN%20GRAY.jpg?m=1356278017"/>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81088"/>
            <a:ext cx="12192000" cy="1015663"/>
          </a:xfrm>
          <a:prstGeom prst="rect">
            <a:avLst/>
          </a:prstGeom>
          <a:noFill/>
        </p:spPr>
        <p:txBody>
          <a:bodyPr wrap="square" rtlCol="0">
            <a:spAutoFit/>
          </a:bodyPr>
          <a:lstStyle/>
          <a:p>
            <a:pPr algn="ctr"/>
            <a:r>
              <a:rPr lang="en-US" sz="6000" dirty="0">
                <a:latin typeface="AR ESSENCE" panose="02000000000000000000" pitchFamily="2" charset="0"/>
                <a:cs typeface="Aharoni" panose="02010803020104030203" pitchFamily="2" charset="-79"/>
              </a:rPr>
              <a:t>Receiving Endowments</a:t>
            </a:r>
          </a:p>
        </p:txBody>
      </p:sp>
      <p:sp>
        <p:nvSpPr>
          <p:cNvPr id="8" name="TextBox 7"/>
          <p:cNvSpPr txBox="1"/>
          <p:nvPr/>
        </p:nvSpPr>
        <p:spPr>
          <a:xfrm>
            <a:off x="207421" y="1014154"/>
            <a:ext cx="5137464" cy="1477328"/>
          </a:xfrm>
          <a:prstGeom prst="rect">
            <a:avLst/>
          </a:prstGeom>
          <a:noFill/>
        </p:spPr>
        <p:txBody>
          <a:bodyPr wrap="square" rtlCol="0">
            <a:spAutoFit/>
          </a:bodyPr>
          <a:lstStyle/>
          <a:p>
            <a:pPr fontAlgn="base"/>
            <a:r>
              <a:rPr lang="en-US" dirty="0"/>
              <a:t> On February 3, 1846, President Young left the temple so he could prepare to leave Nauvoo the next day. But as he walked outside, he saw a large group of people who were still waiting to receive their endowments. </a:t>
            </a:r>
          </a:p>
        </p:txBody>
      </p:sp>
      <p:sp>
        <p:nvSpPr>
          <p:cNvPr id="11" name="Rectangle 10"/>
          <p:cNvSpPr/>
          <p:nvPr/>
        </p:nvSpPr>
        <p:spPr>
          <a:xfrm>
            <a:off x="0" y="6488668"/>
            <a:ext cx="1518044" cy="338554"/>
          </a:xfrm>
          <a:prstGeom prst="rect">
            <a:avLst/>
          </a:prstGeom>
        </p:spPr>
        <p:txBody>
          <a:bodyPr wrap="none">
            <a:spAutoFit/>
          </a:bodyPr>
          <a:lstStyle/>
          <a:p>
            <a:r>
              <a:rPr lang="en-US" sz="1600" dirty="0"/>
              <a:t>Student Manual</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4572" t="3877" r="13095" b="-476"/>
          <a:stretch/>
        </p:blipFill>
        <p:spPr>
          <a:xfrm>
            <a:off x="1029013" y="2594758"/>
            <a:ext cx="2791873" cy="2595947"/>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16953" t="2699" r="8381" b="1111"/>
          <a:stretch/>
        </p:blipFill>
        <p:spPr>
          <a:xfrm>
            <a:off x="8619834" y="4047018"/>
            <a:ext cx="3450771" cy="2667306"/>
          </a:xfrm>
          <a:prstGeom prst="rect">
            <a:avLst/>
          </a:prstGeom>
        </p:spPr>
      </p:pic>
      <p:sp>
        <p:nvSpPr>
          <p:cNvPr id="12" name="TextBox 11"/>
          <p:cNvSpPr txBox="1"/>
          <p:nvPr/>
        </p:nvSpPr>
        <p:spPr>
          <a:xfrm>
            <a:off x="4178441" y="4365008"/>
            <a:ext cx="4160016" cy="2031325"/>
          </a:xfrm>
          <a:prstGeom prst="rect">
            <a:avLst/>
          </a:prstGeom>
          <a:noFill/>
        </p:spPr>
        <p:txBody>
          <a:bodyPr wrap="square" rtlCol="0">
            <a:spAutoFit/>
          </a:bodyPr>
          <a:lstStyle/>
          <a:p>
            <a:pPr fontAlgn="base"/>
            <a:r>
              <a:rPr lang="en-US" dirty="0"/>
              <a:t>Feeling compassion for his fellow Saints, he returned to the temple to serve them. </a:t>
            </a:r>
          </a:p>
          <a:p>
            <a:pPr fontAlgn="base"/>
            <a:endParaRPr lang="en-US" dirty="0"/>
          </a:p>
          <a:p>
            <a:pPr fontAlgn="base"/>
            <a:r>
              <a:rPr lang="en-US" dirty="0"/>
              <a:t>He was not able to leave Nauvoo until two weeks later. Temple records show that 5,615 Saints were endowed before going west.</a:t>
            </a:r>
          </a:p>
        </p:txBody>
      </p:sp>
      <p:pic>
        <p:nvPicPr>
          <p:cNvPr id="10" name="Picture 9">
            <a:extLst>
              <a:ext uri="{FF2B5EF4-FFF2-40B4-BE49-F238E27FC236}">
                <a16:creationId xmlns:a16="http://schemas.microsoft.com/office/drawing/2014/main" id="{BF7418A6-B0CB-4B05-17CD-7BD9D4E452B8}"/>
              </a:ext>
            </a:extLst>
          </p:cNvPr>
          <p:cNvPicPr>
            <a:picLocks noChangeAspect="1"/>
          </p:cNvPicPr>
          <p:nvPr/>
        </p:nvPicPr>
        <p:blipFill>
          <a:blip r:embed="rId5"/>
          <a:stretch>
            <a:fillRect/>
          </a:stretch>
        </p:blipFill>
        <p:spPr>
          <a:xfrm>
            <a:off x="5834584" y="979034"/>
            <a:ext cx="3619658" cy="2781735"/>
          </a:xfrm>
          <a:prstGeom prst="rect">
            <a:avLst/>
          </a:prstGeom>
        </p:spPr>
      </p:pic>
    </p:spTree>
    <p:extLst>
      <p:ext uri="{BB962C8B-B14F-4D97-AF65-F5344CB8AC3E}">
        <p14:creationId xmlns:p14="http://schemas.microsoft.com/office/powerpoint/2010/main" val="4038837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Effect transition="in" filter="fade">
                                      <p:cBhvr>
                                        <p:cTn id="13" dur="500"/>
                                        <p:tgtEl>
                                          <p:spTgt spid="1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2">
                                            <p:txEl>
                                              <p:pRg st="2" end="2"/>
                                            </p:txEl>
                                          </p:spTgt>
                                        </p:tgtEl>
                                        <p:attrNameLst>
                                          <p:attrName>style.visibility</p:attrName>
                                        </p:attrNameLst>
                                      </p:cBhvr>
                                      <p:to>
                                        <p:strVal val="visible"/>
                                      </p:to>
                                    </p:set>
                                    <p:animEffect transition="in" filter="fade">
                                      <p:cBhvr>
                                        <p:cTn id="18" dur="500"/>
                                        <p:tgtEl>
                                          <p:spTgt spid="12">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govgrid.org/gallery3/var/resizes/Fabric/GOVGRID%20FABRIC%20LINEN%20GRAY.jpg?m=1356278017"/>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81088"/>
            <a:ext cx="12192000" cy="1015663"/>
          </a:xfrm>
          <a:prstGeom prst="rect">
            <a:avLst/>
          </a:prstGeom>
          <a:noFill/>
        </p:spPr>
        <p:txBody>
          <a:bodyPr wrap="square" rtlCol="0">
            <a:spAutoFit/>
          </a:bodyPr>
          <a:lstStyle/>
          <a:p>
            <a:pPr algn="ctr"/>
            <a:r>
              <a:rPr lang="en-US" sz="6000" dirty="0">
                <a:latin typeface="AR ESSENCE" panose="02000000000000000000" pitchFamily="2" charset="0"/>
                <a:cs typeface="Aharoni" panose="02010803020104030203" pitchFamily="2" charset="-79"/>
              </a:rPr>
              <a:t>Our Efforts and Sacrifices</a:t>
            </a:r>
          </a:p>
        </p:txBody>
      </p:sp>
      <p:sp>
        <p:nvSpPr>
          <p:cNvPr id="8" name="TextBox 7"/>
          <p:cNvSpPr txBox="1"/>
          <p:nvPr/>
        </p:nvSpPr>
        <p:spPr>
          <a:xfrm>
            <a:off x="207421" y="1014154"/>
            <a:ext cx="5137464" cy="1384995"/>
          </a:xfrm>
          <a:prstGeom prst="rect">
            <a:avLst/>
          </a:prstGeom>
          <a:noFill/>
        </p:spPr>
        <p:txBody>
          <a:bodyPr wrap="square" rtlCol="0">
            <a:spAutoFit/>
          </a:bodyPr>
          <a:lstStyle/>
          <a:p>
            <a:pPr fontAlgn="base"/>
            <a:r>
              <a:rPr lang="en-US" sz="2800" dirty="0">
                <a:solidFill>
                  <a:srgbClr val="FF0000"/>
                </a:solidFill>
              </a:rPr>
              <a:t>What efforts and sacrifices do we have to make to receive temple ordinances?</a:t>
            </a:r>
          </a:p>
        </p:txBody>
      </p:sp>
      <p:sp>
        <p:nvSpPr>
          <p:cNvPr id="10" name="TextBox 9"/>
          <p:cNvSpPr txBox="1"/>
          <p:nvPr/>
        </p:nvSpPr>
        <p:spPr>
          <a:xfrm>
            <a:off x="3745279" y="2628026"/>
            <a:ext cx="5137464" cy="1815882"/>
          </a:xfrm>
          <a:prstGeom prst="rect">
            <a:avLst/>
          </a:prstGeom>
          <a:noFill/>
        </p:spPr>
        <p:txBody>
          <a:bodyPr wrap="square" rtlCol="0">
            <a:spAutoFit/>
          </a:bodyPr>
          <a:lstStyle/>
          <a:p>
            <a:pPr fontAlgn="base"/>
            <a:r>
              <a:rPr lang="en-US" sz="2800" dirty="0">
                <a:solidFill>
                  <a:srgbClr val="FF0000"/>
                </a:solidFill>
              </a:rPr>
              <a:t>Why do you think receiving the ordinances of the temple is worth working hard and making sacrifices?</a:t>
            </a:r>
          </a:p>
        </p:txBody>
      </p:sp>
      <p:sp>
        <p:nvSpPr>
          <p:cNvPr id="13" name="TextBox 12"/>
          <p:cNvSpPr txBox="1"/>
          <p:nvPr/>
        </p:nvSpPr>
        <p:spPr>
          <a:xfrm>
            <a:off x="6727963" y="4672785"/>
            <a:ext cx="5137464" cy="1815882"/>
          </a:xfrm>
          <a:prstGeom prst="rect">
            <a:avLst/>
          </a:prstGeom>
          <a:noFill/>
        </p:spPr>
        <p:txBody>
          <a:bodyPr wrap="square" rtlCol="0">
            <a:spAutoFit/>
          </a:bodyPr>
          <a:lstStyle/>
          <a:p>
            <a:pPr fontAlgn="base"/>
            <a:r>
              <a:rPr lang="en-US" sz="2800" dirty="0">
                <a:solidFill>
                  <a:srgbClr val="FF0000"/>
                </a:solidFill>
              </a:rPr>
              <a:t>What do you need to do so you can receive temple ordinances? (What do you need to stop or start doing?)</a:t>
            </a:r>
          </a:p>
        </p:txBody>
      </p:sp>
    </p:spTree>
    <p:extLst>
      <p:ext uri="{BB962C8B-B14F-4D97-AF65-F5344CB8AC3E}">
        <p14:creationId xmlns:p14="http://schemas.microsoft.com/office/powerpoint/2010/main" val="369712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fade">
                                      <p:cBhvr>
                                        <p:cTn id="14" dur="1000"/>
                                        <p:tgtEl>
                                          <p:spTgt spid="10">
                                            <p:txEl>
                                              <p:pRg st="0" end="0"/>
                                            </p:txEl>
                                          </p:spTgt>
                                        </p:tgtEl>
                                      </p:cBhvr>
                                    </p:animEffect>
                                    <p:anim calcmode="lin" valueType="num">
                                      <p:cBhvr>
                                        <p:cTn id="15"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govgrid.org/gallery3/var/resizes/Fabric/GOVGRID%20FABRIC%20LINEN%20GRAY.jpg?m=1356278017">
            <a:extLst>
              <a:ext uri="{FF2B5EF4-FFF2-40B4-BE49-F238E27FC236}">
                <a16:creationId xmlns:a16="http://schemas.microsoft.com/office/drawing/2014/main" id="{A0CACF59-7FC2-D6F2-9E2A-E692AF05F3D5}"/>
              </a:ext>
            </a:extLst>
          </p:cNvPr>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9415829-2E99-17A3-1541-E27386554829}"/>
              </a:ext>
            </a:extLst>
          </p:cNvPr>
          <p:cNvSpPr txBox="1"/>
          <p:nvPr/>
        </p:nvSpPr>
        <p:spPr>
          <a:xfrm>
            <a:off x="0" y="-81088"/>
            <a:ext cx="12192000" cy="1015663"/>
          </a:xfrm>
          <a:prstGeom prst="rect">
            <a:avLst/>
          </a:prstGeom>
          <a:noFill/>
        </p:spPr>
        <p:txBody>
          <a:bodyPr wrap="square" rtlCol="0">
            <a:spAutoFit/>
          </a:bodyPr>
          <a:lstStyle/>
          <a:p>
            <a:pPr algn="ctr"/>
            <a:r>
              <a:rPr lang="en-US" sz="6000" dirty="0">
                <a:latin typeface="AR ESSENCE" panose="02000000000000000000" pitchFamily="2" charset="0"/>
                <a:cs typeface="Aharoni" panose="02010803020104030203" pitchFamily="2" charset="-79"/>
              </a:rPr>
              <a:t>Aftermath in Nauvoo</a:t>
            </a:r>
          </a:p>
        </p:txBody>
      </p:sp>
      <p:pic>
        <p:nvPicPr>
          <p:cNvPr id="4" name="Picture 3">
            <a:extLst>
              <a:ext uri="{FF2B5EF4-FFF2-40B4-BE49-F238E27FC236}">
                <a16:creationId xmlns:a16="http://schemas.microsoft.com/office/drawing/2014/main" id="{200FE0CD-18C9-5AD4-58F0-B96EBF592F28}"/>
              </a:ext>
            </a:extLst>
          </p:cNvPr>
          <p:cNvPicPr>
            <a:picLocks noChangeAspect="1"/>
          </p:cNvPicPr>
          <p:nvPr/>
        </p:nvPicPr>
        <p:blipFill>
          <a:blip r:embed="rId3"/>
          <a:stretch>
            <a:fillRect/>
          </a:stretch>
        </p:blipFill>
        <p:spPr>
          <a:xfrm>
            <a:off x="98058" y="1395729"/>
            <a:ext cx="6279219" cy="4066541"/>
          </a:xfrm>
          <a:prstGeom prst="rect">
            <a:avLst/>
          </a:prstGeom>
        </p:spPr>
      </p:pic>
      <p:sp>
        <p:nvSpPr>
          <p:cNvPr id="6" name="TextBox 5">
            <a:extLst>
              <a:ext uri="{FF2B5EF4-FFF2-40B4-BE49-F238E27FC236}">
                <a16:creationId xmlns:a16="http://schemas.microsoft.com/office/drawing/2014/main" id="{E0759113-BBAA-FDCD-BB72-1A77807F12D0}"/>
              </a:ext>
            </a:extLst>
          </p:cNvPr>
          <p:cNvSpPr txBox="1"/>
          <p:nvPr/>
        </p:nvSpPr>
        <p:spPr>
          <a:xfrm>
            <a:off x="6475335" y="1133775"/>
            <a:ext cx="5220263" cy="5632311"/>
          </a:xfrm>
          <a:prstGeom prst="rect">
            <a:avLst/>
          </a:prstGeom>
          <a:noFill/>
        </p:spPr>
        <p:txBody>
          <a:bodyPr wrap="square">
            <a:spAutoFit/>
          </a:bodyPr>
          <a:lstStyle/>
          <a:p>
            <a:r>
              <a:rPr lang="en-US" b="0" i="0" dirty="0">
                <a:solidFill>
                  <a:srgbClr val="212225"/>
                </a:solidFill>
                <a:effectLst/>
              </a:rPr>
              <a:t>Only four years after the Nauvoo Temple was dedicated, it lay in ruins. In October 1848, arsonists’ fire left only the limestone outer walls intact. </a:t>
            </a:r>
          </a:p>
          <a:p>
            <a:endParaRPr lang="en-US" dirty="0">
              <a:solidFill>
                <a:srgbClr val="212225"/>
              </a:solidFill>
            </a:endParaRPr>
          </a:p>
          <a:p>
            <a:r>
              <a:rPr lang="en-US" b="0" i="0" dirty="0">
                <a:solidFill>
                  <a:srgbClr val="212225"/>
                </a:solidFill>
                <a:effectLst/>
              </a:rPr>
              <a:t>In May 1850, a tornado toppled the north wall and weakened two others. Local citizens dismantled these walls as a matter of public safety. </a:t>
            </a:r>
          </a:p>
          <a:p>
            <a:endParaRPr lang="en-US" dirty="0">
              <a:solidFill>
                <a:srgbClr val="212225"/>
              </a:solidFill>
            </a:endParaRPr>
          </a:p>
          <a:p>
            <a:r>
              <a:rPr lang="en-US" b="0" i="0" dirty="0">
                <a:solidFill>
                  <a:srgbClr val="212225"/>
                </a:solidFill>
                <a:effectLst/>
              </a:rPr>
              <a:t>By the time London-trained artist Frederick Piercy traveled through Nauvoo in 1853, only the building’s crumbling facade remained. </a:t>
            </a:r>
          </a:p>
          <a:p>
            <a:endParaRPr lang="en-US" dirty="0">
              <a:solidFill>
                <a:srgbClr val="212225"/>
              </a:solidFill>
            </a:endParaRPr>
          </a:p>
          <a:p>
            <a:r>
              <a:rPr lang="en-US" b="0" i="0" dirty="0">
                <a:solidFill>
                  <a:srgbClr val="212225"/>
                </a:solidFill>
                <a:effectLst/>
              </a:rPr>
              <a:t>Piercy wrote, “The first objects I saw in approaching the city were the remains of what was once the Temple, situated on the highest eminence of the city.”</a:t>
            </a:r>
            <a:r>
              <a:rPr lang="en-US" b="0" i="0" baseline="-25000" dirty="0">
                <a:solidFill>
                  <a:srgbClr val="212225"/>
                </a:solidFill>
                <a:effectLst/>
              </a:rPr>
              <a:t>1</a:t>
            </a:r>
            <a:r>
              <a:rPr lang="en-US" b="0" i="0" dirty="0">
                <a:solidFill>
                  <a:srgbClr val="212225"/>
                </a:solidFill>
                <a:effectLst/>
              </a:rPr>
              <a:t> He drew this image of the ruined temple, which was later engraved and included with engravings of scenes from the pioneer trail in his book </a:t>
            </a:r>
            <a:r>
              <a:rPr lang="en-US" b="0" i="1" dirty="0">
                <a:solidFill>
                  <a:srgbClr val="212225"/>
                </a:solidFill>
                <a:effectLst/>
              </a:rPr>
              <a:t>Route from Liverpool to the Great Salt Lake Valley,</a:t>
            </a:r>
            <a:r>
              <a:rPr lang="en-US" b="0" i="0" dirty="0">
                <a:solidFill>
                  <a:srgbClr val="212225"/>
                </a:solidFill>
                <a:effectLst/>
              </a:rPr>
              <a:t> published in 1855.</a:t>
            </a:r>
            <a:endParaRPr lang="en-US" dirty="0"/>
          </a:p>
        </p:txBody>
      </p:sp>
      <p:pic>
        <p:nvPicPr>
          <p:cNvPr id="8" name="Picture 7">
            <a:extLst>
              <a:ext uri="{FF2B5EF4-FFF2-40B4-BE49-F238E27FC236}">
                <a16:creationId xmlns:a16="http://schemas.microsoft.com/office/drawing/2014/main" id="{11C0F336-6211-24AF-D32D-324096CDFE42}"/>
              </a:ext>
            </a:extLst>
          </p:cNvPr>
          <p:cNvPicPr>
            <a:picLocks noChangeAspect="1"/>
          </p:cNvPicPr>
          <p:nvPr/>
        </p:nvPicPr>
        <p:blipFill>
          <a:blip r:embed="rId4"/>
          <a:stretch>
            <a:fillRect/>
          </a:stretch>
        </p:blipFill>
        <p:spPr>
          <a:xfrm>
            <a:off x="10873484" y="107833"/>
            <a:ext cx="1119344" cy="1395608"/>
          </a:xfrm>
          <a:prstGeom prst="rect">
            <a:avLst/>
          </a:prstGeom>
        </p:spPr>
      </p:pic>
    </p:spTree>
    <p:extLst>
      <p:ext uri="{BB962C8B-B14F-4D97-AF65-F5344CB8AC3E}">
        <p14:creationId xmlns:p14="http://schemas.microsoft.com/office/powerpoint/2010/main" val="180649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govgrid.org/gallery3/var/resizes/Fabric/GOVGRID%20FABRIC%20LINEN%20GRAY.jpg?m=1356278017"/>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0" cy="5909310"/>
          </a:xfrm>
          <a:prstGeom prst="rect">
            <a:avLst/>
          </a:prstGeom>
          <a:noFill/>
        </p:spPr>
        <p:txBody>
          <a:bodyPr wrap="square" rtlCol="0">
            <a:spAutoFit/>
          </a:bodyPr>
          <a:lstStyle/>
          <a:p>
            <a:r>
              <a:rPr lang="en-US" dirty="0"/>
              <a:t>Sources:</a:t>
            </a:r>
          </a:p>
          <a:p>
            <a:endParaRPr lang="en-US" dirty="0"/>
          </a:p>
          <a:p>
            <a:endParaRPr lang="en-US" dirty="0"/>
          </a:p>
          <a:p>
            <a:r>
              <a:rPr lang="en-US" dirty="0"/>
              <a:t>Videos:</a:t>
            </a:r>
          </a:p>
          <a:p>
            <a:r>
              <a:rPr lang="pt-BR" dirty="0"/>
              <a:t>From Manaus to São Paulo (1:28)</a:t>
            </a:r>
          </a:p>
          <a:p>
            <a:r>
              <a:rPr lang="en-US" dirty="0"/>
              <a:t>Endowed with Power (12:17)</a:t>
            </a:r>
          </a:p>
          <a:p>
            <a:endParaRPr lang="en-US" dirty="0"/>
          </a:p>
          <a:p>
            <a:r>
              <a:rPr lang="en-US" i="1" dirty="0"/>
              <a:t>Church History in the </a:t>
            </a:r>
            <a:r>
              <a:rPr lang="en-US" i="1" dirty="0" err="1"/>
              <a:t>Fulness</a:t>
            </a:r>
            <a:r>
              <a:rPr lang="en-US" i="1" dirty="0"/>
              <a:t> of Times Student Manual,</a:t>
            </a:r>
            <a:r>
              <a:rPr lang="en-US" dirty="0"/>
              <a:t> 2nd ed. [Church Educational System manual, 2003], 302-304; </a:t>
            </a:r>
            <a:r>
              <a:rPr lang="en-US" i="1" dirty="0"/>
              <a:t>Our Heritage</a:t>
            </a:r>
            <a:r>
              <a:rPr lang="en-US" dirty="0"/>
              <a:t> [1996], 59–60.)</a:t>
            </a:r>
          </a:p>
          <a:p>
            <a:r>
              <a:rPr lang="en-US" dirty="0"/>
              <a:t>Brigham Young (Journal History of The Church of Jesus Christ of Latter-day Saints, Sept. 28, 1846, 5–6, Church History Library, Salt Lake City).</a:t>
            </a:r>
          </a:p>
          <a:p>
            <a:r>
              <a:rPr lang="en-US" sz="1800" dirty="0"/>
              <a:t>Presentation by ©http://fashionsbylynda.com/blog/ </a:t>
            </a:r>
          </a:p>
          <a:p>
            <a:r>
              <a:rPr lang="en-US" dirty="0"/>
              <a:t>David E. Miller and Della S. Miller, </a:t>
            </a:r>
            <a:r>
              <a:rPr lang="en-US" i="1" dirty="0"/>
              <a:t>Nauvoo: The City of Joseph</a:t>
            </a:r>
            <a:r>
              <a:rPr lang="en-US" dirty="0"/>
              <a:t> [1974], 186). </a:t>
            </a:r>
          </a:p>
          <a:p>
            <a:r>
              <a:rPr lang="en-US" dirty="0"/>
              <a:t>Warsaw Signal--http://www.sidneyrigdon.com/dbroadhu/il/sign1845.htm</a:t>
            </a:r>
          </a:p>
          <a:p>
            <a:r>
              <a:rPr lang="en-US" dirty="0"/>
              <a:t>President Thomas S. Monson (“The Holy Temple—a Beacon to the World,”</a:t>
            </a:r>
            <a:r>
              <a:rPr lang="en-US" i="1" dirty="0"/>
              <a:t> Ensign</a:t>
            </a:r>
            <a:r>
              <a:rPr lang="en-US" dirty="0"/>
              <a:t> or </a:t>
            </a:r>
            <a:r>
              <a:rPr lang="en-US" i="1" dirty="0"/>
              <a:t>Liahona,</a:t>
            </a:r>
            <a:r>
              <a:rPr lang="en-US" dirty="0"/>
              <a:t> May 2011, 91).</a:t>
            </a:r>
          </a:p>
          <a:p>
            <a:r>
              <a:rPr lang="en-US" i="1" dirty="0"/>
              <a:t>History of the Church,</a:t>
            </a:r>
            <a:r>
              <a:rPr lang="en-US" dirty="0"/>
              <a:t>7:567</a:t>
            </a:r>
          </a:p>
          <a:p>
            <a:r>
              <a:rPr lang="en-US" dirty="0"/>
              <a:t>Frederick Piercy: </a:t>
            </a:r>
            <a:r>
              <a:rPr lang="en-US" dirty="0">
                <a:hlinkClick r:id="rId3"/>
              </a:rPr>
              <a:t>https://history.churchofjesuschrist.org/content/museum/museum-treasures-nauvoo-temple-in-ruins-lithograph?lang=eng</a:t>
            </a:r>
            <a:endParaRPr lang="en-US" dirty="0"/>
          </a:p>
          <a:p>
            <a:endParaRPr lang="en-US" dirty="0"/>
          </a:p>
          <a:p>
            <a:endParaRPr lang="en-US" dirty="0"/>
          </a:p>
          <a:p>
            <a:endParaRPr lang="en-US" dirty="0"/>
          </a:p>
        </p:txBody>
      </p:sp>
      <p:grpSp>
        <p:nvGrpSpPr>
          <p:cNvPr id="5" name="Group 4"/>
          <p:cNvGrpSpPr/>
          <p:nvPr/>
        </p:nvGrpSpPr>
        <p:grpSpPr>
          <a:xfrm>
            <a:off x="3377827" y="671398"/>
            <a:ext cx="924785" cy="1241245"/>
            <a:chOff x="7543800" y="3810000"/>
            <a:chExt cx="1143000" cy="1447800"/>
          </a:xfrm>
        </p:grpSpPr>
        <p:sp>
          <p:nvSpPr>
            <p:cNvPr id="6" name="Trapezoid 5"/>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p:cNvGrpSpPr/>
            <p:nvPr/>
          </p:nvGrpSpPr>
          <p:grpSpPr>
            <a:xfrm>
              <a:off x="7924800" y="3810000"/>
              <a:ext cx="645353" cy="610017"/>
              <a:chOff x="7924800" y="5867400"/>
              <a:chExt cx="645353" cy="610017"/>
            </a:xfrm>
          </p:grpSpPr>
          <p:grpSp>
            <p:nvGrpSpPr>
              <p:cNvPr id="18" name="Group 13"/>
              <p:cNvGrpSpPr/>
              <p:nvPr/>
            </p:nvGrpSpPr>
            <p:grpSpPr>
              <a:xfrm>
                <a:off x="7924800" y="5867400"/>
                <a:ext cx="645353" cy="610017"/>
                <a:chOff x="3037563" y="3121795"/>
                <a:chExt cx="1250371" cy="1224010"/>
              </a:xfrm>
            </p:grpSpPr>
            <p:sp>
              <p:nvSpPr>
                <p:cNvPr id="20" name="Oval 19"/>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Oval 18"/>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7543800" y="4038600"/>
              <a:ext cx="403070" cy="381000"/>
              <a:chOff x="7924800" y="5867400"/>
              <a:chExt cx="645353" cy="610017"/>
            </a:xfrm>
          </p:grpSpPr>
          <p:grpSp>
            <p:nvGrpSpPr>
              <p:cNvPr id="12" name="Group 13"/>
              <p:cNvGrpSpPr/>
              <p:nvPr/>
            </p:nvGrpSpPr>
            <p:grpSpPr>
              <a:xfrm>
                <a:off x="7924800" y="5867400"/>
                <a:ext cx="645353" cy="610017"/>
                <a:chOff x="3037563" y="3121795"/>
                <a:chExt cx="1250371" cy="1224010"/>
              </a:xfrm>
            </p:grpSpPr>
            <p:sp>
              <p:nvSpPr>
                <p:cNvPr id="14" name="Oval 13"/>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Oval 12"/>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 name="Footer Placeholder 14">
            <a:extLst>
              <a:ext uri="{FF2B5EF4-FFF2-40B4-BE49-F238E27FC236}">
                <a16:creationId xmlns:a16="http://schemas.microsoft.com/office/drawing/2014/main" id="{ED7FB1EE-B0EC-491C-B92F-C8F655D06FDC}"/>
              </a:ext>
            </a:extLst>
          </p:cNvPr>
          <p:cNvSpPr>
            <a:spLocks noGrp="1"/>
          </p:cNvSpPr>
          <p:nvPr/>
        </p:nvSpPr>
        <p:spPr>
          <a:xfrm>
            <a:off x="55069" y="6472916"/>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t>Presentation by ©http://fashionsbylynda.com/blog/ </a:t>
            </a:r>
          </a:p>
        </p:txBody>
      </p:sp>
    </p:spTree>
    <p:extLst>
      <p:ext uri="{BB962C8B-B14F-4D97-AF65-F5344CB8AC3E}">
        <p14:creationId xmlns:p14="http://schemas.microsoft.com/office/powerpoint/2010/main" val="242266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924973"/>
          </a:xfrm>
          <a:prstGeom prst="rect">
            <a:avLst/>
          </a:prstGeom>
          <a:ln>
            <a:solidFill>
              <a:schemeClr val="tx1"/>
            </a:solidFill>
          </a:ln>
        </p:spPr>
        <p:txBody>
          <a:bodyPr wrap="square">
            <a:spAutoFit/>
          </a:bodyPr>
          <a:lstStyle/>
          <a:p>
            <a:r>
              <a:rPr lang="en-US" sz="1200" b="1" i="0" dirty="0">
                <a:solidFill>
                  <a:srgbClr val="333333"/>
                </a:solidFill>
                <a:effectLst/>
              </a:rPr>
              <a:t>Joseph Toronto--excerpts</a:t>
            </a:r>
          </a:p>
          <a:p>
            <a:r>
              <a:rPr lang="en-US" sz="1200" b="0" i="0" dirty="0">
                <a:solidFill>
                  <a:srgbClr val="333333"/>
                </a:solidFill>
                <a:effectLst/>
              </a:rPr>
              <a:t>--Giuseppe </a:t>
            </a:r>
            <a:r>
              <a:rPr lang="en-US" sz="1200" b="0" i="0" dirty="0" err="1">
                <a:solidFill>
                  <a:srgbClr val="333333"/>
                </a:solidFill>
                <a:effectLst/>
              </a:rPr>
              <a:t>Efisio</a:t>
            </a:r>
            <a:r>
              <a:rPr lang="en-US" sz="1200" b="0" i="0" dirty="0">
                <a:solidFill>
                  <a:srgbClr val="333333"/>
                </a:solidFill>
                <a:effectLst/>
              </a:rPr>
              <a:t> Taranto’ was born June 25, 1816, in Cagliari, a fishing town on the southern shore of the island of Sardinia in the Mediterranean Sea. He was the first son and third of seven children of Francesco Matteo Antonio Taranto and Angela Maria Fazio.</a:t>
            </a:r>
          </a:p>
          <a:p>
            <a:r>
              <a:rPr lang="en-US" sz="1200" dirty="0"/>
              <a:t>For the first thirty years of his life Giuseppe followed his father’s footsteps and was intimately involved with the life of the sea as a fisherman and sailor. His travels with the shipping business brought him to New Orleans where he lived and worked for a time, and subsequently to two other bustling American seaports, New York and Boston.</a:t>
            </a:r>
          </a:p>
          <a:p>
            <a:r>
              <a:rPr lang="en-US" sz="1200" dirty="0"/>
              <a:t>One time as he sailed towards New York, he became fearful that someone in the city might steal the money he had been saving for some time to take back to his family in Palermo. That night as he slept, he had a dream in which a man told him to take the money to “Mormon Brigham” and he would be blessed. When he arrived in New York, he began to inquire about “Mormon Brigham,” but no one seemed to know him. From New York Giuseppe went to Boston.</a:t>
            </a:r>
          </a:p>
          <a:p>
            <a:r>
              <a:rPr lang="en-US" sz="1200" dirty="0"/>
              <a:t>He gave up his job with the Italian shipping firm and purchased a small boat of his own. He made a living by buying fruits and vegetables from the wholesale vendors in Boston and then selling them to the large ships at anchor in the harbor. It was during his stay in Boston that Giuseppe first heard the Mormon missionaries preaching the Gospel as restored through Joseph Smith only a few years before. In the fall of 1843 at the age of 27, he was baptized by Elder George B. Wallace. It is believed that Giuseppe </a:t>
            </a:r>
            <a:r>
              <a:rPr lang="en-US" sz="1200" dirty="0" err="1"/>
              <a:t>Efisio</a:t>
            </a:r>
            <a:r>
              <a:rPr lang="en-US" sz="1200" dirty="0"/>
              <a:t> Taranto thus became the first native Italian and the first Catholic to join the Church of Jesus Christ of Latter-Day Saints in this dispensation.</a:t>
            </a:r>
          </a:p>
          <a:p>
            <a:r>
              <a:rPr lang="en-US" sz="1200" dirty="0"/>
              <a:t>After his baptism, Giuseppe was counseled to join the other members of the Church gathering in Nauvoo. One day, while transporting a load of fruits and vegetables in Boston harbor, his boat collided with a larger vessel and was capsized. He lost his cargo of goods and nearly lost his life by drowning.</a:t>
            </a:r>
          </a:p>
          <a:p>
            <a:r>
              <a:rPr lang="en-US" sz="1200" dirty="0"/>
              <a:t>One of the ironies in Joseph’s life is that he spent much of his life on the water and was skilled as a seaman, yet he never learned to swim. As a result he had at least two near-drowning experiences: this one in Boston harbor, and another in the Great Salt Lake. It was a terrifying and traumatic event for him, one which became a turning point in his life. This accident made him feel that he should now heed his church leader’s counsel to go to Nauvoo with the saints. So it was that in the spring of 1845 he sold his boat and his business and headed to the western frontiers of the United States.</a:t>
            </a:r>
          </a:p>
          <a:p>
            <a:r>
              <a:rPr lang="en-US" sz="1200" dirty="0"/>
              <a:t>It must have been approximately at this time that Giuseppe began to be called permanently by his English name, Joseph, and that his last name became anglicized to the “Toronto” we have today.</a:t>
            </a:r>
          </a:p>
          <a:p>
            <a:r>
              <a:rPr lang="en-US" sz="1200" dirty="0"/>
              <a:t>on May 24, 1845 at 6:00 a.m., the capstone was laid amid the general rejoicing and shouts of hosanna from the assembled thousands of saints. Joseph Toronto arrived in Nauvoo not long after the capstone laying ceremony.</a:t>
            </a:r>
          </a:p>
          <a:p>
            <a:r>
              <a:rPr lang="en-US" sz="1200" dirty="0"/>
              <a:t>Joseph was in attendance at that Sabbath meeting and heard the President’s fervent appeal to the membership of the Church. The newly-arrived convert from Sicily was deeply moved, and he determined to do whatever he could to help move the work along. The next afternoon, Monday, July 7, Pres. Brigham Young (according to his diary account) “had an interview with Bro. Joseph Toronto.” His journal entry for the next day, Tuesday the 8th, states: “went and lay at the feet of the Bishops Whitney and Miller $2600 in gold that I had received of Brother Toronto.” When the manuscript history was compiled in the 1850’s, the account read as follows: “Brother Joseph Toronto handed to me $2500 in gold and said he wanted to give himself and all he had to the up building of the church and kingdom of God; he said he should henceforth look to me for protection and counsel. I laid the money at the feet of the bishops.”</a:t>
            </a:r>
          </a:p>
          <a:p>
            <a:r>
              <a:rPr lang="en-US" sz="1200" dirty="0"/>
              <a:t>Joseph was in the emigration from Illinois to Utah which took place the next year, 1848. His name appears in the 1st Division (with Brigham Young, General Superintendent and Leader, and Daniel H. Wells, Aide-de-Camp).</a:t>
            </a:r>
          </a:p>
          <a:p>
            <a:r>
              <a:rPr lang="en-US" sz="1200" dirty="0"/>
              <a:t>on Friday October 19, 1849, Joseph Toronto and Lorenzo Snow left Great Salt Lake Valley in company with 35 other men, mostly missionaries destined for different mission fields. This was the first company of missionaries to have left the Valley to preach the Gospel abroad. Joseph Toronto no doubt shared these sentiments to a degree, but for him, the “land of strangers” was his homeland where he would be reunited with family and friends, and the “jargon of </a:t>
            </a:r>
            <a:r>
              <a:rPr lang="en-US" sz="1200" dirty="0" err="1"/>
              <a:t>Babal</a:t>
            </a:r>
            <a:r>
              <a:rPr lang="en-US" sz="1200" dirty="0"/>
              <a:t>” was his native tongue which would sound like music to his ears. </a:t>
            </a:r>
          </a:p>
          <a:p>
            <a:r>
              <a:rPr lang="en-US" sz="1200" dirty="0"/>
              <a:t>Elder Snow, Elder T.B.H. </a:t>
            </a:r>
            <a:r>
              <a:rPr lang="en-US" sz="1200" dirty="0" err="1"/>
              <a:t>Stenhouse</a:t>
            </a:r>
            <a:r>
              <a:rPr lang="en-US" sz="1200" dirty="0"/>
              <a:t> and Elder Toronto were the first elders of the L.D.S. Church to set foot on Italian soil as missionaries of the restored Gospel of Christ.</a:t>
            </a:r>
          </a:p>
          <a:p>
            <a:r>
              <a:rPr lang="en-US" sz="1200" dirty="0"/>
              <a:t>Joseph and </a:t>
            </a:r>
            <a:r>
              <a:rPr lang="en-US" sz="1200" dirty="0" err="1"/>
              <a:t>Ellenore</a:t>
            </a:r>
            <a:r>
              <a:rPr lang="en-US" sz="1200" dirty="0"/>
              <a:t> Jones (She was baptized on May 18, 1847, but her sister, Jane, was the only other member of the family to join the Church with her) were married in the fall of 1853.</a:t>
            </a:r>
          </a:p>
          <a:p>
            <a:r>
              <a:rPr lang="en-US" sz="1200" dirty="0"/>
              <a:t>He died at the age of 67 in Salt Lake City, Utah</a:t>
            </a:r>
          </a:p>
          <a:p>
            <a:r>
              <a:rPr lang="en-US" sz="1200" dirty="0"/>
              <a:t>See more : </a:t>
            </a:r>
            <a:r>
              <a:rPr lang="en-US" sz="1200" dirty="0">
                <a:hlinkClick r:id="rId2"/>
              </a:rPr>
              <a:t>http://www.josephtoronto.org/?p=474#joseph</a:t>
            </a:r>
            <a:endParaRPr lang="en-US" sz="1200" dirty="0"/>
          </a:p>
          <a:p>
            <a:endParaRPr lang="en-US" sz="1200" dirty="0"/>
          </a:p>
        </p:txBody>
      </p:sp>
    </p:spTree>
    <p:extLst>
      <p:ext uri="{BB962C8B-B14F-4D97-AF65-F5344CB8AC3E}">
        <p14:creationId xmlns:p14="http://schemas.microsoft.com/office/powerpoint/2010/main" val="15908107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3231654"/>
          </a:xfrm>
          <a:prstGeom prst="rect">
            <a:avLst/>
          </a:prstGeom>
          <a:ln>
            <a:solidFill>
              <a:schemeClr val="tx1"/>
            </a:solidFill>
          </a:ln>
        </p:spPr>
        <p:txBody>
          <a:bodyPr>
            <a:spAutoFit/>
          </a:bodyPr>
          <a:lstStyle/>
          <a:p>
            <a:r>
              <a:rPr lang="en-US" sz="1200" b="1" i="0" dirty="0">
                <a:solidFill>
                  <a:srgbClr val="000000"/>
                </a:solidFill>
                <a:effectLst/>
              </a:rPr>
              <a:t>Jacob </a:t>
            </a:r>
            <a:r>
              <a:rPr lang="en-US" sz="1200" b="1" i="0" dirty="0" err="1">
                <a:solidFill>
                  <a:srgbClr val="000000"/>
                </a:solidFill>
                <a:effectLst/>
              </a:rPr>
              <a:t>Backenstos</a:t>
            </a:r>
            <a:r>
              <a:rPr lang="en-US" sz="1200" b="1" i="0" dirty="0">
                <a:solidFill>
                  <a:srgbClr val="000000"/>
                </a:solidFill>
                <a:effectLst/>
              </a:rPr>
              <a:t>:</a:t>
            </a:r>
          </a:p>
          <a:p>
            <a:r>
              <a:rPr lang="en-US" sz="1200" b="0" i="0" dirty="0">
                <a:solidFill>
                  <a:srgbClr val="000000"/>
                </a:solidFill>
                <a:effectLst/>
              </a:rPr>
              <a:t>Son of Jacob </a:t>
            </a:r>
            <a:r>
              <a:rPr lang="en-US" sz="1200" b="0" i="0" dirty="0" err="1">
                <a:solidFill>
                  <a:srgbClr val="000000"/>
                </a:solidFill>
                <a:effectLst/>
              </a:rPr>
              <a:t>Backenstos</a:t>
            </a:r>
            <a:r>
              <a:rPr lang="en-US" sz="1200" b="0" i="0" dirty="0">
                <a:solidFill>
                  <a:srgbClr val="000000"/>
                </a:solidFill>
                <a:effectLst/>
              </a:rPr>
              <a:t> (June 2, 1776) and </a:t>
            </a:r>
            <a:r>
              <a:rPr lang="en-US" sz="1200" b="0" i="0" dirty="0" err="1">
                <a:solidFill>
                  <a:srgbClr val="000000"/>
                </a:solidFill>
                <a:effectLst/>
              </a:rPr>
              <a:t>Margretha</a:t>
            </a:r>
            <a:r>
              <a:rPr lang="en-US" sz="1200" b="0" i="0" dirty="0">
                <a:solidFill>
                  <a:srgbClr val="000000"/>
                </a:solidFill>
                <a:effectLst/>
              </a:rPr>
              <a:t> </a:t>
            </a:r>
            <a:r>
              <a:rPr lang="en-US" sz="1200" b="0" i="0" dirty="0" err="1">
                <a:solidFill>
                  <a:srgbClr val="000000"/>
                </a:solidFill>
                <a:effectLst/>
              </a:rPr>
              <a:t>Theis</a:t>
            </a:r>
            <a:r>
              <a:rPr lang="en-US" sz="1200" b="0" i="0" dirty="0">
                <a:solidFill>
                  <a:srgbClr val="000000"/>
                </a:solidFill>
                <a:effectLst/>
              </a:rPr>
              <a:t> (about 1796); born in Dauphin County, Pennsylvania. Married Sarah </a:t>
            </a:r>
            <a:r>
              <a:rPr lang="en-US" sz="1200" b="0" i="0" dirty="0" err="1">
                <a:solidFill>
                  <a:srgbClr val="000000"/>
                </a:solidFill>
                <a:effectLst/>
              </a:rPr>
              <a:t>Lavina</a:t>
            </a:r>
            <a:r>
              <a:rPr lang="en-US" sz="1200" b="0" i="0" dirty="0">
                <a:solidFill>
                  <a:srgbClr val="000000"/>
                </a:solidFill>
                <a:effectLst/>
              </a:rPr>
              <a:t> Lee, niece of Robert E. Lee in 1836 and was living in Sangamon County, Illinois by 1840. </a:t>
            </a:r>
            <a:r>
              <a:rPr lang="en-US" sz="1200" dirty="0"/>
              <a:t>Member of Lutheran Reformed Church</a:t>
            </a:r>
            <a:r>
              <a:rPr lang="en-US" sz="1200" b="0" i="0" dirty="0">
                <a:solidFill>
                  <a:srgbClr val="000000"/>
                </a:solidFill>
                <a:effectLst/>
              </a:rPr>
              <a:t> Clerk of the Hancock County, Illinois circuit court, 1843 to 1845 and was elected to the Illinois legislature, 1844, and Sheriff of Hancock County in 1845 where he defended the rights of the Mormons from mob-violence. He became an army officer in 1846 and participated in the war with Mexico as a Lieutenant Colonel of the 2nd Brigade, Illinois Mounted Rifles and was wounded in the battle of Chapultepec. In 1849 he traveled to Oregon with the Mounted Rifles, resigning in 1851. He was living in Oregon City, Clackamas County in 1850 and later committed suicide by drowning himself in the Willamette River near Portland. Originally buried at Saint </a:t>
            </a:r>
            <a:r>
              <a:rPr lang="en-US" sz="1200" b="0" i="0" dirty="0" err="1">
                <a:solidFill>
                  <a:srgbClr val="000000"/>
                </a:solidFill>
                <a:effectLst/>
              </a:rPr>
              <a:t>Marys</a:t>
            </a:r>
            <a:r>
              <a:rPr lang="en-US" sz="1200" b="0" i="0" dirty="0">
                <a:solidFill>
                  <a:srgbClr val="000000"/>
                </a:solidFill>
                <a:effectLst/>
              </a:rPr>
              <a:t> Cemetery later reinterred at Mount Calvary. </a:t>
            </a:r>
          </a:p>
          <a:p>
            <a:r>
              <a:rPr lang="en-US" sz="1200" dirty="0"/>
              <a:t>In summing up the efforts of </a:t>
            </a:r>
            <a:r>
              <a:rPr lang="en-US" sz="1200" dirty="0" err="1"/>
              <a:t>Backenstos</a:t>
            </a:r>
            <a:r>
              <a:rPr lang="en-US" sz="1200" dirty="0"/>
              <a:t> and Babbitt, Brigham Young wrote: "Mr. </a:t>
            </a:r>
            <a:r>
              <a:rPr lang="en-US" sz="1200" dirty="0" err="1"/>
              <a:t>Backenstos</a:t>
            </a:r>
            <a:r>
              <a:rPr lang="en-US" sz="1200" dirty="0"/>
              <a:t> had appealed to the sense of justice, equal rights, patriotism and humanity possessed by the members of the House of Representatives in vain. His colleague Mr. Babbitt and himself had done their duty." (HC 7:368.) Find a Grave</a:t>
            </a:r>
            <a:br>
              <a:rPr lang="en-US" sz="1200" dirty="0"/>
            </a:br>
            <a:endParaRPr lang="en-US" sz="1200" dirty="0"/>
          </a:p>
        </p:txBody>
      </p:sp>
      <p:sp>
        <p:nvSpPr>
          <p:cNvPr id="5" name="Rectangle 4"/>
          <p:cNvSpPr/>
          <p:nvPr/>
        </p:nvSpPr>
        <p:spPr>
          <a:xfrm>
            <a:off x="-10391" y="3231654"/>
            <a:ext cx="6096000" cy="1569660"/>
          </a:xfrm>
          <a:prstGeom prst="rect">
            <a:avLst/>
          </a:prstGeom>
          <a:ln>
            <a:solidFill>
              <a:schemeClr val="tx1"/>
            </a:solidFill>
          </a:ln>
        </p:spPr>
        <p:txBody>
          <a:bodyPr>
            <a:spAutoFit/>
          </a:bodyPr>
          <a:lstStyle/>
          <a:p>
            <a:r>
              <a:rPr lang="en-US" sz="1200" b="1" dirty="0"/>
              <a:t>Joseph F. Smith—leaving Nauvoo</a:t>
            </a:r>
          </a:p>
          <a:p>
            <a:r>
              <a:rPr lang="en-US" sz="1200" dirty="0"/>
              <a:t>In the fall of 1846. Among them were young Joseph F. Smith and his mother, Mary. Joseph wrote: “My mother and her family were compelled to take all that they could move out of the house—their bedding, their clothing, the little food they possessed, leaving the furniture and everything else standing in the house, and fled across the river, where we camped without tent or shelter until the war was over. The city was conquered” (</a:t>
            </a:r>
            <a:r>
              <a:rPr lang="en-US" sz="1200" i="1" dirty="0"/>
              <a:t>Gospel Doctrine,</a:t>
            </a:r>
            <a:r>
              <a:rPr lang="en-US" sz="1200" dirty="0"/>
              <a:t> 5th ed. [1939], 500).</a:t>
            </a:r>
            <a:br>
              <a:rPr lang="en-US" sz="1200" dirty="0"/>
            </a:br>
            <a:endParaRPr lang="en-US" sz="1200" dirty="0"/>
          </a:p>
        </p:txBody>
      </p:sp>
      <p:sp>
        <p:nvSpPr>
          <p:cNvPr id="6" name="Rectangle 5"/>
          <p:cNvSpPr/>
          <p:nvPr/>
        </p:nvSpPr>
        <p:spPr>
          <a:xfrm>
            <a:off x="6096000" y="0"/>
            <a:ext cx="6096000" cy="1200329"/>
          </a:xfrm>
          <a:prstGeom prst="rect">
            <a:avLst/>
          </a:prstGeom>
          <a:ln>
            <a:solidFill>
              <a:schemeClr val="tx1"/>
            </a:solidFill>
          </a:ln>
        </p:spPr>
        <p:txBody>
          <a:bodyPr>
            <a:spAutoFit/>
          </a:bodyPr>
          <a:lstStyle/>
          <a:p>
            <a:r>
              <a:rPr lang="en-US" sz="1200" b="1" dirty="0">
                <a:latin typeface="Open Sans"/>
              </a:rPr>
              <a:t>Colonel Thomas L. Kane visited Nauvoo </a:t>
            </a:r>
            <a:r>
              <a:rPr lang="en-US" sz="1200" dirty="0">
                <a:latin typeface="Open Sans"/>
              </a:rPr>
              <a:t>and described the abandoned city: “The town lay as in a dream, under some deadening spell of loneliness, from which I almost feared to wake it. For plainly it had not slept long. There was not grass growing up in the paved ways. Rains had not entirely washed away the prints of dusty footsteps. …</a:t>
            </a:r>
            <a:r>
              <a:rPr lang="en-US" sz="1200" dirty="0"/>
              <a:t>(</a:t>
            </a:r>
            <a:r>
              <a:rPr lang="en-US" sz="1200" i="1" dirty="0"/>
              <a:t>The Mormons: A Discourse Delivered before the Historical Society of Pennsylvania, March 26, 1850</a:t>
            </a:r>
            <a:r>
              <a:rPr lang="en-US" sz="1200" dirty="0"/>
              <a:t>[1850], 4–5).</a:t>
            </a:r>
          </a:p>
        </p:txBody>
      </p:sp>
      <p:sp>
        <p:nvSpPr>
          <p:cNvPr id="7" name="Rectangle 6"/>
          <p:cNvSpPr/>
          <p:nvPr/>
        </p:nvSpPr>
        <p:spPr>
          <a:xfrm>
            <a:off x="7115624" y="1207838"/>
            <a:ext cx="5055595" cy="1600438"/>
          </a:xfrm>
          <a:prstGeom prst="rect">
            <a:avLst/>
          </a:prstGeom>
          <a:ln>
            <a:solidFill>
              <a:schemeClr val="tx1"/>
            </a:solidFill>
          </a:ln>
        </p:spPr>
        <p:txBody>
          <a:bodyPr wrap="square">
            <a:spAutoFit/>
          </a:bodyPr>
          <a:lstStyle/>
          <a:p>
            <a:r>
              <a:rPr lang="en-US" sz="1400" b="1" dirty="0">
                <a:solidFill>
                  <a:srgbClr val="333333"/>
                </a:solidFill>
                <a:latin typeface="Open Sans"/>
              </a:rPr>
              <a:t>Helen Mar Whitney </a:t>
            </a:r>
            <a:r>
              <a:rPr lang="en-US" sz="1400" dirty="0">
                <a:solidFill>
                  <a:srgbClr val="333333"/>
                </a:solidFill>
                <a:latin typeface="Open Sans"/>
              </a:rPr>
              <a:t>wrote that it was only “through the united faith and prayers of the faithful few” that the Saints “were permitted to remain there long enough to finish that Temple” (“Scenes in Nauvoo after the Martyrdom of the Prophet and </a:t>
            </a:r>
            <a:r>
              <a:rPr lang="en-US" sz="1400" dirty="0" err="1">
                <a:solidFill>
                  <a:srgbClr val="333333"/>
                </a:solidFill>
                <a:latin typeface="Open Sans"/>
              </a:rPr>
              <a:t>Patriarch,”</a:t>
            </a:r>
            <a:r>
              <a:rPr lang="en-US" sz="1400" i="1" dirty="0" err="1">
                <a:solidFill>
                  <a:srgbClr val="333333"/>
                </a:solidFill>
                <a:latin typeface="Open Sans"/>
              </a:rPr>
              <a:t>Woman’s</a:t>
            </a:r>
            <a:r>
              <a:rPr lang="en-US" sz="1400" i="1" dirty="0">
                <a:solidFill>
                  <a:srgbClr val="333333"/>
                </a:solidFill>
                <a:latin typeface="Open Sans"/>
              </a:rPr>
              <a:t> Exponent,</a:t>
            </a:r>
            <a:r>
              <a:rPr lang="en-US" sz="1400" dirty="0">
                <a:solidFill>
                  <a:srgbClr val="333333"/>
                </a:solidFill>
                <a:latin typeface="Open Sans"/>
              </a:rPr>
              <a:t> Apr. 15, 1883, 170). (Photograph of Nauvoo Temple detail by </a:t>
            </a:r>
            <a:r>
              <a:rPr lang="en-US" sz="1400" dirty="0" err="1">
                <a:solidFill>
                  <a:srgbClr val="333333"/>
                </a:solidFill>
                <a:latin typeface="Open Sans"/>
              </a:rPr>
              <a:t>Welden</a:t>
            </a:r>
            <a:r>
              <a:rPr lang="en-US" sz="1400" dirty="0">
                <a:solidFill>
                  <a:srgbClr val="333333"/>
                </a:solidFill>
                <a:latin typeface="Open Sans"/>
              </a:rPr>
              <a:t> C. Andersen.)</a:t>
            </a:r>
            <a:endParaRPr lang="en-US" sz="1400" dirty="0"/>
          </a:p>
        </p:txBody>
      </p:sp>
      <p:pic>
        <p:nvPicPr>
          <p:cNvPr id="2050" name="Picture 2" descr="http://rsc.byu.edu/sites/default/files/Helen-Mar-Kimball-Whitney-we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5999" y="1215349"/>
            <a:ext cx="1061189" cy="158541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161985" y="5228285"/>
            <a:ext cx="4923623" cy="1200329"/>
          </a:xfrm>
          <a:prstGeom prst="rect">
            <a:avLst/>
          </a:prstGeom>
          <a:ln>
            <a:solidFill>
              <a:schemeClr val="tx1"/>
            </a:solidFill>
          </a:ln>
        </p:spPr>
        <p:txBody>
          <a:bodyPr wrap="square">
            <a:spAutoFit/>
          </a:bodyPr>
          <a:lstStyle/>
          <a:p>
            <a:r>
              <a:rPr lang="en-US" sz="1200" dirty="0">
                <a:solidFill>
                  <a:srgbClr val="333333"/>
                </a:solidFill>
                <a:latin typeface="Open Sans"/>
              </a:rPr>
              <a:t> Young Joseph F. Smith, who fled Nauvoo in September 1846, witnessed the first exodus in February: “The [Mississippi] river froze within a day or two, … which enabled them to cross as they did, and thus the first real marvel and manifestation of the mercy and the power of God was manifest” (</a:t>
            </a:r>
            <a:r>
              <a:rPr lang="en-US" sz="1200" i="1" dirty="0">
                <a:solidFill>
                  <a:srgbClr val="333333"/>
                </a:solidFill>
                <a:latin typeface="Open Sans"/>
              </a:rPr>
              <a:t>Gospel Doctrine,</a:t>
            </a:r>
            <a:r>
              <a:rPr lang="en-US" sz="1200" dirty="0">
                <a:solidFill>
                  <a:srgbClr val="333333"/>
                </a:solidFill>
                <a:latin typeface="Open Sans"/>
              </a:rPr>
              <a:t> 5th ed. [1939], 499). (</a:t>
            </a:r>
            <a:r>
              <a:rPr lang="en-US" sz="1200" i="1" dirty="0">
                <a:solidFill>
                  <a:srgbClr val="333333"/>
                </a:solidFill>
                <a:latin typeface="Open Sans"/>
              </a:rPr>
              <a:t>Farewell Nauvoo: The Exodus Begins,</a:t>
            </a:r>
            <a:r>
              <a:rPr lang="en-US" sz="1200" dirty="0">
                <a:solidFill>
                  <a:srgbClr val="333333"/>
                </a:solidFill>
                <a:latin typeface="Open Sans"/>
              </a:rPr>
              <a:t> by Frank Thomas.)</a:t>
            </a:r>
            <a:endParaRPr lang="en-US" sz="1200" dirty="0"/>
          </a:p>
        </p:txBody>
      </p:sp>
      <p:sp>
        <p:nvSpPr>
          <p:cNvPr id="10" name="Rectangle 9"/>
          <p:cNvSpPr/>
          <p:nvPr/>
        </p:nvSpPr>
        <p:spPr>
          <a:xfrm>
            <a:off x="7136403" y="2958208"/>
            <a:ext cx="5034814" cy="1015663"/>
          </a:xfrm>
          <a:prstGeom prst="rect">
            <a:avLst/>
          </a:prstGeom>
          <a:ln>
            <a:solidFill>
              <a:schemeClr val="tx1"/>
            </a:solidFill>
          </a:ln>
        </p:spPr>
        <p:txBody>
          <a:bodyPr wrap="square">
            <a:spAutoFit/>
          </a:bodyPr>
          <a:lstStyle/>
          <a:p>
            <a:r>
              <a:rPr lang="en-US" sz="1200" dirty="0">
                <a:solidFill>
                  <a:srgbClr val="333333"/>
                </a:solidFill>
                <a:latin typeface="Open Sans"/>
              </a:rPr>
              <a:t>Sarah Rich expressed the feelings of nearly all the recently endowed Saints when she wrote: “If it had not been for the faith and knowledge that was bestowed upon us in that temple by the influence and help of the Spirit of the Lord our journey would have been like one taking a leap in the dark” (Reminiscences). (Photograph by </a:t>
            </a:r>
            <a:r>
              <a:rPr lang="en-US" sz="1200" dirty="0" err="1">
                <a:solidFill>
                  <a:srgbClr val="333333"/>
                </a:solidFill>
                <a:latin typeface="Open Sans"/>
              </a:rPr>
              <a:t>Welden</a:t>
            </a:r>
            <a:r>
              <a:rPr lang="en-US" sz="1200" dirty="0">
                <a:solidFill>
                  <a:srgbClr val="333333"/>
                </a:solidFill>
                <a:latin typeface="Open Sans"/>
              </a:rPr>
              <a:t> C. Andersen.)</a:t>
            </a:r>
            <a:endParaRPr lang="en-US" sz="1200" dirty="0"/>
          </a:p>
        </p:txBody>
      </p:sp>
      <p:pic>
        <p:nvPicPr>
          <p:cNvPr id="2052" name="Picture 4" descr="https://www.lds.org/bc/content/shared/content/images/gospel-library/manual/06500_all_03-01-ric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5608" y="2815786"/>
            <a:ext cx="1040406" cy="1300508"/>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6095999" y="4266226"/>
            <a:ext cx="5960918" cy="1754327"/>
            <a:chOff x="135081" y="4885442"/>
            <a:chExt cx="5960918" cy="1754327"/>
          </a:xfrm>
        </p:grpSpPr>
        <p:sp>
          <p:nvSpPr>
            <p:cNvPr id="8" name="Rectangle 7"/>
            <p:cNvSpPr/>
            <p:nvPr/>
          </p:nvSpPr>
          <p:spPr>
            <a:xfrm>
              <a:off x="1437119" y="4885442"/>
              <a:ext cx="4658880" cy="1754326"/>
            </a:xfrm>
            <a:prstGeom prst="rect">
              <a:avLst/>
            </a:prstGeom>
            <a:ln>
              <a:solidFill>
                <a:schemeClr val="tx1"/>
              </a:solidFill>
            </a:ln>
          </p:spPr>
          <p:txBody>
            <a:bodyPr wrap="square">
              <a:spAutoFit/>
            </a:bodyPr>
            <a:lstStyle/>
            <a:p>
              <a:r>
                <a:rPr lang="en-US" sz="1200" dirty="0">
                  <a:solidFill>
                    <a:srgbClr val="333333"/>
                  </a:solidFill>
                  <a:latin typeface="Open Sans"/>
                </a:rPr>
                <a:t> </a:t>
              </a:r>
              <a:r>
                <a:rPr lang="en-US" sz="1200" b="1" dirty="0">
                  <a:solidFill>
                    <a:srgbClr val="333333"/>
                  </a:solidFill>
                  <a:latin typeface="Open Sans"/>
                </a:rPr>
                <a:t>Parley P. Pratt—leaving Nauvoo </a:t>
              </a:r>
            </a:p>
            <a:p>
              <a:r>
                <a:rPr lang="en-US" sz="1200" dirty="0">
                  <a:solidFill>
                    <a:srgbClr val="333333"/>
                  </a:solidFill>
                  <a:latin typeface="Open Sans"/>
                </a:rPr>
                <a:t>“Our houses, our farms, this Temple and all we leave will be a monument to those who may visit the place of our industry, diligence and virtue,” </a:t>
              </a:r>
            </a:p>
            <a:p>
              <a:r>
                <a:rPr lang="en-US" sz="1200" dirty="0">
                  <a:solidFill>
                    <a:srgbClr val="333333"/>
                  </a:solidFill>
                  <a:latin typeface="Open Sans"/>
                </a:rPr>
                <a:t> “There is no sacrifice required at the hands of the people of God but shall be rewarded to them an hundred fold, in time or eternity” (in James R. Clark, comp., </a:t>
              </a:r>
              <a:r>
                <a:rPr lang="en-US" sz="1200" i="1" dirty="0">
                  <a:solidFill>
                    <a:srgbClr val="333333"/>
                  </a:solidFill>
                  <a:latin typeface="Open Sans"/>
                </a:rPr>
                <a:t>Messages of the First Presidency,</a:t>
              </a:r>
              <a:r>
                <a:rPr lang="en-US" sz="1200" dirty="0">
                  <a:solidFill>
                    <a:srgbClr val="333333"/>
                  </a:solidFill>
                  <a:latin typeface="Open Sans"/>
                </a:rPr>
                <a:t> 6 vols. [1965–75], 1:283). (</a:t>
              </a:r>
              <a:r>
                <a:rPr lang="en-US" sz="1200" i="1" dirty="0">
                  <a:solidFill>
                    <a:srgbClr val="333333"/>
                  </a:solidFill>
                  <a:latin typeface="Open Sans"/>
                </a:rPr>
                <a:t>Seventies Hall,</a:t>
              </a:r>
              <a:r>
                <a:rPr lang="en-US" sz="1200" dirty="0">
                  <a:solidFill>
                    <a:srgbClr val="333333"/>
                  </a:solidFill>
                  <a:latin typeface="Open Sans"/>
                </a:rPr>
                <a:t> by Al Rounds, may not be copied.)</a:t>
              </a:r>
              <a:endParaRPr lang="en-US" sz="1200" dirty="0"/>
            </a:p>
          </p:txBody>
        </p:sp>
        <p:pic>
          <p:nvPicPr>
            <p:cNvPr id="2054" name="Picture 6" descr="http://sidneyrigdon.com/criddle/Parley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081" y="4885443"/>
              <a:ext cx="1253090" cy="1754326"/>
            </a:xfrm>
            <a:prstGeom prst="rect">
              <a:avLst/>
            </a:prstGeom>
            <a:noFill/>
            <a:extLst>
              <a:ext uri="{909E8E84-426E-40DD-AFC4-6F175D3DCCD1}">
                <a14:hiddenFill xmlns:a14="http://schemas.microsoft.com/office/drawing/2010/main">
                  <a:solidFill>
                    <a:srgbClr val="FFFFFF"/>
                  </a:solidFill>
                </a14:hiddenFill>
              </a:ext>
            </a:extLst>
          </p:spPr>
        </p:pic>
      </p:grpSp>
      <p:pic>
        <p:nvPicPr>
          <p:cNvPr id="2056" name="Picture 8" descr="https://www.lds.org/bc/content/shared/content/images/gospel-library/manual/35744/35744_all_046_01-son.jpg"/>
          <p:cNvPicPr>
            <a:picLocks noChangeAspect="1" noChangeArrowheads="1"/>
          </p:cNvPicPr>
          <p:nvPr/>
        </p:nvPicPr>
        <p:blipFill rotWithShape="1">
          <a:blip r:embed="rId5">
            <a:extLst>
              <a:ext uri="{28A0092B-C50C-407E-A947-70E740481C1C}">
                <a14:useLocalDpi xmlns:a14="http://schemas.microsoft.com/office/drawing/2010/main" val="0"/>
              </a:ext>
            </a:extLst>
          </a:blip>
          <a:srcRect l="28613" t="2014" r="24357" b="1"/>
          <a:stretch/>
        </p:blipFill>
        <p:spPr bwMode="auto">
          <a:xfrm>
            <a:off x="-10391" y="4801313"/>
            <a:ext cx="1229182" cy="1849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94752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1384995"/>
          </a:xfrm>
          <a:prstGeom prst="rect">
            <a:avLst/>
          </a:prstGeom>
          <a:ln>
            <a:solidFill>
              <a:schemeClr val="tx1"/>
            </a:solidFill>
          </a:ln>
        </p:spPr>
        <p:txBody>
          <a:bodyPr wrap="square">
            <a:spAutoFit/>
          </a:bodyPr>
          <a:lstStyle/>
          <a:p>
            <a:r>
              <a:rPr lang="en-US" sz="1200" b="1" i="0" dirty="0">
                <a:solidFill>
                  <a:srgbClr val="000000"/>
                </a:solidFill>
                <a:effectLst/>
                <a:latin typeface="Times New Roman" panose="02020603050405020304" pitchFamily="18" charset="0"/>
              </a:rPr>
              <a:t>Those Indicted for the murders of Joseph and Hyrum Smith:</a:t>
            </a:r>
          </a:p>
          <a:p>
            <a:r>
              <a:rPr lang="en-US" sz="1200" b="0" i="0" dirty="0">
                <a:solidFill>
                  <a:srgbClr val="000000"/>
                </a:solidFill>
                <a:effectLst/>
                <a:latin typeface="Times New Roman" panose="02020603050405020304" pitchFamily="18" charset="0"/>
              </a:rPr>
              <a:t>In October 1844, a Hancock County grand jury indicted nine men for the murders of Joseph and Hyrum Smith.  Four men fled the county and were never arrested: </a:t>
            </a:r>
          </a:p>
          <a:p>
            <a:r>
              <a:rPr lang="en-US" sz="1200" b="0" i="0" dirty="0">
                <a:solidFill>
                  <a:srgbClr val="000000"/>
                </a:solidFill>
                <a:effectLst/>
                <a:latin typeface="Times New Roman" panose="02020603050405020304" pitchFamily="18" charset="0"/>
              </a:rPr>
              <a:t>John Wills, William </a:t>
            </a:r>
            <a:r>
              <a:rPr lang="en-US" sz="1200" b="0" i="0" dirty="0" err="1">
                <a:solidFill>
                  <a:srgbClr val="000000"/>
                </a:solidFill>
                <a:effectLst/>
                <a:latin typeface="Times New Roman" panose="02020603050405020304" pitchFamily="18" charset="0"/>
              </a:rPr>
              <a:t>Voras</a:t>
            </a:r>
            <a:r>
              <a:rPr lang="en-US" sz="1200" b="0" i="0" dirty="0">
                <a:solidFill>
                  <a:srgbClr val="000000"/>
                </a:solidFill>
                <a:effectLst/>
                <a:latin typeface="Times New Roman" panose="02020603050405020304" pitchFamily="18" charset="0"/>
              </a:rPr>
              <a:t>, and two men with unknown first names, Gallaher and Allen.  </a:t>
            </a:r>
          </a:p>
          <a:p>
            <a:r>
              <a:rPr lang="en-US" sz="1200" b="0" i="0" dirty="0">
                <a:solidFill>
                  <a:srgbClr val="000000"/>
                </a:solidFill>
                <a:effectLst/>
                <a:latin typeface="Times New Roman" panose="02020603050405020304" pitchFamily="18" charset="0"/>
              </a:rPr>
              <a:t>A witness to the murders, Jeremiah Willey, said that Wills, Gallaher, and </a:t>
            </a:r>
            <a:r>
              <a:rPr lang="en-US" sz="1200" b="0" i="0" dirty="0" err="1">
                <a:solidFill>
                  <a:srgbClr val="000000"/>
                </a:solidFill>
                <a:effectLst/>
                <a:latin typeface="Times New Roman" panose="02020603050405020304" pitchFamily="18" charset="0"/>
              </a:rPr>
              <a:t>Voras</a:t>
            </a:r>
            <a:r>
              <a:rPr lang="en-US" sz="1200" b="0" i="0" dirty="0">
                <a:solidFill>
                  <a:srgbClr val="000000"/>
                </a:solidFill>
                <a:effectLst/>
                <a:latin typeface="Times New Roman" panose="02020603050405020304" pitchFamily="18" charset="0"/>
              </a:rPr>
              <a:t> were among the men that broke into the Smiths' room and that Gallaher shot Joseph Smith in the back as he ran to the window. </a:t>
            </a:r>
          </a:p>
          <a:p>
            <a:r>
              <a:rPr lang="en-US" sz="1200" b="0" i="0" dirty="0">
                <a:solidFill>
                  <a:srgbClr val="000000"/>
                </a:solidFill>
                <a:effectLst/>
                <a:latin typeface="Times New Roman" panose="02020603050405020304" pitchFamily="18" charset="0"/>
              </a:rPr>
              <a:t>Wills, Gallaher, and </a:t>
            </a:r>
            <a:r>
              <a:rPr lang="en-US" sz="1200" b="0" i="0" dirty="0" err="1">
                <a:solidFill>
                  <a:srgbClr val="000000"/>
                </a:solidFill>
                <a:effectLst/>
                <a:latin typeface="Times New Roman" panose="02020603050405020304" pitchFamily="18" charset="0"/>
              </a:rPr>
              <a:t>Voras</a:t>
            </a:r>
            <a:r>
              <a:rPr lang="en-US" sz="1200" b="0" i="0" dirty="0">
                <a:solidFill>
                  <a:srgbClr val="000000"/>
                </a:solidFill>
                <a:effectLst/>
                <a:latin typeface="Times New Roman" panose="02020603050405020304" pitchFamily="18" charset="0"/>
              </a:rPr>
              <a:t> all received wounds when they were shot through the cell door by Joseph Smith.</a:t>
            </a:r>
          </a:p>
          <a:p>
            <a:r>
              <a:rPr lang="en-US" sz="1200" dirty="0"/>
              <a:t>http://law2.umkc.edu/faculty/projects/ftrials/carthage/defendantsbios.html</a:t>
            </a:r>
          </a:p>
        </p:txBody>
      </p:sp>
      <p:sp>
        <p:nvSpPr>
          <p:cNvPr id="4" name="Rectangle 1"/>
          <p:cNvSpPr>
            <a:spLocks noChangeArrowheads="1"/>
          </p:cNvSpPr>
          <p:nvPr/>
        </p:nvSpPr>
        <p:spPr bwMode="auto">
          <a:xfrm>
            <a:off x="0" y="1384995"/>
            <a:ext cx="4463143" cy="526297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Levi Williams</a:t>
            </a:r>
            <a:br>
              <a:rPr kumimoji="0" lang="en-US" altLang="en-US" sz="12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br>
            <a:r>
              <a:rPr kumimoji="0" lang="en-US" altLang="en-US"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Colonel and commanding officer of the 59th Regiment of the Illinois Militia</a:t>
            </a:r>
            <a:br>
              <a:rPr kumimoji="0" lang="en-US" altLang="en-US" sz="1200" b="0" i="0" u="none" strike="noStrike" cap="none" normalizeH="0" baseline="0" dirty="0">
                <a:ln>
                  <a:noFill/>
                </a:ln>
                <a:solidFill>
                  <a:schemeClr val="tx1"/>
                </a:solidFill>
                <a:effectLst/>
              </a:rPr>
            </a:br>
            <a:r>
              <a:rPr kumimoji="0" lang="en-US" altLang="en-US"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Age at indictment: 34</a:t>
            </a:r>
            <a:br>
              <a:rPr kumimoji="0" lang="en-US" altLang="en-US" sz="1200" b="0" i="0" u="none" strike="noStrike" cap="none" normalizeH="0" baseline="0" dirty="0">
                <a:ln>
                  <a:noFill/>
                </a:ln>
                <a:solidFill>
                  <a:schemeClr val="tx1"/>
                </a:solidFill>
                <a:effectLst/>
              </a:rPr>
            </a:b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Levi Williams and his wife moved from New York to Green Plains, Illinois, in the early 1830s, where the couple raised their five children.  Williams farmed, worked as a cooper, and served as a part-time Baptist minister.  He rose through the ranks of the Illinois militia and assumed the position of commanding officer of the 59th Regiment in 1840.  Williams used his position in the militia to make life difficult for Mormons.  In December 1843, he led a mob that kidnapped a Mormon and his son at gunpoint, bound them in chains, and carried them across the river to Missouri, where they were briefly held on charges of horse theft.  On June 19, 1844, Williams ordered the tar and feathering of a militia officer who refused a request of a constable to join a posse that was traveling to Nauvoo to attempt to arrest Joseph Smith.  Williams reportedly said after Smith's murder, that Mormon domination of Hancock County meant "the old settlers had no chance, and that [murder] was the only way to get rid of them."  At the 1845 trial, the prosecution presented no evidence that Williams actually fired a bullet at the Smiths, but two witnesses testified that Williams asked for militia volunteers to go to Carthage, where the Smiths were imprisoned.  Williams, according to witnesses, was among the 100 or so men present at the jail when the Smiths were murdered.  According to the account of William Daniels, Williams gave the order to charge the jail: "Col. Williams shouted out, 'Rush in!—there’s no danger boys—all is right!'”</a:t>
            </a:r>
            <a:endParaRPr kumimoji="0" lang="en-US" altLang="en-US" sz="1200" b="0" i="0" u="none" strike="noStrike" cap="none" normalizeH="0" baseline="0" dirty="0">
              <a:ln>
                <a:noFill/>
              </a:ln>
              <a:solidFill>
                <a:schemeClr val="tx1"/>
              </a:solidFill>
              <a:effectLst/>
            </a:endParaRPr>
          </a:p>
        </p:txBody>
      </p:sp>
      <p:sp>
        <p:nvSpPr>
          <p:cNvPr id="8" name="Rectangle 3"/>
          <p:cNvSpPr>
            <a:spLocks noChangeArrowheads="1"/>
          </p:cNvSpPr>
          <p:nvPr/>
        </p:nvSpPr>
        <p:spPr bwMode="auto">
          <a:xfrm>
            <a:off x="4463143" y="1384995"/>
            <a:ext cx="3810000" cy="526297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mn-lt"/>
                <a:cs typeface="Times New Roman" panose="02020603050405020304" pitchFamily="18" charset="0"/>
              </a:rPr>
              <a:t>Mark Aldrich</a:t>
            </a:r>
            <a:br>
              <a:rPr kumimoji="0" lang="en-US" altLang="en-US" sz="1200" b="0" i="0" u="none" strike="noStrike" cap="none" normalizeH="0" baseline="0" dirty="0">
                <a:ln>
                  <a:noFill/>
                </a:ln>
                <a:solidFill>
                  <a:schemeClr val="tx1"/>
                </a:solidFill>
                <a:effectLst/>
                <a:latin typeface="+mn-lt"/>
              </a:rPr>
            </a:br>
            <a:r>
              <a:rPr kumimoji="0" lang="en-US" altLang="en-US" sz="1200" b="0" i="0" u="none" strike="noStrike" cap="none" normalizeH="0" baseline="0" dirty="0">
                <a:ln>
                  <a:noFill/>
                </a:ln>
                <a:solidFill>
                  <a:srgbClr val="000000"/>
                </a:solidFill>
                <a:effectLst/>
                <a:latin typeface="+mn-lt"/>
                <a:cs typeface="Times New Roman" panose="02020603050405020304" pitchFamily="18" charset="0"/>
              </a:rPr>
              <a:t>Land developer and Commander of the Warsaw Independent Battalion (a two-company battalion attached to the 59th Regiment)</a:t>
            </a:r>
            <a:br>
              <a:rPr kumimoji="0" lang="en-US" altLang="en-US" sz="1200" b="0" i="0" u="none" strike="noStrike" cap="none" normalizeH="0" baseline="0" dirty="0">
                <a:ln>
                  <a:noFill/>
                </a:ln>
                <a:solidFill>
                  <a:srgbClr val="000000"/>
                </a:solidFill>
                <a:effectLst/>
                <a:latin typeface="+mn-lt"/>
                <a:cs typeface="Times New Roman" panose="02020603050405020304" pitchFamily="18" charset="0"/>
              </a:rPr>
            </a:br>
            <a:r>
              <a:rPr kumimoji="0" lang="en-US" altLang="en-US" sz="1200" b="0" i="0" u="none" strike="noStrike" cap="none" normalizeH="0" baseline="0" dirty="0">
                <a:ln>
                  <a:noFill/>
                </a:ln>
                <a:solidFill>
                  <a:srgbClr val="000000"/>
                </a:solidFill>
                <a:effectLst/>
                <a:latin typeface="+mn-lt"/>
                <a:cs typeface="Times New Roman" panose="02020603050405020304" pitchFamily="18" charset="0"/>
              </a:rPr>
              <a:t>Age at indictment: 42</a:t>
            </a:r>
            <a:br>
              <a:rPr kumimoji="0" lang="en-US" altLang="en-US" sz="1200" b="0" i="0" u="none" strike="noStrike" cap="none" normalizeH="0" baseline="0" dirty="0">
                <a:ln>
                  <a:noFill/>
                </a:ln>
                <a:solidFill>
                  <a:srgbClr val="000000"/>
                </a:solidFill>
                <a:effectLst/>
                <a:latin typeface="+mn-lt"/>
                <a:cs typeface="Times New Roman" panose="02020603050405020304" pitchFamily="18" charset="0"/>
              </a:rPr>
            </a:br>
            <a:endParaRPr kumimoji="0" lang="en-US" altLang="en-US" sz="12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mn-lt"/>
                <a:cs typeface="Times New Roman" panose="02020603050405020304" pitchFamily="18" charset="0"/>
              </a:rPr>
              <a:t>Mark Aldrich, the oldest of the Carthage defendants, was a founder of Warsaw, a Whig Party member of the Illinois State Legislature, and--after the Carthage trial--the first American mayor of Tucson, Arizona.  Aldrich moved to Hancock County from New York in 1832 and quickly established himself as one of the early developers in the area.  Aldrich and Smith became involved in a land dispute in 1841-42 after 204 English immigrant Mormons moved on to rented land just south of Warsaw owned by Aldrich.  When Aldrich raised the rent and imposed certain restrictions objectionable to Smith, the Mormons left for Nauvoo, a move that forced Aldrich to file for bankruptcy in March 1842.  Anti-Mormon antipathy in Warsaw also was a factor in the decision to leave Aldrich's property.  It is believed that the land controversy turned Aldrich into an outspoken opponent of the presence of Mormons in Hancock County.  Witnesses at the 1845 trial placed Aldrich at a railroad shanty where volunteers were recruited to march to the Carthage jail.  There he reportedly spoke in favor of ridding Hancock County of the Smiths, and then set off with the mob.  The jury acquitted Aldrich along with the other defendants.</a:t>
            </a:r>
            <a:endParaRPr kumimoji="0" lang="en-US" altLang="en-US" sz="1200" b="0" i="0" u="none" strike="noStrike" cap="none" normalizeH="0" baseline="0" dirty="0">
              <a:ln>
                <a:noFill/>
              </a:ln>
              <a:solidFill>
                <a:schemeClr val="tx1"/>
              </a:solidFill>
              <a:effectLst/>
              <a:latin typeface="+mn-lt"/>
            </a:endParaRPr>
          </a:p>
        </p:txBody>
      </p:sp>
      <p:sp>
        <p:nvSpPr>
          <p:cNvPr id="9" name="Rectangle 4"/>
          <p:cNvSpPr>
            <a:spLocks noChangeArrowheads="1"/>
          </p:cNvSpPr>
          <p:nvPr/>
        </p:nvSpPr>
        <p:spPr bwMode="auto">
          <a:xfrm>
            <a:off x="8273143" y="1384995"/>
            <a:ext cx="3918857" cy="452431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mn-lt"/>
                <a:cs typeface="Times New Roman" panose="02020603050405020304" pitchFamily="18" charset="0"/>
              </a:rPr>
              <a:t>Jacob C. Davis</a:t>
            </a:r>
            <a:br>
              <a:rPr kumimoji="0" lang="en-US" altLang="en-US" sz="1200" b="0" i="0" u="none" strike="noStrike" cap="none" normalizeH="0" baseline="0">
                <a:ln>
                  <a:noFill/>
                </a:ln>
                <a:solidFill>
                  <a:schemeClr val="tx1"/>
                </a:solidFill>
                <a:effectLst/>
                <a:latin typeface="+mn-lt"/>
              </a:rPr>
            </a:br>
            <a:r>
              <a:rPr kumimoji="0" lang="en-US" altLang="en-US" sz="1200" b="0" i="0" u="none" strike="noStrike" cap="none" normalizeH="0" baseline="0">
                <a:ln>
                  <a:noFill/>
                </a:ln>
                <a:solidFill>
                  <a:srgbClr val="000000"/>
                </a:solidFill>
                <a:effectLst/>
                <a:latin typeface="+mn-lt"/>
                <a:cs typeface="Times New Roman" panose="02020603050405020304" pitchFamily="18" charset="0"/>
              </a:rPr>
              <a:t>State senator and commander of the Warsaw Cadets</a:t>
            </a:r>
            <a:br>
              <a:rPr kumimoji="0" lang="en-US" altLang="en-US" sz="1200" b="0" i="0" u="none" strike="noStrike" cap="none" normalizeH="0" baseline="0">
                <a:ln>
                  <a:noFill/>
                </a:ln>
                <a:solidFill>
                  <a:srgbClr val="000000"/>
                </a:solidFill>
                <a:effectLst/>
                <a:latin typeface="+mn-lt"/>
                <a:cs typeface="Times New Roman" panose="02020603050405020304" pitchFamily="18" charset="0"/>
              </a:rPr>
            </a:br>
            <a:r>
              <a:rPr kumimoji="0" lang="en-US" altLang="en-US" sz="1200" b="0" i="0" u="none" strike="noStrike" cap="none" normalizeH="0" baseline="0">
                <a:ln>
                  <a:noFill/>
                </a:ln>
                <a:solidFill>
                  <a:srgbClr val="000000"/>
                </a:solidFill>
                <a:effectLst/>
                <a:latin typeface="+mn-lt"/>
                <a:cs typeface="Times New Roman" panose="02020603050405020304" pitchFamily="18" charset="0"/>
              </a:rPr>
              <a:t>Age at indictment: 31</a:t>
            </a:r>
            <a:br>
              <a:rPr kumimoji="0" lang="en-US" altLang="en-US" sz="1200" b="0" i="0" u="none" strike="noStrike" cap="none" normalizeH="0" baseline="0">
                <a:ln>
                  <a:noFill/>
                </a:ln>
                <a:solidFill>
                  <a:srgbClr val="000000"/>
                </a:solidFill>
                <a:effectLst/>
                <a:latin typeface="+mn-lt"/>
                <a:cs typeface="Times New Roman" panose="02020603050405020304" pitchFamily="18" charset="0"/>
              </a:rPr>
            </a:br>
            <a:endParaRPr kumimoji="0" lang="en-US" altLang="en-US" sz="1200" b="0" i="0" u="none" strike="noStrike" cap="none" normalizeH="0" baseline="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mn-lt"/>
                <a:cs typeface="Times New Roman" panose="02020603050405020304" pitchFamily="18" charset="0"/>
              </a:rPr>
              <a:t>After attending William and Mary College in Virginia, Davis moved to Warsaw in 1838, where he studied law and served as Hancock County circuit clerk before being elected (with Mormon support) to the Illinois Senate in 1842.  In 1844, Davis sought the Democratic nomination for a seat in Congress, but failed to win Mormon backing for his bid and thus lost the race.  It is believed that the failure of the Mormons to support his campaign for Congress might have led to Davis becoming an outspoken opponent of the presence of the Latter Day Saints in Hancock County.  According to prosecution witness William Daniels, Davis agreed with other conspirators the night before the murders that the Smiths should be killed.  When asked by Thomas Sharp to join the march to the Carthage jail, however, Davis refused and (according to Daniels) was called a "damned coward."  At the 1845 trial, Prosecutor Lamborn effectively dropped charges against Davis.  Lamborn told the jury, "I have no doubt in my own mind, not a particle, that Davis cooperated in the murder, but there is no legal evidence to convict him."</a:t>
            </a:r>
            <a:endParaRPr kumimoji="0" lang="en-US" altLang="en-US" sz="1200" b="0" i="0" u="none" strike="noStrike" cap="none" normalizeH="0" baseline="0">
              <a:ln>
                <a:noFill/>
              </a:ln>
              <a:solidFill>
                <a:schemeClr val="tx1"/>
              </a:solidFill>
              <a:effectLst/>
              <a:latin typeface="+mn-lt"/>
            </a:endParaRPr>
          </a:p>
        </p:txBody>
      </p:sp>
      <p:sp>
        <p:nvSpPr>
          <p:cNvPr id="10" name="Rectangle 9"/>
          <p:cNvSpPr/>
          <p:nvPr/>
        </p:nvSpPr>
        <p:spPr>
          <a:xfrm>
            <a:off x="8273143" y="5909310"/>
            <a:ext cx="3962400" cy="938719"/>
          </a:xfrm>
          <a:prstGeom prst="rect">
            <a:avLst/>
          </a:prstGeom>
          <a:ln>
            <a:solidFill>
              <a:schemeClr val="tx1"/>
            </a:solidFill>
          </a:ln>
        </p:spPr>
        <p:txBody>
          <a:bodyPr wrap="square">
            <a:spAutoFit/>
          </a:bodyPr>
          <a:lstStyle/>
          <a:p>
            <a:r>
              <a:rPr lang="en-US" sz="1100" b="1" dirty="0">
                <a:solidFill>
                  <a:srgbClr val="000000"/>
                </a:solidFill>
              </a:rPr>
              <a:t>B</a:t>
            </a:r>
            <a:r>
              <a:rPr lang="en-US" sz="1100" b="1" i="0" dirty="0">
                <a:solidFill>
                  <a:srgbClr val="000000"/>
                </a:solidFill>
                <a:effectLst/>
              </a:rPr>
              <a:t>iographical sketches of the five defendants in the Carthage Conspiracy trial of 1845 are drawn largely from </a:t>
            </a:r>
            <a:r>
              <a:rPr lang="en-US" sz="1100" b="1" i="1" dirty="0">
                <a:solidFill>
                  <a:srgbClr val="000000"/>
                </a:solidFill>
                <a:effectLst/>
              </a:rPr>
              <a:t>Carthage Conspiracy: The Trial of the Accused Assassins</a:t>
            </a:r>
            <a:r>
              <a:rPr lang="en-US" sz="1100" b="1" i="0" dirty="0">
                <a:solidFill>
                  <a:srgbClr val="000000"/>
                </a:solidFill>
                <a:effectLst/>
              </a:rPr>
              <a:t> </a:t>
            </a:r>
            <a:r>
              <a:rPr lang="en-US" sz="1100" b="1" i="1" dirty="0">
                <a:solidFill>
                  <a:srgbClr val="000000"/>
                </a:solidFill>
                <a:effectLst/>
              </a:rPr>
              <a:t>of Joseph Smith</a:t>
            </a:r>
            <a:r>
              <a:rPr lang="en-US" sz="1100" b="1" i="0" dirty="0">
                <a:solidFill>
                  <a:srgbClr val="000000"/>
                </a:solidFill>
                <a:effectLst/>
              </a:rPr>
              <a:t>, by Dallin H. Oaks and Marvin S. Hill (University of Illinois Press, 1979).</a:t>
            </a:r>
            <a:endParaRPr lang="en-US" sz="1100" b="1" dirty="0"/>
          </a:p>
        </p:txBody>
      </p:sp>
    </p:spTree>
    <p:extLst>
      <p:ext uri="{BB962C8B-B14F-4D97-AF65-F5344CB8AC3E}">
        <p14:creationId xmlns:p14="http://schemas.microsoft.com/office/powerpoint/2010/main" val="15202938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0"/>
            <a:ext cx="8153400" cy="30469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effectLst/>
                <a:latin typeface="Times New Roman" panose="02020603050405020304" pitchFamily="18" charset="0"/>
                <a:cs typeface="Times New Roman" panose="02020603050405020304" pitchFamily="18" charset="0"/>
              </a:rPr>
              <a:t>Thomas C. Sharp</a:t>
            </a:r>
            <a:br>
              <a:rPr kumimoji="0" lang="en-US" altLang="en-US" sz="1200" b="0" i="0" u="none" strike="noStrike" cap="none" normalizeH="0" baseline="0" dirty="0">
                <a:ln>
                  <a:noFill/>
                </a:ln>
                <a:effectLst/>
              </a:rPr>
            </a:br>
            <a:r>
              <a:rPr kumimoji="0" lang="en-US" altLang="en-US" sz="1200" b="0" i="0" u="none" strike="noStrike" cap="none" normalizeH="0" baseline="0" dirty="0">
                <a:ln>
                  <a:noFill/>
                </a:ln>
                <a:effectLst/>
                <a:latin typeface="Times New Roman" panose="02020603050405020304" pitchFamily="18" charset="0"/>
                <a:cs typeface="Times New Roman" panose="02020603050405020304" pitchFamily="18" charset="0"/>
              </a:rPr>
              <a:t>Publisher of the </a:t>
            </a:r>
            <a:r>
              <a:rPr kumimoji="0" lang="en-US" altLang="en-US" sz="1200" b="0" i="1" u="none" strike="noStrike" cap="none" normalizeH="0" baseline="0" dirty="0">
                <a:ln>
                  <a:noFill/>
                </a:ln>
                <a:effectLst/>
                <a:latin typeface="Times New Roman" panose="02020603050405020304" pitchFamily="18" charset="0"/>
                <a:cs typeface="Times New Roman" panose="02020603050405020304" pitchFamily="18" charset="0"/>
              </a:rPr>
              <a:t>Warsaw Signal</a:t>
            </a:r>
            <a:r>
              <a:rPr kumimoji="0" lang="en-US" altLang="en-US" sz="1200" b="0" i="0" u="none" strike="noStrike" cap="none" normalizeH="0" baseline="0" dirty="0">
                <a:ln>
                  <a:noFill/>
                </a:ln>
                <a:effectLst/>
                <a:latin typeface="Times New Roman" panose="02020603050405020304" pitchFamily="18" charset="0"/>
                <a:cs typeface="Times New Roman" panose="02020603050405020304" pitchFamily="18" charset="0"/>
              </a:rPr>
              <a:t>, a leading anti-Mormon newspaper</a:t>
            </a:r>
            <a:br>
              <a:rPr kumimoji="0" lang="en-US" altLang="en-US" sz="1200" b="0" i="0" u="none" strike="noStrike" cap="none" normalizeH="0" baseline="0" dirty="0">
                <a:ln>
                  <a:noFill/>
                </a:ln>
                <a:effectLst/>
                <a:latin typeface="Times New Roman" panose="02020603050405020304" pitchFamily="18" charset="0"/>
                <a:cs typeface="Times New Roman" panose="02020603050405020304" pitchFamily="18" charset="0"/>
              </a:rPr>
            </a:br>
            <a:r>
              <a:rPr kumimoji="0" lang="en-US" altLang="en-US" sz="1200" b="0" i="0" u="none" strike="noStrike" cap="none" normalizeH="0" baseline="0" dirty="0">
                <a:ln>
                  <a:noFill/>
                </a:ln>
                <a:effectLst/>
                <a:latin typeface="Times New Roman" panose="02020603050405020304" pitchFamily="18" charset="0"/>
                <a:cs typeface="Times New Roman" panose="02020603050405020304" pitchFamily="18" charset="0"/>
              </a:rPr>
              <a:t>Age at indictment: 31</a:t>
            </a:r>
            <a:br>
              <a:rPr kumimoji="0" lang="en-US" altLang="en-US" sz="1200" b="0" i="0" u="none" strike="noStrike" cap="none" normalizeH="0" baseline="0" dirty="0">
                <a:ln>
                  <a:noFill/>
                </a:ln>
                <a:effectLst/>
                <a:latin typeface="Times New Roman" panose="02020603050405020304" pitchFamily="18" charset="0"/>
                <a:cs typeface="Times New Roman" panose="02020603050405020304" pitchFamily="18" charset="0"/>
              </a:rPr>
            </a:br>
            <a:endParaRPr kumimoji="0" lang="en-US" altLang="en-US" sz="12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latin typeface="Times New Roman" panose="02020603050405020304" pitchFamily="18" charset="0"/>
                <a:cs typeface="Times New Roman" panose="02020603050405020304" pitchFamily="18" charset="0"/>
              </a:rPr>
              <a:t>"Old Tom Sharp," as he was called by Mormons, was the most prominent of the five defendants.  Sharp's anti-Mormon views, published in his </a:t>
            </a:r>
            <a:r>
              <a:rPr kumimoji="0" lang="en-US" altLang="en-US" sz="1200" b="0" i="1" u="none" strike="noStrike" cap="none" normalizeH="0" baseline="0" dirty="0">
                <a:ln>
                  <a:noFill/>
                </a:ln>
                <a:effectLst/>
                <a:latin typeface="Times New Roman" panose="02020603050405020304" pitchFamily="18" charset="0"/>
                <a:cs typeface="Times New Roman" panose="02020603050405020304" pitchFamily="18" charset="0"/>
              </a:rPr>
              <a:t>Warsaw Signal</a:t>
            </a:r>
            <a:r>
              <a:rPr kumimoji="0" lang="en-US" altLang="en-US" sz="1200" b="0" i="0" u="none" strike="noStrike" cap="none" normalizeH="0" baseline="0" dirty="0">
                <a:ln>
                  <a:noFill/>
                </a:ln>
                <a:effectLst/>
                <a:latin typeface="Times New Roman" panose="02020603050405020304" pitchFamily="18" charset="0"/>
                <a:cs typeface="Times New Roman" panose="02020603050405020304" pitchFamily="18" charset="0"/>
              </a:rPr>
              <a:t> newspaper, helped turn much of Hancock County's non-Mormon population against the Smiths.  After graduating from Dickinson College in Pennsylvania and studying law, Sharp moved to Warsaw in 1840.  After a year or so of largely unsuccessful law practice, Sharp turned to editorializing against Mormon power in Hancock County.  After the destruction of the Nauvoo Expositor, Sharp called for revenge: "War and extermination is inevitable!...We have no time for comment, every man will make his own.  Let it be made with powder and ball!!!"  Evidence at the trial showed Sharp spoke at the railroad shanty in favor of an attack on the jail and made no effort "to inform the Carthage Greys that a mob was coming."  Witness William Daniels testified that Sharp's speech "pointed to the necessity of killing the Smiths to get rid of the Mormons."  After the murders, Sharp defended them in the </a:t>
            </a:r>
            <a:r>
              <a:rPr kumimoji="0" lang="en-US" altLang="en-US" sz="1200" b="0" i="1" u="none" strike="noStrike" cap="none" normalizeH="0" baseline="0" dirty="0">
                <a:ln>
                  <a:noFill/>
                </a:ln>
                <a:effectLst/>
                <a:latin typeface="Times New Roman" panose="02020603050405020304" pitchFamily="18" charset="0"/>
                <a:cs typeface="Times New Roman" panose="02020603050405020304" pitchFamily="18" charset="0"/>
              </a:rPr>
              <a:t>Warsaw Signal</a:t>
            </a:r>
            <a:r>
              <a:rPr kumimoji="0" lang="en-US" altLang="en-US" sz="1200" b="0" i="0" u="none" strike="noStrike" cap="none" normalizeH="0" baseline="0" dirty="0">
                <a:ln>
                  <a:noFill/>
                </a:ln>
                <a:effectLst/>
                <a:latin typeface="Times New Roman" panose="02020603050405020304" pitchFamily="18" charset="0"/>
                <a:cs typeface="Times New Roman" panose="02020603050405020304" pitchFamily="18" charset="0"/>
              </a:rPr>
              <a:t> calling them an "execution" supported by "some of our most respectable citizens. "Sharp fled to Missouri after a reward was posted for his arrest, but surrendered to Illinois authorities on October 1, 1844.  Following his acquittal at the Carthage trial, Sharp served as mayor of Warsaw, Hancock County judge, and as a school principal.</a:t>
            </a:r>
            <a:endParaRPr kumimoji="0" lang="en-US" altLang="en-US" sz="1200" b="0" i="0" u="none" strike="noStrike" cap="none" normalizeH="0" baseline="0" dirty="0">
              <a:ln>
                <a:noFill/>
              </a:ln>
              <a:effectLst/>
            </a:endParaRPr>
          </a:p>
        </p:txBody>
      </p:sp>
      <p:sp>
        <p:nvSpPr>
          <p:cNvPr id="3" name="Rectangle 2"/>
          <p:cNvSpPr>
            <a:spLocks noChangeArrowheads="1"/>
          </p:cNvSpPr>
          <p:nvPr/>
        </p:nvSpPr>
        <p:spPr bwMode="auto">
          <a:xfrm>
            <a:off x="8153400" y="0"/>
            <a:ext cx="4038600" cy="30469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mn-lt"/>
                <a:cs typeface="Times New Roman" panose="02020603050405020304" pitchFamily="18" charset="0"/>
              </a:rPr>
              <a:t>William N. Grover</a:t>
            </a:r>
            <a:br>
              <a:rPr kumimoji="0" lang="en-US" altLang="en-US" sz="1200" b="0" i="0" u="none" strike="noStrike" cap="none" normalizeH="0" baseline="0" dirty="0">
                <a:ln>
                  <a:noFill/>
                </a:ln>
                <a:solidFill>
                  <a:schemeClr val="tx1"/>
                </a:solidFill>
                <a:effectLst/>
                <a:latin typeface="+mn-lt"/>
              </a:rPr>
            </a:br>
            <a:r>
              <a:rPr kumimoji="0" lang="en-US" altLang="en-US" sz="1200" b="0" i="0" u="none" strike="noStrike" cap="none" normalizeH="0" baseline="0" dirty="0">
                <a:ln>
                  <a:noFill/>
                </a:ln>
                <a:solidFill>
                  <a:srgbClr val="000000"/>
                </a:solidFill>
                <a:effectLst/>
                <a:latin typeface="+mn-lt"/>
                <a:cs typeface="Times New Roman" panose="02020603050405020304" pitchFamily="18" charset="0"/>
              </a:rPr>
              <a:t>Captain of the Warsaw Rifle Company</a:t>
            </a:r>
            <a:br>
              <a:rPr kumimoji="0" lang="en-US" altLang="en-US" sz="1200" b="0" i="0" u="none" strike="noStrike" cap="none" normalizeH="0" baseline="0" dirty="0">
                <a:ln>
                  <a:noFill/>
                </a:ln>
                <a:solidFill>
                  <a:srgbClr val="000000"/>
                </a:solidFill>
                <a:effectLst/>
                <a:latin typeface="+mn-lt"/>
                <a:cs typeface="Times New Roman" panose="02020603050405020304" pitchFamily="18" charset="0"/>
              </a:rPr>
            </a:br>
            <a:r>
              <a:rPr kumimoji="0" lang="en-US" altLang="en-US" sz="1200" b="0" i="0" u="none" strike="noStrike" cap="none" normalizeH="0" baseline="0" dirty="0">
                <a:ln>
                  <a:noFill/>
                </a:ln>
                <a:solidFill>
                  <a:srgbClr val="000000"/>
                </a:solidFill>
                <a:effectLst/>
                <a:latin typeface="+mn-lt"/>
                <a:cs typeface="Times New Roman" panose="02020603050405020304" pitchFamily="18" charset="0"/>
              </a:rPr>
              <a:t>Age at indictment: 26</a:t>
            </a:r>
            <a:br>
              <a:rPr kumimoji="0" lang="en-US" altLang="en-US" sz="1200" b="0" i="0" u="none" strike="noStrike" cap="none" normalizeH="0" baseline="0" dirty="0">
                <a:ln>
                  <a:noFill/>
                </a:ln>
                <a:solidFill>
                  <a:srgbClr val="000000"/>
                </a:solidFill>
                <a:effectLst/>
                <a:latin typeface="+mn-lt"/>
                <a:cs typeface="Times New Roman" panose="02020603050405020304" pitchFamily="18" charset="0"/>
              </a:rPr>
            </a:br>
            <a:endParaRPr kumimoji="0" lang="en-US" altLang="en-US" sz="12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mn-lt"/>
                <a:cs typeface="Times New Roman" panose="02020603050405020304" pitchFamily="18" charset="0"/>
              </a:rPr>
              <a:t>William Grover, married but childless, practiced law in Warsaw.  He was elected justice of the peace in 1843.  In his summation for the prosecution, Josiah </a:t>
            </a:r>
            <a:r>
              <a:rPr kumimoji="0" lang="en-US" altLang="en-US" sz="1200" b="0" i="0" u="none" strike="noStrike" cap="none" normalizeH="0" baseline="0" dirty="0" err="1">
                <a:ln>
                  <a:noFill/>
                </a:ln>
                <a:solidFill>
                  <a:srgbClr val="000000"/>
                </a:solidFill>
                <a:effectLst/>
                <a:latin typeface="+mn-lt"/>
                <a:cs typeface="Times New Roman" panose="02020603050405020304" pitchFamily="18" charset="0"/>
              </a:rPr>
              <a:t>Lamborn</a:t>
            </a:r>
            <a:r>
              <a:rPr kumimoji="0" lang="en-US" altLang="en-US" sz="1200" b="0" i="0" u="none" strike="noStrike" cap="none" normalizeH="0" baseline="0" dirty="0">
                <a:ln>
                  <a:noFill/>
                </a:ln>
                <a:solidFill>
                  <a:srgbClr val="000000"/>
                </a:solidFill>
                <a:effectLst/>
                <a:latin typeface="+mn-lt"/>
                <a:cs typeface="Times New Roman" panose="02020603050405020304" pitchFamily="18" charset="0"/>
              </a:rPr>
              <a:t> conceded that the state had failed to produce sufficient evidence to convict Grover.  </a:t>
            </a:r>
            <a:r>
              <a:rPr kumimoji="0" lang="en-US" altLang="en-US" sz="1200" b="0" i="0" u="none" strike="noStrike" cap="none" normalizeH="0" baseline="0" dirty="0" err="1">
                <a:ln>
                  <a:noFill/>
                </a:ln>
                <a:solidFill>
                  <a:srgbClr val="000000"/>
                </a:solidFill>
                <a:effectLst/>
                <a:latin typeface="+mn-lt"/>
                <a:cs typeface="Times New Roman" panose="02020603050405020304" pitchFamily="18" charset="0"/>
              </a:rPr>
              <a:t>Lamborn</a:t>
            </a:r>
            <a:r>
              <a:rPr kumimoji="0" lang="en-US" altLang="en-US" sz="1200" b="0" i="0" u="none" strike="noStrike" cap="none" normalizeH="0" baseline="0" dirty="0">
                <a:ln>
                  <a:noFill/>
                </a:ln>
                <a:solidFill>
                  <a:srgbClr val="000000"/>
                </a:solidFill>
                <a:effectLst/>
                <a:latin typeface="+mn-lt"/>
                <a:cs typeface="Times New Roman" panose="02020603050405020304" pitchFamily="18" charset="0"/>
              </a:rPr>
              <a:t> told the jury: "Nor is there evidence to convict Captain Grover, although I verily believe he was at the jail with a gun." </a:t>
            </a:r>
            <a:r>
              <a:rPr kumimoji="0" lang="en-US" altLang="en-US" sz="1200" b="0" i="0" u="none" strike="noStrike" cap="none" normalizeH="0" baseline="0" dirty="0" err="1">
                <a:ln>
                  <a:noFill/>
                </a:ln>
                <a:solidFill>
                  <a:srgbClr val="000000"/>
                </a:solidFill>
                <a:effectLst/>
                <a:latin typeface="+mn-lt"/>
                <a:cs typeface="Times New Roman" panose="02020603050405020304" pitchFamily="18" charset="0"/>
              </a:rPr>
              <a:t>Lamborn's</a:t>
            </a:r>
            <a:r>
              <a:rPr kumimoji="0" lang="en-US" altLang="en-US" sz="1200" b="0" i="0" u="none" strike="noStrike" cap="none" normalizeH="0" baseline="0" dirty="0">
                <a:ln>
                  <a:noFill/>
                </a:ln>
                <a:solidFill>
                  <a:srgbClr val="000000"/>
                </a:solidFill>
                <a:effectLst/>
                <a:latin typeface="+mn-lt"/>
                <a:cs typeface="Times New Roman" panose="02020603050405020304" pitchFamily="18" charset="0"/>
              </a:rPr>
              <a:t> concession was surprising in view of the fact that testimony indicated Grover was among the mob that marched to the Carthage jail and that Grover had later bragged that he had killed Joseph Smith.  After his acquittal, Grover moved to Missouri and, in 1863, was appointed U. S. Attorney for the Eastern District of Missouri.  </a:t>
            </a:r>
            <a:endParaRPr kumimoji="0" lang="en-US" altLang="en-US" sz="1200" b="0" i="0" u="none" strike="noStrike" cap="none" normalizeH="0" baseline="0" dirty="0">
              <a:ln>
                <a:noFill/>
              </a:ln>
              <a:solidFill>
                <a:schemeClr val="tx1"/>
              </a:solidFill>
              <a:effectLst/>
              <a:latin typeface="+mn-lt"/>
            </a:endParaRPr>
          </a:p>
        </p:txBody>
      </p:sp>
    </p:spTree>
    <p:extLst>
      <p:ext uri="{BB962C8B-B14F-4D97-AF65-F5344CB8AC3E}">
        <p14:creationId xmlns:p14="http://schemas.microsoft.com/office/powerpoint/2010/main" val="2304350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govgrid.org/gallery3/var/resizes/Fabric/GOVGRID%20FABRIC%20LINEN%20GRAY.jpg?m=1356278017"/>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71193" y="1709762"/>
            <a:ext cx="5549773" cy="1200329"/>
          </a:xfrm>
          <a:prstGeom prst="rect">
            <a:avLst/>
          </a:prstGeom>
          <a:noFill/>
        </p:spPr>
        <p:txBody>
          <a:bodyPr wrap="square" rtlCol="0">
            <a:spAutoFit/>
          </a:bodyPr>
          <a:lstStyle/>
          <a:p>
            <a:r>
              <a:rPr lang="en-US" dirty="0"/>
              <a:t>President Brigham Young asked the Saints to give their tithes and offerings to build the temple. In response, each Relief Society sister contributed a penny a week for building supplies. </a:t>
            </a:r>
          </a:p>
        </p:txBody>
      </p:sp>
      <p:sp>
        <p:nvSpPr>
          <p:cNvPr id="6" name="TextBox 5"/>
          <p:cNvSpPr txBox="1"/>
          <p:nvPr/>
        </p:nvSpPr>
        <p:spPr>
          <a:xfrm>
            <a:off x="0" y="-1509"/>
            <a:ext cx="12192000" cy="1015663"/>
          </a:xfrm>
          <a:prstGeom prst="rect">
            <a:avLst/>
          </a:prstGeom>
          <a:noFill/>
        </p:spPr>
        <p:txBody>
          <a:bodyPr wrap="square" rtlCol="0">
            <a:spAutoFit/>
          </a:bodyPr>
          <a:lstStyle/>
          <a:p>
            <a:pPr algn="ctr"/>
            <a:r>
              <a:rPr lang="en-US" sz="6000" dirty="0">
                <a:latin typeface="AR ESSENCE" panose="02000000000000000000" pitchFamily="2" charset="0"/>
                <a:cs typeface="Aharoni" panose="02010803020104030203" pitchFamily="2" charset="-79"/>
              </a:rPr>
              <a:t>Completing the Temple</a:t>
            </a:r>
          </a:p>
        </p:txBody>
      </p:sp>
      <p:sp>
        <p:nvSpPr>
          <p:cNvPr id="5" name="TextBox 4"/>
          <p:cNvSpPr txBox="1"/>
          <p:nvPr/>
        </p:nvSpPr>
        <p:spPr>
          <a:xfrm>
            <a:off x="371193" y="997152"/>
            <a:ext cx="8809022" cy="369332"/>
          </a:xfrm>
          <a:prstGeom prst="rect">
            <a:avLst/>
          </a:prstGeom>
          <a:noFill/>
        </p:spPr>
        <p:txBody>
          <a:bodyPr wrap="square" rtlCol="0">
            <a:spAutoFit/>
          </a:bodyPr>
          <a:lstStyle/>
          <a:p>
            <a:r>
              <a:rPr lang="en-US" dirty="0"/>
              <a:t>October 1844 general conference </a:t>
            </a:r>
          </a:p>
        </p:txBody>
      </p:sp>
      <p:sp>
        <p:nvSpPr>
          <p:cNvPr id="7" name="TextBox 6"/>
          <p:cNvSpPr txBox="1"/>
          <p:nvPr/>
        </p:nvSpPr>
        <p:spPr>
          <a:xfrm>
            <a:off x="5586084" y="3501930"/>
            <a:ext cx="3943753" cy="1477328"/>
          </a:xfrm>
          <a:prstGeom prst="rect">
            <a:avLst/>
          </a:prstGeom>
          <a:noFill/>
        </p:spPr>
        <p:txBody>
          <a:bodyPr wrap="square" rtlCol="0">
            <a:spAutoFit/>
          </a:bodyPr>
          <a:lstStyle/>
          <a:p>
            <a:r>
              <a:rPr lang="en-US" dirty="0"/>
              <a:t>Many men tithed their time by working on the temple one day out of every ten. </a:t>
            </a:r>
          </a:p>
          <a:p>
            <a:endParaRPr lang="en-US" dirty="0"/>
          </a:p>
          <a:p>
            <a:r>
              <a:rPr lang="en-US" dirty="0"/>
              <a:t>Others gave more than one-tenth of their means.</a:t>
            </a:r>
          </a:p>
        </p:txBody>
      </p:sp>
      <p:sp>
        <p:nvSpPr>
          <p:cNvPr id="8" name="TextBox 7"/>
          <p:cNvSpPr txBox="1"/>
          <p:nvPr/>
        </p:nvSpPr>
        <p:spPr>
          <a:xfrm>
            <a:off x="4377351" y="5367645"/>
            <a:ext cx="5549773" cy="923330"/>
          </a:xfrm>
          <a:prstGeom prst="rect">
            <a:avLst/>
          </a:prstGeom>
          <a:noFill/>
        </p:spPr>
        <p:txBody>
          <a:bodyPr wrap="square" rtlCol="0">
            <a:spAutoFit/>
          </a:bodyPr>
          <a:lstStyle/>
          <a:p>
            <a:r>
              <a:rPr lang="en-US" dirty="0"/>
              <a:t>Joseph Toronto gave Brigham Young $2,500 in gold and said he wanted to give all that he had to build the kingdom of God. </a:t>
            </a:r>
          </a:p>
        </p:txBody>
      </p:sp>
      <p:sp>
        <p:nvSpPr>
          <p:cNvPr id="2" name="Rectangle 1"/>
          <p:cNvSpPr/>
          <p:nvPr/>
        </p:nvSpPr>
        <p:spPr>
          <a:xfrm>
            <a:off x="0" y="6505976"/>
            <a:ext cx="1518044" cy="338554"/>
          </a:xfrm>
          <a:prstGeom prst="rect">
            <a:avLst/>
          </a:prstGeom>
        </p:spPr>
        <p:txBody>
          <a:bodyPr wrap="none">
            <a:spAutoFit/>
          </a:bodyPr>
          <a:lstStyle/>
          <a:p>
            <a:r>
              <a:rPr lang="en-US" sz="1600" dirty="0"/>
              <a:t>Student Manual</a:t>
            </a:r>
          </a:p>
        </p:txBody>
      </p:sp>
      <p:pic>
        <p:nvPicPr>
          <p:cNvPr id="4098" name="Picture 2" descr="http://upload.wikimedia.org/wikipedia/commons/thumb/9/95/Giuseppe-Efisio-Taranto-sm.jpg/180px-Giuseppe-Efisio-Taranto-s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1640" y="4305288"/>
            <a:ext cx="1570251" cy="230303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historytogo.utah.gov/people/images/Brigham_Young.jpg"/>
          <p:cNvPicPr>
            <a:picLocks noChangeAspect="1" noChangeArrowheads="1"/>
          </p:cNvPicPr>
          <p:nvPr/>
        </p:nvPicPr>
        <p:blipFill rotWithShape="1">
          <a:blip r:embed="rId4">
            <a:extLst>
              <a:ext uri="{28A0092B-C50C-407E-A947-70E740481C1C}">
                <a14:useLocalDpi xmlns:a14="http://schemas.microsoft.com/office/drawing/2010/main" val="0"/>
              </a:ext>
            </a:extLst>
          </a:blip>
          <a:srcRect r="7488" b="7771"/>
          <a:stretch/>
        </p:blipFill>
        <p:spPr bwMode="auto">
          <a:xfrm>
            <a:off x="3957608" y="2762181"/>
            <a:ext cx="1453430" cy="199576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www.withoutend.org/wp-content/uploads/2014/11/relief-society-organization-emma-smith.jpg"/>
          <p:cNvPicPr>
            <a:picLocks noChangeAspect="1" noChangeArrowheads="1"/>
          </p:cNvPicPr>
          <p:nvPr/>
        </p:nvPicPr>
        <p:blipFill rotWithShape="1">
          <a:blip r:embed="rId5">
            <a:extLst>
              <a:ext uri="{28A0092B-C50C-407E-A947-70E740481C1C}">
                <a14:useLocalDpi xmlns:a14="http://schemas.microsoft.com/office/drawing/2010/main" val="0"/>
              </a:ext>
            </a:extLst>
          </a:blip>
          <a:srcRect l="49716" t="26397"/>
          <a:stretch/>
        </p:blipFill>
        <p:spPr bwMode="auto">
          <a:xfrm>
            <a:off x="6597201" y="985431"/>
            <a:ext cx="1659314" cy="2128112"/>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s://www.lds.org/bc/content/shared/content/images/gospel-library/manual/06500_all_02-01-nauvoo.jpg"/>
          <p:cNvPicPr>
            <a:picLocks noChangeAspect="1" noChangeArrowheads="1"/>
          </p:cNvPicPr>
          <p:nvPr/>
        </p:nvPicPr>
        <p:blipFill rotWithShape="1">
          <a:blip r:embed="rId6">
            <a:extLst>
              <a:ext uri="{28A0092B-C50C-407E-A947-70E740481C1C}">
                <a14:useLocalDpi xmlns:a14="http://schemas.microsoft.com/office/drawing/2010/main" val="0"/>
              </a:ext>
            </a:extLst>
          </a:blip>
          <a:srcRect l="58252" t="1" b="627"/>
          <a:stretch/>
        </p:blipFill>
        <p:spPr bwMode="auto">
          <a:xfrm>
            <a:off x="9963411" y="697198"/>
            <a:ext cx="1868944" cy="326552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8079" y="5507544"/>
            <a:ext cx="3409163" cy="923330"/>
          </a:xfrm>
          <a:prstGeom prst="rect">
            <a:avLst/>
          </a:prstGeom>
        </p:spPr>
        <p:txBody>
          <a:bodyPr wrap="square">
            <a:spAutoFit/>
          </a:bodyPr>
          <a:lstStyle/>
          <a:p>
            <a:pPr algn="ctr"/>
            <a:r>
              <a:rPr lang="en-US" b="1" i="1" dirty="0">
                <a:solidFill>
                  <a:srgbClr val="FF0000"/>
                </a:solidFill>
                <a:effectLst/>
                <a:latin typeface="Open Sans"/>
              </a:rPr>
              <a:t>Receiving temple ordinances is worth all our righteous effort and sacrifice</a:t>
            </a:r>
            <a:endParaRPr lang="en-US" dirty="0">
              <a:solidFill>
                <a:srgbClr val="FF0000"/>
              </a:solidFill>
            </a:endParaRPr>
          </a:p>
        </p:txBody>
      </p:sp>
      <p:pic>
        <p:nvPicPr>
          <p:cNvPr id="14" name="Picture 2" descr="http://www.lds-mormon.com/veilworker/NAUVTEMP.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285" y="2931042"/>
            <a:ext cx="2697315" cy="2457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3394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4100"/>
                                        </p:tgtEl>
                                        <p:attrNameLst>
                                          <p:attrName>style.visibility</p:attrName>
                                        </p:attrNameLst>
                                      </p:cBhvr>
                                      <p:to>
                                        <p:strVal val="visible"/>
                                      </p:to>
                                    </p:set>
                                    <p:animEffect transition="in" filter="fade">
                                      <p:cBhvr>
                                        <p:cTn id="10" dur="500"/>
                                        <p:tgtEl>
                                          <p:spTgt spid="4100"/>
                                        </p:tgtEl>
                                      </p:cBhvr>
                                    </p:animEffect>
                                  </p:childTnLst>
                                </p:cTn>
                              </p:par>
                              <p:par>
                                <p:cTn id="11" presetID="10" presetClass="entr" presetSubtype="0" fill="hold" nodeType="withEffect">
                                  <p:stCondLst>
                                    <p:cond delay="0"/>
                                  </p:stCondLst>
                                  <p:childTnLst>
                                    <p:set>
                                      <p:cBhvr>
                                        <p:cTn id="12" dur="1" fill="hold">
                                          <p:stCondLst>
                                            <p:cond delay="0"/>
                                          </p:stCondLst>
                                        </p:cTn>
                                        <p:tgtEl>
                                          <p:spTgt spid="4102"/>
                                        </p:tgtEl>
                                        <p:attrNameLst>
                                          <p:attrName>style.visibility</p:attrName>
                                        </p:attrNameLst>
                                      </p:cBhvr>
                                      <p:to>
                                        <p:strVal val="visible"/>
                                      </p:to>
                                    </p:set>
                                    <p:animEffect transition="in" filter="fade">
                                      <p:cBhvr>
                                        <p:cTn id="13" dur="500"/>
                                        <p:tgtEl>
                                          <p:spTgt spid="410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nodeType="withEffect">
                                  <p:stCondLst>
                                    <p:cond delay="0"/>
                                  </p:stCondLst>
                                  <p:childTnLst>
                                    <p:set>
                                      <p:cBhvr>
                                        <p:cTn id="20" dur="1" fill="hold">
                                          <p:stCondLst>
                                            <p:cond delay="0"/>
                                          </p:stCondLst>
                                        </p:cTn>
                                        <p:tgtEl>
                                          <p:spTgt spid="4104"/>
                                        </p:tgtEl>
                                        <p:attrNameLst>
                                          <p:attrName>style.visibility</p:attrName>
                                        </p:attrNameLst>
                                      </p:cBhvr>
                                      <p:to>
                                        <p:strVal val="visible"/>
                                      </p:to>
                                    </p:set>
                                    <p:animEffect transition="in" filter="fade">
                                      <p:cBhvr>
                                        <p:cTn id="21" dur="500"/>
                                        <p:tgtEl>
                                          <p:spTgt spid="410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10" presetClass="entr" presetSubtype="0" fill="hold" nodeType="withEffect">
                                  <p:stCondLst>
                                    <p:cond delay="0"/>
                                  </p:stCondLst>
                                  <p:childTnLst>
                                    <p:set>
                                      <p:cBhvr>
                                        <p:cTn id="28" dur="1" fill="hold">
                                          <p:stCondLst>
                                            <p:cond delay="0"/>
                                          </p:stCondLst>
                                        </p:cTn>
                                        <p:tgtEl>
                                          <p:spTgt spid="4098"/>
                                        </p:tgtEl>
                                        <p:attrNameLst>
                                          <p:attrName>style.visibility</p:attrName>
                                        </p:attrNameLst>
                                      </p:cBhvr>
                                      <p:to>
                                        <p:strVal val="visible"/>
                                      </p:to>
                                    </p:set>
                                    <p:animEffect transition="in" filter="fade">
                                      <p:cBhvr>
                                        <p:cTn id="29" dur="500"/>
                                        <p:tgtEl>
                                          <p:spTgt spid="409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govgrid.org/gallery3/var/resizes/Fabric/GOVGRID%20FABRIC%20LINEN%20GRAY.jpg?m=1356278017"/>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48629" y="2651916"/>
            <a:ext cx="5549773" cy="1477328"/>
          </a:xfrm>
          <a:prstGeom prst="rect">
            <a:avLst/>
          </a:prstGeom>
          <a:noFill/>
        </p:spPr>
        <p:txBody>
          <a:bodyPr wrap="square" rtlCol="0">
            <a:spAutoFit/>
          </a:bodyPr>
          <a:lstStyle/>
          <a:p>
            <a:r>
              <a:rPr lang="en-US" dirty="0"/>
              <a:t>In September 1844, Colonel Levi Williams, one of those later indicted for the murders of Joseph and Hyrum Smith, organized a major military campaign to force the Latter-day Saints out of Illinois. It was advertised as “a great wolf hunt in Hancock County”</a:t>
            </a:r>
          </a:p>
        </p:txBody>
      </p:sp>
      <p:sp>
        <p:nvSpPr>
          <p:cNvPr id="6" name="TextBox 5"/>
          <p:cNvSpPr txBox="1"/>
          <p:nvPr/>
        </p:nvSpPr>
        <p:spPr>
          <a:xfrm>
            <a:off x="0" y="-1509"/>
            <a:ext cx="12192000" cy="1015663"/>
          </a:xfrm>
          <a:prstGeom prst="rect">
            <a:avLst/>
          </a:prstGeom>
          <a:noFill/>
        </p:spPr>
        <p:txBody>
          <a:bodyPr wrap="square" rtlCol="0">
            <a:spAutoFit/>
          </a:bodyPr>
          <a:lstStyle/>
          <a:p>
            <a:pPr algn="ctr"/>
            <a:r>
              <a:rPr lang="en-US" sz="6000" dirty="0">
                <a:latin typeface="AR ESSENCE" panose="02000000000000000000" pitchFamily="2" charset="0"/>
                <a:cs typeface="Aharoni" panose="02010803020104030203" pitchFamily="2" charset="-79"/>
              </a:rPr>
              <a:t>The Great Wolf Hunt</a:t>
            </a:r>
          </a:p>
        </p:txBody>
      </p:sp>
      <p:sp>
        <p:nvSpPr>
          <p:cNvPr id="5" name="TextBox 4"/>
          <p:cNvSpPr txBox="1"/>
          <p:nvPr/>
        </p:nvSpPr>
        <p:spPr>
          <a:xfrm>
            <a:off x="371193" y="997152"/>
            <a:ext cx="8809022" cy="923330"/>
          </a:xfrm>
          <a:prstGeom prst="rect">
            <a:avLst/>
          </a:prstGeom>
          <a:noFill/>
        </p:spPr>
        <p:txBody>
          <a:bodyPr wrap="square" rtlCol="0">
            <a:spAutoFit/>
          </a:bodyPr>
          <a:lstStyle/>
          <a:p>
            <a:r>
              <a:rPr lang="en-US" dirty="0"/>
              <a:t>Many enemies of the Church thought that once Joseph Smith was killed, the Church would collapse. However, when the Church continued to grow and flourish, enemies of the Church intensified their efforts to drive the Saints from Illinois.</a:t>
            </a:r>
          </a:p>
        </p:txBody>
      </p:sp>
      <p:sp>
        <p:nvSpPr>
          <p:cNvPr id="7" name="TextBox 6"/>
          <p:cNvSpPr txBox="1"/>
          <p:nvPr/>
        </p:nvSpPr>
        <p:spPr>
          <a:xfrm>
            <a:off x="6335916" y="1795039"/>
            <a:ext cx="5549773" cy="923330"/>
          </a:xfrm>
          <a:prstGeom prst="rect">
            <a:avLst/>
          </a:prstGeom>
          <a:noFill/>
        </p:spPr>
        <p:txBody>
          <a:bodyPr wrap="square" rtlCol="0">
            <a:spAutoFit/>
          </a:bodyPr>
          <a:lstStyle/>
          <a:p>
            <a:r>
              <a:rPr lang="en-US" dirty="0"/>
              <a:t>Upon hearing of this, Governor Thomas Ford of Illinois sent General John Hardin of the state militia to the county to keep the peace.</a:t>
            </a:r>
          </a:p>
        </p:txBody>
      </p:sp>
      <p:sp>
        <p:nvSpPr>
          <p:cNvPr id="8" name="TextBox 7"/>
          <p:cNvSpPr txBox="1"/>
          <p:nvPr/>
        </p:nvSpPr>
        <p:spPr>
          <a:xfrm>
            <a:off x="6405328" y="4636448"/>
            <a:ext cx="5549773" cy="2031325"/>
          </a:xfrm>
          <a:prstGeom prst="rect">
            <a:avLst/>
          </a:prstGeom>
          <a:noFill/>
        </p:spPr>
        <p:txBody>
          <a:bodyPr wrap="square" rtlCol="0">
            <a:spAutoFit/>
          </a:bodyPr>
          <a:lstStyle/>
          <a:p>
            <a:r>
              <a:rPr lang="en-US" dirty="0"/>
              <a:t>A year later, in September 1845, Colonel Williams led a mob of 300 men who raided Latter-day Saints’ settlements in outlying areas, burning many unprotected homes, farm buildings, mills, and grain stacks. </a:t>
            </a:r>
          </a:p>
          <a:p>
            <a:endParaRPr lang="en-US" dirty="0"/>
          </a:p>
          <a:p>
            <a:r>
              <a:rPr lang="en-US" dirty="0"/>
              <a:t>In mid-September, President Brigham Young asked for volunteers to rescue those Saints</a:t>
            </a:r>
          </a:p>
        </p:txBody>
      </p:sp>
      <p:pic>
        <p:nvPicPr>
          <p:cNvPr id="5122" name="Picture 2" descr="Sons of Colonel Levi Williams - Rice, Henry, and John - all members of the Militia. Photo courtsy of Mr. Raymond J. Sanguinett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8414" y="4200024"/>
            <a:ext cx="3200400" cy="219075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state.il.us/court/SupremeCourt/JusticeArchive/pics/ford.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3120" y="2701367"/>
            <a:ext cx="1221250" cy="182944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JohnJHardi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83761" y="2725942"/>
            <a:ext cx="1372932" cy="179729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6488668"/>
            <a:ext cx="2940036" cy="338554"/>
          </a:xfrm>
          <a:prstGeom prst="rect">
            <a:avLst/>
          </a:prstGeom>
        </p:spPr>
        <p:txBody>
          <a:bodyPr wrap="none">
            <a:spAutoFit/>
          </a:bodyPr>
          <a:lstStyle/>
          <a:p>
            <a:r>
              <a:rPr lang="en-US" sz="1600" dirty="0"/>
              <a:t>David E. Miller and Della S. Miller</a:t>
            </a:r>
          </a:p>
        </p:txBody>
      </p:sp>
    </p:spTree>
    <p:extLst>
      <p:ext uri="{BB962C8B-B14F-4D97-AF65-F5344CB8AC3E}">
        <p14:creationId xmlns:p14="http://schemas.microsoft.com/office/powerpoint/2010/main" val="2009932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fade">
                                      <p:cBhvr>
                                        <p:cTn id="10" dur="500"/>
                                        <p:tgtEl>
                                          <p:spTgt spid="512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2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1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govgrid.org/gallery3/var/resizes/Fabric/GOVGRID%20FABRIC%20LINEN%20GRAY.jpg?m=1356278017"/>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509"/>
            <a:ext cx="12192000" cy="1015663"/>
          </a:xfrm>
          <a:prstGeom prst="rect">
            <a:avLst/>
          </a:prstGeom>
          <a:noFill/>
        </p:spPr>
        <p:txBody>
          <a:bodyPr wrap="square" rtlCol="0">
            <a:spAutoFit/>
          </a:bodyPr>
          <a:lstStyle/>
          <a:p>
            <a:pPr algn="ctr"/>
            <a:r>
              <a:rPr lang="en-US" sz="6000" dirty="0">
                <a:latin typeface="AR ESSENCE" panose="02000000000000000000" pitchFamily="2" charset="0"/>
                <a:cs typeface="Aharoni" panose="02010803020104030203" pitchFamily="2" charset="-79"/>
              </a:rPr>
              <a:t>The Trial</a:t>
            </a:r>
          </a:p>
        </p:txBody>
      </p:sp>
      <p:sp>
        <p:nvSpPr>
          <p:cNvPr id="8" name="TextBox 7"/>
          <p:cNvSpPr txBox="1"/>
          <p:nvPr/>
        </p:nvSpPr>
        <p:spPr>
          <a:xfrm>
            <a:off x="393072" y="1386254"/>
            <a:ext cx="5549773" cy="2031325"/>
          </a:xfrm>
          <a:prstGeom prst="rect">
            <a:avLst/>
          </a:prstGeom>
          <a:noFill/>
        </p:spPr>
        <p:txBody>
          <a:bodyPr wrap="square" rtlCol="0">
            <a:spAutoFit/>
          </a:bodyPr>
          <a:lstStyle/>
          <a:p>
            <a:r>
              <a:rPr lang="en-US" dirty="0"/>
              <a:t>May 1845 when nine men were finally brought to trial in Carthage for the murder of Joseph Smith. Five of them were prominent citizens: Mark Aldrich, land promoter; Jacob C. Davis, state senator; William A. Grover, captain of the Warsaw militia; Thomas C. Sharp, newspaper editor; and Levi Williams, colonel in the fifty-ninth regiment of the state militia. </a:t>
            </a:r>
          </a:p>
        </p:txBody>
      </p:sp>
      <p:sp>
        <p:nvSpPr>
          <p:cNvPr id="2" name="Rectangle 1"/>
          <p:cNvSpPr/>
          <p:nvPr/>
        </p:nvSpPr>
        <p:spPr>
          <a:xfrm>
            <a:off x="4745848" y="3374911"/>
            <a:ext cx="6096000" cy="2031325"/>
          </a:xfrm>
          <a:prstGeom prst="rect">
            <a:avLst/>
          </a:prstGeom>
        </p:spPr>
        <p:txBody>
          <a:bodyPr>
            <a:spAutoFit/>
          </a:bodyPr>
          <a:lstStyle/>
          <a:p>
            <a:r>
              <a:rPr lang="en-US" dirty="0"/>
              <a:t>The trial lasted for two weeks, an unusually long time for that era. Prosecution witnesses gave contradictory evidence, while defense attorneys argued persuasively before a non-Mormon jury that Joseph Smith was killed in response to the popular will of the people. Therefore, they asserted that no specific person or group could be held responsible. The defendants were acquitted.</a:t>
            </a:r>
          </a:p>
        </p:txBody>
      </p:sp>
      <p:sp>
        <p:nvSpPr>
          <p:cNvPr id="12" name="Rectangle 11"/>
          <p:cNvSpPr/>
          <p:nvPr/>
        </p:nvSpPr>
        <p:spPr>
          <a:xfrm>
            <a:off x="0" y="6540384"/>
            <a:ext cx="1564531" cy="338554"/>
          </a:xfrm>
          <a:prstGeom prst="rect">
            <a:avLst/>
          </a:prstGeom>
        </p:spPr>
        <p:txBody>
          <a:bodyPr wrap="none">
            <a:spAutoFit/>
          </a:bodyPr>
          <a:lstStyle/>
          <a:p>
            <a:r>
              <a:rPr lang="en-US" sz="1600" dirty="0"/>
              <a:t>Student Manual </a:t>
            </a:r>
          </a:p>
        </p:txBody>
      </p:sp>
      <p:grpSp>
        <p:nvGrpSpPr>
          <p:cNvPr id="3" name="Group 2"/>
          <p:cNvGrpSpPr/>
          <p:nvPr/>
        </p:nvGrpSpPr>
        <p:grpSpPr>
          <a:xfrm>
            <a:off x="6123055" y="1014155"/>
            <a:ext cx="1363472" cy="1916559"/>
            <a:chOff x="6123055" y="1014155"/>
            <a:chExt cx="1363472" cy="1916559"/>
          </a:xfrm>
        </p:grpSpPr>
        <p:pic>
          <p:nvPicPr>
            <p:cNvPr id="6146" name="Picture 2" descr="Aldrich.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3055" y="1014155"/>
              <a:ext cx="1363472" cy="165661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335917" y="2653715"/>
              <a:ext cx="987771" cy="276999"/>
            </a:xfrm>
            <a:prstGeom prst="rect">
              <a:avLst/>
            </a:prstGeom>
          </p:spPr>
          <p:txBody>
            <a:bodyPr wrap="none">
              <a:spAutoFit/>
            </a:bodyPr>
            <a:lstStyle/>
            <a:p>
              <a:r>
                <a:rPr lang="en-US" sz="1200" dirty="0"/>
                <a:t>Mark Aldrich</a:t>
              </a:r>
            </a:p>
          </p:txBody>
        </p:sp>
      </p:grpSp>
      <p:grpSp>
        <p:nvGrpSpPr>
          <p:cNvPr id="4" name="Group 3"/>
          <p:cNvGrpSpPr/>
          <p:nvPr/>
        </p:nvGrpSpPr>
        <p:grpSpPr>
          <a:xfrm>
            <a:off x="8087762" y="1000357"/>
            <a:ext cx="1364478" cy="1930357"/>
            <a:chOff x="8087762" y="1000357"/>
            <a:chExt cx="1364478" cy="1930357"/>
          </a:xfrm>
        </p:grpSpPr>
        <p:pic>
          <p:nvPicPr>
            <p:cNvPr id="6148" name="Picture 4" descr="http://law2.umkc.edu/faculty/projects/ftrials/carthage/thomassharp240.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87762" y="1000357"/>
              <a:ext cx="1364478" cy="166011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8155890" y="2653715"/>
              <a:ext cx="1228221" cy="276999"/>
            </a:xfrm>
            <a:prstGeom prst="rect">
              <a:avLst/>
            </a:prstGeom>
          </p:spPr>
          <p:txBody>
            <a:bodyPr wrap="none">
              <a:spAutoFit/>
            </a:bodyPr>
            <a:lstStyle/>
            <a:p>
              <a:r>
                <a:rPr lang="en-US" sz="1200" dirty="0"/>
                <a:t>Thomas C. Sharp</a:t>
              </a:r>
            </a:p>
          </p:txBody>
        </p:sp>
      </p:grpSp>
      <p:pic>
        <p:nvPicPr>
          <p:cNvPr id="6150" name="Picture 6" descr="http://waynecountyclerkofcourt.com/wccc/assets/IMG_036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8184" y="3669350"/>
            <a:ext cx="3718054" cy="278854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876800" y="5540029"/>
            <a:ext cx="6096000" cy="646331"/>
          </a:xfrm>
          <a:prstGeom prst="rect">
            <a:avLst/>
          </a:prstGeom>
        </p:spPr>
        <p:txBody>
          <a:bodyPr>
            <a:spAutoFit/>
          </a:bodyPr>
          <a:lstStyle/>
          <a:p>
            <a:r>
              <a:rPr lang="en-US" b="0" i="0" dirty="0">
                <a:solidFill>
                  <a:srgbClr val="333333"/>
                </a:solidFill>
                <a:effectLst/>
              </a:rPr>
              <a:t>A separate trial scheduled for 24 June for the murder of Hyrum Smith was not held because the prosecutors did not appear.</a:t>
            </a:r>
            <a:endParaRPr lang="en-US" dirty="0"/>
          </a:p>
        </p:txBody>
      </p:sp>
    </p:spTree>
    <p:extLst>
      <p:ext uri="{BB962C8B-B14F-4D97-AF65-F5344CB8AC3E}">
        <p14:creationId xmlns:p14="http://schemas.microsoft.com/office/powerpoint/2010/main" val="318535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150"/>
                                        </p:tgtEl>
                                        <p:attrNameLst>
                                          <p:attrName>style.visibility</p:attrName>
                                        </p:attrNameLst>
                                      </p:cBhvr>
                                      <p:to>
                                        <p:strVal val="visible"/>
                                      </p:to>
                                    </p:set>
                                    <p:animEffect transition="in" filter="fade">
                                      <p:cBhvr>
                                        <p:cTn id="18" dur="500"/>
                                        <p:tgtEl>
                                          <p:spTgt spid="615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govgrid.org/gallery3/var/resizes/Fabric/GOVGRID%20FABRIC%20LINEN%20GRAY.jpg?m=1356278017"/>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509"/>
            <a:ext cx="12192000" cy="1015663"/>
          </a:xfrm>
          <a:prstGeom prst="rect">
            <a:avLst/>
          </a:prstGeom>
          <a:noFill/>
        </p:spPr>
        <p:txBody>
          <a:bodyPr wrap="square" rtlCol="0">
            <a:spAutoFit/>
          </a:bodyPr>
          <a:lstStyle/>
          <a:p>
            <a:pPr algn="ctr"/>
            <a:r>
              <a:rPr lang="en-US" sz="6000" dirty="0">
                <a:latin typeface="AR ESSENCE" panose="02000000000000000000" pitchFamily="2" charset="0"/>
                <a:cs typeface="Aharoni" panose="02010803020104030203" pitchFamily="2" charset="-79"/>
              </a:rPr>
              <a:t>Anti-Mormon Articles</a:t>
            </a:r>
          </a:p>
        </p:txBody>
      </p:sp>
      <p:sp>
        <p:nvSpPr>
          <p:cNvPr id="8" name="TextBox 7"/>
          <p:cNvSpPr txBox="1"/>
          <p:nvPr/>
        </p:nvSpPr>
        <p:spPr>
          <a:xfrm>
            <a:off x="327758" y="1021247"/>
            <a:ext cx="5549773" cy="1200329"/>
          </a:xfrm>
          <a:prstGeom prst="rect">
            <a:avLst/>
          </a:prstGeom>
          <a:noFill/>
        </p:spPr>
        <p:txBody>
          <a:bodyPr wrap="square" rtlCol="0">
            <a:spAutoFit/>
          </a:bodyPr>
          <a:lstStyle/>
          <a:p>
            <a:r>
              <a:rPr lang="en-US" dirty="0"/>
              <a:t>Thomas Sharp unleashed a new anti-Mormon volley in the </a:t>
            </a:r>
            <a:r>
              <a:rPr lang="en-US" i="1" dirty="0"/>
              <a:t>Warsaw Signal</a:t>
            </a:r>
            <a:r>
              <a:rPr lang="en-US" dirty="0"/>
              <a:t> in the summer of 1845. He opposed Latter-day Saint officeholders in the county and reopened the debate over Mormon political activity. </a:t>
            </a:r>
          </a:p>
        </p:txBody>
      </p:sp>
      <p:sp>
        <p:nvSpPr>
          <p:cNvPr id="12" name="Rectangle 11"/>
          <p:cNvSpPr/>
          <p:nvPr/>
        </p:nvSpPr>
        <p:spPr>
          <a:xfrm>
            <a:off x="0" y="6540384"/>
            <a:ext cx="1564531" cy="338554"/>
          </a:xfrm>
          <a:prstGeom prst="rect">
            <a:avLst/>
          </a:prstGeom>
        </p:spPr>
        <p:txBody>
          <a:bodyPr wrap="none">
            <a:spAutoFit/>
          </a:bodyPr>
          <a:lstStyle/>
          <a:p>
            <a:r>
              <a:rPr lang="en-US" sz="1600" dirty="0"/>
              <a:t>Student Manual </a:t>
            </a:r>
          </a:p>
        </p:txBody>
      </p:sp>
      <p:grpSp>
        <p:nvGrpSpPr>
          <p:cNvPr id="4" name="Group 3"/>
          <p:cNvGrpSpPr/>
          <p:nvPr/>
        </p:nvGrpSpPr>
        <p:grpSpPr>
          <a:xfrm>
            <a:off x="3102644" y="2558511"/>
            <a:ext cx="1364478" cy="1930357"/>
            <a:chOff x="8087762" y="1000357"/>
            <a:chExt cx="1364478" cy="1930357"/>
          </a:xfrm>
        </p:grpSpPr>
        <p:pic>
          <p:nvPicPr>
            <p:cNvPr id="6148" name="Picture 4" descr="http://law2.umkc.edu/faculty/projects/ftrials/carthage/thomassharp24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7762" y="1000357"/>
              <a:ext cx="1364478" cy="166011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8155890" y="2653715"/>
              <a:ext cx="1228221" cy="276999"/>
            </a:xfrm>
            <a:prstGeom prst="rect">
              <a:avLst/>
            </a:prstGeom>
          </p:spPr>
          <p:txBody>
            <a:bodyPr wrap="none">
              <a:spAutoFit/>
            </a:bodyPr>
            <a:lstStyle/>
            <a:p>
              <a:r>
                <a:rPr lang="en-US" sz="1200" dirty="0"/>
                <a:t>Thomas C. Sharp</a:t>
              </a:r>
            </a:p>
          </p:txBody>
        </p:sp>
      </p:grpSp>
      <p:grpSp>
        <p:nvGrpSpPr>
          <p:cNvPr id="14" name="Group 13"/>
          <p:cNvGrpSpPr/>
          <p:nvPr/>
        </p:nvGrpSpPr>
        <p:grpSpPr>
          <a:xfrm>
            <a:off x="6404524" y="1411863"/>
            <a:ext cx="5627914" cy="5446137"/>
            <a:chOff x="6638282" y="2948234"/>
            <a:chExt cx="5627914" cy="5446137"/>
          </a:xfrm>
        </p:grpSpPr>
        <p:sp>
          <p:nvSpPr>
            <p:cNvPr id="13" name="Rectangle 12"/>
            <p:cNvSpPr/>
            <p:nvPr/>
          </p:nvSpPr>
          <p:spPr>
            <a:xfrm>
              <a:off x="6638282" y="2948234"/>
              <a:ext cx="5627914" cy="5159297"/>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5"/>
            <p:cNvSpPr>
              <a:spLocks noChangeArrowheads="1"/>
            </p:cNvSpPr>
            <p:nvPr/>
          </p:nvSpPr>
          <p:spPr bwMode="auto">
            <a:xfrm>
              <a:off x="7053299" y="3962388"/>
              <a:ext cx="4797879" cy="4431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Times" panose="02020603050405020304" pitchFamily="18" charset="0"/>
                </a:rPr>
                <a:t> </a:t>
              </a:r>
              <a:endParaRPr kumimoji="0" lang="en-US" altLang="en-US" sz="180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rPr>
                <a:t>T</a:t>
              </a:r>
              <a:r>
                <a:rPr kumimoji="0" lang="en-US" altLang="en-US" sz="1700" b="1" i="0" u="none" strike="noStrike" cap="none" normalizeH="0" baseline="0" dirty="0">
                  <a:ln>
                    <a:noFill/>
                  </a:ln>
                  <a:solidFill>
                    <a:schemeClr val="tx1"/>
                  </a:solidFill>
                  <a:effectLst/>
                  <a:latin typeface="Arial" panose="020B0604020202020204" pitchFamily="34" charset="0"/>
                </a:rPr>
                <a:t>HE</a:t>
              </a:r>
              <a:r>
                <a:rPr kumimoji="0" lang="en-US" altLang="en-US" sz="800" b="1" i="0" u="none" strike="noStrike" cap="none" normalizeH="0" baseline="0" dirty="0">
                  <a:ln>
                    <a:noFill/>
                  </a:ln>
                  <a:solidFill>
                    <a:schemeClr val="tx1"/>
                  </a:solidFill>
                  <a:effectLst/>
                  <a:latin typeface="Arial" panose="020B0604020202020204" pitchFamily="34" charset="0"/>
                </a:rPr>
                <a:t> </a:t>
              </a:r>
              <a:r>
                <a:rPr kumimoji="0" lang="en-US" altLang="en-US" sz="1800" b="1" i="0" u="none" strike="noStrike" cap="none" normalizeH="0" baseline="0" dirty="0">
                  <a:ln>
                    <a:noFill/>
                  </a:ln>
                  <a:solidFill>
                    <a:schemeClr val="tx1"/>
                  </a:solidFill>
                  <a:effectLst/>
                  <a:latin typeface="Arial" panose="020B0604020202020204" pitchFamily="34" charset="0"/>
                </a:rPr>
                <a:t>T</a:t>
              </a:r>
              <a:r>
                <a:rPr kumimoji="0" lang="en-US" altLang="en-US" sz="1700" b="1" i="0" u="none" strike="noStrike" cap="none" normalizeH="0" baseline="0" dirty="0">
                  <a:ln>
                    <a:noFill/>
                  </a:ln>
                  <a:solidFill>
                    <a:schemeClr val="tx1"/>
                  </a:solidFill>
                  <a:effectLst/>
                  <a:latin typeface="Arial" panose="020B0604020202020204" pitchFamily="34" charset="0"/>
                </a:rPr>
                <a:t>EMPLE</a:t>
              </a:r>
              <a:r>
                <a:rPr kumimoji="0" lang="en-US" altLang="en-US" sz="800" b="1"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 The last Neighbor announces the fact, that the last shingle has been laid on the Temple. This building has been progressing for five years, and the Saints boast that it has cost $500,000, yet as an architectural burlesque they have covered the structure with </a:t>
              </a:r>
              <a:r>
                <a:rPr kumimoji="0" lang="en-US" altLang="en-US" sz="1800" b="0" i="1" u="none" strike="noStrike" cap="none" normalizeH="0" baseline="0" dirty="0">
                  <a:ln>
                    <a:noFill/>
                  </a:ln>
                  <a:solidFill>
                    <a:schemeClr val="tx1"/>
                  </a:solidFill>
                  <a:effectLst/>
                  <a:latin typeface="Arial" panose="020B0604020202020204" pitchFamily="34" charset="0"/>
                </a:rPr>
                <a:t>oak shingles.</a:t>
              </a:r>
              <a:r>
                <a:rPr kumimoji="0" lang="en-US" altLang="en-US" sz="1800" b="0" i="0" u="none" strike="noStrike" cap="none" normalizeH="0" baseline="0" dirty="0">
                  <a:ln>
                    <a:noFill/>
                  </a:ln>
                  <a:solidFill>
                    <a:schemeClr val="tx1"/>
                  </a:solidFill>
                  <a:effectLst/>
                  <a:latin typeface="Arial" panose="020B0604020202020204" pitchFamily="34" charset="0"/>
                </a:rPr>
                <a:t> It seems to have been a part of their policy to use no material in their building, except such as could be conveniently stolen from the neighboring Gentiles. Oak shingles on a building that cost $500,000, look very much like Corinthian pillars to a pig sty. </a:t>
              </a:r>
              <a:br>
                <a:rPr kumimoji="0" lang="en-US" altLang="en-US" sz="1800" b="0" i="0" u="none" strike="noStrike" cap="none" normalizeH="0" baseline="0" dirty="0">
                  <a:ln>
                    <a:noFill/>
                  </a:ln>
                  <a:solidFill>
                    <a:schemeClr val="tx1"/>
                  </a:solidFill>
                  <a:effectLst/>
                  <a:latin typeface="Arial" panose="020B0604020202020204" pitchFamily="34" charset="0"/>
                </a:rPr>
              </a:br>
              <a:br>
                <a:rPr kumimoji="0" lang="en-US" altLang="en-US" sz="1200" b="0" i="0" u="none" strike="noStrike" cap="none" normalizeH="0" baseline="0" dirty="0">
                  <a:ln>
                    <a:noFill/>
                  </a:ln>
                  <a:solidFill>
                    <a:srgbClr val="800000"/>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8196" name="Picture 4" descr="http://www.sidneyrigdon.com/dbroadhu/il/mastwar2.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1700" y="3074686"/>
              <a:ext cx="5143500" cy="66675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10868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govgrid.org/gallery3/var/resizes/Fabric/GOVGRID%20FABRIC%20LINEN%20GRAY.jpg?m=1356278017"/>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509"/>
            <a:ext cx="12192000" cy="1015663"/>
          </a:xfrm>
          <a:prstGeom prst="rect">
            <a:avLst/>
          </a:prstGeom>
          <a:noFill/>
        </p:spPr>
        <p:txBody>
          <a:bodyPr wrap="square" rtlCol="0">
            <a:spAutoFit/>
          </a:bodyPr>
          <a:lstStyle/>
          <a:p>
            <a:pPr algn="ctr"/>
            <a:r>
              <a:rPr lang="en-US" sz="6000" dirty="0">
                <a:latin typeface="AR ESSENCE" panose="02000000000000000000" pitchFamily="2" charset="0"/>
                <a:cs typeface="Aharoni" panose="02010803020104030203" pitchFamily="2" charset="-79"/>
              </a:rPr>
              <a:t>Asking for Volunteers</a:t>
            </a:r>
          </a:p>
        </p:txBody>
      </p:sp>
      <p:sp>
        <p:nvSpPr>
          <p:cNvPr id="8" name="TextBox 7"/>
          <p:cNvSpPr txBox="1"/>
          <p:nvPr/>
        </p:nvSpPr>
        <p:spPr>
          <a:xfrm>
            <a:off x="393072" y="1386254"/>
            <a:ext cx="5549773" cy="646331"/>
          </a:xfrm>
          <a:prstGeom prst="rect">
            <a:avLst/>
          </a:prstGeom>
          <a:noFill/>
        </p:spPr>
        <p:txBody>
          <a:bodyPr wrap="square" rtlCol="0">
            <a:spAutoFit/>
          </a:bodyPr>
          <a:lstStyle/>
          <a:p>
            <a:r>
              <a:rPr lang="en-US" dirty="0"/>
              <a:t>In mid-September, President Brigham Young asked for volunteers to rescue those Saints</a:t>
            </a:r>
          </a:p>
        </p:txBody>
      </p:sp>
      <p:sp>
        <p:nvSpPr>
          <p:cNvPr id="2" name="Rectangle 1"/>
          <p:cNvSpPr/>
          <p:nvPr/>
        </p:nvSpPr>
        <p:spPr>
          <a:xfrm>
            <a:off x="1719188" y="2644799"/>
            <a:ext cx="4910212" cy="1200329"/>
          </a:xfrm>
          <a:prstGeom prst="rect">
            <a:avLst/>
          </a:prstGeom>
        </p:spPr>
        <p:txBody>
          <a:bodyPr wrap="square">
            <a:spAutoFit/>
          </a:bodyPr>
          <a:lstStyle/>
          <a:p>
            <a:r>
              <a:rPr lang="en-US" b="0" i="0" dirty="0">
                <a:solidFill>
                  <a:srgbClr val="333333"/>
                </a:solidFill>
                <a:effectLst/>
              </a:rPr>
              <a:t>The Saints in Nauvoo prepared 134 wagons to bring the families in the outlying settlements (</a:t>
            </a:r>
            <a:r>
              <a:rPr lang="en-US" dirty="0"/>
              <a:t>Hancock County and north Adams County) </a:t>
            </a:r>
            <a:r>
              <a:rPr lang="en-US" b="0" i="0" dirty="0">
                <a:solidFill>
                  <a:srgbClr val="333333"/>
                </a:solidFill>
                <a:effectLst/>
              </a:rPr>
              <a:t>safely to Nauvoo. </a:t>
            </a:r>
            <a:endParaRPr lang="en-US" dirty="0"/>
          </a:p>
        </p:txBody>
      </p:sp>
      <p:sp>
        <p:nvSpPr>
          <p:cNvPr id="12" name="Rectangle 11"/>
          <p:cNvSpPr/>
          <p:nvPr/>
        </p:nvSpPr>
        <p:spPr>
          <a:xfrm>
            <a:off x="0" y="6488668"/>
            <a:ext cx="1518044" cy="338554"/>
          </a:xfrm>
          <a:prstGeom prst="rect">
            <a:avLst/>
          </a:prstGeom>
        </p:spPr>
        <p:txBody>
          <a:bodyPr wrap="none">
            <a:spAutoFit/>
          </a:bodyPr>
          <a:lstStyle/>
          <a:p>
            <a:r>
              <a:rPr lang="en-US" sz="1600" dirty="0"/>
              <a:t>Student Manual</a:t>
            </a:r>
          </a:p>
        </p:txBody>
      </p:sp>
      <p:pic>
        <p:nvPicPr>
          <p:cNvPr id="7172" name="Picture 4" descr="http://familysearch.org/learn/wiki/en/images/b/bf/Ilhancock.jpg"/>
          <p:cNvPicPr>
            <a:picLocks noChangeAspect="1" noChangeArrowheads="1"/>
          </p:cNvPicPr>
          <p:nvPr/>
        </p:nvPicPr>
        <p:blipFill rotWithShape="1">
          <a:blip r:embed="rId3">
            <a:extLst>
              <a:ext uri="{28A0092B-C50C-407E-A947-70E740481C1C}">
                <a14:useLocalDpi xmlns:a14="http://schemas.microsoft.com/office/drawing/2010/main" val="0"/>
              </a:ext>
            </a:extLst>
          </a:blip>
          <a:srcRect l="29661" t="18037" r="34679" b="15667"/>
          <a:stretch/>
        </p:blipFill>
        <p:spPr bwMode="auto">
          <a:xfrm>
            <a:off x="6723460" y="952260"/>
            <a:ext cx="1622727" cy="309379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816039" y="4165603"/>
            <a:ext cx="5137464" cy="2215991"/>
          </a:xfrm>
          <a:prstGeom prst="rect">
            <a:avLst/>
          </a:prstGeom>
          <a:noFill/>
        </p:spPr>
        <p:txBody>
          <a:bodyPr wrap="square" rtlCol="0">
            <a:spAutoFit/>
          </a:bodyPr>
          <a:lstStyle/>
          <a:p>
            <a:pPr fontAlgn="base"/>
            <a:r>
              <a:rPr lang="en-US" dirty="0"/>
              <a:t>“Let the fire of the covenant which you made in the House of the Lord, burn in your hearts, like flame unquenchable, till you … have searched out every man … who [is able to leave], and impart the fire to his soul, till he shall rise up … and go </a:t>
            </a:r>
            <a:r>
              <a:rPr lang="en-US" dirty="0" err="1"/>
              <a:t>straitway</a:t>
            </a:r>
            <a:r>
              <a:rPr lang="en-US" dirty="0"/>
              <a:t>, and bring a load of the poor from Nauvoo. …</a:t>
            </a:r>
          </a:p>
          <a:p>
            <a:pPr fontAlgn="base"/>
            <a:r>
              <a:rPr lang="en-US" dirty="0"/>
              <a:t>“… This is a day of action” </a:t>
            </a:r>
          </a:p>
          <a:p>
            <a:pPr fontAlgn="base"/>
            <a:r>
              <a:rPr lang="en-US" sz="1200" dirty="0"/>
              <a:t>Brigham Young</a:t>
            </a:r>
          </a:p>
        </p:txBody>
      </p:sp>
      <p:pic>
        <p:nvPicPr>
          <p:cNvPr id="1026" name="Picture 2" descr="https://history.lds.org/bc/content/images/joseph-smith-net/Artwork/390x520/corbett-brigham-portrai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2145" y="3980656"/>
            <a:ext cx="1881008" cy="2508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2816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500"/>
                                        <p:tgtEl>
                                          <p:spTgt spid="102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govgrid.org/gallery3/var/resizes/Fabric/GOVGRID%20FABRIC%20LINEN%20GRAY.jpg?m=1356278017"/>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509"/>
            <a:ext cx="12192000" cy="1015663"/>
          </a:xfrm>
          <a:prstGeom prst="rect">
            <a:avLst/>
          </a:prstGeom>
          <a:noFill/>
        </p:spPr>
        <p:txBody>
          <a:bodyPr wrap="square" rtlCol="0">
            <a:spAutoFit/>
          </a:bodyPr>
          <a:lstStyle/>
          <a:p>
            <a:pPr algn="ctr"/>
            <a:r>
              <a:rPr lang="en-US" sz="6000" dirty="0">
                <a:latin typeface="AR ESSENCE" panose="02000000000000000000" pitchFamily="2" charset="0"/>
                <a:cs typeface="Aharoni" panose="02010803020104030203" pitchFamily="2" charset="-79"/>
              </a:rPr>
              <a:t>Jacob </a:t>
            </a:r>
            <a:r>
              <a:rPr lang="en-US" sz="6000" dirty="0" err="1">
                <a:latin typeface="AR ESSENCE" panose="02000000000000000000" pitchFamily="2" charset="0"/>
                <a:cs typeface="Aharoni" panose="02010803020104030203" pitchFamily="2" charset="-79"/>
              </a:rPr>
              <a:t>Backenstos</a:t>
            </a:r>
            <a:r>
              <a:rPr lang="en-US" sz="6000" dirty="0">
                <a:latin typeface="AR ESSENCE" panose="02000000000000000000" pitchFamily="2" charset="0"/>
                <a:cs typeface="Aharoni" panose="02010803020104030203" pitchFamily="2" charset="-79"/>
              </a:rPr>
              <a:t>--Sheriff</a:t>
            </a:r>
          </a:p>
        </p:txBody>
      </p:sp>
      <p:sp>
        <p:nvSpPr>
          <p:cNvPr id="2" name="Rectangle 1"/>
          <p:cNvSpPr/>
          <p:nvPr/>
        </p:nvSpPr>
        <p:spPr>
          <a:xfrm>
            <a:off x="2475821" y="2074862"/>
            <a:ext cx="4479471" cy="1200329"/>
          </a:xfrm>
          <a:prstGeom prst="rect">
            <a:avLst/>
          </a:prstGeom>
        </p:spPr>
        <p:txBody>
          <a:bodyPr wrap="square">
            <a:spAutoFit/>
          </a:bodyPr>
          <a:lstStyle/>
          <a:p>
            <a:r>
              <a:rPr lang="en-US" dirty="0"/>
              <a:t>After he drove off the mob with a posse made up of ex-members of the Nauvoo Legion, his life was threatened by the non-Mormons of Hancock County, and he fled. </a:t>
            </a:r>
          </a:p>
        </p:txBody>
      </p:sp>
      <p:sp>
        <p:nvSpPr>
          <p:cNvPr id="12" name="Rectangle 11"/>
          <p:cNvSpPr/>
          <p:nvPr/>
        </p:nvSpPr>
        <p:spPr>
          <a:xfrm>
            <a:off x="0" y="6488668"/>
            <a:ext cx="1518044" cy="338554"/>
          </a:xfrm>
          <a:prstGeom prst="rect">
            <a:avLst/>
          </a:prstGeom>
        </p:spPr>
        <p:txBody>
          <a:bodyPr wrap="none">
            <a:spAutoFit/>
          </a:bodyPr>
          <a:lstStyle/>
          <a:p>
            <a:r>
              <a:rPr lang="en-US" sz="1600" dirty="0"/>
              <a:t>Student Manual</a:t>
            </a:r>
          </a:p>
        </p:txBody>
      </p:sp>
      <p:sp>
        <p:nvSpPr>
          <p:cNvPr id="3" name="Rectangle 2"/>
          <p:cNvSpPr/>
          <p:nvPr/>
        </p:nvSpPr>
        <p:spPr>
          <a:xfrm>
            <a:off x="218406" y="3549763"/>
            <a:ext cx="6096000" cy="646331"/>
          </a:xfrm>
          <a:prstGeom prst="rect">
            <a:avLst/>
          </a:prstGeom>
        </p:spPr>
        <p:txBody>
          <a:bodyPr>
            <a:spAutoFit/>
          </a:bodyPr>
          <a:lstStyle/>
          <a:p>
            <a:r>
              <a:rPr lang="en-US" dirty="0"/>
              <a:t>Frank Worrell, who had supervised the guard at Carthage the day of the Martyrdom, led the chase after </a:t>
            </a:r>
            <a:r>
              <a:rPr lang="en-US" dirty="0" err="1"/>
              <a:t>Backenstos</a:t>
            </a:r>
            <a:r>
              <a:rPr lang="en-US" dirty="0"/>
              <a:t>.</a:t>
            </a:r>
            <a:r>
              <a:rPr lang="en-US" b="0" i="0" dirty="0">
                <a:solidFill>
                  <a:srgbClr val="333333"/>
                </a:solidFill>
                <a:effectLst/>
              </a:rPr>
              <a:t>.</a:t>
            </a:r>
            <a:endParaRPr lang="en-US" dirty="0"/>
          </a:p>
        </p:txBody>
      </p:sp>
      <p:sp>
        <p:nvSpPr>
          <p:cNvPr id="4" name="Rectangle 3"/>
          <p:cNvSpPr/>
          <p:nvPr/>
        </p:nvSpPr>
        <p:spPr>
          <a:xfrm>
            <a:off x="4935325" y="4167871"/>
            <a:ext cx="7219081" cy="646331"/>
          </a:xfrm>
          <a:prstGeom prst="rect">
            <a:avLst/>
          </a:prstGeom>
        </p:spPr>
        <p:txBody>
          <a:bodyPr wrap="square">
            <a:spAutoFit/>
          </a:bodyPr>
          <a:lstStyle/>
          <a:p>
            <a:r>
              <a:rPr lang="en-US" b="0" i="0" dirty="0">
                <a:solidFill>
                  <a:srgbClr val="333333"/>
                </a:solidFill>
                <a:effectLst/>
              </a:rPr>
              <a:t>Near the railroad shanties north of Warsaw, </a:t>
            </a:r>
            <a:r>
              <a:rPr lang="en-US" b="0" i="0" dirty="0" err="1">
                <a:solidFill>
                  <a:srgbClr val="333333"/>
                </a:solidFill>
                <a:effectLst/>
              </a:rPr>
              <a:t>Backenstos</a:t>
            </a:r>
            <a:r>
              <a:rPr lang="en-US" b="0" i="0" dirty="0">
                <a:solidFill>
                  <a:srgbClr val="333333"/>
                </a:solidFill>
                <a:effectLst/>
              </a:rPr>
              <a:t> overtook several members of the Church and immediately deputized them.</a:t>
            </a:r>
            <a:endParaRPr lang="en-US" dirty="0"/>
          </a:p>
        </p:txBody>
      </p:sp>
      <p:sp>
        <p:nvSpPr>
          <p:cNvPr id="5" name="Rectangle 4"/>
          <p:cNvSpPr/>
          <p:nvPr/>
        </p:nvSpPr>
        <p:spPr>
          <a:xfrm>
            <a:off x="99158" y="4791252"/>
            <a:ext cx="4440185" cy="923330"/>
          </a:xfrm>
          <a:prstGeom prst="rect">
            <a:avLst/>
          </a:prstGeom>
        </p:spPr>
        <p:txBody>
          <a:bodyPr wrap="square">
            <a:spAutoFit/>
          </a:bodyPr>
          <a:lstStyle/>
          <a:p>
            <a:r>
              <a:rPr lang="en-US" b="0" i="0" dirty="0">
                <a:solidFill>
                  <a:srgbClr val="333333"/>
                </a:solidFill>
                <a:effectLst/>
              </a:rPr>
              <a:t>When Worrell raised his gun to fire at the sheriff, deputy Porter Rockwell took aim with his rifle and mortally wounded Worrell.</a:t>
            </a:r>
            <a:endParaRPr lang="en-US" dirty="0"/>
          </a:p>
        </p:txBody>
      </p:sp>
      <p:sp>
        <p:nvSpPr>
          <p:cNvPr id="13" name="Rectangle 12"/>
          <p:cNvSpPr/>
          <p:nvPr/>
        </p:nvSpPr>
        <p:spPr>
          <a:xfrm>
            <a:off x="6017325" y="4876529"/>
            <a:ext cx="6096000" cy="1754326"/>
          </a:xfrm>
          <a:prstGeom prst="rect">
            <a:avLst/>
          </a:prstGeom>
        </p:spPr>
        <p:txBody>
          <a:bodyPr>
            <a:spAutoFit/>
          </a:bodyPr>
          <a:lstStyle/>
          <a:p>
            <a:r>
              <a:rPr lang="en-US" dirty="0"/>
              <a:t>This intensified hostilities in Hancock County, and with civil war imminent, citizens in Quincy, Illinois, and Lee County, Iowa, asked Church members to move from Illinois. </a:t>
            </a:r>
          </a:p>
          <a:p>
            <a:endParaRPr lang="en-US" dirty="0"/>
          </a:p>
          <a:p>
            <a:r>
              <a:rPr lang="en-US" dirty="0"/>
              <a:t>On 24 September 1845 the Quorum of the Twelve Apostles promised that the Church would leave the following spring.</a:t>
            </a:r>
          </a:p>
        </p:txBody>
      </p:sp>
      <p:pic>
        <p:nvPicPr>
          <p:cNvPr id="12290" name="Picture 2" descr="http://classic.mormonchannel.org/sites/default/files/L-45-rockwell-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4681" y="4756854"/>
            <a:ext cx="2097267" cy="220512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2292" name="Picture 4" descr="https://nycawalkinthepark.files.wordpress.com/2012/11/seneca.jpg"/>
          <p:cNvPicPr>
            <a:picLocks noChangeAspect="1" noChangeArrowheads="1"/>
          </p:cNvPicPr>
          <p:nvPr/>
        </p:nvPicPr>
        <p:blipFill rotWithShape="1">
          <a:blip r:embed="rId4">
            <a:extLst>
              <a:ext uri="{28A0092B-C50C-407E-A947-70E740481C1C}">
                <a14:useLocalDpi xmlns:a14="http://schemas.microsoft.com/office/drawing/2010/main" val="0"/>
              </a:ext>
            </a:extLst>
          </a:blip>
          <a:srcRect l="7309" t="17241" r="3940" b="22955"/>
          <a:stretch/>
        </p:blipFill>
        <p:spPr bwMode="auto">
          <a:xfrm>
            <a:off x="7199445" y="1789895"/>
            <a:ext cx="3995058" cy="189705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105948" y="829490"/>
            <a:ext cx="6096000" cy="923330"/>
          </a:xfrm>
          <a:prstGeom prst="rect">
            <a:avLst/>
          </a:prstGeom>
        </p:spPr>
        <p:txBody>
          <a:bodyPr>
            <a:spAutoFit/>
          </a:bodyPr>
          <a:lstStyle/>
          <a:p>
            <a:r>
              <a:rPr lang="en-US" b="0" i="0" dirty="0">
                <a:solidFill>
                  <a:srgbClr val="333333"/>
                </a:solidFill>
                <a:effectLst/>
              </a:rPr>
              <a:t>The sheriff of Hancock County, Jacob </a:t>
            </a:r>
            <a:r>
              <a:rPr lang="en-US" b="0" i="0" dirty="0" err="1">
                <a:solidFill>
                  <a:srgbClr val="333333"/>
                </a:solidFill>
                <a:effectLst/>
              </a:rPr>
              <a:t>Backenstos</a:t>
            </a:r>
            <a:r>
              <a:rPr lang="en-US" b="0" i="0" dirty="0">
                <a:solidFill>
                  <a:srgbClr val="333333"/>
                </a:solidFill>
                <a:effectLst/>
              </a:rPr>
              <a:t>, a friend of the Latter-day Saints, endeavored to preserve order, but citizens in Warsaw refused to join a posse he tried to organize.</a:t>
            </a:r>
            <a:endParaRPr lang="en-US" dirty="0"/>
          </a:p>
        </p:txBody>
      </p:sp>
      <p:pic>
        <p:nvPicPr>
          <p:cNvPr id="15" name="Picture 6" descr="Jacob Benjamin Backensto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559" y="1706470"/>
            <a:ext cx="1418651" cy="1889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6461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29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29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govgrid.org/gallery3/var/resizes/Fabric/GOVGRID%20FABRIC%20LINEN%20GRAY.jpg?m=1356278017"/>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509"/>
            <a:ext cx="12192000" cy="1015663"/>
          </a:xfrm>
          <a:prstGeom prst="rect">
            <a:avLst/>
          </a:prstGeom>
          <a:noFill/>
        </p:spPr>
        <p:txBody>
          <a:bodyPr wrap="square" rtlCol="0">
            <a:spAutoFit/>
          </a:bodyPr>
          <a:lstStyle/>
          <a:p>
            <a:pPr algn="ctr"/>
            <a:r>
              <a:rPr lang="en-US" sz="6000" dirty="0">
                <a:latin typeface="AR ESSENCE" panose="02000000000000000000" pitchFamily="2" charset="0"/>
                <a:cs typeface="Aharoni" panose="02010803020104030203" pitchFamily="2" charset="-79"/>
              </a:rPr>
              <a:t>Civil Unrest</a:t>
            </a:r>
          </a:p>
        </p:txBody>
      </p:sp>
      <p:sp>
        <p:nvSpPr>
          <p:cNvPr id="8" name="TextBox 7"/>
          <p:cNvSpPr txBox="1"/>
          <p:nvPr/>
        </p:nvSpPr>
        <p:spPr>
          <a:xfrm>
            <a:off x="208015" y="967988"/>
            <a:ext cx="4764904" cy="1754326"/>
          </a:xfrm>
          <a:prstGeom prst="rect">
            <a:avLst/>
          </a:prstGeom>
          <a:noFill/>
        </p:spPr>
        <p:txBody>
          <a:bodyPr wrap="square" rtlCol="0">
            <a:spAutoFit/>
          </a:bodyPr>
          <a:lstStyle/>
          <a:p>
            <a:r>
              <a:rPr lang="en-US" dirty="0"/>
              <a:t>Governor Ford dispatched four hundred militia troops under the direction of General Hardin and three other prominent citizens, including Congressman Stephen A. Douglas, to act as an independent police force during this period of civil unrest. </a:t>
            </a:r>
          </a:p>
        </p:txBody>
      </p:sp>
      <p:sp>
        <p:nvSpPr>
          <p:cNvPr id="2" name="Rectangle 1"/>
          <p:cNvSpPr/>
          <p:nvPr/>
        </p:nvSpPr>
        <p:spPr>
          <a:xfrm>
            <a:off x="611121" y="3650875"/>
            <a:ext cx="5099956" cy="2308324"/>
          </a:xfrm>
          <a:prstGeom prst="rect">
            <a:avLst/>
          </a:prstGeom>
        </p:spPr>
        <p:txBody>
          <a:bodyPr wrap="square">
            <a:spAutoFit/>
          </a:bodyPr>
          <a:lstStyle/>
          <a:p>
            <a:r>
              <a:rPr lang="en-US" dirty="0"/>
              <a:t>The depredations ended, and peace was restored temporarily. Acting as the governor’s on-the-spot advisory committee, the four leaders investigated the circumstances and learned that the anti-Mormons had initiated the conflict with their raids.</a:t>
            </a:r>
          </a:p>
          <a:p>
            <a:endParaRPr lang="en-US" dirty="0"/>
          </a:p>
          <a:p>
            <a:r>
              <a:rPr lang="en-US" dirty="0"/>
              <a:t> They also recognized that there would be no peace in Hancock County until the Mormons left Illinois.</a:t>
            </a:r>
          </a:p>
        </p:txBody>
      </p:sp>
      <p:sp>
        <p:nvSpPr>
          <p:cNvPr id="12" name="Rectangle 11"/>
          <p:cNvSpPr/>
          <p:nvPr/>
        </p:nvSpPr>
        <p:spPr>
          <a:xfrm>
            <a:off x="0" y="6488668"/>
            <a:ext cx="1518044" cy="338554"/>
          </a:xfrm>
          <a:prstGeom prst="rect">
            <a:avLst/>
          </a:prstGeom>
        </p:spPr>
        <p:txBody>
          <a:bodyPr wrap="none">
            <a:spAutoFit/>
          </a:bodyPr>
          <a:lstStyle/>
          <a:p>
            <a:r>
              <a:rPr lang="en-US" sz="1600" dirty="0"/>
              <a:t>Student Manual</a:t>
            </a:r>
          </a:p>
        </p:txBody>
      </p:sp>
      <p:sp>
        <p:nvSpPr>
          <p:cNvPr id="7" name="Rectangle 6"/>
          <p:cNvSpPr/>
          <p:nvPr/>
        </p:nvSpPr>
        <p:spPr>
          <a:xfrm>
            <a:off x="6427660" y="4245488"/>
            <a:ext cx="5326092" cy="1754326"/>
          </a:xfrm>
          <a:prstGeom prst="rect">
            <a:avLst/>
          </a:prstGeom>
        </p:spPr>
        <p:txBody>
          <a:bodyPr wrap="square">
            <a:spAutoFit/>
          </a:bodyPr>
          <a:lstStyle/>
          <a:p>
            <a:r>
              <a:rPr lang="en-US" b="0" i="0" dirty="0">
                <a:solidFill>
                  <a:srgbClr val="333333"/>
                </a:solidFill>
                <a:effectLst/>
              </a:rPr>
              <a:t>Congressman Douglas was an advocate of manifest destiny—a philosophy advocating the growth of the United States completely across the continent. He counseled Church leaders to find a place to settle in the West and promised to use his influence in assisting their move.</a:t>
            </a:r>
            <a:endParaRPr lang="en-US" dirty="0"/>
          </a:p>
        </p:txBody>
      </p:sp>
      <p:grpSp>
        <p:nvGrpSpPr>
          <p:cNvPr id="9" name="Group 8"/>
          <p:cNvGrpSpPr/>
          <p:nvPr/>
        </p:nvGrpSpPr>
        <p:grpSpPr>
          <a:xfrm>
            <a:off x="9174022" y="1100741"/>
            <a:ext cx="1886906" cy="2757893"/>
            <a:chOff x="9174022" y="1100741"/>
            <a:chExt cx="1886906" cy="2757893"/>
          </a:xfrm>
        </p:grpSpPr>
        <p:pic>
          <p:nvPicPr>
            <p:cNvPr id="13316" name="Picture 4" descr="http://upload.wikimedia.org/wikipedia/commons/e/e9/Stephen_A_Douglas_-_headsho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74022" y="1100741"/>
              <a:ext cx="1886906" cy="2430107"/>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9259794" y="3520080"/>
              <a:ext cx="1801134" cy="338554"/>
            </a:xfrm>
            <a:prstGeom prst="rect">
              <a:avLst/>
            </a:prstGeom>
          </p:spPr>
          <p:txBody>
            <a:bodyPr wrap="none">
              <a:spAutoFit/>
            </a:bodyPr>
            <a:lstStyle/>
            <a:p>
              <a:r>
                <a:rPr lang="en-US" sz="1600" dirty="0"/>
                <a:t>Stephen A. Douglas</a:t>
              </a:r>
            </a:p>
          </p:txBody>
        </p:sp>
      </p:grpSp>
      <p:grpSp>
        <p:nvGrpSpPr>
          <p:cNvPr id="10" name="Group 9"/>
          <p:cNvGrpSpPr/>
          <p:nvPr/>
        </p:nvGrpSpPr>
        <p:grpSpPr>
          <a:xfrm>
            <a:off x="4956038" y="1115288"/>
            <a:ext cx="1510078" cy="2542989"/>
            <a:chOff x="4956038" y="1115288"/>
            <a:chExt cx="1510078" cy="2542989"/>
          </a:xfrm>
        </p:grpSpPr>
        <p:pic>
          <p:nvPicPr>
            <p:cNvPr id="15" name="Picture 4" descr="http://www.state.il.us/court/SupremeCourt/JusticeArchive/pics/ford.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6038" y="1115288"/>
              <a:ext cx="1510078" cy="2262109"/>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5199319" y="3319723"/>
              <a:ext cx="973985" cy="338554"/>
            </a:xfrm>
            <a:prstGeom prst="rect">
              <a:avLst/>
            </a:prstGeom>
          </p:spPr>
          <p:txBody>
            <a:bodyPr wrap="none">
              <a:spAutoFit/>
            </a:bodyPr>
            <a:lstStyle/>
            <a:p>
              <a:r>
                <a:rPr lang="en-US" sz="1600" dirty="0"/>
                <a:t>Gov. Ford</a:t>
              </a:r>
            </a:p>
          </p:txBody>
        </p:sp>
      </p:grpSp>
      <p:grpSp>
        <p:nvGrpSpPr>
          <p:cNvPr id="11" name="Group 10"/>
          <p:cNvGrpSpPr/>
          <p:nvPr/>
        </p:nvGrpSpPr>
        <p:grpSpPr>
          <a:xfrm>
            <a:off x="7012753" y="1589062"/>
            <a:ext cx="1614631" cy="2407769"/>
            <a:chOff x="7012753" y="1589062"/>
            <a:chExt cx="1614631" cy="2407769"/>
          </a:xfrm>
        </p:grpSpPr>
        <p:pic>
          <p:nvPicPr>
            <p:cNvPr id="16" name="Picture 6" descr="JohnJHardi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2753" y="1589062"/>
              <a:ext cx="1614631" cy="2113699"/>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7012753" y="3658277"/>
              <a:ext cx="1442383" cy="338554"/>
            </a:xfrm>
            <a:prstGeom prst="rect">
              <a:avLst/>
            </a:prstGeom>
          </p:spPr>
          <p:txBody>
            <a:bodyPr wrap="none">
              <a:spAutoFit/>
            </a:bodyPr>
            <a:lstStyle/>
            <a:p>
              <a:r>
                <a:rPr lang="en-US" sz="1600" dirty="0"/>
                <a:t>General Hardin</a:t>
              </a:r>
            </a:p>
          </p:txBody>
        </p:sp>
      </p:grpSp>
      <p:sp>
        <p:nvSpPr>
          <p:cNvPr id="14" name="Rectangle 13"/>
          <p:cNvSpPr/>
          <p:nvPr/>
        </p:nvSpPr>
        <p:spPr>
          <a:xfrm>
            <a:off x="2162205" y="6161387"/>
            <a:ext cx="9071852" cy="369332"/>
          </a:xfrm>
          <a:prstGeom prst="rect">
            <a:avLst/>
          </a:prstGeom>
        </p:spPr>
        <p:txBody>
          <a:bodyPr wrap="square">
            <a:spAutoFit/>
          </a:bodyPr>
          <a:lstStyle/>
          <a:p>
            <a:r>
              <a:rPr lang="en-US" b="0" i="0" dirty="0">
                <a:solidFill>
                  <a:srgbClr val="333333"/>
                </a:solidFill>
                <a:effectLst/>
                <a:latin typeface="Open Sans"/>
              </a:rPr>
              <a:t>Trustees of the Church would stay in Nauvoo to sell any remaining property</a:t>
            </a:r>
            <a:endParaRPr lang="en-US" dirty="0"/>
          </a:p>
        </p:txBody>
      </p:sp>
    </p:spTree>
    <p:extLst>
      <p:ext uri="{BB962C8B-B14F-4D97-AF65-F5344CB8AC3E}">
        <p14:creationId xmlns:p14="http://schemas.microsoft.com/office/powerpoint/2010/main" val="3919397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govgrid.org/gallery3/var/resizes/Fabric/GOVGRID%20FABRIC%20LINEN%20GRAY.jpg?m=1356278017"/>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509"/>
            <a:ext cx="12192000" cy="1015663"/>
          </a:xfrm>
          <a:prstGeom prst="rect">
            <a:avLst/>
          </a:prstGeom>
          <a:noFill/>
        </p:spPr>
        <p:txBody>
          <a:bodyPr wrap="square" rtlCol="0">
            <a:spAutoFit/>
          </a:bodyPr>
          <a:lstStyle/>
          <a:p>
            <a:pPr algn="ctr"/>
            <a:r>
              <a:rPr lang="en-US" sz="6000" dirty="0">
                <a:latin typeface="AR ESSENCE" panose="02000000000000000000" pitchFamily="2" charset="0"/>
                <a:cs typeface="Aharoni" panose="02010803020104030203" pitchFamily="2" charset="-79"/>
              </a:rPr>
              <a:t>Sacrifices</a:t>
            </a:r>
          </a:p>
        </p:txBody>
      </p:sp>
      <p:sp>
        <p:nvSpPr>
          <p:cNvPr id="8" name="TextBox 7"/>
          <p:cNvSpPr txBox="1"/>
          <p:nvPr/>
        </p:nvSpPr>
        <p:spPr>
          <a:xfrm>
            <a:off x="738554" y="1062344"/>
            <a:ext cx="5126656" cy="1477328"/>
          </a:xfrm>
          <a:prstGeom prst="rect">
            <a:avLst/>
          </a:prstGeom>
          <a:noFill/>
        </p:spPr>
        <p:txBody>
          <a:bodyPr wrap="square" rtlCol="0">
            <a:spAutoFit/>
          </a:bodyPr>
          <a:lstStyle/>
          <a:p>
            <a:r>
              <a:rPr lang="en-US" dirty="0"/>
              <a:t>“Many years ago, I read of a group of over a hundred members who left Manaus, located in the heart of the Amazon rain forest, to travel to what was then the closest temple, located in São Paulo, Brazil—nearly 2,500 miles (4,000 km) from Manaus. </a:t>
            </a:r>
          </a:p>
        </p:txBody>
      </p:sp>
      <p:pic>
        <p:nvPicPr>
          <p:cNvPr id="14338" name="Picture 2" descr="https://www.aa.com/content/images/production/marketing-headers/hero_mia_ma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014" y="2664679"/>
            <a:ext cx="5543156" cy="2194326"/>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ttp://www.amazonkinglodge.com/gallery/var/resizes/Typical%20wooden%20boat%20for%20sightseeing%20on%20the%20Amazon%20river.jpeg?m=133333015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6791" y="2351239"/>
            <a:ext cx="2974975" cy="2231231"/>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http://temples.elds.org/romemormontemple-com/files/2012/04/mormon-temple-Campinas-Brazil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34400" y="4120243"/>
            <a:ext cx="3258004" cy="2606403"/>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6150429" y="874375"/>
            <a:ext cx="5758542" cy="1477328"/>
          </a:xfrm>
          <a:prstGeom prst="rect">
            <a:avLst/>
          </a:prstGeom>
          <a:noFill/>
        </p:spPr>
        <p:txBody>
          <a:bodyPr wrap="square" rtlCol="0">
            <a:spAutoFit/>
          </a:bodyPr>
          <a:lstStyle/>
          <a:p>
            <a:r>
              <a:rPr lang="en-US" dirty="0"/>
              <a:t>Those faithful Saints journeyed by boat for four days on the Amazon River and its tributaries. After completing this journey by water, they boarded buses for another three days of travel—over bumpy roads, with very little to eat, and with nowhere comfortable to sleep. </a:t>
            </a:r>
            <a:endParaRPr lang="en-US" sz="1200" dirty="0"/>
          </a:p>
        </p:txBody>
      </p:sp>
      <p:sp>
        <p:nvSpPr>
          <p:cNvPr id="24" name="TextBox 23"/>
          <p:cNvSpPr txBox="1"/>
          <p:nvPr/>
        </p:nvSpPr>
        <p:spPr>
          <a:xfrm>
            <a:off x="1129981" y="4859005"/>
            <a:ext cx="7241481" cy="1938992"/>
          </a:xfrm>
          <a:prstGeom prst="rect">
            <a:avLst/>
          </a:prstGeom>
          <a:noFill/>
        </p:spPr>
        <p:txBody>
          <a:bodyPr wrap="square" rtlCol="0">
            <a:spAutoFit/>
          </a:bodyPr>
          <a:lstStyle/>
          <a:p>
            <a:r>
              <a:rPr lang="en-US" dirty="0"/>
              <a:t>After seven days and nights, they arrived at the temple in São Paulo, where ordinances eternal in nature were performed. Of course, their return journey was just as difficult. However, they had received the ordinances and blessings of the temple, and although their purses were empty, they themselves were filled with the spirit of the temple and with gratitude for the blessings they had received.” </a:t>
            </a:r>
          </a:p>
          <a:p>
            <a:r>
              <a:rPr lang="en-US" sz="1200" dirty="0"/>
              <a:t>President Thomas S. Monson</a:t>
            </a:r>
          </a:p>
        </p:txBody>
      </p:sp>
      <p:pic>
        <p:nvPicPr>
          <p:cNvPr id="3" name="Picture 2" descr="A person in a suit and tie&#10;&#10;Description automatically generated">
            <a:extLst>
              <a:ext uri="{FF2B5EF4-FFF2-40B4-BE49-F238E27FC236}">
                <a16:creationId xmlns:a16="http://schemas.microsoft.com/office/drawing/2014/main" id="{A488FC93-86F0-7631-3512-311095FE01A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833" y="43874"/>
            <a:ext cx="781614" cy="970280"/>
          </a:xfrm>
          <a:prstGeom prst="rect">
            <a:avLst/>
          </a:prstGeom>
        </p:spPr>
      </p:pic>
    </p:spTree>
    <p:extLst>
      <p:ext uri="{BB962C8B-B14F-4D97-AF65-F5344CB8AC3E}">
        <p14:creationId xmlns:p14="http://schemas.microsoft.com/office/powerpoint/2010/main" val="2182271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4338"/>
                                        </p:tgtEl>
                                        <p:attrNameLst>
                                          <p:attrName>style.visibility</p:attrName>
                                        </p:attrNameLst>
                                      </p:cBhvr>
                                      <p:to>
                                        <p:strVal val="visible"/>
                                      </p:to>
                                    </p:set>
                                    <p:animEffect transition="in" filter="fade">
                                      <p:cBhvr>
                                        <p:cTn id="10" dur="500"/>
                                        <p:tgtEl>
                                          <p:spTgt spid="1433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par>
                                <p:cTn id="16" presetID="10" presetClass="entr" presetSubtype="0" fill="hold" nodeType="withEffect">
                                  <p:stCondLst>
                                    <p:cond delay="0"/>
                                  </p:stCondLst>
                                  <p:childTnLst>
                                    <p:set>
                                      <p:cBhvr>
                                        <p:cTn id="17" dur="1" fill="hold">
                                          <p:stCondLst>
                                            <p:cond delay="0"/>
                                          </p:stCondLst>
                                        </p:cTn>
                                        <p:tgtEl>
                                          <p:spTgt spid="14340"/>
                                        </p:tgtEl>
                                        <p:attrNameLst>
                                          <p:attrName>style.visibility</p:attrName>
                                        </p:attrNameLst>
                                      </p:cBhvr>
                                      <p:to>
                                        <p:strVal val="visible"/>
                                      </p:to>
                                    </p:set>
                                    <p:animEffect transition="in" filter="fade">
                                      <p:cBhvr>
                                        <p:cTn id="18" dur="500"/>
                                        <p:tgtEl>
                                          <p:spTgt spid="1434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par>
                                <p:cTn id="24" presetID="10" presetClass="entr" presetSubtype="0" fill="hold" nodeType="withEffect">
                                  <p:stCondLst>
                                    <p:cond delay="0"/>
                                  </p:stCondLst>
                                  <p:childTnLst>
                                    <p:set>
                                      <p:cBhvr>
                                        <p:cTn id="25" dur="1" fill="hold">
                                          <p:stCondLst>
                                            <p:cond delay="0"/>
                                          </p:stCondLst>
                                        </p:cTn>
                                        <p:tgtEl>
                                          <p:spTgt spid="14342"/>
                                        </p:tgtEl>
                                        <p:attrNameLst>
                                          <p:attrName>style.visibility</p:attrName>
                                        </p:attrNameLst>
                                      </p:cBhvr>
                                      <p:to>
                                        <p:strVal val="visible"/>
                                      </p:to>
                                    </p:set>
                                    <p:animEffect transition="in" filter="fade">
                                      <p:cBhvr>
                                        <p:cTn id="26" dur="500"/>
                                        <p:tgtEl>
                                          <p:spTgt spid="14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216</TotalTime>
  <Words>5247</Words>
  <Application>Microsoft Office PowerPoint</Application>
  <PresentationFormat>Widescreen</PresentationFormat>
  <Paragraphs>149</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Times New Roman</vt:lpstr>
      <vt:lpstr>Calibri Light</vt:lpstr>
      <vt:lpstr>Arial</vt:lpstr>
      <vt:lpstr>Calibri</vt:lpstr>
      <vt:lpstr>AR ESSENCE</vt:lpstr>
      <vt:lpstr>Open Sans</vt:lpstr>
      <vt:lpstr>Times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29</cp:revision>
  <dcterms:created xsi:type="dcterms:W3CDTF">2015-04-13T14:01:22Z</dcterms:created>
  <dcterms:modified xsi:type="dcterms:W3CDTF">2024-12-26T17:53:56Z</dcterms:modified>
</cp:coreProperties>
</file>