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80" r:id="rId5"/>
    <p:sldId id="267" r:id="rId6"/>
    <p:sldId id="260" r:id="rId7"/>
    <p:sldId id="264" r:id="rId8"/>
    <p:sldId id="263" r:id="rId9"/>
    <p:sldId id="262" r:id="rId10"/>
    <p:sldId id="268" r:id="rId11"/>
    <p:sldId id="269" r:id="rId12"/>
    <p:sldId id="271" r:id="rId13"/>
    <p:sldId id="265" r:id="rId14"/>
    <p:sldId id="274" r:id="rId15"/>
    <p:sldId id="273" r:id="rId16"/>
    <p:sldId id="276" r:id="rId17"/>
    <p:sldId id="277" r:id="rId18"/>
    <p:sldId id="278" r:id="rId19"/>
    <p:sldId id="279" r:id="rId20"/>
    <p:sldId id="258" r:id="rId21"/>
    <p:sldId id="261" r:id="rId22"/>
    <p:sldId id="266" r:id="rId23"/>
    <p:sldId id="272" r:id="rId24"/>
  </p:sldIdLst>
  <p:sldSz cx="12192000" cy="6858000"/>
  <p:notesSz cx="6858000" cy="9144000"/>
  <p:embeddedFontLst>
    <p:embeddedFont>
      <p:font typeface="Abadi" panose="020B0604020104020204" pitchFamily="34" charset="0"/>
      <p:regular r:id="rId25"/>
    </p:embeddedFont>
    <p:embeddedFont>
      <p:font typeface="FrankRuehl" panose="020E0503060101010101" pitchFamily="34" charset="-79"/>
      <p:regular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2A8772-7288-4B3D-B910-E0B47F1645E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922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408238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7671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A8772-7288-4B3D-B910-E0B47F1645E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9007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A8772-7288-4B3D-B910-E0B47F1645E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8383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2A8772-7288-4B3D-B910-E0B47F1645E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424166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A8772-7288-4B3D-B910-E0B47F1645E8}"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211020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2A8772-7288-4B3D-B910-E0B47F1645E8}"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56021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A8772-7288-4B3D-B910-E0B47F1645E8}"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20794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A8772-7288-4B3D-B910-E0B47F1645E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11268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A8772-7288-4B3D-B910-E0B47F1645E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DB0D4-5385-4344-BDF2-DD0692AAF64D}" type="slidenum">
              <a:rPr lang="en-US" smtClean="0"/>
              <a:t>‹#›</a:t>
            </a:fld>
            <a:endParaRPr lang="en-US"/>
          </a:p>
        </p:txBody>
      </p:sp>
    </p:spTree>
    <p:extLst>
      <p:ext uri="{BB962C8B-B14F-4D97-AF65-F5344CB8AC3E}">
        <p14:creationId xmlns:p14="http://schemas.microsoft.com/office/powerpoint/2010/main" val="32177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A8772-7288-4B3D-B910-E0B47F1645E8}"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DB0D4-5385-4344-BDF2-DD0692AAF64D}" type="slidenum">
              <a:rPr lang="en-US" smtClean="0"/>
              <a:t>‹#›</a:t>
            </a:fld>
            <a:endParaRPr lang="en-US"/>
          </a:p>
        </p:txBody>
      </p:sp>
    </p:spTree>
    <p:extLst>
      <p:ext uri="{BB962C8B-B14F-4D97-AF65-F5344CB8AC3E}">
        <p14:creationId xmlns:p14="http://schemas.microsoft.com/office/powerpoint/2010/main" val="114937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mormonbattalion.com/mormon_battalion_association/mormon_battalion_roster/mormon_battalion_roster.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6645FE-EC3C-43BA-B28B-A82395EC4E11}"/>
              </a:ext>
            </a:extLst>
          </p:cNvPr>
          <p:cNvGrpSpPr/>
          <p:nvPr/>
        </p:nvGrpSpPr>
        <p:grpSpPr>
          <a:xfrm>
            <a:off x="0" y="0"/>
            <a:ext cx="12192000" cy="6858000"/>
            <a:chOff x="0" y="0"/>
            <a:chExt cx="12192000" cy="6858000"/>
          </a:xfrm>
        </p:grpSpPr>
        <p:pic>
          <p:nvPicPr>
            <p:cNvPr id="1024" name="Picture 1023">
              <a:extLst>
                <a:ext uri="{FF2B5EF4-FFF2-40B4-BE49-F238E27FC236}">
                  <a16:creationId xmlns:a16="http://schemas.microsoft.com/office/drawing/2014/main" id="{86902EE3-C9E9-495B-A28A-E0D7F27AA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1C5C12E-FCA3-0EFE-C8F3-EFC9030BAB32}"/>
                </a:ext>
              </a:extLst>
            </p:cNvPr>
            <p:cNvPicPr>
              <a:picLocks noChangeAspect="1"/>
            </p:cNvPicPr>
            <p:nvPr/>
          </p:nvPicPr>
          <p:blipFill>
            <a:blip r:embed="rId2">
              <a:extLst>
                <a:ext uri="{28A0092B-C50C-407E-A947-70E740481C1C}">
                  <a14:useLocalDpi xmlns:a14="http://schemas.microsoft.com/office/drawing/2010/main" val="0"/>
                </a:ext>
              </a:extLst>
            </a:blip>
            <a:srcRect t="7670" r="95121" b="80430"/>
            <a:stretch/>
          </p:blipFill>
          <p:spPr>
            <a:xfrm>
              <a:off x="0" y="0"/>
              <a:ext cx="1332271" cy="442452"/>
            </a:xfrm>
            <a:prstGeom prst="rect">
              <a:avLst/>
            </a:prstGeom>
          </p:spPr>
        </p:pic>
      </p:grpSp>
    </p:spTree>
    <p:extLst>
      <p:ext uri="{BB962C8B-B14F-4D97-AF65-F5344CB8AC3E}">
        <p14:creationId xmlns:p14="http://schemas.microsoft.com/office/powerpoint/2010/main" val="27092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82F302-1CE8-40BD-8E4D-2CCE8D78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Into the Service</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458709" y="1200329"/>
            <a:ext cx="3032496" cy="1754326"/>
          </a:xfrm>
          <a:prstGeom prst="rect">
            <a:avLst/>
          </a:prstGeom>
        </p:spPr>
        <p:txBody>
          <a:bodyPr wrap="square">
            <a:spAutoFit/>
          </a:bodyPr>
          <a:lstStyle/>
          <a:p>
            <a:r>
              <a:rPr lang="en-US" dirty="0">
                <a:solidFill>
                  <a:schemeClr val="bg1"/>
                </a:solidFill>
                <a:latin typeface="Calibri" panose="020F0502020204030204" pitchFamily="34" charset="0"/>
              </a:rPr>
              <a:t>Because of excessive rain and insufficient supplies, the Saints who left Nauvoo in February 1846 spent four months making the 300-mile journey across Iowa. </a:t>
            </a:r>
            <a:endParaRPr lang="en-US" dirty="0">
              <a:solidFill>
                <a:schemeClr val="bg1"/>
              </a:solidFill>
            </a:endParaRPr>
          </a:p>
        </p:txBody>
      </p:sp>
      <p:sp>
        <p:nvSpPr>
          <p:cNvPr id="3" name="Rectangle 2"/>
          <p:cNvSpPr/>
          <p:nvPr/>
        </p:nvSpPr>
        <p:spPr>
          <a:xfrm>
            <a:off x="6505548" y="2016928"/>
            <a:ext cx="4962907" cy="923330"/>
          </a:xfrm>
          <a:prstGeom prst="rect">
            <a:avLst/>
          </a:prstGeom>
        </p:spPr>
        <p:txBody>
          <a:bodyPr wrap="square">
            <a:spAutoFit/>
          </a:bodyPr>
          <a:lstStyle/>
          <a:p>
            <a:r>
              <a:rPr lang="en-US" dirty="0">
                <a:solidFill>
                  <a:schemeClr val="bg1"/>
                </a:solidFill>
                <a:latin typeface="Calibri" panose="020F0502020204030204" pitchFamily="34" charset="0"/>
              </a:rPr>
              <a:t>The group’s pace was slowed because of these conditions and because they lost the services of more than 500 able-bodied Latter-day Saint men.</a:t>
            </a:r>
            <a:endParaRPr lang="en-US" dirty="0">
              <a:solidFill>
                <a:schemeClr val="bg1"/>
              </a:solidFill>
            </a:endParaRPr>
          </a:p>
        </p:txBody>
      </p:sp>
      <p:sp>
        <p:nvSpPr>
          <p:cNvPr id="6" name="Rectangle 5"/>
          <p:cNvSpPr/>
          <p:nvPr/>
        </p:nvSpPr>
        <p:spPr>
          <a:xfrm>
            <a:off x="929490" y="4563224"/>
            <a:ext cx="6096000" cy="1754326"/>
          </a:xfrm>
          <a:prstGeom prst="rect">
            <a:avLst/>
          </a:prstGeom>
        </p:spPr>
        <p:txBody>
          <a:bodyPr>
            <a:spAutoFit/>
          </a:bodyPr>
          <a:lstStyle/>
          <a:p>
            <a:r>
              <a:rPr lang="en-US" dirty="0">
                <a:solidFill>
                  <a:schemeClr val="bg1"/>
                </a:solidFill>
                <a:latin typeface="Calibri" panose="020F0502020204030204" pitchFamily="34" charset="0"/>
              </a:rPr>
              <a:t>These men, who became known as the Mormon Battalion, had heeded the call of President Brigham Young to enlist in the United States Army to earn money to help poor Church members make the journey west. This sacrifice helped in many ways, but it also left many families without husbands and fathers for part of the journey.</a:t>
            </a:r>
            <a:endParaRPr lang="en-US" dirty="0">
              <a:solidFill>
                <a:schemeClr val="bg1"/>
              </a:solidFill>
            </a:endParaRPr>
          </a:p>
        </p:txBody>
      </p:sp>
      <p:pic>
        <p:nvPicPr>
          <p:cNvPr id="8" name="Picture 7">
            <a:extLst>
              <a:ext uri="{FF2B5EF4-FFF2-40B4-BE49-F238E27FC236}">
                <a16:creationId xmlns:a16="http://schemas.microsoft.com/office/drawing/2014/main" id="{8E7E2B1B-AC96-460C-B01E-79B8C46E1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089" y="1070585"/>
            <a:ext cx="2686050" cy="3476625"/>
          </a:xfrm>
          <a:prstGeom prst="rect">
            <a:avLst/>
          </a:prstGeom>
        </p:spPr>
      </p:pic>
      <p:pic>
        <p:nvPicPr>
          <p:cNvPr id="11" name="Picture 10">
            <a:extLst>
              <a:ext uri="{FF2B5EF4-FFF2-40B4-BE49-F238E27FC236}">
                <a16:creationId xmlns:a16="http://schemas.microsoft.com/office/drawing/2014/main" id="{146DD17E-F0D5-4624-912B-95460F2D2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819" y="3245697"/>
            <a:ext cx="4285488" cy="3212592"/>
          </a:xfrm>
          <a:prstGeom prst="rect">
            <a:avLst/>
          </a:prstGeom>
        </p:spPr>
      </p:pic>
      <p:pic>
        <p:nvPicPr>
          <p:cNvPr id="7" name="Picture 6">
            <a:extLst>
              <a:ext uri="{FF2B5EF4-FFF2-40B4-BE49-F238E27FC236}">
                <a16:creationId xmlns:a16="http://schemas.microsoft.com/office/drawing/2014/main" id="{331E6D66-5FEA-083B-0A00-F162422479DC}"/>
              </a:ext>
            </a:extLst>
          </p:cNvPr>
          <p:cNvPicPr>
            <a:picLocks noChangeAspect="1"/>
          </p:cNvPicPr>
          <p:nvPr/>
        </p:nvPicPr>
        <p:blipFill>
          <a:blip r:embed="rId5"/>
          <a:stretch>
            <a:fillRect/>
          </a:stretch>
        </p:blipFill>
        <p:spPr>
          <a:xfrm>
            <a:off x="9939440" y="145421"/>
            <a:ext cx="1702867" cy="1702867"/>
          </a:xfrm>
          <a:prstGeom prst="rect">
            <a:avLst/>
          </a:prstGeom>
        </p:spPr>
      </p:pic>
      <p:sp>
        <p:nvSpPr>
          <p:cNvPr id="9" name="Rectangle 8">
            <a:extLst>
              <a:ext uri="{FF2B5EF4-FFF2-40B4-BE49-F238E27FC236}">
                <a16:creationId xmlns:a16="http://schemas.microsoft.com/office/drawing/2014/main" id="{E137D90E-716B-D3A2-8BC6-F2C3030F898A}"/>
              </a:ext>
            </a:extLst>
          </p:cNvPr>
          <p:cNvSpPr/>
          <p:nvPr/>
        </p:nvSpPr>
        <p:spPr>
          <a:xfrm>
            <a:off x="69957" y="6488668"/>
            <a:ext cx="1905000" cy="369332"/>
          </a:xfrm>
          <a:prstGeom prst="rect">
            <a:avLst/>
          </a:prstGeom>
        </p:spPr>
        <p:txBody>
          <a:bodyPr wrap="square">
            <a:spAutoFit/>
          </a:bodyPr>
          <a:lstStyle/>
          <a:p>
            <a:r>
              <a:rPr lang="en-US" dirty="0">
                <a:solidFill>
                  <a:schemeClr val="bg1"/>
                </a:solidFill>
              </a:rPr>
              <a:t>D&amp;C 136:8</a:t>
            </a:r>
          </a:p>
        </p:txBody>
      </p:sp>
    </p:spTree>
    <p:extLst>
      <p:ext uri="{BB962C8B-B14F-4D97-AF65-F5344CB8AC3E}">
        <p14:creationId xmlns:p14="http://schemas.microsoft.com/office/powerpoint/2010/main" val="8672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A1410B5-D083-49EB-B2A6-6A5D0D61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Mormon Battalion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16" name="Rectangle 15"/>
          <p:cNvSpPr/>
          <p:nvPr/>
        </p:nvSpPr>
        <p:spPr>
          <a:xfrm>
            <a:off x="10360146" y="4280740"/>
            <a:ext cx="1831854" cy="1477328"/>
          </a:xfrm>
          <a:prstGeom prst="rect">
            <a:avLst/>
          </a:prstGeom>
        </p:spPr>
        <p:txBody>
          <a:bodyPr wrap="square">
            <a:spAutoFit/>
          </a:bodyPr>
          <a:lstStyle/>
          <a:p>
            <a:r>
              <a:rPr lang="en-US" dirty="0">
                <a:solidFill>
                  <a:schemeClr val="bg1"/>
                </a:solidFill>
                <a:latin typeface="Times New Roman" panose="02020603050405020304" pitchFamily="18" charset="0"/>
              </a:rPr>
              <a:t> The Mormon Battalion was commanded by Col. Philip St. George Cooke</a:t>
            </a:r>
            <a:endParaRPr lang="en-US" dirty="0">
              <a:solidFill>
                <a:schemeClr val="bg1"/>
              </a:solidFill>
            </a:endParaRPr>
          </a:p>
        </p:txBody>
      </p:sp>
      <p:pic>
        <p:nvPicPr>
          <p:cNvPr id="3" name="Picture 2">
            <a:extLst>
              <a:ext uri="{FF2B5EF4-FFF2-40B4-BE49-F238E27FC236}">
                <a16:creationId xmlns:a16="http://schemas.microsoft.com/office/drawing/2014/main" id="{3A0818B9-D491-41FC-8781-5302CF10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62" y="717811"/>
            <a:ext cx="1905000" cy="1738310"/>
          </a:xfrm>
          <a:prstGeom prst="rect">
            <a:avLst/>
          </a:prstGeom>
        </p:spPr>
      </p:pic>
      <p:pic>
        <p:nvPicPr>
          <p:cNvPr id="6" name="Picture 5">
            <a:extLst>
              <a:ext uri="{FF2B5EF4-FFF2-40B4-BE49-F238E27FC236}">
                <a16:creationId xmlns:a16="http://schemas.microsoft.com/office/drawing/2014/main" id="{48A33862-2F24-4D54-B375-55112358D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378" y="1102771"/>
            <a:ext cx="5285690" cy="2670279"/>
          </a:xfrm>
          <a:prstGeom prst="rect">
            <a:avLst/>
          </a:prstGeom>
        </p:spPr>
      </p:pic>
      <p:pic>
        <p:nvPicPr>
          <p:cNvPr id="10" name="Picture 9">
            <a:extLst>
              <a:ext uri="{FF2B5EF4-FFF2-40B4-BE49-F238E27FC236}">
                <a16:creationId xmlns:a16="http://schemas.microsoft.com/office/drawing/2014/main" id="{D991CC4E-D5EB-4F9E-8252-7DC35E239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042" y="1012534"/>
            <a:ext cx="3425952" cy="2499360"/>
          </a:xfrm>
          <a:prstGeom prst="rect">
            <a:avLst/>
          </a:prstGeom>
        </p:spPr>
      </p:pic>
      <p:pic>
        <p:nvPicPr>
          <p:cNvPr id="12" name="Picture 11">
            <a:extLst>
              <a:ext uri="{FF2B5EF4-FFF2-40B4-BE49-F238E27FC236}">
                <a16:creationId xmlns:a16="http://schemas.microsoft.com/office/drawing/2014/main" id="{3786C843-8C80-4752-8AE2-29E067F42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02" y="3879000"/>
            <a:ext cx="3779520" cy="2456688"/>
          </a:xfrm>
          <a:prstGeom prst="rect">
            <a:avLst/>
          </a:prstGeom>
        </p:spPr>
      </p:pic>
      <p:pic>
        <p:nvPicPr>
          <p:cNvPr id="17" name="Picture 16">
            <a:extLst>
              <a:ext uri="{FF2B5EF4-FFF2-40B4-BE49-F238E27FC236}">
                <a16:creationId xmlns:a16="http://schemas.microsoft.com/office/drawing/2014/main" id="{CE86696F-D66F-469B-A755-2A4D4AABD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097" y="4026418"/>
            <a:ext cx="3913971" cy="2676376"/>
          </a:xfrm>
          <a:prstGeom prst="rect">
            <a:avLst/>
          </a:prstGeom>
        </p:spPr>
      </p:pic>
      <p:pic>
        <p:nvPicPr>
          <p:cNvPr id="19" name="Picture 18">
            <a:extLst>
              <a:ext uri="{FF2B5EF4-FFF2-40B4-BE49-F238E27FC236}">
                <a16:creationId xmlns:a16="http://schemas.microsoft.com/office/drawing/2014/main" id="{174CA6A6-B02B-474A-A31E-428B796BA3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6068" y="3802419"/>
            <a:ext cx="1914525" cy="2609850"/>
          </a:xfrm>
          <a:prstGeom prst="rect">
            <a:avLst/>
          </a:prstGeom>
        </p:spPr>
      </p:pic>
      <p:sp>
        <p:nvSpPr>
          <p:cNvPr id="2" name="Rectangle 1">
            <a:extLst>
              <a:ext uri="{FF2B5EF4-FFF2-40B4-BE49-F238E27FC236}">
                <a16:creationId xmlns:a16="http://schemas.microsoft.com/office/drawing/2014/main" id="{0B7784D9-17BE-9A65-826F-34EFA6A9E801}"/>
              </a:ext>
            </a:extLst>
          </p:cNvPr>
          <p:cNvSpPr/>
          <p:nvPr/>
        </p:nvSpPr>
        <p:spPr>
          <a:xfrm>
            <a:off x="95515" y="6400929"/>
            <a:ext cx="1905000" cy="369332"/>
          </a:xfrm>
          <a:prstGeom prst="rect">
            <a:avLst/>
          </a:prstGeom>
        </p:spPr>
        <p:txBody>
          <a:bodyPr wrap="square">
            <a:spAutoFit/>
          </a:bodyPr>
          <a:lstStyle/>
          <a:p>
            <a:r>
              <a:rPr lang="en-US" dirty="0">
                <a:solidFill>
                  <a:schemeClr val="bg1"/>
                </a:solidFill>
              </a:rPr>
              <a:t>D&amp;C 136:8</a:t>
            </a:r>
          </a:p>
        </p:txBody>
      </p:sp>
    </p:spTree>
    <p:extLst>
      <p:ext uri="{BB962C8B-B14F-4D97-AF65-F5344CB8AC3E}">
        <p14:creationId xmlns:p14="http://schemas.microsoft.com/office/powerpoint/2010/main" val="3506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3E9D561-3FED-4843-B192-1C7908A0E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Mormon Battalion Women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2748632" y="1200329"/>
            <a:ext cx="4092166" cy="4524315"/>
          </a:xfrm>
          <a:prstGeom prst="rect">
            <a:avLst/>
          </a:prstGeom>
        </p:spPr>
        <p:txBody>
          <a:bodyPr wrap="square">
            <a:spAutoFit/>
          </a:bodyPr>
          <a:lstStyle/>
          <a:p>
            <a:r>
              <a:rPr lang="en-US" dirty="0">
                <a:solidFill>
                  <a:schemeClr val="bg1"/>
                </a:solidFill>
              </a:rPr>
              <a:t>The women served as nurses, laundresses, and companions to their husbands during the long march. Only four women accompanied the battalion all the way to California; the rest became part of the battalion sick detachment and spent the winter at Fort Pueblo, Colorado.</a:t>
            </a:r>
          </a:p>
          <a:p>
            <a:endParaRPr lang="en-US" dirty="0">
              <a:solidFill>
                <a:schemeClr val="bg1"/>
              </a:solidFill>
            </a:endParaRPr>
          </a:p>
          <a:p>
            <a:r>
              <a:rPr lang="en-US" dirty="0">
                <a:solidFill>
                  <a:schemeClr val="bg1"/>
                </a:solidFill>
              </a:rPr>
              <a:t>All the women suffered the hardships of the march—shortage of food, water, clothing, and the comforts they had left behind. </a:t>
            </a:r>
          </a:p>
          <a:p>
            <a:endParaRPr lang="en-US" dirty="0">
              <a:solidFill>
                <a:schemeClr val="bg1"/>
              </a:solidFill>
            </a:endParaRPr>
          </a:p>
          <a:p>
            <a:r>
              <a:rPr lang="en-US" dirty="0">
                <a:solidFill>
                  <a:schemeClr val="bg1"/>
                </a:solidFill>
              </a:rPr>
              <a:t>At least two who marched to California, Melissa Burton Cory and Lydia Edmunds Hunter, were pregnant.</a:t>
            </a:r>
          </a:p>
        </p:txBody>
      </p:sp>
      <p:sp>
        <p:nvSpPr>
          <p:cNvPr id="13" name="Rectangle 12"/>
          <p:cNvSpPr/>
          <p:nvPr/>
        </p:nvSpPr>
        <p:spPr>
          <a:xfrm>
            <a:off x="335601" y="3693319"/>
            <a:ext cx="2327249" cy="646331"/>
          </a:xfrm>
          <a:prstGeom prst="rect">
            <a:avLst/>
          </a:prstGeom>
        </p:spPr>
        <p:txBody>
          <a:bodyPr wrap="square">
            <a:spAutoFit/>
          </a:bodyPr>
          <a:lstStyle/>
          <a:p>
            <a:r>
              <a:rPr lang="en-US" sz="1200" dirty="0">
                <a:solidFill>
                  <a:schemeClr val="bg1"/>
                </a:solidFill>
              </a:rPr>
              <a:t>Susannah Smith Adams with husband Orson Bennett Adams in Company C</a:t>
            </a:r>
          </a:p>
        </p:txBody>
      </p:sp>
      <p:sp>
        <p:nvSpPr>
          <p:cNvPr id="3" name="Rectangle 2"/>
          <p:cNvSpPr/>
          <p:nvPr/>
        </p:nvSpPr>
        <p:spPr>
          <a:xfrm>
            <a:off x="95515" y="6400929"/>
            <a:ext cx="6096000" cy="369332"/>
          </a:xfrm>
          <a:prstGeom prst="rect">
            <a:avLst/>
          </a:prstGeom>
        </p:spPr>
        <p:txBody>
          <a:bodyPr>
            <a:spAutoFit/>
          </a:bodyPr>
          <a:lstStyle/>
          <a:p>
            <a:r>
              <a:rPr lang="en-US" dirty="0">
                <a:solidFill>
                  <a:schemeClr val="bg1"/>
                </a:solidFill>
              </a:rPr>
              <a:t>The other women: Phebe Brown, Susan Davis and Nancy Davis.</a:t>
            </a:r>
          </a:p>
        </p:txBody>
      </p:sp>
      <p:sp>
        <p:nvSpPr>
          <p:cNvPr id="20" name="Rectangle 19"/>
          <p:cNvSpPr/>
          <p:nvPr/>
        </p:nvSpPr>
        <p:spPr>
          <a:xfrm>
            <a:off x="7472428" y="4924802"/>
            <a:ext cx="4234003" cy="1661993"/>
          </a:xfrm>
          <a:prstGeom prst="rect">
            <a:avLst/>
          </a:prstGeom>
        </p:spPr>
        <p:txBody>
          <a:bodyPr wrap="square">
            <a:spAutoFit/>
          </a:bodyPr>
          <a:lstStyle/>
          <a:p>
            <a:r>
              <a:rPr lang="en-US" dirty="0">
                <a:solidFill>
                  <a:schemeClr val="bg1"/>
                </a:solidFill>
              </a:rPr>
              <a:t>“William joined the Battalion. So did I. I could not see ‘why women must always stay behind and worry about their husbands when they could just as well march beside them.’”</a:t>
            </a:r>
          </a:p>
          <a:p>
            <a:r>
              <a:rPr lang="en-US" sz="1200" dirty="0">
                <a:solidFill>
                  <a:schemeClr val="bg1"/>
                </a:solidFill>
              </a:rPr>
              <a:t>—Melissa Burton </a:t>
            </a:r>
            <a:r>
              <a:rPr lang="en-US" sz="1200" dirty="0" err="1">
                <a:solidFill>
                  <a:schemeClr val="bg1"/>
                </a:solidFill>
              </a:rPr>
              <a:t>Coray</a:t>
            </a:r>
            <a:r>
              <a:rPr lang="en-US" sz="1200" dirty="0">
                <a:solidFill>
                  <a:schemeClr val="bg1"/>
                </a:solidFill>
              </a:rPr>
              <a:t> </a:t>
            </a:r>
          </a:p>
        </p:txBody>
      </p:sp>
      <p:pic>
        <p:nvPicPr>
          <p:cNvPr id="7" name="Picture 6">
            <a:extLst>
              <a:ext uri="{FF2B5EF4-FFF2-40B4-BE49-F238E27FC236}">
                <a16:creationId xmlns:a16="http://schemas.microsoft.com/office/drawing/2014/main" id="{99008B86-595D-48E3-A14B-2819313F5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59" y="1200329"/>
            <a:ext cx="2145978" cy="2572735"/>
          </a:xfrm>
          <a:prstGeom prst="rect">
            <a:avLst/>
          </a:prstGeom>
        </p:spPr>
      </p:pic>
      <p:pic>
        <p:nvPicPr>
          <p:cNvPr id="14" name="Picture 13">
            <a:extLst>
              <a:ext uri="{FF2B5EF4-FFF2-40B4-BE49-F238E27FC236}">
                <a16:creationId xmlns:a16="http://schemas.microsoft.com/office/drawing/2014/main" id="{50F8EE29-3B60-4737-8866-05E801F857B7}"/>
              </a:ext>
            </a:extLst>
          </p:cNvPr>
          <p:cNvPicPr>
            <a:picLocks noChangeAspect="1"/>
          </p:cNvPicPr>
          <p:nvPr/>
        </p:nvPicPr>
        <p:blipFill rotWithShape="1">
          <a:blip r:embed="rId4">
            <a:extLst>
              <a:ext uri="{28A0092B-C50C-407E-A947-70E740481C1C}">
                <a14:useLocalDpi xmlns:a14="http://schemas.microsoft.com/office/drawing/2010/main" val="0"/>
              </a:ext>
            </a:extLst>
          </a:blip>
          <a:srcRect b="22352"/>
          <a:stretch/>
        </p:blipFill>
        <p:spPr>
          <a:xfrm>
            <a:off x="6840798" y="1731906"/>
            <a:ext cx="2542252" cy="3394187"/>
          </a:xfrm>
          <a:prstGeom prst="rect">
            <a:avLst/>
          </a:prstGeom>
        </p:spPr>
      </p:pic>
      <p:pic>
        <p:nvPicPr>
          <p:cNvPr id="16" name="Picture 15">
            <a:extLst>
              <a:ext uri="{FF2B5EF4-FFF2-40B4-BE49-F238E27FC236}">
                <a16:creationId xmlns:a16="http://schemas.microsoft.com/office/drawing/2014/main" id="{027F5469-1F9E-4D34-8354-2CF70F814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376" y="1369199"/>
            <a:ext cx="2235200" cy="2209800"/>
          </a:xfrm>
          <a:prstGeom prst="rect">
            <a:avLst/>
          </a:prstGeom>
        </p:spPr>
      </p:pic>
    </p:spTree>
    <p:extLst>
      <p:ext uri="{BB962C8B-B14F-4D97-AF65-F5344CB8AC3E}">
        <p14:creationId xmlns:p14="http://schemas.microsoft.com/office/powerpoint/2010/main" val="1642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3CE8308-F8C4-4186-9B96-38092D05E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00938" y="1368530"/>
            <a:ext cx="4315917" cy="2585323"/>
          </a:xfrm>
          <a:prstGeom prst="rect">
            <a:avLst/>
          </a:prstGeom>
        </p:spPr>
        <p:txBody>
          <a:bodyPr wrap="square">
            <a:spAutoFit/>
          </a:bodyPr>
          <a:lstStyle/>
          <a:p>
            <a:r>
              <a:rPr lang="en-US" dirty="0">
                <a:solidFill>
                  <a:schemeClr val="bg1"/>
                </a:solidFill>
              </a:rPr>
              <a:t>Church leaders decided not to continue west to the Rocky Mountains until the spring of 1847.</a:t>
            </a:r>
          </a:p>
          <a:p>
            <a:endParaRPr lang="en-US" dirty="0">
              <a:solidFill>
                <a:schemeClr val="bg1"/>
              </a:solidFill>
            </a:endParaRPr>
          </a:p>
          <a:p>
            <a:r>
              <a:rPr lang="en-US" dirty="0">
                <a:solidFill>
                  <a:schemeClr val="bg1"/>
                </a:solidFill>
              </a:rPr>
              <a:t> They counseled the Saints to settle for the winter. One of the largest settlements, Winter Quarters, was located on the west side of the Missouri River, in the modern-day state of Nebraska.</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Winter Quarters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6" name="Rectangle 5"/>
          <p:cNvSpPr/>
          <p:nvPr/>
        </p:nvSpPr>
        <p:spPr>
          <a:xfrm>
            <a:off x="5769399" y="4186727"/>
            <a:ext cx="6096000" cy="1754326"/>
          </a:xfrm>
          <a:prstGeom prst="rect">
            <a:avLst/>
          </a:prstGeom>
        </p:spPr>
        <p:txBody>
          <a:bodyPr>
            <a:spAutoFit/>
          </a:bodyPr>
          <a:lstStyle/>
          <a:p>
            <a:r>
              <a:rPr lang="en-US" dirty="0">
                <a:solidFill>
                  <a:schemeClr val="bg1"/>
                </a:solidFill>
              </a:rPr>
              <a:t>Many of the Saints lived in log houses and in dugouts made of willows and dirt. Many people were inadequately sheltered from the cold weather. Diseases such as malaria, pneumonia, tuberculosis, cholera, and scurvy resulted in widespread suffering and death. More than seven hundred people died in the camps by the end of the first winter. </a:t>
            </a:r>
          </a:p>
        </p:txBody>
      </p:sp>
      <p:sp>
        <p:nvSpPr>
          <p:cNvPr id="7" name="Rectangle 6"/>
          <p:cNvSpPr/>
          <p:nvPr/>
        </p:nvSpPr>
        <p:spPr>
          <a:xfrm>
            <a:off x="94223" y="6488668"/>
            <a:ext cx="1690976" cy="369332"/>
          </a:xfrm>
          <a:prstGeom prst="rect">
            <a:avLst/>
          </a:prstGeom>
        </p:spPr>
        <p:txBody>
          <a:bodyPr wrap="none">
            <a:spAutoFit/>
          </a:bodyPr>
          <a:lstStyle/>
          <a:p>
            <a:r>
              <a:rPr lang="en-US" dirty="0">
                <a:solidFill>
                  <a:schemeClr val="bg1"/>
                </a:solidFill>
              </a:rPr>
              <a:t>Student Manual</a:t>
            </a:r>
          </a:p>
        </p:txBody>
      </p:sp>
      <p:pic>
        <p:nvPicPr>
          <p:cNvPr id="5" name="Picture 4">
            <a:extLst>
              <a:ext uri="{FF2B5EF4-FFF2-40B4-BE49-F238E27FC236}">
                <a16:creationId xmlns:a16="http://schemas.microsoft.com/office/drawing/2014/main" id="{19E916A1-B454-4301-9149-C5F91A2E3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7" y="-439581"/>
            <a:ext cx="2633700" cy="2633700"/>
          </a:xfrm>
          <a:prstGeom prst="rect">
            <a:avLst/>
          </a:prstGeom>
        </p:spPr>
      </p:pic>
      <p:pic>
        <p:nvPicPr>
          <p:cNvPr id="10" name="Picture 9">
            <a:extLst>
              <a:ext uri="{FF2B5EF4-FFF2-40B4-BE49-F238E27FC236}">
                <a16:creationId xmlns:a16="http://schemas.microsoft.com/office/drawing/2014/main" id="{CB86C85C-C8D0-449D-9D12-6E8A7E3E1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46" y="1493457"/>
            <a:ext cx="4691722" cy="2148982"/>
          </a:xfrm>
          <a:prstGeom prst="rect">
            <a:avLst/>
          </a:prstGeom>
        </p:spPr>
      </p:pic>
      <p:pic>
        <p:nvPicPr>
          <p:cNvPr id="12" name="Picture 11">
            <a:extLst>
              <a:ext uri="{FF2B5EF4-FFF2-40B4-BE49-F238E27FC236}">
                <a16:creationId xmlns:a16="http://schemas.microsoft.com/office/drawing/2014/main" id="{BC3FF4B6-E649-46E5-A316-DF962D47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2546" y="600164"/>
            <a:ext cx="1865376" cy="2420112"/>
          </a:xfrm>
          <a:prstGeom prst="rect">
            <a:avLst/>
          </a:prstGeom>
        </p:spPr>
      </p:pic>
      <p:pic>
        <p:nvPicPr>
          <p:cNvPr id="17" name="Picture 16">
            <a:extLst>
              <a:ext uri="{FF2B5EF4-FFF2-40B4-BE49-F238E27FC236}">
                <a16:creationId xmlns:a16="http://schemas.microsoft.com/office/drawing/2014/main" id="{775732CC-1A67-4F3E-96EF-42989C167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820" y="4411522"/>
            <a:ext cx="2694666" cy="2261812"/>
          </a:xfrm>
          <a:prstGeom prst="rect">
            <a:avLst/>
          </a:prstGeom>
        </p:spPr>
      </p:pic>
    </p:spTree>
    <p:extLst>
      <p:ext uri="{BB962C8B-B14F-4D97-AF65-F5344CB8AC3E}">
        <p14:creationId xmlns:p14="http://schemas.microsoft.com/office/powerpoint/2010/main" val="21011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7162348-5766-4A93-93D6-5AF37432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06259" y="1351508"/>
            <a:ext cx="4639022" cy="4893647"/>
          </a:xfrm>
          <a:prstGeom prst="rect">
            <a:avLst/>
          </a:prstGeom>
        </p:spPr>
        <p:txBody>
          <a:bodyPr wrap="square">
            <a:spAutoFit/>
          </a:bodyPr>
          <a:lstStyle/>
          <a:p>
            <a:r>
              <a:rPr lang="en-US" sz="2400" dirty="0">
                <a:solidFill>
                  <a:schemeClr val="bg1"/>
                </a:solidFill>
              </a:rPr>
              <a:t>The favored spot, covering between 600 and 800 acres of bench land sloping toward the river, was drained on the north and south by two creeks and bounded on the north and west with high bluffs. Benefits of the new site were its natural defense, seclusion from strong prairie winds, and proximity to good streams. With official selection of the site by the Twelve Apostles on 11 September 1846, Nebraska’s first city was born.</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Winter Quarters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690976" cy="369332"/>
          </a:xfrm>
          <a:prstGeom prst="rect">
            <a:avLst/>
          </a:prstGeom>
        </p:spPr>
        <p:txBody>
          <a:bodyPr wrap="none">
            <a:spAutoFit/>
          </a:bodyPr>
          <a:lstStyle/>
          <a:p>
            <a:r>
              <a:rPr lang="en-US" dirty="0">
                <a:solidFill>
                  <a:schemeClr val="bg1"/>
                </a:solidFill>
              </a:rPr>
              <a:t>Student Manual</a:t>
            </a:r>
          </a:p>
        </p:txBody>
      </p:sp>
      <p:pic>
        <p:nvPicPr>
          <p:cNvPr id="5" name="Picture 4">
            <a:extLst>
              <a:ext uri="{FF2B5EF4-FFF2-40B4-BE49-F238E27FC236}">
                <a16:creationId xmlns:a16="http://schemas.microsoft.com/office/drawing/2014/main" id="{E6EE0515-2DB3-48BE-94E4-F4F594D0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86" y="-370272"/>
            <a:ext cx="2633700" cy="2633700"/>
          </a:xfrm>
          <a:prstGeom prst="rect">
            <a:avLst/>
          </a:prstGeom>
        </p:spPr>
      </p:pic>
      <p:pic>
        <p:nvPicPr>
          <p:cNvPr id="8" name="Picture 7">
            <a:extLst>
              <a:ext uri="{FF2B5EF4-FFF2-40B4-BE49-F238E27FC236}">
                <a16:creationId xmlns:a16="http://schemas.microsoft.com/office/drawing/2014/main" id="{98DEFBC5-153F-4416-BA2E-4659479C6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281" y="2655404"/>
            <a:ext cx="3465169" cy="2306841"/>
          </a:xfrm>
          <a:prstGeom prst="rect">
            <a:avLst/>
          </a:prstGeom>
        </p:spPr>
      </p:pic>
      <p:pic>
        <p:nvPicPr>
          <p:cNvPr id="10" name="Picture 9">
            <a:extLst>
              <a:ext uri="{FF2B5EF4-FFF2-40B4-BE49-F238E27FC236}">
                <a16:creationId xmlns:a16="http://schemas.microsoft.com/office/drawing/2014/main" id="{F3689537-2375-472D-92DF-F19F38062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17853" y="2418829"/>
            <a:ext cx="3615070" cy="2711303"/>
          </a:xfrm>
          <a:prstGeom prst="rect">
            <a:avLst/>
          </a:prstGeom>
        </p:spPr>
      </p:pic>
    </p:spTree>
    <p:extLst>
      <p:ext uri="{BB962C8B-B14F-4D97-AF65-F5344CB8AC3E}">
        <p14:creationId xmlns:p14="http://schemas.microsoft.com/office/powerpoint/2010/main" val="73347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5535607-6BB8-4E6D-89A9-4BE094B93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24619" y="1463875"/>
            <a:ext cx="6020564" cy="1200329"/>
          </a:xfrm>
          <a:prstGeom prst="rect">
            <a:avLst/>
          </a:prstGeom>
        </p:spPr>
        <p:txBody>
          <a:bodyPr wrap="square">
            <a:spAutoFit/>
          </a:bodyPr>
          <a:lstStyle/>
          <a:p>
            <a:r>
              <a:rPr lang="en-US" dirty="0">
                <a:solidFill>
                  <a:schemeClr val="bg1"/>
                </a:solidFill>
              </a:rPr>
              <a:t> The Lord did not fail them in this hour of distress and gave this revelation to President Brigham Young to guide them in their </a:t>
            </a:r>
            <a:r>
              <a:rPr lang="en-US" dirty="0" err="1">
                <a:solidFill>
                  <a:schemeClr val="bg1"/>
                </a:solidFill>
              </a:rPr>
              <a:t>journeyings</a:t>
            </a:r>
            <a:r>
              <a:rPr lang="en-US" dirty="0">
                <a:solidFill>
                  <a:schemeClr val="bg1"/>
                </a:solidFill>
              </a:rPr>
              <a:t> and admonishing them to keep His commandments. </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Camp of Israel</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378904" cy="369332"/>
          </a:xfrm>
          <a:prstGeom prst="rect">
            <a:avLst/>
          </a:prstGeom>
        </p:spPr>
        <p:txBody>
          <a:bodyPr wrap="none">
            <a:spAutoFit/>
          </a:bodyPr>
          <a:lstStyle/>
          <a:p>
            <a:r>
              <a:rPr lang="en-US" dirty="0">
                <a:solidFill>
                  <a:schemeClr val="bg1"/>
                </a:solidFill>
              </a:rPr>
              <a:t>D&amp;C 136:1-3</a:t>
            </a:r>
          </a:p>
        </p:txBody>
      </p:sp>
      <p:sp>
        <p:nvSpPr>
          <p:cNvPr id="8" name="Rectangle 7"/>
          <p:cNvSpPr/>
          <p:nvPr/>
        </p:nvSpPr>
        <p:spPr>
          <a:xfrm>
            <a:off x="5606896" y="2791749"/>
            <a:ext cx="6096000" cy="1200329"/>
          </a:xfrm>
          <a:prstGeom prst="rect">
            <a:avLst/>
          </a:prstGeom>
        </p:spPr>
        <p:txBody>
          <a:bodyPr>
            <a:spAutoFit/>
          </a:bodyPr>
          <a:lstStyle/>
          <a:p>
            <a:r>
              <a:rPr lang="en-US" dirty="0">
                <a:solidFill>
                  <a:schemeClr val="bg1"/>
                </a:solidFill>
              </a:rPr>
              <a:t>All the members of the Church were to be organized in companies and were required to keep the commandments faithfully that they might have the guidance of His Spirit with them in all their trying circumstances.</a:t>
            </a:r>
          </a:p>
        </p:txBody>
      </p:sp>
      <p:sp>
        <p:nvSpPr>
          <p:cNvPr id="9" name="Rectangle 8"/>
          <p:cNvSpPr/>
          <p:nvPr/>
        </p:nvSpPr>
        <p:spPr>
          <a:xfrm>
            <a:off x="1371600" y="5405136"/>
            <a:ext cx="7283296" cy="1107996"/>
          </a:xfrm>
          <a:prstGeom prst="rect">
            <a:avLst/>
          </a:prstGeom>
        </p:spPr>
        <p:txBody>
          <a:bodyPr wrap="square">
            <a:spAutoFit/>
          </a:bodyPr>
          <a:lstStyle/>
          <a:p>
            <a:r>
              <a:rPr lang="en-US" dirty="0">
                <a:solidFill>
                  <a:schemeClr val="bg1"/>
                </a:solidFill>
              </a:rPr>
              <a:t>These companies were to be on the order followed by Zion’s Camp in their remarkable march from Kirtland to Missouri, with captains, over hundreds, fifties and tens and all under the direction of the council of Apostles.”</a:t>
            </a:r>
          </a:p>
          <a:p>
            <a:r>
              <a:rPr lang="en-US" sz="1200" dirty="0">
                <a:solidFill>
                  <a:schemeClr val="bg1"/>
                </a:solidFill>
              </a:rPr>
              <a:t>Smith and Sjodahl</a:t>
            </a:r>
          </a:p>
        </p:txBody>
      </p:sp>
      <p:grpSp>
        <p:nvGrpSpPr>
          <p:cNvPr id="16" name="Group 32"/>
          <p:cNvGrpSpPr/>
          <p:nvPr/>
        </p:nvGrpSpPr>
        <p:grpSpPr>
          <a:xfrm>
            <a:off x="8873464" y="172466"/>
            <a:ext cx="844236" cy="844236"/>
            <a:chOff x="609600" y="4953000"/>
            <a:chExt cx="1676400" cy="1676400"/>
          </a:xfrm>
        </p:grpSpPr>
        <p:sp>
          <p:nvSpPr>
            <p:cNvPr id="17" name="Rectangle 16"/>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9"/>
            <p:cNvGrpSpPr/>
            <p:nvPr/>
          </p:nvGrpSpPr>
          <p:grpSpPr>
            <a:xfrm>
              <a:off x="1219200" y="5562600"/>
              <a:ext cx="453081" cy="453081"/>
              <a:chOff x="1371600" y="1600200"/>
              <a:chExt cx="762000" cy="762000"/>
            </a:xfrm>
          </p:grpSpPr>
          <p:sp>
            <p:nvSpPr>
              <p:cNvPr id="23" name="Donut 2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32"/>
          <p:cNvGrpSpPr/>
          <p:nvPr/>
        </p:nvGrpSpPr>
        <p:grpSpPr>
          <a:xfrm>
            <a:off x="2481030" y="139507"/>
            <a:ext cx="844236" cy="844236"/>
            <a:chOff x="609600" y="4953000"/>
            <a:chExt cx="1676400" cy="1676400"/>
          </a:xfrm>
        </p:grpSpPr>
        <p:sp>
          <p:nvSpPr>
            <p:cNvPr id="26" name="Rectangle 25"/>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
            <p:cNvGrpSpPr/>
            <p:nvPr/>
          </p:nvGrpSpPr>
          <p:grpSpPr>
            <a:xfrm>
              <a:off x="1219200" y="5562600"/>
              <a:ext cx="453081" cy="453081"/>
              <a:chOff x="1371600" y="1600200"/>
              <a:chExt cx="762000" cy="762000"/>
            </a:xfrm>
          </p:grpSpPr>
          <p:sp>
            <p:nvSpPr>
              <p:cNvPr id="32" name="Donut 31"/>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8937248" y="4374438"/>
            <a:ext cx="2977112" cy="2021897"/>
            <a:chOff x="8937248" y="4374438"/>
            <a:chExt cx="2977112" cy="2021897"/>
          </a:xfrm>
        </p:grpSpPr>
        <p:grpSp>
          <p:nvGrpSpPr>
            <p:cNvPr id="34" name="Group 32"/>
            <p:cNvGrpSpPr/>
            <p:nvPr/>
          </p:nvGrpSpPr>
          <p:grpSpPr>
            <a:xfrm>
              <a:off x="9814354" y="4374438"/>
              <a:ext cx="844236" cy="844236"/>
              <a:chOff x="609600" y="4953000"/>
              <a:chExt cx="1676400" cy="1676400"/>
            </a:xfrm>
          </p:grpSpPr>
          <p:sp>
            <p:nvSpPr>
              <p:cNvPr id="35" name="Rectangle 34"/>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9"/>
              <p:cNvGrpSpPr/>
              <p:nvPr/>
            </p:nvGrpSpPr>
            <p:grpSpPr>
              <a:xfrm>
                <a:off x="1219200" y="5562600"/>
                <a:ext cx="453081" cy="453081"/>
                <a:chOff x="1371600" y="1600200"/>
                <a:chExt cx="762000" cy="762000"/>
              </a:xfrm>
            </p:grpSpPr>
            <p:sp>
              <p:nvSpPr>
                <p:cNvPr id="41" name="Donut 40"/>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937248" y="5196006"/>
              <a:ext cx="2977112" cy="1200329"/>
            </a:xfrm>
            <a:prstGeom prst="rect">
              <a:avLst/>
            </a:prstGeom>
          </p:spPr>
          <p:txBody>
            <a:bodyPr wrap="square">
              <a:spAutoFit/>
            </a:bodyPr>
            <a:lstStyle/>
            <a:p>
              <a:pPr algn="ctr"/>
              <a:r>
                <a:rPr lang="en-US" b="1" dirty="0">
                  <a:solidFill>
                    <a:srgbClr val="FFFF00"/>
                  </a:solidFill>
                  <a:latin typeface="Calibri" panose="020F0502020204030204" pitchFamily="34" charset="0"/>
                </a:rPr>
                <a:t>The Lord organizes His Saints into groups so that each person can be guided and cared for</a:t>
              </a:r>
              <a:endParaRPr lang="en-US" dirty="0">
                <a:solidFill>
                  <a:srgbClr val="FFFF00"/>
                </a:solidFill>
              </a:endParaRPr>
            </a:p>
          </p:txBody>
        </p:sp>
      </p:grpSp>
      <p:pic>
        <p:nvPicPr>
          <p:cNvPr id="5" name="Picture 4">
            <a:extLst>
              <a:ext uri="{FF2B5EF4-FFF2-40B4-BE49-F238E27FC236}">
                <a16:creationId xmlns:a16="http://schemas.microsoft.com/office/drawing/2014/main" id="{62B8C2C5-AD47-4258-8E64-2232DCEC2FD0}"/>
              </a:ext>
            </a:extLst>
          </p:cNvPr>
          <p:cNvPicPr>
            <a:picLocks noChangeAspect="1"/>
          </p:cNvPicPr>
          <p:nvPr/>
        </p:nvPicPr>
        <p:blipFill rotWithShape="1">
          <a:blip r:embed="rId3">
            <a:extLst>
              <a:ext uri="{28A0092B-C50C-407E-A947-70E740481C1C}">
                <a14:useLocalDpi xmlns:a14="http://schemas.microsoft.com/office/drawing/2010/main" val="0"/>
              </a:ext>
            </a:extLst>
          </a:blip>
          <a:srcRect t="14540" r="912" b="25711"/>
          <a:stretch/>
        </p:blipFill>
        <p:spPr>
          <a:xfrm>
            <a:off x="-16939" y="-116958"/>
            <a:ext cx="2609684" cy="1573618"/>
          </a:xfrm>
          <a:prstGeom prst="rect">
            <a:avLst/>
          </a:prstGeom>
        </p:spPr>
      </p:pic>
      <p:pic>
        <p:nvPicPr>
          <p:cNvPr id="11" name="Picture 10">
            <a:extLst>
              <a:ext uri="{FF2B5EF4-FFF2-40B4-BE49-F238E27FC236}">
                <a16:creationId xmlns:a16="http://schemas.microsoft.com/office/drawing/2014/main" id="{49E03354-6FD3-4606-86D6-43B7F35AB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607" y="2674884"/>
            <a:ext cx="2078736" cy="2401824"/>
          </a:xfrm>
          <a:prstGeom prst="rect">
            <a:avLst/>
          </a:prstGeom>
        </p:spPr>
      </p:pic>
    </p:spTree>
    <p:extLst>
      <p:ext uri="{BB962C8B-B14F-4D97-AF65-F5344CB8AC3E}">
        <p14:creationId xmlns:p14="http://schemas.microsoft.com/office/powerpoint/2010/main" val="5561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FFA546C-4F90-4BD6-BC5B-EC8AE4665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20457" y="1443841"/>
            <a:ext cx="5120892" cy="3970318"/>
          </a:xfrm>
          <a:prstGeom prst="rect">
            <a:avLst/>
          </a:prstGeom>
        </p:spPr>
        <p:txBody>
          <a:bodyPr wrap="square">
            <a:spAutoFit/>
          </a:bodyPr>
          <a:lstStyle/>
          <a:p>
            <a:r>
              <a:rPr lang="en-US" dirty="0">
                <a:solidFill>
                  <a:schemeClr val="bg1"/>
                </a:solidFill>
              </a:rPr>
              <a:t>“… it was necessary that they provide themselves the best they could with teams, clothing and provisions, for the journey was a difficult one. </a:t>
            </a:r>
          </a:p>
          <a:p>
            <a:endParaRPr lang="en-US" dirty="0">
              <a:solidFill>
                <a:schemeClr val="bg1"/>
              </a:solidFill>
            </a:endParaRPr>
          </a:p>
          <a:p>
            <a:r>
              <a:rPr lang="en-US" dirty="0">
                <a:solidFill>
                  <a:schemeClr val="bg1"/>
                </a:solidFill>
              </a:rPr>
              <a:t>Some members of necessity would be left behind until such time as they could be prepared. </a:t>
            </a:r>
          </a:p>
          <a:p>
            <a:endParaRPr lang="en-US" dirty="0">
              <a:solidFill>
                <a:schemeClr val="bg1"/>
              </a:solidFill>
            </a:endParaRPr>
          </a:p>
          <a:p>
            <a:r>
              <a:rPr lang="en-US" dirty="0">
                <a:solidFill>
                  <a:schemeClr val="bg1"/>
                </a:solidFill>
              </a:rPr>
              <a:t>The officers of the companies were to decide who might go and who would better remain behind until a more suitable day. These who were to remain were to put in crops and wait until the coming harvest. </a:t>
            </a:r>
          </a:p>
          <a:p>
            <a:endParaRPr lang="en-US" dirty="0">
              <a:solidFill>
                <a:schemeClr val="bg1"/>
              </a:solidFill>
            </a:endParaRPr>
          </a:p>
          <a:p>
            <a:r>
              <a:rPr lang="en-US" dirty="0">
                <a:solidFill>
                  <a:schemeClr val="bg1"/>
                </a:solidFill>
              </a:rPr>
              <a:t>Each company was to bear an equal proportion of the means for the benefit of all.</a:t>
            </a:r>
          </a:p>
        </p:txBody>
      </p:sp>
      <p:sp>
        <p:nvSpPr>
          <p:cNvPr id="4" name="Rectangle 3"/>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Walk By Covenant</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3239990" cy="369332"/>
          </a:xfrm>
          <a:prstGeom prst="rect">
            <a:avLst/>
          </a:prstGeom>
        </p:spPr>
        <p:txBody>
          <a:bodyPr wrap="none">
            <a:spAutoFit/>
          </a:bodyPr>
          <a:lstStyle/>
          <a:p>
            <a:r>
              <a:rPr lang="en-US" dirty="0">
                <a:solidFill>
                  <a:schemeClr val="bg1"/>
                </a:solidFill>
              </a:rPr>
              <a:t>D&amp;C 136:4-11 Smith and Sjodahl</a:t>
            </a:r>
          </a:p>
        </p:txBody>
      </p:sp>
      <p:sp>
        <p:nvSpPr>
          <p:cNvPr id="6" name="Rectangle 5"/>
          <p:cNvSpPr/>
          <p:nvPr/>
        </p:nvSpPr>
        <p:spPr>
          <a:xfrm>
            <a:off x="7525345" y="5594761"/>
            <a:ext cx="4179437" cy="923330"/>
          </a:xfrm>
          <a:prstGeom prst="rect">
            <a:avLst/>
          </a:prstGeom>
        </p:spPr>
        <p:txBody>
          <a:bodyPr wrap="square">
            <a:spAutoFit/>
          </a:bodyPr>
          <a:lstStyle/>
          <a:p>
            <a:r>
              <a:rPr lang="en-US" dirty="0">
                <a:solidFill>
                  <a:schemeClr val="bg1"/>
                </a:solidFill>
                <a:latin typeface="Calibri" panose="020F0502020204030204" pitchFamily="34" charset="0"/>
              </a:rPr>
              <a:t>Those who had substance were to share with those who were destitute, in the true spirit of charity and faith. </a:t>
            </a:r>
            <a:endParaRPr lang="en-US" dirty="0">
              <a:solidFill>
                <a:schemeClr val="bg1"/>
              </a:solidFill>
            </a:endParaRPr>
          </a:p>
        </p:txBody>
      </p:sp>
      <p:pic>
        <p:nvPicPr>
          <p:cNvPr id="5" name="Picture 4">
            <a:extLst>
              <a:ext uri="{FF2B5EF4-FFF2-40B4-BE49-F238E27FC236}">
                <a16:creationId xmlns:a16="http://schemas.microsoft.com/office/drawing/2014/main" id="{F55336F3-99D8-4FCE-B025-B968BFF5858E}"/>
              </a:ext>
            </a:extLst>
          </p:cNvPr>
          <p:cNvPicPr>
            <a:picLocks noChangeAspect="1"/>
          </p:cNvPicPr>
          <p:nvPr/>
        </p:nvPicPr>
        <p:blipFill rotWithShape="1">
          <a:blip r:embed="rId3">
            <a:extLst>
              <a:ext uri="{28A0092B-C50C-407E-A947-70E740481C1C}">
                <a14:useLocalDpi xmlns:a14="http://schemas.microsoft.com/office/drawing/2010/main" val="0"/>
              </a:ext>
            </a:extLst>
          </a:blip>
          <a:srcRect t="17501" b="27836"/>
          <a:stretch/>
        </p:blipFill>
        <p:spPr>
          <a:xfrm>
            <a:off x="306874" y="52161"/>
            <a:ext cx="2319368" cy="1267830"/>
          </a:xfrm>
          <a:prstGeom prst="rect">
            <a:avLst/>
          </a:prstGeom>
        </p:spPr>
      </p:pic>
      <p:pic>
        <p:nvPicPr>
          <p:cNvPr id="9" name="Picture 8">
            <a:extLst>
              <a:ext uri="{FF2B5EF4-FFF2-40B4-BE49-F238E27FC236}">
                <a16:creationId xmlns:a16="http://schemas.microsoft.com/office/drawing/2014/main" id="{40F93448-826A-4D0B-9962-7D070A792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603" y="1071446"/>
            <a:ext cx="2859024" cy="2139696"/>
          </a:xfrm>
          <a:prstGeom prst="rect">
            <a:avLst/>
          </a:prstGeom>
        </p:spPr>
      </p:pic>
      <p:pic>
        <p:nvPicPr>
          <p:cNvPr id="11" name="Picture 10">
            <a:extLst>
              <a:ext uri="{FF2B5EF4-FFF2-40B4-BE49-F238E27FC236}">
                <a16:creationId xmlns:a16="http://schemas.microsoft.com/office/drawing/2014/main" id="{873E41E6-F19F-46D2-9BA9-C8BD02895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55" y="3560350"/>
            <a:ext cx="3243072" cy="1737360"/>
          </a:xfrm>
          <a:prstGeom prst="rect">
            <a:avLst/>
          </a:prstGeom>
        </p:spPr>
      </p:pic>
      <p:pic>
        <p:nvPicPr>
          <p:cNvPr id="13" name="Picture 12">
            <a:extLst>
              <a:ext uri="{FF2B5EF4-FFF2-40B4-BE49-F238E27FC236}">
                <a16:creationId xmlns:a16="http://schemas.microsoft.com/office/drawing/2014/main" id="{B2ACBE62-2D12-4D2D-B32A-3352B122B9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6039" y="3249167"/>
            <a:ext cx="2743200" cy="1905000"/>
          </a:xfrm>
          <a:prstGeom prst="rect">
            <a:avLst/>
          </a:prstGeom>
        </p:spPr>
      </p:pic>
    </p:spTree>
    <p:extLst>
      <p:ext uri="{BB962C8B-B14F-4D97-AF65-F5344CB8AC3E}">
        <p14:creationId xmlns:p14="http://schemas.microsoft.com/office/powerpoint/2010/main" val="1115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EAFA466-2112-407F-8AAD-FC721292B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Prepare For…</a:t>
            </a:r>
            <a:endParaRPr lang="en-US" sz="6000" b="0" i="0" dirty="0">
              <a:solidFill>
                <a:schemeClr val="bg1"/>
              </a:solidFill>
              <a:effectLst/>
              <a:latin typeface="FrankRuehl" panose="020E0503060101010101" pitchFamily="34" charset="-79"/>
              <a:cs typeface="FrankRuehl" panose="020E0503060101010101" pitchFamily="34" charset="-79"/>
            </a:endParaRPr>
          </a:p>
        </p:txBody>
      </p:sp>
      <p:sp>
        <p:nvSpPr>
          <p:cNvPr id="7" name="Rectangle 6"/>
          <p:cNvSpPr/>
          <p:nvPr/>
        </p:nvSpPr>
        <p:spPr>
          <a:xfrm>
            <a:off x="94223" y="6488668"/>
            <a:ext cx="1191352" cy="369332"/>
          </a:xfrm>
          <a:prstGeom prst="rect">
            <a:avLst/>
          </a:prstGeom>
        </p:spPr>
        <p:txBody>
          <a:bodyPr wrap="none">
            <a:spAutoFit/>
          </a:bodyPr>
          <a:lstStyle/>
          <a:p>
            <a:r>
              <a:rPr lang="en-US" dirty="0">
                <a:solidFill>
                  <a:schemeClr val="bg1"/>
                </a:solidFill>
              </a:rPr>
              <a:t>D&amp;C 136:7</a:t>
            </a:r>
          </a:p>
        </p:txBody>
      </p:sp>
      <p:sp>
        <p:nvSpPr>
          <p:cNvPr id="8" name="Rectangle 7"/>
          <p:cNvSpPr/>
          <p:nvPr/>
        </p:nvSpPr>
        <p:spPr>
          <a:xfrm>
            <a:off x="3334213" y="909824"/>
            <a:ext cx="6096000" cy="646331"/>
          </a:xfrm>
          <a:prstGeom prst="rect">
            <a:avLst/>
          </a:prstGeom>
        </p:spPr>
        <p:txBody>
          <a:bodyPr>
            <a:spAutoFit/>
          </a:bodyPr>
          <a:lstStyle/>
          <a:p>
            <a:pPr algn="ctr"/>
            <a:r>
              <a:rPr lang="en-US" dirty="0">
                <a:solidFill>
                  <a:schemeClr val="bg1"/>
                </a:solidFill>
                <a:latin typeface="Calibri" panose="020F0502020204030204" pitchFamily="34" charset="0"/>
              </a:rPr>
              <a:t>Pioneer: One who goes before to prepare or open up the way for others to follow</a:t>
            </a:r>
            <a:endParaRPr lang="en-US" dirty="0">
              <a:solidFill>
                <a:schemeClr val="bg1"/>
              </a:solidFill>
            </a:endParaRPr>
          </a:p>
        </p:txBody>
      </p:sp>
      <p:grpSp>
        <p:nvGrpSpPr>
          <p:cNvPr id="20" name="Group 19"/>
          <p:cNvGrpSpPr/>
          <p:nvPr/>
        </p:nvGrpSpPr>
        <p:grpSpPr>
          <a:xfrm>
            <a:off x="8517754" y="2551836"/>
            <a:ext cx="3773582" cy="1043139"/>
            <a:chOff x="1368909" y="2385861"/>
            <a:chExt cx="3773582" cy="1043139"/>
          </a:xfrm>
        </p:grpSpPr>
        <p:grpSp>
          <p:nvGrpSpPr>
            <p:cNvPr id="11" name="Group 32"/>
            <p:cNvGrpSpPr/>
            <p:nvPr/>
          </p:nvGrpSpPr>
          <p:grpSpPr>
            <a:xfrm>
              <a:off x="1368909" y="2584764"/>
              <a:ext cx="844236" cy="844236"/>
              <a:chOff x="609600" y="4953000"/>
              <a:chExt cx="1676400" cy="1676400"/>
            </a:xfrm>
          </p:grpSpPr>
          <p:sp>
            <p:nvSpPr>
              <p:cNvPr id="12" name="Rectangle 11"/>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9"/>
              <p:cNvGrpSpPr/>
              <p:nvPr/>
            </p:nvGrpSpPr>
            <p:grpSpPr>
              <a:xfrm>
                <a:off x="1219200" y="5562600"/>
                <a:ext cx="453081" cy="453081"/>
                <a:chOff x="1371600" y="1600200"/>
                <a:chExt cx="762000" cy="762000"/>
              </a:xfrm>
            </p:grpSpPr>
            <p:sp>
              <p:nvSpPr>
                <p:cNvPr id="18" name="Donut 17"/>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2281596" y="2385861"/>
              <a:ext cx="2860895" cy="923330"/>
            </a:xfrm>
            <a:prstGeom prst="rect">
              <a:avLst/>
            </a:prstGeom>
          </p:spPr>
          <p:txBody>
            <a:bodyPr wrap="square">
              <a:spAutoFit/>
            </a:bodyPr>
            <a:lstStyle/>
            <a:p>
              <a:r>
                <a:rPr lang="en-US" b="1" dirty="0">
                  <a:solidFill>
                    <a:srgbClr val="FFFF00"/>
                  </a:solidFill>
                  <a:latin typeface="Calibri" panose="020F0502020204030204" pitchFamily="34" charset="0"/>
                </a:rPr>
                <a:t>The Lord will bless us when we help others in need and prepare the way for them</a:t>
              </a:r>
              <a:endParaRPr lang="en-US" dirty="0">
                <a:solidFill>
                  <a:srgbClr val="FFFF00"/>
                </a:solidFill>
              </a:endParaRPr>
            </a:p>
          </p:txBody>
        </p:sp>
      </p:grpSp>
      <p:sp>
        <p:nvSpPr>
          <p:cNvPr id="21" name="Rectangle 20"/>
          <p:cNvSpPr/>
          <p:nvPr/>
        </p:nvSpPr>
        <p:spPr>
          <a:xfrm>
            <a:off x="4185207" y="4107871"/>
            <a:ext cx="5727720" cy="2308324"/>
          </a:xfrm>
          <a:prstGeom prst="rect">
            <a:avLst/>
          </a:prstGeom>
        </p:spPr>
        <p:txBody>
          <a:bodyPr wrap="square">
            <a:spAutoFit/>
          </a:bodyPr>
          <a:lstStyle/>
          <a:p>
            <a:pPr fontAlgn="base"/>
            <a:r>
              <a:rPr lang="en-US" dirty="0">
                <a:solidFill>
                  <a:schemeClr val="bg1"/>
                </a:solidFill>
                <a:latin typeface="Calibri" panose="020F0502020204030204" pitchFamily="34" charset="0"/>
              </a:rPr>
              <a:t>“All things being harmonized and put in order, the camps moved on. Arriving at a place on a branch of Grand River we encamped for a while, having travelled much in the midst of great and continued rains, mud and mire. Here we enclosed and planted a public farm of many hundred acres and commenced settlement, for the good of some who were to tarry and of those who should follow us from Nauvoo. We called the place </a:t>
            </a:r>
            <a:r>
              <a:rPr lang="en-US" i="1" dirty="0">
                <a:solidFill>
                  <a:schemeClr val="bg1"/>
                </a:solidFill>
                <a:latin typeface="Calibri" panose="020F0502020204030204" pitchFamily="34" charset="0"/>
              </a:rPr>
              <a:t>‘Garden Grove’” </a:t>
            </a:r>
            <a:r>
              <a:rPr lang="en-US" sz="1200" i="1" dirty="0">
                <a:solidFill>
                  <a:schemeClr val="bg1"/>
                </a:solidFill>
                <a:latin typeface="Calibri" panose="020F0502020204030204" pitchFamily="34" charset="0"/>
              </a:rPr>
              <a:t>Parley P. Pratt</a:t>
            </a:r>
            <a:endParaRPr lang="en-US" sz="1200" b="0" i="0" dirty="0">
              <a:solidFill>
                <a:schemeClr val="bg1"/>
              </a:solidFill>
              <a:effectLst/>
              <a:latin typeface="Calibri" panose="020F0502020204030204" pitchFamily="34" charset="0"/>
            </a:endParaRPr>
          </a:p>
        </p:txBody>
      </p:sp>
      <p:sp>
        <p:nvSpPr>
          <p:cNvPr id="22" name="Rectangle 21"/>
          <p:cNvSpPr/>
          <p:nvPr/>
        </p:nvSpPr>
        <p:spPr>
          <a:xfrm>
            <a:off x="485389" y="1775471"/>
            <a:ext cx="3824060" cy="1477328"/>
          </a:xfrm>
          <a:prstGeom prst="rect">
            <a:avLst/>
          </a:prstGeom>
        </p:spPr>
        <p:txBody>
          <a:bodyPr wrap="square">
            <a:spAutoFit/>
          </a:bodyPr>
          <a:lstStyle/>
          <a:p>
            <a:r>
              <a:rPr lang="en-US" dirty="0">
                <a:solidFill>
                  <a:schemeClr val="bg1"/>
                </a:solidFill>
                <a:latin typeface="Calibri" panose="020F0502020204030204" pitchFamily="34" charset="0"/>
              </a:rPr>
              <a:t>President Young called upon the Latter-day Saints “to unite with us in the principles of self preservation” so that the camps could be made as self-sufficient as possible.</a:t>
            </a:r>
            <a:endParaRPr lang="en-US" dirty="0">
              <a:solidFill>
                <a:schemeClr val="bg1"/>
              </a:solidFill>
            </a:endParaRPr>
          </a:p>
        </p:txBody>
      </p:sp>
      <p:pic>
        <p:nvPicPr>
          <p:cNvPr id="5" name="Picture 4">
            <a:extLst>
              <a:ext uri="{FF2B5EF4-FFF2-40B4-BE49-F238E27FC236}">
                <a16:creationId xmlns:a16="http://schemas.microsoft.com/office/drawing/2014/main" id="{73FF4042-178C-4DA5-B3D6-3D2615C31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48" y="1750925"/>
            <a:ext cx="3848100" cy="2162175"/>
          </a:xfrm>
          <a:prstGeom prst="rect">
            <a:avLst/>
          </a:prstGeom>
        </p:spPr>
      </p:pic>
      <p:pic>
        <p:nvPicPr>
          <p:cNvPr id="10" name="Picture 9">
            <a:extLst>
              <a:ext uri="{FF2B5EF4-FFF2-40B4-BE49-F238E27FC236}">
                <a16:creationId xmlns:a16="http://schemas.microsoft.com/office/drawing/2014/main" id="{923AA30D-74F1-4EA0-9C2E-732B4085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4" y="3696430"/>
            <a:ext cx="3200400" cy="2428875"/>
          </a:xfrm>
          <a:prstGeom prst="rect">
            <a:avLst/>
          </a:prstGeom>
        </p:spPr>
      </p:pic>
      <p:pic>
        <p:nvPicPr>
          <p:cNvPr id="24" name="Picture 23">
            <a:extLst>
              <a:ext uri="{FF2B5EF4-FFF2-40B4-BE49-F238E27FC236}">
                <a16:creationId xmlns:a16="http://schemas.microsoft.com/office/drawing/2014/main" id="{18613CF4-43FF-4167-9E42-FAD5CCEB6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7718" y="4263216"/>
            <a:ext cx="1490505" cy="2003980"/>
          </a:xfrm>
          <a:prstGeom prst="rect">
            <a:avLst/>
          </a:prstGeom>
        </p:spPr>
      </p:pic>
    </p:spTree>
    <p:extLst>
      <p:ext uri="{BB962C8B-B14F-4D97-AF65-F5344CB8AC3E}">
        <p14:creationId xmlns:p14="http://schemas.microsoft.com/office/powerpoint/2010/main" val="28449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1+#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D612C3E-EFB0-4F9B-9A74-0F0A81EC4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Other Accounts of Winter Quarters</a:t>
            </a:r>
            <a:endParaRPr lang="en-US" sz="6000" b="0" i="0" dirty="0">
              <a:solidFill>
                <a:schemeClr val="bg1"/>
              </a:solidFill>
              <a:effectLst/>
              <a:latin typeface="FrankRuehl" panose="020E0503060101010101" pitchFamily="34" charset="-79"/>
              <a:cs typeface="FrankRuehl" panose="020E0503060101010101" pitchFamily="34" charset="-79"/>
            </a:endParaRPr>
          </a:p>
        </p:txBody>
      </p:sp>
      <p:pic>
        <p:nvPicPr>
          <p:cNvPr id="7" name="Picture 6">
            <a:extLst>
              <a:ext uri="{FF2B5EF4-FFF2-40B4-BE49-F238E27FC236}">
                <a16:creationId xmlns:a16="http://schemas.microsoft.com/office/drawing/2014/main" id="{268D4917-B561-4E2F-8661-9231350E9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45" y="1051482"/>
            <a:ext cx="7181710" cy="3584759"/>
          </a:xfrm>
          <a:prstGeom prst="rect">
            <a:avLst/>
          </a:prstGeom>
        </p:spPr>
      </p:pic>
      <p:pic>
        <p:nvPicPr>
          <p:cNvPr id="9" name="Picture 8">
            <a:extLst>
              <a:ext uri="{FF2B5EF4-FFF2-40B4-BE49-F238E27FC236}">
                <a16:creationId xmlns:a16="http://schemas.microsoft.com/office/drawing/2014/main" id="{7BA069AE-6D6A-492B-BB26-83E2B9DE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584" y="4044155"/>
            <a:ext cx="7224386" cy="2682472"/>
          </a:xfrm>
          <a:prstGeom prst="rect">
            <a:avLst/>
          </a:prstGeom>
        </p:spPr>
      </p:pic>
      <p:pic>
        <p:nvPicPr>
          <p:cNvPr id="12" name="Picture 11">
            <a:extLst>
              <a:ext uri="{FF2B5EF4-FFF2-40B4-BE49-F238E27FC236}">
                <a16:creationId xmlns:a16="http://schemas.microsoft.com/office/drawing/2014/main" id="{B4E8BA97-568B-4C06-98FD-8829A0DB8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562" y="1015663"/>
            <a:ext cx="2633700" cy="2633700"/>
          </a:xfrm>
          <a:prstGeom prst="rect">
            <a:avLst/>
          </a:prstGeom>
        </p:spPr>
      </p:pic>
    </p:spTree>
    <p:extLst>
      <p:ext uri="{BB962C8B-B14F-4D97-AF65-F5344CB8AC3E}">
        <p14:creationId xmlns:p14="http://schemas.microsoft.com/office/powerpoint/2010/main" val="326292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8EDBA15-0B1F-4482-AC1A-B428EB702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15663"/>
          </a:xfrm>
          <a:prstGeom prst="rect">
            <a:avLst/>
          </a:prstGeom>
        </p:spPr>
        <p:txBody>
          <a:bodyPr wrap="square">
            <a:spAutoFit/>
          </a:bodyPr>
          <a:lstStyle/>
          <a:p>
            <a:pPr algn="ctr" fontAlgn="base"/>
            <a:r>
              <a:rPr lang="en-US" sz="6000" dirty="0">
                <a:solidFill>
                  <a:schemeClr val="bg1"/>
                </a:solidFill>
                <a:latin typeface="FrankRuehl" panose="020E0503060101010101" pitchFamily="34" charset="-79"/>
                <a:cs typeface="FrankRuehl" panose="020E0503060101010101" pitchFamily="34" charset="-79"/>
              </a:rPr>
              <a:t>United States Declares War on Mexico</a:t>
            </a:r>
            <a:endParaRPr lang="en-US" sz="6000" b="0" i="0" dirty="0">
              <a:solidFill>
                <a:schemeClr val="bg1"/>
              </a:solidFill>
              <a:effectLst/>
              <a:latin typeface="FrankRuehl" panose="020E0503060101010101" pitchFamily="34" charset="-79"/>
              <a:cs typeface="FrankRuehl" panose="020E0503060101010101" pitchFamily="34" charset="-79"/>
            </a:endParaRPr>
          </a:p>
        </p:txBody>
      </p:sp>
      <p:pic>
        <p:nvPicPr>
          <p:cNvPr id="10" name="Picture 9">
            <a:extLst>
              <a:ext uri="{FF2B5EF4-FFF2-40B4-BE49-F238E27FC236}">
                <a16:creationId xmlns:a16="http://schemas.microsoft.com/office/drawing/2014/main" id="{B28EF707-A534-4B7B-BA60-2CE1F4B35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1" y="1023588"/>
            <a:ext cx="6017274" cy="2481287"/>
          </a:xfrm>
          <a:prstGeom prst="rect">
            <a:avLst/>
          </a:prstGeom>
        </p:spPr>
      </p:pic>
      <p:pic>
        <p:nvPicPr>
          <p:cNvPr id="14" name="Picture 13">
            <a:extLst>
              <a:ext uri="{FF2B5EF4-FFF2-40B4-BE49-F238E27FC236}">
                <a16:creationId xmlns:a16="http://schemas.microsoft.com/office/drawing/2014/main" id="{72EC0164-58B6-4082-8156-058A2C906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494" y="874554"/>
            <a:ext cx="4968671" cy="2627604"/>
          </a:xfrm>
          <a:prstGeom prst="rect">
            <a:avLst/>
          </a:prstGeom>
        </p:spPr>
      </p:pic>
      <p:pic>
        <p:nvPicPr>
          <p:cNvPr id="16" name="Picture 15">
            <a:extLst>
              <a:ext uri="{FF2B5EF4-FFF2-40B4-BE49-F238E27FC236}">
                <a16:creationId xmlns:a16="http://schemas.microsoft.com/office/drawing/2014/main" id="{80967B9C-C34C-4835-AD8F-ABD15F4E6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68" y="3271443"/>
            <a:ext cx="6029467" cy="3401863"/>
          </a:xfrm>
          <a:prstGeom prst="rect">
            <a:avLst/>
          </a:prstGeom>
        </p:spPr>
      </p:pic>
      <p:pic>
        <p:nvPicPr>
          <p:cNvPr id="18" name="Picture 17">
            <a:extLst>
              <a:ext uri="{FF2B5EF4-FFF2-40B4-BE49-F238E27FC236}">
                <a16:creationId xmlns:a16="http://schemas.microsoft.com/office/drawing/2014/main" id="{AB7C9D7E-609E-4501-B704-5E2058975B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2688" y="3649428"/>
            <a:ext cx="5828281" cy="3023878"/>
          </a:xfrm>
          <a:prstGeom prst="rect">
            <a:avLst/>
          </a:prstGeom>
        </p:spPr>
      </p:pic>
    </p:spTree>
    <p:extLst>
      <p:ext uri="{BB962C8B-B14F-4D97-AF65-F5344CB8AC3E}">
        <p14:creationId xmlns:p14="http://schemas.microsoft.com/office/powerpoint/2010/main" val="23380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473860-596E-4BE6-89F4-51E972627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b="0" i="0" dirty="0">
                <a:solidFill>
                  <a:schemeClr val="bg1"/>
                </a:solidFill>
                <a:effectLst/>
                <a:latin typeface="FrankRuehl" panose="020E0503060101010101" pitchFamily="34" charset="-79"/>
                <a:cs typeface="FrankRuehl" panose="020E0503060101010101" pitchFamily="34" charset="-79"/>
              </a:rPr>
              <a:t>The Trek Across Iowa </a:t>
            </a:r>
          </a:p>
        </p:txBody>
      </p:sp>
      <p:sp>
        <p:nvSpPr>
          <p:cNvPr id="2" name="Rectangle 1"/>
          <p:cNvSpPr/>
          <p:nvPr/>
        </p:nvSpPr>
        <p:spPr>
          <a:xfrm>
            <a:off x="433381" y="1462092"/>
            <a:ext cx="6096000" cy="1384995"/>
          </a:xfrm>
          <a:prstGeom prst="rect">
            <a:avLst/>
          </a:prstGeom>
        </p:spPr>
        <p:txBody>
          <a:bodyPr>
            <a:spAutoFit/>
          </a:bodyPr>
          <a:lstStyle/>
          <a:p>
            <a:r>
              <a:rPr lang="en-US" sz="2800" b="0" i="0" dirty="0">
                <a:solidFill>
                  <a:schemeClr val="bg1"/>
                </a:solidFill>
                <a:effectLst/>
                <a:latin typeface="Calibri" panose="020F0502020204030204" pitchFamily="34" charset="0"/>
              </a:rPr>
              <a:t>In February 1846, the Saints began leaving Nauvoo and traveling west across the territory of Iowa</a:t>
            </a:r>
            <a:endParaRPr lang="en-US" sz="2800" dirty="0">
              <a:solidFill>
                <a:schemeClr val="bg1"/>
              </a:solidFill>
            </a:endParaRPr>
          </a:p>
        </p:txBody>
      </p:sp>
      <p:sp>
        <p:nvSpPr>
          <p:cNvPr id="3" name="Rectangle 2"/>
          <p:cNvSpPr/>
          <p:nvPr/>
        </p:nvSpPr>
        <p:spPr>
          <a:xfrm>
            <a:off x="5448520" y="4265059"/>
            <a:ext cx="6096000" cy="1815882"/>
          </a:xfrm>
          <a:prstGeom prst="rect">
            <a:avLst/>
          </a:prstGeom>
        </p:spPr>
        <p:txBody>
          <a:bodyPr>
            <a:spAutoFit/>
          </a:bodyPr>
          <a:lstStyle/>
          <a:p>
            <a:r>
              <a:rPr lang="en-US" sz="2800" b="0" i="0" dirty="0">
                <a:solidFill>
                  <a:schemeClr val="bg1"/>
                </a:solidFill>
                <a:effectLst/>
                <a:latin typeface="Calibri" panose="020F0502020204030204" pitchFamily="34" charset="0"/>
              </a:rPr>
              <a:t>Brigham Young received the revelation recorded in </a:t>
            </a:r>
            <a:r>
              <a:rPr lang="en-US" sz="2800" b="0" i="0" u="none" strike="noStrike" dirty="0">
                <a:solidFill>
                  <a:schemeClr val="bg1"/>
                </a:solidFill>
                <a:effectLst/>
                <a:latin typeface="Calibri" panose="020F0502020204030204" pitchFamily="34" charset="0"/>
              </a:rPr>
              <a:t>Doctrine and Covenants 136</a:t>
            </a:r>
            <a:r>
              <a:rPr lang="en-US" sz="2800" b="0" i="0" dirty="0">
                <a:solidFill>
                  <a:schemeClr val="bg1"/>
                </a:solidFill>
                <a:effectLst/>
                <a:latin typeface="Calibri" panose="020F0502020204030204" pitchFamily="34" charset="0"/>
              </a:rPr>
              <a:t> at Winter Quarters, Nebraska, in January 1847. </a:t>
            </a:r>
            <a:endParaRPr lang="en-US" sz="2800" dirty="0">
              <a:solidFill>
                <a:schemeClr val="bg1"/>
              </a:solidFill>
            </a:endParaRPr>
          </a:p>
        </p:txBody>
      </p:sp>
      <p:pic>
        <p:nvPicPr>
          <p:cNvPr id="8" name="Picture 7">
            <a:extLst>
              <a:ext uri="{FF2B5EF4-FFF2-40B4-BE49-F238E27FC236}">
                <a16:creationId xmlns:a16="http://schemas.microsoft.com/office/drawing/2014/main" id="{FFFB96A3-E8C3-41AA-A55C-56661AFEF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816" y="1108164"/>
            <a:ext cx="3644900" cy="2921000"/>
          </a:xfrm>
          <a:prstGeom prst="rect">
            <a:avLst/>
          </a:prstGeom>
        </p:spPr>
      </p:pic>
      <p:pic>
        <p:nvPicPr>
          <p:cNvPr id="10" name="Picture 9">
            <a:extLst>
              <a:ext uri="{FF2B5EF4-FFF2-40B4-BE49-F238E27FC236}">
                <a16:creationId xmlns:a16="http://schemas.microsoft.com/office/drawing/2014/main" id="{7F031C4D-7075-4A79-B0F2-F6D5FF333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535" y="3319747"/>
            <a:ext cx="2847795" cy="2979972"/>
          </a:xfrm>
          <a:prstGeom prst="rect">
            <a:avLst/>
          </a:prstGeom>
        </p:spPr>
      </p:pic>
    </p:spTree>
    <p:extLst>
      <p:ext uri="{BB962C8B-B14F-4D97-AF65-F5344CB8AC3E}">
        <p14:creationId xmlns:p14="http://schemas.microsoft.com/office/powerpoint/2010/main" val="33794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417CBC-147C-432C-B764-48E638868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7694" y="0"/>
            <a:ext cx="11987219" cy="4616648"/>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1" dirty="0">
                <a:solidFill>
                  <a:schemeClr val="bg1"/>
                </a:solidFill>
              </a:rPr>
              <a:t>Mormon Tabernacle Choir Pioneer Day Concert</a:t>
            </a:r>
            <a:r>
              <a:rPr lang="en-US" sz="1400" dirty="0">
                <a:solidFill>
                  <a:schemeClr val="bg1"/>
                </a:solidFill>
              </a:rPr>
              <a:t> (7:27)</a:t>
            </a:r>
          </a:p>
          <a:p>
            <a:r>
              <a:rPr lang="en-US" sz="1400" b="1" dirty="0">
                <a:solidFill>
                  <a:schemeClr val="bg1"/>
                </a:solidFill>
              </a:rPr>
              <a:t>Ministry of Brigham Young: A Visionary Leader</a:t>
            </a:r>
            <a:r>
              <a:rPr lang="en-US" sz="1400" dirty="0">
                <a:solidFill>
                  <a:schemeClr val="bg1"/>
                </a:solidFill>
              </a:rPr>
              <a:t> (1:43)</a:t>
            </a:r>
          </a:p>
          <a:p>
            <a:r>
              <a:rPr lang="en-US" sz="1400" dirty="0">
                <a:solidFill>
                  <a:schemeClr val="bg1"/>
                </a:solidFill>
              </a:rPr>
              <a:t>Our Pioneer Legacy (1:18)</a:t>
            </a:r>
          </a:p>
          <a:p>
            <a:r>
              <a:rPr lang="en-US" sz="1400" b="0" i="0" dirty="0">
                <a:solidFill>
                  <a:schemeClr val="bg1"/>
                </a:solidFill>
                <a:effectLst/>
              </a:rPr>
              <a:t>“Watched Over by God: Elizabeth Panting’s Journey to Zion” from time code 7:47 to 11:16</a:t>
            </a:r>
            <a:endParaRPr lang="en-US" sz="1400" dirty="0">
              <a:solidFill>
                <a:schemeClr val="bg1"/>
              </a:solidFill>
            </a:endParaRPr>
          </a:p>
          <a:p>
            <a:endParaRPr lang="en-US" sz="1400" dirty="0">
              <a:solidFill>
                <a:schemeClr val="bg1"/>
              </a:solidFill>
            </a:endParaRPr>
          </a:p>
          <a:p>
            <a:r>
              <a:rPr lang="en-US" sz="1400" i="1" dirty="0">
                <a:solidFill>
                  <a:schemeClr val="bg1"/>
                </a:solidFill>
              </a:rPr>
              <a:t>Church History in the </a:t>
            </a:r>
            <a:r>
              <a:rPr lang="en-US" sz="1400" i="1" dirty="0" err="1">
                <a:solidFill>
                  <a:schemeClr val="bg1"/>
                </a:solidFill>
              </a:rPr>
              <a:t>Fulness</a:t>
            </a:r>
            <a:r>
              <a:rPr lang="en-US" sz="1400" i="1" dirty="0">
                <a:solidFill>
                  <a:schemeClr val="bg1"/>
                </a:solidFill>
              </a:rPr>
              <a:t> of Times Student Manual,</a:t>
            </a:r>
            <a:r>
              <a:rPr lang="en-US" sz="1400" dirty="0">
                <a:solidFill>
                  <a:schemeClr val="bg1"/>
                </a:solidFill>
              </a:rPr>
              <a:t> 2nd ed. [Church Educational System manual, 2003], 309, 319-320</a:t>
            </a:r>
          </a:p>
          <a:p>
            <a:r>
              <a:rPr lang="en-US" sz="1400" dirty="0">
                <a:solidFill>
                  <a:schemeClr val="bg1"/>
                </a:solidFill>
              </a:rPr>
              <a:t>President Thomas S. Monson .</a:t>
            </a:r>
            <a:r>
              <a:rPr lang="en-US" sz="1400" i="1" dirty="0">
                <a:solidFill>
                  <a:schemeClr val="bg1"/>
                </a:solidFill>
              </a:rPr>
              <a:t> (“The World Needs Pioneers Today,” Ensign, July 2013, 5).</a:t>
            </a:r>
            <a:endParaRPr lang="en-US" sz="1400" dirty="0">
              <a:solidFill>
                <a:schemeClr val="bg1"/>
              </a:solidFill>
            </a:endParaRPr>
          </a:p>
          <a:p>
            <a:r>
              <a:rPr lang="en-US" sz="1400" b="0" i="1" dirty="0">
                <a:solidFill>
                  <a:schemeClr val="bg1"/>
                </a:solidFill>
                <a:effectLst/>
              </a:rPr>
              <a:t>Our Heritage: A Brief History of the Church of </a:t>
            </a:r>
            <a:r>
              <a:rPr lang="en-US" sz="1400" b="0" i="1" u="none" strike="noStrike" dirty="0">
                <a:solidFill>
                  <a:schemeClr val="bg1"/>
                </a:solidFill>
                <a:effectLst/>
              </a:rPr>
              <a:t>Jesus Christ </a:t>
            </a:r>
            <a:r>
              <a:rPr lang="en-US" sz="1400" b="0" i="1" dirty="0">
                <a:solidFill>
                  <a:schemeClr val="bg1"/>
                </a:solidFill>
                <a:effectLst/>
              </a:rPr>
              <a:t>of Latter-day Saints</a:t>
            </a:r>
            <a:r>
              <a:rPr lang="en-US" sz="1400" b="0" i="0" dirty="0">
                <a:solidFill>
                  <a:schemeClr val="bg1"/>
                </a:solidFill>
                <a:effectLst/>
              </a:rPr>
              <a:t> [1996], 71-72.</a:t>
            </a:r>
          </a:p>
          <a:p>
            <a:r>
              <a:rPr lang="en-US" sz="1400" dirty="0">
                <a:solidFill>
                  <a:schemeClr val="bg1"/>
                </a:solidFill>
              </a:rPr>
              <a:t>Presentation by ©http://fashionsbylynda.com/blog/ </a:t>
            </a:r>
          </a:p>
          <a:p>
            <a:r>
              <a:rPr lang="en-US" sz="1400" dirty="0">
                <a:solidFill>
                  <a:schemeClr val="bg1"/>
                </a:solidFill>
              </a:rPr>
              <a:t>Orson and Catherine Spencer </a:t>
            </a:r>
            <a:r>
              <a:rPr lang="en-US" sz="1400" b="0" i="0" dirty="0">
                <a:solidFill>
                  <a:schemeClr val="bg1"/>
                </a:solidFill>
                <a:effectLst/>
              </a:rPr>
              <a:t>(</a:t>
            </a:r>
            <a:r>
              <a:rPr lang="en-US" sz="1400" b="0" i="1" dirty="0">
                <a:solidFill>
                  <a:schemeClr val="bg1"/>
                </a:solidFill>
                <a:effectLst/>
              </a:rPr>
              <a:t>Memoirs of John R. Young: Utah Pioneer 1847</a:t>
            </a:r>
            <a:r>
              <a:rPr lang="en-US" sz="1400" b="0" i="0" dirty="0">
                <a:solidFill>
                  <a:schemeClr val="bg1"/>
                </a:solidFill>
                <a:effectLst/>
              </a:rPr>
              <a:t> [1920], 17–18). </a:t>
            </a:r>
          </a:p>
          <a:p>
            <a:r>
              <a:rPr lang="en-US" sz="1400" dirty="0">
                <a:solidFill>
                  <a:schemeClr val="bg1"/>
                </a:solidFill>
              </a:rPr>
              <a:t>Deseret News </a:t>
            </a:r>
            <a:r>
              <a:rPr lang="en-US" sz="1400" dirty="0">
                <a:solidFill>
                  <a:srgbClr val="0000FF"/>
                </a:solidFill>
              </a:rPr>
              <a:t>http://www.deseretnews.com/article/865622128/Picturing-history-Sugar-Creek-first-campsite-west-of-Nauvoo.html?pg=</a:t>
            </a:r>
            <a:r>
              <a:rPr lang="en-US" sz="1400" dirty="0">
                <a:solidFill>
                  <a:schemeClr val="bg1"/>
                </a:solidFill>
              </a:rPr>
              <a:t>all</a:t>
            </a:r>
          </a:p>
          <a:p>
            <a:r>
              <a:rPr lang="en-US" sz="1400" dirty="0">
                <a:solidFill>
                  <a:srgbClr val="0000FF"/>
                </a:solidFill>
                <a:hlinkClick r:id="rId3">
                  <a:extLst>
                    <a:ext uri="{A12FA001-AC4F-418D-AE19-62706E023703}">
                      <ahyp:hlinkClr xmlns:ahyp="http://schemas.microsoft.com/office/drawing/2018/hyperlinkcolor" val="tx"/>
                    </a:ext>
                  </a:extLst>
                </a:hlinkClick>
              </a:rPr>
              <a:t>http://www.mormonbattalion.com/mormon_battalion_association/mormon_battalion_roster/mormon_battalion_roster.</a:t>
            </a:r>
            <a:r>
              <a:rPr lang="en-US" sz="1400" dirty="0">
                <a:solidFill>
                  <a:schemeClr val="bg1"/>
                </a:solidFill>
                <a:hlinkClick r:id="rId3">
                  <a:extLst>
                    <a:ext uri="{A12FA001-AC4F-418D-AE19-62706E023703}">
                      <ahyp:hlinkClr xmlns:ahyp="http://schemas.microsoft.com/office/drawing/2018/hyperlinkcolor" val="tx"/>
                    </a:ext>
                  </a:extLst>
                </a:hlinkClick>
              </a:rPr>
              <a:t>html</a:t>
            </a:r>
            <a:endParaRPr lang="en-US" sz="1400" dirty="0">
              <a:solidFill>
                <a:schemeClr val="bg1"/>
              </a:solidFill>
            </a:endParaRPr>
          </a:p>
          <a:p>
            <a:r>
              <a:rPr lang="en-US" sz="1400" dirty="0">
                <a:solidFill>
                  <a:schemeClr val="bg1"/>
                </a:solidFill>
              </a:rPr>
              <a:t>Hyrum M. Smith and </a:t>
            </a:r>
            <a:r>
              <a:rPr lang="en-US" sz="1400" dirty="0" err="1">
                <a:solidFill>
                  <a:schemeClr val="bg1"/>
                </a:solidFill>
              </a:rPr>
              <a:t>Janne</a:t>
            </a:r>
            <a:r>
              <a:rPr lang="en-US" sz="1400" dirty="0">
                <a:solidFill>
                  <a:schemeClr val="bg1"/>
                </a:solidFill>
              </a:rPr>
              <a:t> M. Sjodahl </a:t>
            </a:r>
            <a:r>
              <a:rPr lang="en-US" sz="1400" i="1" dirty="0">
                <a:solidFill>
                  <a:schemeClr val="bg1"/>
                </a:solidFill>
              </a:rPr>
              <a:t>Doctrine and Covenants Commentary </a:t>
            </a:r>
            <a:r>
              <a:rPr lang="en-US" sz="1400" dirty="0">
                <a:solidFill>
                  <a:schemeClr val="bg1"/>
                </a:solidFill>
              </a:rPr>
              <a:t>page 857-859</a:t>
            </a:r>
          </a:p>
          <a:p>
            <a:r>
              <a:rPr lang="en-US" sz="1400" dirty="0">
                <a:solidFill>
                  <a:schemeClr val="bg1"/>
                </a:solidFill>
              </a:rPr>
              <a:t>(Thomas Bullock, as quoted in Richard E. Bennett, </a:t>
            </a:r>
            <a:r>
              <a:rPr lang="en-US" sz="1400" i="1" dirty="0">
                <a:solidFill>
                  <a:schemeClr val="bg1"/>
                </a:solidFill>
              </a:rPr>
              <a:t>Mormons at the Missouri, 1846-1852: "And Should We Die . . . "</a:t>
            </a:r>
            <a:r>
              <a:rPr lang="en-US" sz="1400" dirty="0">
                <a:solidFill>
                  <a:schemeClr val="bg1"/>
                </a:solidFill>
              </a:rPr>
              <a:t> [1987], 80-81).</a:t>
            </a:r>
            <a:endParaRPr lang="en-US" sz="1400" i="1" dirty="0">
              <a:solidFill>
                <a:schemeClr val="bg1"/>
              </a:solidFill>
            </a:endParaRPr>
          </a:p>
          <a:p>
            <a:r>
              <a:rPr lang="en-US" sz="1400" dirty="0">
                <a:solidFill>
                  <a:schemeClr val="bg1"/>
                </a:solidFill>
              </a:rPr>
              <a:t> "</a:t>
            </a:r>
            <a:r>
              <a:rPr lang="en-US" sz="1400" dirty="0" err="1">
                <a:solidFill>
                  <a:schemeClr val="bg1"/>
                </a:solidFill>
              </a:rPr>
              <a:t>Origional</a:t>
            </a:r>
            <a:r>
              <a:rPr lang="en-US" sz="1400" dirty="0">
                <a:solidFill>
                  <a:schemeClr val="bg1"/>
                </a:solidFill>
              </a:rPr>
              <a:t> Historical Narrative of Lucy </a:t>
            </a:r>
            <a:r>
              <a:rPr lang="en-US" sz="1400" dirty="0" err="1">
                <a:solidFill>
                  <a:schemeClr val="bg1"/>
                </a:solidFill>
              </a:rPr>
              <a:t>Meserve</a:t>
            </a:r>
            <a:r>
              <a:rPr lang="en-US" sz="1400" dirty="0">
                <a:solidFill>
                  <a:schemeClr val="bg1"/>
                </a:solidFill>
              </a:rPr>
              <a:t> Smith: 14 Aug. 1884–1889" typescript, Family and Church History Department Archives, The Church of Jesus Christ of Latter-day </a:t>
            </a:r>
            <a:r>
              <a:rPr lang="en-US" sz="1400" dirty="0" err="1">
                <a:solidFill>
                  <a:schemeClr val="bg1"/>
                </a:solidFill>
              </a:rPr>
              <a:t>Stainst</a:t>
            </a:r>
            <a:r>
              <a:rPr lang="en-US" sz="1400" dirty="0">
                <a:solidFill>
                  <a:schemeClr val="bg1"/>
                </a:solidFill>
              </a:rPr>
              <a:t>, 7–8).</a:t>
            </a:r>
            <a:endParaRPr lang="en-US" sz="1400" i="1" dirty="0">
              <a:solidFill>
                <a:schemeClr val="bg1"/>
              </a:solidFill>
            </a:endParaRPr>
          </a:p>
          <a:p>
            <a:r>
              <a:rPr lang="en-US" sz="1400" i="1" dirty="0">
                <a:solidFill>
                  <a:schemeClr val="bg1"/>
                </a:solidFill>
              </a:rPr>
              <a:t>Elder Parley P. Pratt </a:t>
            </a:r>
            <a:r>
              <a:rPr lang="en-US" sz="1400" dirty="0">
                <a:solidFill>
                  <a:schemeClr val="bg1"/>
                </a:solidFill>
              </a:rPr>
              <a:t>(</a:t>
            </a:r>
            <a:r>
              <a:rPr lang="en-US" sz="1400" i="1" dirty="0">
                <a:solidFill>
                  <a:schemeClr val="bg1"/>
                </a:solidFill>
              </a:rPr>
              <a:t>Autobiography of Parley P. Pratt,</a:t>
            </a:r>
            <a:r>
              <a:rPr lang="en-US" sz="1400" dirty="0">
                <a:solidFill>
                  <a:schemeClr val="bg1"/>
                </a:solidFill>
              </a:rPr>
              <a:t> ed. Parley P. Pratt Jr. [1938], 342).</a:t>
            </a:r>
          </a:p>
          <a:p>
            <a:r>
              <a:rPr lang="en-US" sz="1400" dirty="0">
                <a:solidFill>
                  <a:schemeClr val="bg1"/>
                </a:solidFill>
              </a:rPr>
              <a:t> Norma Baldwin Ricketts, </a:t>
            </a:r>
            <a:r>
              <a:rPr lang="en-US" sz="1400" i="1" dirty="0">
                <a:solidFill>
                  <a:schemeClr val="bg1"/>
                </a:solidFill>
              </a:rPr>
              <a:t>The Mormon Battalion</a:t>
            </a:r>
            <a:r>
              <a:rPr lang="en-US" sz="1400" dirty="0">
                <a:solidFill>
                  <a:schemeClr val="bg1"/>
                </a:solidFill>
              </a:rPr>
              <a:t> [1996], 13).</a:t>
            </a:r>
          </a:p>
        </p:txBody>
      </p:sp>
      <p:grpSp>
        <p:nvGrpSpPr>
          <p:cNvPr id="4" name="Group 3"/>
          <p:cNvGrpSpPr/>
          <p:nvPr/>
        </p:nvGrpSpPr>
        <p:grpSpPr>
          <a:xfrm>
            <a:off x="6916430" y="380794"/>
            <a:ext cx="900362" cy="1148605"/>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FCC9164F-E950-47E8-A9B7-7ADDA786D28D}"/>
              </a:ext>
            </a:extLst>
          </p:cNvPr>
          <p:cNvSpPr>
            <a:spLocks noGrp="1"/>
          </p:cNvSpPr>
          <p:nvPr/>
        </p:nvSpPr>
        <p:spPr>
          <a:xfrm>
            <a:off x="0" y="649837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43094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3.media.tumblr.com/tumblr_m7hlksEMAw1qg4713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3" y="135802"/>
            <a:ext cx="4171874" cy="6451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97647" y="545322"/>
            <a:ext cx="6096000" cy="5447645"/>
          </a:xfrm>
          <a:prstGeom prst="rect">
            <a:avLst/>
          </a:prstGeom>
          <a:ln>
            <a:solidFill>
              <a:schemeClr val="tx1"/>
            </a:solidFill>
          </a:ln>
        </p:spPr>
        <p:txBody>
          <a:bodyPr>
            <a:spAutoFit/>
          </a:bodyPr>
          <a:lstStyle/>
          <a:p>
            <a:r>
              <a:rPr lang="en-US" sz="1200" b="1" i="0" dirty="0">
                <a:solidFill>
                  <a:srgbClr val="333331"/>
                </a:solidFill>
                <a:effectLst/>
                <a:latin typeface="Abadi" panose="020B0604020104020204" pitchFamily="34" charset="0"/>
              </a:rPr>
              <a:t>CATHARINE CURTIS SPENCER </a:t>
            </a:r>
            <a:r>
              <a:rPr lang="en-US" sz="1200" b="0" i="0" dirty="0">
                <a:solidFill>
                  <a:srgbClr val="333331"/>
                </a:solidFill>
                <a:effectLst/>
                <a:latin typeface="Abadi" panose="020B0604020104020204" pitchFamily="34" charset="0"/>
              </a:rPr>
              <a:t>Written by Thomas S. Monson (Catharine Curtis Spencer was born on March 21, 1811 in New York and died on March 12, 1846. Her parents were Samuel Allen Curtis and Patience Smith. She married Orson Spencer on April 13, 1830.) I think also of an account I read about a sweet lady, the wife of one of our early pioneers. Her name was Catharine Curtis Spencer. She was married to Orson Spencer, a sensitive, well-educated man. Catharine had been reared in Boston and was cultured and refined. She had six children. Her delicate health declined from exposure and hardships after her family was forced to leave Nauvoo. Elder Spencer wrote to her parents and asked if she could return to live with them while he established a home for his family in the West. Their reply: “Let her renounce her degrading faith, and she can come back—but never until she does.” Sister Spencer would not renounce her faith. When her parents’ letter was read to her, she asked her husband to get his Bible and read to her from the book of Ruth as follows: “</a:t>
            </a:r>
            <a:r>
              <a:rPr lang="en-US" sz="1200" b="0" i="0" dirty="0" err="1">
                <a:solidFill>
                  <a:srgbClr val="333331"/>
                </a:solidFill>
                <a:effectLst/>
                <a:latin typeface="Abadi" panose="020B0604020104020204" pitchFamily="34" charset="0"/>
              </a:rPr>
              <a:t>Intreat</a:t>
            </a:r>
            <a:r>
              <a:rPr lang="en-US" sz="1200" b="0" i="0" dirty="0">
                <a:solidFill>
                  <a:srgbClr val="333331"/>
                </a:solidFill>
                <a:effectLst/>
                <a:latin typeface="Abadi" panose="020B0604020104020204" pitchFamily="34" charset="0"/>
              </a:rPr>
              <a:t> me not to leave thee, or to return from following after thee: for whither thou </a:t>
            </a:r>
            <a:r>
              <a:rPr lang="en-US" sz="1200" b="0" i="0" dirty="0" err="1">
                <a:solidFill>
                  <a:srgbClr val="333331"/>
                </a:solidFill>
                <a:effectLst/>
                <a:latin typeface="Abadi" panose="020B0604020104020204" pitchFamily="34" charset="0"/>
              </a:rPr>
              <a:t>goest</a:t>
            </a:r>
            <a:r>
              <a:rPr lang="en-US" sz="1200" b="0" i="0" dirty="0">
                <a:solidFill>
                  <a:srgbClr val="333331"/>
                </a:solidFill>
                <a:effectLst/>
                <a:latin typeface="Abadi" panose="020B0604020104020204" pitchFamily="34" charset="0"/>
              </a:rPr>
              <a:t>, I will go; and where thou </a:t>
            </a:r>
            <a:r>
              <a:rPr lang="en-US" sz="1200" b="0" i="0" dirty="0" err="1">
                <a:solidFill>
                  <a:srgbClr val="333331"/>
                </a:solidFill>
                <a:effectLst/>
                <a:latin typeface="Abadi" panose="020B0604020104020204" pitchFamily="34" charset="0"/>
              </a:rPr>
              <a:t>lodgest</a:t>
            </a:r>
            <a:r>
              <a:rPr lang="en-US" sz="1200" b="0" i="0" dirty="0">
                <a:solidFill>
                  <a:srgbClr val="333331"/>
                </a:solidFill>
                <a:effectLst/>
                <a:latin typeface="Abadi" panose="020B0604020104020204" pitchFamily="34" charset="0"/>
              </a:rPr>
              <a:t>, I will lodge: thy people shall be my people, and thy God my God.” Outside the storm raged, the wagon covers leaked, and friends held milk pans over Sister Spencer’s head to keep her dry. In these conditions, and without a word of complaint, she closed her eyes as her spirit left her mortal body. Catherine was not yet 35 years old and left behind her six children, all under the age of fifteen. The thermometer had been below zero for ten days. During this time, she would cheer her little innocents with the songs of Zion. She told her children how she wanted them to live and conduct themselves when they became motherless and pilgrims in a strange land. A few days before she died, she told her husband, “A heavenly messenger has appeared to me tonight and told me that I had done and suffered enough, and that he had now come to convey me to a mansion of gold.” She died charging her children to obey the Gospel. This is the spirit of serving God. This is the spirit of putting Him first in our lives. Though we may not necessarily forfeit our lives in service to our God, we can certainly demonstrate our love for Him by how well we serve Him. He who hears our silent prayers, He who observes our unheralded acts will reward us openly when the need comes. </a:t>
            </a:r>
            <a:r>
              <a:rPr lang="en-US" sz="1200" dirty="0"/>
              <a:t>(Taken from the January 1998 Ensign, “How Do We Show our Love?” by Thomas S. Monson.)</a:t>
            </a:r>
          </a:p>
        </p:txBody>
      </p:sp>
    </p:spTree>
    <p:extLst>
      <p:ext uri="{BB962C8B-B14F-4D97-AF65-F5344CB8AC3E}">
        <p14:creationId xmlns:p14="http://schemas.microsoft.com/office/powerpoint/2010/main" val="279488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5729"/>
            <a:ext cx="12192000" cy="5047536"/>
          </a:xfrm>
          <a:prstGeom prst="rect">
            <a:avLst/>
          </a:prstGeom>
        </p:spPr>
        <p:txBody>
          <a:bodyPr wrap="square">
            <a:spAutoFit/>
          </a:bodyPr>
          <a:lstStyle/>
          <a:p>
            <a:pPr fontAlgn="base">
              <a:buFont typeface="+mj-lt"/>
              <a:buAutoNum type="arabicPeriod"/>
            </a:pPr>
            <a:r>
              <a:rPr lang="en-US" sz="1400" b="1" i="0" dirty="0">
                <a:solidFill>
                  <a:srgbClr val="333333"/>
                </a:solidFill>
                <a:effectLst/>
              </a:rPr>
              <a:t>Fayette</a:t>
            </a:r>
            <a:r>
              <a:rPr lang="en-US" sz="1400" b="0" i="0" dirty="0">
                <a:solidFill>
                  <a:srgbClr val="333333"/>
                </a:solidFill>
                <a:effectLst/>
              </a:rPr>
              <a:t> The Prophet Joseph Smith left Fayette for Kirtland, Ohio, in January 1831. The three New York branches (Fayette, </a:t>
            </a:r>
            <a:r>
              <a:rPr lang="en-US" sz="1400" b="0" i="0" dirty="0" err="1">
                <a:solidFill>
                  <a:srgbClr val="333333"/>
                </a:solidFill>
                <a:effectLst/>
              </a:rPr>
              <a:t>Colesville</a:t>
            </a:r>
            <a:r>
              <a:rPr lang="en-US" sz="1400" b="0" i="0" dirty="0">
                <a:solidFill>
                  <a:srgbClr val="333333"/>
                </a:solidFill>
                <a:effectLst/>
              </a:rPr>
              <a:t>, and Manchester) followed in April and May 1831 under the Lord’s command to gather (see </a:t>
            </a:r>
            <a:r>
              <a:rPr lang="en-US" sz="1400" b="0" i="0" u="none" strike="noStrike" dirty="0">
                <a:solidFill>
                  <a:srgbClr val="0091BC"/>
                </a:solidFill>
                <a:effectLst/>
              </a:rPr>
              <a:t>D&amp;C 37–38</a:t>
            </a:r>
            <a:r>
              <a:rPr lang="en-US" sz="1400" b="0" i="0" dirty="0">
                <a:solidFill>
                  <a:srgbClr val="333333"/>
                </a:solidFill>
                <a:effectLst/>
              </a:rPr>
              <a:t>).</a:t>
            </a:r>
          </a:p>
          <a:p>
            <a:pPr fontAlgn="base">
              <a:buFont typeface="+mj-lt"/>
              <a:buAutoNum type="arabicPeriod"/>
            </a:pPr>
            <a:r>
              <a:rPr lang="en-US" sz="1400" b="1" i="0" dirty="0">
                <a:solidFill>
                  <a:srgbClr val="333333"/>
                </a:solidFill>
                <a:effectLst/>
              </a:rPr>
              <a:t>Kirtland</a:t>
            </a:r>
            <a:r>
              <a:rPr lang="en-US" sz="1400" b="0" i="0" dirty="0">
                <a:solidFill>
                  <a:srgbClr val="333333"/>
                </a:solidFill>
                <a:effectLst/>
              </a:rPr>
              <a:t> The headquarters of the Church was primarily in Kirtland from 1831 to 1838.</a:t>
            </a:r>
          </a:p>
          <a:p>
            <a:pPr fontAlgn="base">
              <a:buFont typeface="+mj-lt"/>
              <a:buAutoNum type="arabicPeriod"/>
            </a:pPr>
            <a:r>
              <a:rPr lang="en-US" sz="1400" b="1" i="0" dirty="0">
                <a:solidFill>
                  <a:srgbClr val="333333"/>
                </a:solidFill>
                <a:effectLst/>
              </a:rPr>
              <a:t>Independence</a:t>
            </a:r>
            <a:r>
              <a:rPr lang="en-US" sz="1400" b="0" i="0" dirty="0">
                <a:solidFill>
                  <a:srgbClr val="333333"/>
                </a:solidFill>
                <a:effectLst/>
              </a:rPr>
              <a:t> The Lord identified Independence (in Jackson County, Missouri) as the center place of Zion in July 1831 (see </a:t>
            </a:r>
            <a:r>
              <a:rPr lang="en-US" sz="1400" b="0" i="0" u="none" strike="noStrike" dirty="0">
                <a:solidFill>
                  <a:srgbClr val="0091BC"/>
                </a:solidFill>
                <a:effectLst/>
              </a:rPr>
              <a:t>D&amp;C 57:3</a:t>
            </a:r>
            <a:r>
              <a:rPr lang="en-US" sz="1400" b="0" i="0" dirty="0">
                <a:solidFill>
                  <a:srgbClr val="333333"/>
                </a:solidFill>
                <a:effectLst/>
              </a:rPr>
              <a:t>). Mobs forced the Saints out of Jackson County in November 1833.</a:t>
            </a:r>
          </a:p>
          <a:p>
            <a:pPr fontAlgn="base">
              <a:buFont typeface="+mj-lt"/>
              <a:buAutoNum type="arabicPeriod"/>
            </a:pPr>
            <a:r>
              <a:rPr lang="en-US" sz="1400" b="1" i="0" dirty="0">
                <a:solidFill>
                  <a:srgbClr val="333333"/>
                </a:solidFill>
                <a:effectLst/>
              </a:rPr>
              <a:t>Liberty</a:t>
            </a:r>
            <a:r>
              <a:rPr lang="en-US" sz="1400" b="0" i="0" dirty="0">
                <a:solidFill>
                  <a:srgbClr val="333333"/>
                </a:solidFill>
                <a:effectLst/>
              </a:rPr>
              <a:t> The Saints from Jackson County gathered in Clay County from 1833 to 1836, when they were again required to leave. The Prophet Joseph Smith and five others were unjustly imprisoned here from December 1838 to April 1839.</a:t>
            </a:r>
          </a:p>
          <a:p>
            <a:pPr fontAlgn="base"/>
            <a:r>
              <a:rPr lang="en-US" sz="1400" b="1" dirty="0"/>
              <a:t>5. Far West</a:t>
            </a:r>
            <a:r>
              <a:rPr lang="en-US" sz="1400" dirty="0"/>
              <a:t> A refuge was established here for the Saints 1836–38. It was the headquarters of the Church in 1838. In 1838–39 the Saints were forced to flee to Illinois.</a:t>
            </a:r>
          </a:p>
          <a:p>
            <a:pPr fontAlgn="base"/>
            <a:r>
              <a:rPr lang="en-US" sz="1400" b="1" dirty="0"/>
              <a:t>6. Nauvoo</a:t>
            </a:r>
            <a:r>
              <a:rPr lang="en-US" sz="1400" dirty="0"/>
              <a:t> The headquarters of the Church 1839–46. After the martyrdom of the Prophet and his brother Hyrum, the Saints moved west.</a:t>
            </a:r>
          </a:p>
          <a:p>
            <a:pPr fontAlgn="base"/>
            <a:r>
              <a:rPr lang="en-US" sz="1400" b="1" dirty="0"/>
              <a:t>7. Council Bluffs</a:t>
            </a:r>
            <a:r>
              <a:rPr lang="en-US" sz="1400" dirty="0"/>
              <a:t> The pioneers arrived here June 1846. Members of the Mormon Battalion departed on July 21, 1846, under James Allen’s leadership.</a:t>
            </a:r>
          </a:p>
          <a:p>
            <a:pPr fontAlgn="base"/>
            <a:r>
              <a:rPr lang="en-US" sz="1400" b="1" dirty="0"/>
              <a:t>8. Winter Quarters</a:t>
            </a:r>
            <a:r>
              <a:rPr lang="en-US" sz="1400" dirty="0"/>
              <a:t> Important temporary settlement, 1846–48. The vanguard company under the direction of President Brigham Young departed for the West April 1847.</a:t>
            </a:r>
          </a:p>
          <a:p>
            <a:pPr fontAlgn="base"/>
            <a:r>
              <a:rPr lang="en-US" sz="1400" b="1" dirty="0"/>
              <a:t>9. Fort Leavenworth</a:t>
            </a:r>
            <a:r>
              <a:rPr lang="en-US" sz="1400" dirty="0"/>
              <a:t> The Mormon Battalion was outfitted here before starting the march west in August 1846.</a:t>
            </a:r>
          </a:p>
          <a:p>
            <a:pPr fontAlgn="base"/>
            <a:r>
              <a:rPr lang="en-US" sz="1400" b="1" dirty="0"/>
              <a:t>10. Santa Fe</a:t>
            </a:r>
            <a:r>
              <a:rPr lang="en-US" sz="1400" dirty="0"/>
              <a:t> Philip Cooke commanded the Mormon Battalion as it marched from here October 19, 1846.</a:t>
            </a:r>
          </a:p>
          <a:p>
            <a:pPr fontAlgn="base"/>
            <a:r>
              <a:rPr lang="en-US" sz="1400" b="1" dirty="0"/>
              <a:t>Pueblo</a:t>
            </a:r>
            <a:r>
              <a:rPr lang="en-US" sz="1400" dirty="0"/>
              <a:t> Three sick detachments of the Mormon Battalion were ordered to Pueblo to recuperate, where they spent the winter of 1846–47 with Saints from Mississippi. These parties entered the Salt Lake Valley in July 1847.</a:t>
            </a:r>
          </a:p>
          <a:p>
            <a:pPr fontAlgn="base"/>
            <a:r>
              <a:rPr lang="en-US" sz="1400" b="1" dirty="0"/>
              <a:t>11. San Diego</a:t>
            </a:r>
            <a:r>
              <a:rPr lang="en-US" sz="1400" dirty="0"/>
              <a:t> The Mormon Battalion completed its 2,000-mile (3,200-kilometer) march here on January 29, 1847.</a:t>
            </a:r>
          </a:p>
          <a:p>
            <a:pPr fontAlgn="base"/>
            <a:r>
              <a:rPr lang="en-US" sz="1400" b="1" dirty="0"/>
              <a:t>12. Los Angeles</a:t>
            </a:r>
            <a:r>
              <a:rPr lang="en-US" sz="1400" dirty="0"/>
              <a:t> The Mormon Battalion was discharged here July 16, 1847.</a:t>
            </a:r>
          </a:p>
          <a:p>
            <a:pPr fontAlgn="base"/>
            <a:r>
              <a:rPr lang="en-US" sz="1400" b="1" dirty="0"/>
              <a:t>13. Sacramento</a:t>
            </a:r>
            <a:r>
              <a:rPr lang="en-US" sz="1400" dirty="0"/>
              <a:t> Some discharged battalion members worked here and at Sutter’s Mill farther east on the American River. They were present when gold was discovered in January 1848.</a:t>
            </a:r>
          </a:p>
          <a:p>
            <a:pPr fontAlgn="base"/>
            <a:r>
              <a:rPr lang="en-US" sz="1400" b="1" dirty="0"/>
              <a:t>14. Salt Lake City</a:t>
            </a:r>
            <a:r>
              <a:rPr lang="en-US" sz="1400" dirty="0"/>
              <a:t> Headquarters of the Church from 1847 to the present. Brigham Young arrived in the Salt Lake Valley on July 24, 1847.</a:t>
            </a:r>
          </a:p>
          <a:p>
            <a:pPr fontAlgn="base"/>
            <a:endParaRPr lang="en-US" sz="1400" dirty="0"/>
          </a:p>
          <a:p>
            <a:pPr fontAlgn="base">
              <a:buFont typeface="+mj-lt"/>
              <a:buAutoNum type="arabicPeriod"/>
            </a:pPr>
            <a:endParaRPr lang="en-US" sz="1400" b="0" i="0" dirty="0">
              <a:solidFill>
                <a:srgbClr val="333333"/>
              </a:solidFill>
              <a:effectLst/>
            </a:endParaRPr>
          </a:p>
        </p:txBody>
      </p:sp>
      <p:pic>
        <p:nvPicPr>
          <p:cNvPr id="11266" name="Picture 2" descr="Church history ma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18" y="5028748"/>
            <a:ext cx="4381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0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040"/>
            <a:ext cx="6096000" cy="2677656"/>
          </a:xfrm>
          <a:prstGeom prst="rect">
            <a:avLst/>
          </a:prstGeom>
          <a:ln>
            <a:solidFill>
              <a:schemeClr val="tx1"/>
            </a:solidFill>
          </a:ln>
        </p:spPr>
        <p:txBody>
          <a:bodyPr>
            <a:spAutoFit/>
          </a:bodyPr>
          <a:lstStyle/>
          <a:p>
            <a:r>
              <a:rPr lang="en-US" sz="1200" dirty="0">
                <a:solidFill>
                  <a:srgbClr val="000000"/>
                </a:solidFill>
                <a:latin typeface="Times New Roman" panose="02020603050405020304" pitchFamily="18" charset="0"/>
              </a:rPr>
              <a:t> </a:t>
            </a:r>
            <a:r>
              <a:rPr lang="en-US" sz="1200" b="1" dirty="0">
                <a:solidFill>
                  <a:srgbClr val="000000"/>
                </a:solidFill>
                <a:latin typeface="Times New Roman" panose="02020603050405020304" pitchFamily="18" charset="0"/>
              </a:rPr>
              <a:t>Mormon Battalion Women:</a:t>
            </a:r>
          </a:p>
          <a:p>
            <a:r>
              <a:rPr lang="en-US" sz="1200" dirty="0">
                <a:solidFill>
                  <a:srgbClr val="000000"/>
                </a:solidFill>
                <a:latin typeface="Times New Roman" panose="02020603050405020304" pitchFamily="18" charset="0"/>
              </a:rPr>
              <a:t>Lydia Hunter gave birth to the first white child born in California and then died from the effects of childbirth, Melissa Corey gave birth to a baby who died at birth. Susan and Phebe reenlisted with their husbands and helped build San Diego. Susan returned to the valley with the first wagon train that came up through the southern Utah trail. Phebe went with her husband Ebenezer Brown to the gold fields and panned gold and worked until 1849 when she rode a mule back to the Salt Lake Valley. She and Ebenezer were the first to make their home in the Draper area. Draper was named after her brother who was the first presiding elder in Draper. It was called South Willow Creek before </a:t>
            </a:r>
            <a:r>
              <a:rPr lang="en-US" sz="1200" dirty="0" err="1">
                <a:solidFill>
                  <a:srgbClr val="000000"/>
                </a:solidFill>
                <a:latin typeface="Times New Roman" panose="02020603050405020304" pitchFamily="18" charset="0"/>
              </a:rPr>
              <a:t>that.Phebe's</a:t>
            </a:r>
            <a:r>
              <a:rPr lang="en-US" sz="1200" dirty="0">
                <a:solidFill>
                  <a:srgbClr val="000000"/>
                </a:solidFill>
                <a:latin typeface="Times New Roman" panose="02020603050405020304" pitchFamily="18" charset="0"/>
              </a:rPr>
              <a:t> life demonstrated her great faith in the Lord and her willingness, at the age of 49 to accompany her husband in the Mormon Battalion trek. Certainly, these women should have equal recognition with the men. Phebe was the oldest but probably the strongest of the four women and her maturity would suggest that she helped the others to carry on in the face of adversity, even nursing them when they were ill. Some of the journals noted that Phebe was kind to the soldiers and helped them, making the journey easier.</a:t>
            </a:r>
            <a:endParaRPr lang="en-US" sz="1200" b="0" i="0" dirty="0">
              <a:solidFill>
                <a:srgbClr val="000000"/>
              </a:solidFill>
              <a:effectLst/>
              <a:latin typeface="Times New Roman" panose="02020603050405020304" pitchFamily="18" charset="0"/>
            </a:endParaRPr>
          </a:p>
        </p:txBody>
      </p:sp>
      <p:grpSp>
        <p:nvGrpSpPr>
          <p:cNvPr id="5" name="Group 4"/>
          <p:cNvGrpSpPr/>
          <p:nvPr/>
        </p:nvGrpSpPr>
        <p:grpSpPr>
          <a:xfrm>
            <a:off x="99588" y="3845648"/>
            <a:ext cx="4662534" cy="2788683"/>
            <a:chOff x="371193" y="3121370"/>
            <a:chExt cx="4662534" cy="2788683"/>
          </a:xfrm>
        </p:grpSpPr>
        <p:pic>
          <p:nvPicPr>
            <p:cNvPr id="5122" name="Picture 2" descr="https://familysearch.org/patron/v2/TH-904-53947-2924-40/thumb200.jpg?ctx=ArtCtxPub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290" y="3121370"/>
              <a:ext cx="1905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1193" y="5540721"/>
              <a:ext cx="4662534" cy="369332"/>
            </a:xfrm>
            <a:prstGeom prst="rect">
              <a:avLst/>
            </a:prstGeom>
            <a:noFill/>
          </p:spPr>
          <p:txBody>
            <a:bodyPr wrap="square" rtlCol="0">
              <a:spAutoFit/>
            </a:bodyPr>
            <a:lstStyle/>
            <a:p>
              <a:r>
                <a:rPr lang="en-US" dirty="0"/>
                <a:t>Daniel Coon Davis Company E wife Susan Davis </a:t>
              </a:r>
            </a:p>
          </p:txBody>
        </p:sp>
      </p:grpSp>
      <p:sp>
        <p:nvSpPr>
          <p:cNvPr id="4" name="Rectangle 3"/>
          <p:cNvSpPr/>
          <p:nvPr/>
        </p:nvSpPr>
        <p:spPr>
          <a:xfrm>
            <a:off x="6165410" y="0"/>
            <a:ext cx="6026589"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Winter Quarters </a:t>
            </a:r>
            <a:r>
              <a:rPr lang="en-US" sz="1200" dirty="0">
                <a:solidFill>
                  <a:srgbClr val="333333"/>
                </a:solidFill>
                <a:latin typeface="Calibri" panose="020F0502020204030204" pitchFamily="34" charset="0"/>
              </a:rPr>
              <a:t>(today’s north Omaha, Nebraska) was soon divided into five-acre blocks measuring 380 feet by 660 feet. The city plat initially called for 41 blocks, 16 named streets, and 594 lots, each measuring 72 feet by 165 feet. A block could accommodate 20 houses and a population of 150 to 300 people. Houses were built on the outside of each block, with gardening areas reserved for the inside of the block. Wells were dug, wide streets laid out, bridges built across streams, and a large stockyard sectioned off south of the city for cattle.</a:t>
            </a:r>
            <a:endParaRPr lang="en-US" sz="1200" dirty="0"/>
          </a:p>
        </p:txBody>
      </p:sp>
      <p:sp>
        <p:nvSpPr>
          <p:cNvPr id="6" name="Rectangle 5"/>
          <p:cNvSpPr/>
          <p:nvPr/>
        </p:nvSpPr>
        <p:spPr>
          <a:xfrm>
            <a:off x="6165410" y="1384995"/>
            <a:ext cx="6096000" cy="1754326"/>
          </a:xfrm>
          <a:prstGeom prst="rect">
            <a:avLst/>
          </a:prstGeom>
          <a:ln>
            <a:solidFill>
              <a:schemeClr val="tx1"/>
            </a:solidFill>
          </a:ln>
        </p:spPr>
        <p:txBody>
          <a:bodyPr>
            <a:spAutoFit/>
          </a:bodyPr>
          <a:lstStyle/>
          <a:p>
            <a:pPr fontAlgn="base"/>
            <a:r>
              <a:rPr lang="en-US" sz="1200" b="1" dirty="0">
                <a:latin typeface="Georgia" panose="02040502050405020303" pitchFamily="18" charset="0"/>
              </a:rPr>
              <a:t>Margaret Phelps another witness to Winter Quarters life</a:t>
            </a:r>
          </a:p>
          <a:p>
            <a:pPr fontAlgn="base"/>
            <a:r>
              <a:rPr lang="en-US" sz="1200" dirty="0">
                <a:latin typeface="Calibri" panose="020F0502020204030204" pitchFamily="34" charset="0"/>
              </a:rPr>
              <a:t>Winter 1846–1847</a:t>
            </a:r>
          </a:p>
          <a:p>
            <a:pPr fontAlgn="base"/>
            <a:r>
              <a:rPr lang="en-US" sz="1200" dirty="0">
                <a:latin typeface="Calibri" panose="020F0502020204030204" pitchFamily="34" charset="0"/>
              </a:rPr>
              <a:t>"Winter [1846–1847] found me bed-ridden, destitute, in a wretched hovel which was built upon a hillside; the season was one of constant rain; the situation of the hovel and its openness, gave free access to piercing winds and water flowed over the dirt floor, converting it into mud two or three inches deep; no wood but what my little ones picked up around the fences, so green it filled the room with smoke; the rain dropping and wetting the bed which I was powerless to leave" (Margaret Phelps, as quoted in Richard E. Bennett, </a:t>
            </a:r>
            <a:r>
              <a:rPr lang="en-US" sz="1200" i="1" dirty="0">
                <a:latin typeface="Calibri" panose="020F0502020204030204" pitchFamily="34" charset="0"/>
              </a:rPr>
              <a:t>Mormons at the Missouri, 1846-1852: "And Should We Die </a:t>
            </a:r>
            <a:endParaRPr lang="en-US" sz="1200" b="0" i="0" dirty="0">
              <a:effectLst/>
              <a:latin typeface="Calibri" panose="020F0502020204030204" pitchFamily="34" charset="0"/>
            </a:endParaRPr>
          </a:p>
        </p:txBody>
      </p:sp>
      <p:sp>
        <p:nvSpPr>
          <p:cNvPr id="7" name="Rectangle 6"/>
          <p:cNvSpPr/>
          <p:nvPr/>
        </p:nvSpPr>
        <p:spPr>
          <a:xfrm>
            <a:off x="6165410" y="3164681"/>
            <a:ext cx="6096000" cy="3046988"/>
          </a:xfrm>
          <a:prstGeom prst="rect">
            <a:avLst/>
          </a:prstGeom>
        </p:spPr>
        <p:txBody>
          <a:bodyPr>
            <a:spAutoFit/>
          </a:bodyPr>
          <a:lstStyle/>
          <a:p>
            <a:r>
              <a:rPr lang="en-US" sz="1600" b="1" i="1" dirty="0">
                <a:solidFill>
                  <a:srgbClr val="555555"/>
                </a:solidFill>
                <a:latin typeface="Calibri" panose="020F0502020204030204" pitchFamily="34" charset="0"/>
              </a:rPr>
              <a:t>To the Women of the Mormon Battalion:</a:t>
            </a:r>
          </a:p>
          <a:p>
            <a:r>
              <a:rPr lang="en-US" sz="1600" i="1" dirty="0">
                <a:solidFill>
                  <a:srgbClr val="555555"/>
                </a:solidFill>
                <a:latin typeface="Calibri" panose="020F0502020204030204" pitchFamily="34" charset="0"/>
              </a:rPr>
              <a:t>“They had been bred to other lives. Before their flight, they had sold their watches and trinkets as the most available resource for raising ready money; and . . . [even though they] were without earrings, finger rings, chains, or broaches . . . they lacked nothing most becoming the attire of decorous maidens. They neatly darned white stockings, and clean, bright petticoats, the artistically clear-starched collar and chemisette, the something faded, only because too well-washed, lawn or gingham gown, that fit modestly to the waist of the pretty wearer—these, if any of them spoke of poverty, spoke of a poverty that had known its better days.” -- </a:t>
            </a:r>
            <a:r>
              <a:rPr lang="en-US" sz="1600" dirty="0"/>
              <a:t>Colonel Thomas L. Kane</a:t>
            </a:r>
          </a:p>
          <a:p>
            <a:r>
              <a:rPr lang="en-US" sz="1600" dirty="0"/>
              <a:t>BYU studies--Author: Carl V. Larson, Shirley N. </a:t>
            </a:r>
            <a:r>
              <a:rPr lang="en-US" sz="1600" dirty="0" err="1"/>
              <a:t>Maynes</a:t>
            </a:r>
            <a:endParaRPr lang="en-US" sz="1600" dirty="0"/>
          </a:p>
        </p:txBody>
      </p:sp>
      <p:grpSp>
        <p:nvGrpSpPr>
          <p:cNvPr id="9" name="Group 8"/>
          <p:cNvGrpSpPr/>
          <p:nvPr/>
        </p:nvGrpSpPr>
        <p:grpSpPr>
          <a:xfrm>
            <a:off x="4000499" y="2831140"/>
            <a:ext cx="2095500" cy="3248800"/>
            <a:chOff x="4000499" y="2831140"/>
            <a:chExt cx="2095500" cy="3248800"/>
          </a:xfrm>
        </p:grpSpPr>
        <p:pic>
          <p:nvPicPr>
            <p:cNvPr id="5124" name="Picture 4" descr="http://upload.wikimedia.org/wikipedia/commons/thumb/5/5b/TLKane.jpg/220px-TLK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9" y="2831140"/>
              <a:ext cx="2095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64870" y="5802941"/>
              <a:ext cx="1720984" cy="276999"/>
            </a:xfrm>
            <a:prstGeom prst="rect">
              <a:avLst/>
            </a:prstGeom>
          </p:spPr>
          <p:txBody>
            <a:bodyPr wrap="none">
              <a:spAutoFit/>
            </a:bodyPr>
            <a:lstStyle/>
            <a:p>
              <a:r>
                <a:rPr lang="en-US" sz="1200" dirty="0"/>
                <a:t>Colonel Thomas L. Kane</a:t>
              </a:r>
            </a:p>
          </p:txBody>
        </p:sp>
      </p:grpSp>
    </p:spTree>
    <p:extLst>
      <p:ext uri="{BB962C8B-B14F-4D97-AF65-F5344CB8AC3E}">
        <p14:creationId xmlns:p14="http://schemas.microsoft.com/office/powerpoint/2010/main" val="364764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A9D62-579B-42BD-B791-B3066B455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An Act of Faith</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2" name="Rectangle 1"/>
          <p:cNvSpPr/>
          <p:nvPr/>
        </p:nvSpPr>
        <p:spPr>
          <a:xfrm>
            <a:off x="5168668" y="1109705"/>
            <a:ext cx="6468162" cy="4154984"/>
          </a:xfrm>
          <a:prstGeom prst="rect">
            <a:avLst/>
          </a:prstGeom>
        </p:spPr>
        <p:txBody>
          <a:bodyPr wrap="square">
            <a:spAutoFit/>
          </a:bodyPr>
          <a:lstStyle/>
          <a:p>
            <a:r>
              <a:rPr lang="en-US" sz="2800" dirty="0">
                <a:solidFill>
                  <a:schemeClr val="bg1"/>
                </a:solidFill>
              </a:rPr>
              <a:t>“Leaving Nauvoo was an act of faith for the Saints. They departed without knowing exactly where they were going or when they would arrive at a place to settle. They only knew that they were on the verge of being driven out of Illinois by their enemies and that their leaders had received revelation to locate a refuge somewhere in the Rocky Mountains.” </a:t>
            </a:r>
          </a:p>
          <a:p>
            <a:r>
              <a:rPr lang="en-US" sz="1200" dirty="0">
                <a:solidFill>
                  <a:schemeClr val="bg1"/>
                </a:solidFill>
              </a:rPr>
              <a:t>Student Manual</a:t>
            </a:r>
          </a:p>
        </p:txBody>
      </p:sp>
      <p:grpSp>
        <p:nvGrpSpPr>
          <p:cNvPr id="5" name="Group 4"/>
          <p:cNvGrpSpPr/>
          <p:nvPr/>
        </p:nvGrpSpPr>
        <p:grpSpPr>
          <a:xfrm>
            <a:off x="1001487" y="5264689"/>
            <a:ext cx="4584865" cy="923330"/>
            <a:chOff x="413658" y="5756682"/>
            <a:chExt cx="4584865" cy="923330"/>
          </a:xfrm>
        </p:grpSpPr>
        <p:sp>
          <p:nvSpPr>
            <p:cNvPr id="4" name="Rectangle 3"/>
            <p:cNvSpPr/>
            <p:nvPr/>
          </p:nvSpPr>
          <p:spPr>
            <a:xfrm>
              <a:off x="1335334" y="5756682"/>
              <a:ext cx="3663189" cy="923330"/>
            </a:xfrm>
            <a:prstGeom prst="rect">
              <a:avLst/>
            </a:prstGeom>
          </p:spPr>
          <p:txBody>
            <a:bodyPr wrap="square">
              <a:spAutoFit/>
            </a:bodyPr>
            <a:lstStyle/>
            <a:p>
              <a:r>
                <a:rPr lang="en-US" b="1" i="0" dirty="0">
                  <a:solidFill>
                    <a:srgbClr val="FFFF00"/>
                  </a:solidFill>
                  <a:effectLst/>
                  <a:latin typeface="Calibri" panose="020F0502020204030204" pitchFamily="34" charset="0"/>
                </a:rPr>
                <a:t>We exercise faith when we follow the counsel and direction of our Church leaders</a:t>
              </a:r>
              <a:endParaRPr lang="en-US" dirty="0">
                <a:solidFill>
                  <a:srgbClr val="FFFF00"/>
                </a:solidFill>
              </a:endParaRPr>
            </a:p>
          </p:txBody>
        </p:sp>
        <p:grpSp>
          <p:nvGrpSpPr>
            <p:cNvPr id="10" name="Group 32"/>
            <p:cNvGrpSpPr/>
            <p:nvPr/>
          </p:nvGrpSpPr>
          <p:grpSpPr>
            <a:xfrm>
              <a:off x="413658" y="5783989"/>
              <a:ext cx="870857" cy="870857"/>
              <a:chOff x="609600" y="4953000"/>
              <a:chExt cx="1676400" cy="1676400"/>
            </a:xfrm>
          </p:grpSpPr>
          <p:sp>
            <p:nvSpPr>
              <p:cNvPr id="11" name="Rectangle 10"/>
              <p:cNvSpPr/>
              <p:nvPr/>
            </p:nvSpPr>
            <p:spPr>
              <a:xfrm rot="2774533" flipH="1">
                <a:off x="1403995" y="5036107"/>
                <a:ext cx="10269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8"/>
              <p:cNvSpPr/>
              <p:nvPr/>
            </p:nvSpPr>
            <p:spPr>
              <a:xfrm rot="18825467">
                <a:off x="1389379" y="5078792"/>
                <a:ext cx="121069"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Rectangle 12"/>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Rectangle 13"/>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16" name="Group 9"/>
              <p:cNvGrpSpPr/>
              <p:nvPr/>
            </p:nvGrpSpPr>
            <p:grpSpPr>
              <a:xfrm>
                <a:off x="1219200" y="5562600"/>
                <a:ext cx="453081" cy="453081"/>
                <a:chOff x="1371600" y="1600200"/>
                <a:chExt cx="762000" cy="762000"/>
              </a:xfrm>
            </p:grpSpPr>
            <p:sp>
              <p:nvSpPr>
                <p:cNvPr id="17" name="Donut 1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8" name="Oval 6"/>
                <p:cNvSpPr/>
                <p:nvPr/>
              </p:nvSpPr>
              <p:spPr>
                <a:xfrm>
                  <a:off x="1600199" y="1828799"/>
                  <a:ext cx="304799" cy="30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grpSp>
      </p:grpSp>
      <p:pic>
        <p:nvPicPr>
          <p:cNvPr id="6" name="Picture 5">
            <a:extLst>
              <a:ext uri="{FF2B5EF4-FFF2-40B4-BE49-F238E27FC236}">
                <a16:creationId xmlns:a16="http://schemas.microsoft.com/office/drawing/2014/main" id="{84F70E0D-61F9-4205-832C-BCAFA9023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81" y="1358361"/>
            <a:ext cx="4858223" cy="3313100"/>
          </a:xfrm>
          <a:prstGeom prst="rect">
            <a:avLst/>
          </a:prstGeom>
        </p:spPr>
      </p:pic>
    </p:spTree>
    <p:extLst>
      <p:ext uri="{BB962C8B-B14F-4D97-AF65-F5344CB8AC3E}">
        <p14:creationId xmlns:p14="http://schemas.microsoft.com/office/powerpoint/2010/main" val="23609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A9D62-579B-42BD-B791-B3066B455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What is a Pioneer?</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a:extLst>
              <a:ext uri="{FF2B5EF4-FFF2-40B4-BE49-F238E27FC236}">
                <a16:creationId xmlns:a16="http://schemas.microsoft.com/office/drawing/2014/main" id="{287A5DC9-2B88-4A6C-AD23-74C1C062D585}"/>
              </a:ext>
            </a:extLst>
          </p:cNvPr>
          <p:cNvSpPr/>
          <p:nvPr/>
        </p:nvSpPr>
        <p:spPr>
          <a:xfrm>
            <a:off x="5156790" y="1668506"/>
            <a:ext cx="6347638" cy="4524315"/>
          </a:xfrm>
          <a:prstGeom prst="rect">
            <a:avLst/>
          </a:prstGeom>
        </p:spPr>
        <p:txBody>
          <a:bodyPr wrap="square">
            <a:spAutoFit/>
          </a:bodyPr>
          <a:lstStyle/>
          <a:p>
            <a:pPr fontAlgn="base"/>
            <a:r>
              <a:rPr lang="en-US" sz="2400" i="1" dirty="0">
                <a:solidFill>
                  <a:schemeClr val="bg1"/>
                </a:solidFill>
              </a:rPr>
              <a:t>“A dictionary defines a pioneer as ‘one who goes before to prepare or open up the way for others to follow’ [Oxford English Dictionary, 2nd ed. (1989), “pioneer”]. </a:t>
            </a:r>
          </a:p>
          <a:p>
            <a:pPr fontAlgn="base"/>
            <a:endParaRPr lang="en-US" sz="2400" i="1" dirty="0">
              <a:solidFill>
                <a:schemeClr val="bg1"/>
              </a:solidFill>
            </a:endParaRPr>
          </a:p>
          <a:p>
            <a:pPr fontAlgn="base"/>
            <a:r>
              <a:rPr lang="en-US" sz="2400" i="1" dirty="0">
                <a:solidFill>
                  <a:schemeClr val="bg1"/>
                </a:solidFill>
              </a:rPr>
              <a:t>Can we somehow muster the courage and steadfastness of purpose that characterized the pioneers of a former generation? Can you and I, in actual fact, be pioneers?</a:t>
            </a:r>
          </a:p>
          <a:p>
            <a:pPr fontAlgn="base"/>
            <a:endParaRPr lang="en-US" sz="2400" i="1" dirty="0">
              <a:solidFill>
                <a:schemeClr val="bg1"/>
              </a:solidFill>
            </a:endParaRPr>
          </a:p>
          <a:p>
            <a:pPr fontAlgn="base"/>
            <a:r>
              <a:rPr lang="en-US" sz="2400" i="1" dirty="0">
                <a:solidFill>
                  <a:schemeClr val="bg1"/>
                </a:solidFill>
              </a:rPr>
              <a:t>“I know we can be. Oh, how the world needs pioneers today!”</a:t>
            </a:r>
            <a:endParaRPr lang="en-US" sz="2400" b="0" i="1" dirty="0">
              <a:solidFill>
                <a:schemeClr val="bg1"/>
              </a:solidFill>
              <a:effectLst/>
            </a:endParaRPr>
          </a:p>
        </p:txBody>
      </p:sp>
      <p:pic>
        <p:nvPicPr>
          <p:cNvPr id="19" name="Picture 18">
            <a:extLst>
              <a:ext uri="{FF2B5EF4-FFF2-40B4-BE49-F238E27FC236}">
                <a16:creationId xmlns:a16="http://schemas.microsoft.com/office/drawing/2014/main" id="{CF9432B5-E817-4B23-813B-6317EB3D7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903" y="1815656"/>
            <a:ext cx="2805999" cy="3717593"/>
          </a:xfrm>
          <a:prstGeom prst="rect">
            <a:avLst/>
          </a:prstGeom>
        </p:spPr>
      </p:pic>
    </p:spTree>
    <p:extLst>
      <p:ext uri="{BB962C8B-B14F-4D97-AF65-F5344CB8AC3E}">
        <p14:creationId xmlns:p14="http://schemas.microsoft.com/office/powerpoint/2010/main" val="247377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B2D441E-FEF1-42EB-9F03-8C46263D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John and Jane (Ives) Pack</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5" name="Rectangle 4"/>
          <p:cNvSpPr/>
          <p:nvPr/>
        </p:nvSpPr>
        <p:spPr>
          <a:xfrm>
            <a:off x="347209" y="1200329"/>
            <a:ext cx="6096000" cy="1477328"/>
          </a:xfrm>
          <a:prstGeom prst="rect">
            <a:avLst/>
          </a:prstGeom>
        </p:spPr>
        <p:txBody>
          <a:bodyPr>
            <a:spAutoFit/>
          </a:bodyPr>
          <a:lstStyle/>
          <a:p>
            <a:r>
              <a:rPr lang="en-US" dirty="0">
                <a:solidFill>
                  <a:schemeClr val="bg1"/>
                </a:solidFill>
              </a:rPr>
              <a:t>“On the 8th of February 1846 we left Nauvoo, crossed the Mississippi River and camped on Sugar Creek with many of our brothers and sisters who had left Nauvoo about that time. We had no shelter but our wagons in the dead of winter. We stayed there until the first day of March.”—Jane Ives Pack</a:t>
            </a:r>
          </a:p>
        </p:txBody>
      </p:sp>
      <p:sp>
        <p:nvSpPr>
          <p:cNvPr id="4" name="Rectangle 3"/>
          <p:cNvSpPr/>
          <p:nvPr/>
        </p:nvSpPr>
        <p:spPr>
          <a:xfrm>
            <a:off x="5650970" y="3993810"/>
            <a:ext cx="6430783" cy="1477328"/>
          </a:xfrm>
          <a:prstGeom prst="rect">
            <a:avLst/>
          </a:prstGeom>
        </p:spPr>
        <p:txBody>
          <a:bodyPr wrap="square">
            <a:spAutoFit/>
          </a:bodyPr>
          <a:lstStyle/>
          <a:p>
            <a:r>
              <a:rPr lang="en-US" dirty="0">
                <a:solidFill>
                  <a:schemeClr val="bg1"/>
                </a:solidFill>
              </a:rPr>
              <a:t>After leaving Nauvoo, Illinois, on Feb. 15, 1846. Brigham Young with his wagons and family continued on for about seven miles and joined those camped at Sugar Creek in the Iowa Territory. The idea was to assemble and organize the members of The Church of Jesus Christ of Latter-day Saints there before continuing west.</a:t>
            </a:r>
          </a:p>
        </p:txBody>
      </p:sp>
      <p:sp>
        <p:nvSpPr>
          <p:cNvPr id="9" name="Rectangle 8"/>
          <p:cNvSpPr/>
          <p:nvPr/>
        </p:nvSpPr>
        <p:spPr>
          <a:xfrm>
            <a:off x="5075975" y="5702904"/>
            <a:ext cx="7046615" cy="923330"/>
          </a:xfrm>
          <a:prstGeom prst="rect">
            <a:avLst/>
          </a:prstGeom>
        </p:spPr>
        <p:txBody>
          <a:bodyPr wrap="square">
            <a:spAutoFit/>
          </a:bodyPr>
          <a:lstStyle/>
          <a:p>
            <a:r>
              <a:rPr lang="en-US" dirty="0">
                <a:solidFill>
                  <a:schemeClr val="bg1"/>
                </a:solidFill>
              </a:rPr>
              <a:t>An advance company was sent ahead to build roads and bridges and gather firewood. Some 500 wagons of Brigham Young’s Camp of Israel followed two weeks later, leaving Sugar Creek on March 1, 1846.</a:t>
            </a:r>
          </a:p>
        </p:txBody>
      </p:sp>
      <p:sp>
        <p:nvSpPr>
          <p:cNvPr id="24" name="Rectangle 23"/>
          <p:cNvSpPr/>
          <p:nvPr/>
        </p:nvSpPr>
        <p:spPr>
          <a:xfrm>
            <a:off x="-27677" y="6488668"/>
            <a:ext cx="7046615" cy="338554"/>
          </a:xfrm>
          <a:prstGeom prst="rect">
            <a:avLst/>
          </a:prstGeom>
        </p:spPr>
        <p:txBody>
          <a:bodyPr wrap="square">
            <a:spAutoFit/>
          </a:bodyPr>
          <a:lstStyle/>
          <a:p>
            <a:r>
              <a:rPr lang="en-US" sz="1600" dirty="0">
                <a:solidFill>
                  <a:schemeClr val="bg1"/>
                </a:solidFill>
              </a:rPr>
              <a:t>Deseret News and Family Search </a:t>
            </a:r>
          </a:p>
        </p:txBody>
      </p:sp>
      <p:pic>
        <p:nvPicPr>
          <p:cNvPr id="8" name="Picture 7">
            <a:extLst>
              <a:ext uri="{FF2B5EF4-FFF2-40B4-BE49-F238E27FC236}">
                <a16:creationId xmlns:a16="http://schemas.microsoft.com/office/drawing/2014/main" id="{EF80BF0F-CD67-4B70-AE2E-BD04A96E3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003" y="1116786"/>
            <a:ext cx="3771900" cy="2819400"/>
          </a:xfrm>
          <a:prstGeom prst="rect">
            <a:avLst/>
          </a:prstGeom>
        </p:spPr>
      </p:pic>
      <p:pic>
        <p:nvPicPr>
          <p:cNvPr id="11" name="Picture 10">
            <a:extLst>
              <a:ext uri="{FF2B5EF4-FFF2-40B4-BE49-F238E27FC236}">
                <a16:creationId xmlns:a16="http://schemas.microsoft.com/office/drawing/2014/main" id="{0ACE9A1B-A94C-42A8-AC13-B54DD6511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99" y="2774558"/>
            <a:ext cx="4529721" cy="2139881"/>
          </a:xfrm>
          <a:prstGeom prst="rect">
            <a:avLst/>
          </a:prstGeom>
        </p:spPr>
      </p:pic>
      <p:pic>
        <p:nvPicPr>
          <p:cNvPr id="13" name="Picture 12">
            <a:extLst>
              <a:ext uri="{FF2B5EF4-FFF2-40B4-BE49-F238E27FC236}">
                <a16:creationId xmlns:a16="http://schemas.microsoft.com/office/drawing/2014/main" id="{FF4588CB-B42C-40A9-B47C-390573800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023" y="4273268"/>
            <a:ext cx="2859272" cy="2859272"/>
          </a:xfrm>
          <a:prstGeom prst="rect">
            <a:avLst/>
          </a:prstGeom>
        </p:spPr>
      </p:pic>
    </p:spTree>
    <p:extLst>
      <p:ext uri="{BB962C8B-B14F-4D97-AF65-F5344CB8AC3E}">
        <p14:creationId xmlns:p14="http://schemas.microsoft.com/office/powerpoint/2010/main" val="30764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9A0B7D3-3940-4935-8DA5-8462DE17A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William Clayton</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p:cNvSpPr/>
          <p:nvPr/>
        </p:nvSpPr>
        <p:spPr>
          <a:xfrm>
            <a:off x="3048000" y="1247509"/>
            <a:ext cx="6096000" cy="4985980"/>
          </a:xfrm>
          <a:prstGeom prst="rect">
            <a:avLst/>
          </a:prstGeom>
        </p:spPr>
        <p:txBody>
          <a:bodyPr>
            <a:spAutoFit/>
          </a:bodyPr>
          <a:lstStyle/>
          <a:p>
            <a:r>
              <a:rPr lang="en-US" b="0" i="0" dirty="0">
                <a:solidFill>
                  <a:schemeClr val="bg1"/>
                </a:solidFill>
                <a:effectLst/>
                <a:latin typeface="Calibri" panose="020F0502020204030204" pitchFamily="34" charset="0"/>
              </a:rPr>
              <a:t>“William Clayton was called to be in one of the first groups to leave Nauvoo and left his wife, </a:t>
            </a:r>
            <a:r>
              <a:rPr lang="en-US" b="0" i="0" dirty="0" err="1">
                <a:solidFill>
                  <a:schemeClr val="bg1"/>
                </a:solidFill>
                <a:effectLst/>
                <a:latin typeface="Calibri" panose="020F0502020204030204" pitchFamily="34" charset="0"/>
              </a:rPr>
              <a:t>Diantha</a:t>
            </a:r>
            <a:r>
              <a:rPr lang="en-US" b="0" i="0" dirty="0">
                <a:solidFill>
                  <a:schemeClr val="bg1"/>
                </a:solidFill>
                <a:effectLst/>
                <a:latin typeface="Calibri" panose="020F0502020204030204" pitchFamily="34" charset="0"/>
              </a:rPr>
              <a:t>, with her parents, only a month away from delivering her first child.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Slogging through muddy roads and camping in cold tents wore his nerves thin as he worried about </a:t>
            </a:r>
            <a:r>
              <a:rPr lang="en-US" b="0" i="0" dirty="0" err="1">
                <a:solidFill>
                  <a:schemeClr val="bg1"/>
                </a:solidFill>
                <a:effectLst/>
                <a:latin typeface="Calibri" panose="020F0502020204030204" pitchFamily="34" charset="0"/>
              </a:rPr>
              <a:t>Diantha’s</a:t>
            </a:r>
            <a:r>
              <a:rPr lang="en-US" b="0" i="0" dirty="0">
                <a:solidFill>
                  <a:schemeClr val="bg1"/>
                </a:solidFill>
                <a:effectLst/>
                <a:latin typeface="Calibri" panose="020F0502020204030204" pitchFamily="34" charset="0"/>
              </a:rPr>
              <a:t> well-being.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Two months later, he still did not know if she had delivered [her baby] safely but finally received the joyful word that a ‘fine fat boy’ had been born.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Almost as soon as he heard the news, William sat down and wrote a song that not only had special meaning to him but would become an anthem of inspiration and </a:t>
            </a:r>
            <a:r>
              <a:rPr lang="en-US" b="0" i="0" u="none" strike="noStrike" dirty="0">
                <a:solidFill>
                  <a:schemeClr val="bg1"/>
                </a:solidFill>
                <a:effectLst/>
                <a:latin typeface="Calibri" panose="020F0502020204030204" pitchFamily="34" charset="0"/>
              </a:rPr>
              <a:t>gratitude</a:t>
            </a:r>
            <a:r>
              <a:rPr lang="en-US" b="0" i="0" dirty="0">
                <a:solidFill>
                  <a:schemeClr val="bg1"/>
                </a:solidFill>
                <a:effectLst/>
                <a:latin typeface="Calibri" panose="020F0502020204030204" pitchFamily="34" charset="0"/>
              </a:rPr>
              <a:t> to Church members for generations.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song was ‘Come, Come, Ye Saints’” </a:t>
            </a:r>
          </a:p>
          <a:p>
            <a:r>
              <a:rPr lang="en-US" sz="1200" dirty="0">
                <a:solidFill>
                  <a:schemeClr val="bg1"/>
                </a:solidFill>
                <a:latin typeface="Calibri" panose="020F0502020204030204" pitchFamily="34" charset="0"/>
              </a:rPr>
              <a:t>Our Heritage</a:t>
            </a:r>
            <a:endParaRPr lang="en-US" sz="1200" dirty="0">
              <a:solidFill>
                <a:schemeClr val="bg1"/>
              </a:solidFill>
            </a:endParaRPr>
          </a:p>
        </p:txBody>
      </p:sp>
      <p:pic>
        <p:nvPicPr>
          <p:cNvPr id="4" name="Picture 3">
            <a:extLst>
              <a:ext uri="{FF2B5EF4-FFF2-40B4-BE49-F238E27FC236}">
                <a16:creationId xmlns:a16="http://schemas.microsoft.com/office/drawing/2014/main" id="{16AE1919-1949-48D6-91FD-9B3AC42AE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73" y="695476"/>
            <a:ext cx="1901952" cy="2404872"/>
          </a:xfrm>
          <a:prstGeom prst="rect">
            <a:avLst/>
          </a:prstGeom>
        </p:spPr>
      </p:pic>
      <p:pic>
        <p:nvPicPr>
          <p:cNvPr id="6" name="Picture 5">
            <a:extLst>
              <a:ext uri="{FF2B5EF4-FFF2-40B4-BE49-F238E27FC236}">
                <a16:creationId xmlns:a16="http://schemas.microsoft.com/office/drawing/2014/main" id="{02AD08B3-6D17-4832-8B83-47325A1E4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467" y="476845"/>
            <a:ext cx="2298192" cy="3035808"/>
          </a:xfrm>
          <a:prstGeom prst="rect">
            <a:avLst/>
          </a:prstGeom>
        </p:spPr>
      </p:pic>
      <p:pic>
        <p:nvPicPr>
          <p:cNvPr id="9" name="Picture 8">
            <a:extLst>
              <a:ext uri="{FF2B5EF4-FFF2-40B4-BE49-F238E27FC236}">
                <a16:creationId xmlns:a16="http://schemas.microsoft.com/office/drawing/2014/main" id="{181768DA-306C-4C1B-B349-7062F194F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 y="4844200"/>
            <a:ext cx="2305050" cy="1533525"/>
          </a:xfrm>
          <a:prstGeom prst="rect">
            <a:avLst/>
          </a:prstGeom>
        </p:spPr>
      </p:pic>
      <p:pic>
        <p:nvPicPr>
          <p:cNvPr id="11" name="Picture 10">
            <a:extLst>
              <a:ext uri="{FF2B5EF4-FFF2-40B4-BE49-F238E27FC236}">
                <a16:creationId xmlns:a16="http://schemas.microsoft.com/office/drawing/2014/main" id="{4C27A65D-695C-4413-B470-D60D215EA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5340" y="4102769"/>
            <a:ext cx="2105319" cy="2572109"/>
          </a:xfrm>
          <a:prstGeom prst="rect">
            <a:avLst/>
          </a:prstGeom>
        </p:spPr>
      </p:pic>
    </p:spTree>
    <p:extLst>
      <p:ext uri="{BB962C8B-B14F-4D97-AF65-F5344CB8AC3E}">
        <p14:creationId xmlns:p14="http://schemas.microsoft.com/office/powerpoint/2010/main" val="2708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74DCB61-BB5C-45A2-AA90-9D9067BAC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Come, Come Ye Saints</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3" name="Rectangle 2"/>
          <p:cNvSpPr/>
          <p:nvPr/>
        </p:nvSpPr>
        <p:spPr>
          <a:xfrm>
            <a:off x="163285" y="1005358"/>
            <a:ext cx="4397829" cy="2862322"/>
          </a:xfrm>
          <a:prstGeom prst="rect">
            <a:avLst/>
          </a:prstGeom>
        </p:spPr>
        <p:txBody>
          <a:bodyPr wrap="square">
            <a:spAutoFit/>
          </a:bodyPr>
          <a:lstStyle/>
          <a:p>
            <a:pPr fontAlgn="base"/>
            <a:r>
              <a:rPr lang="en-US" b="1" dirty="0">
                <a:solidFill>
                  <a:schemeClr val="bg1"/>
                </a:solidFill>
              </a:rPr>
              <a:t>1. Come, come, ye Saints, no toil nor labor fear;</a:t>
            </a:r>
            <a:br>
              <a:rPr lang="en-US" b="1" dirty="0">
                <a:solidFill>
                  <a:schemeClr val="bg1"/>
                </a:solidFill>
              </a:rPr>
            </a:br>
            <a:r>
              <a:rPr lang="en-US" b="1" dirty="0">
                <a:solidFill>
                  <a:schemeClr val="bg1"/>
                </a:solidFill>
              </a:rPr>
              <a:t>But with joy wend your way.</a:t>
            </a:r>
            <a:br>
              <a:rPr lang="en-US" b="1" dirty="0">
                <a:solidFill>
                  <a:schemeClr val="bg1"/>
                </a:solidFill>
              </a:rPr>
            </a:br>
            <a:r>
              <a:rPr lang="en-US" b="1" dirty="0">
                <a:solidFill>
                  <a:schemeClr val="bg1"/>
                </a:solidFill>
              </a:rPr>
              <a:t>Though hard to you this journey may appear,</a:t>
            </a:r>
            <a:br>
              <a:rPr lang="en-US" b="1" dirty="0">
                <a:solidFill>
                  <a:schemeClr val="bg1"/>
                </a:solidFill>
              </a:rPr>
            </a:br>
            <a:r>
              <a:rPr lang="en-US" b="1" dirty="0">
                <a:solidFill>
                  <a:schemeClr val="bg1"/>
                </a:solidFill>
              </a:rPr>
              <a:t>Grace shall be as your day.</a:t>
            </a:r>
            <a:br>
              <a:rPr lang="en-US" b="1" dirty="0">
                <a:solidFill>
                  <a:schemeClr val="bg1"/>
                </a:solidFill>
              </a:rPr>
            </a:br>
            <a:r>
              <a:rPr lang="en-US" b="1" dirty="0" err="1">
                <a:solidFill>
                  <a:schemeClr val="bg1"/>
                </a:solidFill>
              </a:rPr>
              <a:t>'Tis</a:t>
            </a:r>
            <a:r>
              <a:rPr lang="en-US" b="1" dirty="0">
                <a:solidFill>
                  <a:schemeClr val="bg1"/>
                </a:solidFill>
              </a:rPr>
              <a:t> better far for us to strive</a:t>
            </a:r>
            <a:br>
              <a:rPr lang="en-US" b="1" dirty="0">
                <a:solidFill>
                  <a:schemeClr val="bg1"/>
                </a:solidFill>
              </a:rPr>
            </a:br>
            <a:r>
              <a:rPr lang="en-US" b="1" dirty="0">
                <a:solidFill>
                  <a:schemeClr val="bg1"/>
                </a:solidFill>
              </a:rPr>
              <a:t>Our useless cares from us to drive;</a:t>
            </a:r>
            <a:br>
              <a:rPr lang="en-US" b="1" dirty="0">
                <a:solidFill>
                  <a:schemeClr val="bg1"/>
                </a:solidFill>
              </a:rPr>
            </a:br>
            <a:r>
              <a:rPr lang="en-US" b="1" dirty="0">
                <a:solidFill>
                  <a:schemeClr val="bg1"/>
                </a:solidFill>
              </a:rPr>
              <a:t>Do this, and joy your hearts will swell—</a:t>
            </a:r>
            <a:br>
              <a:rPr lang="en-US" b="1" dirty="0">
                <a:solidFill>
                  <a:schemeClr val="bg1"/>
                </a:solidFill>
              </a:rPr>
            </a:br>
            <a:r>
              <a:rPr lang="en-US" b="1" dirty="0">
                <a:solidFill>
                  <a:schemeClr val="bg1"/>
                </a:solidFill>
              </a:rPr>
              <a:t>All is well! All is well!</a:t>
            </a:r>
          </a:p>
        </p:txBody>
      </p:sp>
      <p:sp>
        <p:nvSpPr>
          <p:cNvPr id="9" name="Rectangle 8"/>
          <p:cNvSpPr/>
          <p:nvPr/>
        </p:nvSpPr>
        <p:spPr>
          <a:xfrm>
            <a:off x="7985888" y="1063173"/>
            <a:ext cx="3890424" cy="2862322"/>
          </a:xfrm>
          <a:prstGeom prst="rect">
            <a:avLst/>
          </a:prstGeom>
        </p:spPr>
        <p:txBody>
          <a:bodyPr wrap="square">
            <a:spAutoFit/>
          </a:bodyPr>
          <a:lstStyle/>
          <a:p>
            <a:pPr fontAlgn="base"/>
            <a:r>
              <a:rPr lang="en-US" b="1" dirty="0">
                <a:solidFill>
                  <a:schemeClr val="bg1"/>
                </a:solidFill>
              </a:rPr>
              <a:t>2. Why should we mourn or think our lot is hard?</a:t>
            </a:r>
            <a:br>
              <a:rPr lang="en-US" b="1" dirty="0">
                <a:solidFill>
                  <a:schemeClr val="bg1"/>
                </a:solidFill>
              </a:rPr>
            </a:br>
            <a:r>
              <a:rPr lang="en-US" b="1" dirty="0" err="1">
                <a:solidFill>
                  <a:schemeClr val="bg1"/>
                </a:solidFill>
              </a:rPr>
              <a:t>'Tis</a:t>
            </a:r>
            <a:r>
              <a:rPr lang="en-US" b="1" dirty="0">
                <a:solidFill>
                  <a:schemeClr val="bg1"/>
                </a:solidFill>
              </a:rPr>
              <a:t> not so; all is right.</a:t>
            </a:r>
            <a:br>
              <a:rPr lang="en-US" b="1" dirty="0">
                <a:solidFill>
                  <a:schemeClr val="bg1"/>
                </a:solidFill>
              </a:rPr>
            </a:br>
            <a:r>
              <a:rPr lang="en-US" b="1" dirty="0">
                <a:solidFill>
                  <a:schemeClr val="bg1"/>
                </a:solidFill>
              </a:rPr>
              <a:t>Why should we think to earn a great reward</a:t>
            </a:r>
            <a:br>
              <a:rPr lang="en-US" b="1" dirty="0">
                <a:solidFill>
                  <a:schemeClr val="bg1"/>
                </a:solidFill>
              </a:rPr>
            </a:br>
            <a:r>
              <a:rPr lang="en-US" b="1" dirty="0">
                <a:solidFill>
                  <a:schemeClr val="bg1"/>
                </a:solidFill>
              </a:rPr>
              <a:t>If we now shun the fight?</a:t>
            </a:r>
            <a:br>
              <a:rPr lang="en-US" b="1" dirty="0">
                <a:solidFill>
                  <a:schemeClr val="bg1"/>
                </a:solidFill>
              </a:rPr>
            </a:br>
            <a:r>
              <a:rPr lang="en-US" b="1" dirty="0">
                <a:solidFill>
                  <a:schemeClr val="bg1"/>
                </a:solidFill>
              </a:rPr>
              <a:t>Gird up your loins; fresh courage take.</a:t>
            </a:r>
            <a:br>
              <a:rPr lang="en-US" b="1" dirty="0">
                <a:solidFill>
                  <a:schemeClr val="bg1"/>
                </a:solidFill>
              </a:rPr>
            </a:br>
            <a:r>
              <a:rPr lang="en-US" b="1" dirty="0">
                <a:solidFill>
                  <a:schemeClr val="bg1"/>
                </a:solidFill>
              </a:rPr>
              <a:t>Our God will never us forsake;</a:t>
            </a:r>
            <a:br>
              <a:rPr lang="en-US" b="1" dirty="0">
                <a:solidFill>
                  <a:schemeClr val="bg1"/>
                </a:solidFill>
              </a:rPr>
            </a:br>
            <a:r>
              <a:rPr lang="en-US" b="1" dirty="0">
                <a:solidFill>
                  <a:schemeClr val="bg1"/>
                </a:solidFill>
              </a:rPr>
              <a:t>And soon we'll have this tale to tell—</a:t>
            </a:r>
            <a:br>
              <a:rPr lang="en-US" b="1" dirty="0">
                <a:solidFill>
                  <a:schemeClr val="bg1"/>
                </a:solidFill>
              </a:rPr>
            </a:br>
            <a:r>
              <a:rPr lang="en-US" b="1" dirty="0">
                <a:solidFill>
                  <a:schemeClr val="bg1"/>
                </a:solidFill>
              </a:rPr>
              <a:t>All is well! All is well!</a:t>
            </a:r>
          </a:p>
        </p:txBody>
      </p:sp>
      <p:sp>
        <p:nvSpPr>
          <p:cNvPr id="2" name="Rectangle 1"/>
          <p:cNvSpPr/>
          <p:nvPr/>
        </p:nvSpPr>
        <p:spPr>
          <a:xfrm>
            <a:off x="3004457" y="4319630"/>
            <a:ext cx="6520544" cy="2308324"/>
          </a:xfrm>
          <a:prstGeom prst="rect">
            <a:avLst/>
          </a:prstGeom>
        </p:spPr>
        <p:txBody>
          <a:bodyPr wrap="square">
            <a:spAutoFit/>
          </a:bodyPr>
          <a:lstStyle/>
          <a:p>
            <a:pPr fontAlgn="base"/>
            <a:r>
              <a:rPr lang="en-US" b="1" i="0" dirty="0">
                <a:solidFill>
                  <a:schemeClr val="bg1"/>
                </a:solidFill>
                <a:effectLst/>
              </a:rPr>
              <a:t>3. We'll find the place which God for us prepared,</a:t>
            </a:r>
            <a:br>
              <a:rPr lang="en-US" b="1" i="0" dirty="0">
                <a:solidFill>
                  <a:schemeClr val="bg1"/>
                </a:solidFill>
                <a:effectLst/>
              </a:rPr>
            </a:br>
            <a:r>
              <a:rPr lang="en-US" b="1" i="0" dirty="0">
                <a:solidFill>
                  <a:schemeClr val="bg1"/>
                </a:solidFill>
                <a:effectLst/>
              </a:rPr>
              <a:t>Far away in the West,</a:t>
            </a:r>
            <a:br>
              <a:rPr lang="en-US" b="1" i="0" dirty="0">
                <a:solidFill>
                  <a:schemeClr val="bg1"/>
                </a:solidFill>
                <a:effectLst/>
              </a:rPr>
            </a:br>
            <a:r>
              <a:rPr lang="en-US" b="1" i="0" dirty="0">
                <a:solidFill>
                  <a:schemeClr val="bg1"/>
                </a:solidFill>
                <a:effectLst/>
              </a:rPr>
              <a:t>Where none shall come to hurt or make afraid;</a:t>
            </a:r>
            <a:br>
              <a:rPr lang="en-US" b="1" i="0" dirty="0">
                <a:solidFill>
                  <a:schemeClr val="bg1"/>
                </a:solidFill>
                <a:effectLst/>
              </a:rPr>
            </a:br>
            <a:r>
              <a:rPr lang="en-US" b="1" i="0" dirty="0">
                <a:solidFill>
                  <a:schemeClr val="bg1"/>
                </a:solidFill>
                <a:effectLst/>
              </a:rPr>
              <a:t>There the Saints will be blessed.</a:t>
            </a:r>
            <a:br>
              <a:rPr lang="en-US" b="1" i="0" dirty="0">
                <a:solidFill>
                  <a:schemeClr val="bg1"/>
                </a:solidFill>
                <a:effectLst/>
              </a:rPr>
            </a:br>
            <a:r>
              <a:rPr lang="en-US" b="1" i="0" dirty="0">
                <a:solidFill>
                  <a:schemeClr val="bg1"/>
                </a:solidFill>
                <a:effectLst/>
              </a:rPr>
              <a:t>We'll make the air with music ring,</a:t>
            </a:r>
            <a:br>
              <a:rPr lang="en-US" b="1" i="0" dirty="0">
                <a:solidFill>
                  <a:schemeClr val="bg1"/>
                </a:solidFill>
                <a:effectLst/>
              </a:rPr>
            </a:br>
            <a:r>
              <a:rPr lang="en-US" b="1" i="0" dirty="0">
                <a:solidFill>
                  <a:schemeClr val="bg1"/>
                </a:solidFill>
                <a:effectLst/>
              </a:rPr>
              <a:t>Shout praises to our God and King;</a:t>
            </a:r>
            <a:br>
              <a:rPr lang="en-US" b="1" i="0" dirty="0">
                <a:solidFill>
                  <a:schemeClr val="bg1"/>
                </a:solidFill>
                <a:effectLst/>
              </a:rPr>
            </a:br>
            <a:r>
              <a:rPr lang="en-US" b="1" i="0" dirty="0">
                <a:solidFill>
                  <a:schemeClr val="bg1"/>
                </a:solidFill>
                <a:effectLst/>
              </a:rPr>
              <a:t>Above the rest these words we'll tell—</a:t>
            </a:r>
            <a:br>
              <a:rPr lang="en-US" b="1" i="0" dirty="0">
                <a:solidFill>
                  <a:schemeClr val="bg1"/>
                </a:solidFill>
                <a:effectLst/>
              </a:rPr>
            </a:br>
            <a:r>
              <a:rPr lang="en-US" b="1" i="0" dirty="0">
                <a:solidFill>
                  <a:schemeClr val="bg1"/>
                </a:solidFill>
                <a:effectLst/>
              </a:rPr>
              <a:t>All is well! All is well!</a:t>
            </a:r>
          </a:p>
        </p:txBody>
      </p:sp>
      <p:pic>
        <p:nvPicPr>
          <p:cNvPr id="5" name="Picture 4">
            <a:extLst>
              <a:ext uri="{FF2B5EF4-FFF2-40B4-BE49-F238E27FC236}">
                <a16:creationId xmlns:a16="http://schemas.microsoft.com/office/drawing/2014/main" id="{5E1897CF-90EF-4996-9781-6BE94958E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09" y="1504478"/>
            <a:ext cx="3429000" cy="2311400"/>
          </a:xfrm>
          <a:prstGeom prst="rect">
            <a:avLst/>
          </a:prstGeom>
        </p:spPr>
      </p:pic>
      <p:pic>
        <p:nvPicPr>
          <p:cNvPr id="8" name="Picture 7">
            <a:extLst>
              <a:ext uri="{FF2B5EF4-FFF2-40B4-BE49-F238E27FC236}">
                <a16:creationId xmlns:a16="http://schemas.microsoft.com/office/drawing/2014/main" id="{BCFEF453-64E8-4D81-A987-B3E83EBE3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5" y="4120028"/>
            <a:ext cx="2550017" cy="2485623"/>
          </a:xfrm>
          <a:prstGeom prst="rect">
            <a:avLst/>
          </a:prstGeom>
        </p:spPr>
      </p:pic>
      <p:pic>
        <p:nvPicPr>
          <p:cNvPr id="11" name="Picture 10">
            <a:extLst>
              <a:ext uri="{FF2B5EF4-FFF2-40B4-BE49-F238E27FC236}">
                <a16:creationId xmlns:a16="http://schemas.microsoft.com/office/drawing/2014/main" id="{11AD286B-2A7A-47CF-B816-5BCE510CA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232" y="4221452"/>
            <a:ext cx="3300154" cy="2149893"/>
          </a:xfrm>
          <a:prstGeom prst="rect">
            <a:avLst/>
          </a:prstGeom>
        </p:spPr>
      </p:pic>
    </p:spTree>
    <p:extLst>
      <p:ext uri="{BB962C8B-B14F-4D97-AF65-F5344CB8AC3E}">
        <p14:creationId xmlns:p14="http://schemas.microsoft.com/office/powerpoint/2010/main" val="22905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01D319E-29D8-4658-BDEE-4D0A1D0C0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1200329"/>
          </a:xfrm>
          <a:prstGeom prst="rect">
            <a:avLst/>
          </a:prstGeom>
        </p:spPr>
        <p:txBody>
          <a:bodyPr wrap="square">
            <a:spAutoFit/>
          </a:bodyPr>
          <a:lstStyle/>
          <a:p>
            <a:pPr algn="ctr" fontAlgn="base"/>
            <a:r>
              <a:rPr lang="en-US" sz="7200" dirty="0">
                <a:solidFill>
                  <a:schemeClr val="bg1"/>
                </a:solidFill>
                <a:latin typeface="FrankRuehl" panose="020E0503060101010101" pitchFamily="34" charset="-79"/>
                <a:cs typeface="FrankRuehl" panose="020E0503060101010101" pitchFamily="34" charset="-79"/>
              </a:rPr>
              <a:t>Orson and Catherine Spencer</a:t>
            </a:r>
            <a:endParaRPr lang="en-US" sz="7200" b="0" i="0" dirty="0">
              <a:solidFill>
                <a:schemeClr val="bg1"/>
              </a:solidFill>
              <a:effectLst/>
              <a:latin typeface="FrankRuehl" panose="020E0503060101010101" pitchFamily="34" charset="-79"/>
              <a:cs typeface="FrankRuehl" panose="020E0503060101010101" pitchFamily="34" charset="-79"/>
            </a:endParaRPr>
          </a:p>
        </p:txBody>
      </p:sp>
      <p:sp>
        <p:nvSpPr>
          <p:cNvPr id="13" name="Rectangle 12"/>
          <p:cNvSpPr/>
          <p:nvPr/>
        </p:nvSpPr>
        <p:spPr>
          <a:xfrm>
            <a:off x="5437415" y="4171416"/>
            <a:ext cx="6096000" cy="2308324"/>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“When the letter was read to her, she asked her husband to get his </a:t>
            </a:r>
            <a:r>
              <a:rPr lang="en-US" b="0" i="0" u="none" strike="noStrike" dirty="0">
                <a:solidFill>
                  <a:schemeClr val="bg1"/>
                </a:solidFill>
                <a:effectLst/>
                <a:latin typeface="Calibri" panose="020F0502020204030204" pitchFamily="34" charset="0"/>
              </a:rPr>
              <a:t>Bible</a:t>
            </a:r>
            <a:r>
              <a:rPr lang="en-US" b="0" i="0" dirty="0">
                <a:solidFill>
                  <a:schemeClr val="bg1"/>
                </a:solidFill>
                <a:effectLst/>
                <a:latin typeface="Calibri" panose="020F0502020204030204" pitchFamily="34" charset="0"/>
              </a:rPr>
              <a:t> and to turn to the book of Ruth and read the first chapter, sixteenth and seventeenth verses: ‘Entreat me not to leave thee or to return from following after thee; for whither thou </a:t>
            </a:r>
            <a:r>
              <a:rPr lang="en-US" b="0" i="0" dirty="0" err="1">
                <a:solidFill>
                  <a:schemeClr val="bg1"/>
                </a:solidFill>
                <a:effectLst/>
                <a:latin typeface="Calibri" panose="020F0502020204030204" pitchFamily="34" charset="0"/>
              </a:rPr>
              <a:t>goest</a:t>
            </a:r>
            <a:r>
              <a:rPr lang="en-US" b="0" i="0" dirty="0">
                <a:solidFill>
                  <a:schemeClr val="bg1"/>
                </a:solidFill>
                <a:effectLst/>
                <a:latin typeface="Calibri" panose="020F0502020204030204" pitchFamily="34" charset="0"/>
              </a:rPr>
              <a:t> I will go, and where thou </a:t>
            </a:r>
            <a:r>
              <a:rPr lang="en-US" b="0" i="0" dirty="0" err="1">
                <a:solidFill>
                  <a:schemeClr val="bg1"/>
                </a:solidFill>
                <a:effectLst/>
                <a:latin typeface="Calibri" panose="020F0502020204030204" pitchFamily="34" charset="0"/>
              </a:rPr>
              <a:t>lodgest</a:t>
            </a:r>
            <a:r>
              <a:rPr lang="en-US" b="0" i="0" dirty="0">
                <a:solidFill>
                  <a:schemeClr val="bg1"/>
                </a:solidFill>
                <a:effectLst/>
                <a:latin typeface="Calibri" panose="020F0502020204030204" pitchFamily="34" charset="0"/>
              </a:rPr>
              <a:t> I will lodge. Thy people shall be my people and thy God my God.’”</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Catherine Spencer died shortly thereafter.</a:t>
            </a:r>
          </a:p>
        </p:txBody>
      </p:sp>
      <p:pic>
        <p:nvPicPr>
          <p:cNvPr id="4" name="Picture 3">
            <a:extLst>
              <a:ext uri="{FF2B5EF4-FFF2-40B4-BE49-F238E27FC236}">
                <a16:creationId xmlns:a16="http://schemas.microsoft.com/office/drawing/2014/main" id="{224850EF-6A52-4BBC-BF98-F3001F47C7B5}"/>
              </a:ext>
            </a:extLst>
          </p:cNvPr>
          <p:cNvPicPr>
            <a:picLocks noChangeAspect="1"/>
          </p:cNvPicPr>
          <p:nvPr/>
        </p:nvPicPr>
        <p:blipFill rotWithShape="1">
          <a:blip r:embed="rId3">
            <a:extLst>
              <a:ext uri="{28A0092B-C50C-407E-A947-70E740481C1C}">
                <a14:useLocalDpi xmlns:a14="http://schemas.microsoft.com/office/drawing/2010/main" val="0"/>
              </a:ext>
            </a:extLst>
          </a:blip>
          <a:srcRect r="503" b="20362"/>
          <a:stretch/>
        </p:blipFill>
        <p:spPr>
          <a:xfrm>
            <a:off x="333948" y="1039835"/>
            <a:ext cx="11064154" cy="3131581"/>
          </a:xfrm>
          <a:prstGeom prst="rect">
            <a:avLst/>
          </a:prstGeom>
        </p:spPr>
      </p:pic>
      <p:pic>
        <p:nvPicPr>
          <p:cNvPr id="10" name="Picture 9">
            <a:extLst>
              <a:ext uri="{FF2B5EF4-FFF2-40B4-BE49-F238E27FC236}">
                <a16:creationId xmlns:a16="http://schemas.microsoft.com/office/drawing/2014/main" id="{8EF07A50-B39D-4A9B-BBF3-4CA04EA34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526" y="3429000"/>
            <a:ext cx="2476500" cy="3219450"/>
          </a:xfrm>
          <a:prstGeom prst="rect">
            <a:avLst/>
          </a:prstGeom>
        </p:spPr>
      </p:pic>
    </p:spTree>
    <p:extLst>
      <p:ext uri="{BB962C8B-B14F-4D97-AF65-F5344CB8AC3E}">
        <p14:creationId xmlns:p14="http://schemas.microsoft.com/office/powerpoint/2010/main" val="32884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98125B-E06E-46B8-8A0D-69F52D25E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820814" y="993746"/>
            <a:ext cx="6782239" cy="3046988"/>
          </a:xfrm>
          <a:prstGeom prst="rect">
            <a:avLst/>
          </a:prstGeom>
        </p:spPr>
        <p:txBody>
          <a:bodyPr wrap="square">
            <a:spAutoFit/>
          </a:bodyPr>
          <a:lstStyle/>
          <a:p>
            <a:r>
              <a:rPr lang="en-US" sz="2400" b="1" i="0" dirty="0">
                <a:solidFill>
                  <a:schemeClr val="bg1"/>
                </a:solidFill>
                <a:effectLst/>
              </a:rPr>
              <a:t>4. And should we die before our journey's through,</a:t>
            </a:r>
            <a:br>
              <a:rPr lang="en-US" sz="2400" b="1" dirty="0">
                <a:solidFill>
                  <a:schemeClr val="bg1"/>
                </a:solidFill>
              </a:rPr>
            </a:br>
            <a:r>
              <a:rPr lang="en-US" sz="2400" b="1" i="0" dirty="0">
                <a:solidFill>
                  <a:schemeClr val="bg1"/>
                </a:solidFill>
                <a:effectLst/>
              </a:rPr>
              <a:t>Happy day! All is well!</a:t>
            </a:r>
            <a:br>
              <a:rPr lang="en-US" sz="2400" b="1" dirty="0">
                <a:solidFill>
                  <a:schemeClr val="bg1"/>
                </a:solidFill>
              </a:rPr>
            </a:br>
            <a:r>
              <a:rPr lang="en-US" sz="2400" b="1" i="0" dirty="0">
                <a:solidFill>
                  <a:schemeClr val="bg1"/>
                </a:solidFill>
                <a:effectLst/>
              </a:rPr>
              <a:t>We then are free from toil and sorrow, too;</a:t>
            </a:r>
            <a:br>
              <a:rPr lang="en-US" sz="2400" b="1" dirty="0">
                <a:solidFill>
                  <a:schemeClr val="bg1"/>
                </a:solidFill>
              </a:rPr>
            </a:br>
            <a:r>
              <a:rPr lang="en-US" sz="2400" b="1" i="0" dirty="0">
                <a:solidFill>
                  <a:schemeClr val="bg1"/>
                </a:solidFill>
                <a:effectLst/>
              </a:rPr>
              <a:t>With the just we shall dwell!</a:t>
            </a:r>
            <a:br>
              <a:rPr lang="en-US" sz="2400" b="1" dirty="0">
                <a:solidFill>
                  <a:schemeClr val="bg1"/>
                </a:solidFill>
              </a:rPr>
            </a:br>
            <a:r>
              <a:rPr lang="en-US" sz="2400" b="1" i="0" dirty="0">
                <a:solidFill>
                  <a:schemeClr val="bg1"/>
                </a:solidFill>
                <a:effectLst/>
              </a:rPr>
              <a:t>But if our lives are spared again</a:t>
            </a:r>
            <a:br>
              <a:rPr lang="en-US" sz="2400" b="1" dirty="0">
                <a:solidFill>
                  <a:schemeClr val="bg1"/>
                </a:solidFill>
              </a:rPr>
            </a:br>
            <a:r>
              <a:rPr lang="en-US" sz="2400" b="1" i="0" dirty="0">
                <a:solidFill>
                  <a:schemeClr val="bg1"/>
                </a:solidFill>
                <a:effectLst/>
              </a:rPr>
              <a:t>To see the Saints their rest obtain,</a:t>
            </a:r>
            <a:br>
              <a:rPr lang="en-US" sz="2400" b="1" dirty="0">
                <a:solidFill>
                  <a:schemeClr val="bg1"/>
                </a:solidFill>
              </a:rPr>
            </a:br>
            <a:r>
              <a:rPr lang="en-US" sz="2400" b="1" i="0" dirty="0">
                <a:solidFill>
                  <a:schemeClr val="bg1"/>
                </a:solidFill>
                <a:effectLst/>
              </a:rPr>
              <a:t>Oh, how we'll make this chorus swell—</a:t>
            </a:r>
            <a:br>
              <a:rPr lang="en-US" sz="2400" b="1" dirty="0">
                <a:solidFill>
                  <a:schemeClr val="bg1"/>
                </a:solidFill>
              </a:rPr>
            </a:br>
            <a:r>
              <a:rPr lang="en-US" sz="2400" b="1" i="0" dirty="0">
                <a:solidFill>
                  <a:schemeClr val="bg1"/>
                </a:solidFill>
                <a:effectLst/>
              </a:rPr>
              <a:t>All is well! All is well!</a:t>
            </a:r>
            <a:endParaRPr lang="en-US" sz="2400" b="1" dirty="0">
              <a:solidFill>
                <a:schemeClr val="bg1"/>
              </a:solidFill>
            </a:endParaRPr>
          </a:p>
        </p:txBody>
      </p:sp>
      <p:pic>
        <p:nvPicPr>
          <p:cNvPr id="3" name="Picture 2">
            <a:extLst>
              <a:ext uri="{FF2B5EF4-FFF2-40B4-BE49-F238E27FC236}">
                <a16:creationId xmlns:a16="http://schemas.microsoft.com/office/drawing/2014/main" id="{E708A15C-4BC8-4B4B-B5BF-B7DE75449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19" y="230507"/>
            <a:ext cx="3226146" cy="2421232"/>
          </a:xfrm>
          <a:prstGeom prst="rect">
            <a:avLst/>
          </a:prstGeom>
        </p:spPr>
      </p:pic>
      <p:pic>
        <p:nvPicPr>
          <p:cNvPr id="5" name="Picture 4" descr="A painting of a person and person&#10;&#10;Description automatically generated">
            <a:extLst>
              <a:ext uri="{FF2B5EF4-FFF2-40B4-BE49-F238E27FC236}">
                <a16:creationId xmlns:a16="http://schemas.microsoft.com/office/drawing/2014/main" id="{39558E23-F061-8C40-F950-21209676D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196" y="4192993"/>
            <a:ext cx="3542261" cy="2387458"/>
          </a:xfrm>
          <a:prstGeom prst="rect">
            <a:avLst/>
          </a:prstGeom>
        </p:spPr>
      </p:pic>
    </p:spTree>
    <p:extLst>
      <p:ext uri="{BB962C8B-B14F-4D97-AF65-F5344CB8AC3E}">
        <p14:creationId xmlns:p14="http://schemas.microsoft.com/office/powerpoint/2010/main" val="2981080169"/>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3833</Words>
  <Application>Microsoft Office PowerPoint</Application>
  <PresentationFormat>Widescreen</PresentationFormat>
  <Paragraphs>138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Times New Roman</vt:lpstr>
      <vt:lpstr>Calibri Light</vt:lpstr>
      <vt:lpstr>Georgia</vt:lpstr>
      <vt:lpstr>FrankRuehl</vt:lpstr>
      <vt:lpstr>Arial</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2015-04-14T15:27:48Z</dcterms:created>
  <dcterms:modified xsi:type="dcterms:W3CDTF">2024-12-26T18:15:05Z</dcterms:modified>
</cp:coreProperties>
</file>