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8" r:id="rId2"/>
    <p:sldId id="276" r:id="rId3"/>
    <p:sldId id="261" r:id="rId4"/>
    <p:sldId id="260" r:id="rId5"/>
    <p:sldId id="262" r:id="rId6"/>
    <p:sldId id="264" r:id="rId7"/>
    <p:sldId id="263" r:id="rId8"/>
    <p:sldId id="265" r:id="rId9"/>
    <p:sldId id="266" r:id="rId10"/>
    <p:sldId id="267" r:id="rId11"/>
    <p:sldId id="268" r:id="rId12"/>
    <p:sldId id="272" r:id="rId13"/>
    <p:sldId id="271" r:id="rId14"/>
    <p:sldId id="275" r:id="rId15"/>
    <p:sldId id="270" r:id="rId16"/>
    <p:sldId id="277" r:id="rId17"/>
    <p:sldId id="273" r:id="rId18"/>
    <p:sldId id="259" r:id="rId19"/>
    <p:sldId id="274" r:id="rId20"/>
  </p:sldIdLst>
  <p:sldSz cx="12192000" cy="6858000"/>
  <p:notesSz cx="6858000" cy="9144000"/>
  <p:embeddedFontLst>
    <p:embeddedFont>
      <p:font typeface="Colonna MT" panose="04020805060202030203" pitchFamily="82" charset="0"/>
      <p:regular r:id="rId21"/>
    </p:embeddedFont>
    <p:embeddedFont>
      <p:font typeface="Open Sans" panose="020B0606030504020204" pitchFamily="34" charset="0"/>
      <p:regular r:id="rId22"/>
      <p:bold r:id="rId23"/>
      <p:italic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3300"/>
    <a:srgbClr val="996633"/>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8" autoAdjust="0"/>
    <p:restoredTop sz="94660"/>
  </p:normalViewPr>
  <p:slideViewPr>
    <p:cSldViewPr snapToGrid="0">
      <p:cViewPr varScale="1">
        <p:scale>
          <a:sx n="112" d="100"/>
          <a:sy n="112" d="100"/>
        </p:scale>
        <p:origin x="37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7B63192-700B-4B3C-BDDA-1B6718AC13FF}" type="datetimeFigureOut">
              <a:rPr lang="en-US" smtClean="0"/>
              <a:t>12/26/2024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2187CB-4DBE-475F-9F04-36BD1D1A377B}" type="slidenum">
              <a:rPr lang="en-US" smtClean="0"/>
              <a:t>‹#›</a:t>
            </a:fld>
            <a:endParaRPr lang="en-US"/>
          </a:p>
        </p:txBody>
      </p:sp>
    </p:spTree>
    <p:extLst>
      <p:ext uri="{BB962C8B-B14F-4D97-AF65-F5344CB8AC3E}">
        <p14:creationId xmlns:p14="http://schemas.microsoft.com/office/powerpoint/2010/main" val="3817769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B63192-700B-4B3C-BDDA-1B6718AC13FF}" type="datetimeFigureOut">
              <a:rPr lang="en-US" smtClean="0"/>
              <a:t>12/26/2024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2187CB-4DBE-475F-9F04-36BD1D1A377B}" type="slidenum">
              <a:rPr lang="en-US" smtClean="0"/>
              <a:t>‹#›</a:t>
            </a:fld>
            <a:endParaRPr lang="en-US"/>
          </a:p>
        </p:txBody>
      </p:sp>
    </p:spTree>
    <p:extLst>
      <p:ext uri="{BB962C8B-B14F-4D97-AF65-F5344CB8AC3E}">
        <p14:creationId xmlns:p14="http://schemas.microsoft.com/office/powerpoint/2010/main" val="22060782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B63192-700B-4B3C-BDDA-1B6718AC13FF}" type="datetimeFigureOut">
              <a:rPr lang="en-US" smtClean="0"/>
              <a:t>12/26/2024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2187CB-4DBE-475F-9F04-36BD1D1A377B}" type="slidenum">
              <a:rPr lang="en-US" smtClean="0"/>
              <a:t>‹#›</a:t>
            </a:fld>
            <a:endParaRPr lang="en-US"/>
          </a:p>
        </p:txBody>
      </p:sp>
    </p:spTree>
    <p:extLst>
      <p:ext uri="{BB962C8B-B14F-4D97-AF65-F5344CB8AC3E}">
        <p14:creationId xmlns:p14="http://schemas.microsoft.com/office/powerpoint/2010/main" val="19234282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B63192-700B-4B3C-BDDA-1B6718AC13FF}" type="datetimeFigureOut">
              <a:rPr lang="en-US" smtClean="0"/>
              <a:t>12/26/2024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2187CB-4DBE-475F-9F04-36BD1D1A377B}" type="slidenum">
              <a:rPr lang="en-US" smtClean="0"/>
              <a:t>‹#›</a:t>
            </a:fld>
            <a:endParaRPr lang="en-US"/>
          </a:p>
        </p:txBody>
      </p:sp>
    </p:spTree>
    <p:extLst>
      <p:ext uri="{BB962C8B-B14F-4D97-AF65-F5344CB8AC3E}">
        <p14:creationId xmlns:p14="http://schemas.microsoft.com/office/powerpoint/2010/main" val="25159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B63192-700B-4B3C-BDDA-1B6718AC13FF}" type="datetimeFigureOut">
              <a:rPr lang="en-US" smtClean="0"/>
              <a:t>12/26/2024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2187CB-4DBE-475F-9F04-36BD1D1A377B}" type="slidenum">
              <a:rPr lang="en-US" smtClean="0"/>
              <a:t>‹#›</a:t>
            </a:fld>
            <a:endParaRPr lang="en-US"/>
          </a:p>
        </p:txBody>
      </p:sp>
    </p:spTree>
    <p:extLst>
      <p:ext uri="{BB962C8B-B14F-4D97-AF65-F5344CB8AC3E}">
        <p14:creationId xmlns:p14="http://schemas.microsoft.com/office/powerpoint/2010/main" val="2824760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7B63192-700B-4B3C-BDDA-1B6718AC13FF}" type="datetimeFigureOut">
              <a:rPr lang="en-US" smtClean="0"/>
              <a:t>12/26/2024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2187CB-4DBE-475F-9F04-36BD1D1A377B}" type="slidenum">
              <a:rPr lang="en-US" smtClean="0"/>
              <a:t>‹#›</a:t>
            </a:fld>
            <a:endParaRPr lang="en-US"/>
          </a:p>
        </p:txBody>
      </p:sp>
    </p:spTree>
    <p:extLst>
      <p:ext uri="{BB962C8B-B14F-4D97-AF65-F5344CB8AC3E}">
        <p14:creationId xmlns:p14="http://schemas.microsoft.com/office/powerpoint/2010/main" val="2849444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7B63192-700B-4B3C-BDDA-1B6718AC13FF}" type="datetimeFigureOut">
              <a:rPr lang="en-US" smtClean="0"/>
              <a:t>12/26/2024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2187CB-4DBE-475F-9F04-36BD1D1A377B}" type="slidenum">
              <a:rPr lang="en-US" smtClean="0"/>
              <a:t>‹#›</a:t>
            </a:fld>
            <a:endParaRPr lang="en-US"/>
          </a:p>
        </p:txBody>
      </p:sp>
    </p:spTree>
    <p:extLst>
      <p:ext uri="{BB962C8B-B14F-4D97-AF65-F5344CB8AC3E}">
        <p14:creationId xmlns:p14="http://schemas.microsoft.com/office/powerpoint/2010/main" val="1961541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7B63192-700B-4B3C-BDDA-1B6718AC13FF}" type="datetimeFigureOut">
              <a:rPr lang="en-US" smtClean="0"/>
              <a:t>12/26/2024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2187CB-4DBE-475F-9F04-36BD1D1A377B}" type="slidenum">
              <a:rPr lang="en-US" smtClean="0"/>
              <a:t>‹#›</a:t>
            </a:fld>
            <a:endParaRPr lang="en-US"/>
          </a:p>
        </p:txBody>
      </p:sp>
    </p:spTree>
    <p:extLst>
      <p:ext uri="{BB962C8B-B14F-4D97-AF65-F5344CB8AC3E}">
        <p14:creationId xmlns:p14="http://schemas.microsoft.com/office/powerpoint/2010/main" val="225070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B63192-700B-4B3C-BDDA-1B6718AC13FF}" type="datetimeFigureOut">
              <a:rPr lang="en-US" smtClean="0"/>
              <a:t>12/26/2024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2187CB-4DBE-475F-9F04-36BD1D1A377B}" type="slidenum">
              <a:rPr lang="en-US" smtClean="0"/>
              <a:t>‹#›</a:t>
            </a:fld>
            <a:endParaRPr lang="en-US"/>
          </a:p>
        </p:txBody>
      </p:sp>
    </p:spTree>
    <p:extLst>
      <p:ext uri="{BB962C8B-B14F-4D97-AF65-F5344CB8AC3E}">
        <p14:creationId xmlns:p14="http://schemas.microsoft.com/office/powerpoint/2010/main" val="1611023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7B63192-700B-4B3C-BDDA-1B6718AC13FF}" type="datetimeFigureOut">
              <a:rPr lang="en-US" smtClean="0"/>
              <a:t>12/26/2024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2187CB-4DBE-475F-9F04-36BD1D1A377B}" type="slidenum">
              <a:rPr lang="en-US" smtClean="0"/>
              <a:t>‹#›</a:t>
            </a:fld>
            <a:endParaRPr lang="en-US"/>
          </a:p>
        </p:txBody>
      </p:sp>
    </p:spTree>
    <p:extLst>
      <p:ext uri="{BB962C8B-B14F-4D97-AF65-F5344CB8AC3E}">
        <p14:creationId xmlns:p14="http://schemas.microsoft.com/office/powerpoint/2010/main" val="31740117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7B63192-700B-4B3C-BDDA-1B6718AC13FF}" type="datetimeFigureOut">
              <a:rPr lang="en-US" smtClean="0"/>
              <a:t>12/26/2024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2187CB-4DBE-475F-9F04-36BD1D1A377B}" type="slidenum">
              <a:rPr lang="en-US" smtClean="0"/>
              <a:t>‹#›</a:t>
            </a:fld>
            <a:endParaRPr lang="en-US"/>
          </a:p>
        </p:txBody>
      </p:sp>
    </p:spTree>
    <p:extLst>
      <p:ext uri="{BB962C8B-B14F-4D97-AF65-F5344CB8AC3E}">
        <p14:creationId xmlns:p14="http://schemas.microsoft.com/office/powerpoint/2010/main" val="8589779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B63192-700B-4B3C-BDDA-1B6718AC13FF}" type="datetimeFigureOut">
              <a:rPr lang="en-US" smtClean="0"/>
              <a:t>12/26/2024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2187CB-4DBE-475F-9F04-36BD1D1A377B}" type="slidenum">
              <a:rPr lang="en-US" smtClean="0"/>
              <a:t>‹#›</a:t>
            </a:fld>
            <a:endParaRPr lang="en-US"/>
          </a:p>
        </p:txBody>
      </p:sp>
    </p:spTree>
    <p:extLst>
      <p:ext uri="{BB962C8B-B14F-4D97-AF65-F5344CB8AC3E}">
        <p14:creationId xmlns:p14="http://schemas.microsoft.com/office/powerpoint/2010/main" val="2446169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gif"/><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g"/><Relationship Id="rId1" Type="http://schemas.openxmlformats.org/officeDocument/2006/relationships/slideLayout" Target="../slideLayouts/slideLayout7.xml"/><Relationship Id="rId6" Type="http://schemas.openxmlformats.org/officeDocument/2006/relationships/image" Target="../media/image44.jpg"/><Relationship Id="rId5" Type="http://schemas.openxmlformats.org/officeDocument/2006/relationships/image" Target="../media/image43.png"/><Relationship Id="rId4" Type="http://schemas.openxmlformats.org/officeDocument/2006/relationships/image" Target="../media/image42.jpeg"/></Relationships>
</file>

<file path=ppt/slides/_rels/slide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DA366D-70ED-4447-94C0-E665DCFCE3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85863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8D561C7-8E22-4E90-87FB-CF9A82DB70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22"/>
            <a:ext cx="12192000" cy="6852356"/>
          </a:xfrm>
          <a:prstGeom prst="rect">
            <a:avLst/>
          </a:prstGeom>
        </p:spPr>
      </p:pic>
      <p:sp>
        <p:nvSpPr>
          <p:cNvPr id="6" name="TextBox 5"/>
          <p:cNvSpPr txBox="1"/>
          <p:nvPr/>
        </p:nvSpPr>
        <p:spPr>
          <a:xfrm>
            <a:off x="86870" y="0"/>
            <a:ext cx="12105130" cy="1015663"/>
          </a:xfrm>
          <a:prstGeom prst="rect">
            <a:avLst/>
          </a:prstGeom>
          <a:noFill/>
        </p:spPr>
        <p:txBody>
          <a:bodyPr wrap="square" rtlCol="0">
            <a:spAutoFit/>
          </a:bodyPr>
          <a:lstStyle/>
          <a:p>
            <a:pPr algn="ctr"/>
            <a:r>
              <a:rPr lang="en-US" sz="6000" dirty="0">
                <a:solidFill>
                  <a:schemeClr val="bg1"/>
                </a:solidFill>
                <a:latin typeface="Colonna MT" panose="04020805060202030203" pitchFamily="82" charset="0"/>
              </a:rPr>
              <a:t>Character of the Saints</a:t>
            </a:r>
          </a:p>
        </p:txBody>
      </p:sp>
      <p:grpSp>
        <p:nvGrpSpPr>
          <p:cNvPr id="5" name="Group 4"/>
          <p:cNvGrpSpPr/>
          <p:nvPr/>
        </p:nvGrpSpPr>
        <p:grpSpPr>
          <a:xfrm>
            <a:off x="258082" y="962004"/>
            <a:ext cx="6270960" cy="3970318"/>
            <a:chOff x="410482" y="1086258"/>
            <a:chExt cx="6270960" cy="3970318"/>
          </a:xfrm>
        </p:grpSpPr>
        <p:sp>
          <p:nvSpPr>
            <p:cNvPr id="15" name="TextBox 14"/>
            <p:cNvSpPr txBox="1"/>
            <p:nvPr/>
          </p:nvSpPr>
          <p:spPr>
            <a:xfrm>
              <a:off x="410482" y="1086258"/>
              <a:ext cx="4640489" cy="3970318"/>
            </a:xfrm>
            <a:prstGeom prst="rect">
              <a:avLst/>
            </a:prstGeom>
            <a:noFill/>
          </p:spPr>
          <p:txBody>
            <a:bodyPr wrap="square" rtlCol="0">
              <a:spAutoFit/>
            </a:bodyPr>
            <a:lstStyle/>
            <a:p>
              <a:pPr fontAlgn="base"/>
              <a:r>
                <a:rPr lang="en-US" b="1" dirty="0">
                  <a:solidFill>
                    <a:schemeClr val="bg1"/>
                  </a:solidFill>
                </a:rPr>
                <a:t>Mary Ann Weston </a:t>
              </a:r>
              <a:r>
                <a:rPr lang="en-US" b="1" dirty="0" err="1">
                  <a:solidFill>
                    <a:schemeClr val="bg1"/>
                  </a:solidFill>
                </a:rPr>
                <a:t>Maughan</a:t>
              </a:r>
              <a:r>
                <a:rPr lang="en-US" b="1" dirty="0">
                  <a:solidFill>
                    <a:schemeClr val="bg1"/>
                  </a:solidFill>
                </a:rPr>
                <a:t> wrote:</a:t>
              </a:r>
            </a:p>
            <a:p>
              <a:pPr fontAlgn="base"/>
              <a:r>
                <a:rPr lang="en-US" b="1" dirty="0">
                  <a:solidFill>
                    <a:schemeClr val="bg1"/>
                  </a:solidFill>
                </a:rPr>
                <a:t>“We were called to bury two of our company who died this morning of cholera, a man named Brown and a child. </a:t>
              </a:r>
            </a:p>
            <a:p>
              <a:pPr fontAlgn="base"/>
              <a:r>
                <a:rPr lang="en-US" b="1" dirty="0">
                  <a:solidFill>
                    <a:schemeClr val="bg1"/>
                  </a:solidFill>
                </a:rPr>
                <a:t>There are more sick in camp. Have been in sight of the Platte River all day. </a:t>
              </a:r>
            </a:p>
            <a:p>
              <a:pPr fontAlgn="base"/>
              <a:r>
                <a:rPr lang="en-US" b="1" dirty="0">
                  <a:solidFill>
                    <a:schemeClr val="bg1"/>
                  </a:solidFill>
                </a:rPr>
                <a:t>Traveled 15 miles, camped on Salt Creek. Soon some of our company came up with another child dead. </a:t>
              </a:r>
            </a:p>
            <a:p>
              <a:pPr fontAlgn="base"/>
              <a:r>
                <a:rPr lang="en-US" b="1" dirty="0">
                  <a:solidFill>
                    <a:schemeClr val="bg1"/>
                  </a:solidFill>
                </a:rPr>
                <a:t>They buried it at twilight on the bank of the creek. </a:t>
              </a:r>
            </a:p>
            <a:p>
              <a:pPr fontAlgn="base"/>
              <a:r>
                <a:rPr lang="en-US" b="1" dirty="0">
                  <a:solidFill>
                    <a:schemeClr val="bg1"/>
                  </a:solidFill>
                </a:rPr>
                <a:t>There are more sick. </a:t>
              </a:r>
            </a:p>
            <a:p>
              <a:pPr fontAlgn="base"/>
              <a:r>
                <a:rPr lang="en-US" b="1" dirty="0">
                  <a:solidFill>
                    <a:schemeClr val="bg1"/>
                  </a:solidFill>
                </a:rPr>
                <a:t>It makes us feel sad thus to bury our friends by the way. Weather very hot.”</a:t>
              </a:r>
            </a:p>
          </p:txBody>
        </p:sp>
        <p:pic>
          <p:nvPicPr>
            <p:cNvPr id="12290" name="Picture 2" descr="http://freepages.rootsweb.ancestry.com/~pmaughan/images/MarMa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0971" y="1086258"/>
              <a:ext cx="1630471" cy="22500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5299982" y="1951672"/>
            <a:ext cx="7022646" cy="4524315"/>
            <a:chOff x="5299982" y="1951672"/>
            <a:chExt cx="7022646" cy="4524315"/>
          </a:xfrm>
        </p:grpSpPr>
        <p:sp>
          <p:nvSpPr>
            <p:cNvPr id="2" name="Rectangle 1"/>
            <p:cNvSpPr/>
            <p:nvPr/>
          </p:nvSpPr>
          <p:spPr>
            <a:xfrm>
              <a:off x="7097485" y="1951672"/>
              <a:ext cx="5225143" cy="4524315"/>
            </a:xfrm>
            <a:prstGeom prst="rect">
              <a:avLst/>
            </a:prstGeom>
          </p:spPr>
          <p:txBody>
            <a:bodyPr wrap="square">
              <a:spAutoFit/>
            </a:bodyPr>
            <a:lstStyle/>
            <a:p>
              <a:pPr fontAlgn="base"/>
              <a:r>
                <a:rPr lang="en-US" b="1" i="0" dirty="0">
                  <a:solidFill>
                    <a:schemeClr val="bg1"/>
                  </a:solidFill>
                  <a:effectLst/>
                </a:rPr>
                <a:t>Clarissa Young Spencer (Brigham Young’s daughter) wrote:</a:t>
              </a:r>
            </a:p>
            <a:p>
              <a:pPr fontAlgn="base"/>
              <a:r>
                <a:rPr lang="en-US" b="1" i="0" dirty="0">
                  <a:solidFill>
                    <a:schemeClr val="bg1"/>
                  </a:solidFill>
                  <a:effectLst/>
                </a:rPr>
                <a:t>“One of Father’s most outstanding qualities as a leader was the manner in which he looked after the temporal and social welfare of his people along with guiding them in their spiritual needs. On the great trek across the plains when everyone but the most feeble walked the greater part of the way, the Saints would be gathered around the campfire for evening entertainment, if the weather was at all favorable. There songs would be sung, music played by the fiddlers, and the men and women would forget the weariness of walking fifteen miles or so over a trackless desert while they joined in dancing the quadrille. It was his way of keeping up ‘morale’ before such a word was ever coined”</a:t>
              </a:r>
            </a:p>
          </p:txBody>
        </p:sp>
        <p:pic>
          <p:nvPicPr>
            <p:cNvPr id="12292" name="Picture 4" descr="http://image1.findagrave.com/photos/2008/307/20012290_12257762839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9982" y="3939867"/>
              <a:ext cx="1666875" cy="23145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08840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2296C6-6005-427C-9232-9C2CDC3A8D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 y="2262"/>
            <a:ext cx="12186096" cy="6853476"/>
          </a:xfrm>
          <a:prstGeom prst="rect">
            <a:avLst/>
          </a:prstGeom>
        </p:spPr>
      </p:pic>
      <p:sp>
        <p:nvSpPr>
          <p:cNvPr id="5" name="AutoShape 4" descr="data:image/jpeg;base64,/9j/4AAQSkZJRgABAQAAAQABAAD/2wCEAAkGBxQTEhUUExQUFRQXGB8YFxgYGBgaHRUXFxcXHRgXGBwYHCggGBwlHBQYITEhJSkrLi4uFx8zODMsNygtLisBCgoKDg0OFxAPGiwcHBwsLCwsLCwsLCwsLCwsLCwsLCwsLCwsLCwsLCwsLCwsLCwsLCwsLCwsLCwsLDcsLCwsLP/AABEIAMIBAwMBIgACEQEDEQH/xAAbAAACAwEBAQAAAAAAAAAAAAACAwABBAUGB//EADwQAAEDAgMGAwcCBAUFAAAAAAEAAhEDIQQxQQUSUWFx8CKBkQYTobHB0eEyUhQzQvEjQ5KywhUWU3KC/8QAGQEAAwEBAQAAAAAAAAAAAAAAAAECAwQF/8QAHxEBAQEBAAIDAQEBAAAAAAAAAAERAhJRAyFBMSIT/9oADAMBAAIRAxEAPwDFgsDlLREcOWi1HZrH/wBAvyXXdTgQt2Dw+Vl4c7tr2fkyfThYbYjWk+AX4ALW72dpuMmmMoyHZ/C9RRw4W1mHC0zr25/KPKUPZymP6QBzC3/9t0v2N9F6IMCFzUeA83msRsClpTbHICyz1/Z6iRBpt8wvVMpJr6FkeNHk8XhPZihH8tvm0XyWj/oNAW92wf8AyF6h1MBY6lK/mll9nscOnsGl+xvoExvs/Sv4G+gXcZTTm05MJ5U+Ty7vZ9l/A30C0s2BT3R4G84AXovcX7vyUYz0R4p8nlK+wKeW430CE+ztOD4G+gXpqrLoIsll9qleUPs/T/Y30CtuwaRH8tvoF6Y0lTaNlNl9nrytX2epfsb6BAPZ2n+xvoF6w4eUbMMj/Xs9jyLvZikR+kcbAfZUfZilH8tvoF691Id81HURCf8Ar2Njw7fZilP8pn+kLUz2Wogz7pk/+o+y9czCzZFUwwhK+Xs5jwrvZ6kP8tnoEp+wKYuGN9AvZVMKs/8ADZ2T3r2Pp5Nmw6f7Gz0Ct+wKf7G+i9QMJqhbhuKXl17Gx5SpsOmJ/wANvk1Ko7Ipn/LA5QF7J+EWf+DGaPPr2f08u3YlMn9Df9IQV9g0v/Gz0C9XQw2vkl18KLdCl/06l/q54+nzfFezzQ8w1kTq0KL2dbBmTACi3nz32m/Dx6dNtTeNl28E2wXmtjYreeQRB+nOMl6jD2WM5yl31rdTbotAdxWWm/ktELeMKlR3BC1yaGpYZB7sgj6QTiFma6Ondk0vBQC6qzhqdUAKXEJDQ7t0+mUqyjO+aCaGlC4KigD7IGluMqGFAPwoDKStWGWUATKSIBGDSw0ckTGqn3UaUsGo+mDKptJHGatoung1YaqLEYbfNHCeDyY3UEk4ZdKo1LLEeI8mE4fMJf8AD3XQcluYleT1kFCyU7DroOYszwb5qLFSsQpLPWZ8itbrLJiX5FZ1crn1aDpMKKqlYSoobOBgn7tazHGddDOZvrf4L2Oza82OfVedw7jYDM2HJdrB0gIgn4ea38trGx6Gm0EInAiLAieix4esQI4LYaq1jGmFyAVrmyVvwU6m3nKcILa3IoDV10nvNFUpWtHG8oWxu95p4BmrF0G/PqqFIRf1lVTbDglhNIbZVEAqi7NMcbTkUYC2vuZRNhGxoIV+7ATwgvaIVCyqtklUnyQlgPhA96cAkvYjAEOlU11yo1qJlFGGc1UrpsR+48lWEEaJ7Alsp5pzR330TkJTglOHCE4jglvKMBJbZC0apjXIQIUmpyS8LUQszwp6io59VsysOKZZdRzFjxNPwlY9Rpy8zVIkqK69MbxUWf01YsDVM6d6LtUKzgBAvPfmvO7Lade+4XqcAwW8lrn2Xdb6bzGS2VGu3Rnn3kENFvzW4Gy25jDqkVCSgp1nA5BbHMWZrM+arC1ZqujT1SC9wGUcdepkJ5EaKhBQGX37xbdBHJ3cZDjmjbUfAgX7lNaJtw17zR0wQOHFBLol2bgMuK0E2yUouBtkdQpGl0YAs6JrJzKUwngE1MqRiJmFbhZG8iyjxZLxGke9KcCkbiZPH1TkCnGSn0tVnpTyWljbJkOk7OyYKk2hKpCBdOZCcIIdpCJk8FRN0QfxCAAm/wCUmtK1WSaxSpwhoUcNVACOCNrpyUmKDa6Q++ff3TyDCEtSpxz6tI6HyN5+yzYiYII+Fl1XtWHFOF1j3GnLx+IPiKiZjG+N3XiFFk1ZNmNsF38Gwi8ark7NbEL0ODGVuqfN+1/JGlq103WSWMvwT92F08uXoxp0VU6c80KOmArSuo2ynugraRN9URhPC0htKfX5pu6fyiLNUVCfLqjBq20Tn5KRHVOQVB8kYNLDBCN+SukJTn008Gue/NW4ptWnCBGGWAj91krKPeshIAE6ldUYUpOTIThIVMdojbdWTBRgWVFZOqEu5oC80JbKprlGlIy6ggKCyt6WlTaA2UkuGqJjoSXlTTgXPXOxzrHj5rozqsGNaL9yse2nLyleS4yojxEbx+yixag2Yw7o5L02DpGJK85sGsSB4HBojxOjhnbu69fhCCLSeBOS145+y+To8Ye06hUGmCiDCC4kze0Kqm9aJzWzEls2mybSCJ5ujoiycKqcxW1G9IYD1+vRUkTijo2Q1CpTzQTYy4QlpV0Kie8Jgqg1McoBcIyEyY8QbLOTkt9WnKwZEhM1wjAslhyKEgtyKmLoCFbUAyEbAgTGhMBe5Lq6IyEIF0gkwqBUqvCCUjMCjwha5M3kEAAwsOMqETA1XRKxYhqjpUG82HCFzsSbFb2nw9FixAzlY9tOXk8UfGc8+CpFin+M9VFk0Vg6QnQhrr8DaPsvXYarblHcrzGzYgHjmu9Qflmr4o+SOnSBM70G9gNBzULyY0Ex15JTXcMskRM2GS23WWGELRRSGMWqk0EKuU9KqJTRCbVED6/VSJ7zVJUy+iOVbG2REJkQ8XWmm5TcV7kJkMN1TQFnbU0TmFNNVVZZcupnK6eJfZcyEU4jY+KspjWWQvF0KUAiyUaxEWZoCK25dELAi0QFu6pLkFa2Y/uqJ5IoQBG5hhDTI5rQ0pFpbGpraSFxlXvwkBbiU+ndNY9VUGqmnGVzLLnbQHhJ5LsvAI4LlbQMAhYdz6bcvFYkeI5+qimJqeI2UUTWh+y6thAkW9V3sPhyZl1oyiOFpJ65LgbBpHda3SAfP+4leop8Ec/0+26m4EWVK2NEKswtWTdh2Si92G2Gt0qlUWmnUmStYzqjSnMoNyITak2gdVCqILSUdMIaTk0PgohUxilYWKpuaXiqmYVJZWvOa1UnLC1hlaKbkjsNrkEZpRpq3PGqpxQANN1HsRUXC6ve/ugwmyI3CWXcU50BAKaFbBdA6uJjNDTfeNUtCVnXsOPklU06qhp2QQ2hGGJbHq2v9EEPcSapV+9QbkunlA77yCRoHWT2uShE2UFWUqqGVMpC4m1XmIi3GV16lS0rh7Wdbj3/AHWPyfxty8fiao3jdRIxRG+7qolJ9KdvZBgL0eHErzeyDMHivSYN0FRz/V9tZFroAYyTa5kLM0rSMWmm6VrpujXlZcyi65M9ytYdxjvJbRm6LagRU2RqsQq34fFbGvlUSqrJ4R9VHIn1Y0KhII4JkAVoQV61krE05BAz0VkeqWkAuRscSOCTKIVLJaaPqwfqmuyWSs2bgkfVFSdYB2anTwbSDb17800QLDJLajD+ScpFuzCCmCX728YAjd0m+feiJ7ktj4Ovpy+CLQ1e7E996qnDgi94Lc0t7lUFURmkuN+efRPFQSAqqxdBMr6pGqNj9e9UBpjn31TSEjU0yAmh1uiUCAlvqadlIEvxu67qVponeuuYcPJJ7C6WHqQACAoVAOLtRFtDJ6dF5/atUAxx/N/gfiuntDH7pkXIaTAM26C/Nef2liA8jeiSbWNhwMZW16LPqNeXExLxvFUgxQO+bfFRVJ9G9DsdvhEjovQYZwv3HcLibKb4RZdnDhZc/wBX21vba5KoMsjIsEtrrrWMqlxpn3wV1KsfJVTdPfcoagn8K5WdjXQq2Wmmc+HdlipZx3PFaGHnbhHRURu9czf1RscYM+nZSmOlX7yLQUwpwSve+YVvdnnHySarAePxCnQRiahDsx58OSZTxE5iB3kqfTBAtdAKUeSkz/eAndGcKiTIWWrRIvqFopPkAkQeBQGmm7zRvNkqmU0tThFPyVMbdG9k998ENMde+qNBeJwzC5ry1pc39Ji4mZjyJ9VTH316fZXWJA4hBTPBGg3eyTAZQOysgc1wMgyJuDpb+nn3ZVpYLVaYt5LG90m3BacO/wAN0wSz1PRZa7jBi5GV4+Oi2udc2IjuyxPAlTpk0MSC8szdG8R+0Gwvkcuq1lsaJFKn4iRnAHkNFoxAO7a3P4IDg42kZdUEkuNhOUagHI9FyahuLX6eV/mvQYzDgN8TiNAYLrnQjM/lceqzdEndaCf6syBw4dCo6Xy4WJxEONtVE+s0Ek2USlisr0Gz/wBA6Lp0eK5myTLGnkF1ZssuWnbSauiz1gYVMcmNetJWbPQpOFyVvEEAxfvggrPEJIxWQTlKt1KmBwVEwTlCGlWtySqjpV6jDm1D+Ee/u5+f3WQVAjq1JyhTowwV7/j4lU6uCSOylilqbFIxFOLgwUwJ7i059+S0CuCEnesJQ02hIGuNkQbZGN2EIdJjTimDKRTy8LG08URep0Ye+rdA1/VL31QdeEaeI90Xv00KUwxpCa4pJN+SR4cyqITWvWRxBkaJlCVSRVGeLr805lfSeWaVXbMcYUoGBEKtGLqk9R335JIbvTNoMX+fRHUqiROfDVW50ychnHNT+jELI774q6x8PLO3FLFMgEkl3I6KHQA9U9GMeMxBNM7rZm0OHxXmdo0cQ0RRbTFMDIG825RH0XqX0o0PHzOZ/C5GLJANj8Lqb1i5Hjtx5u4wdQIgeqtLxbH77v1G/eii0Vkeu2U/wCOC7BMC+a8vsfFDcEZAfJd6pWkSFy36q6dRri6YKoj+y4ZqOizhM3mbjgINviio4mwmxRpeLtGtKSx4BusFStFljpYwEG86E/biidUXl3RiJPhJgfEp9SvfVcCjjg0Z5FVV2kCbEG3wVeVT4u0MQCpUxG6JAnouL/E5ImYy/JLyPxd+njw5oOhQYqpLCdACR5SuUMRIiyfWxgLC06gg+YVTuIvFb6lXwzy+iU+uQLZriuxr9yLZQZMWykQLocTtBwIAggpXo5w65xh3uNvim08fmDn9l56pi4m6UzHSRfr6pbT8Hq6eKCa2svN0MeIT343mp8qrwd0VZ1UbUuuAzaA4qOx/NHkfg9B70IKtSGz0XIp49NxOM8Kc7LwdCnWue+q00F5qntG4FvWO8ltGPgE3MTYRfgMwLwr8sRjutBu6wE+Z5yheeGa5lPaUtJGcZGJyuDFieiyDaJglrS42hsgax5CLpzqFea6mZvJM3TmHLu6y+9sDOluqD+KtcCTmJyPXzR5H4uqx8tsLoXUtRn81zqOKIzM6mDlKGvtOxAsALnijyE5aqzwCTwsuHXq+F2pm2fqVlxG1CGnI8PPXpqubj9pWAF/CLjLM5a9hLLWkxyMVtDxusM+P4VLmYn9R6qLqnMY3q67Oy3HdavRYdxjNRRcvyt4XX/X6fMrPNwoooh1qqn/C75Ljg5eaiifx/pdD3jJvw+iViTExaI+Sii0/U/jU05eSLeMm6iiiqMa4wL6/VE9xg3Of2UUUmzPd4vIf7imnRRROlGakbuSKv6vP6qlFf6s5rlVdx3Rc5/RRRT+mujr1PzKfvG3Q/NRRKg5psE7Hn9PU/wDFUop/YVc5p+Y+S67clFFXyM4Gr/L8/smsPiCiiifp9/h7nHd8x9FWJcZz0CiiBf4gPhHeqx4l3hPT6qKKp/ScvbP6Ce9Vz58I6D6qKLfj+J/XHrvIcQCQooot4xt+3//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a:extLst>
              <a:ext uri="{FF2B5EF4-FFF2-40B4-BE49-F238E27FC236}">
                <a16:creationId xmlns:a16="http://schemas.microsoft.com/office/drawing/2014/main" id="{BD554AE9-5434-4EAC-AC8F-0BED6ED602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5873" y="642886"/>
            <a:ext cx="5700254" cy="5572227"/>
          </a:xfrm>
          <a:prstGeom prst="rect">
            <a:avLst/>
          </a:prstGeom>
        </p:spPr>
      </p:pic>
    </p:spTree>
    <p:extLst>
      <p:ext uri="{BB962C8B-B14F-4D97-AF65-F5344CB8AC3E}">
        <p14:creationId xmlns:p14="http://schemas.microsoft.com/office/powerpoint/2010/main" val="39622723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4E20213-FA76-4218-9C59-B203ED2F97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22"/>
            <a:ext cx="12192000" cy="6852356"/>
          </a:xfrm>
          <a:prstGeom prst="rect">
            <a:avLst/>
          </a:prstGeom>
        </p:spPr>
      </p:pic>
      <p:sp>
        <p:nvSpPr>
          <p:cNvPr id="6" name="TextBox 5"/>
          <p:cNvSpPr txBox="1"/>
          <p:nvPr/>
        </p:nvSpPr>
        <p:spPr>
          <a:xfrm>
            <a:off x="86870" y="0"/>
            <a:ext cx="12105130" cy="1015663"/>
          </a:xfrm>
          <a:prstGeom prst="rect">
            <a:avLst/>
          </a:prstGeom>
          <a:noFill/>
        </p:spPr>
        <p:txBody>
          <a:bodyPr wrap="square" rtlCol="0">
            <a:spAutoFit/>
          </a:bodyPr>
          <a:lstStyle/>
          <a:p>
            <a:pPr algn="ctr"/>
            <a:r>
              <a:rPr lang="en-US" sz="6000" dirty="0">
                <a:solidFill>
                  <a:schemeClr val="bg1"/>
                </a:solidFill>
                <a:latin typeface="Colonna MT" panose="04020805060202030203" pitchFamily="82" charset="0"/>
              </a:rPr>
              <a:t>Must Be Tried</a:t>
            </a:r>
          </a:p>
        </p:txBody>
      </p:sp>
      <p:sp>
        <p:nvSpPr>
          <p:cNvPr id="10" name="Rectangle 9"/>
          <p:cNvSpPr/>
          <p:nvPr/>
        </p:nvSpPr>
        <p:spPr>
          <a:xfrm>
            <a:off x="0" y="6419832"/>
            <a:ext cx="1316386" cy="369332"/>
          </a:xfrm>
          <a:prstGeom prst="rect">
            <a:avLst/>
          </a:prstGeom>
        </p:spPr>
        <p:txBody>
          <a:bodyPr wrap="none">
            <a:spAutoFit/>
          </a:bodyPr>
          <a:lstStyle/>
          <a:p>
            <a:r>
              <a:rPr lang="en-US" b="1" dirty="0">
                <a:solidFill>
                  <a:schemeClr val="bg1"/>
                </a:solidFill>
              </a:rPr>
              <a:t>D&amp;C 136:31</a:t>
            </a:r>
            <a:endParaRPr lang="en-US" sz="1200" dirty="0"/>
          </a:p>
        </p:txBody>
      </p:sp>
      <p:sp>
        <p:nvSpPr>
          <p:cNvPr id="11" name="Rectangle 10"/>
          <p:cNvSpPr/>
          <p:nvPr/>
        </p:nvSpPr>
        <p:spPr>
          <a:xfrm>
            <a:off x="658193" y="921297"/>
            <a:ext cx="10178392" cy="1815882"/>
          </a:xfrm>
          <a:prstGeom prst="rect">
            <a:avLst/>
          </a:prstGeom>
        </p:spPr>
        <p:txBody>
          <a:bodyPr wrap="square">
            <a:spAutoFit/>
          </a:bodyPr>
          <a:lstStyle/>
          <a:p>
            <a:r>
              <a:rPr lang="en-US" sz="2800" b="1" dirty="0">
                <a:solidFill>
                  <a:schemeClr val="bg1"/>
                </a:solidFill>
              </a:rPr>
              <a:t>Suffering and trials are essential to the eternal welfare of man. </a:t>
            </a:r>
          </a:p>
          <a:p>
            <a:endParaRPr lang="en-US" sz="2800" b="1" dirty="0">
              <a:solidFill>
                <a:schemeClr val="bg1"/>
              </a:solidFill>
            </a:endParaRPr>
          </a:p>
          <a:p>
            <a:r>
              <a:rPr lang="en-US" sz="2800" b="1" dirty="0">
                <a:solidFill>
                  <a:schemeClr val="bg1"/>
                </a:solidFill>
              </a:rPr>
              <a:t>Those who seek a place in the celestial kingdom in exaltation may be called upon to pass through tribulation </a:t>
            </a:r>
            <a:endParaRPr lang="en-US" sz="2800" dirty="0"/>
          </a:p>
        </p:txBody>
      </p:sp>
      <p:pic>
        <p:nvPicPr>
          <p:cNvPr id="3" name="Picture 2">
            <a:extLst>
              <a:ext uri="{FF2B5EF4-FFF2-40B4-BE49-F238E27FC236}">
                <a16:creationId xmlns:a16="http://schemas.microsoft.com/office/drawing/2014/main" id="{EAA36001-1DB1-4FBA-B7D0-274A87773A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457" y="2756571"/>
            <a:ext cx="11491956" cy="3883489"/>
          </a:xfrm>
          <a:prstGeom prst="rect">
            <a:avLst/>
          </a:prstGeom>
        </p:spPr>
      </p:pic>
    </p:spTree>
    <p:extLst>
      <p:ext uri="{BB962C8B-B14F-4D97-AF65-F5344CB8AC3E}">
        <p14:creationId xmlns:p14="http://schemas.microsoft.com/office/powerpoint/2010/main" val="1540056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animEffect transition="in" filter="fade">
                                      <p:cBhvr>
                                        <p:cTn id="7"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CEDBFBE-898E-49B3-8671-04225A5586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22"/>
            <a:ext cx="12192000" cy="6852356"/>
          </a:xfrm>
          <a:prstGeom prst="rect">
            <a:avLst/>
          </a:prstGeom>
        </p:spPr>
      </p:pic>
      <p:sp>
        <p:nvSpPr>
          <p:cNvPr id="10" name="Rectangle 9"/>
          <p:cNvSpPr/>
          <p:nvPr/>
        </p:nvSpPr>
        <p:spPr>
          <a:xfrm>
            <a:off x="33460" y="6211669"/>
            <a:ext cx="5606143" cy="646331"/>
          </a:xfrm>
          <a:prstGeom prst="rect">
            <a:avLst/>
          </a:prstGeom>
        </p:spPr>
        <p:txBody>
          <a:bodyPr wrap="square">
            <a:spAutoFit/>
          </a:bodyPr>
          <a:lstStyle/>
          <a:p>
            <a:pPr fontAlgn="base"/>
            <a:r>
              <a:rPr lang="en-US" b="1" dirty="0">
                <a:solidFill>
                  <a:schemeClr val="bg1"/>
                </a:solidFill>
              </a:rPr>
              <a:t>Overcoming Trials</a:t>
            </a:r>
          </a:p>
          <a:p>
            <a:pPr fontAlgn="base"/>
            <a:r>
              <a:rPr lang="en-US" dirty="0">
                <a:solidFill>
                  <a:schemeClr val="bg1"/>
                </a:solidFill>
              </a:rPr>
              <a:t>Posted on August 13, 2012 by Jackson</a:t>
            </a:r>
          </a:p>
        </p:txBody>
      </p:sp>
      <p:sp>
        <p:nvSpPr>
          <p:cNvPr id="11" name="Rectangle 10"/>
          <p:cNvSpPr/>
          <p:nvPr/>
        </p:nvSpPr>
        <p:spPr>
          <a:xfrm>
            <a:off x="132235" y="174790"/>
            <a:ext cx="6932594" cy="1754326"/>
          </a:xfrm>
          <a:prstGeom prst="rect">
            <a:avLst/>
          </a:prstGeom>
        </p:spPr>
        <p:txBody>
          <a:bodyPr wrap="square">
            <a:spAutoFit/>
          </a:bodyPr>
          <a:lstStyle/>
          <a:p>
            <a:r>
              <a:rPr lang="en-US" b="1" dirty="0">
                <a:solidFill>
                  <a:schemeClr val="bg1"/>
                </a:solidFill>
              </a:rPr>
              <a:t>Recently I came across a question from a friend concerning hardships in life. The question was, “If there is a God, why do bad things happen to good people? Why does God just let this happen?”. </a:t>
            </a:r>
          </a:p>
          <a:p>
            <a:endParaRPr lang="en-US" b="1" dirty="0">
              <a:solidFill>
                <a:schemeClr val="bg1"/>
              </a:solidFill>
            </a:endParaRPr>
          </a:p>
          <a:p>
            <a:r>
              <a:rPr lang="en-US" b="1" dirty="0">
                <a:solidFill>
                  <a:schemeClr val="bg1"/>
                </a:solidFill>
              </a:rPr>
              <a:t>This question stumped me for a while because I knew that God loved us, but if he did, why would he just let his children suffer?</a:t>
            </a:r>
          </a:p>
        </p:txBody>
      </p:sp>
      <p:sp>
        <p:nvSpPr>
          <p:cNvPr id="12" name="Rectangle 11"/>
          <p:cNvSpPr/>
          <p:nvPr/>
        </p:nvSpPr>
        <p:spPr>
          <a:xfrm>
            <a:off x="267503" y="1939461"/>
            <a:ext cx="6482836" cy="1754326"/>
          </a:xfrm>
          <a:prstGeom prst="rect">
            <a:avLst/>
          </a:prstGeom>
        </p:spPr>
        <p:txBody>
          <a:bodyPr wrap="square">
            <a:spAutoFit/>
          </a:bodyPr>
          <a:lstStyle/>
          <a:p>
            <a:r>
              <a:rPr lang="en-US" b="1" dirty="0"/>
              <a:t>First, God all gave us agency to choose what we would do in our lives.  Agency is literally our God-given right that if used right can be an amazing gift, but if used wrong our worst nightmare. A lot of the catastrophes and heartaches come from the poor decisions of ourselves and others.  God can not take away that agency from us, because its not God’s job to make choices for us.</a:t>
            </a:r>
          </a:p>
        </p:txBody>
      </p:sp>
      <p:sp>
        <p:nvSpPr>
          <p:cNvPr id="2" name="Rectangle 1"/>
          <p:cNvSpPr/>
          <p:nvPr/>
        </p:nvSpPr>
        <p:spPr>
          <a:xfrm>
            <a:off x="577745" y="4029398"/>
            <a:ext cx="4517572" cy="923330"/>
          </a:xfrm>
          <a:prstGeom prst="rect">
            <a:avLst/>
          </a:prstGeom>
        </p:spPr>
        <p:txBody>
          <a:bodyPr wrap="square">
            <a:spAutoFit/>
          </a:bodyPr>
          <a:lstStyle/>
          <a:p>
            <a:r>
              <a:rPr lang="en-US" b="1" i="0" dirty="0">
                <a:solidFill>
                  <a:schemeClr val="bg1"/>
                </a:solidFill>
                <a:effectLst/>
              </a:rPr>
              <a:t>Second, we are here because life is full of trials and God gives us some of those trials to make us stronger.</a:t>
            </a:r>
            <a:endParaRPr lang="en-US" b="1" dirty="0">
              <a:solidFill>
                <a:schemeClr val="bg1"/>
              </a:solidFill>
            </a:endParaRPr>
          </a:p>
        </p:txBody>
      </p:sp>
      <p:sp>
        <p:nvSpPr>
          <p:cNvPr id="3" name="Rectangle 2"/>
          <p:cNvSpPr/>
          <p:nvPr/>
        </p:nvSpPr>
        <p:spPr>
          <a:xfrm>
            <a:off x="5798642" y="3653362"/>
            <a:ext cx="6096000" cy="2585323"/>
          </a:xfrm>
          <a:prstGeom prst="rect">
            <a:avLst/>
          </a:prstGeom>
        </p:spPr>
        <p:txBody>
          <a:bodyPr>
            <a:spAutoFit/>
          </a:bodyPr>
          <a:lstStyle/>
          <a:p>
            <a:r>
              <a:rPr lang="en-US" b="1" i="0" dirty="0">
                <a:effectLst/>
              </a:rPr>
              <a:t>What I’ve found is that all because you feel alone doesn’t mean you are alone… I know God can touch everyone if they are willing to simply ask for His help and guidance.</a:t>
            </a:r>
            <a:r>
              <a:rPr lang="en-US" b="1" i="0" dirty="0">
                <a:solidFill>
                  <a:schemeClr val="bg1"/>
                </a:solidFill>
                <a:effectLst/>
              </a:rPr>
              <a:t>  </a:t>
            </a:r>
          </a:p>
          <a:p>
            <a:endParaRPr lang="en-US" b="1" dirty="0">
              <a:solidFill>
                <a:schemeClr val="bg1"/>
              </a:solidFill>
            </a:endParaRPr>
          </a:p>
          <a:p>
            <a:r>
              <a:rPr lang="en-US" b="1" i="0" dirty="0">
                <a:solidFill>
                  <a:schemeClr val="bg1"/>
                </a:solidFill>
                <a:effectLst/>
              </a:rPr>
              <a:t>I know God loves his children so he places trials in their lives because he knows it will make them stronger.  We can all benefit from these experiences no matter how much the pain.  All along the way God is your biggest fan and is waiting for you to ask for help.</a:t>
            </a:r>
            <a:endParaRPr lang="en-US" b="1" dirty="0">
              <a:solidFill>
                <a:schemeClr val="bg1"/>
              </a:solidFill>
            </a:endParaRPr>
          </a:p>
        </p:txBody>
      </p:sp>
      <p:pic>
        <p:nvPicPr>
          <p:cNvPr id="5" name="Picture 4">
            <a:extLst>
              <a:ext uri="{FF2B5EF4-FFF2-40B4-BE49-F238E27FC236}">
                <a16:creationId xmlns:a16="http://schemas.microsoft.com/office/drawing/2014/main" id="{567A871E-0A29-45C5-BF86-B07FB1AF66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4829" y="252716"/>
            <a:ext cx="4749800" cy="3352800"/>
          </a:xfrm>
          <a:prstGeom prst="rect">
            <a:avLst/>
          </a:prstGeom>
        </p:spPr>
      </p:pic>
    </p:spTree>
    <p:extLst>
      <p:ext uri="{BB962C8B-B14F-4D97-AF65-F5344CB8AC3E}">
        <p14:creationId xmlns:p14="http://schemas.microsoft.com/office/powerpoint/2010/main" val="2816493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926F757-7324-4392-A476-4D35CFE573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22"/>
            <a:ext cx="12192000" cy="6852356"/>
          </a:xfrm>
          <a:prstGeom prst="rect">
            <a:avLst/>
          </a:prstGeom>
        </p:spPr>
      </p:pic>
      <p:sp>
        <p:nvSpPr>
          <p:cNvPr id="6" name="TextBox 5"/>
          <p:cNvSpPr txBox="1"/>
          <p:nvPr/>
        </p:nvSpPr>
        <p:spPr>
          <a:xfrm>
            <a:off x="86870" y="0"/>
            <a:ext cx="12105130" cy="1015663"/>
          </a:xfrm>
          <a:prstGeom prst="rect">
            <a:avLst/>
          </a:prstGeom>
          <a:noFill/>
        </p:spPr>
        <p:txBody>
          <a:bodyPr wrap="square" rtlCol="0">
            <a:spAutoFit/>
          </a:bodyPr>
          <a:lstStyle/>
          <a:p>
            <a:pPr algn="ctr"/>
            <a:r>
              <a:rPr lang="en-US" sz="6000" dirty="0">
                <a:solidFill>
                  <a:schemeClr val="bg1"/>
                </a:solidFill>
                <a:latin typeface="Colonna MT" panose="04020805060202030203" pitchFamily="82" charset="0"/>
              </a:rPr>
              <a:t>Nations Have Rejected the Prophet</a:t>
            </a:r>
          </a:p>
        </p:txBody>
      </p:sp>
      <p:sp>
        <p:nvSpPr>
          <p:cNvPr id="10" name="Rectangle 9"/>
          <p:cNvSpPr/>
          <p:nvPr/>
        </p:nvSpPr>
        <p:spPr>
          <a:xfrm>
            <a:off x="0" y="6419832"/>
            <a:ext cx="2887329" cy="369332"/>
          </a:xfrm>
          <a:prstGeom prst="rect">
            <a:avLst/>
          </a:prstGeom>
        </p:spPr>
        <p:txBody>
          <a:bodyPr wrap="none">
            <a:spAutoFit/>
          </a:bodyPr>
          <a:lstStyle/>
          <a:p>
            <a:r>
              <a:rPr lang="en-US" b="1" dirty="0">
                <a:solidFill>
                  <a:schemeClr val="bg1"/>
                </a:solidFill>
              </a:rPr>
              <a:t>D&amp;C 136:34-42  </a:t>
            </a:r>
            <a:r>
              <a:rPr lang="en-US" sz="1200" b="1" dirty="0">
                <a:solidFill>
                  <a:schemeClr val="bg1"/>
                </a:solidFill>
              </a:rPr>
              <a:t>Smith and Sjodahl</a:t>
            </a:r>
            <a:endParaRPr lang="en-US" sz="1200" dirty="0"/>
          </a:p>
        </p:txBody>
      </p:sp>
      <p:sp>
        <p:nvSpPr>
          <p:cNvPr id="16" name="Rectangle 15"/>
          <p:cNvSpPr/>
          <p:nvPr/>
        </p:nvSpPr>
        <p:spPr>
          <a:xfrm>
            <a:off x="674914" y="1018955"/>
            <a:ext cx="5236788" cy="2246769"/>
          </a:xfrm>
          <a:prstGeom prst="rect">
            <a:avLst/>
          </a:prstGeom>
        </p:spPr>
        <p:txBody>
          <a:bodyPr wrap="square">
            <a:spAutoFit/>
          </a:bodyPr>
          <a:lstStyle/>
          <a:p>
            <a:r>
              <a:rPr lang="en-US" sz="2000" b="1" dirty="0"/>
              <a:t>“The Lord declares that the nation rejected the prophets and permitted the saints to be driven out, and by doing so there would come upon them calamity and sorrow. The blood of Joseph and Hyrum Smith and the others who had been slain for the Gospel’s sake cried to the Lord from the ground against them. </a:t>
            </a:r>
            <a:endParaRPr lang="en-US" sz="2000" dirty="0"/>
          </a:p>
        </p:txBody>
      </p:sp>
      <p:sp>
        <p:nvSpPr>
          <p:cNvPr id="17" name="Rectangle 16"/>
          <p:cNvSpPr/>
          <p:nvPr/>
        </p:nvSpPr>
        <p:spPr>
          <a:xfrm>
            <a:off x="6590806" y="3620641"/>
            <a:ext cx="4787865" cy="2862322"/>
          </a:xfrm>
          <a:prstGeom prst="rect">
            <a:avLst/>
          </a:prstGeom>
        </p:spPr>
        <p:txBody>
          <a:bodyPr wrap="square">
            <a:spAutoFit/>
          </a:bodyPr>
          <a:lstStyle/>
          <a:p>
            <a:r>
              <a:rPr lang="en-US" sz="2000" b="1" dirty="0"/>
              <a:t>The Prophet laid a foundation upon which all men could build…</a:t>
            </a:r>
          </a:p>
          <a:p>
            <a:endParaRPr lang="en-US" sz="2000" b="1" dirty="0"/>
          </a:p>
          <a:p>
            <a:r>
              <a:rPr lang="en-US" sz="2000" b="1" dirty="0"/>
              <a:t> </a:t>
            </a:r>
          </a:p>
          <a:p>
            <a:r>
              <a:rPr lang="en-US" sz="2000" b="1" dirty="0">
                <a:solidFill>
                  <a:schemeClr val="bg1"/>
                </a:solidFill>
              </a:rPr>
              <a:t>While many marveled that the Lord would permit his enemies to slay his servant, yet it was needful that he seal his testimony with his blood “that he might be honored and the wicked be condemned.” </a:t>
            </a:r>
            <a:endParaRPr lang="en-US" sz="2000" dirty="0">
              <a:solidFill>
                <a:schemeClr val="bg1"/>
              </a:solidFill>
            </a:endParaRPr>
          </a:p>
        </p:txBody>
      </p:sp>
      <p:pic>
        <p:nvPicPr>
          <p:cNvPr id="14346" name="Picture 10" descr="http://equalityontrial.com/wp-content/uploads/2013/06/ilsea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81621" y="1024134"/>
            <a:ext cx="2388131" cy="241303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4348" name="Picture 12" descr="http://www.wallseals.com/state%20seals/ss_missouri.jpg"/>
          <p:cNvPicPr>
            <a:picLocks noChangeAspect="1" noChangeArrowheads="1"/>
          </p:cNvPicPr>
          <p:nvPr/>
        </p:nvPicPr>
        <p:blipFill rotWithShape="1">
          <a:blip r:embed="rId4">
            <a:extLst>
              <a:ext uri="{28A0092B-C50C-407E-A947-70E740481C1C}">
                <a14:useLocalDpi xmlns:a14="http://schemas.microsoft.com/office/drawing/2010/main" val="0"/>
              </a:ext>
            </a:extLst>
          </a:blip>
          <a:srcRect l="3161" r="5712"/>
          <a:stretch/>
        </p:blipFill>
        <p:spPr bwMode="auto">
          <a:xfrm>
            <a:off x="510787" y="3488762"/>
            <a:ext cx="2539547" cy="25741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4350" name="Picture 14" descr="http://www.anca.org/assets/graphics/2007/er/ohio_seal.gif"/>
          <p:cNvPicPr>
            <a:picLocks noChangeAspect="1" noChangeArrowheads="1"/>
          </p:cNvPicPr>
          <p:nvPr/>
        </p:nvPicPr>
        <p:blipFill rotWithShape="1">
          <a:blip r:embed="rId5">
            <a:extLst>
              <a:ext uri="{28A0092B-C50C-407E-A947-70E740481C1C}">
                <a14:useLocalDpi xmlns:a14="http://schemas.microsoft.com/office/drawing/2010/main" val="0"/>
              </a:ext>
            </a:extLst>
          </a:blip>
          <a:srcRect l="5439" t="3808" r="4481" b="1299"/>
          <a:stretch/>
        </p:blipFill>
        <p:spPr bwMode="auto">
          <a:xfrm>
            <a:off x="3540472" y="3483198"/>
            <a:ext cx="2471057" cy="250371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4354" name="Picture 18" descr="http://i.gettysburgdaily.com/imgs/Vandalism021611/Vandalism02161109.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472" t="112" r="16413" b="4887"/>
          <a:stretch/>
        </p:blipFill>
        <p:spPr bwMode="auto">
          <a:xfrm>
            <a:off x="6107101" y="1079061"/>
            <a:ext cx="2337814" cy="230318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4722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4354"/>
                                        </p:tgtEl>
                                        <p:attrNameLst>
                                          <p:attrName>style.visibility</p:attrName>
                                        </p:attrNameLst>
                                      </p:cBhvr>
                                      <p:to>
                                        <p:strVal val="visible"/>
                                      </p:to>
                                    </p:set>
                                    <p:animEffect transition="in" filter="fade">
                                      <p:cBhvr>
                                        <p:cTn id="10" dur="500"/>
                                        <p:tgtEl>
                                          <p:spTgt spid="14354"/>
                                        </p:tgtEl>
                                      </p:cBhvr>
                                    </p:animEffect>
                                  </p:childTnLst>
                                </p:cTn>
                              </p:par>
                              <p:par>
                                <p:cTn id="11" presetID="10" presetClass="entr" presetSubtype="0" fill="hold" nodeType="withEffect">
                                  <p:stCondLst>
                                    <p:cond delay="0"/>
                                  </p:stCondLst>
                                  <p:childTnLst>
                                    <p:set>
                                      <p:cBhvr>
                                        <p:cTn id="12" dur="1" fill="hold">
                                          <p:stCondLst>
                                            <p:cond delay="0"/>
                                          </p:stCondLst>
                                        </p:cTn>
                                        <p:tgtEl>
                                          <p:spTgt spid="14346"/>
                                        </p:tgtEl>
                                        <p:attrNameLst>
                                          <p:attrName>style.visibility</p:attrName>
                                        </p:attrNameLst>
                                      </p:cBhvr>
                                      <p:to>
                                        <p:strVal val="visible"/>
                                      </p:to>
                                    </p:set>
                                    <p:animEffect transition="in" filter="fade">
                                      <p:cBhvr>
                                        <p:cTn id="13" dur="500"/>
                                        <p:tgtEl>
                                          <p:spTgt spid="14346"/>
                                        </p:tgtEl>
                                      </p:cBhvr>
                                    </p:animEffect>
                                  </p:childTnLst>
                                </p:cTn>
                              </p:par>
                              <p:par>
                                <p:cTn id="14" presetID="10" presetClass="entr" presetSubtype="0" fill="hold" nodeType="withEffect">
                                  <p:stCondLst>
                                    <p:cond delay="0"/>
                                  </p:stCondLst>
                                  <p:childTnLst>
                                    <p:set>
                                      <p:cBhvr>
                                        <p:cTn id="15" dur="1" fill="hold">
                                          <p:stCondLst>
                                            <p:cond delay="0"/>
                                          </p:stCondLst>
                                        </p:cTn>
                                        <p:tgtEl>
                                          <p:spTgt spid="14350"/>
                                        </p:tgtEl>
                                        <p:attrNameLst>
                                          <p:attrName>style.visibility</p:attrName>
                                        </p:attrNameLst>
                                      </p:cBhvr>
                                      <p:to>
                                        <p:strVal val="visible"/>
                                      </p:to>
                                    </p:set>
                                    <p:animEffect transition="in" filter="fade">
                                      <p:cBhvr>
                                        <p:cTn id="16" dur="500"/>
                                        <p:tgtEl>
                                          <p:spTgt spid="14350"/>
                                        </p:tgtEl>
                                      </p:cBhvr>
                                    </p:animEffect>
                                  </p:childTnLst>
                                </p:cTn>
                              </p:par>
                              <p:par>
                                <p:cTn id="17" presetID="10" presetClass="entr" presetSubtype="0" fill="hold" nodeType="withEffect">
                                  <p:stCondLst>
                                    <p:cond delay="0"/>
                                  </p:stCondLst>
                                  <p:childTnLst>
                                    <p:set>
                                      <p:cBhvr>
                                        <p:cTn id="18" dur="1" fill="hold">
                                          <p:stCondLst>
                                            <p:cond delay="0"/>
                                          </p:stCondLst>
                                        </p:cTn>
                                        <p:tgtEl>
                                          <p:spTgt spid="14348"/>
                                        </p:tgtEl>
                                        <p:attrNameLst>
                                          <p:attrName>style.visibility</p:attrName>
                                        </p:attrNameLst>
                                      </p:cBhvr>
                                      <p:to>
                                        <p:strVal val="visible"/>
                                      </p:to>
                                    </p:set>
                                    <p:animEffect transition="in" filter="fade">
                                      <p:cBhvr>
                                        <p:cTn id="19" dur="500"/>
                                        <p:tgtEl>
                                          <p:spTgt spid="1434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7">
                                            <p:txEl>
                                              <p:pRg st="0" end="0"/>
                                            </p:txEl>
                                          </p:spTgt>
                                        </p:tgtEl>
                                        <p:attrNameLst>
                                          <p:attrName>style.visibility</p:attrName>
                                        </p:attrNameLst>
                                      </p:cBhvr>
                                      <p:to>
                                        <p:strVal val="visible"/>
                                      </p:to>
                                    </p:set>
                                    <p:animEffect transition="in" filter="fade">
                                      <p:cBhvr>
                                        <p:cTn id="24" dur="500"/>
                                        <p:tgtEl>
                                          <p:spTgt spid="17">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7">
                                            <p:txEl>
                                              <p:pRg st="3" end="3"/>
                                            </p:txEl>
                                          </p:spTgt>
                                        </p:tgtEl>
                                        <p:attrNameLst>
                                          <p:attrName>style.visibility</p:attrName>
                                        </p:attrNameLst>
                                      </p:cBhvr>
                                      <p:to>
                                        <p:strVal val="visible"/>
                                      </p:to>
                                    </p:set>
                                    <p:animEffect transition="in" filter="fade">
                                      <p:cBhvr>
                                        <p:cTn id="29" dur="500"/>
                                        <p:tgtEl>
                                          <p:spTgt spid="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AA7ABCD-0D0A-48EF-899A-78684C5D7E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22"/>
            <a:ext cx="12192000" cy="6852356"/>
          </a:xfrm>
          <a:prstGeom prst="rect">
            <a:avLst/>
          </a:prstGeom>
        </p:spPr>
      </p:pic>
      <p:sp>
        <p:nvSpPr>
          <p:cNvPr id="6" name="TextBox 5"/>
          <p:cNvSpPr txBox="1"/>
          <p:nvPr/>
        </p:nvSpPr>
        <p:spPr>
          <a:xfrm>
            <a:off x="86870" y="0"/>
            <a:ext cx="12105130" cy="1015663"/>
          </a:xfrm>
          <a:prstGeom prst="rect">
            <a:avLst/>
          </a:prstGeom>
          <a:noFill/>
        </p:spPr>
        <p:txBody>
          <a:bodyPr wrap="square" rtlCol="0">
            <a:spAutoFit/>
          </a:bodyPr>
          <a:lstStyle/>
          <a:p>
            <a:pPr algn="ctr"/>
            <a:r>
              <a:rPr lang="en-US" sz="6000" dirty="0">
                <a:solidFill>
                  <a:schemeClr val="bg1"/>
                </a:solidFill>
                <a:latin typeface="Colonna MT" panose="04020805060202030203" pitchFamily="82" charset="0"/>
              </a:rPr>
              <a:t>Fear Not Thine Enemies</a:t>
            </a:r>
          </a:p>
        </p:txBody>
      </p:sp>
      <p:sp>
        <p:nvSpPr>
          <p:cNvPr id="10" name="Rectangle 9"/>
          <p:cNvSpPr/>
          <p:nvPr/>
        </p:nvSpPr>
        <p:spPr>
          <a:xfrm>
            <a:off x="0" y="6419832"/>
            <a:ext cx="2386038" cy="369332"/>
          </a:xfrm>
          <a:prstGeom prst="rect">
            <a:avLst/>
          </a:prstGeom>
        </p:spPr>
        <p:txBody>
          <a:bodyPr wrap="none">
            <a:spAutoFit/>
          </a:bodyPr>
          <a:lstStyle/>
          <a:p>
            <a:r>
              <a:rPr lang="en-US" b="1" dirty="0">
                <a:solidFill>
                  <a:schemeClr val="bg1"/>
                </a:solidFill>
              </a:rPr>
              <a:t>D&amp;C 136:33  </a:t>
            </a:r>
            <a:r>
              <a:rPr lang="en-US" sz="1200" b="1" dirty="0">
                <a:solidFill>
                  <a:schemeClr val="bg1"/>
                </a:solidFill>
              </a:rPr>
              <a:t>Brigham Young</a:t>
            </a:r>
            <a:endParaRPr lang="en-US" sz="1200" dirty="0"/>
          </a:p>
        </p:txBody>
      </p:sp>
      <p:sp>
        <p:nvSpPr>
          <p:cNvPr id="16" name="Rectangle 15"/>
          <p:cNvSpPr/>
          <p:nvPr/>
        </p:nvSpPr>
        <p:spPr>
          <a:xfrm>
            <a:off x="3619499" y="680395"/>
            <a:ext cx="5584372" cy="369332"/>
          </a:xfrm>
          <a:prstGeom prst="rect">
            <a:avLst/>
          </a:prstGeom>
        </p:spPr>
        <p:txBody>
          <a:bodyPr wrap="square">
            <a:spAutoFit/>
          </a:bodyPr>
          <a:lstStyle/>
          <a:p>
            <a:r>
              <a:rPr lang="en-US" b="1" dirty="0">
                <a:solidFill>
                  <a:schemeClr val="bg1"/>
                </a:solidFill>
              </a:rPr>
              <a:t> Joseph Smith appeared to Brigham Young in a dream</a:t>
            </a:r>
            <a:endParaRPr lang="en-US" sz="1200" b="1" dirty="0">
              <a:solidFill>
                <a:schemeClr val="bg1"/>
              </a:solidFill>
            </a:endParaRPr>
          </a:p>
        </p:txBody>
      </p:sp>
      <p:sp>
        <p:nvSpPr>
          <p:cNvPr id="24" name="Rectangle 23"/>
          <p:cNvSpPr/>
          <p:nvPr/>
        </p:nvSpPr>
        <p:spPr>
          <a:xfrm>
            <a:off x="228599" y="1077192"/>
            <a:ext cx="3886201" cy="2031325"/>
          </a:xfrm>
          <a:prstGeom prst="rect">
            <a:avLst/>
          </a:prstGeom>
        </p:spPr>
        <p:txBody>
          <a:bodyPr wrap="square">
            <a:spAutoFit/>
          </a:bodyPr>
          <a:lstStyle/>
          <a:p>
            <a:r>
              <a:rPr lang="en-US" b="1" dirty="0"/>
              <a:t>“Tell the people to be humble and faithful, and be sure to keep the spirit of the Lord and it will lead them right. Be careful and not turn away the small still voice; it will teach you what to do and where to go; it will yield the fruits of the kingdom. </a:t>
            </a:r>
            <a:endParaRPr lang="en-US" sz="1200" b="1" dirty="0"/>
          </a:p>
        </p:txBody>
      </p:sp>
      <p:sp>
        <p:nvSpPr>
          <p:cNvPr id="25" name="Rectangle 24"/>
          <p:cNvSpPr/>
          <p:nvPr/>
        </p:nvSpPr>
        <p:spPr>
          <a:xfrm>
            <a:off x="7728867" y="1202366"/>
            <a:ext cx="3994939" cy="1200329"/>
          </a:xfrm>
          <a:prstGeom prst="rect">
            <a:avLst/>
          </a:prstGeom>
        </p:spPr>
        <p:txBody>
          <a:bodyPr wrap="square">
            <a:spAutoFit/>
          </a:bodyPr>
          <a:lstStyle/>
          <a:p>
            <a:r>
              <a:rPr lang="en-US" b="1" dirty="0"/>
              <a:t>Tell the brethren to keep their hearts open to conviction, so that when the Holy Ghost comes to them, their hearts will be ready to receive it. </a:t>
            </a:r>
            <a:endParaRPr lang="en-US" sz="1200" b="1" dirty="0"/>
          </a:p>
        </p:txBody>
      </p:sp>
      <p:sp>
        <p:nvSpPr>
          <p:cNvPr id="26" name="Rectangle 25"/>
          <p:cNvSpPr/>
          <p:nvPr/>
        </p:nvSpPr>
        <p:spPr>
          <a:xfrm>
            <a:off x="228599" y="3754777"/>
            <a:ext cx="4310744" cy="2031325"/>
          </a:xfrm>
          <a:prstGeom prst="rect">
            <a:avLst/>
          </a:prstGeom>
        </p:spPr>
        <p:txBody>
          <a:bodyPr wrap="square">
            <a:spAutoFit/>
          </a:bodyPr>
          <a:lstStyle/>
          <a:p>
            <a:r>
              <a:rPr lang="en-US" b="1" dirty="0"/>
              <a:t>They can tell the Spirit of the Lord from all other spirits; it will whisper peace and joy to their souls; it will take malice, hatred, strife and all evil from their hearts; and their whole desire will be to do good, bring forth righteousness and build up the kingdom of God.</a:t>
            </a:r>
            <a:endParaRPr lang="en-US" sz="1200" b="1" dirty="0"/>
          </a:p>
        </p:txBody>
      </p:sp>
      <p:sp>
        <p:nvSpPr>
          <p:cNvPr id="27" name="Rectangle 26"/>
          <p:cNvSpPr/>
          <p:nvPr/>
        </p:nvSpPr>
        <p:spPr>
          <a:xfrm>
            <a:off x="7315199" y="3753184"/>
            <a:ext cx="4680857" cy="1754326"/>
          </a:xfrm>
          <a:prstGeom prst="rect">
            <a:avLst/>
          </a:prstGeom>
        </p:spPr>
        <p:txBody>
          <a:bodyPr wrap="square">
            <a:spAutoFit/>
          </a:bodyPr>
          <a:lstStyle/>
          <a:p>
            <a:r>
              <a:rPr lang="en-US" b="1" dirty="0"/>
              <a:t>Tell the brethren if they will follow the spirit of the Lord they will go right. Be sure to tell the people to keep the Spirit of the Lord; and if they will, they will find themselves just as they were organized by our Father in Heaven before they came into the world. …</a:t>
            </a:r>
            <a:endParaRPr lang="en-US" sz="1200" b="1" dirty="0"/>
          </a:p>
        </p:txBody>
      </p:sp>
      <p:sp>
        <p:nvSpPr>
          <p:cNvPr id="3" name="Rectangle 2"/>
          <p:cNvSpPr/>
          <p:nvPr/>
        </p:nvSpPr>
        <p:spPr>
          <a:xfrm>
            <a:off x="3635842" y="5773501"/>
            <a:ext cx="6096000" cy="646331"/>
          </a:xfrm>
          <a:prstGeom prst="rect">
            <a:avLst/>
          </a:prstGeom>
        </p:spPr>
        <p:txBody>
          <a:bodyPr>
            <a:spAutoFit/>
          </a:bodyPr>
          <a:lstStyle/>
          <a:p>
            <a:r>
              <a:rPr lang="en-US" b="1" i="0" dirty="0">
                <a:solidFill>
                  <a:schemeClr val="bg1"/>
                </a:solidFill>
                <a:effectLst/>
              </a:rPr>
              <a:t>“Tell the people to be sure to keep the Spirit of the Lord and follow it, and it will lead them just right.”</a:t>
            </a:r>
            <a:endParaRPr lang="en-US" b="1" dirty="0">
              <a:solidFill>
                <a:schemeClr val="bg1"/>
              </a:solidFill>
            </a:endParaRPr>
          </a:p>
        </p:txBody>
      </p:sp>
      <p:pic>
        <p:nvPicPr>
          <p:cNvPr id="4" name="Picture 3">
            <a:extLst>
              <a:ext uri="{FF2B5EF4-FFF2-40B4-BE49-F238E27FC236}">
                <a16:creationId xmlns:a16="http://schemas.microsoft.com/office/drawing/2014/main" id="{E51192FF-735A-452E-B44A-771EB4A772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399" y="1262715"/>
            <a:ext cx="3189524" cy="2357474"/>
          </a:xfrm>
          <a:prstGeom prst="rect">
            <a:avLst/>
          </a:prstGeom>
        </p:spPr>
      </p:pic>
    </p:spTree>
    <p:extLst>
      <p:ext uri="{BB962C8B-B14F-4D97-AF65-F5344CB8AC3E}">
        <p14:creationId xmlns:p14="http://schemas.microsoft.com/office/powerpoint/2010/main" val="3190313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2296C6-6005-427C-9232-9C2CDC3A8D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 y="2262"/>
            <a:ext cx="12186096" cy="6853476"/>
          </a:xfrm>
          <a:prstGeom prst="rect">
            <a:avLst/>
          </a:prstGeom>
        </p:spPr>
      </p:pic>
      <p:sp>
        <p:nvSpPr>
          <p:cNvPr id="5" name="AutoShape 4" descr="data:image/jpeg;base64,/9j/4AAQSkZJRgABAQAAAQABAAD/2wCEAAkGBxQTEhUUExQUFRQXGB8YFxgYGBgaHRUXFxcXHRgXGBwYHCggGBwlHBQYITEhJSkrLi4uFx8zODMsNygtLisBCgoKDg0OFxAPGiwcHBwsLCwsLCwsLCwsLCwsLCwsLCwsLCwsLCwsLCwsLCwsLCwsLCwsLCwsLCwsLDcsLCwsLP/AABEIAMIBAwMBIgACEQEDEQH/xAAbAAACAwEBAQAAAAAAAAAAAAACAwABBAUGB//EADwQAAEDAgMGAwcCBAUFAAAAAAEAAhEDIQQxQQUSUWFx8CKBkQYTobHB0eEyUhQzQvEjQ5KywhUWU3KC/8QAGQEAAwEBAQAAAAAAAAAAAAAAAAECAwQF/8QAHxEBAQEBAAIDAQEBAAAAAAAAAAERAhJRAyFBMSIT/9oADAMBAAIRAxEAPwDFgsDlLREcOWi1HZrH/wBAvyXXdTgQt2Dw+Vl4c7tr2fkyfThYbYjWk+AX4ALW72dpuMmmMoyHZ/C9RRw4W1mHC0zr25/KPKUPZymP6QBzC3/9t0v2N9F6IMCFzUeA83msRsClpTbHICyz1/Z6iRBpt8wvVMpJr6FkeNHk8XhPZihH8tvm0XyWj/oNAW92wf8AyF6h1MBY6lK/mll9nscOnsGl+xvoExvs/Sv4G+gXcZTTm05MJ5U+Ty7vZ9l/A30C0s2BT3R4G84AXovcX7vyUYz0R4p8nlK+wKeW430CE+ztOD4G+gXpqrLoIsll9qleUPs/T/Y30CtuwaRH8tvoF6Y0lTaNlNl9nrytX2epfsb6BAPZ2n+xvoF6w4eUbMMj/Xs9jyLvZikR+kcbAfZUfZilH8tvoF691Id81HURCf8Ar2Njw7fZilP8pn+kLUz2Wogz7pk/+o+y9czCzZFUwwhK+Xs5jwrvZ6kP8tnoEp+wKYuGN9AvZVMKs/8ADZ2T3r2Pp5Nmw6f7Gz0Ct+wKf7G+i9QMJqhbhuKXl17Gx5SpsOmJ/wANvk1Ko7Ipn/LA5QF7J+EWf+DGaPPr2f08u3YlMn9Df9IQV9g0v/Gz0C9XQw2vkl18KLdCl/06l/q54+nzfFezzQ8w1kTq0KL2dbBmTACi3nz32m/Dx6dNtTeNl28E2wXmtjYreeQRB+nOMl6jD2WM5yl31rdTbotAdxWWm/ktELeMKlR3BC1yaGpYZB7sgj6QTiFma6Ondk0vBQC6qzhqdUAKXEJDQ7t0+mUqyjO+aCaGlC4KigD7IGluMqGFAPwoDKStWGWUATKSIBGDSw0ckTGqn3UaUsGo+mDKptJHGatoung1YaqLEYbfNHCeDyY3UEk4ZdKo1LLEeI8mE4fMJf8AD3XQcluYleT1kFCyU7DroOYszwb5qLFSsQpLPWZ8itbrLJiX5FZ1crn1aDpMKKqlYSoobOBgn7tazHGddDOZvrf4L2Oza82OfVedw7jYDM2HJdrB0gIgn4ea38trGx6Gm0EInAiLAieix4esQI4LYaq1jGmFyAVrmyVvwU6m3nKcILa3IoDV10nvNFUpWtHG8oWxu95p4BmrF0G/PqqFIRf1lVTbDglhNIbZVEAqi7NMcbTkUYC2vuZRNhGxoIV+7ATwgvaIVCyqtklUnyQlgPhA96cAkvYjAEOlU11yo1qJlFGGc1UrpsR+48lWEEaJ7Alsp5pzR330TkJTglOHCE4jglvKMBJbZC0apjXIQIUmpyS8LUQszwp6io59VsysOKZZdRzFjxNPwlY9Rpy8zVIkqK69MbxUWf01YsDVM6d6LtUKzgBAvPfmvO7Lade+4XqcAwW8lrn2Xdb6bzGS2VGu3Rnn3kENFvzW4Gy25jDqkVCSgp1nA5BbHMWZrM+arC1ZqujT1SC9wGUcdepkJ5EaKhBQGX37xbdBHJ3cZDjmjbUfAgX7lNaJtw17zR0wQOHFBLol2bgMuK0E2yUouBtkdQpGl0YAs6JrJzKUwngE1MqRiJmFbhZG8iyjxZLxGke9KcCkbiZPH1TkCnGSn0tVnpTyWljbJkOk7OyYKk2hKpCBdOZCcIIdpCJk8FRN0QfxCAAm/wCUmtK1WSaxSpwhoUcNVACOCNrpyUmKDa6Q++ff3TyDCEtSpxz6tI6HyN5+yzYiYII+Fl1XtWHFOF1j3GnLx+IPiKiZjG+N3XiFFk1ZNmNsF38Gwi8ark7NbEL0ODGVuqfN+1/JGlq103WSWMvwT92F08uXoxp0VU6c80KOmArSuo2ynugraRN9URhPC0htKfX5pu6fyiLNUVCfLqjBq20Tn5KRHVOQVB8kYNLDBCN+SukJTn008Gue/NW4ptWnCBGGWAj91krKPeshIAE6ldUYUpOTIThIVMdojbdWTBRgWVFZOqEu5oC80JbKprlGlIy6ggKCyt6WlTaA2UkuGqJjoSXlTTgXPXOxzrHj5rozqsGNaL9yse2nLyleS4yojxEbx+yixag2Yw7o5L02DpGJK85sGsSB4HBojxOjhnbu69fhCCLSeBOS145+y+To8Ye06hUGmCiDCC4kze0Kqm9aJzWzEls2mybSCJ5ujoiycKqcxW1G9IYD1+vRUkTijo2Q1CpTzQTYy4QlpV0Kie8Jgqg1McoBcIyEyY8QbLOTkt9WnKwZEhM1wjAslhyKEgtyKmLoCFbUAyEbAgTGhMBe5Lq6IyEIF0gkwqBUqvCCUjMCjwha5M3kEAAwsOMqETA1XRKxYhqjpUG82HCFzsSbFb2nw9FixAzlY9tOXk8UfGc8+CpFin+M9VFk0Vg6QnQhrr8DaPsvXYarblHcrzGzYgHjmu9Qflmr4o+SOnSBM70G9gNBzULyY0Ex15JTXcMskRM2GS23WWGELRRSGMWqk0EKuU9KqJTRCbVED6/VSJ7zVJUy+iOVbG2REJkQ8XWmm5TcV7kJkMN1TQFnbU0TmFNNVVZZcupnK6eJfZcyEU4jY+KspjWWQvF0KUAiyUaxEWZoCK25dELAi0QFu6pLkFa2Y/uqJ5IoQBG5hhDTI5rQ0pFpbGpraSFxlXvwkBbiU+ndNY9VUGqmnGVzLLnbQHhJ5LsvAI4LlbQMAhYdz6bcvFYkeI5+qimJqeI2UUTWh+y6thAkW9V3sPhyZl1oyiOFpJ65LgbBpHda3SAfP+4leop8Ec/0+26m4EWVK2NEKswtWTdh2Si92G2Gt0qlUWmnUmStYzqjSnMoNyITak2gdVCqILSUdMIaTk0PgohUxilYWKpuaXiqmYVJZWvOa1UnLC1hlaKbkjsNrkEZpRpq3PGqpxQANN1HsRUXC6ve/ugwmyI3CWXcU50BAKaFbBdA6uJjNDTfeNUtCVnXsOPklU06qhp2QQ2hGGJbHq2v9EEPcSapV+9QbkunlA77yCRoHWT2uShE2UFWUqqGVMpC4m1XmIi3GV16lS0rh7Wdbj3/AHWPyfxty8fiao3jdRIxRG+7qolJ9KdvZBgL0eHErzeyDMHivSYN0FRz/V9tZFroAYyTa5kLM0rSMWmm6VrpujXlZcyi65M9ytYdxjvJbRm6LagRU2RqsQq34fFbGvlUSqrJ4R9VHIn1Y0KhII4JkAVoQV61krE05BAz0VkeqWkAuRscSOCTKIVLJaaPqwfqmuyWSs2bgkfVFSdYB2anTwbSDb17800QLDJLajD+ScpFuzCCmCX728YAjd0m+feiJ7ktj4Ovpy+CLQ1e7E996qnDgi94Lc0t7lUFURmkuN+efRPFQSAqqxdBMr6pGqNj9e9UBpjn31TSEjU0yAmh1uiUCAlvqadlIEvxu67qVponeuuYcPJJ7C6WHqQACAoVAOLtRFtDJ6dF5/atUAxx/N/gfiuntDH7pkXIaTAM26C/Nef2liA8jeiSbWNhwMZW16LPqNeXExLxvFUgxQO+bfFRVJ9G9DsdvhEjovQYZwv3HcLibKb4RZdnDhZc/wBX21vba5KoMsjIsEtrrrWMqlxpn3wV1KsfJVTdPfcoagn8K5WdjXQq2Wmmc+HdlipZx3PFaGHnbhHRURu9czf1RscYM+nZSmOlX7yLQUwpwSve+YVvdnnHySarAePxCnQRiahDsx58OSZTxE5iB3kqfTBAtdAKUeSkz/eAndGcKiTIWWrRIvqFopPkAkQeBQGmm7zRvNkqmU0tThFPyVMbdG9k998ENMde+qNBeJwzC5ry1pc39Ji4mZjyJ9VTH316fZXWJA4hBTPBGg3eyTAZQOysgc1wMgyJuDpb+nn3ZVpYLVaYt5LG90m3BacO/wAN0wSz1PRZa7jBi5GV4+Oi2udc2IjuyxPAlTpk0MSC8szdG8R+0Gwvkcuq1lsaJFKn4iRnAHkNFoxAO7a3P4IDg42kZdUEkuNhOUagHI9FyahuLX6eV/mvQYzDgN8TiNAYLrnQjM/lceqzdEndaCf6syBw4dCo6Xy4WJxEONtVE+s0Ek2USlisr0Gz/wBA6Lp0eK5myTLGnkF1ZssuWnbSauiz1gYVMcmNetJWbPQpOFyVvEEAxfvggrPEJIxWQTlKt1KmBwVEwTlCGlWtySqjpV6jDm1D+Ee/u5+f3WQVAjq1JyhTowwV7/j4lU6uCSOylilqbFIxFOLgwUwJ7i059+S0CuCEnesJQ02hIGuNkQbZGN2EIdJjTimDKRTy8LG08URep0Ye+rdA1/VL31QdeEaeI90Xv00KUwxpCa4pJN+SR4cyqITWvWRxBkaJlCVSRVGeLr805lfSeWaVXbMcYUoGBEKtGLqk9R335JIbvTNoMX+fRHUqiROfDVW50ychnHNT+jELI774q6x8PLO3FLFMgEkl3I6KHQA9U9GMeMxBNM7rZm0OHxXmdo0cQ0RRbTFMDIG825RH0XqX0o0PHzOZ/C5GLJANj8Lqb1i5Hjtx5u4wdQIgeqtLxbH77v1G/eii0Vkeu2U/wCOC7BMC+a8vsfFDcEZAfJd6pWkSFy36q6dRri6YKoj+y4ZqOizhM3mbjgINviio4mwmxRpeLtGtKSx4BusFStFljpYwEG86E/biidUXl3RiJPhJgfEp9SvfVcCjjg0Z5FVV2kCbEG3wVeVT4u0MQCpUxG6JAnouL/E5ImYy/JLyPxd+njw5oOhQYqpLCdACR5SuUMRIiyfWxgLC06gg+YVTuIvFb6lXwzy+iU+uQLZriuxr9yLZQZMWykQLocTtBwIAggpXo5w65xh3uNvim08fmDn9l56pi4m6UzHSRfr6pbT8Hq6eKCa2svN0MeIT343mp8qrwd0VZ1UbUuuAzaA4qOx/NHkfg9B70IKtSGz0XIp49NxOM8Kc7LwdCnWue+q00F5qntG4FvWO8ltGPgE3MTYRfgMwLwr8sRjutBu6wE+Z5yheeGa5lPaUtJGcZGJyuDFieiyDaJglrS42hsgax5CLpzqFea6mZvJM3TmHLu6y+9sDOluqD+KtcCTmJyPXzR5H4uqx8tsLoXUtRn81zqOKIzM6mDlKGvtOxAsALnijyE5aqzwCTwsuHXq+F2pm2fqVlxG1CGnI8PPXpqubj9pWAF/CLjLM5a9hLLWkxyMVtDxusM+P4VLmYn9R6qLqnMY3q67Oy3HdavRYdxjNRRcvyt4XX/X6fMrPNwoooh1qqn/C75Ljg5eaiifx/pdD3jJvw+iViTExaI+Sii0/U/jU05eSLeMm6iiiqMa4wL6/VE9xg3Of2UUUmzPd4vIf7imnRRROlGakbuSKv6vP6qlFf6s5rlVdx3Rc5/RRRT+mujr1PzKfvG3Q/NRRKg5psE7Hn9PU/wDFUop/YVc5p+Y+S67clFFXyM4Gr/L8/smsPiCiiifp9/h7nHd8x9FWJcZz0CiiBf4gPhHeqx4l3hPT6qKKp/ScvbP6Ce9Vz58I6D6qKLfj+J/XHrvIcQCQooot4xt+3//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6" name="Group 5">
            <a:extLst>
              <a:ext uri="{FF2B5EF4-FFF2-40B4-BE49-F238E27FC236}">
                <a16:creationId xmlns:a16="http://schemas.microsoft.com/office/drawing/2014/main" id="{C5C670ED-D2AA-4D2C-B0AF-805E246E98B9}"/>
              </a:ext>
            </a:extLst>
          </p:cNvPr>
          <p:cNvGrpSpPr/>
          <p:nvPr/>
        </p:nvGrpSpPr>
        <p:grpSpPr>
          <a:xfrm>
            <a:off x="3246342" y="660736"/>
            <a:ext cx="5702709" cy="5536528"/>
            <a:chOff x="2506890" y="265556"/>
            <a:chExt cx="5702709" cy="5536528"/>
          </a:xfrm>
        </p:grpSpPr>
        <p:pic>
          <p:nvPicPr>
            <p:cNvPr id="7" name="Picture 2" descr="http://fc09.deviantart.net/fs71/i/2014/075/8/9/wooden_sign_by_jackspade2012-d7ah0k7.png">
              <a:extLst>
                <a:ext uri="{FF2B5EF4-FFF2-40B4-BE49-F238E27FC236}">
                  <a16:creationId xmlns:a16="http://schemas.microsoft.com/office/drawing/2014/main" id="{41990312-5890-4D78-9BAA-EE089C4F56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6890" y="277585"/>
              <a:ext cx="5702709" cy="55244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s://encrypted-tbn3.gstatic.com/images?q=tbn:ANd9GcQLvLSYOnV0XSUOoaN7ZIGo61k1Zgd9g9qQU4-NH41q_E9BR_ZE">
              <a:extLst>
                <a:ext uri="{FF2B5EF4-FFF2-40B4-BE49-F238E27FC236}">
                  <a16:creationId xmlns:a16="http://schemas.microsoft.com/office/drawing/2014/main" id="{0B4F0250-3F7D-485A-9D38-5D04C05055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1028" y="658096"/>
              <a:ext cx="3750465" cy="220163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8385CB04-C295-44F1-BCBD-625AC5B5DA72}"/>
                </a:ext>
              </a:extLst>
            </p:cNvPr>
            <p:cNvSpPr/>
            <p:nvPr/>
          </p:nvSpPr>
          <p:spPr>
            <a:xfrm>
              <a:off x="3424025" y="849503"/>
              <a:ext cx="3657468" cy="1938992"/>
            </a:xfrm>
            <a:prstGeom prst="rect">
              <a:avLst/>
            </a:prstGeom>
          </p:spPr>
          <p:txBody>
            <a:bodyPr wrap="square">
              <a:spAutoFit/>
            </a:bodyPr>
            <a:lstStyle/>
            <a:p>
              <a:pPr algn="ctr"/>
              <a:r>
                <a:rPr lang="en-US" sz="2000" b="1" dirty="0"/>
                <a:t>If we are diligent in keeping the Lord’s commandments, then the Lord’s judgments will not come upon us, our faith will be strong, and our enemies will not triumph over us</a:t>
              </a:r>
            </a:p>
          </p:txBody>
        </p:sp>
        <p:grpSp>
          <p:nvGrpSpPr>
            <p:cNvPr id="10" name="Group 9">
              <a:extLst>
                <a:ext uri="{FF2B5EF4-FFF2-40B4-BE49-F238E27FC236}">
                  <a16:creationId xmlns:a16="http://schemas.microsoft.com/office/drawing/2014/main" id="{3655BB80-7904-4BE3-9453-B6F6563DEBE5}"/>
                </a:ext>
              </a:extLst>
            </p:cNvPr>
            <p:cNvGrpSpPr/>
            <p:nvPr/>
          </p:nvGrpSpPr>
          <p:grpSpPr>
            <a:xfrm flipH="1">
              <a:off x="4626429" y="265556"/>
              <a:ext cx="353148" cy="640618"/>
              <a:chOff x="2871335" y="5011757"/>
              <a:chExt cx="1603030" cy="2907926"/>
            </a:xfrm>
          </p:grpSpPr>
          <p:sp>
            <p:nvSpPr>
              <p:cNvPr id="11" name="Oval 10">
                <a:extLst>
                  <a:ext uri="{FF2B5EF4-FFF2-40B4-BE49-F238E27FC236}">
                    <a16:creationId xmlns:a16="http://schemas.microsoft.com/office/drawing/2014/main" id="{9BC63F38-06E7-419B-9EB2-73C916A23B44}"/>
                  </a:ext>
                </a:extLst>
              </p:cNvPr>
              <p:cNvSpPr/>
              <p:nvPr/>
            </p:nvSpPr>
            <p:spPr>
              <a:xfrm rot="1694084">
                <a:off x="3280379" y="5011757"/>
                <a:ext cx="1193986" cy="466074"/>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entagon 7">
                <a:extLst>
                  <a:ext uri="{FF2B5EF4-FFF2-40B4-BE49-F238E27FC236}">
                    <a16:creationId xmlns:a16="http://schemas.microsoft.com/office/drawing/2014/main" id="{544D1C51-3634-48DB-A805-32E03157CCE8}"/>
                  </a:ext>
                </a:extLst>
              </p:cNvPr>
              <p:cNvSpPr/>
              <p:nvPr/>
            </p:nvSpPr>
            <p:spPr>
              <a:xfrm rot="7239131">
                <a:off x="1720245" y="6471721"/>
                <a:ext cx="2599052" cy="296872"/>
              </a:xfrm>
              <a:prstGeom prst="homePlate">
                <a:avLst>
                  <a:gd name="adj" fmla="val 176906"/>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5693289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D31E11A-B638-42B9-9FE7-9CDEAF6A7F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86870" y="0"/>
            <a:ext cx="12105130" cy="1015663"/>
          </a:xfrm>
          <a:prstGeom prst="rect">
            <a:avLst/>
          </a:prstGeom>
          <a:noFill/>
        </p:spPr>
        <p:txBody>
          <a:bodyPr wrap="square" rtlCol="0">
            <a:spAutoFit/>
          </a:bodyPr>
          <a:lstStyle/>
          <a:p>
            <a:pPr algn="ctr"/>
            <a:r>
              <a:rPr lang="en-US" sz="6000" dirty="0">
                <a:solidFill>
                  <a:schemeClr val="bg1"/>
                </a:solidFill>
                <a:latin typeface="Colonna MT" panose="04020805060202030203" pitchFamily="82" charset="0"/>
              </a:rPr>
              <a:t>Keeping the Lord’s Commandment</a:t>
            </a:r>
          </a:p>
        </p:txBody>
      </p:sp>
      <p:sp>
        <p:nvSpPr>
          <p:cNvPr id="4" name="Rectangle 3"/>
          <p:cNvSpPr/>
          <p:nvPr/>
        </p:nvSpPr>
        <p:spPr>
          <a:xfrm>
            <a:off x="239486" y="1015663"/>
            <a:ext cx="4038600" cy="3693319"/>
          </a:xfrm>
          <a:prstGeom prst="rect">
            <a:avLst/>
          </a:prstGeom>
        </p:spPr>
        <p:txBody>
          <a:bodyPr wrap="square">
            <a:spAutoFit/>
          </a:bodyPr>
          <a:lstStyle/>
          <a:p>
            <a:r>
              <a:rPr lang="en-US" b="0" i="0" dirty="0">
                <a:solidFill>
                  <a:schemeClr val="bg1"/>
                </a:solidFill>
                <a:effectLst/>
                <a:latin typeface="Open Sans"/>
              </a:rPr>
              <a:t>The first group of pioneers left Winter Quarters on April 5, 1847. They traveled more than 1,000 miles and arrived in the Salt Lake Valley in late July 1847.</a:t>
            </a:r>
          </a:p>
          <a:p>
            <a:endParaRPr lang="en-US" dirty="0">
              <a:solidFill>
                <a:schemeClr val="bg1"/>
              </a:solidFill>
              <a:latin typeface="Open Sans"/>
            </a:endParaRPr>
          </a:p>
          <a:p>
            <a:r>
              <a:rPr lang="en-US" b="0" i="0" dirty="0">
                <a:solidFill>
                  <a:schemeClr val="bg1"/>
                </a:solidFill>
                <a:effectLst/>
                <a:latin typeface="Open Sans"/>
              </a:rPr>
              <a:t>On July 24, 1847, President Brigham Young entered the valley and received confirmation that the Saints had found their new home. He was riding in the back of Wilford Woodruff’s wagon at the time because he was sick with a fever.</a:t>
            </a:r>
            <a:endParaRPr lang="en-US" dirty="0">
              <a:solidFill>
                <a:schemeClr val="bg1"/>
              </a:solidFill>
            </a:endParaRPr>
          </a:p>
        </p:txBody>
      </p:sp>
      <p:sp>
        <p:nvSpPr>
          <p:cNvPr id="5" name="Rectangle 4"/>
          <p:cNvSpPr/>
          <p:nvPr/>
        </p:nvSpPr>
        <p:spPr>
          <a:xfrm>
            <a:off x="5921829" y="3641582"/>
            <a:ext cx="6096000" cy="2862322"/>
          </a:xfrm>
          <a:prstGeom prst="rect">
            <a:avLst/>
          </a:prstGeom>
        </p:spPr>
        <p:txBody>
          <a:bodyPr>
            <a:spAutoFit/>
          </a:bodyPr>
          <a:lstStyle/>
          <a:p>
            <a:r>
              <a:rPr lang="en-US" b="0" i="0" dirty="0">
                <a:solidFill>
                  <a:schemeClr val="bg1"/>
                </a:solidFill>
                <a:effectLst/>
                <a:latin typeface="Open Sans"/>
              </a:rPr>
              <a:t>“When we came … into full view of the valley, I turned the side of my carriage around, open to the west, and President Young arose from his bed and took a survey of the country. While gazing upon the scene before us, he was enwrapped in vision for several minutes. He had seen the valley before in vision, and upon this occasion he saw the future glory of Zion and of Israel. … When the vision had passed, he said, ‘It is enough. This is the right place. Drive on.’” </a:t>
            </a:r>
          </a:p>
          <a:p>
            <a:r>
              <a:rPr lang="en-US" sz="1200" b="0" i="0" dirty="0">
                <a:solidFill>
                  <a:schemeClr val="bg1"/>
                </a:solidFill>
                <a:effectLst/>
                <a:latin typeface="Open Sans"/>
              </a:rPr>
              <a:t>Wilford Woodruff</a:t>
            </a:r>
            <a:endParaRPr lang="en-US" sz="1200" dirty="0">
              <a:solidFill>
                <a:schemeClr val="bg1"/>
              </a:solidFill>
            </a:endParaRPr>
          </a:p>
        </p:txBody>
      </p:sp>
      <p:pic>
        <p:nvPicPr>
          <p:cNvPr id="7" name="Picture 4" descr="http://signaturebookslibrary.org/wp-content/uploads/10-Wilford-Woodruf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4723" y="3966141"/>
            <a:ext cx="1662935" cy="235471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9460" name="Picture 4" descr="https://www.lds.org/bc/content/shared/content/images/gospel-library/manual/32479/32479_all_002_01-brigham.jpg"/>
          <p:cNvPicPr>
            <a:picLocks noChangeAspect="1" noChangeArrowheads="1"/>
          </p:cNvPicPr>
          <p:nvPr/>
        </p:nvPicPr>
        <p:blipFill rotWithShape="1">
          <a:blip r:embed="rId4">
            <a:extLst>
              <a:ext uri="{28A0092B-C50C-407E-A947-70E740481C1C}">
                <a14:useLocalDpi xmlns:a14="http://schemas.microsoft.com/office/drawing/2010/main" val="0"/>
              </a:ext>
            </a:extLst>
          </a:blip>
          <a:srcRect l="20974" r="23892"/>
          <a:stretch/>
        </p:blipFill>
        <p:spPr bwMode="auto">
          <a:xfrm>
            <a:off x="9451973" y="936456"/>
            <a:ext cx="2166258" cy="257175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8FB5540E-56BE-4699-992D-C139380A28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7804" y="1029754"/>
            <a:ext cx="3645731" cy="2464361"/>
          </a:xfrm>
          <a:prstGeom prst="rect">
            <a:avLst/>
          </a:prstGeom>
        </p:spPr>
      </p:pic>
      <p:pic>
        <p:nvPicPr>
          <p:cNvPr id="13" name="Picture 12">
            <a:extLst>
              <a:ext uri="{FF2B5EF4-FFF2-40B4-BE49-F238E27FC236}">
                <a16:creationId xmlns:a16="http://schemas.microsoft.com/office/drawing/2014/main" id="{EFAFD72C-69E3-41D4-84CD-F5569DFA9E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6227" y="4808454"/>
            <a:ext cx="2247900" cy="1695450"/>
          </a:xfrm>
          <a:prstGeom prst="rect">
            <a:avLst/>
          </a:prstGeom>
        </p:spPr>
      </p:pic>
    </p:spTree>
    <p:extLst>
      <p:ext uri="{BB962C8B-B14F-4D97-AF65-F5344CB8AC3E}">
        <p14:creationId xmlns:p14="http://schemas.microsoft.com/office/powerpoint/2010/main" val="2408739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19460"/>
                                        </p:tgtEl>
                                        <p:attrNameLst>
                                          <p:attrName>style.visibility</p:attrName>
                                        </p:attrNameLst>
                                      </p:cBhvr>
                                      <p:to>
                                        <p:strVal val="visible"/>
                                      </p:to>
                                    </p:set>
                                    <p:animEffect transition="in" filter="fade">
                                      <p:cBhvr>
                                        <p:cTn id="16" dur="500"/>
                                        <p:tgtEl>
                                          <p:spTgt spid="19460"/>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2ED58AA3-446C-4C5B-B987-D52F37521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22"/>
            <a:ext cx="12192000" cy="6852356"/>
          </a:xfrm>
          <a:prstGeom prst="rect">
            <a:avLst/>
          </a:prstGeom>
        </p:spPr>
      </p:pic>
      <p:sp>
        <p:nvSpPr>
          <p:cNvPr id="5" name="TextBox 4"/>
          <p:cNvSpPr txBox="1"/>
          <p:nvPr/>
        </p:nvSpPr>
        <p:spPr>
          <a:xfrm>
            <a:off x="108641" y="0"/>
            <a:ext cx="12083359" cy="4247317"/>
          </a:xfrm>
          <a:prstGeom prst="rect">
            <a:avLst/>
          </a:prstGeom>
          <a:noFill/>
        </p:spPr>
        <p:txBody>
          <a:bodyPr wrap="square" rtlCol="0">
            <a:spAutoFit/>
          </a:bodyPr>
          <a:lstStyle/>
          <a:p>
            <a:r>
              <a:rPr lang="en-US" b="1" dirty="0"/>
              <a:t>Sources:</a:t>
            </a:r>
          </a:p>
          <a:p>
            <a:endParaRPr lang="en-US" b="1" dirty="0"/>
          </a:p>
          <a:p>
            <a:r>
              <a:rPr lang="en-US" b="1" dirty="0"/>
              <a:t>Videos:</a:t>
            </a:r>
          </a:p>
          <a:p>
            <a:r>
              <a:rPr lang="en-US" b="1" dirty="0"/>
              <a:t>Edifying Words (1:12)</a:t>
            </a:r>
          </a:p>
          <a:p>
            <a:r>
              <a:rPr lang="en-US" b="1" dirty="0"/>
              <a:t>Teachings of Brigham Young: Hard Work, Sacrifice, Obedience(1:27)</a:t>
            </a:r>
          </a:p>
          <a:p>
            <a:endParaRPr lang="en-US" b="1" dirty="0"/>
          </a:p>
          <a:p>
            <a:r>
              <a:rPr lang="en-US" b="1" i="1" dirty="0"/>
              <a:t>The Life Story of Robert Taylor Burton </a:t>
            </a:r>
            <a:r>
              <a:rPr lang="en-US" b="1" dirty="0"/>
              <a:t>by Jane Burton Seegmiller pgs. 83-85</a:t>
            </a:r>
          </a:p>
          <a:p>
            <a:r>
              <a:rPr lang="en-US" b="1" dirty="0"/>
              <a:t>Joseph Fielding McConkie and Craig J. Ostler </a:t>
            </a:r>
            <a:r>
              <a:rPr lang="en-US" b="1" i="1" dirty="0"/>
              <a:t>Revelations of the Restoration </a:t>
            </a:r>
            <a:r>
              <a:rPr lang="en-US" b="1" dirty="0"/>
              <a:t>pg.1131-1135</a:t>
            </a:r>
            <a:endParaRPr lang="en-US" b="1" i="1" dirty="0"/>
          </a:p>
          <a:p>
            <a:r>
              <a:rPr lang="en-US" b="1" dirty="0"/>
              <a:t>Mary Ann Weston Maughan journal, 3 vols., June 21, 1850, 2:1, Family History Library, Salt Lake City; spelling, capitalization, and punctuation modernized.</a:t>
            </a:r>
          </a:p>
          <a:p>
            <a:r>
              <a:rPr lang="en-US" sz="1800" b="1" dirty="0"/>
              <a:t>Presentation by ©http://fashionsbylynda.com/blog/</a:t>
            </a:r>
            <a:endParaRPr lang="en-US" b="1" dirty="0"/>
          </a:p>
          <a:p>
            <a:r>
              <a:rPr lang="en-US" b="1" dirty="0" err="1"/>
              <a:t>Clarrisa</a:t>
            </a:r>
            <a:r>
              <a:rPr lang="en-US" b="1" dirty="0"/>
              <a:t> Young Spencer </a:t>
            </a:r>
            <a:r>
              <a:rPr lang="en-US" b="1" i="0" dirty="0">
                <a:effectLst/>
              </a:rPr>
              <a:t>(with Mabel Harmer, </a:t>
            </a:r>
            <a:r>
              <a:rPr lang="en-US" b="1" i="1" dirty="0">
                <a:effectLst/>
              </a:rPr>
              <a:t>One Who Was Valiant</a:t>
            </a:r>
            <a:r>
              <a:rPr lang="en-US" b="1" i="0" dirty="0">
                <a:effectLst/>
              </a:rPr>
              <a:t>[1940], 162).</a:t>
            </a:r>
            <a:endParaRPr lang="en-US" b="1" dirty="0"/>
          </a:p>
          <a:p>
            <a:r>
              <a:rPr lang="en-US" b="1" dirty="0"/>
              <a:t>Hyrum M. Smith and </a:t>
            </a:r>
            <a:r>
              <a:rPr lang="en-US" b="1" dirty="0" err="1"/>
              <a:t>Janne</a:t>
            </a:r>
            <a:r>
              <a:rPr lang="en-US" b="1" dirty="0"/>
              <a:t> M. Sjodahl </a:t>
            </a:r>
            <a:r>
              <a:rPr lang="en-US" b="1" i="1" dirty="0"/>
              <a:t>Doctrine and Covenants Commentary </a:t>
            </a:r>
            <a:r>
              <a:rPr lang="en-US" b="1" dirty="0"/>
              <a:t>pg. 861</a:t>
            </a:r>
            <a:endParaRPr lang="en-US" b="1" i="1" dirty="0"/>
          </a:p>
          <a:p>
            <a:r>
              <a:rPr lang="en-US" b="1" i="0" dirty="0">
                <a:effectLst/>
              </a:rPr>
              <a:t>Wilford Woodruff (</a:t>
            </a:r>
            <a:r>
              <a:rPr lang="en-US" b="1" i="1" dirty="0">
                <a:effectLst/>
              </a:rPr>
              <a:t>Teachings of Presidents of the Church: Wilford Woodruff</a:t>
            </a:r>
            <a:r>
              <a:rPr lang="en-US" b="1" i="0" dirty="0">
                <a:effectLst/>
              </a:rPr>
              <a:t> [2004], </a:t>
            </a:r>
            <a:r>
              <a:rPr lang="en-US" b="1" i="0" u="none" strike="noStrike" dirty="0">
                <a:effectLst/>
              </a:rPr>
              <a:t>146</a:t>
            </a:r>
            <a:r>
              <a:rPr lang="en-US" b="1" i="0" dirty="0">
                <a:effectLst/>
              </a:rPr>
              <a:t>).</a:t>
            </a:r>
            <a:endParaRPr lang="en-US" b="1" dirty="0"/>
          </a:p>
          <a:p>
            <a:r>
              <a:rPr lang="en-US" b="1" i="0" dirty="0">
                <a:effectLst/>
              </a:rPr>
              <a:t>Brigham Young </a:t>
            </a:r>
            <a:r>
              <a:rPr lang="en-US" b="1" i="1" dirty="0">
                <a:effectLst/>
              </a:rPr>
              <a:t>Manuscript History of Brigham Young, 1846–1847,</a:t>
            </a:r>
            <a:r>
              <a:rPr lang="en-US" b="1" i="0" dirty="0">
                <a:effectLst/>
              </a:rPr>
              <a:t> comp. </a:t>
            </a:r>
            <a:r>
              <a:rPr lang="en-US" b="1" i="0" dirty="0" err="1">
                <a:effectLst/>
              </a:rPr>
              <a:t>Elden</a:t>
            </a:r>
            <a:r>
              <a:rPr lang="en-US" b="1" i="0" dirty="0">
                <a:effectLst/>
              </a:rPr>
              <a:t> J. Watson [1971], 529–30).</a:t>
            </a:r>
            <a:endParaRPr lang="en-US" b="1" dirty="0"/>
          </a:p>
        </p:txBody>
      </p:sp>
      <p:grpSp>
        <p:nvGrpSpPr>
          <p:cNvPr id="7" name="Group 6"/>
          <p:cNvGrpSpPr/>
          <p:nvPr/>
        </p:nvGrpSpPr>
        <p:grpSpPr>
          <a:xfrm>
            <a:off x="6638983" y="461262"/>
            <a:ext cx="850595" cy="1077420"/>
            <a:chOff x="7543800" y="3810000"/>
            <a:chExt cx="1143000" cy="1447800"/>
          </a:xfrm>
        </p:grpSpPr>
        <p:sp>
          <p:nvSpPr>
            <p:cNvPr id="8" name="Trapezoid 7"/>
            <p:cNvSpPr/>
            <p:nvPr/>
          </p:nvSpPr>
          <p:spPr>
            <a:xfrm rot="16200000">
              <a:off x="8243309" y="4391868"/>
              <a:ext cx="493691" cy="393290"/>
            </a:xfrm>
            <a:prstGeom prst="trapezoid">
              <a:avLst>
                <a:gd name="adj" fmla="val 4147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rot="4358081">
              <a:off x="7961518" y="496857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rot="6732551">
              <a:off x="7707087" y="499302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7546258" y="4341668"/>
              <a:ext cx="904568" cy="531668"/>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7924800" y="3810000"/>
              <a:ext cx="645353" cy="610017"/>
              <a:chOff x="7924800" y="5867400"/>
              <a:chExt cx="645353" cy="610017"/>
            </a:xfrm>
          </p:grpSpPr>
          <p:grpSp>
            <p:nvGrpSpPr>
              <p:cNvPr id="20" name="Group 13"/>
              <p:cNvGrpSpPr/>
              <p:nvPr/>
            </p:nvGrpSpPr>
            <p:grpSpPr>
              <a:xfrm>
                <a:off x="7924800" y="5867400"/>
                <a:ext cx="645353" cy="610017"/>
                <a:chOff x="3037563" y="3121795"/>
                <a:chExt cx="1250371" cy="1224010"/>
              </a:xfrm>
            </p:grpSpPr>
            <p:sp>
              <p:nvSpPr>
                <p:cNvPr id="22" name="Oval 21"/>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Oval 20"/>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7543800" y="4038600"/>
              <a:ext cx="403070" cy="381000"/>
              <a:chOff x="7924800" y="5867400"/>
              <a:chExt cx="645353" cy="610017"/>
            </a:xfrm>
          </p:grpSpPr>
          <p:grpSp>
            <p:nvGrpSpPr>
              <p:cNvPr id="14" name="Group 13"/>
              <p:cNvGrpSpPr/>
              <p:nvPr/>
            </p:nvGrpSpPr>
            <p:grpSpPr>
              <a:xfrm>
                <a:off x="7924800" y="5867400"/>
                <a:ext cx="645353" cy="610017"/>
                <a:chOff x="3037563" y="3121795"/>
                <a:chExt cx="1250371" cy="1224010"/>
              </a:xfrm>
            </p:grpSpPr>
            <p:sp>
              <p:nvSpPr>
                <p:cNvPr id="16" name="Oval 15"/>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Oval 14"/>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6" name="Footer Placeholder 14">
            <a:extLst>
              <a:ext uri="{FF2B5EF4-FFF2-40B4-BE49-F238E27FC236}">
                <a16:creationId xmlns:a16="http://schemas.microsoft.com/office/drawing/2014/main" id="{AE7CE7F3-A854-4565-B6C8-B3349029446D}"/>
              </a:ext>
            </a:extLst>
          </p:cNvPr>
          <p:cNvSpPr>
            <a:spLocks noGrp="1"/>
          </p:cNvSpPr>
          <p:nvPr/>
        </p:nvSpPr>
        <p:spPr>
          <a:xfrm>
            <a:off x="-40526" y="6549379"/>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dirty="0">
                <a:solidFill>
                  <a:schemeClr val="bg1"/>
                </a:solidFill>
              </a:rPr>
              <a:t>Presentation by ©http://fashionsbylynda.com/blog/ </a:t>
            </a:r>
          </a:p>
        </p:txBody>
      </p:sp>
    </p:spTree>
    <p:extLst>
      <p:ext uri="{BB962C8B-B14F-4D97-AF65-F5344CB8AC3E}">
        <p14:creationId xmlns:p14="http://schemas.microsoft.com/office/powerpoint/2010/main" val="3308712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096000" cy="3970318"/>
          </a:xfrm>
          <a:prstGeom prst="rect">
            <a:avLst/>
          </a:prstGeom>
          <a:ln>
            <a:solidFill>
              <a:schemeClr val="tx1"/>
            </a:solidFill>
          </a:ln>
        </p:spPr>
        <p:txBody>
          <a:bodyPr>
            <a:spAutoFit/>
          </a:bodyPr>
          <a:lstStyle/>
          <a:p>
            <a:pPr fontAlgn="base"/>
            <a:r>
              <a:rPr lang="en-US" sz="1200" b="1" i="0" dirty="0">
                <a:effectLst/>
              </a:rPr>
              <a:t>Drunkenness and the Word of Wisdom:</a:t>
            </a:r>
          </a:p>
          <a:p>
            <a:pPr fontAlgn="base"/>
            <a:r>
              <a:rPr lang="en-US" sz="1200" b="0" i="0" dirty="0">
                <a:effectLst/>
              </a:rPr>
              <a:t>Some of the pioneer Saints used substances that are prohibited by the </a:t>
            </a:r>
            <a:r>
              <a:rPr lang="en-US" sz="1200" b="0" i="0" u="none" strike="noStrike" dirty="0">
                <a:effectLst/>
              </a:rPr>
              <a:t>Word of Wisdom</a:t>
            </a:r>
            <a:r>
              <a:rPr lang="en-US" sz="1200" b="0" i="0" dirty="0">
                <a:effectLst/>
              </a:rPr>
              <a:t>, such as alcohol and tobacco. The Lord did not initially give the </a:t>
            </a:r>
            <a:r>
              <a:rPr lang="en-US" sz="1200" b="0" i="0" u="none" strike="noStrike" dirty="0">
                <a:effectLst/>
              </a:rPr>
              <a:t>Word of Wisdom</a:t>
            </a:r>
            <a:r>
              <a:rPr lang="en-US" sz="1200" b="0" i="0" dirty="0">
                <a:effectLst/>
              </a:rPr>
              <a:t> to the Saints as a commandment (see </a:t>
            </a:r>
            <a:r>
              <a:rPr lang="en-US" sz="1200" b="0" i="0" u="none" strike="noStrike" dirty="0">
                <a:effectLst/>
              </a:rPr>
              <a:t>D&amp;C 89:2</a:t>
            </a:r>
            <a:r>
              <a:rPr lang="en-US" sz="1200" b="0" i="0" dirty="0">
                <a:effectLst/>
              </a:rPr>
              <a:t>). President Joseph F. Smith explained:</a:t>
            </a:r>
          </a:p>
          <a:p>
            <a:pPr fontAlgn="base"/>
            <a:r>
              <a:rPr lang="en-US" sz="1200" b="0" i="0" dirty="0">
                <a:effectLst/>
              </a:rPr>
              <a:t>“If [the Word of Wisdom] had been given as a commandment it would have brought every man, addicted to the use of these noxious things, under condemnation; so the Lord was merciful and gave them a chance to overcome, before He brought them under the law” (in Conference Report, Oct. 1913, 14).</a:t>
            </a:r>
          </a:p>
          <a:p>
            <a:pPr fontAlgn="base"/>
            <a:endParaRPr lang="en-US" sz="1200" b="0" i="0" dirty="0">
              <a:effectLst/>
            </a:endParaRPr>
          </a:p>
          <a:p>
            <a:pPr fontAlgn="base"/>
            <a:r>
              <a:rPr lang="en-US" sz="1200" dirty="0"/>
              <a:t>With this in mind, we should be careful not to judge some of the early Church leaders and members who used substances that are prohibited in the Word of Wisdom. Throughout the early history of the Church, leaders invited the Saints to more fully live the Word of Wisdom. In a general conference in September 1851, Brigham Young called on members to formally covenant to abstain from tea, coffee, tobacco, whiskey, and “all things mentioned in the Word of Wisdom” (see “Minutes of the General Conference,” </a:t>
            </a:r>
            <a:r>
              <a:rPr lang="en-US" sz="1200" i="1" dirty="0"/>
              <a:t>Millennial Star,</a:t>
            </a:r>
            <a:r>
              <a:rPr lang="en-US" sz="1200" dirty="0"/>
              <a:t> Feb. 1, 1852, 35). In 1919, the First Presidency, under President Heber J. Grant, made the observance of the Word of Wisdom a requirement for receiving a temple recommend (see James R. Clark, comp., </a:t>
            </a:r>
            <a:r>
              <a:rPr lang="en-US" sz="1200" i="1" dirty="0"/>
              <a:t>Messages of the First Presidency of The Church of Jesus Christ of Latter-day Saints,</a:t>
            </a:r>
            <a:r>
              <a:rPr lang="en-US" sz="1200" dirty="0"/>
              <a:t>6 vols. [1965–75], 5:163). The Word of Wisdom continues to be an important commandment today, and obeying it is a prerequisite for baptism, temple attendance, missionary service, and other worthy service in the Church.</a:t>
            </a:r>
            <a:endParaRPr lang="en-US" sz="1200" b="0" i="0" dirty="0">
              <a:effectLst/>
            </a:endParaRPr>
          </a:p>
        </p:txBody>
      </p:sp>
      <p:sp>
        <p:nvSpPr>
          <p:cNvPr id="3" name="Rectangle 2"/>
          <p:cNvSpPr/>
          <p:nvPr/>
        </p:nvSpPr>
        <p:spPr>
          <a:xfrm>
            <a:off x="0" y="3970318"/>
            <a:ext cx="6096000" cy="1754326"/>
          </a:xfrm>
          <a:prstGeom prst="rect">
            <a:avLst/>
          </a:prstGeom>
          <a:ln>
            <a:solidFill>
              <a:schemeClr val="tx1"/>
            </a:solidFill>
          </a:ln>
        </p:spPr>
        <p:txBody>
          <a:bodyPr>
            <a:spAutoFit/>
          </a:bodyPr>
          <a:lstStyle/>
          <a:p>
            <a:pPr fontAlgn="base"/>
            <a:r>
              <a:rPr lang="en-US" sz="1200" b="1" i="0" dirty="0">
                <a:solidFill>
                  <a:srgbClr val="333333"/>
                </a:solidFill>
                <a:effectLst/>
                <a:latin typeface="Open Sans"/>
              </a:rPr>
              <a:t>Appearing to Brigham Young:</a:t>
            </a:r>
          </a:p>
          <a:p>
            <a:pPr fontAlgn="base"/>
            <a:r>
              <a:rPr lang="en-US" sz="1200" b="0" i="0" dirty="0">
                <a:solidFill>
                  <a:srgbClr val="333333"/>
                </a:solidFill>
                <a:effectLst/>
                <a:latin typeface="Open Sans"/>
              </a:rPr>
              <a:t>On another occasion, before the Saints left Nauvoo, the Prophet Joseph Smith appeared in a vision to President Young and showed him where to build a community in the Salt Lake Valley. President George A. Smith of the Quorum of the Twelve recounted:</a:t>
            </a:r>
          </a:p>
          <a:p>
            <a:pPr fontAlgn="base"/>
            <a:r>
              <a:rPr lang="en-US" sz="1200" b="0" i="0" dirty="0">
                <a:solidFill>
                  <a:srgbClr val="333333"/>
                </a:solidFill>
                <a:effectLst/>
                <a:latin typeface="Open Sans"/>
              </a:rPr>
              <a:t>“[He saw] a vision of Joseph Smith, who shewed him the mountain that we now call Ensign Peak, immediately north of Salt Lake City, and there was an ensign fell upon that peak, and Joseph said ‘Build under the point where the colors fall and you will prosper and have peace’” (“Historical Discourse,” </a:t>
            </a:r>
            <a:r>
              <a:rPr lang="en-US" sz="1200" b="0" i="1" dirty="0">
                <a:solidFill>
                  <a:srgbClr val="333333"/>
                </a:solidFill>
                <a:effectLst/>
                <a:latin typeface="Open Sans"/>
              </a:rPr>
              <a:t>Deseret News,</a:t>
            </a:r>
            <a:r>
              <a:rPr lang="en-US" sz="1200" b="0" i="0" dirty="0">
                <a:solidFill>
                  <a:srgbClr val="333333"/>
                </a:solidFill>
                <a:effectLst/>
                <a:latin typeface="Open Sans"/>
              </a:rPr>
              <a:t> Jun. 30, 1869, 248).</a:t>
            </a:r>
          </a:p>
        </p:txBody>
      </p:sp>
      <p:sp>
        <p:nvSpPr>
          <p:cNvPr id="4" name="Rectangle 3"/>
          <p:cNvSpPr/>
          <p:nvPr/>
        </p:nvSpPr>
        <p:spPr>
          <a:xfrm>
            <a:off x="6096000" y="0"/>
            <a:ext cx="6096000" cy="1754326"/>
          </a:xfrm>
          <a:prstGeom prst="rect">
            <a:avLst/>
          </a:prstGeom>
          <a:ln>
            <a:solidFill>
              <a:schemeClr val="tx1"/>
            </a:solidFill>
          </a:ln>
        </p:spPr>
        <p:txBody>
          <a:bodyPr>
            <a:spAutoFit/>
          </a:bodyPr>
          <a:lstStyle/>
          <a:p>
            <a:pPr fontAlgn="base"/>
            <a:r>
              <a:rPr lang="en-US" sz="1200" b="1" i="0" dirty="0">
                <a:solidFill>
                  <a:srgbClr val="333333"/>
                </a:solidFill>
                <a:effectLst/>
              </a:rPr>
              <a:t>Charles W. Penrose On Joseph Smith and Hyrum Smith</a:t>
            </a:r>
          </a:p>
          <a:p>
            <a:pPr fontAlgn="base"/>
            <a:r>
              <a:rPr lang="en-US" sz="1200" b="0" i="0" dirty="0">
                <a:solidFill>
                  <a:srgbClr val="333333"/>
                </a:solidFill>
                <a:effectLst/>
              </a:rPr>
              <a:t>When the Prophet Joseph and his brother Hyrum were slain for the testimony of Jesus it was in the providence of god; it was with His permission,. They went to open the door of the kingdom in the spirit world, and thus a marvelous work and a wonder has begun there also. </a:t>
            </a:r>
          </a:p>
          <a:p>
            <a:pPr fontAlgn="base"/>
            <a:r>
              <a:rPr lang="en-US" sz="1200" b="0" i="0" dirty="0">
                <a:solidFill>
                  <a:srgbClr val="333333"/>
                </a:solidFill>
                <a:effectLst/>
              </a:rPr>
              <a:t>When we get there we will find out the magnitude of it; for we will see that the Elders of Zion who have tabernacle in the flesh are laboring there, under the direction of him who holds the keys of the last dispensation, and the gospel is being preached to millions upon millions of spirits, and a far greater work is to be accomplished there than among men in the flesh.: (Conference Report, April 1902, 52-53).</a:t>
            </a:r>
          </a:p>
        </p:txBody>
      </p:sp>
    </p:spTree>
    <p:extLst>
      <p:ext uri="{BB962C8B-B14F-4D97-AF65-F5344CB8AC3E}">
        <p14:creationId xmlns:p14="http://schemas.microsoft.com/office/powerpoint/2010/main" val="31852256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CF0AD42-478A-42D1-8C15-35BC235C75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22"/>
            <a:ext cx="12192000" cy="6852356"/>
          </a:xfrm>
          <a:prstGeom prst="rect">
            <a:avLst/>
          </a:prstGeom>
        </p:spPr>
      </p:pic>
      <p:sp>
        <p:nvSpPr>
          <p:cNvPr id="278" name="TextBox 277"/>
          <p:cNvSpPr txBox="1"/>
          <p:nvPr/>
        </p:nvSpPr>
        <p:spPr>
          <a:xfrm>
            <a:off x="7743347" y="437576"/>
            <a:ext cx="3991930" cy="2308324"/>
          </a:xfrm>
          <a:prstGeom prst="rect">
            <a:avLst/>
          </a:prstGeom>
          <a:noFill/>
        </p:spPr>
        <p:txBody>
          <a:bodyPr wrap="square" rtlCol="0">
            <a:spAutoFit/>
          </a:bodyPr>
          <a:lstStyle/>
          <a:p>
            <a:r>
              <a:rPr lang="en-US" b="1" dirty="0"/>
              <a:t>Brigham Young spent long enough in Salt Lake to  set the motions in the plan for a settlement.</a:t>
            </a:r>
          </a:p>
          <a:p>
            <a:endParaRPr lang="en-US" b="1" dirty="0"/>
          </a:p>
          <a:p>
            <a:r>
              <a:rPr lang="en-US" b="1" dirty="0"/>
              <a:t>By August 26, 1847 he was leading 107 men—some pioneer companies and some Mormon Battalion veterans back to Winter Quarter to get their families. </a:t>
            </a:r>
          </a:p>
        </p:txBody>
      </p:sp>
      <p:sp>
        <p:nvSpPr>
          <p:cNvPr id="279" name="TextBox 278"/>
          <p:cNvSpPr txBox="1"/>
          <p:nvPr/>
        </p:nvSpPr>
        <p:spPr>
          <a:xfrm>
            <a:off x="387954" y="1914903"/>
            <a:ext cx="4129468" cy="1661993"/>
          </a:xfrm>
          <a:prstGeom prst="rect">
            <a:avLst/>
          </a:prstGeom>
          <a:noFill/>
        </p:spPr>
        <p:txBody>
          <a:bodyPr wrap="square" rtlCol="0">
            <a:spAutoFit/>
          </a:bodyPr>
          <a:lstStyle/>
          <a:p>
            <a:r>
              <a:rPr lang="en-US" b="1" dirty="0"/>
              <a:t>The next exodus from Winter Quarters  would be the last journey Brigham Young took, while making preparations for 2,500 families to cross the plains into the Salt Lake Valley</a:t>
            </a:r>
          </a:p>
          <a:p>
            <a:r>
              <a:rPr lang="en-US" sz="1200" b="1" dirty="0"/>
              <a:t>—Robert Taylor Burton</a:t>
            </a:r>
          </a:p>
        </p:txBody>
      </p:sp>
      <p:pic>
        <p:nvPicPr>
          <p:cNvPr id="11" name="Picture 10">
            <a:extLst>
              <a:ext uri="{FF2B5EF4-FFF2-40B4-BE49-F238E27FC236}">
                <a16:creationId xmlns:a16="http://schemas.microsoft.com/office/drawing/2014/main" id="{EB23A9C0-E84A-40DE-8F7A-92262D9E6B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782" y="327404"/>
            <a:ext cx="7181710" cy="2773920"/>
          </a:xfrm>
          <a:prstGeom prst="rect">
            <a:avLst/>
          </a:prstGeom>
        </p:spPr>
      </p:pic>
      <p:pic>
        <p:nvPicPr>
          <p:cNvPr id="13" name="Picture 12">
            <a:extLst>
              <a:ext uri="{FF2B5EF4-FFF2-40B4-BE49-F238E27FC236}">
                <a16:creationId xmlns:a16="http://schemas.microsoft.com/office/drawing/2014/main" id="{3ECE38B1-9689-490D-BCCE-EB21142B0B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4159" y="3310164"/>
            <a:ext cx="3481118" cy="2664183"/>
          </a:xfrm>
          <a:prstGeom prst="rect">
            <a:avLst/>
          </a:prstGeom>
        </p:spPr>
      </p:pic>
      <p:pic>
        <p:nvPicPr>
          <p:cNvPr id="15" name="Picture 14">
            <a:extLst>
              <a:ext uri="{FF2B5EF4-FFF2-40B4-BE49-F238E27FC236}">
                <a16:creationId xmlns:a16="http://schemas.microsoft.com/office/drawing/2014/main" id="{39F4E861-DC20-4011-921B-0D1F9C1CDA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954" y="3799840"/>
            <a:ext cx="7797460" cy="3036071"/>
          </a:xfrm>
          <a:prstGeom prst="rect">
            <a:avLst/>
          </a:prstGeom>
        </p:spPr>
      </p:pic>
    </p:spTree>
    <p:extLst>
      <p:ext uri="{BB962C8B-B14F-4D97-AF65-F5344CB8AC3E}">
        <p14:creationId xmlns:p14="http://schemas.microsoft.com/office/powerpoint/2010/main" val="3722897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8"/>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9"/>
                                        </p:tgtEl>
                                        <p:attrNameLst>
                                          <p:attrName>style.visibility</p:attrName>
                                        </p:attrNameLst>
                                      </p:cBhvr>
                                      <p:to>
                                        <p:strVal val="visible"/>
                                      </p:to>
                                    </p:set>
                                    <p:animEffect transition="in" filter="fade">
                                      <p:cBhvr>
                                        <p:cTn id="14" dur="500"/>
                                        <p:tgtEl>
                                          <p:spTgt spid="279"/>
                                        </p:tgtEl>
                                      </p:cBhvr>
                                    </p:animEffec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 grpId="0"/>
      <p:bldP spid="27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99962FF-B78D-412E-ABA2-6D0EDA5829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22"/>
            <a:ext cx="12192000" cy="6852356"/>
          </a:xfrm>
          <a:prstGeom prst="rect">
            <a:avLst/>
          </a:prstGeom>
        </p:spPr>
      </p:pic>
      <p:sp>
        <p:nvSpPr>
          <p:cNvPr id="5" name="TextBox 4"/>
          <p:cNvSpPr txBox="1"/>
          <p:nvPr/>
        </p:nvSpPr>
        <p:spPr>
          <a:xfrm>
            <a:off x="86870" y="6488668"/>
            <a:ext cx="3755787" cy="369332"/>
          </a:xfrm>
          <a:prstGeom prst="rect">
            <a:avLst/>
          </a:prstGeom>
          <a:noFill/>
        </p:spPr>
        <p:txBody>
          <a:bodyPr wrap="square" rtlCol="0">
            <a:spAutoFit/>
          </a:bodyPr>
          <a:lstStyle/>
          <a:p>
            <a:r>
              <a:rPr lang="en-US" b="1" dirty="0">
                <a:solidFill>
                  <a:schemeClr val="bg1"/>
                </a:solidFill>
              </a:rPr>
              <a:t>McConkie and </a:t>
            </a:r>
            <a:r>
              <a:rPr lang="en-US" b="1" dirty="0" err="1">
                <a:solidFill>
                  <a:schemeClr val="bg1"/>
                </a:solidFill>
              </a:rPr>
              <a:t>Ostler</a:t>
            </a:r>
            <a:endParaRPr lang="en-US" b="1" dirty="0">
              <a:solidFill>
                <a:schemeClr val="bg1"/>
              </a:solidFill>
            </a:endParaRPr>
          </a:p>
        </p:txBody>
      </p:sp>
      <p:sp>
        <p:nvSpPr>
          <p:cNvPr id="6" name="TextBox 5"/>
          <p:cNvSpPr txBox="1"/>
          <p:nvPr/>
        </p:nvSpPr>
        <p:spPr>
          <a:xfrm>
            <a:off x="86870" y="0"/>
            <a:ext cx="12105130" cy="1015663"/>
          </a:xfrm>
          <a:prstGeom prst="rect">
            <a:avLst/>
          </a:prstGeom>
          <a:noFill/>
        </p:spPr>
        <p:txBody>
          <a:bodyPr wrap="square" rtlCol="0">
            <a:spAutoFit/>
          </a:bodyPr>
          <a:lstStyle/>
          <a:p>
            <a:pPr algn="ctr"/>
            <a:r>
              <a:rPr lang="en-US" sz="6000" dirty="0">
                <a:solidFill>
                  <a:schemeClr val="bg1"/>
                </a:solidFill>
                <a:latin typeface="Colonna MT" panose="04020805060202030203" pitchFamily="82" charset="0"/>
              </a:rPr>
              <a:t>Making A Temporary Home</a:t>
            </a:r>
          </a:p>
        </p:txBody>
      </p:sp>
      <p:sp>
        <p:nvSpPr>
          <p:cNvPr id="7" name="TextBox 6"/>
          <p:cNvSpPr txBox="1"/>
          <p:nvPr/>
        </p:nvSpPr>
        <p:spPr>
          <a:xfrm>
            <a:off x="485262" y="1055643"/>
            <a:ext cx="3668701" cy="2031325"/>
          </a:xfrm>
          <a:prstGeom prst="rect">
            <a:avLst/>
          </a:prstGeom>
          <a:noFill/>
        </p:spPr>
        <p:txBody>
          <a:bodyPr wrap="square" rtlCol="0">
            <a:spAutoFit/>
          </a:bodyPr>
          <a:lstStyle/>
          <a:p>
            <a:r>
              <a:rPr lang="en-US" b="1" dirty="0">
                <a:solidFill>
                  <a:schemeClr val="bg1"/>
                </a:solidFill>
              </a:rPr>
              <a:t>In the autumn of 1846 fifteen thousand exiled Latter-day Saints made temporary homes known as Winter Quarters of the Camp of Israel, on the banks of the Missouri River in the Omaha Nation, where Omaha and Council Bluffs now stand</a:t>
            </a:r>
          </a:p>
        </p:txBody>
      </p:sp>
      <p:sp>
        <p:nvSpPr>
          <p:cNvPr id="10" name="TextBox 9"/>
          <p:cNvSpPr txBox="1"/>
          <p:nvPr/>
        </p:nvSpPr>
        <p:spPr>
          <a:xfrm>
            <a:off x="4554882" y="3807202"/>
            <a:ext cx="3668701" cy="923330"/>
          </a:xfrm>
          <a:prstGeom prst="rect">
            <a:avLst/>
          </a:prstGeom>
          <a:noFill/>
        </p:spPr>
        <p:txBody>
          <a:bodyPr wrap="square" rtlCol="0">
            <a:spAutoFit/>
          </a:bodyPr>
          <a:lstStyle/>
          <a:p>
            <a:r>
              <a:rPr lang="en-US" b="1" dirty="0"/>
              <a:t>Before Joseph Smith’s death he told them that they would only find peace in the Rocky Mountains. </a:t>
            </a:r>
          </a:p>
        </p:txBody>
      </p:sp>
      <p:sp>
        <p:nvSpPr>
          <p:cNvPr id="11" name="TextBox 10"/>
          <p:cNvSpPr txBox="1"/>
          <p:nvPr/>
        </p:nvSpPr>
        <p:spPr>
          <a:xfrm>
            <a:off x="7922175" y="5447202"/>
            <a:ext cx="3668701" cy="1200329"/>
          </a:xfrm>
          <a:prstGeom prst="rect">
            <a:avLst/>
          </a:prstGeom>
          <a:noFill/>
        </p:spPr>
        <p:txBody>
          <a:bodyPr wrap="square" rtlCol="0">
            <a:spAutoFit/>
          </a:bodyPr>
          <a:lstStyle/>
          <a:p>
            <a:r>
              <a:rPr lang="en-US" b="1" dirty="0">
                <a:solidFill>
                  <a:schemeClr val="bg1"/>
                </a:solidFill>
              </a:rPr>
              <a:t>“The Word and Will of God concerning the Camp of Israel” is the revelation given to Brigham Young in Section 136</a:t>
            </a:r>
          </a:p>
        </p:txBody>
      </p:sp>
      <p:pic>
        <p:nvPicPr>
          <p:cNvPr id="4102" name="Picture 6" descr="http://silverepicent.com/photofound/photofound/Photograph_Found/The_Possibility_files/shapeimage_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3157" y="2687669"/>
            <a:ext cx="1852206" cy="249832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4" name="Picture 8" descr="http://www.whymormonism.org/files/2011/07/Brigham_Youn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95538" y="4730532"/>
            <a:ext cx="1737943" cy="221025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6A8141A-5AB6-4C8F-B2F6-E1B2432681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3497" y="963246"/>
            <a:ext cx="3571875" cy="2371725"/>
          </a:xfrm>
          <a:prstGeom prst="rect">
            <a:avLst/>
          </a:prstGeom>
        </p:spPr>
      </p:pic>
      <p:pic>
        <p:nvPicPr>
          <p:cNvPr id="12" name="Picture 11">
            <a:extLst>
              <a:ext uri="{FF2B5EF4-FFF2-40B4-BE49-F238E27FC236}">
                <a16:creationId xmlns:a16="http://schemas.microsoft.com/office/drawing/2014/main" id="{8392F4CB-2369-4ED4-BA11-666AD6D3C2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5262" y="3230853"/>
            <a:ext cx="3865199" cy="3121423"/>
          </a:xfrm>
          <a:prstGeom prst="rect">
            <a:avLst/>
          </a:prstGeom>
        </p:spPr>
      </p:pic>
    </p:spTree>
    <p:extLst>
      <p:ext uri="{BB962C8B-B14F-4D97-AF65-F5344CB8AC3E}">
        <p14:creationId xmlns:p14="http://schemas.microsoft.com/office/powerpoint/2010/main" val="977484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4102"/>
                                        </p:tgtEl>
                                        <p:attrNameLst>
                                          <p:attrName>style.visibility</p:attrName>
                                        </p:attrNameLst>
                                      </p:cBhvr>
                                      <p:to>
                                        <p:strVal val="visible"/>
                                      </p:to>
                                    </p:set>
                                    <p:animEffect transition="in" filter="fade">
                                      <p:cBhvr>
                                        <p:cTn id="10" dur="500"/>
                                        <p:tgtEl>
                                          <p:spTgt spid="410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104"/>
                                        </p:tgtEl>
                                        <p:attrNameLst>
                                          <p:attrName>style.visibility</p:attrName>
                                        </p:attrNameLst>
                                      </p:cBhvr>
                                      <p:to>
                                        <p:strVal val="visible"/>
                                      </p:to>
                                    </p:set>
                                    <p:animEffect transition="in" filter="fade">
                                      <p:cBhvr>
                                        <p:cTn id="15" dur="500"/>
                                        <p:tgtEl>
                                          <p:spTgt spid="410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7407B33-F6DB-47D4-A9F7-0CB72E8C4C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22"/>
            <a:ext cx="12192000" cy="6852356"/>
          </a:xfrm>
          <a:prstGeom prst="rect">
            <a:avLst/>
          </a:prstGeom>
        </p:spPr>
      </p:pic>
      <p:sp>
        <p:nvSpPr>
          <p:cNvPr id="6" name="TextBox 5"/>
          <p:cNvSpPr txBox="1"/>
          <p:nvPr/>
        </p:nvSpPr>
        <p:spPr>
          <a:xfrm>
            <a:off x="86870" y="0"/>
            <a:ext cx="12105130" cy="1015663"/>
          </a:xfrm>
          <a:prstGeom prst="rect">
            <a:avLst/>
          </a:prstGeom>
          <a:noFill/>
        </p:spPr>
        <p:txBody>
          <a:bodyPr wrap="square" rtlCol="0">
            <a:spAutoFit/>
          </a:bodyPr>
          <a:lstStyle/>
          <a:p>
            <a:pPr algn="ctr"/>
            <a:r>
              <a:rPr lang="en-US" sz="6000" dirty="0">
                <a:solidFill>
                  <a:schemeClr val="bg1"/>
                </a:solidFill>
                <a:latin typeface="Colonna MT" panose="04020805060202030203" pitchFamily="82" charset="0"/>
              </a:rPr>
              <a:t>Ezra T. Benson and Erastus Snow</a:t>
            </a:r>
          </a:p>
        </p:txBody>
      </p:sp>
      <p:sp>
        <p:nvSpPr>
          <p:cNvPr id="3" name="Rectangle 2"/>
          <p:cNvSpPr/>
          <p:nvPr/>
        </p:nvSpPr>
        <p:spPr>
          <a:xfrm>
            <a:off x="0" y="6419832"/>
            <a:ext cx="2845523" cy="369332"/>
          </a:xfrm>
          <a:prstGeom prst="rect">
            <a:avLst/>
          </a:prstGeom>
        </p:spPr>
        <p:txBody>
          <a:bodyPr wrap="none">
            <a:spAutoFit/>
          </a:bodyPr>
          <a:lstStyle/>
          <a:p>
            <a:r>
              <a:rPr lang="en-US" b="1" dirty="0">
                <a:solidFill>
                  <a:schemeClr val="bg1"/>
                </a:solidFill>
              </a:rPr>
              <a:t>D&amp;C 136:12   </a:t>
            </a:r>
            <a:r>
              <a:rPr lang="en-US" sz="1200" b="1" dirty="0">
                <a:solidFill>
                  <a:schemeClr val="bg1"/>
                </a:solidFill>
              </a:rPr>
              <a:t>McConkie and </a:t>
            </a:r>
            <a:r>
              <a:rPr lang="en-US" sz="1200" b="1" dirty="0" err="1">
                <a:solidFill>
                  <a:schemeClr val="bg1"/>
                </a:solidFill>
              </a:rPr>
              <a:t>Ostler</a:t>
            </a:r>
            <a:r>
              <a:rPr lang="en-US" sz="1200" b="1" dirty="0">
                <a:solidFill>
                  <a:schemeClr val="bg1"/>
                </a:solidFill>
              </a:rPr>
              <a:t> </a:t>
            </a:r>
            <a:endParaRPr lang="en-US" sz="1200" dirty="0"/>
          </a:p>
        </p:txBody>
      </p:sp>
      <p:pic>
        <p:nvPicPr>
          <p:cNvPr id="5" name="Picture 4">
            <a:extLst>
              <a:ext uri="{FF2B5EF4-FFF2-40B4-BE49-F238E27FC236}">
                <a16:creationId xmlns:a16="http://schemas.microsoft.com/office/drawing/2014/main" id="{2B0F19CB-39C0-474C-A1F3-2D43639FA7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869" y="804929"/>
            <a:ext cx="6852498" cy="5614903"/>
          </a:xfrm>
          <a:prstGeom prst="rect">
            <a:avLst/>
          </a:prstGeom>
        </p:spPr>
      </p:pic>
      <p:pic>
        <p:nvPicPr>
          <p:cNvPr id="8" name="Picture 7">
            <a:extLst>
              <a:ext uri="{FF2B5EF4-FFF2-40B4-BE49-F238E27FC236}">
                <a16:creationId xmlns:a16="http://schemas.microsoft.com/office/drawing/2014/main" id="{727B48D9-24CA-40D8-B3C0-5EF1E81C81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804929"/>
            <a:ext cx="5499069" cy="5121084"/>
          </a:xfrm>
          <a:prstGeom prst="rect">
            <a:avLst/>
          </a:prstGeom>
        </p:spPr>
      </p:pic>
    </p:spTree>
    <p:extLst>
      <p:ext uri="{BB962C8B-B14F-4D97-AF65-F5344CB8AC3E}">
        <p14:creationId xmlns:p14="http://schemas.microsoft.com/office/powerpoint/2010/main" val="2568449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E9DE799-8FBF-4ADA-9B6F-32C552F826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22"/>
            <a:ext cx="12192000" cy="6852356"/>
          </a:xfrm>
          <a:prstGeom prst="rect">
            <a:avLst/>
          </a:prstGeom>
        </p:spPr>
      </p:pic>
      <p:sp>
        <p:nvSpPr>
          <p:cNvPr id="6" name="TextBox 5"/>
          <p:cNvSpPr txBox="1"/>
          <p:nvPr/>
        </p:nvSpPr>
        <p:spPr>
          <a:xfrm>
            <a:off x="86870" y="0"/>
            <a:ext cx="12105130" cy="923330"/>
          </a:xfrm>
          <a:prstGeom prst="rect">
            <a:avLst/>
          </a:prstGeom>
          <a:noFill/>
        </p:spPr>
        <p:txBody>
          <a:bodyPr wrap="square" rtlCol="0">
            <a:spAutoFit/>
          </a:bodyPr>
          <a:lstStyle/>
          <a:p>
            <a:pPr algn="ctr"/>
            <a:r>
              <a:rPr lang="en-US" sz="5400" dirty="0">
                <a:solidFill>
                  <a:schemeClr val="bg1"/>
                </a:solidFill>
                <a:latin typeface="Colonna MT" panose="04020805060202030203" pitchFamily="82" charset="0"/>
              </a:rPr>
              <a:t>Orson Pratt and Wilford Woodruff</a:t>
            </a:r>
          </a:p>
        </p:txBody>
      </p:sp>
      <p:sp>
        <p:nvSpPr>
          <p:cNvPr id="3" name="Rectangle 2"/>
          <p:cNvSpPr/>
          <p:nvPr/>
        </p:nvSpPr>
        <p:spPr>
          <a:xfrm>
            <a:off x="0" y="6419832"/>
            <a:ext cx="2739724" cy="369332"/>
          </a:xfrm>
          <a:prstGeom prst="rect">
            <a:avLst/>
          </a:prstGeom>
        </p:spPr>
        <p:txBody>
          <a:bodyPr wrap="none">
            <a:spAutoFit/>
          </a:bodyPr>
          <a:lstStyle/>
          <a:p>
            <a:r>
              <a:rPr lang="en-US" b="1" dirty="0">
                <a:solidFill>
                  <a:schemeClr val="bg1"/>
                </a:solidFill>
              </a:rPr>
              <a:t>D&amp;C 136:13 </a:t>
            </a:r>
            <a:r>
              <a:rPr lang="en-US" sz="1200" b="1" dirty="0">
                <a:solidFill>
                  <a:schemeClr val="bg1"/>
                </a:solidFill>
              </a:rPr>
              <a:t>McConkie and </a:t>
            </a:r>
            <a:r>
              <a:rPr lang="en-US" sz="1200" b="1" dirty="0" err="1">
                <a:solidFill>
                  <a:schemeClr val="bg1"/>
                </a:solidFill>
              </a:rPr>
              <a:t>Ostler</a:t>
            </a:r>
            <a:r>
              <a:rPr lang="en-US" sz="1200" b="1" dirty="0">
                <a:solidFill>
                  <a:schemeClr val="bg1"/>
                </a:solidFill>
              </a:rPr>
              <a:t> </a:t>
            </a:r>
            <a:endParaRPr lang="en-US" sz="1200" dirty="0"/>
          </a:p>
        </p:txBody>
      </p:sp>
      <p:pic>
        <p:nvPicPr>
          <p:cNvPr id="7" name="Picture 6">
            <a:extLst>
              <a:ext uri="{FF2B5EF4-FFF2-40B4-BE49-F238E27FC236}">
                <a16:creationId xmlns:a16="http://schemas.microsoft.com/office/drawing/2014/main" id="{C63800D8-4024-45D2-846B-F920A665E0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665" y="1148061"/>
            <a:ext cx="5127180" cy="5139373"/>
          </a:xfrm>
          <a:prstGeom prst="rect">
            <a:avLst/>
          </a:prstGeom>
        </p:spPr>
      </p:pic>
      <p:pic>
        <p:nvPicPr>
          <p:cNvPr id="9" name="Picture 8">
            <a:extLst>
              <a:ext uri="{FF2B5EF4-FFF2-40B4-BE49-F238E27FC236}">
                <a16:creationId xmlns:a16="http://schemas.microsoft.com/office/drawing/2014/main" id="{451A3BAB-195A-4B0A-8D88-E0AB4DDC20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4509" y="1036112"/>
            <a:ext cx="4810161" cy="4962574"/>
          </a:xfrm>
          <a:prstGeom prst="rect">
            <a:avLst/>
          </a:prstGeom>
        </p:spPr>
      </p:pic>
    </p:spTree>
    <p:extLst>
      <p:ext uri="{BB962C8B-B14F-4D97-AF65-F5344CB8AC3E}">
        <p14:creationId xmlns:p14="http://schemas.microsoft.com/office/powerpoint/2010/main" val="3354822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40045E4-2179-4D41-A35A-C61A043699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22"/>
            <a:ext cx="12192000" cy="6852356"/>
          </a:xfrm>
          <a:prstGeom prst="rect">
            <a:avLst/>
          </a:prstGeom>
        </p:spPr>
      </p:pic>
      <p:sp>
        <p:nvSpPr>
          <p:cNvPr id="6" name="TextBox 5"/>
          <p:cNvSpPr txBox="1"/>
          <p:nvPr/>
        </p:nvSpPr>
        <p:spPr>
          <a:xfrm>
            <a:off x="86870" y="0"/>
            <a:ext cx="12105130" cy="1015663"/>
          </a:xfrm>
          <a:prstGeom prst="rect">
            <a:avLst/>
          </a:prstGeom>
          <a:noFill/>
        </p:spPr>
        <p:txBody>
          <a:bodyPr wrap="square" rtlCol="0">
            <a:spAutoFit/>
          </a:bodyPr>
          <a:lstStyle/>
          <a:p>
            <a:pPr algn="ctr"/>
            <a:r>
              <a:rPr lang="en-US" sz="6000" dirty="0" err="1">
                <a:solidFill>
                  <a:schemeClr val="bg1"/>
                </a:solidFill>
                <a:latin typeface="Colonna MT" panose="04020805060202030203" pitchFamily="82" charset="0"/>
              </a:rPr>
              <a:t>Amasa</a:t>
            </a:r>
            <a:r>
              <a:rPr lang="en-US" sz="6000" dirty="0">
                <a:solidFill>
                  <a:schemeClr val="bg1"/>
                </a:solidFill>
                <a:latin typeface="Colonna MT" panose="04020805060202030203" pitchFamily="82" charset="0"/>
              </a:rPr>
              <a:t> Lyman and George A. Smith</a:t>
            </a:r>
          </a:p>
        </p:txBody>
      </p:sp>
      <p:sp>
        <p:nvSpPr>
          <p:cNvPr id="3" name="Rectangle 2"/>
          <p:cNvSpPr/>
          <p:nvPr/>
        </p:nvSpPr>
        <p:spPr>
          <a:xfrm>
            <a:off x="0" y="6419832"/>
            <a:ext cx="2739724" cy="369332"/>
          </a:xfrm>
          <a:prstGeom prst="rect">
            <a:avLst/>
          </a:prstGeom>
        </p:spPr>
        <p:txBody>
          <a:bodyPr wrap="none">
            <a:spAutoFit/>
          </a:bodyPr>
          <a:lstStyle/>
          <a:p>
            <a:r>
              <a:rPr lang="en-US" b="1" dirty="0">
                <a:solidFill>
                  <a:schemeClr val="bg1"/>
                </a:solidFill>
              </a:rPr>
              <a:t>D&amp;C 136:14 </a:t>
            </a:r>
            <a:r>
              <a:rPr lang="en-US" sz="1200" b="1" dirty="0">
                <a:solidFill>
                  <a:schemeClr val="bg1"/>
                </a:solidFill>
              </a:rPr>
              <a:t>McConkie and </a:t>
            </a:r>
            <a:r>
              <a:rPr lang="en-US" sz="1200" b="1" dirty="0" err="1">
                <a:solidFill>
                  <a:schemeClr val="bg1"/>
                </a:solidFill>
              </a:rPr>
              <a:t>Ostler</a:t>
            </a:r>
            <a:r>
              <a:rPr lang="en-US" sz="1200" b="1" dirty="0">
                <a:solidFill>
                  <a:schemeClr val="bg1"/>
                </a:solidFill>
              </a:rPr>
              <a:t> </a:t>
            </a:r>
            <a:endParaRPr lang="en-US" sz="1200" dirty="0"/>
          </a:p>
        </p:txBody>
      </p:sp>
      <p:pic>
        <p:nvPicPr>
          <p:cNvPr id="8" name="Picture 7">
            <a:extLst>
              <a:ext uri="{FF2B5EF4-FFF2-40B4-BE49-F238E27FC236}">
                <a16:creationId xmlns:a16="http://schemas.microsoft.com/office/drawing/2014/main" id="{80A90B05-2BBB-4BDD-91F6-8113DB2163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387" y="1038323"/>
            <a:ext cx="5596613" cy="5358848"/>
          </a:xfrm>
          <a:prstGeom prst="rect">
            <a:avLst/>
          </a:prstGeom>
        </p:spPr>
      </p:pic>
      <p:pic>
        <p:nvPicPr>
          <p:cNvPr id="10" name="Picture 9">
            <a:extLst>
              <a:ext uri="{FF2B5EF4-FFF2-40B4-BE49-F238E27FC236}">
                <a16:creationId xmlns:a16="http://schemas.microsoft.com/office/drawing/2014/main" id="{DE57F79D-152C-4FE8-8F41-66E0281F9A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5092" y="1462856"/>
            <a:ext cx="5133277" cy="2828789"/>
          </a:xfrm>
          <a:prstGeom prst="rect">
            <a:avLst/>
          </a:prstGeom>
        </p:spPr>
      </p:pic>
    </p:spTree>
    <p:extLst>
      <p:ext uri="{BB962C8B-B14F-4D97-AF65-F5344CB8AC3E}">
        <p14:creationId xmlns:p14="http://schemas.microsoft.com/office/powerpoint/2010/main" val="840368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A46F68B4-F950-46E5-9EB2-8C10B67211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22"/>
            <a:ext cx="12192000" cy="6852356"/>
          </a:xfrm>
          <a:prstGeom prst="rect">
            <a:avLst/>
          </a:prstGeom>
        </p:spPr>
      </p:pic>
      <p:sp>
        <p:nvSpPr>
          <p:cNvPr id="3" name="Rectangle 2"/>
          <p:cNvSpPr/>
          <p:nvPr/>
        </p:nvSpPr>
        <p:spPr>
          <a:xfrm>
            <a:off x="0" y="6419832"/>
            <a:ext cx="1620957" cy="369332"/>
          </a:xfrm>
          <a:prstGeom prst="rect">
            <a:avLst/>
          </a:prstGeom>
        </p:spPr>
        <p:txBody>
          <a:bodyPr wrap="none">
            <a:spAutoFit/>
          </a:bodyPr>
          <a:lstStyle/>
          <a:p>
            <a:r>
              <a:rPr lang="en-US" b="1" dirty="0">
                <a:solidFill>
                  <a:schemeClr val="bg1"/>
                </a:solidFill>
              </a:rPr>
              <a:t>D&amp;C 136:19-27</a:t>
            </a:r>
            <a:endParaRPr lang="en-US" dirty="0"/>
          </a:p>
        </p:txBody>
      </p:sp>
      <p:grpSp>
        <p:nvGrpSpPr>
          <p:cNvPr id="11" name="Group 10"/>
          <p:cNvGrpSpPr/>
          <p:nvPr/>
        </p:nvGrpSpPr>
        <p:grpSpPr>
          <a:xfrm>
            <a:off x="3303599" y="1769393"/>
            <a:ext cx="3146187" cy="2049492"/>
            <a:chOff x="3303599" y="1769393"/>
            <a:chExt cx="3146187" cy="2049492"/>
          </a:xfrm>
        </p:grpSpPr>
        <p:sp>
          <p:nvSpPr>
            <p:cNvPr id="16" name="TextBox 15"/>
            <p:cNvSpPr txBox="1"/>
            <p:nvPr/>
          </p:nvSpPr>
          <p:spPr>
            <a:xfrm>
              <a:off x="3303599" y="1769393"/>
              <a:ext cx="3146187" cy="369332"/>
            </a:xfrm>
            <a:prstGeom prst="rect">
              <a:avLst/>
            </a:prstGeom>
            <a:solidFill>
              <a:schemeClr val="accent4">
                <a:lumMod val="20000"/>
                <a:lumOff val="80000"/>
              </a:schemeClr>
            </a:solidFill>
          </p:spPr>
          <p:txBody>
            <a:bodyPr wrap="square" rtlCol="0">
              <a:spAutoFit/>
            </a:bodyPr>
            <a:lstStyle/>
            <a:p>
              <a:pPr algn="ctr"/>
              <a:r>
                <a:rPr lang="en-US" b="1" dirty="0"/>
                <a:t>Keep all your promises</a:t>
              </a:r>
            </a:p>
          </p:txBody>
        </p:sp>
        <p:pic>
          <p:nvPicPr>
            <p:cNvPr id="8202" name="Picture 10" descr="http://www.emmagem.com/wp/wp-content/uploads/2013/07/o-KEEPING-PROMISES-faceboo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78657" y="2263394"/>
              <a:ext cx="2333236" cy="15554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a:off x="6449786" y="1134810"/>
            <a:ext cx="3146187" cy="2447519"/>
            <a:chOff x="6449786" y="1134810"/>
            <a:chExt cx="3146187" cy="2447519"/>
          </a:xfrm>
        </p:grpSpPr>
        <p:sp>
          <p:nvSpPr>
            <p:cNvPr id="18" name="TextBox 17"/>
            <p:cNvSpPr txBox="1"/>
            <p:nvPr/>
          </p:nvSpPr>
          <p:spPr>
            <a:xfrm>
              <a:off x="6449786" y="1134810"/>
              <a:ext cx="3146187" cy="369332"/>
            </a:xfrm>
            <a:prstGeom prst="rect">
              <a:avLst/>
            </a:prstGeom>
            <a:solidFill>
              <a:schemeClr val="accent4">
                <a:lumMod val="20000"/>
                <a:lumOff val="80000"/>
              </a:schemeClr>
            </a:solidFill>
          </p:spPr>
          <p:txBody>
            <a:bodyPr wrap="square" rtlCol="0">
              <a:spAutoFit/>
            </a:bodyPr>
            <a:lstStyle/>
            <a:p>
              <a:pPr algn="ctr"/>
              <a:r>
                <a:rPr lang="en-US" b="1" dirty="0"/>
                <a:t>Keep yourself away from evil</a:t>
              </a:r>
            </a:p>
          </p:txBody>
        </p:sp>
        <p:pic>
          <p:nvPicPr>
            <p:cNvPr id="8204" name="Picture 12" descr="http://images.christianpost.com/blog/full/10533/no-to-alcohol.jpg?w=200&amp;h=300"/>
            <p:cNvPicPr>
              <a:picLocks noChangeAspect="1" noChangeArrowheads="1"/>
            </p:cNvPicPr>
            <p:nvPr/>
          </p:nvPicPr>
          <p:blipFill rotWithShape="1">
            <a:blip r:embed="rId4">
              <a:extLst>
                <a:ext uri="{28A0092B-C50C-407E-A947-70E740481C1C}">
                  <a14:useLocalDpi xmlns:a14="http://schemas.microsoft.com/office/drawing/2010/main" val="0"/>
                </a:ext>
              </a:extLst>
            </a:blip>
            <a:srcRect t="6857" r="5310" b="29524"/>
            <a:stretch/>
          </p:blipFill>
          <p:spPr bwMode="auto">
            <a:xfrm>
              <a:off x="7104516" y="1764415"/>
              <a:ext cx="1803854" cy="18179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p:cNvGrpSpPr/>
          <p:nvPr/>
        </p:nvGrpSpPr>
        <p:grpSpPr>
          <a:xfrm>
            <a:off x="9363892" y="1754459"/>
            <a:ext cx="2503823" cy="2254553"/>
            <a:chOff x="9563101" y="1764415"/>
            <a:chExt cx="2503823" cy="2254553"/>
          </a:xfrm>
        </p:grpSpPr>
        <p:sp>
          <p:nvSpPr>
            <p:cNvPr id="19" name="TextBox 18"/>
            <p:cNvSpPr txBox="1"/>
            <p:nvPr/>
          </p:nvSpPr>
          <p:spPr>
            <a:xfrm>
              <a:off x="9563101" y="1764415"/>
              <a:ext cx="2503823" cy="646331"/>
            </a:xfrm>
            <a:prstGeom prst="rect">
              <a:avLst/>
            </a:prstGeom>
            <a:solidFill>
              <a:schemeClr val="accent4">
                <a:lumMod val="20000"/>
                <a:lumOff val="80000"/>
              </a:schemeClr>
            </a:solidFill>
          </p:spPr>
          <p:txBody>
            <a:bodyPr wrap="square" rtlCol="0">
              <a:spAutoFit/>
            </a:bodyPr>
            <a:lstStyle/>
            <a:p>
              <a:pPr algn="ctr"/>
              <a:r>
                <a:rPr lang="en-US" b="1" dirty="0"/>
                <a:t>Do not argue of quarrel with each other</a:t>
              </a:r>
            </a:p>
          </p:txBody>
        </p:sp>
        <p:pic>
          <p:nvPicPr>
            <p:cNvPr id="8206" name="Picture 14" descr="Image result for no argu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53384" y="2510459"/>
              <a:ext cx="2178060" cy="1508509"/>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86870" y="0"/>
            <a:ext cx="12105130" cy="1015663"/>
          </a:xfrm>
          <a:prstGeom prst="rect">
            <a:avLst/>
          </a:prstGeom>
          <a:noFill/>
        </p:spPr>
        <p:txBody>
          <a:bodyPr wrap="square" rtlCol="0">
            <a:spAutoFit/>
          </a:bodyPr>
          <a:lstStyle/>
          <a:p>
            <a:pPr algn="ctr"/>
            <a:r>
              <a:rPr lang="en-US" sz="6000" dirty="0">
                <a:solidFill>
                  <a:schemeClr val="bg1"/>
                </a:solidFill>
                <a:latin typeface="Colonna MT" panose="04020805060202030203" pitchFamily="82" charset="0"/>
              </a:rPr>
              <a:t>The Lord’s Direction</a:t>
            </a:r>
          </a:p>
        </p:txBody>
      </p:sp>
      <p:grpSp>
        <p:nvGrpSpPr>
          <p:cNvPr id="24" name="Group 23"/>
          <p:cNvGrpSpPr/>
          <p:nvPr/>
        </p:nvGrpSpPr>
        <p:grpSpPr>
          <a:xfrm>
            <a:off x="377826" y="1015663"/>
            <a:ext cx="3146187" cy="2272581"/>
            <a:chOff x="377826" y="1015663"/>
            <a:chExt cx="3146187" cy="2272581"/>
          </a:xfrm>
        </p:grpSpPr>
        <p:sp>
          <p:nvSpPr>
            <p:cNvPr id="15" name="TextBox 14"/>
            <p:cNvSpPr txBox="1"/>
            <p:nvPr/>
          </p:nvSpPr>
          <p:spPr>
            <a:xfrm>
              <a:off x="377826" y="1015663"/>
              <a:ext cx="3146187" cy="369332"/>
            </a:xfrm>
            <a:prstGeom prst="rect">
              <a:avLst/>
            </a:prstGeom>
            <a:solidFill>
              <a:schemeClr val="accent4">
                <a:lumMod val="20000"/>
                <a:lumOff val="80000"/>
              </a:schemeClr>
            </a:solidFill>
          </p:spPr>
          <p:txBody>
            <a:bodyPr wrap="square" rtlCol="0">
              <a:spAutoFit/>
            </a:bodyPr>
            <a:lstStyle/>
            <a:p>
              <a:pPr algn="ctr"/>
              <a:r>
                <a:rPr lang="en-US" b="1" dirty="0"/>
                <a:t>Seek to build  yourself up</a:t>
              </a:r>
            </a:p>
          </p:txBody>
        </p:sp>
        <p:pic>
          <p:nvPicPr>
            <p:cNvPr id="8208" name="Picture 16" descr="http://realintent.org/wp-content/uploads/2012/11/34835_fhe_topic_testimony_105860E_s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5415" y="1678518"/>
              <a:ext cx="1809750" cy="160972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p:cNvGrpSpPr/>
          <p:nvPr/>
        </p:nvGrpSpPr>
        <p:grpSpPr>
          <a:xfrm>
            <a:off x="117320" y="3701173"/>
            <a:ext cx="3146187" cy="2304946"/>
            <a:chOff x="117320" y="3701173"/>
            <a:chExt cx="3146187" cy="2304946"/>
          </a:xfrm>
        </p:grpSpPr>
        <p:sp>
          <p:nvSpPr>
            <p:cNvPr id="20" name="TextBox 19"/>
            <p:cNvSpPr txBox="1"/>
            <p:nvPr/>
          </p:nvSpPr>
          <p:spPr>
            <a:xfrm>
              <a:off x="117320" y="3701173"/>
              <a:ext cx="3146187" cy="369332"/>
            </a:xfrm>
            <a:prstGeom prst="rect">
              <a:avLst/>
            </a:prstGeom>
            <a:solidFill>
              <a:schemeClr val="accent4">
                <a:lumMod val="20000"/>
                <a:lumOff val="80000"/>
              </a:schemeClr>
            </a:solidFill>
          </p:spPr>
          <p:txBody>
            <a:bodyPr wrap="square" rtlCol="0">
              <a:spAutoFit/>
            </a:bodyPr>
            <a:lstStyle/>
            <a:p>
              <a:pPr algn="ctr"/>
              <a:r>
                <a:rPr lang="en-US" b="1" dirty="0"/>
                <a:t>Edify one another</a:t>
              </a:r>
            </a:p>
          </p:txBody>
        </p:sp>
        <p:pic>
          <p:nvPicPr>
            <p:cNvPr id="8210" name="Picture 18" descr="https://sparkaliciouswit.files.wordpress.com/2013/10/woman-consoling-friend.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1176" y="4314130"/>
              <a:ext cx="2555875" cy="16919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3039779" y="4035749"/>
            <a:ext cx="3146187" cy="2605387"/>
            <a:chOff x="3385350" y="4044561"/>
            <a:chExt cx="3146187" cy="2605387"/>
          </a:xfrm>
        </p:grpSpPr>
        <p:sp>
          <p:nvSpPr>
            <p:cNvPr id="21" name="TextBox 20"/>
            <p:cNvSpPr txBox="1"/>
            <p:nvPr/>
          </p:nvSpPr>
          <p:spPr>
            <a:xfrm>
              <a:off x="3385350" y="5726618"/>
              <a:ext cx="3146187" cy="923330"/>
            </a:xfrm>
            <a:prstGeom prst="rect">
              <a:avLst/>
            </a:prstGeom>
            <a:solidFill>
              <a:schemeClr val="accent4">
                <a:lumMod val="20000"/>
                <a:lumOff val="80000"/>
              </a:schemeClr>
            </a:solidFill>
          </p:spPr>
          <p:txBody>
            <a:bodyPr wrap="square" rtlCol="0">
              <a:spAutoFit/>
            </a:bodyPr>
            <a:lstStyle/>
            <a:p>
              <a:pPr algn="ctr"/>
              <a:r>
                <a:rPr lang="en-US" b="1" dirty="0"/>
                <a:t>If you borrow something return it in the same condition you borrowed it</a:t>
              </a:r>
            </a:p>
          </p:txBody>
        </p:sp>
        <p:pic>
          <p:nvPicPr>
            <p:cNvPr id="8212" name="Picture 20" descr="http://i.huffpost.com/gen/1169950/thumbs/o-LAWN-MOWER-REPAIR-facebook.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84151" y="4044561"/>
              <a:ext cx="2385081" cy="15900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a:off x="6347462" y="4096032"/>
            <a:ext cx="2722440" cy="2590643"/>
            <a:chOff x="6704590" y="4059305"/>
            <a:chExt cx="2722440" cy="2590643"/>
          </a:xfrm>
        </p:grpSpPr>
        <p:sp>
          <p:nvSpPr>
            <p:cNvPr id="22" name="TextBox 21"/>
            <p:cNvSpPr txBox="1"/>
            <p:nvPr/>
          </p:nvSpPr>
          <p:spPr>
            <a:xfrm>
              <a:off x="6770700" y="4059305"/>
              <a:ext cx="2656330" cy="923330"/>
            </a:xfrm>
            <a:prstGeom prst="rect">
              <a:avLst/>
            </a:prstGeom>
            <a:solidFill>
              <a:schemeClr val="accent4">
                <a:lumMod val="20000"/>
                <a:lumOff val="80000"/>
              </a:schemeClr>
            </a:solidFill>
          </p:spPr>
          <p:txBody>
            <a:bodyPr wrap="square" rtlCol="0">
              <a:spAutoFit/>
            </a:bodyPr>
            <a:lstStyle/>
            <a:p>
              <a:pPr algn="ctr"/>
              <a:r>
                <a:rPr lang="en-US" b="1" dirty="0"/>
                <a:t>Help those who have lost something…could be a spiritual loss also</a:t>
              </a:r>
            </a:p>
          </p:txBody>
        </p:sp>
        <p:pic>
          <p:nvPicPr>
            <p:cNvPr id="8214" name="Picture 22" descr="http://detecting365.com/wp-content/uploads/2014/03/rgbstock.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04590" y="5110149"/>
              <a:ext cx="2194488" cy="15397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8785257" y="4353610"/>
            <a:ext cx="3146187" cy="2250888"/>
            <a:chOff x="8972445" y="4096032"/>
            <a:chExt cx="3146187" cy="2250888"/>
          </a:xfrm>
        </p:grpSpPr>
        <p:sp>
          <p:nvSpPr>
            <p:cNvPr id="23" name="TextBox 22"/>
            <p:cNvSpPr txBox="1"/>
            <p:nvPr/>
          </p:nvSpPr>
          <p:spPr>
            <a:xfrm>
              <a:off x="8972445" y="5977588"/>
              <a:ext cx="3146187" cy="369332"/>
            </a:xfrm>
            <a:prstGeom prst="rect">
              <a:avLst/>
            </a:prstGeom>
            <a:solidFill>
              <a:schemeClr val="accent4">
                <a:lumMod val="20000"/>
                <a:lumOff val="80000"/>
              </a:schemeClr>
            </a:solidFill>
          </p:spPr>
          <p:txBody>
            <a:bodyPr wrap="square" rtlCol="0">
              <a:spAutoFit/>
            </a:bodyPr>
            <a:lstStyle/>
            <a:p>
              <a:pPr algn="ctr"/>
              <a:r>
                <a:rPr lang="en-US" b="1" dirty="0"/>
                <a:t>Use what you have</a:t>
              </a:r>
            </a:p>
          </p:txBody>
        </p:sp>
        <p:pic>
          <p:nvPicPr>
            <p:cNvPr id="8216" name="Picture 24" descr="http://prosperouswaydown.com/wp-content/uploads/2013/05/Resources_.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5229" t="13719" r="4942" b="16671"/>
            <a:stretch/>
          </p:blipFill>
          <p:spPr bwMode="auto">
            <a:xfrm>
              <a:off x="9532207" y="4096032"/>
              <a:ext cx="2522696" cy="180449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0430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04E4D978-3B39-4C7F-9CFB-C9C81B5E7E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22"/>
            <a:ext cx="12192000" cy="6852356"/>
          </a:xfrm>
          <a:prstGeom prst="rect">
            <a:avLst/>
          </a:prstGeom>
        </p:spPr>
      </p:pic>
      <p:sp>
        <p:nvSpPr>
          <p:cNvPr id="6" name="TextBox 5"/>
          <p:cNvSpPr txBox="1"/>
          <p:nvPr/>
        </p:nvSpPr>
        <p:spPr>
          <a:xfrm>
            <a:off x="86870" y="0"/>
            <a:ext cx="12105130" cy="1015663"/>
          </a:xfrm>
          <a:prstGeom prst="rect">
            <a:avLst/>
          </a:prstGeom>
          <a:noFill/>
        </p:spPr>
        <p:txBody>
          <a:bodyPr wrap="square" rtlCol="0">
            <a:spAutoFit/>
          </a:bodyPr>
          <a:lstStyle/>
          <a:p>
            <a:pPr algn="ctr"/>
            <a:r>
              <a:rPr lang="en-US" sz="6000" dirty="0">
                <a:solidFill>
                  <a:schemeClr val="bg1"/>
                </a:solidFill>
                <a:latin typeface="Colonna MT" panose="04020805060202030203" pitchFamily="82" charset="0"/>
              </a:rPr>
              <a:t>A Need For Directions</a:t>
            </a:r>
          </a:p>
        </p:txBody>
      </p:sp>
      <p:sp>
        <p:nvSpPr>
          <p:cNvPr id="3" name="Rectangle 2"/>
          <p:cNvSpPr/>
          <p:nvPr/>
        </p:nvSpPr>
        <p:spPr>
          <a:xfrm>
            <a:off x="0" y="6419832"/>
            <a:ext cx="1656223" cy="369332"/>
          </a:xfrm>
          <a:prstGeom prst="rect">
            <a:avLst/>
          </a:prstGeom>
        </p:spPr>
        <p:txBody>
          <a:bodyPr wrap="none">
            <a:spAutoFit/>
          </a:bodyPr>
          <a:lstStyle/>
          <a:p>
            <a:r>
              <a:rPr lang="en-US" b="1" dirty="0">
                <a:solidFill>
                  <a:schemeClr val="bg1"/>
                </a:solidFill>
              </a:rPr>
              <a:t>D&amp;C 136:19-27</a:t>
            </a:r>
            <a:r>
              <a:rPr lang="en-US" sz="1200" b="1" dirty="0">
                <a:solidFill>
                  <a:schemeClr val="bg1"/>
                </a:solidFill>
              </a:rPr>
              <a:t> </a:t>
            </a:r>
            <a:endParaRPr lang="en-US" sz="1200" dirty="0"/>
          </a:p>
        </p:txBody>
      </p:sp>
      <p:grpSp>
        <p:nvGrpSpPr>
          <p:cNvPr id="5" name="Group 4"/>
          <p:cNvGrpSpPr/>
          <p:nvPr/>
        </p:nvGrpSpPr>
        <p:grpSpPr>
          <a:xfrm>
            <a:off x="485893" y="918618"/>
            <a:ext cx="5286185" cy="1911782"/>
            <a:chOff x="485893" y="918618"/>
            <a:chExt cx="5286185" cy="1911782"/>
          </a:xfrm>
        </p:grpSpPr>
        <p:sp>
          <p:nvSpPr>
            <p:cNvPr id="17" name="TextBox 16"/>
            <p:cNvSpPr txBox="1"/>
            <p:nvPr/>
          </p:nvSpPr>
          <p:spPr>
            <a:xfrm>
              <a:off x="2307245" y="968142"/>
              <a:ext cx="3464833" cy="1815882"/>
            </a:xfrm>
            <a:prstGeom prst="rect">
              <a:avLst/>
            </a:prstGeom>
            <a:noFill/>
          </p:spPr>
          <p:txBody>
            <a:bodyPr wrap="square" rtlCol="0">
              <a:spAutoFit/>
            </a:bodyPr>
            <a:lstStyle/>
            <a:p>
              <a:pPr fontAlgn="base"/>
              <a:r>
                <a:rPr lang="en-US" sz="2800" dirty="0">
                  <a:ln>
                    <a:solidFill>
                      <a:schemeClr val="tx1"/>
                    </a:solidFill>
                  </a:ln>
                  <a:solidFill>
                    <a:srgbClr val="FF0000"/>
                  </a:solidFill>
                </a:rPr>
                <a:t>What direction did you see that would help the Saints travel and work together? </a:t>
              </a:r>
            </a:p>
          </p:txBody>
        </p:sp>
        <p:grpSp>
          <p:nvGrpSpPr>
            <p:cNvPr id="4" name="Group 3"/>
            <p:cNvGrpSpPr/>
            <p:nvPr/>
          </p:nvGrpSpPr>
          <p:grpSpPr>
            <a:xfrm>
              <a:off x="485893" y="918618"/>
              <a:ext cx="1770643" cy="1911782"/>
              <a:chOff x="485893" y="918618"/>
              <a:chExt cx="1770643" cy="1911782"/>
            </a:xfrm>
          </p:grpSpPr>
          <p:pic>
            <p:nvPicPr>
              <p:cNvPr id="16" name="Picture 4" descr="http://www.clker.com/cliparts/J/b/A/T/B/6/blank-interstate-sign-h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893" y="918618"/>
                <a:ext cx="1770643" cy="1911782"/>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32"/>
              <p:cNvGrpSpPr/>
              <p:nvPr/>
            </p:nvGrpSpPr>
            <p:grpSpPr>
              <a:xfrm>
                <a:off x="794657" y="1480458"/>
                <a:ext cx="1132114" cy="1132114"/>
                <a:chOff x="609600" y="4953000"/>
                <a:chExt cx="1676400" cy="1676400"/>
              </a:xfrm>
              <a:solidFill>
                <a:srgbClr val="996633"/>
              </a:solidFill>
            </p:grpSpPr>
            <p:sp>
              <p:nvSpPr>
                <p:cNvPr id="19" name="Rectangle 18"/>
                <p:cNvSpPr/>
                <p:nvPr/>
              </p:nvSpPr>
              <p:spPr>
                <a:xfrm rot="2774533" flipH="1">
                  <a:off x="1403995" y="5036107"/>
                  <a:ext cx="102696" cy="1448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8"/>
                <p:cNvSpPr/>
                <p:nvPr/>
              </p:nvSpPr>
              <p:spPr>
                <a:xfrm rot="18825467">
                  <a:off x="1389379" y="5078792"/>
                  <a:ext cx="121069" cy="1448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rot="16200000">
                  <a:off x="1394792" y="5002696"/>
                  <a:ext cx="106017" cy="16002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1364974" y="5029200"/>
                  <a:ext cx="106017" cy="16002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Donut 4"/>
                <p:cNvSpPr/>
                <p:nvPr/>
              </p:nvSpPr>
              <p:spPr>
                <a:xfrm>
                  <a:off x="609600" y="4953000"/>
                  <a:ext cx="1676400" cy="1676400"/>
                </a:xfrm>
                <a:prstGeom prst="donut">
                  <a:avLst>
                    <a:gd name="adj" fmla="val 711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4" name="Group 9"/>
                <p:cNvGrpSpPr/>
                <p:nvPr/>
              </p:nvGrpSpPr>
              <p:grpSpPr>
                <a:xfrm>
                  <a:off x="1219200" y="5562600"/>
                  <a:ext cx="453081" cy="453081"/>
                  <a:chOff x="1371600" y="1600200"/>
                  <a:chExt cx="762000" cy="762000"/>
                </a:xfrm>
                <a:grpFill/>
              </p:grpSpPr>
              <p:sp>
                <p:nvSpPr>
                  <p:cNvPr id="25" name="Donut 24"/>
                  <p:cNvSpPr/>
                  <p:nvPr/>
                </p:nvSpPr>
                <p:spPr>
                  <a:xfrm>
                    <a:off x="1371600" y="1600200"/>
                    <a:ext cx="762000" cy="762000"/>
                  </a:xfrm>
                  <a:prstGeom prst="donut">
                    <a:avLst>
                      <a:gd name="adj" fmla="val 22549"/>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Oval 6"/>
                  <p:cNvSpPr/>
                  <p:nvPr/>
                </p:nvSpPr>
                <p:spPr>
                  <a:xfrm>
                    <a:off x="1600199" y="1828799"/>
                    <a:ext cx="304799" cy="304799"/>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7" name="Group 6"/>
          <p:cNvGrpSpPr/>
          <p:nvPr/>
        </p:nvGrpSpPr>
        <p:grpSpPr>
          <a:xfrm>
            <a:off x="5863416" y="1869192"/>
            <a:ext cx="6187070" cy="1911782"/>
            <a:chOff x="5863416" y="1869192"/>
            <a:chExt cx="6187070" cy="1911782"/>
          </a:xfrm>
        </p:grpSpPr>
        <p:sp>
          <p:nvSpPr>
            <p:cNvPr id="12" name="TextBox 11"/>
            <p:cNvSpPr txBox="1"/>
            <p:nvPr/>
          </p:nvSpPr>
          <p:spPr>
            <a:xfrm>
              <a:off x="7702027" y="2178151"/>
              <a:ext cx="4348459" cy="1384995"/>
            </a:xfrm>
            <a:prstGeom prst="rect">
              <a:avLst/>
            </a:prstGeom>
            <a:noFill/>
          </p:spPr>
          <p:txBody>
            <a:bodyPr wrap="square" rtlCol="0">
              <a:spAutoFit/>
            </a:bodyPr>
            <a:lstStyle/>
            <a:p>
              <a:pPr fontAlgn="base"/>
              <a:r>
                <a:rPr lang="en-US" sz="2800" dirty="0">
                  <a:ln>
                    <a:solidFill>
                      <a:schemeClr val="tx1"/>
                    </a:solidFill>
                  </a:ln>
                  <a:solidFill>
                    <a:srgbClr val="FF0000"/>
                  </a:solidFill>
                </a:rPr>
                <a:t>How can you apply this direction as you interact and work with other people?</a:t>
              </a:r>
            </a:p>
          </p:txBody>
        </p:sp>
        <p:grpSp>
          <p:nvGrpSpPr>
            <p:cNvPr id="27" name="Group 26"/>
            <p:cNvGrpSpPr/>
            <p:nvPr/>
          </p:nvGrpSpPr>
          <p:grpSpPr>
            <a:xfrm>
              <a:off x="5863416" y="1869192"/>
              <a:ext cx="1770643" cy="1911782"/>
              <a:chOff x="485893" y="918618"/>
              <a:chExt cx="1770643" cy="1911782"/>
            </a:xfrm>
          </p:grpSpPr>
          <p:pic>
            <p:nvPicPr>
              <p:cNvPr id="28" name="Picture 4" descr="http://www.clker.com/cliparts/J/b/A/T/B/6/blank-interstate-sign-h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893" y="918618"/>
                <a:ext cx="1770643" cy="1911782"/>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32"/>
              <p:cNvGrpSpPr/>
              <p:nvPr/>
            </p:nvGrpSpPr>
            <p:grpSpPr>
              <a:xfrm>
                <a:off x="794657" y="1480458"/>
                <a:ext cx="1132114" cy="1132114"/>
                <a:chOff x="609600" y="4953000"/>
                <a:chExt cx="1676400" cy="1676400"/>
              </a:xfrm>
              <a:solidFill>
                <a:srgbClr val="996633"/>
              </a:solidFill>
            </p:grpSpPr>
            <p:sp>
              <p:nvSpPr>
                <p:cNvPr id="30" name="Rectangle 29"/>
                <p:cNvSpPr/>
                <p:nvPr/>
              </p:nvSpPr>
              <p:spPr>
                <a:xfrm rot="2774533" flipH="1">
                  <a:off x="1403995" y="5036107"/>
                  <a:ext cx="102696" cy="1448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18"/>
                <p:cNvSpPr/>
                <p:nvPr/>
              </p:nvSpPr>
              <p:spPr>
                <a:xfrm rot="18825467">
                  <a:off x="1389379" y="5078792"/>
                  <a:ext cx="121069" cy="1448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rot="16200000">
                  <a:off x="1394792" y="5002696"/>
                  <a:ext cx="106017" cy="16002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1364974" y="5029200"/>
                  <a:ext cx="106017" cy="16002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onut 4"/>
                <p:cNvSpPr/>
                <p:nvPr/>
              </p:nvSpPr>
              <p:spPr>
                <a:xfrm>
                  <a:off x="609600" y="4953000"/>
                  <a:ext cx="1676400" cy="1676400"/>
                </a:xfrm>
                <a:prstGeom prst="donut">
                  <a:avLst>
                    <a:gd name="adj" fmla="val 711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35" name="Group 9"/>
                <p:cNvGrpSpPr/>
                <p:nvPr/>
              </p:nvGrpSpPr>
              <p:grpSpPr>
                <a:xfrm>
                  <a:off x="1219200" y="5562600"/>
                  <a:ext cx="453081" cy="453081"/>
                  <a:chOff x="1371600" y="1600200"/>
                  <a:chExt cx="762000" cy="762000"/>
                </a:xfrm>
                <a:grpFill/>
              </p:grpSpPr>
              <p:sp>
                <p:nvSpPr>
                  <p:cNvPr id="36" name="Donut 35"/>
                  <p:cNvSpPr/>
                  <p:nvPr/>
                </p:nvSpPr>
                <p:spPr>
                  <a:xfrm>
                    <a:off x="1371600" y="1600200"/>
                    <a:ext cx="762000" cy="762000"/>
                  </a:xfrm>
                  <a:prstGeom prst="donut">
                    <a:avLst>
                      <a:gd name="adj" fmla="val 22549"/>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Oval 6"/>
                  <p:cNvSpPr/>
                  <p:nvPr/>
                </p:nvSpPr>
                <p:spPr>
                  <a:xfrm>
                    <a:off x="1600199" y="1828799"/>
                    <a:ext cx="304799" cy="304799"/>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8" name="Group 7"/>
          <p:cNvGrpSpPr/>
          <p:nvPr/>
        </p:nvGrpSpPr>
        <p:grpSpPr>
          <a:xfrm>
            <a:off x="2256536" y="4222725"/>
            <a:ext cx="6714966" cy="1911782"/>
            <a:chOff x="1204829" y="4222725"/>
            <a:chExt cx="6714966" cy="1911782"/>
          </a:xfrm>
        </p:grpSpPr>
        <p:sp>
          <p:nvSpPr>
            <p:cNvPr id="13" name="TextBox 12"/>
            <p:cNvSpPr txBox="1"/>
            <p:nvPr/>
          </p:nvSpPr>
          <p:spPr>
            <a:xfrm>
              <a:off x="3119194" y="4401112"/>
              <a:ext cx="4800601" cy="1384995"/>
            </a:xfrm>
            <a:prstGeom prst="rect">
              <a:avLst/>
            </a:prstGeom>
            <a:noFill/>
          </p:spPr>
          <p:txBody>
            <a:bodyPr wrap="square" rtlCol="0">
              <a:spAutoFit/>
            </a:bodyPr>
            <a:lstStyle/>
            <a:p>
              <a:pPr fontAlgn="base"/>
              <a:r>
                <a:rPr lang="en-US" sz="2800" dirty="0">
                  <a:ln>
                    <a:solidFill>
                      <a:schemeClr val="tx1"/>
                    </a:solidFill>
                  </a:ln>
                  <a:solidFill>
                    <a:srgbClr val="FF0000"/>
                  </a:solidFill>
                </a:rPr>
                <a:t>What are the consequences when people disobey this counsel?</a:t>
              </a:r>
            </a:p>
          </p:txBody>
        </p:sp>
        <p:grpSp>
          <p:nvGrpSpPr>
            <p:cNvPr id="38" name="Group 37"/>
            <p:cNvGrpSpPr/>
            <p:nvPr/>
          </p:nvGrpSpPr>
          <p:grpSpPr>
            <a:xfrm>
              <a:off x="1204829" y="4222725"/>
              <a:ext cx="1770643" cy="1911782"/>
              <a:chOff x="485893" y="918618"/>
              <a:chExt cx="1770643" cy="1911782"/>
            </a:xfrm>
          </p:grpSpPr>
          <p:pic>
            <p:nvPicPr>
              <p:cNvPr id="39" name="Picture 4" descr="http://www.clker.com/cliparts/J/b/A/T/B/6/blank-interstate-sign-h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893" y="918618"/>
                <a:ext cx="1770643" cy="1911782"/>
              </a:xfrm>
              <a:prstGeom prst="rect">
                <a:avLst/>
              </a:prstGeom>
              <a:noFill/>
              <a:extLst>
                <a:ext uri="{909E8E84-426E-40DD-AFC4-6F175D3DCCD1}">
                  <a14:hiddenFill xmlns:a14="http://schemas.microsoft.com/office/drawing/2010/main">
                    <a:solidFill>
                      <a:srgbClr val="FFFFFF"/>
                    </a:solidFill>
                  </a14:hiddenFill>
                </a:ext>
              </a:extLst>
            </p:spPr>
          </p:pic>
          <p:grpSp>
            <p:nvGrpSpPr>
              <p:cNvPr id="40" name="Group 32"/>
              <p:cNvGrpSpPr/>
              <p:nvPr/>
            </p:nvGrpSpPr>
            <p:grpSpPr>
              <a:xfrm>
                <a:off x="794657" y="1480458"/>
                <a:ext cx="1132114" cy="1132114"/>
                <a:chOff x="609600" y="4953000"/>
                <a:chExt cx="1676400" cy="1676400"/>
              </a:xfrm>
              <a:solidFill>
                <a:srgbClr val="996633"/>
              </a:solidFill>
            </p:grpSpPr>
            <p:sp>
              <p:nvSpPr>
                <p:cNvPr id="41" name="Rectangle 40"/>
                <p:cNvSpPr/>
                <p:nvPr/>
              </p:nvSpPr>
              <p:spPr>
                <a:xfrm rot="2774533" flipH="1">
                  <a:off x="1403995" y="5036107"/>
                  <a:ext cx="102696" cy="1448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18"/>
                <p:cNvSpPr/>
                <p:nvPr/>
              </p:nvSpPr>
              <p:spPr>
                <a:xfrm rot="18825467">
                  <a:off x="1389379" y="5078792"/>
                  <a:ext cx="121069" cy="1448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rot="16200000">
                  <a:off x="1394792" y="5002696"/>
                  <a:ext cx="106017" cy="16002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1364974" y="5029200"/>
                  <a:ext cx="106017" cy="16002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Donut 4"/>
                <p:cNvSpPr/>
                <p:nvPr/>
              </p:nvSpPr>
              <p:spPr>
                <a:xfrm>
                  <a:off x="609600" y="4953000"/>
                  <a:ext cx="1676400" cy="1676400"/>
                </a:xfrm>
                <a:prstGeom prst="donut">
                  <a:avLst>
                    <a:gd name="adj" fmla="val 711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46" name="Group 9"/>
                <p:cNvGrpSpPr/>
                <p:nvPr/>
              </p:nvGrpSpPr>
              <p:grpSpPr>
                <a:xfrm>
                  <a:off x="1219200" y="5562600"/>
                  <a:ext cx="453081" cy="453081"/>
                  <a:chOff x="1371600" y="1600200"/>
                  <a:chExt cx="762000" cy="762000"/>
                </a:xfrm>
                <a:grpFill/>
              </p:grpSpPr>
              <p:sp>
                <p:nvSpPr>
                  <p:cNvPr id="47" name="Donut 46"/>
                  <p:cNvSpPr/>
                  <p:nvPr/>
                </p:nvSpPr>
                <p:spPr>
                  <a:xfrm>
                    <a:off x="1371600" y="1600200"/>
                    <a:ext cx="762000" cy="762000"/>
                  </a:xfrm>
                  <a:prstGeom prst="donut">
                    <a:avLst>
                      <a:gd name="adj" fmla="val 22549"/>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Oval 6"/>
                  <p:cNvSpPr/>
                  <p:nvPr/>
                </p:nvSpPr>
                <p:spPr>
                  <a:xfrm>
                    <a:off x="1600199" y="1828799"/>
                    <a:ext cx="304799" cy="304799"/>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spTree>
    <p:extLst>
      <p:ext uri="{BB962C8B-B14F-4D97-AF65-F5344CB8AC3E}">
        <p14:creationId xmlns:p14="http://schemas.microsoft.com/office/powerpoint/2010/main" val="2780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38F0C9D-C777-4873-A82A-04DFC63C58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22"/>
            <a:ext cx="12192000" cy="6852356"/>
          </a:xfrm>
          <a:prstGeom prst="rect">
            <a:avLst/>
          </a:prstGeom>
        </p:spPr>
      </p:pic>
      <p:sp>
        <p:nvSpPr>
          <p:cNvPr id="6" name="TextBox 5"/>
          <p:cNvSpPr txBox="1"/>
          <p:nvPr/>
        </p:nvSpPr>
        <p:spPr>
          <a:xfrm>
            <a:off x="86870" y="0"/>
            <a:ext cx="12105130" cy="1015663"/>
          </a:xfrm>
          <a:prstGeom prst="rect">
            <a:avLst/>
          </a:prstGeom>
          <a:noFill/>
        </p:spPr>
        <p:txBody>
          <a:bodyPr wrap="square" rtlCol="0">
            <a:spAutoFit/>
          </a:bodyPr>
          <a:lstStyle/>
          <a:p>
            <a:pPr algn="ctr"/>
            <a:r>
              <a:rPr lang="en-US" sz="6000" dirty="0">
                <a:solidFill>
                  <a:schemeClr val="bg1"/>
                </a:solidFill>
                <a:latin typeface="Colonna MT" panose="04020805060202030203" pitchFamily="82" charset="0"/>
              </a:rPr>
              <a:t>Cease Drunkenness And Edify</a:t>
            </a:r>
          </a:p>
        </p:txBody>
      </p:sp>
      <p:sp>
        <p:nvSpPr>
          <p:cNvPr id="3" name="Rectangle 2"/>
          <p:cNvSpPr/>
          <p:nvPr/>
        </p:nvSpPr>
        <p:spPr>
          <a:xfrm>
            <a:off x="0" y="6419832"/>
            <a:ext cx="1620957" cy="369332"/>
          </a:xfrm>
          <a:prstGeom prst="rect">
            <a:avLst/>
          </a:prstGeom>
        </p:spPr>
        <p:txBody>
          <a:bodyPr wrap="none">
            <a:spAutoFit/>
          </a:bodyPr>
          <a:lstStyle/>
          <a:p>
            <a:r>
              <a:rPr lang="en-US" b="1" dirty="0">
                <a:solidFill>
                  <a:schemeClr val="bg1"/>
                </a:solidFill>
              </a:rPr>
              <a:t>D&amp;C 136:23-24</a:t>
            </a:r>
            <a:endParaRPr lang="en-US" sz="1200" dirty="0"/>
          </a:p>
        </p:txBody>
      </p:sp>
      <p:sp>
        <p:nvSpPr>
          <p:cNvPr id="15" name="TextBox 14"/>
          <p:cNvSpPr txBox="1"/>
          <p:nvPr/>
        </p:nvSpPr>
        <p:spPr>
          <a:xfrm>
            <a:off x="475797" y="1259175"/>
            <a:ext cx="4640489" cy="1384995"/>
          </a:xfrm>
          <a:prstGeom prst="rect">
            <a:avLst/>
          </a:prstGeom>
          <a:noFill/>
        </p:spPr>
        <p:txBody>
          <a:bodyPr wrap="square" rtlCol="0">
            <a:spAutoFit/>
          </a:bodyPr>
          <a:lstStyle/>
          <a:p>
            <a:r>
              <a:rPr lang="en-US" sz="2800" dirty="0">
                <a:solidFill>
                  <a:schemeClr val="bg1"/>
                </a:solidFill>
              </a:rPr>
              <a:t>The Saints progressed gradually in their observance of the Word of Wisdom. </a:t>
            </a:r>
            <a:endParaRPr lang="en-US" sz="2800" b="1" dirty="0">
              <a:solidFill>
                <a:schemeClr val="bg1"/>
              </a:solidFill>
            </a:endParaRPr>
          </a:p>
        </p:txBody>
      </p:sp>
      <p:sp>
        <p:nvSpPr>
          <p:cNvPr id="17" name="TextBox 16"/>
          <p:cNvSpPr txBox="1"/>
          <p:nvPr/>
        </p:nvSpPr>
        <p:spPr>
          <a:xfrm>
            <a:off x="6881251" y="3225514"/>
            <a:ext cx="5037127" cy="2246769"/>
          </a:xfrm>
          <a:prstGeom prst="rect">
            <a:avLst/>
          </a:prstGeom>
          <a:noFill/>
        </p:spPr>
        <p:txBody>
          <a:bodyPr wrap="square" rtlCol="0">
            <a:spAutoFit/>
          </a:bodyPr>
          <a:lstStyle/>
          <a:p>
            <a:r>
              <a:rPr lang="en-US" sz="2800" dirty="0">
                <a:solidFill>
                  <a:schemeClr val="bg1"/>
                </a:solidFill>
              </a:rPr>
              <a:t>When the revelation in Doctrine and Covenants 136 was given, the Latter-day Saints were not prohibited from consuming all alcoholic drinks as we are today.</a:t>
            </a:r>
            <a:endParaRPr lang="en-US" sz="2800" b="1" dirty="0">
              <a:solidFill>
                <a:schemeClr val="bg1"/>
              </a:solidFill>
            </a:endParaRPr>
          </a:p>
        </p:txBody>
      </p:sp>
      <p:pic>
        <p:nvPicPr>
          <p:cNvPr id="7" name="Picture 6">
            <a:extLst>
              <a:ext uri="{FF2B5EF4-FFF2-40B4-BE49-F238E27FC236}">
                <a16:creationId xmlns:a16="http://schemas.microsoft.com/office/drawing/2014/main" id="{CE5DF9B1-F616-4C44-AADB-3DBCFA5D56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9943" y="882768"/>
            <a:ext cx="3124200" cy="2219325"/>
          </a:xfrm>
          <a:prstGeom prst="rect">
            <a:avLst/>
          </a:prstGeom>
        </p:spPr>
      </p:pic>
      <p:pic>
        <p:nvPicPr>
          <p:cNvPr id="9" name="Picture 8">
            <a:extLst>
              <a:ext uri="{FF2B5EF4-FFF2-40B4-BE49-F238E27FC236}">
                <a16:creationId xmlns:a16="http://schemas.microsoft.com/office/drawing/2014/main" id="{C297AC41-9141-4C12-B2B6-8959A374A6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329" y="2969197"/>
            <a:ext cx="6096528" cy="3450635"/>
          </a:xfrm>
          <a:prstGeom prst="rect">
            <a:avLst/>
          </a:prstGeom>
        </p:spPr>
      </p:pic>
    </p:spTree>
    <p:extLst>
      <p:ext uri="{BB962C8B-B14F-4D97-AF65-F5344CB8AC3E}">
        <p14:creationId xmlns:p14="http://schemas.microsoft.com/office/powerpoint/2010/main" val="2628626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316</TotalTime>
  <Words>2318</Words>
  <Application>Microsoft Office PowerPoint</Application>
  <PresentationFormat>Widescreen</PresentationFormat>
  <Paragraphs>108</Paragraphs>
  <Slides>19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Calibri Light</vt:lpstr>
      <vt:lpstr>Arial</vt:lpstr>
      <vt:lpstr>Calibri</vt:lpstr>
      <vt:lpstr>Colonna MT</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Brad Blau</cp:lastModifiedBy>
  <cp:revision>39</cp:revision>
  <dcterms:created xsi:type="dcterms:W3CDTF">2015-04-16T13:51:06Z</dcterms:created>
  <dcterms:modified xsi:type="dcterms:W3CDTF">2024-12-26T18:17:44Z</dcterms:modified>
</cp:coreProperties>
</file>