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65" r:id="rId9"/>
    <p:sldId id="266" r:id="rId10"/>
    <p:sldId id="267" r:id="rId11"/>
    <p:sldId id="268" r:id="rId12"/>
    <p:sldId id="261"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60"/>
  </p:normalViewPr>
  <p:slideViewPr>
    <p:cSldViewPr snapToGrid="0">
      <p:cViewPr varScale="1">
        <p:scale>
          <a:sx n="105" d="100"/>
          <a:sy n="105" d="100"/>
        </p:scale>
        <p:origin x="1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0547D-5633-4DA3-83E7-E3AADAFBEA6E}"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08CF-DCCA-41E0-A0FB-584520BD9235}" type="slidenum">
              <a:rPr lang="en-US" smtClean="0"/>
              <a:t>‹#›</a:t>
            </a:fld>
            <a:endParaRPr lang="en-US"/>
          </a:p>
        </p:txBody>
      </p:sp>
    </p:spTree>
    <p:extLst>
      <p:ext uri="{BB962C8B-B14F-4D97-AF65-F5344CB8AC3E}">
        <p14:creationId xmlns:p14="http://schemas.microsoft.com/office/powerpoint/2010/main" val="251468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808CF-DCCA-41E0-A0FB-584520BD9235}" type="slidenum">
              <a:rPr lang="en-US" smtClean="0"/>
              <a:t>4</a:t>
            </a:fld>
            <a:endParaRPr lang="en-US"/>
          </a:p>
        </p:txBody>
      </p:sp>
    </p:spTree>
    <p:extLst>
      <p:ext uri="{BB962C8B-B14F-4D97-AF65-F5344CB8AC3E}">
        <p14:creationId xmlns:p14="http://schemas.microsoft.com/office/powerpoint/2010/main" val="151446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808CF-DCCA-41E0-A0FB-584520BD9235}" type="slidenum">
              <a:rPr lang="en-US" smtClean="0"/>
              <a:t>10</a:t>
            </a:fld>
            <a:endParaRPr lang="en-US"/>
          </a:p>
        </p:txBody>
      </p:sp>
    </p:spTree>
    <p:extLst>
      <p:ext uri="{BB962C8B-B14F-4D97-AF65-F5344CB8AC3E}">
        <p14:creationId xmlns:p14="http://schemas.microsoft.com/office/powerpoint/2010/main" val="267920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F78D5-A938-936B-2731-14AA43639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65230-6782-FEB9-617A-0D60D2A01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5A7F5-25DC-0E0F-7FD1-F04669B774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0B84F0-D16B-2C89-C61C-B27DF65519B6}"/>
              </a:ext>
            </a:extLst>
          </p:cNvPr>
          <p:cNvSpPr>
            <a:spLocks noGrp="1"/>
          </p:cNvSpPr>
          <p:nvPr>
            <p:ph type="sldNum" sz="quarter" idx="5"/>
          </p:nvPr>
        </p:nvSpPr>
        <p:spPr/>
        <p:txBody>
          <a:bodyPr/>
          <a:lstStyle/>
          <a:p>
            <a:fld id="{A30808CF-DCCA-41E0-A0FB-584520BD9235}" type="slidenum">
              <a:rPr lang="en-US" smtClean="0"/>
              <a:t>11</a:t>
            </a:fld>
            <a:endParaRPr lang="en-US"/>
          </a:p>
        </p:txBody>
      </p:sp>
    </p:spTree>
    <p:extLst>
      <p:ext uri="{BB962C8B-B14F-4D97-AF65-F5344CB8AC3E}">
        <p14:creationId xmlns:p14="http://schemas.microsoft.com/office/powerpoint/2010/main" val="75416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13DF-3B94-3BE3-E3F0-F71BDDB8E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7FEF75-D30D-03D0-A0D7-0B12CEB83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AB746-8774-56A3-FA60-05315C10BB63}"/>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5" name="Footer Placeholder 4">
            <a:extLst>
              <a:ext uri="{FF2B5EF4-FFF2-40B4-BE49-F238E27FC236}">
                <a16:creationId xmlns:a16="http://schemas.microsoft.com/office/drawing/2014/main" id="{1900E962-E24B-A092-206E-15301D3F8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D3A57-735A-B649-8693-8ECE86B86581}"/>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193077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845-5448-D11E-F4F5-4794FF93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2BF8C-9625-05EF-066D-20208270AB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E4E16-B7EC-B585-3192-ADC36E4046FC}"/>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5" name="Footer Placeholder 4">
            <a:extLst>
              <a:ext uri="{FF2B5EF4-FFF2-40B4-BE49-F238E27FC236}">
                <a16:creationId xmlns:a16="http://schemas.microsoft.com/office/drawing/2014/main" id="{886DBE3E-EA4A-7172-291B-852728015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A3EA8-6F3E-EC30-271F-C503E24D2E76}"/>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338432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63035-7F4B-6DAD-1026-2710D95405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684448-E144-1F73-8492-E0EA216E62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3AC46-2417-C24E-9D8C-C2F5EA861158}"/>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5" name="Footer Placeholder 4">
            <a:extLst>
              <a:ext uri="{FF2B5EF4-FFF2-40B4-BE49-F238E27FC236}">
                <a16:creationId xmlns:a16="http://schemas.microsoft.com/office/drawing/2014/main" id="{CC83773B-D44B-CEE2-BD6A-2D7A34288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35CD9-38B2-C63D-2629-3B19844B2B4B}"/>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42673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BA89-F9BC-F541-2B99-471617BA2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DE115C-14D4-BE07-2BDF-008956B9E6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3E6A1-A74C-0A10-614A-BE3D0751CEF4}"/>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5" name="Footer Placeholder 4">
            <a:extLst>
              <a:ext uri="{FF2B5EF4-FFF2-40B4-BE49-F238E27FC236}">
                <a16:creationId xmlns:a16="http://schemas.microsoft.com/office/drawing/2014/main" id="{97E70C1E-E56E-72B7-98AC-F6C934726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8ED7-D671-1D92-91D1-C5B86F72395B}"/>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248026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C81B-B8AC-208D-6BA6-D0B925059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40843-2720-FB98-3CF8-94F0FE12ED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6D4466-4925-2F50-9579-80A8A915264D}"/>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5" name="Footer Placeholder 4">
            <a:extLst>
              <a:ext uri="{FF2B5EF4-FFF2-40B4-BE49-F238E27FC236}">
                <a16:creationId xmlns:a16="http://schemas.microsoft.com/office/drawing/2014/main" id="{877A85A0-AFF2-0C2A-F8CE-E51A6CE80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69121-9175-B41D-6CC2-90ED4D8DB492}"/>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268510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BCD0-BCE5-DCA1-8CC7-9A4554609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A484C-C80B-E9E9-7FA9-829850831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C0E1F-C35C-DB7D-9F44-73D322087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E8EF1-19BE-6BBC-C1A6-0BDFA9CB3492}"/>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6" name="Footer Placeholder 5">
            <a:extLst>
              <a:ext uri="{FF2B5EF4-FFF2-40B4-BE49-F238E27FC236}">
                <a16:creationId xmlns:a16="http://schemas.microsoft.com/office/drawing/2014/main" id="{F1C697CE-C97F-8BEB-9381-4F44290B9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26B74-500C-0B92-E8A0-E273DD91C868}"/>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28384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DB51-CCE0-AC88-8942-99923DAE2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E06E81-E06F-7DB1-7FB8-4D24BB070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D683A-C642-60A6-910E-6E613F264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0671E0-74C0-8E3A-203E-184DE4D3E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EEC55-6AA2-FDB3-17C6-4B9A883C7E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8F950-EE5E-98AD-40C1-0210D92CED94}"/>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8" name="Footer Placeholder 7">
            <a:extLst>
              <a:ext uri="{FF2B5EF4-FFF2-40B4-BE49-F238E27FC236}">
                <a16:creationId xmlns:a16="http://schemas.microsoft.com/office/drawing/2014/main" id="{E1CE1505-5657-018F-E9CB-E29FA6BE76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2005B8-DBEB-CF6D-819B-DE07F3F3C3D4}"/>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14458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CB68-E75C-438C-A260-0346BD1EC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50F7E-39CA-B6E1-0261-CABA1824DC7A}"/>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4" name="Footer Placeholder 3">
            <a:extLst>
              <a:ext uri="{FF2B5EF4-FFF2-40B4-BE49-F238E27FC236}">
                <a16:creationId xmlns:a16="http://schemas.microsoft.com/office/drawing/2014/main" id="{8E90732F-0E26-63AD-FD64-F7EF307C7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C32CF-FD7C-6E16-8252-0858DBD10328}"/>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397227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F82FF-1D8A-417E-5C60-22B61B880249}"/>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3" name="Footer Placeholder 2">
            <a:extLst>
              <a:ext uri="{FF2B5EF4-FFF2-40B4-BE49-F238E27FC236}">
                <a16:creationId xmlns:a16="http://schemas.microsoft.com/office/drawing/2014/main" id="{C61058F5-3847-368E-FF2B-BD59547F7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59C11-873B-397E-4F14-03CA82534616}"/>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18065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BF9A-C781-60E5-C03B-ABD719706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20D5B-50F9-7458-B50E-7A6A8623C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C4AF1-F110-9FEC-AC00-0872DC3E0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6360F-B32C-E19D-6B5E-C030BCDB6C19}"/>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6" name="Footer Placeholder 5">
            <a:extLst>
              <a:ext uri="{FF2B5EF4-FFF2-40B4-BE49-F238E27FC236}">
                <a16:creationId xmlns:a16="http://schemas.microsoft.com/office/drawing/2014/main" id="{473E6420-9C3B-78BE-7A03-FC4D1514A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3FE25-5A58-B3BE-AB27-34AD25C1EE2D}"/>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50019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DFEC-4287-7283-A999-580A44786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AE1913-FFF7-997A-52DD-2CBC0ABE2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B093F-BB24-52B1-4E4B-68C2D946D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E0A0D-BC50-C299-5B17-1813428B8C1D}"/>
              </a:ext>
            </a:extLst>
          </p:cNvPr>
          <p:cNvSpPr>
            <a:spLocks noGrp="1"/>
          </p:cNvSpPr>
          <p:nvPr>
            <p:ph type="dt" sz="half" idx="10"/>
          </p:nvPr>
        </p:nvSpPr>
        <p:spPr/>
        <p:txBody>
          <a:bodyPr/>
          <a:lstStyle/>
          <a:p>
            <a:fld id="{0C84D974-3619-4724-917A-278F30156C9A}" type="datetimeFigureOut">
              <a:rPr lang="en-US" smtClean="0"/>
              <a:t>12/29/2024</a:t>
            </a:fld>
            <a:endParaRPr lang="en-US"/>
          </a:p>
        </p:txBody>
      </p:sp>
      <p:sp>
        <p:nvSpPr>
          <p:cNvPr id="6" name="Footer Placeholder 5">
            <a:extLst>
              <a:ext uri="{FF2B5EF4-FFF2-40B4-BE49-F238E27FC236}">
                <a16:creationId xmlns:a16="http://schemas.microsoft.com/office/drawing/2014/main" id="{44E7D9FB-A6F7-26A7-F46D-49404538E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97FE7-B10F-3189-7EAF-821A12F41807}"/>
              </a:ext>
            </a:extLst>
          </p:cNvPr>
          <p:cNvSpPr>
            <a:spLocks noGrp="1"/>
          </p:cNvSpPr>
          <p:nvPr>
            <p:ph type="sldNum" sz="quarter" idx="12"/>
          </p:nvPr>
        </p:nvSpPr>
        <p:spPr/>
        <p:txBody>
          <a:bodyPr/>
          <a:lstStyle/>
          <a:p>
            <a:fld id="{15FB6954-902D-4920-B732-A6204BEA6176}" type="slidenum">
              <a:rPr lang="en-US" smtClean="0"/>
              <a:t>‹#›</a:t>
            </a:fld>
            <a:endParaRPr lang="en-US"/>
          </a:p>
        </p:txBody>
      </p:sp>
    </p:spTree>
    <p:extLst>
      <p:ext uri="{BB962C8B-B14F-4D97-AF65-F5344CB8AC3E}">
        <p14:creationId xmlns:p14="http://schemas.microsoft.com/office/powerpoint/2010/main" val="339259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2D053-C0BB-9B15-D783-C6A0AF497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1B1722-E54A-23D7-C014-DBC6CA9F0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FCD63-1895-9B23-B4B7-F6EB6D7B8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84D974-3619-4724-917A-278F30156C9A}" type="datetimeFigureOut">
              <a:rPr lang="en-US" smtClean="0"/>
              <a:t>12/29/2024</a:t>
            </a:fld>
            <a:endParaRPr lang="en-US"/>
          </a:p>
        </p:txBody>
      </p:sp>
      <p:sp>
        <p:nvSpPr>
          <p:cNvPr id="5" name="Footer Placeholder 4">
            <a:extLst>
              <a:ext uri="{FF2B5EF4-FFF2-40B4-BE49-F238E27FC236}">
                <a16:creationId xmlns:a16="http://schemas.microsoft.com/office/drawing/2014/main" id="{F8027157-7C36-6382-1979-0EB222CCD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C2A4FA-6F9A-C886-FB7F-6351547D7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FB6954-902D-4920-B732-A6204BEA6176}" type="slidenum">
              <a:rPr lang="en-US" smtClean="0"/>
              <a:t>‹#›</a:t>
            </a:fld>
            <a:endParaRPr lang="en-US"/>
          </a:p>
        </p:txBody>
      </p:sp>
    </p:spTree>
    <p:extLst>
      <p:ext uri="{BB962C8B-B14F-4D97-AF65-F5344CB8AC3E}">
        <p14:creationId xmlns:p14="http://schemas.microsoft.com/office/powerpoint/2010/main" val="195991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fashionsbylynda.com/blog/"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range with a sunset&#10;&#10;Description automatically generated with medium confidence">
            <a:extLst>
              <a:ext uri="{FF2B5EF4-FFF2-40B4-BE49-F238E27FC236}">
                <a16:creationId xmlns:a16="http://schemas.microsoft.com/office/drawing/2014/main" id="{15E86541-5FDC-889F-EFBE-978C6BD1B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A017C08-41E4-D2E4-0B36-BC37248DF4D3}"/>
              </a:ext>
            </a:extLst>
          </p:cNvPr>
          <p:cNvSpPr/>
          <p:nvPr/>
        </p:nvSpPr>
        <p:spPr>
          <a:xfrm>
            <a:off x="2908272" y="2967335"/>
            <a:ext cx="637546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SemiConden" panose="020B0502040204020203" pitchFamily="34" charset="0"/>
              </a:rPr>
              <a:t>Pioneers in Every Land</a:t>
            </a:r>
          </a:p>
        </p:txBody>
      </p:sp>
      <p:sp>
        <p:nvSpPr>
          <p:cNvPr id="7" name="TextBox 6">
            <a:extLst>
              <a:ext uri="{FF2B5EF4-FFF2-40B4-BE49-F238E27FC236}">
                <a16:creationId xmlns:a16="http://schemas.microsoft.com/office/drawing/2014/main" id="{561EAD62-998E-49F4-0763-B67FE62809C7}"/>
              </a:ext>
            </a:extLst>
          </p:cNvPr>
          <p:cNvSpPr txBox="1"/>
          <p:nvPr/>
        </p:nvSpPr>
        <p:spPr>
          <a:xfrm>
            <a:off x="-69128" y="6550223"/>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895485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884F-E496-C9AC-3A79-AD5387EF2FCB}"/>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A79A61AC-54C2-B0E4-B678-3FB2A3C1ABA6}"/>
              </a:ext>
            </a:extLst>
          </p:cNvPr>
          <p:cNvPicPr>
            <a:picLocks noChangeAspect="1"/>
          </p:cNvPicPr>
          <p:nvPr/>
        </p:nvPicPr>
        <p:blipFill>
          <a:blip r:embed="rId3">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3" name="TextBox 2">
            <a:extLst>
              <a:ext uri="{FF2B5EF4-FFF2-40B4-BE49-F238E27FC236}">
                <a16:creationId xmlns:a16="http://schemas.microsoft.com/office/drawing/2014/main" id="{965C1D94-9725-5068-938A-5F574C9C8905}"/>
              </a:ext>
            </a:extLst>
          </p:cNvPr>
          <p:cNvSpPr txBox="1"/>
          <p:nvPr/>
        </p:nvSpPr>
        <p:spPr>
          <a:xfrm>
            <a:off x="338328" y="0"/>
            <a:ext cx="11512296" cy="1015663"/>
          </a:xfrm>
          <a:prstGeom prst="rect">
            <a:avLst/>
          </a:prstGeom>
          <a:noFill/>
        </p:spPr>
        <p:txBody>
          <a:bodyPr wrap="square" rtlCol="0">
            <a:spAutoFit/>
          </a:bodyPr>
          <a:lstStyle/>
          <a:p>
            <a:pPr algn="ctr"/>
            <a:r>
              <a:rPr lang="en-US" sz="6000" b="1" i="0" dirty="0">
                <a:solidFill>
                  <a:schemeClr val="bg1"/>
                </a:solidFill>
                <a:effectLst/>
                <a:latin typeface="Ensign:Sans"/>
              </a:rPr>
              <a:t>Côte d’Ivoire</a:t>
            </a:r>
            <a:endParaRPr lang="en-US" sz="6000" dirty="0">
              <a:solidFill>
                <a:schemeClr val="bg1"/>
              </a:solidFill>
              <a:latin typeface="Bahnschrift SemiBold SemiConden" panose="020B0502040204020203" pitchFamily="34" charset="0"/>
            </a:endParaRPr>
          </a:p>
        </p:txBody>
      </p:sp>
      <p:sp>
        <p:nvSpPr>
          <p:cNvPr id="5" name="TextBox 4">
            <a:extLst>
              <a:ext uri="{FF2B5EF4-FFF2-40B4-BE49-F238E27FC236}">
                <a16:creationId xmlns:a16="http://schemas.microsoft.com/office/drawing/2014/main" id="{A1EF2692-7B91-DCA2-A41F-BD96C45D7F33}"/>
              </a:ext>
            </a:extLst>
          </p:cNvPr>
          <p:cNvSpPr txBox="1"/>
          <p:nvPr/>
        </p:nvSpPr>
        <p:spPr>
          <a:xfrm>
            <a:off x="173736" y="943600"/>
            <a:ext cx="6094476" cy="5909310"/>
          </a:xfrm>
          <a:prstGeom prst="rect">
            <a:avLst/>
          </a:prstGeom>
          <a:noFill/>
        </p:spPr>
        <p:txBody>
          <a:bodyPr wrap="square">
            <a:spAutoFit/>
          </a:bodyPr>
          <a:lstStyle/>
          <a:p>
            <a:pPr algn="l" fontAlgn="base"/>
            <a:r>
              <a:rPr lang="en-US" b="0" i="0" dirty="0">
                <a:solidFill>
                  <a:schemeClr val="bg1"/>
                </a:solidFill>
                <a:effectLst/>
              </a:rPr>
              <a:t>Lydie Zebo </a:t>
            </a:r>
            <a:r>
              <a:rPr lang="en-US" b="0" i="0" dirty="0" err="1">
                <a:solidFill>
                  <a:schemeClr val="bg1"/>
                </a:solidFill>
                <a:effectLst/>
              </a:rPr>
              <a:t>Bahie</a:t>
            </a:r>
            <a:r>
              <a:rPr lang="en-US" b="0" i="0" dirty="0">
                <a:solidFill>
                  <a:schemeClr val="bg1"/>
                </a:solidFill>
                <a:effectLst/>
              </a:rPr>
              <a:t> was the last child of her family living at home when both her parents died. This loss led to severe depression. Her nephew, </a:t>
            </a:r>
            <a:r>
              <a:rPr lang="en-US" b="0" i="0" dirty="0" err="1">
                <a:solidFill>
                  <a:schemeClr val="bg1"/>
                </a:solidFill>
                <a:effectLst/>
              </a:rPr>
              <a:t>Faet</a:t>
            </a:r>
            <a:r>
              <a:rPr lang="en-US" b="0" i="0" dirty="0">
                <a:solidFill>
                  <a:schemeClr val="bg1"/>
                </a:solidFill>
                <a:effectLst/>
              </a:rPr>
              <a:t> Nadege, introduced her to The Church of Jesus Christ of Latter-day Saints.</a:t>
            </a:r>
          </a:p>
          <a:p>
            <a:pPr algn="l" fontAlgn="base"/>
            <a:r>
              <a:rPr lang="en-US" b="0" i="0" dirty="0">
                <a:solidFill>
                  <a:schemeClr val="bg1"/>
                </a:solidFill>
                <a:effectLst/>
              </a:rPr>
              <a:t>When she went to church for the first time, Lydie felt great love from the sisters of the Relief Society and Young Women organizations. Though she had stopped reading during her period of depression, she found herself able to focus once again as she studied the Book of Mormon. She was baptized on November 18, 1995.</a:t>
            </a:r>
          </a:p>
          <a:p>
            <a:pPr algn="l" fontAlgn="base"/>
            <a:endParaRPr lang="en-US" dirty="0">
              <a:solidFill>
                <a:schemeClr val="bg1"/>
              </a:solidFill>
            </a:endParaRPr>
          </a:p>
          <a:p>
            <a:pPr algn="l" fontAlgn="base"/>
            <a:r>
              <a:rPr lang="en-US" b="0" i="0" dirty="0">
                <a:solidFill>
                  <a:schemeClr val="bg1"/>
                </a:solidFill>
                <a:effectLst/>
              </a:rPr>
              <a:t>Not long after her baptism, she received an opportunity to return the love that had been shown to her by serving in the Relief Society and Young Women organizations. She also served as a branch missionary, inviting others to discover the same fellowship and peace she had recently found. “All of these callings strengthened me and helped me progress, both spiritually and mentally,” Lydie said.</a:t>
            </a:r>
          </a:p>
          <a:p>
            <a:pPr algn="l" fontAlgn="base"/>
            <a:endParaRPr lang="en-US" b="0" i="0" dirty="0">
              <a:solidFill>
                <a:schemeClr val="bg1"/>
              </a:solidFill>
              <a:effectLst/>
            </a:endParaRPr>
          </a:p>
          <a:p>
            <a:pPr algn="l" fontAlgn="base"/>
            <a:r>
              <a:rPr lang="en-US" b="0" i="0" dirty="0">
                <a:solidFill>
                  <a:schemeClr val="bg1"/>
                </a:solidFill>
                <a:effectLst/>
              </a:rPr>
              <a:t>Lydie became one of the first sister missionaries to serve in the Democratic Republic of the Congo Kinshasa Mission.</a:t>
            </a:r>
          </a:p>
        </p:txBody>
      </p:sp>
      <p:pic>
        <p:nvPicPr>
          <p:cNvPr id="6" name="Picture 5">
            <a:extLst>
              <a:ext uri="{FF2B5EF4-FFF2-40B4-BE49-F238E27FC236}">
                <a16:creationId xmlns:a16="http://schemas.microsoft.com/office/drawing/2014/main" id="{475D6B77-46C2-7403-D46F-608EABFD6D25}"/>
              </a:ext>
            </a:extLst>
          </p:cNvPr>
          <p:cNvPicPr>
            <a:picLocks noChangeAspect="1"/>
          </p:cNvPicPr>
          <p:nvPr/>
        </p:nvPicPr>
        <p:blipFill>
          <a:blip r:embed="rId4"/>
          <a:stretch>
            <a:fillRect/>
          </a:stretch>
        </p:blipFill>
        <p:spPr>
          <a:xfrm>
            <a:off x="7044599" y="1576686"/>
            <a:ext cx="4029637" cy="3905795"/>
          </a:xfrm>
          <a:prstGeom prst="rect">
            <a:avLst/>
          </a:prstGeom>
        </p:spPr>
      </p:pic>
    </p:spTree>
    <p:extLst>
      <p:ext uri="{BB962C8B-B14F-4D97-AF65-F5344CB8AC3E}">
        <p14:creationId xmlns:p14="http://schemas.microsoft.com/office/powerpoint/2010/main" val="21378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5111D-B2C7-BBC5-89D4-1FEBB2DD8623}"/>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21EB26BC-12A7-1D79-3341-66D784D26217}"/>
              </a:ext>
            </a:extLst>
          </p:cNvPr>
          <p:cNvPicPr>
            <a:picLocks noChangeAspect="1"/>
          </p:cNvPicPr>
          <p:nvPr/>
        </p:nvPicPr>
        <p:blipFill>
          <a:blip r:embed="rId3">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3" name="TextBox 2">
            <a:extLst>
              <a:ext uri="{FF2B5EF4-FFF2-40B4-BE49-F238E27FC236}">
                <a16:creationId xmlns:a16="http://schemas.microsoft.com/office/drawing/2014/main" id="{D40B70B8-C85E-E9B0-8E20-3E40A0F80DD7}"/>
              </a:ext>
            </a:extLst>
          </p:cNvPr>
          <p:cNvSpPr txBox="1"/>
          <p:nvPr/>
        </p:nvSpPr>
        <p:spPr>
          <a:xfrm>
            <a:off x="338328" y="0"/>
            <a:ext cx="11512296" cy="1015663"/>
          </a:xfrm>
          <a:prstGeom prst="rect">
            <a:avLst/>
          </a:prstGeom>
          <a:noFill/>
        </p:spPr>
        <p:txBody>
          <a:bodyPr wrap="square" rtlCol="0">
            <a:spAutoFit/>
          </a:bodyPr>
          <a:lstStyle/>
          <a:p>
            <a:pPr algn="ctr"/>
            <a:r>
              <a:rPr lang="en-US" sz="6000" b="1" i="0" dirty="0">
                <a:solidFill>
                  <a:schemeClr val="bg1"/>
                </a:solidFill>
                <a:effectLst/>
                <a:latin typeface="Ensign:Sans"/>
              </a:rPr>
              <a:t>Insert Your Own Pioneer Story</a:t>
            </a:r>
            <a:endParaRPr lang="en-US" sz="6000" dirty="0">
              <a:solidFill>
                <a:schemeClr val="bg1"/>
              </a:solidFill>
              <a:latin typeface="Bahnschrift SemiBold SemiConden" panose="020B0502040204020203" pitchFamily="34" charset="0"/>
            </a:endParaRPr>
          </a:p>
        </p:txBody>
      </p:sp>
      <p:pic>
        <p:nvPicPr>
          <p:cNvPr id="2054" name="Picture 6" descr="Gold Frame PNG Images | Free PNG Vector Graphics, Effects &amp; Backgrounds -  rawpixel">
            <a:extLst>
              <a:ext uri="{FF2B5EF4-FFF2-40B4-BE49-F238E27FC236}">
                <a16:creationId xmlns:a16="http://schemas.microsoft.com/office/drawing/2014/main" id="{3895BBCB-96C7-5857-6CBA-76B88A73C67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774" b="91564" l="10000" r="90000">
                        <a14:foregroundMark x1="13000" y1="10911" x2="20625" y2="8886"/>
                        <a14:foregroundMark x1="20625" y1="8886" x2="22000" y2="8886"/>
                        <a14:foregroundMark x1="13125" y1="90664" x2="21375" y2="91564"/>
                        <a14:foregroundMark x1="21375" y1="91564" x2="27625" y2="90214"/>
                      </a14:backgroundRemoval>
                    </a14:imgEffect>
                  </a14:imgLayer>
                </a14:imgProps>
              </a:ext>
              <a:ext uri="{28A0092B-C50C-407E-A947-70E740481C1C}">
                <a14:useLocalDpi xmlns:a14="http://schemas.microsoft.com/office/drawing/2010/main" val="0"/>
              </a:ext>
            </a:extLst>
          </a:blip>
          <a:srcRect/>
          <a:stretch>
            <a:fillRect/>
          </a:stretch>
        </p:blipFill>
        <p:spPr bwMode="auto">
          <a:xfrm>
            <a:off x="180746" y="1116246"/>
            <a:ext cx="4555846" cy="506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91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A570-0B35-05CC-DC3C-AA9597125B13}"/>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56C2B1CF-9F8C-80C9-68FD-B4646A55E730}"/>
              </a:ext>
            </a:extLst>
          </p:cNvPr>
          <p:cNvPicPr>
            <a:picLocks noChangeAspect="1"/>
          </p:cNvPicPr>
          <p:nvPr/>
        </p:nvPicPr>
        <p:blipFill>
          <a:blip r:embed="rId2">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8" name="TextBox 7">
            <a:extLst>
              <a:ext uri="{FF2B5EF4-FFF2-40B4-BE49-F238E27FC236}">
                <a16:creationId xmlns:a16="http://schemas.microsoft.com/office/drawing/2014/main" id="{C19309FD-DABC-5DF0-CECC-6A66D4857A15}"/>
              </a:ext>
            </a:extLst>
          </p:cNvPr>
          <p:cNvSpPr txBox="1"/>
          <p:nvPr/>
        </p:nvSpPr>
        <p:spPr>
          <a:xfrm>
            <a:off x="1524" y="0"/>
            <a:ext cx="10002012" cy="2308324"/>
          </a:xfrm>
          <a:prstGeom prst="rect">
            <a:avLst/>
          </a:prstGeom>
          <a:noFill/>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r>
              <a:rPr lang="en-US" b="0" i="0" dirty="0">
                <a:solidFill>
                  <a:schemeClr val="bg1"/>
                </a:solidFill>
                <a:effectLst/>
              </a:rPr>
              <a:t>“</a:t>
            </a:r>
            <a:r>
              <a:rPr lang="en-US" b="0" i="0" u="none" strike="noStrike" dirty="0">
                <a:solidFill>
                  <a:schemeClr val="bg1"/>
                </a:solidFill>
                <a:effectLst/>
              </a:rPr>
              <a:t>Special Witnesses of Christ—Elder Ronald A. Rasband</a:t>
            </a:r>
            <a:r>
              <a:rPr lang="en-US" b="0" i="0" dirty="0">
                <a:solidFill>
                  <a:schemeClr val="bg1"/>
                </a:solidFill>
                <a:effectLst/>
              </a:rPr>
              <a:t>” (5:09),</a:t>
            </a:r>
            <a:endParaRPr lang="en-US" dirty="0">
              <a:solidFill>
                <a:schemeClr val="bg1"/>
              </a:solidFill>
            </a:endParaRPr>
          </a:p>
          <a:p>
            <a:endParaRPr lang="en-US" dirty="0">
              <a:solidFill>
                <a:schemeClr val="bg1"/>
              </a:solidFill>
            </a:endParaRPr>
          </a:p>
          <a:p>
            <a:r>
              <a:rPr lang="en-US" b="0" i="0" dirty="0">
                <a:solidFill>
                  <a:schemeClr val="bg1"/>
                </a:solidFill>
                <a:effectLst/>
              </a:rPr>
              <a:t>M. Russell Ballard, “</a:t>
            </a:r>
            <a:r>
              <a:rPr lang="en-US" b="0" i="0" u="none" strike="noStrike" dirty="0">
                <a:solidFill>
                  <a:schemeClr val="bg1"/>
                </a:solidFill>
                <a:effectLst/>
              </a:rPr>
              <a:t>Follow Jesus Christ with Footsteps of Faith</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Nov. 2022, 35) </a:t>
            </a:r>
          </a:p>
          <a:p>
            <a:r>
              <a:rPr lang="en-US" sz="1800" dirty="0">
                <a:solidFill>
                  <a:schemeClr val="bg1"/>
                </a:solidFill>
              </a:rPr>
              <a:t>Presentation by </a:t>
            </a:r>
            <a:r>
              <a:rPr lang="en-US" sz="1800" dirty="0">
                <a:solidFill>
                  <a:schemeClr val="bg1"/>
                </a:solidFill>
                <a:hlinkClick r:id="rId3">
                  <a:extLst>
                    <a:ext uri="{A12FA001-AC4F-418D-AE19-62706E023703}">
                      <ahyp:hlinkClr xmlns:ahyp="http://schemas.microsoft.com/office/drawing/2018/hyperlinkcolor" val="tx"/>
                    </a:ext>
                  </a:extLst>
                </a:hlinkClick>
              </a:rPr>
              <a:t>http://fashionsbylynda.com/blog/</a:t>
            </a:r>
            <a:endParaRPr lang="en-US" sz="1800" dirty="0">
              <a:solidFill>
                <a:schemeClr val="bg1"/>
              </a:solidFill>
            </a:endParaRPr>
          </a:p>
          <a:p>
            <a:r>
              <a:rPr lang="en-US" b="0" i="0" dirty="0">
                <a:solidFill>
                  <a:schemeClr val="bg1"/>
                </a:solidFill>
                <a:effectLst/>
              </a:rPr>
              <a:t>Church History Topics, “</a:t>
            </a:r>
            <a:r>
              <a:rPr lang="en-US" b="0" i="0" u="none" strike="noStrike" dirty="0">
                <a:solidFill>
                  <a:schemeClr val="bg1"/>
                </a:solidFill>
                <a:effectLst/>
              </a:rPr>
              <a:t>Handcart Companies</a:t>
            </a:r>
            <a:r>
              <a:rPr lang="en-US" b="0" i="0" dirty="0">
                <a:solidFill>
                  <a:schemeClr val="bg1"/>
                </a:solidFill>
                <a:effectLst/>
              </a:rPr>
              <a:t>,” ChurchofJesusChrist.org/study/history/topics</a:t>
            </a:r>
          </a:p>
          <a:p>
            <a:r>
              <a:rPr lang="en-US" b="0" i="0" dirty="0">
                <a:solidFill>
                  <a:schemeClr val="bg1"/>
                </a:solidFill>
                <a:effectLst/>
              </a:rPr>
              <a:t>Quentin L. Cook, </a:t>
            </a:r>
            <a:r>
              <a:rPr lang="en-US" b="0" i="0" u="none" strike="noStrike" dirty="0">
                <a:solidFill>
                  <a:schemeClr val="bg1"/>
                </a:solidFill>
                <a:effectLst/>
              </a:rPr>
              <a:t>“LDS Women Are Incredible!</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2011, 18</a:t>
            </a:r>
            <a:endParaRPr lang="en-US" dirty="0">
              <a:solidFill>
                <a:schemeClr val="bg1"/>
              </a:solidFill>
            </a:endParaRPr>
          </a:p>
        </p:txBody>
      </p:sp>
      <p:sp>
        <p:nvSpPr>
          <p:cNvPr id="3" name="TextBox 2">
            <a:extLst>
              <a:ext uri="{FF2B5EF4-FFF2-40B4-BE49-F238E27FC236}">
                <a16:creationId xmlns:a16="http://schemas.microsoft.com/office/drawing/2014/main" id="{473FFD25-C9B6-A7B5-2BBE-B24532AF4AE9}"/>
              </a:ext>
            </a:extLst>
          </p:cNvPr>
          <p:cNvSpPr txBox="1"/>
          <p:nvPr/>
        </p:nvSpPr>
        <p:spPr>
          <a:xfrm>
            <a:off x="0" y="6421060"/>
            <a:ext cx="6165128" cy="307777"/>
          </a:xfrm>
          <a:prstGeom prst="rect">
            <a:avLst/>
          </a:prstGeom>
          <a:noFill/>
        </p:spPr>
        <p:txBody>
          <a:bodyPr wrap="square">
            <a:spAutoFit/>
          </a:bodyPr>
          <a:lstStyle/>
          <a:p>
            <a:r>
              <a:rPr lang="en-US" sz="1400" dirty="0"/>
              <a:t>Presentation by http://fashionsbylynda.com/blog/</a:t>
            </a:r>
          </a:p>
        </p:txBody>
      </p:sp>
      <p:grpSp>
        <p:nvGrpSpPr>
          <p:cNvPr id="4" name="Group 3">
            <a:extLst>
              <a:ext uri="{FF2B5EF4-FFF2-40B4-BE49-F238E27FC236}">
                <a16:creationId xmlns:a16="http://schemas.microsoft.com/office/drawing/2014/main" id="{C9D25E72-37CF-4DDB-4853-9AF48F363048}"/>
              </a:ext>
            </a:extLst>
          </p:cNvPr>
          <p:cNvGrpSpPr/>
          <p:nvPr/>
        </p:nvGrpSpPr>
        <p:grpSpPr>
          <a:xfrm>
            <a:off x="7017267" y="157837"/>
            <a:ext cx="702362" cy="884580"/>
            <a:chOff x="990600" y="381000"/>
            <a:chExt cx="2362200" cy="2905035"/>
          </a:xfrm>
        </p:grpSpPr>
        <p:sp>
          <p:nvSpPr>
            <p:cNvPr id="5" name="Trapezoid 4">
              <a:extLst>
                <a:ext uri="{FF2B5EF4-FFF2-40B4-BE49-F238E27FC236}">
                  <a16:creationId xmlns:a16="http://schemas.microsoft.com/office/drawing/2014/main" id="{39B652F7-9E0C-448A-A209-FA4E9DA915FA}"/>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99">
              <a:extLst>
                <a:ext uri="{FF2B5EF4-FFF2-40B4-BE49-F238E27FC236}">
                  <a16:creationId xmlns:a16="http://schemas.microsoft.com/office/drawing/2014/main" id="{5A92F0AF-149F-2A29-2BF3-41B2F00CBC08}"/>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00">
              <a:extLst>
                <a:ext uri="{FF2B5EF4-FFF2-40B4-BE49-F238E27FC236}">
                  <a16:creationId xmlns:a16="http://schemas.microsoft.com/office/drawing/2014/main" id="{153A18CB-3451-CC12-0820-D2DCF50B5848}"/>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1">
              <a:extLst>
                <a:ext uri="{FF2B5EF4-FFF2-40B4-BE49-F238E27FC236}">
                  <a16:creationId xmlns:a16="http://schemas.microsoft.com/office/drawing/2014/main" id="{1455B800-3B72-E8C7-D8EC-5E7DA7B362CC}"/>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a:extLst>
                <a:ext uri="{FF2B5EF4-FFF2-40B4-BE49-F238E27FC236}">
                  <a16:creationId xmlns:a16="http://schemas.microsoft.com/office/drawing/2014/main" id="{4AACF73C-29FD-986A-EF29-42AB5A81B819}"/>
                </a:ext>
              </a:extLst>
            </p:cNvPr>
            <p:cNvGrpSpPr/>
            <p:nvPr/>
          </p:nvGrpSpPr>
          <p:grpSpPr>
            <a:xfrm>
              <a:off x="1828800" y="381000"/>
              <a:ext cx="1250371" cy="1224010"/>
              <a:chOff x="3037563" y="3121795"/>
              <a:chExt cx="1250371" cy="1224010"/>
            </a:xfrm>
          </p:grpSpPr>
          <p:sp>
            <p:nvSpPr>
              <p:cNvPr id="17" name="Oval 16">
                <a:extLst>
                  <a:ext uri="{FF2B5EF4-FFF2-40B4-BE49-F238E27FC236}">
                    <a16:creationId xmlns:a16="http://schemas.microsoft.com/office/drawing/2014/main" id="{3E73D1DF-FE5E-A2C6-CBD7-D9870208BEB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C76E97-797B-2C08-840C-3175CF3D489E}"/>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630C4B0-0E5A-C35B-7819-091DF3E32C8A}"/>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2A0B982-CA98-1B65-3FBC-13FC78D847D8}"/>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6AF992-E1AE-D398-A7DB-1DC72235277A}"/>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
              <a:extLst>
                <a:ext uri="{FF2B5EF4-FFF2-40B4-BE49-F238E27FC236}">
                  <a16:creationId xmlns:a16="http://schemas.microsoft.com/office/drawing/2014/main" id="{2BAE70E6-D98F-B0D4-73DB-D388630A78AE}"/>
                </a:ext>
              </a:extLst>
            </p:cNvPr>
            <p:cNvGrpSpPr/>
            <p:nvPr/>
          </p:nvGrpSpPr>
          <p:grpSpPr>
            <a:xfrm>
              <a:off x="990600" y="685800"/>
              <a:ext cx="856252" cy="838200"/>
              <a:chOff x="3037563" y="3121795"/>
              <a:chExt cx="1250371" cy="1224010"/>
            </a:xfrm>
          </p:grpSpPr>
          <p:sp>
            <p:nvSpPr>
              <p:cNvPr id="12" name="Oval 11">
                <a:extLst>
                  <a:ext uri="{FF2B5EF4-FFF2-40B4-BE49-F238E27FC236}">
                    <a16:creationId xmlns:a16="http://schemas.microsoft.com/office/drawing/2014/main" id="{C6C55E78-5921-4F50-92C6-2E951CF8506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145CB0-823F-132F-A978-E1B65E7014F0}"/>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36DD194-9043-94AA-1D3D-0EADD427E39B}"/>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294861-5987-947B-1282-941B62DC91F4}"/>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C12C8F-91CD-DE3F-C72F-551831FDEC1D}"/>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9303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A6232-D9AC-681F-6934-338694FCC7AB}"/>
              </a:ext>
            </a:extLst>
          </p:cNvPr>
          <p:cNvPicPr>
            <a:picLocks noChangeAspect="1"/>
          </p:cNvPicPr>
          <p:nvPr/>
        </p:nvPicPr>
        <p:blipFill>
          <a:blip r:embed="rId2"/>
          <a:stretch>
            <a:fillRect/>
          </a:stretch>
        </p:blipFill>
        <p:spPr>
          <a:xfrm>
            <a:off x="7094708" y="447259"/>
            <a:ext cx="4544059" cy="2981741"/>
          </a:xfrm>
          <a:prstGeom prst="rect">
            <a:avLst/>
          </a:prstGeom>
        </p:spPr>
      </p:pic>
      <p:sp>
        <p:nvSpPr>
          <p:cNvPr id="5" name="TextBox 4">
            <a:extLst>
              <a:ext uri="{FF2B5EF4-FFF2-40B4-BE49-F238E27FC236}">
                <a16:creationId xmlns:a16="http://schemas.microsoft.com/office/drawing/2014/main" id="{E41CF7AA-A212-7ED5-3CBA-970384D0FF30}"/>
              </a:ext>
            </a:extLst>
          </p:cNvPr>
          <p:cNvSpPr txBox="1"/>
          <p:nvPr/>
        </p:nvSpPr>
        <p:spPr>
          <a:xfrm>
            <a:off x="460248" y="913259"/>
            <a:ext cx="6096000" cy="5488682"/>
          </a:xfrm>
          <a:prstGeom prst="rect">
            <a:avLst/>
          </a:prstGeom>
          <a:noFill/>
        </p:spPr>
        <p:txBody>
          <a:bodyPr wrap="square">
            <a:spAutoFit/>
          </a:bodyPr>
          <a:lstStyle/>
          <a:p>
            <a:pPr fontAlgn="base"/>
            <a:r>
              <a:rPr lang="en-US" b="1" i="1" dirty="0">
                <a:solidFill>
                  <a:srgbClr val="2A2A2A"/>
                </a:solidFill>
                <a:effectLst/>
                <a:latin typeface="GoudyStd"/>
              </a:rPr>
              <a:t>Elizabeth H. Jackson: Pioneer Mother</a:t>
            </a:r>
          </a:p>
          <a:p>
            <a:pPr fontAlgn="base">
              <a:spcAft>
                <a:spcPts val="750"/>
              </a:spcAft>
            </a:pPr>
            <a:r>
              <a:rPr lang="en-US" b="1" cap="small" dirty="0">
                <a:solidFill>
                  <a:srgbClr val="2A2A2A"/>
                </a:solidFill>
                <a:effectLst/>
                <a:latin typeface="Georgia" panose="02040502050405020303" pitchFamily="18" charset="0"/>
              </a:rPr>
              <a:t>Megan Rieker</a:t>
            </a:r>
          </a:p>
          <a:p>
            <a:pPr fontAlgn="base">
              <a:spcBef>
                <a:spcPts val="750"/>
              </a:spcBef>
              <a:spcAft>
                <a:spcPts val="750"/>
              </a:spcAft>
            </a:pPr>
            <a:r>
              <a:rPr lang="en-US" b="1" i="1" dirty="0">
                <a:solidFill>
                  <a:srgbClr val="2A2A2A"/>
                </a:solidFill>
                <a:effectLst/>
                <a:latin typeface="GoudyStd"/>
              </a:rPr>
              <a:t>Oil on panel</a:t>
            </a:r>
          </a:p>
          <a:p>
            <a:pPr algn="l" fontAlgn="base">
              <a:spcAft>
                <a:spcPts val="750"/>
              </a:spcAft>
            </a:pPr>
            <a:r>
              <a:rPr lang="en-US" b="0" dirty="0">
                <a:solidFill>
                  <a:srgbClr val="252525"/>
                </a:solidFill>
                <a:effectLst/>
                <a:latin typeface="Times New Roman" panose="02020603050405020304" pitchFamily="18" charset="0"/>
              </a:rPr>
              <a:t>After reading journal accounts of the Martin Handcart Company, the artist was impressed to do this painting of Elizabeth Horrocks Jackson Kingsfield, who wrote: "A few days after the death of my husband, the male members of the company had become reduced in number by death and sickness . . . There were not sufficient men with strength enough to raise the poles and pitch the tents. The result was that we camped out with nothing but the vault of Heaven for a roof and the stars for companions. . . .The night was bitterly cold. I sat down on a rock with one child in my lap and one on each side of me. In that condition I remained until morning. . . . In my dream, my husband stood by me and said, ‘Cheer up, Elizabeth, deliverance is at hand.’" The next day they were found by the rescue team.</a:t>
            </a:r>
          </a:p>
          <a:p>
            <a:pPr algn="l" fontAlgn="base">
              <a:spcAft>
                <a:spcPts val="750"/>
              </a:spcAft>
            </a:pPr>
            <a:r>
              <a:rPr lang="en-US" b="0" i="1" dirty="0">
                <a:solidFill>
                  <a:srgbClr val="252525"/>
                </a:solidFill>
                <a:effectLst/>
                <a:latin typeface="Times New Roman" panose="02020603050405020304" pitchFamily="18" charset="0"/>
              </a:rPr>
              <a:t>Elizabeth H. Jackson: Pioneer Mother - Megan Rieker, 2001</a:t>
            </a:r>
          </a:p>
        </p:txBody>
      </p:sp>
    </p:spTree>
    <p:extLst>
      <p:ext uri="{BB962C8B-B14F-4D97-AF65-F5344CB8AC3E}">
        <p14:creationId xmlns:p14="http://schemas.microsoft.com/office/powerpoint/2010/main" val="264989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FA5CD5E6-0FC9-549F-8188-7271D66A22D4}"/>
              </a:ext>
            </a:extLst>
          </p:cNvPr>
          <p:cNvPicPr>
            <a:picLocks noChangeAspect="1"/>
          </p:cNvPicPr>
          <p:nvPr/>
        </p:nvPicPr>
        <p:blipFill>
          <a:blip r:embed="rId2">
            <a:extLst>
              <a:ext uri="{28A0092B-C50C-407E-A947-70E740481C1C}">
                <a14:useLocalDpi xmlns:a14="http://schemas.microsoft.com/office/drawing/2010/main" val="0"/>
              </a:ext>
            </a:extLst>
          </a:blip>
          <a:srcRect b="46528"/>
          <a:stretch/>
        </p:blipFill>
        <p:spPr>
          <a:xfrm>
            <a:off x="0" y="0"/>
            <a:ext cx="12192000" cy="6858000"/>
          </a:xfrm>
          <a:prstGeom prst="rect">
            <a:avLst/>
          </a:prstGeom>
        </p:spPr>
      </p:pic>
      <p:sp>
        <p:nvSpPr>
          <p:cNvPr id="4" name="TextBox 3">
            <a:extLst>
              <a:ext uri="{FF2B5EF4-FFF2-40B4-BE49-F238E27FC236}">
                <a16:creationId xmlns:a16="http://schemas.microsoft.com/office/drawing/2014/main" id="{19AAD241-48F8-3B51-30A9-F4E00ADDEB8A}"/>
              </a:ext>
            </a:extLst>
          </p:cNvPr>
          <p:cNvSpPr txBox="1"/>
          <p:nvPr/>
        </p:nvSpPr>
        <p:spPr>
          <a:xfrm>
            <a:off x="4314825" y="0"/>
            <a:ext cx="3429000" cy="1015663"/>
          </a:xfrm>
          <a:prstGeom prst="rect">
            <a:avLst/>
          </a:prstGeom>
          <a:noFill/>
        </p:spPr>
        <p:txBody>
          <a:bodyPr wrap="square" rtlCol="0">
            <a:spAutoFit/>
          </a:bodyPr>
          <a:lstStyle/>
          <a:p>
            <a:pPr algn="ctr"/>
            <a:r>
              <a:rPr lang="en-US" sz="6000" dirty="0">
                <a:solidFill>
                  <a:schemeClr val="bg1"/>
                </a:solidFill>
                <a:latin typeface="Bahnschrift SemiBold SemiConden" panose="020B0502040204020203" pitchFamily="34" charset="0"/>
              </a:rPr>
              <a:t>Pioneers</a:t>
            </a:r>
          </a:p>
        </p:txBody>
      </p:sp>
      <p:sp>
        <p:nvSpPr>
          <p:cNvPr id="6" name="TextBox 5">
            <a:extLst>
              <a:ext uri="{FF2B5EF4-FFF2-40B4-BE49-F238E27FC236}">
                <a16:creationId xmlns:a16="http://schemas.microsoft.com/office/drawing/2014/main" id="{562429E3-6869-04F3-B13C-B56BEAB5DF72}"/>
              </a:ext>
            </a:extLst>
          </p:cNvPr>
          <p:cNvSpPr txBox="1"/>
          <p:nvPr/>
        </p:nvSpPr>
        <p:spPr>
          <a:xfrm>
            <a:off x="816102" y="1372601"/>
            <a:ext cx="4551426" cy="1200329"/>
          </a:xfrm>
          <a:prstGeom prst="rect">
            <a:avLst/>
          </a:prstGeom>
          <a:noFill/>
        </p:spPr>
        <p:txBody>
          <a:bodyPr wrap="square">
            <a:spAutoFit/>
          </a:bodyPr>
          <a:lstStyle/>
          <a:p>
            <a:r>
              <a:rPr lang="en-US" b="0" i="0" dirty="0">
                <a:solidFill>
                  <a:schemeClr val="bg1"/>
                </a:solidFill>
                <a:effectLst/>
              </a:rPr>
              <a:t>From 1847 to 1868, thousands of pioneers demonstrated great faith in Jesus Christ as they traveled by wagon or handcart to gather with the Saints in the Salt Lake Valley. </a:t>
            </a:r>
            <a:endParaRPr lang="en-US" dirty="0">
              <a:solidFill>
                <a:schemeClr val="bg1"/>
              </a:solidFill>
            </a:endParaRPr>
          </a:p>
        </p:txBody>
      </p:sp>
      <p:sp>
        <p:nvSpPr>
          <p:cNvPr id="8" name="TextBox 7">
            <a:extLst>
              <a:ext uri="{FF2B5EF4-FFF2-40B4-BE49-F238E27FC236}">
                <a16:creationId xmlns:a16="http://schemas.microsoft.com/office/drawing/2014/main" id="{88DFBCAC-1A5B-7EBE-80F8-5022ABD634FD}"/>
              </a:ext>
            </a:extLst>
          </p:cNvPr>
          <p:cNvSpPr txBox="1"/>
          <p:nvPr/>
        </p:nvSpPr>
        <p:spPr>
          <a:xfrm>
            <a:off x="7562088" y="1284839"/>
            <a:ext cx="3883914" cy="1200329"/>
          </a:xfrm>
          <a:prstGeom prst="rect">
            <a:avLst/>
          </a:prstGeom>
          <a:noFill/>
        </p:spPr>
        <p:txBody>
          <a:bodyPr wrap="square">
            <a:spAutoFit/>
          </a:bodyPr>
          <a:lstStyle/>
          <a:p>
            <a:r>
              <a:rPr lang="en-US" b="0" i="0" dirty="0">
                <a:solidFill>
                  <a:schemeClr val="bg1"/>
                </a:solidFill>
                <a:effectLst/>
              </a:rPr>
              <a:t>Today, pioneers from all around the world continue to demonstrate great faith as they gather with the Saints wherever they live.</a:t>
            </a:r>
            <a:endParaRPr lang="en-US" dirty="0"/>
          </a:p>
        </p:txBody>
      </p:sp>
      <p:pic>
        <p:nvPicPr>
          <p:cNvPr id="10" name="Picture 9">
            <a:extLst>
              <a:ext uri="{FF2B5EF4-FFF2-40B4-BE49-F238E27FC236}">
                <a16:creationId xmlns:a16="http://schemas.microsoft.com/office/drawing/2014/main" id="{EC4BAFD2-B83C-7D38-85D2-00201A9265D4}"/>
              </a:ext>
            </a:extLst>
          </p:cNvPr>
          <p:cNvPicPr>
            <a:picLocks noChangeAspect="1"/>
          </p:cNvPicPr>
          <p:nvPr/>
        </p:nvPicPr>
        <p:blipFill>
          <a:blip r:embed="rId3"/>
          <a:stretch>
            <a:fillRect/>
          </a:stretch>
        </p:blipFill>
        <p:spPr>
          <a:xfrm>
            <a:off x="484632" y="2929868"/>
            <a:ext cx="5451434" cy="3013044"/>
          </a:xfrm>
          <a:prstGeom prst="rect">
            <a:avLst/>
          </a:prstGeom>
        </p:spPr>
      </p:pic>
      <p:pic>
        <p:nvPicPr>
          <p:cNvPr id="12" name="Picture 11">
            <a:extLst>
              <a:ext uri="{FF2B5EF4-FFF2-40B4-BE49-F238E27FC236}">
                <a16:creationId xmlns:a16="http://schemas.microsoft.com/office/drawing/2014/main" id="{49266CBB-968D-F3A3-DD98-0FC3FF9FCFE3}"/>
              </a:ext>
            </a:extLst>
          </p:cNvPr>
          <p:cNvPicPr>
            <a:picLocks noChangeAspect="1"/>
          </p:cNvPicPr>
          <p:nvPr/>
        </p:nvPicPr>
        <p:blipFill>
          <a:blip r:embed="rId4"/>
          <a:stretch>
            <a:fillRect/>
          </a:stretch>
        </p:blipFill>
        <p:spPr>
          <a:xfrm>
            <a:off x="7925230" y="2754344"/>
            <a:ext cx="2380058" cy="3609196"/>
          </a:xfrm>
          <a:prstGeom prst="rect">
            <a:avLst/>
          </a:prstGeom>
        </p:spPr>
      </p:pic>
    </p:spTree>
    <p:extLst>
      <p:ext uri="{BB962C8B-B14F-4D97-AF65-F5344CB8AC3E}">
        <p14:creationId xmlns:p14="http://schemas.microsoft.com/office/powerpoint/2010/main" val="28831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3298D-2F82-4E74-F118-FCD949B833F9}"/>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7FD75433-0F1C-2891-EE7C-DD45FC2C9C61}"/>
              </a:ext>
            </a:extLst>
          </p:cNvPr>
          <p:cNvPicPr>
            <a:picLocks noChangeAspect="1"/>
          </p:cNvPicPr>
          <p:nvPr/>
        </p:nvPicPr>
        <p:blipFill>
          <a:blip r:embed="rId2">
            <a:extLst>
              <a:ext uri="{28A0092B-C50C-407E-A947-70E740481C1C}">
                <a14:useLocalDpi xmlns:a14="http://schemas.microsoft.com/office/drawing/2010/main" val="0"/>
              </a:ext>
            </a:extLst>
          </a:blip>
          <a:srcRect b="63140"/>
          <a:stretch/>
        </p:blipFill>
        <p:spPr>
          <a:xfrm>
            <a:off x="0" y="0"/>
            <a:ext cx="12192000" cy="6858000"/>
          </a:xfrm>
          <a:prstGeom prst="rect">
            <a:avLst/>
          </a:prstGeom>
        </p:spPr>
      </p:pic>
      <p:sp>
        <p:nvSpPr>
          <p:cNvPr id="4" name="TextBox 3">
            <a:extLst>
              <a:ext uri="{FF2B5EF4-FFF2-40B4-BE49-F238E27FC236}">
                <a16:creationId xmlns:a16="http://schemas.microsoft.com/office/drawing/2014/main" id="{31B6DA6A-CBC8-7C14-BD41-B791593BC0FD}"/>
              </a:ext>
            </a:extLst>
          </p:cNvPr>
          <p:cNvSpPr txBox="1"/>
          <p:nvPr/>
        </p:nvSpPr>
        <p:spPr>
          <a:xfrm>
            <a:off x="365760" y="0"/>
            <a:ext cx="11448288" cy="1015663"/>
          </a:xfrm>
          <a:prstGeom prst="rect">
            <a:avLst/>
          </a:prstGeom>
          <a:noFill/>
        </p:spPr>
        <p:txBody>
          <a:bodyPr wrap="square" rtlCol="0">
            <a:spAutoFit/>
          </a:bodyPr>
          <a:lstStyle/>
          <a:p>
            <a:pPr algn="ctr"/>
            <a:r>
              <a:rPr lang="en-US" sz="6000" dirty="0">
                <a:solidFill>
                  <a:schemeClr val="bg1"/>
                </a:solidFill>
                <a:latin typeface="Bahnschrift SemiBold SemiConden" panose="020B0502040204020203" pitchFamily="34" charset="0"/>
              </a:rPr>
              <a:t>People and Their Accomplishments</a:t>
            </a:r>
          </a:p>
        </p:txBody>
      </p:sp>
      <p:sp>
        <p:nvSpPr>
          <p:cNvPr id="5" name="TextBox 4">
            <a:extLst>
              <a:ext uri="{FF2B5EF4-FFF2-40B4-BE49-F238E27FC236}">
                <a16:creationId xmlns:a16="http://schemas.microsoft.com/office/drawing/2014/main" id="{1BA59B97-69E5-43CC-9E63-F5759A3C9262}"/>
              </a:ext>
            </a:extLst>
          </p:cNvPr>
          <p:cNvSpPr txBox="1"/>
          <p:nvPr/>
        </p:nvSpPr>
        <p:spPr>
          <a:xfrm>
            <a:off x="447158" y="2307600"/>
            <a:ext cx="3300984" cy="369332"/>
          </a:xfrm>
          <a:prstGeom prst="rect">
            <a:avLst/>
          </a:prstGeom>
          <a:noFill/>
        </p:spPr>
        <p:txBody>
          <a:bodyPr wrap="square" rtlCol="0">
            <a:spAutoFit/>
          </a:bodyPr>
          <a:lstStyle/>
          <a:p>
            <a:r>
              <a:rPr lang="en-US" dirty="0">
                <a:solidFill>
                  <a:schemeClr val="bg1"/>
                </a:solidFill>
              </a:rPr>
              <a:t>Elizabeth Jackson</a:t>
            </a:r>
          </a:p>
        </p:txBody>
      </p:sp>
      <p:sp>
        <p:nvSpPr>
          <p:cNvPr id="7" name="TextBox 6">
            <a:extLst>
              <a:ext uri="{FF2B5EF4-FFF2-40B4-BE49-F238E27FC236}">
                <a16:creationId xmlns:a16="http://schemas.microsoft.com/office/drawing/2014/main" id="{86873486-E041-CAC7-4938-9A373E50F646}"/>
              </a:ext>
            </a:extLst>
          </p:cNvPr>
          <p:cNvSpPr txBox="1"/>
          <p:nvPr/>
        </p:nvSpPr>
        <p:spPr>
          <a:xfrm>
            <a:off x="518160" y="1067098"/>
            <a:ext cx="3300984" cy="369332"/>
          </a:xfrm>
          <a:prstGeom prst="rect">
            <a:avLst/>
          </a:prstGeom>
          <a:noFill/>
        </p:spPr>
        <p:txBody>
          <a:bodyPr wrap="square" rtlCol="0">
            <a:spAutoFit/>
          </a:bodyPr>
          <a:lstStyle/>
          <a:p>
            <a:r>
              <a:rPr lang="en-US" dirty="0" err="1">
                <a:solidFill>
                  <a:schemeClr val="bg1"/>
                </a:solidFill>
              </a:rPr>
              <a:t>Johnnes</a:t>
            </a:r>
            <a:r>
              <a:rPr lang="en-US" dirty="0">
                <a:solidFill>
                  <a:schemeClr val="bg1"/>
                </a:solidFill>
              </a:rPr>
              <a:t> Gutenberg</a:t>
            </a:r>
          </a:p>
        </p:txBody>
      </p:sp>
      <p:sp>
        <p:nvSpPr>
          <p:cNvPr id="9" name="TextBox 8">
            <a:extLst>
              <a:ext uri="{FF2B5EF4-FFF2-40B4-BE49-F238E27FC236}">
                <a16:creationId xmlns:a16="http://schemas.microsoft.com/office/drawing/2014/main" id="{431B9A37-301E-5F38-B52B-76DAB138A3C3}"/>
              </a:ext>
            </a:extLst>
          </p:cNvPr>
          <p:cNvSpPr txBox="1"/>
          <p:nvPr/>
        </p:nvSpPr>
        <p:spPr>
          <a:xfrm>
            <a:off x="365760" y="3368163"/>
            <a:ext cx="3300984" cy="369332"/>
          </a:xfrm>
          <a:prstGeom prst="rect">
            <a:avLst/>
          </a:prstGeom>
          <a:noFill/>
        </p:spPr>
        <p:txBody>
          <a:bodyPr wrap="square" rtlCol="0">
            <a:spAutoFit/>
          </a:bodyPr>
          <a:lstStyle/>
          <a:p>
            <a:r>
              <a:rPr lang="en-US" dirty="0">
                <a:solidFill>
                  <a:schemeClr val="bg1"/>
                </a:solidFill>
              </a:rPr>
              <a:t>Chen Lin </a:t>
            </a:r>
            <a:r>
              <a:rPr lang="en-US" dirty="0" err="1">
                <a:solidFill>
                  <a:schemeClr val="bg1"/>
                </a:solidFill>
              </a:rPr>
              <a:t>Shuliang</a:t>
            </a:r>
            <a:endParaRPr lang="en-US" dirty="0">
              <a:solidFill>
                <a:schemeClr val="bg1"/>
              </a:solidFill>
            </a:endParaRPr>
          </a:p>
        </p:txBody>
      </p:sp>
      <p:sp>
        <p:nvSpPr>
          <p:cNvPr id="11" name="TextBox 10">
            <a:extLst>
              <a:ext uri="{FF2B5EF4-FFF2-40B4-BE49-F238E27FC236}">
                <a16:creationId xmlns:a16="http://schemas.microsoft.com/office/drawing/2014/main" id="{8D1557A4-7907-0318-8294-3C674DD07E3B}"/>
              </a:ext>
            </a:extLst>
          </p:cNvPr>
          <p:cNvSpPr txBox="1"/>
          <p:nvPr/>
        </p:nvSpPr>
        <p:spPr>
          <a:xfrm>
            <a:off x="347023" y="4572308"/>
            <a:ext cx="3797808" cy="369332"/>
          </a:xfrm>
          <a:prstGeom prst="rect">
            <a:avLst/>
          </a:prstGeom>
          <a:noFill/>
        </p:spPr>
        <p:txBody>
          <a:bodyPr wrap="square" rtlCol="0">
            <a:spAutoFit/>
          </a:bodyPr>
          <a:lstStyle/>
          <a:p>
            <a:r>
              <a:rPr lang="en-US" dirty="0">
                <a:solidFill>
                  <a:schemeClr val="bg1"/>
                </a:solidFill>
              </a:rPr>
              <a:t>Edmund Hillary and Tenzing Norgay</a:t>
            </a:r>
          </a:p>
        </p:txBody>
      </p:sp>
      <p:sp>
        <p:nvSpPr>
          <p:cNvPr id="13" name="TextBox 12">
            <a:extLst>
              <a:ext uri="{FF2B5EF4-FFF2-40B4-BE49-F238E27FC236}">
                <a16:creationId xmlns:a16="http://schemas.microsoft.com/office/drawing/2014/main" id="{1EE7081F-FFAB-EA3C-2501-22F727C99BF2}"/>
              </a:ext>
            </a:extLst>
          </p:cNvPr>
          <p:cNvSpPr txBox="1"/>
          <p:nvPr/>
        </p:nvSpPr>
        <p:spPr>
          <a:xfrm>
            <a:off x="365760" y="5954770"/>
            <a:ext cx="3300984" cy="369332"/>
          </a:xfrm>
          <a:prstGeom prst="rect">
            <a:avLst/>
          </a:prstGeom>
          <a:noFill/>
        </p:spPr>
        <p:txBody>
          <a:bodyPr wrap="square" rtlCol="0">
            <a:spAutoFit/>
          </a:bodyPr>
          <a:lstStyle/>
          <a:p>
            <a:r>
              <a:rPr lang="en-US" dirty="0">
                <a:solidFill>
                  <a:schemeClr val="bg1"/>
                </a:solidFill>
              </a:rPr>
              <a:t>Marie Curie</a:t>
            </a:r>
          </a:p>
        </p:txBody>
      </p:sp>
      <p:sp>
        <p:nvSpPr>
          <p:cNvPr id="14" name="TextBox 13">
            <a:extLst>
              <a:ext uri="{FF2B5EF4-FFF2-40B4-BE49-F238E27FC236}">
                <a16:creationId xmlns:a16="http://schemas.microsoft.com/office/drawing/2014/main" id="{9FEC4B48-8FB6-1C12-5839-903622C8D6DB}"/>
              </a:ext>
            </a:extLst>
          </p:cNvPr>
          <p:cNvSpPr txBox="1"/>
          <p:nvPr/>
        </p:nvSpPr>
        <p:spPr>
          <a:xfrm>
            <a:off x="7842504" y="1067098"/>
            <a:ext cx="3300984" cy="646331"/>
          </a:xfrm>
          <a:prstGeom prst="rect">
            <a:avLst/>
          </a:prstGeom>
          <a:noFill/>
        </p:spPr>
        <p:txBody>
          <a:bodyPr wrap="square" rtlCol="0">
            <a:spAutoFit/>
          </a:bodyPr>
          <a:lstStyle/>
          <a:p>
            <a:r>
              <a:rPr lang="en-US" dirty="0">
                <a:solidFill>
                  <a:schemeClr val="bg1"/>
                </a:solidFill>
              </a:rPr>
              <a:t>A. First Relief Society president in Taiwan</a:t>
            </a:r>
          </a:p>
        </p:txBody>
      </p:sp>
      <p:sp>
        <p:nvSpPr>
          <p:cNvPr id="15" name="TextBox 14">
            <a:extLst>
              <a:ext uri="{FF2B5EF4-FFF2-40B4-BE49-F238E27FC236}">
                <a16:creationId xmlns:a16="http://schemas.microsoft.com/office/drawing/2014/main" id="{5C9627C3-3779-109D-BF3B-90C3281C01F1}"/>
              </a:ext>
            </a:extLst>
          </p:cNvPr>
          <p:cNvSpPr txBox="1"/>
          <p:nvPr/>
        </p:nvSpPr>
        <p:spPr>
          <a:xfrm>
            <a:off x="7842504" y="2166919"/>
            <a:ext cx="3300984" cy="923330"/>
          </a:xfrm>
          <a:prstGeom prst="rect">
            <a:avLst/>
          </a:prstGeom>
          <a:noFill/>
        </p:spPr>
        <p:txBody>
          <a:bodyPr wrap="square" rtlCol="0">
            <a:spAutoFit/>
          </a:bodyPr>
          <a:lstStyle/>
          <a:p>
            <a:r>
              <a:rPr lang="en-US" dirty="0">
                <a:solidFill>
                  <a:schemeClr val="bg1"/>
                </a:solidFill>
              </a:rPr>
              <a:t>B. First woman to win a Nobel Prize, awarded for her research on radiation</a:t>
            </a:r>
          </a:p>
        </p:txBody>
      </p:sp>
      <p:sp>
        <p:nvSpPr>
          <p:cNvPr id="16" name="TextBox 15">
            <a:extLst>
              <a:ext uri="{FF2B5EF4-FFF2-40B4-BE49-F238E27FC236}">
                <a16:creationId xmlns:a16="http://schemas.microsoft.com/office/drawing/2014/main" id="{2DC0F72B-990F-70E4-7C02-A1A452C85705}"/>
              </a:ext>
            </a:extLst>
          </p:cNvPr>
          <p:cNvSpPr txBox="1"/>
          <p:nvPr/>
        </p:nvSpPr>
        <p:spPr>
          <a:xfrm>
            <a:off x="7842504" y="3449970"/>
            <a:ext cx="3300984" cy="369332"/>
          </a:xfrm>
          <a:prstGeom prst="rect">
            <a:avLst/>
          </a:prstGeom>
          <a:noFill/>
        </p:spPr>
        <p:txBody>
          <a:bodyPr wrap="square" rtlCol="0">
            <a:spAutoFit/>
          </a:bodyPr>
          <a:lstStyle/>
          <a:p>
            <a:r>
              <a:rPr lang="en-US" dirty="0">
                <a:solidFill>
                  <a:schemeClr val="bg1"/>
                </a:solidFill>
              </a:rPr>
              <a:t>C. Invented the printing press</a:t>
            </a:r>
          </a:p>
        </p:txBody>
      </p:sp>
      <p:sp>
        <p:nvSpPr>
          <p:cNvPr id="17" name="TextBox 16">
            <a:extLst>
              <a:ext uri="{FF2B5EF4-FFF2-40B4-BE49-F238E27FC236}">
                <a16:creationId xmlns:a16="http://schemas.microsoft.com/office/drawing/2014/main" id="{13D075BD-6528-ADA1-E941-756BA416F96D}"/>
              </a:ext>
            </a:extLst>
          </p:cNvPr>
          <p:cNvSpPr txBox="1"/>
          <p:nvPr/>
        </p:nvSpPr>
        <p:spPr>
          <a:xfrm>
            <a:off x="7842504" y="4568504"/>
            <a:ext cx="3300984" cy="646331"/>
          </a:xfrm>
          <a:prstGeom prst="rect">
            <a:avLst/>
          </a:prstGeom>
          <a:noFill/>
        </p:spPr>
        <p:txBody>
          <a:bodyPr wrap="square" rtlCol="0">
            <a:spAutoFit/>
          </a:bodyPr>
          <a:lstStyle/>
          <a:p>
            <a:r>
              <a:rPr lang="en-US" dirty="0">
                <a:solidFill>
                  <a:schemeClr val="bg1"/>
                </a:solidFill>
              </a:rPr>
              <a:t>D. First to climb to the summit of Mount Everest</a:t>
            </a:r>
          </a:p>
        </p:txBody>
      </p:sp>
      <p:sp>
        <p:nvSpPr>
          <p:cNvPr id="18" name="TextBox 17">
            <a:extLst>
              <a:ext uri="{FF2B5EF4-FFF2-40B4-BE49-F238E27FC236}">
                <a16:creationId xmlns:a16="http://schemas.microsoft.com/office/drawing/2014/main" id="{09B1AE00-0E99-6A3B-491E-B04E90A4D80C}"/>
              </a:ext>
            </a:extLst>
          </p:cNvPr>
          <p:cNvSpPr txBox="1"/>
          <p:nvPr/>
        </p:nvSpPr>
        <p:spPr>
          <a:xfrm>
            <a:off x="7842504" y="5972045"/>
            <a:ext cx="3300984" cy="646331"/>
          </a:xfrm>
          <a:prstGeom prst="rect">
            <a:avLst/>
          </a:prstGeom>
          <a:noFill/>
        </p:spPr>
        <p:txBody>
          <a:bodyPr wrap="square" rtlCol="0">
            <a:spAutoFit/>
          </a:bodyPr>
          <a:lstStyle/>
          <a:p>
            <a:r>
              <a:rPr lang="en-US" dirty="0">
                <a:solidFill>
                  <a:schemeClr val="bg1"/>
                </a:solidFill>
              </a:rPr>
              <a:t>E. Traveled by handcart to the Salt Lake Valley</a:t>
            </a:r>
          </a:p>
        </p:txBody>
      </p:sp>
      <p:cxnSp>
        <p:nvCxnSpPr>
          <p:cNvPr id="32" name="Straight Arrow Connector 31">
            <a:extLst>
              <a:ext uri="{FF2B5EF4-FFF2-40B4-BE49-F238E27FC236}">
                <a16:creationId xmlns:a16="http://schemas.microsoft.com/office/drawing/2014/main" id="{869FE5F1-8560-8609-6C67-5C3FC60C26B4}"/>
              </a:ext>
            </a:extLst>
          </p:cNvPr>
          <p:cNvCxnSpPr/>
          <p:nvPr/>
        </p:nvCxnSpPr>
        <p:spPr>
          <a:xfrm>
            <a:off x="2612898" y="1250406"/>
            <a:ext cx="5158604" cy="2321947"/>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8121E39-0C18-100F-8351-5FA8AE56C18C}"/>
              </a:ext>
            </a:extLst>
          </p:cNvPr>
          <p:cNvCxnSpPr>
            <a:cxnSpLocks/>
          </p:cNvCxnSpPr>
          <p:nvPr/>
        </p:nvCxnSpPr>
        <p:spPr>
          <a:xfrm>
            <a:off x="2392544" y="2516324"/>
            <a:ext cx="5531358" cy="3526318"/>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9879C4D9-A49A-4A38-EB43-A26FF048FBB5}"/>
              </a:ext>
            </a:extLst>
          </p:cNvPr>
          <p:cNvCxnSpPr>
            <a:cxnSpLocks/>
          </p:cNvCxnSpPr>
          <p:nvPr/>
        </p:nvCxnSpPr>
        <p:spPr>
          <a:xfrm flipV="1">
            <a:off x="2320045" y="1341575"/>
            <a:ext cx="5522459" cy="220109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BF620E2C-152D-85B2-3009-05123EBC7E24}"/>
              </a:ext>
            </a:extLst>
          </p:cNvPr>
          <p:cNvCxnSpPr>
            <a:cxnSpLocks/>
          </p:cNvCxnSpPr>
          <p:nvPr/>
        </p:nvCxnSpPr>
        <p:spPr>
          <a:xfrm flipV="1">
            <a:off x="3978538" y="4713731"/>
            <a:ext cx="3945364" cy="42037"/>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C71EF83-75AB-7FE2-D71E-2FB2203F9E1B}"/>
              </a:ext>
            </a:extLst>
          </p:cNvPr>
          <p:cNvCxnSpPr>
            <a:cxnSpLocks/>
          </p:cNvCxnSpPr>
          <p:nvPr/>
        </p:nvCxnSpPr>
        <p:spPr>
          <a:xfrm flipV="1">
            <a:off x="3302488" y="2330859"/>
            <a:ext cx="4566452" cy="3492177"/>
          </a:xfrm>
          <a:prstGeom prst="straightConnector1">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A52C1498-080A-50BA-939E-E19DFFD9F93B}"/>
              </a:ext>
            </a:extLst>
          </p:cNvPr>
          <p:cNvPicPr>
            <a:picLocks noChangeAspect="1"/>
          </p:cNvPicPr>
          <p:nvPr/>
        </p:nvPicPr>
        <p:blipFill>
          <a:blip r:embed="rId3"/>
          <a:stretch>
            <a:fillRect/>
          </a:stretch>
        </p:blipFill>
        <p:spPr>
          <a:xfrm>
            <a:off x="2710924" y="974636"/>
            <a:ext cx="1402978" cy="1445839"/>
          </a:xfrm>
          <a:prstGeom prst="rect">
            <a:avLst/>
          </a:prstGeom>
        </p:spPr>
      </p:pic>
      <p:pic>
        <p:nvPicPr>
          <p:cNvPr id="24" name="Picture 23">
            <a:extLst>
              <a:ext uri="{FF2B5EF4-FFF2-40B4-BE49-F238E27FC236}">
                <a16:creationId xmlns:a16="http://schemas.microsoft.com/office/drawing/2014/main" id="{2101406A-5A15-58B6-2E5B-71AADB7D9B1C}"/>
              </a:ext>
            </a:extLst>
          </p:cNvPr>
          <p:cNvPicPr>
            <a:picLocks noChangeAspect="1"/>
          </p:cNvPicPr>
          <p:nvPr/>
        </p:nvPicPr>
        <p:blipFill>
          <a:blip r:embed="rId4"/>
          <a:stretch>
            <a:fillRect/>
          </a:stretch>
        </p:blipFill>
        <p:spPr>
          <a:xfrm>
            <a:off x="4144831" y="1850476"/>
            <a:ext cx="1394542" cy="1447451"/>
          </a:xfrm>
          <a:prstGeom prst="rect">
            <a:avLst/>
          </a:prstGeom>
        </p:spPr>
      </p:pic>
      <p:pic>
        <p:nvPicPr>
          <p:cNvPr id="26" name="Picture 25">
            <a:extLst>
              <a:ext uri="{FF2B5EF4-FFF2-40B4-BE49-F238E27FC236}">
                <a16:creationId xmlns:a16="http://schemas.microsoft.com/office/drawing/2014/main" id="{469C4BA0-B015-442D-3C30-959B11DDA4F9}"/>
              </a:ext>
            </a:extLst>
          </p:cNvPr>
          <p:cNvPicPr>
            <a:picLocks noChangeAspect="1"/>
          </p:cNvPicPr>
          <p:nvPr/>
        </p:nvPicPr>
        <p:blipFill>
          <a:blip r:embed="rId5"/>
          <a:stretch>
            <a:fillRect/>
          </a:stretch>
        </p:blipFill>
        <p:spPr>
          <a:xfrm>
            <a:off x="2421675" y="3039329"/>
            <a:ext cx="990738" cy="1257475"/>
          </a:xfrm>
          <a:prstGeom prst="rect">
            <a:avLst/>
          </a:prstGeom>
        </p:spPr>
      </p:pic>
      <p:pic>
        <p:nvPicPr>
          <p:cNvPr id="28" name="Picture 27">
            <a:extLst>
              <a:ext uri="{FF2B5EF4-FFF2-40B4-BE49-F238E27FC236}">
                <a16:creationId xmlns:a16="http://schemas.microsoft.com/office/drawing/2014/main" id="{C62B25D3-07F5-4C05-91FB-D158C0EE6C01}"/>
              </a:ext>
            </a:extLst>
          </p:cNvPr>
          <p:cNvPicPr>
            <a:picLocks noChangeAspect="1"/>
          </p:cNvPicPr>
          <p:nvPr/>
        </p:nvPicPr>
        <p:blipFill>
          <a:blip r:embed="rId6"/>
          <a:stretch>
            <a:fillRect/>
          </a:stretch>
        </p:blipFill>
        <p:spPr>
          <a:xfrm>
            <a:off x="4150819" y="3998615"/>
            <a:ext cx="2149954" cy="1654102"/>
          </a:xfrm>
          <a:prstGeom prst="rect">
            <a:avLst/>
          </a:prstGeom>
        </p:spPr>
      </p:pic>
      <p:pic>
        <p:nvPicPr>
          <p:cNvPr id="30" name="Picture 29">
            <a:extLst>
              <a:ext uri="{FF2B5EF4-FFF2-40B4-BE49-F238E27FC236}">
                <a16:creationId xmlns:a16="http://schemas.microsoft.com/office/drawing/2014/main" id="{C373C2E2-0DB5-6EB3-496A-4159C9F09421}"/>
              </a:ext>
            </a:extLst>
          </p:cNvPr>
          <p:cNvPicPr>
            <a:picLocks noChangeAspect="1"/>
          </p:cNvPicPr>
          <p:nvPr/>
        </p:nvPicPr>
        <p:blipFill>
          <a:blip r:embed="rId7"/>
          <a:stretch>
            <a:fillRect/>
          </a:stretch>
        </p:blipFill>
        <p:spPr>
          <a:xfrm>
            <a:off x="2016252" y="5077644"/>
            <a:ext cx="1193292" cy="1690207"/>
          </a:xfrm>
          <a:prstGeom prst="rect">
            <a:avLst/>
          </a:prstGeom>
        </p:spPr>
      </p:pic>
      <p:sp>
        <p:nvSpPr>
          <p:cNvPr id="45" name="TextBox 44">
            <a:extLst>
              <a:ext uri="{FF2B5EF4-FFF2-40B4-BE49-F238E27FC236}">
                <a16:creationId xmlns:a16="http://schemas.microsoft.com/office/drawing/2014/main" id="{44F6FA64-A602-CDC6-56C5-080D051BB46C}"/>
              </a:ext>
            </a:extLst>
          </p:cNvPr>
          <p:cNvSpPr txBox="1"/>
          <p:nvPr/>
        </p:nvSpPr>
        <p:spPr>
          <a:xfrm>
            <a:off x="4032504" y="5913874"/>
            <a:ext cx="3209544" cy="646331"/>
          </a:xfrm>
          <a:prstGeom prst="rect">
            <a:avLst/>
          </a:prstGeom>
          <a:noFill/>
        </p:spPr>
        <p:txBody>
          <a:bodyPr wrap="square">
            <a:spAutoFit/>
          </a:bodyPr>
          <a:lstStyle/>
          <a:p>
            <a:pPr algn="ctr"/>
            <a:r>
              <a:rPr lang="en-US" b="1" dirty="0"/>
              <a:t>What Do These People Have In Common?</a:t>
            </a:r>
          </a:p>
        </p:txBody>
      </p:sp>
    </p:spTree>
    <p:extLst>
      <p:ext uri="{BB962C8B-B14F-4D97-AF65-F5344CB8AC3E}">
        <p14:creationId xmlns:p14="http://schemas.microsoft.com/office/powerpoint/2010/main" val="25906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0-#ppt_w/2"/>
                                          </p:val>
                                        </p:tav>
                                        <p:tav tm="100000">
                                          <p:val>
                                            <p:strVal val="#ppt_x"/>
                                          </p:val>
                                        </p:tav>
                                      </p:tavLst>
                                    </p:anim>
                                    <p:anim calcmode="lin" valueType="num">
                                      <p:cBhvr additive="base">
                                        <p:cTn id="18" dur="10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1000" fill="hold"/>
                                        <p:tgtEl>
                                          <p:spTgt spid="33"/>
                                        </p:tgtEl>
                                        <p:attrNameLst>
                                          <p:attrName>ppt_x</p:attrName>
                                        </p:attrNameLst>
                                      </p:cBhvr>
                                      <p:tavLst>
                                        <p:tav tm="0">
                                          <p:val>
                                            <p:strVal val="0-#ppt_w/2"/>
                                          </p:val>
                                        </p:tav>
                                        <p:tav tm="100000">
                                          <p:val>
                                            <p:strVal val="#ppt_x"/>
                                          </p:val>
                                        </p:tav>
                                      </p:tavLst>
                                    </p:anim>
                                    <p:anim calcmode="lin" valueType="num">
                                      <p:cBhvr additive="base">
                                        <p:cTn id="22"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0-#ppt_w/2"/>
                                          </p:val>
                                        </p:tav>
                                        <p:tav tm="100000">
                                          <p:val>
                                            <p:strVal val="#ppt_x"/>
                                          </p:val>
                                        </p:tav>
                                      </p:tavLst>
                                    </p:anim>
                                    <p:anim calcmode="lin" valueType="num">
                                      <p:cBhvr additive="base">
                                        <p:cTn id="32"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0-#ppt_w/2"/>
                                          </p:val>
                                        </p:tav>
                                        <p:tav tm="100000">
                                          <p:val>
                                            <p:strVal val="#ppt_x"/>
                                          </p:val>
                                        </p:tav>
                                      </p:tavLst>
                                    </p:anim>
                                    <p:anim calcmode="lin" valueType="num">
                                      <p:cBhvr additive="base">
                                        <p:cTn id="38" dur="1000" fill="hold"/>
                                        <p:tgtEl>
                                          <p:spTgt spid="2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1000" fill="hold"/>
                                        <p:tgtEl>
                                          <p:spTgt spid="37"/>
                                        </p:tgtEl>
                                        <p:attrNameLst>
                                          <p:attrName>ppt_x</p:attrName>
                                        </p:attrNameLst>
                                      </p:cBhvr>
                                      <p:tavLst>
                                        <p:tav tm="0">
                                          <p:val>
                                            <p:strVal val="0-#ppt_w/2"/>
                                          </p:val>
                                        </p:tav>
                                        <p:tav tm="100000">
                                          <p:val>
                                            <p:strVal val="#ppt_x"/>
                                          </p:val>
                                        </p:tav>
                                      </p:tavLst>
                                    </p:anim>
                                    <p:anim calcmode="lin" valueType="num">
                                      <p:cBhvr additive="base">
                                        <p:cTn id="42"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000" fill="hold"/>
                                        <p:tgtEl>
                                          <p:spTgt spid="30"/>
                                        </p:tgtEl>
                                        <p:attrNameLst>
                                          <p:attrName>ppt_x</p:attrName>
                                        </p:attrNameLst>
                                      </p:cBhvr>
                                      <p:tavLst>
                                        <p:tav tm="0">
                                          <p:val>
                                            <p:strVal val="0-#ppt_w/2"/>
                                          </p:val>
                                        </p:tav>
                                        <p:tav tm="100000">
                                          <p:val>
                                            <p:strVal val="#ppt_x"/>
                                          </p:val>
                                        </p:tav>
                                      </p:tavLst>
                                    </p:anim>
                                    <p:anim calcmode="lin" valueType="num">
                                      <p:cBhvr additive="base">
                                        <p:cTn id="48" dur="10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1000" fill="hold"/>
                                        <p:tgtEl>
                                          <p:spTgt spid="40"/>
                                        </p:tgtEl>
                                        <p:attrNameLst>
                                          <p:attrName>ppt_x</p:attrName>
                                        </p:attrNameLst>
                                      </p:cBhvr>
                                      <p:tavLst>
                                        <p:tav tm="0">
                                          <p:val>
                                            <p:strVal val="0-#ppt_w/2"/>
                                          </p:val>
                                        </p:tav>
                                        <p:tav tm="100000">
                                          <p:val>
                                            <p:strVal val="#ppt_x"/>
                                          </p:val>
                                        </p:tav>
                                      </p:tavLst>
                                    </p:anim>
                                    <p:anim calcmode="lin" valueType="num">
                                      <p:cBhvr additive="base">
                                        <p:cTn id="52"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E4EE-A7D1-7AD6-CD48-FB0F7370C572}"/>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A744DEFF-487D-D9DE-A57F-B4FB9281EAB0}"/>
              </a:ext>
            </a:extLst>
          </p:cNvPr>
          <p:cNvPicPr>
            <a:picLocks noChangeAspect="1"/>
          </p:cNvPicPr>
          <p:nvPr/>
        </p:nvPicPr>
        <p:blipFill>
          <a:blip r:embed="rId3">
            <a:extLst>
              <a:ext uri="{28A0092B-C50C-407E-A947-70E740481C1C}">
                <a14:useLocalDpi xmlns:a14="http://schemas.microsoft.com/office/drawing/2010/main" val="0"/>
              </a:ext>
            </a:extLst>
          </a:blip>
          <a:srcRect b="46528"/>
          <a:stretch/>
        </p:blipFill>
        <p:spPr>
          <a:xfrm>
            <a:off x="0" y="0"/>
            <a:ext cx="12192000" cy="6858000"/>
          </a:xfrm>
          <a:prstGeom prst="rect">
            <a:avLst/>
          </a:prstGeom>
        </p:spPr>
      </p:pic>
      <p:sp>
        <p:nvSpPr>
          <p:cNvPr id="4" name="TextBox 3">
            <a:extLst>
              <a:ext uri="{FF2B5EF4-FFF2-40B4-BE49-F238E27FC236}">
                <a16:creationId xmlns:a16="http://schemas.microsoft.com/office/drawing/2014/main" id="{E24071DF-1F4A-B028-E0D2-FCFCAEFEA796}"/>
              </a:ext>
            </a:extLst>
          </p:cNvPr>
          <p:cNvSpPr txBox="1"/>
          <p:nvPr/>
        </p:nvSpPr>
        <p:spPr>
          <a:xfrm>
            <a:off x="338328" y="0"/>
            <a:ext cx="11512296" cy="1015663"/>
          </a:xfrm>
          <a:prstGeom prst="rect">
            <a:avLst/>
          </a:prstGeom>
          <a:noFill/>
        </p:spPr>
        <p:txBody>
          <a:bodyPr wrap="square" rtlCol="0">
            <a:spAutoFit/>
          </a:bodyPr>
          <a:lstStyle/>
          <a:p>
            <a:pPr algn="ctr"/>
            <a:r>
              <a:rPr lang="en-US" sz="6000" dirty="0">
                <a:solidFill>
                  <a:schemeClr val="bg1"/>
                </a:solidFill>
                <a:latin typeface="Bahnschrift SemiBold SemiConden" panose="020B0502040204020203" pitchFamily="34" charset="0"/>
              </a:rPr>
              <a:t>Ultimate Pioneer</a:t>
            </a:r>
          </a:p>
        </p:txBody>
      </p:sp>
      <p:sp>
        <p:nvSpPr>
          <p:cNvPr id="5" name="TextBox 4">
            <a:extLst>
              <a:ext uri="{FF2B5EF4-FFF2-40B4-BE49-F238E27FC236}">
                <a16:creationId xmlns:a16="http://schemas.microsoft.com/office/drawing/2014/main" id="{98F6223B-DA99-5539-F5CF-14CD26822F89}"/>
              </a:ext>
            </a:extLst>
          </p:cNvPr>
          <p:cNvSpPr txBox="1"/>
          <p:nvPr/>
        </p:nvSpPr>
        <p:spPr>
          <a:xfrm>
            <a:off x="2404872" y="867742"/>
            <a:ext cx="7989570" cy="1107996"/>
          </a:xfrm>
          <a:prstGeom prst="rect">
            <a:avLst/>
          </a:prstGeom>
          <a:noFill/>
        </p:spPr>
        <p:txBody>
          <a:bodyPr wrap="square">
            <a:spAutoFit/>
          </a:bodyPr>
          <a:lstStyle/>
          <a:p>
            <a:r>
              <a:rPr lang="en-US" b="0" i="0" dirty="0">
                <a:solidFill>
                  <a:schemeClr val="bg1"/>
                </a:solidFill>
                <a:effectLst/>
              </a:rPr>
              <a:t>Our Savior, Jesus Christ, is the ultimate pioneer in preparing the way. Indeed, He </a:t>
            </a:r>
            <a:r>
              <a:rPr lang="en-US" b="0" i="1" dirty="0">
                <a:solidFill>
                  <a:schemeClr val="bg1"/>
                </a:solidFill>
                <a:effectLst/>
              </a:rPr>
              <a:t>is</a:t>
            </a:r>
            <a:r>
              <a:rPr lang="en-US" b="0" i="0" dirty="0">
                <a:solidFill>
                  <a:schemeClr val="bg1"/>
                </a:solidFill>
                <a:effectLst/>
              </a:rPr>
              <a:t> “the way” for the plan of salvation to be accomplished so that we can repent and, through faith in Him, return to our Heavenly Father. </a:t>
            </a:r>
          </a:p>
          <a:p>
            <a:r>
              <a:rPr lang="en-US" sz="1200" b="0" i="0" dirty="0">
                <a:solidFill>
                  <a:schemeClr val="bg1"/>
                </a:solidFill>
                <a:effectLst/>
              </a:rPr>
              <a:t>M. Russell Ballard </a:t>
            </a:r>
            <a:endParaRPr lang="en-US" sz="1200" dirty="0">
              <a:solidFill>
                <a:schemeClr val="bg1"/>
              </a:solidFill>
            </a:endParaRPr>
          </a:p>
        </p:txBody>
      </p:sp>
      <p:pic>
        <p:nvPicPr>
          <p:cNvPr id="9" name="Picture 8" descr="A person in a suit and tie&#10;&#10;Description automatically generated">
            <a:extLst>
              <a:ext uri="{FF2B5EF4-FFF2-40B4-BE49-F238E27FC236}">
                <a16:creationId xmlns:a16="http://schemas.microsoft.com/office/drawing/2014/main" id="{1158129F-3E26-74F4-07E1-49CB0BCF1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36" y="105742"/>
            <a:ext cx="1219200" cy="1524000"/>
          </a:xfrm>
          <a:prstGeom prst="rect">
            <a:avLst/>
          </a:prstGeom>
        </p:spPr>
      </p:pic>
      <p:pic>
        <p:nvPicPr>
          <p:cNvPr id="13" name="Picture 12" descr="A person with a beard&#10;&#10;Description automatically generated">
            <a:extLst>
              <a:ext uri="{FF2B5EF4-FFF2-40B4-BE49-F238E27FC236}">
                <a16:creationId xmlns:a16="http://schemas.microsoft.com/office/drawing/2014/main" id="{BE159848-824C-25E8-705E-C2AE4E9F2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4123" y="1953489"/>
            <a:ext cx="2133600" cy="3556000"/>
          </a:xfrm>
          <a:prstGeom prst="rect">
            <a:avLst/>
          </a:prstGeom>
        </p:spPr>
      </p:pic>
      <p:sp>
        <p:nvSpPr>
          <p:cNvPr id="15" name="TextBox 14">
            <a:extLst>
              <a:ext uri="{FF2B5EF4-FFF2-40B4-BE49-F238E27FC236}">
                <a16:creationId xmlns:a16="http://schemas.microsoft.com/office/drawing/2014/main" id="{70EF53DE-39BB-A195-534D-56343498CE45}"/>
              </a:ext>
            </a:extLst>
          </p:cNvPr>
          <p:cNvSpPr txBox="1"/>
          <p:nvPr/>
        </p:nvSpPr>
        <p:spPr>
          <a:xfrm>
            <a:off x="641223" y="2172033"/>
            <a:ext cx="3051810" cy="1200329"/>
          </a:xfrm>
          <a:prstGeom prst="rect">
            <a:avLst/>
          </a:prstGeom>
          <a:noFill/>
        </p:spPr>
        <p:txBody>
          <a:bodyPr wrap="square">
            <a:spAutoFit/>
          </a:bodyPr>
          <a:lstStyle/>
          <a:p>
            <a:r>
              <a:rPr lang="en-US" b="1" i="1" dirty="0">
                <a:effectLst/>
              </a:rPr>
              <a:t>For I have given you an example, that ye should do as I have done to you.</a:t>
            </a:r>
          </a:p>
          <a:p>
            <a:r>
              <a:rPr lang="en-US" b="1" i="1" dirty="0"/>
              <a:t>John 13:15</a:t>
            </a:r>
          </a:p>
        </p:txBody>
      </p:sp>
      <p:sp>
        <p:nvSpPr>
          <p:cNvPr id="17" name="TextBox 16">
            <a:extLst>
              <a:ext uri="{FF2B5EF4-FFF2-40B4-BE49-F238E27FC236}">
                <a16:creationId xmlns:a16="http://schemas.microsoft.com/office/drawing/2014/main" id="{D816CA64-0624-5D8F-58FC-C6A301F20037}"/>
              </a:ext>
            </a:extLst>
          </p:cNvPr>
          <p:cNvSpPr txBox="1"/>
          <p:nvPr/>
        </p:nvSpPr>
        <p:spPr>
          <a:xfrm>
            <a:off x="338328" y="3774761"/>
            <a:ext cx="4421124" cy="1200329"/>
          </a:xfrm>
          <a:prstGeom prst="rect">
            <a:avLst/>
          </a:prstGeom>
          <a:noFill/>
        </p:spPr>
        <p:txBody>
          <a:bodyPr wrap="square">
            <a:spAutoFit/>
          </a:bodyPr>
          <a:lstStyle/>
          <a:p>
            <a:r>
              <a:rPr lang="en-US" b="1" i="1" dirty="0">
                <a:effectLst/>
              </a:rPr>
              <a:t> Jesus saith unto him, I am the way, the truth, and the life: no man cometh unto the Father, but by me.</a:t>
            </a:r>
          </a:p>
          <a:p>
            <a:r>
              <a:rPr lang="en-US" b="1" i="1" dirty="0"/>
              <a:t>John 14:6</a:t>
            </a:r>
          </a:p>
        </p:txBody>
      </p:sp>
      <p:sp>
        <p:nvSpPr>
          <p:cNvPr id="19" name="TextBox 18">
            <a:extLst>
              <a:ext uri="{FF2B5EF4-FFF2-40B4-BE49-F238E27FC236}">
                <a16:creationId xmlns:a16="http://schemas.microsoft.com/office/drawing/2014/main" id="{89EA769C-89E7-1D77-F560-F6CC4AE1F07C}"/>
              </a:ext>
            </a:extLst>
          </p:cNvPr>
          <p:cNvSpPr txBox="1"/>
          <p:nvPr/>
        </p:nvSpPr>
        <p:spPr>
          <a:xfrm>
            <a:off x="7264908" y="1903396"/>
            <a:ext cx="4713732" cy="2585323"/>
          </a:xfrm>
          <a:prstGeom prst="rect">
            <a:avLst/>
          </a:prstGeom>
          <a:noFill/>
        </p:spPr>
        <p:txBody>
          <a:bodyPr wrap="square">
            <a:spAutoFit/>
          </a:bodyPr>
          <a:lstStyle/>
          <a:p>
            <a:pPr algn="l" fontAlgn="base"/>
            <a:r>
              <a:rPr lang="en-US" b="1" i="1" dirty="0">
                <a:effectLst/>
              </a:rPr>
              <a:t>Wherefore, after he was baptized with water the Holy Ghost descended upon him in the form of a dove.</a:t>
            </a:r>
          </a:p>
          <a:p>
            <a:pPr algn="l" fontAlgn="base"/>
            <a:r>
              <a:rPr lang="en-US" b="1" i="1" dirty="0">
                <a:effectLst/>
              </a:rPr>
              <a:t>And again, it </a:t>
            </a:r>
            <a:r>
              <a:rPr lang="en-US" b="1" i="1" dirty="0" err="1">
                <a:effectLst/>
              </a:rPr>
              <a:t>showeth</a:t>
            </a:r>
            <a:r>
              <a:rPr lang="en-US" b="1" i="1" dirty="0">
                <a:effectLst/>
              </a:rPr>
              <a:t> unto the children of men the </a:t>
            </a:r>
            <a:r>
              <a:rPr lang="en-US" b="1" i="1" dirty="0" err="1">
                <a:effectLst/>
              </a:rPr>
              <a:t>straitness</a:t>
            </a:r>
            <a:r>
              <a:rPr lang="en-US" b="1" i="1" dirty="0">
                <a:effectLst/>
              </a:rPr>
              <a:t> of the path, and the narrowness of the gate, by which they should enter, he having set the example before them.</a:t>
            </a:r>
          </a:p>
          <a:p>
            <a:pPr algn="l" fontAlgn="base"/>
            <a:r>
              <a:rPr lang="en-US" b="1" i="1" dirty="0"/>
              <a:t>2 Nephi 31:8-9</a:t>
            </a:r>
            <a:endParaRPr lang="en-US" b="1" i="1" dirty="0">
              <a:effectLst/>
            </a:endParaRPr>
          </a:p>
        </p:txBody>
      </p:sp>
      <p:sp>
        <p:nvSpPr>
          <p:cNvPr id="21" name="TextBox 20">
            <a:extLst>
              <a:ext uri="{FF2B5EF4-FFF2-40B4-BE49-F238E27FC236}">
                <a16:creationId xmlns:a16="http://schemas.microsoft.com/office/drawing/2014/main" id="{60DEC578-48E6-2374-E5E4-529BCBB9149D}"/>
              </a:ext>
            </a:extLst>
          </p:cNvPr>
          <p:cNvSpPr txBox="1"/>
          <p:nvPr/>
        </p:nvSpPr>
        <p:spPr>
          <a:xfrm>
            <a:off x="2773680" y="5491596"/>
            <a:ext cx="7620762" cy="1200329"/>
          </a:xfrm>
          <a:prstGeom prst="rect">
            <a:avLst/>
          </a:prstGeom>
          <a:noFill/>
        </p:spPr>
        <p:txBody>
          <a:bodyPr wrap="square">
            <a:spAutoFit/>
          </a:bodyPr>
          <a:lstStyle/>
          <a:p>
            <a:r>
              <a:rPr lang="en-US" b="1" i="1" dirty="0">
                <a:effectLst/>
              </a:rPr>
              <a:t>And if Christ had not risen from the dead, or have broken the bands of death that the grave should have no victory, and that death should have no sting, there could have been no resurrection.</a:t>
            </a:r>
          </a:p>
          <a:p>
            <a:r>
              <a:rPr lang="en-US" b="1" i="1" dirty="0"/>
              <a:t>Mosiah 16:7</a:t>
            </a:r>
          </a:p>
        </p:txBody>
      </p:sp>
    </p:spTree>
    <p:extLst>
      <p:ext uri="{BB962C8B-B14F-4D97-AF65-F5344CB8AC3E}">
        <p14:creationId xmlns:p14="http://schemas.microsoft.com/office/powerpoint/2010/main" val="27299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4B36C-A66D-279F-7974-FA1BF1F3237A}"/>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84C9DC2D-3229-C351-DB1F-CFC8E5742D3A}"/>
              </a:ext>
            </a:extLst>
          </p:cNvPr>
          <p:cNvPicPr>
            <a:picLocks noChangeAspect="1"/>
          </p:cNvPicPr>
          <p:nvPr/>
        </p:nvPicPr>
        <p:blipFill>
          <a:blip r:embed="rId2">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10" name="TextBox 9">
            <a:extLst>
              <a:ext uri="{FF2B5EF4-FFF2-40B4-BE49-F238E27FC236}">
                <a16:creationId xmlns:a16="http://schemas.microsoft.com/office/drawing/2014/main" id="{6C4CFAB4-A628-B9C7-3BCA-7B3DE773BEB2}"/>
              </a:ext>
            </a:extLst>
          </p:cNvPr>
          <p:cNvSpPr txBox="1"/>
          <p:nvPr/>
        </p:nvSpPr>
        <p:spPr>
          <a:xfrm>
            <a:off x="651510" y="1481989"/>
            <a:ext cx="6094476" cy="3416320"/>
          </a:xfrm>
          <a:prstGeom prst="rect">
            <a:avLst/>
          </a:prstGeom>
          <a:noFill/>
        </p:spPr>
        <p:txBody>
          <a:bodyPr wrap="square">
            <a:spAutoFit/>
          </a:bodyPr>
          <a:lstStyle/>
          <a:p>
            <a:pPr algn="l" fontAlgn="base"/>
            <a:r>
              <a:rPr lang="en-US" sz="2400" b="0" i="0" dirty="0">
                <a:solidFill>
                  <a:schemeClr val="bg1"/>
                </a:solidFill>
                <a:effectLst/>
              </a:rPr>
              <a:t>Do you feel like you are leaving an example you want others to follow?</a:t>
            </a:r>
          </a:p>
          <a:p>
            <a:pPr algn="l" fontAlgn="base"/>
            <a:endParaRPr lang="en-US" sz="2400" b="0" i="0" dirty="0">
              <a:solidFill>
                <a:schemeClr val="bg1"/>
              </a:solidFill>
              <a:effectLst/>
            </a:endParaRPr>
          </a:p>
          <a:p>
            <a:pPr algn="l" fontAlgn="base"/>
            <a:r>
              <a:rPr lang="en-US" sz="2400" b="0" i="0" dirty="0">
                <a:solidFill>
                  <a:schemeClr val="bg1"/>
                </a:solidFill>
                <a:effectLst/>
              </a:rPr>
              <a:t>What excites you about being a pioneer?</a:t>
            </a:r>
          </a:p>
          <a:p>
            <a:pPr algn="l" fontAlgn="base"/>
            <a:endParaRPr lang="en-US" sz="2400" dirty="0">
              <a:solidFill>
                <a:schemeClr val="bg1"/>
              </a:solidFill>
            </a:endParaRPr>
          </a:p>
          <a:p>
            <a:pPr algn="l" fontAlgn="base"/>
            <a:r>
              <a:rPr lang="en-US" sz="2400" b="0" i="0" dirty="0">
                <a:solidFill>
                  <a:schemeClr val="bg1"/>
                </a:solidFill>
                <a:effectLst/>
              </a:rPr>
              <a:t>What makes you nervous?</a:t>
            </a:r>
          </a:p>
          <a:p>
            <a:pPr algn="l" fontAlgn="base"/>
            <a:endParaRPr lang="en-US" sz="2400" b="0" i="0" dirty="0">
              <a:solidFill>
                <a:schemeClr val="bg1"/>
              </a:solidFill>
              <a:effectLst/>
            </a:endParaRPr>
          </a:p>
          <a:p>
            <a:pPr algn="l" fontAlgn="base"/>
            <a:r>
              <a:rPr lang="en-US" sz="2400" b="0" i="0" dirty="0">
                <a:solidFill>
                  <a:schemeClr val="bg1"/>
                </a:solidFill>
                <a:effectLst/>
              </a:rPr>
              <a:t>How do you feel Jesus Christ can help you be a pioneer for others?</a:t>
            </a:r>
          </a:p>
        </p:txBody>
      </p:sp>
      <p:pic>
        <p:nvPicPr>
          <p:cNvPr id="11" name="Picture 2" descr="http://www.uni.edu/becker/anImated%20question%20mark%20.gif">
            <a:extLst>
              <a:ext uri="{FF2B5EF4-FFF2-40B4-BE49-F238E27FC236}">
                <a16:creationId xmlns:a16="http://schemas.microsoft.com/office/drawing/2014/main" id="{0073159B-C4C9-5B15-B97A-9A798C1537C1}"/>
              </a:ext>
            </a:extLst>
          </p:cNvPr>
          <p:cNvPicPr>
            <a:picLocks noChangeAspect="1" noChangeArrowheads="1" noCrop="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70990" y="762055"/>
            <a:ext cx="2797010" cy="474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andscape with mountains in the background&#10;&#10;Description automatically generated">
            <a:extLst>
              <a:ext uri="{FF2B5EF4-FFF2-40B4-BE49-F238E27FC236}">
                <a16:creationId xmlns:a16="http://schemas.microsoft.com/office/drawing/2014/main" id="{0CCD0F94-7A5B-FF82-4EAE-5BFF589F046B}"/>
              </a:ext>
            </a:extLst>
          </p:cNvPr>
          <p:cNvPicPr>
            <a:picLocks noChangeAspect="1"/>
          </p:cNvPicPr>
          <p:nvPr/>
        </p:nvPicPr>
        <p:blipFill>
          <a:blip r:embed="rId2">
            <a:extLst>
              <a:ext uri="{28A0092B-C50C-407E-A947-70E740481C1C}">
                <a14:useLocalDpi xmlns:a14="http://schemas.microsoft.com/office/drawing/2010/main" val="0"/>
              </a:ext>
            </a:extLst>
          </a:blip>
          <a:srcRect t="345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09017AF-057C-81E6-B5FA-7525839D18C6}"/>
              </a:ext>
            </a:extLst>
          </p:cNvPr>
          <p:cNvSpPr txBox="1"/>
          <p:nvPr/>
        </p:nvSpPr>
        <p:spPr>
          <a:xfrm>
            <a:off x="254625" y="411908"/>
            <a:ext cx="6178062" cy="1477328"/>
          </a:xfrm>
          <a:prstGeom prst="rect">
            <a:avLst/>
          </a:prstGeom>
          <a:solidFill>
            <a:schemeClr val="accent3">
              <a:lumMod val="60000"/>
              <a:lumOff val="40000"/>
            </a:schemeClr>
          </a:solidFill>
        </p:spPr>
        <p:txBody>
          <a:bodyPr wrap="square">
            <a:spAutoFit/>
          </a:bodyPr>
          <a:lstStyle/>
          <a:p>
            <a:r>
              <a:rPr lang="en-US" b="0" i="0" dirty="0">
                <a:solidFill>
                  <a:srgbClr val="212225"/>
                </a:solidFill>
                <a:effectLst/>
              </a:rPr>
              <a:t>After many companies had traveled to Salt Lake City in wagons, typically pulled by oxen, Brigham Young encouraged Saints to use handcarts. Pioneers pulled handcarts themselves enabling cheaper and faster travel. Only 10 of the more than 350 emigrating companies traveled by handcart. </a:t>
            </a:r>
            <a:endParaRPr lang="en-US" dirty="0"/>
          </a:p>
        </p:txBody>
      </p:sp>
      <p:sp>
        <p:nvSpPr>
          <p:cNvPr id="7" name="TextBox 6">
            <a:extLst>
              <a:ext uri="{FF2B5EF4-FFF2-40B4-BE49-F238E27FC236}">
                <a16:creationId xmlns:a16="http://schemas.microsoft.com/office/drawing/2014/main" id="{0DD4D66E-D1D7-4B40-0B6B-1905C49B85F1}"/>
              </a:ext>
            </a:extLst>
          </p:cNvPr>
          <p:cNvSpPr txBox="1"/>
          <p:nvPr/>
        </p:nvSpPr>
        <p:spPr>
          <a:xfrm>
            <a:off x="5530538" y="2633458"/>
            <a:ext cx="6094476" cy="1200329"/>
          </a:xfrm>
          <a:prstGeom prst="rect">
            <a:avLst/>
          </a:prstGeom>
          <a:solidFill>
            <a:schemeClr val="accent3">
              <a:lumMod val="60000"/>
              <a:lumOff val="40000"/>
            </a:schemeClr>
          </a:solidFill>
        </p:spPr>
        <p:txBody>
          <a:bodyPr wrap="square">
            <a:spAutoFit/>
          </a:bodyPr>
          <a:lstStyle/>
          <a:p>
            <a:r>
              <a:rPr lang="en-US" b="0" i="0" dirty="0">
                <a:solidFill>
                  <a:srgbClr val="212225"/>
                </a:solidFill>
                <a:effectLst/>
              </a:rPr>
              <a:t>Though most of the handcart companies made the journey without major problems, winter storms in 1856 caused the Willie and Martin handcart companies to be stranded along the trail. </a:t>
            </a:r>
            <a:endParaRPr lang="en-US" dirty="0"/>
          </a:p>
        </p:txBody>
      </p:sp>
      <p:sp>
        <p:nvSpPr>
          <p:cNvPr id="10" name="TextBox 9">
            <a:extLst>
              <a:ext uri="{FF2B5EF4-FFF2-40B4-BE49-F238E27FC236}">
                <a16:creationId xmlns:a16="http://schemas.microsoft.com/office/drawing/2014/main" id="{25AAD649-2723-5829-D776-317B19BD5D63}"/>
              </a:ext>
            </a:extLst>
          </p:cNvPr>
          <p:cNvSpPr txBox="1"/>
          <p:nvPr/>
        </p:nvSpPr>
        <p:spPr>
          <a:xfrm>
            <a:off x="509778" y="5206276"/>
            <a:ext cx="6158484" cy="1369606"/>
          </a:xfrm>
          <a:prstGeom prst="rect">
            <a:avLst/>
          </a:prstGeom>
          <a:solidFill>
            <a:schemeClr val="accent3">
              <a:lumMod val="60000"/>
              <a:lumOff val="40000"/>
            </a:schemeClr>
          </a:solidFill>
        </p:spPr>
        <p:txBody>
          <a:bodyPr wrap="square">
            <a:spAutoFit/>
          </a:bodyPr>
          <a:lstStyle/>
          <a:p>
            <a:r>
              <a:rPr lang="en-US" b="0" i="0" dirty="0">
                <a:solidFill>
                  <a:srgbClr val="212225"/>
                </a:solidFill>
                <a:effectLst/>
              </a:rPr>
              <a:t>Many lost their lives due to starvation and extreme temperatures. Rescue efforts made by Church members in Utah provided needed supplies and helped the travelers complete their journey, saving over 1,200 lives.</a:t>
            </a:r>
          </a:p>
          <a:p>
            <a:r>
              <a:rPr lang="en-US" sz="1100" dirty="0">
                <a:solidFill>
                  <a:srgbClr val="212225"/>
                </a:solidFill>
              </a:rPr>
              <a:t>Church History Topics</a:t>
            </a:r>
            <a:r>
              <a:rPr lang="en-US" sz="1100" b="0" i="0" dirty="0">
                <a:solidFill>
                  <a:srgbClr val="212225"/>
                </a:solidFill>
                <a:effectLst/>
              </a:rPr>
              <a:t> </a:t>
            </a:r>
            <a:endParaRPr lang="en-US" sz="1100" dirty="0"/>
          </a:p>
        </p:txBody>
      </p:sp>
      <p:grpSp>
        <p:nvGrpSpPr>
          <p:cNvPr id="11" name="Group 10">
            <a:extLst>
              <a:ext uri="{FF2B5EF4-FFF2-40B4-BE49-F238E27FC236}">
                <a16:creationId xmlns:a16="http://schemas.microsoft.com/office/drawing/2014/main" id="{D355AFD3-DC19-68FF-CEB1-65A4D445BD9A}"/>
              </a:ext>
            </a:extLst>
          </p:cNvPr>
          <p:cNvGrpSpPr/>
          <p:nvPr/>
        </p:nvGrpSpPr>
        <p:grpSpPr>
          <a:xfrm>
            <a:off x="7790688" y="4968763"/>
            <a:ext cx="3580638" cy="1378044"/>
            <a:chOff x="5921828" y="3891387"/>
            <a:chExt cx="5275111" cy="2030179"/>
          </a:xfrm>
        </p:grpSpPr>
        <p:grpSp>
          <p:nvGrpSpPr>
            <p:cNvPr id="12" name="Group 32">
              <a:extLst>
                <a:ext uri="{FF2B5EF4-FFF2-40B4-BE49-F238E27FC236}">
                  <a16:creationId xmlns:a16="http://schemas.microsoft.com/office/drawing/2014/main" id="{958C0B09-545A-8E9F-3C22-D14B33B89139}"/>
                </a:ext>
              </a:extLst>
            </p:cNvPr>
            <p:cNvGrpSpPr/>
            <p:nvPr/>
          </p:nvGrpSpPr>
          <p:grpSpPr>
            <a:xfrm>
              <a:off x="9546608" y="3891387"/>
              <a:ext cx="1650331" cy="1650331"/>
              <a:chOff x="609600" y="4953000"/>
              <a:chExt cx="1676400" cy="1676400"/>
            </a:xfrm>
          </p:grpSpPr>
          <p:sp>
            <p:nvSpPr>
              <p:cNvPr id="29" name="Rectangle 28">
                <a:extLst>
                  <a:ext uri="{FF2B5EF4-FFF2-40B4-BE49-F238E27FC236}">
                    <a16:creationId xmlns:a16="http://schemas.microsoft.com/office/drawing/2014/main" id="{39C681FA-4815-D5B2-8FB6-3FF278113E3D}"/>
                  </a:ext>
                </a:extLst>
              </p:cNvPr>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8">
                <a:extLst>
                  <a:ext uri="{FF2B5EF4-FFF2-40B4-BE49-F238E27FC236}">
                    <a16:creationId xmlns:a16="http://schemas.microsoft.com/office/drawing/2014/main" id="{6E0B6E31-C9AE-B373-78C5-4B5FA5D623C4}"/>
                  </a:ext>
                </a:extLst>
              </p:cNvPr>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67B66B-2B09-FD9C-1C11-DFFB9147DCE3}"/>
                  </a:ext>
                </a:extLst>
              </p:cNvPr>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016C5BD-140F-BB7F-8874-3B1C7ABF52D8}"/>
                  </a:ext>
                </a:extLst>
              </p:cNvPr>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4">
                <a:extLst>
                  <a:ext uri="{FF2B5EF4-FFF2-40B4-BE49-F238E27FC236}">
                    <a16:creationId xmlns:a16="http://schemas.microsoft.com/office/drawing/2014/main" id="{49111847-D74E-AB69-97F9-E977C05216B7}"/>
                  </a:ext>
                </a:extLst>
              </p:cNvPr>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 name="Group 9">
                <a:extLst>
                  <a:ext uri="{FF2B5EF4-FFF2-40B4-BE49-F238E27FC236}">
                    <a16:creationId xmlns:a16="http://schemas.microsoft.com/office/drawing/2014/main" id="{140B97DB-2A92-274A-3E69-4E5F16ECF21A}"/>
                  </a:ext>
                </a:extLst>
              </p:cNvPr>
              <p:cNvGrpSpPr/>
              <p:nvPr/>
            </p:nvGrpSpPr>
            <p:grpSpPr>
              <a:xfrm>
                <a:off x="1219200" y="5562600"/>
                <a:ext cx="453081" cy="453081"/>
                <a:chOff x="1371600" y="1600200"/>
                <a:chExt cx="762000" cy="762000"/>
              </a:xfrm>
            </p:grpSpPr>
            <p:sp>
              <p:nvSpPr>
                <p:cNvPr id="35" name="Donut 43">
                  <a:extLst>
                    <a:ext uri="{FF2B5EF4-FFF2-40B4-BE49-F238E27FC236}">
                      <a16:creationId xmlns:a16="http://schemas.microsoft.com/office/drawing/2014/main" id="{69C390AD-EDF0-3A3F-E804-A92A600E73C2}"/>
                    </a:ext>
                  </a:extLst>
                </p:cNvPr>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6">
                  <a:extLst>
                    <a:ext uri="{FF2B5EF4-FFF2-40B4-BE49-F238E27FC236}">
                      <a16:creationId xmlns:a16="http://schemas.microsoft.com/office/drawing/2014/main" id="{91ABA26C-6921-6D9D-6D08-71CC70A583E3}"/>
                    </a:ext>
                  </a:extLst>
                </p:cNvPr>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A50E7A30-B5D7-4CC4-DADC-7F27A98D3A9C}"/>
                </a:ext>
              </a:extLst>
            </p:cNvPr>
            <p:cNvGrpSpPr/>
            <p:nvPr/>
          </p:nvGrpSpPr>
          <p:grpSpPr>
            <a:xfrm>
              <a:off x="5921828" y="3995057"/>
              <a:ext cx="5194969" cy="1926509"/>
              <a:chOff x="1199680" y="3494467"/>
              <a:chExt cx="5194969" cy="1926509"/>
            </a:xfrm>
          </p:grpSpPr>
          <p:sp>
            <p:nvSpPr>
              <p:cNvPr id="14" name="Rectangle 13">
                <a:extLst>
                  <a:ext uri="{FF2B5EF4-FFF2-40B4-BE49-F238E27FC236}">
                    <a16:creationId xmlns:a16="http://schemas.microsoft.com/office/drawing/2014/main" id="{AF9AD533-960F-0E32-B292-DBCD9CA237D2}"/>
                  </a:ext>
                </a:extLst>
              </p:cNvPr>
              <p:cNvSpPr/>
              <p:nvPr/>
            </p:nvSpPr>
            <p:spPr>
              <a:xfrm rot="20291679">
                <a:off x="2973251" y="3547537"/>
                <a:ext cx="3114710" cy="13843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FF9D42-6392-F40D-36F8-1CEA250C3640}"/>
                  </a:ext>
                </a:extLst>
              </p:cNvPr>
              <p:cNvSpPr/>
              <p:nvPr/>
            </p:nvSpPr>
            <p:spPr>
              <a:xfrm rot="20291679">
                <a:off x="3061767" y="3683597"/>
                <a:ext cx="3114710" cy="27686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EDCE8A-0F05-B599-5A60-23E7EC75F70A}"/>
                  </a:ext>
                </a:extLst>
              </p:cNvPr>
              <p:cNvSpPr/>
              <p:nvPr/>
            </p:nvSpPr>
            <p:spPr>
              <a:xfrm rot="20291679">
                <a:off x="3165712" y="3959379"/>
                <a:ext cx="3114710" cy="27686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58C378-CC0F-489D-F5D8-46460DE3BD3F}"/>
                  </a:ext>
                </a:extLst>
              </p:cNvPr>
              <p:cNvSpPr/>
              <p:nvPr/>
            </p:nvSpPr>
            <p:spPr>
              <a:xfrm rot="20291679">
                <a:off x="3279939" y="4228918"/>
                <a:ext cx="3114710" cy="27686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F69749-6D96-C106-FC9A-3000FE7A0DE0}"/>
                  </a:ext>
                </a:extLst>
              </p:cNvPr>
              <p:cNvSpPr/>
              <p:nvPr/>
            </p:nvSpPr>
            <p:spPr>
              <a:xfrm rot="20291679">
                <a:off x="1485916" y="5175753"/>
                <a:ext cx="207647" cy="245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A30656-6786-7B05-3466-AA0F4F37DB95}"/>
                  </a:ext>
                </a:extLst>
              </p:cNvPr>
              <p:cNvSpPr/>
              <p:nvPr/>
            </p:nvSpPr>
            <p:spPr>
              <a:xfrm rot="20291679">
                <a:off x="1199680" y="4679235"/>
                <a:ext cx="2630199" cy="176007"/>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2">
                <a:extLst>
                  <a:ext uri="{FF2B5EF4-FFF2-40B4-BE49-F238E27FC236}">
                    <a16:creationId xmlns:a16="http://schemas.microsoft.com/office/drawing/2014/main" id="{1896FFFE-6A8D-9CFE-2621-55E8BC4C4452}"/>
                  </a:ext>
                </a:extLst>
              </p:cNvPr>
              <p:cNvGrpSpPr/>
              <p:nvPr/>
            </p:nvGrpSpPr>
            <p:grpSpPr>
              <a:xfrm rot="21311205">
                <a:off x="4587666" y="3494467"/>
                <a:ext cx="1799610" cy="1799610"/>
                <a:chOff x="609600" y="4953000"/>
                <a:chExt cx="1676400" cy="1676400"/>
              </a:xfrm>
            </p:grpSpPr>
            <p:sp>
              <p:nvSpPr>
                <p:cNvPr id="21" name="Rectangle 20">
                  <a:extLst>
                    <a:ext uri="{FF2B5EF4-FFF2-40B4-BE49-F238E27FC236}">
                      <a16:creationId xmlns:a16="http://schemas.microsoft.com/office/drawing/2014/main" id="{30978D9D-9C7A-D300-76DD-E47AB3805583}"/>
                    </a:ext>
                  </a:extLst>
                </p:cNvPr>
                <p:cNvSpPr/>
                <p:nvPr/>
              </p:nvSpPr>
              <p:spPr>
                <a:xfrm rot="2774533" flipH="1">
                  <a:off x="1368498" y="5020950"/>
                  <a:ext cx="123808" cy="14971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1FA840E6-BCCA-F005-C8D1-4540F477757C}"/>
                    </a:ext>
                  </a:extLst>
                </p:cNvPr>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2A056C-906B-3335-82B0-63F847125177}"/>
                    </a:ext>
                  </a:extLst>
                </p:cNvPr>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23986DE-EED5-35B2-678F-40812F485857}"/>
                    </a:ext>
                  </a:extLst>
                </p:cNvPr>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4">
                  <a:extLst>
                    <a:ext uri="{FF2B5EF4-FFF2-40B4-BE49-F238E27FC236}">
                      <a16:creationId xmlns:a16="http://schemas.microsoft.com/office/drawing/2014/main" id="{DB91B63D-13E1-170C-9897-5C92AA639A9B}"/>
                    </a:ext>
                  </a:extLst>
                </p:cNvPr>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9">
                  <a:extLst>
                    <a:ext uri="{FF2B5EF4-FFF2-40B4-BE49-F238E27FC236}">
                      <a16:creationId xmlns:a16="http://schemas.microsoft.com/office/drawing/2014/main" id="{D5BC2AAD-1F1F-EB39-3D17-C317DE606279}"/>
                    </a:ext>
                  </a:extLst>
                </p:cNvPr>
                <p:cNvGrpSpPr/>
                <p:nvPr/>
              </p:nvGrpSpPr>
              <p:grpSpPr>
                <a:xfrm>
                  <a:off x="1219200" y="5562600"/>
                  <a:ext cx="453081" cy="453081"/>
                  <a:chOff x="1371600" y="1600200"/>
                  <a:chExt cx="762000" cy="762000"/>
                </a:xfrm>
              </p:grpSpPr>
              <p:sp>
                <p:nvSpPr>
                  <p:cNvPr id="27" name="Donut 35">
                    <a:extLst>
                      <a:ext uri="{FF2B5EF4-FFF2-40B4-BE49-F238E27FC236}">
                        <a16:creationId xmlns:a16="http://schemas.microsoft.com/office/drawing/2014/main" id="{145ABF15-5558-87D3-CC6D-C96F4F85BDA5}"/>
                      </a:ext>
                    </a:extLst>
                  </p:cNvPr>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6">
                    <a:extLst>
                      <a:ext uri="{FF2B5EF4-FFF2-40B4-BE49-F238E27FC236}">
                        <a16:creationId xmlns:a16="http://schemas.microsoft.com/office/drawing/2014/main" id="{4A8D68FC-4FD8-A52E-7DF0-427986F1441E}"/>
                      </a:ext>
                    </a:extLst>
                  </p:cNvPr>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2467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B6E8E35C-012C-0E75-AC4F-DB6145941F33}"/>
              </a:ext>
            </a:extLst>
          </p:cNvPr>
          <p:cNvPicPr>
            <a:picLocks noChangeAspect="1"/>
          </p:cNvPicPr>
          <p:nvPr/>
        </p:nvPicPr>
        <p:blipFill>
          <a:blip r:embed="rId2">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3" name="TextBox 2">
            <a:extLst>
              <a:ext uri="{FF2B5EF4-FFF2-40B4-BE49-F238E27FC236}">
                <a16:creationId xmlns:a16="http://schemas.microsoft.com/office/drawing/2014/main" id="{671B5185-44C1-FD0C-6F4F-25641932852A}"/>
              </a:ext>
            </a:extLst>
          </p:cNvPr>
          <p:cNvSpPr txBox="1"/>
          <p:nvPr/>
        </p:nvSpPr>
        <p:spPr>
          <a:xfrm>
            <a:off x="338328" y="0"/>
            <a:ext cx="11512296" cy="1015663"/>
          </a:xfrm>
          <a:prstGeom prst="rect">
            <a:avLst/>
          </a:prstGeom>
          <a:noFill/>
        </p:spPr>
        <p:txBody>
          <a:bodyPr wrap="square" rtlCol="0">
            <a:spAutoFit/>
          </a:bodyPr>
          <a:lstStyle/>
          <a:p>
            <a:pPr algn="ctr"/>
            <a:r>
              <a:rPr lang="en-US" sz="6000" dirty="0">
                <a:solidFill>
                  <a:schemeClr val="bg1"/>
                </a:solidFill>
                <a:latin typeface="Bahnschrift SemiBold SemiConden" panose="020B0502040204020203" pitchFamily="34" charset="0"/>
              </a:rPr>
              <a:t>Elizabeth Jackson</a:t>
            </a:r>
          </a:p>
        </p:txBody>
      </p:sp>
      <p:sp>
        <p:nvSpPr>
          <p:cNvPr id="6" name="TextBox 5">
            <a:extLst>
              <a:ext uri="{FF2B5EF4-FFF2-40B4-BE49-F238E27FC236}">
                <a16:creationId xmlns:a16="http://schemas.microsoft.com/office/drawing/2014/main" id="{2EDC9DB5-CBF9-40AC-8873-B24661104348}"/>
              </a:ext>
            </a:extLst>
          </p:cNvPr>
          <p:cNvSpPr txBox="1"/>
          <p:nvPr/>
        </p:nvSpPr>
        <p:spPr>
          <a:xfrm>
            <a:off x="752094" y="1512485"/>
            <a:ext cx="6681978" cy="5016758"/>
          </a:xfrm>
          <a:prstGeom prst="rect">
            <a:avLst/>
          </a:prstGeom>
          <a:noFill/>
        </p:spPr>
        <p:txBody>
          <a:bodyPr wrap="square">
            <a:spAutoFit/>
          </a:bodyPr>
          <a:lstStyle/>
          <a:p>
            <a:pPr algn="l" fontAlgn="base"/>
            <a:r>
              <a:rPr lang="en-US" b="0" i="0" dirty="0">
                <a:solidFill>
                  <a:schemeClr val="bg1"/>
                </a:solidFill>
                <a:effectLst/>
              </a:rPr>
              <a:t>I am moved by the account of Elizabeth Jackson, whose husband Aaron died after the last crossing of the Platte River with the Martin handcart company.</a:t>
            </a:r>
          </a:p>
          <a:p>
            <a:pPr algn="l" fontAlgn="base"/>
            <a:r>
              <a:rPr lang="en-US" b="0" i="0" dirty="0">
                <a:solidFill>
                  <a:schemeClr val="bg1"/>
                </a:solidFill>
                <a:effectLst/>
              </a:rPr>
              <a:t> </a:t>
            </a:r>
          </a:p>
          <a:p>
            <a:pPr algn="l" fontAlgn="base"/>
            <a:r>
              <a:rPr lang="en-US" b="0" i="0" dirty="0">
                <a:solidFill>
                  <a:schemeClr val="bg1"/>
                </a:solidFill>
                <a:effectLst/>
              </a:rPr>
              <a:t>She wrote:</a:t>
            </a:r>
          </a:p>
          <a:p>
            <a:pPr algn="l" fontAlgn="base"/>
            <a:r>
              <a:rPr lang="en-US" b="0" i="0" dirty="0">
                <a:solidFill>
                  <a:schemeClr val="bg1"/>
                </a:solidFill>
                <a:effectLst/>
              </a:rPr>
              <a:t>“I will not attempt to describe my feelings at finding myself thus left a widow with three children, under such excruciating circumstances. … I believe … that my sufferings for the Gospel’s sake will be sanctified unto me for my good. …</a:t>
            </a:r>
          </a:p>
          <a:p>
            <a:pPr algn="l" fontAlgn="base"/>
            <a:endParaRPr lang="en-US" b="0" i="0" dirty="0">
              <a:solidFill>
                <a:schemeClr val="bg1"/>
              </a:solidFill>
              <a:effectLst/>
            </a:endParaRPr>
          </a:p>
          <a:p>
            <a:pPr algn="l" fontAlgn="base"/>
            <a:r>
              <a:rPr lang="en-US" b="0" i="0" dirty="0">
                <a:solidFill>
                  <a:schemeClr val="bg1"/>
                </a:solidFill>
                <a:effectLst/>
              </a:rPr>
              <a:t>“I [appealed] to the Lord, … He who had promised to be a husband to the widow, and a father to the fatherless. I appealed to him and he came to my aid.”</a:t>
            </a:r>
          </a:p>
          <a:p>
            <a:pPr algn="l" fontAlgn="base"/>
            <a:endParaRPr lang="en-US" b="0" i="0" dirty="0">
              <a:solidFill>
                <a:schemeClr val="bg1"/>
              </a:solidFill>
              <a:effectLst/>
            </a:endParaRPr>
          </a:p>
          <a:p>
            <a:pPr algn="l" fontAlgn="base"/>
            <a:r>
              <a:rPr lang="en-US" b="0" i="0" dirty="0">
                <a:solidFill>
                  <a:schemeClr val="bg1"/>
                </a:solidFill>
                <a:effectLst/>
              </a:rPr>
              <a:t>Elizabeth said she was writing the history on behalf of those who passed through like scenes with the hope that posterity would be willing to suffer and sacrifice all things for the kingdom of God. </a:t>
            </a:r>
          </a:p>
          <a:p>
            <a:pPr algn="l" fontAlgn="base"/>
            <a:r>
              <a:rPr lang="en-US" sz="1400" b="0" i="0" dirty="0">
                <a:solidFill>
                  <a:schemeClr val="bg1"/>
                </a:solidFill>
                <a:effectLst/>
              </a:rPr>
              <a:t>Quentin L. Cook</a:t>
            </a:r>
          </a:p>
        </p:txBody>
      </p:sp>
      <p:pic>
        <p:nvPicPr>
          <p:cNvPr id="8" name="Picture 7" descr="A person in a suit and tie&#10;&#10;Description automatically generated">
            <a:extLst>
              <a:ext uri="{FF2B5EF4-FFF2-40B4-BE49-F238E27FC236}">
                <a16:creationId xmlns:a16="http://schemas.microsoft.com/office/drawing/2014/main" id="{4EC0B7C6-69B5-0CF5-1037-169227A2E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90" y="105070"/>
            <a:ext cx="972883" cy="1302345"/>
          </a:xfrm>
          <a:prstGeom prst="rect">
            <a:avLst/>
          </a:prstGeom>
        </p:spPr>
      </p:pic>
      <p:pic>
        <p:nvPicPr>
          <p:cNvPr id="10" name="Picture 9">
            <a:extLst>
              <a:ext uri="{FF2B5EF4-FFF2-40B4-BE49-F238E27FC236}">
                <a16:creationId xmlns:a16="http://schemas.microsoft.com/office/drawing/2014/main" id="{CB80BAF9-AA34-692F-18BF-4073DA96DF88}"/>
              </a:ext>
            </a:extLst>
          </p:cNvPr>
          <p:cNvPicPr>
            <a:picLocks noChangeAspect="1"/>
          </p:cNvPicPr>
          <p:nvPr/>
        </p:nvPicPr>
        <p:blipFill>
          <a:blip r:embed="rId4"/>
          <a:srcRect r="1801"/>
          <a:stretch/>
        </p:blipFill>
        <p:spPr>
          <a:xfrm>
            <a:off x="7800907" y="1407415"/>
            <a:ext cx="3638999" cy="4744112"/>
          </a:xfrm>
          <a:prstGeom prst="rect">
            <a:avLst/>
          </a:prstGeom>
        </p:spPr>
      </p:pic>
    </p:spTree>
    <p:extLst>
      <p:ext uri="{BB962C8B-B14F-4D97-AF65-F5344CB8AC3E}">
        <p14:creationId xmlns:p14="http://schemas.microsoft.com/office/powerpoint/2010/main" val="172557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5149-4E54-E0DE-08BF-3A49FF539A14}"/>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D3DFE9AF-7BD6-F04E-7089-86E002F19F10}"/>
              </a:ext>
            </a:extLst>
          </p:cNvPr>
          <p:cNvPicPr>
            <a:picLocks noChangeAspect="1"/>
          </p:cNvPicPr>
          <p:nvPr/>
        </p:nvPicPr>
        <p:blipFill>
          <a:blip r:embed="rId2">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3" name="TextBox 2">
            <a:extLst>
              <a:ext uri="{FF2B5EF4-FFF2-40B4-BE49-F238E27FC236}">
                <a16:creationId xmlns:a16="http://schemas.microsoft.com/office/drawing/2014/main" id="{20FDF48C-114B-C47F-7349-4A8FF333D4A7}"/>
              </a:ext>
            </a:extLst>
          </p:cNvPr>
          <p:cNvSpPr txBox="1"/>
          <p:nvPr/>
        </p:nvSpPr>
        <p:spPr>
          <a:xfrm>
            <a:off x="338328" y="0"/>
            <a:ext cx="11512296" cy="1015663"/>
          </a:xfrm>
          <a:prstGeom prst="rect">
            <a:avLst/>
          </a:prstGeom>
          <a:noFill/>
        </p:spPr>
        <p:txBody>
          <a:bodyPr wrap="square" rtlCol="0">
            <a:spAutoFit/>
          </a:bodyPr>
          <a:lstStyle/>
          <a:p>
            <a:pPr algn="ctr"/>
            <a:r>
              <a:rPr lang="en-US" sz="6000" dirty="0">
                <a:solidFill>
                  <a:schemeClr val="bg1"/>
                </a:solidFill>
                <a:latin typeface="Bahnschrift SemiBold SemiConden" panose="020B0502040204020203" pitchFamily="34" charset="0"/>
              </a:rPr>
              <a:t>American Samoa</a:t>
            </a:r>
          </a:p>
        </p:txBody>
      </p:sp>
      <p:sp>
        <p:nvSpPr>
          <p:cNvPr id="5" name="TextBox 4">
            <a:extLst>
              <a:ext uri="{FF2B5EF4-FFF2-40B4-BE49-F238E27FC236}">
                <a16:creationId xmlns:a16="http://schemas.microsoft.com/office/drawing/2014/main" id="{D11028D5-F2A6-A20B-BE31-7423CBB02392}"/>
              </a:ext>
            </a:extLst>
          </p:cNvPr>
          <p:cNvSpPr txBox="1"/>
          <p:nvPr/>
        </p:nvSpPr>
        <p:spPr>
          <a:xfrm>
            <a:off x="752094" y="1638544"/>
            <a:ext cx="6094476" cy="3970318"/>
          </a:xfrm>
          <a:prstGeom prst="rect">
            <a:avLst/>
          </a:prstGeom>
          <a:noFill/>
        </p:spPr>
        <p:txBody>
          <a:bodyPr wrap="square">
            <a:spAutoFit/>
          </a:bodyPr>
          <a:lstStyle/>
          <a:p>
            <a:pPr algn="l" fontAlgn="base"/>
            <a:r>
              <a:rPr lang="en-US" b="0" i="0" dirty="0">
                <a:solidFill>
                  <a:schemeClr val="bg1"/>
                </a:solidFill>
                <a:effectLst/>
              </a:rPr>
              <a:t>Leva ‘</a:t>
            </a:r>
            <a:r>
              <a:rPr lang="en-US" b="0" i="0" dirty="0" err="1">
                <a:solidFill>
                  <a:schemeClr val="bg1"/>
                </a:solidFill>
                <a:effectLst/>
              </a:rPr>
              <a:t>aia</a:t>
            </a:r>
            <a:r>
              <a:rPr lang="en-US" b="0" i="0" dirty="0">
                <a:solidFill>
                  <a:schemeClr val="bg1"/>
                </a:solidFill>
                <a:effectLst/>
              </a:rPr>
              <a:t> </a:t>
            </a:r>
            <a:r>
              <a:rPr lang="en-US" b="0" i="0" dirty="0" err="1">
                <a:solidFill>
                  <a:schemeClr val="bg1"/>
                </a:solidFill>
                <a:effectLst/>
              </a:rPr>
              <a:t>Levao</a:t>
            </a:r>
            <a:r>
              <a:rPr lang="en-US" b="0" i="0" dirty="0">
                <a:solidFill>
                  <a:schemeClr val="bg1"/>
                </a:solidFill>
                <a:effectLst/>
              </a:rPr>
              <a:t> lived with severe health problems. In 2015 she developed boils on her eyes. The boils were healed after missionaries gave her a priesthood blessing. They began reading the Book of Mormon with her.</a:t>
            </a:r>
          </a:p>
          <a:p>
            <a:pPr algn="l" fontAlgn="base"/>
            <a:endParaRPr lang="en-US" b="0" i="0" dirty="0">
              <a:solidFill>
                <a:schemeClr val="bg1"/>
              </a:solidFill>
              <a:effectLst/>
            </a:endParaRPr>
          </a:p>
          <a:p>
            <a:pPr algn="l" fontAlgn="base"/>
            <a:r>
              <a:rPr lang="en-US" b="0" i="0" dirty="0">
                <a:solidFill>
                  <a:schemeClr val="bg1"/>
                </a:solidFill>
                <a:effectLst/>
              </a:rPr>
              <a:t>Some people in the island’s small community were unhappy to see </a:t>
            </a:r>
            <a:r>
              <a:rPr lang="en-US" b="0" i="0" dirty="0" err="1">
                <a:solidFill>
                  <a:schemeClr val="bg1"/>
                </a:solidFill>
                <a:effectLst/>
              </a:rPr>
              <a:t>Levao</a:t>
            </a:r>
            <a:r>
              <a:rPr lang="en-US" b="0" i="0" dirty="0">
                <a:solidFill>
                  <a:schemeClr val="bg1"/>
                </a:solidFill>
                <a:effectLst/>
              </a:rPr>
              <a:t> considering a new religion. They mocked her efforts and belittled her. Still, she remained firm and was soon baptized. </a:t>
            </a:r>
          </a:p>
          <a:p>
            <a:pPr algn="l" fontAlgn="base"/>
            <a:endParaRPr lang="en-US" dirty="0">
              <a:solidFill>
                <a:schemeClr val="bg1"/>
              </a:solidFill>
            </a:endParaRPr>
          </a:p>
          <a:p>
            <a:pPr algn="l" fontAlgn="base"/>
            <a:r>
              <a:rPr lang="en-US" b="0" i="0" dirty="0">
                <a:solidFill>
                  <a:schemeClr val="bg1"/>
                </a:solidFill>
                <a:effectLst/>
              </a:rPr>
              <a:t>Her husband, Tui, and her three children soon followed her into the faith, and </a:t>
            </a:r>
            <a:r>
              <a:rPr lang="en-US" b="0" i="0" dirty="0" err="1">
                <a:solidFill>
                  <a:schemeClr val="bg1"/>
                </a:solidFill>
                <a:effectLst/>
              </a:rPr>
              <a:t>Levao</a:t>
            </a:r>
            <a:r>
              <a:rPr lang="en-US" b="0" i="0" dirty="0">
                <a:solidFill>
                  <a:schemeClr val="bg1"/>
                </a:solidFill>
                <a:effectLst/>
              </a:rPr>
              <a:t> later served in her branch as Relief Society president. Others, influenced by her example of dedication, called her the heart of the Church on </a:t>
            </a:r>
            <a:r>
              <a:rPr lang="en-US" b="0" i="0" dirty="0" err="1">
                <a:solidFill>
                  <a:schemeClr val="bg1"/>
                </a:solidFill>
                <a:effectLst/>
              </a:rPr>
              <a:t>Olosega</a:t>
            </a:r>
            <a:r>
              <a:rPr lang="en-US" b="0" i="0" dirty="0">
                <a:solidFill>
                  <a:schemeClr val="bg1"/>
                </a:solidFill>
                <a:effectLst/>
              </a:rPr>
              <a:t>.</a:t>
            </a:r>
          </a:p>
        </p:txBody>
      </p:sp>
      <p:pic>
        <p:nvPicPr>
          <p:cNvPr id="9" name="Picture 8">
            <a:extLst>
              <a:ext uri="{FF2B5EF4-FFF2-40B4-BE49-F238E27FC236}">
                <a16:creationId xmlns:a16="http://schemas.microsoft.com/office/drawing/2014/main" id="{09AC9F63-C879-6779-ABD6-058DBB966C3B}"/>
              </a:ext>
            </a:extLst>
          </p:cNvPr>
          <p:cNvPicPr>
            <a:picLocks noChangeAspect="1"/>
          </p:cNvPicPr>
          <p:nvPr/>
        </p:nvPicPr>
        <p:blipFill>
          <a:blip r:embed="rId3"/>
          <a:stretch>
            <a:fillRect/>
          </a:stretch>
        </p:blipFill>
        <p:spPr>
          <a:xfrm>
            <a:off x="7121790" y="1246539"/>
            <a:ext cx="4105848" cy="4639322"/>
          </a:xfrm>
          <a:prstGeom prst="rect">
            <a:avLst/>
          </a:prstGeom>
        </p:spPr>
      </p:pic>
    </p:spTree>
    <p:extLst>
      <p:ext uri="{BB962C8B-B14F-4D97-AF65-F5344CB8AC3E}">
        <p14:creationId xmlns:p14="http://schemas.microsoft.com/office/powerpoint/2010/main" val="212519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3043-6AA5-3751-5DEE-6DF729797224}"/>
            </a:ext>
          </a:extLst>
        </p:cNvPr>
        <p:cNvGrpSpPr/>
        <p:nvPr/>
      </p:nvGrpSpPr>
      <p:grpSpPr>
        <a:xfrm>
          <a:off x="0" y="0"/>
          <a:ext cx="0" cy="0"/>
          <a:chOff x="0" y="0"/>
          <a:chExt cx="0" cy="0"/>
        </a:xfrm>
      </p:grpSpPr>
      <p:pic>
        <p:nvPicPr>
          <p:cNvPr id="2" name="Picture 1" descr="A mountain range with a sunset&#10;&#10;Description automatically generated with medium confidence">
            <a:extLst>
              <a:ext uri="{FF2B5EF4-FFF2-40B4-BE49-F238E27FC236}">
                <a16:creationId xmlns:a16="http://schemas.microsoft.com/office/drawing/2014/main" id="{DA707F4E-A266-FC0C-825B-63B222483076}"/>
              </a:ext>
            </a:extLst>
          </p:cNvPr>
          <p:cNvPicPr>
            <a:picLocks noChangeAspect="1"/>
          </p:cNvPicPr>
          <p:nvPr/>
        </p:nvPicPr>
        <p:blipFill>
          <a:blip r:embed="rId2">
            <a:extLst>
              <a:ext uri="{28A0092B-C50C-407E-A947-70E740481C1C}">
                <a14:useLocalDpi xmlns:a14="http://schemas.microsoft.com/office/drawing/2010/main" val="0"/>
              </a:ext>
            </a:extLst>
          </a:blip>
          <a:srcRect b="71410"/>
          <a:stretch/>
        </p:blipFill>
        <p:spPr>
          <a:xfrm>
            <a:off x="0" y="0"/>
            <a:ext cx="12192000" cy="6858000"/>
          </a:xfrm>
          <a:prstGeom prst="rect">
            <a:avLst/>
          </a:prstGeom>
        </p:spPr>
      </p:pic>
      <p:sp>
        <p:nvSpPr>
          <p:cNvPr id="3" name="TextBox 2">
            <a:extLst>
              <a:ext uri="{FF2B5EF4-FFF2-40B4-BE49-F238E27FC236}">
                <a16:creationId xmlns:a16="http://schemas.microsoft.com/office/drawing/2014/main" id="{FFFAA8C8-8906-CC8D-521D-3ED96F71015F}"/>
              </a:ext>
            </a:extLst>
          </p:cNvPr>
          <p:cNvSpPr txBox="1"/>
          <p:nvPr/>
        </p:nvSpPr>
        <p:spPr>
          <a:xfrm>
            <a:off x="338328" y="0"/>
            <a:ext cx="11512296" cy="1015663"/>
          </a:xfrm>
          <a:prstGeom prst="rect">
            <a:avLst/>
          </a:prstGeom>
          <a:noFill/>
        </p:spPr>
        <p:txBody>
          <a:bodyPr wrap="square" rtlCol="0">
            <a:spAutoFit/>
          </a:bodyPr>
          <a:lstStyle/>
          <a:p>
            <a:pPr algn="ctr"/>
            <a:r>
              <a:rPr lang="en-US" sz="6000" dirty="0">
                <a:solidFill>
                  <a:schemeClr val="bg1"/>
                </a:solidFill>
                <a:latin typeface="Bahnschrift SemiBold SemiConden" panose="020B0502040204020203" pitchFamily="34" charset="0"/>
              </a:rPr>
              <a:t>South Korea</a:t>
            </a:r>
          </a:p>
        </p:txBody>
      </p:sp>
      <p:sp>
        <p:nvSpPr>
          <p:cNvPr id="5" name="TextBox 4">
            <a:extLst>
              <a:ext uri="{FF2B5EF4-FFF2-40B4-BE49-F238E27FC236}">
                <a16:creationId xmlns:a16="http://schemas.microsoft.com/office/drawing/2014/main" id="{4D142D91-F3DF-DA3B-019B-CC965937787D}"/>
              </a:ext>
            </a:extLst>
          </p:cNvPr>
          <p:cNvSpPr txBox="1"/>
          <p:nvPr/>
        </p:nvSpPr>
        <p:spPr>
          <a:xfrm>
            <a:off x="219837" y="878503"/>
            <a:ext cx="6094476" cy="3139321"/>
          </a:xfrm>
          <a:prstGeom prst="rect">
            <a:avLst/>
          </a:prstGeom>
          <a:noFill/>
        </p:spPr>
        <p:txBody>
          <a:bodyPr wrap="square">
            <a:spAutoFit/>
          </a:bodyPr>
          <a:lstStyle/>
          <a:p>
            <a:pPr algn="l" fontAlgn="base"/>
            <a:r>
              <a:rPr lang="en-US" b="0" i="0" dirty="0">
                <a:solidFill>
                  <a:schemeClr val="bg1"/>
                </a:solidFill>
                <a:effectLst/>
              </a:rPr>
              <a:t>Choi Dong </a:t>
            </a:r>
            <a:r>
              <a:rPr lang="en-US" b="0" i="0" dirty="0" err="1">
                <a:solidFill>
                  <a:schemeClr val="bg1"/>
                </a:solidFill>
                <a:effectLst/>
              </a:rPr>
              <a:t>Sull</a:t>
            </a:r>
            <a:r>
              <a:rPr lang="en-US" b="0" i="0" dirty="0">
                <a:solidFill>
                  <a:schemeClr val="bg1"/>
                </a:solidFill>
                <a:effectLst/>
              </a:rPr>
              <a:t> was a Presbyterian minister who felt it was his responsibility to protect members of his congregation from The Church of Jesus Christ of Latter-day Saints. However, he began meeting with missionaries and finding clarity to doctrinal issues that had troubled him. He knew his new convictions would require a career change and jeopardize his relationship with his father, who was chairman of the Presbyterian Church of Korea at the time.</a:t>
            </a:r>
          </a:p>
          <a:p>
            <a:pPr algn="l" fontAlgn="base"/>
            <a:r>
              <a:rPr lang="en-US" b="0" i="0" dirty="0">
                <a:solidFill>
                  <a:schemeClr val="bg1"/>
                </a:solidFill>
                <a:effectLst/>
              </a:rPr>
              <a:t>Dong </a:t>
            </a:r>
            <a:r>
              <a:rPr lang="en-US" b="0" i="0" dirty="0" err="1">
                <a:solidFill>
                  <a:schemeClr val="bg1"/>
                </a:solidFill>
                <a:effectLst/>
              </a:rPr>
              <a:t>Sull</a:t>
            </a:r>
            <a:r>
              <a:rPr lang="en-US" b="0" i="0" dirty="0">
                <a:solidFill>
                  <a:schemeClr val="bg1"/>
                </a:solidFill>
                <a:effectLst/>
              </a:rPr>
              <a:t> chose to be baptized in the Han River. “I wanted my baptism to be an experience as much like Jesus Christ’s as possible,” he explained. </a:t>
            </a:r>
          </a:p>
        </p:txBody>
      </p:sp>
      <p:sp>
        <p:nvSpPr>
          <p:cNvPr id="6" name="TextBox 5">
            <a:extLst>
              <a:ext uri="{FF2B5EF4-FFF2-40B4-BE49-F238E27FC236}">
                <a16:creationId xmlns:a16="http://schemas.microsoft.com/office/drawing/2014/main" id="{106FC879-04D5-B1B8-06B5-F7CF284EE070}"/>
              </a:ext>
            </a:extLst>
          </p:cNvPr>
          <p:cNvSpPr txBox="1"/>
          <p:nvPr/>
        </p:nvSpPr>
        <p:spPr>
          <a:xfrm>
            <a:off x="5979033" y="3600986"/>
            <a:ext cx="6094476" cy="3139321"/>
          </a:xfrm>
          <a:prstGeom prst="rect">
            <a:avLst/>
          </a:prstGeom>
          <a:noFill/>
        </p:spPr>
        <p:txBody>
          <a:bodyPr wrap="square">
            <a:spAutoFit/>
          </a:bodyPr>
          <a:lstStyle/>
          <a:p>
            <a:r>
              <a:rPr lang="en-US" b="0" i="0" dirty="0">
                <a:solidFill>
                  <a:schemeClr val="bg1"/>
                </a:solidFill>
                <a:effectLst/>
              </a:rPr>
              <a:t>On the foggy morning of September 5, 1981, the water of the Han River was cold, but when he came up out of the water, Dong </a:t>
            </a:r>
            <a:r>
              <a:rPr lang="en-US" b="0" i="0" dirty="0" err="1">
                <a:solidFill>
                  <a:schemeClr val="bg1"/>
                </a:solidFill>
                <a:effectLst/>
              </a:rPr>
              <a:t>Sull</a:t>
            </a:r>
            <a:r>
              <a:rPr lang="en-US" b="0" i="0" dirty="0">
                <a:solidFill>
                  <a:schemeClr val="bg1"/>
                </a:solidFill>
                <a:effectLst/>
              </a:rPr>
              <a:t> described an inner warmth. “Now I belong to God’s true Church,” he said. “I shall never again be truly cold.” Two weeks later, his wife and two sons were also baptized—this time in a warm meetinghouse. Joining the Church didn’t make life easy for Dong </a:t>
            </a:r>
            <a:r>
              <a:rPr lang="en-US" b="0" i="0" dirty="0" err="1">
                <a:solidFill>
                  <a:schemeClr val="bg1"/>
                </a:solidFill>
                <a:effectLst/>
              </a:rPr>
              <a:t>Sull</a:t>
            </a:r>
            <a:r>
              <a:rPr lang="en-US" b="0" i="0" dirty="0">
                <a:solidFill>
                  <a:schemeClr val="bg1"/>
                </a:solidFill>
                <a:effectLst/>
              </a:rPr>
              <a:t> and his family, but it made new blessings possible. “The persecutions and sufferings … after my baptism are beyond my ability to tell,” said Dong </a:t>
            </a:r>
            <a:r>
              <a:rPr lang="en-US" b="0" i="0" dirty="0" err="1">
                <a:solidFill>
                  <a:schemeClr val="bg1"/>
                </a:solidFill>
                <a:effectLst/>
              </a:rPr>
              <a:t>Sull</a:t>
            </a:r>
            <a:r>
              <a:rPr lang="en-US" b="0" i="0" dirty="0">
                <a:solidFill>
                  <a:schemeClr val="bg1"/>
                </a:solidFill>
                <a:effectLst/>
              </a:rPr>
              <a:t>. “We lost much in the process [of joining the Church], yet we have gained more than we ever dreamed of.”</a:t>
            </a:r>
            <a:endParaRPr lang="en-US" dirty="0">
              <a:solidFill>
                <a:schemeClr val="bg1"/>
              </a:solidFill>
            </a:endParaRPr>
          </a:p>
        </p:txBody>
      </p:sp>
      <p:pic>
        <p:nvPicPr>
          <p:cNvPr id="8" name="Picture 7">
            <a:extLst>
              <a:ext uri="{FF2B5EF4-FFF2-40B4-BE49-F238E27FC236}">
                <a16:creationId xmlns:a16="http://schemas.microsoft.com/office/drawing/2014/main" id="{160728E5-6EB6-4F60-C345-13B02C69D6DD}"/>
              </a:ext>
            </a:extLst>
          </p:cNvPr>
          <p:cNvPicPr>
            <a:picLocks noChangeAspect="1"/>
          </p:cNvPicPr>
          <p:nvPr/>
        </p:nvPicPr>
        <p:blipFill>
          <a:blip r:embed="rId3"/>
          <a:stretch>
            <a:fillRect/>
          </a:stretch>
        </p:blipFill>
        <p:spPr>
          <a:xfrm>
            <a:off x="7442721" y="1239317"/>
            <a:ext cx="2056105" cy="2198828"/>
          </a:xfrm>
          <a:prstGeom prst="rect">
            <a:avLst/>
          </a:prstGeom>
        </p:spPr>
      </p:pic>
      <p:pic>
        <p:nvPicPr>
          <p:cNvPr id="11" name="Picture 10">
            <a:extLst>
              <a:ext uri="{FF2B5EF4-FFF2-40B4-BE49-F238E27FC236}">
                <a16:creationId xmlns:a16="http://schemas.microsoft.com/office/drawing/2014/main" id="{C4032BA5-5667-E298-3865-F270FB3B3335}"/>
              </a:ext>
            </a:extLst>
          </p:cNvPr>
          <p:cNvPicPr>
            <a:picLocks noChangeAspect="1"/>
          </p:cNvPicPr>
          <p:nvPr/>
        </p:nvPicPr>
        <p:blipFill>
          <a:blip r:embed="rId4"/>
          <a:stretch>
            <a:fillRect/>
          </a:stretch>
        </p:blipFill>
        <p:spPr>
          <a:xfrm>
            <a:off x="1114424" y="4265787"/>
            <a:ext cx="3322577" cy="2004408"/>
          </a:xfrm>
          <a:prstGeom prst="rect">
            <a:avLst/>
          </a:prstGeom>
        </p:spPr>
      </p:pic>
    </p:spTree>
    <p:extLst>
      <p:ext uri="{BB962C8B-B14F-4D97-AF65-F5344CB8AC3E}">
        <p14:creationId xmlns:p14="http://schemas.microsoft.com/office/powerpoint/2010/main" val="223759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1555</Words>
  <Application>Microsoft Office PowerPoint</Application>
  <PresentationFormat>Widescreen</PresentationFormat>
  <Paragraphs>85</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Bahnschrift SemiBold SemiConden</vt:lpstr>
      <vt:lpstr>Ensign:Sans</vt:lpstr>
      <vt:lpstr>Georgia</vt:lpstr>
      <vt:lpstr>GoudyStd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1</cp:revision>
  <dcterms:created xsi:type="dcterms:W3CDTF">2024-12-29T16:43:15Z</dcterms:created>
  <dcterms:modified xsi:type="dcterms:W3CDTF">2024-12-29T18:12:17Z</dcterms:modified>
</cp:coreProperties>
</file>