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7" r:id="rId2"/>
    <p:sldId id="258" r:id="rId3"/>
    <p:sldId id="259" r:id="rId4"/>
    <p:sldId id="264" r:id="rId5"/>
    <p:sldId id="260" r:id="rId6"/>
    <p:sldId id="262" r:id="rId7"/>
    <p:sldId id="263" r:id="rId8"/>
    <p:sldId id="261" r:id="rId9"/>
    <p:sldId id="265" r:id="rId10"/>
    <p:sldId id="269" r:id="rId11"/>
    <p:sldId id="267" r:id="rId12"/>
    <p:sldId id="268" r:id="rId13"/>
    <p:sldId id="266" r:id="rId14"/>
    <p:sldId id="270" r:id="rId15"/>
    <p:sldId id="271" r:id="rId16"/>
    <p:sldId id="272" r:id="rId17"/>
    <p:sldId id="273" r:id="rId18"/>
    <p:sldId id="278" r:id="rId19"/>
    <p:sldId id="279" r:id="rId20"/>
    <p:sldId id="274" r:id="rId21"/>
    <p:sldId id="276" r:id="rId22"/>
    <p:sldId id="280" r:id="rId23"/>
    <p:sldId id="281" r:id="rId24"/>
    <p:sldId id="257" r:id="rId25"/>
    <p:sldId id="275" r:id="rId26"/>
  </p:sldIdLst>
  <p:sldSz cx="12192000" cy="6858000"/>
  <p:notesSz cx="6858000" cy="9144000"/>
  <p:embeddedFontLst>
    <p:embeddedFont>
      <p:font typeface="Abadi" panose="020B0604020104020204" pitchFamily="34" charset="0"/>
      <p:regular r:id="rId27"/>
    </p:embeddedFont>
    <p:embeddedFont>
      <p:font typeface="AR ESSENCE" panose="020B0604020202020204" charset="0"/>
      <p:regular r:id="rId28"/>
    </p:embeddedFont>
    <p:embeddedFont>
      <p:font typeface="Georgia" panose="02040502050405020303"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603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05" d="100"/>
          <a:sy n="105" d="100"/>
        </p:scale>
        <p:origin x="11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55520D-1D42-4867-AEA2-77C7085E4842}"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153940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5520D-1D42-4867-AEA2-77C7085E4842}"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692022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5520D-1D42-4867-AEA2-77C7085E4842}"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75095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5520D-1D42-4867-AEA2-77C7085E4842}"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3835666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55520D-1D42-4867-AEA2-77C7085E4842}"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3212741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55520D-1D42-4867-AEA2-77C7085E4842}"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340298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55520D-1D42-4867-AEA2-77C7085E4842}" type="datetimeFigureOut">
              <a:rPr lang="en-US" smtClean="0"/>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218383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55520D-1D42-4867-AEA2-77C7085E4842}" type="datetimeFigureOut">
              <a:rPr lang="en-US" smtClean="0"/>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349645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5520D-1D42-4867-AEA2-77C7085E4842}" type="datetimeFigureOut">
              <a:rPr lang="en-US" smtClean="0"/>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425015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55520D-1D42-4867-AEA2-77C7085E4842}"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390068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55520D-1D42-4867-AEA2-77C7085E4842}"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8B0B9-609C-4003-9990-4D8AADC71083}" type="slidenum">
              <a:rPr lang="en-US" smtClean="0"/>
              <a:t>‹#›</a:t>
            </a:fld>
            <a:endParaRPr lang="en-US"/>
          </a:p>
        </p:txBody>
      </p:sp>
    </p:spTree>
    <p:extLst>
      <p:ext uri="{BB962C8B-B14F-4D97-AF65-F5344CB8AC3E}">
        <p14:creationId xmlns:p14="http://schemas.microsoft.com/office/powerpoint/2010/main" val="322575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5520D-1D42-4867-AEA2-77C7085E4842}" type="datetimeFigureOut">
              <a:rPr lang="en-US" smtClean="0"/>
              <a:t>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8B0B9-609C-4003-9990-4D8AADC71083}" type="slidenum">
              <a:rPr lang="en-US" smtClean="0"/>
              <a:t>‹#›</a:t>
            </a:fld>
            <a:endParaRPr lang="en-US"/>
          </a:p>
        </p:txBody>
      </p:sp>
    </p:spTree>
    <p:extLst>
      <p:ext uri="{BB962C8B-B14F-4D97-AF65-F5344CB8AC3E}">
        <p14:creationId xmlns:p14="http://schemas.microsoft.com/office/powerpoint/2010/main" val="2341090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997F1-ED25-A2DA-1D78-D5AC00E65A67}"/>
              </a:ext>
            </a:extLst>
          </p:cNvPr>
          <p:cNvPicPr>
            <a:picLocks noChangeAspect="1"/>
          </p:cNvPicPr>
          <p:nvPr/>
        </p:nvPicPr>
        <p:blipFill>
          <a:blip r:embed="rId2"/>
          <a:stretch>
            <a:fillRect/>
          </a:stretch>
        </p:blipFill>
        <p:spPr>
          <a:xfrm>
            <a:off x="0" y="0"/>
            <a:ext cx="12198928" cy="6858000"/>
          </a:xfrm>
          <a:prstGeom prst="rect">
            <a:avLst/>
          </a:prstGeom>
        </p:spPr>
      </p:pic>
    </p:spTree>
    <p:extLst>
      <p:ext uri="{BB962C8B-B14F-4D97-AF65-F5344CB8AC3E}">
        <p14:creationId xmlns:p14="http://schemas.microsoft.com/office/powerpoint/2010/main" val="660083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602F2F-C45F-4192-BBAE-6CD16BC91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73990" y="6488668"/>
            <a:ext cx="3141552" cy="369332"/>
          </a:xfrm>
          <a:prstGeom prst="rect">
            <a:avLst/>
          </a:prstGeom>
          <a:noFill/>
        </p:spPr>
        <p:txBody>
          <a:bodyPr wrap="square" rtlCol="0">
            <a:spAutoFit/>
          </a:bodyPr>
          <a:lstStyle/>
          <a:p>
            <a:r>
              <a:rPr lang="en-US" dirty="0">
                <a:solidFill>
                  <a:schemeClr val="bg1"/>
                </a:solidFill>
              </a:rPr>
              <a:t>D&amp;C 137:4</a:t>
            </a:r>
          </a:p>
        </p:txBody>
      </p:sp>
      <p:sp>
        <p:nvSpPr>
          <p:cNvPr id="62" name="TextBox 61"/>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Paved With Gold</a:t>
            </a:r>
          </a:p>
        </p:txBody>
      </p:sp>
      <p:sp>
        <p:nvSpPr>
          <p:cNvPr id="2" name="Rectangle 1"/>
          <p:cNvSpPr/>
          <p:nvPr/>
        </p:nvSpPr>
        <p:spPr>
          <a:xfrm>
            <a:off x="286727" y="2090172"/>
            <a:ext cx="2750771" cy="3046988"/>
          </a:xfrm>
          <a:prstGeom prst="rect">
            <a:avLst/>
          </a:prstGeom>
        </p:spPr>
        <p:txBody>
          <a:bodyPr wrap="square">
            <a:spAutoFit/>
          </a:bodyPr>
          <a:lstStyle/>
          <a:p>
            <a:r>
              <a:rPr lang="en-US" sz="2400" i="1" dirty="0">
                <a:solidFill>
                  <a:schemeClr val="bg1"/>
                </a:solidFill>
                <a:latin typeface="Georgia" panose="02040502050405020303" pitchFamily="18" charset="0"/>
              </a:rPr>
              <a:t>And the building of the wall of it was of jasper: and the city was pure gold, like unto clear glass.</a:t>
            </a:r>
          </a:p>
          <a:p>
            <a:endParaRPr lang="en-US" sz="2400" i="1" dirty="0">
              <a:solidFill>
                <a:schemeClr val="bg1"/>
              </a:solidFill>
              <a:latin typeface="Georgia" panose="02040502050405020303" pitchFamily="18" charset="0"/>
            </a:endParaRPr>
          </a:p>
          <a:p>
            <a:r>
              <a:rPr lang="en-US" sz="2400" i="1" dirty="0">
                <a:solidFill>
                  <a:schemeClr val="bg1"/>
                </a:solidFill>
                <a:latin typeface="Georgia" panose="02040502050405020303" pitchFamily="18" charset="0"/>
              </a:rPr>
              <a:t>Revelation 21:18</a:t>
            </a:r>
            <a:endParaRPr lang="en-US" sz="2400" i="1" dirty="0">
              <a:solidFill>
                <a:schemeClr val="bg1"/>
              </a:solidFill>
            </a:endParaRPr>
          </a:p>
        </p:txBody>
      </p:sp>
      <p:sp>
        <p:nvSpPr>
          <p:cNvPr id="3" name="Rectangle 2"/>
          <p:cNvSpPr/>
          <p:nvPr/>
        </p:nvSpPr>
        <p:spPr>
          <a:xfrm>
            <a:off x="8941764" y="1854890"/>
            <a:ext cx="2667000" cy="4154984"/>
          </a:xfrm>
          <a:prstGeom prst="rect">
            <a:avLst/>
          </a:prstGeom>
        </p:spPr>
        <p:txBody>
          <a:bodyPr wrap="square">
            <a:spAutoFit/>
          </a:bodyPr>
          <a:lstStyle/>
          <a:p>
            <a:r>
              <a:rPr lang="en-US" sz="2400" i="1" dirty="0">
                <a:solidFill>
                  <a:schemeClr val="bg1"/>
                </a:solidFill>
                <a:latin typeface="Georgia" panose="02040502050405020303" pitchFamily="18" charset="0"/>
              </a:rPr>
              <a:t>And the twelve gates were twelve pearls; every several gate was of one pearl: and the street of the city was pure gold, as it were transparent glass.</a:t>
            </a:r>
          </a:p>
          <a:p>
            <a:r>
              <a:rPr lang="en-US" sz="2400" i="1" dirty="0">
                <a:solidFill>
                  <a:schemeClr val="bg1"/>
                </a:solidFill>
                <a:latin typeface="Georgia" panose="02040502050405020303" pitchFamily="18" charset="0"/>
              </a:rPr>
              <a:t>Revelation 21:21</a:t>
            </a:r>
            <a:endParaRPr lang="en-US" sz="2400" i="1" dirty="0">
              <a:solidFill>
                <a:schemeClr val="bg1"/>
              </a:solidFill>
            </a:endParaRPr>
          </a:p>
        </p:txBody>
      </p:sp>
      <p:pic>
        <p:nvPicPr>
          <p:cNvPr id="5" name="Picture 4">
            <a:extLst>
              <a:ext uri="{FF2B5EF4-FFF2-40B4-BE49-F238E27FC236}">
                <a16:creationId xmlns:a16="http://schemas.microsoft.com/office/drawing/2014/main" id="{E1E5A102-B13F-4595-AF2E-6CAD13456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224" y="1666504"/>
            <a:ext cx="5543550" cy="4162425"/>
          </a:xfrm>
          <a:prstGeom prst="rect">
            <a:avLst/>
          </a:prstGeom>
        </p:spPr>
      </p:pic>
    </p:spTree>
    <p:extLst>
      <p:ext uri="{BB962C8B-B14F-4D97-AF65-F5344CB8AC3E}">
        <p14:creationId xmlns:p14="http://schemas.microsoft.com/office/powerpoint/2010/main" val="20926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BBB81D-A4F6-4BF5-A24B-131A3F419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73990" y="6488668"/>
            <a:ext cx="3141552" cy="369332"/>
          </a:xfrm>
          <a:prstGeom prst="rect">
            <a:avLst/>
          </a:prstGeom>
          <a:noFill/>
        </p:spPr>
        <p:txBody>
          <a:bodyPr wrap="square" rtlCol="0">
            <a:spAutoFit/>
          </a:bodyPr>
          <a:lstStyle/>
          <a:p>
            <a:r>
              <a:rPr lang="en-US" dirty="0">
                <a:solidFill>
                  <a:schemeClr val="bg1"/>
                </a:solidFill>
              </a:rPr>
              <a:t>D&amp;C 137:5</a:t>
            </a:r>
          </a:p>
        </p:txBody>
      </p:sp>
      <p:sp>
        <p:nvSpPr>
          <p:cNvPr id="62" name="TextBox 61"/>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Joseph’s Vision</a:t>
            </a:r>
          </a:p>
        </p:txBody>
      </p:sp>
      <p:sp>
        <p:nvSpPr>
          <p:cNvPr id="6144" name="Rectangle 6143"/>
          <p:cNvSpPr/>
          <p:nvPr/>
        </p:nvSpPr>
        <p:spPr>
          <a:xfrm>
            <a:off x="3515655" y="5328946"/>
            <a:ext cx="6661277" cy="1384995"/>
          </a:xfrm>
          <a:prstGeom prst="rect">
            <a:avLst/>
          </a:prstGeom>
        </p:spPr>
        <p:txBody>
          <a:bodyPr wrap="square">
            <a:spAutoFit/>
          </a:bodyPr>
          <a:lstStyle/>
          <a:p>
            <a:r>
              <a:rPr lang="en-US" b="1" dirty="0">
                <a:solidFill>
                  <a:schemeClr val="bg1"/>
                </a:solidFill>
              </a:rPr>
              <a:t>Joseph’s father and mother were still alive at this time; in fact, his father was in the room with him at the time of this vision. This indicates that this vision was not of those who were already in the celestial kingdom but of those who would eventually be there. </a:t>
            </a:r>
            <a:r>
              <a:rPr lang="en-US" sz="1200" b="1" dirty="0">
                <a:solidFill>
                  <a:schemeClr val="bg1"/>
                </a:solidFill>
                <a:latin typeface="Abadi" panose="020B0604020104020204" pitchFamily="34" charset="0"/>
              </a:rPr>
              <a:t>(see Historical Background for D&amp;C 137).</a:t>
            </a:r>
            <a:endParaRPr lang="en-US" sz="1200" b="1" dirty="0">
              <a:solidFill>
                <a:schemeClr val="bg1"/>
              </a:solidFill>
            </a:endParaRPr>
          </a:p>
        </p:txBody>
      </p:sp>
      <p:pic>
        <p:nvPicPr>
          <p:cNvPr id="3" name="Picture 2">
            <a:extLst>
              <a:ext uri="{FF2B5EF4-FFF2-40B4-BE49-F238E27FC236}">
                <a16:creationId xmlns:a16="http://schemas.microsoft.com/office/drawing/2014/main" id="{14FE6CAE-97BD-40F7-85D2-A76D0D524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78" y="1873652"/>
            <a:ext cx="5151566" cy="2908044"/>
          </a:xfrm>
          <a:prstGeom prst="rect">
            <a:avLst/>
          </a:prstGeom>
        </p:spPr>
      </p:pic>
      <p:pic>
        <p:nvPicPr>
          <p:cNvPr id="8" name="Picture 7">
            <a:extLst>
              <a:ext uri="{FF2B5EF4-FFF2-40B4-BE49-F238E27FC236}">
                <a16:creationId xmlns:a16="http://schemas.microsoft.com/office/drawing/2014/main" id="{64A3D4FC-2F96-4324-BE75-2FBFDE62C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201" y="1124599"/>
            <a:ext cx="5407621" cy="4060288"/>
          </a:xfrm>
          <a:prstGeom prst="rect">
            <a:avLst/>
          </a:prstGeom>
        </p:spPr>
      </p:pic>
    </p:spTree>
    <p:extLst>
      <p:ext uri="{BB962C8B-B14F-4D97-AF65-F5344CB8AC3E}">
        <p14:creationId xmlns:p14="http://schemas.microsoft.com/office/powerpoint/2010/main" val="1944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3D7823AE-18D5-4779-90D8-9886DEB86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28490" y="1120676"/>
            <a:ext cx="9068144" cy="5324535"/>
          </a:xfrm>
          <a:prstGeom prst="rect">
            <a:avLst/>
          </a:prstGeom>
        </p:spPr>
        <p:txBody>
          <a:bodyPr wrap="square">
            <a:spAutoFit/>
          </a:bodyPr>
          <a:lstStyle/>
          <a:p>
            <a:r>
              <a:rPr lang="en-US" sz="2000" b="1" dirty="0">
                <a:solidFill>
                  <a:schemeClr val="bg1"/>
                </a:solidFill>
              </a:rPr>
              <a:t>He was born February 11, 1798 (or 1799) at </a:t>
            </a:r>
            <a:r>
              <a:rPr lang="en-US" sz="2000" b="1" dirty="0" err="1">
                <a:solidFill>
                  <a:schemeClr val="bg1"/>
                </a:solidFill>
              </a:rPr>
              <a:t>Tunbridge</a:t>
            </a:r>
            <a:r>
              <a:rPr lang="en-US" sz="2000" b="1" dirty="0">
                <a:solidFill>
                  <a:schemeClr val="bg1"/>
                </a:solidFill>
              </a:rPr>
              <a:t>, Orange County, Vermont</a:t>
            </a:r>
          </a:p>
          <a:p>
            <a:endParaRPr lang="en-US" sz="2000" b="1" dirty="0">
              <a:solidFill>
                <a:schemeClr val="bg1"/>
              </a:solidFill>
            </a:endParaRPr>
          </a:p>
          <a:p>
            <a:r>
              <a:rPr lang="en-US" sz="2000" b="1" dirty="0">
                <a:solidFill>
                  <a:schemeClr val="bg1"/>
                </a:solidFill>
              </a:rPr>
              <a:t>He was the oldest son of Joseph and Lucy Smith</a:t>
            </a:r>
          </a:p>
          <a:p>
            <a:endParaRPr lang="en-US" sz="2000" b="1" dirty="0">
              <a:solidFill>
                <a:schemeClr val="bg1"/>
              </a:solidFill>
            </a:endParaRPr>
          </a:p>
          <a:p>
            <a:r>
              <a:rPr lang="en-US" sz="2000" b="1" dirty="0">
                <a:solidFill>
                  <a:schemeClr val="bg1"/>
                </a:solidFill>
              </a:rPr>
              <a:t>He had a strong work ethic and was a great help to his family in their years of financial struggle</a:t>
            </a:r>
          </a:p>
          <a:p>
            <a:endParaRPr lang="en-US" sz="2000" b="1" dirty="0">
              <a:solidFill>
                <a:schemeClr val="bg1"/>
              </a:solidFill>
            </a:endParaRPr>
          </a:p>
          <a:p>
            <a:r>
              <a:rPr lang="en-US" sz="2000" b="1" dirty="0">
                <a:solidFill>
                  <a:schemeClr val="bg1"/>
                </a:solidFill>
              </a:rPr>
              <a:t>He helped build their home, across the street from their log cabin, in Palmyra</a:t>
            </a:r>
          </a:p>
          <a:p>
            <a:endParaRPr lang="en-US" sz="2000" b="1" dirty="0">
              <a:solidFill>
                <a:schemeClr val="bg1"/>
              </a:solidFill>
            </a:endParaRPr>
          </a:p>
          <a:p>
            <a:r>
              <a:rPr lang="en-US" sz="2000" b="1" dirty="0">
                <a:solidFill>
                  <a:schemeClr val="bg1"/>
                </a:solidFill>
              </a:rPr>
              <a:t>He encouraged Joseph Smith Jr., his younger brother, to continue on the Restoration</a:t>
            </a:r>
          </a:p>
          <a:p>
            <a:endParaRPr lang="en-US" sz="2000" b="1" dirty="0">
              <a:solidFill>
                <a:schemeClr val="bg1"/>
              </a:solidFill>
            </a:endParaRPr>
          </a:p>
          <a:p>
            <a:r>
              <a:rPr lang="en-US" sz="2000" b="1" dirty="0">
                <a:solidFill>
                  <a:schemeClr val="bg1"/>
                </a:solidFill>
              </a:rPr>
              <a:t>He became seriously ill in November 1823 and died of mercury poisoning from calomel, which had been administered to cure a case of “bilious colic” and died Nov. 19, 1823</a:t>
            </a:r>
          </a:p>
          <a:p>
            <a:endParaRPr lang="en-US" sz="2000" b="1" dirty="0">
              <a:solidFill>
                <a:schemeClr val="bg1"/>
              </a:solidFill>
            </a:endParaRPr>
          </a:p>
          <a:p>
            <a:r>
              <a:rPr lang="en-US" sz="2000" b="1" dirty="0">
                <a:solidFill>
                  <a:schemeClr val="bg1"/>
                </a:solidFill>
              </a:rPr>
              <a:t>On Jan. 21, 1836, the Prophet Joseph beheld his brother once again in the celestial kingdom (D&amp;C 137:5-9)</a:t>
            </a:r>
          </a:p>
        </p:txBody>
      </p:sp>
      <p:sp>
        <p:nvSpPr>
          <p:cNvPr id="7" name="TextBox 6"/>
          <p:cNvSpPr txBox="1"/>
          <p:nvPr/>
        </p:nvSpPr>
        <p:spPr>
          <a:xfrm>
            <a:off x="10621224" y="6488668"/>
            <a:ext cx="3141552" cy="369332"/>
          </a:xfrm>
          <a:prstGeom prst="rect">
            <a:avLst/>
          </a:prstGeom>
          <a:noFill/>
        </p:spPr>
        <p:txBody>
          <a:bodyPr wrap="square" rtlCol="0">
            <a:spAutoFit/>
          </a:bodyPr>
          <a:lstStyle/>
          <a:p>
            <a:r>
              <a:rPr lang="en-US" dirty="0">
                <a:solidFill>
                  <a:schemeClr val="bg1"/>
                </a:solidFill>
              </a:rPr>
              <a:t>Who’s Who</a:t>
            </a:r>
          </a:p>
        </p:txBody>
      </p:sp>
      <p:grpSp>
        <p:nvGrpSpPr>
          <p:cNvPr id="33" name="Group 32"/>
          <p:cNvGrpSpPr/>
          <p:nvPr/>
        </p:nvGrpSpPr>
        <p:grpSpPr>
          <a:xfrm>
            <a:off x="9433874" y="1425756"/>
            <a:ext cx="1680440" cy="4811758"/>
            <a:chOff x="6897502" y="1394814"/>
            <a:chExt cx="1408298" cy="4015386"/>
          </a:xfrm>
        </p:grpSpPr>
        <p:sp>
          <p:nvSpPr>
            <p:cNvPr id="34" name="Oval 33"/>
            <p:cNvSpPr/>
            <p:nvPr/>
          </p:nvSpPr>
          <p:spPr>
            <a:xfrm rot="19338880">
              <a:off x="8023527" y="3512505"/>
              <a:ext cx="251711" cy="433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20302250">
              <a:off x="7925915" y="3356972"/>
              <a:ext cx="379885" cy="431678"/>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20337671">
              <a:off x="7755127" y="2446512"/>
              <a:ext cx="379885" cy="1189183"/>
            </a:xfrm>
            <a:prstGeom prst="trapezoid">
              <a:avLst>
                <a:gd name="adj" fmla="val 30985"/>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6897502" y="1394814"/>
              <a:ext cx="1115629" cy="4015386"/>
              <a:chOff x="6897502" y="1394814"/>
              <a:chExt cx="1115629" cy="4015386"/>
            </a:xfrm>
          </p:grpSpPr>
          <p:sp>
            <p:nvSpPr>
              <p:cNvPr id="38" name="Oval 37"/>
              <p:cNvSpPr/>
              <p:nvPr/>
            </p:nvSpPr>
            <p:spPr>
              <a:xfrm rot="1933618">
                <a:off x="6912815" y="3511768"/>
                <a:ext cx="251711" cy="433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611750" flipH="1">
                <a:off x="6897502" y="3369125"/>
                <a:ext cx="379885" cy="431678"/>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9570491">
                <a:off x="7602863" y="4612061"/>
                <a:ext cx="272547" cy="722503"/>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2393332">
                <a:off x="7205265" y="4687697"/>
                <a:ext cx="261396" cy="722503"/>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a:off x="7503783" y="3793841"/>
                <a:ext cx="495971" cy="1231129"/>
              </a:xfrm>
              <a:prstGeom prst="trapezoid">
                <a:avLst>
                  <a:gd name="adj" fmla="val 78"/>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263894">
                <a:off x="7175845" y="3878454"/>
                <a:ext cx="392160" cy="1166441"/>
              </a:xfrm>
              <a:prstGeom prst="trapezoid">
                <a:avLst>
                  <a:gd name="adj"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375821">
                <a:off x="7053309" y="2446105"/>
                <a:ext cx="379885" cy="1201905"/>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a:off x="7168942" y="2571713"/>
                <a:ext cx="844189" cy="1323156"/>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a:endCxn id="45" idx="2"/>
              </p:cNvCxnSpPr>
              <p:nvPr/>
            </p:nvCxnSpPr>
            <p:spPr>
              <a:xfrm flipH="1">
                <a:off x="7591036" y="2864912"/>
                <a:ext cx="25329" cy="10299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rapezoid 46"/>
              <p:cNvSpPr/>
              <p:nvPr/>
            </p:nvSpPr>
            <p:spPr>
              <a:xfrm>
                <a:off x="7186703" y="3864153"/>
                <a:ext cx="813051" cy="115285"/>
              </a:xfrm>
              <a:prstGeom prst="trapezoi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ame 47"/>
              <p:cNvSpPr/>
              <p:nvPr/>
            </p:nvSpPr>
            <p:spPr>
              <a:xfrm>
                <a:off x="7518064" y="3871513"/>
                <a:ext cx="225775" cy="126436"/>
              </a:xfrm>
              <a:prstGeom prst="frame">
                <a:avLst>
                  <a:gd name="adj1" fmla="val 317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Oval 48"/>
              <p:cNvSpPr/>
              <p:nvPr/>
            </p:nvSpPr>
            <p:spPr>
              <a:xfrm rot="15873315">
                <a:off x="7430191" y="3842604"/>
                <a:ext cx="282528" cy="607853"/>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 Diagonal Corner Rectangle 49"/>
              <p:cNvSpPr/>
              <p:nvPr/>
            </p:nvSpPr>
            <p:spPr>
              <a:xfrm rot="5400000">
                <a:off x="7517512" y="1687079"/>
                <a:ext cx="535087" cy="367987"/>
              </a:xfrm>
              <a:prstGeom prst="round2DiagRect">
                <a:avLst>
                  <a:gd name="adj1" fmla="val 50000"/>
                  <a:gd name="adj2" fmla="val 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0"/>
              <p:cNvSpPr/>
              <p:nvPr/>
            </p:nvSpPr>
            <p:spPr>
              <a:xfrm rot="9644309">
                <a:off x="7134126" y="1678599"/>
                <a:ext cx="417939" cy="471134"/>
              </a:xfrm>
              <a:prstGeom prst="round2DiagRect">
                <a:avLst>
                  <a:gd name="adj1" fmla="val 50000"/>
                  <a:gd name="adj2" fmla="val 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10800000">
                <a:off x="7411120" y="2561656"/>
                <a:ext cx="379885" cy="431678"/>
              </a:xfrm>
              <a:prstGeom prst="trapezoid">
                <a:avLst>
                  <a:gd name="adj" fmla="val 4521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258608" y="1394814"/>
                <a:ext cx="663202" cy="1293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rot="2254571">
                <a:off x="7400940" y="1434983"/>
                <a:ext cx="481676" cy="322748"/>
              </a:xfrm>
              <a:prstGeom prst="round2DiagRect">
                <a:avLst>
                  <a:gd name="adj1" fmla="val 50000"/>
                  <a:gd name="adj2" fmla="val 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275"/>
              <p:cNvGrpSpPr/>
              <p:nvPr/>
            </p:nvGrpSpPr>
            <p:grpSpPr>
              <a:xfrm>
                <a:off x="7450043" y="2673044"/>
                <a:ext cx="324221" cy="329382"/>
                <a:chOff x="5791200" y="2209800"/>
                <a:chExt cx="703093" cy="1084214"/>
              </a:xfrm>
            </p:grpSpPr>
            <p:sp>
              <p:nvSpPr>
                <p:cNvPr id="58" name="Isosceles Triangle 57"/>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rot="21110260">
                  <a:off x="6099820" y="2621747"/>
                  <a:ext cx="269484" cy="672267"/>
                </a:xfrm>
                <a:prstGeom prst="trapezoid">
                  <a:avLst>
                    <a:gd name="adj" fmla="val 223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929944">
                  <a:off x="5876123" y="2538382"/>
                  <a:ext cx="269484" cy="672267"/>
                </a:xfrm>
                <a:prstGeom prst="trapezoid">
                  <a:avLst>
                    <a:gd name="adj" fmla="val 223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ound Diagonal Corner Rectangle 55"/>
              <p:cNvSpPr/>
              <p:nvPr/>
            </p:nvSpPr>
            <p:spPr>
              <a:xfrm rot="21041217">
                <a:off x="7186621" y="1472761"/>
                <a:ext cx="315064" cy="255561"/>
              </a:xfrm>
              <a:prstGeom prst="round2DiagRect">
                <a:avLst>
                  <a:gd name="adj1" fmla="val 50000"/>
                  <a:gd name="adj2" fmla="val 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424834" y="1472254"/>
                <a:ext cx="191531" cy="202690"/>
              </a:xfrm>
              <a:prstGeom prst="ellipse">
                <a:avLst/>
              </a:prstGeom>
              <a:solidFill>
                <a:srgbClr val="977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TextBox 61"/>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Alvin Smith</a:t>
            </a:r>
          </a:p>
        </p:txBody>
      </p:sp>
    </p:spTree>
    <p:extLst>
      <p:ext uri="{BB962C8B-B14F-4D97-AF65-F5344CB8AC3E}">
        <p14:creationId xmlns:p14="http://schemas.microsoft.com/office/powerpoint/2010/main" val="2691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wipe(down)">
                                      <p:cBhvr>
                                        <p:cTn id="9" dur="580">
                                          <p:stCondLst>
                                            <p:cond delay="0"/>
                                          </p:stCondLst>
                                        </p:cTn>
                                        <p:tgtEl>
                                          <p:spTgt spid="33"/>
                                        </p:tgtEl>
                                      </p:cBhvr>
                                    </p:animEffect>
                                    <p:anim calcmode="lin" valueType="num">
                                      <p:cBhvr>
                                        <p:cTn id="1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5" dur="26">
                                          <p:stCondLst>
                                            <p:cond delay="650"/>
                                          </p:stCondLst>
                                        </p:cTn>
                                        <p:tgtEl>
                                          <p:spTgt spid="33"/>
                                        </p:tgtEl>
                                      </p:cBhvr>
                                      <p:to x="100000" y="60000"/>
                                    </p:animScale>
                                    <p:animScale>
                                      <p:cBhvr>
                                        <p:cTn id="16" dur="166" decel="50000">
                                          <p:stCondLst>
                                            <p:cond delay="676"/>
                                          </p:stCondLst>
                                        </p:cTn>
                                        <p:tgtEl>
                                          <p:spTgt spid="33"/>
                                        </p:tgtEl>
                                      </p:cBhvr>
                                      <p:to x="100000" y="100000"/>
                                    </p:animScale>
                                    <p:animScale>
                                      <p:cBhvr>
                                        <p:cTn id="17" dur="26">
                                          <p:stCondLst>
                                            <p:cond delay="1312"/>
                                          </p:stCondLst>
                                        </p:cTn>
                                        <p:tgtEl>
                                          <p:spTgt spid="33"/>
                                        </p:tgtEl>
                                      </p:cBhvr>
                                      <p:to x="100000" y="80000"/>
                                    </p:animScale>
                                    <p:animScale>
                                      <p:cBhvr>
                                        <p:cTn id="18" dur="166" decel="50000">
                                          <p:stCondLst>
                                            <p:cond delay="1338"/>
                                          </p:stCondLst>
                                        </p:cTn>
                                        <p:tgtEl>
                                          <p:spTgt spid="33"/>
                                        </p:tgtEl>
                                      </p:cBhvr>
                                      <p:to x="100000" y="100000"/>
                                    </p:animScale>
                                    <p:animScale>
                                      <p:cBhvr>
                                        <p:cTn id="19" dur="26">
                                          <p:stCondLst>
                                            <p:cond delay="1642"/>
                                          </p:stCondLst>
                                        </p:cTn>
                                        <p:tgtEl>
                                          <p:spTgt spid="33"/>
                                        </p:tgtEl>
                                      </p:cBhvr>
                                      <p:to x="100000" y="90000"/>
                                    </p:animScale>
                                    <p:animScale>
                                      <p:cBhvr>
                                        <p:cTn id="20" dur="166" decel="50000">
                                          <p:stCondLst>
                                            <p:cond delay="1668"/>
                                          </p:stCondLst>
                                        </p:cTn>
                                        <p:tgtEl>
                                          <p:spTgt spid="33"/>
                                        </p:tgtEl>
                                      </p:cBhvr>
                                      <p:to x="100000" y="100000"/>
                                    </p:animScale>
                                    <p:animScale>
                                      <p:cBhvr>
                                        <p:cTn id="21" dur="26">
                                          <p:stCondLst>
                                            <p:cond delay="1808"/>
                                          </p:stCondLst>
                                        </p:cTn>
                                        <p:tgtEl>
                                          <p:spTgt spid="33"/>
                                        </p:tgtEl>
                                      </p:cBhvr>
                                      <p:to x="100000" y="95000"/>
                                    </p:animScale>
                                    <p:animScale>
                                      <p:cBhvr>
                                        <p:cTn id="22" dur="166" decel="50000">
                                          <p:stCondLst>
                                            <p:cond delay="1834"/>
                                          </p:stCondLst>
                                        </p:cTn>
                                        <p:tgtEl>
                                          <p:spTgt spid="3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8D828A-3B96-4690-A367-057CF4D12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A Love For His Brother</a:t>
            </a:r>
          </a:p>
        </p:txBody>
      </p:sp>
      <p:sp>
        <p:nvSpPr>
          <p:cNvPr id="7" name="TextBox 6"/>
          <p:cNvSpPr txBox="1"/>
          <p:nvPr/>
        </p:nvSpPr>
        <p:spPr>
          <a:xfrm>
            <a:off x="72428" y="6488668"/>
            <a:ext cx="3141552" cy="369332"/>
          </a:xfrm>
          <a:prstGeom prst="rect">
            <a:avLst/>
          </a:prstGeom>
          <a:noFill/>
        </p:spPr>
        <p:txBody>
          <a:bodyPr wrap="square" rtlCol="0">
            <a:spAutoFit/>
          </a:bodyPr>
          <a:lstStyle/>
          <a:p>
            <a:r>
              <a:rPr lang="en-US" dirty="0">
                <a:solidFill>
                  <a:schemeClr val="bg1"/>
                </a:solidFill>
              </a:rPr>
              <a:t>D&amp;C 137:5-8</a:t>
            </a:r>
          </a:p>
        </p:txBody>
      </p:sp>
      <p:pic>
        <p:nvPicPr>
          <p:cNvPr id="4102" name="Picture 6" descr="http://upload.wikimedia.org/wikipedia/commons/thumb/3/3e/Alvin_Smith.jpg/220px-Alvin_Smi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579" y="867385"/>
            <a:ext cx="20955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19042" y="3718334"/>
            <a:ext cx="3191926" cy="2308324"/>
          </a:xfrm>
          <a:prstGeom prst="rect">
            <a:avLst/>
          </a:prstGeom>
        </p:spPr>
        <p:txBody>
          <a:bodyPr wrap="square">
            <a:spAutoFit/>
          </a:bodyPr>
          <a:lstStyle/>
          <a:p>
            <a:pPr fontAlgn="base"/>
            <a:r>
              <a:rPr lang="en-US" b="1" dirty="0">
                <a:solidFill>
                  <a:schemeClr val="bg1"/>
                </a:solidFill>
              </a:rPr>
              <a:t>The Lord has provided the means for Alvin Smith and others who would have received the gospel with all their hearts if they had been permitted to tarry to enjoy a </a:t>
            </a:r>
            <a:r>
              <a:rPr lang="en-US" b="1" dirty="0" err="1">
                <a:solidFill>
                  <a:schemeClr val="bg1"/>
                </a:solidFill>
              </a:rPr>
              <a:t>fulness</a:t>
            </a:r>
            <a:r>
              <a:rPr lang="en-US" b="1" dirty="0">
                <a:solidFill>
                  <a:schemeClr val="bg1"/>
                </a:solidFill>
              </a:rPr>
              <a:t> of His blessings in the eternal worlds</a:t>
            </a:r>
          </a:p>
        </p:txBody>
      </p:sp>
      <p:pic>
        <p:nvPicPr>
          <p:cNvPr id="4" name="Picture 3">
            <a:extLst>
              <a:ext uri="{FF2B5EF4-FFF2-40B4-BE49-F238E27FC236}">
                <a16:creationId xmlns:a16="http://schemas.microsoft.com/office/drawing/2014/main" id="{5486C3CC-F657-47E0-A1FE-1F4BF009A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968" y="3089262"/>
            <a:ext cx="7882811" cy="3566469"/>
          </a:xfrm>
          <a:prstGeom prst="rect">
            <a:avLst/>
          </a:prstGeom>
        </p:spPr>
      </p:pic>
      <p:sp>
        <p:nvSpPr>
          <p:cNvPr id="3" name="TextBox 2">
            <a:extLst>
              <a:ext uri="{FF2B5EF4-FFF2-40B4-BE49-F238E27FC236}">
                <a16:creationId xmlns:a16="http://schemas.microsoft.com/office/drawing/2014/main" id="{E356D19A-E207-94D2-2A09-1C809E1BD2C0}"/>
              </a:ext>
            </a:extLst>
          </p:cNvPr>
          <p:cNvSpPr txBox="1"/>
          <p:nvPr/>
        </p:nvSpPr>
        <p:spPr>
          <a:xfrm>
            <a:off x="327333" y="1145821"/>
            <a:ext cx="7790123" cy="1938992"/>
          </a:xfrm>
          <a:prstGeom prst="rect">
            <a:avLst/>
          </a:prstGeom>
          <a:noFill/>
        </p:spPr>
        <p:txBody>
          <a:bodyPr wrap="square">
            <a:spAutoFit/>
          </a:bodyPr>
          <a:lstStyle/>
          <a:p>
            <a:r>
              <a:rPr lang="en-US" b="1" i="0" dirty="0">
                <a:solidFill>
                  <a:schemeClr val="bg1"/>
                </a:solidFill>
                <a:effectLst/>
              </a:rPr>
              <a:t>In 1823, the sudden death of Alvin, the oldest son, devastated the Smith family. The family asked a local minister to officiate at Alvin’s funeral. As Alvin had not been a baptized member of the minister’s congregation, the clergyman claimed that Alvin could not be saved. Joseph’s brother William later said, “[The minister] … intimated very strongly that [Alvin] had gone to hell, for Alvin was not a church member” </a:t>
            </a:r>
          </a:p>
          <a:p>
            <a:r>
              <a:rPr lang="en-US" sz="1200" b="1" i="1" dirty="0">
                <a:solidFill>
                  <a:schemeClr val="bg1"/>
                </a:solidFill>
                <a:effectLst/>
              </a:rPr>
              <a:t>Teachings of Presidents of the Church</a:t>
            </a:r>
            <a:endParaRPr lang="en-US" sz="1200" b="1" dirty="0">
              <a:solidFill>
                <a:schemeClr val="bg1"/>
              </a:solidFill>
            </a:endParaRPr>
          </a:p>
        </p:txBody>
      </p:sp>
    </p:spTree>
    <p:extLst>
      <p:ext uri="{BB962C8B-B14F-4D97-AF65-F5344CB8AC3E}">
        <p14:creationId xmlns:p14="http://schemas.microsoft.com/office/powerpoint/2010/main" val="186506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5CEF3FA-B0BB-4E38-9923-F96129CDD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Without Knowledge of the Gospel</a:t>
            </a:r>
          </a:p>
        </p:txBody>
      </p:sp>
      <p:sp>
        <p:nvSpPr>
          <p:cNvPr id="2" name="Rectangle 1"/>
          <p:cNvSpPr/>
          <p:nvPr/>
        </p:nvSpPr>
        <p:spPr>
          <a:xfrm>
            <a:off x="734143" y="3168362"/>
            <a:ext cx="6456617" cy="3139321"/>
          </a:xfrm>
          <a:prstGeom prst="rect">
            <a:avLst/>
          </a:prstGeom>
        </p:spPr>
        <p:txBody>
          <a:bodyPr wrap="square">
            <a:spAutoFit/>
          </a:bodyPr>
          <a:lstStyle/>
          <a:p>
            <a:pPr fontAlgn="base"/>
            <a:r>
              <a:rPr lang="en-US" b="1" dirty="0">
                <a:solidFill>
                  <a:schemeClr val="bg1"/>
                </a:solidFill>
              </a:rPr>
              <a:t>Baptisms for the Dead—</a:t>
            </a:r>
          </a:p>
          <a:p>
            <a:pPr fontAlgn="base"/>
            <a:r>
              <a:rPr lang="en-US" dirty="0">
                <a:solidFill>
                  <a:schemeClr val="bg1"/>
                </a:solidFill>
              </a:rPr>
              <a:t>This practice has been restored with the establishment of The Church of Jesus Christ of Latter-day Saints. The Prophet Joseph Smith first taught about the ordinance of baptism for the dead during a funeral sermon in August 1840. He read much of 1 Corinthians 15, including verse 29, and announced that the Lord would permit Church members to be baptized in behalf of their friends and relatives who had departed this life. He told them “the plan of salvation was calculated to save all who were willing to obey the requirements of the law of God” </a:t>
            </a:r>
          </a:p>
          <a:p>
            <a:pPr fontAlgn="base"/>
            <a:r>
              <a:rPr lang="en-US" dirty="0">
                <a:solidFill>
                  <a:schemeClr val="bg1"/>
                </a:solidFill>
              </a:rPr>
              <a:t>HC</a:t>
            </a:r>
            <a:endParaRPr lang="en-US" b="1" dirty="0">
              <a:solidFill>
                <a:schemeClr val="bg1"/>
              </a:solidFill>
            </a:endParaRPr>
          </a:p>
        </p:txBody>
      </p:sp>
      <p:sp>
        <p:nvSpPr>
          <p:cNvPr id="7" name="TextBox 6"/>
          <p:cNvSpPr txBox="1"/>
          <p:nvPr/>
        </p:nvSpPr>
        <p:spPr>
          <a:xfrm>
            <a:off x="72428" y="6488668"/>
            <a:ext cx="3141552" cy="369332"/>
          </a:xfrm>
          <a:prstGeom prst="rect">
            <a:avLst/>
          </a:prstGeom>
          <a:noFill/>
        </p:spPr>
        <p:txBody>
          <a:bodyPr wrap="square" rtlCol="0">
            <a:spAutoFit/>
          </a:bodyPr>
          <a:lstStyle/>
          <a:p>
            <a:r>
              <a:rPr lang="en-US" dirty="0">
                <a:solidFill>
                  <a:schemeClr val="bg1"/>
                </a:solidFill>
              </a:rPr>
              <a:t>D&amp;C 137:7-8</a:t>
            </a:r>
          </a:p>
        </p:txBody>
      </p:sp>
      <p:grpSp>
        <p:nvGrpSpPr>
          <p:cNvPr id="11" name="Group 10"/>
          <p:cNvGrpSpPr/>
          <p:nvPr/>
        </p:nvGrpSpPr>
        <p:grpSpPr>
          <a:xfrm>
            <a:off x="7968342" y="1233116"/>
            <a:ext cx="2667000" cy="5029200"/>
            <a:chOff x="838200" y="76200"/>
            <a:chExt cx="2667000" cy="5029200"/>
          </a:xfrm>
        </p:grpSpPr>
        <p:grpSp>
          <p:nvGrpSpPr>
            <p:cNvPr id="12" name="Group 17"/>
            <p:cNvGrpSpPr/>
            <p:nvPr/>
          </p:nvGrpSpPr>
          <p:grpSpPr>
            <a:xfrm>
              <a:off x="838200" y="76200"/>
              <a:ext cx="2667000" cy="5029200"/>
              <a:chOff x="838200" y="76200"/>
              <a:chExt cx="2667000" cy="5029200"/>
            </a:xfrm>
          </p:grpSpPr>
          <p:grpSp>
            <p:nvGrpSpPr>
              <p:cNvPr id="14" name="Group 17"/>
              <p:cNvGrpSpPr/>
              <p:nvPr/>
            </p:nvGrpSpPr>
            <p:grpSpPr>
              <a:xfrm flipH="1">
                <a:off x="2209800" y="1447800"/>
                <a:ext cx="1295400" cy="3429000"/>
                <a:chOff x="685800" y="1447800"/>
                <a:chExt cx="1295400" cy="3124200"/>
              </a:xfrm>
            </p:grpSpPr>
            <p:sp>
              <p:nvSpPr>
                <p:cNvPr id="30" name="Bent Arrow 29"/>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30"/>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6"/>
              <p:cNvGrpSpPr/>
              <p:nvPr/>
            </p:nvGrpSpPr>
            <p:grpSpPr>
              <a:xfrm>
                <a:off x="838200" y="1447800"/>
                <a:ext cx="1295400" cy="3429000"/>
                <a:chOff x="685800" y="1447800"/>
                <a:chExt cx="1295400" cy="3429000"/>
              </a:xfrm>
            </p:grpSpPr>
            <p:sp>
              <p:nvSpPr>
                <p:cNvPr id="28" name="Bent Arrow 27"/>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20"/>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270747" y="2133600"/>
              <a:ext cx="1905000" cy="1815882"/>
            </a:xfrm>
            <a:prstGeom prst="rect">
              <a:avLst/>
            </a:prstGeom>
          </p:spPr>
          <p:txBody>
            <a:bodyPr wrap="square">
              <a:spAutoFit/>
            </a:bodyPr>
            <a:lstStyle/>
            <a:p>
              <a:pPr algn="ctr"/>
              <a:r>
                <a:rPr lang="en-US" sz="1600" b="1" dirty="0"/>
                <a:t>All people who die without a knowledge of the gospel, who would have received it, will inherit the celestial kingdom</a:t>
              </a:r>
              <a:endParaRPr lang="en-US" sz="1600" dirty="0">
                <a:solidFill>
                  <a:schemeClr val="bg1"/>
                </a:solidFill>
              </a:endParaRPr>
            </a:p>
          </p:txBody>
        </p:sp>
      </p:grpSp>
      <p:sp>
        <p:nvSpPr>
          <p:cNvPr id="3" name="Rectangle 2"/>
          <p:cNvSpPr/>
          <p:nvPr/>
        </p:nvSpPr>
        <p:spPr>
          <a:xfrm>
            <a:off x="391884" y="1233116"/>
            <a:ext cx="6096000" cy="1323439"/>
          </a:xfrm>
          <a:prstGeom prst="rect">
            <a:avLst/>
          </a:prstGeom>
        </p:spPr>
        <p:txBody>
          <a:bodyPr>
            <a:spAutoFit/>
          </a:bodyPr>
          <a:lstStyle/>
          <a:p>
            <a:r>
              <a:rPr lang="en-US" sz="2000" i="1" dirty="0">
                <a:solidFill>
                  <a:srgbClr val="FFFF00"/>
                </a:solidFill>
                <a:latin typeface="Georgia" panose="02040502050405020303" pitchFamily="18" charset="0"/>
              </a:rPr>
              <a:t>Else what shall they do which are baptized for the dead, if the dead rise not at all? why are they then baptized for the dead?</a:t>
            </a:r>
          </a:p>
          <a:p>
            <a:r>
              <a:rPr lang="en-US" sz="2000" i="1" dirty="0">
                <a:solidFill>
                  <a:srgbClr val="FFFF00"/>
                </a:solidFill>
                <a:latin typeface="Georgia" panose="02040502050405020303" pitchFamily="18" charset="0"/>
              </a:rPr>
              <a:t>1 Corinthians 15:29</a:t>
            </a:r>
            <a:endParaRPr lang="en-US" sz="2000" i="1" dirty="0">
              <a:solidFill>
                <a:srgbClr val="FFFF00"/>
              </a:solidFill>
            </a:endParaRPr>
          </a:p>
        </p:txBody>
      </p:sp>
    </p:spTree>
    <p:extLst>
      <p:ext uri="{BB962C8B-B14F-4D97-AF65-F5344CB8AC3E}">
        <p14:creationId xmlns:p14="http://schemas.microsoft.com/office/powerpoint/2010/main" val="374149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6D82FE-4AF6-45FF-9D12-0EBC0A9CA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Baptisms For The Dead</a:t>
            </a:r>
          </a:p>
        </p:txBody>
      </p:sp>
      <p:sp>
        <p:nvSpPr>
          <p:cNvPr id="2" name="Rectangle 1"/>
          <p:cNvSpPr/>
          <p:nvPr/>
        </p:nvSpPr>
        <p:spPr>
          <a:xfrm>
            <a:off x="211629" y="1116227"/>
            <a:ext cx="5473063" cy="2031325"/>
          </a:xfrm>
          <a:prstGeom prst="rect">
            <a:avLst/>
          </a:prstGeom>
        </p:spPr>
        <p:txBody>
          <a:bodyPr wrap="square">
            <a:spAutoFit/>
          </a:bodyPr>
          <a:lstStyle/>
          <a:p>
            <a:pPr fontAlgn="base"/>
            <a:r>
              <a:rPr lang="en-US" dirty="0">
                <a:solidFill>
                  <a:schemeClr val="bg1"/>
                </a:solidFill>
              </a:rPr>
              <a:t>Because all who have lived on the earth have not had the opportunity to be baptized by proper authority during life on earth, baptisms may be performed by proxy, meaning a living person may be baptized in behalf of a deceased person. Baptisms for the dead are performed by Church members in temples throughout the world. </a:t>
            </a:r>
            <a:endParaRPr lang="en-US" b="1" dirty="0">
              <a:solidFill>
                <a:schemeClr val="bg1"/>
              </a:solidFill>
            </a:endParaRPr>
          </a:p>
        </p:txBody>
      </p:sp>
      <p:sp>
        <p:nvSpPr>
          <p:cNvPr id="7" name="TextBox 6"/>
          <p:cNvSpPr txBox="1"/>
          <p:nvPr/>
        </p:nvSpPr>
        <p:spPr>
          <a:xfrm>
            <a:off x="72428" y="6488668"/>
            <a:ext cx="6415458" cy="369332"/>
          </a:xfrm>
          <a:prstGeom prst="rect">
            <a:avLst/>
          </a:prstGeom>
          <a:noFill/>
        </p:spPr>
        <p:txBody>
          <a:bodyPr wrap="square" rtlCol="0">
            <a:spAutoFit/>
          </a:bodyPr>
          <a:lstStyle/>
          <a:p>
            <a:pPr fontAlgn="base"/>
            <a:r>
              <a:rPr lang="en-US" b="1" dirty="0">
                <a:solidFill>
                  <a:schemeClr val="bg1"/>
                </a:solidFill>
              </a:rPr>
              <a:t>Why do Mormons perform baptisms for the dead? Mormon.org</a:t>
            </a:r>
          </a:p>
        </p:txBody>
      </p:sp>
      <p:sp>
        <p:nvSpPr>
          <p:cNvPr id="4" name="Rectangle 3"/>
          <p:cNvSpPr/>
          <p:nvPr/>
        </p:nvSpPr>
        <p:spPr>
          <a:xfrm>
            <a:off x="5301343" y="3535954"/>
            <a:ext cx="6718835" cy="2800767"/>
          </a:xfrm>
          <a:prstGeom prst="rect">
            <a:avLst/>
          </a:prstGeom>
        </p:spPr>
        <p:txBody>
          <a:bodyPr wrap="square">
            <a:spAutoFit/>
          </a:bodyPr>
          <a:lstStyle/>
          <a:p>
            <a:pPr fontAlgn="base"/>
            <a:r>
              <a:rPr lang="en-US" dirty="0">
                <a:solidFill>
                  <a:schemeClr val="bg1"/>
                </a:solidFill>
              </a:rPr>
              <a:t>People have occasionally wondered if the mortal remains of the deceased are somehow disturbed in this process; they are not. The person acting as a proxy uses only the name of the deceased. </a:t>
            </a:r>
          </a:p>
          <a:p>
            <a:pPr fontAlgn="base"/>
            <a:endParaRPr lang="en-US" dirty="0">
              <a:solidFill>
                <a:schemeClr val="bg1"/>
              </a:solidFill>
            </a:endParaRPr>
          </a:p>
          <a:p>
            <a:pPr fontAlgn="base"/>
            <a:r>
              <a:rPr lang="en-US" dirty="0">
                <a:solidFill>
                  <a:schemeClr val="bg1"/>
                </a:solidFill>
              </a:rPr>
              <a:t>To prevent duplication the Church keeps a record of the deceased persons who have been baptized. Some have misunderstood that when baptisms for the dead are performed the names of deceased persons are being added to the membership records of the Church. </a:t>
            </a:r>
          </a:p>
          <a:p>
            <a:pPr algn="ctr" fontAlgn="base"/>
            <a:r>
              <a:rPr lang="en-US" sz="3200" dirty="0">
                <a:solidFill>
                  <a:srgbClr val="FFFF00"/>
                </a:solidFill>
              </a:rPr>
              <a:t>This is not the case</a:t>
            </a:r>
            <a:r>
              <a:rPr lang="en-US" dirty="0">
                <a:solidFill>
                  <a:srgbClr val="FFFF00"/>
                </a:solidFill>
              </a:rPr>
              <a:t>.</a:t>
            </a:r>
            <a:endParaRPr lang="en-US" b="1" dirty="0">
              <a:solidFill>
                <a:srgbClr val="FFFF00"/>
              </a:solidFill>
            </a:endParaRPr>
          </a:p>
        </p:txBody>
      </p:sp>
      <p:pic>
        <p:nvPicPr>
          <p:cNvPr id="5" name="Picture 4">
            <a:extLst>
              <a:ext uri="{FF2B5EF4-FFF2-40B4-BE49-F238E27FC236}">
                <a16:creationId xmlns:a16="http://schemas.microsoft.com/office/drawing/2014/main" id="{D328AC38-3614-4767-BA21-27F430565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229" y="3147552"/>
            <a:ext cx="2362200" cy="3162300"/>
          </a:xfrm>
          <a:prstGeom prst="rect">
            <a:avLst/>
          </a:prstGeom>
        </p:spPr>
      </p:pic>
      <p:pic>
        <p:nvPicPr>
          <p:cNvPr id="10" name="Picture 9">
            <a:extLst>
              <a:ext uri="{FF2B5EF4-FFF2-40B4-BE49-F238E27FC236}">
                <a16:creationId xmlns:a16="http://schemas.microsoft.com/office/drawing/2014/main" id="{804301EC-F15A-4BD5-B38A-F59C709FA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6335" y="1085912"/>
            <a:ext cx="2228850" cy="2238375"/>
          </a:xfrm>
          <a:prstGeom prst="rect">
            <a:avLst/>
          </a:prstGeom>
        </p:spPr>
      </p:pic>
    </p:spTree>
    <p:extLst>
      <p:ext uri="{BB962C8B-B14F-4D97-AF65-F5344CB8AC3E}">
        <p14:creationId xmlns:p14="http://schemas.microsoft.com/office/powerpoint/2010/main" val="400994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717C59-5367-4969-ADBF-5CFA16867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True Desires Of Our Hearts</a:t>
            </a:r>
          </a:p>
        </p:txBody>
      </p:sp>
      <p:sp>
        <p:nvSpPr>
          <p:cNvPr id="2" name="Rectangle 1"/>
          <p:cNvSpPr/>
          <p:nvPr/>
        </p:nvSpPr>
        <p:spPr>
          <a:xfrm>
            <a:off x="211629" y="1116227"/>
            <a:ext cx="5862600" cy="1477328"/>
          </a:xfrm>
          <a:prstGeom prst="rect">
            <a:avLst/>
          </a:prstGeom>
        </p:spPr>
        <p:txBody>
          <a:bodyPr wrap="square">
            <a:spAutoFit/>
          </a:bodyPr>
          <a:lstStyle/>
          <a:p>
            <a:pPr fontAlgn="base"/>
            <a:r>
              <a:rPr lang="en-US" dirty="0">
                <a:solidFill>
                  <a:schemeClr val="bg1"/>
                </a:solidFill>
              </a:rPr>
              <a:t>The true desire of our heart determines our future. If we have had the opportunity to hear the gospel, our obedience to it demonstrates our true desire. If not, our desire will determine whether we accept it when we are given the opportunity, either in this life or the spirit world. </a:t>
            </a:r>
            <a:endParaRPr lang="en-US" b="1" dirty="0">
              <a:solidFill>
                <a:schemeClr val="bg1"/>
              </a:solidFill>
            </a:endParaRPr>
          </a:p>
        </p:txBody>
      </p:sp>
      <p:sp>
        <p:nvSpPr>
          <p:cNvPr id="7" name="TextBox 6"/>
          <p:cNvSpPr txBox="1"/>
          <p:nvPr/>
        </p:nvSpPr>
        <p:spPr>
          <a:xfrm>
            <a:off x="72428" y="6488668"/>
            <a:ext cx="6415458" cy="369332"/>
          </a:xfrm>
          <a:prstGeom prst="rect">
            <a:avLst/>
          </a:prstGeom>
          <a:noFill/>
        </p:spPr>
        <p:txBody>
          <a:bodyPr wrap="square" rtlCol="0">
            <a:spAutoFit/>
          </a:bodyPr>
          <a:lstStyle/>
          <a:p>
            <a:pPr fontAlgn="base"/>
            <a:r>
              <a:rPr lang="en-US" dirty="0">
                <a:solidFill>
                  <a:schemeClr val="bg1"/>
                </a:solidFill>
              </a:rPr>
              <a:t>D&amp;C 137:7-9 </a:t>
            </a:r>
            <a:r>
              <a:rPr lang="en-US" sz="1200" dirty="0">
                <a:solidFill>
                  <a:schemeClr val="bg1"/>
                </a:solidFill>
              </a:rPr>
              <a:t>Student Manual</a:t>
            </a:r>
          </a:p>
        </p:txBody>
      </p:sp>
      <p:sp>
        <p:nvSpPr>
          <p:cNvPr id="3" name="Rectangle 2"/>
          <p:cNvSpPr/>
          <p:nvPr/>
        </p:nvSpPr>
        <p:spPr>
          <a:xfrm>
            <a:off x="6487886" y="3525449"/>
            <a:ext cx="5203372" cy="3139321"/>
          </a:xfrm>
          <a:prstGeom prst="rect">
            <a:avLst/>
          </a:prstGeom>
        </p:spPr>
        <p:txBody>
          <a:bodyPr wrap="square">
            <a:spAutoFit/>
          </a:bodyPr>
          <a:lstStyle/>
          <a:p>
            <a:pPr fontAlgn="base"/>
            <a:r>
              <a:rPr lang="en-US" dirty="0">
                <a:solidFill>
                  <a:schemeClr val="bg1"/>
                </a:solidFill>
              </a:rPr>
              <a:t>All whose hearts are right will receive and live the gospel whenever they have the opportunity and will be “heirs of the celestial kingdom of God”. </a:t>
            </a:r>
          </a:p>
          <a:p>
            <a:pPr fontAlgn="base"/>
            <a:endParaRPr lang="en-US" dirty="0">
              <a:solidFill>
                <a:schemeClr val="bg1"/>
              </a:solidFill>
            </a:endParaRPr>
          </a:p>
          <a:p>
            <a:pPr fontAlgn="base"/>
            <a:r>
              <a:rPr lang="en-US" dirty="0">
                <a:solidFill>
                  <a:schemeClr val="bg1"/>
                </a:solidFill>
              </a:rPr>
              <a:t>Vicarious ordinance work is performed in the temple for those like Alvin Smith who did not have the opportunity to receive the ordinances of the gospel in mortality. </a:t>
            </a:r>
          </a:p>
          <a:p>
            <a:pPr fontAlgn="base"/>
            <a:endParaRPr lang="en-US" dirty="0">
              <a:solidFill>
                <a:schemeClr val="bg1"/>
              </a:solidFill>
            </a:endParaRPr>
          </a:p>
          <a:p>
            <a:pPr fontAlgn="base"/>
            <a:r>
              <a:rPr lang="en-US" dirty="0">
                <a:solidFill>
                  <a:schemeClr val="bg1"/>
                </a:solidFill>
              </a:rPr>
              <a:t>Heavenly Father provides the way for all His children to receive salvation</a:t>
            </a:r>
            <a:endParaRPr lang="en-US" b="1" dirty="0">
              <a:solidFill>
                <a:schemeClr val="bg1"/>
              </a:solidFill>
            </a:endParaRPr>
          </a:p>
        </p:txBody>
      </p:sp>
      <p:pic>
        <p:nvPicPr>
          <p:cNvPr id="11" name="Picture 10">
            <a:extLst>
              <a:ext uri="{FF2B5EF4-FFF2-40B4-BE49-F238E27FC236}">
                <a16:creationId xmlns:a16="http://schemas.microsoft.com/office/drawing/2014/main" id="{F4DFE76A-554D-1BF2-3931-E3328BC6DE7D}"/>
              </a:ext>
            </a:extLst>
          </p:cNvPr>
          <p:cNvPicPr>
            <a:picLocks noChangeAspect="1"/>
          </p:cNvPicPr>
          <p:nvPr/>
        </p:nvPicPr>
        <p:blipFill>
          <a:blip r:embed="rId3"/>
          <a:stretch>
            <a:fillRect/>
          </a:stretch>
        </p:blipFill>
        <p:spPr>
          <a:xfrm>
            <a:off x="2246172" y="3250998"/>
            <a:ext cx="2385463" cy="2985237"/>
          </a:xfrm>
          <a:prstGeom prst="rect">
            <a:avLst/>
          </a:prstGeom>
        </p:spPr>
      </p:pic>
    </p:spTree>
    <p:extLst>
      <p:ext uri="{BB962C8B-B14F-4D97-AF65-F5344CB8AC3E}">
        <p14:creationId xmlns:p14="http://schemas.microsoft.com/office/powerpoint/2010/main" val="2803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B50625-D47B-46F3-BBE9-909BAEFE5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33399" y="294128"/>
            <a:ext cx="4817572" cy="3139321"/>
          </a:xfrm>
          <a:prstGeom prst="rect">
            <a:avLst/>
          </a:prstGeom>
        </p:spPr>
        <p:txBody>
          <a:bodyPr wrap="square">
            <a:spAutoFit/>
          </a:bodyPr>
          <a:lstStyle/>
          <a:p>
            <a:pPr fontAlgn="base"/>
            <a:r>
              <a:rPr lang="en-US" dirty="0">
                <a:solidFill>
                  <a:schemeClr val="bg1"/>
                </a:solidFill>
              </a:rPr>
              <a:t>“Are we sure to be guiltless under the law of God if we merely refrain from evil acts? What if we entertain evil thoughts and desires?</a:t>
            </a:r>
          </a:p>
          <a:p>
            <a:pPr fontAlgn="base"/>
            <a:endParaRPr lang="en-US" dirty="0">
              <a:solidFill>
                <a:schemeClr val="bg1"/>
              </a:solidFill>
            </a:endParaRPr>
          </a:p>
          <a:p>
            <a:pPr fontAlgn="base"/>
            <a:r>
              <a:rPr lang="en-US" dirty="0">
                <a:solidFill>
                  <a:schemeClr val="bg1"/>
                </a:solidFill>
              </a:rPr>
              <a:t>“Will hateful feelings go unnoticed in the day of judgment? Will envy? Will covetousness? …</a:t>
            </a:r>
          </a:p>
          <a:p>
            <a:pPr fontAlgn="base"/>
            <a:endParaRPr lang="en-US" dirty="0">
              <a:solidFill>
                <a:schemeClr val="bg1"/>
              </a:solidFill>
            </a:endParaRPr>
          </a:p>
          <a:p>
            <a:pPr fontAlgn="base"/>
            <a:r>
              <a:rPr lang="en-US" dirty="0">
                <a:solidFill>
                  <a:schemeClr val="bg1"/>
                </a:solidFill>
              </a:rPr>
              <a:t>Our answers to such questions illustrate what we might call the bad news, that we can sin without overt acts, merely by our feelings and the desires of our hearts.”</a:t>
            </a:r>
          </a:p>
        </p:txBody>
      </p:sp>
      <p:sp>
        <p:nvSpPr>
          <p:cNvPr id="7" name="TextBox 6"/>
          <p:cNvSpPr txBox="1"/>
          <p:nvPr/>
        </p:nvSpPr>
        <p:spPr>
          <a:xfrm>
            <a:off x="72428" y="6488668"/>
            <a:ext cx="6415458" cy="369332"/>
          </a:xfrm>
          <a:prstGeom prst="rect">
            <a:avLst/>
          </a:prstGeom>
          <a:noFill/>
        </p:spPr>
        <p:txBody>
          <a:bodyPr wrap="square" rtlCol="0">
            <a:spAutoFit/>
          </a:bodyPr>
          <a:lstStyle/>
          <a:p>
            <a:pPr fontAlgn="base"/>
            <a:r>
              <a:rPr lang="en-US" dirty="0">
                <a:solidFill>
                  <a:schemeClr val="bg1"/>
                </a:solidFill>
              </a:rPr>
              <a:t>D&amp;C 137:7-9 </a:t>
            </a:r>
            <a:r>
              <a:rPr lang="en-US" sz="1200" dirty="0">
                <a:solidFill>
                  <a:schemeClr val="bg1"/>
                </a:solidFill>
              </a:rPr>
              <a:t>Elder Dallin H. Oaks</a:t>
            </a:r>
          </a:p>
        </p:txBody>
      </p:sp>
      <p:sp>
        <p:nvSpPr>
          <p:cNvPr id="4" name="Rectangle 3"/>
          <p:cNvSpPr/>
          <p:nvPr/>
        </p:nvSpPr>
        <p:spPr>
          <a:xfrm>
            <a:off x="6847113" y="2795349"/>
            <a:ext cx="4828971" cy="3693319"/>
          </a:xfrm>
          <a:prstGeom prst="rect">
            <a:avLst/>
          </a:prstGeom>
        </p:spPr>
        <p:txBody>
          <a:bodyPr wrap="square">
            <a:spAutoFit/>
          </a:bodyPr>
          <a:lstStyle/>
          <a:p>
            <a:pPr fontAlgn="base"/>
            <a:r>
              <a:rPr lang="en-US" dirty="0">
                <a:solidFill>
                  <a:schemeClr val="bg1"/>
                </a:solidFill>
              </a:rPr>
              <a:t>“There is also good news. Under the law of God, we can be rewarded for righteousness even where we are unable to perform the acts that are usually associated with such blessings.”</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“When someone wanted to do something for my father-in-law but was prevented by circumstances, he would say, ‘Thank you. I will take the good will for the deed.’ Similarly, I believe that our Father in Heaven will receive the true desires of our hearts as a substitute for actions that are genuinely impossible.”</a:t>
            </a:r>
          </a:p>
        </p:txBody>
      </p:sp>
      <p:pic>
        <p:nvPicPr>
          <p:cNvPr id="9222" name="Picture 6" descr="http://www.mormonnewsroom.org/media/OaksD.jpg/orig/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8572" y="226151"/>
            <a:ext cx="1250029" cy="15625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6AF1B73-07C5-958B-C331-E2425164DE8E}"/>
              </a:ext>
            </a:extLst>
          </p:cNvPr>
          <p:cNvPicPr>
            <a:picLocks noChangeAspect="1"/>
          </p:cNvPicPr>
          <p:nvPr/>
        </p:nvPicPr>
        <p:blipFill>
          <a:blip r:embed="rId4"/>
          <a:stretch>
            <a:fillRect/>
          </a:stretch>
        </p:blipFill>
        <p:spPr>
          <a:xfrm>
            <a:off x="5752296" y="239986"/>
            <a:ext cx="2189634" cy="2199866"/>
          </a:xfrm>
          <a:prstGeom prst="rect">
            <a:avLst/>
          </a:prstGeom>
        </p:spPr>
      </p:pic>
      <p:pic>
        <p:nvPicPr>
          <p:cNvPr id="11" name="Picture 10">
            <a:extLst>
              <a:ext uri="{FF2B5EF4-FFF2-40B4-BE49-F238E27FC236}">
                <a16:creationId xmlns:a16="http://schemas.microsoft.com/office/drawing/2014/main" id="{503B1768-DA3A-667A-89D0-0C1C16A42892}"/>
              </a:ext>
            </a:extLst>
          </p:cNvPr>
          <p:cNvPicPr>
            <a:picLocks noChangeAspect="1"/>
          </p:cNvPicPr>
          <p:nvPr/>
        </p:nvPicPr>
        <p:blipFill>
          <a:blip r:embed="rId5"/>
          <a:stretch>
            <a:fillRect/>
          </a:stretch>
        </p:blipFill>
        <p:spPr>
          <a:xfrm>
            <a:off x="3780573" y="3638821"/>
            <a:ext cx="2168469" cy="2644474"/>
          </a:xfrm>
          <a:prstGeom prst="rect">
            <a:avLst/>
          </a:prstGeom>
        </p:spPr>
      </p:pic>
      <p:grpSp>
        <p:nvGrpSpPr>
          <p:cNvPr id="3" name="Group 2">
            <a:extLst>
              <a:ext uri="{FF2B5EF4-FFF2-40B4-BE49-F238E27FC236}">
                <a16:creationId xmlns:a16="http://schemas.microsoft.com/office/drawing/2014/main" id="{E9DD9F46-0867-4F79-8FEB-7336329075A1}"/>
              </a:ext>
            </a:extLst>
          </p:cNvPr>
          <p:cNvGrpSpPr/>
          <p:nvPr/>
        </p:nvGrpSpPr>
        <p:grpSpPr>
          <a:xfrm>
            <a:off x="1105774" y="3142679"/>
            <a:ext cx="2027064" cy="3243303"/>
            <a:chOff x="838200" y="838200"/>
            <a:chExt cx="2667000" cy="4267200"/>
          </a:xfrm>
        </p:grpSpPr>
        <p:grpSp>
          <p:nvGrpSpPr>
            <p:cNvPr id="5" name="Group 17">
              <a:extLst>
                <a:ext uri="{FF2B5EF4-FFF2-40B4-BE49-F238E27FC236}">
                  <a16:creationId xmlns:a16="http://schemas.microsoft.com/office/drawing/2014/main" id="{48847823-97D5-BFBF-14FF-B7DB777BF451}"/>
                </a:ext>
              </a:extLst>
            </p:cNvPr>
            <p:cNvGrpSpPr/>
            <p:nvPr/>
          </p:nvGrpSpPr>
          <p:grpSpPr>
            <a:xfrm>
              <a:off x="838200" y="838200"/>
              <a:ext cx="2667000" cy="4267200"/>
              <a:chOff x="838200" y="838200"/>
              <a:chExt cx="2667000" cy="4267200"/>
            </a:xfrm>
          </p:grpSpPr>
          <p:grpSp>
            <p:nvGrpSpPr>
              <p:cNvPr id="10" name="Group 17">
                <a:extLst>
                  <a:ext uri="{FF2B5EF4-FFF2-40B4-BE49-F238E27FC236}">
                    <a16:creationId xmlns:a16="http://schemas.microsoft.com/office/drawing/2014/main" id="{4ED8E858-9843-F58C-E8BA-B3B56CA9EC1B}"/>
                  </a:ext>
                </a:extLst>
              </p:cNvPr>
              <p:cNvGrpSpPr/>
              <p:nvPr/>
            </p:nvGrpSpPr>
            <p:grpSpPr>
              <a:xfrm flipH="1">
                <a:off x="2209800" y="1447800"/>
                <a:ext cx="1295400" cy="3429000"/>
                <a:chOff x="685800" y="1447800"/>
                <a:chExt cx="1295400" cy="3124200"/>
              </a:xfrm>
            </p:grpSpPr>
            <p:sp>
              <p:nvSpPr>
                <p:cNvPr id="27" name="Bent Arrow 29">
                  <a:extLst>
                    <a:ext uri="{FF2B5EF4-FFF2-40B4-BE49-F238E27FC236}">
                      <a16:creationId xmlns:a16="http://schemas.microsoft.com/office/drawing/2014/main" id="{934EF6CA-AAAE-51D1-D6A1-317230D43C2C}"/>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ent Arrow 30">
                  <a:extLst>
                    <a:ext uri="{FF2B5EF4-FFF2-40B4-BE49-F238E27FC236}">
                      <a16:creationId xmlns:a16="http://schemas.microsoft.com/office/drawing/2014/main" id="{A3602712-97AE-28DD-41E2-BC03F6D15D6B}"/>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16">
                <a:extLst>
                  <a:ext uri="{FF2B5EF4-FFF2-40B4-BE49-F238E27FC236}">
                    <a16:creationId xmlns:a16="http://schemas.microsoft.com/office/drawing/2014/main" id="{61006389-F3D6-7166-96B9-751176438525}"/>
                  </a:ext>
                </a:extLst>
              </p:cNvPr>
              <p:cNvGrpSpPr/>
              <p:nvPr/>
            </p:nvGrpSpPr>
            <p:grpSpPr>
              <a:xfrm>
                <a:off x="838200" y="1447800"/>
                <a:ext cx="1295400" cy="3429000"/>
                <a:chOff x="685800" y="1447800"/>
                <a:chExt cx="1295400" cy="3429000"/>
              </a:xfrm>
            </p:grpSpPr>
            <p:sp>
              <p:nvSpPr>
                <p:cNvPr id="25" name="Bent Arrow 27">
                  <a:extLst>
                    <a:ext uri="{FF2B5EF4-FFF2-40B4-BE49-F238E27FC236}">
                      <a16:creationId xmlns:a16="http://schemas.microsoft.com/office/drawing/2014/main" id="{BBDBB93A-29EE-A5B7-7248-09DAE85383AC}"/>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14">
                  <a:extLst>
                    <a:ext uri="{FF2B5EF4-FFF2-40B4-BE49-F238E27FC236}">
                      <a16:creationId xmlns:a16="http://schemas.microsoft.com/office/drawing/2014/main" id="{054F3DB0-A050-2589-EFA7-5487489FB36C}"/>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Oval 2">
                <a:extLst>
                  <a:ext uri="{FF2B5EF4-FFF2-40B4-BE49-F238E27FC236}">
                    <a16:creationId xmlns:a16="http://schemas.microsoft.com/office/drawing/2014/main" id="{4854E3A4-37C8-60B5-808B-2F4749A77DF3}"/>
                  </a:ext>
                </a:extLst>
              </p:cNvPr>
              <p:cNvSpPr/>
              <p:nvPr/>
            </p:nvSpPr>
            <p:spPr>
              <a:xfrm>
                <a:off x="1194634" y="1731455"/>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3">
                <a:extLst>
                  <a:ext uri="{FF2B5EF4-FFF2-40B4-BE49-F238E27FC236}">
                    <a16:creationId xmlns:a16="http://schemas.microsoft.com/office/drawing/2014/main" id="{474F99AA-B599-73DC-7D30-6680960DF8C7}"/>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4">
                <a:extLst>
                  <a:ext uri="{FF2B5EF4-FFF2-40B4-BE49-F238E27FC236}">
                    <a16:creationId xmlns:a16="http://schemas.microsoft.com/office/drawing/2014/main" id="{88D2AD99-802B-8586-41BE-073E00BBA39C}"/>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8">
                <a:extLst>
                  <a:ext uri="{FF2B5EF4-FFF2-40B4-BE49-F238E27FC236}">
                    <a16:creationId xmlns:a16="http://schemas.microsoft.com/office/drawing/2014/main" id="{3EF897A7-B244-5E06-F89B-B0B5235A6AA7}"/>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5">
                <a:extLst>
                  <a:ext uri="{FF2B5EF4-FFF2-40B4-BE49-F238E27FC236}">
                    <a16:creationId xmlns:a16="http://schemas.microsoft.com/office/drawing/2014/main" id="{CFDB42E8-6DC6-1D02-CBE3-B6B2C72BEF89}"/>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7">
                <a:extLst>
                  <a:ext uri="{FF2B5EF4-FFF2-40B4-BE49-F238E27FC236}">
                    <a16:creationId xmlns:a16="http://schemas.microsoft.com/office/drawing/2014/main" id="{4848A3EF-0602-0AC2-5F3A-EE70E6D88DE0}"/>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1C0C43ED-491C-DC6D-EA8F-4AF155C3D120}"/>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0">
                <a:extLst>
                  <a:ext uri="{FF2B5EF4-FFF2-40B4-BE49-F238E27FC236}">
                    <a16:creationId xmlns:a16="http://schemas.microsoft.com/office/drawing/2014/main" id="{C0A1A172-31C6-8BDA-4501-E2D1AC2BF640}"/>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1">
                <a:extLst>
                  <a:ext uri="{FF2B5EF4-FFF2-40B4-BE49-F238E27FC236}">
                    <a16:creationId xmlns:a16="http://schemas.microsoft.com/office/drawing/2014/main" id="{E0C019E7-5E07-17CF-960E-54216D4BD212}"/>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2">
                <a:extLst>
                  <a:ext uri="{FF2B5EF4-FFF2-40B4-BE49-F238E27FC236}">
                    <a16:creationId xmlns:a16="http://schemas.microsoft.com/office/drawing/2014/main" id="{F9FE2C91-64F4-5CC5-1145-DC85625E0B6C}"/>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13">
                <a:extLst>
                  <a:ext uri="{FF2B5EF4-FFF2-40B4-BE49-F238E27FC236}">
                    <a16:creationId xmlns:a16="http://schemas.microsoft.com/office/drawing/2014/main" id="{988E365C-AD19-38B7-26C7-4778FC1287D8}"/>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4F15D931-15E5-DE9B-EA8A-1C7DC9ECDBFA}"/>
                </a:ext>
              </a:extLst>
            </p:cNvPr>
            <p:cNvSpPr/>
            <p:nvPr/>
          </p:nvSpPr>
          <p:spPr>
            <a:xfrm>
              <a:off x="1270744" y="2098776"/>
              <a:ext cx="1905000" cy="2065195"/>
            </a:xfrm>
            <a:prstGeom prst="rect">
              <a:avLst/>
            </a:prstGeom>
          </p:spPr>
          <p:txBody>
            <a:bodyPr wrap="square">
              <a:spAutoFit/>
            </a:bodyPr>
            <a:lstStyle/>
            <a:p>
              <a:pPr algn="ctr"/>
              <a:r>
                <a:rPr lang="en-US" sz="1600" b="1" i="0" dirty="0">
                  <a:solidFill>
                    <a:srgbClr val="53575B"/>
                  </a:solidFill>
                  <a:effectLst/>
                  <a:latin typeface="Calibri" panose="020F0502020204030204" pitchFamily="34" charset="0"/>
                </a:rPr>
                <a:t>The Lord will judge each of us by our works and the desires of our hearts</a:t>
              </a:r>
              <a:endParaRPr lang="en-US" sz="1600" dirty="0">
                <a:solidFill>
                  <a:schemeClr val="bg1"/>
                </a:solidFill>
              </a:endParaRPr>
            </a:p>
          </p:txBody>
        </p:sp>
      </p:grpSp>
    </p:spTree>
    <p:extLst>
      <p:ext uri="{BB962C8B-B14F-4D97-AF65-F5344CB8AC3E}">
        <p14:creationId xmlns:p14="http://schemas.microsoft.com/office/powerpoint/2010/main" val="47219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8CBC2-00FA-3D9C-B19E-1BA000B01B2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085F38F-377D-D1B0-AA56-5068ED070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295BC21-FDDB-FF11-19B9-D94A569C271F}"/>
              </a:ext>
            </a:extLst>
          </p:cNvPr>
          <p:cNvSpPr txBox="1"/>
          <p:nvPr/>
        </p:nvSpPr>
        <p:spPr>
          <a:xfrm>
            <a:off x="72428" y="6488668"/>
            <a:ext cx="6415458" cy="369332"/>
          </a:xfrm>
          <a:prstGeom prst="rect">
            <a:avLst/>
          </a:prstGeom>
          <a:noFill/>
        </p:spPr>
        <p:txBody>
          <a:bodyPr wrap="square" rtlCol="0">
            <a:spAutoFit/>
          </a:bodyPr>
          <a:lstStyle/>
          <a:p>
            <a:pPr fontAlgn="base"/>
            <a:r>
              <a:rPr lang="en-US" dirty="0">
                <a:solidFill>
                  <a:schemeClr val="bg1"/>
                </a:solidFill>
              </a:rPr>
              <a:t>D&amp;C 137:7-8</a:t>
            </a:r>
            <a:endParaRPr lang="en-US" sz="1200" dirty="0">
              <a:solidFill>
                <a:schemeClr val="bg1"/>
              </a:solidFill>
            </a:endParaRPr>
          </a:p>
        </p:txBody>
      </p:sp>
      <p:sp>
        <p:nvSpPr>
          <p:cNvPr id="6" name="TextBox 5">
            <a:extLst>
              <a:ext uri="{FF2B5EF4-FFF2-40B4-BE49-F238E27FC236}">
                <a16:creationId xmlns:a16="http://schemas.microsoft.com/office/drawing/2014/main" id="{95931131-DA8B-C290-D361-08769EC23843}"/>
              </a:ext>
            </a:extLst>
          </p:cNvPr>
          <p:cNvSpPr txBox="1"/>
          <p:nvPr/>
        </p:nvSpPr>
        <p:spPr>
          <a:xfrm>
            <a:off x="2079498" y="3773592"/>
            <a:ext cx="6094476" cy="1692771"/>
          </a:xfrm>
          <a:prstGeom prst="rect">
            <a:avLst/>
          </a:prstGeom>
          <a:noFill/>
        </p:spPr>
        <p:txBody>
          <a:bodyPr wrap="square">
            <a:spAutoFit/>
          </a:bodyPr>
          <a:lstStyle/>
          <a:p>
            <a:r>
              <a:rPr lang="en-US" b="0" i="0" dirty="0">
                <a:solidFill>
                  <a:schemeClr val="bg1"/>
                </a:solidFill>
                <a:effectLst/>
              </a:rPr>
              <a:t>Mercifully, God’s great plan of happiness and its eternal blessings can be extended to those who did not have the opportunity to hear the gospel in mortality. </a:t>
            </a:r>
          </a:p>
          <a:p>
            <a:endParaRPr lang="en-US" dirty="0">
              <a:solidFill>
                <a:schemeClr val="bg1"/>
              </a:solidFill>
            </a:endParaRPr>
          </a:p>
          <a:p>
            <a:r>
              <a:rPr lang="en-US" b="0" i="0" dirty="0">
                <a:solidFill>
                  <a:schemeClr val="bg1"/>
                </a:solidFill>
                <a:effectLst/>
              </a:rPr>
              <a:t>Temple ordinances can be done vicariously for them.</a:t>
            </a:r>
          </a:p>
          <a:p>
            <a:r>
              <a:rPr lang="en-US" sz="1400" b="0" i="0" dirty="0">
                <a:solidFill>
                  <a:schemeClr val="bg1"/>
                </a:solidFill>
                <a:effectLst/>
              </a:rPr>
              <a:t>Russell M. Nelson</a:t>
            </a:r>
            <a:endParaRPr lang="en-US" sz="1400" dirty="0">
              <a:solidFill>
                <a:schemeClr val="bg1"/>
              </a:solidFill>
            </a:endParaRPr>
          </a:p>
        </p:txBody>
      </p:sp>
      <p:sp>
        <p:nvSpPr>
          <p:cNvPr id="11" name="TextBox 10">
            <a:extLst>
              <a:ext uri="{FF2B5EF4-FFF2-40B4-BE49-F238E27FC236}">
                <a16:creationId xmlns:a16="http://schemas.microsoft.com/office/drawing/2014/main" id="{E5F5097A-28BA-6AAC-DB3B-C9F70875A6B1}"/>
              </a:ext>
            </a:extLst>
          </p:cNvPr>
          <p:cNvSpPr txBox="1"/>
          <p:nvPr/>
        </p:nvSpPr>
        <p:spPr>
          <a:xfrm>
            <a:off x="432054" y="352366"/>
            <a:ext cx="3938778" cy="1754326"/>
          </a:xfrm>
          <a:prstGeom prst="rect">
            <a:avLst/>
          </a:prstGeom>
          <a:noFill/>
        </p:spPr>
        <p:txBody>
          <a:bodyPr wrap="square">
            <a:spAutoFit/>
          </a:bodyPr>
          <a:lstStyle/>
          <a:p>
            <a:r>
              <a:rPr lang="en-US" i="1" dirty="0">
                <a:solidFill>
                  <a:srgbClr val="FFFF00"/>
                </a:solidFill>
                <a:effectLst/>
              </a:rPr>
              <a:t>For </a:t>
            </a:r>
            <a:r>
              <a:rPr lang="en-US" i="1" dirty="0" err="1">
                <a:solidFill>
                  <a:srgbClr val="FFFF00"/>
                </a:solidFill>
                <a:effectLst/>
              </a:rPr>
              <a:t>for</a:t>
            </a:r>
            <a:r>
              <a:rPr lang="en-US" i="1" dirty="0">
                <a:solidFill>
                  <a:srgbClr val="FFFF00"/>
                </a:solidFill>
                <a:effectLst/>
              </a:rPr>
              <a:t> this cause was the gospel preached also to them that are dead, that they might be judged according to men in the flesh, but live according to God in the spirit.</a:t>
            </a:r>
          </a:p>
          <a:p>
            <a:r>
              <a:rPr lang="en-US" i="1" dirty="0">
                <a:solidFill>
                  <a:srgbClr val="FFFF00"/>
                </a:solidFill>
              </a:rPr>
              <a:t>1 Peter 4:6</a:t>
            </a:r>
          </a:p>
        </p:txBody>
      </p:sp>
      <p:sp>
        <p:nvSpPr>
          <p:cNvPr id="13" name="TextBox 12">
            <a:extLst>
              <a:ext uri="{FF2B5EF4-FFF2-40B4-BE49-F238E27FC236}">
                <a16:creationId xmlns:a16="http://schemas.microsoft.com/office/drawing/2014/main" id="{F46B8922-C38D-7B13-8675-1E0D0493CAB6}"/>
              </a:ext>
            </a:extLst>
          </p:cNvPr>
          <p:cNvSpPr txBox="1"/>
          <p:nvPr/>
        </p:nvSpPr>
        <p:spPr>
          <a:xfrm>
            <a:off x="7178040" y="295269"/>
            <a:ext cx="4679442" cy="2308324"/>
          </a:xfrm>
          <a:prstGeom prst="rect">
            <a:avLst/>
          </a:prstGeom>
          <a:noFill/>
        </p:spPr>
        <p:txBody>
          <a:bodyPr wrap="square">
            <a:spAutoFit/>
          </a:bodyPr>
          <a:lstStyle/>
          <a:p>
            <a:r>
              <a:rPr lang="en-US" b="0" i="1" dirty="0">
                <a:solidFill>
                  <a:srgbClr val="FFFF00"/>
                </a:solidFill>
                <a:effectLst/>
              </a:rPr>
              <a:t>And these are those who have part in the first resurrection; and these are they that have died before Christ came, in their ignorance, not having salvation declared unto them. And thus the Lord bringeth about the restoration of these; and they have a part in the first resurrection, or have eternal life, being redeemed by the Lord.</a:t>
            </a:r>
          </a:p>
          <a:p>
            <a:r>
              <a:rPr lang="en-US" i="1" dirty="0">
                <a:solidFill>
                  <a:srgbClr val="FFFF00"/>
                </a:solidFill>
              </a:rPr>
              <a:t>Mosiah 15:45</a:t>
            </a:r>
          </a:p>
        </p:txBody>
      </p:sp>
      <p:pic>
        <p:nvPicPr>
          <p:cNvPr id="15" name="Picture 14" descr="A close-up of a person smiling&#10;&#10;Description automatically generated">
            <a:extLst>
              <a:ext uri="{FF2B5EF4-FFF2-40B4-BE49-F238E27FC236}">
                <a16:creationId xmlns:a16="http://schemas.microsoft.com/office/drawing/2014/main" id="{5BE42059-4A99-1FF1-3CDE-76C8742BD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47" y="3767892"/>
            <a:ext cx="1266825" cy="1585913"/>
          </a:xfrm>
          <a:prstGeom prst="rect">
            <a:avLst/>
          </a:prstGeom>
        </p:spPr>
      </p:pic>
      <p:pic>
        <p:nvPicPr>
          <p:cNvPr id="17" name="Picture 16">
            <a:extLst>
              <a:ext uri="{FF2B5EF4-FFF2-40B4-BE49-F238E27FC236}">
                <a16:creationId xmlns:a16="http://schemas.microsoft.com/office/drawing/2014/main" id="{8FD73EB2-0A8F-4ECD-4931-F1DE1B06F470}"/>
              </a:ext>
            </a:extLst>
          </p:cNvPr>
          <p:cNvPicPr>
            <a:picLocks noChangeAspect="1"/>
          </p:cNvPicPr>
          <p:nvPr/>
        </p:nvPicPr>
        <p:blipFill>
          <a:blip r:embed="rId4"/>
          <a:stretch>
            <a:fillRect/>
          </a:stretch>
        </p:blipFill>
        <p:spPr>
          <a:xfrm>
            <a:off x="7579113" y="3274173"/>
            <a:ext cx="3877296" cy="3135771"/>
          </a:xfrm>
          <a:prstGeom prst="rect">
            <a:avLst/>
          </a:prstGeom>
        </p:spPr>
      </p:pic>
    </p:spTree>
    <p:extLst>
      <p:ext uri="{BB962C8B-B14F-4D97-AF65-F5344CB8AC3E}">
        <p14:creationId xmlns:p14="http://schemas.microsoft.com/office/powerpoint/2010/main" val="107361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F64D6-648B-7664-EFCD-8292D53A6DA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35A9227-323F-2940-C785-62634AA08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2128DA7-B2FB-D3C2-A3C8-EA518712C2D7}"/>
              </a:ext>
            </a:extLst>
          </p:cNvPr>
          <p:cNvSpPr txBox="1"/>
          <p:nvPr/>
        </p:nvSpPr>
        <p:spPr>
          <a:xfrm>
            <a:off x="72428" y="6488668"/>
            <a:ext cx="6415458" cy="369332"/>
          </a:xfrm>
          <a:prstGeom prst="rect">
            <a:avLst/>
          </a:prstGeom>
          <a:noFill/>
        </p:spPr>
        <p:txBody>
          <a:bodyPr wrap="square" rtlCol="0">
            <a:spAutoFit/>
          </a:bodyPr>
          <a:lstStyle/>
          <a:p>
            <a:pPr fontAlgn="base"/>
            <a:r>
              <a:rPr lang="en-US" dirty="0">
                <a:solidFill>
                  <a:schemeClr val="bg1"/>
                </a:solidFill>
              </a:rPr>
              <a:t>D&amp;C 137:7-8</a:t>
            </a:r>
            <a:endParaRPr lang="en-US" sz="1200" dirty="0">
              <a:solidFill>
                <a:schemeClr val="bg1"/>
              </a:solidFill>
            </a:endParaRPr>
          </a:p>
        </p:txBody>
      </p:sp>
      <p:pic>
        <p:nvPicPr>
          <p:cNvPr id="15" name="Picture 14" descr="A close-up of a person smiling&#10;&#10;Description automatically generated">
            <a:extLst>
              <a:ext uri="{FF2B5EF4-FFF2-40B4-BE49-F238E27FC236}">
                <a16:creationId xmlns:a16="http://schemas.microsoft.com/office/drawing/2014/main" id="{90EA2A62-7C9D-0A1D-DB65-3BB6CB006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59" y="777804"/>
            <a:ext cx="1266825" cy="1585913"/>
          </a:xfrm>
          <a:prstGeom prst="rect">
            <a:avLst/>
          </a:prstGeom>
        </p:spPr>
      </p:pic>
      <p:sp>
        <p:nvSpPr>
          <p:cNvPr id="3" name="TextBox 2">
            <a:extLst>
              <a:ext uri="{FF2B5EF4-FFF2-40B4-BE49-F238E27FC236}">
                <a16:creationId xmlns:a16="http://schemas.microsoft.com/office/drawing/2014/main" id="{9E91FB63-17E1-8011-E6DE-7FFAC516240A}"/>
              </a:ext>
            </a:extLst>
          </p:cNvPr>
          <p:cNvSpPr txBox="1"/>
          <p:nvPr/>
        </p:nvSpPr>
        <p:spPr>
          <a:xfrm>
            <a:off x="3280157" y="1288626"/>
            <a:ext cx="6094476" cy="1969770"/>
          </a:xfrm>
          <a:prstGeom prst="rect">
            <a:avLst/>
          </a:prstGeom>
          <a:noFill/>
        </p:spPr>
        <p:txBody>
          <a:bodyPr wrap="square">
            <a:spAutoFit/>
          </a:bodyPr>
          <a:lstStyle/>
          <a:p>
            <a:r>
              <a:rPr lang="en-US" b="0" i="0" dirty="0">
                <a:solidFill>
                  <a:schemeClr val="bg1"/>
                </a:solidFill>
                <a:effectLst/>
              </a:rPr>
              <a:t>What about those who are not able to marry in this life or those who cannot be sealed to their parents in this life? </a:t>
            </a:r>
          </a:p>
          <a:p>
            <a:endParaRPr lang="en-US" dirty="0">
              <a:solidFill>
                <a:schemeClr val="bg1"/>
              </a:solidFill>
            </a:endParaRPr>
          </a:p>
          <a:p>
            <a:r>
              <a:rPr lang="en-US" b="0" i="0" dirty="0">
                <a:solidFill>
                  <a:schemeClr val="bg1"/>
                </a:solidFill>
                <a:effectLst/>
              </a:rPr>
              <a:t>We know that the Lord will judge each of us according to the desires of our hearts, as well as our works, and that the blessings of exaltation will be given to all who are worthy. </a:t>
            </a:r>
            <a:r>
              <a:rPr lang="en-US" sz="1400" b="0" i="0" dirty="0">
                <a:solidFill>
                  <a:schemeClr val="bg1"/>
                </a:solidFill>
                <a:effectLst/>
              </a:rPr>
              <a:t>Russell M. Nelson</a:t>
            </a:r>
            <a:endParaRPr lang="en-US" sz="1400" dirty="0">
              <a:solidFill>
                <a:schemeClr val="bg1"/>
              </a:solidFill>
            </a:endParaRPr>
          </a:p>
        </p:txBody>
      </p:sp>
      <p:sp>
        <p:nvSpPr>
          <p:cNvPr id="4" name="TextBox 3">
            <a:extLst>
              <a:ext uri="{FF2B5EF4-FFF2-40B4-BE49-F238E27FC236}">
                <a16:creationId xmlns:a16="http://schemas.microsoft.com/office/drawing/2014/main" id="{37ABAE12-CFB6-600E-9EDA-062D40FD0A76}"/>
              </a:ext>
            </a:extLst>
          </p:cNvPr>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All Who Are Worthy</a:t>
            </a:r>
          </a:p>
        </p:txBody>
      </p:sp>
      <p:pic>
        <p:nvPicPr>
          <p:cNvPr id="21" name="Picture 20" descr="A grey stone with black text on it&#10;&#10;Description automatically generated">
            <a:extLst>
              <a:ext uri="{FF2B5EF4-FFF2-40B4-BE49-F238E27FC236}">
                <a16:creationId xmlns:a16="http://schemas.microsoft.com/office/drawing/2014/main" id="{082275CC-D0D5-BE57-D19E-26A42EC579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4107" y="3899115"/>
            <a:ext cx="3444240" cy="2066544"/>
          </a:xfrm>
          <a:prstGeom prst="rect">
            <a:avLst/>
          </a:prstGeom>
        </p:spPr>
      </p:pic>
      <p:pic>
        <p:nvPicPr>
          <p:cNvPr id="23" name="Picture 22">
            <a:extLst>
              <a:ext uri="{FF2B5EF4-FFF2-40B4-BE49-F238E27FC236}">
                <a16:creationId xmlns:a16="http://schemas.microsoft.com/office/drawing/2014/main" id="{2AFD7389-FEEF-6559-C614-C44245D62775}"/>
              </a:ext>
            </a:extLst>
          </p:cNvPr>
          <p:cNvPicPr>
            <a:picLocks noChangeAspect="1"/>
          </p:cNvPicPr>
          <p:nvPr/>
        </p:nvPicPr>
        <p:blipFill>
          <a:blip r:embed="rId5"/>
          <a:stretch>
            <a:fillRect/>
          </a:stretch>
        </p:blipFill>
        <p:spPr>
          <a:xfrm>
            <a:off x="8209918" y="3364992"/>
            <a:ext cx="2126881" cy="2821941"/>
          </a:xfrm>
          <a:prstGeom prst="rect">
            <a:avLst/>
          </a:prstGeom>
        </p:spPr>
      </p:pic>
      <p:pic>
        <p:nvPicPr>
          <p:cNvPr id="25" name="Picture 24">
            <a:extLst>
              <a:ext uri="{FF2B5EF4-FFF2-40B4-BE49-F238E27FC236}">
                <a16:creationId xmlns:a16="http://schemas.microsoft.com/office/drawing/2014/main" id="{B8C49631-48B0-410B-E69C-BE2D1FF9E4C5}"/>
              </a:ext>
            </a:extLst>
          </p:cNvPr>
          <p:cNvPicPr>
            <a:picLocks noChangeAspect="1"/>
          </p:cNvPicPr>
          <p:nvPr/>
        </p:nvPicPr>
        <p:blipFill>
          <a:blip r:embed="rId6"/>
          <a:stretch>
            <a:fillRect/>
          </a:stretch>
        </p:blipFill>
        <p:spPr>
          <a:xfrm>
            <a:off x="1784984" y="3511666"/>
            <a:ext cx="1994784" cy="2723732"/>
          </a:xfrm>
          <a:prstGeom prst="rect">
            <a:avLst/>
          </a:prstGeom>
        </p:spPr>
      </p:pic>
    </p:spTree>
    <p:extLst>
      <p:ext uri="{BB962C8B-B14F-4D97-AF65-F5344CB8AC3E}">
        <p14:creationId xmlns:p14="http://schemas.microsoft.com/office/powerpoint/2010/main" val="2544579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318D54-056C-46AB-A771-B2D811F90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Background</a:t>
            </a:r>
          </a:p>
        </p:txBody>
      </p:sp>
      <p:sp>
        <p:nvSpPr>
          <p:cNvPr id="2" name="Rectangle 1"/>
          <p:cNvSpPr/>
          <p:nvPr/>
        </p:nvSpPr>
        <p:spPr>
          <a:xfrm>
            <a:off x="232373" y="1222659"/>
            <a:ext cx="6725360" cy="3416320"/>
          </a:xfrm>
          <a:prstGeom prst="rect">
            <a:avLst/>
          </a:prstGeom>
        </p:spPr>
        <p:txBody>
          <a:bodyPr wrap="square">
            <a:spAutoFit/>
          </a:bodyPr>
          <a:lstStyle/>
          <a:p>
            <a:r>
              <a:rPr lang="en-US" dirty="0">
                <a:solidFill>
                  <a:schemeClr val="bg1"/>
                </a:solidFill>
              </a:rPr>
              <a:t>Throughout his life, Joseph experienced even more loss with his wife Emma, as they buried four of their six infant children.</a:t>
            </a:r>
          </a:p>
          <a:p>
            <a:endParaRPr lang="en-US" dirty="0">
              <a:solidFill>
                <a:schemeClr val="bg1"/>
              </a:solidFill>
            </a:endParaRPr>
          </a:p>
          <a:p>
            <a:r>
              <a:rPr lang="en-US" dirty="0">
                <a:solidFill>
                  <a:schemeClr val="bg1"/>
                </a:solidFill>
              </a:rPr>
              <a:t>On January 21, 1836, the Prophet Joseph Smith met in an upper room of the nearly completed Kirtland Temple with his counselors in the First Presidency, the bishoprics from Kirtland and Missouri, his father, and his scribe. </a:t>
            </a:r>
          </a:p>
          <a:p>
            <a:endParaRPr lang="en-US" dirty="0">
              <a:solidFill>
                <a:schemeClr val="bg1"/>
              </a:solidFill>
            </a:endParaRPr>
          </a:p>
          <a:p>
            <a:r>
              <a:rPr lang="en-US" dirty="0">
                <a:solidFill>
                  <a:schemeClr val="bg1"/>
                </a:solidFill>
              </a:rPr>
              <a:t>These men had gathered for the administration of ordinances in preparation for the dedication of the temple. </a:t>
            </a:r>
          </a:p>
          <a:p>
            <a:endParaRPr lang="en-US" dirty="0">
              <a:solidFill>
                <a:schemeClr val="bg1"/>
              </a:solidFill>
            </a:endParaRPr>
          </a:p>
          <a:p>
            <a:endParaRPr lang="en-US" dirty="0">
              <a:solidFill>
                <a:schemeClr val="bg1"/>
              </a:solidFill>
            </a:endParaRPr>
          </a:p>
        </p:txBody>
      </p:sp>
      <p:sp>
        <p:nvSpPr>
          <p:cNvPr id="3" name="TextBox 2"/>
          <p:cNvSpPr txBox="1"/>
          <p:nvPr/>
        </p:nvSpPr>
        <p:spPr>
          <a:xfrm>
            <a:off x="2666245" y="636595"/>
            <a:ext cx="1095469" cy="523220"/>
          </a:xfrm>
          <a:prstGeom prst="rect">
            <a:avLst/>
          </a:prstGeom>
          <a:noFill/>
        </p:spPr>
        <p:txBody>
          <a:bodyPr wrap="square" rtlCol="0">
            <a:spAutoFit/>
          </a:bodyPr>
          <a:lstStyle/>
          <a:p>
            <a:r>
              <a:rPr lang="en-US" sz="2800" dirty="0">
                <a:solidFill>
                  <a:schemeClr val="bg1"/>
                </a:solidFill>
              </a:rPr>
              <a:t>Recap</a:t>
            </a:r>
          </a:p>
        </p:txBody>
      </p:sp>
      <p:sp>
        <p:nvSpPr>
          <p:cNvPr id="7" name="TextBox 6"/>
          <p:cNvSpPr txBox="1"/>
          <p:nvPr/>
        </p:nvSpPr>
        <p:spPr>
          <a:xfrm>
            <a:off x="72428" y="6488668"/>
            <a:ext cx="3141552" cy="369332"/>
          </a:xfrm>
          <a:prstGeom prst="rect">
            <a:avLst/>
          </a:prstGeom>
          <a:noFill/>
        </p:spPr>
        <p:txBody>
          <a:bodyPr wrap="square" rtlCol="0">
            <a:spAutoFit/>
          </a:bodyPr>
          <a:lstStyle/>
          <a:p>
            <a:r>
              <a:rPr lang="en-US" dirty="0">
                <a:solidFill>
                  <a:schemeClr val="bg1"/>
                </a:solidFill>
              </a:rPr>
              <a:t>Joseph Smith</a:t>
            </a:r>
          </a:p>
        </p:txBody>
      </p:sp>
      <p:sp>
        <p:nvSpPr>
          <p:cNvPr id="8" name="Rectangle 7"/>
          <p:cNvSpPr/>
          <p:nvPr/>
        </p:nvSpPr>
        <p:spPr>
          <a:xfrm>
            <a:off x="5863627" y="4365010"/>
            <a:ext cx="6096000" cy="2308324"/>
          </a:xfrm>
          <a:prstGeom prst="rect">
            <a:avLst/>
          </a:prstGeom>
        </p:spPr>
        <p:txBody>
          <a:bodyPr>
            <a:spAutoFit/>
          </a:bodyPr>
          <a:lstStyle/>
          <a:p>
            <a:r>
              <a:rPr lang="en-US" dirty="0">
                <a:solidFill>
                  <a:schemeClr val="bg1"/>
                </a:solidFill>
              </a:rPr>
              <a:t>On this occasion the Prophet saw a vision of the celestial kingdom and heard the Lord declare how He will judge those who die without a knowledge of the gospel. </a:t>
            </a:r>
          </a:p>
          <a:p>
            <a:endParaRPr lang="en-US" dirty="0">
              <a:solidFill>
                <a:schemeClr val="bg1"/>
              </a:solidFill>
            </a:endParaRPr>
          </a:p>
          <a:p>
            <a:r>
              <a:rPr lang="en-US" dirty="0">
                <a:solidFill>
                  <a:schemeClr val="bg1"/>
                </a:solidFill>
              </a:rPr>
              <a:t>Warren Parrish, Joseph Smith’s scribe at the time, recorded the vision in the Prophet’s journal. Part of the record of the vision was later included in the Doctrine and Covenants as section 137.</a:t>
            </a:r>
          </a:p>
        </p:txBody>
      </p:sp>
      <p:pic>
        <p:nvPicPr>
          <p:cNvPr id="5" name="Picture 4">
            <a:extLst>
              <a:ext uri="{FF2B5EF4-FFF2-40B4-BE49-F238E27FC236}">
                <a16:creationId xmlns:a16="http://schemas.microsoft.com/office/drawing/2014/main" id="{A06F84D4-5677-4BF5-B871-AB8655A83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733" y="1010424"/>
            <a:ext cx="2444496" cy="3169920"/>
          </a:xfrm>
          <a:prstGeom prst="rect">
            <a:avLst/>
          </a:prstGeom>
        </p:spPr>
      </p:pic>
      <p:pic>
        <p:nvPicPr>
          <p:cNvPr id="13" name="Picture 12">
            <a:extLst>
              <a:ext uri="{FF2B5EF4-FFF2-40B4-BE49-F238E27FC236}">
                <a16:creationId xmlns:a16="http://schemas.microsoft.com/office/drawing/2014/main" id="{0E7C0E46-63B5-C121-A55B-2D698974723D}"/>
              </a:ext>
            </a:extLst>
          </p:cNvPr>
          <p:cNvPicPr>
            <a:picLocks noChangeAspect="1"/>
          </p:cNvPicPr>
          <p:nvPr/>
        </p:nvPicPr>
        <p:blipFill>
          <a:blip r:embed="rId4"/>
          <a:stretch>
            <a:fillRect/>
          </a:stretch>
        </p:blipFill>
        <p:spPr>
          <a:xfrm>
            <a:off x="3357712" y="4365010"/>
            <a:ext cx="1505429" cy="2308324"/>
          </a:xfrm>
          <a:prstGeom prst="rect">
            <a:avLst/>
          </a:prstGeom>
        </p:spPr>
      </p:pic>
    </p:spTree>
    <p:extLst>
      <p:ext uri="{BB962C8B-B14F-4D97-AF65-F5344CB8AC3E}">
        <p14:creationId xmlns:p14="http://schemas.microsoft.com/office/powerpoint/2010/main" val="30564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E1C6F7-B22D-448F-AAA7-852F5464D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Children Are Saved</a:t>
            </a:r>
          </a:p>
        </p:txBody>
      </p:sp>
      <p:sp>
        <p:nvSpPr>
          <p:cNvPr id="7" name="TextBox 6"/>
          <p:cNvSpPr txBox="1"/>
          <p:nvPr/>
        </p:nvSpPr>
        <p:spPr>
          <a:xfrm>
            <a:off x="72428" y="6488668"/>
            <a:ext cx="6415458" cy="369332"/>
          </a:xfrm>
          <a:prstGeom prst="rect">
            <a:avLst/>
          </a:prstGeom>
          <a:noFill/>
        </p:spPr>
        <p:txBody>
          <a:bodyPr wrap="square" rtlCol="0">
            <a:spAutoFit/>
          </a:bodyPr>
          <a:lstStyle/>
          <a:p>
            <a:pPr fontAlgn="base"/>
            <a:r>
              <a:rPr lang="en-US" dirty="0">
                <a:solidFill>
                  <a:schemeClr val="bg1"/>
                </a:solidFill>
              </a:rPr>
              <a:t>D&amp;C 137:10</a:t>
            </a:r>
            <a:endParaRPr lang="en-US" sz="1200" dirty="0">
              <a:solidFill>
                <a:schemeClr val="bg1"/>
              </a:solidFill>
            </a:endParaRPr>
          </a:p>
        </p:txBody>
      </p:sp>
      <p:sp>
        <p:nvSpPr>
          <p:cNvPr id="3" name="Rectangle 2"/>
          <p:cNvSpPr/>
          <p:nvPr/>
        </p:nvSpPr>
        <p:spPr>
          <a:xfrm>
            <a:off x="6925047" y="3683969"/>
            <a:ext cx="5203372" cy="3046988"/>
          </a:xfrm>
          <a:prstGeom prst="rect">
            <a:avLst/>
          </a:prstGeom>
        </p:spPr>
        <p:txBody>
          <a:bodyPr wrap="square">
            <a:spAutoFit/>
          </a:bodyPr>
          <a:lstStyle/>
          <a:p>
            <a:pPr fontAlgn="base"/>
            <a:r>
              <a:rPr lang="en-US" b="1" dirty="0">
                <a:solidFill>
                  <a:schemeClr val="bg1"/>
                </a:solidFill>
              </a:rPr>
              <a:t>“The Lord will grant unto these children the privilege of all the sealing blessings which pertain to the exaltation.</a:t>
            </a:r>
          </a:p>
          <a:p>
            <a:pPr fontAlgn="base"/>
            <a:endParaRPr lang="en-US" b="1" dirty="0">
              <a:solidFill>
                <a:schemeClr val="bg1"/>
              </a:solidFill>
            </a:endParaRPr>
          </a:p>
          <a:p>
            <a:pPr fontAlgn="base"/>
            <a:r>
              <a:rPr lang="en-US" b="1" dirty="0">
                <a:solidFill>
                  <a:schemeClr val="bg1"/>
                </a:solidFill>
              </a:rPr>
              <a:t>“We were all mature spirits before we were born, and the bodies of little children will grow after the resurrection to the full stature of the spirit, and all the blessings will be theirs through their obedience, the same as if they had lived to maturity and received them on the earth.” </a:t>
            </a:r>
          </a:p>
          <a:p>
            <a:pPr fontAlgn="base"/>
            <a:r>
              <a:rPr lang="en-US" sz="1200" b="1" dirty="0">
                <a:solidFill>
                  <a:schemeClr val="bg1"/>
                </a:solidFill>
              </a:rPr>
              <a:t>Joseph Fielding Smith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327" y="1256034"/>
            <a:ext cx="2433812" cy="2300892"/>
          </a:xfrm>
          <a:prstGeom prst="rect">
            <a:avLst/>
          </a:prstGeom>
        </p:spPr>
      </p:pic>
      <p:pic>
        <p:nvPicPr>
          <p:cNvPr id="9" name="Picture 8">
            <a:extLst>
              <a:ext uri="{FF2B5EF4-FFF2-40B4-BE49-F238E27FC236}">
                <a16:creationId xmlns:a16="http://schemas.microsoft.com/office/drawing/2014/main" id="{C45A984D-4473-4E69-AE16-CC6D085EB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6" y="1014996"/>
            <a:ext cx="4822354" cy="3987130"/>
          </a:xfrm>
          <a:prstGeom prst="rect">
            <a:avLst/>
          </a:prstGeom>
        </p:spPr>
      </p:pic>
      <p:grpSp>
        <p:nvGrpSpPr>
          <p:cNvPr id="8" name="Group 7">
            <a:extLst>
              <a:ext uri="{FF2B5EF4-FFF2-40B4-BE49-F238E27FC236}">
                <a16:creationId xmlns:a16="http://schemas.microsoft.com/office/drawing/2014/main" id="{52269CD9-C035-AE99-E289-2F7FE674190D}"/>
              </a:ext>
            </a:extLst>
          </p:cNvPr>
          <p:cNvGrpSpPr/>
          <p:nvPr/>
        </p:nvGrpSpPr>
        <p:grpSpPr>
          <a:xfrm>
            <a:off x="4898286" y="2971338"/>
            <a:ext cx="1963180" cy="3701996"/>
            <a:chOff x="838200" y="76200"/>
            <a:chExt cx="2667000" cy="5029200"/>
          </a:xfrm>
        </p:grpSpPr>
        <p:grpSp>
          <p:nvGrpSpPr>
            <p:cNvPr id="11" name="Group 17">
              <a:extLst>
                <a:ext uri="{FF2B5EF4-FFF2-40B4-BE49-F238E27FC236}">
                  <a16:creationId xmlns:a16="http://schemas.microsoft.com/office/drawing/2014/main" id="{021DFA7C-F603-46D2-14AA-B06242A82C32}"/>
                </a:ext>
              </a:extLst>
            </p:cNvPr>
            <p:cNvGrpSpPr/>
            <p:nvPr/>
          </p:nvGrpSpPr>
          <p:grpSpPr>
            <a:xfrm>
              <a:off x="838200" y="76200"/>
              <a:ext cx="2667000" cy="5029200"/>
              <a:chOff x="838200" y="76200"/>
              <a:chExt cx="2667000" cy="5029200"/>
            </a:xfrm>
          </p:grpSpPr>
          <p:grpSp>
            <p:nvGrpSpPr>
              <p:cNvPr id="13" name="Group 17">
                <a:extLst>
                  <a:ext uri="{FF2B5EF4-FFF2-40B4-BE49-F238E27FC236}">
                    <a16:creationId xmlns:a16="http://schemas.microsoft.com/office/drawing/2014/main" id="{D7E0FDD4-360E-4B7C-14A0-FBE65221D877}"/>
                  </a:ext>
                </a:extLst>
              </p:cNvPr>
              <p:cNvGrpSpPr/>
              <p:nvPr/>
            </p:nvGrpSpPr>
            <p:grpSpPr>
              <a:xfrm flipH="1">
                <a:off x="2209800" y="1447800"/>
                <a:ext cx="1295400" cy="3429000"/>
                <a:chOff x="685800" y="1447800"/>
                <a:chExt cx="1295400" cy="3124200"/>
              </a:xfrm>
            </p:grpSpPr>
            <p:sp>
              <p:nvSpPr>
                <p:cNvPr id="29" name="Bent Arrow 29">
                  <a:extLst>
                    <a:ext uri="{FF2B5EF4-FFF2-40B4-BE49-F238E27FC236}">
                      <a16:creationId xmlns:a16="http://schemas.microsoft.com/office/drawing/2014/main" id="{2EAF316B-9612-67F1-28B9-67E00A4EB393}"/>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ent Arrow 30">
                  <a:extLst>
                    <a:ext uri="{FF2B5EF4-FFF2-40B4-BE49-F238E27FC236}">
                      <a16:creationId xmlns:a16="http://schemas.microsoft.com/office/drawing/2014/main" id="{BA61A37D-D03F-8D46-4A06-863F602A7A84}"/>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6">
                <a:extLst>
                  <a:ext uri="{FF2B5EF4-FFF2-40B4-BE49-F238E27FC236}">
                    <a16:creationId xmlns:a16="http://schemas.microsoft.com/office/drawing/2014/main" id="{FFADE76D-2153-3FCD-CADB-EEDC87E8237A}"/>
                  </a:ext>
                </a:extLst>
              </p:cNvPr>
              <p:cNvGrpSpPr/>
              <p:nvPr/>
            </p:nvGrpSpPr>
            <p:grpSpPr>
              <a:xfrm>
                <a:off x="838200" y="1447800"/>
                <a:ext cx="1295400" cy="3429000"/>
                <a:chOff x="685800" y="1447800"/>
                <a:chExt cx="1295400" cy="3429000"/>
              </a:xfrm>
            </p:grpSpPr>
            <p:sp>
              <p:nvSpPr>
                <p:cNvPr id="27" name="Bent Arrow 27">
                  <a:extLst>
                    <a:ext uri="{FF2B5EF4-FFF2-40B4-BE49-F238E27FC236}">
                      <a16:creationId xmlns:a16="http://schemas.microsoft.com/office/drawing/2014/main" id="{3B382BCB-CD9F-7739-52AA-CE3CCA402A78}"/>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ent Arrow 14">
                  <a:extLst>
                    <a:ext uri="{FF2B5EF4-FFF2-40B4-BE49-F238E27FC236}">
                      <a16:creationId xmlns:a16="http://schemas.microsoft.com/office/drawing/2014/main" id="{DFB84F04-262D-D80E-B274-2D354A55D2D6}"/>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Oval 2">
                <a:extLst>
                  <a:ext uri="{FF2B5EF4-FFF2-40B4-BE49-F238E27FC236}">
                    <a16:creationId xmlns:a16="http://schemas.microsoft.com/office/drawing/2014/main" id="{BEDE53CE-B493-29A0-9446-02C919E72E24}"/>
                  </a:ext>
                </a:extLst>
              </p:cNvPr>
              <p:cNvSpPr/>
              <p:nvPr/>
            </p:nvSpPr>
            <p:spPr>
              <a:xfrm>
                <a:off x="1210235"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3">
                <a:extLst>
                  <a:ext uri="{FF2B5EF4-FFF2-40B4-BE49-F238E27FC236}">
                    <a16:creationId xmlns:a16="http://schemas.microsoft.com/office/drawing/2014/main" id="{C5AF7B14-098F-4EAF-73A4-314D88C56414}"/>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4">
                <a:extLst>
                  <a:ext uri="{FF2B5EF4-FFF2-40B4-BE49-F238E27FC236}">
                    <a16:creationId xmlns:a16="http://schemas.microsoft.com/office/drawing/2014/main" id="{F36DE3EB-686B-9C50-5BAA-C9DC6FAC1017}"/>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8">
                <a:extLst>
                  <a:ext uri="{FF2B5EF4-FFF2-40B4-BE49-F238E27FC236}">
                    <a16:creationId xmlns:a16="http://schemas.microsoft.com/office/drawing/2014/main" id="{D944116D-3CAE-7803-2CE8-50D6C6FC9DC8}"/>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5">
                <a:extLst>
                  <a:ext uri="{FF2B5EF4-FFF2-40B4-BE49-F238E27FC236}">
                    <a16:creationId xmlns:a16="http://schemas.microsoft.com/office/drawing/2014/main" id="{3AA0FEFF-BBD4-B53B-0F34-8BC5F0FF8773}"/>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20">
                <a:extLst>
                  <a:ext uri="{FF2B5EF4-FFF2-40B4-BE49-F238E27FC236}">
                    <a16:creationId xmlns:a16="http://schemas.microsoft.com/office/drawing/2014/main" id="{18AD25BB-7932-B851-C516-93769756FA57}"/>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ounded Rectangle 7">
                <a:extLst>
                  <a:ext uri="{FF2B5EF4-FFF2-40B4-BE49-F238E27FC236}">
                    <a16:creationId xmlns:a16="http://schemas.microsoft.com/office/drawing/2014/main" id="{AF55B26A-4A16-35D8-AFFA-D759D8E7863C}"/>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47ED1247-6299-5882-A72C-1F46CB7682FB}"/>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
                <a:extLst>
                  <a:ext uri="{FF2B5EF4-FFF2-40B4-BE49-F238E27FC236}">
                    <a16:creationId xmlns:a16="http://schemas.microsoft.com/office/drawing/2014/main" id="{BEC471CA-CA35-3EE0-ABC6-54DBD1390B2C}"/>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1">
                <a:extLst>
                  <a:ext uri="{FF2B5EF4-FFF2-40B4-BE49-F238E27FC236}">
                    <a16:creationId xmlns:a16="http://schemas.microsoft.com/office/drawing/2014/main" id="{9BCC9C23-AB55-9CA6-95AE-BCA1BC798507}"/>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2">
                <a:extLst>
                  <a:ext uri="{FF2B5EF4-FFF2-40B4-BE49-F238E27FC236}">
                    <a16:creationId xmlns:a16="http://schemas.microsoft.com/office/drawing/2014/main" id="{A2E0E476-AB7D-DC25-E89A-6A9FD5CC603F}"/>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nual Operation 13">
                <a:extLst>
                  <a:ext uri="{FF2B5EF4-FFF2-40B4-BE49-F238E27FC236}">
                    <a16:creationId xmlns:a16="http://schemas.microsoft.com/office/drawing/2014/main" id="{7F25C6DA-0439-49DF-FB93-FAD338B523CC}"/>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FE96E689-947A-50D3-3870-5A34AD90528C}"/>
                </a:ext>
              </a:extLst>
            </p:cNvPr>
            <p:cNvSpPr/>
            <p:nvPr/>
          </p:nvSpPr>
          <p:spPr>
            <a:xfrm>
              <a:off x="1371599" y="2152978"/>
              <a:ext cx="1676402" cy="1881530"/>
            </a:xfrm>
            <a:prstGeom prst="rect">
              <a:avLst/>
            </a:prstGeom>
          </p:spPr>
          <p:txBody>
            <a:bodyPr wrap="square">
              <a:spAutoFit/>
            </a:bodyPr>
            <a:lstStyle/>
            <a:p>
              <a:pPr algn="ctr"/>
              <a:r>
                <a:rPr lang="en-US" sz="1200" b="1" i="0" dirty="0">
                  <a:solidFill>
                    <a:srgbClr val="53575B"/>
                  </a:solidFill>
                  <a:effectLst/>
                  <a:latin typeface="Calibri" panose="020F0502020204030204" pitchFamily="34" charset="0"/>
                </a:rPr>
                <a:t>All children who die before they become accountable will be saved in the celestial kingdom</a:t>
              </a:r>
              <a:r>
                <a:rPr lang="en-US" sz="1200" b="0" i="0" dirty="0">
                  <a:solidFill>
                    <a:srgbClr val="53575B"/>
                  </a:solidFill>
                  <a:effectLst/>
                  <a:latin typeface="Calibri" panose="020F0502020204030204" pitchFamily="34" charset="0"/>
                </a:rPr>
                <a:t> </a:t>
              </a:r>
              <a:endParaRPr lang="en-US" sz="1200" dirty="0">
                <a:solidFill>
                  <a:schemeClr val="bg1"/>
                </a:solidFill>
              </a:endParaRPr>
            </a:p>
          </p:txBody>
        </p:sp>
      </p:grpSp>
    </p:spTree>
    <p:extLst>
      <p:ext uri="{BB962C8B-B14F-4D97-AF65-F5344CB8AC3E}">
        <p14:creationId xmlns:p14="http://schemas.microsoft.com/office/powerpoint/2010/main" val="35974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322BAD-DA7B-4618-A1D8-638D4D387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32386" y="2316128"/>
            <a:ext cx="4774027" cy="3477875"/>
          </a:xfrm>
          <a:prstGeom prst="rect">
            <a:avLst/>
          </a:prstGeom>
        </p:spPr>
        <p:txBody>
          <a:bodyPr wrap="square">
            <a:spAutoFit/>
          </a:bodyPr>
          <a:lstStyle/>
          <a:p>
            <a:pPr fontAlgn="base"/>
            <a:r>
              <a:rPr lang="en-US" sz="2800" i="1" dirty="0">
                <a:solidFill>
                  <a:srgbClr val="FFFF00"/>
                </a:solidFill>
              </a:rPr>
              <a:t>Will children who die before the years of accountability ever be tested in the way that other mortals are tested?</a:t>
            </a:r>
            <a:r>
              <a:rPr lang="en-US" dirty="0">
                <a:solidFill>
                  <a:schemeClr val="bg1"/>
                </a:solidFill>
              </a:rPr>
              <a:t> </a:t>
            </a:r>
          </a:p>
          <a:p>
            <a:pPr fontAlgn="base"/>
            <a:endParaRPr lang="en-US" dirty="0">
              <a:solidFill>
                <a:schemeClr val="bg1"/>
              </a:solidFill>
            </a:endParaRPr>
          </a:p>
          <a:p>
            <a:pPr fontAlgn="base"/>
            <a:r>
              <a:rPr lang="en-US" dirty="0">
                <a:solidFill>
                  <a:schemeClr val="bg1"/>
                </a:solidFill>
              </a:rPr>
              <a:t> “Satan cannot tempt little children in this life, nor in the spirit world, nor after their resurrection. Little children who die before reaching the years of accountability will not be tempted.”</a:t>
            </a:r>
            <a:endParaRPr lang="en-US" b="1" dirty="0">
              <a:solidFill>
                <a:schemeClr val="bg1"/>
              </a:solidFill>
            </a:endParaRPr>
          </a:p>
        </p:txBody>
      </p:sp>
      <p:sp>
        <p:nvSpPr>
          <p:cNvPr id="7" name="TextBox 6"/>
          <p:cNvSpPr txBox="1"/>
          <p:nvPr/>
        </p:nvSpPr>
        <p:spPr>
          <a:xfrm>
            <a:off x="72428" y="6488668"/>
            <a:ext cx="6415458" cy="369332"/>
          </a:xfrm>
          <a:prstGeom prst="rect">
            <a:avLst/>
          </a:prstGeom>
          <a:noFill/>
        </p:spPr>
        <p:txBody>
          <a:bodyPr wrap="square" rtlCol="0">
            <a:spAutoFit/>
          </a:bodyPr>
          <a:lstStyle/>
          <a:p>
            <a:pPr fontAlgn="base"/>
            <a:r>
              <a:rPr lang="en-US" dirty="0">
                <a:solidFill>
                  <a:schemeClr val="bg1"/>
                </a:solidFill>
              </a:rPr>
              <a:t>D&amp;C 137:10 </a:t>
            </a:r>
            <a:r>
              <a:rPr lang="en-US" sz="1200" dirty="0">
                <a:solidFill>
                  <a:schemeClr val="bg1"/>
                </a:solidFill>
              </a:rPr>
              <a:t>Joseph Fielding Smith</a:t>
            </a:r>
          </a:p>
        </p:txBody>
      </p:sp>
      <p:sp>
        <p:nvSpPr>
          <p:cNvPr id="3" name="Rectangle 2"/>
          <p:cNvSpPr/>
          <p:nvPr/>
        </p:nvSpPr>
        <p:spPr>
          <a:xfrm>
            <a:off x="6487886" y="135078"/>
            <a:ext cx="5203372" cy="6617196"/>
          </a:xfrm>
          <a:prstGeom prst="rect">
            <a:avLst/>
          </a:prstGeom>
        </p:spPr>
        <p:txBody>
          <a:bodyPr wrap="square">
            <a:spAutoFit/>
          </a:bodyPr>
          <a:lstStyle/>
          <a:p>
            <a:pPr algn="ctr" fontAlgn="base"/>
            <a:r>
              <a:rPr lang="en-US" sz="3200" i="1" dirty="0">
                <a:solidFill>
                  <a:srgbClr val="FFFF00"/>
                </a:solidFill>
              </a:rPr>
              <a:t>What will happen to children in the Resurrection?</a:t>
            </a:r>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“Joseph Smith taught the doctrine that the infant child that was laid away in death would come up in the resurrection as a child; and, pointing to the mother of a lifeless child, he said to her: </a:t>
            </a:r>
          </a:p>
          <a:p>
            <a:pPr fontAlgn="base"/>
            <a:endParaRPr lang="en-US" dirty="0">
              <a:solidFill>
                <a:schemeClr val="bg1"/>
              </a:solidFill>
            </a:endParaRPr>
          </a:p>
          <a:p>
            <a:pPr fontAlgn="base"/>
            <a:r>
              <a:rPr lang="en-US" dirty="0">
                <a:solidFill>
                  <a:schemeClr val="bg1"/>
                </a:solidFill>
              </a:rPr>
              <a:t>‘You will have the joy, the pleasure, and satisfaction of nurturing this child, after its resurrection, until it reaches the full stature of its spirit.’ </a:t>
            </a:r>
          </a:p>
          <a:p>
            <a:pPr fontAlgn="base"/>
            <a:endParaRPr lang="en-US" dirty="0">
              <a:solidFill>
                <a:schemeClr val="bg1"/>
              </a:solidFill>
            </a:endParaRPr>
          </a:p>
          <a:p>
            <a:pPr fontAlgn="base"/>
            <a:r>
              <a:rPr lang="en-US" dirty="0">
                <a:solidFill>
                  <a:schemeClr val="bg1"/>
                </a:solidFill>
              </a:rPr>
              <a:t>There is restitution, there is growth, there is development, after the resurrection from death. I love this truth. </a:t>
            </a:r>
          </a:p>
          <a:p>
            <a:pPr fontAlgn="base"/>
            <a:endParaRPr lang="en-US" dirty="0">
              <a:solidFill>
                <a:schemeClr val="bg1"/>
              </a:solidFill>
            </a:endParaRPr>
          </a:p>
          <a:p>
            <a:pPr fontAlgn="base"/>
            <a:r>
              <a:rPr lang="en-US" dirty="0">
                <a:solidFill>
                  <a:schemeClr val="bg1"/>
                </a:solidFill>
              </a:rPr>
              <a:t>It speaks volumes of happiness, of joy and gratitude to my soul. Thank the Lord he has revealed these principles to us.”</a:t>
            </a:r>
            <a:endParaRPr lang="en-US" sz="1200" b="1" dirty="0">
              <a:solidFill>
                <a:schemeClr val="bg1"/>
              </a:solidFill>
            </a:endParaRPr>
          </a:p>
        </p:txBody>
      </p:sp>
      <p:pic>
        <p:nvPicPr>
          <p:cNvPr id="5" name="Picture 4">
            <a:extLst>
              <a:ext uri="{FF2B5EF4-FFF2-40B4-BE49-F238E27FC236}">
                <a16:creationId xmlns:a16="http://schemas.microsoft.com/office/drawing/2014/main" id="{4EF389BB-1B0B-4647-8EF1-7C47BACA1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919" y="200802"/>
            <a:ext cx="2562225" cy="1914525"/>
          </a:xfrm>
          <a:prstGeom prst="rect">
            <a:avLst/>
          </a:prstGeom>
        </p:spPr>
      </p:pic>
      <p:pic>
        <p:nvPicPr>
          <p:cNvPr id="9" name="Picture 8">
            <a:extLst>
              <a:ext uri="{FF2B5EF4-FFF2-40B4-BE49-F238E27FC236}">
                <a16:creationId xmlns:a16="http://schemas.microsoft.com/office/drawing/2014/main" id="{FD43E946-3077-4D7D-B892-A89938E5A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86" y="148709"/>
            <a:ext cx="1137419" cy="1472754"/>
          </a:xfrm>
          <a:prstGeom prst="rect">
            <a:avLst/>
          </a:prstGeom>
        </p:spPr>
      </p:pic>
    </p:spTree>
    <p:extLst>
      <p:ext uri="{BB962C8B-B14F-4D97-AF65-F5344CB8AC3E}">
        <p14:creationId xmlns:p14="http://schemas.microsoft.com/office/powerpoint/2010/main" val="147901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A9D0A-7970-F70F-8D94-A21F3B739C1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F71B2D4-21ED-A404-67F6-C91236C2A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ED61E95-2156-47E9-1D58-D85E7AD9A011}"/>
              </a:ext>
            </a:extLst>
          </p:cNvPr>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False Traditions</a:t>
            </a:r>
          </a:p>
        </p:txBody>
      </p:sp>
      <p:sp>
        <p:nvSpPr>
          <p:cNvPr id="7" name="TextBox 6">
            <a:extLst>
              <a:ext uri="{FF2B5EF4-FFF2-40B4-BE49-F238E27FC236}">
                <a16:creationId xmlns:a16="http://schemas.microsoft.com/office/drawing/2014/main" id="{89D55FF9-F65D-7DE9-12D7-FFEC71D63531}"/>
              </a:ext>
            </a:extLst>
          </p:cNvPr>
          <p:cNvSpPr txBox="1"/>
          <p:nvPr/>
        </p:nvSpPr>
        <p:spPr>
          <a:xfrm>
            <a:off x="72428" y="6488668"/>
            <a:ext cx="6415458" cy="369332"/>
          </a:xfrm>
          <a:prstGeom prst="rect">
            <a:avLst/>
          </a:prstGeom>
          <a:noFill/>
        </p:spPr>
        <p:txBody>
          <a:bodyPr wrap="square" rtlCol="0">
            <a:spAutoFit/>
          </a:bodyPr>
          <a:lstStyle/>
          <a:p>
            <a:pPr fontAlgn="base"/>
            <a:r>
              <a:rPr lang="en-US" dirty="0">
                <a:solidFill>
                  <a:schemeClr val="bg1"/>
                </a:solidFill>
              </a:rPr>
              <a:t>D&amp;C 29:46-50; D&amp;C 137:7-10</a:t>
            </a:r>
            <a:endParaRPr lang="en-US" sz="1200" dirty="0">
              <a:solidFill>
                <a:schemeClr val="bg1"/>
              </a:solidFill>
            </a:endParaRPr>
          </a:p>
        </p:txBody>
      </p:sp>
      <p:sp>
        <p:nvSpPr>
          <p:cNvPr id="5" name="TextBox 4">
            <a:extLst>
              <a:ext uri="{FF2B5EF4-FFF2-40B4-BE49-F238E27FC236}">
                <a16:creationId xmlns:a16="http://schemas.microsoft.com/office/drawing/2014/main" id="{BB67634F-EA96-35DC-DFF3-AB6D46071329}"/>
              </a:ext>
            </a:extLst>
          </p:cNvPr>
          <p:cNvSpPr txBox="1"/>
          <p:nvPr/>
        </p:nvSpPr>
        <p:spPr>
          <a:xfrm>
            <a:off x="5817870" y="1484989"/>
            <a:ext cx="6094476" cy="4247317"/>
          </a:xfrm>
          <a:prstGeom prst="rect">
            <a:avLst/>
          </a:prstGeom>
          <a:noFill/>
        </p:spPr>
        <p:txBody>
          <a:bodyPr wrap="square">
            <a:spAutoFit/>
          </a:bodyPr>
          <a:lstStyle/>
          <a:p>
            <a:r>
              <a:rPr lang="en-US" b="0" i="0" dirty="0">
                <a:solidFill>
                  <a:schemeClr val="bg1"/>
                </a:solidFill>
                <a:effectLst/>
              </a:rPr>
              <a:t>At the time Joseph Smith received revelations and organized the Church, the vast majority of churches taught that the Savior’s Atonement would </a:t>
            </a:r>
            <a:r>
              <a:rPr lang="en-US" b="0" i="1" dirty="0">
                <a:solidFill>
                  <a:schemeClr val="bg1"/>
                </a:solidFill>
                <a:effectLst/>
              </a:rPr>
              <a:t>not</a:t>
            </a:r>
            <a:r>
              <a:rPr lang="en-US" b="0" i="0" dirty="0">
                <a:solidFill>
                  <a:schemeClr val="bg1"/>
                </a:solidFill>
                <a:effectLst/>
              </a:rPr>
              <a:t> bring about the salvation of most of mankind. </a:t>
            </a:r>
          </a:p>
          <a:p>
            <a:endParaRPr lang="en-US" dirty="0">
              <a:solidFill>
                <a:schemeClr val="bg1"/>
              </a:solidFill>
            </a:endParaRPr>
          </a:p>
          <a:p>
            <a:r>
              <a:rPr lang="en-US" b="0" i="0" dirty="0">
                <a:solidFill>
                  <a:schemeClr val="bg1"/>
                </a:solidFill>
                <a:effectLst/>
              </a:rPr>
              <a:t>The common precept was that a few would be saved and the overwhelming majority would be doomed to endless tortures of the most awful and unspeakable intensity. </a:t>
            </a:r>
          </a:p>
          <a:p>
            <a:endParaRPr lang="en-US" dirty="0">
              <a:solidFill>
                <a:schemeClr val="bg1"/>
              </a:solidFill>
            </a:endParaRPr>
          </a:p>
          <a:p>
            <a:r>
              <a:rPr lang="en-US" b="0" i="0" dirty="0">
                <a:solidFill>
                  <a:schemeClr val="bg1"/>
                </a:solidFill>
                <a:effectLst/>
              </a:rPr>
              <a:t>The marvelous doctrine revealed to the Prophet Joseph unveiled to us a plan of salvation that is applicable to all mankind, including those who do not hear of Christ in this life, children who die before the age of accountability, and those who have no understanding.</a:t>
            </a:r>
          </a:p>
          <a:p>
            <a:r>
              <a:rPr lang="en-US" sz="1400" b="0" i="0" dirty="0">
                <a:solidFill>
                  <a:schemeClr val="bg1"/>
                </a:solidFill>
                <a:effectLst/>
              </a:rPr>
              <a:t>Quentin L. Cook</a:t>
            </a:r>
            <a:endParaRPr lang="en-US" sz="1400" dirty="0">
              <a:solidFill>
                <a:schemeClr val="bg1"/>
              </a:solidFill>
            </a:endParaRPr>
          </a:p>
        </p:txBody>
      </p:sp>
      <p:pic>
        <p:nvPicPr>
          <p:cNvPr id="34" name="Picture 33" descr="A statue of a person lying on a grave&#10;&#10;Description automatically generated">
            <a:extLst>
              <a:ext uri="{FF2B5EF4-FFF2-40B4-BE49-F238E27FC236}">
                <a16:creationId xmlns:a16="http://schemas.microsoft.com/office/drawing/2014/main" id="{BA4E4615-D725-B0E2-455C-0B780272D9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2" y="1946725"/>
            <a:ext cx="4431792" cy="3323844"/>
          </a:xfrm>
          <a:prstGeom prst="rect">
            <a:avLst/>
          </a:prstGeom>
        </p:spPr>
      </p:pic>
      <p:pic>
        <p:nvPicPr>
          <p:cNvPr id="36" name="Picture 35" descr="A person in a suit and tie&#10;&#10;Description automatically generated">
            <a:extLst>
              <a:ext uri="{FF2B5EF4-FFF2-40B4-BE49-F238E27FC236}">
                <a16:creationId xmlns:a16="http://schemas.microsoft.com/office/drawing/2014/main" id="{D5C9D724-3515-E8E8-A5BE-E606BF37D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3862" y="145682"/>
            <a:ext cx="732092" cy="980012"/>
          </a:xfrm>
          <a:prstGeom prst="rect">
            <a:avLst/>
          </a:prstGeom>
        </p:spPr>
      </p:pic>
    </p:spTree>
    <p:extLst>
      <p:ext uri="{BB962C8B-B14F-4D97-AF65-F5344CB8AC3E}">
        <p14:creationId xmlns:p14="http://schemas.microsoft.com/office/powerpoint/2010/main" val="21415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50A07-A6EE-1689-9467-3A8729961B8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21BFCD7-8E84-4639-E0E0-0DB8E456A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F869E0D-470C-C050-B3CA-8C01157F60A9}"/>
              </a:ext>
            </a:extLst>
          </p:cNvPr>
          <p:cNvSpPr txBox="1"/>
          <p:nvPr/>
        </p:nvSpPr>
        <p:spPr>
          <a:xfrm>
            <a:off x="-1" y="-8898"/>
            <a:ext cx="12192000" cy="769441"/>
          </a:xfrm>
          <a:prstGeom prst="rect">
            <a:avLst/>
          </a:prstGeom>
          <a:noFill/>
        </p:spPr>
        <p:txBody>
          <a:bodyPr wrap="square" rtlCol="0">
            <a:spAutoFit/>
          </a:bodyPr>
          <a:lstStyle/>
          <a:p>
            <a:pPr algn="ctr"/>
            <a:r>
              <a:rPr lang="en-US" sz="4400" dirty="0">
                <a:solidFill>
                  <a:schemeClr val="bg1"/>
                </a:solidFill>
                <a:latin typeface="AR ESSENCE" panose="02000000000000000000" pitchFamily="2" charset="0"/>
              </a:rPr>
              <a:t>All Families Are At the Heart of His Plan</a:t>
            </a:r>
          </a:p>
        </p:txBody>
      </p:sp>
      <p:sp>
        <p:nvSpPr>
          <p:cNvPr id="7" name="TextBox 6">
            <a:extLst>
              <a:ext uri="{FF2B5EF4-FFF2-40B4-BE49-F238E27FC236}">
                <a16:creationId xmlns:a16="http://schemas.microsoft.com/office/drawing/2014/main" id="{E20C2C9F-4E2A-B279-D57C-93256A35B598}"/>
              </a:ext>
            </a:extLst>
          </p:cNvPr>
          <p:cNvSpPr txBox="1"/>
          <p:nvPr/>
        </p:nvSpPr>
        <p:spPr>
          <a:xfrm>
            <a:off x="72428" y="6488668"/>
            <a:ext cx="6415458" cy="369332"/>
          </a:xfrm>
          <a:prstGeom prst="rect">
            <a:avLst/>
          </a:prstGeom>
          <a:noFill/>
        </p:spPr>
        <p:txBody>
          <a:bodyPr wrap="square" rtlCol="0">
            <a:spAutoFit/>
          </a:bodyPr>
          <a:lstStyle/>
          <a:p>
            <a:pPr fontAlgn="base"/>
            <a:r>
              <a:rPr lang="en-US" dirty="0">
                <a:solidFill>
                  <a:schemeClr val="bg1"/>
                </a:solidFill>
              </a:rPr>
              <a:t>D&amp;C 29:46-50; D&amp;C 137:7-10</a:t>
            </a:r>
            <a:endParaRPr lang="en-US" sz="1200" dirty="0">
              <a:solidFill>
                <a:schemeClr val="bg1"/>
              </a:solidFill>
            </a:endParaRPr>
          </a:p>
        </p:txBody>
      </p:sp>
      <p:sp>
        <p:nvSpPr>
          <p:cNvPr id="5" name="TextBox 4">
            <a:extLst>
              <a:ext uri="{FF2B5EF4-FFF2-40B4-BE49-F238E27FC236}">
                <a16:creationId xmlns:a16="http://schemas.microsoft.com/office/drawing/2014/main" id="{9E12E02E-49A3-D70C-23E3-B08F56E9ABE0}"/>
              </a:ext>
            </a:extLst>
          </p:cNvPr>
          <p:cNvSpPr txBox="1"/>
          <p:nvPr/>
        </p:nvSpPr>
        <p:spPr>
          <a:xfrm>
            <a:off x="794132" y="2431194"/>
            <a:ext cx="4972050" cy="2246769"/>
          </a:xfrm>
          <a:prstGeom prst="rect">
            <a:avLst/>
          </a:prstGeom>
          <a:noFill/>
        </p:spPr>
        <p:txBody>
          <a:bodyPr wrap="square">
            <a:spAutoFit/>
          </a:bodyPr>
          <a:lstStyle/>
          <a:p>
            <a:r>
              <a:rPr lang="en-US" dirty="0">
                <a:solidFill>
                  <a:schemeClr val="bg1"/>
                </a:solidFill>
              </a:rPr>
              <a:t>… Our Heavenly Father is anxious to gather and bless all of His family. </a:t>
            </a:r>
          </a:p>
          <a:p>
            <a:endParaRPr lang="en-US" dirty="0">
              <a:solidFill>
                <a:schemeClr val="bg1"/>
              </a:solidFill>
            </a:endParaRPr>
          </a:p>
          <a:p>
            <a:r>
              <a:rPr lang="en-US" dirty="0">
                <a:solidFill>
                  <a:schemeClr val="bg1"/>
                </a:solidFill>
              </a:rPr>
              <a:t>While He knows that not all of them will choose to be gathered, His plan gives each of His children the opportunity to accept or reject His invitation. And families are at the heart of this plan. </a:t>
            </a:r>
          </a:p>
          <a:p>
            <a:r>
              <a:rPr lang="en-US" sz="1400" dirty="0">
                <a:solidFill>
                  <a:schemeClr val="bg1"/>
                </a:solidFill>
              </a:rPr>
              <a:t>Henry B. Eyring</a:t>
            </a:r>
          </a:p>
        </p:txBody>
      </p:sp>
      <p:pic>
        <p:nvPicPr>
          <p:cNvPr id="3" name="Picture 2" descr="A group of people standing in a field&#10;&#10;Description automatically generated">
            <a:extLst>
              <a:ext uri="{FF2B5EF4-FFF2-40B4-BE49-F238E27FC236}">
                <a16:creationId xmlns:a16="http://schemas.microsoft.com/office/drawing/2014/main" id="{47ED70B8-F188-0CF2-A53A-EA5D5294C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3016" y="1700784"/>
            <a:ext cx="5425440" cy="4069080"/>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7AB7435A-5F5D-62B9-4ED8-C2216F376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168" y="166762"/>
            <a:ext cx="832104" cy="1037428"/>
          </a:xfrm>
          <a:prstGeom prst="rect">
            <a:avLst/>
          </a:prstGeom>
        </p:spPr>
      </p:pic>
    </p:spTree>
    <p:extLst>
      <p:ext uri="{BB962C8B-B14F-4D97-AF65-F5344CB8AC3E}">
        <p14:creationId xmlns:p14="http://schemas.microsoft.com/office/powerpoint/2010/main" val="16831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B6341-8A38-4E52-833A-4FA4CBB99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35802" y="108642"/>
            <a:ext cx="11950574" cy="6494085"/>
          </a:xfrm>
          <a:prstGeom prst="rect">
            <a:avLst/>
          </a:prstGeom>
          <a:noFill/>
        </p:spPr>
        <p:txBody>
          <a:bodyPr wrap="square" rtlCol="0">
            <a:spAutoFit/>
          </a:bodyPr>
          <a:lstStyle/>
          <a:p>
            <a:r>
              <a:rPr lang="en-US" sz="1600" dirty="0">
                <a:solidFill>
                  <a:schemeClr val="bg1"/>
                </a:solidFill>
              </a:rPr>
              <a:t>Sources:</a:t>
            </a:r>
          </a:p>
          <a:p>
            <a:r>
              <a:rPr lang="en-US" sz="1600" dirty="0">
                <a:solidFill>
                  <a:schemeClr val="bg1"/>
                </a:solidFill>
              </a:rPr>
              <a:t>Video: </a:t>
            </a:r>
          </a:p>
          <a:p>
            <a:r>
              <a:rPr lang="en-US" sz="1600" b="1" dirty="0">
                <a:solidFill>
                  <a:schemeClr val="bg1"/>
                </a:solidFill>
              </a:rPr>
              <a:t>Glad Tidings: The History of Baptisms for the Dead (6:55)</a:t>
            </a:r>
          </a:p>
          <a:p>
            <a:r>
              <a:rPr lang="en-US" sz="1600" b="1" dirty="0">
                <a:solidFill>
                  <a:schemeClr val="bg1"/>
                </a:solidFill>
              </a:rPr>
              <a:t>Little Children Are Innocent (1:26)</a:t>
            </a:r>
          </a:p>
          <a:p>
            <a:r>
              <a:rPr lang="en-US" sz="1600" b="1" i="0" dirty="0">
                <a:solidFill>
                  <a:schemeClr val="bg1"/>
                </a:solidFill>
                <a:effectLst/>
              </a:rPr>
              <a:t>“</a:t>
            </a:r>
            <a:r>
              <a:rPr lang="en-US" sz="1600" b="1" i="0" u="none" strike="noStrike" dirty="0">
                <a:solidFill>
                  <a:schemeClr val="bg1"/>
                </a:solidFill>
                <a:effectLst/>
              </a:rPr>
              <a:t>Ministry of Joseph Smith: Temples</a:t>
            </a:r>
            <a:r>
              <a:rPr lang="en-US" sz="1600" b="1" i="0" dirty="0">
                <a:solidFill>
                  <a:schemeClr val="bg1"/>
                </a:solidFill>
                <a:effectLst/>
              </a:rPr>
              <a:t>” (2:19).</a:t>
            </a:r>
          </a:p>
          <a:p>
            <a:r>
              <a:rPr lang="en-US" sz="1600" b="1" i="0" dirty="0">
                <a:solidFill>
                  <a:schemeClr val="bg1"/>
                </a:solidFill>
                <a:effectLst/>
              </a:rPr>
              <a:t>“</a:t>
            </a:r>
            <a:r>
              <a:rPr lang="en-US" sz="1600" b="1" i="0" u="none" strike="noStrike" dirty="0">
                <a:solidFill>
                  <a:schemeClr val="bg1"/>
                </a:solidFill>
                <a:effectLst/>
              </a:rPr>
              <a:t>If We Are Well Prepared, Death Brings No Terror</a:t>
            </a:r>
            <a:r>
              <a:rPr lang="en-US" sz="1600" b="1" i="0" dirty="0">
                <a:solidFill>
                  <a:schemeClr val="bg1"/>
                </a:solidFill>
                <a:effectLst/>
              </a:rPr>
              <a:t>” (1:10) </a:t>
            </a:r>
          </a:p>
          <a:p>
            <a:r>
              <a:rPr lang="en-US" sz="1600" b="1" i="0" dirty="0">
                <a:solidFill>
                  <a:schemeClr val="bg1"/>
                </a:solidFill>
                <a:effectLst/>
              </a:rPr>
              <a:t>“</a:t>
            </a:r>
            <a:r>
              <a:rPr lang="en-US" sz="1600" b="1" i="0" u="none" strike="noStrike" dirty="0">
                <a:solidFill>
                  <a:schemeClr val="bg1"/>
                </a:solidFill>
                <a:effectLst/>
              </a:rPr>
              <a:t>Rise</a:t>
            </a:r>
            <a:r>
              <a:rPr lang="en-US" sz="1600" b="1" i="0" dirty="0">
                <a:solidFill>
                  <a:schemeClr val="bg1"/>
                </a:solidFill>
                <a:effectLst/>
              </a:rPr>
              <a:t>” (1:42).</a:t>
            </a:r>
            <a:endParaRPr lang="en-US" sz="1600" b="1" dirty="0">
              <a:solidFill>
                <a:schemeClr val="bg1"/>
              </a:solidFill>
            </a:endParaRPr>
          </a:p>
          <a:p>
            <a:endParaRPr lang="en-US" sz="1600" i="1" dirty="0">
              <a:solidFill>
                <a:schemeClr val="bg1"/>
              </a:solidFill>
            </a:endParaRPr>
          </a:p>
          <a:p>
            <a:r>
              <a:rPr lang="en-US" sz="1600" dirty="0">
                <a:solidFill>
                  <a:schemeClr val="bg1"/>
                </a:solidFill>
              </a:rPr>
              <a:t>Joseph Smith (</a:t>
            </a:r>
            <a:r>
              <a:rPr lang="en-US" sz="1600" i="1" dirty="0">
                <a:solidFill>
                  <a:schemeClr val="bg1"/>
                </a:solidFill>
              </a:rPr>
              <a:t>History of the Church,</a:t>
            </a:r>
            <a:r>
              <a:rPr lang="en-US" sz="1600" dirty="0">
                <a:solidFill>
                  <a:schemeClr val="bg1"/>
                </a:solidFill>
              </a:rPr>
              <a:t> 2:379–80.) (Journal History of the Church, 15 Aug. 1840).</a:t>
            </a:r>
            <a:endParaRPr lang="en-US" sz="1600" b="1" dirty="0">
              <a:solidFill>
                <a:schemeClr val="bg1"/>
              </a:solidFill>
            </a:endParaRPr>
          </a:p>
          <a:p>
            <a:r>
              <a:rPr lang="en-US" sz="1600" dirty="0">
                <a:solidFill>
                  <a:schemeClr val="bg1"/>
                </a:solidFill>
              </a:rPr>
              <a:t>Joseph Smith (</a:t>
            </a:r>
            <a:r>
              <a:rPr lang="en-US" sz="1600" i="1" dirty="0">
                <a:solidFill>
                  <a:schemeClr val="bg1"/>
                </a:solidFill>
              </a:rPr>
              <a:t>Teachings,</a:t>
            </a:r>
            <a:r>
              <a:rPr lang="en-US" sz="1600" dirty="0">
                <a:solidFill>
                  <a:schemeClr val="bg1"/>
                </a:solidFill>
              </a:rPr>
              <a:t> p. 355; 367)</a:t>
            </a:r>
          </a:p>
          <a:p>
            <a:r>
              <a:rPr lang="en-US" sz="1600" dirty="0">
                <a:solidFill>
                  <a:schemeClr val="bg1"/>
                </a:solidFill>
              </a:rPr>
              <a:t>Even though Warren Parrish’s name is not mentioned in the Doctrine and Covenants…I felt it noteworthy to include his name in the Bio-sketches after all he did contribute much to the converting of many Saints</a:t>
            </a:r>
          </a:p>
          <a:p>
            <a:r>
              <a:rPr lang="en-US" sz="1600" dirty="0">
                <a:solidFill>
                  <a:schemeClr val="bg1"/>
                </a:solidFill>
              </a:rPr>
              <a:t>Elder Orson Pratt (in James B. Allen, “Eight Contemporary Accounts of Joseph Smith’s First Vision: What Do We Learn from Them?” </a:t>
            </a:r>
            <a:r>
              <a:rPr lang="en-US" sz="1600" i="1" dirty="0">
                <a:solidFill>
                  <a:schemeClr val="bg1"/>
                </a:solidFill>
              </a:rPr>
              <a:t>Improvement Era,</a:t>
            </a:r>
            <a:r>
              <a:rPr lang="en-US" sz="1600" dirty="0">
                <a:solidFill>
                  <a:schemeClr val="bg1"/>
                </a:solidFill>
              </a:rPr>
              <a:t> Apr. 1970, p. 10).</a:t>
            </a:r>
          </a:p>
          <a:p>
            <a:r>
              <a:rPr lang="en-US" sz="1600" b="0" i="1" dirty="0">
                <a:solidFill>
                  <a:schemeClr val="bg1"/>
                </a:solidFill>
                <a:effectLst/>
              </a:rPr>
              <a:t>Teachings of Presidents of the Church: Joseph Smith</a:t>
            </a:r>
            <a:r>
              <a:rPr lang="en-US" sz="1600" b="0" i="0" dirty="0">
                <a:solidFill>
                  <a:schemeClr val="bg1"/>
                </a:solidFill>
                <a:effectLst/>
              </a:rPr>
              <a:t> [2007], </a:t>
            </a:r>
            <a:r>
              <a:rPr lang="en-US" sz="1600" b="0" i="0" u="none" strike="noStrike" dirty="0">
                <a:solidFill>
                  <a:schemeClr val="bg1"/>
                </a:solidFill>
                <a:effectLst/>
              </a:rPr>
              <a:t>401–3</a:t>
            </a:r>
            <a:r>
              <a:rPr lang="en-US" sz="1600" b="0" i="0" dirty="0">
                <a:solidFill>
                  <a:schemeClr val="bg1"/>
                </a:solidFill>
                <a:effectLst/>
              </a:rPr>
              <a:t>).</a:t>
            </a:r>
            <a:endParaRPr lang="en-US" sz="1600" dirty="0">
              <a:solidFill>
                <a:schemeClr val="bg1"/>
              </a:solidFill>
            </a:endParaRPr>
          </a:p>
          <a:p>
            <a:r>
              <a:rPr lang="en-US" sz="1600" i="1" dirty="0">
                <a:solidFill>
                  <a:schemeClr val="bg1"/>
                </a:solidFill>
              </a:rPr>
              <a:t>Doctrine and Covenants Student Manual Religion 324-325 </a:t>
            </a:r>
            <a:r>
              <a:rPr lang="en-US" sz="1600" dirty="0">
                <a:solidFill>
                  <a:schemeClr val="bg1"/>
                </a:solidFill>
              </a:rPr>
              <a:t>Section 137</a:t>
            </a:r>
          </a:p>
          <a:p>
            <a:r>
              <a:rPr lang="en-US" sz="1600" dirty="0">
                <a:solidFill>
                  <a:schemeClr val="bg1"/>
                </a:solidFill>
              </a:rPr>
              <a:t>Church News, 2 June 1979, p. 3</a:t>
            </a:r>
          </a:p>
          <a:p>
            <a:r>
              <a:rPr lang="en-US" sz="1600" dirty="0">
                <a:solidFill>
                  <a:schemeClr val="bg1"/>
                </a:solidFill>
              </a:rPr>
              <a:t>Presentation by ©http://fashionsbylynda.com/blog/</a:t>
            </a:r>
          </a:p>
          <a:p>
            <a:r>
              <a:rPr lang="en-US" sz="1600" dirty="0">
                <a:solidFill>
                  <a:schemeClr val="bg1"/>
                </a:solidFill>
              </a:rPr>
              <a:t>President Joseph Fielding Smith </a:t>
            </a:r>
            <a:r>
              <a:rPr lang="en-US" sz="1600" i="1" dirty="0">
                <a:solidFill>
                  <a:schemeClr val="bg1"/>
                </a:solidFill>
              </a:rPr>
              <a:t>Seek Ye Earnestly,</a:t>
            </a:r>
            <a:r>
              <a:rPr lang="en-US" sz="1600" dirty="0">
                <a:solidFill>
                  <a:schemeClr val="bg1"/>
                </a:solidFill>
              </a:rPr>
              <a:t> p. 275.</a:t>
            </a:r>
          </a:p>
          <a:p>
            <a:r>
              <a:rPr lang="en-US" sz="1600" dirty="0">
                <a:solidFill>
                  <a:schemeClr val="bg1"/>
                </a:solidFill>
              </a:rPr>
              <a:t>	  (Children) </a:t>
            </a:r>
            <a:r>
              <a:rPr lang="en-US" sz="1600" i="1" dirty="0">
                <a:solidFill>
                  <a:schemeClr val="bg1"/>
                </a:solidFill>
              </a:rPr>
              <a:t>Doctrines of Salvation,</a:t>
            </a:r>
            <a:r>
              <a:rPr lang="en-US" sz="1600" dirty="0">
                <a:solidFill>
                  <a:schemeClr val="bg1"/>
                </a:solidFill>
              </a:rPr>
              <a:t> 2:54, 57; </a:t>
            </a:r>
            <a:r>
              <a:rPr lang="en-US" sz="1600" i="1" dirty="0">
                <a:solidFill>
                  <a:schemeClr val="bg1"/>
                </a:solidFill>
              </a:rPr>
              <a:t>Gospel Doctrine,</a:t>
            </a:r>
            <a:r>
              <a:rPr lang="en-US" sz="1600" dirty="0">
                <a:solidFill>
                  <a:schemeClr val="bg1"/>
                </a:solidFill>
              </a:rPr>
              <a:t> pp. 455–56</a:t>
            </a:r>
          </a:p>
          <a:p>
            <a:r>
              <a:rPr lang="en-US" sz="1600" i="1" dirty="0">
                <a:solidFill>
                  <a:schemeClr val="bg1"/>
                </a:solidFill>
              </a:rPr>
              <a:t>Doctrine and Covenants Who’s Who </a:t>
            </a:r>
            <a:r>
              <a:rPr lang="en-US" sz="1600" dirty="0">
                <a:solidFill>
                  <a:schemeClr val="bg1"/>
                </a:solidFill>
              </a:rPr>
              <a:t>by Ed J. </a:t>
            </a:r>
            <a:r>
              <a:rPr lang="en-US" sz="1600" dirty="0" err="1">
                <a:solidFill>
                  <a:schemeClr val="bg1"/>
                </a:solidFill>
              </a:rPr>
              <a:t>Pinegar</a:t>
            </a:r>
            <a:r>
              <a:rPr lang="en-US" sz="1600" dirty="0">
                <a:solidFill>
                  <a:schemeClr val="bg1"/>
                </a:solidFill>
              </a:rPr>
              <a:t> and Richard J. Allen pg. 132</a:t>
            </a:r>
            <a:endParaRPr lang="en-US" sz="1600" i="1" dirty="0">
              <a:solidFill>
                <a:schemeClr val="bg1"/>
              </a:solidFill>
            </a:endParaRPr>
          </a:p>
          <a:p>
            <a:pPr fontAlgn="base"/>
            <a:r>
              <a:rPr lang="en-US" sz="1600" i="1" dirty="0">
                <a:solidFill>
                  <a:schemeClr val="bg1"/>
                </a:solidFill>
              </a:rPr>
              <a:t>Additional Information on Alvin Smith: </a:t>
            </a:r>
            <a:r>
              <a:rPr lang="en-US" sz="1600" dirty="0">
                <a:solidFill>
                  <a:schemeClr val="bg1"/>
                </a:solidFill>
              </a:rPr>
              <a:t>The Alvin Smith Story: Fact and Fiction by Richard Lloyd Anderson Ensign Aug. 1987</a:t>
            </a:r>
          </a:p>
          <a:p>
            <a:pPr fontAlgn="base"/>
            <a:r>
              <a:rPr lang="en-US" sz="1600" dirty="0">
                <a:solidFill>
                  <a:schemeClr val="bg1"/>
                </a:solidFill>
              </a:rPr>
              <a:t>Elder Dallin H. Oaks  (“The Desires of Our Hearts,”</a:t>
            </a:r>
            <a:r>
              <a:rPr lang="en-US" sz="1600" i="1" dirty="0">
                <a:solidFill>
                  <a:schemeClr val="bg1"/>
                </a:solidFill>
              </a:rPr>
              <a:t> Ensign,</a:t>
            </a:r>
            <a:r>
              <a:rPr lang="en-US" sz="1600" dirty="0">
                <a:solidFill>
                  <a:schemeClr val="bg1"/>
                </a:solidFill>
              </a:rPr>
              <a:t> June 1986, 66).</a:t>
            </a:r>
          </a:p>
          <a:p>
            <a:pPr fontAlgn="base"/>
            <a:r>
              <a:rPr lang="en-US" sz="1600" b="0" i="0" dirty="0">
                <a:solidFill>
                  <a:schemeClr val="bg1"/>
                </a:solidFill>
                <a:effectLst/>
              </a:rPr>
              <a:t>Russell M. Nelson, “</a:t>
            </a:r>
            <a:r>
              <a:rPr lang="en-US" sz="1600" b="0" i="0" u="none" strike="noStrike" dirty="0">
                <a:solidFill>
                  <a:schemeClr val="bg1"/>
                </a:solidFill>
                <a:effectLst/>
              </a:rPr>
              <a:t>Celestial Marriage</a:t>
            </a:r>
            <a:r>
              <a:rPr lang="en-US" sz="1600" b="0" i="0" dirty="0">
                <a:solidFill>
                  <a:schemeClr val="bg1"/>
                </a:solidFill>
                <a:effectLst/>
              </a:rPr>
              <a:t>,” </a:t>
            </a:r>
            <a:r>
              <a:rPr lang="en-US" sz="1600" b="0" i="1" dirty="0">
                <a:solidFill>
                  <a:schemeClr val="bg1"/>
                </a:solidFill>
                <a:effectLst/>
              </a:rPr>
              <a:t>Ensign</a:t>
            </a:r>
            <a:r>
              <a:rPr lang="en-US" sz="1600" b="0" i="0" dirty="0">
                <a:solidFill>
                  <a:schemeClr val="bg1"/>
                </a:solidFill>
                <a:effectLst/>
              </a:rPr>
              <a:t> or </a:t>
            </a:r>
            <a:r>
              <a:rPr lang="en-US" sz="1600" b="0" i="1" dirty="0">
                <a:solidFill>
                  <a:schemeClr val="bg1"/>
                </a:solidFill>
                <a:effectLst/>
              </a:rPr>
              <a:t>Liahona</a:t>
            </a:r>
            <a:r>
              <a:rPr lang="en-US" sz="1600" b="0" i="0" dirty="0">
                <a:solidFill>
                  <a:schemeClr val="bg1"/>
                </a:solidFill>
                <a:effectLst/>
              </a:rPr>
              <a:t>, Nov. 2008, 94; “</a:t>
            </a:r>
            <a:r>
              <a:rPr lang="en-US" sz="1600" b="0" i="0" u="none" strike="noStrike" dirty="0">
                <a:solidFill>
                  <a:schemeClr val="bg1"/>
                </a:solidFill>
                <a:effectLst/>
              </a:rPr>
              <a:t>Salvation and Exaltation</a:t>
            </a:r>
            <a:r>
              <a:rPr lang="en-US" sz="1600" b="0" i="0" dirty="0">
                <a:solidFill>
                  <a:schemeClr val="bg1"/>
                </a:solidFill>
                <a:effectLst/>
              </a:rPr>
              <a:t>,” </a:t>
            </a:r>
            <a:r>
              <a:rPr lang="en-US" sz="1600" b="0" i="1" dirty="0">
                <a:solidFill>
                  <a:schemeClr val="bg1"/>
                </a:solidFill>
                <a:effectLst/>
              </a:rPr>
              <a:t>Ensign</a:t>
            </a:r>
            <a:r>
              <a:rPr lang="en-US" sz="1600" b="0" i="0" dirty="0">
                <a:solidFill>
                  <a:schemeClr val="bg1"/>
                </a:solidFill>
                <a:effectLst/>
              </a:rPr>
              <a:t> or </a:t>
            </a:r>
            <a:r>
              <a:rPr lang="en-US" sz="1600" b="0" i="1" dirty="0">
                <a:solidFill>
                  <a:schemeClr val="bg1"/>
                </a:solidFill>
                <a:effectLst/>
              </a:rPr>
              <a:t>Liahona</a:t>
            </a:r>
            <a:r>
              <a:rPr lang="en-US" sz="1600" b="0" i="0" dirty="0">
                <a:solidFill>
                  <a:schemeClr val="bg1"/>
                </a:solidFill>
                <a:effectLst/>
              </a:rPr>
              <a:t>, May 2008, 10</a:t>
            </a:r>
          </a:p>
          <a:p>
            <a:pPr fontAlgn="base"/>
            <a:r>
              <a:rPr lang="en-US" sz="1600" b="0" i="0" dirty="0">
                <a:solidFill>
                  <a:schemeClr val="bg1"/>
                </a:solidFill>
                <a:effectLst/>
              </a:rPr>
              <a:t>Quentin L. Cook, “</a:t>
            </a:r>
            <a:r>
              <a:rPr lang="en-US" sz="1600" b="0" i="0" u="none" strike="noStrike" dirty="0">
                <a:solidFill>
                  <a:schemeClr val="bg1"/>
                </a:solidFill>
                <a:effectLst/>
              </a:rPr>
              <a:t>Our Father’s Plan—Big Enough for All His Children</a:t>
            </a:r>
            <a:r>
              <a:rPr lang="en-US" sz="1600" b="0" i="0" dirty="0">
                <a:solidFill>
                  <a:schemeClr val="bg1"/>
                </a:solidFill>
                <a:effectLst/>
              </a:rPr>
              <a:t>,” </a:t>
            </a:r>
            <a:r>
              <a:rPr lang="en-US" sz="1600" b="0" i="1" dirty="0">
                <a:solidFill>
                  <a:schemeClr val="bg1"/>
                </a:solidFill>
                <a:effectLst/>
              </a:rPr>
              <a:t>Ensign</a:t>
            </a:r>
            <a:r>
              <a:rPr lang="en-US" sz="1600" b="0" i="0" dirty="0">
                <a:solidFill>
                  <a:schemeClr val="bg1"/>
                </a:solidFill>
                <a:effectLst/>
              </a:rPr>
              <a:t> or </a:t>
            </a:r>
            <a:r>
              <a:rPr lang="en-US" sz="1600" b="0" i="1" dirty="0">
                <a:solidFill>
                  <a:schemeClr val="bg1"/>
                </a:solidFill>
                <a:effectLst/>
              </a:rPr>
              <a:t>Liahona</a:t>
            </a:r>
            <a:r>
              <a:rPr lang="en-US" sz="1600" b="0" i="0" dirty="0">
                <a:solidFill>
                  <a:schemeClr val="bg1"/>
                </a:solidFill>
                <a:effectLst/>
              </a:rPr>
              <a:t>, May 2009, 36–37)</a:t>
            </a:r>
          </a:p>
          <a:p>
            <a:pPr fontAlgn="base"/>
            <a:r>
              <a:rPr lang="en-US" sz="1600" dirty="0">
                <a:solidFill>
                  <a:schemeClr val="bg1"/>
                </a:solidFill>
              </a:rPr>
              <a:t>Henry B. Eyring, “Gathering the Family of God,” </a:t>
            </a:r>
            <a:r>
              <a:rPr lang="en-US" sz="1600" i="1" dirty="0">
                <a:solidFill>
                  <a:schemeClr val="bg1"/>
                </a:solidFill>
              </a:rPr>
              <a:t>Ensign</a:t>
            </a:r>
            <a:r>
              <a:rPr lang="en-US" sz="1600" dirty="0">
                <a:solidFill>
                  <a:schemeClr val="bg1"/>
                </a:solidFill>
              </a:rPr>
              <a:t> or </a:t>
            </a:r>
            <a:r>
              <a:rPr lang="en-US" sz="1600" i="1" dirty="0">
                <a:solidFill>
                  <a:schemeClr val="bg1"/>
                </a:solidFill>
              </a:rPr>
              <a:t>Liahona</a:t>
            </a:r>
            <a:r>
              <a:rPr lang="en-US" sz="1600" dirty="0">
                <a:solidFill>
                  <a:schemeClr val="bg1"/>
                </a:solidFill>
              </a:rPr>
              <a:t>, May 2017, 20–21</a:t>
            </a:r>
          </a:p>
        </p:txBody>
      </p:sp>
      <p:grpSp>
        <p:nvGrpSpPr>
          <p:cNvPr id="6" name="Group 5">
            <a:extLst>
              <a:ext uri="{FF2B5EF4-FFF2-40B4-BE49-F238E27FC236}">
                <a16:creationId xmlns:a16="http://schemas.microsoft.com/office/drawing/2014/main" id="{0CC82791-FDF7-470C-965F-7C83446645E3}"/>
              </a:ext>
            </a:extLst>
          </p:cNvPr>
          <p:cNvGrpSpPr/>
          <p:nvPr/>
        </p:nvGrpSpPr>
        <p:grpSpPr>
          <a:xfrm>
            <a:off x="5774914" y="627412"/>
            <a:ext cx="672350" cy="851643"/>
            <a:chOff x="7543800" y="3810000"/>
            <a:chExt cx="1143000" cy="1447800"/>
          </a:xfrm>
        </p:grpSpPr>
        <p:sp>
          <p:nvSpPr>
            <p:cNvPr id="7" name="Trapezoid 6">
              <a:extLst>
                <a:ext uri="{FF2B5EF4-FFF2-40B4-BE49-F238E27FC236}">
                  <a16:creationId xmlns:a16="http://schemas.microsoft.com/office/drawing/2014/main" id="{950BAD12-7A5B-42A6-A214-E42DB5891689}"/>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99A7CDD3-4DB0-435F-94D3-3044A2A5E47A}"/>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902D879C-2036-44D5-8475-F8F387468B50}"/>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EC84D5BB-AEFA-4FBE-86C5-8190494F92CC}"/>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59E7BBD-49EF-462E-9C0F-12EEA084DB24}"/>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98E40CB2-2D45-47C4-9A32-C7112AADC244}"/>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255325D3-F384-4DEE-BCCA-2AF437684B03}"/>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D6C17A-991C-49FF-8442-FB6899B74777}"/>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62C5D1-4048-4C6E-ADB2-A70FDCA07373}"/>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437F621-508F-43EB-8D62-E75C084757A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848ACCC5-2D4A-46B8-917D-36B46D0AC5C6}"/>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B081CF4-4A94-43D9-BC57-6A81F33BA86E}"/>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22305B39-532F-4107-9417-CA96D3A4CD41}"/>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267AFB1C-59AA-46B4-AD45-840B8D65B49A}"/>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7CCB91A-151C-422C-BD5A-08FAD91852B9}"/>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A816708-8778-4A3E-AC0F-9D6B3B86F193}"/>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6038BD-3B1C-4293-B936-7CB03A8A1A2C}"/>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64F0430C-DDAA-41D9-A5F9-77FF9748C2B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Footer Placeholder 14">
            <a:extLst>
              <a:ext uri="{FF2B5EF4-FFF2-40B4-BE49-F238E27FC236}">
                <a16:creationId xmlns:a16="http://schemas.microsoft.com/office/drawing/2014/main" id="{4B52845B-096A-4EAB-9F48-3ECE43ABBBF6}"/>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651692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447645"/>
          </a:xfrm>
          <a:prstGeom prst="rect">
            <a:avLst/>
          </a:prstGeom>
          <a:ln>
            <a:solidFill>
              <a:schemeClr val="tx1"/>
            </a:solidFill>
          </a:ln>
        </p:spPr>
        <p:txBody>
          <a:bodyPr>
            <a:spAutoFit/>
          </a:bodyPr>
          <a:lstStyle/>
          <a:p>
            <a:pPr fontAlgn="base"/>
            <a:r>
              <a:rPr lang="en-US" sz="1200" b="1" dirty="0"/>
              <a:t>The status of children who die before the age of accountability.</a:t>
            </a:r>
          </a:p>
          <a:p>
            <a:pPr fontAlgn="base"/>
            <a:r>
              <a:rPr lang="en-US" sz="1200" i="1" dirty="0"/>
              <a:t>Are they automatically saved?</a:t>
            </a:r>
            <a:r>
              <a:rPr lang="en-US" sz="1200" dirty="0"/>
              <a:t> Elder Bruce R. McConkie wrote: “To this question the answer is a thunderous </a:t>
            </a:r>
            <a:r>
              <a:rPr lang="en-US" sz="1200" i="1" dirty="0"/>
              <a:t>yes,</a:t>
            </a:r>
            <a:r>
              <a:rPr lang="en-US" sz="1200" dirty="0"/>
              <a:t> which echoes and re-echoes from one end of heaven to the other. Jesus taught it to his disciples. Mormon said it over and over again. Many of the prophets have spoken about it, and it is implicit in the whole plan of salvation. If it were not so the redemption would not be infinite in its application. And so, as we would expect, Joseph Smith’s Vision of the Celestial Kingdom contains this statement: ‘And I also beheld that all children who die before they arrive at the years of accountability are saved in the celestial kingdom of heaven.’ [D&amp;C 137:10.]</a:t>
            </a:r>
          </a:p>
          <a:p>
            <a:pPr fontAlgn="base"/>
            <a:r>
              <a:rPr lang="en-US" sz="1200" dirty="0"/>
              <a:t>“It is sometimes asked if this applies to children of all races, and of course the answer is that when the revelation says all children it means all children. There is no restriction as to race, kindred, or tongue. Little children are little children and they are all alive in Christ, and all are saved by him, through and because of the atonement. …</a:t>
            </a:r>
          </a:p>
          <a:p>
            <a:pPr fontAlgn="base"/>
            <a:endParaRPr lang="en-US" sz="1200" b="0" i="0" dirty="0">
              <a:effectLst/>
            </a:endParaRPr>
          </a:p>
          <a:p>
            <a:pPr fontAlgn="base"/>
            <a:r>
              <a:rPr lang="en-US" sz="1200" dirty="0"/>
              <a:t>“They are saved through the atonement and because they are free from sin. They come from God in purity; no sin or taint attaches to them in this life; and they return in purity to their Maker. Accountable persons must become pure through repentance and baptism and obedience. Those who are not accountable for sins never fall spiritually and need not be redeemed from a spiritual fall which they never experienced. Hence the expression that little children are alive in Christ. …</a:t>
            </a:r>
          </a:p>
          <a:p>
            <a:pPr fontAlgn="base"/>
            <a:r>
              <a:rPr lang="en-US" sz="1200" dirty="0"/>
              <a:t>“Truly it is one of the sweetest and most soul-satisfying doctrines of the gospel! It is also one of the great evidences of the divine mission of the Prophet Joseph Smith. In his day the fiery evangelists of Christendom were thundering from their pulpits that the road to hell is paved with the skulls of infants not a span long because careless parents had neglected to have their offspring baptized. Joseph Smith’s statements, as recorded in the Book of Mormon and latter-day revelation, came as a refreshing breeze of pure truth: </a:t>
            </a:r>
            <a:r>
              <a:rPr lang="en-US" sz="1200" i="1" dirty="0"/>
              <a:t>little children shall be saved</a:t>
            </a:r>
            <a:r>
              <a:rPr lang="en-US" sz="1200" dirty="0"/>
              <a:t>. Thanks be to God for the revelations of his mind where these innocent and pure souls are concerned!” (“The Salvation of Little Children,” </a:t>
            </a:r>
            <a:r>
              <a:rPr lang="en-US" sz="1200" i="1" dirty="0"/>
              <a:t>Ensign</a:t>
            </a:r>
            <a:r>
              <a:rPr lang="en-US" sz="1200" dirty="0"/>
              <a:t>, Apr. 1977, pp. 4, 7.)</a:t>
            </a:r>
          </a:p>
          <a:p>
            <a:pPr fontAlgn="base"/>
            <a:endParaRPr lang="en-US" sz="1200" b="0" i="0" dirty="0">
              <a:effectLst/>
            </a:endParaRPr>
          </a:p>
        </p:txBody>
      </p:sp>
      <p:sp>
        <p:nvSpPr>
          <p:cNvPr id="3" name="Rectangle 2"/>
          <p:cNvSpPr/>
          <p:nvPr/>
        </p:nvSpPr>
        <p:spPr>
          <a:xfrm>
            <a:off x="6096000" y="0"/>
            <a:ext cx="6019800" cy="2862322"/>
          </a:xfrm>
          <a:prstGeom prst="rect">
            <a:avLst/>
          </a:prstGeom>
          <a:ln>
            <a:solidFill>
              <a:schemeClr val="tx1"/>
            </a:solidFill>
          </a:ln>
        </p:spPr>
        <p:txBody>
          <a:bodyPr wrap="square">
            <a:spAutoFit/>
          </a:bodyPr>
          <a:lstStyle/>
          <a:p>
            <a:pPr fontAlgn="base"/>
            <a:r>
              <a:rPr lang="en-US" sz="1200" b="1" dirty="0"/>
              <a:t>President Joseph Fielding Smith added: (Children)</a:t>
            </a:r>
          </a:p>
          <a:p>
            <a:pPr fontAlgn="base"/>
            <a:r>
              <a:rPr lang="en-US" sz="1200" dirty="0"/>
              <a:t>“The Lord will grant unto these children the privilege of all the sealing blessings which pertain to the exaltation.</a:t>
            </a:r>
          </a:p>
          <a:p>
            <a:pPr fontAlgn="base"/>
            <a:r>
              <a:rPr lang="en-US" sz="1200" dirty="0"/>
              <a:t>“We were all mature spirits before we were born, and the bodies of little children will grow after the resurrection to the full stature of the spirit, and all the blessings will be theirs through their obedience, the same as if they had lived to maturity and received them on the earth.</a:t>
            </a:r>
          </a:p>
          <a:p>
            <a:pPr fontAlgn="base"/>
            <a:r>
              <a:rPr lang="en-US" sz="1200" dirty="0"/>
              <a:t>“The Lord is just and will not deprive any person of a blessing, simply because he dies before that blessing can be received. It would be manifestly unfair to deprive a little child of the privilege of receiving all the blessings of exaltation in the world to come simply because it died in infancy. …</a:t>
            </a:r>
          </a:p>
          <a:p>
            <a:pPr fontAlgn="base"/>
            <a:r>
              <a:rPr lang="en-US" sz="1200" dirty="0"/>
              <a:t>“Children who die in childhood will not be deprived of any blessing. When they grow, after the resurrection, to the full maturity of the spirit, they will be entitled to all the blessings which they would have been entitled to had they been privileged to tarry here and receive them.” (</a:t>
            </a:r>
            <a:r>
              <a:rPr lang="en-US" sz="1200" i="1" dirty="0"/>
              <a:t>Doctrines of Salvation,</a:t>
            </a:r>
            <a:r>
              <a:rPr lang="en-US" sz="1200" dirty="0"/>
              <a:t> 2:54; see also Mosiah 15:25.)</a:t>
            </a:r>
            <a:endParaRPr lang="en-US" sz="1200" b="0" i="0" dirty="0">
              <a:effectLst/>
            </a:endParaRPr>
          </a:p>
        </p:txBody>
      </p:sp>
      <p:sp>
        <p:nvSpPr>
          <p:cNvPr id="4" name="Rectangle 3"/>
          <p:cNvSpPr/>
          <p:nvPr/>
        </p:nvSpPr>
        <p:spPr>
          <a:xfrm>
            <a:off x="6106885" y="2862322"/>
            <a:ext cx="6008915" cy="2492990"/>
          </a:xfrm>
          <a:prstGeom prst="rect">
            <a:avLst/>
          </a:prstGeom>
          <a:ln>
            <a:solidFill>
              <a:schemeClr val="tx1"/>
            </a:solidFill>
          </a:ln>
        </p:spPr>
        <p:txBody>
          <a:bodyPr wrap="square">
            <a:spAutoFit/>
          </a:bodyPr>
          <a:lstStyle/>
          <a:p>
            <a:pPr fontAlgn="base"/>
            <a:r>
              <a:rPr lang="en-US" sz="1200" b="1" i="1" dirty="0"/>
              <a:t>Why do some children die and others live? Are those who die better off than those who remain in mortality?</a:t>
            </a:r>
            <a:r>
              <a:rPr lang="en-US" sz="1200" dirty="0"/>
              <a:t> Elder McConkie wrote:</a:t>
            </a:r>
          </a:p>
          <a:p>
            <a:pPr fontAlgn="base"/>
            <a:r>
              <a:rPr lang="en-US" sz="1200" dirty="0"/>
              <a:t>“We may rest assured that all things are controlled and governed by Him whose spirit children we are. He knows the end from the beginning, and he provides for each of us the </a:t>
            </a:r>
            <a:r>
              <a:rPr lang="en-US" sz="1200" dirty="0" err="1"/>
              <a:t>testings</a:t>
            </a:r>
            <a:r>
              <a:rPr lang="en-US" sz="1200" dirty="0"/>
              <a:t> and trials which he knows we need. President Joseph Fielding Smith once told me that we must assume that the Lord knows and arranges beforehand who shall be taken in infancy and who shall remain on earth to undergo whatever tests are needed in their cases. This accords with Joseph Smith’s statement: ‘The Lord takes many away, even in infancy, that they may escape the envy of man, and the sorrows and evils of this present world; they were too pure, too lovely, to live on earth.’ (</a:t>
            </a:r>
            <a:r>
              <a:rPr lang="en-US" sz="1200" i="1" dirty="0"/>
              <a:t>Teachings,</a:t>
            </a:r>
            <a:r>
              <a:rPr lang="en-US" sz="1200" dirty="0"/>
              <a:t> pp. 196–97.) It is implicit in the whole scheme of things that those of us who have arrived at the years of accountability need the tests and trials to which we are subject and that our problem is to overcome the world and attain that spotless and pure state which little children already possess.” (“Salvation of Little Children,” p. 6.)</a:t>
            </a:r>
            <a:endParaRPr lang="en-US" sz="1200" b="0" i="0" dirty="0">
              <a:effectLst/>
            </a:endParaRPr>
          </a:p>
        </p:txBody>
      </p:sp>
    </p:spTree>
    <p:extLst>
      <p:ext uri="{BB962C8B-B14F-4D97-AF65-F5344CB8AC3E}">
        <p14:creationId xmlns:p14="http://schemas.microsoft.com/office/powerpoint/2010/main" val="3937209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a:extLst>
              <a:ext uri="{FF2B5EF4-FFF2-40B4-BE49-F238E27FC236}">
                <a16:creationId xmlns:a16="http://schemas.microsoft.com/office/drawing/2014/main" id="{D62067EF-BBB5-4B25-9F70-6C574EF8B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Warren Parrish</a:t>
            </a:r>
          </a:p>
        </p:txBody>
      </p:sp>
      <p:sp>
        <p:nvSpPr>
          <p:cNvPr id="7" name="TextBox 6"/>
          <p:cNvSpPr txBox="1"/>
          <p:nvPr/>
        </p:nvSpPr>
        <p:spPr>
          <a:xfrm>
            <a:off x="8890503" y="6488668"/>
            <a:ext cx="3141552" cy="369332"/>
          </a:xfrm>
          <a:prstGeom prst="rect">
            <a:avLst/>
          </a:prstGeom>
          <a:noFill/>
        </p:spPr>
        <p:txBody>
          <a:bodyPr wrap="square" rtlCol="0">
            <a:spAutoFit/>
          </a:bodyPr>
          <a:lstStyle/>
          <a:p>
            <a:pPr algn="r"/>
            <a:r>
              <a:rPr lang="en-US" dirty="0">
                <a:solidFill>
                  <a:schemeClr val="bg1"/>
                </a:solidFill>
              </a:rPr>
              <a:t>Wikipedia</a:t>
            </a:r>
          </a:p>
        </p:txBody>
      </p:sp>
      <p:sp>
        <p:nvSpPr>
          <p:cNvPr id="8" name="Rectangle 7"/>
          <p:cNvSpPr/>
          <p:nvPr/>
        </p:nvSpPr>
        <p:spPr>
          <a:xfrm>
            <a:off x="99869" y="966446"/>
            <a:ext cx="8799968" cy="5863144"/>
          </a:xfrm>
          <a:prstGeom prst="rect">
            <a:avLst/>
          </a:prstGeom>
        </p:spPr>
        <p:txBody>
          <a:bodyPr wrap="square">
            <a:spAutoFit/>
          </a:bodyPr>
          <a:lstStyle/>
          <a:p>
            <a:r>
              <a:rPr lang="en-US" sz="1500" dirty="0">
                <a:solidFill>
                  <a:schemeClr val="bg1"/>
                </a:solidFill>
              </a:rPr>
              <a:t>He was born January 10, trial, in Mendon, New York</a:t>
            </a:r>
          </a:p>
          <a:p>
            <a:endParaRPr lang="en-US" sz="1500" dirty="0">
              <a:solidFill>
                <a:schemeClr val="bg1"/>
              </a:solidFill>
            </a:endParaRPr>
          </a:p>
          <a:p>
            <a:r>
              <a:rPr lang="en-US" sz="1500" dirty="0">
                <a:solidFill>
                  <a:schemeClr val="bg1"/>
                </a:solidFill>
              </a:rPr>
              <a:t>He married Elizabeth Patten, the sister of David W. Patten</a:t>
            </a:r>
          </a:p>
          <a:p>
            <a:endParaRPr lang="en-US" sz="1500" dirty="0">
              <a:solidFill>
                <a:schemeClr val="bg1"/>
              </a:solidFill>
            </a:endParaRPr>
          </a:p>
          <a:p>
            <a:r>
              <a:rPr lang="en-US" sz="1500" dirty="0">
                <a:solidFill>
                  <a:schemeClr val="bg1"/>
                </a:solidFill>
              </a:rPr>
              <a:t>He was baptized by Brigham Young along with some of David W. Patten’s family around May 20, 1833</a:t>
            </a:r>
          </a:p>
          <a:p>
            <a:endParaRPr lang="en-US" sz="1500" dirty="0">
              <a:solidFill>
                <a:schemeClr val="bg1"/>
              </a:solidFill>
            </a:endParaRPr>
          </a:p>
          <a:p>
            <a:r>
              <a:rPr lang="en-US" sz="1500" dirty="0">
                <a:solidFill>
                  <a:schemeClr val="bg1"/>
                </a:solidFill>
              </a:rPr>
              <a:t>In September of 1834 he and his brother-in-law David W. Patten went on a mission to upper Missouri and baptized 20 people</a:t>
            </a:r>
          </a:p>
          <a:p>
            <a:endParaRPr lang="en-US" sz="1500" dirty="0">
              <a:solidFill>
                <a:schemeClr val="bg1"/>
              </a:solidFill>
            </a:endParaRPr>
          </a:p>
          <a:p>
            <a:r>
              <a:rPr lang="en-US" sz="1500" dirty="0">
                <a:solidFill>
                  <a:schemeClr val="bg1"/>
                </a:solidFill>
              </a:rPr>
              <a:t>He volunteered for Zion’s Camp in 1834 and was called to be a Seventy in 1835</a:t>
            </a:r>
          </a:p>
          <a:p>
            <a:endParaRPr lang="en-US" sz="1500" dirty="0">
              <a:solidFill>
                <a:schemeClr val="bg1"/>
              </a:solidFill>
            </a:endParaRPr>
          </a:p>
          <a:p>
            <a:r>
              <a:rPr lang="en-US" sz="1500" dirty="0">
                <a:solidFill>
                  <a:schemeClr val="bg1"/>
                </a:solidFill>
              </a:rPr>
              <a:t>He was a scribe for Joseph Smith</a:t>
            </a:r>
          </a:p>
          <a:p>
            <a:endParaRPr lang="en-US" sz="1500" dirty="0">
              <a:solidFill>
                <a:schemeClr val="bg1"/>
              </a:solidFill>
            </a:endParaRPr>
          </a:p>
          <a:p>
            <a:r>
              <a:rPr lang="en-US" sz="1500" dirty="0">
                <a:solidFill>
                  <a:schemeClr val="bg1"/>
                </a:solidFill>
              </a:rPr>
              <a:t>In 1836 he, David W. Patten, and </a:t>
            </a:r>
            <a:r>
              <a:rPr lang="en-US" sz="1500" dirty="0" err="1">
                <a:solidFill>
                  <a:schemeClr val="bg1"/>
                </a:solidFill>
              </a:rPr>
              <a:t>Wilford</a:t>
            </a:r>
            <a:r>
              <a:rPr lang="en-US" sz="1500" dirty="0">
                <a:solidFill>
                  <a:schemeClr val="bg1"/>
                </a:solidFill>
              </a:rPr>
              <a:t> Woodruff were arrested in Tennessee on a complaint by a Methodist Minister. There was a mock trial, and they were released later with fines</a:t>
            </a:r>
          </a:p>
          <a:p>
            <a:endParaRPr lang="en-US" sz="1500" dirty="0">
              <a:solidFill>
                <a:schemeClr val="bg1"/>
              </a:solidFill>
            </a:endParaRPr>
          </a:p>
          <a:p>
            <a:r>
              <a:rPr lang="en-US" sz="1500" dirty="0">
                <a:solidFill>
                  <a:schemeClr val="bg1"/>
                </a:solidFill>
              </a:rPr>
              <a:t>He became the treasurer in the Kirtland Safety Society, but the failure of the bank caused a rift between him and church leaders. He, along with other dissenters, left the Church</a:t>
            </a:r>
          </a:p>
          <a:p>
            <a:endParaRPr lang="en-US" sz="1500" dirty="0">
              <a:solidFill>
                <a:schemeClr val="bg1"/>
              </a:solidFill>
            </a:endParaRPr>
          </a:p>
          <a:p>
            <a:r>
              <a:rPr lang="en-US" sz="1500" dirty="0">
                <a:solidFill>
                  <a:schemeClr val="bg1"/>
                </a:solidFill>
              </a:rPr>
              <a:t>He stayed in Kirtland and formed a short-lived church call the </a:t>
            </a:r>
            <a:r>
              <a:rPr lang="en-US" sz="1500" i="1" dirty="0">
                <a:solidFill>
                  <a:schemeClr val="bg1"/>
                </a:solidFill>
              </a:rPr>
              <a:t>Church of Christ, </a:t>
            </a:r>
            <a:r>
              <a:rPr lang="en-US" sz="1500" dirty="0">
                <a:solidFill>
                  <a:schemeClr val="bg1"/>
                </a:solidFill>
              </a:rPr>
              <a:t>and in 1838 the dissenters took control of the Kirtland Temple as the Saints left for Far West, Missouri</a:t>
            </a:r>
          </a:p>
          <a:p>
            <a:endParaRPr lang="en-US" sz="1500" dirty="0">
              <a:solidFill>
                <a:schemeClr val="bg1"/>
              </a:solidFill>
            </a:endParaRPr>
          </a:p>
          <a:p>
            <a:r>
              <a:rPr lang="en-US" sz="1500" dirty="0">
                <a:solidFill>
                  <a:schemeClr val="bg1"/>
                </a:solidFill>
              </a:rPr>
              <a:t>After his church dissolved, he left Kirtland and became a Baptist Minister in 1844</a:t>
            </a:r>
          </a:p>
          <a:p>
            <a:endParaRPr lang="en-US" sz="1500" dirty="0">
              <a:solidFill>
                <a:schemeClr val="bg1"/>
              </a:solidFill>
            </a:endParaRPr>
          </a:p>
          <a:p>
            <a:r>
              <a:rPr lang="en-US" sz="1500" dirty="0">
                <a:solidFill>
                  <a:schemeClr val="bg1"/>
                </a:solidFill>
              </a:rPr>
              <a:t>In 1850 he moved to Mendon, New York, and in 1870 he  moved to Emporia, Kansas and died in 1877</a:t>
            </a:r>
          </a:p>
        </p:txBody>
      </p:sp>
      <p:grpSp>
        <p:nvGrpSpPr>
          <p:cNvPr id="9" name="Group 8"/>
          <p:cNvGrpSpPr/>
          <p:nvPr/>
        </p:nvGrpSpPr>
        <p:grpSpPr>
          <a:xfrm>
            <a:off x="9299447" y="1682496"/>
            <a:ext cx="1780651" cy="4272547"/>
            <a:chOff x="1246794" y="1205212"/>
            <a:chExt cx="2099060" cy="5043189"/>
          </a:xfrm>
        </p:grpSpPr>
        <p:grpSp>
          <p:nvGrpSpPr>
            <p:cNvPr id="10" name="Group 9"/>
            <p:cNvGrpSpPr/>
            <p:nvPr/>
          </p:nvGrpSpPr>
          <p:grpSpPr>
            <a:xfrm rot="15656176" flipH="1">
              <a:off x="971949" y="2283650"/>
              <a:ext cx="1459682" cy="909992"/>
              <a:chOff x="2818248" y="1170384"/>
              <a:chExt cx="1909500" cy="1217570"/>
            </a:xfrm>
          </p:grpSpPr>
          <p:sp>
            <p:nvSpPr>
              <p:cNvPr id="114" name="Moon 113"/>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4584428">
                <a:off x="4028310" y="1426850"/>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3348030">
                <a:off x="3961354" y="1236701"/>
                <a:ext cx="250733"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p:cNvSpPr/>
              <p:nvPr/>
            </p:nvSpPr>
            <p:spPr>
              <a:xfrm rot="7380762">
                <a:off x="3142343" y="1403382"/>
                <a:ext cx="273432"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rot="5943824">
              <a:off x="2161017" y="2271972"/>
              <a:ext cx="1459682" cy="909992"/>
              <a:chOff x="2818248" y="1170384"/>
              <a:chExt cx="1909500" cy="1217570"/>
            </a:xfrm>
          </p:grpSpPr>
          <p:sp>
            <p:nvSpPr>
              <p:cNvPr id="103" name="Moon 102"/>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p:cNvSpPr/>
              <p:nvPr/>
            </p:nvSpPr>
            <p:spPr>
              <a:xfrm rot="4584428">
                <a:off x="4028310" y="1426850"/>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p:cNvSpPr/>
              <p:nvPr/>
            </p:nvSpPr>
            <p:spPr>
              <a:xfrm rot="3348030">
                <a:off x="3961354" y="1236701"/>
                <a:ext cx="250733"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p:cNvSpPr/>
              <p:nvPr/>
            </p:nvSpPr>
            <p:spPr>
              <a:xfrm rot="7380762">
                <a:off x="3142343" y="1403382"/>
                <a:ext cx="273432"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rot="4927996">
              <a:off x="1806370" y="1884816"/>
              <a:ext cx="1990703" cy="909992"/>
              <a:chOff x="2818248" y="1170384"/>
              <a:chExt cx="1909500" cy="1217570"/>
            </a:xfrm>
          </p:grpSpPr>
          <p:sp>
            <p:nvSpPr>
              <p:cNvPr id="92" name="Moon 91"/>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97"/>
              <p:cNvSpPr/>
              <p:nvPr/>
            </p:nvSpPr>
            <p:spPr>
              <a:xfrm rot="4584428">
                <a:off x="4028310" y="1426850"/>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p:cNvSpPr/>
              <p:nvPr/>
            </p:nvSpPr>
            <p:spPr>
              <a:xfrm rot="3348030">
                <a:off x="3961354" y="1236701"/>
                <a:ext cx="250733"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7380762">
                <a:off x="3142343" y="1403382"/>
                <a:ext cx="273432"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rot="16459283" flipH="1">
              <a:off x="842684" y="1910123"/>
              <a:ext cx="1990703" cy="909992"/>
              <a:chOff x="2818248" y="1170384"/>
              <a:chExt cx="1909500" cy="1217570"/>
            </a:xfrm>
          </p:grpSpPr>
          <p:sp>
            <p:nvSpPr>
              <p:cNvPr id="81" name="Moon 80"/>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p:cNvSpPr/>
              <p:nvPr/>
            </p:nvSpPr>
            <p:spPr>
              <a:xfrm rot="4584428">
                <a:off x="4028310" y="1426850"/>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p:cNvSpPr/>
              <p:nvPr/>
            </p:nvSpPr>
            <p:spPr>
              <a:xfrm rot="3348030">
                <a:off x="3961354" y="1236701"/>
                <a:ext cx="250733"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p:cNvSpPr/>
              <p:nvPr/>
            </p:nvSpPr>
            <p:spPr>
              <a:xfrm rot="7380762">
                <a:off x="3142343" y="1403382"/>
                <a:ext cx="273432"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473355" y="1205212"/>
              <a:ext cx="1662196" cy="1089837"/>
              <a:chOff x="2818248" y="1170384"/>
              <a:chExt cx="1909500" cy="1217570"/>
            </a:xfrm>
          </p:grpSpPr>
          <p:sp>
            <p:nvSpPr>
              <p:cNvPr id="70" name="Moon 69"/>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4584428">
                <a:off x="4028310" y="1426850"/>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p:cNvSpPr/>
              <p:nvPr/>
            </p:nvSpPr>
            <p:spPr>
              <a:xfrm rot="3348030">
                <a:off x="3961354" y="1236701"/>
                <a:ext cx="250733"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7380762">
                <a:off x="3142343" y="1403382"/>
                <a:ext cx="273432"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p:cNvSpPr/>
            <p:nvPr/>
          </p:nvSpPr>
          <p:spPr>
            <a:xfrm rot="4050661">
              <a:off x="2342141" y="5634053"/>
              <a:ext cx="516958" cy="711738"/>
            </a:xfrm>
            <a:prstGeom prst="ellipse">
              <a:avLst/>
            </a:prstGeom>
            <a:solidFill>
              <a:srgbClr val="603D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4050661">
              <a:off x="1697012" y="5634053"/>
              <a:ext cx="516958" cy="711738"/>
            </a:xfrm>
            <a:prstGeom prst="ellipse">
              <a:avLst/>
            </a:prstGeom>
            <a:solidFill>
              <a:srgbClr val="603D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49178" y="4128738"/>
              <a:ext cx="409517" cy="5889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22709" y="4156087"/>
              <a:ext cx="427493" cy="5703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20029742">
              <a:off x="2504429" y="3316633"/>
              <a:ext cx="621466" cy="1209799"/>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05609">
              <a:off x="1523006" y="3269165"/>
              <a:ext cx="621466" cy="1300542"/>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1796766" y="3157911"/>
              <a:ext cx="1032207" cy="1425964"/>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a:off x="2110914" y="3133112"/>
              <a:ext cx="387077" cy="570386"/>
            </a:xfrm>
            <a:prstGeom prst="triangle">
              <a:avLst>
                <a:gd name="adj" fmla="val 46522"/>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67740" y="1709773"/>
              <a:ext cx="1290257" cy="159073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1656520" y="4435079"/>
              <a:ext cx="785374" cy="142596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a:off x="2312868" y="4441280"/>
              <a:ext cx="712448" cy="142596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948231" y="4484680"/>
              <a:ext cx="774155" cy="853446"/>
            </a:xfrm>
            <a:prstGeom prst="round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96766" y="4434179"/>
              <a:ext cx="1032207" cy="149697"/>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189453" y="4413571"/>
              <a:ext cx="252442" cy="2013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rot="10977851">
              <a:off x="1814699" y="1662562"/>
              <a:ext cx="984587" cy="470841"/>
              <a:chOff x="2818248" y="1170384"/>
              <a:chExt cx="1909500" cy="1217570"/>
            </a:xfrm>
          </p:grpSpPr>
          <p:sp>
            <p:nvSpPr>
              <p:cNvPr id="59" name="Moon 58"/>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4584428">
                <a:off x="4028310" y="1426850"/>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3348030">
                <a:off x="3961354" y="1236701"/>
                <a:ext cx="250733"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p:cNvSpPr/>
              <p:nvPr/>
            </p:nvSpPr>
            <p:spPr>
              <a:xfrm rot="7380762">
                <a:off x="3142343" y="1403382"/>
                <a:ext cx="273432"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p:cNvSpPr/>
            <p:nvPr/>
          </p:nvSpPr>
          <p:spPr>
            <a:xfrm>
              <a:off x="1783278" y="1569090"/>
              <a:ext cx="988578" cy="32237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ord 30"/>
            <p:cNvSpPr/>
            <p:nvPr/>
          </p:nvSpPr>
          <p:spPr>
            <a:xfrm rot="20214723">
              <a:off x="2008986" y="3166448"/>
              <a:ext cx="292839" cy="601151"/>
            </a:xfrm>
            <a:prstGeom prst="chor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hord 31"/>
            <p:cNvSpPr/>
            <p:nvPr/>
          </p:nvSpPr>
          <p:spPr>
            <a:xfrm rot="1385277" flipH="1">
              <a:off x="2377858" y="3163792"/>
              <a:ext cx="292839" cy="601151"/>
            </a:xfrm>
            <a:prstGeom prst="chor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rot="10800000">
              <a:off x="1880071" y="2986693"/>
              <a:ext cx="894954" cy="444919"/>
              <a:chOff x="2818248" y="1170384"/>
              <a:chExt cx="1909500" cy="1217570"/>
            </a:xfrm>
          </p:grpSpPr>
          <p:sp>
            <p:nvSpPr>
              <p:cNvPr id="48" name="Moon 47"/>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4584428">
                <a:off x="4028310" y="1426850"/>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3348030">
                <a:off x="3961354" y="1236701"/>
                <a:ext cx="250733"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7380762">
                <a:off x="3142343" y="1403382"/>
                <a:ext cx="273432"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1870242" y="2721037"/>
              <a:ext cx="811031" cy="375468"/>
              <a:chOff x="2818248" y="1170384"/>
              <a:chExt cx="1730440" cy="1217570"/>
            </a:xfrm>
          </p:grpSpPr>
          <p:sp>
            <p:nvSpPr>
              <p:cNvPr id="40" name="Moon 39"/>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p:cNvCxnSpPr/>
            <p:nvPr/>
          </p:nvCxnSpPr>
          <p:spPr>
            <a:xfrm flipH="1">
              <a:off x="2322477" y="3594310"/>
              <a:ext cx="11199" cy="8181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348672" y="388088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flipH="1" flipV="1">
              <a:off x="2348673" y="4078998"/>
              <a:ext cx="45719" cy="521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059212" y="2915935"/>
              <a:ext cx="512841" cy="322375"/>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182260" y="2895564"/>
              <a:ext cx="273589" cy="164543"/>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114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C3D9AA-EE73-44F1-A41F-113FA4D8B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The Vision</a:t>
            </a:r>
          </a:p>
        </p:txBody>
      </p:sp>
      <p:sp>
        <p:nvSpPr>
          <p:cNvPr id="2" name="Rectangle 1"/>
          <p:cNvSpPr/>
          <p:nvPr/>
        </p:nvSpPr>
        <p:spPr>
          <a:xfrm>
            <a:off x="341013" y="1411819"/>
            <a:ext cx="7092720" cy="1938992"/>
          </a:xfrm>
          <a:prstGeom prst="rect">
            <a:avLst/>
          </a:prstGeom>
        </p:spPr>
        <p:txBody>
          <a:bodyPr wrap="square">
            <a:spAutoFit/>
          </a:bodyPr>
          <a:lstStyle/>
          <a:p>
            <a:r>
              <a:rPr lang="en-US" sz="2000" dirty="0">
                <a:solidFill>
                  <a:schemeClr val="bg1"/>
                </a:solidFill>
              </a:rPr>
              <a:t>The vision of the celestial kingdom, which is now Doctrine and Covenants 137, was not part of the standard works until 1976. </a:t>
            </a:r>
          </a:p>
          <a:p>
            <a:endParaRPr lang="en-US" sz="2000" dirty="0">
              <a:solidFill>
                <a:schemeClr val="bg1"/>
              </a:solidFill>
            </a:endParaRPr>
          </a:p>
          <a:p>
            <a:r>
              <a:rPr lang="en-US" sz="2000" dirty="0">
                <a:solidFill>
                  <a:schemeClr val="bg1"/>
                </a:solidFill>
              </a:rPr>
              <a:t>During the April general conference of that year, the Church voted to accept this vision and the vision of the redemption of the dead (D&amp;C 138) as scripture. </a:t>
            </a:r>
          </a:p>
        </p:txBody>
      </p:sp>
      <p:sp>
        <p:nvSpPr>
          <p:cNvPr id="7" name="TextBox 6"/>
          <p:cNvSpPr txBox="1"/>
          <p:nvPr/>
        </p:nvSpPr>
        <p:spPr>
          <a:xfrm>
            <a:off x="72428" y="6488668"/>
            <a:ext cx="3141552" cy="369332"/>
          </a:xfrm>
          <a:prstGeom prst="rect">
            <a:avLst/>
          </a:prstGeom>
          <a:noFill/>
        </p:spPr>
        <p:txBody>
          <a:bodyPr wrap="square" rtlCol="0">
            <a:spAutoFit/>
          </a:bodyPr>
          <a:lstStyle/>
          <a:p>
            <a:r>
              <a:rPr lang="en-US" dirty="0">
                <a:solidFill>
                  <a:schemeClr val="bg1"/>
                </a:solidFill>
              </a:rPr>
              <a:t>D&amp;C 137:1-4</a:t>
            </a:r>
          </a:p>
        </p:txBody>
      </p:sp>
      <p:sp>
        <p:nvSpPr>
          <p:cNvPr id="4" name="Rectangle 3"/>
          <p:cNvSpPr/>
          <p:nvPr/>
        </p:nvSpPr>
        <p:spPr>
          <a:xfrm>
            <a:off x="5842000" y="4549676"/>
            <a:ext cx="5945612" cy="1631216"/>
          </a:xfrm>
          <a:prstGeom prst="rect">
            <a:avLst/>
          </a:prstGeom>
        </p:spPr>
        <p:txBody>
          <a:bodyPr wrap="square">
            <a:spAutoFit/>
          </a:bodyPr>
          <a:lstStyle/>
          <a:p>
            <a:r>
              <a:rPr lang="en-US" sz="2000" dirty="0">
                <a:solidFill>
                  <a:schemeClr val="bg1"/>
                </a:solidFill>
              </a:rPr>
              <a:t>These revelations were originally placed in the Pearl of Great Price. However, the First Presidency and the Quorum of the Twelve later decided to move them to the new edition of the Doctrine and Covenants as sections 137 and 138. </a:t>
            </a:r>
          </a:p>
        </p:txBody>
      </p:sp>
      <p:pic>
        <p:nvPicPr>
          <p:cNvPr id="5" name="Picture 4">
            <a:extLst>
              <a:ext uri="{FF2B5EF4-FFF2-40B4-BE49-F238E27FC236}">
                <a16:creationId xmlns:a16="http://schemas.microsoft.com/office/drawing/2014/main" id="{3FA0A7DA-9A73-4C13-9A83-5E69EB718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700" y="968033"/>
            <a:ext cx="1905000" cy="3276600"/>
          </a:xfrm>
          <a:prstGeom prst="rect">
            <a:avLst/>
          </a:prstGeom>
        </p:spPr>
      </p:pic>
      <p:pic>
        <p:nvPicPr>
          <p:cNvPr id="10" name="Picture 9">
            <a:extLst>
              <a:ext uri="{FF2B5EF4-FFF2-40B4-BE49-F238E27FC236}">
                <a16:creationId xmlns:a16="http://schemas.microsoft.com/office/drawing/2014/main" id="{C5DFB99B-EE23-411B-BCE8-1B7CDEC57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980" y="4036891"/>
            <a:ext cx="2181225" cy="2381250"/>
          </a:xfrm>
          <a:prstGeom prst="rect">
            <a:avLst/>
          </a:prstGeom>
        </p:spPr>
      </p:pic>
    </p:spTree>
    <p:extLst>
      <p:ext uri="{BB962C8B-B14F-4D97-AF65-F5344CB8AC3E}">
        <p14:creationId xmlns:p14="http://schemas.microsoft.com/office/powerpoint/2010/main" val="330890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AC636A-BC3A-48C7-AF7E-C5A213678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The Important People in Your Life</a:t>
            </a:r>
          </a:p>
        </p:txBody>
      </p:sp>
      <p:sp>
        <p:nvSpPr>
          <p:cNvPr id="2" name="Rectangle 1"/>
          <p:cNvSpPr/>
          <p:nvPr/>
        </p:nvSpPr>
        <p:spPr>
          <a:xfrm>
            <a:off x="350066" y="1091568"/>
            <a:ext cx="4991478" cy="707886"/>
          </a:xfrm>
          <a:prstGeom prst="rect">
            <a:avLst/>
          </a:prstGeom>
        </p:spPr>
        <p:txBody>
          <a:bodyPr wrap="square">
            <a:spAutoFit/>
          </a:bodyPr>
          <a:lstStyle/>
          <a:p>
            <a:r>
              <a:rPr lang="en-US" sz="4000" dirty="0">
                <a:solidFill>
                  <a:srgbClr val="FFFF00"/>
                </a:solidFill>
              </a:rPr>
              <a:t>Who are they?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344" t="7525" r="15705" b="13136"/>
          <a:stretch/>
        </p:blipFill>
        <p:spPr>
          <a:xfrm>
            <a:off x="4057117" y="1637194"/>
            <a:ext cx="4209862" cy="34283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Rectangle 8"/>
          <p:cNvSpPr/>
          <p:nvPr/>
        </p:nvSpPr>
        <p:spPr>
          <a:xfrm>
            <a:off x="1643204" y="5430123"/>
            <a:ext cx="9735493" cy="954107"/>
          </a:xfrm>
          <a:prstGeom prst="rect">
            <a:avLst/>
          </a:prstGeom>
        </p:spPr>
        <p:txBody>
          <a:bodyPr wrap="square">
            <a:spAutoFit/>
          </a:bodyPr>
          <a:lstStyle/>
          <a:p>
            <a:r>
              <a:rPr lang="en-US" sz="2800" dirty="0">
                <a:solidFill>
                  <a:srgbClr val="FFFF00"/>
                </a:solidFill>
              </a:rPr>
              <a:t>Why would it be important to you to know that the people you love will have the opportunity to live in the celestial kingdom?</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66" y="2669355"/>
            <a:ext cx="2779519" cy="17422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3333" r="3381"/>
          <a:stretch/>
        </p:blipFill>
        <p:spPr>
          <a:xfrm>
            <a:off x="9505557" y="1919442"/>
            <a:ext cx="1666419" cy="302801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7686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368D1A-976A-464B-B984-22B4AEE80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72428"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Spiritual Eyes</a:t>
            </a:r>
          </a:p>
        </p:txBody>
      </p:sp>
      <p:sp>
        <p:nvSpPr>
          <p:cNvPr id="7" name="TextBox 6"/>
          <p:cNvSpPr txBox="1"/>
          <p:nvPr/>
        </p:nvSpPr>
        <p:spPr>
          <a:xfrm>
            <a:off x="72428" y="6488668"/>
            <a:ext cx="3141552" cy="369332"/>
          </a:xfrm>
          <a:prstGeom prst="rect">
            <a:avLst/>
          </a:prstGeom>
          <a:noFill/>
        </p:spPr>
        <p:txBody>
          <a:bodyPr wrap="square" rtlCol="0">
            <a:spAutoFit/>
          </a:bodyPr>
          <a:lstStyle/>
          <a:p>
            <a:r>
              <a:rPr lang="en-US" dirty="0">
                <a:solidFill>
                  <a:schemeClr val="bg1"/>
                </a:solidFill>
              </a:rPr>
              <a:t>D&amp;C 137:1-4</a:t>
            </a:r>
          </a:p>
        </p:txBody>
      </p:sp>
      <p:sp>
        <p:nvSpPr>
          <p:cNvPr id="5" name="Rectangle 4"/>
          <p:cNvSpPr/>
          <p:nvPr/>
        </p:nvSpPr>
        <p:spPr>
          <a:xfrm>
            <a:off x="869131" y="1647141"/>
            <a:ext cx="5853402" cy="3416320"/>
          </a:xfrm>
          <a:prstGeom prst="rect">
            <a:avLst/>
          </a:prstGeom>
        </p:spPr>
        <p:txBody>
          <a:bodyPr wrap="square">
            <a:spAutoFit/>
          </a:bodyPr>
          <a:lstStyle/>
          <a:p>
            <a:r>
              <a:rPr lang="en-US" sz="2400" b="1" dirty="0">
                <a:solidFill>
                  <a:srgbClr val="FFFF00"/>
                </a:solidFill>
                <a:latin typeface="Abadi" panose="020B0604020104020204" pitchFamily="34" charset="0"/>
              </a:rPr>
              <a:t>“Mine own eyes have beheld God; but not my natural, but my spiritual eyes” </a:t>
            </a:r>
          </a:p>
          <a:p>
            <a:r>
              <a:rPr lang="en-US" sz="1600" b="1" dirty="0">
                <a:solidFill>
                  <a:srgbClr val="FFFF00"/>
                </a:solidFill>
                <a:latin typeface="Abadi" panose="020B0604020104020204" pitchFamily="34" charset="0"/>
              </a:rPr>
              <a:t>Moses 1:11</a:t>
            </a:r>
          </a:p>
          <a:p>
            <a:endParaRPr lang="en-US" sz="2400" b="1" dirty="0">
              <a:solidFill>
                <a:srgbClr val="FFFF00"/>
              </a:solidFill>
              <a:latin typeface="Abadi" panose="020B0604020104020204" pitchFamily="34" charset="0"/>
            </a:endParaRPr>
          </a:p>
          <a:p>
            <a:r>
              <a:rPr lang="en-US" sz="2400" b="1" dirty="0">
                <a:solidFill>
                  <a:srgbClr val="FFFF00"/>
                </a:solidFill>
                <a:latin typeface="Abadi" panose="020B0604020104020204" pitchFamily="34" charset="0"/>
              </a:rPr>
              <a:t>“,,,discerned them by the spirit of God“ </a:t>
            </a:r>
          </a:p>
          <a:p>
            <a:r>
              <a:rPr lang="en-US" sz="1600" b="1" dirty="0">
                <a:solidFill>
                  <a:srgbClr val="FFFF00"/>
                </a:solidFill>
                <a:latin typeface="Abadi" panose="020B0604020104020204" pitchFamily="34" charset="0"/>
              </a:rPr>
              <a:t>Moses 1:28</a:t>
            </a:r>
          </a:p>
          <a:p>
            <a:endParaRPr lang="en-US" sz="2400" b="1" dirty="0">
              <a:solidFill>
                <a:srgbClr val="FFFF00"/>
              </a:solidFill>
              <a:latin typeface="Abadi" panose="020B0604020104020204" pitchFamily="34" charset="0"/>
            </a:endParaRPr>
          </a:p>
          <a:p>
            <a:r>
              <a:rPr lang="en-US" sz="2400" b="1" dirty="0">
                <a:solidFill>
                  <a:srgbClr val="FFFF00"/>
                </a:solidFill>
                <a:latin typeface="Abadi" panose="020B0604020104020204" pitchFamily="34" charset="0"/>
              </a:rPr>
              <a:t>“…things which were not visible to the natural eye” </a:t>
            </a:r>
          </a:p>
          <a:p>
            <a:r>
              <a:rPr lang="en-US" sz="1600" b="1" dirty="0">
                <a:solidFill>
                  <a:srgbClr val="FFFF00"/>
                </a:solidFill>
                <a:latin typeface="Abadi" panose="020B0604020104020204" pitchFamily="34" charset="0"/>
              </a:rPr>
              <a:t>Moses 6:36</a:t>
            </a:r>
            <a:endParaRPr lang="en-US" sz="1600" b="1" dirty="0">
              <a:solidFill>
                <a:srgbClr val="FFFF00"/>
              </a:solidFill>
            </a:endParaRPr>
          </a:p>
        </p:txBody>
      </p:sp>
      <p:pic>
        <p:nvPicPr>
          <p:cNvPr id="3" name="Picture 2">
            <a:extLst>
              <a:ext uri="{FF2B5EF4-FFF2-40B4-BE49-F238E27FC236}">
                <a16:creationId xmlns:a16="http://schemas.microsoft.com/office/drawing/2014/main" id="{40D9216C-62E3-486B-8B66-2538F4975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930" y="1192243"/>
            <a:ext cx="3855270" cy="5296425"/>
          </a:xfrm>
          <a:prstGeom prst="rect">
            <a:avLst/>
          </a:prstGeom>
        </p:spPr>
      </p:pic>
    </p:spTree>
    <p:extLst>
      <p:ext uri="{BB962C8B-B14F-4D97-AF65-F5344CB8AC3E}">
        <p14:creationId xmlns:p14="http://schemas.microsoft.com/office/powerpoint/2010/main" val="294941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D22767-0C23-441B-9966-C81A5034C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72428"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The View of the Lord</a:t>
            </a:r>
          </a:p>
        </p:txBody>
      </p:sp>
      <p:sp>
        <p:nvSpPr>
          <p:cNvPr id="7" name="TextBox 6"/>
          <p:cNvSpPr txBox="1"/>
          <p:nvPr/>
        </p:nvSpPr>
        <p:spPr>
          <a:xfrm>
            <a:off x="72428" y="6488668"/>
            <a:ext cx="3141552" cy="369332"/>
          </a:xfrm>
          <a:prstGeom prst="rect">
            <a:avLst/>
          </a:prstGeom>
          <a:noFill/>
        </p:spPr>
        <p:txBody>
          <a:bodyPr wrap="square" rtlCol="0">
            <a:spAutoFit/>
          </a:bodyPr>
          <a:lstStyle/>
          <a:p>
            <a:r>
              <a:rPr lang="en-US" dirty="0">
                <a:solidFill>
                  <a:schemeClr val="bg1"/>
                </a:solidFill>
              </a:rPr>
              <a:t>D&amp;C 137:1-4</a:t>
            </a:r>
          </a:p>
        </p:txBody>
      </p:sp>
      <p:sp>
        <p:nvSpPr>
          <p:cNvPr id="3" name="Rectangle 2"/>
          <p:cNvSpPr/>
          <p:nvPr/>
        </p:nvSpPr>
        <p:spPr>
          <a:xfrm>
            <a:off x="5917949" y="3703269"/>
            <a:ext cx="6096000" cy="2862322"/>
          </a:xfrm>
          <a:prstGeom prst="rect">
            <a:avLst/>
          </a:prstGeom>
        </p:spPr>
        <p:txBody>
          <a:bodyPr>
            <a:spAutoFit/>
          </a:bodyPr>
          <a:lstStyle/>
          <a:p>
            <a:r>
              <a:rPr lang="en-US" dirty="0">
                <a:solidFill>
                  <a:schemeClr val="bg1"/>
                </a:solidFill>
                <a:latin typeface="Abadi" panose="020B0604020104020204" pitchFamily="34" charset="0"/>
              </a:rPr>
              <a:t> “All things whatsoever God in his infinite wisdom has seen and proper to reveal to us, while we are dwelling in mortality, in regard to our mortal bodies, are revealed to us in the abstract, and independent of affinity of this mortal tabernacle, but are revealed to our spirits precisely as though we had no bodies at all; and those revelations which will save our spirits will save our bodies.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God reveals them to us in view of no eternal dissolution of the body, or tabernacle.” </a:t>
            </a:r>
            <a:r>
              <a:rPr lang="en-US" sz="1200" dirty="0">
                <a:solidFill>
                  <a:schemeClr val="bg1"/>
                </a:solidFill>
                <a:latin typeface="Abadi" panose="020B0604020104020204" pitchFamily="34" charset="0"/>
              </a:rPr>
              <a:t>Joseph Smith</a:t>
            </a:r>
            <a:endParaRPr lang="en-US" sz="1200" dirty="0">
              <a:solidFill>
                <a:schemeClr val="bg1"/>
              </a:solidFill>
            </a:endParaRPr>
          </a:p>
        </p:txBody>
      </p:sp>
      <p:sp>
        <p:nvSpPr>
          <p:cNvPr id="10" name="Rectangle 9"/>
          <p:cNvSpPr/>
          <p:nvPr/>
        </p:nvSpPr>
        <p:spPr>
          <a:xfrm>
            <a:off x="196157" y="2497066"/>
            <a:ext cx="4991478" cy="923330"/>
          </a:xfrm>
          <a:prstGeom prst="rect">
            <a:avLst/>
          </a:prstGeom>
        </p:spPr>
        <p:txBody>
          <a:bodyPr wrap="square">
            <a:spAutoFit/>
          </a:bodyPr>
          <a:lstStyle/>
          <a:p>
            <a:r>
              <a:rPr lang="en-US" dirty="0">
                <a:solidFill>
                  <a:schemeClr val="bg1"/>
                </a:solidFill>
              </a:rPr>
              <a:t>When the Lord gives revelations to His children He communicates through the power of the Holy Ghost to their spirit </a:t>
            </a:r>
          </a:p>
        </p:txBody>
      </p:sp>
      <p:sp>
        <p:nvSpPr>
          <p:cNvPr id="11" name="Rectangle 10"/>
          <p:cNvSpPr/>
          <p:nvPr/>
        </p:nvSpPr>
        <p:spPr>
          <a:xfrm>
            <a:off x="196157" y="1006765"/>
            <a:ext cx="4671588" cy="1200329"/>
          </a:xfrm>
          <a:prstGeom prst="rect">
            <a:avLst/>
          </a:prstGeom>
        </p:spPr>
        <p:txBody>
          <a:bodyPr wrap="square">
            <a:spAutoFit/>
          </a:bodyPr>
          <a:lstStyle/>
          <a:p>
            <a:r>
              <a:rPr lang="en-US" i="1" dirty="0">
                <a:solidFill>
                  <a:srgbClr val="FFFF00"/>
                </a:solidFill>
                <a:latin typeface="Abadi" panose="020B0604020104020204" pitchFamily="34" charset="0"/>
              </a:rPr>
              <a:t>“…by the power of the Spirit our eyes were opened and our understandings were enlightened, so as to see and understand the things of God” (D&amp;C 76:12) </a:t>
            </a:r>
            <a:endParaRPr lang="en-US" i="1" dirty="0">
              <a:solidFill>
                <a:srgbClr val="FFFF00"/>
              </a:solidFill>
            </a:endParaRPr>
          </a:p>
        </p:txBody>
      </p:sp>
      <p:pic>
        <p:nvPicPr>
          <p:cNvPr id="4" name="Picture 3">
            <a:extLst>
              <a:ext uri="{FF2B5EF4-FFF2-40B4-BE49-F238E27FC236}">
                <a16:creationId xmlns:a16="http://schemas.microsoft.com/office/drawing/2014/main" id="{B9180109-E766-40B9-8AE4-88DCDD753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45" y="3959624"/>
            <a:ext cx="4429125" cy="2200275"/>
          </a:xfrm>
          <a:prstGeom prst="rect">
            <a:avLst/>
          </a:prstGeom>
        </p:spPr>
      </p:pic>
      <p:pic>
        <p:nvPicPr>
          <p:cNvPr id="8" name="Picture 7">
            <a:extLst>
              <a:ext uri="{FF2B5EF4-FFF2-40B4-BE49-F238E27FC236}">
                <a16:creationId xmlns:a16="http://schemas.microsoft.com/office/drawing/2014/main" id="{1CA748B3-A9E8-435B-919C-CAF0073C1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0482" y="936127"/>
            <a:ext cx="2057400" cy="2752725"/>
          </a:xfrm>
          <a:prstGeom prst="rect">
            <a:avLst/>
          </a:prstGeom>
        </p:spPr>
      </p:pic>
    </p:spTree>
    <p:extLst>
      <p:ext uri="{BB962C8B-B14F-4D97-AF65-F5344CB8AC3E}">
        <p14:creationId xmlns:p14="http://schemas.microsoft.com/office/powerpoint/2010/main" val="49238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EA17B6-97F6-4DEC-A875-E207080BB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 y="-8898"/>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Heavens Opened To Us</a:t>
            </a:r>
          </a:p>
        </p:txBody>
      </p:sp>
      <p:sp>
        <p:nvSpPr>
          <p:cNvPr id="2" name="Rectangle 1"/>
          <p:cNvSpPr/>
          <p:nvPr/>
        </p:nvSpPr>
        <p:spPr>
          <a:xfrm>
            <a:off x="359120" y="1489921"/>
            <a:ext cx="4991478" cy="2123658"/>
          </a:xfrm>
          <a:prstGeom prst="rect">
            <a:avLst/>
          </a:prstGeom>
        </p:spPr>
        <p:txBody>
          <a:bodyPr wrap="square">
            <a:spAutoFit/>
          </a:bodyPr>
          <a:lstStyle/>
          <a:p>
            <a:r>
              <a:rPr lang="en-US" sz="2000" b="1" dirty="0">
                <a:solidFill>
                  <a:schemeClr val="bg1"/>
                </a:solidFill>
              </a:rPr>
              <a:t>“When [the light] first came upon him, it produced a peculiar sensation throughout his whole system; and, immediately, his mind was caught away from the natural objects with which he was surrounded; and he was enwrapped in a heavenly vision” </a:t>
            </a:r>
          </a:p>
          <a:p>
            <a:r>
              <a:rPr lang="en-US" sz="1200" b="1" dirty="0">
                <a:solidFill>
                  <a:schemeClr val="bg1"/>
                </a:solidFill>
              </a:rPr>
              <a:t>Elder Orson Pratt</a:t>
            </a:r>
          </a:p>
        </p:txBody>
      </p:sp>
      <p:sp>
        <p:nvSpPr>
          <p:cNvPr id="7" name="TextBox 6"/>
          <p:cNvSpPr txBox="1"/>
          <p:nvPr/>
        </p:nvSpPr>
        <p:spPr>
          <a:xfrm>
            <a:off x="72428" y="6488668"/>
            <a:ext cx="3141552" cy="369332"/>
          </a:xfrm>
          <a:prstGeom prst="rect">
            <a:avLst/>
          </a:prstGeom>
          <a:noFill/>
        </p:spPr>
        <p:txBody>
          <a:bodyPr wrap="square" rtlCol="0">
            <a:spAutoFit/>
          </a:bodyPr>
          <a:lstStyle/>
          <a:p>
            <a:r>
              <a:rPr lang="en-US" dirty="0">
                <a:solidFill>
                  <a:schemeClr val="bg1"/>
                </a:solidFill>
              </a:rPr>
              <a:t>D&amp;C 137:1-4</a:t>
            </a:r>
          </a:p>
        </p:txBody>
      </p:sp>
      <p:sp>
        <p:nvSpPr>
          <p:cNvPr id="3" name="Rectangle 2"/>
          <p:cNvSpPr/>
          <p:nvPr/>
        </p:nvSpPr>
        <p:spPr>
          <a:xfrm>
            <a:off x="5754986" y="4130566"/>
            <a:ext cx="6096000" cy="2123658"/>
          </a:xfrm>
          <a:prstGeom prst="rect">
            <a:avLst/>
          </a:prstGeom>
        </p:spPr>
        <p:txBody>
          <a:bodyPr>
            <a:spAutoFit/>
          </a:bodyPr>
          <a:lstStyle/>
          <a:p>
            <a:r>
              <a:rPr lang="en-US" sz="2400" dirty="0">
                <a:solidFill>
                  <a:schemeClr val="bg1"/>
                </a:solidFill>
              </a:rPr>
              <a:t>When the Lord gives such revelations to His children, they become enveloped in the Spirit and filled with His glory to such an extent that they become oblivious to the things of the natural world.</a:t>
            </a:r>
          </a:p>
          <a:p>
            <a:r>
              <a:rPr lang="en-US" sz="1200" dirty="0">
                <a:solidFill>
                  <a:schemeClr val="bg1"/>
                </a:solidFill>
              </a:rPr>
              <a:t>Student Manual</a:t>
            </a:r>
          </a:p>
        </p:txBody>
      </p:sp>
      <p:pic>
        <p:nvPicPr>
          <p:cNvPr id="5" name="Picture 4">
            <a:extLst>
              <a:ext uri="{FF2B5EF4-FFF2-40B4-BE49-F238E27FC236}">
                <a16:creationId xmlns:a16="http://schemas.microsoft.com/office/drawing/2014/main" id="{9B6E5A07-1C2D-427E-BCB0-390052BBE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019" y="3641102"/>
            <a:ext cx="2095978" cy="2820042"/>
          </a:xfrm>
          <a:prstGeom prst="rect">
            <a:avLst/>
          </a:prstGeom>
        </p:spPr>
      </p:pic>
      <p:pic>
        <p:nvPicPr>
          <p:cNvPr id="12" name="Picture 11">
            <a:extLst>
              <a:ext uri="{FF2B5EF4-FFF2-40B4-BE49-F238E27FC236}">
                <a16:creationId xmlns:a16="http://schemas.microsoft.com/office/drawing/2014/main" id="{BD6E64F9-FA36-E95E-DF84-055CDA85AD6A}"/>
              </a:ext>
            </a:extLst>
          </p:cNvPr>
          <p:cNvPicPr>
            <a:picLocks noChangeAspect="1"/>
          </p:cNvPicPr>
          <p:nvPr/>
        </p:nvPicPr>
        <p:blipFill>
          <a:blip r:embed="rId4"/>
          <a:stretch>
            <a:fillRect/>
          </a:stretch>
        </p:blipFill>
        <p:spPr>
          <a:xfrm>
            <a:off x="5754986" y="1156138"/>
            <a:ext cx="3844139" cy="2825055"/>
          </a:xfrm>
          <a:prstGeom prst="rect">
            <a:avLst/>
          </a:prstGeom>
        </p:spPr>
      </p:pic>
    </p:spTree>
    <p:extLst>
      <p:ext uri="{BB962C8B-B14F-4D97-AF65-F5344CB8AC3E}">
        <p14:creationId xmlns:p14="http://schemas.microsoft.com/office/powerpoint/2010/main" val="51260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0C521B-188C-4328-BF95-9BF5FC2D1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6" name="TextBox 5"/>
          <p:cNvSpPr txBox="1"/>
          <p:nvPr/>
        </p:nvSpPr>
        <p:spPr>
          <a:xfrm>
            <a:off x="-1" y="-8898"/>
            <a:ext cx="12192000" cy="1015663"/>
          </a:xfrm>
          <a:prstGeom prst="rect">
            <a:avLst/>
          </a:prstGeom>
          <a:noFill/>
        </p:spPr>
        <p:txBody>
          <a:bodyPr wrap="square" rtlCol="0">
            <a:spAutoFit/>
          </a:bodyPr>
          <a:lstStyle/>
          <a:p>
            <a:pPr algn="ctr"/>
            <a:r>
              <a:rPr lang="en-US" sz="6000" b="1" dirty="0">
                <a:latin typeface="AR ESSENCE" panose="02000000000000000000" pitchFamily="2" charset="0"/>
              </a:rPr>
              <a:t>Our God is a Consuming Fire</a:t>
            </a:r>
          </a:p>
        </p:txBody>
      </p:sp>
      <p:sp>
        <p:nvSpPr>
          <p:cNvPr id="2" name="Rectangle 1"/>
          <p:cNvSpPr/>
          <p:nvPr/>
        </p:nvSpPr>
        <p:spPr>
          <a:xfrm>
            <a:off x="332768" y="1540663"/>
            <a:ext cx="4991478" cy="3416320"/>
          </a:xfrm>
          <a:prstGeom prst="rect">
            <a:avLst/>
          </a:prstGeom>
        </p:spPr>
        <p:txBody>
          <a:bodyPr wrap="square">
            <a:spAutoFit/>
          </a:bodyPr>
          <a:lstStyle/>
          <a:p>
            <a:r>
              <a:rPr lang="en-US" sz="2400" b="1" dirty="0"/>
              <a:t>The Prophet Joseph Smith in his account of the First Vision wrote that God’s “brightness and glory defy all description”</a:t>
            </a:r>
            <a:r>
              <a:rPr lang="en-US" sz="1200" b="1" dirty="0"/>
              <a:t> (JS—H 1:17). </a:t>
            </a:r>
          </a:p>
          <a:p>
            <a:endParaRPr lang="en-US" sz="2400" b="1" dirty="0"/>
          </a:p>
          <a:p>
            <a:r>
              <a:rPr lang="en-US" sz="2400" b="1" dirty="0"/>
              <a:t>He also taught that “God Almighty Himself dwells in eternal fire; flesh and blood cannot go there, for all corruption is devoured by the fire. </a:t>
            </a:r>
          </a:p>
        </p:txBody>
      </p:sp>
      <p:sp>
        <p:nvSpPr>
          <p:cNvPr id="7" name="TextBox 6"/>
          <p:cNvSpPr txBox="1"/>
          <p:nvPr/>
        </p:nvSpPr>
        <p:spPr>
          <a:xfrm>
            <a:off x="72428" y="6488668"/>
            <a:ext cx="3141552" cy="369332"/>
          </a:xfrm>
          <a:prstGeom prst="rect">
            <a:avLst/>
          </a:prstGeom>
          <a:noFill/>
        </p:spPr>
        <p:txBody>
          <a:bodyPr wrap="square" rtlCol="0">
            <a:spAutoFit/>
          </a:bodyPr>
          <a:lstStyle/>
          <a:p>
            <a:r>
              <a:rPr lang="en-US" dirty="0"/>
              <a:t>D&amp;C 137:2-3</a:t>
            </a:r>
          </a:p>
        </p:txBody>
      </p:sp>
      <p:sp>
        <p:nvSpPr>
          <p:cNvPr id="3" name="Rectangle 2"/>
          <p:cNvSpPr/>
          <p:nvPr/>
        </p:nvSpPr>
        <p:spPr>
          <a:xfrm>
            <a:off x="5983586" y="2521037"/>
            <a:ext cx="6096000" cy="3416320"/>
          </a:xfrm>
          <a:prstGeom prst="rect">
            <a:avLst/>
          </a:prstGeom>
        </p:spPr>
        <p:txBody>
          <a:bodyPr>
            <a:spAutoFit/>
          </a:bodyPr>
          <a:lstStyle/>
          <a:p>
            <a:r>
              <a:rPr lang="en-US" sz="2400" b="1" dirty="0"/>
              <a:t>“… Immortality dwells in everlasting burnings.” </a:t>
            </a:r>
          </a:p>
          <a:p>
            <a:r>
              <a:rPr lang="en-US" sz="1200" b="1" dirty="0"/>
              <a:t>Joseph Smith</a:t>
            </a:r>
          </a:p>
          <a:p>
            <a:endParaRPr lang="en-US" sz="2400" b="1" dirty="0"/>
          </a:p>
          <a:p>
            <a:r>
              <a:rPr lang="en-US" sz="2400" b="1" dirty="0"/>
              <a:t>“God is full of energy, and should we mortals stand in his presence, unless his spirit was upon us to protect us we would be consumed. That is how much energy there is in a celestial body.” </a:t>
            </a:r>
          </a:p>
          <a:p>
            <a:r>
              <a:rPr lang="en-US" sz="1200" b="1" dirty="0"/>
              <a:t>President Joseph Fielding Smith</a:t>
            </a:r>
          </a:p>
        </p:txBody>
      </p:sp>
      <p:sp>
        <p:nvSpPr>
          <p:cNvPr id="4" name="Rectangle 3"/>
          <p:cNvSpPr/>
          <p:nvPr/>
        </p:nvSpPr>
        <p:spPr>
          <a:xfrm>
            <a:off x="4833257" y="764639"/>
            <a:ext cx="5203372" cy="523220"/>
          </a:xfrm>
          <a:prstGeom prst="rect">
            <a:avLst/>
          </a:prstGeom>
        </p:spPr>
        <p:txBody>
          <a:bodyPr wrap="square">
            <a:spAutoFit/>
          </a:bodyPr>
          <a:lstStyle/>
          <a:p>
            <a:r>
              <a:rPr lang="en-US" sz="2800" b="1" i="1" dirty="0"/>
              <a:t>Hebrews 12:29</a:t>
            </a:r>
            <a:endParaRPr lang="en-US" sz="1400" i="1" dirty="0"/>
          </a:p>
        </p:txBody>
      </p:sp>
      <p:pic>
        <p:nvPicPr>
          <p:cNvPr id="11" name="Picture 10">
            <a:extLst>
              <a:ext uri="{FF2B5EF4-FFF2-40B4-BE49-F238E27FC236}">
                <a16:creationId xmlns:a16="http://schemas.microsoft.com/office/drawing/2014/main" id="{87B652C1-D567-448C-826C-61B33611E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057" y="4983830"/>
            <a:ext cx="2628900" cy="1743075"/>
          </a:xfrm>
          <a:prstGeom prst="rect">
            <a:avLst/>
          </a:prstGeom>
        </p:spPr>
      </p:pic>
    </p:spTree>
    <p:extLst>
      <p:ext uri="{BB962C8B-B14F-4D97-AF65-F5344CB8AC3E}">
        <p14:creationId xmlns:p14="http://schemas.microsoft.com/office/powerpoint/2010/main" val="5627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4083</Words>
  <Application>Microsoft Office PowerPoint</Application>
  <PresentationFormat>Widescreen</PresentationFormat>
  <Paragraphs>230</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 ESSENCE</vt:lpstr>
      <vt:lpstr>Abadi</vt:lpstr>
      <vt:lpstr>Calibri Light</vt:lpstr>
      <vt:lpstr>Georgia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40</cp:revision>
  <dcterms:created xsi:type="dcterms:W3CDTF">2015-01-30T15:36:29Z</dcterms:created>
  <dcterms:modified xsi:type="dcterms:W3CDTF">2025-01-02T16:05:23Z</dcterms:modified>
</cp:coreProperties>
</file>