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61" r:id="rId4"/>
    <p:sldId id="263" r:id="rId5"/>
    <p:sldId id="292" r:id="rId6"/>
    <p:sldId id="259" r:id="rId7"/>
    <p:sldId id="262" r:id="rId8"/>
    <p:sldId id="264" r:id="rId9"/>
    <p:sldId id="265" r:id="rId10"/>
    <p:sldId id="266" r:id="rId11"/>
    <p:sldId id="267" r:id="rId12"/>
    <p:sldId id="286" r:id="rId13"/>
    <p:sldId id="287" r:id="rId14"/>
    <p:sldId id="288" r:id="rId15"/>
    <p:sldId id="269" r:id="rId16"/>
    <p:sldId id="270" r:id="rId17"/>
    <p:sldId id="291" r:id="rId18"/>
    <p:sldId id="271" r:id="rId19"/>
    <p:sldId id="272" r:id="rId20"/>
    <p:sldId id="273" r:id="rId21"/>
    <p:sldId id="276" r:id="rId22"/>
    <p:sldId id="278" r:id="rId23"/>
    <p:sldId id="275" r:id="rId24"/>
    <p:sldId id="279" r:id="rId25"/>
    <p:sldId id="280" r:id="rId26"/>
    <p:sldId id="282" r:id="rId27"/>
    <p:sldId id="283" r:id="rId28"/>
    <p:sldId id="285" r:id="rId29"/>
    <p:sldId id="284" r:id="rId30"/>
    <p:sldId id="289" r:id="rId31"/>
    <p:sldId id="281" r:id="rId32"/>
    <p:sldId id="290" r:id="rId33"/>
    <p:sldId id="257" r:id="rId34"/>
    <p:sldId id="260" r:id="rId35"/>
    <p:sldId id="274" r:id="rId36"/>
    <p:sldId id="277" r:id="rId37"/>
  </p:sldIdLst>
  <p:sldSz cx="12192000" cy="6858000"/>
  <p:notesSz cx="6858000" cy="9144000"/>
  <p:embeddedFontLst>
    <p:embeddedFont>
      <p:font typeface="Abadi" panose="020B0604020104020204" pitchFamily="34" charset="0"/>
      <p:regular r:id="rId38"/>
    </p:embeddedFont>
    <p:embeddedFont>
      <p:font typeface="AR JULIAN" panose="020B0604020202020204" charset="0"/>
      <p:regular r:id="rId39"/>
    </p:embeddedFont>
    <p:embeddedFont>
      <p:font typeface="Lucida Calligraphy" panose="03010101010101010101" pitchFamily="66" charset="0"/>
      <p:regular r:id="rId40"/>
    </p:embeddedFont>
    <p:embeddedFont>
      <p:font typeface="Nyala" panose="02000504070300020003" pitchFamily="2" charset="0"/>
      <p:regular r:id="rId41"/>
    </p:embeddedFont>
    <p:embeddedFont>
      <p:font typeface="Palatino" panose="020B0604020202020204"/>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8" autoAdjust="0"/>
    <p:restoredTop sz="94660"/>
  </p:normalViewPr>
  <p:slideViewPr>
    <p:cSldViewPr snapToGrid="0">
      <p:cViewPr varScale="1">
        <p:scale>
          <a:sx n="101" d="100"/>
          <a:sy n="101" d="100"/>
        </p:scale>
        <p:origin x="144"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0646949-3C6F-45BD-A9D9-F3A258B579A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9106740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089475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209659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646949-3C6F-45BD-A9D9-F3A258B579A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4222686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646949-3C6F-45BD-A9D9-F3A258B579A9}" type="datetimeFigureOut">
              <a:rPr lang="en-US" smtClean="0"/>
              <a:t>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90377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646949-3C6F-45BD-A9D9-F3A258B579A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706404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646949-3C6F-45BD-A9D9-F3A258B579A9}" type="datetimeFigureOut">
              <a:rPr lang="en-US" smtClean="0"/>
              <a:t>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13521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646949-3C6F-45BD-A9D9-F3A258B579A9}" type="datetimeFigureOut">
              <a:rPr lang="en-US" smtClean="0"/>
              <a:t>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258534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646949-3C6F-45BD-A9D9-F3A258B579A9}" type="datetimeFigureOut">
              <a:rPr lang="en-US" smtClean="0"/>
              <a:t>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57907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46949-3C6F-45BD-A9D9-F3A258B579A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148763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0646949-3C6F-45BD-A9D9-F3A258B579A9}" type="datetimeFigureOut">
              <a:rPr lang="en-US" smtClean="0"/>
              <a:t>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971030-5EF5-46C7-91E4-729AFC05A14E}" type="slidenum">
              <a:rPr lang="en-US" smtClean="0"/>
              <a:t>‹#›</a:t>
            </a:fld>
            <a:endParaRPr lang="en-US"/>
          </a:p>
        </p:txBody>
      </p:sp>
    </p:spTree>
    <p:extLst>
      <p:ext uri="{BB962C8B-B14F-4D97-AF65-F5344CB8AC3E}">
        <p14:creationId xmlns:p14="http://schemas.microsoft.com/office/powerpoint/2010/main" val="3799900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46949-3C6F-45BD-A9D9-F3A258B579A9}" type="datetimeFigureOut">
              <a:rPr lang="en-US" smtClean="0"/>
              <a:t>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971030-5EF5-46C7-91E4-729AFC05A14E}" type="slidenum">
              <a:rPr lang="en-US" smtClean="0"/>
              <a:t>‹#›</a:t>
            </a:fld>
            <a:endParaRPr lang="en-US"/>
          </a:p>
        </p:txBody>
      </p:sp>
    </p:spTree>
    <p:extLst>
      <p:ext uri="{BB962C8B-B14F-4D97-AF65-F5344CB8AC3E}">
        <p14:creationId xmlns:p14="http://schemas.microsoft.com/office/powerpoint/2010/main" val="2370794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4.jp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s://www.lds.org/ensign/2009/12/i-saw-the-hosts-of-the-dead?lang=eng#footnote9-04212_000_015" TargetMode="External"/><Relationship Id="rId2" Type="http://schemas.openxmlformats.org/officeDocument/2006/relationships/hyperlink" Target="https://www.lds.org/ensign/2009/12/i-saw-the-hosts-of-the-dead?lang=eng#footnote8-04212_000_015"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22.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8E35C15-A579-1D50-9575-16CB6170757C}"/>
              </a:ext>
            </a:extLst>
          </p:cNvPr>
          <p:cNvGrpSpPr/>
          <p:nvPr/>
        </p:nvGrpSpPr>
        <p:grpSpPr>
          <a:xfrm>
            <a:off x="0" y="0"/>
            <a:ext cx="12192000" cy="6858000"/>
            <a:chOff x="0" y="0"/>
            <a:chExt cx="12192000" cy="6858000"/>
          </a:xfrm>
        </p:grpSpPr>
        <p:pic>
          <p:nvPicPr>
            <p:cNvPr id="12" name="Picture 11">
              <a:extLst>
                <a:ext uri="{FF2B5EF4-FFF2-40B4-BE49-F238E27FC236}">
                  <a16:creationId xmlns:a16="http://schemas.microsoft.com/office/drawing/2014/main" id="{F3FC809C-B2C4-4CA8-9201-E46405E763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0DE0FA6E-5F53-3932-1C36-43B64223FDCC}"/>
                </a:ext>
              </a:extLst>
            </p:cNvPr>
            <p:cNvPicPr>
              <a:picLocks noChangeAspect="1"/>
            </p:cNvPicPr>
            <p:nvPr/>
          </p:nvPicPr>
          <p:blipFill>
            <a:blip r:embed="rId2">
              <a:extLst>
                <a:ext uri="{28A0092B-C50C-407E-A947-70E740481C1C}">
                  <a14:useLocalDpi xmlns:a14="http://schemas.microsoft.com/office/drawing/2010/main" val="0"/>
                </a:ext>
              </a:extLst>
            </a:blip>
            <a:srcRect l="851" t="12995" r="85842" b="79179"/>
            <a:stretch/>
          </p:blipFill>
          <p:spPr>
            <a:xfrm>
              <a:off x="159025" y="159026"/>
              <a:ext cx="1967948" cy="268356"/>
            </a:xfrm>
            <a:prstGeom prst="rect">
              <a:avLst/>
            </a:prstGeom>
          </p:spPr>
        </p:pic>
      </p:grpSp>
    </p:spTree>
    <p:extLst>
      <p:ext uri="{BB962C8B-B14F-4D97-AF65-F5344CB8AC3E}">
        <p14:creationId xmlns:p14="http://schemas.microsoft.com/office/powerpoint/2010/main" val="2074493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8880B0C-92AE-4924-A5AB-5B0FF6E7C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Ponder</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138:11   Moroni 10:3-5</a:t>
            </a:r>
          </a:p>
        </p:txBody>
      </p:sp>
      <p:sp>
        <p:nvSpPr>
          <p:cNvPr id="4" name="Rectangle 3"/>
          <p:cNvSpPr/>
          <p:nvPr/>
        </p:nvSpPr>
        <p:spPr>
          <a:xfrm>
            <a:off x="5355771" y="1396067"/>
            <a:ext cx="6096000" cy="1754326"/>
          </a:xfrm>
          <a:prstGeom prst="rect">
            <a:avLst/>
          </a:prstGeom>
        </p:spPr>
        <p:txBody>
          <a:bodyPr>
            <a:spAutoFit/>
          </a:bodyPr>
          <a:lstStyle/>
          <a:p>
            <a:r>
              <a:rPr lang="en-US" b="0" i="1" dirty="0">
                <a:solidFill>
                  <a:schemeClr val="bg1"/>
                </a:solidFill>
                <a:effectLst/>
                <a:latin typeface="Palatino"/>
              </a:rPr>
              <a:t>Behold, I would exhort you that when ye shall read these things, if it be wisdom in God that ye should read them, that ye would remember how merciful the Lord hath been unto the children of men, from the creation of Adam even down until the time that ye shall receive these things, and ponder it in your hearts.</a:t>
            </a:r>
            <a:endParaRPr lang="en-US" i="1" dirty="0">
              <a:solidFill>
                <a:schemeClr val="bg1"/>
              </a:solidFill>
            </a:endParaRPr>
          </a:p>
        </p:txBody>
      </p:sp>
      <p:sp>
        <p:nvSpPr>
          <p:cNvPr id="5" name="Rectangle 4"/>
          <p:cNvSpPr/>
          <p:nvPr/>
        </p:nvSpPr>
        <p:spPr>
          <a:xfrm>
            <a:off x="772885" y="3927758"/>
            <a:ext cx="6096000" cy="1754326"/>
          </a:xfrm>
          <a:prstGeom prst="rect">
            <a:avLst/>
          </a:prstGeom>
        </p:spPr>
        <p:txBody>
          <a:bodyPr>
            <a:spAutoFit/>
          </a:bodyPr>
          <a:lstStyle/>
          <a:p>
            <a:r>
              <a:rPr lang="en-US" b="0" i="1" dirty="0">
                <a:solidFill>
                  <a:schemeClr val="bg1"/>
                </a:solidFill>
                <a:effectLst/>
                <a:latin typeface="Palatino"/>
              </a:rPr>
              <a:t>And when ye shall receive these things, I would exhort you that ye would ask God, the Eternal Father, in the name of Christ, if these things are not true; and if ye shall ask with a sincere heart, with real intent, having faith in Christ, he will manifest the truth of it unto you, by the power of the Holy Ghost.</a:t>
            </a:r>
            <a:endParaRPr lang="en-US" i="1" dirty="0">
              <a:solidFill>
                <a:schemeClr val="bg1"/>
              </a:solidFill>
            </a:endParaRPr>
          </a:p>
        </p:txBody>
      </p:sp>
      <p:sp>
        <p:nvSpPr>
          <p:cNvPr id="7" name="Rectangle 6"/>
          <p:cNvSpPr/>
          <p:nvPr/>
        </p:nvSpPr>
        <p:spPr>
          <a:xfrm>
            <a:off x="5001448" y="5946877"/>
            <a:ext cx="5241471" cy="707886"/>
          </a:xfrm>
          <a:prstGeom prst="rect">
            <a:avLst/>
          </a:prstGeom>
        </p:spPr>
        <p:txBody>
          <a:bodyPr wrap="square">
            <a:spAutoFit/>
          </a:bodyPr>
          <a:lstStyle/>
          <a:p>
            <a:r>
              <a:rPr lang="en-US" sz="2000" b="0" i="1" dirty="0">
                <a:solidFill>
                  <a:srgbClr val="FFFF00"/>
                </a:solidFill>
                <a:effectLst/>
                <a:latin typeface="Palatino"/>
              </a:rPr>
              <a:t>And by the power of the Holy Ghost ye may know the truth of all things.</a:t>
            </a:r>
            <a:endParaRPr lang="en-US" sz="2000" i="1" dirty="0">
              <a:solidFill>
                <a:srgbClr val="FFFF00"/>
              </a:solidFill>
            </a:endParaRPr>
          </a:p>
        </p:txBody>
      </p:sp>
      <p:pic>
        <p:nvPicPr>
          <p:cNvPr id="7170" name="Picture 2" descr="http://media.ldscdn.org/images/media-library/youth/gospel-living/young-woman-scripture-study-915090-wallpap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4842" y="226735"/>
            <a:ext cx="2396043" cy="35963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www.lds.org/bc/content/ldsorg/content/images/service/bible-scripture-stud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885" y="3224772"/>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37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fade">
                                      <p:cBhvr>
                                        <p:cTn id="10" dur="5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500"/>
                                        <p:tgtEl>
                                          <p:spTgt spid="717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01D0EF-8420-46F9-919B-670C73AB7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138:11  </a:t>
            </a:r>
          </a:p>
        </p:txBody>
      </p:sp>
      <p:sp>
        <p:nvSpPr>
          <p:cNvPr id="5" name="Rectangle 4"/>
          <p:cNvSpPr/>
          <p:nvPr/>
        </p:nvSpPr>
        <p:spPr>
          <a:xfrm>
            <a:off x="587827" y="694701"/>
            <a:ext cx="6139544" cy="5016758"/>
          </a:xfrm>
          <a:prstGeom prst="rect">
            <a:avLst/>
          </a:prstGeom>
        </p:spPr>
        <p:txBody>
          <a:bodyPr wrap="square">
            <a:spAutoFit/>
          </a:bodyPr>
          <a:lstStyle/>
          <a:p>
            <a:r>
              <a:rPr lang="en-US" sz="2800" dirty="0">
                <a:solidFill>
                  <a:schemeClr val="bg1"/>
                </a:solidFill>
              </a:rPr>
              <a:t>“When I say ‘study,’ I mean something more than reading. … I see you sometimes reading a few verses, stopping to ponder them, carefully reading the verses again, and as you think about what they mean, praying for understanding, asking questions in your mind, waiting for spiritual impressions, and writing down the impressions and insights that come so you can remember and learn more.” </a:t>
            </a:r>
          </a:p>
          <a:p>
            <a:r>
              <a:rPr lang="en-US" sz="1200" dirty="0">
                <a:solidFill>
                  <a:schemeClr val="bg1"/>
                </a:solidFill>
              </a:rPr>
              <a:t>Elder D. Todd </a:t>
            </a:r>
            <a:r>
              <a:rPr lang="en-US" sz="1200" dirty="0" err="1">
                <a:solidFill>
                  <a:schemeClr val="bg1"/>
                </a:solidFill>
              </a:rPr>
              <a:t>Christofferson</a:t>
            </a:r>
            <a:endParaRPr lang="en-US" sz="1200" i="1" dirty="0">
              <a:solidFill>
                <a:schemeClr val="bg1"/>
              </a:solidFill>
            </a:endParaRPr>
          </a:p>
        </p:txBody>
      </p:sp>
      <p:pic>
        <p:nvPicPr>
          <p:cNvPr id="9218" name="Picture 2" descr="https://www.lds.org/bc/content/shared/content/images/leaders/d-todd-christofferson-lar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489" y="1466622"/>
            <a:ext cx="2533650" cy="31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6686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A667F0-2D04-419B-AD94-961841A628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Spirit Body</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Gospel Principles</a:t>
            </a:r>
          </a:p>
        </p:txBody>
      </p:sp>
      <p:sp>
        <p:nvSpPr>
          <p:cNvPr id="7" name="Rectangle 6"/>
          <p:cNvSpPr/>
          <p:nvPr/>
        </p:nvSpPr>
        <p:spPr>
          <a:xfrm>
            <a:off x="489857" y="1582341"/>
            <a:ext cx="6096000" cy="3693319"/>
          </a:xfrm>
          <a:prstGeom prst="rect">
            <a:avLst/>
          </a:prstGeom>
        </p:spPr>
        <p:txBody>
          <a:bodyPr>
            <a:spAutoFit/>
          </a:bodyPr>
          <a:lstStyle/>
          <a:p>
            <a:r>
              <a:rPr lang="en-US" dirty="0">
                <a:solidFill>
                  <a:schemeClr val="bg1"/>
                </a:solidFill>
                <a:latin typeface="Calibri" panose="020F0502020204030204" pitchFamily="34" charset="0"/>
              </a:rPr>
              <a:t>Spirit beings have the same bodily form as mortals except that the spirit body is in perfect form </a:t>
            </a:r>
            <a:r>
              <a:rPr lang="en-US" dirty="0">
                <a:solidFill>
                  <a:srgbClr val="FFFF00"/>
                </a:solidFill>
                <a:latin typeface="Calibri" panose="020F0502020204030204" pitchFamily="34" charset="0"/>
              </a:rPr>
              <a:t>(read Ether 3:16).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Spirits carry with them from earth their attitudes of devotion or antagonism toward things of righteousness. </a:t>
            </a:r>
            <a:r>
              <a:rPr lang="en-US" dirty="0">
                <a:solidFill>
                  <a:srgbClr val="FFFF00"/>
                </a:solidFill>
                <a:latin typeface="Calibri" panose="020F0502020204030204" pitchFamily="34" charset="0"/>
              </a:rPr>
              <a:t>(read Alma 34:34).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have the same appetites and desires that they had when they lived on earth.</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 All spirits are in adult form. </a:t>
            </a:r>
          </a:p>
          <a:p>
            <a:endParaRPr lang="en-US" dirty="0">
              <a:solidFill>
                <a:schemeClr val="bg1"/>
              </a:solidFill>
              <a:latin typeface="Calibri" panose="020F0502020204030204" pitchFamily="34" charset="0"/>
            </a:endParaRPr>
          </a:p>
          <a:p>
            <a:r>
              <a:rPr lang="en-US" dirty="0">
                <a:solidFill>
                  <a:schemeClr val="bg1"/>
                </a:solidFill>
                <a:latin typeface="Calibri" panose="020F0502020204030204" pitchFamily="34" charset="0"/>
              </a:rPr>
              <a:t>They were adults before their mortal existence, and they are in adult form after death, even if they die as infants or children.</a:t>
            </a:r>
          </a:p>
        </p:txBody>
      </p:sp>
      <p:grpSp>
        <p:nvGrpSpPr>
          <p:cNvPr id="19" name="Group 15"/>
          <p:cNvGrpSpPr/>
          <p:nvPr/>
        </p:nvGrpSpPr>
        <p:grpSpPr>
          <a:xfrm>
            <a:off x="7622929" y="2050177"/>
            <a:ext cx="1271017" cy="3165915"/>
            <a:chOff x="5891782" y="1905000"/>
            <a:chExt cx="1271017" cy="3165915"/>
          </a:xfrm>
          <a:solidFill>
            <a:schemeClr val="accent4"/>
          </a:solidFill>
        </p:grpSpPr>
        <p:sp>
          <p:nvSpPr>
            <p:cNvPr id="26" name="Oval 25"/>
            <p:cNvSpPr/>
            <p:nvPr/>
          </p:nvSpPr>
          <p:spPr>
            <a:xfrm>
              <a:off x="6019800" y="1905000"/>
              <a:ext cx="1016000" cy="106680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rot="2423263">
              <a:off x="6068520" y="4385115"/>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6324600" y="2819400"/>
              <a:ext cx="381000" cy="1828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rot="18657015">
              <a:off x="6600982" y="4350807"/>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rot="5400000">
              <a:off x="6336791" y="2797105"/>
              <a:ext cx="381000" cy="1271017"/>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23"/>
          <p:cNvGrpSpPr/>
          <p:nvPr/>
        </p:nvGrpSpPr>
        <p:grpSpPr>
          <a:xfrm>
            <a:off x="9036049" y="2050177"/>
            <a:ext cx="1271017" cy="3165915"/>
            <a:chOff x="7162800" y="1828800"/>
            <a:chExt cx="1271017" cy="3165915"/>
          </a:xfrm>
          <a:solidFill>
            <a:schemeClr val="accent4"/>
          </a:solidFill>
        </p:grpSpPr>
        <p:sp>
          <p:nvSpPr>
            <p:cNvPr id="21" name="Oval 20"/>
            <p:cNvSpPr/>
            <p:nvPr/>
          </p:nvSpPr>
          <p:spPr>
            <a:xfrm>
              <a:off x="7290818" y="1828800"/>
              <a:ext cx="1016000" cy="1066800"/>
            </a:xfrm>
            <a:prstGeom prst="ellipse">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rot="2423263">
              <a:off x="7315202" y="4308915"/>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rot="18657015">
              <a:off x="7872000" y="4274607"/>
              <a:ext cx="381000" cy="685800"/>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rot="5400000">
              <a:off x="7607809" y="2720905"/>
              <a:ext cx="381000" cy="1271017"/>
            </a:xfrm>
            <a:prstGeom prst="roundRect">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apezoid 24"/>
            <p:cNvSpPr/>
            <p:nvPr/>
          </p:nvSpPr>
          <p:spPr>
            <a:xfrm>
              <a:off x="7315200" y="2743200"/>
              <a:ext cx="990600" cy="1828800"/>
            </a:xfrm>
            <a:prstGeom prst="trapezoid">
              <a:avLst>
                <a:gd name="adj" fmla="val 33571"/>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3244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2" presetClass="entr" presetSubtype="2"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right)">
                                      <p:cBhvr>
                                        <p:cTn id="10" dur="1000"/>
                                        <p:tgtEl>
                                          <p:spTgt spid="20"/>
                                        </p:tgtEl>
                                      </p:cBhvr>
                                    </p:animEffect>
                                  </p:childTnLst>
                                </p:cTn>
                              </p:par>
                              <p:par>
                                <p:cTn id="11" presetID="22" presetClass="entr" presetSubtype="2"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right)">
                                      <p:cBhvr>
                                        <p:cTn id="13" dur="10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wipe(left)">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wipe(left)">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Effect transition="in" filter="wipe(left)">
                                      <p:cBhvr>
                                        <p:cTn id="28" dur="500"/>
                                        <p:tgtEl>
                                          <p:spTgt spid="7">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animEffect transition="in" filter="wipe(left)">
                                      <p:cBhvr>
                                        <p:cTn id="3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188F582-DE36-4A1F-B234-D9A0360EF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Paradise vs Prison</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138:12-15, 20-22,  and Gospel Principles</a:t>
            </a:r>
          </a:p>
        </p:txBody>
      </p:sp>
      <p:grpSp>
        <p:nvGrpSpPr>
          <p:cNvPr id="17" name="Group 16"/>
          <p:cNvGrpSpPr/>
          <p:nvPr/>
        </p:nvGrpSpPr>
        <p:grpSpPr>
          <a:xfrm>
            <a:off x="4616049" y="1530135"/>
            <a:ext cx="3439848" cy="3806853"/>
            <a:chOff x="4616049" y="1530135"/>
            <a:chExt cx="3439848" cy="3806853"/>
          </a:xfrm>
        </p:grpSpPr>
        <p:sp>
          <p:nvSpPr>
            <p:cNvPr id="3" name="Chord 2"/>
            <p:cNvSpPr/>
            <p:nvPr/>
          </p:nvSpPr>
          <p:spPr>
            <a:xfrm rot="19018313">
              <a:off x="4616049" y="1530135"/>
              <a:ext cx="3439848" cy="3806853"/>
            </a:xfrm>
            <a:prstGeom prst="chord">
              <a:avLst>
                <a:gd name="adj1" fmla="val 4935135"/>
                <a:gd name="adj2" fmla="val 16355499"/>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063797" y="3235250"/>
              <a:ext cx="1264515" cy="1077218"/>
            </a:xfrm>
            <a:prstGeom prst="rect">
              <a:avLst/>
            </a:prstGeom>
            <a:noFill/>
          </p:spPr>
          <p:txBody>
            <a:bodyPr wrap="square" rtlCol="0">
              <a:spAutoFit/>
            </a:bodyPr>
            <a:lstStyle/>
            <a:p>
              <a:pPr algn="ctr"/>
              <a:r>
                <a:rPr lang="en-US" sz="3200" dirty="0">
                  <a:solidFill>
                    <a:schemeClr val="bg1"/>
                  </a:solidFill>
                </a:rPr>
                <a:t>Spirit Prison</a:t>
              </a:r>
            </a:p>
          </p:txBody>
        </p:sp>
      </p:grpSp>
      <p:grpSp>
        <p:nvGrpSpPr>
          <p:cNvPr id="18" name="Group 17"/>
          <p:cNvGrpSpPr/>
          <p:nvPr/>
        </p:nvGrpSpPr>
        <p:grpSpPr>
          <a:xfrm>
            <a:off x="4936051" y="1268696"/>
            <a:ext cx="3439848" cy="3806853"/>
            <a:chOff x="4936051" y="1268696"/>
            <a:chExt cx="3439848" cy="3806853"/>
          </a:xfrm>
        </p:grpSpPr>
        <p:sp>
          <p:nvSpPr>
            <p:cNvPr id="13" name="Chord 12"/>
            <p:cNvSpPr/>
            <p:nvPr/>
          </p:nvSpPr>
          <p:spPr>
            <a:xfrm rot="8290192">
              <a:off x="4936051" y="1268696"/>
              <a:ext cx="3439848" cy="3806853"/>
            </a:xfrm>
            <a:prstGeom prst="chord">
              <a:avLst>
                <a:gd name="adj1" fmla="val 4935135"/>
                <a:gd name="adj2" fmla="val 16355499"/>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328312" y="2101269"/>
              <a:ext cx="1731361" cy="1077218"/>
            </a:xfrm>
            <a:prstGeom prst="rect">
              <a:avLst/>
            </a:prstGeom>
            <a:noFill/>
          </p:spPr>
          <p:txBody>
            <a:bodyPr wrap="square" rtlCol="0">
              <a:spAutoFit/>
            </a:bodyPr>
            <a:lstStyle/>
            <a:p>
              <a:pPr algn="ctr"/>
              <a:r>
                <a:rPr lang="en-US" sz="3200" dirty="0">
                  <a:solidFill>
                    <a:schemeClr val="bg1"/>
                  </a:solidFill>
                </a:rPr>
                <a:t>Spirit Paradise</a:t>
              </a:r>
            </a:p>
          </p:txBody>
        </p:sp>
      </p:grpSp>
      <p:sp>
        <p:nvSpPr>
          <p:cNvPr id="15" name="TextBox 14"/>
          <p:cNvSpPr txBox="1"/>
          <p:nvPr/>
        </p:nvSpPr>
        <p:spPr>
          <a:xfrm>
            <a:off x="8313925" y="4312468"/>
            <a:ext cx="3788228" cy="2246769"/>
          </a:xfrm>
          <a:prstGeom prst="rect">
            <a:avLst/>
          </a:prstGeom>
          <a:noFill/>
        </p:spPr>
        <p:txBody>
          <a:bodyPr wrap="square" rtlCol="0">
            <a:spAutoFit/>
          </a:bodyPr>
          <a:lstStyle/>
          <a:p>
            <a:r>
              <a:rPr lang="en-US" sz="2000" dirty="0">
                <a:solidFill>
                  <a:schemeClr val="bg1"/>
                </a:solidFill>
              </a:rPr>
              <a:t>The spirits of those who are righteous are received into a state of happiness, which is called paradise, a state of rest, a state of peace, where they shall rest from all their troubles and from all care, and sorrow.</a:t>
            </a:r>
          </a:p>
        </p:txBody>
      </p:sp>
      <p:sp>
        <p:nvSpPr>
          <p:cNvPr id="8" name="Rectangle 7"/>
          <p:cNvSpPr/>
          <p:nvPr/>
        </p:nvSpPr>
        <p:spPr>
          <a:xfrm>
            <a:off x="178422" y="3968178"/>
            <a:ext cx="4321629" cy="2308324"/>
          </a:xfrm>
          <a:prstGeom prst="rect">
            <a:avLst/>
          </a:prstGeom>
        </p:spPr>
        <p:txBody>
          <a:bodyPr wrap="square">
            <a:spAutoFit/>
          </a:bodyPr>
          <a:lstStyle/>
          <a:p>
            <a:r>
              <a:rPr lang="en-US" dirty="0">
                <a:solidFill>
                  <a:schemeClr val="bg1"/>
                </a:solidFill>
                <a:latin typeface="Calibri" panose="020F0502020204030204" pitchFamily="34" charset="0"/>
              </a:rPr>
              <a:t>In the spirit prison are the spirits of those who have not yet received the gospel of Jesus Christ. These spirits have agency and may be enticed by both good and evil. If they accept the gospel and the ordinances performed for them in the temples, they may leave the spirit prison and dwell in paradise.</a:t>
            </a:r>
            <a:endParaRPr lang="en-US" dirty="0">
              <a:solidFill>
                <a:schemeClr val="bg1"/>
              </a:solidFill>
            </a:endParaRPr>
          </a:p>
        </p:txBody>
      </p:sp>
      <p:sp>
        <p:nvSpPr>
          <p:cNvPr id="12" name="Rectangle 11"/>
          <p:cNvSpPr/>
          <p:nvPr/>
        </p:nvSpPr>
        <p:spPr>
          <a:xfrm>
            <a:off x="253269" y="1153051"/>
            <a:ext cx="5223191" cy="1200329"/>
          </a:xfrm>
          <a:prstGeom prst="rect">
            <a:avLst/>
          </a:prstGeom>
        </p:spPr>
        <p:txBody>
          <a:bodyPr wrap="square">
            <a:spAutoFit/>
          </a:bodyPr>
          <a:lstStyle/>
          <a:p>
            <a:r>
              <a:rPr lang="en-US" sz="2400" i="1" dirty="0">
                <a:solidFill>
                  <a:srgbClr val="00B0F0"/>
                </a:solidFill>
                <a:latin typeface="Palatino"/>
              </a:rPr>
              <a:t>By which also he [Christ] went and preached unto the spirits in prison;</a:t>
            </a:r>
          </a:p>
          <a:p>
            <a:r>
              <a:rPr lang="en-US" sz="2400" i="1" dirty="0">
                <a:solidFill>
                  <a:srgbClr val="00B0F0"/>
                </a:solidFill>
                <a:latin typeface="Palatino"/>
              </a:rPr>
              <a:t>1 Peter 3:18</a:t>
            </a:r>
            <a:endParaRPr lang="en-US" sz="2400" i="1" dirty="0">
              <a:solidFill>
                <a:srgbClr val="00B0F0"/>
              </a:solidFill>
            </a:endParaRPr>
          </a:p>
        </p:txBody>
      </p:sp>
      <p:sp>
        <p:nvSpPr>
          <p:cNvPr id="2" name="&quot;No&quot; Symbol 1"/>
          <p:cNvSpPr/>
          <p:nvPr/>
        </p:nvSpPr>
        <p:spPr>
          <a:xfrm>
            <a:off x="4472255" y="1311625"/>
            <a:ext cx="4054928" cy="3978600"/>
          </a:xfrm>
          <a:prstGeom prst="noSmoking">
            <a:avLst>
              <a:gd name="adj" fmla="val 364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75649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outVertical)">
                                      <p:cBhvr>
                                        <p:cTn id="7" dur="500"/>
                                        <p:tgtEl>
                                          <p:spTgt spid="1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outVertical)">
                                      <p:cBhvr>
                                        <p:cTn id="19" dur="500"/>
                                        <p:tgtEl>
                                          <p:spTgt spid="15"/>
                                        </p:tgtEl>
                                      </p:cBhvr>
                                    </p:animEffect>
                                  </p:childTnLst>
                                </p:cTn>
                              </p:par>
                              <p:par>
                                <p:cTn id="20" presetID="16" presetClass="entr" presetSubtype="37"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outVertic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404B0E-AC3F-44B8-9F74-AF5568392A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Separation </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138:12-15, 20-22 and Gospel Principles</a:t>
            </a:r>
          </a:p>
        </p:txBody>
      </p:sp>
      <p:sp>
        <p:nvSpPr>
          <p:cNvPr id="5" name="Rectangle 4"/>
          <p:cNvSpPr/>
          <p:nvPr/>
        </p:nvSpPr>
        <p:spPr>
          <a:xfrm>
            <a:off x="609600" y="1166844"/>
            <a:ext cx="3690257" cy="1200329"/>
          </a:xfrm>
          <a:prstGeom prst="rect">
            <a:avLst/>
          </a:prstGeom>
        </p:spPr>
        <p:txBody>
          <a:bodyPr wrap="square">
            <a:spAutoFit/>
          </a:bodyPr>
          <a:lstStyle/>
          <a:p>
            <a:r>
              <a:rPr lang="en-US" dirty="0">
                <a:solidFill>
                  <a:schemeClr val="bg1"/>
                </a:solidFill>
                <a:latin typeface="Calibri" panose="020F0502020204030204" pitchFamily="34" charset="0"/>
              </a:rPr>
              <a:t>The spirits are classified according to the purity of their lives and their obedience to the will of the Lord while on earth. </a:t>
            </a:r>
            <a:endParaRPr lang="en-US" dirty="0">
              <a:solidFill>
                <a:schemeClr val="bg1"/>
              </a:solidFill>
            </a:endParaRPr>
          </a:p>
        </p:txBody>
      </p:sp>
      <p:sp>
        <p:nvSpPr>
          <p:cNvPr id="16" name="Rectangle 15"/>
          <p:cNvSpPr/>
          <p:nvPr/>
        </p:nvSpPr>
        <p:spPr>
          <a:xfrm>
            <a:off x="7557081" y="1166844"/>
            <a:ext cx="4401003" cy="1477328"/>
          </a:xfrm>
          <a:prstGeom prst="rect">
            <a:avLst/>
          </a:prstGeom>
        </p:spPr>
        <p:txBody>
          <a:bodyPr wrap="square">
            <a:spAutoFit/>
          </a:bodyPr>
          <a:lstStyle/>
          <a:p>
            <a:r>
              <a:rPr lang="en-US" dirty="0">
                <a:solidFill>
                  <a:schemeClr val="bg1"/>
                </a:solidFill>
                <a:latin typeface="Calibri" panose="020F0502020204030204" pitchFamily="34" charset="0"/>
              </a:rPr>
              <a:t>The righteous and the wicked are separated, but the spirits may progress as they learn gospel principles and live in accordance with them. The spirits in paradise can teach the spirits in prison</a:t>
            </a:r>
            <a:endParaRPr lang="en-US" dirty="0">
              <a:solidFill>
                <a:schemeClr val="bg1"/>
              </a:solidFill>
            </a:endParaRPr>
          </a:p>
        </p:txBody>
      </p:sp>
      <p:sp>
        <p:nvSpPr>
          <p:cNvPr id="7" name="Rectangle 6"/>
          <p:cNvSpPr/>
          <p:nvPr/>
        </p:nvSpPr>
        <p:spPr>
          <a:xfrm>
            <a:off x="2783568" y="2282188"/>
            <a:ext cx="6153603" cy="584775"/>
          </a:xfrm>
          <a:prstGeom prst="rect">
            <a:avLst/>
          </a:prstGeom>
        </p:spPr>
        <p:txBody>
          <a:bodyPr wrap="square">
            <a:spAutoFit/>
          </a:bodyPr>
          <a:lstStyle/>
          <a:p>
            <a:pPr fontAlgn="base"/>
            <a:r>
              <a:rPr lang="en-US" sz="3200" b="0" i="1" dirty="0">
                <a:solidFill>
                  <a:srgbClr val="FFFF00"/>
                </a:solidFill>
                <a:effectLst/>
                <a:latin typeface="Palatino"/>
              </a:rPr>
              <a:t>Read: 1 Nephi 15:28-30</a:t>
            </a:r>
          </a:p>
        </p:txBody>
      </p:sp>
      <p:pic>
        <p:nvPicPr>
          <p:cNvPr id="3" name="Picture 2">
            <a:extLst>
              <a:ext uri="{FF2B5EF4-FFF2-40B4-BE49-F238E27FC236}">
                <a16:creationId xmlns:a16="http://schemas.microsoft.com/office/drawing/2014/main" id="{949845B2-7ABC-481E-B646-137EC18451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237" y="2910903"/>
            <a:ext cx="10677525" cy="3457575"/>
          </a:xfrm>
          <a:prstGeom prst="rect">
            <a:avLst/>
          </a:prstGeom>
        </p:spPr>
      </p:pic>
    </p:spTree>
    <p:extLst>
      <p:ext uri="{BB962C8B-B14F-4D97-AF65-F5344CB8AC3E}">
        <p14:creationId xmlns:p14="http://schemas.microsoft.com/office/powerpoint/2010/main" val="405438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2BE7931-78D1-41BF-81CE-C32EEA4DD7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Future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sp>
        <p:nvSpPr>
          <p:cNvPr id="5" name="Rectangle 4"/>
          <p:cNvSpPr/>
          <p:nvPr/>
        </p:nvSpPr>
        <p:spPr>
          <a:xfrm>
            <a:off x="337456" y="1095782"/>
            <a:ext cx="5050972" cy="1323439"/>
          </a:xfrm>
          <a:prstGeom prst="rect">
            <a:avLst/>
          </a:prstGeom>
        </p:spPr>
        <p:txBody>
          <a:bodyPr wrap="square">
            <a:spAutoFit/>
          </a:bodyPr>
          <a:lstStyle/>
          <a:p>
            <a:r>
              <a:rPr lang="en-US" sz="2000" dirty="0">
                <a:solidFill>
                  <a:schemeClr val="bg1"/>
                </a:solidFill>
              </a:rPr>
              <a:t>In his vision President Smith saw “an innumerable company” of spirits who “had departed the mortal life, firm in the hope of a glorious resurrection.” </a:t>
            </a:r>
            <a:endParaRPr lang="en-US" sz="2000" i="1" dirty="0">
              <a:solidFill>
                <a:schemeClr val="bg1"/>
              </a:solidFill>
            </a:endParaRPr>
          </a:p>
        </p:txBody>
      </p:sp>
      <p:sp>
        <p:nvSpPr>
          <p:cNvPr id="9" name="Rectangle 8"/>
          <p:cNvSpPr/>
          <p:nvPr/>
        </p:nvSpPr>
        <p:spPr>
          <a:xfrm>
            <a:off x="5889171" y="1724201"/>
            <a:ext cx="5595258" cy="1631216"/>
          </a:xfrm>
          <a:prstGeom prst="rect">
            <a:avLst/>
          </a:prstGeom>
        </p:spPr>
        <p:txBody>
          <a:bodyPr wrap="square">
            <a:spAutoFit/>
          </a:bodyPr>
          <a:lstStyle/>
          <a:p>
            <a:r>
              <a:rPr lang="en-US" sz="2000" dirty="0">
                <a:solidFill>
                  <a:schemeClr val="bg1"/>
                </a:solidFill>
              </a:rPr>
              <a:t>These were celestial heirs who had lived on the earth from the time of Adam until Christ came. Great multitudes of people born after that time will qualify for the celestial glory through their faithfulness in this life or in the spirit world. </a:t>
            </a:r>
          </a:p>
        </p:txBody>
      </p:sp>
      <p:sp>
        <p:nvSpPr>
          <p:cNvPr id="12" name="Rectangle 11"/>
          <p:cNvSpPr/>
          <p:nvPr/>
        </p:nvSpPr>
        <p:spPr>
          <a:xfrm>
            <a:off x="6096000" y="4244933"/>
            <a:ext cx="5050972" cy="1015663"/>
          </a:xfrm>
          <a:prstGeom prst="rect">
            <a:avLst/>
          </a:prstGeom>
        </p:spPr>
        <p:txBody>
          <a:bodyPr wrap="square">
            <a:spAutoFit/>
          </a:bodyPr>
          <a:lstStyle/>
          <a:p>
            <a:r>
              <a:rPr lang="en-US" sz="2000" dirty="0">
                <a:solidFill>
                  <a:schemeClr val="bg1"/>
                </a:solidFill>
              </a:rPr>
              <a:t>In addition, there will be the millions of children who died before they reached the age of accountability. </a:t>
            </a:r>
            <a:endParaRPr lang="en-US" sz="2000" i="1" dirty="0">
              <a:solidFill>
                <a:schemeClr val="bg1"/>
              </a:solidFill>
            </a:endParaRPr>
          </a:p>
        </p:txBody>
      </p:sp>
      <p:pic>
        <p:nvPicPr>
          <p:cNvPr id="6146" name="Picture 2" descr="https://encrypted-tbn3.gstatic.com/images?q=tbn:ANd9GcThBerWf-vTgvdyX0EH89ky45C0tG7Q5-8Hm80-gxCikfDvRN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0698" y="2419221"/>
            <a:ext cx="2608102" cy="22690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357009-0619-414E-BFFF-9474248F1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523" y="5126143"/>
            <a:ext cx="8735644" cy="1600423"/>
          </a:xfrm>
          <a:prstGeom prst="rect">
            <a:avLst/>
          </a:prstGeom>
        </p:spPr>
      </p:pic>
    </p:spTree>
    <p:extLst>
      <p:ext uri="{BB962C8B-B14F-4D97-AF65-F5344CB8AC3E}">
        <p14:creationId xmlns:p14="http://schemas.microsoft.com/office/powerpoint/2010/main" val="223168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fade">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80">
                                          <p:stCondLst>
                                            <p:cond delay="0"/>
                                          </p:stCondLst>
                                        </p:cTn>
                                        <p:tgtEl>
                                          <p:spTgt spid="12"/>
                                        </p:tgtEl>
                                      </p:cBhvr>
                                    </p:animEffect>
                                    <p:anim calcmode="lin" valueType="num">
                                      <p:cBhvr>
                                        <p:cTn id="1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1" dur="26">
                                          <p:stCondLst>
                                            <p:cond delay="650"/>
                                          </p:stCondLst>
                                        </p:cTn>
                                        <p:tgtEl>
                                          <p:spTgt spid="12"/>
                                        </p:tgtEl>
                                      </p:cBhvr>
                                      <p:to x="100000" y="60000"/>
                                    </p:animScale>
                                    <p:animScale>
                                      <p:cBhvr>
                                        <p:cTn id="22" dur="166" decel="50000">
                                          <p:stCondLst>
                                            <p:cond delay="676"/>
                                          </p:stCondLst>
                                        </p:cTn>
                                        <p:tgtEl>
                                          <p:spTgt spid="12"/>
                                        </p:tgtEl>
                                      </p:cBhvr>
                                      <p:to x="100000" y="100000"/>
                                    </p:animScale>
                                    <p:animScale>
                                      <p:cBhvr>
                                        <p:cTn id="23" dur="26">
                                          <p:stCondLst>
                                            <p:cond delay="1312"/>
                                          </p:stCondLst>
                                        </p:cTn>
                                        <p:tgtEl>
                                          <p:spTgt spid="12"/>
                                        </p:tgtEl>
                                      </p:cBhvr>
                                      <p:to x="100000" y="80000"/>
                                    </p:animScale>
                                    <p:animScale>
                                      <p:cBhvr>
                                        <p:cTn id="24" dur="166" decel="50000">
                                          <p:stCondLst>
                                            <p:cond delay="1338"/>
                                          </p:stCondLst>
                                        </p:cTn>
                                        <p:tgtEl>
                                          <p:spTgt spid="12"/>
                                        </p:tgtEl>
                                      </p:cBhvr>
                                      <p:to x="100000" y="100000"/>
                                    </p:animScale>
                                    <p:animScale>
                                      <p:cBhvr>
                                        <p:cTn id="25" dur="26">
                                          <p:stCondLst>
                                            <p:cond delay="1642"/>
                                          </p:stCondLst>
                                        </p:cTn>
                                        <p:tgtEl>
                                          <p:spTgt spid="12"/>
                                        </p:tgtEl>
                                      </p:cBhvr>
                                      <p:to x="100000" y="90000"/>
                                    </p:animScale>
                                    <p:animScale>
                                      <p:cBhvr>
                                        <p:cTn id="26" dur="166" decel="50000">
                                          <p:stCondLst>
                                            <p:cond delay="1668"/>
                                          </p:stCondLst>
                                        </p:cTn>
                                        <p:tgtEl>
                                          <p:spTgt spid="12"/>
                                        </p:tgtEl>
                                      </p:cBhvr>
                                      <p:to x="100000" y="100000"/>
                                    </p:animScale>
                                    <p:animScale>
                                      <p:cBhvr>
                                        <p:cTn id="27" dur="26">
                                          <p:stCondLst>
                                            <p:cond delay="1808"/>
                                          </p:stCondLst>
                                        </p:cTn>
                                        <p:tgtEl>
                                          <p:spTgt spid="12"/>
                                        </p:tgtEl>
                                      </p:cBhvr>
                                      <p:to x="100000" y="95000"/>
                                    </p:animScale>
                                    <p:animScale>
                                      <p:cBhvr>
                                        <p:cTn id="28" dur="166" decel="50000">
                                          <p:stCondLst>
                                            <p:cond delay="1834"/>
                                          </p:stCondLst>
                                        </p:cTn>
                                        <p:tgtEl>
                                          <p:spTgt spid="12"/>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BA467F-39EE-4783-A3E1-9389BC60B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79" y="0"/>
            <a:ext cx="12124641"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Joy and Gladness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sp>
        <p:nvSpPr>
          <p:cNvPr id="12" name="Rectangle 11"/>
          <p:cNvSpPr/>
          <p:nvPr/>
        </p:nvSpPr>
        <p:spPr>
          <a:xfrm>
            <a:off x="520995" y="1225692"/>
            <a:ext cx="8848479" cy="3970318"/>
          </a:xfrm>
          <a:prstGeom prst="rect">
            <a:avLst/>
          </a:prstGeom>
        </p:spPr>
        <p:txBody>
          <a:bodyPr wrap="square">
            <a:spAutoFit/>
          </a:bodyPr>
          <a:lstStyle/>
          <a:p>
            <a:r>
              <a:rPr lang="en-US" sz="2800" b="1" i="1">
                <a:solidFill>
                  <a:schemeClr val="bg1"/>
                </a:solidFill>
              </a:rPr>
              <a:t>O how great the plan of our God! For on the other hand, the paradise of God must deliver up the spirits of the righteous, and the grave deliver up the body of the righteous; and the spirit and the body is restored to itself again, and all men become incorruptible, and immortal, and they are living souls, having a perfect knowledge like unto us in the flesh, save it be that our knowledge shall be perfect.</a:t>
            </a:r>
          </a:p>
          <a:p>
            <a:r>
              <a:rPr lang="en-US" sz="2800" b="1" i="1">
                <a:solidFill>
                  <a:schemeClr val="bg1"/>
                </a:solidFill>
              </a:rPr>
              <a:t>2 Nephi 9:13</a:t>
            </a:r>
            <a:endParaRPr lang="en-US" sz="2800" b="1" i="1" dirty="0">
              <a:solidFill>
                <a:schemeClr val="bg1"/>
              </a:solidFill>
            </a:endParaRPr>
          </a:p>
        </p:txBody>
      </p:sp>
      <p:pic>
        <p:nvPicPr>
          <p:cNvPr id="5" name="Picture 4">
            <a:extLst>
              <a:ext uri="{FF2B5EF4-FFF2-40B4-BE49-F238E27FC236}">
                <a16:creationId xmlns:a16="http://schemas.microsoft.com/office/drawing/2014/main" id="{F7DAAA17-D1F1-4B13-A465-C3041CAEC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4829" y="5318450"/>
            <a:ext cx="1012570" cy="1273231"/>
          </a:xfrm>
          <a:prstGeom prst="rect">
            <a:avLst/>
          </a:prstGeom>
        </p:spPr>
      </p:pic>
      <p:grpSp>
        <p:nvGrpSpPr>
          <p:cNvPr id="9" name="Group 8">
            <a:extLst>
              <a:ext uri="{FF2B5EF4-FFF2-40B4-BE49-F238E27FC236}">
                <a16:creationId xmlns:a16="http://schemas.microsoft.com/office/drawing/2014/main" id="{2B3542CA-8381-49BF-9885-AC5EEDF4CB6F}"/>
              </a:ext>
            </a:extLst>
          </p:cNvPr>
          <p:cNvGrpSpPr/>
          <p:nvPr/>
        </p:nvGrpSpPr>
        <p:grpSpPr>
          <a:xfrm>
            <a:off x="3744487" y="4775799"/>
            <a:ext cx="7110342" cy="2016746"/>
            <a:chOff x="3744487" y="4775799"/>
            <a:chExt cx="7110342" cy="2016746"/>
          </a:xfrm>
        </p:grpSpPr>
        <p:sp>
          <p:nvSpPr>
            <p:cNvPr id="7" name="TextBox 6">
              <a:extLst>
                <a:ext uri="{FF2B5EF4-FFF2-40B4-BE49-F238E27FC236}">
                  <a16:creationId xmlns:a16="http://schemas.microsoft.com/office/drawing/2014/main" id="{E4D8BD02-331F-450A-8A43-1A6D30787540}"/>
                </a:ext>
              </a:extLst>
            </p:cNvPr>
            <p:cNvSpPr txBox="1"/>
            <p:nvPr/>
          </p:nvSpPr>
          <p:spPr>
            <a:xfrm>
              <a:off x="4757057" y="4775799"/>
              <a:ext cx="6097772" cy="1815882"/>
            </a:xfrm>
            <a:prstGeom prst="rect">
              <a:avLst/>
            </a:prstGeom>
            <a:noFill/>
          </p:spPr>
          <p:txBody>
            <a:bodyPr wrap="square">
              <a:spAutoFit/>
            </a:bodyPr>
            <a:lstStyle/>
            <a:p>
              <a:r>
                <a:rPr lang="en-US" sz="2800" b="0" i="0" dirty="0">
                  <a:solidFill>
                    <a:schemeClr val="bg1"/>
                  </a:solidFill>
                  <a:effectLst/>
                  <a:latin typeface="Nyala" panose="02000504070300020003" pitchFamily="2" charset="0"/>
                </a:rPr>
                <a:t>“…our gospel perspective helps us to understand that joy is more than a fleeting feeling or emotion; rather, it is a spiritual gift and a state of being and becoming.” </a:t>
              </a:r>
              <a:endParaRPr lang="en-US" sz="2800" dirty="0">
                <a:solidFill>
                  <a:schemeClr val="bg1"/>
                </a:solidFill>
                <a:latin typeface="Nyala" panose="02000504070300020003" pitchFamily="2" charset="0"/>
              </a:endParaRPr>
            </a:p>
          </p:txBody>
        </p:sp>
        <p:sp>
          <p:nvSpPr>
            <p:cNvPr id="8" name="TextBox 7">
              <a:extLst>
                <a:ext uri="{FF2B5EF4-FFF2-40B4-BE49-F238E27FC236}">
                  <a16:creationId xmlns:a16="http://schemas.microsoft.com/office/drawing/2014/main" id="{47CBAAD3-925B-4FFF-9AA5-C92F7E061324}"/>
                </a:ext>
              </a:extLst>
            </p:cNvPr>
            <p:cNvSpPr txBox="1"/>
            <p:nvPr/>
          </p:nvSpPr>
          <p:spPr>
            <a:xfrm>
              <a:off x="3744487" y="6515546"/>
              <a:ext cx="2498651" cy="276999"/>
            </a:xfrm>
            <a:prstGeom prst="rect">
              <a:avLst/>
            </a:prstGeom>
            <a:noFill/>
          </p:spPr>
          <p:txBody>
            <a:bodyPr wrap="square" rtlCol="0">
              <a:spAutoFit/>
            </a:bodyPr>
            <a:lstStyle/>
            <a:p>
              <a:pPr algn="r"/>
              <a:r>
                <a:rPr lang="en-US" sz="1200" dirty="0">
                  <a:solidFill>
                    <a:schemeClr val="bg1"/>
                  </a:solidFill>
                </a:rPr>
                <a:t>Elder David A. Bednar</a:t>
              </a:r>
            </a:p>
          </p:txBody>
        </p:sp>
      </p:grpSp>
    </p:spTree>
    <p:extLst>
      <p:ext uri="{BB962C8B-B14F-4D97-AF65-F5344CB8AC3E}">
        <p14:creationId xmlns:p14="http://schemas.microsoft.com/office/powerpoint/2010/main" val="214646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138:12-14</a:t>
            </a:r>
          </a:p>
        </p:txBody>
      </p:sp>
      <p:pic>
        <p:nvPicPr>
          <p:cNvPr id="2" name="Picture 1">
            <a:extLst>
              <a:ext uri="{FF2B5EF4-FFF2-40B4-BE49-F238E27FC236}">
                <a16:creationId xmlns:a16="http://schemas.microsoft.com/office/drawing/2014/main" id="{218B6176-38CD-4076-A48A-36057FC0D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15"/>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Joy VS Fun</a:t>
            </a:r>
          </a:p>
        </p:txBody>
      </p:sp>
      <p:sp>
        <p:nvSpPr>
          <p:cNvPr id="4" name="TextBox 3">
            <a:extLst>
              <a:ext uri="{FF2B5EF4-FFF2-40B4-BE49-F238E27FC236}">
                <a16:creationId xmlns:a16="http://schemas.microsoft.com/office/drawing/2014/main" id="{A6F9EB7B-CF90-41ED-9B0E-F610C0D66ACA}"/>
              </a:ext>
            </a:extLst>
          </p:cNvPr>
          <p:cNvSpPr txBox="1"/>
          <p:nvPr/>
        </p:nvSpPr>
        <p:spPr>
          <a:xfrm>
            <a:off x="595588" y="917912"/>
            <a:ext cx="3253398" cy="5940088"/>
          </a:xfrm>
          <a:prstGeom prst="rect">
            <a:avLst/>
          </a:prstGeom>
          <a:noFill/>
        </p:spPr>
        <p:txBody>
          <a:bodyPr wrap="square" rtlCol="0">
            <a:spAutoFit/>
          </a:bodyPr>
          <a:lstStyle/>
          <a:p>
            <a:pPr algn="ctr"/>
            <a:r>
              <a:rPr lang="en-US" sz="4400" dirty="0">
                <a:solidFill>
                  <a:schemeClr val="bg1"/>
                </a:solidFill>
                <a:latin typeface="Nyala" panose="02000504070300020003" pitchFamily="2" charset="0"/>
              </a:rPr>
              <a:t>Joy</a:t>
            </a:r>
          </a:p>
          <a:p>
            <a:pPr algn="ctr"/>
            <a:endParaRPr lang="en-US" sz="2800" dirty="0">
              <a:solidFill>
                <a:schemeClr val="bg1"/>
              </a:solidFill>
            </a:endParaRPr>
          </a:p>
          <a:p>
            <a:pPr algn="ctr"/>
            <a:r>
              <a:rPr lang="en-US" sz="2800" dirty="0">
                <a:solidFill>
                  <a:schemeClr val="bg1"/>
                </a:solidFill>
              </a:rPr>
              <a:t>Spiritual</a:t>
            </a:r>
          </a:p>
          <a:p>
            <a:pPr algn="ctr"/>
            <a:endParaRPr lang="en-US" sz="2800" dirty="0">
              <a:solidFill>
                <a:schemeClr val="bg1"/>
              </a:solidFill>
            </a:endParaRPr>
          </a:p>
          <a:p>
            <a:pPr algn="ctr"/>
            <a:r>
              <a:rPr lang="en-US" sz="2800" dirty="0">
                <a:solidFill>
                  <a:schemeClr val="bg1"/>
                </a:solidFill>
              </a:rPr>
              <a:t>Enduring</a:t>
            </a:r>
          </a:p>
          <a:p>
            <a:pPr algn="ctr"/>
            <a:endParaRPr lang="en-US" sz="2800" dirty="0">
              <a:solidFill>
                <a:schemeClr val="bg1"/>
              </a:solidFill>
            </a:endParaRPr>
          </a:p>
          <a:p>
            <a:pPr algn="ctr"/>
            <a:r>
              <a:rPr lang="en-US" sz="2800" dirty="0">
                <a:solidFill>
                  <a:schemeClr val="bg1"/>
                </a:solidFill>
              </a:rPr>
              <a:t>Deep and Rich</a:t>
            </a:r>
          </a:p>
          <a:p>
            <a:pPr algn="ctr"/>
            <a:endParaRPr lang="en-US" sz="2800" dirty="0">
              <a:solidFill>
                <a:schemeClr val="bg1"/>
              </a:solidFill>
            </a:endParaRPr>
          </a:p>
          <a:p>
            <a:pPr algn="ctr"/>
            <a:r>
              <a:rPr lang="en-US" sz="2800" dirty="0">
                <a:solidFill>
                  <a:schemeClr val="bg1"/>
                </a:solidFill>
              </a:rPr>
              <a:t>Whole and Complete</a:t>
            </a:r>
          </a:p>
          <a:p>
            <a:pPr algn="ctr"/>
            <a:endParaRPr lang="en-US" sz="2800" dirty="0">
              <a:solidFill>
                <a:schemeClr val="bg1"/>
              </a:solidFill>
            </a:endParaRPr>
          </a:p>
          <a:p>
            <a:pPr algn="ctr"/>
            <a:r>
              <a:rPr lang="en-US" sz="2800" dirty="0">
                <a:solidFill>
                  <a:schemeClr val="bg1"/>
                </a:solidFill>
              </a:rPr>
              <a:t>Pertains to Mortality and Eternity</a:t>
            </a:r>
          </a:p>
          <a:p>
            <a:pPr algn="ctr"/>
            <a:endParaRPr lang="en-US" sz="2800" dirty="0">
              <a:solidFill>
                <a:schemeClr val="bg1"/>
              </a:solidFill>
            </a:endParaRPr>
          </a:p>
        </p:txBody>
      </p:sp>
      <p:sp>
        <p:nvSpPr>
          <p:cNvPr id="5" name="TextBox 4">
            <a:extLst>
              <a:ext uri="{FF2B5EF4-FFF2-40B4-BE49-F238E27FC236}">
                <a16:creationId xmlns:a16="http://schemas.microsoft.com/office/drawing/2014/main" id="{542BA75D-8708-4482-891F-0913FA964039}"/>
              </a:ext>
            </a:extLst>
          </p:cNvPr>
          <p:cNvSpPr txBox="1"/>
          <p:nvPr/>
        </p:nvSpPr>
        <p:spPr>
          <a:xfrm>
            <a:off x="8010024" y="953882"/>
            <a:ext cx="3253397" cy="5447645"/>
          </a:xfrm>
          <a:prstGeom prst="rect">
            <a:avLst/>
          </a:prstGeom>
          <a:noFill/>
        </p:spPr>
        <p:txBody>
          <a:bodyPr wrap="square" rtlCol="0">
            <a:spAutoFit/>
          </a:bodyPr>
          <a:lstStyle/>
          <a:p>
            <a:pPr algn="ctr"/>
            <a:r>
              <a:rPr lang="en-US" sz="4000" dirty="0">
                <a:solidFill>
                  <a:schemeClr val="bg1"/>
                </a:solidFill>
                <a:latin typeface="Nyala" panose="02000504070300020003" pitchFamily="2" charset="0"/>
              </a:rPr>
              <a:t>Fun</a:t>
            </a:r>
          </a:p>
          <a:p>
            <a:pPr algn="ctr"/>
            <a:endParaRPr lang="en-US" sz="2800" dirty="0">
              <a:solidFill>
                <a:schemeClr val="bg1"/>
              </a:solidFill>
            </a:endParaRPr>
          </a:p>
          <a:p>
            <a:pPr algn="ctr"/>
            <a:r>
              <a:rPr lang="en-US" sz="2800" dirty="0">
                <a:solidFill>
                  <a:schemeClr val="bg1"/>
                </a:solidFill>
              </a:rPr>
              <a:t>Temporal</a:t>
            </a:r>
          </a:p>
          <a:p>
            <a:pPr algn="ctr"/>
            <a:endParaRPr lang="en-US" sz="2800" dirty="0">
              <a:solidFill>
                <a:schemeClr val="bg1"/>
              </a:solidFill>
            </a:endParaRPr>
          </a:p>
          <a:p>
            <a:pPr algn="ctr"/>
            <a:r>
              <a:rPr lang="en-US" sz="2800" dirty="0">
                <a:solidFill>
                  <a:schemeClr val="bg1"/>
                </a:solidFill>
              </a:rPr>
              <a:t>Temporary</a:t>
            </a:r>
          </a:p>
          <a:p>
            <a:pPr algn="ctr"/>
            <a:endParaRPr lang="en-US" sz="2800" dirty="0">
              <a:solidFill>
                <a:schemeClr val="bg1"/>
              </a:solidFill>
            </a:endParaRPr>
          </a:p>
          <a:p>
            <a:pPr algn="ctr"/>
            <a:r>
              <a:rPr lang="en-US" sz="2800" dirty="0">
                <a:solidFill>
                  <a:schemeClr val="bg1"/>
                </a:solidFill>
              </a:rPr>
              <a:t>Shallow</a:t>
            </a:r>
          </a:p>
          <a:p>
            <a:pPr algn="ctr"/>
            <a:endParaRPr lang="en-US" sz="2800" dirty="0">
              <a:solidFill>
                <a:schemeClr val="bg1"/>
              </a:solidFill>
            </a:endParaRPr>
          </a:p>
          <a:p>
            <a:pPr algn="ctr"/>
            <a:r>
              <a:rPr lang="en-US" sz="2800" dirty="0">
                <a:solidFill>
                  <a:schemeClr val="bg1"/>
                </a:solidFill>
              </a:rPr>
              <a:t>Partial</a:t>
            </a:r>
          </a:p>
          <a:p>
            <a:pPr algn="ctr"/>
            <a:endParaRPr lang="en-US" sz="2800" dirty="0">
              <a:solidFill>
                <a:schemeClr val="bg1"/>
              </a:solidFill>
            </a:endParaRPr>
          </a:p>
          <a:p>
            <a:pPr algn="ctr"/>
            <a:r>
              <a:rPr lang="en-US" sz="2800" dirty="0">
                <a:solidFill>
                  <a:schemeClr val="bg1"/>
                </a:solidFill>
              </a:rPr>
              <a:t>Pertains only to mortality</a:t>
            </a:r>
          </a:p>
        </p:txBody>
      </p:sp>
      <p:pic>
        <p:nvPicPr>
          <p:cNvPr id="14" name="Picture 13">
            <a:extLst>
              <a:ext uri="{FF2B5EF4-FFF2-40B4-BE49-F238E27FC236}">
                <a16:creationId xmlns:a16="http://schemas.microsoft.com/office/drawing/2014/main" id="{2D04C19A-D9DE-427B-BB88-810D6329F3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0977" y="1195521"/>
            <a:ext cx="2614815" cy="2863222"/>
          </a:xfrm>
          <a:prstGeom prst="rect">
            <a:avLst/>
          </a:prstGeom>
        </p:spPr>
      </p:pic>
      <p:pic>
        <p:nvPicPr>
          <p:cNvPr id="16" name="Picture 15">
            <a:extLst>
              <a:ext uri="{FF2B5EF4-FFF2-40B4-BE49-F238E27FC236}">
                <a16:creationId xmlns:a16="http://schemas.microsoft.com/office/drawing/2014/main" id="{A6BBEEA9-EC91-4298-96EA-046095A282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191" y="4494987"/>
            <a:ext cx="3253398" cy="2168932"/>
          </a:xfrm>
          <a:prstGeom prst="rect">
            <a:avLst/>
          </a:prstGeom>
        </p:spPr>
      </p:pic>
      <p:sp>
        <p:nvSpPr>
          <p:cNvPr id="17" name="TextBox 16">
            <a:extLst>
              <a:ext uri="{FF2B5EF4-FFF2-40B4-BE49-F238E27FC236}">
                <a16:creationId xmlns:a16="http://schemas.microsoft.com/office/drawing/2014/main" id="{6AA2A260-F020-470F-9D44-853C9DC654E7}"/>
              </a:ext>
            </a:extLst>
          </p:cNvPr>
          <p:cNvSpPr txBox="1"/>
          <p:nvPr/>
        </p:nvSpPr>
        <p:spPr>
          <a:xfrm>
            <a:off x="9601630" y="6497916"/>
            <a:ext cx="2498651" cy="276999"/>
          </a:xfrm>
          <a:prstGeom prst="rect">
            <a:avLst/>
          </a:prstGeom>
          <a:noFill/>
        </p:spPr>
        <p:txBody>
          <a:bodyPr wrap="square" rtlCol="0">
            <a:spAutoFit/>
          </a:bodyPr>
          <a:lstStyle/>
          <a:p>
            <a:pPr algn="r"/>
            <a:r>
              <a:rPr lang="en-US" sz="1200" dirty="0">
                <a:solidFill>
                  <a:schemeClr val="bg1"/>
                </a:solidFill>
              </a:rPr>
              <a:t>Elder David A. Bednar</a:t>
            </a:r>
          </a:p>
        </p:txBody>
      </p:sp>
    </p:spTree>
    <p:extLst>
      <p:ext uri="{BB962C8B-B14F-4D97-AF65-F5344CB8AC3E}">
        <p14:creationId xmlns:p14="http://schemas.microsoft.com/office/powerpoint/2010/main" val="1453553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1000"/>
                                        <p:tgtEl>
                                          <p:spTgt spid="5">
                                            <p:txEl>
                                              <p:pRg st="2" end="2"/>
                                            </p:txEl>
                                          </p:spTgt>
                                        </p:tgtEl>
                                      </p:cBhvr>
                                    </p:animEffect>
                                    <p:anim calcmode="lin" valueType="num">
                                      <p:cBhvr>
                                        <p:cTn id="1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Effect transition="in" filter="fade">
                                      <p:cBhvr>
                                        <p:cTn id="35" dur="1000"/>
                                        <p:tgtEl>
                                          <p:spTgt spid="4">
                                            <p:txEl>
                                              <p:pRg st="6" end="6"/>
                                            </p:txEl>
                                          </p:spTgt>
                                        </p:tgtEl>
                                      </p:cBhvr>
                                    </p:animEffect>
                                    <p:anim calcmode="lin" valueType="num">
                                      <p:cBhvr>
                                        <p:cTn id="3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6" end="6"/>
                                            </p:txEl>
                                          </p:spTgt>
                                        </p:tgtEl>
                                        <p:attrNameLst>
                                          <p:attrName>style.visibility</p:attrName>
                                        </p:attrNameLst>
                                      </p:cBhvr>
                                      <p:to>
                                        <p:strVal val="visible"/>
                                      </p:to>
                                    </p:set>
                                    <p:animEffect transition="in" filter="fade">
                                      <p:cBhvr>
                                        <p:cTn id="42" dur="1000"/>
                                        <p:tgtEl>
                                          <p:spTgt spid="5">
                                            <p:txEl>
                                              <p:pRg st="6" end="6"/>
                                            </p:txEl>
                                          </p:spTgt>
                                        </p:tgtEl>
                                      </p:cBhvr>
                                    </p:animEffect>
                                    <p:anim calcmode="lin" valueType="num">
                                      <p:cBhvr>
                                        <p:cTn id="43"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8" end="8"/>
                                            </p:txEl>
                                          </p:spTgt>
                                        </p:tgtEl>
                                        <p:attrNameLst>
                                          <p:attrName>style.visibility</p:attrName>
                                        </p:attrNameLst>
                                      </p:cBhvr>
                                      <p:to>
                                        <p:strVal val="visible"/>
                                      </p:to>
                                    </p:set>
                                    <p:animEffect transition="in" filter="fade">
                                      <p:cBhvr>
                                        <p:cTn id="56" dur="1000"/>
                                        <p:tgtEl>
                                          <p:spTgt spid="5">
                                            <p:txEl>
                                              <p:pRg st="8" end="8"/>
                                            </p:txEl>
                                          </p:spTgt>
                                        </p:tgtEl>
                                      </p:cBhvr>
                                    </p:animEffect>
                                    <p:anim calcmode="lin" valueType="num">
                                      <p:cBhvr>
                                        <p:cTn id="5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10" end="10"/>
                                            </p:txEl>
                                          </p:spTgt>
                                        </p:tgtEl>
                                        <p:attrNameLst>
                                          <p:attrName>style.visibility</p:attrName>
                                        </p:attrNameLst>
                                      </p:cBhvr>
                                      <p:to>
                                        <p:strVal val="visible"/>
                                      </p:to>
                                    </p:set>
                                    <p:animEffect transition="in" filter="fade">
                                      <p:cBhvr>
                                        <p:cTn id="63" dur="1000"/>
                                        <p:tgtEl>
                                          <p:spTgt spid="4">
                                            <p:txEl>
                                              <p:pRg st="10" end="10"/>
                                            </p:txEl>
                                          </p:spTgt>
                                        </p:tgtEl>
                                      </p:cBhvr>
                                    </p:animEffect>
                                    <p:anim calcmode="lin" valueType="num">
                                      <p:cBhvr>
                                        <p:cTn id="64"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xEl>
                                              <p:pRg st="10" end="10"/>
                                            </p:txEl>
                                          </p:spTgt>
                                        </p:tgtEl>
                                        <p:attrNameLst>
                                          <p:attrName>style.visibility</p:attrName>
                                        </p:attrNameLst>
                                      </p:cBhvr>
                                      <p:to>
                                        <p:strVal val="visible"/>
                                      </p:to>
                                    </p:set>
                                    <p:animEffect transition="in" filter="fade">
                                      <p:cBhvr>
                                        <p:cTn id="70" dur="1000"/>
                                        <p:tgtEl>
                                          <p:spTgt spid="5">
                                            <p:txEl>
                                              <p:pRg st="10" end="10"/>
                                            </p:txEl>
                                          </p:spTgt>
                                        </p:tgtEl>
                                      </p:cBhvr>
                                    </p:animEffect>
                                    <p:anim calcmode="lin" valueType="num">
                                      <p:cBhvr>
                                        <p:cTn id="71"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5">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8332F69-1A0F-4AAB-9149-91B1ABDC5D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Returning Safely Home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138:14-17, 51</a:t>
            </a:r>
          </a:p>
        </p:txBody>
      </p:sp>
      <p:sp>
        <p:nvSpPr>
          <p:cNvPr id="12" name="Rectangle 11"/>
          <p:cNvSpPr/>
          <p:nvPr/>
        </p:nvSpPr>
        <p:spPr>
          <a:xfrm>
            <a:off x="1182986" y="1780235"/>
            <a:ext cx="6204858" cy="4401205"/>
          </a:xfrm>
          <a:prstGeom prst="rect">
            <a:avLst/>
          </a:prstGeom>
        </p:spPr>
        <p:txBody>
          <a:bodyPr wrap="square">
            <a:spAutoFit/>
          </a:bodyPr>
          <a:lstStyle/>
          <a:p>
            <a:pPr fontAlgn="base"/>
            <a:r>
              <a:rPr lang="en-US" sz="2000" dirty="0">
                <a:solidFill>
                  <a:schemeClr val="bg1"/>
                </a:solidFill>
              </a:rPr>
              <a:t>“Our physical bodies make possible a breadth, a depth, and an intensity of experience that simply could not be obtained in our premortal existence. </a:t>
            </a:r>
          </a:p>
          <a:p>
            <a:pPr fontAlgn="base"/>
            <a:endParaRPr lang="en-US" sz="2000" dirty="0">
              <a:solidFill>
                <a:schemeClr val="bg1"/>
              </a:solidFill>
            </a:endParaRPr>
          </a:p>
          <a:p>
            <a:pPr fontAlgn="base"/>
            <a:r>
              <a:rPr lang="en-US" sz="2000" dirty="0">
                <a:solidFill>
                  <a:schemeClr val="bg1"/>
                </a:solidFill>
              </a:rPr>
              <a:t>Thus, our relationships with other people, our capacity to recognize and act in accordance with truth, and our ability to obey the principles and ordinances of the gospel of Jesus Christ are amplified through our physical bodies. …</a:t>
            </a:r>
          </a:p>
          <a:p>
            <a:pPr fontAlgn="base"/>
            <a:endParaRPr lang="en-US" sz="2000" dirty="0">
              <a:solidFill>
                <a:schemeClr val="bg1"/>
              </a:solidFill>
            </a:endParaRPr>
          </a:p>
          <a:p>
            <a:pPr fontAlgn="base"/>
            <a:endParaRPr lang="en-US" sz="2000" dirty="0">
              <a:solidFill>
                <a:schemeClr val="bg1"/>
              </a:solidFill>
            </a:endParaRPr>
          </a:p>
          <a:p>
            <a:pPr fontAlgn="base"/>
            <a:r>
              <a:rPr lang="en-US" sz="2000" dirty="0">
                <a:solidFill>
                  <a:schemeClr val="bg1"/>
                </a:solidFill>
              </a:rPr>
              <a:t>“The Father’s plan is designed to provide direction for His children, to help them become happy, and to bring them safely home to Him with resurrected, exalted bodies.” </a:t>
            </a:r>
          </a:p>
          <a:p>
            <a:pPr fontAlgn="base"/>
            <a:r>
              <a:rPr lang="en-US" sz="1200" dirty="0">
                <a:solidFill>
                  <a:schemeClr val="bg1"/>
                </a:solidFill>
              </a:rPr>
              <a:t>Elder David A. Bednar</a:t>
            </a:r>
          </a:p>
        </p:txBody>
      </p:sp>
      <p:pic>
        <p:nvPicPr>
          <p:cNvPr id="3" name="Picture 2">
            <a:extLst>
              <a:ext uri="{FF2B5EF4-FFF2-40B4-BE49-F238E27FC236}">
                <a16:creationId xmlns:a16="http://schemas.microsoft.com/office/drawing/2014/main" id="{3C329A55-7A7C-4D3C-8EC1-2A474BBF39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234" y="233602"/>
            <a:ext cx="1104303" cy="1388579"/>
          </a:xfrm>
          <a:prstGeom prst="rect">
            <a:avLst/>
          </a:prstGeom>
        </p:spPr>
      </p:pic>
      <p:pic>
        <p:nvPicPr>
          <p:cNvPr id="5" name="Picture 4">
            <a:extLst>
              <a:ext uri="{FF2B5EF4-FFF2-40B4-BE49-F238E27FC236}">
                <a16:creationId xmlns:a16="http://schemas.microsoft.com/office/drawing/2014/main" id="{BBBFE143-1AA3-46A2-A69A-6E4972AF3C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755" y="1780235"/>
            <a:ext cx="3429000" cy="4013200"/>
          </a:xfrm>
          <a:prstGeom prst="rect">
            <a:avLst/>
          </a:prstGeom>
        </p:spPr>
      </p:pic>
    </p:spTree>
    <p:extLst>
      <p:ext uri="{BB962C8B-B14F-4D97-AF65-F5344CB8AC3E}">
        <p14:creationId xmlns:p14="http://schemas.microsoft.com/office/powerpoint/2010/main" val="13171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1872C0E-04E2-495E-ACCD-E5C3DB516E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Physical and Spiritual Bodies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138:14-17, 50</a:t>
            </a:r>
          </a:p>
        </p:txBody>
      </p:sp>
      <p:sp>
        <p:nvSpPr>
          <p:cNvPr id="12" name="Rectangle 11"/>
          <p:cNvSpPr/>
          <p:nvPr/>
        </p:nvSpPr>
        <p:spPr>
          <a:xfrm>
            <a:off x="326033" y="1302248"/>
            <a:ext cx="4801139" cy="1938992"/>
          </a:xfrm>
          <a:prstGeom prst="rect">
            <a:avLst/>
          </a:prstGeom>
        </p:spPr>
        <p:txBody>
          <a:bodyPr wrap="square">
            <a:spAutoFit/>
          </a:bodyPr>
          <a:lstStyle/>
          <a:p>
            <a:pPr fontAlgn="base"/>
            <a:r>
              <a:rPr lang="en-US" sz="2000" dirty="0">
                <a:solidFill>
                  <a:schemeClr val="bg1"/>
                </a:solidFill>
              </a:rPr>
              <a:t> Heavenly Father has a physical body of flesh and bones.</a:t>
            </a:r>
          </a:p>
          <a:p>
            <a:pPr fontAlgn="base"/>
            <a:endParaRPr lang="en-US" sz="2000" dirty="0">
              <a:solidFill>
                <a:schemeClr val="bg1"/>
              </a:solidFill>
            </a:endParaRPr>
          </a:p>
          <a:p>
            <a:pPr fontAlgn="base"/>
            <a:r>
              <a:rPr lang="en-US" sz="2000" dirty="0">
                <a:solidFill>
                  <a:schemeClr val="bg1"/>
                </a:solidFill>
              </a:rPr>
              <a:t>When our spirits and bodies are separated, we are unlike Him and cannot receive a </a:t>
            </a:r>
            <a:r>
              <a:rPr lang="en-US" sz="2000" dirty="0" err="1">
                <a:solidFill>
                  <a:schemeClr val="bg1"/>
                </a:solidFill>
              </a:rPr>
              <a:t>fulness</a:t>
            </a:r>
            <a:r>
              <a:rPr lang="en-US" sz="2000" dirty="0">
                <a:solidFill>
                  <a:schemeClr val="bg1"/>
                </a:solidFill>
              </a:rPr>
              <a:t> of joy.</a:t>
            </a:r>
          </a:p>
        </p:txBody>
      </p:sp>
      <p:sp>
        <p:nvSpPr>
          <p:cNvPr id="2" name="Rectangle 1"/>
          <p:cNvSpPr/>
          <p:nvPr/>
        </p:nvSpPr>
        <p:spPr>
          <a:xfrm>
            <a:off x="7389352" y="1340232"/>
            <a:ext cx="4114800" cy="2031325"/>
          </a:xfrm>
          <a:prstGeom prst="rect">
            <a:avLst/>
          </a:prstGeom>
        </p:spPr>
        <p:txBody>
          <a:bodyPr wrap="square">
            <a:spAutoFit/>
          </a:bodyPr>
          <a:lstStyle/>
          <a:p>
            <a:r>
              <a:rPr lang="en-US" b="0" i="1" dirty="0">
                <a:solidFill>
                  <a:srgbClr val="FFFF00"/>
                </a:solidFill>
                <a:effectLst/>
                <a:latin typeface="Palatino"/>
              </a:rPr>
              <a:t>The Father has a body of flesh and bones as tangible as man’s; the Son also; but the Holy Ghost has not a body of flesh and bones, but is a personage of Spirit. Were it not so, the Holy Ghost could not dwell in us. </a:t>
            </a:r>
          </a:p>
          <a:p>
            <a:r>
              <a:rPr lang="en-US" b="0" i="1" dirty="0">
                <a:solidFill>
                  <a:srgbClr val="FFFF00"/>
                </a:solidFill>
                <a:effectLst/>
                <a:latin typeface="Palatino"/>
              </a:rPr>
              <a:t>D&amp;C 130:22</a:t>
            </a:r>
            <a:endParaRPr lang="en-US" i="1" dirty="0">
              <a:solidFill>
                <a:srgbClr val="FFFF00"/>
              </a:solidFill>
            </a:endParaRPr>
          </a:p>
        </p:txBody>
      </p:sp>
      <p:sp>
        <p:nvSpPr>
          <p:cNvPr id="3" name="Rectangle 2"/>
          <p:cNvSpPr/>
          <p:nvPr/>
        </p:nvSpPr>
        <p:spPr>
          <a:xfrm>
            <a:off x="2148689" y="3661866"/>
            <a:ext cx="6096000" cy="1477328"/>
          </a:xfrm>
          <a:prstGeom prst="rect">
            <a:avLst/>
          </a:prstGeom>
        </p:spPr>
        <p:txBody>
          <a:bodyPr>
            <a:spAutoFit/>
          </a:bodyPr>
          <a:lstStyle/>
          <a:p>
            <a:pPr fontAlgn="base"/>
            <a:r>
              <a:rPr lang="en-US" b="0" i="1" dirty="0">
                <a:solidFill>
                  <a:srgbClr val="FFFF00"/>
                </a:solidFill>
                <a:effectLst/>
                <a:latin typeface="Palatino"/>
              </a:rPr>
              <a:t>For man is spirit. The elements are eternal, and spirit and element, inseparably connected, receive a </a:t>
            </a:r>
            <a:r>
              <a:rPr lang="en-US" b="0" i="1" dirty="0" err="1">
                <a:solidFill>
                  <a:srgbClr val="FFFF00"/>
                </a:solidFill>
                <a:effectLst/>
                <a:latin typeface="Palatino"/>
              </a:rPr>
              <a:t>fulness</a:t>
            </a:r>
            <a:r>
              <a:rPr lang="en-US" b="0" i="1" dirty="0">
                <a:solidFill>
                  <a:srgbClr val="FFFF00"/>
                </a:solidFill>
                <a:effectLst/>
                <a:latin typeface="Palatino"/>
              </a:rPr>
              <a:t> of joy;</a:t>
            </a:r>
          </a:p>
          <a:p>
            <a:pPr fontAlgn="base"/>
            <a:endParaRPr lang="en-US" i="1" dirty="0">
              <a:solidFill>
                <a:srgbClr val="FFFF00"/>
              </a:solidFill>
              <a:latin typeface="Palatino"/>
            </a:endParaRPr>
          </a:p>
          <a:p>
            <a:pPr fontAlgn="base"/>
            <a:r>
              <a:rPr lang="en-US" b="0" i="1" dirty="0">
                <a:solidFill>
                  <a:srgbClr val="FFFF00"/>
                </a:solidFill>
                <a:effectLst/>
                <a:latin typeface="Palatino"/>
              </a:rPr>
              <a:t>And when separated, man cannot receive a </a:t>
            </a:r>
            <a:r>
              <a:rPr lang="en-US" b="0" i="1" dirty="0" err="1">
                <a:solidFill>
                  <a:srgbClr val="FFFF00"/>
                </a:solidFill>
                <a:effectLst/>
                <a:latin typeface="Palatino"/>
              </a:rPr>
              <a:t>fulness</a:t>
            </a:r>
            <a:r>
              <a:rPr lang="en-US" b="0" i="1" dirty="0">
                <a:solidFill>
                  <a:srgbClr val="FFFF00"/>
                </a:solidFill>
                <a:effectLst/>
                <a:latin typeface="Palatino"/>
              </a:rPr>
              <a:t> of joy. D&amp;C 93:33-34</a:t>
            </a:r>
          </a:p>
        </p:txBody>
      </p:sp>
      <p:sp>
        <p:nvSpPr>
          <p:cNvPr id="8" name="Rectangle 7"/>
          <p:cNvSpPr/>
          <p:nvPr/>
        </p:nvSpPr>
        <p:spPr>
          <a:xfrm>
            <a:off x="3194956" y="5276462"/>
            <a:ext cx="6996659" cy="1323439"/>
          </a:xfrm>
          <a:prstGeom prst="rect">
            <a:avLst/>
          </a:prstGeom>
        </p:spPr>
        <p:txBody>
          <a:bodyPr wrap="square">
            <a:spAutoFit/>
          </a:bodyPr>
          <a:lstStyle/>
          <a:p>
            <a:pPr fontAlgn="base"/>
            <a:r>
              <a:rPr lang="en-US" sz="2000" dirty="0">
                <a:solidFill>
                  <a:schemeClr val="bg1"/>
                </a:solidFill>
              </a:rPr>
              <a:t>When are our spirits and bodies inseparably connected?</a:t>
            </a:r>
          </a:p>
          <a:p>
            <a:pPr fontAlgn="base"/>
            <a:endParaRPr lang="en-US" sz="2000" dirty="0">
              <a:solidFill>
                <a:schemeClr val="bg1"/>
              </a:solidFill>
            </a:endParaRPr>
          </a:p>
          <a:p>
            <a:pPr fontAlgn="base"/>
            <a:r>
              <a:rPr lang="en-US" sz="2000" dirty="0">
                <a:solidFill>
                  <a:schemeClr val="bg1"/>
                </a:solidFill>
              </a:rPr>
              <a:t>When we are resurrected—we can eventually become like our Heavenly Father and have a </a:t>
            </a:r>
            <a:r>
              <a:rPr lang="en-US" sz="2000" dirty="0" err="1">
                <a:solidFill>
                  <a:schemeClr val="bg1"/>
                </a:solidFill>
              </a:rPr>
              <a:t>fulness</a:t>
            </a:r>
            <a:r>
              <a:rPr lang="en-US" sz="2000" dirty="0">
                <a:solidFill>
                  <a:schemeClr val="bg1"/>
                </a:solidFill>
              </a:rPr>
              <a:t> of joy.</a:t>
            </a:r>
            <a:endParaRPr lang="en-US" sz="1200" dirty="0">
              <a:solidFill>
                <a:schemeClr val="bg1"/>
              </a:solidFill>
            </a:endParaRPr>
          </a:p>
        </p:txBody>
      </p:sp>
      <p:pic>
        <p:nvPicPr>
          <p:cNvPr id="3074" name="Picture 2" descr="http://blog.mrm.org/wp-content/uploads/2007/07/ldsgodhea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7172" y="1448966"/>
            <a:ext cx="1905000" cy="18764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743" y="3661866"/>
            <a:ext cx="1315633" cy="1976135"/>
          </a:xfrm>
          <a:prstGeom prst="rect">
            <a:avLst/>
          </a:prstGeom>
        </p:spPr>
      </p:pic>
      <p:pic>
        <p:nvPicPr>
          <p:cNvPr id="9" name="Picture 8">
            <a:extLst>
              <a:ext uri="{FF2B5EF4-FFF2-40B4-BE49-F238E27FC236}">
                <a16:creationId xmlns:a16="http://schemas.microsoft.com/office/drawing/2014/main" id="{5C9712CD-8BE9-49FF-BF9B-E2C3D5FF5A88}"/>
              </a:ext>
            </a:extLst>
          </p:cNvPr>
          <p:cNvPicPr>
            <a:picLocks noChangeAspect="1"/>
          </p:cNvPicPr>
          <p:nvPr/>
        </p:nvPicPr>
        <p:blipFill rotWithShape="1">
          <a:blip r:embed="rId5">
            <a:extLst>
              <a:ext uri="{28A0092B-C50C-407E-A947-70E740481C1C}">
                <a14:useLocalDpi xmlns:a14="http://schemas.microsoft.com/office/drawing/2010/main" val="0"/>
              </a:ext>
            </a:extLst>
          </a:blip>
          <a:srcRect b="31441"/>
          <a:stretch/>
        </p:blipFill>
        <p:spPr>
          <a:xfrm>
            <a:off x="9644930" y="4763464"/>
            <a:ext cx="2298391" cy="2031326"/>
          </a:xfrm>
          <a:prstGeom prst="rect">
            <a:avLst/>
          </a:prstGeom>
        </p:spPr>
      </p:pic>
    </p:spTree>
    <p:extLst>
      <p:ext uri="{BB962C8B-B14F-4D97-AF65-F5344CB8AC3E}">
        <p14:creationId xmlns:p14="http://schemas.microsoft.com/office/powerpoint/2010/main" val="381919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childTnLst>
                                </p:cTn>
                              </p:par>
                              <p:par>
                                <p:cTn id="18" presetID="10" presetClass="entr" presetSubtype="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B9B0DE-0713-4A9F-9399-5C6634F7A6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821007" y="1379114"/>
            <a:ext cx="4110275" cy="2246769"/>
          </a:xfrm>
          <a:prstGeom prst="rect">
            <a:avLst/>
          </a:prstGeom>
          <a:noFill/>
        </p:spPr>
        <p:txBody>
          <a:bodyPr wrap="square" rtlCol="0">
            <a:spAutoFit/>
          </a:bodyPr>
          <a:lstStyle/>
          <a:p>
            <a:r>
              <a:rPr lang="en-US" sz="2000" dirty="0">
                <a:solidFill>
                  <a:schemeClr val="bg1"/>
                </a:solidFill>
              </a:rPr>
              <a:t>On October 3, 1918, in the Beehive House in Salt Lake City (the home where President Brigham Young had lived when he was President of the Church), President Joseph F. Smith received the vision recorded in Doctrine and Covenants 138.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Vision </a:t>
            </a:r>
          </a:p>
        </p:txBody>
      </p:sp>
      <p:pic>
        <p:nvPicPr>
          <p:cNvPr id="2050" name="Picture 2" descr="http://www.moroni10.com/prophets_homes/Brigham_Young_1855-1877_Beehive_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02" y="1166844"/>
            <a:ext cx="4772025" cy="317182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537702" y="5019775"/>
            <a:ext cx="6096000" cy="1323439"/>
          </a:xfrm>
          <a:prstGeom prst="rect">
            <a:avLst/>
          </a:prstGeom>
        </p:spPr>
        <p:txBody>
          <a:bodyPr>
            <a:spAutoFit/>
          </a:bodyPr>
          <a:lstStyle/>
          <a:p>
            <a:r>
              <a:rPr lang="en-US" sz="2000" b="0" i="0" dirty="0">
                <a:solidFill>
                  <a:schemeClr val="bg1"/>
                </a:solidFill>
                <a:effectLst/>
              </a:rPr>
              <a:t>In this vision President Smith saw the Savior, between the time of His death and the time of His </a:t>
            </a:r>
            <a:r>
              <a:rPr lang="en-US" sz="2000" b="0" i="0" u="none" strike="noStrike" dirty="0">
                <a:solidFill>
                  <a:schemeClr val="bg1"/>
                </a:solidFill>
                <a:effectLst/>
              </a:rPr>
              <a:t>Resurrection</a:t>
            </a:r>
            <a:r>
              <a:rPr lang="en-US" sz="2000" b="0" i="0" dirty="0">
                <a:solidFill>
                  <a:schemeClr val="bg1"/>
                </a:solidFill>
                <a:effectLst/>
              </a:rPr>
              <a:t>, minister to righteous spirits in paradise who had been awaiting deliverance from the bands of death. </a:t>
            </a:r>
            <a:endParaRPr lang="en-US" sz="2000" dirty="0">
              <a:solidFill>
                <a:schemeClr val="bg1"/>
              </a:solidFill>
            </a:endParaRPr>
          </a:p>
        </p:txBody>
      </p:sp>
      <p:pic>
        <p:nvPicPr>
          <p:cNvPr id="2052" name="Picture 4" descr="https://planetzion.files.wordpress.com/2014/07/jesus-and-his-saints-in-heav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714" y="4014976"/>
            <a:ext cx="4554862" cy="24539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59807" y="422041"/>
            <a:ext cx="1591056" cy="2127504"/>
          </a:xfrm>
          <a:prstGeom prst="rect">
            <a:avLst/>
          </a:prstGeom>
        </p:spPr>
      </p:pic>
    </p:spTree>
    <p:extLst>
      <p:ext uri="{BB962C8B-B14F-4D97-AF65-F5344CB8AC3E}">
        <p14:creationId xmlns:p14="http://schemas.microsoft.com/office/powerpoint/2010/main" val="338275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2"/>
                                        </p:tgtEl>
                                        <p:attrNameLst>
                                          <p:attrName>style.visibility</p:attrName>
                                        </p:attrNameLst>
                                      </p:cBhvr>
                                      <p:to>
                                        <p:strVal val="visible"/>
                                      </p:to>
                                    </p:set>
                                    <p:animEffect transition="in" filter="fade">
                                      <p:cBhvr>
                                        <p:cTn id="18" dur="500"/>
                                        <p:tgtEl>
                                          <p:spTgt spid="205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DCA42C-3FFC-4E82-900C-EDCF6DF28E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Preaching The Everlasting Gospel</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138:18-19, 36, 38</a:t>
            </a:r>
          </a:p>
        </p:txBody>
      </p:sp>
      <p:sp>
        <p:nvSpPr>
          <p:cNvPr id="12" name="Rectangle 11"/>
          <p:cNvSpPr/>
          <p:nvPr/>
        </p:nvSpPr>
        <p:spPr>
          <a:xfrm>
            <a:off x="413657" y="1628462"/>
            <a:ext cx="4755872" cy="2554545"/>
          </a:xfrm>
          <a:prstGeom prst="rect">
            <a:avLst/>
          </a:prstGeom>
        </p:spPr>
        <p:txBody>
          <a:bodyPr wrap="square">
            <a:spAutoFit/>
          </a:bodyPr>
          <a:lstStyle/>
          <a:p>
            <a:pPr fontAlgn="base"/>
            <a:r>
              <a:rPr lang="en-US" sz="2000" i="1" dirty="0">
                <a:solidFill>
                  <a:srgbClr val="FFFF00"/>
                </a:solidFill>
              </a:rPr>
              <a:t>The Spirit of the Lord </a:t>
            </a:r>
            <a:r>
              <a:rPr lang="en-US" sz="2000" i="1" cap="small" dirty="0">
                <a:solidFill>
                  <a:srgbClr val="FFFF00"/>
                </a:solidFill>
              </a:rPr>
              <a:t>God</a:t>
            </a:r>
            <a:r>
              <a:rPr lang="en-US" sz="2000" i="1" dirty="0">
                <a:solidFill>
                  <a:srgbClr val="FFFF00"/>
                </a:solidFill>
              </a:rPr>
              <a:t> is upon me; because the </a:t>
            </a:r>
            <a:r>
              <a:rPr lang="en-US" sz="2000" i="1" cap="small" dirty="0">
                <a:solidFill>
                  <a:srgbClr val="FFFF00"/>
                </a:solidFill>
              </a:rPr>
              <a:t>Lord </a:t>
            </a:r>
            <a:r>
              <a:rPr lang="en-US" sz="2000" i="1" dirty="0">
                <a:solidFill>
                  <a:srgbClr val="FFFF00"/>
                </a:solidFill>
              </a:rPr>
              <a:t>hath anointed me to preach good tidings unto the meek; he hath sent me to bind up the brokenhearted, to proclaim liberty to the captives, and the opening of the prison to them that are bound; </a:t>
            </a:r>
          </a:p>
          <a:p>
            <a:pPr fontAlgn="base"/>
            <a:r>
              <a:rPr lang="en-US" sz="2000" i="1" dirty="0">
                <a:solidFill>
                  <a:srgbClr val="FFFF00"/>
                </a:solidFill>
              </a:rPr>
              <a:t>Isaiah 61:1</a:t>
            </a:r>
          </a:p>
        </p:txBody>
      </p:sp>
      <p:sp>
        <p:nvSpPr>
          <p:cNvPr id="8" name="Rectangle 7"/>
          <p:cNvSpPr/>
          <p:nvPr/>
        </p:nvSpPr>
        <p:spPr>
          <a:xfrm>
            <a:off x="3329446" y="4829291"/>
            <a:ext cx="7781105" cy="1754326"/>
          </a:xfrm>
          <a:prstGeom prst="rect">
            <a:avLst/>
          </a:prstGeom>
        </p:spPr>
        <p:txBody>
          <a:bodyPr wrap="square">
            <a:spAutoFit/>
          </a:bodyPr>
          <a:lstStyle/>
          <a:p>
            <a:pPr fontAlgn="base"/>
            <a:r>
              <a:rPr lang="en-US" sz="2400" dirty="0">
                <a:solidFill>
                  <a:schemeClr val="bg1"/>
                </a:solidFill>
              </a:rPr>
              <a:t>Christ chose simply to teach the “everlasting gospel.” To the likes of Adam, Enoch, Isaiah, Jeremiah, Nephi, Jacob, and Alma, he taught the doctrine of “resurrection and the redemption of mankind from the fall.”</a:t>
            </a:r>
          </a:p>
          <a:p>
            <a:pPr fontAlgn="base"/>
            <a:r>
              <a:rPr lang="en-US" sz="1200" dirty="0">
                <a:solidFill>
                  <a:schemeClr val="bg1"/>
                </a:solidFill>
              </a:rPr>
              <a:t>McConkie and </a:t>
            </a:r>
            <a:r>
              <a:rPr lang="en-US" sz="1200" dirty="0" err="1">
                <a:solidFill>
                  <a:schemeClr val="bg1"/>
                </a:solidFill>
              </a:rPr>
              <a:t>Ostler</a:t>
            </a:r>
            <a:endParaRPr lang="en-US" sz="1200" dirty="0">
              <a:solidFill>
                <a:schemeClr val="bg1"/>
              </a:solidFill>
            </a:endParaRPr>
          </a:p>
        </p:txBody>
      </p:sp>
      <p:pic>
        <p:nvPicPr>
          <p:cNvPr id="3" name="Picture 2">
            <a:extLst>
              <a:ext uri="{FF2B5EF4-FFF2-40B4-BE49-F238E27FC236}">
                <a16:creationId xmlns:a16="http://schemas.microsoft.com/office/drawing/2014/main" id="{4240F25D-B5A1-41E6-8DC1-C2EDB1FE7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7243" y="1325823"/>
            <a:ext cx="5857875" cy="3238500"/>
          </a:xfrm>
          <a:prstGeom prst="rect">
            <a:avLst/>
          </a:prstGeom>
        </p:spPr>
      </p:pic>
    </p:spTree>
    <p:extLst>
      <p:ext uri="{BB962C8B-B14F-4D97-AF65-F5344CB8AC3E}">
        <p14:creationId xmlns:p14="http://schemas.microsoft.com/office/powerpoint/2010/main" val="388697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E41B0B-A912-45C4-8B83-F6AC6BB359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Carry The Message To The Dead</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138:37</a:t>
            </a:r>
          </a:p>
        </p:txBody>
      </p:sp>
      <p:sp>
        <p:nvSpPr>
          <p:cNvPr id="12" name="Rectangle 11"/>
          <p:cNvSpPr/>
          <p:nvPr/>
        </p:nvSpPr>
        <p:spPr>
          <a:xfrm>
            <a:off x="426536" y="1260687"/>
            <a:ext cx="4755872" cy="2739211"/>
          </a:xfrm>
          <a:prstGeom prst="rect">
            <a:avLst/>
          </a:prstGeom>
        </p:spPr>
        <p:txBody>
          <a:bodyPr wrap="square">
            <a:spAutoFit/>
          </a:bodyPr>
          <a:lstStyle/>
          <a:p>
            <a:pPr fontAlgn="base"/>
            <a:r>
              <a:rPr lang="en-US" sz="2000" dirty="0">
                <a:solidFill>
                  <a:schemeClr val="bg1"/>
                </a:solidFill>
              </a:rPr>
              <a:t>“Every Apostle, every Seventy, every Elder, etc., who has died in the faith, as soon as he passes to the other side of the veil, enters into the work of the ministry, and there is a thousand times more to preach to there than there is here. … They have work on the other side of the veil; and they want men, and they call them.” </a:t>
            </a:r>
          </a:p>
          <a:p>
            <a:pPr fontAlgn="base"/>
            <a:r>
              <a:rPr lang="en-US" sz="1200" dirty="0">
                <a:solidFill>
                  <a:schemeClr val="bg1"/>
                </a:solidFill>
              </a:rPr>
              <a:t>President Wilford Woodruff </a:t>
            </a:r>
            <a:endParaRPr lang="en-US" sz="1200" i="1" dirty="0">
              <a:solidFill>
                <a:schemeClr val="bg1"/>
              </a:solidFill>
            </a:endParaRPr>
          </a:p>
        </p:txBody>
      </p:sp>
      <p:sp>
        <p:nvSpPr>
          <p:cNvPr id="8" name="Rectangle 7"/>
          <p:cNvSpPr/>
          <p:nvPr/>
        </p:nvSpPr>
        <p:spPr>
          <a:xfrm>
            <a:off x="6040192" y="4009393"/>
            <a:ext cx="5624150" cy="2431435"/>
          </a:xfrm>
          <a:prstGeom prst="rect">
            <a:avLst/>
          </a:prstGeom>
        </p:spPr>
        <p:txBody>
          <a:bodyPr wrap="square">
            <a:spAutoFit/>
          </a:bodyPr>
          <a:lstStyle/>
          <a:p>
            <a:pPr fontAlgn="base"/>
            <a:r>
              <a:rPr lang="en-US" sz="2000" dirty="0">
                <a:solidFill>
                  <a:schemeClr val="bg1"/>
                </a:solidFill>
              </a:rPr>
              <a:t>“Those who have passed away in this dispensation … are preaching that same gospel that they lived and preached here, to those who are in darkness in the spirit world and who had not had the privilege before they went. The gospel must be preached to them. We are not perfect without them—they cannot be perfect without us.” </a:t>
            </a:r>
          </a:p>
          <a:p>
            <a:pPr fontAlgn="base"/>
            <a:r>
              <a:rPr lang="en-US" sz="1200" dirty="0">
                <a:solidFill>
                  <a:schemeClr val="bg1"/>
                </a:solidFill>
              </a:rPr>
              <a:t>Joseph F. Smith</a:t>
            </a:r>
          </a:p>
        </p:txBody>
      </p:sp>
      <p:pic>
        <p:nvPicPr>
          <p:cNvPr id="9" name="Picture 2" descr="https://familysearch.org/patron/v2/TH-234-36410-25-15/thumb200.jpg?ctx=ArtCtxPublic"/>
          <p:cNvPicPr>
            <a:picLocks noChangeAspect="1" noChangeArrowheads="1"/>
          </p:cNvPicPr>
          <p:nvPr/>
        </p:nvPicPr>
        <p:blipFill rotWithShape="1">
          <a:blip r:embed="rId3">
            <a:extLst>
              <a:ext uri="{28A0092B-C50C-407E-A947-70E740481C1C}">
                <a14:useLocalDpi xmlns:a14="http://schemas.microsoft.com/office/drawing/2010/main" val="0"/>
              </a:ext>
            </a:extLst>
          </a:blip>
          <a:srcRect t="7792" r="8166" b="11317"/>
          <a:stretch/>
        </p:blipFill>
        <p:spPr bwMode="auto">
          <a:xfrm>
            <a:off x="3602819" y="4009393"/>
            <a:ext cx="1749425" cy="2373086"/>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s://www.lds.org/bc/content/shared/content/images/gospel-library/manual/09797/wilford-woodruff-grant-romney-clawson_1147078_in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455" y="1258187"/>
            <a:ext cx="2061708" cy="247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48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FCA0B425-4AE8-4F60-B352-3C6C1CFC3E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The Great and Marvelous Ones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138:39-47</a:t>
            </a:r>
          </a:p>
        </p:txBody>
      </p:sp>
      <p:pic>
        <p:nvPicPr>
          <p:cNvPr id="12" name="Picture 11">
            <a:extLst>
              <a:ext uri="{FF2B5EF4-FFF2-40B4-BE49-F238E27FC236}">
                <a16:creationId xmlns:a16="http://schemas.microsoft.com/office/drawing/2014/main" id="{5E88D2DD-3A35-488B-BBF4-C9CA7EDAC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19" y="1041026"/>
            <a:ext cx="11589500" cy="5755123"/>
          </a:xfrm>
          <a:prstGeom prst="rect">
            <a:avLst/>
          </a:prstGeom>
        </p:spPr>
      </p:pic>
    </p:spTree>
    <p:extLst>
      <p:ext uri="{BB962C8B-B14F-4D97-AF65-F5344CB8AC3E}">
        <p14:creationId xmlns:p14="http://schemas.microsoft.com/office/powerpoint/2010/main" val="14787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A8C46A9-CF82-4CC6-BA35-10B45F7DD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Appearance To The Righteous</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138:20-24, 50</a:t>
            </a:r>
          </a:p>
        </p:txBody>
      </p:sp>
      <p:sp>
        <p:nvSpPr>
          <p:cNvPr id="8" name="Rectangle 7"/>
          <p:cNvSpPr/>
          <p:nvPr/>
        </p:nvSpPr>
        <p:spPr>
          <a:xfrm>
            <a:off x="543209" y="1233612"/>
            <a:ext cx="5854574" cy="1631216"/>
          </a:xfrm>
          <a:prstGeom prst="rect">
            <a:avLst/>
          </a:prstGeom>
        </p:spPr>
        <p:txBody>
          <a:bodyPr wrap="square">
            <a:spAutoFit/>
          </a:bodyPr>
          <a:lstStyle/>
          <a:p>
            <a:pPr fontAlgn="base"/>
            <a:r>
              <a:rPr lang="en-US" sz="2000" dirty="0">
                <a:solidFill>
                  <a:schemeClr val="bg1"/>
                </a:solidFill>
              </a:rPr>
              <a:t>Among the disembodied spirits, only those who had proven themselves true and faithful, only those who had complied with the laws and ordinances of the gospel while in the flesh, were among those assembled to greet Christ and to be taught by him. </a:t>
            </a:r>
            <a:endParaRPr lang="en-US" sz="1200" dirty="0">
              <a:solidFill>
                <a:schemeClr val="bg1"/>
              </a:solidFill>
            </a:endParaRPr>
          </a:p>
        </p:txBody>
      </p:sp>
      <p:sp>
        <p:nvSpPr>
          <p:cNvPr id="2" name="Rectangle 1"/>
          <p:cNvSpPr/>
          <p:nvPr/>
        </p:nvSpPr>
        <p:spPr>
          <a:xfrm>
            <a:off x="6096000" y="4961730"/>
            <a:ext cx="6096000" cy="1200329"/>
          </a:xfrm>
          <a:prstGeom prst="rect">
            <a:avLst/>
          </a:prstGeom>
        </p:spPr>
        <p:txBody>
          <a:bodyPr>
            <a:spAutoFit/>
          </a:bodyPr>
          <a:lstStyle/>
          <a:p>
            <a:r>
              <a:rPr lang="en-US" i="1" dirty="0">
                <a:solidFill>
                  <a:srgbClr val="FFFF00"/>
                </a:solidFill>
                <a:latin typeface="Palatino"/>
              </a:rPr>
              <a:t>After that, he was seen of above five hundred brethren at once; of whom the greater part remain unto this present, but some are fallen asleep.</a:t>
            </a:r>
          </a:p>
          <a:p>
            <a:r>
              <a:rPr lang="en-US" i="1" dirty="0">
                <a:solidFill>
                  <a:srgbClr val="FFFF00"/>
                </a:solidFill>
                <a:latin typeface="Palatino"/>
              </a:rPr>
              <a:t>1 Corinthians 15:6</a:t>
            </a:r>
            <a:endParaRPr lang="en-US" i="1" dirty="0">
              <a:solidFill>
                <a:srgbClr val="FFFF00"/>
              </a:solidFill>
            </a:endParaRPr>
          </a:p>
        </p:txBody>
      </p:sp>
      <p:sp>
        <p:nvSpPr>
          <p:cNvPr id="9" name="Rectangle 8"/>
          <p:cNvSpPr/>
          <p:nvPr/>
        </p:nvSpPr>
        <p:spPr>
          <a:xfrm>
            <a:off x="502575" y="3930678"/>
            <a:ext cx="5489203" cy="1631216"/>
          </a:xfrm>
          <a:prstGeom prst="rect">
            <a:avLst/>
          </a:prstGeom>
        </p:spPr>
        <p:txBody>
          <a:bodyPr wrap="square">
            <a:spAutoFit/>
          </a:bodyPr>
          <a:lstStyle/>
          <a:p>
            <a:pPr fontAlgn="base"/>
            <a:r>
              <a:rPr lang="en-US" sz="2000" dirty="0">
                <a:solidFill>
                  <a:schemeClr val="bg1"/>
                </a:solidFill>
              </a:rPr>
              <a:t>The resurrected Christ did not appear to Caiaphas and the Sanhedrin or to the Jews who jeered and rejected him or to the soldiers who mocked and ridiculed him, Rather, he appeared to his humble followers. </a:t>
            </a:r>
            <a:endParaRPr lang="en-US" sz="1200" dirty="0">
              <a:solidFill>
                <a:schemeClr val="bg1"/>
              </a:solidFill>
            </a:endParaRPr>
          </a:p>
        </p:txBody>
      </p:sp>
      <p:pic>
        <p:nvPicPr>
          <p:cNvPr id="1028" name="Picture 4" descr="https://www.lds.org/bc/content/ldsorg/church/events/savior-of-the-world-auditions-to-begin/images/Savior-of-the-World-2012-auditions-58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353" y="2164985"/>
            <a:ext cx="4448717" cy="2293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7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nodeType="withEffect">
                                  <p:stCondLst>
                                    <p:cond delay="0"/>
                                  </p:stCondLst>
                                  <p:childTnLst>
                                    <p:set>
                                      <p:cBhvr>
                                        <p:cTn id="13" dur="1" fill="hold">
                                          <p:stCondLst>
                                            <p:cond delay="0"/>
                                          </p:stCondLst>
                                        </p:cTn>
                                        <p:tgtEl>
                                          <p:spTgt spid="1028"/>
                                        </p:tgtEl>
                                        <p:attrNameLst>
                                          <p:attrName>style.visibility</p:attrName>
                                        </p:attrNameLst>
                                      </p:cBhvr>
                                      <p:to>
                                        <p:strVal val="visible"/>
                                      </p:to>
                                    </p:set>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F11E519-2B92-4525-84E3-87426602A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The Noble Who Have Gone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138:53</a:t>
            </a:r>
          </a:p>
        </p:txBody>
      </p:sp>
      <p:pic>
        <p:nvPicPr>
          <p:cNvPr id="12292" name="Picture 4" descr="http://scottwoodward.org/Pictures/hyrumsmi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93" y="894964"/>
            <a:ext cx="1734776" cy="220884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183769" y="852248"/>
            <a:ext cx="2177596" cy="2903010"/>
            <a:chOff x="183769" y="852248"/>
            <a:chExt cx="2177596" cy="2903010"/>
          </a:xfrm>
        </p:grpSpPr>
        <p:pic>
          <p:nvPicPr>
            <p:cNvPr id="12290" name="Picture 2" descr="https://byustudies.byu.edu/features/josephsmith/images%5CJosephSm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2392" y="852248"/>
              <a:ext cx="1783747" cy="22515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3769" y="3108927"/>
              <a:ext cx="2177596" cy="646331"/>
            </a:xfrm>
            <a:prstGeom prst="rect">
              <a:avLst/>
            </a:prstGeom>
          </p:spPr>
          <p:txBody>
            <a:bodyPr wrap="square">
              <a:spAutoFit/>
            </a:bodyPr>
            <a:lstStyle/>
            <a:p>
              <a:pPr algn="ctr" fontAlgn="base"/>
              <a:r>
                <a:rPr lang="en-US" dirty="0">
                  <a:solidFill>
                    <a:schemeClr val="bg1"/>
                  </a:solidFill>
                </a:rPr>
                <a:t>Joseph Smith </a:t>
              </a:r>
            </a:p>
            <a:p>
              <a:pPr algn="ctr" fontAlgn="base"/>
              <a:r>
                <a:rPr lang="en-US" dirty="0">
                  <a:solidFill>
                    <a:schemeClr val="bg1"/>
                  </a:solidFill>
                </a:rPr>
                <a:t>1844</a:t>
              </a:r>
            </a:p>
          </p:txBody>
        </p:sp>
      </p:grpSp>
      <p:sp>
        <p:nvSpPr>
          <p:cNvPr id="18" name="Rectangle 17"/>
          <p:cNvSpPr/>
          <p:nvPr/>
        </p:nvSpPr>
        <p:spPr>
          <a:xfrm>
            <a:off x="2159883" y="3105835"/>
            <a:ext cx="2177596" cy="646331"/>
          </a:xfrm>
          <a:prstGeom prst="rect">
            <a:avLst/>
          </a:prstGeom>
        </p:spPr>
        <p:txBody>
          <a:bodyPr wrap="square">
            <a:spAutoFit/>
          </a:bodyPr>
          <a:lstStyle/>
          <a:p>
            <a:pPr algn="ctr" fontAlgn="base"/>
            <a:r>
              <a:rPr lang="en-US" dirty="0">
                <a:solidFill>
                  <a:schemeClr val="bg1"/>
                </a:solidFill>
              </a:rPr>
              <a:t>Hyrum Smith</a:t>
            </a:r>
          </a:p>
          <a:p>
            <a:pPr algn="ctr" fontAlgn="base"/>
            <a:r>
              <a:rPr lang="en-US" dirty="0">
                <a:solidFill>
                  <a:schemeClr val="bg1"/>
                </a:solidFill>
              </a:rPr>
              <a:t>1844</a:t>
            </a:r>
          </a:p>
        </p:txBody>
      </p:sp>
      <p:grpSp>
        <p:nvGrpSpPr>
          <p:cNvPr id="5" name="Group 4"/>
          <p:cNvGrpSpPr/>
          <p:nvPr/>
        </p:nvGrpSpPr>
        <p:grpSpPr>
          <a:xfrm>
            <a:off x="3815134" y="3663793"/>
            <a:ext cx="2177596" cy="2903833"/>
            <a:chOff x="4337479" y="982178"/>
            <a:chExt cx="2177596" cy="2903833"/>
          </a:xfrm>
        </p:grpSpPr>
        <p:pic>
          <p:nvPicPr>
            <p:cNvPr id="12294" name="Picture 6" descr="http://www.mormonnewsroom.org/media/brighamyoung_large.jpg/orig/downloa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8889" y="982178"/>
              <a:ext cx="1934428" cy="225750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4337479" y="3239680"/>
              <a:ext cx="2177596" cy="646331"/>
            </a:xfrm>
            <a:prstGeom prst="rect">
              <a:avLst/>
            </a:prstGeom>
          </p:spPr>
          <p:txBody>
            <a:bodyPr wrap="square">
              <a:spAutoFit/>
            </a:bodyPr>
            <a:lstStyle/>
            <a:p>
              <a:pPr algn="ctr" fontAlgn="base"/>
              <a:r>
                <a:rPr lang="en-US" dirty="0">
                  <a:solidFill>
                    <a:schemeClr val="bg1"/>
                  </a:solidFill>
                </a:rPr>
                <a:t>Brigham Young </a:t>
              </a:r>
            </a:p>
            <a:p>
              <a:pPr algn="ctr" fontAlgn="base"/>
              <a:r>
                <a:rPr lang="en-US" dirty="0">
                  <a:solidFill>
                    <a:schemeClr val="bg1"/>
                  </a:solidFill>
                </a:rPr>
                <a:t>1877</a:t>
              </a:r>
            </a:p>
          </p:txBody>
        </p:sp>
      </p:grpSp>
      <p:grpSp>
        <p:nvGrpSpPr>
          <p:cNvPr id="10" name="Group 9"/>
          <p:cNvGrpSpPr/>
          <p:nvPr/>
        </p:nvGrpSpPr>
        <p:grpSpPr>
          <a:xfrm>
            <a:off x="8292271" y="1133493"/>
            <a:ext cx="2187812" cy="2970959"/>
            <a:chOff x="6782848" y="1029242"/>
            <a:chExt cx="2187812" cy="2970959"/>
          </a:xfrm>
        </p:grpSpPr>
        <p:pic>
          <p:nvPicPr>
            <p:cNvPr id="12298" name="Picture 10" descr="http://trevorprice.net/wp-content/uploads/2012/02/wilford-woodruff.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63643" y="1029242"/>
              <a:ext cx="1907017" cy="2383771"/>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p:cNvSpPr/>
            <p:nvPr/>
          </p:nvSpPr>
          <p:spPr>
            <a:xfrm>
              <a:off x="6782848" y="3353870"/>
              <a:ext cx="2177596" cy="646331"/>
            </a:xfrm>
            <a:prstGeom prst="rect">
              <a:avLst/>
            </a:prstGeom>
          </p:spPr>
          <p:txBody>
            <a:bodyPr wrap="square">
              <a:spAutoFit/>
            </a:bodyPr>
            <a:lstStyle/>
            <a:p>
              <a:pPr algn="ctr" fontAlgn="base"/>
              <a:r>
                <a:rPr lang="en-US" dirty="0">
                  <a:solidFill>
                    <a:schemeClr val="bg1"/>
                  </a:solidFill>
                </a:rPr>
                <a:t>Wilford Woodruff</a:t>
              </a:r>
            </a:p>
            <a:p>
              <a:pPr algn="ctr" fontAlgn="base"/>
              <a:r>
                <a:rPr lang="en-US" dirty="0">
                  <a:solidFill>
                    <a:schemeClr val="bg1"/>
                  </a:solidFill>
                </a:rPr>
                <a:t>1898</a:t>
              </a:r>
            </a:p>
          </p:txBody>
        </p:sp>
      </p:grpSp>
      <p:grpSp>
        <p:nvGrpSpPr>
          <p:cNvPr id="7" name="Group 6"/>
          <p:cNvGrpSpPr/>
          <p:nvPr/>
        </p:nvGrpSpPr>
        <p:grpSpPr>
          <a:xfrm>
            <a:off x="5791248" y="1133493"/>
            <a:ext cx="2177596" cy="3058580"/>
            <a:chOff x="9182027" y="1057308"/>
            <a:chExt cx="2177596" cy="3058580"/>
          </a:xfrm>
        </p:grpSpPr>
        <p:pic>
          <p:nvPicPr>
            <p:cNvPr id="12296" name="Picture 8" descr="http://ldsblogs.com/files/2008/01/john-taylor-mormon.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190" t="3887" r="5189" b="6197"/>
            <a:stretch/>
          </p:blipFill>
          <p:spPr bwMode="auto">
            <a:xfrm>
              <a:off x="9540986" y="1057308"/>
              <a:ext cx="1662859" cy="2371692"/>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9182027" y="3469557"/>
              <a:ext cx="2177596" cy="646331"/>
            </a:xfrm>
            <a:prstGeom prst="rect">
              <a:avLst/>
            </a:prstGeom>
          </p:spPr>
          <p:txBody>
            <a:bodyPr wrap="square">
              <a:spAutoFit/>
            </a:bodyPr>
            <a:lstStyle/>
            <a:p>
              <a:pPr algn="ctr" fontAlgn="base"/>
              <a:r>
                <a:rPr lang="en-US" dirty="0">
                  <a:solidFill>
                    <a:schemeClr val="bg1"/>
                  </a:solidFill>
                </a:rPr>
                <a:t>John Taylor</a:t>
              </a:r>
            </a:p>
            <a:p>
              <a:pPr algn="ctr" fontAlgn="base"/>
              <a:r>
                <a:rPr lang="en-US" dirty="0">
                  <a:solidFill>
                    <a:schemeClr val="bg1"/>
                  </a:solidFill>
                </a:rPr>
                <a:t>1887</a:t>
              </a:r>
            </a:p>
          </p:txBody>
        </p:sp>
      </p:grpSp>
      <p:grpSp>
        <p:nvGrpSpPr>
          <p:cNvPr id="12" name="Group 11"/>
          <p:cNvGrpSpPr/>
          <p:nvPr/>
        </p:nvGrpSpPr>
        <p:grpSpPr>
          <a:xfrm>
            <a:off x="9158997" y="4247740"/>
            <a:ext cx="2177596" cy="2466972"/>
            <a:chOff x="5771853" y="4095482"/>
            <a:chExt cx="2177596" cy="2466972"/>
          </a:xfrm>
        </p:grpSpPr>
        <p:pic>
          <p:nvPicPr>
            <p:cNvPr id="12300" name="Picture 12" descr="http://media.ldscdn.org/images/media-library/teachings-of-presidents-of-the-church/lorenzo-snow/lds-prophet-lorenzo-snow-clawson-391164-gallery.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01197" y="4095482"/>
              <a:ext cx="1518908" cy="1934336"/>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5771853" y="5916123"/>
              <a:ext cx="2177596" cy="646331"/>
            </a:xfrm>
            <a:prstGeom prst="rect">
              <a:avLst/>
            </a:prstGeom>
          </p:spPr>
          <p:txBody>
            <a:bodyPr wrap="square">
              <a:spAutoFit/>
            </a:bodyPr>
            <a:lstStyle/>
            <a:p>
              <a:pPr algn="ctr" fontAlgn="base"/>
              <a:r>
                <a:rPr lang="en-US" dirty="0">
                  <a:solidFill>
                    <a:schemeClr val="bg1"/>
                  </a:solidFill>
                </a:rPr>
                <a:t>Lorenzo Snow</a:t>
              </a:r>
            </a:p>
            <a:p>
              <a:pPr algn="ctr" fontAlgn="base"/>
              <a:r>
                <a:rPr lang="en-US" dirty="0">
                  <a:solidFill>
                    <a:schemeClr val="bg1"/>
                  </a:solidFill>
                </a:rPr>
                <a:t>1901</a:t>
              </a:r>
            </a:p>
          </p:txBody>
        </p:sp>
      </p:grpSp>
    </p:spTree>
    <p:extLst>
      <p:ext uri="{BB962C8B-B14F-4D97-AF65-F5344CB8AC3E}">
        <p14:creationId xmlns:p14="http://schemas.microsoft.com/office/powerpoint/2010/main" val="28165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AA5CCE9-C4B2-43E8-ACC3-8C2B63C4B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Those Who Have Gone Before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138:57</a:t>
            </a:r>
          </a:p>
        </p:txBody>
      </p:sp>
      <p:pic>
        <p:nvPicPr>
          <p:cNvPr id="5" name="Picture 4">
            <a:extLst>
              <a:ext uri="{FF2B5EF4-FFF2-40B4-BE49-F238E27FC236}">
                <a16:creationId xmlns:a16="http://schemas.microsoft.com/office/drawing/2014/main" id="{130AA2EE-59BA-436E-B1DE-AD4CED866B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599" y="982178"/>
            <a:ext cx="10534801" cy="5919729"/>
          </a:xfrm>
          <a:prstGeom prst="rect">
            <a:avLst/>
          </a:prstGeom>
        </p:spPr>
      </p:pic>
    </p:spTree>
    <p:extLst>
      <p:ext uri="{BB962C8B-B14F-4D97-AF65-F5344CB8AC3E}">
        <p14:creationId xmlns:p14="http://schemas.microsoft.com/office/powerpoint/2010/main" val="15520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8BA69BE-C31E-43C2-AD5E-FFD01A6127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 </a:t>
            </a:r>
            <a:endParaRPr lang="en-US" sz="1200" dirty="0">
              <a:solidFill>
                <a:schemeClr val="bg1"/>
              </a:solidFill>
            </a:endParaRPr>
          </a:p>
        </p:txBody>
      </p:sp>
      <p:sp>
        <p:nvSpPr>
          <p:cNvPr id="4" name="Rectangle 3"/>
          <p:cNvSpPr/>
          <p:nvPr/>
        </p:nvSpPr>
        <p:spPr>
          <a:xfrm>
            <a:off x="251988" y="1371847"/>
            <a:ext cx="5297785" cy="1200329"/>
          </a:xfrm>
          <a:prstGeom prst="rect">
            <a:avLst/>
          </a:prstGeom>
        </p:spPr>
        <p:txBody>
          <a:bodyPr wrap="square">
            <a:spAutoFit/>
          </a:bodyPr>
          <a:lstStyle/>
          <a:p>
            <a:pPr marL="3175" marR="0">
              <a:spcBef>
                <a:spcPts val="1200"/>
              </a:spcBef>
              <a:spcAft>
                <a:spcPts val="0"/>
              </a:spcAft>
            </a:pPr>
            <a:r>
              <a:rPr lang="en-US" dirty="0">
                <a:solidFill>
                  <a:schemeClr val="bg1"/>
                </a:solidFill>
                <a:ea typeface="Times New Roman" panose="02020603050405020304" pitchFamily="18" charset="0"/>
              </a:rPr>
              <a:t>“Sometimes the Lord expands our vision from this point of view and this side of the veil, so that we feel and seem to realize that we can look beyond the thin veil which separates us from that other sphere. </a:t>
            </a:r>
          </a:p>
        </p:txBody>
      </p:sp>
      <p:sp>
        <p:nvSpPr>
          <p:cNvPr id="13" name="TextBox 12"/>
          <p:cNvSpPr txBox="1"/>
          <p:nvPr/>
        </p:nvSpPr>
        <p:spPr>
          <a:xfrm>
            <a:off x="0" y="-167276"/>
            <a:ext cx="12192000" cy="923330"/>
          </a:xfrm>
          <a:prstGeom prst="rect">
            <a:avLst/>
          </a:prstGeom>
          <a:noFill/>
        </p:spPr>
        <p:txBody>
          <a:bodyPr wrap="square" rtlCol="0">
            <a:spAutoFit/>
          </a:bodyPr>
          <a:lstStyle/>
          <a:p>
            <a:pPr algn="ctr"/>
            <a:r>
              <a:rPr lang="en-US" sz="5400" dirty="0">
                <a:solidFill>
                  <a:schemeClr val="bg1"/>
                </a:solidFill>
                <a:latin typeface="AR JULIAN" panose="02000000000000000000" pitchFamily="2" charset="0"/>
              </a:rPr>
              <a:t>In the Presence of the Divine</a:t>
            </a:r>
          </a:p>
        </p:txBody>
      </p:sp>
      <p:sp>
        <p:nvSpPr>
          <p:cNvPr id="5" name="Rectangle 4"/>
          <p:cNvSpPr/>
          <p:nvPr/>
        </p:nvSpPr>
        <p:spPr>
          <a:xfrm>
            <a:off x="6715486" y="3961468"/>
            <a:ext cx="4771176" cy="2308324"/>
          </a:xfrm>
          <a:prstGeom prst="rect">
            <a:avLst/>
          </a:prstGeom>
        </p:spPr>
        <p:txBody>
          <a:bodyPr wrap="square">
            <a:spAutoFit/>
          </a:bodyPr>
          <a:lstStyle/>
          <a:p>
            <a:r>
              <a:rPr lang="en-US" dirty="0">
                <a:solidFill>
                  <a:schemeClr val="bg1"/>
                </a:solidFill>
                <a:ea typeface="Times New Roman" panose="02020603050405020304" pitchFamily="18" charset="0"/>
              </a:rPr>
              <a:t>“If we can see, by the enlightening influence of the Spirit of God and through the words that have been spoken by the holy prophets of God, beyond the veil that separates us from the spirit world, surely those who have passed beyond can see more clearly through the veil back here to us than it is possible for us to see to them from our sphere of action.” </a:t>
            </a:r>
            <a:endParaRPr lang="en-US" dirty="0"/>
          </a:p>
        </p:txBody>
      </p:sp>
      <p:sp>
        <p:nvSpPr>
          <p:cNvPr id="7" name="Rectangle 6"/>
          <p:cNvSpPr/>
          <p:nvPr/>
        </p:nvSpPr>
        <p:spPr>
          <a:xfrm>
            <a:off x="4057458" y="694618"/>
            <a:ext cx="4506170" cy="369332"/>
          </a:xfrm>
          <a:prstGeom prst="rect">
            <a:avLst/>
          </a:prstGeom>
        </p:spPr>
        <p:txBody>
          <a:bodyPr wrap="none">
            <a:spAutoFit/>
          </a:bodyPr>
          <a:lstStyle/>
          <a:p>
            <a:pPr marR="3175">
              <a:spcBef>
                <a:spcPts val="765"/>
              </a:spcBef>
            </a:pPr>
            <a:r>
              <a:rPr lang="en-US" dirty="0">
                <a:solidFill>
                  <a:schemeClr val="bg1"/>
                </a:solidFill>
                <a:ea typeface="Times New Roman" panose="02020603050405020304" pitchFamily="18" charset="0"/>
              </a:rPr>
              <a:t>“We Are in the Presence of Heavenly Beings.” </a:t>
            </a:r>
          </a:p>
        </p:txBody>
      </p:sp>
      <p:grpSp>
        <p:nvGrpSpPr>
          <p:cNvPr id="14" name="Group 13"/>
          <p:cNvGrpSpPr/>
          <p:nvPr/>
        </p:nvGrpSpPr>
        <p:grpSpPr>
          <a:xfrm>
            <a:off x="7695541" y="1231227"/>
            <a:ext cx="3022314" cy="2562964"/>
            <a:chOff x="7876973" y="861653"/>
            <a:chExt cx="3022314" cy="2562964"/>
          </a:xfrm>
        </p:grpSpPr>
        <p:pic>
          <p:nvPicPr>
            <p:cNvPr id="1028" name="Picture 4" descr="https://primaryclipart.com/images/prophets1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0855" y="1085860"/>
              <a:ext cx="211455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i580.photobucket.com/albums/ss242/DNResources/Frames%20-%20Rectangle02/Frame131.png?t=12532355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6973" y="861653"/>
              <a:ext cx="3022314" cy="2562964"/>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DB34DAED-42E6-422D-AC0A-5CE11670C8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374" y="3133039"/>
            <a:ext cx="5054022" cy="3164098"/>
          </a:xfrm>
          <a:prstGeom prst="rect">
            <a:avLst/>
          </a:prstGeom>
        </p:spPr>
      </p:pic>
    </p:spTree>
    <p:extLst>
      <p:ext uri="{BB962C8B-B14F-4D97-AF65-F5344CB8AC3E}">
        <p14:creationId xmlns:p14="http://schemas.microsoft.com/office/powerpoint/2010/main" val="329764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FCC7585-1375-459C-ACC5-EE45C4C68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 </a:t>
            </a:r>
            <a:endParaRPr lang="en-US" sz="1200" dirty="0">
              <a:solidFill>
                <a:schemeClr val="bg1"/>
              </a:solidFill>
            </a:endParaRPr>
          </a:p>
        </p:txBody>
      </p:sp>
      <p:sp>
        <p:nvSpPr>
          <p:cNvPr id="2" name="Rectangle 1"/>
          <p:cNvSpPr/>
          <p:nvPr/>
        </p:nvSpPr>
        <p:spPr>
          <a:xfrm>
            <a:off x="223319" y="344033"/>
            <a:ext cx="3705885" cy="1200329"/>
          </a:xfrm>
          <a:prstGeom prst="rect">
            <a:avLst/>
          </a:prstGeom>
        </p:spPr>
        <p:txBody>
          <a:bodyPr wrap="square">
            <a:spAutoFit/>
          </a:bodyPr>
          <a:lstStyle/>
          <a:p>
            <a:r>
              <a:rPr lang="en-US" dirty="0">
                <a:solidFill>
                  <a:schemeClr val="bg1"/>
                </a:solidFill>
                <a:ea typeface="Times New Roman" panose="02020603050405020304" pitchFamily="18" charset="0"/>
              </a:rPr>
              <a:t>“I believe we move and have our being in the presence of heavenly messengers and of heavenly beings. </a:t>
            </a:r>
          </a:p>
          <a:p>
            <a:endParaRPr lang="en-US" dirty="0">
              <a:solidFill>
                <a:schemeClr val="bg1"/>
              </a:solidFill>
              <a:ea typeface="Times New Roman" panose="02020603050405020304" pitchFamily="18" charset="0"/>
            </a:endParaRPr>
          </a:p>
        </p:txBody>
      </p:sp>
      <p:sp>
        <p:nvSpPr>
          <p:cNvPr id="3" name="Rectangle 2"/>
          <p:cNvSpPr/>
          <p:nvPr/>
        </p:nvSpPr>
        <p:spPr>
          <a:xfrm>
            <a:off x="91719" y="5025730"/>
            <a:ext cx="6336241" cy="1200329"/>
          </a:xfrm>
          <a:prstGeom prst="rect">
            <a:avLst/>
          </a:prstGeom>
        </p:spPr>
        <p:txBody>
          <a:bodyPr wrap="square">
            <a:spAutoFit/>
          </a:bodyPr>
          <a:lstStyle/>
          <a:p>
            <a:r>
              <a:rPr lang="en-US" dirty="0">
                <a:solidFill>
                  <a:schemeClr val="bg1"/>
                </a:solidFill>
                <a:ea typeface="Times New Roman" panose="02020603050405020304" pitchFamily="18" charset="0"/>
              </a:rPr>
              <a:t>“We can not forget them; we do not cease to love them; we always hold them in our hearts, in memory, and thus we are associated and united to them by ties that we can not break, that we can not dissolve or free ourselves from.” </a:t>
            </a:r>
          </a:p>
        </p:txBody>
      </p:sp>
      <p:sp>
        <p:nvSpPr>
          <p:cNvPr id="7" name="Rectangle 6"/>
          <p:cNvSpPr/>
          <p:nvPr/>
        </p:nvSpPr>
        <p:spPr>
          <a:xfrm>
            <a:off x="5251011" y="2866057"/>
            <a:ext cx="6940989" cy="1477328"/>
          </a:xfrm>
          <a:prstGeom prst="rect">
            <a:avLst/>
          </a:prstGeom>
        </p:spPr>
        <p:txBody>
          <a:bodyPr wrap="square">
            <a:spAutoFit/>
          </a:bodyPr>
          <a:lstStyle/>
          <a:p>
            <a:r>
              <a:rPr lang="en-US" dirty="0">
                <a:solidFill>
                  <a:schemeClr val="bg1"/>
                </a:solidFill>
                <a:ea typeface="Times New Roman" panose="02020603050405020304" pitchFamily="18" charset="0"/>
              </a:rPr>
              <a:t>“We are not separate from them. We begin to realize, more and more fully, as we become acquainted with the principles of the gospel, as they have been revealed anew in this dispensation, that we are closely related to our kindred, to our ancestors, to our friends and associates and co-laborers who have preceded us into the spirit world. </a:t>
            </a:r>
            <a:endParaRPr lang="en-US" dirty="0"/>
          </a:p>
        </p:txBody>
      </p:sp>
      <p:pic>
        <p:nvPicPr>
          <p:cNvPr id="2052" name="Picture 4" descr="http://www.milestoneimages.net/galleries/Genealogy/images/1-genealogy-family-heritage-montage-collage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044" y="165450"/>
            <a:ext cx="3141929" cy="26203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3425" y="4385039"/>
            <a:ext cx="4052180" cy="2431308"/>
          </a:xfrm>
          <a:prstGeom prst="rect">
            <a:avLst/>
          </a:prstGeom>
        </p:spPr>
      </p:pic>
      <p:pic>
        <p:nvPicPr>
          <p:cNvPr id="6" name="Picture 5">
            <a:extLst>
              <a:ext uri="{FF2B5EF4-FFF2-40B4-BE49-F238E27FC236}">
                <a16:creationId xmlns:a16="http://schemas.microsoft.com/office/drawing/2014/main" id="{47054251-018B-4521-B2DD-6C516E262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468" y="1475634"/>
            <a:ext cx="4667250" cy="3476625"/>
          </a:xfrm>
          <a:prstGeom prst="rect">
            <a:avLst/>
          </a:prstGeom>
        </p:spPr>
      </p:pic>
    </p:spTree>
    <p:extLst>
      <p:ext uri="{BB962C8B-B14F-4D97-AF65-F5344CB8AC3E}">
        <p14:creationId xmlns:p14="http://schemas.microsoft.com/office/powerpoint/2010/main" val="43948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34F352-CF8A-4DFE-AB7D-BE8CA0CE7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276999"/>
          </a:xfrm>
          <a:prstGeom prst="rect">
            <a:avLst/>
          </a:prstGeom>
          <a:noFill/>
        </p:spPr>
        <p:txBody>
          <a:bodyPr wrap="square" rtlCol="0">
            <a:spAutoFit/>
          </a:bodyPr>
          <a:lstStyle/>
          <a:p>
            <a:r>
              <a:rPr lang="en-US" sz="1200" dirty="0">
                <a:solidFill>
                  <a:schemeClr val="bg1"/>
                </a:solidFill>
                <a:ea typeface="Times New Roman" panose="02020603050405020304" pitchFamily="18" charset="0"/>
              </a:rPr>
              <a:t>Joseph F. Smith</a:t>
            </a:r>
            <a:endParaRPr lang="en-US" sz="1200" dirty="0">
              <a:solidFill>
                <a:schemeClr val="bg1"/>
              </a:solidFill>
            </a:endParaRPr>
          </a:p>
        </p:txBody>
      </p:sp>
      <p:sp>
        <p:nvSpPr>
          <p:cNvPr id="3" name="Rectangle 2"/>
          <p:cNvSpPr/>
          <p:nvPr/>
        </p:nvSpPr>
        <p:spPr>
          <a:xfrm>
            <a:off x="250481" y="608138"/>
            <a:ext cx="4212877" cy="2246769"/>
          </a:xfrm>
          <a:prstGeom prst="rect">
            <a:avLst/>
          </a:prstGeom>
        </p:spPr>
        <p:txBody>
          <a:bodyPr wrap="square">
            <a:spAutoFit/>
          </a:bodyPr>
          <a:lstStyle/>
          <a:p>
            <a:r>
              <a:rPr lang="en-US" sz="2000" dirty="0">
                <a:solidFill>
                  <a:schemeClr val="bg1"/>
                </a:solidFill>
                <a:ea typeface="Times New Roman" panose="02020603050405020304" pitchFamily="18" charset="0"/>
              </a:rPr>
              <a:t>“If this is the case with us in our finite condition, surrounded by our mortal weaknesses, short-sightedness, lack of inspiration and wisdom, from time to time, how much more certain it is and reasonable and consistent to believe that those who have been faithful,…</a:t>
            </a:r>
            <a:endParaRPr lang="en-US" sz="2000" dirty="0"/>
          </a:p>
        </p:txBody>
      </p:sp>
      <p:sp>
        <p:nvSpPr>
          <p:cNvPr id="6" name="Rectangle 5"/>
          <p:cNvSpPr/>
          <p:nvPr/>
        </p:nvSpPr>
        <p:spPr>
          <a:xfrm>
            <a:off x="7306146" y="4063207"/>
            <a:ext cx="4137434" cy="2554545"/>
          </a:xfrm>
          <a:prstGeom prst="rect">
            <a:avLst/>
          </a:prstGeom>
        </p:spPr>
        <p:txBody>
          <a:bodyPr wrap="square">
            <a:spAutoFit/>
          </a:bodyPr>
          <a:lstStyle/>
          <a:p>
            <a:r>
              <a:rPr lang="en-US" sz="2000" dirty="0">
                <a:solidFill>
                  <a:schemeClr val="bg1"/>
                </a:solidFill>
                <a:ea typeface="Times New Roman" panose="02020603050405020304" pitchFamily="18" charset="0"/>
              </a:rPr>
              <a:t>…who have gone beyond and are still engaged in the work for the salvation of the souls of men, the opening of the prison doors to them that are bound, and proclaiming liberty to the captives, can see us better than we can see them; that they know us better than we know them.” </a:t>
            </a:r>
            <a:endParaRPr lang="en-US" sz="2000" dirty="0"/>
          </a:p>
        </p:txBody>
      </p:sp>
      <p:pic>
        <p:nvPicPr>
          <p:cNvPr id="4" name="Picture 3">
            <a:extLst>
              <a:ext uri="{FF2B5EF4-FFF2-40B4-BE49-F238E27FC236}">
                <a16:creationId xmlns:a16="http://schemas.microsoft.com/office/drawing/2014/main" id="{8077078D-AF41-44DF-A0D0-744427B10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41" y="4003094"/>
            <a:ext cx="6684264" cy="2340864"/>
          </a:xfrm>
          <a:prstGeom prst="rect">
            <a:avLst/>
          </a:prstGeom>
        </p:spPr>
      </p:pic>
      <p:pic>
        <p:nvPicPr>
          <p:cNvPr id="7" name="Picture 6">
            <a:extLst>
              <a:ext uri="{FF2B5EF4-FFF2-40B4-BE49-F238E27FC236}">
                <a16:creationId xmlns:a16="http://schemas.microsoft.com/office/drawing/2014/main" id="{050F21C7-8832-407D-9E20-CC00341ABC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3608" y="353931"/>
            <a:ext cx="3289300" cy="3644900"/>
          </a:xfrm>
          <a:prstGeom prst="rect">
            <a:avLst/>
          </a:prstGeom>
        </p:spPr>
      </p:pic>
    </p:spTree>
    <p:extLst>
      <p:ext uri="{BB962C8B-B14F-4D97-AF65-F5344CB8AC3E}">
        <p14:creationId xmlns:p14="http://schemas.microsoft.com/office/powerpoint/2010/main" val="88425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C2252B6-15F5-4BE0-9303-23D87658C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ea typeface="Times New Roman" panose="02020603050405020304" pitchFamily="18" charset="0"/>
              </a:rPr>
              <a:t>Joseph F. Smith</a:t>
            </a:r>
            <a:endParaRPr lang="en-US" dirty="0">
              <a:solidFill>
                <a:schemeClr val="bg1"/>
              </a:solidFill>
            </a:endParaRPr>
          </a:p>
        </p:txBody>
      </p:sp>
      <p:sp>
        <p:nvSpPr>
          <p:cNvPr id="2" name="Rectangle 1"/>
          <p:cNvSpPr/>
          <p:nvPr/>
        </p:nvSpPr>
        <p:spPr>
          <a:xfrm>
            <a:off x="467763" y="647617"/>
            <a:ext cx="6096000" cy="1477328"/>
          </a:xfrm>
          <a:prstGeom prst="rect">
            <a:avLst/>
          </a:prstGeom>
        </p:spPr>
        <p:txBody>
          <a:bodyPr>
            <a:spAutoFit/>
          </a:bodyPr>
          <a:lstStyle/>
          <a:p>
            <a:pPr marL="3175" marR="0">
              <a:spcBef>
                <a:spcPts val="1200"/>
              </a:spcBef>
              <a:spcAft>
                <a:spcPts val="0"/>
              </a:spcAft>
            </a:pPr>
            <a:r>
              <a:rPr lang="en-US" dirty="0">
                <a:solidFill>
                  <a:schemeClr val="bg1"/>
                </a:solidFill>
                <a:ea typeface="Times New Roman" panose="02020603050405020304" pitchFamily="18" charset="0"/>
              </a:rPr>
              <a:t>“They have advanced; we are advancing; we are growing as they have grown; we are reaching the goal that they have attained unto; and therefore, I claim that we live in their presence, they see us, they are solicitous for our welfare, they love us now more than ever. </a:t>
            </a:r>
          </a:p>
        </p:txBody>
      </p:sp>
      <p:sp>
        <p:nvSpPr>
          <p:cNvPr id="6" name="Rectangle 5"/>
          <p:cNvSpPr/>
          <p:nvPr/>
        </p:nvSpPr>
        <p:spPr>
          <a:xfrm>
            <a:off x="5860610" y="3231060"/>
            <a:ext cx="6096000" cy="2893100"/>
          </a:xfrm>
          <a:prstGeom prst="rect">
            <a:avLst/>
          </a:prstGeom>
        </p:spPr>
        <p:txBody>
          <a:bodyPr>
            <a:spAutoFit/>
          </a:bodyPr>
          <a:lstStyle/>
          <a:p>
            <a:pPr marL="3175" marR="0">
              <a:spcBef>
                <a:spcPts val="1200"/>
              </a:spcBef>
              <a:spcAft>
                <a:spcPts val="0"/>
              </a:spcAft>
            </a:pPr>
            <a:r>
              <a:rPr lang="en-US" dirty="0">
                <a:solidFill>
                  <a:schemeClr val="bg1"/>
                </a:solidFill>
                <a:ea typeface="Times New Roman" panose="02020603050405020304" pitchFamily="18" charset="0"/>
              </a:rPr>
              <a:t>“For now they see the dangers that beset us; they can comprehend, better than ever before, the weaknesses that are liable to mislead us into dark and forbidden paths. </a:t>
            </a:r>
          </a:p>
          <a:p>
            <a:pPr marL="3175" marR="0">
              <a:spcBef>
                <a:spcPts val="1200"/>
              </a:spcBef>
              <a:spcAft>
                <a:spcPts val="0"/>
              </a:spcAft>
            </a:pPr>
            <a:endParaRPr lang="en-US" dirty="0">
              <a:solidFill>
                <a:schemeClr val="bg1"/>
              </a:solidFill>
              <a:ea typeface="Times New Roman" panose="02020603050405020304" pitchFamily="18" charset="0"/>
            </a:endParaRPr>
          </a:p>
          <a:p>
            <a:pPr marL="3175" marR="0">
              <a:spcBef>
                <a:spcPts val="1200"/>
              </a:spcBef>
              <a:spcAft>
                <a:spcPts val="0"/>
              </a:spcAft>
            </a:pPr>
            <a:r>
              <a:rPr lang="en-US" dirty="0">
                <a:solidFill>
                  <a:schemeClr val="bg1"/>
                </a:solidFill>
                <a:ea typeface="Times New Roman" panose="02020603050405020304" pitchFamily="18" charset="0"/>
              </a:rPr>
              <a:t>They see the temptations and the evils that beset us in life and the proneness of mortal beings to yield to temptation and to wrong doing; hence their solicitude for us, and their love for us, and their desire for our well being, must be greater than that which we feel for ourselves.” </a:t>
            </a:r>
          </a:p>
        </p:txBody>
      </p:sp>
      <p:grpSp>
        <p:nvGrpSpPr>
          <p:cNvPr id="5" name="Group 4"/>
          <p:cNvGrpSpPr/>
          <p:nvPr/>
        </p:nvGrpSpPr>
        <p:grpSpPr>
          <a:xfrm>
            <a:off x="7334973" y="129522"/>
            <a:ext cx="2777856" cy="2929364"/>
            <a:chOff x="7334973" y="129522"/>
            <a:chExt cx="2634354" cy="2730920"/>
          </a:xfrm>
        </p:grpSpPr>
        <p:pic>
          <p:nvPicPr>
            <p:cNvPr id="4098" name="Picture 2" descr="http://www.richardpaulevans.com/wp-content/uploads/2010/09/angel_new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973" y="354593"/>
              <a:ext cx="2634354" cy="250584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687863" y="129522"/>
              <a:ext cx="2124515" cy="258234"/>
            </a:xfrm>
            <a:prstGeom prst="rect">
              <a:avLst/>
            </a:prstGeom>
          </p:spPr>
          <p:txBody>
            <a:bodyPr wrap="square">
              <a:spAutoFit/>
            </a:bodyPr>
            <a:lstStyle/>
            <a:p>
              <a:r>
                <a:rPr lang="en-US" sz="1200" dirty="0">
                  <a:solidFill>
                    <a:schemeClr val="bg1"/>
                  </a:solidFill>
                  <a:latin typeface="Abadi" panose="020B0604020104020204" pitchFamily="34" charset="0"/>
                </a:rPr>
                <a:t>The Christmas Box Angel</a:t>
              </a:r>
              <a:endParaRPr lang="en-US" sz="1200" dirty="0">
                <a:solidFill>
                  <a:schemeClr val="bg1"/>
                </a:solidFill>
              </a:endParaRPr>
            </a:p>
          </p:txBody>
        </p:sp>
      </p:grpSp>
      <p:pic>
        <p:nvPicPr>
          <p:cNvPr id="4104" name="Picture 8" descr="http://api.ning.com/files/YhwQqZhqiBYiSSGE2WshHdmw362DwbJayXAvKx4jTezjXn6hbwJ2doXw4AjGDXeVjbPHGAncb3pAO-ZlC7Lbw31v*Wlo1Fnf/heave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4546" y="2967473"/>
            <a:ext cx="48768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5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fade">
                                      <p:cBhvr>
                                        <p:cTn id="15"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BEC32323-E3AF-47F7-A26C-EF5CE9A2D7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The Death of Loved Ones</a:t>
            </a:r>
          </a:p>
        </p:txBody>
      </p:sp>
      <p:grpSp>
        <p:nvGrpSpPr>
          <p:cNvPr id="5" name="Group 4"/>
          <p:cNvGrpSpPr/>
          <p:nvPr/>
        </p:nvGrpSpPr>
        <p:grpSpPr>
          <a:xfrm>
            <a:off x="2869973" y="1205782"/>
            <a:ext cx="3900941" cy="1773217"/>
            <a:chOff x="2869973" y="1225691"/>
            <a:chExt cx="3900941" cy="1773217"/>
          </a:xfrm>
        </p:grpSpPr>
        <p:pic>
          <p:nvPicPr>
            <p:cNvPr id="5122" name="Picture 2" descr="https://familysearch.org/patron/v2/TH-235-36410-45-19/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9973" y="1301983"/>
              <a:ext cx="1357540" cy="16969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416432" y="1225691"/>
              <a:ext cx="2354482" cy="1631216"/>
            </a:xfrm>
            <a:prstGeom prst="rect">
              <a:avLst/>
            </a:prstGeom>
            <a:noFill/>
          </p:spPr>
          <p:txBody>
            <a:bodyPr wrap="square" rtlCol="0">
              <a:spAutoFit/>
            </a:bodyPr>
            <a:lstStyle/>
            <a:p>
              <a:r>
                <a:rPr lang="en-US" sz="2000" dirty="0">
                  <a:solidFill>
                    <a:schemeClr val="bg1"/>
                  </a:solidFill>
                </a:rPr>
                <a:t>Joseph was 5 when his father, Hyrum was martyred along with his uncle Joseph Smith</a:t>
              </a:r>
            </a:p>
          </p:txBody>
        </p:sp>
      </p:grpSp>
      <p:grpSp>
        <p:nvGrpSpPr>
          <p:cNvPr id="7" name="Group 6"/>
          <p:cNvGrpSpPr/>
          <p:nvPr/>
        </p:nvGrpSpPr>
        <p:grpSpPr>
          <a:xfrm>
            <a:off x="7434943" y="1125136"/>
            <a:ext cx="3537858" cy="1704268"/>
            <a:chOff x="7693719" y="1893951"/>
            <a:chExt cx="3537858" cy="1704268"/>
          </a:xfrm>
        </p:grpSpPr>
        <p:pic>
          <p:nvPicPr>
            <p:cNvPr id="5124" name="Picture 4" descr="https://familysearch.org/patron/v2/TH-235-35860-27-7/thumb200.jpg?ctx=ArtCtxPubl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348" y="1893951"/>
              <a:ext cx="1121229" cy="17042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693719" y="1994083"/>
              <a:ext cx="2416629" cy="1015663"/>
            </a:xfrm>
            <a:prstGeom prst="rect">
              <a:avLst/>
            </a:prstGeom>
            <a:noFill/>
          </p:spPr>
          <p:txBody>
            <a:bodyPr wrap="square" rtlCol="0">
              <a:spAutoFit/>
            </a:bodyPr>
            <a:lstStyle/>
            <a:p>
              <a:r>
                <a:rPr lang="en-US" sz="2000" dirty="0">
                  <a:solidFill>
                    <a:schemeClr val="bg1"/>
                  </a:solidFill>
                </a:rPr>
                <a:t>His mother, Mary Fielding Smith, died when he was 13.</a:t>
              </a:r>
            </a:p>
          </p:txBody>
        </p:sp>
      </p:grpSp>
      <p:grpSp>
        <p:nvGrpSpPr>
          <p:cNvPr id="8" name="Group 7"/>
          <p:cNvGrpSpPr/>
          <p:nvPr/>
        </p:nvGrpSpPr>
        <p:grpSpPr>
          <a:xfrm>
            <a:off x="6765084" y="3585365"/>
            <a:ext cx="3756346" cy="1604540"/>
            <a:chOff x="6248400" y="3378815"/>
            <a:chExt cx="3756346" cy="1604540"/>
          </a:xfrm>
        </p:grpSpPr>
        <p:sp>
          <p:nvSpPr>
            <p:cNvPr id="13" name="TextBox 12"/>
            <p:cNvSpPr txBox="1"/>
            <p:nvPr/>
          </p:nvSpPr>
          <p:spPr>
            <a:xfrm>
              <a:off x="6248400" y="3678983"/>
              <a:ext cx="2848888" cy="707886"/>
            </a:xfrm>
            <a:prstGeom prst="rect">
              <a:avLst/>
            </a:prstGeom>
            <a:noFill/>
          </p:spPr>
          <p:txBody>
            <a:bodyPr wrap="square" rtlCol="0">
              <a:spAutoFit/>
            </a:bodyPr>
            <a:lstStyle/>
            <a:p>
              <a:r>
                <a:rPr lang="en-US" sz="2000" dirty="0">
                  <a:solidFill>
                    <a:schemeClr val="bg1"/>
                  </a:solidFill>
                </a:rPr>
                <a:t>His wife Sarah Richards Smith died in 1915</a:t>
              </a:r>
            </a:p>
          </p:txBody>
        </p:sp>
        <p:pic>
          <p:nvPicPr>
            <p:cNvPr id="5126" name="Picture 6" descr="https://familysearch.org/patron/v2/TH-904-49867-1564-66/thumb200.jpg?ctx=ArtCtxPublic"/>
            <p:cNvPicPr>
              <a:picLocks noChangeAspect="1" noChangeArrowheads="1"/>
            </p:cNvPicPr>
            <p:nvPr/>
          </p:nvPicPr>
          <p:blipFill rotWithShape="1">
            <a:blip r:embed="rId5">
              <a:extLst>
                <a:ext uri="{28A0092B-C50C-407E-A947-70E740481C1C}">
                  <a14:useLocalDpi xmlns:a14="http://schemas.microsoft.com/office/drawing/2010/main" val="0"/>
                </a:ext>
              </a:extLst>
            </a:blip>
            <a:srcRect r="-976" b="8144"/>
            <a:stretch/>
          </p:blipFill>
          <p:spPr bwMode="auto">
            <a:xfrm>
              <a:off x="8836632" y="3378815"/>
              <a:ext cx="1168114" cy="160454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p:cNvGrpSpPr/>
          <p:nvPr/>
        </p:nvGrpSpPr>
        <p:grpSpPr>
          <a:xfrm>
            <a:off x="465488" y="3782165"/>
            <a:ext cx="2951921" cy="1323439"/>
            <a:chOff x="576565" y="3569514"/>
            <a:chExt cx="3392108" cy="1487251"/>
          </a:xfrm>
        </p:grpSpPr>
        <p:pic>
          <p:nvPicPr>
            <p:cNvPr id="5130" name="Picture 10" descr="https://familysearch.org/patron/v2/TH-232-35223-1-65/thumb200.jpg?ctx=ArtCtxPublic"/>
            <p:cNvPicPr>
              <a:picLocks noChangeAspect="1" noChangeArrowheads="1"/>
            </p:cNvPicPr>
            <p:nvPr/>
          </p:nvPicPr>
          <p:blipFill rotWithShape="1">
            <a:blip r:embed="rId6">
              <a:extLst>
                <a:ext uri="{28A0092B-C50C-407E-A947-70E740481C1C}">
                  <a14:useLocalDpi xmlns:a14="http://schemas.microsoft.com/office/drawing/2010/main" val="0"/>
                </a:ext>
              </a:extLst>
            </a:blip>
            <a:srcRect l="34691" t="9515" r="37309" b="60034"/>
            <a:stretch/>
          </p:blipFill>
          <p:spPr bwMode="auto">
            <a:xfrm>
              <a:off x="576565" y="3600125"/>
              <a:ext cx="862658" cy="142602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439223" y="3569514"/>
              <a:ext cx="2529450" cy="1487251"/>
            </a:xfrm>
            <a:prstGeom prst="rect">
              <a:avLst/>
            </a:prstGeom>
            <a:noFill/>
          </p:spPr>
          <p:txBody>
            <a:bodyPr wrap="square" rtlCol="0">
              <a:spAutoFit/>
            </a:bodyPr>
            <a:lstStyle/>
            <a:p>
              <a:r>
                <a:rPr lang="en-US" sz="2000" dirty="0">
                  <a:solidFill>
                    <a:schemeClr val="bg1"/>
                  </a:solidFill>
                </a:rPr>
                <a:t>His daughter, </a:t>
              </a:r>
              <a:r>
                <a:rPr lang="en-US" sz="2000" dirty="0" err="1">
                  <a:solidFill>
                    <a:schemeClr val="bg1"/>
                  </a:solidFill>
                </a:rPr>
                <a:t>Zina</a:t>
              </a:r>
              <a:r>
                <a:rPr lang="en-US" sz="2000" dirty="0">
                  <a:solidFill>
                    <a:schemeClr val="bg1"/>
                  </a:solidFill>
                </a:rPr>
                <a:t> Smith Greenwell died in Oct. 1915 at age 25</a:t>
              </a:r>
            </a:p>
          </p:txBody>
        </p:sp>
      </p:grpSp>
      <p:grpSp>
        <p:nvGrpSpPr>
          <p:cNvPr id="3" name="Group 2"/>
          <p:cNvGrpSpPr/>
          <p:nvPr/>
        </p:nvGrpSpPr>
        <p:grpSpPr>
          <a:xfrm>
            <a:off x="167834" y="1154922"/>
            <a:ext cx="1813366" cy="2372541"/>
            <a:chOff x="167834" y="1154922"/>
            <a:chExt cx="1813366" cy="2372541"/>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0349" y="1154922"/>
              <a:ext cx="1553018" cy="1991049"/>
            </a:xfrm>
            <a:prstGeom prst="rect">
              <a:avLst/>
            </a:prstGeom>
          </p:spPr>
        </p:pic>
        <p:sp>
          <p:nvSpPr>
            <p:cNvPr id="18" name="TextBox 17"/>
            <p:cNvSpPr txBox="1"/>
            <p:nvPr/>
          </p:nvSpPr>
          <p:spPr>
            <a:xfrm>
              <a:off x="167834" y="3127353"/>
              <a:ext cx="1813366" cy="400110"/>
            </a:xfrm>
            <a:prstGeom prst="rect">
              <a:avLst/>
            </a:prstGeom>
            <a:noFill/>
          </p:spPr>
          <p:txBody>
            <a:bodyPr wrap="square" rtlCol="0">
              <a:spAutoFit/>
            </a:bodyPr>
            <a:lstStyle/>
            <a:p>
              <a:r>
                <a:rPr lang="en-US" sz="2000" dirty="0">
                  <a:solidFill>
                    <a:schemeClr val="bg1"/>
                  </a:solidFill>
                </a:rPr>
                <a:t>Joseph F. Smith</a:t>
              </a:r>
            </a:p>
          </p:txBody>
        </p:sp>
      </p:grpSp>
      <p:sp>
        <p:nvSpPr>
          <p:cNvPr id="24" name="TextBox 23"/>
          <p:cNvSpPr txBox="1"/>
          <p:nvPr/>
        </p:nvSpPr>
        <p:spPr>
          <a:xfrm>
            <a:off x="2740806" y="3114228"/>
            <a:ext cx="7503426" cy="400110"/>
          </a:xfrm>
          <a:prstGeom prst="rect">
            <a:avLst/>
          </a:prstGeom>
          <a:noFill/>
        </p:spPr>
        <p:txBody>
          <a:bodyPr wrap="square" rtlCol="0">
            <a:spAutoFit/>
          </a:bodyPr>
          <a:lstStyle/>
          <a:p>
            <a:r>
              <a:rPr lang="en-US" sz="2000" dirty="0">
                <a:solidFill>
                  <a:schemeClr val="bg1"/>
                </a:solidFill>
              </a:rPr>
              <a:t>His first child, Mercy Josephine died before her third birthday, in 1870</a:t>
            </a:r>
          </a:p>
        </p:txBody>
      </p:sp>
      <p:grpSp>
        <p:nvGrpSpPr>
          <p:cNvPr id="14" name="Group 13"/>
          <p:cNvGrpSpPr/>
          <p:nvPr/>
        </p:nvGrpSpPr>
        <p:grpSpPr>
          <a:xfrm>
            <a:off x="2031069" y="5318854"/>
            <a:ext cx="4184675" cy="1325896"/>
            <a:chOff x="2303211" y="5401429"/>
            <a:chExt cx="4184675" cy="1325896"/>
          </a:xfrm>
        </p:grpSpPr>
        <p:pic>
          <p:nvPicPr>
            <p:cNvPr id="5132" name="Picture 12" descr="https://familysearch.org/patron/v2/TH-208-37202-16-37/thumb200.jpg?ctx=ArtCtxPubli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3211" y="5401429"/>
              <a:ext cx="1114198" cy="132589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p:nvSpPr>
          <p:spPr>
            <a:xfrm>
              <a:off x="3539779" y="5403886"/>
              <a:ext cx="2948107" cy="1323439"/>
            </a:xfrm>
            <a:prstGeom prst="rect">
              <a:avLst/>
            </a:prstGeom>
            <a:noFill/>
          </p:spPr>
          <p:txBody>
            <a:bodyPr wrap="square" rtlCol="0">
              <a:spAutoFit/>
            </a:bodyPr>
            <a:lstStyle/>
            <a:p>
              <a:r>
                <a:rPr lang="en-US" sz="2000" dirty="0">
                  <a:solidFill>
                    <a:schemeClr val="bg1"/>
                  </a:solidFill>
                </a:rPr>
                <a:t>Sara Elizabeth Bowmen Smith, wife of Hyrum M. Smith, died during childbirth in 1918</a:t>
              </a:r>
            </a:p>
          </p:txBody>
        </p:sp>
      </p:grpSp>
      <p:sp>
        <p:nvSpPr>
          <p:cNvPr id="28" name="TextBox 27"/>
          <p:cNvSpPr txBox="1"/>
          <p:nvPr/>
        </p:nvSpPr>
        <p:spPr>
          <a:xfrm>
            <a:off x="93413" y="6534102"/>
            <a:ext cx="1665514" cy="276999"/>
          </a:xfrm>
          <a:prstGeom prst="rect">
            <a:avLst/>
          </a:prstGeom>
          <a:noFill/>
        </p:spPr>
        <p:txBody>
          <a:bodyPr wrap="square" rtlCol="0">
            <a:spAutoFit/>
          </a:bodyPr>
          <a:lstStyle/>
          <a:p>
            <a:r>
              <a:rPr lang="en-US" sz="1200" dirty="0">
                <a:solidFill>
                  <a:schemeClr val="bg1"/>
                </a:solidFill>
              </a:rPr>
              <a:t>George S. Tate</a:t>
            </a:r>
          </a:p>
        </p:txBody>
      </p:sp>
    </p:spTree>
    <p:extLst>
      <p:ext uri="{BB962C8B-B14F-4D97-AF65-F5344CB8AC3E}">
        <p14:creationId xmlns:p14="http://schemas.microsoft.com/office/powerpoint/2010/main" val="319380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828DDE9-2C1B-4213-B444-CFE18CC289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52768" y="1702972"/>
            <a:ext cx="6923637" cy="4339650"/>
          </a:xfrm>
          <a:prstGeom prst="rect">
            <a:avLst/>
          </a:prstGeom>
        </p:spPr>
        <p:txBody>
          <a:bodyPr wrap="square">
            <a:spAutoFit/>
          </a:bodyPr>
          <a:lstStyle/>
          <a:p>
            <a:pPr marL="3175" marR="0">
              <a:spcBef>
                <a:spcPts val="1200"/>
              </a:spcBef>
              <a:spcAft>
                <a:spcPts val="0"/>
              </a:spcAft>
            </a:pPr>
            <a:r>
              <a:rPr lang="en-US" sz="3200" dirty="0">
                <a:solidFill>
                  <a:schemeClr val="bg1"/>
                </a:solidFill>
              </a:rPr>
              <a:t>“Any work you do in the temple is time well spent, but receiving ordinances vicariously for one of your own ancestors will make the </a:t>
            </a:r>
          </a:p>
          <a:p>
            <a:pPr marL="3175" marR="0">
              <a:spcBef>
                <a:spcPts val="1200"/>
              </a:spcBef>
              <a:spcAft>
                <a:spcPts val="0"/>
              </a:spcAft>
            </a:pPr>
            <a:r>
              <a:rPr lang="en-US" sz="3200" dirty="0">
                <a:solidFill>
                  <a:schemeClr val="bg1"/>
                </a:solidFill>
              </a:rPr>
              <a:t>time in the temple more</a:t>
            </a:r>
          </a:p>
          <a:p>
            <a:pPr marL="3175" marR="0">
              <a:spcBef>
                <a:spcPts val="1200"/>
              </a:spcBef>
              <a:spcAft>
                <a:spcPts val="0"/>
              </a:spcAft>
            </a:pPr>
            <a:r>
              <a:rPr lang="en-US" sz="3200" dirty="0">
                <a:solidFill>
                  <a:schemeClr val="bg1"/>
                </a:solidFill>
              </a:rPr>
              <a:t> sacred, and even greater </a:t>
            </a:r>
          </a:p>
          <a:p>
            <a:pPr marL="3175" marR="0">
              <a:spcBef>
                <a:spcPts val="1200"/>
              </a:spcBef>
              <a:spcAft>
                <a:spcPts val="0"/>
              </a:spcAft>
            </a:pPr>
            <a:r>
              <a:rPr lang="en-US" sz="3200" dirty="0">
                <a:solidFill>
                  <a:schemeClr val="bg1"/>
                </a:solidFill>
              </a:rPr>
              <a:t>blessings will be received.” </a:t>
            </a:r>
          </a:p>
          <a:p>
            <a:pPr marL="3175" marR="0">
              <a:spcBef>
                <a:spcPts val="1200"/>
              </a:spcBef>
              <a:spcAft>
                <a:spcPts val="0"/>
              </a:spcAft>
            </a:pPr>
            <a:r>
              <a:rPr lang="en-US" sz="1200" dirty="0">
                <a:solidFill>
                  <a:schemeClr val="bg1"/>
                </a:solidFill>
              </a:rPr>
              <a:t>Elder Richard G. Scott</a:t>
            </a:r>
            <a:endParaRPr lang="en-US" sz="1200" dirty="0">
              <a:solidFill>
                <a:schemeClr val="bg1"/>
              </a:solidFill>
              <a:ea typeface="Times New Roman" panose="02020603050405020304" pitchFamily="18" charset="0"/>
            </a:endParaRPr>
          </a:p>
        </p:txBody>
      </p:sp>
      <p:pic>
        <p:nvPicPr>
          <p:cNvPr id="8194" name="Picture 2" descr="Elder Richard G. Sco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768" y="217574"/>
            <a:ext cx="1047651" cy="14031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5E4A8CF-9706-492A-96D6-47B1DCF433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6472" y="217574"/>
            <a:ext cx="6742760" cy="6559865"/>
          </a:xfrm>
          <a:prstGeom prst="rect">
            <a:avLst/>
          </a:prstGeom>
        </p:spPr>
      </p:pic>
    </p:spTree>
    <p:extLst>
      <p:ext uri="{BB962C8B-B14F-4D97-AF65-F5344CB8AC3E}">
        <p14:creationId xmlns:p14="http://schemas.microsoft.com/office/powerpoint/2010/main" val="4061370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4F44B6-6834-4245-8C10-A5FBF3747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138:60</a:t>
            </a:r>
          </a:p>
        </p:txBody>
      </p:sp>
      <p:sp>
        <p:nvSpPr>
          <p:cNvPr id="4" name="Rectangle 3"/>
          <p:cNvSpPr/>
          <p:nvPr/>
        </p:nvSpPr>
        <p:spPr>
          <a:xfrm>
            <a:off x="5145354" y="1856818"/>
            <a:ext cx="6096000" cy="3539430"/>
          </a:xfrm>
          <a:prstGeom prst="rect">
            <a:avLst/>
          </a:prstGeom>
        </p:spPr>
        <p:txBody>
          <a:bodyPr>
            <a:spAutoFit/>
          </a:bodyPr>
          <a:lstStyle/>
          <a:p>
            <a:r>
              <a:rPr lang="en-US" sz="3200" dirty="0">
                <a:solidFill>
                  <a:schemeClr val="bg1"/>
                </a:solidFill>
                <a:latin typeface="Palatino"/>
              </a:rPr>
              <a:t>Thus was the vision of the redemption of the dead revealed to me, and I bear record, and I know that this record is true, through the blessing of our Lord and Savior, Jesus Christ, even so. Amen.</a:t>
            </a:r>
            <a:endParaRPr lang="en-US" sz="3200" dirty="0">
              <a:solidFill>
                <a:schemeClr val="bg1"/>
              </a:solidFill>
            </a:endParaRPr>
          </a:p>
        </p:txBody>
      </p:sp>
      <p:pic>
        <p:nvPicPr>
          <p:cNvPr id="14338" name="Picture 2" descr="http://upload.wikimedia.org/wikipedia/commons/f/f8/JFS_First_Presidency_1905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9183" y="867734"/>
            <a:ext cx="3807901" cy="5122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797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58BB79F-8023-4619-A6E8-8C3AE1D8D6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4004748" y="1826927"/>
            <a:ext cx="7344460" cy="3970318"/>
          </a:xfrm>
          <a:prstGeom prst="rect">
            <a:avLst/>
          </a:prstGeom>
        </p:spPr>
        <p:txBody>
          <a:bodyPr wrap="square">
            <a:spAutoFit/>
          </a:bodyPr>
          <a:lstStyle/>
          <a:p>
            <a:pPr algn="ctr"/>
            <a:r>
              <a:rPr lang="en-US" sz="2800" i="1" dirty="0">
                <a:solidFill>
                  <a:schemeClr val="bg1"/>
                </a:solidFill>
                <a:latin typeface="Abadi" panose="020B0604020104020204" pitchFamily="34" charset="0"/>
              </a:rPr>
              <a:t>Carson Lee Tate</a:t>
            </a:r>
          </a:p>
          <a:p>
            <a:pPr algn="ctr"/>
            <a:r>
              <a:rPr lang="en-US" sz="2800" b="0" i="1" dirty="0">
                <a:solidFill>
                  <a:schemeClr val="bg1"/>
                </a:solidFill>
                <a:effectLst/>
                <a:latin typeface="Abadi" panose="020B0604020104020204" pitchFamily="34" charset="0"/>
              </a:rPr>
              <a:t>February 22, 1997-November 5, 2017</a:t>
            </a:r>
          </a:p>
          <a:p>
            <a:pPr algn="ctr"/>
            <a:endParaRPr lang="en-US" sz="2800" i="1" dirty="0">
              <a:solidFill>
                <a:schemeClr val="bg1"/>
              </a:solidFill>
              <a:latin typeface="Abadi" panose="020B0604020104020204" pitchFamily="34" charset="0"/>
            </a:endParaRPr>
          </a:p>
          <a:p>
            <a:pPr algn="ctr"/>
            <a:r>
              <a:rPr lang="en-US" sz="2800" i="1" dirty="0">
                <a:solidFill>
                  <a:schemeClr val="bg1"/>
                </a:solidFill>
              </a:rPr>
              <a:t>Carson our dear grandson, son, brother, nephew and friend; you will be sorely missed by all who know and love you. It feels as though a part of us is missing. Fly high into God's open arms and find peace and joy with him. May God bless and keep you. May your memory be eternal. </a:t>
            </a:r>
            <a:endParaRPr lang="en-US" sz="2800" b="0" i="1" dirty="0">
              <a:solidFill>
                <a:schemeClr val="bg1"/>
              </a:solidFill>
              <a:effectLst/>
              <a:latin typeface="Arial" panose="020B0604020202020204" pitchFamily="34" charset="0"/>
            </a:endParaRPr>
          </a:p>
        </p:txBody>
      </p:sp>
      <p:sp>
        <p:nvSpPr>
          <p:cNvPr id="4" name="TextBox 3"/>
          <p:cNvSpPr txBox="1"/>
          <p:nvPr/>
        </p:nvSpPr>
        <p:spPr>
          <a:xfrm>
            <a:off x="2182129" y="30941"/>
            <a:ext cx="7532484" cy="1200329"/>
          </a:xfrm>
          <a:prstGeom prst="rect">
            <a:avLst/>
          </a:prstGeom>
          <a:noFill/>
        </p:spPr>
        <p:txBody>
          <a:bodyPr wrap="square" rtlCol="0">
            <a:spAutoFit/>
          </a:bodyPr>
          <a:lstStyle/>
          <a:p>
            <a:pPr algn="ctr"/>
            <a:r>
              <a:rPr lang="en-US" sz="7200" dirty="0">
                <a:solidFill>
                  <a:schemeClr val="bg1"/>
                </a:solidFill>
                <a:latin typeface="Lucida Calligraphy" panose="03010101010101010101" pitchFamily="66" charset="0"/>
              </a:rPr>
              <a:t>In Memory of:</a:t>
            </a:r>
          </a:p>
        </p:txBody>
      </p:sp>
      <p:grpSp>
        <p:nvGrpSpPr>
          <p:cNvPr id="12" name="Group 11">
            <a:extLst>
              <a:ext uri="{FF2B5EF4-FFF2-40B4-BE49-F238E27FC236}">
                <a16:creationId xmlns:a16="http://schemas.microsoft.com/office/drawing/2014/main" id="{C987A509-9183-40AE-8351-150884EB1882}"/>
              </a:ext>
            </a:extLst>
          </p:cNvPr>
          <p:cNvGrpSpPr/>
          <p:nvPr/>
        </p:nvGrpSpPr>
        <p:grpSpPr>
          <a:xfrm>
            <a:off x="322150" y="1504615"/>
            <a:ext cx="3560932" cy="4292630"/>
            <a:chOff x="401663" y="1231270"/>
            <a:chExt cx="3560932" cy="4292630"/>
          </a:xfrm>
        </p:grpSpPr>
        <p:pic>
          <p:nvPicPr>
            <p:cNvPr id="2" name="Picture 2" descr="Carson Lee Tate">
              <a:extLst>
                <a:ext uri="{FF2B5EF4-FFF2-40B4-BE49-F238E27FC236}">
                  <a16:creationId xmlns:a16="http://schemas.microsoft.com/office/drawing/2014/main" id="{A8009368-7885-4634-AA18-A17E92726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314" y="1898125"/>
              <a:ext cx="2509630" cy="30617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6CC3D448-3783-4420-A244-55A3376C3F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663" y="1231270"/>
              <a:ext cx="3560932" cy="4292630"/>
            </a:xfrm>
            <a:prstGeom prst="rect">
              <a:avLst/>
            </a:prstGeom>
          </p:spPr>
        </p:pic>
      </p:grpSp>
    </p:spTree>
    <p:extLst>
      <p:ext uri="{BB962C8B-B14F-4D97-AF65-F5344CB8AC3E}">
        <p14:creationId xmlns:p14="http://schemas.microsoft.com/office/powerpoint/2010/main" val="13153971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B2A95A5-E576-4930-9A3C-C365A5F5B2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177620" y="74235"/>
            <a:ext cx="11836760" cy="4985980"/>
          </a:xfrm>
          <a:prstGeom prst="rect">
            <a:avLst/>
          </a:prstGeom>
          <a:noFill/>
        </p:spPr>
        <p:txBody>
          <a:bodyPr wrap="square" rtlCol="0">
            <a:spAutoFit/>
          </a:bodyPr>
          <a:lstStyle/>
          <a:p>
            <a:r>
              <a:rPr lang="en-US" sz="1600" dirty="0">
                <a:solidFill>
                  <a:schemeClr val="bg1"/>
                </a:solidFill>
              </a:rPr>
              <a:t>Sources:</a:t>
            </a:r>
          </a:p>
          <a:p>
            <a:endParaRPr lang="en-US" sz="1600" dirty="0">
              <a:solidFill>
                <a:schemeClr val="bg1"/>
              </a:solidFill>
            </a:endParaRPr>
          </a:p>
          <a:p>
            <a:r>
              <a:rPr lang="en-US" sz="1600" dirty="0">
                <a:solidFill>
                  <a:schemeClr val="bg1"/>
                </a:solidFill>
              </a:rPr>
              <a:t>Videos:</a:t>
            </a:r>
          </a:p>
          <a:p>
            <a:r>
              <a:rPr lang="en-US" sz="1600" b="1" dirty="0">
                <a:solidFill>
                  <a:schemeClr val="bg1"/>
                </a:solidFill>
              </a:rPr>
              <a:t>The Lord Speaks through the Scriptures</a:t>
            </a:r>
            <a:r>
              <a:rPr lang="en-US" sz="1600" dirty="0">
                <a:solidFill>
                  <a:schemeClr val="bg1"/>
                </a:solidFill>
              </a:rPr>
              <a:t> (2:11)</a:t>
            </a:r>
          </a:p>
          <a:p>
            <a:r>
              <a:rPr lang="en-US" sz="1600" b="1" dirty="0">
                <a:solidFill>
                  <a:schemeClr val="bg1"/>
                </a:solidFill>
              </a:rPr>
              <a:t>To This End Was I Born</a:t>
            </a:r>
            <a:r>
              <a:rPr lang="en-US" sz="1600" dirty="0">
                <a:solidFill>
                  <a:schemeClr val="bg1"/>
                </a:solidFill>
              </a:rPr>
              <a:t> (27:11)</a:t>
            </a:r>
            <a:r>
              <a:rPr lang="en-US" sz="1600" b="1" dirty="0">
                <a:solidFill>
                  <a:schemeClr val="bg1"/>
                </a:solidFill>
              </a:rPr>
              <a:t> </a:t>
            </a:r>
          </a:p>
          <a:p>
            <a:r>
              <a:rPr lang="en-US" sz="1600" b="1" dirty="0">
                <a:solidFill>
                  <a:schemeClr val="bg1"/>
                </a:solidFill>
              </a:rPr>
              <a:t>A Visit from Father</a:t>
            </a:r>
            <a:r>
              <a:rPr lang="en-US" sz="1600" dirty="0">
                <a:solidFill>
                  <a:schemeClr val="bg1"/>
                </a:solidFill>
              </a:rPr>
              <a:t> (3:20)</a:t>
            </a:r>
          </a:p>
          <a:p>
            <a:r>
              <a:rPr lang="en-US" sz="1400" b="0" i="0" dirty="0">
                <a:solidFill>
                  <a:schemeClr val="bg1"/>
                </a:solidFill>
                <a:effectLst/>
              </a:rPr>
              <a:t>“</a:t>
            </a:r>
            <a:r>
              <a:rPr lang="en-US" sz="1400" b="0" i="0" u="none" strike="noStrike" dirty="0">
                <a:solidFill>
                  <a:schemeClr val="bg1"/>
                </a:solidFill>
                <a:effectLst/>
              </a:rPr>
              <a:t>Ministry of Joseph F. Smith: A Vision of the Redemption of the Dead</a:t>
            </a:r>
            <a:r>
              <a:rPr lang="en-US" sz="1400" b="0" i="0" dirty="0">
                <a:solidFill>
                  <a:schemeClr val="bg1"/>
                </a:solidFill>
                <a:effectLst/>
              </a:rPr>
              <a:t>” (3:06).</a:t>
            </a:r>
            <a:endParaRPr lang="en-US" sz="1400" dirty="0">
              <a:solidFill>
                <a:schemeClr val="bg1"/>
              </a:solidFill>
            </a:endParaRPr>
          </a:p>
          <a:p>
            <a:endParaRPr lang="en-US" sz="1600" dirty="0">
              <a:solidFill>
                <a:schemeClr val="bg1"/>
              </a:solidFill>
            </a:endParaRPr>
          </a:p>
          <a:p>
            <a:pPr fontAlgn="base"/>
            <a:r>
              <a:rPr lang="en-US" sz="1600" dirty="0">
                <a:solidFill>
                  <a:schemeClr val="bg1"/>
                </a:solidFill>
              </a:rPr>
              <a:t>George S. Tate </a:t>
            </a:r>
            <a:r>
              <a:rPr lang="en-US" sz="1600" i="1" dirty="0">
                <a:solidFill>
                  <a:schemeClr val="bg1"/>
                </a:solidFill>
              </a:rPr>
              <a:t>I Saw the Hosts of the Dead  </a:t>
            </a:r>
            <a:r>
              <a:rPr lang="en-US" sz="1600" dirty="0">
                <a:solidFill>
                  <a:schemeClr val="bg1"/>
                </a:solidFill>
              </a:rPr>
              <a:t>December 2009 Ensign</a:t>
            </a:r>
          </a:p>
          <a:p>
            <a:pPr fontAlgn="base"/>
            <a:r>
              <a:rPr lang="en-US" sz="1600" dirty="0">
                <a:solidFill>
                  <a:schemeClr val="bg1"/>
                </a:solidFill>
              </a:rPr>
              <a:t>Gospel Fundamentals Chapter 35: Life After Death</a:t>
            </a:r>
          </a:p>
          <a:p>
            <a:pPr fontAlgn="base"/>
            <a:r>
              <a:rPr lang="en-US" sz="1600" dirty="0">
                <a:solidFill>
                  <a:schemeClr val="bg1"/>
                </a:solidFill>
              </a:rPr>
              <a:t>Elder D. Todd Christofferson </a:t>
            </a:r>
            <a:r>
              <a:rPr lang="en-US" sz="1600" i="1" dirty="0">
                <a:solidFill>
                  <a:schemeClr val="bg1"/>
                </a:solidFill>
              </a:rPr>
              <a:t>(“When Thou Art Converted,” </a:t>
            </a:r>
            <a:r>
              <a:rPr lang="en-US" sz="1600" dirty="0">
                <a:solidFill>
                  <a:schemeClr val="bg1"/>
                </a:solidFill>
              </a:rPr>
              <a:t>Ensign or Liahona</a:t>
            </a:r>
            <a:r>
              <a:rPr lang="en-US" sz="1600" i="1" dirty="0">
                <a:solidFill>
                  <a:schemeClr val="bg1"/>
                </a:solidFill>
              </a:rPr>
              <a:t>, </a:t>
            </a:r>
            <a:r>
              <a:rPr lang="en-US" sz="1600" dirty="0">
                <a:solidFill>
                  <a:schemeClr val="bg1"/>
                </a:solidFill>
              </a:rPr>
              <a:t>May 2004, 11).</a:t>
            </a:r>
            <a:endParaRPr lang="en-US" sz="1600" i="1" dirty="0">
              <a:solidFill>
                <a:schemeClr val="bg1"/>
              </a:solidFill>
            </a:endParaRPr>
          </a:p>
          <a:p>
            <a:pPr fontAlgn="base"/>
            <a:r>
              <a:rPr lang="en-US" sz="1600" dirty="0">
                <a:solidFill>
                  <a:schemeClr val="bg1"/>
                </a:solidFill>
              </a:rPr>
              <a:t>Elder David A. Bednar </a:t>
            </a:r>
            <a:r>
              <a:rPr lang="en-US" sz="1600" i="1" dirty="0">
                <a:solidFill>
                  <a:schemeClr val="bg1"/>
                </a:solidFill>
              </a:rPr>
              <a:t>(“We Believe in Being Chaste,” </a:t>
            </a:r>
            <a:r>
              <a:rPr lang="en-US" sz="1600" dirty="0">
                <a:solidFill>
                  <a:schemeClr val="bg1"/>
                </a:solidFill>
              </a:rPr>
              <a:t>Ensign or Liahona</a:t>
            </a:r>
            <a:r>
              <a:rPr lang="en-US" sz="1600" i="1" dirty="0">
                <a:solidFill>
                  <a:schemeClr val="bg1"/>
                </a:solidFill>
              </a:rPr>
              <a:t>, </a:t>
            </a:r>
            <a:r>
              <a:rPr lang="en-US" sz="1600" dirty="0">
                <a:solidFill>
                  <a:schemeClr val="bg1"/>
                </a:solidFill>
              </a:rPr>
              <a:t>May 2013, 41, 43).</a:t>
            </a:r>
          </a:p>
          <a:p>
            <a:pPr fontAlgn="base"/>
            <a:r>
              <a:rPr lang="en-US" sz="1600" dirty="0">
                <a:solidFill>
                  <a:schemeClr val="bg1"/>
                </a:solidFill>
              </a:rPr>
              <a:t>Joseph Fielding McConkie and Craig J. Ostler </a:t>
            </a:r>
            <a:r>
              <a:rPr lang="en-US" sz="1600" i="1" dirty="0">
                <a:solidFill>
                  <a:schemeClr val="bg1"/>
                </a:solidFill>
              </a:rPr>
              <a:t>Revelations of the Restoration </a:t>
            </a:r>
            <a:r>
              <a:rPr lang="en-US" sz="1600" dirty="0">
                <a:solidFill>
                  <a:schemeClr val="bg1"/>
                </a:solidFill>
              </a:rPr>
              <a:t>pg. 1147</a:t>
            </a:r>
            <a:endParaRPr lang="en-US" sz="1600" i="1" dirty="0">
              <a:solidFill>
                <a:schemeClr val="bg1"/>
              </a:solidFill>
            </a:endParaRPr>
          </a:p>
          <a:p>
            <a:pPr fontAlgn="base"/>
            <a:r>
              <a:rPr lang="en-US" sz="1600" dirty="0">
                <a:solidFill>
                  <a:schemeClr val="bg1"/>
                </a:solidFill>
              </a:rPr>
              <a:t>President Wilford Woodruff (In </a:t>
            </a:r>
            <a:r>
              <a:rPr lang="en-US" sz="1600" i="1" dirty="0">
                <a:solidFill>
                  <a:schemeClr val="bg1"/>
                </a:solidFill>
              </a:rPr>
              <a:t>Journal of Discourses,</a:t>
            </a:r>
            <a:r>
              <a:rPr lang="en-US" sz="1600" dirty="0">
                <a:solidFill>
                  <a:schemeClr val="bg1"/>
                </a:solidFill>
              </a:rPr>
              <a:t> 22:334.)</a:t>
            </a:r>
          </a:p>
          <a:p>
            <a:pPr fontAlgn="base"/>
            <a:r>
              <a:rPr lang="en-US" sz="1600" dirty="0">
                <a:solidFill>
                  <a:schemeClr val="bg1"/>
                </a:solidFill>
                <a:ea typeface="Times New Roman" panose="02020603050405020304" pitchFamily="18" charset="0"/>
              </a:rPr>
              <a:t>Joseph F. Smith </a:t>
            </a:r>
            <a:r>
              <a:rPr lang="en-US" sz="1600" i="1" dirty="0">
                <a:solidFill>
                  <a:schemeClr val="bg1"/>
                </a:solidFill>
                <a:ea typeface="Times New Roman" panose="02020603050405020304" pitchFamily="18" charset="0"/>
              </a:rPr>
              <a:t>Improvement Era </a:t>
            </a:r>
            <a:r>
              <a:rPr lang="en-US" sz="1600" dirty="0">
                <a:solidFill>
                  <a:schemeClr val="bg1"/>
                </a:solidFill>
                <a:ea typeface="Times New Roman" panose="02020603050405020304" pitchFamily="18" charset="0"/>
              </a:rPr>
              <a:t>19:646-652, May, 1916.</a:t>
            </a:r>
          </a:p>
          <a:p>
            <a:pPr fontAlgn="base"/>
            <a:r>
              <a:rPr lang="en-US" sz="1600" dirty="0">
                <a:solidFill>
                  <a:schemeClr val="bg1"/>
                </a:solidFill>
              </a:rPr>
              <a:t>Presentation by ©http://fashionsbylynda.com/blog/ </a:t>
            </a:r>
          </a:p>
          <a:p>
            <a:pPr fontAlgn="base"/>
            <a:r>
              <a:rPr lang="en-US" sz="1600" dirty="0">
                <a:solidFill>
                  <a:schemeClr val="bg1"/>
                </a:solidFill>
              </a:rPr>
              <a:t>Gospel Principles Chapter 41</a:t>
            </a:r>
            <a:r>
              <a:rPr lang="en-US" sz="1600" i="1" dirty="0">
                <a:solidFill>
                  <a:schemeClr val="bg1"/>
                </a:solidFill>
              </a:rPr>
              <a:t>The Postmortal Spirit World (see also: Teachings of Presidents of the Church: Joseph F. Smith</a:t>
            </a:r>
            <a:r>
              <a:rPr lang="en-US" sz="1600" dirty="0">
                <a:solidFill>
                  <a:schemeClr val="bg1"/>
                </a:solidFill>
              </a:rPr>
              <a:t>[1998], 131–32).</a:t>
            </a:r>
          </a:p>
          <a:p>
            <a:pPr fontAlgn="base"/>
            <a:r>
              <a:rPr lang="en-US" sz="1600" dirty="0">
                <a:solidFill>
                  <a:schemeClr val="bg1"/>
                </a:solidFill>
              </a:rPr>
              <a:t>Elder Richard G. Scott </a:t>
            </a:r>
            <a:r>
              <a:rPr lang="en-US" sz="1600" i="1" dirty="0">
                <a:solidFill>
                  <a:schemeClr val="bg1"/>
                </a:solidFill>
              </a:rPr>
              <a:t>(“The Joy of Redeeming the Dead,” </a:t>
            </a:r>
            <a:r>
              <a:rPr lang="en-US" sz="1600" dirty="0">
                <a:solidFill>
                  <a:schemeClr val="bg1"/>
                </a:solidFill>
              </a:rPr>
              <a:t>Ensign or Liahona</a:t>
            </a:r>
            <a:r>
              <a:rPr lang="en-US" sz="1600" i="1" dirty="0">
                <a:solidFill>
                  <a:schemeClr val="bg1"/>
                </a:solidFill>
              </a:rPr>
              <a:t>,</a:t>
            </a:r>
            <a:r>
              <a:rPr lang="en-US" sz="1600" dirty="0">
                <a:solidFill>
                  <a:schemeClr val="bg1"/>
                </a:solidFill>
              </a:rPr>
              <a:t> Nov. 2012, 93–94).</a:t>
            </a:r>
          </a:p>
          <a:p>
            <a:pPr fontAlgn="base"/>
            <a:r>
              <a:rPr lang="en-US" sz="1600" dirty="0">
                <a:solidFill>
                  <a:schemeClr val="bg1"/>
                </a:solidFill>
              </a:rPr>
              <a:t>Elder David A. Bednar “That we Might Have Joy” December 4, 2018 BYU Devotional:  https://speeches.byu.edu/talks/david-a-bednar/that-they-might-have-joy/</a:t>
            </a:r>
          </a:p>
        </p:txBody>
      </p:sp>
      <p:grpSp>
        <p:nvGrpSpPr>
          <p:cNvPr id="5" name="Group 4"/>
          <p:cNvGrpSpPr/>
          <p:nvPr/>
        </p:nvGrpSpPr>
        <p:grpSpPr>
          <a:xfrm>
            <a:off x="4325461" y="535090"/>
            <a:ext cx="695904" cy="881478"/>
            <a:chOff x="7543800" y="3810000"/>
            <a:chExt cx="1143000" cy="1447800"/>
          </a:xfrm>
        </p:grpSpPr>
        <p:sp>
          <p:nvSpPr>
            <p:cNvPr id="6" name="Trapezoid 5"/>
            <p:cNvSpPr/>
            <p:nvPr/>
          </p:nvSpPr>
          <p:spPr>
            <a:xfrm rot="16200000">
              <a:off x="8243309" y="4391868"/>
              <a:ext cx="493691" cy="393290"/>
            </a:xfrm>
            <a:prstGeom prst="trapezoid">
              <a:avLst>
                <a:gd name="adj" fmla="val 4147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rot="4358081">
              <a:off x="7961518" y="496857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6732551">
              <a:off x="7707087" y="4993024"/>
              <a:ext cx="417474" cy="112077"/>
            </a:xfrm>
            <a:prstGeom prst="roundRect">
              <a:avLst>
                <a:gd name="adj" fmla="val 1862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46258" y="4341668"/>
              <a:ext cx="904568" cy="531668"/>
            </a:xfrm>
            <a:prstGeom prst="round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924800" y="3810000"/>
              <a:ext cx="645353" cy="610017"/>
              <a:chOff x="7924800" y="5867400"/>
              <a:chExt cx="645353" cy="610017"/>
            </a:xfrm>
          </p:grpSpPr>
          <p:grpSp>
            <p:nvGrpSpPr>
              <p:cNvPr id="18" name="Group 13"/>
              <p:cNvGrpSpPr/>
              <p:nvPr/>
            </p:nvGrpSpPr>
            <p:grpSpPr>
              <a:xfrm>
                <a:off x="7924800" y="5867400"/>
                <a:ext cx="645353" cy="610017"/>
                <a:chOff x="3037563" y="3121795"/>
                <a:chExt cx="1250371" cy="1224010"/>
              </a:xfrm>
            </p:grpSpPr>
            <p:sp>
              <p:nvSpPr>
                <p:cNvPr id="20" name="Oval 19"/>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Oval 18"/>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7543800" y="4038600"/>
              <a:ext cx="403070" cy="381000"/>
              <a:chOff x="7924800" y="5867400"/>
              <a:chExt cx="645353" cy="610017"/>
            </a:xfrm>
          </p:grpSpPr>
          <p:grpSp>
            <p:nvGrpSpPr>
              <p:cNvPr id="12" name="Group 13"/>
              <p:cNvGrpSpPr/>
              <p:nvPr/>
            </p:nvGrpSpPr>
            <p:grpSpPr>
              <a:xfrm>
                <a:off x="7924800" y="5867400"/>
                <a:ext cx="645353" cy="610017"/>
                <a:chOff x="3037563" y="3121795"/>
                <a:chExt cx="1250371" cy="1224010"/>
              </a:xfrm>
            </p:grpSpPr>
            <p:sp>
              <p:nvSpPr>
                <p:cNvPr id="14" name="Oval 13"/>
                <p:cNvSpPr/>
                <p:nvPr/>
              </p:nvSpPr>
              <p:spPr>
                <a:xfrm rot="1737695">
                  <a:off x="3037563" y="3121795"/>
                  <a:ext cx="1250371" cy="1224010"/>
                </a:xfrm>
                <a:prstGeom prst="ellips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737695">
                  <a:off x="3293344" y="3360266"/>
                  <a:ext cx="264234" cy="25866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rot="1737695">
                  <a:off x="3263187" y="3803877"/>
                  <a:ext cx="242335" cy="23722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rot="1737695">
                  <a:off x="3738715" y="3834847"/>
                  <a:ext cx="262122" cy="25659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Oval 12"/>
              <p:cNvSpPr/>
              <p:nvPr/>
            </p:nvSpPr>
            <p:spPr>
              <a:xfrm rot="1737695">
                <a:off x="8279177" y="5995452"/>
                <a:ext cx="136379" cy="12891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4" name="Footer Placeholder 14">
            <a:extLst>
              <a:ext uri="{FF2B5EF4-FFF2-40B4-BE49-F238E27FC236}">
                <a16:creationId xmlns:a16="http://schemas.microsoft.com/office/drawing/2014/main" id="{573DFBC9-40F8-48CD-9C3D-61B01F9AC9BF}"/>
              </a:ext>
            </a:extLst>
          </p:cNvPr>
          <p:cNvSpPr>
            <a:spLocks noGrp="1"/>
          </p:cNvSpPr>
          <p:nvPr/>
        </p:nvSpPr>
        <p:spPr>
          <a:xfrm>
            <a:off x="53820" y="6520788"/>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 </a:t>
            </a:r>
          </a:p>
        </p:txBody>
      </p:sp>
    </p:spTree>
    <p:extLst>
      <p:ext uri="{BB962C8B-B14F-4D97-AF65-F5344CB8AC3E}">
        <p14:creationId xmlns:p14="http://schemas.microsoft.com/office/powerpoint/2010/main" val="3827220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6574971" cy="2677656"/>
          </a:xfrm>
          <a:prstGeom prst="rect">
            <a:avLst/>
          </a:prstGeom>
          <a:ln>
            <a:solidFill>
              <a:schemeClr val="tx1"/>
            </a:solidFill>
          </a:ln>
        </p:spPr>
        <p:txBody>
          <a:bodyPr wrap="square">
            <a:spAutoFit/>
          </a:bodyPr>
          <a:lstStyle/>
          <a:p>
            <a:pPr fontAlgn="base"/>
            <a:r>
              <a:rPr lang="en-US" sz="1200" b="1" i="0" dirty="0">
                <a:solidFill>
                  <a:srgbClr val="333333"/>
                </a:solidFill>
                <a:effectLst/>
                <a:latin typeface="Calibri" panose="020F0502020204030204" pitchFamily="34" charset="0"/>
              </a:rPr>
              <a:t>Joseph F. Smith </a:t>
            </a:r>
          </a:p>
          <a:p>
            <a:pPr fontAlgn="base"/>
            <a:r>
              <a:rPr lang="en-US" sz="1200" b="0" i="0" dirty="0">
                <a:solidFill>
                  <a:srgbClr val="333333"/>
                </a:solidFill>
                <a:effectLst/>
                <a:latin typeface="Calibri" panose="020F0502020204030204" pitchFamily="34" charset="0"/>
              </a:rPr>
              <a:t>“As most of you, I suppose, are aware, I have been undergoing a siege of very serious illness for the last five months. It would be impossible for me, on this occasion, to occupy sufficient time to express the desires of my heart and my feelings, as I would desire to express them to you, but I felt that it was my duty, if possible, to be present. …</a:t>
            </a:r>
          </a:p>
          <a:p>
            <a:pPr fontAlgn="base"/>
            <a:r>
              <a:rPr lang="en-US" sz="1200" b="0" i="0" dirty="0">
                <a:solidFill>
                  <a:srgbClr val="333333"/>
                </a:solidFill>
                <a:effectLst/>
                <a:latin typeface="Calibri" panose="020F0502020204030204" pitchFamily="34" charset="0"/>
              </a:rPr>
              <a:t>“… Although somewhat weakened in body, my mind is clear with reference to my duty, and with reference to the duties and responsibilities that rest upon the Latter-day Saints; and I am ever anxious for the progress of the work of the Lord, for the prosperity of the people of the Church of </a:t>
            </a:r>
            <a:r>
              <a:rPr lang="en-US" sz="1200" b="0" i="0" u="none" strike="noStrike" dirty="0">
                <a:solidFill>
                  <a:srgbClr val="2F393A"/>
                </a:solidFill>
                <a:effectLst/>
                <a:latin typeface="Calibri" panose="020F0502020204030204" pitchFamily="34" charset="0"/>
              </a:rPr>
              <a:t>Jesus Christ</a:t>
            </a:r>
            <a:r>
              <a:rPr lang="en-US" sz="1200" b="0" i="0" dirty="0">
                <a:solidFill>
                  <a:srgbClr val="333333"/>
                </a:solidFill>
                <a:effectLst/>
                <a:latin typeface="Calibri" panose="020F0502020204030204" pitchFamily="34" charset="0"/>
              </a:rPr>
              <a:t> of Latter-day Saints throughout the world. …</a:t>
            </a:r>
          </a:p>
          <a:p>
            <a:pPr fontAlgn="base"/>
            <a:r>
              <a:rPr lang="en-US" sz="1200" dirty="0"/>
              <a:t>“I will not, I dare not, attempt to enter upon many things that are resting upon my mind this morning, and I shall postpone until some future time, the Lord being willing, my attempt to tell you some of the things that are in my mind, and that dwell in my heart. I have not lived alone these five months. I have dwelt in the spirit of prayer, of supplication, of faith and of determination; and I have had my communication with the Spirit of the Lord continuously.” (In Conference Report, Oct. 1918, p. 2.)</a:t>
            </a:r>
            <a:endParaRPr lang="en-US" sz="1200" b="0" i="0" dirty="0">
              <a:solidFill>
                <a:srgbClr val="333333"/>
              </a:solidFill>
              <a:effectLst/>
              <a:latin typeface="Calibri" panose="020F0502020204030204" pitchFamily="34" charset="0"/>
            </a:endParaRPr>
          </a:p>
        </p:txBody>
      </p:sp>
      <p:sp>
        <p:nvSpPr>
          <p:cNvPr id="3" name="Rectangle 2"/>
          <p:cNvSpPr/>
          <p:nvPr/>
        </p:nvSpPr>
        <p:spPr>
          <a:xfrm>
            <a:off x="0" y="2677656"/>
            <a:ext cx="6574971" cy="3970318"/>
          </a:xfrm>
          <a:prstGeom prst="rect">
            <a:avLst/>
          </a:prstGeom>
          <a:ln>
            <a:solidFill>
              <a:schemeClr val="tx1"/>
            </a:solidFill>
          </a:ln>
        </p:spPr>
        <p:txBody>
          <a:bodyPr wrap="square">
            <a:spAutoFit/>
          </a:bodyPr>
          <a:lstStyle/>
          <a:p>
            <a:r>
              <a:rPr lang="en-US" sz="1200" b="1" i="0" dirty="0">
                <a:effectLst/>
              </a:rPr>
              <a:t>Hyrum Mack Smith</a:t>
            </a:r>
            <a:r>
              <a:rPr lang="en-US" sz="1200" b="0" i="0" dirty="0">
                <a:effectLst/>
              </a:rPr>
              <a:t> (March 21, 1872 – January 23, 1918) was a member of the </a:t>
            </a:r>
            <a:r>
              <a:rPr lang="en-US" sz="1200" b="0" i="0" u="none" strike="noStrike" dirty="0">
                <a:effectLst/>
              </a:rPr>
              <a:t>Quorum of the Twelve Apostles</a:t>
            </a:r>
            <a:r>
              <a:rPr lang="en-US" sz="1200" b="0" i="0" dirty="0">
                <a:effectLst/>
              </a:rPr>
              <a:t> of </a:t>
            </a:r>
            <a:r>
              <a:rPr lang="en-US" sz="1200" b="0" i="0" u="none" strike="noStrike" dirty="0">
                <a:effectLst/>
              </a:rPr>
              <a:t>The Church of Jesus Christ of Latter-day Saints</a:t>
            </a:r>
            <a:r>
              <a:rPr lang="en-US" sz="1200" b="0" i="0" dirty="0">
                <a:effectLst/>
              </a:rPr>
              <a:t> (LDS Church).</a:t>
            </a:r>
          </a:p>
          <a:p>
            <a:r>
              <a:rPr lang="en-US" sz="1200" b="0" i="0" dirty="0">
                <a:effectLst/>
              </a:rPr>
              <a:t>Smith was born in </a:t>
            </a:r>
            <a:r>
              <a:rPr lang="en-US" sz="1200" b="0" i="0" u="none" strike="noStrike" dirty="0">
                <a:effectLst/>
              </a:rPr>
              <a:t>Salt Lake City</a:t>
            </a:r>
            <a:r>
              <a:rPr lang="en-US" sz="1200" b="0" i="0" dirty="0">
                <a:effectLst/>
              </a:rPr>
              <a:t>, </a:t>
            </a:r>
            <a:r>
              <a:rPr lang="en-US" sz="1200" b="0" i="0" u="none" strike="noStrike" dirty="0">
                <a:effectLst/>
              </a:rPr>
              <a:t>Utah Territory</a:t>
            </a:r>
            <a:r>
              <a:rPr lang="en-US" sz="1200" b="0" i="0" dirty="0">
                <a:effectLst/>
              </a:rPr>
              <a:t>, the eldest son of </a:t>
            </a:r>
            <a:r>
              <a:rPr lang="en-US" sz="1200" b="0" i="0" u="none" strike="noStrike" dirty="0">
                <a:effectLst/>
              </a:rPr>
              <a:t>church apostle</a:t>
            </a:r>
            <a:r>
              <a:rPr lang="en-US" sz="1200" b="0" i="0" dirty="0">
                <a:effectLst/>
              </a:rPr>
              <a:t> and future </a:t>
            </a:r>
            <a:r>
              <a:rPr lang="en-US" sz="1200" b="0" i="0" u="none" strike="noStrike" dirty="0">
                <a:effectLst/>
              </a:rPr>
              <a:t>church president</a:t>
            </a:r>
            <a:r>
              <a:rPr lang="en-US" sz="1200" b="0" i="0" dirty="0">
                <a:effectLst/>
              </a:rPr>
              <a:t> </a:t>
            </a:r>
            <a:r>
              <a:rPr lang="en-US" sz="1200" b="0" i="0" u="none" strike="noStrike" dirty="0">
                <a:effectLst/>
              </a:rPr>
              <a:t>Joseph F. Smith</a:t>
            </a:r>
            <a:r>
              <a:rPr lang="en-US" sz="1200" b="0" i="0" dirty="0">
                <a:effectLst/>
              </a:rPr>
              <a:t> and Edna </a:t>
            </a:r>
            <a:r>
              <a:rPr lang="en-US" sz="1200" b="0" i="0" dirty="0" err="1">
                <a:effectLst/>
              </a:rPr>
              <a:t>Lambson</a:t>
            </a:r>
            <a:r>
              <a:rPr lang="en-US" sz="1200" b="0" i="0" dirty="0">
                <a:effectLst/>
              </a:rPr>
              <a:t>. Smith was named after his paternal grandfather </a:t>
            </a:r>
            <a:r>
              <a:rPr lang="en-US" sz="1200" b="0" i="0" u="none" strike="noStrike" dirty="0">
                <a:effectLst/>
              </a:rPr>
              <a:t>Hyrum Smith</a:t>
            </a:r>
            <a:r>
              <a:rPr lang="en-US" sz="1200" b="0" i="0" dirty="0">
                <a:effectLst/>
              </a:rPr>
              <a:t>, who was the elder brother of LDS Church founder </a:t>
            </a:r>
            <a:r>
              <a:rPr lang="en-US" sz="1200" b="0" i="0" u="none" strike="noStrike" dirty="0">
                <a:effectLst/>
              </a:rPr>
              <a:t>Joseph Smith</a:t>
            </a:r>
            <a:r>
              <a:rPr lang="en-US" sz="1200" b="0" i="0" dirty="0">
                <a:effectLst/>
              </a:rPr>
              <a:t> and a prominent leader of the early church.</a:t>
            </a:r>
          </a:p>
          <a:p>
            <a:r>
              <a:rPr lang="en-US" sz="1200" b="0" i="0" dirty="0">
                <a:effectLst/>
              </a:rPr>
              <a:t>Smith attended </a:t>
            </a:r>
            <a:r>
              <a:rPr lang="en-US" sz="1200" b="0" i="0" u="none" strike="noStrike" dirty="0">
                <a:effectLst/>
              </a:rPr>
              <a:t>Latter-day Saint College</a:t>
            </a:r>
            <a:r>
              <a:rPr lang="en-US" sz="1200" b="0" i="0" dirty="0">
                <a:effectLst/>
              </a:rPr>
              <a:t>, from which he graduated in 1894. On November 15, 1895, he married Ida Elizabeth Bowman and the next day left her behind in Utah to serve a mission in </a:t>
            </a:r>
            <a:r>
              <a:rPr lang="en-US" sz="1200" b="0" i="0" u="none" strike="noStrike" dirty="0">
                <a:effectLst/>
              </a:rPr>
              <a:t>Great Britain</a:t>
            </a:r>
            <a:r>
              <a:rPr lang="en-US" sz="1200" b="0" i="0" dirty="0">
                <a:effectLst/>
              </a:rPr>
              <a:t>. From October 1896 until February 1898, Smith presided over the </a:t>
            </a:r>
            <a:r>
              <a:rPr lang="en-US" sz="1200" b="0" i="0" u="none" strike="noStrike" dirty="0">
                <a:effectLst/>
              </a:rPr>
              <a:t>Newcastle</a:t>
            </a:r>
            <a:r>
              <a:rPr lang="en-US" sz="1200" b="0" i="0" dirty="0">
                <a:effectLst/>
              </a:rPr>
              <a:t> </a:t>
            </a:r>
            <a:r>
              <a:rPr lang="en-US" sz="1200" b="0" i="0" u="none" strike="noStrike" dirty="0">
                <a:effectLst/>
              </a:rPr>
              <a:t>Conference.</a:t>
            </a:r>
            <a:endParaRPr lang="en-US" sz="1200" b="0" i="0" dirty="0">
              <a:effectLst/>
            </a:endParaRPr>
          </a:p>
          <a:p>
            <a:r>
              <a:rPr lang="en-US" sz="1200" b="0" i="0" dirty="0">
                <a:effectLst/>
              </a:rPr>
              <a:t>After returning from his mission, Smith worked at </a:t>
            </a:r>
            <a:r>
              <a:rPr lang="en-US" sz="1200" b="0" i="0" u="none" strike="noStrike" dirty="0">
                <a:effectLst/>
              </a:rPr>
              <a:t>ZCMI</a:t>
            </a:r>
            <a:r>
              <a:rPr lang="en-US" sz="1200" b="0" i="0" dirty="0">
                <a:effectLst/>
              </a:rPr>
              <a:t> while also serving as a part-time missionary in Salt Lake City.</a:t>
            </a:r>
          </a:p>
          <a:p>
            <a:r>
              <a:rPr lang="en-US" sz="1200" b="0" i="0" dirty="0">
                <a:effectLst/>
              </a:rPr>
              <a:t>Smith was ordained an </a:t>
            </a:r>
            <a:r>
              <a:rPr lang="en-US" sz="1200" b="0" i="0" u="none" strike="noStrike" dirty="0">
                <a:effectLst/>
              </a:rPr>
              <a:t>apostle</a:t>
            </a:r>
            <a:r>
              <a:rPr lang="en-US" sz="1200" b="0" i="0" dirty="0">
                <a:effectLst/>
              </a:rPr>
              <a:t> of the church on October 24, 1901, at the age of 29, by his father, who was president of the church. Smith was the first apostle of the church ordained in the 20th century.</a:t>
            </a:r>
          </a:p>
          <a:p>
            <a:r>
              <a:rPr lang="en-US" sz="1200" b="0" i="0" dirty="0">
                <a:effectLst/>
              </a:rPr>
              <a:t>In 1913, Smith was called as the </a:t>
            </a:r>
            <a:r>
              <a:rPr lang="en-US" sz="1200" b="0" i="0" u="none" strike="noStrike" dirty="0">
                <a:effectLst/>
              </a:rPr>
              <a:t>president</a:t>
            </a:r>
            <a:r>
              <a:rPr lang="en-US" sz="1200" b="0" i="0" dirty="0">
                <a:effectLst/>
              </a:rPr>
              <a:t> of the European </a:t>
            </a:r>
            <a:r>
              <a:rPr lang="en-US" sz="1200" b="0" i="0" u="none" strike="noStrike" dirty="0">
                <a:effectLst/>
              </a:rPr>
              <a:t>Mission</a:t>
            </a:r>
            <a:r>
              <a:rPr lang="en-US" sz="1200" b="0" i="0" dirty="0">
                <a:effectLst/>
              </a:rPr>
              <a:t> of the church. He served in this capacity until 1916, when the activities of the mission were suspended due to </a:t>
            </a:r>
            <a:r>
              <a:rPr lang="en-US" sz="1200" b="0" i="0" u="none" strike="noStrike" dirty="0">
                <a:effectLst/>
              </a:rPr>
              <a:t>World War I</a:t>
            </a:r>
            <a:r>
              <a:rPr lang="en-US" sz="1200" b="0" i="0" dirty="0">
                <a:effectLst/>
              </a:rPr>
              <a:t>.</a:t>
            </a:r>
          </a:p>
          <a:p>
            <a:r>
              <a:rPr lang="en-US" sz="1200" b="0" i="0" dirty="0">
                <a:effectLst/>
              </a:rPr>
              <a:t>Smith and his wife had five children, one of whom was </a:t>
            </a:r>
            <a:r>
              <a:rPr lang="en-US" sz="1200" b="0" i="0" u="none" strike="noStrike" dirty="0">
                <a:effectLst/>
              </a:rPr>
              <a:t>Joseph Fielding Smith</a:t>
            </a:r>
            <a:r>
              <a:rPr lang="en-US" sz="1200" b="0" i="0" dirty="0">
                <a:effectLst/>
              </a:rPr>
              <a:t>, who became </a:t>
            </a:r>
            <a:r>
              <a:rPr lang="en-US" sz="1200" b="0" i="0" u="none" strike="noStrike" dirty="0">
                <a:effectLst/>
              </a:rPr>
              <a:t>presiding patriarch</a:t>
            </a:r>
            <a:r>
              <a:rPr lang="en-US" sz="1200" b="0" i="0" dirty="0">
                <a:effectLst/>
              </a:rPr>
              <a:t> of the church. Another of Smith's children was Geraldine Smith, the mother of </a:t>
            </a:r>
            <a:r>
              <a:rPr lang="en-US" sz="1200" b="0" i="0" u="none" strike="noStrike" dirty="0">
                <a:effectLst/>
              </a:rPr>
              <a:t>M. Russell Ballard</a:t>
            </a:r>
            <a:r>
              <a:rPr lang="en-US" sz="1200" b="0" i="0" dirty="0">
                <a:effectLst/>
              </a:rPr>
              <a:t>, and apostle of the LDS Church.</a:t>
            </a:r>
          </a:p>
          <a:p>
            <a:r>
              <a:rPr lang="en-US" sz="1200" b="1" i="0" dirty="0">
                <a:effectLst/>
              </a:rPr>
              <a:t>Smith wrote a commentary on the </a:t>
            </a:r>
            <a:r>
              <a:rPr lang="en-US" sz="1200" b="1" i="0" u="none" strike="noStrike" dirty="0">
                <a:effectLst/>
              </a:rPr>
              <a:t>Doctrine and Covenants</a:t>
            </a:r>
            <a:r>
              <a:rPr lang="en-US" sz="1200" b="1" i="0" dirty="0">
                <a:effectLst/>
              </a:rPr>
              <a:t> with </a:t>
            </a:r>
            <a:r>
              <a:rPr lang="en-US" sz="1200" b="1" i="0" u="none" strike="noStrike" dirty="0" err="1">
                <a:effectLst/>
              </a:rPr>
              <a:t>Janne</a:t>
            </a:r>
            <a:r>
              <a:rPr lang="en-US" sz="1200" b="1" i="0" u="none" strike="noStrike" dirty="0">
                <a:effectLst/>
              </a:rPr>
              <a:t> M. </a:t>
            </a:r>
            <a:r>
              <a:rPr lang="en-US" sz="1200" b="1" i="0" u="none" strike="noStrike" dirty="0" err="1">
                <a:effectLst/>
              </a:rPr>
              <a:t>Sjödahl</a:t>
            </a:r>
            <a:r>
              <a:rPr lang="en-US" sz="1200" b="1" i="0" dirty="0">
                <a:effectLst/>
              </a:rPr>
              <a:t>.</a:t>
            </a:r>
          </a:p>
          <a:p>
            <a:r>
              <a:rPr lang="en-US" sz="1200" b="0" i="0" dirty="0">
                <a:effectLst/>
              </a:rPr>
              <a:t>Smith died in Salt Lake City from a ruptured </a:t>
            </a:r>
            <a:r>
              <a:rPr lang="en-US" sz="1200" b="0" i="0" u="none" strike="noStrike" dirty="0">
                <a:effectLst/>
              </a:rPr>
              <a:t>appendix</a:t>
            </a:r>
            <a:r>
              <a:rPr lang="en-US" sz="1200" b="0" i="0" dirty="0">
                <a:effectLst/>
              </a:rPr>
              <a:t> at the age of 45. He was buried at </a:t>
            </a:r>
            <a:r>
              <a:rPr lang="en-US" sz="1200" b="0" i="0" u="none" strike="noStrike" dirty="0">
                <a:effectLst/>
              </a:rPr>
              <a:t>Salt Lake City Cemetery</a:t>
            </a:r>
            <a:r>
              <a:rPr lang="en-US" sz="1200" b="0" i="0" dirty="0">
                <a:effectLst/>
              </a:rPr>
              <a:t>. W</a:t>
            </a:r>
            <a:r>
              <a:rPr lang="en-US" sz="1200" dirty="0"/>
              <a:t>ikipedia</a:t>
            </a:r>
            <a:endParaRPr lang="en-US" sz="1200" b="0" i="0" dirty="0">
              <a:effectLst/>
            </a:endParaRPr>
          </a:p>
        </p:txBody>
      </p:sp>
      <p:sp>
        <p:nvSpPr>
          <p:cNvPr id="5" name="Rectangle 4"/>
          <p:cNvSpPr/>
          <p:nvPr/>
        </p:nvSpPr>
        <p:spPr>
          <a:xfrm>
            <a:off x="6574970" y="0"/>
            <a:ext cx="5617030" cy="5909310"/>
          </a:xfrm>
          <a:prstGeom prst="rect">
            <a:avLst/>
          </a:prstGeom>
          <a:ln>
            <a:solidFill>
              <a:schemeClr val="tx1"/>
            </a:solidFill>
          </a:ln>
        </p:spPr>
        <p:txBody>
          <a:bodyPr wrap="square">
            <a:spAutoFit/>
          </a:bodyPr>
          <a:lstStyle/>
          <a:p>
            <a:r>
              <a:rPr lang="en-US" sz="1400" b="1" i="0" dirty="0">
                <a:solidFill>
                  <a:srgbClr val="333333"/>
                </a:solidFill>
                <a:effectLst/>
                <a:latin typeface="Calibri" panose="020F0502020204030204" pitchFamily="34" charset="0"/>
              </a:rPr>
              <a:t>Flu Epidemic of 1918:</a:t>
            </a:r>
          </a:p>
          <a:p>
            <a:r>
              <a:rPr lang="en-US" sz="1400" b="0" i="0" dirty="0">
                <a:solidFill>
                  <a:srgbClr val="333333"/>
                </a:solidFill>
                <a:effectLst/>
                <a:latin typeface="Calibri" panose="020F0502020204030204" pitchFamily="34" charset="0"/>
              </a:rPr>
              <a:t>Many more deaths were soon to follow, unrelated to battle. There were so many, in fact, that the horrific losses of the previous four years of war would be multiplied several times within a short period by the pandemic of 1918. The new killer was a flu virus more virulent than any ever known, the cause of the pandemic of 1918. In the United States alone, the month of October 1918—the period between the vision of October 3 and its formal acceptance on October 31—was the deadliest month in the nation’s history.</a:t>
            </a:r>
          </a:p>
          <a:p>
            <a:r>
              <a:rPr lang="en-US" sz="1400" dirty="0"/>
              <a:t>Although Utah was less devastated than were the larger urban areas, by October 9 cases of the flu had grown so alarmingly that the order was given to cease all public gatherings.</a:t>
            </a:r>
          </a:p>
          <a:p>
            <a:r>
              <a:rPr lang="en-US" sz="1400" dirty="0"/>
              <a:t>The Armistice was declared on November 11. </a:t>
            </a:r>
            <a:r>
              <a:rPr lang="en-US" sz="1400" b="1" dirty="0"/>
              <a:t>A few days later, on November 19, just after his 80th birthday, President Smith died. Because of the pandemic, no public funeral services were held. </a:t>
            </a:r>
            <a:r>
              <a:rPr lang="en-US" sz="1400" dirty="0"/>
              <a:t>A month later, with the flu still raging, Church leaders designated December 22 as a day of fasting “for the arrest and speedy suppression by Divine Power of the desolating scourge that is passing over the earth.”</a:t>
            </a:r>
            <a:r>
              <a:rPr lang="en-US" sz="1400" baseline="30000" dirty="0"/>
              <a:t> </a:t>
            </a:r>
            <a:r>
              <a:rPr lang="en-US" sz="1400" baseline="30000" dirty="0">
                <a:hlinkClick r:id="rId2"/>
              </a:rPr>
              <a:t>8</a:t>
            </a:r>
            <a:r>
              <a:rPr lang="en-US" sz="1400" baseline="30000" dirty="0"/>
              <a:t> </a:t>
            </a:r>
            <a:r>
              <a:rPr lang="en-US" sz="1400" dirty="0"/>
              <a:t>Shortly thereafter the pandemic seemed to have passed its crest, and the decision was made to resume church services on January 5. But a further wave of the epidemic in the spring caused the April general conference to be postponed until June.</a:t>
            </a:r>
          </a:p>
          <a:p>
            <a:r>
              <a:rPr lang="en-US" sz="1400" dirty="0"/>
              <a:t>In the United States, the average life expectancy dropped by 12 years between 1917 and 1918. Worldwide, the death toll was staggering: at least 50 million.</a:t>
            </a:r>
            <a:r>
              <a:rPr lang="en-US" sz="1400" baseline="30000" dirty="0"/>
              <a:t> </a:t>
            </a:r>
            <a:r>
              <a:rPr lang="en-US" sz="1400" baseline="30000" dirty="0">
                <a:hlinkClick r:id="rId3"/>
              </a:rPr>
              <a:t>9</a:t>
            </a:r>
            <a:r>
              <a:rPr lang="en-US" sz="1400" baseline="30000" dirty="0"/>
              <a:t> </a:t>
            </a:r>
            <a:r>
              <a:rPr lang="en-US" sz="1400" dirty="0"/>
              <a:t>According to historian Alfred Crosby, “Nothing else—no infection, no war, no famine—has ever killed so many in as short a period.” George S. Tate Ensign Dec 2009</a:t>
            </a:r>
          </a:p>
        </p:txBody>
      </p:sp>
    </p:spTree>
    <p:extLst>
      <p:ext uri="{BB962C8B-B14F-4D97-AF65-F5344CB8AC3E}">
        <p14:creationId xmlns:p14="http://schemas.microsoft.com/office/powerpoint/2010/main" val="3439695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096000" cy="6124754"/>
          </a:xfrm>
          <a:prstGeom prst="rect">
            <a:avLst/>
          </a:prstGeom>
          <a:ln>
            <a:solidFill>
              <a:schemeClr val="tx1"/>
            </a:solidFill>
          </a:ln>
        </p:spPr>
        <p:txBody>
          <a:bodyPr>
            <a:spAutoFit/>
          </a:bodyPr>
          <a:lstStyle/>
          <a:p>
            <a:pPr fontAlgn="base"/>
            <a:r>
              <a:rPr lang="en-US" sz="1400" b="1" dirty="0">
                <a:solidFill>
                  <a:srgbClr val="333333"/>
                </a:solidFill>
              </a:rPr>
              <a:t>President Smith wrote the following in a letter to his wife Edna when his firstborn child, Mercy Josephine</a:t>
            </a:r>
            <a:r>
              <a:rPr lang="en-US" sz="1400" dirty="0">
                <a:solidFill>
                  <a:srgbClr val="333333"/>
                </a:solidFill>
              </a:rPr>
              <a:t>, died when she was not quite three years old.</a:t>
            </a:r>
          </a:p>
          <a:p>
            <a:pPr fontAlgn="base"/>
            <a:r>
              <a:rPr lang="en-US" sz="1400" dirty="0">
                <a:solidFill>
                  <a:srgbClr val="333333"/>
                </a:solidFill>
              </a:rPr>
              <a:t>“I scarcely dare to trust myself to write, even now my heart aches, and my mind is all chaos; if I should murmur, may God forgive me, my soul has been and is tried with poignant grief, my heart is bruised and wrenched almost asunder. I am desolate, my home seems desolate and almost dreary, yet here are my family and my little babe; yet I cannot help but feel that the </a:t>
            </a:r>
            <a:r>
              <a:rPr lang="en-US" sz="1400" dirty="0" err="1">
                <a:solidFill>
                  <a:srgbClr val="333333"/>
                </a:solidFill>
              </a:rPr>
              <a:t>tenderest</a:t>
            </a:r>
            <a:r>
              <a:rPr lang="en-US" sz="1400" dirty="0">
                <a:solidFill>
                  <a:srgbClr val="333333"/>
                </a:solidFill>
              </a:rPr>
              <a:t>, sweetest and yet the strongest cord that bound me to home and earth is severed, my babe, my own sweet Dodo is gone! I can scarcely believe it and my heart asks, </a:t>
            </a:r>
            <a:r>
              <a:rPr lang="en-US" sz="1400" b="1" dirty="0">
                <a:solidFill>
                  <a:srgbClr val="333333"/>
                </a:solidFill>
              </a:rPr>
              <a:t>can it be?</a:t>
            </a:r>
            <a:r>
              <a:rPr lang="en-US" sz="1400" dirty="0">
                <a:solidFill>
                  <a:srgbClr val="333333"/>
                </a:solidFill>
              </a:rPr>
              <a:t> I look in vain, I listen, no sound, I wander through the rooms, all are vacant, lonely, desolate, deserted. I look down the garden walk, peer around the house, look here and there for a glimpse of a little golden, sunny head and rosy cheeks, but no, alas, no pattering little footsteps. No beaming little black eyes sparkling with love for papa; no sweet little enquiring voice asking a thousand questions, and telling pretty little things, prattling merrily, no soft little dimpled hands clasping me around the neck, no sweet rosy lips returning in childish innocence my fond embrace and kisses, but a vacant little chair. Her little toys concealed, her clothes put by, and only the one desolate thought forcing its crushing leaden weight upon my heart—</a:t>
            </a:r>
            <a:r>
              <a:rPr lang="en-US" sz="1400" b="1" dirty="0">
                <a:solidFill>
                  <a:srgbClr val="333333"/>
                </a:solidFill>
              </a:rPr>
              <a:t>she is not here, she is gone!</a:t>
            </a:r>
            <a:r>
              <a:rPr lang="en-US" sz="1400" dirty="0">
                <a:solidFill>
                  <a:srgbClr val="333333"/>
                </a:solidFill>
              </a:rPr>
              <a:t> But will she not come back? She cannot leave me long, where is she? I am almost wild, and O God only knows how much I loved my girl, and she the light and the joy of my heart.</a:t>
            </a:r>
          </a:p>
          <a:p>
            <a:pPr fontAlgn="base"/>
            <a:r>
              <a:rPr lang="en-US" sz="1400" dirty="0"/>
              <a:t>“The morning before she died, after being up with her all night, for I watched her every night, I said to her, ‘My little pet did not sleep all night.’ She shook her head and replied, ‘I’ll sleep today, papa.’ Oh! how those little words shot through my heart. I knew though I would not believe, it was another voice, that it meant the sleep of death and she did sleep. And, Oh! the light of my heart went out. The image of heaven graven in my soul was almost departed” (in Joseph Fielding Smith, </a:t>
            </a:r>
            <a:r>
              <a:rPr lang="en-US" sz="1400" i="1" dirty="0"/>
              <a:t>Life of Joseph F. Smith</a:t>
            </a:r>
            <a:r>
              <a:rPr lang="en-US" sz="1400" dirty="0"/>
              <a:t>[1938], 455–56).</a:t>
            </a:r>
            <a:endParaRPr lang="en-US" sz="1400" b="0" i="0" dirty="0">
              <a:solidFill>
                <a:srgbClr val="333333"/>
              </a:solidFill>
              <a:effectLst/>
            </a:endParaRPr>
          </a:p>
        </p:txBody>
      </p:sp>
      <p:sp>
        <p:nvSpPr>
          <p:cNvPr id="3" name="Rectangle 2"/>
          <p:cNvSpPr/>
          <p:nvPr/>
        </p:nvSpPr>
        <p:spPr>
          <a:xfrm>
            <a:off x="6096000" y="0"/>
            <a:ext cx="6096000" cy="5016758"/>
          </a:xfrm>
          <a:prstGeom prst="rect">
            <a:avLst/>
          </a:prstGeom>
          <a:ln>
            <a:solidFill>
              <a:schemeClr val="tx1"/>
            </a:solidFill>
          </a:ln>
        </p:spPr>
        <p:txBody>
          <a:bodyPr>
            <a:spAutoFit/>
          </a:bodyPr>
          <a:lstStyle/>
          <a:p>
            <a:r>
              <a:rPr lang="en-US" sz="1600" b="1" dirty="0">
                <a:solidFill>
                  <a:srgbClr val="333333"/>
                </a:solidFill>
                <a:latin typeface="Calibri" panose="020F0502020204030204" pitchFamily="34" charset="0"/>
              </a:rPr>
              <a:t>Those who obtain their exaltation </a:t>
            </a:r>
            <a:r>
              <a:rPr lang="en-US" sz="1600" dirty="0">
                <a:solidFill>
                  <a:srgbClr val="333333"/>
                </a:solidFill>
                <a:latin typeface="Calibri" panose="020F0502020204030204" pitchFamily="34" charset="0"/>
              </a:rPr>
              <a:t>will have the privilege of having spirit children in the eternities.</a:t>
            </a:r>
          </a:p>
          <a:p>
            <a:r>
              <a:rPr lang="en-US" sz="1600" dirty="0"/>
              <a:t>To receive this blessing, they must have resurrected, glorified bodies.</a:t>
            </a:r>
          </a:p>
          <a:p>
            <a:pPr fontAlgn="base"/>
            <a:r>
              <a:rPr lang="en-US" sz="1600" dirty="0"/>
              <a:t>Elder Melvin J. Ballard taught:</a:t>
            </a:r>
          </a:p>
          <a:p>
            <a:pPr fontAlgn="base"/>
            <a:r>
              <a:rPr lang="en-US" sz="1600" dirty="0"/>
              <a:t>“Those who are denied endless increase cannot be what God is because that, in connection with other things, makes Him God. …</a:t>
            </a:r>
          </a:p>
          <a:p>
            <a:pPr fontAlgn="base"/>
            <a:r>
              <a:rPr lang="en-US" sz="1600" dirty="0"/>
              <a:t>“… through the righteousness and faithfulness of men and women who keep the commandments of God they will come forth with celestial bodies, fitted and prepared to enter into their great, high and eternal glory in the celestial kingdom of God; and unto them, through their preparation, there will come spirit children. …</a:t>
            </a:r>
          </a:p>
          <a:p>
            <a:pPr fontAlgn="base"/>
            <a:r>
              <a:rPr lang="en-US" sz="1600" dirty="0"/>
              <a:t>“… When the power of endless increase shall come to us, and our offspring grow and multiply through ages that shall come, they will be in due time, as we have been, provided with an earth like this wherein they too may obtain earthly bodies and pass through all the experiences through which we have passed. … We shall stand in our relationship to them as God our Eternal Father does to us, and thereby this is the most glorious and wonderful privilege that ever will come to any of the sons and daughters of God.” (</a:t>
            </a:r>
            <a:r>
              <a:rPr lang="en-US" sz="1600" i="1" dirty="0"/>
              <a:t>Melvin J. Ballard, </a:t>
            </a:r>
            <a:r>
              <a:rPr lang="en-US" sz="1600" dirty="0"/>
              <a:t>pp. 211–12.)</a:t>
            </a:r>
          </a:p>
          <a:p>
            <a:endParaRPr lang="en-US" sz="1600" dirty="0"/>
          </a:p>
        </p:txBody>
      </p:sp>
    </p:spTree>
    <p:extLst>
      <p:ext uri="{BB962C8B-B14F-4D97-AF65-F5344CB8AC3E}">
        <p14:creationId xmlns:p14="http://schemas.microsoft.com/office/powerpoint/2010/main" val="3971538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391746" cy="3539430"/>
          </a:xfrm>
          <a:prstGeom prst="rect">
            <a:avLst/>
          </a:prstGeom>
          <a:ln>
            <a:solidFill>
              <a:schemeClr val="tx1"/>
            </a:solidFill>
          </a:ln>
        </p:spPr>
        <p:txBody>
          <a:bodyPr wrap="square">
            <a:spAutoFit/>
          </a:bodyPr>
          <a:lstStyle/>
          <a:p>
            <a:r>
              <a:rPr lang="en-US" sz="1400" b="1" dirty="0">
                <a:solidFill>
                  <a:srgbClr val="333333"/>
                </a:solidFill>
                <a:latin typeface="Calibri" panose="020F0502020204030204" pitchFamily="34" charset="0"/>
              </a:rPr>
              <a:t>Joseph F. Smith on those who have passed away:</a:t>
            </a:r>
          </a:p>
          <a:p>
            <a:r>
              <a:rPr lang="en-US" sz="1400" dirty="0">
                <a:solidFill>
                  <a:srgbClr val="333333"/>
                </a:solidFill>
                <a:latin typeface="Calibri" panose="020F0502020204030204" pitchFamily="34" charset="0"/>
              </a:rPr>
              <a:t>“Now, among all these millions of spirits that have lived on the earth and have passed away, from generation to generation, since the beginning of the world, without knowledge of the gospel—among them you may count that at least one-half are women. Who is going to preach the gospel to the women? Who is going to carry the testimony of Jesus Christ to the hearts of the women who have passed away without a knowledge of the gospel? Well, to my mind it is a simple thing. These good sisters who have been set apart, ordained to the work, called to it, authorized by the authority of the Holy Priesthood to minister for their sex, in the House of God for the living and for the dead, will be fully authorized and empowered to preach the gospel and minister to the women while the Elders and Prophets are preaching it to the men. … Those who are authorized to preach the gospel here and are appointed here to do that work will not be idle after they have passed away, but will continue to exercise the rights that they obtain here under the Priesthood of the Son of God to minister for the salvation of those who have died without a knowledge of the truth.” (</a:t>
            </a:r>
            <a:r>
              <a:rPr lang="en-US" sz="1400" i="1" dirty="0">
                <a:solidFill>
                  <a:srgbClr val="333333"/>
                </a:solidFill>
                <a:latin typeface="Calibri" panose="020F0502020204030204" pitchFamily="34" charset="0"/>
              </a:rPr>
              <a:t>Gospel Doctrine,</a:t>
            </a:r>
            <a:r>
              <a:rPr lang="en-US" sz="1400" dirty="0">
                <a:solidFill>
                  <a:srgbClr val="333333"/>
                </a:solidFill>
                <a:latin typeface="Calibri" panose="020F0502020204030204" pitchFamily="34" charset="0"/>
              </a:rPr>
              <a:t> pp. 460–61.)</a:t>
            </a:r>
            <a:endParaRPr lang="en-US" sz="1400" dirty="0"/>
          </a:p>
        </p:txBody>
      </p:sp>
      <p:sp>
        <p:nvSpPr>
          <p:cNvPr id="3" name="Rectangle 2"/>
          <p:cNvSpPr/>
          <p:nvPr/>
        </p:nvSpPr>
        <p:spPr>
          <a:xfrm>
            <a:off x="-1" y="3542438"/>
            <a:ext cx="6391747" cy="2893100"/>
          </a:xfrm>
          <a:prstGeom prst="rect">
            <a:avLst/>
          </a:prstGeom>
          <a:ln>
            <a:solidFill>
              <a:schemeClr val="tx1"/>
            </a:solidFill>
          </a:ln>
        </p:spPr>
        <p:txBody>
          <a:bodyPr wrap="square">
            <a:spAutoFit/>
          </a:bodyPr>
          <a:lstStyle/>
          <a:p>
            <a:r>
              <a:rPr lang="en-US" sz="1400" b="1" dirty="0">
                <a:solidFill>
                  <a:srgbClr val="000000"/>
                </a:solidFill>
              </a:rPr>
              <a:t>The Christmas Box Angel Statue </a:t>
            </a:r>
            <a:r>
              <a:rPr lang="en-US" sz="1400" dirty="0">
                <a:solidFill>
                  <a:srgbClr val="000000"/>
                </a:solidFill>
              </a:rPr>
              <a:t>was introduced to the world in the book The Christmas Box, a worldwide bestseller and hit television movie by author Richard Paul Evans. In the book, a woman mourns the loss of her child at the base of an angel monument. Though the story is mostly fiction, the angel monument once existed but is speculated to have been destroyed. The new angel statue was commissioned by Richard Paul Evans, in response to reports that grieving parents were seeking out the angel as a place to grieve and heal. The monument was dedicated on December 6, 1994-corresponding with the date of the child’s death in The Christmas Box.</a:t>
            </a:r>
          </a:p>
          <a:p>
            <a:r>
              <a:rPr lang="en-US" sz="1400" dirty="0"/>
              <a:t>The Christmas Box Angel Statue is dedicated to all parents who have lost a child. </a:t>
            </a:r>
            <a:br>
              <a:rPr lang="en-US" sz="1400" dirty="0">
                <a:solidFill>
                  <a:srgbClr val="000000"/>
                </a:solidFill>
              </a:rPr>
            </a:br>
            <a:r>
              <a:rPr lang="en-US" sz="1400" b="1" dirty="0"/>
              <a:t>The original angel monument</a:t>
            </a:r>
            <a:r>
              <a:rPr lang="en-US" sz="1400" dirty="0"/>
              <a:t> as referred to in the book no longer exists at the Salt Lake City Cemetery, but was located in the area north of the cemetery office. It was an actual gravestone for a child with the words "Our Little Angel" inscribed on the headstone. The headstone </a:t>
            </a:r>
            <a:r>
              <a:rPr lang="en-US" sz="1400" dirty="0" err="1"/>
              <a:t>wCemetery</a:t>
            </a:r>
            <a:r>
              <a:rPr lang="en-US" sz="1400" dirty="0"/>
              <a:t> </a:t>
            </a:r>
            <a:r>
              <a:rPr lang="en-US" sz="1400" dirty="0" err="1"/>
              <a:t>butyed</a:t>
            </a:r>
            <a:r>
              <a:rPr lang="en-US" sz="1400" dirty="0"/>
              <a:t> approximately 1984.</a:t>
            </a:r>
          </a:p>
        </p:txBody>
      </p:sp>
      <p:sp>
        <p:nvSpPr>
          <p:cNvPr id="4" name="Rectangle 3"/>
          <p:cNvSpPr/>
          <p:nvPr/>
        </p:nvSpPr>
        <p:spPr>
          <a:xfrm>
            <a:off x="6391746" y="2623"/>
            <a:ext cx="5800254" cy="1815882"/>
          </a:xfrm>
          <a:prstGeom prst="rect">
            <a:avLst/>
          </a:prstGeom>
          <a:ln>
            <a:solidFill>
              <a:schemeClr val="tx1"/>
            </a:solidFill>
          </a:ln>
        </p:spPr>
        <p:txBody>
          <a:bodyPr wrap="square">
            <a:spAutoFit/>
          </a:bodyPr>
          <a:lstStyle/>
          <a:p>
            <a:r>
              <a:rPr lang="en-US" sz="1400" b="1" dirty="0">
                <a:solidFill>
                  <a:srgbClr val="333333"/>
                </a:solidFill>
              </a:rPr>
              <a:t>Spirits of the Wicked when they die:</a:t>
            </a:r>
          </a:p>
          <a:p>
            <a:r>
              <a:rPr lang="en-US" sz="1400" dirty="0">
                <a:solidFill>
                  <a:srgbClr val="333333"/>
                </a:solidFill>
              </a:rPr>
              <a:t>“And then shall it come to pass, that the spirits of the wicked, yea, who are evil—for behold, they have no part nor portion of the Spirit of the Lord; for behold, they chose evil works rather than good; therefore the spirit of the devil did enter into them, and take possession of their house—and these shall be cast out into outer darkness; there shall be weeping, and wailing, and gnashing of teeth, and this because of their own iniquity, being led captive by the will of the devil.</a:t>
            </a:r>
            <a:endParaRPr lang="en-US" sz="1400" dirty="0"/>
          </a:p>
        </p:txBody>
      </p:sp>
      <p:sp>
        <p:nvSpPr>
          <p:cNvPr id="5" name="Rectangle 4"/>
          <p:cNvSpPr/>
          <p:nvPr/>
        </p:nvSpPr>
        <p:spPr>
          <a:xfrm>
            <a:off x="6391746" y="1818505"/>
            <a:ext cx="5800254" cy="2462213"/>
          </a:xfrm>
          <a:prstGeom prst="rect">
            <a:avLst/>
          </a:prstGeom>
          <a:ln>
            <a:solidFill>
              <a:schemeClr val="tx1"/>
            </a:solidFill>
          </a:ln>
        </p:spPr>
        <p:txBody>
          <a:bodyPr wrap="square">
            <a:spAutoFit/>
          </a:bodyPr>
          <a:lstStyle/>
          <a:p>
            <a:r>
              <a:rPr lang="en-US" sz="1400" b="1" dirty="0">
                <a:latin typeface="Calibri" panose="020F0502020204030204" pitchFamily="34" charset="0"/>
              </a:rPr>
              <a:t>Spirit Prison:</a:t>
            </a:r>
          </a:p>
          <a:p>
            <a:r>
              <a:rPr lang="en-US" sz="1400" dirty="0">
                <a:latin typeface="Calibri" panose="020F0502020204030204" pitchFamily="34" charset="0"/>
              </a:rPr>
              <a:t>Also in the spirit prison are those who rejected the gospel after it was preached to them either on earth or in the spirit prison. These spirits suffer in a condition known as hell. They have removed themselves from the mercy of Jesus Christ, who said, “Behold, I, God, have suffered these things for all, that they might not suffer if they would repent; but if they would not repent they must suffer even as I; which suffering caused myself, even God, the greatest of all, to tremble because of pain, and to bleed at every pore, and to suffer both body and spirit” (D&amp;C 19:16–18). After suffering for their sins, they will be allowed, through the Atonement of Jesus Christ, to inherit the lowest degree of glory, which is the telestial kingdom.</a:t>
            </a:r>
            <a:endParaRPr lang="en-US" sz="1400" dirty="0"/>
          </a:p>
        </p:txBody>
      </p:sp>
      <p:sp>
        <p:nvSpPr>
          <p:cNvPr id="6" name="Rectangle 5"/>
          <p:cNvSpPr/>
          <p:nvPr/>
        </p:nvSpPr>
        <p:spPr>
          <a:xfrm>
            <a:off x="6391746" y="4280718"/>
            <a:ext cx="5800254" cy="2246769"/>
          </a:xfrm>
          <a:prstGeom prst="rect">
            <a:avLst/>
          </a:prstGeom>
          <a:ln>
            <a:solidFill>
              <a:schemeClr val="tx1"/>
            </a:solidFill>
          </a:ln>
        </p:spPr>
        <p:txBody>
          <a:bodyPr wrap="square">
            <a:spAutoFit/>
          </a:bodyPr>
          <a:lstStyle/>
          <a:p>
            <a:r>
              <a:rPr lang="en-US" sz="1400" b="1" dirty="0"/>
              <a:t>Search your ancestors:</a:t>
            </a:r>
          </a:p>
          <a:p>
            <a:r>
              <a:rPr lang="en-US" sz="1400" dirty="0"/>
              <a:t>“Do you young people want a sure way to eliminate the influence of the adversary in your life? Immerse yourself in searching for your ancestors, prepare their names for the sacred vicarious ordinances available in the temple, and then go to the temple to stand as proxy for them to receive the ordinances of baptism and the gift of the Holy Ghost. As you grow older, you will be able to participate in receiving the other ordinances as well. I can think of no greater protection from the influence of the adversary in your life” Elder Richard G. Scott (“The Joy of Redeeming the Dead,” </a:t>
            </a:r>
            <a:r>
              <a:rPr lang="en-US" sz="1400" i="1" dirty="0"/>
              <a:t>Ensign</a:t>
            </a:r>
            <a:r>
              <a:rPr lang="en-US" sz="1400" dirty="0"/>
              <a:t> or</a:t>
            </a:r>
            <a:r>
              <a:rPr lang="en-US" sz="1400" i="1" dirty="0"/>
              <a:t> Liahona,</a:t>
            </a:r>
            <a:r>
              <a:rPr lang="en-US" sz="1400" dirty="0"/>
              <a:t> Nov. 2012, 94).</a:t>
            </a:r>
          </a:p>
        </p:txBody>
      </p:sp>
    </p:spTree>
    <p:extLst>
      <p:ext uri="{BB962C8B-B14F-4D97-AF65-F5344CB8AC3E}">
        <p14:creationId xmlns:p14="http://schemas.microsoft.com/office/powerpoint/2010/main" val="31956359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A0DEC9-8E88-4EED-9B00-C8D1F31AE8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Joseph F. Smith’s Family</a:t>
            </a:r>
          </a:p>
        </p:txBody>
      </p:sp>
      <p:sp>
        <p:nvSpPr>
          <p:cNvPr id="9" name="TextBox 8"/>
          <p:cNvSpPr txBox="1"/>
          <p:nvPr/>
        </p:nvSpPr>
        <p:spPr>
          <a:xfrm>
            <a:off x="4288665" y="5140366"/>
            <a:ext cx="7544107" cy="1569660"/>
          </a:xfrm>
          <a:prstGeom prst="rect">
            <a:avLst/>
          </a:prstGeom>
          <a:noFill/>
        </p:spPr>
        <p:txBody>
          <a:bodyPr wrap="square" rtlCol="0">
            <a:spAutoFit/>
          </a:bodyPr>
          <a:lstStyle/>
          <a:p>
            <a:r>
              <a:rPr lang="en-US" sz="2400" dirty="0">
                <a:solidFill>
                  <a:schemeClr val="bg1"/>
                </a:solidFill>
              </a:rPr>
              <a:t>Of his 44 children, 13 had died, many in their childhood. President Joseph F. Smith’s expressions of grief over the death of each in his journal, letters, and commemorative poems are touching from first to last.</a:t>
            </a:r>
          </a:p>
        </p:txBody>
      </p:sp>
      <p:pic>
        <p:nvPicPr>
          <p:cNvPr id="7" name="Picture 6">
            <a:extLst>
              <a:ext uri="{FF2B5EF4-FFF2-40B4-BE49-F238E27FC236}">
                <a16:creationId xmlns:a16="http://schemas.microsoft.com/office/drawing/2014/main" id="{78BC2CF1-B575-48C5-9EC3-BC0A98FFA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424" y="1787678"/>
            <a:ext cx="2859072" cy="3823050"/>
          </a:xfrm>
          <a:prstGeom prst="rect">
            <a:avLst/>
          </a:prstGeom>
        </p:spPr>
      </p:pic>
      <p:pic>
        <p:nvPicPr>
          <p:cNvPr id="3" name="Picture 2">
            <a:extLst>
              <a:ext uri="{FF2B5EF4-FFF2-40B4-BE49-F238E27FC236}">
                <a16:creationId xmlns:a16="http://schemas.microsoft.com/office/drawing/2014/main" id="{9BCF5643-A84A-494A-A77C-1B7644F60B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2585" y="1607859"/>
            <a:ext cx="5602710" cy="3255546"/>
          </a:xfrm>
          <a:prstGeom prst="rect">
            <a:avLst/>
          </a:prstGeom>
        </p:spPr>
      </p:pic>
    </p:spTree>
    <p:extLst>
      <p:ext uri="{BB962C8B-B14F-4D97-AF65-F5344CB8AC3E}">
        <p14:creationId xmlns:p14="http://schemas.microsoft.com/office/powerpoint/2010/main" val="29880095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7E3005-9BE8-B746-EB61-DED2788F3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D5DD7B2-6F84-7536-76A2-74598BEA626B}"/>
              </a:ext>
            </a:extLst>
          </p:cNvPr>
          <p:cNvSpPr txBox="1"/>
          <p:nvPr/>
        </p:nvSpPr>
        <p:spPr>
          <a:xfrm>
            <a:off x="681038" y="1833473"/>
            <a:ext cx="6162674" cy="1200329"/>
          </a:xfrm>
          <a:prstGeom prst="rect">
            <a:avLst/>
          </a:prstGeom>
          <a:noFill/>
        </p:spPr>
        <p:txBody>
          <a:bodyPr wrap="square">
            <a:spAutoFit/>
          </a:bodyPr>
          <a:lstStyle/>
          <a:p>
            <a:r>
              <a:rPr lang="en-US" b="0" i="0" dirty="0">
                <a:solidFill>
                  <a:schemeClr val="bg1"/>
                </a:solidFill>
                <a:effectLst/>
              </a:rPr>
              <a:t>Grieving the deaths of beloved family members and mourning the devastation caused by World War I and the global flu pandemic, President Joseph F. Smith sought comfort in the scriptures. (1 Peter 3-4)</a:t>
            </a:r>
            <a:endParaRPr lang="en-US" dirty="0">
              <a:solidFill>
                <a:schemeClr val="bg1"/>
              </a:solidFill>
            </a:endParaRPr>
          </a:p>
        </p:txBody>
      </p:sp>
      <p:sp>
        <p:nvSpPr>
          <p:cNvPr id="5" name="TextBox 4">
            <a:extLst>
              <a:ext uri="{FF2B5EF4-FFF2-40B4-BE49-F238E27FC236}">
                <a16:creationId xmlns:a16="http://schemas.microsoft.com/office/drawing/2014/main" id="{AD3E6B5D-43C1-D01D-B3A6-BB3C15BE3881}"/>
              </a:ext>
            </a:extLst>
          </p:cNvPr>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Seeking Comfort</a:t>
            </a:r>
          </a:p>
        </p:txBody>
      </p:sp>
      <p:sp>
        <p:nvSpPr>
          <p:cNvPr id="7" name="TextBox 6">
            <a:extLst>
              <a:ext uri="{FF2B5EF4-FFF2-40B4-BE49-F238E27FC236}">
                <a16:creationId xmlns:a16="http://schemas.microsoft.com/office/drawing/2014/main" id="{E053DECF-FD03-BB1D-28EA-9B8107852270}"/>
              </a:ext>
            </a:extLst>
          </p:cNvPr>
          <p:cNvSpPr txBox="1"/>
          <p:nvPr/>
        </p:nvSpPr>
        <p:spPr>
          <a:xfrm>
            <a:off x="5419725" y="4289271"/>
            <a:ext cx="6096000" cy="923330"/>
          </a:xfrm>
          <a:prstGeom prst="rect">
            <a:avLst/>
          </a:prstGeom>
          <a:noFill/>
        </p:spPr>
        <p:txBody>
          <a:bodyPr wrap="square">
            <a:spAutoFit/>
          </a:bodyPr>
          <a:lstStyle/>
          <a:p>
            <a:r>
              <a:rPr lang="en-US" dirty="0">
                <a:solidFill>
                  <a:schemeClr val="bg1"/>
                </a:solidFill>
              </a:rPr>
              <a:t>H</a:t>
            </a:r>
            <a:r>
              <a:rPr lang="en-US" b="0" i="0" dirty="0">
                <a:solidFill>
                  <a:schemeClr val="bg1"/>
                </a:solidFill>
                <a:effectLst/>
              </a:rPr>
              <a:t>e received a glorious vision of the Savior’s ministering efforts in the spirit world between His death and Resurrection. President Smith’s vision is now </a:t>
            </a:r>
            <a:r>
              <a:rPr lang="en-US" b="0" i="0" u="none" strike="noStrike" dirty="0">
                <a:solidFill>
                  <a:schemeClr val="bg1"/>
                </a:solidFill>
                <a:effectLst/>
              </a:rPr>
              <a:t>Doctrine and Covenants 138.</a:t>
            </a:r>
            <a:endParaRPr lang="en-US" dirty="0">
              <a:solidFill>
                <a:schemeClr val="bg1"/>
              </a:solidFill>
            </a:endParaRPr>
          </a:p>
        </p:txBody>
      </p:sp>
      <p:pic>
        <p:nvPicPr>
          <p:cNvPr id="9" name="Picture 8">
            <a:extLst>
              <a:ext uri="{FF2B5EF4-FFF2-40B4-BE49-F238E27FC236}">
                <a16:creationId xmlns:a16="http://schemas.microsoft.com/office/drawing/2014/main" id="{1BE50B41-DE3F-813F-23BA-60F5779B7DDB}"/>
              </a:ext>
            </a:extLst>
          </p:cNvPr>
          <p:cNvPicPr>
            <a:picLocks noChangeAspect="1"/>
          </p:cNvPicPr>
          <p:nvPr/>
        </p:nvPicPr>
        <p:blipFill>
          <a:blip r:embed="rId3"/>
          <a:stretch>
            <a:fillRect/>
          </a:stretch>
        </p:blipFill>
        <p:spPr>
          <a:xfrm>
            <a:off x="1048332" y="3279160"/>
            <a:ext cx="3814602" cy="2943551"/>
          </a:xfrm>
          <a:prstGeom prst="rect">
            <a:avLst/>
          </a:prstGeom>
        </p:spPr>
      </p:pic>
      <p:pic>
        <p:nvPicPr>
          <p:cNvPr id="11" name="Picture 10">
            <a:extLst>
              <a:ext uri="{FF2B5EF4-FFF2-40B4-BE49-F238E27FC236}">
                <a16:creationId xmlns:a16="http://schemas.microsoft.com/office/drawing/2014/main" id="{EF40CF18-B610-C919-7E0E-9444F49195AA}"/>
              </a:ext>
            </a:extLst>
          </p:cNvPr>
          <p:cNvPicPr>
            <a:picLocks noChangeAspect="1"/>
          </p:cNvPicPr>
          <p:nvPr/>
        </p:nvPicPr>
        <p:blipFill>
          <a:blip r:embed="rId4"/>
          <a:stretch>
            <a:fillRect/>
          </a:stretch>
        </p:blipFill>
        <p:spPr>
          <a:xfrm>
            <a:off x="6772275" y="1462156"/>
            <a:ext cx="4091432" cy="2550265"/>
          </a:xfrm>
          <a:prstGeom prst="rect">
            <a:avLst/>
          </a:prstGeom>
        </p:spPr>
      </p:pic>
    </p:spTree>
    <p:extLst>
      <p:ext uri="{BB962C8B-B14F-4D97-AF65-F5344CB8AC3E}">
        <p14:creationId xmlns:p14="http://schemas.microsoft.com/office/powerpoint/2010/main" val="77277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0B943D3-201F-4743-897D-ABE4922830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74748" y="1166844"/>
            <a:ext cx="5340252" cy="2062103"/>
          </a:xfrm>
          <a:prstGeom prst="rect">
            <a:avLst/>
          </a:prstGeom>
          <a:noFill/>
        </p:spPr>
        <p:txBody>
          <a:bodyPr wrap="square" rtlCol="0">
            <a:spAutoFit/>
          </a:bodyPr>
          <a:lstStyle/>
          <a:p>
            <a:r>
              <a:rPr lang="en-US" sz="3200" dirty="0">
                <a:solidFill>
                  <a:schemeClr val="bg1"/>
                </a:solidFill>
              </a:rPr>
              <a:t>What happens to our spirits and bodies when we die? </a:t>
            </a:r>
          </a:p>
          <a:p>
            <a:endParaRPr lang="en-US" sz="3200" dirty="0">
              <a:solidFill>
                <a:schemeClr val="bg1"/>
              </a:solidFill>
            </a:endParaRPr>
          </a:p>
          <a:p>
            <a:r>
              <a:rPr lang="en-US" sz="3200" dirty="0">
                <a:solidFill>
                  <a:schemeClr val="bg1"/>
                </a:solidFill>
              </a:rPr>
              <a:t>Where do our spirits go?</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Death</a:t>
            </a:r>
          </a:p>
        </p:txBody>
      </p:sp>
      <p:sp>
        <p:nvSpPr>
          <p:cNvPr id="9" name="TextBox 8"/>
          <p:cNvSpPr txBox="1"/>
          <p:nvPr/>
        </p:nvSpPr>
        <p:spPr>
          <a:xfrm>
            <a:off x="3548743" y="3657600"/>
            <a:ext cx="8643257" cy="3416320"/>
          </a:xfrm>
          <a:prstGeom prst="rect">
            <a:avLst/>
          </a:prstGeom>
          <a:noFill/>
        </p:spPr>
        <p:txBody>
          <a:bodyPr wrap="square" rtlCol="0">
            <a:spAutoFit/>
          </a:bodyPr>
          <a:lstStyle/>
          <a:p>
            <a:r>
              <a:rPr lang="en-US" sz="2400" dirty="0">
                <a:solidFill>
                  <a:schemeClr val="bg1"/>
                </a:solidFill>
              </a:rPr>
              <a:t>Joseph F. Smith had been ill for the 5 months before General Conference in October of 1918 </a:t>
            </a:r>
          </a:p>
          <a:p>
            <a:endParaRPr lang="en-US" sz="2400" dirty="0">
              <a:solidFill>
                <a:schemeClr val="bg1"/>
              </a:solidFill>
            </a:endParaRPr>
          </a:p>
          <a:p>
            <a:r>
              <a:rPr lang="en-US" sz="2400" dirty="0">
                <a:solidFill>
                  <a:schemeClr val="bg1"/>
                </a:solidFill>
              </a:rPr>
              <a:t>In January of 1918 he experienced the untimely loss of his son Hyrum Mack Smith at age 45, of a ruptured appendix.</a:t>
            </a:r>
          </a:p>
          <a:p>
            <a:endParaRPr lang="en-US" sz="2400" dirty="0">
              <a:solidFill>
                <a:schemeClr val="bg1"/>
              </a:solidFill>
            </a:endParaRPr>
          </a:p>
          <a:p>
            <a:r>
              <a:rPr lang="en-US" sz="2400" dirty="0">
                <a:solidFill>
                  <a:schemeClr val="bg1"/>
                </a:solidFill>
              </a:rPr>
              <a:t>The 6</a:t>
            </a:r>
            <a:r>
              <a:rPr lang="en-US" sz="2400" baseline="30000" dirty="0">
                <a:solidFill>
                  <a:schemeClr val="bg1"/>
                </a:solidFill>
              </a:rPr>
              <a:t>th</a:t>
            </a:r>
            <a:r>
              <a:rPr lang="en-US" sz="2400" dirty="0">
                <a:solidFill>
                  <a:schemeClr val="bg1"/>
                </a:solidFill>
              </a:rPr>
              <a:t> President of the Church now ponders the meaning of life and death.</a:t>
            </a:r>
          </a:p>
          <a:p>
            <a:endParaRPr lang="en-US" sz="2400" dirty="0">
              <a:solidFill>
                <a:schemeClr val="bg1"/>
              </a:solidFill>
            </a:endParaRPr>
          </a:p>
        </p:txBody>
      </p:sp>
      <p:grpSp>
        <p:nvGrpSpPr>
          <p:cNvPr id="7" name="Group 6"/>
          <p:cNvGrpSpPr/>
          <p:nvPr/>
        </p:nvGrpSpPr>
        <p:grpSpPr>
          <a:xfrm>
            <a:off x="8338377" y="866747"/>
            <a:ext cx="1976823" cy="2654826"/>
            <a:chOff x="8338377" y="866747"/>
            <a:chExt cx="1976823" cy="2654826"/>
          </a:xfrm>
        </p:grpSpPr>
        <p:pic>
          <p:nvPicPr>
            <p:cNvPr id="4100" name="Picture 4" descr="https://familysearch.org/patron/v2/TH-210-37202-4-35/thumb200.jpg?ctx=ArtCtxPubl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4289" y="866747"/>
              <a:ext cx="1905000" cy="236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8338377" y="3152241"/>
              <a:ext cx="1976823" cy="369332"/>
            </a:xfrm>
            <a:prstGeom prst="rect">
              <a:avLst/>
            </a:prstGeom>
          </p:spPr>
          <p:txBody>
            <a:bodyPr wrap="none">
              <a:spAutoFit/>
            </a:bodyPr>
            <a:lstStyle/>
            <a:p>
              <a:r>
                <a:rPr lang="en-US" dirty="0">
                  <a:solidFill>
                    <a:schemeClr val="bg1"/>
                  </a:solidFill>
                </a:rPr>
                <a:t>Hyrum Mack Smith</a:t>
              </a:r>
              <a:endParaRPr lang="en-US" dirty="0"/>
            </a:p>
          </p:txBody>
        </p:sp>
      </p:grpSp>
      <p:pic>
        <p:nvPicPr>
          <p:cNvPr id="9218" name="Picture 2" descr="http://blog.mrm.org/wp-content/uploads/2007/10/j_f_smit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2108" y="3704710"/>
            <a:ext cx="2008145" cy="2677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90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par>
                                <p:cTn id="15" presetID="10" presetClass="entr" presetSubtype="0" fill="hold" nodeType="withEffect">
                                  <p:stCondLst>
                                    <p:cond delay="0"/>
                                  </p:stCondLst>
                                  <p:childTnLst>
                                    <p:set>
                                      <p:cBhvr>
                                        <p:cTn id="16" dur="1" fill="hold">
                                          <p:stCondLst>
                                            <p:cond delay="0"/>
                                          </p:stCondLst>
                                        </p:cTn>
                                        <p:tgtEl>
                                          <p:spTgt spid="9218"/>
                                        </p:tgtEl>
                                        <p:attrNameLst>
                                          <p:attrName>style.visibility</p:attrName>
                                        </p:attrNameLst>
                                      </p:cBhvr>
                                      <p:to>
                                        <p:strVal val="visible"/>
                                      </p:to>
                                    </p:set>
                                    <p:animEffect transition="in" filter="fade">
                                      <p:cBhvr>
                                        <p:cTn id="17" dur="500"/>
                                        <p:tgtEl>
                                          <p:spTgt spid="921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D4C9FF-C7E0-43E3-8A5F-528EE9B244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87662" y="1103296"/>
            <a:ext cx="4941162" cy="3170099"/>
          </a:xfrm>
          <a:prstGeom prst="rect">
            <a:avLst/>
          </a:prstGeom>
          <a:noFill/>
        </p:spPr>
        <p:txBody>
          <a:bodyPr wrap="square" rtlCol="0">
            <a:spAutoFit/>
          </a:bodyPr>
          <a:lstStyle/>
          <a:p>
            <a:r>
              <a:rPr lang="en-US" sz="2000" dirty="0">
                <a:solidFill>
                  <a:schemeClr val="bg1"/>
                </a:solidFill>
              </a:rPr>
              <a:t>Shortly after the October 1918 general conference his son, Joseph Fielding Smith,  took it in dictation.</a:t>
            </a:r>
          </a:p>
          <a:p>
            <a:endParaRPr lang="en-US" sz="2000" dirty="0">
              <a:solidFill>
                <a:schemeClr val="bg1"/>
              </a:solidFill>
            </a:endParaRPr>
          </a:p>
          <a:p>
            <a:endParaRPr lang="en-US" sz="2000" dirty="0">
              <a:solidFill>
                <a:schemeClr val="bg1"/>
              </a:solidFill>
            </a:endParaRPr>
          </a:p>
          <a:p>
            <a:r>
              <a:rPr lang="en-US" sz="2000" dirty="0">
                <a:solidFill>
                  <a:schemeClr val="bg1"/>
                </a:solidFill>
              </a:rPr>
              <a:t>It was approved by President Smith’s counselors, the Quorum of the Twelve Apostles, and the Church Patriarch on October 31.</a:t>
            </a:r>
          </a:p>
          <a:p>
            <a:r>
              <a:rPr lang="en-US" sz="2000" dirty="0">
                <a:solidFill>
                  <a:schemeClr val="bg1"/>
                </a:solidFill>
              </a:rPr>
              <a:t>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Written and Added</a:t>
            </a:r>
          </a:p>
        </p:txBody>
      </p:sp>
      <p:sp>
        <p:nvSpPr>
          <p:cNvPr id="2" name="Rectangle 1"/>
          <p:cNvSpPr/>
          <p:nvPr/>
        </p:nvSpPr>
        <p:spPr>
          <a:xfrm>
            <a:off x="5357926" y="4672550"/>
            <a:ext cx="6096000" cy="1661993"/>
          </a:xfrm>
          <a:prstGeom prst="rect">
            <a:avLst/>
          </a:prstGeom>
        </p:spPr>
        <p:txBody>
          <a:bodyPr>
            <a:spAutoFit/>
          </a:bodyPr>
          <a:lstStyle/>
          <a:p>
            <a:r>
              <a:rPr lang="en-US" b="0" i="0" dirty="0">
                <a:solidFill>
                  <a:schemeClr val="bg1"/>
                </a:solidFill>
                <a:effectLst/>
                <a:latin typeface="Calibri" panose="020F0502020204030204" pitchFamily="34" charset="0"/>
              </a:rPr>
              <a:t>During April conference of 1976 it was accepted as scripture and approved for publication in the Pearl of Great Price.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In June 1979 the First Presidency announced that it would become section 138 of the </a:t>
            </a:r>
            <a:r>
              <a:rPr lang="en-US" b="0" i="0" u="none" strike="noStrike" dirty="0">
                <a:solidFill>
                  <a:schemeClr val="bg1"/>
                </a:solidFill>
                <a:effectLst/>
                <a:latin typeface="Calibri" panose="020F0502020204030204" pitchFamily="34" charset="0"/>
              </a:rPr>
              <a:t>Doctrine and Covenants</a:t>
            </a:r>
            <a:r>
              <a:rPr lang="en-US" b="0" i="0" dirty="0">
                <a:solidFill>
                  <a:schemeClr val="bg1"/>
                </a:solidFill>
                <a:effectLst/>
                <a:latin typeface="Calibri" panose="020F0502020204030204" pitchFamily="34" charset="0"/>
              </a:rPr>
              <a:t>. </a:t>
            </a:r>
          </a:p>
          <a:p>
            <a:r>
              <a:rPr lang="en-US" sz="1200" b="0" i="0" dirty="0">
                <a:solidFill>
                  <a:schemeClr val="bg1"/>
                </a:solidFill>
                <a:effectLst/>
                <a:latin typeface="Calibri" panose="020F0502020204030204" pitchFamily="34" charset="0"/>
              </a:rPr>
              <a:t>Student Manual</a:t>
            </a:r>
            <a:endParaRPr lang="en-US" sz="1200" dirty="0">
              <a:solidFill>
                <a:schemeClr val="bg1"/>
              </a:solidFill>
            </a:endParaRPr>
          </a:p>
        </p:txBody>
      </p:sp>
      <p:pic>
        <p:nvPicPr>
          <p:cNvPr id="6146" name="Picture 2" descr="Joseph F. Smi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662" y="3980784"/>
            <a:ext cx="1836260" cy="264064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www.lightplanet.com/mormons/images/leaders/smith_joseph_field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2345" y="4014261"/>
            <a:ext cx="1877157" cy="2607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3F758C6-80DD-41EC-AEE6-9A64EE9A50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234" y="1166844"/>
            <a:ext cx="7017104" cy="3145809"/>
          </a:xfrm>
          <a:prstGeom prst="rect">
            <a:avLst/>
          </a:prstGeom>
        </p:spPr>
      </p:pic>
    </p:spTree>
    <p:extLst>
      <p:ext uri="{BB962C8B-B14F-4D97-AF65-F5344CB8AC3E}">
        <p14:creationId xmlns:p14="http://schemas.microsoft.com/office/powerpoint/2010/main" val="146467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50"/>
                                        </p:tgtEl>
                                        <p:attrNameLst>
                                          <p:attrName>style.visibility</p:attrName>
                                        </p:attrNameLst>
                                      </p:cBhvr>
                                      <p:to>
                                        <p:strVal val="visible"/>
                                      </p:to>
                                    </p:set>
                                    <p:animEffect transition="in" filter="fade">
                                      <p:cBhvr>
                                        <p:cTn id="9" dur="500"/>
                                        <p:tgtEl>
                                          <p:spTgt spid="6150"/>
                                        </p:tgtEl>
                                      </p:cBhvr>
                                    </p:animEffect>
                                  </p:childTnLst>
                                </p:cTn>
                              </p:par>
                              <p:par>
                                <p:cTn id="10" presetID="10"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C162A81-E96D-444B-A46E-8E2D836FCB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02450" y="1756954"/>
            <a:ext cx="3387100" cy="3785652"/>
          </a:xfrm>
          <a:prstGeom prst="rect">
            <a:avLst/>
          </a:prstGeom>
          <a:noFill/>
        </p:spPr>
        <p:txBody>
          <a:bodyPr wrap="square" rtlCol="0">
            <a:spAutoFit/>
          </a:bodyPr>
          <a:lstStyle/>
          <a:p>
            <a:r>
              <a:rPr lang="en-US" sz="2000" dirty="0">
                <a:solidFill>
                  <a:schemeClr val="bg1"/>
                </a:solidFill>
              </a:rPr>
              <a:t>By the grace of the Father we were born as His spirit offspring, given the gift of agency, and provided with a plan whereby we might obtain the fullness of all that He has.</a:t>
            </a:r>
          </a:p>
          <a:p>
            <a:endParaRPr lang="en-US" sz="2000" dirty="0">
              <a:solidFill>
                <a:schemeClr val="bg1"/>
              </a:solidFill>
            </a:endParaRPr>
          </a:p>
          <a:p>
            <a:r>
              <a:rPr lang="en-US" sz="2000" dirty="0">
                <a:solidFill>
                  <a:schemeClr val="bg1"/>
                </a:solidFill>
              </a:rPr>
              <a:t>By the grace of Christ, we can obtain a remission of sins, be resurrected, and return to the presence of our Father.</a:t>
            </a:r>
          </a:p>
          <a:p>
            <a:r>
              <a:rPr lang="en-US" sz="2000" dirty="0">
                <a:solidFill>
                  <a:schemeClr val="bg1"/>
                </a:solidFill>
              </a:rPr>
              <a:t> </a:t>
            </a:r>
          </a:p>
        </p:txBody>
      </p:sp>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All Mankind Might Be Saved</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138:1-4</a:t>
            </a:r>
          </a:p>
        </p:txBody>
      </p:sp>
      <p:grpSp>
        <p:nvGrpSpPr>
          <p:cNvPr id="7" name="Group 6"/>
          <p:cNvGrpSpPr/>
          <p:nvPr/>
        </p:nvGrpSpPr>
        <p:grpSpPr>
          <a:xfrm>
            <a:off x="8414658" y="1225691"/>
            <a:ext cx="3205842" cy="5289953"/>
            <a:chOff x="7522029" y="1367446"/>
            <a:chExt cx="3205842" cy="5289953"/>
          </a:xfrm>
        </p:grpSpPr>
        <p:grpSp>
          <p:nvGrpSpPr>
            <p:cNvPr id="13" name="Group 12"/>
            <p:cNvGrpSpPr/>
            <p:nvPr/>
          </p:nvGrpSpPr>
          <p:grpSpPr>
            <a:xfrm>
              <a:off x="7522029" y="1367446"/>
              <a:ext cx="3205842" cy="5289953"/>
              <a:chOff x="1591547" y="1899724"/>
              <a:chExt cx="2362200" cy="3897861"/>
            </a:xfrm>
          </p:grpSpPr>
          <p:sp>
            <p:nvSpPr>
              <p:cNvPr id="14" name="Flowchart: Direct Access Storage 13"/>
              <p:cNvSpPr/>
              <p:nvPr/>
            </p:nvSpPr>
            <p:spPr>
              <a:xfrm rot="16200000">
                <a:off x="2672541" y="5083621"/>
                <a:ext cx="230714" cy="1197214"/>
              </a:xfrm>
              <a:prstGeom prst="flowChartMagneticDrum">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2680120" y="2999771"/>
                <a:ext cx="206829" cy="2584600"/>
              </a:xfrm>
              <a:prstGeom prst="roundRect">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2587852" y="4235590"/>
                <a:ext cx="369592" cy="361563"/>
              </a:xfrm>
              <a:prstGeom prst="roundRect">
                <a:avLst>
                  <a:gd name="adj" fmla="val 30621"/>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ardrop 16"/>
              <p:cNvSpPr/>
              <p:nvPr/>
            </p:nvSpPr>
            <p:spPr>
              <a:xfrm rot="19023543">
                <a:off x="2491490" y="2695538"/>
                <a:ext cx="598715" cy="608466"/>
              </a:xfrm>
              <a:prstGeom prst="teardrop">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hord 17"/>
              <p:cNvSpPr/>
              <p:nvPr/>
            </p:nvSpPr>
            <p:spPr>
              <a:xfrm rot="8150654">
                <a:off x="1591547" y="1899724"/>
                <a:ext cx="2362200" cy="2394857"/>
              </a:xfrm>
              <a:prstGeom prst="chord">
                <a:avLst>
                  <a:gd name="adj1" fmla="val 2700000"/>
                  <a:gd name="adj2" fmla="val 13476701"/>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H="1">
                <a:off x="3091544" y="3097629"/>
                <a:ext cx="10885" cy="925286"/>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3005259" y="3685896"/>
                <a:ext cx="194340" cy="468086"/>
                <a:chOff x="5040086" y="1872343"/>
                <a:chExt cx="468085" cy="1127428"/>
              </a:xfrm>
            </p:grpSpPr>
            <p:sp>
              <p:nvSpPr>
                <p:cNvPr id="22" name="Oval 21"/>
                <p:cNvSpPr/>
                <p:nvPr/>
              </p:nvSpPr>
              <p:spPr>
                <a:xfrm>
                  <a:off x="5138057" y="2684085"/>
                  <a:ext cx="272142" cy="315686"/>
                </a:xfrm>
                <a:prstGeom prst="ellipse">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5040086" y="1872343"/>
                  <a:ext cx="468085" cy="870857"/>
                </a:xfrm>
                <a:prstGeom prst="roundRect">
                  <a:avLst>
                    <a:gd name="adj" fmla="val 30621"/>
                  </a:avLst>
                </a:prstGeom>
                <a:solidFill>
                  <a:schemeClr val="accent4">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ounded Rectangle 20"/>
              <p:cNvSpPr/>
              <p:nvPr/>
            </p:nvSpPr>
            <p:spPr>
              <a:xfrm>
                <a:off x="2607389" y="5538718"/>
                <a:ext cx="369592" cy="100083"/>
              </a:xfrm>
              <a:prstGeom prst="roundRect">
                <a:avLst>
                  <a:gd name="adj" fmla="val 50000"/>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7767518" y="1867542"/>
              <a:ext cx="2744415" cy="954107"/>
            </a:xfrm>
            <a:prstGeom prst="rect">
              <a:avLst/>
            </a:prstGeom>
          </p:spPr>
          <p:txBody>
            <a:bodyPr wrap="square">
              <a:spAutoFit/>
            </a:bodyPr>
            <a:lstStyle/>
            <a:p>
              <a:pPr algn="ctr"/>
              <a:r>
                <a:rPr lang="en-US" sz="1400" b="1" i="1" dirty="0">
                  <a:solidFill>
                    <a:schemeClr val="bg1"/>
                  </a:solidFill>
                  <a:effectLst/>
                  <a:latin typeface="Calibri" panose="020F0502020204030204" pitchFamily="34" charset="0"/>
                </a:rPr>
                <a:t>Through the Atonement of Jesus Christ and by obedience to the principles of the gospel, all mankind may be saved</a:t>
              </a:r>
              <a:endParaRPr lang="en-US" sz="1400" dirty="0">
                <a:solidFill>
                  <a:schemeClr val="bg1"/>
                </a:solidFill>
              </a:endParaRPr>
            </a:p>
          </p:txBody>
        </p:sp>
      </p:grpSp>
      <p:pic>
        <p:nvPicPr>
          <p:cNvPr id="3" name="Picture 2">
            <a:extLst>
              <a:ext uri="{FF2B5EF4-FFF2-40B4-BE49-F238E27FC236}">
                <a16:creationId xmlns:a16="http://schemas.microsoft.com/office/drawing/2014/main" id="{3602EA08-C862-47A3-861B-CC974C51C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105" y="1560861"/>
            <a:ext cx="3533775" cy="4524375"/>
          </a:xfrm>
          <a:prstGeom prst="rect">
            <a:avLst/>
          </a:prstGeom>
        </p:spPr>
      </p:pic>
    </p:spTree>
    <p:extLst>
      <p:ext uri="{BB962C8B-B14F-4D97-AF65-F5344CB8AC3E}">
        <p14:creationId xmlns:p14="http://schemas.microsoft.com/office/powerpoint/2010/main" val="23787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DB38A79-B20B-4415-9EDD-C0BB13DAA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0" y="58848"/>
            <a:ext cx="12192000" cy="1107996"/>
          </a:xfrm>
          <a:prstGeom prst="rect">
            <a:avLst/>
          </a:prstGeom>
          <a:noFill/>
        </p:spPr>
        <p:txBody>
          <a:bodyPr wrap="square" rtlCol="0">
            <a:spAutoFit/>
          </a:bodyPr>
          <a:lstStyle/>
          <a:p>
            <a:pPr algn="ctr"/>
            <a:r>
              <a:rPr lang="en-US" sz="6600" dirty="0">
                <a:solidFill>
                  <a:schemeClr val="bg1"/>
                </a:solidFill>
                <a:latin typeface="AR JULIAN" panose="02000000000000000000" pitchFamily="2" charset="0"/>
              </a:rPr>
              <a:t>Those Who Die Before</a:t>
            </a:r>
          </a:p>
        </p:txBody>
      </p:sp>
      <p:sp>
        <p:nvSpPr>
          <p:cNvPr id="11" name="TextBox 10"/>
          <p:cNvSpPr txBox="1"/>
          <p:nvPr/>
        </p:nvSpPr>
        <p:spPr>
          <a:xfrm>
            <a:off x="91719" y="6479253"/>
            <a:ext cx="4665338" cy="369332"/>
          </a:xfrm>
          <a:prstGeom prst="rect">
            <a:avLst/>
          </a:prstGeom>
          <a:noFill/>
        </p:spPr>
        <p:txBody>
          <a:bodyPr wrap="square" rtlCol="0">
            <a:spAutoFit/>
          </a:bodyPr>
          <a:lstStyle/>
          <a:p>
            <a:r>
              <a:rPr lang="en-US" dirty="0">
                <a:solidFill>
                  <a:schemeClr val="bg1"/>
                </a:solidFill>
              </a:rPr>
              <a:t>D&amp;C 138:5-10  </a:t>
            </a:r>
            <a:r>
              <a:rPr lang="en-US" sz="1200" dirty="0">
                <a:solidFill>
                  <a:schemeClr val="bg1"/>
                </a:solidFill>
              </a:rPr>
              <a:t>Gospel Fundamentals</a:t>
            </a:r>
          </a:p>
        </p:txBody>
      </p:sp>
      <p:sp>
        <p:nvSpPr>
          <p:cNvPr id="24" name="TextBox 23"/>
          <p:cNvSpPr txBox="1"/>
          <p:nvPr/>
        </p:nvSpPr>
        <p:spPr>
          <a:xfrm>
            <a:off x="180581" y="1068449"/>
            <a:ext cx="4750647" cy="707886"/>
          </a:xfrm>
          <a:prstGeom prst="rect">
            <a:avLst/>
          </a:prstGeom>
          <a:noFill/>
        </p:spPr>
        <p:txBody>
          <a:bodyPr wrap="square" rtlCol="0">
            <a:spAutoFit/>
          </a:bodyPr>
          <a:lstStyle/>
          <a:p>
            <a:r>
              <a:rPr lang="en-US" sz="2000" dirty="0">
                <a:solidFill>
                  <a:srgbClr val="FFFF00"/>
                </a:solidFill>
              </a:rPr>
              <a:t>What becomes of those who died without the opportunity to accept Christ?</a:t>
            </a:r>
          </a:p>
        </p:txBody>
      </p:sp>
      <p:sp>
        <p:nvSpPr>
          <p:cNvPr id="8" name="Rectangle 7"/>
          <p:cNvSpPr/>
          <p:nvPr/>
        </p:nvSpPr>
        <p:spPr>
          <a:xfrm>
            <a:off x="6610545" y="4078596"/>
            <a:ext cx="5061857" cy="2585323"/>
          </a:xfrm>
          <a:prstGeom prst="rect">
            <a:avLst/>
          </a:prstGeom>
        </p:spPr>
        <p:txBody>
          <a:bodyPr wrap="square">
            <a:spAutoFit/>
          </a:bodyPr>
          <a:lstStyle/>
          <a:p>
            <a:r>
              <a:rPr lang="en-US" b="0" i="0" dirty="0">
                <a:solidFill>
                  <a:schemeClr val="bg1"/>
                </a:solidFill>
                <a:effectLst/>
                <a:latin typeface="Calibri" panose="020F0502020204030204" pitchFamily="34" charset="0"/>
              </a:rPr>
              <a:t>Relatives or other members of the Church do these ordinances for them.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Then they will be able to leave the spirit prison.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In this way, our Father in Heaven provides opportunity for all His children to receive the blessings of the gospel no matter when they lived on the earth.</a:t>
            </a:r>
            <a:endParaRPr lang="en-US" dirty="0">
              <a:solidFill>
                <a:schemeClr val="bg1"/>
              </a:solidFill>
            </a:endParaRPr>
          </a:p>
        </p:txBody>
      </p:sp>
      <p:pic>
        <p:nvPicPr>
          <p:cNvPr id="8194" name="Picture 2" descr="http://fm.cnbc.com/applications/cnbc.com/resources/img/editorial/2013/01/22/100397666-casket-burial-gettyp1.530x298.jpg?v=13618002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4733" y="1350484"/>
            <a:ext cx="4273482" cy="240282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29761" y="1933002"/>
            <a:ext cx="6574972" cy="2031325"/>
          </a:xfrm>
          <a:prstGeom prst="rect">
            <a:avLst/>
          </a:prstGeom>
        </p:spPr>
        <p:txBody>
          <a:bodyPr wrap="square">
            <a:spAutoFit/>
          </a:bodyPr>
          <a:lstStyle/>
          <a:p>
            <a:r>
              <a:rPr lang="en-US" b="0" i="0" dirty="0">
                <a:solidFill>
                  <a:schemeClr val="bg1"/>
                </a:solidFill>
                <a:effectLst/>
                <a:latin typeface="Calibri" panose="020F0502020204030204" pitchFamily="34" charset="0"/>
              </a:rPr>
              <a:t>Our Father in Heaven’s prophets have told us that missionaries will be sent from among the righteous in the spirit world to teach the gospel to all the spirits of the dead people. </a:t>
            </a:r>
          </a:p>
          <a:p>
            <a:endParaRPr lang="en-US" dirty="0">
              <a:solidFill>
                <a:schemeClr val="bg1"/>
              </a:solidFill>
              <a:latin typeface="Calibri" panose="020F0502020204030204" pitchFamily="34" charset="0"/>
            </a:endParaRPr>
          </a:p>
          <a:p>
            <a:r>
              <a:rPr lang="en-US" b="0" i="0" dirty="0">
                <a:solidFill>
                  <a:schemeClr val="bg1"/>
                </a:solidFill>
                <a:effectLst/>
                <a:latin typeface="Calibri" panose="020F0502020204030204" pitchFamily="34" charset="0"/>
              </a:rPr>
              <a:t>Many will accept the gospel and repent. Necessary saving ordinances will be done for them by living persons in our Father in Heaven’s temples. </a:t>
            </a:r>
            <a:endParaRPr lang="en-US" dirty="0">
              <a:solidFill>
                <a:schemeClr val="bg1"/>
              </a:solidFill>
            </a:endParaRPr>
          </a:p>
        </p:txBody>
      </p:sp>
      <p:grpSp>
        <p:nvGrpSpPr>
          <p:cNvPr id="3" name="Group 2"/>
          <p:cNvGrpSpPr/>
          <p:nvPr/>
        </p:nvGrpSpPr>
        <p:grpSpPr>
          <a:xfrm>
            <a:off x="1711571" y="4120994"/>
            <a:ext cx="4665338" cy="2522369"/>
            <a:chOff x="1605992" y="4078596"/>
            <a:chExt cx="4770917" cy="2564767"/>
          </a:xfrm>
        </p:grpSpPr>
        <p:pic>
          <p:nvPicPr>
            <p:cNvPr id="8198" name="Picture 6" descr="http://srp.parkinsonfamily.org/srp-histories/images/srp-1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204" y="4078596"/>
              <a:ext cx="3239705" cy="2564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05992" y="4730485"/>
              <a:ext cx="1636792" cy="461665"/>
            </a:xfrm>
            <a:prstGeom prst="rect">
              <a:avLst/>
            </a:prstGeom>
          </p:spPr>
          <p:txBody>
            <a:bodyPr wrap="square">
              <a:spAutoFit/>
            </a:bodyPr>
            <a:lstStyle/>
            <a:p>
              <a:pPr algn="ctr"/>
              <a:r>
                <a:rPr lang="en-US" sz="1200" dirty="0">
                  <a:solidFill>
                    <a:schemeClr val="bg1"/>
                  </a:solidFill>
                </a:rPr>
                <a:t>Samuel R. Parkinson Family</a:t>
              </a:r>
            </a:p>
          </p:txBody>
        </p:sp>
      </p:grpSp>
    </p:spTree>
    <p:extLst>
      <p:ext uri="{BB962C8B-B14F-4D97-AF65-F5344CB8AC3E}">
        <p14:creationId xmlns:p14="http://schemas.microsoft.com/office/powerpoint/2010/main" val="362986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TotalTime>
  <Words>5792</Words>
  <Application>Microsoft Office PowerPoint</Application>
  <PresentationFormat>Widescreen</PresentationFormat>
  <Paragraphs>269</Paragraphs>
  <Slides>36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Abadi</vt:lpstr>
      <vt:lpstr>Palatino</vt:lpstr>
      <vt:lpstr>AR JULIAN</vt:lpstr>
      <vt:lpstr>Lucida Calligraphy</vt:lpstr>
      <vt:lpstr>Arial</vt:lpstr>
      <vt:lpstr>Calibri</vt:lpstr>
      <vt:lpstr>Nyala</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Brad Blau</cp:lastModifiedBy>
  <cp:revision>66</cp:revision>
  <dcterms:created xsi:type="dcterms:W3CDTF">2015-04-28T14:27:59Z</dcterms:created>
  <dcterms:modified xsi:type="dcterms:W3CDTF">2025-01-03T01:23:08Z</dcterms:modified>
</cp:coreProperties>
</file>