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6" r:id="rId2"/>
    <p:sldId id="285" r:id="rId3"/>
    <p:sldId id="262" r:id="rId4"/>
    <p:sldId id="287" r:id="rId5"/>
    <p:sldId id="267" r:id="rId6"/>
    <p:sldId id="288" r:id="rId7"/>
    <p:sldId id="290" r:id="rId8"/>
    <p:sldId id="264" r:id="rId9"/>
    <p:sldId id="292" r:id="rId10"/>
    <p:sldId id="268" r:id="rId11"/>
    <p:sldId id="266" r:id="rId12"/>
    <p:sldId id="278" r:id="rId13"/>
    <p:sldId id="269" r:id="rId14"/>
    <p:sldId id="271" r:id="rId15"/>
    <p:sldId id="279" r:id="rId16"/>
    <p:sldId id="270" r:id="rId17"/>
    <p:sldId id="283" r:id="rId18"/>
    <p:sldId id="273" r:id="rId19"/>
    <p:sldId id="274" r:id="rId20"/>
    <p:sldId id="272" r:id="rId21"/>
    <p:sldId id="284" r:id="rId22"/>
    <p:sldId id="277" r:id="rId23"/>
    <p:sldId id="296" r:id="rId24"/>
    <p:sldId id="276" r:id="rId25"/>
    <p:sldId id="293" r:id="rId26"/>
    <p:sldId id="275" r:id="rId27"/>
    <p:sldId id="291" r:id="rId28"/>
    <p:sldId id="295" r:id="rId29"/>
    <p:sldId id="294" r:id="rId30"/>
    <p:sldId id="263" r:id="rId31"/>
    <p:sldId id="289" r:id="rId32"/>
    <p:sldId id="280" r:id="rId33"/>
    <p:sldId id="281" r:id="rId34"/>
    <p:sldId id="282" r:id="rId35"/>
  </p:sldIdLst>
  <p:sldSz cx="12192000" cy="6858000"/>
  <p:notesSz cx="6858000" cy="9144000"/>
  <p:embeddedFontLst>
    <p:embeddedFont>
      <p:font typeface="Abadi" panose="020B0604020104020204" pitchFamily="34" charset="0"/>
      <p:regular r:id="rId36"/>
    </p:embeddedFont>
    <p:embeddedFont>
      <p:font typeface="Lucida Handwriting" panose="03010101010101010101" pitchFamily="66" charset="0"/>
      <p:regular r:id="rId37"/>
    </p:embeddedFont>
    <p:embeddedFont>
      <p:font typeface="Palatino" panose="020B06040202020202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99FF"/>
    <a:srgbClr val="FFCCFF"/>
    <a:srgbClr val="492303"/>
    <a:srgbClr val="E7C22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1" autoAdjust="0"/>
    <p:restoredTop sz="94660"/>
  </p:normalViewPr>
  <p:slideViewPr>
    <p:cSldViewPr snapToGrid="0">
      <p:cViewPr varScale="1">
        <p:scale>
          <a:sx n="87" d="100"/>
          <a:sy n="87" d="100"/>
        </p:scale>
        <p:origin x="114"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29F1CC-B4B0-4866-8154-F1AAA04B205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145375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107502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70608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29F1CC-B4B0-4866-8154-F1AAA04B205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1965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9F1CC-B4B0-4866-8154-F1AAA04B205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12031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29F1CC-B4B0-4866-8154-F1AAA04B205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09001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29F1CC-B4B0-4866-8154-F1AAA04B2050}"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128638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29F1CC-B4B0-4866-8154-F1AAA04B2050}"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23525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9F1CC-B4B0-4866-8154-F1AAA04B2050}"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222813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9F1CC-B4B0-4866-8154-F1AAA04B205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603209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29F1CC-B4B0-4866-8154-F1AAA04B205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3917F-AF7F-4EFB-8D0D-C3F71C1784A4}" type="slidenum">
              <a:rPr lang="en-US" smtClean="0"/>
              <a:t>‹#›</a:t>
            </a:fld>
            <a:endParaRPr lang="en-US"/>
          </a:p>
        </p:txBody>
      </p:sp>
    </p:spTree>
    <p:extLst>
      <p:ext uri="{BB962C8B-B14F-4D97-AF65-F5344CB8AC3E}">
        <p14:creationId xmlns:p14="http://schemas.microsoft.com/office/powerpoint/2010/main" val="402682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9F1CC-B4B0-4866-8154-F1AAA04B2050}" type="datetimeFigureOut">
              <a:rPr lang="en-US" smtClean="0"/>
              <a:t>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3917F-AF7F-4EFB-8D0D-C3F71C1784A4}" type="slidenum">
              <a:rPr lang="en-US" smtClean="0"/>
              <a:t>‹#›</a:t>
            </a:fld>
            <a:endParaRPr lang="en-US"/>
          </a:p>
        </p:txBody>
      </p:sp>
    </p:spTree>
    <p:extLst>
      <p:ext uri="{BB962C8B-B14F-4D97-AF65-F5344CB8AC3E}">
        <p14:creationId xmlns:p14="http://schemas.microsoft.com/office/powerpoint/2010/main" val="830924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0.jp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9.gif"/><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churchofjesuschrist.org/topics/transgender/understanding" TargetMode="External"/><Relationship Id="rId2" Type="http://schemas.openxmlformats.org/officeDocument/2006/relationships/hyperlink" Target="https://www.churchofjesuschrist.org/study/manual/the-eternal-family-class-prep-material-2022/lesson-7-class-preparation-material?lang=eng" TargetMode="External"/><Relationship Id="rId1" Type="http://schemas.openxmlformats.org/officeDocument/2006/relationships/slideLayout" Target="../slideLayouts/slideLayout7.xml"/><Relationship Id="rId4" Type="http://schemas.openxmlformats.org/officeDocument/2006/relationships/hyperlink" Target="https://www.churchofjesuschrist.org/topics/transgender/support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3.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CD19F1-A479-0298-FAEC-CCA00F246686}"/>
              </a:ext>
            </a:extLst>
          </p:cNvPr>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649325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vintageillustrations.org/hash/thumbs/5/a/4/9/5a49-pale-sky-blue-background-with-soft-pastel-vintage-background-grunge-texture-and-light-solid-design-1507616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8196" r="2043" b="13727"/>
          <a:stretch/>
        </p:blipFill>
        <p:spPr bwMode="auto">
          <a:xfrm>
            <a:off x="7030" y="-2965"/>
            <a:ext cx="12184970" cy="68661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0" y="2040208"/>
            <a:ext cx="4615542" cy="3785652"/>
          </a:xfrm>
          <a:prstGeom prst="rect">
            <a:avLst/>
          </a:prstGeom>
        </p:spPr>
        <p:txBody>
          <a:bodyPr wrap="square">
            <a:spAutoFit/>
          </a:bodyPr>
          <a:lstStyle/>
          <a:p>
            <a:r>
              <a:rPr lang="en-US" sz="2400" dirty="0">
                <a:solidFill>
                  <a:srgbClr val="333333"/>
                </a:solidFill>
                <a:latin typeface="Abadi" panose="020B0604020104020204" pitchFamily="34" charset="0"/>
              </a:rPr>
              <a:t>In the premortal realm, spirit sons and daughters knew and worshipped God as their Eternal Father and accepted His plan by which His children could obtain a physical body and gain earthly experience to progress toward perfection and ultimately realize their divine destiny as heirs of eternal life.</a:t>
            </a:r>
            <a:endParaRPr lang="en-US" sz="2400" dirty="0"/>
          </a:p>
        </p:txBody>
      </p:sp>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Premortal Realm</a:t>
            </a:r>
            <a:endParaRPr lang="en-US" sz="5400" dirty="0">
              <a:latin typeface="Lucida Handwriting" panose="03010101010101010101" pitchFamily="66" charset="0"/>
            </a:endParaRPr>
          </a:p>
        </p:txBody>
      </p:sp>
      <p:grpSp>
        <p:nvGrpSpPr>
          <p:cNvPr id="4" name="Group 3"/>
          <p:cNvGrpSpPr/>
          <p:nvPr/>
        </p:nvGrpSpPr>
        <p:grpSpPr>
          <a:xfrm>
            <a:off x="482668" y="1930016"/>
            <a:ext cx="6030686" cy="4441372"/>
            <a:chOff x="413657" y="1208314"/>
            <a:chExt cx="6030686" cy="4441372"/>
          </a:xfrm>
        </p:grpSpPr>
        <p:pic>
          <p:nvPicPr>
            <p:cNvPr id="7174" name="Picture 6" descr="http://cdn.vectorstock.com/i/composite/54,30/realistic-white-frame-vector-895430.jpg"/>
            <p:cNvPicPr>
              <a:picLocks noChangeAspect="1" noChangeArrowheads="1"/>
            </p:cNvPicPr>
            <p:nvPr/>
          </p:nvPicPr>
          <p:blipFill rotWithShape="1">
            <a:blip r:embed="rId3">
              <a:extLst>
                <a:ext uri="{28A0092B-C50C-407E-A947-70E740481C1C}">
                  <a14:useLocalDpi xmlns:a14="http://schemas.microsoft.com/office/drawing/2010/main" val="0"/>
                </a:ext>
              </a:extLst>
            </a:blip>
            <a:srcRect l="9235" t="10857" r="8058" b="10571"/>
            <a:stretch/>
          </p:blipFill>
          <p:spPr bwMode="auto">
            <a:xfrm>
              <a:off x="413657" y="1208314"/>
              <a:ext cx="6030686" cy="44413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lds.org/bc/content/shared/content/images/gospel-library/manual/11174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1804275"/>
              <a:ext cx="4286250" cy="34290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0D531A27-5BBC-5867-4A2B-BF204FB25FEC}"/>
              </a:ext>
            </a:extLst>
          </p:cNvPr>
          <p:cNvSpPr txBox="1"/>
          <p:nvPr/>
        </p:nvSpPr>
        <p:spPr>
          <a:xfrm>
            <a:off x="2799682" y="844686"/>
            <a:ext cx="6974045" cy="584775"/>
          </a:xfrm>
          <a:prstGeom prst="rect">
            <a:avLst/>
          </a:prstGeom>
          <a:noFill/>
        </p:spPr>
        <p:txBody>
          <a:bodyPr wrap="square">
            <a:spAutoFit/>
          </a:bodyPr>
          <a:lstStyle/>
          <a:p>
            <a:pPr algn="ctr"/>
            <a:r>
              <a:rPr lang="en-US" b="0" i="1" dirty="0">
                <a:solidFill>
                  <a:srgbClr val="212225"/>
                </a:solidFill>
                <a:effectLst/>
                <a:latin typeface="Abadi" panose="020B0604020104020204" pitchFamily="34" charset="0"/>
              </a:rPr>
              <a:t>For as in Adam all die, even so in Christ shall all be made alive. </a:t>
            </a:r>
          </a:p>
          <a:p>
            <a:pPr algn="ctr"/>
            <a:r>
              <a:rPr lang="en-US" sz="1400" b="0" i="1" dirty="0">
                <a:solidFill>
                  <a:srgbClr val="212225"/>
                </a:solidFill>
                <a:effectLst/>
                <a:latin typeface="Abadi" panose="020B0604020104020204" pitchFamily="34" charset="0"/>
              </a:rPr>
              <a:t>1 Corinthians 15:22</a:t>
            </a:r>
            <a:endParaRPr lang="en-US" sz="1400" i="1" dirty="0">
              <a:latin typeface="Abadi" panose="020B0604020104020204" pitchFamily="34" charset="0"/>
            </a:endParaRPr>
          </a:p>
        </p:txBody>
      </p:sp>
    </p:spTree>
    <p:extLst>
      <p:ext uri="{BB962C8B-B14F-4D97-AF65-F5344CB8AC3E}">
        <p14:creationId xmlns:p14="http://schemas.microsoft.com/office/powerpoint/2010/main" val="428452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humbs.dreamstime.com/z/grey-cream-damask-vintage-grungy-background-38147968.jpg"/>
          <p:cNvPicPr>
            <a:picLocks noChangeAspect="1" noChangeArrowheads="1"/>
          </p:cNvPicPr>
          <p:nvPr/>
        </p:nvPicPr>
        <p:blipFill rotWithShape="1">
          <a:blip r:embed="rId2">
            <a:extLst>
              <a:ext uri="{28A0092B-C50C-407E-A947-70E740481C1C}">
                <a14:useLocalDpi xmlns:a14="http://schemas.microsoft.com/office/drawing/2010/main" val="0"/>
              </a:ext>
            </a:extLst>
          </a:blip>
          <a:srcRect r="-235" b="7224"/>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Divine Plan of Happiness</a:t>
            </a:r>
            <a:endParaRPr lang="en-US" sz="5400" dirty="0">
              <a:latin typeface="Lucida Handwriting" panose="03010101010101010101" pitchFamily="66" charset="0"/>
            </a:endParaRPr>
          </a:p>
        </p:txBody>
      </p:sp>
      <p:sp>
        <p:nvSpPr>
          <p:cNvPr id="4" name="Rectangle 3"/>
          <p:cNvSpPr/>
          <p:nvPr/>
        </p:nvSpPr>
        <p:spPr>
          <a:xfrm>
            <a:off x="1179845" y="1343153"/>
            <a:ext cx="5151381" cy="3416320"/>
          </a:xfrm>
          <a:prstGeom prst="rect">
            <a:avLst/>
          </a:prstGeom>
        </p:spPr>
        <p:txBody>
          <a:bodyPr wrap="square">
            <a:spAutoFit/>
          </a:bodyPr>
          <a:lstStyle/>
          <a:p>
            <a:r>
              <a:rPr lang="en-US" sz="2400" b="1" dirty="0">
                <a:solidFill>
                  <a:srgbClr val="333333"/>
                </a:solidFill>
                <a:latin typeface="Abadi" panose="020B0604020104020204" pitchFamily="34" charset="0"/>
              </a:rPr>
              <a:t>The divine plan of happiness enables family relationships to be perpetuated beyond the grave.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Sacred ordinances and covenants available in holy temples make it possible for individuals to return to the presence of God and for families to be united eternally.</a:t>
            </a:r>
            <a:endParaRPr lang="en-US" sz="2400" dirty="0"/>
          </a:p>
        </p:txBody>
      </p:sp>
      <p:sp>
        <p:nvSpPr>
          <p:cNvPr id="11" name="Rectangle 10"/>
          <p:cNvSpPr/>
          <p:nvPr/>
        </p:nvSpPr>
        <p:spPr>
          <a:xfrm>
            <a:off x="3508668" y="6182419"/>
            <a:ext cx="5025732" cy="646331"/>
          </a:xfrm>
          <a:prstGeom prst="rect">
            <a:avLst/>
          </a:prstGeom>
        </p:spPr>
        <p:txBody>
          <a:bodyPr wrap="square">
            <a:spAutoFit/>
          </a:bodyPr>
          <a:lstStyle/>
          <a:p>
            <a:pPr algn="ctr"/>
            <a:r>
              <a:rPr lang="en-US" b="0" i="0" dirty="0">
                <a:solidFill>
                  <a:srgbClr val="222222"/>
                </a:solidFill>
                <a:effectLst/>
                <a:latin typeface="Abadi" panose="020B0604020104020204" pitchFamily="34" charset="0"/>
              </a:rPr>
              <a:t>The Miller Family</a:t>
            </a:r>
          </a:p>
          <a:p>
            <a:pPr algn="ctr"/>
            <a:r>
              <a:rPr lang="en-US" dirty="0">
                <a:latin typeface="Abadi" panose="020B0604020104020204" pitchFamily="34" charset="0"/>
              </a:rPr>
              <a:t>Caserta, Italy</a:t>
            </a:r>
          </a:p>
        </p:txBody>
      </p:sp>
      <p:grpSp>
        <p:nvGrpSpPr>
          <p:cNvPr id="6" name="Group 5"/>
          <p:cNvGrpSpPr/>
          <p:nvPr/>
        </p:nvGrpSpPr>
        <p:grpSpPr>
          <a:xfrm>
            <a:off x="7144887" y="1062535"/>
            <a:ext cx="3740828" cy="5306344"/>
            <a:chOff x="6219601" y="626373"/>
            <a:chExt cx="3740828" cy="5306344"/>
          </a:xfrm>
        </p:grpSpPr>
        <p:pic>
          <p:nvPicPr>
            <p:cNvPr id="12" name="Picture 6" descr="http://www.free-photo-frames.com/images/frames/fram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5" t="3781" r="3705" b="5081"/>
            <a:stretch/>
          </p:blipFill>
          <p:spPr bwMode="auto">
            <a:xfrm rot="5400000">
              <a:off x="5436843" y="1409131"/>
              <a:ext cx="5306344" cy="37408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899" b="7489"/>
            <a:stretch/>
          </p:blipFill>
          <p:spPr>
            <a:xfrm>
              <a:off x="6672942" y="1167180"/>
              <a:ext cx="2840109" cy="4177706"/>
            </a:xfrm>
            <a:prstGeom prst="rect">
              <a:avLst/>
            </a:prstGeom>
            <a:ln>
              <a:noFill/>
            </a:ln>
            <a:effectLst>
              <a:outerShdw blurRad="190500" algn="tl" rotWithShape="0">
                <a:srgbClr val="000000">
                  <a:alpha val="70000"/>
                </a:srgbClr>
              </a:outerShdw>
            </a:effectLst>
          </p:spPr>
        </p:pic>
      </p:grpSp>
      <p:sp>
        <p:nvSpPr>
          <p:cNvPr id="9" name="Rectangle 8">
            <a:extLst>
              <a:ext uri="{FF2B5EF4-FFF2-40B4-BE49-F238E27FC236}">
                <a16:creationId xmlns:a16="http://schemas.microsoft.com/office/drawing/2014/main" id="{8E3F6F66-35AD-48A9-9359-7A2448CD889E}"/>
              </a:ext>
            </a:extLst>
          </p:cNvPr>
          <p:cNvSpPr/>
          <p:nvPr/>
        </p:nvSpPr>
        <p:spPr>
          <a:xfrm>
            <a:off x="0" y="6509280"/>
            <a:ext cx="1658907" cy="369332"/>
          </a:xfrm>
          <a:prstGeom prst="rect">
            <a:avLst/>
          </a:prstGeom>
        </p:spPr>
        <p:txBody>
          <a:bodyPr wrap="square">
            <a:spAutoFit/>
          </a:bodyPr>
          <a:lstStyle/>
          <a:p>
            <a:pPr algn="ctr"/>
            <a:r>
              <a:rPr lang="en-US" dirty="0">
                <a:latin typeface="Abadi" panose="020B0604020104020204" pitchFamily="34" charset="0"/>
              </a:rPr>
              <a:t>Paragraph 3</a:t>
            </a:r>
          </a:p>
        </p:txBody>
      </p:sp>
    </p:spTree>
    <p:extLst>
      <p:ext uri="{BB962C8B-B14F-4D97-AF65-F5344CB8AC3E}">
        <p14:creationId xmlns:p14="http://schemas.microsoft.com/office/powerpoint/2010/main" val="1138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rgbimg.com/cache1uwgfO/users/x/xy/xymonau/300/o4gm9zM.jpg"/>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12192001"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63338" y="2691110"/>
            <a:ext cx="5408962" cy="1815882"/>
          </a:xfrm>
          <a:prstGeom prst="rect">
            <a:avLst/>
          </a:prstGeom>
        </p:spPr>
        <p:txBody>
          <a:bodyPr wrap="square">
            <a:spAutoFit/>
          </a:bodyPr>
          <a:lstStyle/>
          <a:p>
            <a:r>
              <a:rPr lang="en-US" sz="2800" dirty="0">
                <a:solidFill>
                  <a:srgbClr val="333333"/>
                </a:solidFill>
                <a:latin typeface="Abadi" panose="020B0604020104020204" pitchFamily="34" charset="0"/>
              </a:rPr>
              <a:t>The first commandment that God gave to Adam and Eve pertained to their potential for parenthood as husband and wife. </a:t>
            </a:r>
          </a:p>
        </p:txBody>
      </p:sp>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To Have Children</a:t>
            </a:r>
            <a:endParaRPr lang="en-US" sz="5400" dirty="0">
              <a:latin typeface="Lucida Handwriting" panose="03010101010101010101" pitchFamily="66" charset="0"/>
            </a:endParaRPr>
          </a:p>
        </p:txBody>
      </p:sp>
      <p:grpSp>
        <p:nvGrpSpPr>
          <p:cNvPr id="3" name="Group 2"/>
          <p:cNvGrpSpPr/>
          <p:nvPr/>
        </p:nvGrpSpPr>
        <p:grpSpPr>
          <a:xfrm>
            <a:off x="559142" y="1402552"/>
            <a:ext cx="5784497" cy="4392999"/>
            <a:chOff x="428513" y="914213"/>
            <a:chExt cx="5784497" cy="4392999"/>
          </a:xfrm>
        </p:grpSpPr>
        <p:pic>
          <p:nvPicPr>
            <p:cNvPr id="6" name="Picture 4" descr="http://framemytv.com/images/gallery/46/FrameMyTV1124.jpg"/>
            <p:cNvPicPr>
              <a:picLocks noChangeAspect="1" noChangeArrowheads="1"/>
            </p:cNvPicPr>
            <p:nvPr/>
          </p:nvPicPr>
          <p:blipFill rotWithShape="1">
            <a:blip r:embed="rId3">
              <a:extLst>
                <a:ext uri="{28A0092B-C50C-407E-A947-70E740481C1C}">
                  <a14:useLocalDpi xmlns:a14="http://schemas.microsoft.com/office/drawing/2010/main" val="0"/>
                </a:ext>
              </a:extLst>
            </a:blip>
            <a:srcRect l="2247" t="2002" r="2134" b="2449"/>
            <a:stretch/>
          </p:blipFill>
          <p:spPr bwMode="auto">
            <a:xfrm>
              <a:off x="428513" y="914213"/>
              <a:ext cx="5784497" cy="43929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lds.org/scriptures/bc/scriptures/pgp/moses/5/images/005-005-adam-and-eve-teaching-their-children-full.jpg?download=tr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43" t="3248" r="9449" b="11401"/>
            <a:stretch/>
          </p:blipFill>
          <p:spPr bwMode="auto">
            <a:xfrm>
              <a:off x="1045030" y="1589315"/>
              <a:ext cx="4517570" cy="309154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0B2BF652-251B-437D-B0C5-F1E4CF847921}"/>
              </a:ext>
            </a:extLst>
          </p:cNvPr>
          <p:cNvSpPr/>
          <p:nvPr/>
        </p:nvSpPr>
        <p:spPr>
          <a:xfrm>
            <a:off x="5194852" y="5844298"/>
            <a:ext cx="6096000" cy="646331"/>
          </a:xfrm>
          <a:prstGeom prst="rect">
            <a:avLst/>
          </a:prstGeom>
        </p:spPr>
        <p:txBody>
          <a:bodyPr>
            <a:spAutoFit/>
          </a:bodyPr>
          <a:lstStyle/>
          <a:p>
            <a:pPr algn="ctr"/>
            <a:r>
              <a:rPr lang="en-US" b="1" dirty="0">
                <a:solidFill>
                  <a:srgbClr val="333333"/>
                </a:solidFill>
                <a:latin typeface="Abadi" panose="020B0604020104020204" pitchFamily="34" charset="0"/>
              </a:rPr>
              <a:t>God’s commandment for husbands and wives to have children remains in force today</a:t>
            </a:r>
            <a:endParaRPr lang="en-US" dirty="0"/>
          </a:p>
        </p:txBody>
      </p:sp>
      <p:sp>
        <p:nvSpPr>
          <p:cNvPr id="9" name="Rectangle 8">
            <a:extLst>
              <a:ext uri="{FF2B5EF4-FFF2-40B4-BE49-F238E27FC236}">
                <a16:creationId xmlns:a16="http://schemas.microsoft.com/office/drawing/2014/main" id="{7C66ACF4-6A3A-4016-BFDB-8E280FF49667}"/>
              </a:ext>
            </a:extLst>
          </p:cNvPr>
          <p:cNvSpPr/>
          <p:nvPr/>
        </p:nvSpPr>
        <p:spPr>
          <a:xfrm>
            <a:off x="0" y="6509280"/>
            <a:ext cx="1658907" cy="369332"/>
          </a:xfrm>
          <a:prstGeom prst="rect">
            <a:avLst/>
          </a:prstGeom>
        </p:spPr>
        <p:txBody>
          <a:bodyPr wrap="square">
            <a:spAutoFit/>
          </a:bodyPr>
          <a:lstStyle/>
          <a:p>
            <a:pPr algn="ctr"/>
            <a:r>
              <a:rPr lang="en-US" dirty="0">
                <a:latin typeface="Abadi" panose="020B0604020104020204" pitchFamily="34" charset="0"/>
              </a:rPr>
              <a:t>Paragraph 4</a:t>
            </a:r>
          </a:p>
        </p:txBody>
      </p:sp>
    </p:spTree>
    <p:extLst>
      <p:ext uri="{BB962C8B-B14F-4D97-AF65-F5344CB8AC3E}">
        <p14:creationId xmlns:p14="http://schemas.microsoft.com/office/powerpoint/2010/main" val="356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m.rgbimg.com/cache1tx8Kw/users/x/xy/xymonau/600/nOmx72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35941" y="1852372"/>
            <a:ext cx="4877496" cy="4031873"/>
          </a:xfrm>
          <a:prstGeom prst="rect">
            <a:avLst/>
          </a:prstGeom>
        </p:spPr>
        <p:txBody>
          <a:bodyPr wrap="square">
            <a:spAutoFit/>
          </a:bodyPr>
          <a:lstStyle/>
          <a:p>
            <a:r>
              <a:rPr lang="en-US" sz="3200" b="1" dirty="0">
                <a:solidFill>
                  <a:srgbClr val="333333"/>
                </a:solidFill>
                <a:latin typeface="Abadi" panose="020B0604020104020204" pitchFamily="34" charset="0"/>
              </a:rPr>
              <a:t>We further declare that God has commanded that the sacred powers of procreation are to be employed only between man and woman, lawfully wedded as husband and wife.</a:t>
            </a:r>
            <a:endParaRPr lang="en-US" sz="3200" b="1" dirty="0"/>
          </a:p>
        </p:txBody>
      </p:sp>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Lawfully Wedded</a:t>
            </a:r>
            <a:endParaRPr lang="en-US" sz="5400" dirty="0">
              <a:latin typeface="Lucida Handwriting" panose="03010101010101010101" pitchFamily="66" charset="0"/>
            </a:endParaRPr>
          </a:p>
        </p:txBody>
      </p:sp>
      <p:sp>
        <p:nvSpPr>
          <p:cNvPr id="7" name="TextBox 6"/>
          <p:cNvSpPr txBox="1"/>
          <p:nvPr/>
        </p:nvSpPr>
        <p:spPr>
          <a:xfrm>
            <a:off x="2862943" y="6425218"/>
            <a:ext cx="2982686" cy="369332"/>
          </a:xfrm>
          <a:prstGeom prst="rect">
            <a:avLst/>
          </a:prstGeom>
          <a:noFill/>
        </p:spPr>
        <p:txBody>
          <a:bodyPr wrap="square" rtlCol="0">
            <a:spAutoFit/>
          </a:bodyPr>
          <a:lstStyle/>
          <a:p>
            <a:r>
              <a:rPr lang="en-US" dirty="0">
                <a:latin typeface="Abadi" panose="020B0604020104020204" pitchFamily="34" charset="0"/>
              </a:rPr>
              <a:t>The </a:t>
            </a:r>
            <a:r>
              <a:rPr lang="en-US" dirty="0" err="1">
                <a:latin typeface="Abadi" panose="020B0604020104020204" pitchFamily="34" charset="0"/>
              </a:rPr>
              <a:t>Rhiner</a:t>
            </a:r>
            <a:r>
              <a:rPr lang="en-US" dirty="0">
                <a:latin typeface="Abadi" panose="020B0604020104020204" pitchFamily="34" charset="0"/>
              </a:rPr>
              <a:t> Family</a:t>
            </a:r>
          </a:p>
        </p:txBody>
      </p:sp>
      <p:grpSp>
        <p:nvGrpSpPr>
          <p:cNvPr id="8" name="Group 7"/>
          <p:cNvGrpSpPr/>
          <p:nvPr/>
        </p:nvGrpSpPr>
        <p:grpSpPr>
          <a:xfrm>
            <a:off x="371185" y="1039099"/>
            <a:ext cx="6579164" cy="5363657"/>
            <a:chOff x="-102164" y="730457"/>
            <a:chExt cx="6579164" cy="5363657"/>
          </a:xfrm>
        </p:grpSpPr>
        <p:pic>
          <p:nvPicPr>
            <p:cNvPr id="11" name="Picture 10" descr="http://www.free-photo-frames.com/images/frames/frame_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9" t="3963" r="2577" b="4222"/>
            <a:stretch/>
          </p:blipFill>
          <p:spPr bwMode="auto">
            <a:xfrm>
              <a:off x="-102164" y="730457"/>
              <a:ext cx="6579164" cy="5363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81" y="1543730"/>
              <a:ext cx="5012733" cy="3757613"/>
            </a:xfrm>
            <a:prstGeom prst="rect">
              <a:avLst/>
            </a:prstGeom>
          </p:spPr>
        </p:pic>
      </p:grpSp>
      <p:sp>
        <p:nvSpPr>
          <p:cNvPr id="9" name="Rectangle 8">
            <a:extLst>
              <a:ext uri="{FF2B5EF4-FFF2-40B4-BE49-F238E27FC236}">
                <a16:creationId xmlns:a16="http://schemas.microsoft.com/office/drawing/2014/main" id="{AD59DE92-4EA1-4B9A-B219-DD469107BC03}"/>
              </a:ext>
            </a:extLst>
          </p:cNvPr>
          <p:cNvSpPr/>
          <p:nvPr/>
        </p:nvSpPr>
        <p:spPr>
          <a:xfrm>
            <a:off x="0" y="6509280"/>
            <a:ext cx="1658907" cy="369332"/>
          </a:xfrm>
          <a:prstGeom prst="rect">
            <a:avLst/>
          </a:prstGeom>
        </p:spPr>
        <p:txBody>
          <a:bodyPr wrap="square">
            <a:spAutoFit/>
          </a:bodyPr>
          <a:lstStyle/>
          <a:p>
            <a:pPr algn="ctr"/>
            <a:r>
              <a:rPr lang="en-US" dirty="0">
                <a:latin typeface="Abadi" panose="020B0604020104020204" pitchFamily="34" charset="0"/>
              </a:rPr>
              <a:t>Paragraph 4</a:t>
            </a:r>
          </a:p>
        </p:txBody>
      </p:sp>
    </p:spTree>
    <p:extLst>
      <p:ext uri="{BB962C8B-B14F-4D97-AF65-F5344CB8AC3E}">
        <p14:creationId xmlns:p14="http://schemas.microsoft.com/office/powerpoint/2010/main" val="3970632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dev.bowdenweb.com/a/i/style/textures/vintage-seamless-digital-scrapbooking-paper/vintage-seamless-digital-scrapbooking-paper-textures-001-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7745" y="255376"/>
            <a:ext cx="2913768" cy="3619419"/>
            <a:chOff x="-247588" y="589028"/>
            <a:chExt cx="4231760" cy="5256599"/>
          </a:xfrm>
        </p:grpSpPr>
        <p:pic>
          <p:nvPicPr>
            <p:cNvPr id="4" name="Picture 10" descr="http://www.yourpictureframes.com/product_images/v/426/wm_844a_gl_resized__35513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88" y="589028"/>
              <a:ext cx="4231760" cy="52565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4022" t="10159" r="22712" b="34286"/>
            <a:stretch/>
          </p:blipFill>
          <p:spPr>
            <a:xfrm>
              <a:off x="540234" y="1409390"/>
              <a:ext cx="2656115" cy="3630696"/>
            </a:xfrm>
            <a:prstGeom prst="ellipse">
              <a:avLst/>
            </a:prstGeom>
            <a:ln>
              <a:noFill/>
            </a:ln>
            <a:effectLst>
              <a:softEdge rad="112500"/>
            </a:effectLst>
          </p:spPr>
        </p:pic>
      </p:grpSp>
      <p:grpSp>
        <p:nvGrpSpPr>
          <p:cNvPr id="6" name="Group 5"/>
          <p:cNvGrpSpPr/>
          <p:nvPr/>
        </p:nvGrpSpPr>
        <p:grpSpPr>
          <a:xfrm>
            <a:off x="6555032" y="1953547"/>
            <a:ext cx="5268685" cy="4560951"/>
            <a:chOff x="5473337" y="-157762"/>
            <a:chExt cx="5268685" cy="456095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26760"/>
              <a:ext cx="4023360" cy="3387852"/>
            </a:xfrm>
            <a:prstGeom prst="rect">
              <a:avLst/>
            </a:prstGeom>
          </p:spPr>
        </p:pic>
        <p:pic>
          <p:nvPicPr>
            <p:cNvPr id="7" name="Picture 8" descr="http://framefinders.com/wp-content/uploads/2012/12/12-055B-1-670x5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337" y="-157762"/>
              <a:ext cx="5268685" cy="45609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3507032" y="374854"/>
            <a:ext cx="6096000" cy="923330"/>
          </a:xfrm>
          <a:prstGeom prst="rect">
            <a:avLst/>
          </a:prstGeom>
          <a:solidFill>
            <a:srgbClr val="FFCCCC"/>
          </a:solidFill>
        </p:spPr>
        <p:txBody>
          <a:bodyPr>
            <a:spAutoFit/>
          </a:bodyPr>
          <a:lstStyle/>
          <a:p>
            <a:r>
              <a:rPr lang="en-US" dirty="0">
                <a:solidFill>
                  <a:srgbClr val="333333"/>
                </a:solidFill>
                <a:latin typeface="Abadi" panose="020B0604020104020204" pitchFamily="34" charset="0"/>
              </a:rPr>
              <a:t>“I also assert the virtue of a temple marriage. It is the highest and most enduring type of marriage that our Creator can offer to His children.”</a:t>
            </a:r>
            <a:endParaRPr lang="en-US" dirty="0"/>
          </a:p>
        </p:txBody>
      </p:sp>
      <p:sp>
        <p:nvSpPr>
          <p:cNvPr id="10" name="Rectangle 9"/>
          <p:cNvSpPr/>
          <p:nvPr/>
        </p:nvSpPr>
        <p:spPr>
          <a:xfrm>
            <a:off x="3006289" y="2744887"/>
            <a:ext cx="3111513" cy="923330"/>
          </a:xfrm>
          <a:prstGeom prst="rect">
            <a:avLst/>
          </a:prstGeom>
          <a:solidFill>
            <a:srgbClr val="FFCCCC"/>
          </a:solidFill>
        </p:spPr>
        <p:txBody>
          <a:bodyPr wrap="square">
            <a:spAutoFit/>
          </a:bodyPr>
          <a:lstStyle/>
          <a:p>
            <a:r>
              <a:rPr lang="en-US" dirty="0">
                <a:solidFill>
                  <a:srgbClr val="333333"/>
                </a:solidFill>
                <a:latin typeface="Abadi" panose="020B0604020104020204" pitchFamily="34" charset="0"/>
              </a:rPr>
              <a:t>“While salvation is an individual matter, exaltation is a </a:t>
            </a:r>
            <a:r>
              <a:rPr lang="en-US" dirty="0">
                <a:solidFill>
                  <a:srgbClr val="2F393A"/>
                </a:solidFill>
                <a:latin typeface="Abadi" panose="020B0604020104020204" pitchFamily="34" charset="0"/>
              </a:rPr>
              <a:t>family</a:t>
            </a:r>
            <a:r>
              <a:rPr lang="en-US" dirty="0">
                <a:solidFill>
                  <a:srgbClr val="333333"/>
                </a:solidFill>
                <a:latin typeface="Abadi" panose="020B0604020104020204" pitchFamily="34" charset="0"/>
              </a:rPr>
              <a:t> matter.”</a:t>
            </a:r>
            <a:endParaRPr lang="en-US" dirty="0"/>
          </a:p>
        </p:txBody>
      </p:sp>
      <p:sp>
        <p:nvSpPr>
          <p:cNvPr id="12" name="Rectangle 11"/>
          <p:cNvSpPr/>
          <p:nvPr/>
        </p:nvSpPr>
        <p:spPr>
          <a:xfrm>
            <a:off x="570066" y="4978944"/>
            <a:ext cx="5210247" cy="1107996"/>
          </a:xfrm>
          <a:prstGeom prst="rect">
            <a:avLst/>
          </a:prstGeom>
          <a:solidFill>
            <a:srgbClr val="FFCCCC"/>
          </a:solidFill>
        </p:spPr>
        <p:txBody>
          <a:bodyPr wrap="square">
            <a:spAutoFit/>
          </a:bodyPr>
          <a:lstStyle/>
          <a:p>
            <a:r>
              <a:rPr lang="en-US" dirty="0">
                <a:solidFill>
                  <a:srgbClr val="333333"/>
                </a:solidFill>
                <a:latin typeface="Abadi" panose="020B0604020104020204" pitchFamily="34" charset="0"/>
              </a:rPr>
              <a:t>That proclamation on the family helps us realize that celestial marriage brings greater possibilities for happiness than does any other relationship.”</a:t>
            </a:r>
          </a:p>
          <a:p>
            <a:pPr fontAlgn="base"/>
            <a:r>
              <a:rPr lang="en-US" sz="1200" dirty="0"/>
              <a:t>Elder Russell M. Nelson</a:t>
            </a:r>
          </a:p>
        </p:txBody>
      </p:sp>
    </p:spTree>
    <p:extLst>
      <p:ext uri="{BB962C8B-B14F-4D97-AF65-F5344CB8AC3E}">
        <p14:creationId xmlns:p14="http://schemas.microsoft.com/office/powerpoint/2010/main" val="16911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coolblackppt.com/wp-content/uploads/2013/12/Free-vintage-digital-stamps-free-digital-scrapbook-paper-shabby.jpg"/>
          <p:cNvPicPr>
            <a:picLocks noChangeAspect="1" noChangeArrowheads="1"/>
          </p:cNvPicPr>
          <p:nvPr/>
        </p:nvPicPr>
        <p:blipFill rotWithShape="1">
          <a:blip r:embed="rId2">
            <a:extLst>
              <a:ext uri="{28A0092B-C50C-407E-A947-70E740481C1C}">
                <a14:useLocalDpi xmlns:a14="http://schemas.microsoft.com/office/drawing/2010/main" val="0"/>
              </a:ext>
            </a:extLst>
          </a:blip>
          <a:srcRect r="35308" b="38692"/>
          <a:stretch/>
        </p:blipFill>
        <p:spPr bwMode="auto">
          <a:xfrm>
            <a:off x="0" y="0"/>
            <a:ext cx="6259286" cy="68362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oolblackppt.com/wp-content/uploads/2013/12/Free-vintage-digital-stamps-free-digital-scrapbook-paper-shabby.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5308" b="38692"/>
          <a:stretch/>
        </p:blipFill>
        <p:spPr bwMode="auto">
          <a:xfrm>
            <a:off x="5932714" y="-1"/>
            <a:ext cx="6259286" cy="6836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Divinely Appointed</a:t>
            </a:r>
            <a:endParaRPr lang="en-US" sz="5400" dirty="0">
              <a:latin typeface="Lucida Handwriting" panose="03010101010101010101" pitchFamily="66" charset="0"/>
            </a:endParaRPr>
          </a:p>
        </p:txBody>
      </p:sp>
      <p:sp>
        <p:nvSpPr>
          <p:cNvPr id="2" name="Rectangle 1"/>
          <p:cNvSpPr/>
          <p:nvPr/>
        </p:nvSpPr>
        <p:spPr>
          <a:xfrm>
            <a:off x="3309257" y="1062535"/>
            <a:ext cx="6096000" cy="1569660"/>
          </a:xfrm>
          <a:prstGeom prst="rect">
            <a:avLst/>
          </a:prstGeom>
        </p:spPr>
        <p:txBody>
          <a:bodyPr>
            <a:spAutoFit/>
          </a:bodyPr>
          <a:lstStyle/>
          <a:p>
            <a:pPr algn="ctr"/>
            <a:r>
              <a:rPr lang="en-US" sz="2400" b="1" dirty="0">
                <a:solidFill>
                  <a:srgbClr val="333333"/>
                </a:solidFill>
                <a:latin typeface="Abadi" panose="020B0604020104020204" pitchFamily="34" charset="0"/>
              </a:rPr>
              <a:t>We declare the means by which mortal life is created to be divinely appointed. We affirm the sanctity of life and of its importance in God’s eternal plan.</a:t>
            </a:r>
            <a:endParaRPr lang="en-US" sz="2400" b="1" dirty="0"/>
          </a:p>
        </p:txBody>
      </p:sp>
      <p:grpSp>
        <p:nvGrpSpPr>
          <p:cNvPr id="17" name="Group 16"/>
          <p:cNvGrpSpPr/>
          <p:nvPr/>
        </p:nvGrpSpPr>
        <p:grpSpPr>
          <a:xfrm>
            <a:off x="9497725" y="1614382"/>
            <a:ext cx="2354495" cy="2822798"/>
            <a:chOff x="9497725" y="1614382"/>
            <a:chExt cx="2354495" cy="2822798"/>
          </a:xfrm>
        </p:grpSpPr>
        <p:pic>
          <p:nvPicPr>
            <p:cNvPr id="13"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9263574" y="1848533"/>
              <a:ext cx="2822798" cy="2354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133" t="2221" r="6558" b="68413"/>
            <a:stretch/>
          </p:blipFill>
          <p:spPr>
            <a:xfrm>
              <a:off x="9746228" y="1819664"/>
              <a:ext cx="1901486" cy="2376858"/>
            </a:xfrm>
            <a:prstGeom prst="ellipse">
              <a:avLst/>
            </a:prstGeom>
            <a:ln>
              <a:noFill/>
            </a:ln>
            <a:effectLst>
              <a:softEdge rad="112500"/>
            </a:effectLst>
          </p:spPr>
        </p:pic>
      </p:grpSp>
      <p:grpSp>
        <p:nvGrpSpPr>
          <p:cNvPr id="11" name="Group 10"/>
          <p:cNvGrpSpPr/>
          <p:nvPr/>
        </p:nvGrpSpPr>
        <p:grpSpPr>
          <a:xfrm>
            <a:off x="119742" y="1062537"/>
            <a:ext cx="2373087" cy="3127487"/>
            <a:chOff x="119742" y="1062537"/>
            <a:chExt cx="2373087" cy="3127487"/>
          </a:xfrm>
        </p:grpSpPr>
        <p:pic>
          <p:nvPicPr>
            <p:cNvPr id="15"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257458" y="1439737"/>
              <a:ext cx="3127487" cy="23730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3056" t="42063" r="21492" b="31755"/>
            <a:stretch/>
          </p:blipFill>
          <p:spPr>
            <a:xfrm>
              <a:off x="366934" y="1315861"/>
              <a:ext cx="1915885" cy="2620837"/>
            </a:xfrm>
            <a:prstGeom prst="ellipse">
              <a:avLst/>
            </a:prstGeom>
            <a:ln>
              <a:noFill/>
            </a:ln>
            <a:effectLst>
              <a:softEdge rad="112500"/>
            </a:effectLst>
          </p:spPr>
        </p:pic>
      </p:grpSp>
      <p:grpSp>
        <p:nvGrpSpPr>
          <p:cNvPr id="18" name="Group 17"/>
          <p:cNvGrpSpPr/>
          <p:nvPr/>
        </p:nvGrpSpPr>
        <p:grpSpPr>
          <a:xfrm>
            <a:off x="6492071" y="3666124"/>
            <a:ext cx="2354495" cy="2822798"/>
            <a:chOff x="6310534" y="3663045"/>
            <a:chExt cx="2354495" cy="2822798"/>
          </a:xfrm>
        </p:grpSpPr>
        <p:pic>
          <p:nvPicPr>
            <p:cNvPr id="12"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6076383" y="3897196"/>
              <a:ext cx="2822798" cy="2354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9605" t="60475" r="15290" b="16984"/>
            <a:stretch/>
          </p:blipFill>
          <p:spPr>
            <a:xfrm>
              <a:off x="6540386" y="3898835"/>
              <a:ext cx="1926772" cy="2379144"/>
            </a:xfrm>
            <a:prstGeom prst="ellipse">
              <a:avLst/>
            </a:prstGeom>
            <a:ln>
              <a:noFill/>
            </a:ln>
            <a:effectLst>
              <a:softEdge rad="112500"/>
            </a:effectLst>
          </p:spPr>
        </p:pic>
      </p:grpSp>
      <p:grpSp>
        <p:nvGrpSpPr>
          <p:cNvPr id="21" name="Group 20"/>
          <p:cNvGrpSpPr/>
          <p:nvPr/>
        </p:nvGrpSpPr>
        <p:grpSpPr>
          <a:xfrm>
            <a:off x="2981095" y="3546382"/>
            <a:ext cx="2169438" cy="2822798"/>
            <a:chOff x="2380791" y="3666125"/>
            <a:chExt cx="2169438" cy="2822798"/>
          </a:xfrm>
        </p:grpSpPr>
        <p:pic>
          <p:nvPicPr>
            <p:cNvPr id="14" name="Picture 14" descr="http://www.wetcanvas.com/Community/images/22-Feb-2007/60318-oval_frame_5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482" t="2611" r="6182" b="7541"/>
            <a:stretch/>
          </p:blipFill>
          <p:spPr bwMode="auto">
            <a:xfrm rot="5400000">
              <a:off x="2054111" y="3992805"/>
              <a:ext cx="2822798" cy="21694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0067" y="3895375"/>
              <a:ext cx="1675905" cy="2364297"/>
            </a:xfrm>
            <a:prstGeom prst="ellipse">
              <a:avLst/>
            </a:prstGeom>
            <a:ln>
              <a:noFill/>
            </a:ln>
            <a:effectLst>
              <a:softEdge rad="112500"/>
            </a:effectLst>
          </p:spPr>
        </p:pic>
      </p:grpSp>
      <p:sp>
        <p:nvSpPr>
          <p:cNvPr id="19" name="Rectangle 18">
            <a:extLst>
              <a:ext uri="{FF2B5EF4-FFF2-40B4-BE49-F238E27FC236}">
                <a16:creationId xmlns:a16="http://schemas.microsoft.com/office/drawing/2014/main" id="{AA7286EE-56A5-467F-B48F-EC5C7D5C3893}"/>
              </a:ext>
            </a:extLst>
          </p:cNvPr>
          <p:cNvSpPr/>
          <p:nvPr/>
        </p:nvSpPr>
        <p:spPr>
          <a:xfrm>
            <a:off x="-444289" y="6465232"/>
            <a:ext cx="3104707" cy="369332"/>
          </a:xfrm>
          <a:prstGeom prst="rect">
            <a:avLst/>
          </a:prstGeom>
        </p:spPr>
        <p:txBody>
          <a:bodyPr wrap="square">
            <a:spAutoFit/>
          </a:bodyPr>
          <a:lstStyle/>
          <a:p>
            <a:pPr algn="ctr"/>
            <a:r>
              <a:rPr lang="en-US" dirty="0">
                <a:latin typeface="Abadi" panose="020B0604020104020204" pitchFamily="34" charset="0"/>
              </a:rPr>
              <a:t>Paragraph 3 and 5</a:t>
            </a:r>
          </a:p>
        </p:txBody>
      </p:sp>
    </p:spTree>
    <p:extLst>
      <p:ext uri="{BB962C8B-B14F-4D97-AF65-F5344CB8AC3E}">
        <p14:creationId xmlns:p14="http://schemas.microsoft.com/office/powerpoint/2010/main" val="8201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kanashaandrob.files.wordpress.com/2014/03/pa-0255_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7909" y="1629445"/>
            <a:ext cx="5540360" cy="2554545"/>
          </a:xfrm>
          <a:prstGeom prst="rect">
            <a:avLst/>
          </a:prstGeom>
        </p:spPr>
        <p:txBody>
          <a:bodyPr wrap="square">
            <a:spAutoFit/>
          </a:bodyPr>
          <a:lstStyle/>
          <a:p>
            <a:r>
              <a:rPr lang="en-US" sz="3200" dirty="0">
                <a:latin typeface="Abadi" panose="020B0604020104020204" pitchFamily="34" charset="0"/>
              </a:rPr>
              <a:t>Husband and wife have a solemn responsibility to love and care for each other and for their children. “Children are an heritage of the Lord” </a:t>
            </a:r>
            <a:endParaRPr lang="en-US" sz="3200" dirty="0"/>
          </a:p>
        </p:txBody>
      </p:sp>
      <p:grpSp>
        <p:nvGrpSpPr>
          <p:cNvPr id="8" name="Group 7"/>
          <p:cNvGrpSpPr/>
          <p:nvPr/>
        </p:nvGrpSpPr>
        <p:grpSpPr>
          <a:xfrm>
            <a:off x="6543966" y="276198"/>
            <a:ext cx="4262906" cy="5467041"/>
            <a:chOff x="8727420" y="-385019"/>
            <a:chExt cx="3198380" cy="4740488"/>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tretch>
              <a:fillRect/>
            </a:stretch>
          </p:blipFill>
          <p:spPr>
            <a:xfrm rot="5400000">
              <a:off x="8441100" y="838671"/>
              <a:ext cx="3771020" cy="2828265"/>
            </a:xfrm>
            <a:prstGeom prst="rect">
              <a:avLst/>
            </a:prstGeom>
          </p:spPr>
        </p:pic>
        <p:pic>
          <p:nvPicPr>
            <p:cNvPr id="3074" name="Picture 2" descr="http://artbyamy.com/images/gold_frame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956366" y="386035"/>
              <a:ext cx="4740488" cy="31983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3850783" y="5734836"/>
            <a:ext cx="7654345" cy="830997"/>
          </a:xfrm>
          <a:prstGeom prst="rect">
            <a:avLst/>
          </a:prstGeom>
        </p:spPr>
        <p:txBody>
          <a:bodyPr wrap="square">
            <a:spAutoFit/>
          </a:bodyPr>
          <a:lstStyle/>
          <a:p>
            <a:r>
              <a:rPr lang="en-US" sz="2400" i="1" dirty="0">
                <a:solidFill>
                  <a:srgbClr val="333333"/>
                </a:solidFill>
                <a:latin typeface="Abadi" panose="020B0604020104020204" pitchFamily="34" charset="0"/>
              </a:rPr>
              <a:t>Lo, children are an heritage of the </a:t>
            </a:r>
            <a:r>
              <a:rPr lang="en-US" sz="2400" i="1" cap="small" dirty="0">
                <a:solidFill>
                  <a:srgbClr val="333333"/>
                </a:solidFill>
                <a:latin typeface="Abadi" panose="020B0604020104020204" pitchFamily="34" charset="0"/>
              </a:rPr>
              <a:t>Lord</a:t>
            </a:r>
            <a:r>
              <a:rPr lang="en-US" sz="2400" i="1" dirty="0">
                <a:solidFill>
                  <a:srgbClr val="333333"/>
                </a:solidFill>
                <a:latin typeface="Abadi" panose="020B0604020104020204" pitchFamily="34" charset="0"/>
              </a:rPr>
              <a:t>: and the fruit of the womb is his reward. Psalm 127:3</a:t>
            </a:r>
            <a:endParaRPr lang="en-US" sz="2400" i="1" dirty="0">
              <a:latin typeface="Abadi" panose="020B0604020104020204" pitchFamily="34" charset="0"/>
            </a:endParaRPr>
          </a:p>
        </p:txBody>
      </p:sp>
      <p:sp>
        <p:nvSpPr>
          <p:cNvPr id="2" name="TextBox 1">
            <a:extLst>
              <a:ext uri="{FF2B5EF4-FFF2-40B4-BE49-F238E27FC236}">
                <a16:creationId xmlns:a16="http://schemas.microsoft.com/office/drawing/2014/main" id="{B1B8A7A7-DBD6-E7CE-55D1-02867B29B907}"/>
              </a:ext>
            </a:extLst>
          </p:cNvPr>
          <p:cNvSpPr txBox="1"/>
          <p:nvPr/>
        </p:nvSpPr>
        <p:spPr>
          <a:xfrm>
            <a:off x="150249" y="214924"/>
            <a:ext cx="12192000" cy="1015663"/>
          </a:xfrm>
          <a:prstGeom prst="rect">
            <a:avLst/>
          </a:prstGeom>
          <a:noFill/>
        </p:spPr>
        <p:txBody>
          <a:bodyPr wrap="square" rtlCol="0">
            <a:spAutoFit/>
          </a:bodyPr>
          <a:lstStyle/>
          <a:p>
            <a:pPr fontAlgn="base"/>
            <a:r>
              <a:rPr lang="en-US" sz="6000" dirty="0">
                <a:latin typeface="Lucida Handwriting" panose="03010101010101010101" pitchFamily="66" charset="0"/>
              </a:rPr>
              <a:t>Sacred Duty</a:t>
            </a:r>
            <a:endParaRPr lang="en-US" sz="5400" dirty="0">
              <a:latin typeface="Lucida Handwriting" panose="03010101010101010101" pitchFamily="66" charset="0"/>
            </a:endParaRPr>
          </a:p>
        </p:txBody>
      </p:sp>
    </p:spTree>
    <p:extLst>
      <p:ext uri="{BB962C8B-B14F-4D97-AF65-F5344CB8AC3E}">
        <p14:creationId xmlns:p14="http://schemas.microsoft.com/office/powerpoint/2010/main" val="278391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p.yimg.com/ay/yhst-136236585452764/modern-squares-diamond-pattern-upholstery-fabric-white-tan-beige-4.gif"/>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t="1263" r="11253"/>
          <a:stretch/>
        </p:blipFill>
        <p:spPr bwMode="auto">
          <a:xfrm rot="5400000">
            <a:off x="2646450" y="-2646451"/>
            <a:ext cx="6899099" cy="121920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7424" y="4374682"/>
            <a:ext cx="11505740" cy="1815882"/>
          </a:xfrm>
          <a:prstGeom prst="rect">
            <a:avLst/>
          </a:prstGeom>
        </p:spPr>
        <p:txBody>
          <a:bodyPr wrap="square">
            <a:spAutoFit/>
          </a:bodyPr>
          <a:lstStyle/>
          <a:p>
            <a:r>
              <a:rPr lang="en-US" sz="2800" dirty="0">
                <a:latin typeface="Abadi" panose="020B0604020104020204" pitchFamily="34" charset="0"/>
              </a:rPr>
              <a:t>Parents have a sacred duty to rear their children in love and righteousness, to provide for their physical and spiritual needs, and to teach them to love and serve one another, observe the commandments of God, and be law-abiding citizens wherever they live. </a:t>
            </a:r>
            <a:endParaRPr lang="en-US" sz="2800" dirty="0"/>
          </a:p>
        </p:txBody>
      </p:sp>
      <p:grpSp>
        <p:nvGrpSpPr>
          <p:cNvPr id="5" name="Group 4"/>
          <p:cNvGrpSpPr/>
          <p:nvPr/>
        </p:nvGrpSpPr>
        <p:grpSpPr>
          <a:xfrm>
            <a:off x="6410059" y="489711"/>
            <a:ext cx="4898571" cy="3546089"/>
            <a:chOff x="6292364" y="-117144"/>
            <a:chExt cx="4898571" cy="3546089"/>
          </a:xfrm>
        </p:grpSpPr>
        <p:sp>
          <p:nvSpPr>
            <p:cNvPr id="2" name="Rectangle 1"/>
            <p:cNvSpPr/>
            <p:nvPr/>
          </p:nvSpPr>
          <p:spPr>
            <a:xfrm>
              <a:off x="7605401" y="3151946"/>
              <a:ext cx="2848643" cy="276999"/>
            </a:xfrm>
            <a:prstGeom prst="rect">
              <a:avLst/>
            </a:prstGeom>
          </p:spPr>
          <p:txBody>
            <a:bodyPr wrap="square">
              <a:spAutoFit/>
            </a:bodyPr>
            <a:lstStyle/>
            <a:p>
              <a:r>
                <a:rPr lang="en-US" sz="1200" dirty="0">
                  <a:latin typeface="Palatino"/>
                </a:rPr>
                <a:t>The Jenson’s and the Dudley’s</a:t>
              </a:r>
              <a:endParaRPr lang="en-US" sz="1200" dirty="0"/>
            </a:p>
          </p:txBody>
        </p:sp>
        <p:grpSp>
          <p:nvGrpSpPr>
            <p:cNvPr id="3" name="Group 2"/>
            <p:cNvGrpSpPr/>
            <p:nvPr/>
          </p:nvGrpSpPr>
          <p:grpSpPr>
            <a:xfrm>
              <a:off x="6292364" y="-117144"/>
              <a:ext cx="4898571" cy="3421689"/>
              <a:chOff x="6632754" y="-153574"/>
              <a:chExt cx="4898571" cy="3421689"/>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161" b="34925"/>
              <a:stretch/>
            </p:blipFill>
            <p:spPr>
              <a:xfrm>
                <a:off x="7116024" y="320989"/>
                <a:ext cx="3932033" cy="2591860"/>
              </a:xfrm>
              <a:prstGeom prst="rect">
                <a:avLst/>
              </a:prstGeom>
            </p:spPr>
          </p:pic>
          <p:pic>
            <p:nvPicPr>
              <p:cNvPr id="9" name="Picture 4" descr="http://framefinders.com/wp-content/uploads/2013/09/13-015B-1-670x4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754" y="-153574"/>
                <a:ext cx="4898571" cy="342168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p:cNvGrpSpPr/>
          <p:nvPr/>
        </p:nvGrpSpPr>
        <p:grpSpPr>
          <a:xfrm>
            <a:off x="392728" y="463283"/>
            <a:ext cx="4898571" cy="3552814"/>
            <a:chOff x="392728" y="463283"/>
            <a:chExt cx="4898571" cy="3552814"/>
          </a:xfrm>
        </p:grpSpPr>
        <p:grpSp>
          <p:nvGrpSpPr>
            <p:cNvPr id="11" name="Group 10"/>
            <p:cNvGrpSpPr/>
            <p:nvPr/>
          </p:nvGrpSpPr>
          <p:grpSpPr>
            <a:xfrm>
              <a:off x="392728" y="463283"/>
              <a:ext cx="4898571" cy="3421689"/>
              <a:chOff x="70756" y="2759442"/>
              <a:chExt cx="4898571" cy="3421689"/>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738" t="10635" r="9881" b="3492"/>
              <a:stretch/>
            </p:blipFill>
            <p:spPr>
              <a:xfrm>
                <a:off x="576943" y="3083889"/>
                <a:ext cx="3886199" cy="2864351"/>
              </a:xfrm>
              <a:prstGeom prst="rect">
                <a:avLst/>
              </a:prstGeom>
            </p:spPr>
          </p:pic>
          <p:pic>
            <p:nvPicPr>
              <p:cNvPr id="3076" name="Picture 4" descr="http://framefinders.com/wp-content/uploads/2013/09/13-015B-1-670x4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56" y="2759442"/>
                <a:ext cx="4898571" cy="34216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1876095" y="3739098"/>
              <a:ext cx="2848643" cy="276999"/>
            </a:xfrm>
            <a:prstGeom prst="rect">
              <a:avLst/>
            </a:prstGeom>
          </p:spPr>
          <p:txBody>
            <a:bodyPr wrap="square">
              <a:spAutoFit/>
            </a:bodyPr>
            <a:lstStyle/>
            <a:p>
              <a:r>
                <a:rPr lang="en-US" sz="1200" dirty="0">
                  <a:latin typeface="Palatino"/>
                </a:rPr>
                <a:t>Blau and Frandsen</a:t>
              </a:r>
              <a:endParaRPr lang="en-US" sz="1200" dirty="0"/>
            </a:p>
          </p:txBody>
        </p:sp>
      </p:grpSp>
    </p:spTree>
    <p:extLst>
      <p:ext uri="{BB962C8B-B14F-4D97-AF65-F5344CB8AC3E}">
        <p14:creationId xmlns:p14="http://schemas.microsoft.com/office/powerpoint/2010/main" val="2573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encrypted-tbn1.gstatic.com/shopping?q=tbn:ANd9GcTpPrHnebhQCN_MN8WNeGAGPOPj3Ch-1zz2FPbtCpp0_wFt7dBW&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0236" y="1681748"/>
            <a:ext cx="5709615" cy="2862322"/>
          </a:xfrm>
          <a:prstGeom prst="rect">
            <a:avLst/>
          </a:prstGeom>
          <a:solidFill>
            <a:srgbClr val="FFCCCC"/>
          </a:solidFill>
        </p:spPr>
        <p:txBody>
          <a:bodyPr wrap="square">
            <a:spAutoFit/>
          </a:bodyPr>
          <a:lstStyle/>
          <a:p>
            <a:r>
              <a:rPr lang="en-US" sz="3600" dirty="0">
                <a:solidFill>
                  <a:srgbClr val="333333"/>
                </a:solidFill>
                <a:latin typeface="Abadi" panose="020B0604020104020204" pitchFamily="34" charset="0"/>
              </a:rPr>
              <a:t>Husbands and wives—mothers and fathers—will be held accountable before God for the discharge of these obligations.</a:t>
            </a:r>
            <a:endParaRPr lang="en-US" sz="3600" dirty="0"/>
          </a:p>
        </p:txBody>
      </p:sp>
      <p:grpSp>
        <p:nvGrpSpPr>
          <p:cNvPr id="3" name="Group 2"/>
          <p:cNvGrpSpPr/>
          <p:nvPr/>
        </p:nvGrpSpPr>
        <p:grpSpPr>
          <a:xfrm>
            <a:off x="6954611" y="0"/>
            <a:ext cx="4702629" cy="6683829"/>
            <a:chOff x="5845628" y="0"/>
            <a:chExt cx="4702629" cy="6683829"/>
          </a:xfrm>
        </p:grpSpPr>
        <p:pic>
          <p:nvPicPr>
            <p:cNvPr id="5" name="Picture 12" descr="http://www.yourpictureframes.com/product_images/a/472/458A-VC__18123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628" y="0"/>
              <a:ext cx="4702629" cy="66838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54418" b="49043"/>
            <a:stretch/>
          </p:blipFill>
          <p:spPr>
            <a:xfrm>
              <a:off x="6653596" y="969071"/>
              <a:ext cx="3086692" cy="4745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6" name="TextBox 5"/>
          <p:cNvSpPr txBox="1"/>
          <p:nvPr/>
        </p:nvSpPr>
        <p:spPr>
          <a:xfrm>
            <a:off x="5445727" y="5975589"/>
            <a:ext cx="2483008" cy="646331"/>
          </a:xfrm>
          <a:prstGeom prst="rect">
            <a:avLst/>
          </a:prstGeom>
          <a:noFill/>
        </p:spPr>
        <p:txBody>
          <a:bodyPr wrap="square" rtlCol="0">
            <a:spAutoFit/>
          </a:bodyPr>
          <a:lstStyle/>
          <a:p>
            <a:pPr algn="ctr"/>
            <a:r>
              <a:rPr lang="en-US" b="1" dirty="0">
                <a:latin typeface="Abadi" panose="020B0604020104020204" pitchFamily="34" charset="0"/>
              </a:rPr>
              <a:t>The Sovine Family</a:t>
            </a:r>
          </a:p>
          <a:p>
            <a:pPr algn="ctr"/>
            <a:r>
              <a:rPr lang="en-US" b="1" dirty="0">
                <a:latin typeface="Abadi" panose="020B0604020104020204" pitchFamily="34" charset="0"/>
              </a:rPr>
              <a:t>Logan, Utah</a:t>
            </a:r>
          </a:p>
        </p:txBody>
      </p:sp>
    </p:spTree>
    <p:extLst>
      <p:ext uri="{BB962C8B-B14F-4D97-AF65-F5344CB8AC3E}">
        <p14:creationId xmlns:p14="http://schemas.microsoft.com/office/powerpoint/2010/main" val="1693198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s-media-cache-ak0.pinimg.com/originals/75/58/7d/75587de0d2622b99ace4a4ecc169194c.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3860" t="13273" r="1780" b="96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79476" y="867567"/>
            <a:ext cx="5072744" cy="4524315"/>
          </a:xfrm>
          <a:prstGeom prst="rect">
            <a:avLst/>
          </a:prstGeom>
        </p:spPr>
        <p:txBody>
          <a:bodyPr wrap="square">
            <a:spAutoFit/>
          </a:bodyPr>
          <a:lstStyle/>
          <a:p>
            <a:r>
              <a:rPr lang="en-US" sz="2400" dirty="0">
                <a:solidFill>
                  <a:srgbClr val="333333"/>
                </a:solidFill>
                <a:latin typeface="Abadi" panose="020B0604020104020204" pitchFamily="34" charset="0"/>
              </a:rPr>
              <a:t>The family is ordained of God. Marriage between man and woman is essential to His eternal plan. Children are entitled to birth within the bonds of matrimony, and to be reared by a father and a mother who honor marital vows with complete fidelity.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Happiness in family life is most likely to be achieved when founded upon the teachings of the Lord Jesus Christ. </a:t>
            </a:r>
            <a:endParaRPr lang="en-US" sz="2400" dirty="0"/>
          </a:p>
        </p:txBody>
      </p:sp>
      <p:grpSp>
        <p:nvGrpSpPr>
          <p:cNvPr id="8" name="Group 7"/>
          <p:cNvGrpSpPr/>
          <p:nvPr/>
        </p:nvGrpSpPr>
        <p:grpSpPr>
          <a:xfrm>
            <a:off x="9451522" y="1784882"/>
            <a:ext cx="2465614" cy="3776703"/>
            <a:chOff x="9201150" y="1741340"/>
            <a:chExt cx="2465614" cy="3776703"/>
          </a:xfrm>
        </p:grpSpPr>
        <p:pic>
          <p:nvPicPr>
            <p:cNvPr id="9" name="Picture 2" descr="http://www.coohousing.net/wp-content/uploads/2014/11/Antique-Graduation-Frames.jpg"/>
            <p:cNvPicPr>
              <a:picLocks noChangeAspect="1" noChangeArrowheads="1"/>
            </p:cNvPicPr>
            <p:nvPr/>
          </p:nvPicPr>
          <p:blipFill rotWithShape="1">
            <a:blip r:embed="rId3">
              <a:extLst>
                <a:ext uri="{28A0092B-C50C-407E-A947-70E740481C1C}">
                  <a14:useLocalDpi xmlns:a14="http://schemas.microsoft.com/office/drawing/2010/main" val="0"/>
                </a:ext>
              </a:extLst>
            </a:blip>
            <a:srcRect l="8270" t="5434" r="9064" b="6735"/>
            <a:stretch/>
          </p:blipFill>
          <p:spPr bwMode="auto">
            <a:xfrm rot="5400000">
              <a:off x="8545605" y="2396885"/>
              <a:ext cx="3776703" cy="24656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014" y="2111828"/>
              <a:ext cx="1828800" cy="3048000"/>
            </a:xfrm>
            <a:prstGeom prst="rect">
              <a:avLst/>
            </a:prstGeom>
          </p:spPr>
        </p:pic>
      </p:grpSp>
      <p:grpSp>
        <p:nvGrpSpPr>
          <p:cNvPr id="10" name="Group 9"/>
          <p:cNvGrpSpPr/>
          <p:nvPr/>
        </p:nvGrpSpPr>
        <p:grpSpPr>
          <a:xfrm>
            <a:off x="278036" y="867567"/>
            <a:ext cx="3639490" cy="5045779"/>
            <a:chOff x="443623" y="715438"/>
            <a:chExt cx="3639490" cy="5045779"/>
          </a:xfrm>
        </p:grpSpPr>
        <p:pic>
          <p:nvPicPr>
            <p:cNvPr id="11" name="Picture 2" descr="http://www.coohousing.net/wp-content/uploads/2014/11/Antique-Graduation-Frames.jpg"/>
            <p:cNvPicPr>
              <a:picLocks noChangeAspect="1" noChangeArrowheads="1"/>
            </p:cNvPicPr>
            <p:nvPr/>
          </p:nvPicPr>
          <p:blipFill rotWithShape="1">
            <a:blip r:embed="rId3">
              <a:extLst>
                <a:ext uri="{28A0092B-C50C-407E-A947-70E740481C1C}">
                  <a14:useLocalDpi xmlns:a14="http://schemas.microsoft.com/office/drawing/2010/main" val="0"/>
                </a:ext>
              </a:extLst>
            </a:blip>
            <a:srcRect l="8270" t="5434" r="9064" b="6735"/>
            <a:stretch/>
          </p:blipFill>
          <p:spPr bwMode="auto">
            <a:xfrm rot="5400000">
              <a:off x="-259522" y="1418583"/>
              <a:ext cx="5045779" cy="36394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55931" t="2641" r="5760" b="56831"/>
            <a:stretch/>
          </p:blipFill>
          <p:spPr>
            <a:xfrm>
              <a:off x="899808" y="1235477"/>
              <a:ext cx="2727117" cy="4060799"/>
            </a:xfrm>
            <a:prstGeom prst="rect">
              <a:avLst/>
            </a:prstGeom>
          </p:spPr>
        </p:pic>
      </p:grpSp>
      <p:sp>
        <p:nvSpPr>
          <p:cNvPr id="12" name="TextBox 11"/>
          <p:cNvSpPr txBox="1"/>
          <p:nvPr/>
        </p:nvSpPr>
        <p:spPr>
          <a:xfrm>
            <a:off x="736245" y="5968444"/>
            <a:ext cx="2725093" cy="461665"/>
          </a:xfrm>
          <a:prstGeom prst="rect">
            <a:avLst/>
          </a:prstGeom>
          <a:noFill/>
        </p:spPr>
        <p:txBody>
          <a:bodyPr wrap="square" rtlCol="0">
            <a:spAutoFit/>
          </a:bodyPr>
          <a:lstStyle/>
          <a:p>
            <a:pPr algn="ctr"/>
            <a:r>
              <a:rPr lang="en-US" sz="1200" dirty="0"/>
              <a:t>Gary and Pat Blau</a:t>
            </a:r>
          </a:p>
          <a:p>
            <a:pPr algn="ctr"/>
            <a:r>
              <a:rPr lang="en-US" sz="1200" dirty="0"/>
              <a:t>Mesa, Arizona</a:t>
            </a:r>
          </a:p>
        </p:txBody>
      </p:sp>
    </p:spTree>
    <p:extLst>
      <p:ext uri="{BB962C8B-B14F-4D97-AF65-F5344CB8AC3E}">
        <p14:creationId xmlns:p14="http://schemas.microsoft.com/office/powerpoint/2010/main" val="7344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75163C0-F82D-49D5-A605-01E7E6EAA55F}"/>
              </a:ext>
            </a:extLst>
          </p:cNvPr>
          <p:cNvSpPr/>
          <p:nvPr/>
        </p:nvSpPr>
        <p:spPr>
          <a:xfrm>
            <a:off x="0" y="0"/>
            <a:ext cx="12192000" cy="6858000"/>
          </a:xfrm>
          <a:prstGeom prst="roundRect">
            <a:avLst>
              <a:gd name="adj" fmla="val 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6DC9F6-20FB-4C04-BC3B-AA04724245CB}"/>
              </a:ext>
            </a:extLst>
          </p:cNvPr>
          <p:cNvSpPr/>
          <p:nvPr/>
        </p:nvSpPr>
        <p:spPr>
          <a:xfrm>
            <a:off x="4606237" y="167521"/>
            <a:ext cx="3038209" cy="315920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The importance of marriage and family</a:t>
            </a:r>
          </a:p>
        </p:txBody>
      </p:sp>
      <p:grpSp>
        <p:nvGrpSpPr>
          <p:cNvPr id="9" name="Group 8">
            <a:extLst>
              <a:ext uri="{FF2B5EF4-FFF2-40B4-BE49-F238E27FC236}">
                <a16:creationId xmlns:a16="http://schemas.microsoft.com/office/drawing/2014/main" id="{C5B8B909-160F-4C76-AA43-0A48732CEDB1}"/>
              </a:ext>
            </a:extLst>
          </p:cNvPr>
          <p:cNvGrpSpPr/>
          <p:nvPr/>
        </p:nvGrpSpPr>
        <p:grpSpPr>
          <a:xfrm>
            <a:off x="8028857" y="3385356"/>
            <a:ext cx="4012096" cy="707886"/>
            <a:chOff x="987286" y="4143512"/>
            <a:chExt cx="4012096" cy="707886"/>
          </a:xfrm>
        </p:grpSpPr>
        <p:sp>
          <p:nvSpPr>
            <p:cNvPr id="7" name="Freeform: Shape 6">
              <a:extLst>
                <a:ext uri="{FF2B5EF4-FFF2-40B4-BE49-F238E27FC236}">
                  <a16:creationId xmlns:a16="http://schemas.microsoft.com/office/drawing/2014/main" id="{57180711-94F1-47DF-B84D-80F92520758C}"/>
                </a:ext>
              </a:extLst>
            </p:cNvPr>
            <p:cNvSpPr/>
            <p:nvPr/>
          </p:nvSpPr>
          <p:spPr>
            <a:xfrm flipH="1">
              <a:off x="987286" y="4204250"/>
              <a:ext cx="4012096" cy="586410"/>
            </a:xfrm>
            <a:custGeom>
              <a:avLst/>
              <a:gdLst>
                <a:gd name="connsiteX0" fmla="*/ 3718892 w 4012096"/>
                <a:gd name="connsiteY0" fmla="*/ 0 h 586410"/>
                <a:gd name="connsiteX1" fmla="*/ 1388165 w 4012096"/>
                <a:gd name="connsiteY1" fmla="*/ 0 h 586410"/>
                <a:gd name="connsiteX2" fmla="*/ 1388165 w 4012096"/>
                <a:gd name="connsiteY2" fmla="*/ 1 h 586410"/>
                <a:gd name="connsiteX3" fmla="*/ 293204 w 4012096"/>
                <a:gd name="connsiteY3" fmla="*/ 1 h 586410"/>
                <a:gd name="connsiteX4" fmla="*/ 0 w 4012096"/>
                <a:gd name="connsiteY4" fmla="*/ 293206 h 586410"/>
                <a:gd name="connsiteX5" fmla="*/ 293204 w 4012096"/>
                <a:gd name="connsiteY5" fmla="*/ 586410 h 586410"/>
                <a:gd name="connsiteX6" fmla="*/ 2623931 w 4012096"/>
                <a:gd name="connsiteY6" fmla="*/ 586410 h 586410"/>
                <a:gd name="connsiteX7" fmla="*/ 2623931 w 4012096"/>
                <a:gd name="connsiteY7" fmla="*/ 586409 h 586410"/>
                <a:gd name="connsiteX8" fmla="*/ 3718892 w 4012096"/>
                <a:gd name="connsiteY8" fmla="*/ 586409 h 586410"/>
                <a:gd name="connsiteX9" fmla="*/ 4012096 w 4012096"/>
                <a:gd name="connsiteY9" fmla="*/ 293205 h 58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2096" h="586410">
                  <a:moveTo>
                    <a:pt x="3718892" y="0"/>
                  </a:moveTo>
                  <a:lnTo>
                    <a:pt x="1388165" y="0"/>
                  </a:lnTo>
                  <a:lnTo>
                    <a:pt x="1388165" y="1"/>
                  </a:lnTo>
                  <a:lnTo>
                    <a:pt x="293204" y="1"/>
                  </a:lnTo>
                  <a:lnTo>
                    <a:pt x="0" y="293206"/>
                  </a:lnTo>
                  <a:lnTo>
                    <a:pt x="293204" y="586410"/>
                  </a:lnTo>
                  <a:lnTo>
                    <a:pt x="2623931" y="586410"/>
                  </a:lnTo>
                  <a:lnTo>
                    <a:pt x="2623931" y="586409"/>
                  </a:lnTo>
                  <a:lnTo>
                    <a:pt x="3718892" y="586409"/>
                  </a:lnTo>
                  <a:lnTo>
                    <a:pt x="4012096" y="293205"/>
                  </a:lnTo>
                  <a:close/>
                </a:path>
              </a:pathLst>
            </a:cu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FEAA0C-D4EA-4FC9-859E-60B2E22629F2}"/>
                </a:ext>
              </a:extLst>
            </p:cNvPr>
            <p:cNvSpPr/>
            <p:nvPr/>
          </p:nvSpPr>
          <p:spPr>
            <a:xfrm>
              <a:off x="2048086" y="4143512"/>
              <a:ext cx="1888530" cy="707886"/>
            </a:xfrm>
            <a:prstGeom prst="rect">
              <a:avLst/>
            </a:prstGeom>
          </p:spPr>
          <p:txBody>
            <a:bodyPr wrap="none">
              <a:spAutoFit/>
            </a:bodyPr>
            <a:lstStyle/>
            <a:p>
              <a:pPr fontAlgn="base"/>
              <a:r>
                <a:rPr lang="en-US" sz="4000" dirty="0">
                  <a:solidFill>
                    <a:schemeClr val="bg1"/>
                  </a:solidFill>
                  <a:latin typeface="Abadi" panose="020B0604020104020204" pitchFamily="34" charset="0"/>
                </a:rPr>
                <a:t>Divorce</a:t>
              </a:r>
            </a:p>
          </p:txBody>
        </p:sp>
      </p:grpSp>
      <p:grpSp>
        <p:nvGrpSpPr>
          <p:cNvPr id="45" name="Group 44">
            <a:extLst>
              <a:ext uri="{FF2B5EF4-FFF2-40B4-BE49-F238E27FC236}">
                <a16:creationId xmlns:a16="http://schemas.microsoft.com/office/drawing/2014/main" id="{624162C6-6F8A-4BE2-9C3D-4D61FF01628A}"/>
              </a:ext>
            </a:extLst>
          </p:cNvPr>
          <p:cNvGrpSpPr/>
          <p:nvPr/>
        </p:nvGrpSpPr>
        <p:grpSpPr>
          <a:xfrm>
            <a:off x="1328869" y="4707376"/>
            <a:ext cx="3056281" cy="2017644"/>
            <a:chOff x="844826" y="3309730"/>
            <a:chExt cx="3056281" cy="2017644"/>
          </a:xfrm>
        </p:grpSpPr>
        <p:sp>
          <p:nvSpPr>
            <p:cNvPr id="13" name="Oval 12">
              <a:extLst>
                <a:ext uri="{FF2B5EF4-FFF2-40B4-BE49-F238E27FC236}">
                  <a16:creationId xmlns:a16="http://schemas.microsoft.com/office/drawing/2014/main" id="{6B8B0F92-BD26-47FB-A5EB-9DC3D62874B4}"/>
                </a:ext>
              </a:extLst>
            </p:cNvPr>
            <p:cNvSpPr/>
            <p:nvPr/>
          </p:nvSpPr>
          <p:spPr>
            <a:xfrm>
              <a:off x="1023730" y="3429000"/>
              <a:ext cx="2643809" cy="18089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1AC81A-6CDA-4503-AFB0-8B9D79E676B5}"/>
                </a:ext>
              </a:extLst>
            </p:cNvPr>
            <p:cNvSpPr/>
            <p:nvPr/>
          </p:nvSpPr>
          <p:spPr>
            <a:xfrm>
              <a:off x="844826" y="3309730"/>
              <a:ext cx="2978425" cy="2017644"/>
            </a:xfrm>
            <a:custGeom>
              <a:avLst/>
              <a:gdLst>
                <a:gd name="connsiteX0" fmla="*/ 1489213 w 2978425"/>
                <a:gd name="connsiteY0" fmla="*/ 484862 h 2017644"/>
                <a:gd name="connsiteX1" fmla="*/ 1465340 w 2978425"/>
                <a:gd name="connsiteY1" fmla="*/ 504559 h 2017644"/>
                <a:gd name="connsiteX2" fmla="*/ 1256467 w 2978425"/>
                <a:gd name="connsiteY2" fmla="*/ 1008822 h 2017644"/>
                <a:gd name="connsiteX3" fmla="*/ 1465340 w 2978425"/>
                <a:gd name="connsiteY3" fmla="*/ 1513086 h 2017644"/>
                <a:gd name="connsiteX4" fmla="*/ 1489213 w 2978425"/>
                <a:gd name="connsiteY4" fmla="*/ 1532782 h 2017644"/>
                <a:gd name="connsiteX5" fmla="*/ 1513085 w 2978425"/>
                <a:gd name="connsiteY5" fmla="*/ 1513086 h 2017644"/>
                <a:gd name="connsiteX6" fmla="*/ 1721958 w 2978425"/>
                <a:gd name="connsiteY6" fmla="*/ 1008822 h 2017644"/>
                <a:gd name="connsiteX7" fmla="*/ 1513085 w 2978425"/>
                <a:gd name="connsiteY7" fmla="*/ 504559 h 2017644"/>
                <a:gd name="connsiteX8" fmla="*/ 1969603 w 2978425"/>
                <a:gd name="connsiteY8" fmla="*/ 295686 h 2017644"/>
                <a:gd name="connsiteX9" fmla="*/ 1825881 w 2978425"/>
                <a:gd name="connsiteY9" fmla="*/ 310175 h 2017644"/>
                <a:gd name="connsiteX10" fmla="*/ 1752968 w 2978425"/>
                <a:gd name="connsiteY10" fmla="*/ 332808 h 2017644"/>
                <a:gd name="connsiteX11" fmla="*/ 1845353 w 2978425"/>
                <a:gd name="connsiteY11" fmla="*/ 444780 h 2017644"/>
                <a:gd name="connsiteX12" fmla="*/ 2017644 w 2978425"/>
                <a:gd name="connsiteY12" fmla="*/ 1008822 h 2017644"/>
                <a:gd name="connsiteX13" fmla="*/ 1845353 w 2978425"/>
                <a:gd name="connsiteY13" fmla="*/ 1572864 h 2017644"/>
                <a:gd name="connsiteX14" fmla="*/ 1752968 w 2978425"/>
                <a:gd name="connsiteY14" fmla="*/ 1684836 h 2017644"/>
                <a:gd name="connsiteX15" fmla="*/ 1825881 w 2978425"/>
                <a:gd name="connsiteY15" fmla="*/ 1707470 h 2017644"/>
                <a:gd name="connsiteX16" fmla="*/ 1969603 w 2978425"/>
                <a:gd name="connsiteY16" fmla="*/ 1721958 h 2017644"/>
                <a:gd name="connsiteX17" fmla="*/ 2682739 w 2978425"/>
                <a:gd name="connsiteY17" fmla="*/ 1008822 h 2017644"/>
                <a:gd name="connsiteX18" fmla="*/ 1969603 w 2978425"/>
                <a:gd name="connsiteY18" fmla="*/ 295686 h 2017644"/>
                <a:gd name="connsiteX19" fmla="*/ 1008822 w 2978425"/>
                <a:gd name="connsiteY19" fmla="*/ 295686 h 2017644"/>
                <a:gd name="connsiteX20" fmla="*/ 295686 w 2978425"/>
                <a:gd name="connsiteY20" fmla="*/ 1008822 h 2017644"/>
                <a:gd name="connsiteX21" fmla="*/ 1008822 w 2978425"/>
                <a:gd name="connsiteY21" fmla="*/ 1721958 h 2017644"/>
                <a:gd name="connsiteX22" fmla="*/ 1152544 w 2978425"/>
                <a:gd name="connsiteY22" fmla="*/ 1707470 h 2017644"/>
                <a:gd name="connsiteX23" fmla="*/ 1225457 w 2978425"/>
                <a:gd name="connsiteY23" fmla="*/ 1684836 h 2017644"/>
                <a:gd name="connsiteX24" fmla="*/ 1133072 w 2978425"/>
                <a:gd name="connsiteY24" fmla="*/ 1572864 h 2017644"/>
                <a:gd name="connsiteX25" fmla="*/ 960781 w 2978425"/>
                <a:gd name="connsiteY25" fmla="*/ 1008822 h 2017644"/>
                <a:gd name="connsiteX26" fmla="*/ 1133072 w 2978425"/>
                <a:gd name="connsiteY26" fmla="*/ 444780 h 2017644"/>
                <a:gd name="connsiteX27" fmla="*/ 1225457 w 2978425"/>
                <a:gd name="connsiteY27" fmla="*/ 332808 h 2017644"/>
                <a:gd name="connsiteX28" fmla="*/ 1152544 w 2978425"/>
                <a:gd name="connsiteY28" fmla="*/ 310175 h 2017644"/>
                <a:gd name="connsiteX29" fmla="*/ 1008822 w 2978425"/>
                <a:gd name="connsiteY29" fmla="*/ 295686 h 2017644"/>
                <a:gd name="connsiteX30" fmla="*/ 1008822 w 2978425"/>
                <a:gd name="connsiteY30" fmla="*/ 0 h 2017644"/>
                <a:gd name="connsiteX31" fmla="*/ 1401501 w 2978425"/>
                <a:gd name="connsiteY31" fmla="*/ 79278 h 2017644"/>
                <a:gd name="connsiteX32" fmla="*/ 1489213 w 2978425"/>
                <a:gd name="connsiteY32" fmla="*/ 121531 h 2017644"/>
                <a:gd name="connsiteX33" fmla="*/ 1576924 w 2978425"/>
                <a:gd name="connsiteY33" fmla="*/ 79278 h 2017644"/>
                <a:gd name="connsiteX34" fmla="*/ 1969603 w 2978425"/>
                <a:gd name="connsiteY34" fmla="*/ 0 h 2017644"/>
                <a:gd name="connsiteX35" fmla="*/ 2978425 w 2978425"/>
                <a:gd name="connsiteY35" fmla="*/ 1008822 h 2017644"/>
                <a:gd name="connsiteX36" fmla="*/ 1969603 w 2978425"/>
                <a:gd name="connsiteY36" fmla="*/ 2017644 h 2017644"/>
                <a:gd name="connsiteX37" fmla="*/ 1576924 w 2978425"/>
                <a:gd name="connsiteY37" fmla="*/ 1938366 h 2017644"/>
                <a:gd name="connsiteX38" fmla="*/ 1489213 w 2978425"/>
                <a:gd name="connsiteY38" fmla="*/ 1896113 h 2017644"/>
                <a:gd name="connsiteX39" fmla="*/ 1401501 w 2978425"/>
                <a:gd name="connsiteY39" fmla="*/ 1938366 h 2017644"/>
                <a:gd name="connsiteX40" fmla="*/ 1008822 w 2978425"/>
                <a:gd name="connsiteY40" fmla="*/ 2017644 h 2017644"/>
                <a:gd name="connsiteX41" fmla="*/ 0 w 2978425"/>
                <a:gd name="connsiteY41" fmla="*/ 1008822 h 2017644"/>
                <a:gd name="connsiteX42" fmla="*/ 1008822 w 2978425"/>
                <a:gd name="connsiteY42" fmla="*/ 0 h 201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78425" h="2017644">
                  <a:moveTo>
                    <a:pt x="1489213" y="484862"/>
                  </a:moveTo>
                  <a:lnTo>
                    <a:pt x="1465340" y="504559"/>
                  </a:lnTo>
                  <a:cubicBezTo>
                    <a:pt x="1336288" y="633611"/>
                    <a:pt x="1256467" y="811895"/>
                    <a:pt x="1256467" y="1008822"/>
                  </a:cubicBezTo>
                  <a:cubicBezTo>
                    <a:pt x="1256467" y="1205749"/>
                    <a:pt x="1336288" y="1384033"/>
                    <a:pt x="1465340" y="1513086"/>
                  </a:cubicBezTo>
                  <a:lnTo>
                    <a:pt x="1489213" y="1532782"/>
                  </a:lnTo>
                  <a:lnTo>
                    <a:pt x="1513085" y="1513086"/>
                  </a:lnTo>
                  <a:cubicBezTo>
                    <a:pt x="1642138" y="1384033"/>
                    <a:pt x="1721958" y="1205749"/>
                    <a:pt x="1721958" y="1008822"/>
                  </a:cubicBezTo>
                  <a:cubicBezTo>
                    <a:pt x="1721958" y="811895"/>
                    <a:pt x="1642138" y="633611"/>
                    <a:pt x="1513085" y="504559"/>
                  </a:cubicBezTo>
                  <a:close/>
                  <a:moveTo>
                    <a:pt x="1969603" y="295686"/>
                  </a:moveTo>
                  <a:cubicBezTo>
                    <a:pt x="1920371" y="295686"/>
                    <a:pt x="1872305" y="300675"/>
                    <a:pt x="1825881" y="310175"/>
                  </a:cubicBezTo>
                  <a:lnTo>
                    <a:pt x="1752968" y="332808"/>
                  </a:lnTo>
                  <a:lnTo>
                    <a:pt x="1845353" y="444780"/>
                  </a:lnTo>
                  <a:cubicBezTo>
                    <a:pt x="1954129" y="605789"/>
                    <a:pt x="2017644" y="799888"/>
                    <a:pt x="2017644" y="1008822"/>
                  </a:cubicBezTo>
                  <a:cubicBezTo>
                    <a:pt x="2017644" y="1217756"/>
                    <a:pt x="1954129" y="1411855"/>
                    <a:pt x="1845353" y="1572864"/>
                  </a:cubicBezTo>
                  <a:lnTo>
                    <a:pt x="1752968" y="1684836"/>
                  </a:lnTo>
                  <a:lnTo>
                    <a:pt x="1825881" y="1707470"/>
                  </a:lnTo>
                  <a:cubicBezTo>
                    <a:pt x="1872305" y="1716969"/>
                    <a:pt x="1920371" y="1721958"/>
                    <a:pt x="1969603" y="1721958"/>
                  </a:cubicBezTo>
                  <a:cubicBezTo>
                    <a:pt x="2363457" y="1721958"/>
                    <a:pt x="2682739" y="1402676"/>
                    <a:pt x="2682739" y="1008822"/>
                  </a:cubicBezTo>
                  <a:cubicBezTo>
                    <a:pt x="2682739" y="614968"/>
                    <a:pt x="2363457" y="295686"/>
                    <a:pt x="1969603" y="295686"/>
                  </a:cubicBezTo>
                  <a:close/>
                  <a:moveTo>
                    <a:pt x="1008822" y="295686"/>
                  </a:moveTo>
                  <a:cubicBezTo>
                    <a:pt x="614968" y="295686"/>
                    <a:pt x="295686" y="614968"/>
                    <a:pt x="295686" y="1008822"/>
                  </a:cubicBezTo>
                  <a:cubicBezTo>
                    <a:pt x="295686" y="1402676"/>
                    <a:pt x="614968" y="1721958"/>
                    <a:pt x="1008822" y="1721958"/>
                  </a:cubicBezTo>
                  <a:cubicBezTo>
                    <a:pt x="1058054" y="1721958"/>
                    <a:pt x="1106120" y="1716969"/>
                    <a:pt x="1152544" y="1707470"/>
                  </a:cubicBezTo>
                  <a:lnTo>
                    <a:pt x="1225457" y="1684836"/>
                  </a:lnTo>
                  <a:lnTo>
                    <a:pt x="1133072" y="1572864"/>
                  </a:lnTo>
                  <a:cubicBezTo>
                    <a:pt x="1024297" y="1411855"/>
                    <a:pt x="960781" y="1217756"/>
                    <a:pt x="960781" y="1008822"/>
                  </a:cubicBezTo>
                  <a:cubicBezTo>
                    <a:pt x="960781" y="799888"/>
                    <a:pt x="1024297" y="605789"/>
                    <a:pt x="1133072" y="444780"/>
                  </a:cubicBezTo>
                  <a:lnTo>
                    <a:pt x="1225457" y="332808"/>
                  </a:lnTo>
                  <a:lnTo>
                    <a:pt x="1152544" y="310175"/>
                  </a:lnTo>
                  <a:cubicBezTo>
                    <a:pt x="1106120" y="300675"/>
                    <a:pt x="1058054" y="295686"/>
                    <a:pt x="1008822" y="295686"/>
                  </a:cubicBezTo>
                  <a:close/>
                  <a:moveTo>
                    <a:pt x="1008822" y="0"/>
                  </a:moveTo>
                  <a:cubicBezTo>
                    <a:pt x="1148111" y="0"/>
                    <a:pt x="1280807" y="28229"/>
                    <a:pt x="1401501" y="79278"/>
                  </a:cubicBezTo>
                  <a:lnTo>
                    <a:pt x="1489213" y="121531"/>
                  </a:lnTo>
                  <a:lnTo>
                    <a:pt x="1576924" y="79278"/>
                  </a:lnTo>
                  <a:cubicBezTo>
                    <a:pt x="1697618" y="28229"/>
                    <a:pt x="1830314" y="0"/>
                    <a:pt x="1969603" y="0"/>
                  </a:cubicBezTo>
                  <a:cubicBezTo>
                    <a:pt x="2526760" y="0"/>
                    <a:pt x="2978425" y="451665"/>
                    <a:pt x="2978425" y="1008822"/>
                  </a:cubicBezTo>
                  <a:cubicBezTo>
                    <a:pt x="2978425" y="1565979"/>
                    <a:pt x="2526760" y="2017644"/>
                    <a:pt x="1969603" y="2017644"/>
                  </a:cubicBezTo>
                  <a:cubicBezTo>
                    <a:pt x="1830314" y="2017644"/>
                    <a:pt x="1697618" y="1989415"/>
                    <a:pt x="1576924" y="1938366"/>
                  </a:cubicBezTo>
                  <a:lnTo>
                    <a:pt x="1489213" y="1896113"/>
                  </a:lnTo>
                  <a:lnTo>
                    <a:pt x="1401501" y="1938366"/>
                  </a:lnTo>
                  <a:cubicBezTo>
                    <a:pt x="1280807" y="1989415"/>
                    <a:pt x="1148111" y="2017644"/>
                    <a:pt x="1008822" y="2017644"/>
                  </a:cubicBezTo>
                  <a:cubicBezTo>
                    <a:pt x="451665" y="2017644"/>
                    <a:pt x="0" y="1565979"/>
                    <a:pt x="0" y="1008822"/>
                  </a:cubicBezTo>
                  <a:cubicBezTo>
                    <a:pt x="0" y="451665"/>
                    <a:pt x="451665" y="0"/>
                    <a:pt x="1008822" y="0"/>
                  </a:cubicBezTo>
                  <a:close/>
                </a:path>
              </a:pathLst>
            </a:cu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54690EC-9758-45B4-AEDD-73EE0D83B65F}"/>
                </a:ext>
              </a:extLst>
            </p:cNvPr>
            <p:cNvSpPr/>
            <p:nvPr/>
          </p:nvSpPr>
          <p:spPr>
            <a:xfrm>
              <a:off x="1257298" y="3651526"/>
              <a:ext cx="2643809" cy="1323439"/>
            </a:xfrm>
            <a:prstGeom prst="rect">
              <a:avLst/>
            </a:prstGeom>
          </p:spPr>
          <p:txBody>
            <a:bodyPr wrap="square">
              <a:spAutoFit/>
            </a:bodyPr>
            <a:lstStyle/>
            <a:p>
              <a:pPr fontAlgn="base"/>
              <a:r>
                <a:rPr lang="en-US" sz="4000" dirty="0">
                  <a:solidFill>
                    <a:schemeClr val="bg1"/>
                  </a:solidFill>
                  <a:latin typeface="Abadi" panose="020B0604020104020204" pitchFamily="34" charset="0"/>
                </a:rPr>
                <a:t>Same-sex marriage</a:t>
              </a:r>
            </a:p>
          </p:txBody>
        </p:sp>
      </p:grpSp>
      <p:grpSp>
        <p:nvGrpSpPr>
          <p:cNvPr id="44" name="Group 43">
            <a:extLst>
              <a:ext uri="{FF2B5EF4-FFF2-40B4-BE49-F238E27FC236}">
                <a16:creationId xmlns:a16="http://schemas.microsoft.com/office/drawing/2014/main" id="{CF749837-3C3B-434A-A362-A9A937C97617}"/>
              </a:ext>
            </a:extLst>
          </p:cNvPr>
          <p:cNvGrpSpPr/>
          <p:nvPr/>
        </p:nvGrpSpPr>
        <p:grpSpPr>
          <a:xfrm>
            <a:off x="136079" y="108873"/>
            <a:ext cx="1987827" cy="1888435"/>
            <a:chOff x="4323522" y="3866322"/>
            <a:chExt cx="1987827" cy="1888435"/>
          </a:xfrm>
        </p:grpSpPr>
        <p:sp>
          <p:nvSpPr>
            <p:cNvPr id="15" name="Arrow: Quad 14">
              <a:extLst>
                <a:ext uri="{FF2B5EF4-FFF2-40B4-BE49-F238E27FC236}">
                  <a16:creationId xmlns:a16="http://schemas.microsoft.com/office/drawing/2014/main" id="{34E5DD70-BDA9-4A46-A7BB-E77E6D70D1B8}"/>
                </a:ext>
              </a:extLst>
            </p:cNvPr>
            <p:cNvSpPr/>
            <p:nvPr/>
          </p:nvSpPr>
          <p:spPr>
            <a:xfrm>
              <a:off x="4323522" y="3866322"/>
              <a:ext cx="1987827" cy="1888435"/>
            </a:xfrm>
            <a:prstGeom prst="quadArrow">
              <a:avLst>
                <a:gd name="adj1" fmla="val 44605"/>
                <a:gd name="adj2" fmla="val 22500"/>
                <a:gd name="adj3" fmla="val 22500"/>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DC52E4-20BC-48E8-BCCC-6C060EF3BB2C}"/>
                </a:ext>
              </a:extLst>
            </p:cNvPr>
            <p:cNvSpPr/>
            <p:nvPr/>
          </p:nvSpPr>
          <p:spPr>
            <a:xfrm>
              <a:off x="4560657" y="4390190"/>
              <a:ext cx="1441420" cy="584775"/>
            </a:xfrm>
            <a:prstGeom prst="rect">
              <a:avLst/>
            </a:prstGeom>
          </p:spPr>
          <p:txBody>
            <a:bodyPr wrap="none">
              <a:spAutoFit/>
            </a:bodyPr>
            <a:lstStyle/>
            <a:p>
              <a:pPr fontAlgn="base"/>
              <a:r>
                <a:rPr lang="en-US" sz="3200" dirty="0">
                  <a:solidFill>
                    <a:schemeClr val="bg1"/>
                  </a:solidFill>
                  <a:latin typeface="Abadi" panose="020B0604020104020204" pitchFamily="34" charset="0"/>
                </a:rPr>
                <a:t>Gender</a:t>
              </a:r>
            </a:p>
          </p:txBody>
        </p:sp>
      </p:grpSp>
      <p:grpSp>
        <p:nvGrpSpPr>
          <p:cNvPr id="21" name="Group 20">
            <a:extLst>
              <a:ext uri="{FF2B5EF4-FFF2-40B4-BE49-F238E27FC236}">
                <a16:creationId xmlns:a16="http://schemas.microsoft.com/office/drawing/2014/main" id="{CA16DDFC-78D6-4B02-ABEF-D04546D7B0B9}"/>
              </a:ext>
            </a:extLst>
          </p:cNvPr>
          <p:cNvGrpSpPr/>
          <p:nvPr/>
        </p:nvGrpSpPr>
        <p:grpSpPr>
          <a:xfrm>
            <a:off x="6306235" y="3805296"/>
            <a:ext cx="2189347" cy="1639956"/>
            <a:chOff x="7156722" y="4403035"/>
            <a:chExt cx="2189347" cy="1639956"/>
          </a:xfrm>
        </p:grpSpPr>
        <p:grpSp>
          <p:nvGrpSpPr>
            <p:cNvPr id="19" name="Group 18">
              <a:extLst>
                <a:ext uri="{FF2B5EF4-FFF2-40B4-BE49-F238E27FC236}">
                  <a16:creationId xmlns:a16="http://schemas.microsoft.com/office/drawing/2014/main" id="{FC7BB433-DFBA-4998-BF83-1C0DFA478013}"/>
                </a:ext>
              </a:extLst>
            </p:cNvPr>
            <p:cNvGrpSpPr/>
            <p:nvPr/>
          </p:nvGrpSpPr>
          <p:grpSpPr>
            <a:xfrm>
              <a:off x="7434470" y="4403035"/>
              <a:ext cx="1639956" cy="1639956"/>
              <a:chOff x="7434470" y="4403035"/>
              <a:chExt cx="1639956" cy="1639956"/>
            </a:xfrm>
          </p:grpSpPr>
          <p:sp>
            <p:nvSpPr>
              <p:cNvPr id="17" name="Rectangle: Rounded Corners 16">
                <a:extLst>
                  <a:ext uri="{FF2B5EF4-FFF2-40B4-BE49-F238E27FC236}">
                    <a16:creationId xmlns:a16="http://schemas.microsoft.com/office/drawing/2014/main" id="{426E12D3-CC09-408B-996C-5D4A5049FE5B}"/>
                  </a:ext>
                </a:extLst>
              </p:cNvPr>
              <p:cNvSpPr/>
              <p:nvPr/>
            </p:nvSpPr>
            <p:spPr>
              <a:xfrm rot="2727554">
                <a:off x="7434470" y="4403035"/>
                <a:ext cx="1639956" cy="1639956"/>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8367E28-19A0-4F6B-9EFA-E24415EC87CE}"/>
                  </a:ext>
                </a:extLst>
              </p:cNvPr>
              <p:cNvSpPr/>
              <p:nvPr/>
            </p:nvSpPr>
            <p:spPr>
              <a:xfrm rot="2727554">
                <a:off x="7582813" y="4551378"/>
                <a:ext cx="1343270" cy="134327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0DD63F60-40B6-4FED-A76E-0463C74D9640}"/>
                </a:ext>
              </a:extLst>
            </p:cNvPr>
            <p:cNvSpPr/>
            <p:nvPr/>
          </p:nvSpPr>
          <p:spPr>
            <a:xfrm>
              <a:off x="7156722" y="4682577"/>
              <a:ext cx="2189347" cy="954107"/>
            </a:xfrm>
            <a:prstGeom prst="rect">
              <a:avLst/>
            </a:prstGeom>
          </p:spPr>
          <p:txBody>
            <a:bodyPr wrap="square">
              <a:spAutoFit/>
            </a:bodyPr>
            <a:lstStyle/>
            <a:p>
              <a:pPr algn="ctr" fontAlgn="base"/>
              <a:r>
                <a:rPr lang="en-US" sz="2800" dirty="0">
                  <a:latin typeface="Abadi" panose="020B0604020104020204" pitchFamily="34" charset="0"/>
                </a:rPr>
                <a:t>Having Children</a:t>
              </a:r>
            </a:p>
          </p:txBody>
        </p:sp>
      </p:grpSp>
      <p:grpSp>
        <p:nvGrpSpPr>
          <p:cNvPr id="46" name="Group 45">
            <a:extLst>
              <a:ext uri="{FF2B5EF4-FFF2-40B4-BE49-F238E27FC236}">
                <a16:creationId xmlns:a16="http://schemas.microsoft.com/office/drawing/2014/main" id="{DE02FDD5-19DE-41B0-ADC5-0B4A42326584}"/>
              </a:ext>
            </a:extLst>
          </p:cNvPr>
          <p:cNvGrpSpPr/>
          <p:nvPr/>
        </p:nvGrpSpPr>
        <p:grpSpPr>
          <a:xfrm>
            <a:off x="8721516" y="250395"/>
            <a:ext cx="2998973" cy="2764226"/>
            <a:chOff x="8955646" y="460491"/>
            <a:chExt cx="2998973" cy="2764226"/>
          </a:xfrm>
        </p:grpSpPr>
        <p:sp>
          <p:nvSpPr>
            <p:cNvPr id="22" name="Hexagon 21">
              <a:extLst>
                <a:ext uri="{FF2B5EF4-FFF2-40B4-BE49-F238E27FC236}">
                  <a16:creationId xmlns:a16="http://schemas.microsoft.com/office/drawing/2014/main" id="{E5F91146-AE93-48A7-8574-60BA5AFC9B38}"/>
                </a:ext>
              </a:extLst>
            </p:cNvPr>
            <p:cNvSpPr/>
            <p:nvPr/>
          </p:nvSpPr>
          <p:spPr>
            <a:xfrm>
              <a:off x="8955646" y="460491"/>
              <a:ext cx="2998973" cy="2764226"/>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4279004-90E6-42F8-BC67-5AE457F2EE66}"/>
                </a:ext>
              </a:extLst>
            </p:cNvPr>
            <p:cNvSpPr/>
            <p:nvPr/>
          </p:nvSpPr>
          <p:spPr>
            <a:xfrm>
              <a:off x="9159692" y="636679"/>
              <a:ext cx="2590879" cy="2388076"/>
            </a:xfrm>
            <a:prstGeom prst="hexagon">
              <a:avLst/>
            </a:prstGeom>
            <a:solidFill>
              <a:srgbClr val="FF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1A6D53-1786-44D8-9A26-BBDA6F52FF40}"/>
                </a:ext>
              </a:extLst>
            </p:cNvPr>
            <p:cNvSpPr/>
            <p:nvPr/>
          </p:nvSpPr>
          <p:spPr>
            <a:xfrm>
              <a:off x="9635669" y="873108"/>
              <a:ext cx="1613983" cy="1569660"/>
            </a:xfrm>
            <a:prstGeom prst="rect">
              <a:avLst/>
            </a:prstGeom>
          </p:spPr>
          <p:txBody>
            <a:bodyPr wrap="square">
              <a:spAutoFit/>
            </a:bodyPr>
            <a:lstStyle/>
            <a:p>
              <a:pPr algn="ctr" fontAlgn="base"/>
              <a:r>
                <a:rPr lang="en-US" sz="2400" b="1" dirty="0">
                  <a:solidFill>
                    <a:schemeClr val="bg1"/>
                  </a:solidFill>
                  <a:latin typeface="Abadi" panose="020B0604020104020204" pitchFamily="34" charset="0"/>
                </a:rPr>
                <a:t>Sexual relations outside of marriage</a:t>
              </a:r>
            </a:p>
          </p:txBody>
        </p:sp>
      </p:grpSp>
      <p:grpSp>
        <p:nvGrpSpPr>
          <p:cNvPr id="33" name="Group 32">
            <a:extLst>
              <a:ext uri="{FF2B5EF4-FFF2-40B4-BE49-F238E27FC236}">
                <a16:creationId xmlns:a16="http://schemas.microsoft.com/office/drawing/2014/main" id="{8ACB16DC-7CD7-43CD-A249-9A383172B0F4}"/>
              </a:ext>
            </a:extLst>
          </p:cNvPr>
          <p:cNvGrpSpPr/>
          <p:nvPr/>
        </p:nvGrpSpPr>
        <p:grpSpPr>
          <a:xfrm>
            <a:off x="2438669" y="251063"/>
            <a:ext cx="1361812" cy="3228521"/>
            <a:chOff x="4682226" y="776948"/>
            <a:chExt cx="1090507" cy="2585323"/>
          </a:xfrm>
        </p:grpSpPr>
        <p:grpSp>
          <p:nvGrpSpPr>
            <p:cNvPr id="31" name="Group 30">
              <a:extLst>
                <a:ext uri="{FF2B5EF4-FFF2-40B4-BE49-F238E27FC236}">
                  <a16:creationId xmlns:a16="http://schemas.microsoft.com/office/drawing/2014/main" id="{C99CB5D7-82C3-4252-939B-E94606BD5D81}"/>
                </a:ext>
              </a:extLst>
            </p:cNvPr>
            <p:cNvGrpSpPr/>
            <p:nvPr/>
          </p:nvGrpSpPr>
          <p:grpSpPr>
            <a:xfrm>
              <a:off x="4690155" y="776948"/>
              <a:ext cx="1082578" cy="2585323"/>
              <a:chOff x="4690155" y="1181440"/>
              <a:chExt cx="913201" cy="2180831"/>
            </a:xfrm>
            <a:solidFill>
              <a:schemeClr val="accent6">
                <a:lumMod val="50000"/>
              </a:schemeClr>
            </a:solidFill>
          </p:grpSpPr>
          <p:sp>
            <p:nvSpPr>
              <p:cNvPr id="28" name="Arrow: Pentagon 27">
                <a:extLst>
                  <a:ext uri="{FF2B5EF4-FFF2-40B4-BE49-F238E27FC236}">
                    <a16:creationId xmlns:a16="http://schemas.microsoft.com/office/drawing/2014/main" id="{5FA33FD1-D9D0-4E19-BD17-10A92D7B5FA3}"/>
                  </a:ext>
                </a:extLst>
              </p:cNvPr>
              <p:cNvSpPr/>
              <p:nvPr/>
            </p:nvSpPr>
            <p:spPr>
              <a:xfrm rot="5400000">
                <a:off x="4199039" y="2119456"/>
                <a:ext cx="1888435" cy="597195"/>
              </a:xfrm>
              <a:prstGeom prst="homePlat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03B98258-6B8B-4E94-BD6B-33180F77959C}"/>
                  </a:ext>
                </a:extLst>
              </p:cNvPr>
              <p:cNvSpPr/>
              <p:nvPr/>
            </p:nvSpPr>
            <p:spPr>
              <a:xfrm rot="10800000">
                <a:off x="4690155" y="1181440"/>
                <a:ext cx="913201" cy="584791"/>
              </a:xfrm>
              <a:prstGeom prst="trapezoid">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4B1E0110-B63B-457A-946E-4368EB40B11B}"/>
                </a:ext>
              </a:extLst>
            </p:cNvPr>
            <p:cNvSpPr/>
            <p:nvPr/>
          </p:nvSpPr>
          <p:spPr>
            <a:xfrm>
              <a:off x="4682226" y="831470"/>
              <a:ext cx="1090140" cy="517567"/>
            </a:xfrm>
            <a:prstGeom prst="rect">
              <a:avLst/>
            </a:prstGeom>
          </p:spPr>
          <p:txBody>
            <a:bodyPr wrap="square">
              <a:spAutoFit/>
            </a:bodyPr>
            <a:lstStyle/>
            <a:p>
              <a:pPr algn="ctr" fontAlgn="base"/>
              <a:r>
                <a:rPr lang="en-US" dirty="0">
                  <a:solidFill>
                    <a:schemeClr val="bg1"/>
                  </a:solidFill>
                  <a:latin typeface="Abadi" panose="020B0604020104020204" pitchFamily="34" charset="0"/>
                </a:rPr>
                <a:t>Roles </a:t>
              </a:r>
            </a:p>
            <a:p>
              <a:pPr algn="ctr" fontAlgn="base"/>
              <a:r>
                <a:rPr lang="en-US" dirty="0">
                  <a:solidFill>
                    <a:schemeClr val="bg1"/>
                  </a:solidFill>
                  <a:latin typeface="Abadi" panose="020B0604020104020204" pitchFamily="34" charset="0"/>
                </a:rPr>
                <a:t>of fathers</a:t>
              </a:r>
            </a:p>
          </p:txBody>
        </p:sp>
      </p:grpSp>
      <p:grpSp>
        <p:nvGrpSpPr>
          <p:cNvPr id="42" name="Group 41">
            <a:extLst>
              <a:ext uri="{FF2B5EF4-FFF2-40B4-BE49-F238E27FC236}">
                <a16:creationId xmlns:a16="http://schemas.microsoft.com/office/drawing/2014/main" id="{1BEE215D-8AC4-45DB-8176-B6C2795AF73B}"/>
              </a:ext>
            </a:extLst>
          </p:cNvPr>
          <p:cNvGrpSpPr/>
          <p:nvPr/>
        </p:nvGrpSpPr>
        <p:grpSpPr>
          <a:xfrm>
            <a:off x="9490702" y="4335586"/>
            <a:ext cx="2277231" cy="2232771"/>
            <a:chOff x="6096415" y="4198735"/>
            <a:chExt cx="2277231" cy="2232771"/>
          </a:xfrm>
        </p:grpSpPr>
        <p:sp>
          <p:nvSpPr>
            <p:cNvPr id="40" name="Freeform: Shape 39">
              <a:extLst>
                <a:ext uri="{FF2B5EF4-FFF2-40B4-BE49-F238E27FC236}">
                  <a16:creationId xmlns:a16="http://schemas.microsoft.com/office/drawing/2014/main" id="{6A3BC297-1B61-4C8C-A073-0A3E85E600A2}"/>
                </a:ext>
              </a:extLst>
            </p:cNvPr>
            <p:cNvSpPr/>
            <p:nvPr/>
          </p:nvSpPr>
          <p:spPr>
            <a:xfrm rot="5400000">
              <a:off x="6118645" y="4176505"/>
              <a:ext cx="2232771" cy="2277231"/>
            </a:xfrm>
            <a:custGeom>
              <a:avLst/>
              <a:gdLst>
                <a:gd name="connsiteX0" fmla="*/ 223 w 2232771"/>
                <a:gd name="connsiteY0" fmla="*/ 764938 h 2277231"/>
                <a:gd name="connsiteX1" fmla="*/ 371266 w 2232771"/>
                <a:gd name="connsiteY1" fmla="*/ 477654 h 2277231"/>
                <a:gd name="connsiteX2" fmla="*/ 478277 w 2232771"/>
                <a:gd name="connsiteY2" fmla="*/ 494888 h 2277231"/>
                <a:gd name="connsiteX3" fmla="*/ 468086 w 2232771"/>
                <a:gd name="connsiteY3" fmla="*/ 456498 h 2277231"/>
                <a:gd name="connsiteX4" fmla="*/ 1097112 w 2232771"/>
                <a:gd name="connsiteY4" fmla="*/ 298130 h 2277231"/>
                <a:gd name="connsiteX5" fmla="*/ 1726138 w 2232771"/>
                <a:gd name="connsiteY5" fmla="*/ 456498 h 2277231"/>
                <a:gd name="connsiteX6" fmla="*/ 1710650 w 2232771"/>
                <a:gd name="connsiteY6" fmla="*/ 514843 h 2277231"/>
                <a:gd name="connsiteX7" fmla="*/ 1743599 w 2232771"/>
                <a:gd name="connsiteY7" fmla="*/ 504385 h 2277231"/>
                <a:gd name="connsiteX8" fmla="*/ 1934642 w 2232771"/>
                <a:gd name="connsiteY8" fmla="*/ 1125658 h 2277231"/>
                <a:gd name="connsiteX9" fmla="*/ 1776274 w 2232771"/>
                <a:gd name="connsiteY9" fmla="*/ 1754684 h 2277231"/>
                <a:gd name="connsiteX10" fmla="*/ 1726665 w 2232771"/>
                <a:gd name="connsiteY10" fmla="*/ 1741514 h 2277231"/>
                <a:gd name="connsiteX11" fmla="*/ 1731559 w 2232771"/>
                <a:gd name="connsiteY11" fmla="*/ 1754530 h 2277231"/>
                <a:gd name="connsiteX12" fmla="*/ 1120108 w 2232771"/>
                <a:gd name="connsiteY12" fmla="*/ 1979102 h 2277231"/>
                <a:gd name="connsiteX13" fmla="*/ 479335 w 2232771"/>
                <a:gd name="connsiteY13" fmla="*/ 1942343 h 2277231"/>
                <a:gd name="connsiteX14" fmla="*/ 498836 w 2232771"/>
                <a:gd name="connsiteY14" fmla="*/ 1788058 h 2277231"/>
                <a:gd name="connsiteX15" fmla="*/ 518083 w 2232771"/>
                <a:gd name="connsiteY15" fmla="*/ 1730593 h 2277231"/>
                <a:gd name="connsiteX16" fmla="*/ 456497 w 2232771"/>
                <a:gd name="connsiteY16" fmla="*/ 1746942 h 2277231"/>
                <a:gd name="connsiteX17" fmla="*/ 2530 w 2232771"/>
                <a:gd name="connsiteY17" fmla="*/ 1497040 h 2277231"/>
                <a:gd name="connsiteX18" fmla="*/ 298129 w 2232771"/>
                <a:gd name="connsiteY18" fmla="*/ 1117916 h 2277231"/>
                <a:gd name="connsiteX19" fmla="*/ 223 w 2232771"/>
                <a:gd name="connsiteY19" fmla="*/ 764938 h 227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2771" h="2277231">
                  <a:moveTo>
                    <a:pt x="223" y="764938"/>
                  </a:moveTo>
                  <a:cubicBezTo>
                    <a:pt x="6588" y="606958"/>
                    <a:pt x="148442" y="466270"/>
                    <a:pt x="371266" y="477654"/>
                  </a:cubicBezTo>
                  <a:lnTo>
                    <a:pt x="478277" y="494888"/>
                  </a:lnTo>
                  <a:lnTo>
                    <a:pt x="468086" y="456498"/>
                  </a:lnTo>
                  <a:cubicBezTo>
                    <a:pt x="369193" y="-16360"/>
                    <a:pt x="914848" y="-205053"/>
                    <a:pt x="1097112" y="298130"/>
                  </a:cubicBezTo>
                  <a:cubicBezTo>
                    <a:pt x="1279377" y="-205053"/>
                    <a:pt x="1825031" y="-16360"/>
                    <a:pt x="1726138" y="456498"/>
                  </a:cubicBezTo>
                  <a:lnTo>
                    <a:pt x="1710650" y="514843"/>
                  </a:lnTo>
                  <a:lnTo>
                    <a:pt x="1743599" y="504385"/>
                  </a:lnTo>
                  <a:cubicBezTo>
                    <a:pt x="2240198" y="372748"/>
                    <a:pt x="2449261" y="939250"/>
                    <a:pt x="1934642" y="1125658"/>
                  </a:cubicBezTo>
                  <a:cubicBezTo>
                    <a:pt x="2437826" y="1307922"/>
                    <a:pt x="2249132" y="1853577"/>
                    <a:pt x="1776274" y="1754684"/>
                  </a:cubicBezTo>
                  <a:lnTo>
                    <a:pt x="1726665" y="1741514"/>
                  </a:lnTo>
                  <a:lnTo>
                    <a:pt x="1731559" y="1754530"/>
                  </a:lnTo>
                  <a:cubicBezTo>
                    <a:pt x="1898383" y="2275008"/>
                    <a:pt x="1310658" y="2505157"/>
                    <a:pt x="1120108" y="1979102"/>
                  </a:cubicBezTo>
                  <a:cubicBezTo>
                    <a:pt x="954413" y="2436541"/>
                    <a:pt x="488396" y="2322181"/>
                    <a:pt x="479335" y="1942343"/>
                  </a:cubicBezTo>
                  <a:cubicBezTo>
                    <a:pt x="478203" y="1894863"/>
                    <a:pt x="484210" y="1843236"/>
                    <a:pt x="498836" y="1788058"/>
                  </a:cubicBezTo>
                  <a:lnTo>
                    <a:pt x="518083" y="1730593"/>
                  </a:lnTo>
                  <a:lnTo>
                    <a:pt x="456497" y="1746942"/>
                  </a:lnTo>
                  <a:cubicBezTo>
                    <a:pt x="198575" y="1800884"/>
                    <a:pt x="25197" y="1663059"/>
                    <a:pt x="2530" y="1497040"/>
                  </a:cubicBezTo>
                  <a:cubicBezTo>
                    <a:pt x="-16361" y="1358691"/>
                    <a:pt x="69410" y="1200763"/>
                    <a:pt x="298129" y="1117916"/>
                  </a:cubicBezTo>
                  <a:cubicBezTo>
                    <a:pt x="83705" y="1040246"/>
                    <a:pt x="-5081" y="896588"/>
                    <a:pt x="223" y="764938"/>
                  </a:cubicBezTo>
                  <a:close/>
                </a:path>
              </a:pathLst>
            </a:custGeom>
            <a:solidFill>
              <a:srgbClr val="FF99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470A356-A2D6-4330-9BF1-1CB55DA694E4}"/>
                </a:ext>
              </a:extLst>
            </p:cNvPr>
            <p:cNvSpPr/>
            <p:nvPr/>
          </p:nvSpPr>
          <p:spPr>
            <a:xfrm>
              <a:off x="6373210" y="4800650"/>
              <a:ext cx="1793789" cy="954107"/>
            </a:xfrm>
            <a:prstGeom prst="rect">
              <a:avLst/>
            </a:prstGeom>
          </p:spPr>
          <p:txBody>
            <a:bodyPr wrap="square">
              <a:spAutoFit/>
            </a:bodyPr>
            <a:lstStyle/>
            <a:p>
              <a:pPr algn="ctr" fontAlgn="base"/>
              <a:r>
                <a:rPr lang="en-US" sz="2800" dirty="0">
                  <a:solidFill>
                    <a:srgbClr val="333333"/>
                  </a:solidFill>
                  <a:latin typeface="Abadi" panose="020B0604020104020204" pitchFamily="34" charset="0"/>
                </a:rPr>
                <a:t>Roles of mothers</a:t>
              </a:r>
            </a:p>
          </p:txBody>
        </p:sp>
      </p:grpSp>
      <p:grpSp>
        <p:nvGrpSpPr>
          <p:cNvPr id="47" name="Group 46">
            <a:extLst>
              <a:ext uri="{FF2B5EF4-FFF2-40B4-BE49-F238E27FC236}">
                <a16:creationId xmlns:a16="http://schemas.microsoft.com/office/drawing/2014/main" id="{DCD78F05-C0C1-4244-8ED2-02AEF9B28F5B}"/>
              </a:ext>
            </a:extLst>
          </p:cNvPr>
          <p:cNvGrpSpPr/>
          <p:nvPr/>
        </p:nvGrpSpPr>
        <p:grpSpPr>
          <a:xfrm>
            <a:off x="195273" y="1710028"/>
            <a:ext cx="2071194" cy="1938992"/>
            <a:chOff x="606056" y="873109"/>
            <a:chExt cx="2071194" cy="1938992"/>
          </a:xfrm>
        </p:grpSpPr>
        <p:sp>
          <p:nvSpPr>
            <p:cNvPr id="43" name="Callout: Quad Arrow 42">
              <a:extLst>
                <a:ext uri="{FF2B5EF4-FFF2-40B4-BE49-F238E27FC236}">
                  <a16:creationId xmlns:a16="http://schemas.microsoft.com/office/drawing/2014/main" id="{28C4B01A-162E-41FE-BAAA-3A4FE2154EC2}"/>
                </a:ext>
              </a:extLst>
            </p:cNvPr>
            <p:cNvSpPr/>
            <p:nvPr/>
          </p:nvSpPr>
          <p:spPr>
            <a:xfrm>
              <a:off x="606056" y="873109"/>
              <a:ext cx="1903104" cy="1938992"/>
            </a:xfrm>
            <a:prstGeom prst="quadArrowCallout">
              <a:avLst>
                <a:gd name="adj1" fmla="val 36162"/>
                <a:gd name="adj2" fmla="val 18515"/>
                <a:gd name="adj3" fmla="val 18515"/>
                <a:gd name="adj4" fmla="val 48123"/>
              </a:avLst>
            </a:prstGeom>
            <a:solidFill>
              <a:schemeClr val="bg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3EB5A13-63D0-4D58-9C8D-DC17698D2C08}"/>
                </a:ext>
              </a:extLst>
            </p:cNvPr>
            <p:cNvSpPr/>
            <p:nvPr/>
          </p:nvSpPr>
          <p:spPr>
            <a:xfrm>
              <a:off x="842581" y="1530626"/>
              <a:ext cx="1834669" cy="461665"/>
            </a:xfrm>
            <a:prstGeom prst="rect">
              <a:avLst/>
            </a:prstGeom>
          </p:spPr>
          <p:txBody>
            <a:bodyPr wrap="square">
              <a:spAutoFit/>
            </a:bodyPr>
            <a:lstStyle/>
            <a:p>
              <a:pPr fontAlgn="base"/>
              <a:r>
                <a:rPr lang="en-US" sz="2400" dirty="0">
                  <a:solidFill>
                    <a:schemeClr val="bg1"/>
                  </a:solidFill>
                  <a:latin typeface="Abadi" panose="020B0604020104020204" pitchFamily="34" charset="0"/>
                </a:rPr>
                <a:t>Abortion</a:t>
              </a:r>
              <a:endParaRPr lang="en-US" sz="2400" b="0" i="0" dirty="0">
                <a:solidFill>
                  <a:schemeClr val="bg1"/>
                </a:solidFill>
                <a:effectLst/>
                <a:latin typeface="Abadi" panose="020B0604020104020204" pitchFamily="34" charset="0"/>
              </a:endParaRPr>
            </a:p>
          </p:txBody>
        </p:sp>
      </p:grpSp>
      <p:grpSp>
        <p:nvGrpSpPr>
          <p:cNvPr id="4" name="Group 3">
            <a:extLst>
              <a:ext uri="{FF2B5EF4-FFF2-40B4-BE49-F238E27FC236}">
                <a16:creationId xmlns:a16="http://schemas.microsoft.com/office/drawing/2014/main" id="{150495F5-8122-040D-2E0B-FDCDD22B54C1}"/>
              </a:ext>
            </a:extLst>
          </p:cNvPr>
          <p:cNvGrpSpPr/>
          <p:nvPr/>
        </p:nvGrpSpPr>
        <p:grpSpPr>
          <a:xfrm>
            <a:off x="170417" y="3391668"/>
            <a:ext cx="1903104" cy="1938992"/>
            <a:chOff x="606056" y="873109"/>
            <a:chExt cx="1903104" cy="1938992"/>
          </a:xfrm>
        </p:grpSpPr>
        <p:sp>
          <p:nvSpPr>
            <p:cNvPr id="5" name="Callout: Quad Arrow 4">
              <a:extLst>
                <a:ext uri="{FF2B5EF4-FFF2-40B4-BE49-F238E27FC236}">
                  <a16:creationId xmlns:a16="http://schemas.microsoft.com/office/drawing/2014/main" id="{FD079148-2941-9F68-888A-15D399762125}"/>
                </a:ext>
              </a:extLst>
            </p:cNvPr>
            <p:cNvSpPr/>
            <p:nvPr/>
          </p:nvSpPr>
          <p:spPr>
            <a:xfrm>
              <a:off x="606056" y="873109"/>
              <a:ext cx="1903104" cy="1938992"/>
            </a:xfrm>
            <a:prstGeom prst="quadArrowCallout">
              <a:avLst>
                <a:gd name="adj1" fmla="val 36162"/>
                <a:gd name="adj2" fmla="val 18515"/>
                <a:gd name="adj3" fmla="val 18515"/>
                <a:gd name="adj4" fmla="val 48123"/>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3F10E5-297C-DBC8-BAF4-C08FFF8B330F}"/>
                </a:ext>
              </a:extLst>
            </p:cNvPr>
            <p:cNvSpPr/>
            <p:nvPr/>
          </p:nvSpPr>
          <p:spPr>
            <a:xfrm>
              <a:off x="606056" y="1600014"/>
              <a:ext cx="1834669" cy="461665"/>
            </a:xfrm>
            <a:prstGeom prst="rect">
              <a:avLst/>
            </a:prstGeom>
          </p:spPr>
          <p:txBody>
            <a:bodyPr wrap="square">
              <a:spAutoFit/>
            </a:bodyPr>
            <a:lstStyle/>
            <a:p>
              <a:pPr algn="ctr" fontAlgn="base"/>
              <a:r>
                <a:rPr lang="en-US" sz="2400" dirty="0">
                  <a:solidFill>
                    <a:schemeClr val="bg1"/>
                  </a:solidFill>
                  <a:latin typeface="Abadi" panose="020B0604020104020204" pitchFamily="34" charset="0"/>
                </a:rPr>
                <a:t>Abuse</a:t>
              </a:r>
              <a:endParaRPr lang="en-US" sz="2400" b="0" i="0" dirty="0">
                <a:solidFill>
                  <a:schemeClr val="bg1"/>
                </a:solidFill>
                <a:effectLst/>
                <a:latin typeface="Abadi" panose="020B0604020104020204" pitchFamily="34" charset="0"/>
              </a:endParaRPr>
            </a:p>
          </p:txBody>
        </p:sp>
      </p:grpSp>
      <p:grpSp>
        <p:nvGrpSpPr>
          <p:cNvPr id="23" name="Group 22">
            <a:extLst>
              <a:ext uri="{FF2B5EF4-FFF2-40B4-BE49-F238E27FC236}">
                <a16:creationId xmlns:a16="http://schemas.microsoft.com/office/drawing/2014/main" id="{62720EC2-ADB1-E10D-53FA-79AC24F94DF4}"/>
              </a:ext>
            </a:extLst>
          </p:cNvPr>
          <p:cNvGrpSpPr/>
          <p:nvPr/>
        </p:nvGrpSpPr>
        <p:grpSpPr>
          <a:xfrm>
            <a:off x="3955073" y="3507226"/>
            <a:ext cx="2189347" cy="1919512"/>
            <a:chOff x="4455215" y="3611776"/>
            <a:chExt cx="2189347" cy="1919512"/>
          </a:xfrm>
        </p:grpSpPr>
        <p:sp>
          <p:nvSpPr>
            <p:cNvPr id="10" name="Smiley Face 9">
              <a:extLst>
                <a:ext uri="{FF2B5EF4-FFF2-40B4-BE49-F238E27FC236}">
                  <a16:creationId xmlns:a16="http://schemas.microsoft.com/office/drawing/2014/main" id="{AFFE2A88-100F-CE5E-C219-40DE378F0151}"/>
                </a:ext>
              </a:extLst>
            </p:cNvPr>
            <p:cNvSpPr/>
            <p:nvPr/>
          </p:nvSpPr>
          <p:spPr>
            <a:xfrm>
              <a:off x="4697807" y="3611776"/>
              <a:ext cx="1753689" cy="1919512"/>
            </a:xfrm>
            <a:prstGeom prst="smileyFace">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AB680-68CD-D70F-C134-9470FA9052BB}"/>
                </a:ext>
              </a:extLst>
            </p:cNvPr>
            <p:cNvSpPr/>
            <p:nvPr/>
          </p:nvSpPr>
          <p:spPr>
            <a:xfrm>
              <a:off x="4455215" y="4361164"/>
              <a:ext cx="2189347" cy="646331"/>
            </a:xfrm>
            <a:prstGeom prst="rect">
              <a:avLst/>
            </a:prstGeom>
          </p:spPr>
          <p:txBody>
            <a:bodyPr wrap="square">
              <a:spAutoFit/>
            </a:bodyPr>
            <a:lstStyle/>
            <a:p>
              <a:pPr algn="ctr" fontAlgn="base"/>
              <a:r>
                <a:rPr lang="en-US" dirty="0">
                  <a:latin typeface="Abadi" panose="020B0604020104020204" pitchFamily="34" charset="0"/>
                </a:rPr>
                <a:t>Happiness in </a:t>
              </a:r>
            </a:p>
            <a:p>
              <a:pPr algn="ctr" fontAlgn="base"/>
              <a:r>
                <a:rPr lang="en-US" dirty="0">
                  <a:latin typeface="Abadi" panose="020B0604020104020204" pitchFamily="34" charset="0"/>
                </a:rPr>
                <a:t>families</a:t>
              </a:r>
            </a:p>
          </p:txBody>
        </p:sp>
      </p:grpSp>
      <p:sp>
        <p:nvSpPr>
          <p:cNvPr id="27" name="TextBox 26">
            <a:extLst>
              <a:ext uri="{FF2B5EF4-FFF2-40B4-BE49-F238E27FC236}">
                <a16:creationId xmlns:a16="http://schemas.microsoft.com/office/drawing/2014/main" id="{5C7127BE-4C17-5C24-42E1-EC0D42823977}"/>
              </a:ext>
            </a:extLst>
          </p:cNvPr>
          <p:cNvSpPr txBox="1"/>
          <p:nvPr/>
        </p:nvSpPr>
        <p:spPr>
          <a:xfrm>
            <a:off x="4887217" y="5499172"/>
            <a:ext cx="4258225" cy="1384995"/>
          </a:xfrm>
          <a:prstGeom prst="rect">
            <a:avLst/>
          </a:prstGeom>
          <a:noFill/>
        </p:spPr>
        <p:txBody>
          <a:bodyPr wrap="square">
            <a:spAutoFit/>
          </a:bodyPr>
          <a:lstStyle/>
          <a:p>
            <a:r>
              <a:rPr lang="en-US" sz="2800" b="0" i="0" dirty="0">
                <a:solidFill>
                  <a:schemeClr val="bg1"/>
                </a:solidFill>
                <a:effectLst/>
              </a:rPr>
              <a:t>Where do you think people often go to find answers about these issues?</a:t>
            </a:r>
            <a:endParaRPr lang="en-US" sz="2800" dirty="0">
              <a:solidFill>
                <a:schemeClr val="bg1"/>
              </a:solidFill>
            </a:endParaRPr>
          </a:p>
        </p:txBody>
      </p:sp>
    </p:spTree>
    <p:extLst>
      <p:ext uri="{BB962C8B-B14F-4D97-AF65-F5344CB8AC3E}">
        <p14:creationId xmlns:p14="http://schemas.microsoft.com/office/powerpoint/2010/main" val="19028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anim calcmode="lin" valueType="num">
                                      <p:cBhvr>
                                        <p:cTn id="48" dur="1000" fill="hold"/>
                                        <p:tgtEl>
                                          <p:spTgt spid="42"/>
                                        </p:tgtEl>
                                        <p:attrNameLst>
                                          <p:attrName>ppt_x</p:attrName>
                                        </p:attrNameLst>
                                      </p:cBhvr>
                                      <p:tavLst>
                                        <p:tav tm="0">
                                          <p:val>
                                            <p:strVal val="#ppt_x"/>
                                          </p:val>
                                        </p:tav>
                                        <p:tav tm="100000">
                                          <p:val>
                                            <p:strVal val="#ppt_x"/>
                                          </p:val>
                                        </p:tav>
                                      </p:tavLst>
                                    </p:anim>
                                    <p:anim calcmode="lin" valueType="num">
                                      <p:cBhvr>
                                        <p:cTn id="49" dur="1000" fill="hold"/>
                                        <p:tgtEl>
                                          <p:spTgt spid="4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1.gstatic.com/shopping?q=tbn:ANd9GcSka_7841qMVLQPBK18Pn98tqYp3pZdyUMCwbwEQQ6OXMTUeao4&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09642" y="947398"/>
            <a:ext cx="5354831" cy="4031873"/>
          </a:xfrm>
          <a:prstGeom prst="rect">
            <a:avLst/>
          </a:prstGeom>
        </p:spPr>
        <p:txBody>
          <a:bodyPr wrap="square">
            <a:spAutoFit/>
          </a:bodyPr>
          <a:lstStyle/>
          <a:p>
            <a:r>
              <a:rPr lang="en-US" sz="3200" b="1" dirty="0">
                <a:solidFill>
                  <a:srgbClr val="333333"/>
                </a:solidFill>
                <a:latin typeface="Abadi" panose="020B0604020104020204" pitchFamily="34" charset="0"/>
              </a:rPr>
              <a:t>Successful marriages and families are established and maintained on principles of faith, prayer, repentance, </a:t>
            </a:r>
            <a:r>
              <a:rPr lang="en-US" sz="3200" b="1" dirty="0">
                <a:solidFill>
                  <a:srgbClr val="2F393A"/>
                </a:solidFill>
                <a:latin typeface="Abadi" panose="020B0604020104020204" pitchFamily="34" charset="0"/>
              </a:rPr>
              <a:t>forgiveness</a:t>
            </a:r>
            <a:r>
              <a:rPr lang="en-US" sz="3200" b="1" dirty="0">
                <a:solidFill>
                  <a:srgbClr val="333333"/>
                </a:solidFill>
                <a:latin typeface="Abadi" panose="020B0604020104020204" pitchFamily="34" charset="0"/>
              </a:rPr>
              <a:t>, respect, love, compassion, work, and wholesome recreational activities. </a:t>
            </a:r>
            <a:endParaRPr lang="en-US" sz="3200" b="1" dirty="0"/>
          </a:p>
        </p:txBody>
      </p:sp>
      <p:grpSp>
        <p:nvGrpSpPr>
          <p:cNvPr id="3" name="Group 2"/>
          <p:cNvGrpSpPr/>
          <p:nvPr/>
        </p:nvGrpSpPr>
        <p:grpSpPr>
          <a:xfrm>
            <a:off x="264651" y="458001"/>
            <a:ext cx="6117464" cy="5646585"/>
            <a:chOff x="-273775" y="-552957"/>
            <a:chExt cx="5521888" cy="464830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42" y="306632"/>
              <a:ext cx="4277655" cy="3208241"/>
            </a:xfrm>
            <a:prstGeom prst="rect">
              <a:avLst/>
            </a:prstGeom>
          </p:spPr>
        </p:pic>
        <p:pic>
          <p:nvPicPr>
            <p:cNvPr id="7" name="Picture 12" descr="https://az480170.vo.msecnd.net/debd7172-44dc-4681-b074-d940a93cc4e1/img/prd/f25f42a1-9f0b-4e01-a8a4-9516eed4ced3/l_05frame_defr_hpe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75" y="-552957"/>
              <a:ext cx="5521888" cy="464830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159097" y="6104586"/>
            <a:ext cx="3837905" cy="646331"/>
          </a:xfrm>
          <a:prstGeom prst="rect">
            <a:avLst/>
          </a:prstGeom>
          <a:noFill/>
        </p:spPr>
        <p:txBody>
          <a:bodyPr wrap="square" rtlCol="0">
            <a:spAutoFit/>
          </a:bodyPr>
          <a:lstStyle/>
          <a:p>
            <a:pPr algn="ctr"/>
            <a:r>
              <a:rPr lang="en-US" b="1" dirty="0"/>
              <a:t>The Campbell Family</a:t>
            </a:r>
          </a:p>
          <a:p>
            <a:pPr algn="ctr"/>
            <a:r>
              <a:rPr lang="en-US" b="1" dirty="0"/>
              <a:t>Mt. Pleasant, Utah</a:t>
            </a:r>
          </a:p>
        </p:txBody>
      </p:sp>
      <p:sp>
        <p:nvSpPr>
          <p:cNvPr id="4" name="TextBox 3">
            <a:extLst>
              <a:ext uri="{FF2B5EF4-FFF2-40B4-BE49-F238E27FC236}">
                <a16:creationId xmlns:a16="http://schemas.microsoft.com/office/drawing/2014/main" id="{F2A19295-86E1-A9AA-8E8E-599A19EF5AF6}"/>
              </a:ext>
            </a:extLst>
          </p:cNvPr>
          <p:cNvSpPr txBox="1"/>
          <p:nvPr/>
        </p:nvSpPr>
        <p:spPr>
          <a:xfrm>
            <a:off x="0" y="6453625"/>
            <a:ext cx="1861851" cy="369332"/>
          </a:xfrm>
          <a:prstGeom prst="rect">
            <a:avLst/>
          </a:prstGeom>
          <a:noFill/>
        </p:spPr>
        <p:txBody>
          <a:bodyPr wrap="square">
            <a:spAutoFit/>
          </a:bodyPr>
          <a:lstStyle/>
          <a:p>
            <a:r>
              <a:rPr lang="en-US" b="0" i="0" u="none" strike="noStrike" dirty="0">
                <a:solidFill>
                  <a:srgbClr val="212225"/>
                </a:solidFill>
                <a:effectLst/>
                <a:latin typeface="Abadi" panose="020B0604020104020204" pitchFamily="34" charset="0"/>
              </a:rPr>
              <a:t>Paragraph 7</a:t>
            </a:r>
            <a:endParaRPr lang="en-US" dirty="0">
              <a:latin typeface="Abadi" panose="020B0604020104020204" pitchFamily="34" charset="0"/>
            </a:endParaRPr>
          </a:p>
        </p:txBody>
      </p:sp>
    </p:spTree>
    <p:extLst>
      <p:ext uri="{BB962C8B-B14F-4D97-AF65-F5344CB8AC3E}">
        <p14:creationId xmlns:p14="http://schemas.microsoft.com/office/powerpoint/2010/main" val="3514168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1.gstatic.com/shopping?q=tbn:ANd9GcSka_7841qMVLQPBK18Pn98tqYp3pZdyUMCwbwEQQ6OXMTUeao4&amp;usqp=C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3978" y="1413063"/>
            <a:ext cx="4950602" cy="3539430"/>
          </a:xfrm>
          <a:prstGeom prst="rect">
            <a:avLst/>
          </a:prstGeom>
        </p:spPr>
        <p:txBody>
          <a:bodyPr wrap="square">
            <a:spAutoFit/>
          </a:bodyPr>
          <a:lstStyle/>
          <a:p>
            <a:r>
              <a:rPr lang="en-US" sz="3200" b="1" dirty="0">
                <a:solidFill>
                  <a:srgbClr val="333333"/>
                </a:solidFill>
                <a:latin typeface="Abadi" panose="020B0604020104020204" pitchFamily="34" charset="0"/>
              </a:rPr>
              <a:t>By divine design, fathers are to preside over their families in love and righteousness and are responsible to provide the necessities of life and protection for their families. </a:t>
            </a:r>
            <a:endParaRPr lang="en-US" sz="3200" b="1" dirty="0"/>
          </a:p>
        </p:txBody>
      </p:sp>
      <p:sp>
        <p:nvSpPr>
          <p:cNvPr id="10" name="TextBox 9"/>
          <p:cNvSpPr txBox="1"/>
          <p:nvPr/>
        </p:nvSpPr>
        <p:spPr>
          <a:xfrm>
            <a:off x="6965591" y="6302003"/>
            <a:ext cx="3837905" cy="369332"/>
          </a:xfrm>
          <a:prstGeom prst="rect">
            <a:avLst/>
          </a:prstGeom>
          <a:noFill/>
        </p:spPr>
        <p:txBody>
          <a:bodyPr wrap="square" rtlCol="0">
            <a:spAutoFit/>
          </a:bodyPr>
          <a:lstStyle/>
          <a:p>
            <a:pPr algn="ctr"/>
            <a:r>
              <a:rPr lang="en-US" b="1" dirty="0"/>
              <a:t>Joseph Moroni Green Family</a:t>
            </a:r>
          </a:p>
        </p:txBody>
      </p:sp>
      <p:grpSp>
        <p:nvGrpSpPr>
          <p:cNvPr id="5" name="Group 4">
            <a:extLst>
              <a:ext uri="{FF2B5EF4-FFF2-40B4-BE49-F238E27FC236}">
                <a16:creationId xmlns:a16="http://schemas.microsoft.com/office/drawing/2014/main" id="{B4EF2630-E83D-460B-B89F-ABEA5604BBE5}"/>
              </a:ext>
            </a:extLst>
          </p:cNvPr>
          <p:cNvGrpSpPr/>
          <p:nvPr/>
        </p:nvGrpSpPr>
        <p:grpSpPr>
          <a:xfrm>
            <a:off x="5201885" y="566519"/>
            <a:ext cx="6972550" cy="5735484"/>
            <a:chOff x="5433506" y="1056035"/>
            <a:chExt cx="6972550" cy="5735484"/>
          </a:xfrm>
        </p:grpSpPr>
        <p:pic>
          <p:nvPicPr>
            <p:cNvPr id="11" name="Picture 10">
              <a:extLst>
                <a:ext uri="{FF2B5EF4-FFF2-40B4-BE49-F238E27FC236}">
                  <a16:creationId xmlns:a16="http://schemas.microsoft.com/office/drawing/2014/main" id="{C5F1C313-6A49-4E32-A2DA-BA0CBD615FFE}"/>
                </a:ext>
              </a:extLst>
            </p:cNvPr>
            <p:cNvPicPr>
              <a:picLocks noChangeAspect="1"/>
            </p:cNvPicPr>
            <p:nvPr/>
          </p:nvPicPr>
          <p:blipFill rotWithShape="1">
            <a:blip r:embed="rId3"/>
            <a:srcRect l="24945" t="42754" r="60381" b="40145"/>
            <a:stretch/>
          </p:blipFill>
          <p:spPr>
            <a:xfrm>
              <a:off x="6668319" y="2547190"/>
              <a:ext cx="4502925" cy="2951922"/>
            </a:xfrm>
            <a:prstGeom prst="rect">
              <a:avLst/>
            </a:prstGeom>
          </p:spPr>
        </p:pic>
        <p:pic>
          <p:nvPicPr>
            <p:cNvPr id="3" name="Picture 2">
              <a:extLst>
                <a:ext uri="{FF2B5EF4-FFF2-40B4-BE49-F238E27FC236}">
                  <a16:creationId xmlns:a16="http://schemas.microsoft.com/office/drawing/2014/main" id="{90BF2469-04B1-4AD6-8B88-31AEE20F4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52039" y="437502"/>
              <a:ext cx="5735484" cy="6972550"/>
            </a:xfrm>
            <a:prstGeom prst="rect">
              <a:avLst/>
            </a:prstGeom>
          </p:spPr>
        </p:pic>
      </p:grpSp>
      <p:sp>
        <p:nvSpPr>
          <p:cNvPr id="4" name="TextBox 3">
            <a:extLst>
              <a:ext uri="{FF2B5EF4-FFF2-40B4-BE49-F238E27FC236}">
                <a16:creationId xmlns:a16="http://schemas.microsoft.com/office/drawing/2014/main" id="{DE98BBF1-17A5-AEF3-11F6-7D1E1FAB98D4}"/>
              </a:ext>
            </a:extLst>
          </p:cNvPr>
          <p:cNvSpPr txBox="1"/>
          <p:nvPr/>
        </p:nvSpPr>
        <p:spPr>
          <a:xfrm>
            <a:off x="779444" y="5614371"/>
            <a:ext cx="6097836" cy="369332"/>
          </a:xfrm>
          <a:prstGeom prst="rect">
            <a:avLst/>
          </a:prstGeom>
          <a:noFill/>
        </p:spPr>
        <p:txBody>
          <a:bodyPr wrap="square">
            <a:spAutoFit/>
          </a:bodyPr>
          <a:lstStyle/>
          <a:p>
            <a:r>
              <a:rPr lang="en-US" b="1" i="0" dirty="0">
                <a:solidFill>
                  <a:srgbClr val="53575B"/>
                </a:solidFill>
                <a:effectLst/>
                <a:latin typeface="Abadi" panose="020B0604020104020204" pitchFamily="34" charset="0"/>
              </a:rPr>
              <a:t>partners</a:t>
            </a:r>
            <a:endParaRPr lang="en-US" dirty="0"/>
          </a:p>
        </p:txBody>
      </p:sp>
      <p:sp>
        <p:nvSpPr>
          <p:cNvPr id="7" name="TextBox 6">
            <a:extLst>
              <a:ext uri="{FF2B5EF4-FFF2-40B4-BE49-F238E27FC236}">
                <a16:creationId xmlns:a16="http://schemas.microsoft.com/office/drawing/2014/main" id="{055F02F0-24B6-85A9-F85D-2D501D801ED8}"/>
              </a:ext>
            </a:extLst>
          </p:cNvPr>
          <p:cNvSpPr txBox="1"/>
          <p:nvPr/>
        </p:nvSpPr>
        <p:spPr>
          <a:xfrm>
            <a:off x="0" y="28255"/>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Fathers</a:t>
            </a:r>
          </a:p>
        </p:txBody>
      </p:sp>
    </p:spTree>
    <p:extLst>
      <p:ext uri="{BB962C8B-B14F-4D97-AF65-F5344CB8AC3E}">
        <p14:creationId xmlns:p14="http://schemas.microsoft.com/office/powerpoint/2010/main" val="7436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fc09.deviantart.net/fs71/i/2011/027/7/2/blue_faded_vintage_scrap_paper_by_jinifur-d387cv2.jpg"/>
          <p:cNvPicPr>
            <a:picLocks noChangeAspect="1" noChangeArrowheads="1"/>
          </p:cNvPicPr>
          <p:nvPr/>
        </p:nvPicPr>
        <p:blipFill rotWithShape="1">
          <a:blip r:embed="rId2">
            <a:extLst>
              <a:ext uri="{28A0092B-C50C-407E-A947-70E740481C1C}">
                <a14:useLocalDpi xmlns:a14="http://schemas.microsoft.com/office/drawing/2010/main" val="0"/>
              </a:ext>
            </a:extLst>
          </a:blip>
          <a:srcRect t="35937" r="-281"/>
          <a:stretch/>
        </p:blipFill>
        <p:spPr bwMode="auto">
          <a:xfrm>
            <a:off x="0" y="0"/>
            <a:ext cx="122573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6630" y="706296"/>
            <a:ext cx="6840967" cy="1569660"/>
          </a:xfrm>
          <a:prstGeom prst="rect">
            <a:avLst/>
          </a:prstGeom>
        </p:spPr>
        <p:txBody>
          <a:bodyPr wrap="square">
            <a:spAutoFit/>
          </a:bodyPr>
          <a:lstStyle/>
          <a:p>
            <a:r>
              <a:rPr lang="en-US" sz="2400" dirty="0">
                <a:solidFill>
                  <a:srgbClr val="333333"/>
                </a:solidFill>
                <a:latin typeface="Abadi" panose="020B0604020104020204" pitchFamily="34" charset="0"/>
              </a:rPr>
              <a:t>Mothers are primarily responsible for the nurture of their children. In these sacred responsibilities, fathers and mothers are obligated to help one another as equal partners. </a:t>
            </a:r>
            <a:endParaRPr lang="en-US" sz="2400" dirty="0"/>
          </a:p>
        </p:txBody>
      </p:sp>
      <p:grpSp>
        <p:nvGrpSpPr>
          <p:cNvPr id="4" name="Group 3"/>
          <p:cNvGrpSpPr/>
          <p:nvPr/>
        </p:nvGrpSpPr>
        <p:grpSpPr>
          <a:xfrm>
            <a:off x="7422913" y="800746"/>
            <a:ext cx="4349240" cy="5681155"/>
            <a:chOff x="7216084" y="332661"/>
            <a:chExt cx="4349240" cy="568115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050" y="1023041"/>
              <a:ext cx="2859306" cy="4300396"/>
            </a:xfrm>
            <a:prstGeom prst="rect">
              <a:avLst/>
            </a:prstGeom>
          </p:spPr>
        </p:pic>
        <p:pic>
          <p:nvPicPr>
            <p:cNvPr id="5" name="Picture 14" descr="http://www.clipartbest.com/cliparts/9i4/e95/9i4e95GA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550126" y="998619"/>
              <a:ext cx="5681155" cy="434924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526972" y="2744534"/>
            <a:ext cx="3765311" cy="2677656"/>
          </a:xfrm>
          <a:prstGeom prst="rect">
            <a:avLst/>
          </a:prstGeom>
        </p:spPr>
        <p:txBody>
          <a:bodyPr wrap="square">
            <a:spAutoFit/>
          </a:bodyPr>
          <a:lstStyle/>
          <a:p>
            <a:r>
              <a:rPr lang="en-US" sz="2400" dirty="0">
                <a:solidFill>
                  <a:srgbClr val="333333"/>
                </a:solidFill>
                <a:latin typeface="Abadi" panose="020B0604020104020204" pitchFamily="34" charset="0"/>
              </a:rPr>
              <a:t>Disability, death, or other circumstances may necessitate individual adaptation.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Extended families should lend support when needed.</a:t>
            </a:r>
            <a:endParaRPr lang="en-US" sz="2400" dirty="0"/>
          </a:p>
        </p:txBody>
      </p:sp>
      <p:sp>
        <p:nvSpPr>
          <p:cNvPr id="7" name="TextBox 6">
            <a:extLst>
              <a:ext uri="{FF2B5EF4-FFF2-40B4-BE49-F238E27FC236}">
                <a16:creationId xmlns:a16="http://schemas.microsoft.com/office/drawing/2014/main" id="{6A22F0E0-3415-EA21-8438-3A620F7AF30E}"/>
              </a:ext>
            </a:extLst>
          </p:cNvPr>
          <p:cNvSpPr txBox="1"/>
          <p:nvPr/>
        </p:nvSpPr>
        <p:spPr>
          <a:xfrm>
            <a:off x="0" y="87287"/>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Mothers</a:t>
            </a:r>
          </a:p>
        </p:txBody>
      </p:sp>
    </p:spTree>
    <p:extLst>
      <p:ext uri="{BB962C8B-B14F-4D97-AF65-F5344CB8AC3E}">
        <p14:creationId xmlns:p14="http://schemas.microsoft.com/office/powerpoint/2010/main" val="210487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white flowers&#10;&#10;Description automatically generated">
            <a:extLst>
              <a:ext uri="{FF2B5EF4-FFF2-40B4-BE49-F238E27FC236}">
                <a16:creationId xmlns:a16="http://schemas.microsoft.com/office/drawing/2014/main" id="{3CEEB50C-81F5-D3A8-D8C4-8F8E2BFF6375}"/>
              </a:ext>
            </a:extLst>
          </p:cNvPr>
          <p:cNvPicPr>
            <a:picLocks noChangeAspect="1"/>
          </p:cNvPicPr>
          <p:nvPr/>
        </p:nvPicPr>
        <p:blipFill>
          <a:blip r:embed="rId2"/>
          <a:srcRect l="6526" r="7237"/>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458BA61-ECDF-3621-7C15-C439547C380B}"/>
              </a:ext>
            </a:extLst>
          </p:cNvPr>
          <p:cNvSpPr txBox="1"/>
          <p:nvPr/>
        </p:nvSpPr>
        <p:spPr>
          <a:xfrm>
            <a:off x="0" y="170857"/>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Equal Partners</a:t>
            </a:r>
          </a:p>
        </p:txBody>
      </p:sp>
      <p:sp>
        <p:nvSpPr>
          <p:cNvPr id="9" name="TextBox 8">
            <a:extLst>
              <a:ext uri="{FF2B5EF4-FFF2-40B4-BE49-F238E27FC236}">
                <a16:creationId xmlns:a16="http://schemas.microsoft.com/office/drawing/2014/main" id="{432B268A-5B3A-564B-DA71-A3F91C891A2C}"/>
              </a:ext>
            </a:extLst>
          </p:cNvPr>
          <p:cNvSpPr txBox="1"/>
          <p:nvPr/>
        </p:nvSpPr>
        <p:spPr>
          <a:xfrm>
            <a:off x="1061310" y="1348935"/>
            <a:ext cx="6097836" cy="4524315"/>
          </a:xfrm>
          <a:prstGeom prst="rect">
            <a:avLst/>
          </a:prstGeom>
          <a:noFill/>
        </p:spPr>
        <p:txBody>
          <a:bodyPr wrap="square">
            <a:spAutoFit/>
          </a:bodyPr>
          <a:lstStyle/>
          <a:p>
            <a:pPr algn="l" fontAlgn="base"/>
            <a:r>
              <a:rPr lang="en-US" b="0" i="0" dirty="0">
                <a:solidFill>
                  <a:srgbClr val="212225"/>
                </a:solidFill>
                <a:effectLst/>
                <a:latin typeface="Abadi" panose="020B0604020104020204" pitchFamily="34" charset="0"/>
              </a:rPr>
              <a:t>Our Father in Heaven loves all of His children equally, perfectly, and infinitely. His love is no different for His daughters than for His sons. </a:t>
            </a:r>
          </a:p>
          <a:p>
            <a:pPr algn="l" fontAlgn="base"/>
            <a:endParaRPr lang="en-US" dirty="0">
              <a:solidFill>
                <a:srgbClr val="212225"/>
              </a:solidFill>
              <a:latin typeface="Abadi" panose="020B0604020104020204" pitchFamily="34" charset="0"/>
            </a:endParaRPr>
          </a:p>
          <a:p>
            <a:pPr algn="l" fontAlgn="base"/>
            <a:r>
              <a:rPr lang="en-US" b="0" i="0" dirty="0">
                <a:solidFill>
                  <a:srgbClr val="212225"/>
                </a:solidFill>
                <a:effectLst/>
                <a:latin typeface="Abadi" panose="020B0604020104020204" pitchFamily="34" charset="0"/>
              </a:rPr>
              <a:t>Our Savior, the Lord Jesus Christ, also loves men and women equally. His atonement and His gospel are for all of God’s children. …</a:t>
            </a:r>
            <a:endParaRPr lang="en-US" dirty="0">
              <a:solidFill>
                <a:srgbClr val="212225"/>
              </a:solidFill>
              <a:latin typeface="Abadi" panose="020B0604020104020204" pitchFamily="34" charset="0"/>
            </a:endParaRP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The gospel of Jesus Christ can sanctify both men and women in the same way and by identical principles.</a:t>
            </a:r>
          </a:p>
          <a:p>
            <a:pPr algn="l" fontAlgn="base"/>
            <a:endParaRPr lang="en-US" dirty="0">
              <a:solidFill>
                <a:srgbClr val="212225"/>
              </a:solidFill>
              <a:latin typeface="Abadi" panose="020B0604020104020204" pitchFamily="34" charset="0"/>
            </a:endParaRPr>
          </a:p>
          <a:p>
            <a:pPr algn="l" fontAlgn="base"/>
            <a:r>
              <a:rPr lang="en-US" b="0" i="0" dirty="0">
                <a:solidFill>
                  <a:srgbClr val="212225"/>
                </a:solidFill>
                <a:effectLst/>
                <a:latin typeface="Abadi" panose="020B0604020104020204" pitchFamily="34" charset="0"/>
              </a:rPr>
              <a:t>For example, faith repentance, baptism, and the gift of the Holy Ghost are requirements for all of God’s children, regardless of </a:t>
            </a:r>
            <a:r>
              <a:rPr lang="en-US" b="0" i="1" dirty="0">
                <a:solidFill>
                  <a:srgbClr val="212225"/>
                </a:solidFill>
                <a:effectLst/>
                <a:latin typeface="Abadi" panose="020B0604020104020204" pitchFamily="34" charset="0"/>
              </a:rPr>
              <a:t>gender</a:t>
            </a:r>
            <a:r>
              <a:rPr lang="en-US" b="0" i="0" dirty="0">
                <a:solidFill>
                  <a:srgbClr val="212225"/>
                </a:solidFill>
                <a:effectLst/>
                <a:latin typeface="Abadi" panose="020B0604020104020204" pitchFamily="34" charset="0"/>
              </a:rPr>
              <a:t>. … [Heavenly Father] loves us all equally, and His greatest gift, the gift of eternal life, is available to all.</a:t>
            </a:r>
          </a:p>
        </p:txBody>
      </p:sp>
      <p:sp>
        <p:nvSpPr>
          <p:cNvPr id="11" name="TextBox 10">
            <a:extLst>
              <a:ext uri="{FF2B5EF4-FFF2-40B4-BE49-F238E27FC236}">
                <a16:creationId xmlns:a16="http://schemas.microsoft.com/office/drawing/2014/main" id="{704DE1D8-EA71-6D96-CBA9-C489EF375880}"/>
              </a:ext>
            </a:extLst>
          </p:cNvPr>
          <p:cNvSpPr txBox="1"/>
          <p:nvPr/>
        </p:nvSpPr>
        <p:spPr>
          <a:xfrm>
            <a:off x="0" y="6475313"/>
            <a:ext cx="6097836" cy="369332"/>
          </a:xfrm>
          <a:prstGeom prst="rect">
            <a:avLst/>
          </a:prstGeom>
          <a:noFill/>
        </p:spPr>
        <p:txBody>
          <a:bodyPr wrap="square">
            <a:spAutoFit/>
          </a:bodyPr>
          <a:lstStyle/>
          <a:p>
            <a:r>
              <a:rPr lang="en-US" b="0" i="0" dirty="0">
                <a:solidFill>
                  <a:srgbClr val="212225"/>
                </a:solidFill>
                <a:effectLst/>
                <a:latin typeface="Abadi" panose="020B0604020104020204" pitchFamily="34" charset="0"/>
              </a:rPr>
              <a:t>M. Russell Ballard</a:t>
            </a:r>
            <a:endParaRPr lang="en-US" dirty="0"/>
          </a:p>
        </p:txBody>
      </p:sp>
      <p:pic>
        <p:nvPicPr>
          <p:cNvPr id="13" name="Picture 12" descr="A person in a suit and tie&#10;&#10;Description automatically generated">
            <a:extLst>
              <a:ext uri="{FF2B5EF4-FFF2-40B4-BE49-F238E27FC236}">
                <a16:creationId xmlns:a16="http://schemas.microsoft.com/office/drawing/2014/main" id="{3177EFD8-5286-2E9E-C4B5-3C41199A1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59" y="176385"/>
            <a:ext cx="848151" cy="1060189"/>
          </a:xfrm>
          <a:prstGeom prst="rect">
            <a:avLst/>
          </a:prstGeom>
        </p:spPr>
      </p:pic>
      <p:pic>
        <p:nvPicPr>
          <p:cNvPr id="15" name="Picture 14" descr="A person and person standing together&#10;&#10;Description automatically generated">
            <a:extLst>
              <a:ext uri="{FF2B5EF4-FFF2-40B4-BE49-F238E27FC236}">
                <a16:creationId xmlns:a16="http://schemas.microsoft.com/office/drawing/2014/main" id="{429B4E4C-80B4-4F9A-595E-AF21F4A5D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268" y="1348935"/>
            <a:ext cx="3668422" cy="4203205"/>
          </a:xfrm>
          <a:prstGeom prst="rect">
            <a:avLst/>
          </a:prstGeom>
        </p:spPr>
      </p:pic>
    </p:spTree>
    <p:extLst>
      <p:ext uri="{BB962C8B-B14F-4D97-AF65-F5344CB8AC3E}">
        <p14:creationId xmlns:p14="http://schemas.microsoft.com/office/powerpoint/2010/main" val="397438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rgbstock.com/cache1tJgcv/users/x/xy/xymonau/300/nRw1i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1828" y="4426051"/>
            <a:ext cx="5845630" cy="1569660"/>
          </a:xfrm>
          <a:prstGeom prst="rect">
            <a:avLst/>
          </a:prstGeom>
        </p:spPr>
        <p:txBody>
          <a:bodyPr wrap="square">
            <a:spAutoFit/>
          </a:bodyPr>
          <a:lstStyle/>
          <a:p>
            <a:r>
              <a:rPr lang="en-US" sz="2400" dirty="0">
                <a:solidFill>
                  <a:srgbClr val="333333"/>
                </a:solidFill>
                <a:latin typeface="Abadi" panose="020B0604020104020204" pitchFamily="34" charset="0"/>
              </a:rPr>
              <a:t>Further, we warn that the disintegration of the family will bring upon individuals, communities, and nations the calamities foretold by ancient and modern prophets.</a:t>
            </a:r>
            <a:endParaRPr lang="en-US" sz="2400" dirty="0"/>
          </a:p>
        </p:txBody>
      </p:sp>
      <p:sp>
        <p:nvSpPr>
          <p:cNvPr id="6" name="Rectangle 5"/>
          <p:cNvSpPr/>
          <p:nvPr/>
        </p:nvSpPr>
        <p:spPr>
          <a:xfrm>
            <a:off x="692052" y="452766"/>
            <a:ext cx="4925084" cy="2308324"/>
          </a:xfrm>
          <a:prstGeom prst="rect">
            <a:avLst/>
          </a:prstGeom>
        </p:spPr>
        <p:txBody>
          <a:bodyPr wrap="square">
            <a:spAutoFit/>
          </a:bodyPr>
          <a:lstStyle/>
          <a:p>
            <a:r>
              <a:rPr lang="en-US" sz="2400" dirty="0">
                <a:solidFill>
                  <a:srgbClr val="333333"/>
                </a:solidFill>
                <a:latin typeface="Abadi" panose="020B0604020104020204" pitchFamily="34" charset="0"/>
              </a:rPr>
              <a:t>We warn that individuals who violate covenants of chastity, who abuse spouse or offspring, or who fail to fulfill family responsibilities will one day stand accountable before God. </a:t>
            </a:r>
            <a:endParaRPr lang="en-US" sz="2400" dirty="0"/>
          </a:p>
        </p:txBody>
      </p:sp>
      <p:grpSp>
        <p:nvGrpSpPr>
          <p:cNvPr id="7" name="Group 6"/>
          <p:cNvGrpSpPr/>
          <p:nvPr/>
        </p:nvGrpSpPr>
        <p:grpSpPr>
          <a:xfrm>
            <a:off x="6582725" y="594280"/>
            <a:ext cx="4523835" cy="3316756"/>
            <a:chOff x="6582725" y="594280"/>
            <a:chExt cx="4523835" cy="3316756"/>
          </a:xfrm>
        </p:grpSpPr>
        <p:pic>
          <p:nvPicPr>
            <p:cNvPr id="2054" name="Picture 6" descr="http://twistedsifter.files.wordpress.com/2011/01/underwater-sculptures-artist-jason-decaires-taylor-artificial-reefs-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725" y="594280"/>
              <a:ext cx="4523835" cy="3013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265813" y="3634037"/>
              <a:ext cx="2867773" cy="276999"/>
            </a:xfrm>
            <a:prstGeom prst="rect">
              <a:avLst/>
            </a:prstGeom>
          </p:spPr>
          <p:txBody>
            <a:bodyPr wrap="none">
              <a:spAutoFit/>
            </a:bodyPr>
            <a:lstStyle/>
            <a:p>
              <a:pPr fontAlgn="base"/>
              <a:r>
                <a:rPr lang="en-US" sz="1200" dirty="0">
                  <a:solidFill>
                    <a:srgbClr val="333333"/>
                  </a:solidFill>
                  <a:latin typeface="Calibri" panose="020F0502020204030204" pitchFamily="34" charset="0"/>
                </a:rPr>
                <a:t>Jason </a:t>
              </a:r>
              <a:r>
                <a:rPr lang="en-US" sz="1200" dirty="0" err="1">
                  <a:solidFill>
                    <a:srgbClr val="333333"/>
                  </a:solidFill>
                  <a:latin typeface="Calibri" panose="020F0502020204030204" pitchFamily="34" charset="0"/>
                </a:rPr>
                <a:t>deCaires</a:t>
              </a:r>
              <a:r>
                <a:rPr lang="en-US" sz="1200" dirty="0">
                  <a:solidFill>
                    <a:srgbClr val="333333"/>
                  </a:solidFill>
                  <a:latin typeface="Calibri" panose="020F0502020204030204" pitchFamily="34" charset="0"/>
                </a:rPr>
                <a:t> Taylor—underwater statues</a:t>
              </a:r>
              <a:endParaRPr lang="en-US" sz="1200" b="0" i="0" dirty="0">
                <a:solidFill>
                  <a:srgbClr val="333333"/>
                </a:solidFill>
                <a:effectLst/>
                <a:latin typeface="Calibri" panose="020F0502020204030204" pitchFamily="34" charset="0"/>
              </a:endParaRPr>
            </a:p>
          </p:txBody>
        </p:sp>
      </p:grpSp>
      <p:grpSp>
        <p:nvGrpSpPr>
          <p:cNvPr id="8" name="Group 7"/>
          <p:cNvGrpSpPr/>
          <p:nvPr/>
        </p:nvGrpSpPr>
        <p:grpSpPr>
          <a:xfrm>
            <a:off x="1137156" y="2870791"/>
            <a:ext cx="4179124" cy="3780381"/>
            <a:chOff x="1137155" y="2590799"/>
            <a:chExt cx="4360131" cy="4060373"/>
          </a:xfrm>
        </p:grpSpPr>
        <p:pic>
          <p:nvPicPr>
            <p:cNvPr id="2052" name="Picture 4" descr="http://www.arlnow.com/wp-content/uploads/2012/01/resize-sculpture.jpg"/>
            <p:cNvPicPr>
              <a:picLocks noChangeAspect="1" noChangeArrowheads="1"/>
            </p:cNvPicPr>
            <p:nvPr/>
          </p:nvPicPr>
          <p:blipFill rotWithShape="1">
            <a:blip r:embed="rId4">
              <a:extLst>
                <a:ext uri="{28A0092B-C50C-407E-A947-70E740481C1C}">
                  <a14:useLocalDpi xmlns:a14="http://schemas.microsoft.com/office/drawing/2010/main" val="0"/>
                </a:ext>
              </a:extLst>
            </a:blip>
            <a:srcRect l="28635" t="831" r="26482" b="2130"/>
            <a:stretch/>
          </p:blipFill>
          <p:spPr bwMode="auto">
            <a:xfrm>
              <a:off x="2680240" y="2590799"/>
              <a:ext cx="2817046" cy="4060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37155" y="5995711"/>
              <a:ext cx="1627817" cy="461665"/>
            </a:xfrm>
            <a:prstGeom prst="rect">
              <a:avLst/>
            </a:prstGeom>
          </p:spPr>
          <p:txBody>
            <a:bodyPr wrap="square">
              <a:spAutoFit/>
            </a:bodyPr>
            <a:lstStyle/>
            <a:p>
              <a:pPr algn="ctr" fontAlgn="base"/>
              <a:r>
                <a:rPr lang="en-US" sz="1200" dirty="0">
                  <a:solidFill>
                    <a:srgbClr val="333333"/>
                  </a:solidFill>
                  <a:latin typeface="Calibri" panose="020F0502020204030204" pitchFamily="34" charset="0"/>
                </a:rPr>
                <a:t>Mother and Child—</a:t>
              </a:r>
            </a:p>
            <a:p>
              <a:pPr algn="ctr" fontAlgn="base"/>
              <a:r>
                <a:rPr lang="en-US" sz="1200" b="0" i="0" dirty="0">
                  <a:solidFill>
                    <a:srgbClr val="333333"/>
                  </a:solidFill>
                  <a:effectLst/>
                  <a:latin typeface="Calibri" panose="020F0502020204030204" pitchFamily="34" charset="0"/>
                </a:rPr>
                <a:t>Arlington</a:t>
              </a:r>
            </a:p>
          </p:txBody>
        </p:sp>
      </p:grpSp>
    </p:spTree>
    <p:extLst>
      <p:ext uri="{BB962C8B-B14F-4D97-AF65-F5344CB8AC3E}">
        <p14:creationId xmlns:p14="http://schemas.microsoft.com/office/powerpoint/2010/main" val="35014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0FEC85-166E-249F-E5E6-CDFF51FA5E7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rcRect b="326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7E6737F-E122-661A-E736-8EC84E417472}"/>
              </a:ext>
            </a:extLst>
          </p:cNvPr>
          <p:cNvSpPr txBox="1"/>
          <p:nvPr/>
        </p:nvSpPr>
        <p:spPr>
          <a:xfrm>
            <a:off x="0" y="170857"/>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Life in Relation to Abortion</a:t>
            </a:r>
          </a:p>
        </p:txBody>
      </p:sp>
      <p:sp>
        <p:nvSpPr>
          <p:cNvPr id="6" name="TextBox 5">
            <a:extLst>
              <a:ext uri="{FF2B5EF4-FFF2-40B4-BE49-F238E27FC236}">
                <a16:creationId xmlns:a16="http://schemas.microsoft.com/office/drawing/2014/main" id="{520ED126-FD28-7D9C-5E1F-E549EC8B95E6}"/>
              </a:ext>
            </a:extLst>
          </p:cNvPr>
          <p:cNvSpPr txBox="1"/>
          <p:nvPr/>
        </p:nvSpPr>
        <p:spPr>
          <a:xfrm>
            <a:off x="838903" y="1697836"/>
            <a:ext cx="4537328" cy="2554545"/>
          </a:xfrm>
          <a:prstGeom prst="rect">
            <a:avLst/>
          </a:prstGeom>
          <a:noFill/>
        </p:spPr>
        <p:txBody>
          <a:bodyPr wrap="square">
            <a:spAutoFit/>
          </a:bodyPr>
          <a:lstStyle/>
          <a:p>
            <a:pPr algn="l" fontAlgn="base"/>
            <a:r>
              <a:rPr lang="en-US" sz="2000" b="0" i="0" dirty="0">
                <a:solidFill>
                  <a:srgbClr val="212225"/>
                </a:solidFill>
                <a:effectLst/>
                <a:latin typeface="Abadi" panose="020B0604020104020204" pitchFamily="34" charset="0"/>
              </a:rPr>
              <a:t>The Lord commanded, “Thou shalt not … kill, nor do anything like unto it”.</a:t>
            </a:r>
          </a:p>
          <a:p>
            <a:pPr algn="l" fontAlgn="base"/>
            <a:endParaRPr lang="en-US" sz="2000" dirty="0">
              <a:solidFill>
                <a:srgbClr val="212225"/>
              </a:solidFill>
              <a:latin typeface="Abadi" panose="020B0604020104020204" pitchFamily="34" charset="0"/>
            </a:endParaRPr>
          </a:p>
          <a:p>
            <a:pPr algn="l" fontAlgn="base"/>
            <a:r>
              <a:rPr lang="en-US" sz="2000" b="0" i="0" dirty="0">
                <a:solidFill>
                  <a:srgbClr val="212225"/>
                </a:solidFill>
                <a:effectLst/>
                <a:latin typeface="Abadi" panose="020B0604020104020204" pitchFamily="34" charset="0"/>
              </a:rPr>
              <a:t>The Church opposes elective abortion for personal or social convenience. Members must not submit to, perform, arrange for, pay for, consent to, or encourage an abortion</a:t>
            </a:r>
          </a:p>
        </p:txBody>
      </p:sp>
      <p:sp>
        <p:nvSpPr>
          <p:cNvPr id="9" name="TextBox 8">
            <a:extLst>
              <a:ext uri="{FF2B5EF4-FFF2-40B4-BE49-F238E27FC236}">
                <a16:creationId xmlns:a16="http://schemas.microsoft.com/office/drawing/2014/main" id="{C09D1355-28EC-D26B-EF15-8F84696995D9}"/>
              </a:ext>
            </a:extLst>
          </p:cNvPr>
          <p:cNvSpPr txBox="1"/>
          <p:nvPr/>
        </p:nvSpPr>
        <p:spPr>
          <a:xfrm>
            <a:off x="0" y="6453625"/>
            <a:ext cx="6097836" cy="369332"/>
          </a:xfrm>
          <a:prstGeom prst="rect">
            <a:avLst/>
          </a:prstGeom>
          <a:noFill/>
        </p:spPr>
        <p:txBody>
          <a:bodyPr wrap="square">
            <a:spAutoFit/>
          </a:bodyPr>
          <a:lstStyle/>
          <a:p>
            <a:r>
              <a:rPr lang="en-US" b="0" i="0" u="none" strike="noStrike" dirty="0">
                <a:solidFill>
                  <a:srgbClr val="212225"/>
                </a:solidFill>
                <a:effectLst/>
                <a:latin typeface="Abadi" panose="020B0604020104020204" pitchFamily="34" charset="0"/>
              </a:rPr>
              <a:t>Doctrine and Covenants 59:6; General Handbook</a:t>
            </a:r>
            <a:endParaRPr lang="en-US" dirty="0">
              <a:latin typeface="Abadi" panose="020B0604020104020204" pitchFamily="34" charset="0"/>
            </a:endParaRPr>
          </a:p>
        </p:txBody>
      </p:sp>
      <p:sp>
        <p:nvSpPr>
          <p:cNvPr id="11" name="TextBox 10">
            <a:extLst>
              <a:ext uri="{FF2B5EF4-FFF2-40B4-BE49-F238E27FC236}">
                <a16:creationId xmlns:a16="http://schemas.microsoft.com/office/drawing/2014/main" id="{26A84244-8802-A707-EC59-4D3FDD4DD174}"/>
              </a:ext>
            </a:extLst>
          </p:cNvPr>
          <p:cNvSpPr txBox="1"/>
          <p:nvPr/>
        </p:nvSpPr>
        <p:spPr>
          <a:xfrm>
            <a:off x="6905436" y="1266948"/>
            <a:ext cx="4350745" cy="3416320"/>
          </a:xfrm>
          <a:prstGeom prst="rect">
            <a:avLst/>
          </a:prstGeom>
          <a:noFill/>
        </p:spPr>
        <p:txBody>
          <a:bodyPr wrap="square">
            <a:spAutoFit/>
          </a:bodyPr>
          <a:lstStyle/>
          <a:p>
            <a:pPr algn="l" fontAlgn="base"/>
            <a:r>
              <a:rPr lang="en-US" b="0" i="0" dirty="0">
                <a:solidFill>
                  <a:srgbClr val="212225"/>
                </a:solidFill>
                <a:effectLst/>
                <a:latin typeface="Abadi" panose="020B0604020104020204" pitchFamily="34" charset="0"/>
              </a:rPr>
              <a:t>The only possible exceptions are when:</a:t>
            </a:r>
          </a:p>
          <a:p>
            <a:pPr algn="l" fontAlgn="base"/>
            <a:endParaRPr lang="en-US" b="0" i="0" dirty="0">
              <a:solidFill>
                <a:srgbClr val="212225"/>
              </a:solidFill>
              <a:effectLst/>
              <a:latin typeface="Abadi" panose="020B0604020104020204" pitchFamily="34" charset="0"/>
            </a:endParaRPr>
          </a:p>
          <a:p>
            <a:pPr algn="l" fontAlgn="base">
              <a:buFont typeface="Arial" panose="020B0604020202020204" pitchFamily="34" charset="0"/>
              <a:buChar char="•"/>
            </a:pPr>
            <a:r>
              <a:rPr lang="en-US" b="0" i="0" dirty="0">
                <a:solidFill>
                  <a:srgbClr val="212225"/>
                </a:solidFill>
                <a:effectLst/>
                <a:latin typeface="Abadi" panose="020B0604020104020204" pitchFamily="34" charset="0"/>
              </a:rPr>
              <a:t>Pregnancy resulted from forcible rape or incest.</a:t>
            </a:r>
          </a:p>
          <a:p>
            <a:pPr algn="l" fontAlgn="base">
              <a:buFont typeface="Arial" panose="020B0604020202020204" pitchFamily="34" charset="0"/>
              <a:buChar char="•"/>
            </a:pPr>
            <a:endParaRPr lang="en-US" b="0" i="0" dirty="0">
              <a:solidFill>
                <a:srgbClr val="212225"/>
              </a:solidFill>
              <a:effectLst/>
              <a:latin typeface="Abadi" panose="020B0604020104020204" pitchFamily="34" charset="0"/>
            </a:endParaRPr>
          </a:p>
          <a:p>
            <a:pPr algn="l" fontAlgn="base">
              <a:buFont typeface="Arial" panose="020B0604020202020204" pitchFamily="34" charset="0"/>
              <a:buChar char="•"/>
            </a:pPr>
            <a:r>
              <a:rPr lang="en-US" b="0" i="0" dirty="0">
                <a:solidFill>
                  <a:srgbClr val="212225"/>
                </a:solidFill>
                <a:effectLst/>
                <a:latin typeface="Abadi" panose="020B0604020104020204" pitchFamily="34" charset="0"/>
              </a:rPr>
              <a:t>A competent physician determines that the life or health of the mother is in serious jeopardy.</a:t>
            </a:r>
          </a:p>
          <a:p>
            <a:pPr algn="l" fontAlgn="base">
              <a:buFont typeface="Arial" panose="020B0604020202020204" pitchFamily="34" charset="0"/>
              <a:buChar char="•"/>
            </a:pPr>
            <a:endParaRPr lang="en-US" b="0" i="0" dirty="0">
              <a:solidFill>
                <a:srgbClr val="212225"/>
              </a:solidFill>
              <a:effectLst/>
              <a:latin typeface="Abadi" panose="020B0604020104020204" pitchFamily="34" charset="0"/>
            </a:endParaRPr>
          </a:p>
          <a:p>
            <a:pPr algn="l" fontAlgn="base">
              <a:buFont typeface="Arial" panose="020B0604020202020204" pitchFamily="34" charset="0"/>
              <a:buChar char="•"/>
            </a:pPr>
            <a:r>
              <a:rPr lang="en-US" b="0" i="0" dirty="0">
                <a:solidFill>
                  <a:srgbClr val="212225"/>
                </a:solidFill>
                <a:effectLst/>
                <a:latin typeface="Abadi" panose="020B0604020104020204" pitchFamily="34" charset="0"/>
              </a:rPr>
              <a:t>A competent physician determines that the fetus has severe defects that will not allow the baby to survive beyond birth.</a:t>
            </a:r>
          </a:p>
        </p:txBody>
      </p:sp>
      <p:sp>
        <p:nvSpPr>
          <p:cNvPr id="13" name="TextBox 12">
            <a:extLst>
              <a:ext uri="{FF2B5EF4-FFF2-40B4-BE49-F238E27FC236}">
                <a16:creationId xmlns:a16="http://schemas.microsoft.com/office/drawing/2014/main" id="{4BDCB718-D8E6-D6CA-285B-094603748CCD}"/>
              </a:ext>
            </a:extLst>
          </p:cNvPr>
          <p:cNvSpPr txBox="1"/>
          <p:nvPr/>
        </p:nvSpPr>
        <p:spPr>
          <a:xfrm>
            <a:off x="3231614" y="4805333"/>
            <a:ext cx="6125378" cy="1477328"/>
          </a:xfrm>
          <a:prstGeom prst="rect">
            <a:avLst/>
          </a:prstGeom>
          <a:noFill/>
        </p:spPr>
        <p:txBody>
          <a:bodyPr wrap="square">
            <a:spAutoFit/>
          </a:bodyPr>
          <a:lstStyle/>
          <a:p>
            <a:pPr algn="l" fontAlgn="base"/>
            <a:r>
              <a:rPr lang="en-US" b="0" i="0" dirty="0">
                <a:solidFill>
                  <a:srgbClr val="212225"/>
                </a:solidFill>
                <a:effectLst/>
                <a:latin typeface="Abadi" panose="020B0604020104020204" pitchFamily="34" charset="0"/>
              </a:rPr>
              <a:t>Even these exceptions do not automatically justify abortion. Abortion is a most serious matter. It should be considered only after the persons responsible have received confirmation through prayer. Members may counsel with their bishops as part of this process. </a:t>
            </a:r>
            <a:endParaRPr lang="en-US" dirty="0"/>
          </a:p>
        </p:txBody>
      </p:sp>
    </p:spTree>
    <p:extLst>
      <p:ext uri="{BB962C8B-B14F-4D97-AF65-F5344CB8AC3E}">
        <p14:creationId xmlns:p14="http://schemas.microsoft.com/office/powerpoint/2010/main" val="20215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brickhousefabrics.com/store/graphics/00000001/Paisley-fabric-beige-7-n-b.jpg"/>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422" b="27872"/>
          <a:stretch/>
        </p:blipFill>
        <p:spPr bwMode="auto">
          <a:xfrm>
            <a:off x="0" y="0"/>
            <a:ext cx="12192000" cy="68587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9486" y="2186579"/>
            <a:ext cx="4474028" cy="2677656"/>
          </a:xfrm>
          <a:prstGeom prst="rect">
            <a:avLst/>
          </a:prstGeom>
        </p:spPr>
        <p:txBody>
          <a:bodyPr wrap="square">
            <a:spAutoFit/>
          </a:bodyPr>
          <a:lstStyle/>
          <a:p>
            <a:r>
              <a:rPr lang="en-US" sz="2400" dirty="0">
                <a:solidFill>
                  <a:srgbClr val="333333"/>
                </a:solidFill>
                <a:latin typeface="Abadi" panose="020B0604020104020204" pitchFamily="34" charset="0"/>
              </a:rPr>
              <a:t>We call upon responsible citizens and officers of government everywhere to promote those measures designed to maintain and strengthen the family as the fundamental unit of society.</a:t>
            </a:r>
            <a:endParaRPr lang="en-US" sz="2400" dirty="0"/>
          </a:p>
        </p:txBody>
      </p:sp>
      <p:pic>
        <p:nvPicPr>
          <p:cNvPr id="1026" name="Picture 2" descr="http://the420times.com/wp-content/uploads/2014/11/united-nat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301" y="1436914"/>
            <a:ext cx="6984274" cy="4365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504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09ADF2-98BA-503F-5DE9-8FE9FBAC1116}"/>
              </a:ext>
            </a:extLst>
          </p:cNvPr>
          <p:cNvPicPr>
            <a:picLocks noChangeAspect="1"/>
          </p:cNvPicPr>
          <p:nvPr/>
        </p:nvPicPr>
        <p:blipFill>
          <a:blip r:embed="rId2"/>
          <a:srcRect t="1994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F934D0D-A9F3-675F-009B-85C6B5A75CE3}"/>
              </a:ext>
            </a:extLst>
          </p:cNvPr>
          <p:cNvSpPr txBox="1"/>
          <p:nvPr/>
        </p:nvSpPr>
        <p:spPr>
          <a:xfrm>
            <a:off x="3280272" y="1109873"/>
            <a:ext cx="6097836" cy="646331"/>
          </a:xfrm>
          <a:prstGeom prst="rect">
            <a:avLst/>
          </a:prstGeom>
          <a:noFill/>
        </p:spPr>
        <p:txBody>
          <a:bodyPr wrap="square">
            <a:spAutoFit/>
          </a:bodyPr>
          <a:lstStyle/>
          <a:p>
            <a:r>
              <a:rPr lang="en-US" b="1" i="0" dirty="0">
                <a:effectLst/>
                <a:latin typeface="Abadi" panose="020B0604020104020204" pitchFamily="34" charset="0"/>
              </a:rPr>
              <a:t>Happiness in family life is most likely to be achieved when founded upon the teachings of the Lord Jesus Christ</a:t>
            </a:r>
            <a:r>
              <a:rPr lang="en-US" b="0" i="0" dirty="0">
                <a:effectLst/>
                <a:latin typeface="Abadi" panose="020B0604020104020204" pitchFamily="34" charset="0"/>
              </a:rPr>
              <a:t>.</a:t>
            </a:r>
            <a:endParaRPr lang="en-US" dirty="0">
              <a:latin typeface="Abadi" panose="020B0604020104020204" pitchFamily="34" charset="0"/>
            </a:endParaRPr>
          </a:p>
        </p:txBody>
      </p:sp>
      <p:sp>
        <p:nvSpPr>
          <p:cNvPr id="6" name="TextBox 5">
            <a:extLst>
              <a:ext uri="{FF2B5EF4-FFF2-40B4-BE49-F238E27FC236}">
                <a16:creationId xmlns:a16="http://schemas.microsoft.com/office/drawing/2014/main" id="{710839F2-0E2F-4904-882C-3B3C275F97D4}"/>
              </a:ext>
            </a:extLst>
          </p:cNvPr>
          <p:cNvSpPr txBox="1"/>
          <p:nvPr/>
        </p:nvSpPr>
        <p:spPr>
          <a:xfrm>
            <a:off x="0" y="170857"/>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Happiness in Family Life</a:t>
            </a:r>
          </a:p>
        </p:txBody>
      </p:sp>
      <p:sp>
        <p:nvSpPr>
          <p:cNvPr id="12" name="TextBox 11">
            <a:extLst>
              <a:ext uri="{FF2B5EF4-FFF2-40B4-BE49-F238E27FC236}">
                <a16:creationId xmlns:a16="http://schemas.microsoft.com/office/drawing/2014/main" id="{20E2946C-2F18-BD32-0B68-49D9C354A829}"/>
              </a:ext>
            </a:extLst>
          </p:cNvPr>
          <p:cNvSpPr txBox="1"/>
          <p:nvPr/>
        </p:nvSpPr>
        <p:spPr>
          <a:xfrm>
            <a:off x="0" y="6453625"/>
            <a:ext cx="1861851" cy="369332"/>
          </a:xfrm>
          <a:prstGeom prst="rect">
            <a:avLst/>
          </a:prstGeom>
          <a:noFill/>
        </p:spPr>
        <p:txBody>
          <a:bodyPr wrap="square">
            <a:spAutoFit/>
          </a:bodyPr>
          <a:lstStyle/>
          <a:p>
            <a:r>
              <a:rPr lang="en-US" b="0" i="0" u="none" strike="noStrike" dirty="0">
                <a:solidFill>
                  <a:srgbClr val="212225"/>
                </a:solidFill>
                <a:effectLst/>
                <a:latin typeface="Abadi" panose="020B0604020104020204" pitchFamily="34" charset="0"/>
              </a:rPr>
              <a:t>Paragraph 7</a:t>
            </a:r>
            <a:endParaRPr lang="en-US" dirty="0">
              <a:latin typeface="Abadi" panose="020B0604020104020204" pitchFamily="34" charset="0"/>
            </a:endParaRPr>
          </a:p>
        </p:txBody>
      </p:sp>
      <p:grpSp>
        <p:nvGrpSpPr>
          <p:cNvPr id="19" name="Group 18">
            <a:extLst>
              <a:ext uri="{FF2B5EF4-FFF2-40B4-BE49-F238E27FC236}">
                <a16:creationId xmlns:a16="http://schemas.microsoft.com/office/drawing/2014/main" id="{2F1809BB-1C94-DE48-082B-B78A2862E99E}"/>
              </a:ext>
            </a:extLst>
          </p:cNvPr>
          <p:cNvGrpSpPr/>
          <p:nvPr/>
        </p:nvGrpSpPr>
        <p:grpSpPr>
          <a:xfrm>
            <a:off x="1122793" y="1938628"/>
            <a:ext cx="3614460" cy="4333257"/>
            <a:chOff x="1122793" y="1938628"/>
            <a:chExt cx="3614460" cy="4333257"/>
          </a:xfrm>
        </p:grpSpPr>
        <p:sp>
          <p:nvSpPr>
            <p:cNvPr id="9" name="TextBox 8">
              <a:extLst>
                <a:ext uri="{FF2B5EF4-FFF2-40B4-BE49-F238E27FC236}">
                  <a16:creationId xmlns:a16="http://schemas.microsoft.com/office/drawing/2014/main" id="{BB7F0AB3-C06C-9AB4-2B98-0FB6A9B062AD}"/>
                </a:ext>
              </a:extLst>
            </p:cNvPr>
            <p:cNvSpPr txBox="1"/>
            <p:nvPr/>
          </p:nvSpPr>
          <p:spPr>
            <a:xfrm>
              <a:off x="1319270" y="1938628"/>
              <a:ext cx="3417983" cy="1477328"/>
            </a:xfrm>
            <a:prstGeom prst="rect">
              <a:avLst/>
            </a:prstGeom>
            <a:noFill/>
          </p:spPr>
          <p:txBody>
            <a:bodyPr wrap="square">
              <a:spAutoFit/>
            </a:bodyPr>
            <a:lstStyle/>
            <a:p>
              <a:r>
                <a:rPr lang="en-US" b="1" i="1" dirty="0">
                  <a:solidFill>
                    <a:srgbClr val="212225"/>
                  </a:solidFill>
                  <a:effectLst/>
                  <a:latin typeface="Abadi" panose="020B0604020104020204" pitchFamily="34" charset="0"/>
                </a:rPr>
                <a:t>Pray in your families unto the Father, always in my name, that your wives and your children may be blessed.</a:t>
              </a:r>
            </a:p>
            <a:p>
              <a:r>
                <a:rPr lang="en-US" b="1" i="1" dirty="0">
                  <a:solidFill>
                    <a:srgbClr val="212225"/>
                  </a:solidFill>
                  <a:latin typeface="Abadi" panose="020B0604020104020204" pitchFamily="34" charset="0"/>
                </a:rPr>
                <a:t>3 Nephi 18:21</a:t>
              </a:r>
              <a:endParaRPr lang="en-US" b="1" i="1" dirty="0">
                <a:latin typeface="Abadi" panose="020B0604020104020204" pitchFamily="34" charset="0"/>
              </a:endParaRPr>
            </a:p>
          </p:txBody>
        </p:sp>
        <p:pic>
          <p:nvPicPr>
            <p:cNvPr id="16" name="Picture 15">
              <a:extLst>
                <a:ext uri="{FF2B5EF4-FFF2-40B4-BE49-F238E27FC236}">
                  <a16:creationId xmlns:a16="http://schemas.microsoft.com/office/drawing/2014/main" id="{6C599914-2834-1A96-7DCB-4254F656D3FA}"/>
                </a:ext>
              </a:extLst>
            </p:cNvPr>
            <p:cNvPicPr>
              <a:picLocks noChangeAspect="1"/>
            </p:cNvPicPr>
            <p:nvPr/>
          </p:nvPicPr>
          <p:blipFill>
            <a:blip r:embed="rId3"/>
            <a:stretch>
              <a:fillRect/>
            </a:stretch>
          </p:blipFill>
          <p:spPr>
            <a:xfrm>
              <a:off x="1122793" y="3567468"/>
              <a:ext cx="3417984" cy="2704417"/>
            </a:xfrm>
            <a:prstGeom prst="rect">
              <a:avLst/>
            </a:prstGeom>
          </p:spPr>
        </p:pic>
      </p:grpSp>
      <p:grpSp>
        <p:nvGrpSpPr>
          <p:cNvPr id="20" name="Group 19">
            <a:extLst>
              <a:ext uri="{FF2B5EF4-FFF2-40B4-BE49-F238E27FC236}">
                <a16:creationId xmlns:a16="http://schemas.microsoft.com/office/drawing/2014/main" id="{EB44E485-4B7C-B31F-CD80-96C12FEE57C9}"/>
              </a:ext>
            </a:extLst>
          </p:cNvPr>
          <p:cNvGrpSpPr/>
          <p:nvPr/>
        </p:nvGrpSpPr>
        <p:grpSpPr>
          <a:xfrm>
            <a:off x="6801091" y="2282324"/>
            <a:ext cx="4374587" cy="3989560"/>
            <a:chOff x="6801091" y="2282324"/>
            <a:chExt cx="4374587" cy="3989560"/>
          </a:xfrm>
        </p:grpSpPr>
        <p:sp>
          <p:nvSpPr>
            <p:cNvPr id="14" name="TextBox 13">
              <a:extLst>
                <a:ext uri="{FF2B5EF4-FFF2-40B4-BE49-F238E27FC236}">
                  <a16:creationId xmlns:a16="http://schemas.microsoft.com/office/drawing/2014/main" id="{44C47141-7F9F-3AD5-27AA-4B44A0174491}"/>
                </a:ext>
              </a:extLst>
            </p:cNvPr>
            <p:cNvSpPr txBox="1"/>
            <p:nvPr/>
          </p:nvSpPr>
          <p:spPr>
            <a:xfrm>
              <a:off x="7279394" y="2282324"/>
              <a:ext cx="3417983" cy="923330"/>
            </a:xfrm>
            <a:prstGeom prst="rect">
              <a:avLst/>
            </a:prstGeom>
            <a:noFill/>
          </p:spPr>
          <p:txBody>
            <a:bodyPr wrap="square">
              <a:spAutoFit/>
            </a:bodyPr>
            <a:lstStyle/>
            <a:p>
              <a:r>
                <a:rPr lang="en-US" b="1" i="0" dirty="0">
                  <a:solidFill>
                    <a:srgbClr val="212225"/>
                  </a:solidFill>
                  <a:effectLst/>
                  <a:latin typeface="Abadi" panose="020B0604020104020204" pitchFamily="34" charset="0"/>
                </a:rPr>
                <a:t>Wherefore, I say unto you, that ye ought to forgive one another;</a:t>
              </a:r>
            </a:p>
            <a:p>
              <a:r>
                <a:rPr lang="en-US" b="1" dirty="0">
                  <a:solidFill>
                    <a:srgbClr val="212225"/>
                  </a:solidFill>
                  <a:latin typeface="Abadi" panose="020B0604020104020204" pitchFamily="34" charset="0"/>
                </a:rPr>
                <a:t>D&amp;C 64:9</a:t>
              </a:r>
              <a:endParaRPr lang="en-US" b="1" dirty="0">
                <a:latin typeface="Abadi" panose="020B0604020104020204" pitchFamily="34" charset="0"/>
              </a:endParaRPr>
            </a:p>
          </p:txBody>
        </p:sp>
        <p:pic>
          <p:nvPicPr>
            <p:cNvPr id="18" name="Picture 17">
              <a:extLst>
                <a:ext uri="{FF2B5EF4-FFF2-40B4-BE49-F238E27FC236}">
                  <a16:creationId xmlns:a16="http://schemas.microsoft.com/office/drawing/2014/main" id="{4AEA42E0-7DAB-B140-EA4D-BA615834F434}"/>
                </a:ext>
              </a:extLst>
            </p:cNvPr>
            <p:cNvPicPr>
              <a:picLocks noChangeAspect="1"/>
            </p:cNvPicPr>
            <p:nvPr/>
          </p:nvPicPr>
          <p:blipFill>
            <a:blip r:embed="rId4"/>
            <a:stretch>
              <a:fillRect/>
            </a:stretch>
          </p:blipFill>
          <p:spPr>
            <a:xfrm>
              <a:off x="6801091" y="3567467"/>
              <a:ext cx="4374587" cy="2704417"/>
            </a:xfrm>
            <a:prstGeom prst="rect">
              <a:avLst/>
            </a:prstGeom>
          </p:spPr>
        </p:pic>
      </p:grpSp>
    </p:spTree>
    <p:extLst>
      <p:ext uri="{BB962C8B-B14F-4D97-AF65-F5344CB8AC3E}">
        <p14:creationId xmlns:p14="http://schemas.microsoft.com/office/powerpoint/2010/main" val="35846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AC8F12EF-C7D4-BC00-6E50-C9F4284D57E5}"/>
              </a:ext>
            </a:extLst>
          </p:cNvPr>
          <p:cNvPicPr>
            <a:picLocks noChangeAspect="1"/>
          </p:cNvPicPr>
          <p:nvPr/>
        </p:nvPicPr>
        <p:blipFill>
          <a:blip r:embed="rId2"/>
          <a:srcRect t="1178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11C1393-8794-97AA-0F3D-4050AC251C7A}"/>
              </a:ext>
            </a:extLst>
          </p:cNvPr>
          <p:cNvSpPr txBox="1"/>
          <p:nvPr/>
        </p:nvSpPr>
        <p:spPr>
          <a:xfrm>
            <a:off x="4038474" y="940298"/>
            <a:ext cx="3732090" cy="1200329"/>
          </a:xfrm>
          <a:prstGeom prst="rect">
            <a:avLst/>
          </a:prstGeom>
          <a:noFill/>
        </p:spPr>
        <p:txBody>
          <a:bodyPr wrap="square">
            <a:spAutoFit/>
          </a:bodyPr>
          <a:lstStyle/>
          <a:p>
            <a:pPr marL="285750" indent="-285750" fontAlgn="base">
              <a:buFont typeface="Wingdings" panose="05000000000000000000" pitchFamily="2" charset="2"/>
              <a:buChar char="v"/>
            </a:pPr>
            <a:r>
              <a:rPr lang="en-US" b="0" i="0" dirty="0">
                <a:solidFill>
                  <a:srgbClr val="53575B"/>
                </a:solidFill>
                <a:effectLst/>
                <a:latin typeface="Abadi" panose="020B0604020104020204" pitchFamily="34" charset="0"/>
              </a:rPr>
              <a:t>Entire family active in the Church.</a:t>
            </a:r>
          </a:p>
          <a:p>
            <a:pPr marL="285750" indent="-285750" fontAlgn="base">
              <a:buFont typeface="Wingdings" panose="05000000000000000000" pitchFamily="2" charset="2"/>
              <a:buChar char="v"/>
            </a:pPr>
            <a:r>
              <a:rPr lang="en-US" b="0" i="0" dirty="0">
                <a:solidFill>
                  <a:srgbClr val="53575B"/>
                </a:solidFill>
                <a:effectLst/>
                <a:latin typeface="Abadi" panose="020B0604020104020204" pitchFamily="34" charset="0"/>
              </a:rPr>
              <a:t>Part-member family.</a:t>
            </a:r>
          </a:p>
          <a:p>
            <a:pPr marL="285750" indent="-285750" fontAlgn="base">
              <a:buFont typeface="Wingdings" panose="05000000000000000000" pitchFamily="2" charset="2"/>
              <a:buChar char="v"/>
            </a:pPr>
            <a:r>
              <a:rPr lang="en-US" b="0" i="0" dirty="0">
                <a:solidFill>
                  <a:srgbClr val="53575B"/>
                </a:solidFill>
                <a:effectLst/>
                <a:latin typeface="Abadi" panose="020B0604020104020204" pitchFamily="34" charset="0"/>
              </a:rPr>
              <a:t>Divorced parents.</a:t>
            </a:r>
          </a:p>
          <a:p>
            <a:pPr marL="285750" indent="-285750" fontAlgn="base">
              <a:buFont typeface="Wingdings" panose="05000000000000000000" pitchFamily="2" charset="2"/>
              <a:buChar char="v"/>
            </a:pPr>
            <a:r>
              <a:rPr lang="en-US" b="0" i="0" dirty="0">
                <a:solidFill>
                  <a:srgbClr val="53575B"/>
                </a:solidFill>
                <a:effectLst/>
                <a:latin typeface="Abadi" panose="020B0604020104020204" pitchFamily="34" charset="0"/>
              </a:rPr>
              <a:t>Single-parent family.</a:t>
            </a:r>
          </a:p>
        </p:txBody>
      </p:sp>
      <p:sp>
        <p:nvSpPr>
          <p:cNvPr id="6" name="TextBox 5">
            <a:extLst>
              <a:ext uri="{FF2B5EF4-FFF2-40B4-BE49-F238E27FC236}">
                <a16:creationId xmlns:a16="http://schemas.microsoft.com/office/drawing/2014/main" id="{0D1B2FF2-0371-11C8-53AB-4F8C59D3765E}"/>
              </a:ext>
            </a:extLst>
          </p:cNvPr>
          <p:cNvSpPr txBox="1"/>
          <p:nvPr/>
        </p:nvSpPr>
        <p:spPr>
          <a:xfrm>
            <a:off x="0" y="170857"/>
            <a:ext cx="12192000" cy="769441"/>
          </a:xfrm>
          <a:prstGeom prst="rect">
            <a:avLst/>
          </a:prstGeom>
          <a:noFill/>
        </p:spPr>
        <p:txBody>
          <a:bodyPr wrap="square" rtlCol="0">
            <a:spAutoFit/>
          </a:bodyPr>
          <a:lstStyle/>
          <a:p>
            <a:pPr algn="ctr" fontAlgn="base"/>
            <a:r>
              <a:rPr lang="en-US" sz="4400" dirty="0">
                <a:latin typeface="Lucida Handwriting" panose="03010101010101010101" pitchFamily="66" charset="0"/>
              </a:rPr>
              <a:t>Various Family Situations</a:t>
            </a:r>
          </a:p>
        </p:txBody>
      </p:sp>
      <p:sp>
        <p:nvSpPr>
          <p:cNvPr id="9" name="TextBox 8">
            <a:extLst>
              <a:ext uri="{FF2B5EF4-FFF2-40B4-BE49-F238E27FC236}">
                <a16:creationId xmlns:a16="http://schemas.microsoft.com/office/drawing/2014/main" id="{EC125774-7939-CF13-325E-9759F5CC2C81}"/>
              </a:ext>
            </a:extLst>
          </p:cNvPr>
          <p:cNvSpPr txBox="1"/>
          <p:nvPr/>
        </p:nvSpPr>
        <p:spPr>
          <a:xfrm>
            <a:off x="493005" y="2795385"/>
            <a:ext cx="6097836" cy="2800767"/>
          </a:xfrm>
          <a:prstGeom prst="rect">
            <a:avLst/>
          </a:prstGeom>
          <a:noFill/>
        </p:spPr>
        <p:txBody>
          <a:bodyPr wrap="square">
            <a:spAutoFit/>
          </a:bodyPr>
          <a:lstStyle/>
          <a:p>
            <a:r>
              <a:rPr lang="en-US" b="0" i="0" dirty="0">
                <a:solidFill>
                  <a:srgbClr val="212225"/>
                </a:solidFill>
                <a:effectLst/>
                <a:latin typeface="Abadi" panose="020B0604020104020204" pitchFamily="34" charset="0"/>
              </a:rPr>
              <a:t>Families are part of Heavenly Father’s plan.</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Like people, they come in different shapes and sizes.</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Sometimes it may seem like there are “perfect families” all around us, but in reality, this world is made up of imperfect people in family units just trying to figure things out. </a:t>
            </a:r>
          </a:p>
          <a:p>
            <a:endParaRPr lang="en-US" dirty="0">
              <a:solidFill>
                <a:srgbClr val="212225"/>
              </a:solidFill>
              <a:latin typeface="Abadi" panose="020B0604020104020204" pitchFamily="34" charset="0"/>
            </a:endParaRPr>
          </a:p>
          <a:p>
            <a:r>
              <a:rPr lang="en-US" sz="3200" b="0" i="0" dirty="0">
                <a:solidFill>
                  <a:srgbClr val="212225"/>
                </a:solidFill>
                <a:effectLst/>
                <a:latin typeface="Abadi" panose="020B0604020104020204" pitchFamily="34" charset="0"/>
              </a:rPr>
              <a:t>That’s right, no family is perfect! </a:t>
            </a:r>
            <a:endParaRPr lang="en-US" sz="3200" dirty="0">
              <a:latin typeface="Abadi" panose="020B0604020104020204" pitchFamily="34" charset="0"/>
            </a:endParaRPr>
          </a:p>
        </p:txBody>
      </p:sp>
      <p:pic>
        <p:nvPicPr>
          <p:cNvPr id="11" name="Picture 10" descr="A person and two boys posing for a selfie&#10;&#10;Description automatically generated">
            <a:extLst>
              <a:ext uri="{FF2B5EF4-FFF2-40B4-BE49-F238E27FC236}">
                <a16:creationId xmlns:a16="http://schemas.microsoft.com/office/drawing/2014/main" id="{A5E0B577-3989-C8AA-BBC0-7555C5C96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506" y="2401677"/>
            <a:ext cx="4891489" cy="3668617"/>
          </a:xfrm>
          <a:prstGeom prst="rect">
            <a:avLst/>
          </a:prstGeom>
        </p:spPr>
      </p:pic>
      <p:sp>
        <p:nvSpPr>
          <p:cNvPr id="13" name="TextBox 12">
            <a:extLst>
              <a:ext uri="{FF2B5EF4-FFF2-40B4-BE49-F238E27FC236}">
                <a16:creationId xmlns:a16="http://schemas.microsoft.com/office/drawing/2014/main" id="{C96E1204-2728-B71C-BB0E-22E98C98C138}"/>
              </a:ext>
            </a:extLst>
          </p:cNvPr>
          <p:cNvSpPr txBox="1"/>
          <p:nvPr/>
        </p:nvSpPr>
        <p:spPr>
          <a:xfrm>
            <a:off x="107414" y="6487386"/>
            <a:ext cx="6097836" cy="369332"/>
          </a:xfrm>
          <a:prstGeom prst="rect">
            <a:avLst/>
          </a:prstGeom>
          <a:noFill/>
        </p:spPr>
        <p:txBody>
          <a:bodyPr wrap="square">
            <a:spAutoFit/>
          </a:bodyPr>
          <a:lstStyle/>
          <a:p>
            <a:r>
              <a:rPr lang="en-US" b="0" i="0" dirty="0">
                <a:solidFill>
                  <a:srgbClr val="212225"/>
                </a:solidFill>
                <a:effectLst/>
                <a:latin typeface="Abadi" panose="020B0604020104020204" pitchFamily="34" charset="0"/>
              </a:rPr>
              <a:t>Friends magazine</a:t>
            </a:r>
            <a:endParaRPr lang="en-US" dirty="0"/>
          </a:p>
        </p:txBody>
      </p:sp>
    </p:spTree>
    <p:extLst>
      <p:ext uri="{BB962C8B-B14F-4D97-AF65-F5344CB8AC3E}">
        <p14:creationId xmlns:p14="http://schemas.microsoft.com/office/powerpoint/2010/main" val="258458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1000"/>
                                        <p:tgtEl>
                                          <p:spTgt spid="9">
                                            <p:txEl>
                                              <p:pRg st="6" end="6"/>
                                            </p:txEl>
                                          </p:spTgt>
                                        </p:tgtEl>
                                      </p:cBhvr>
                                    </p:animEffect>
                                    <p:anim calcmode="lin" valueType="num">
                                      <p:cBhvr>
                                        <p:cTn id="2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flowers&#10;&#10;Description automatically generated">
            <a:extLst>
              <a:ext uri="{FF2B5EF4-FFF2-40B4-BE49-F238E27FC236}">
                <a16:creationId xmlns:a16="http://schemas.microsoft.com/office/drawing/2014/main" id="{B0C567A5-3A30-D451-6463-17576EB59D69}"/>
              </a:ext>
            </a:extLst>
          </p:cNvPr>
          <p:cNvPicPr>
            <a:picLocks noChangeAspect="1"/>
          </p:cNvPicPr>
          <p:nvPr/>
        </p:nvPicPr>
        <p:blipFill>
          <a:blip r:embed="rId2"/>
          <a:srcRect t="2857" b="1351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BE801F7-6913-7E01-CB0D-F5BA6B83134F}"/>
              </a:ext>
            </a:extLst>
          </p:cNvPr>
          <p:cNvSpPr txBox="1"/>
          <p:nvPr/>
        </p:nvSpPr>
        <p:spPr>
          <a:xfrm>
            <a:off x="6411815" y="1397674"/>
            <a:ext cx="4860661" cy="4339650"/>
          </a:xfrm>
          <a:prstGeom prst="rect">
            <a:avLst/>
          </a:prstGeom>
          <a:noFill/>
        </p:spPr>
        <p:txBody>
          <a:bodyPr wrap="square">
            <a:spAutoFit/>
          </a:bodyPr>
          <a:lstStyle/>
          <a:p>
            <a:pPr algn="l" fontAlgn="base"/>
            <a:r>
              <a:rPr lang="en-US" b="0" i="0" dirty="0">
                <a:solidFill>
                  <a:srgbClr val="212225"/>
                </a:solidFill>
                <a:effectLst/>
                <a:latin typeface="Abadi" panose="020B0604020104020204" pitchFamily="34" charset="0"/>
              </a:rPr>
              <a:t>Whatever bad things may have occurred in your family, I testify and promise that the Lord Jesus Christ is the source of the healing, renewing, and restoring that you need. …</a:t>
            </a:r>
          </a:p>
          <a:p>
            <a:pPr algn="l" fontAlgn="base"/>
            <a:endParaRPr lang="en-US" dirty="0">
              <a:solidFill>
                <a:srgbClr val="212225"/>
              </a:solidFill>
              <a:latin typeface="Abadi" panose="020B0604020104020204" pitchFamily="34" charset="0"/>
            </a:endParaRP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With the help of the Lord, you can create an eternal family, even if you did not come from the kind of Latter-day Saint home that sometimes is featured on the covers of the </a:t>
            </a:r>
            <a:r>
              <a:rPr lang="en-US" b="0" i="1" dirty="0">
                <a:solidFill>
                  <a:srgbClr val="212225"/>
                </a:solidFill>
                <a:effectLst/>
                <a:latin typeface="Abadi" panose="020B0604020104020204" pitchFamily="34" charset="0"/>
              </a:rPr>
              <a:t>Liahona</a:t>
            </a:r>
            <a:r>
              <a:rPr lang="en-US" b="0" i="0" dirty="0">
                <a:solidFill>
                  <a:srgbClr val="212225"/>
                </a:solidFill>
                <a:effectLst/>
                <a:latin typeface="Abadi" panose="020B0604020104020204" pitchFamily="34" charset="0"/>
              </a:rPr>
              <a:t> or </a:t>
            </a:r>
            <a:r>
              <a:rPr lang="en-US" b="0" i="1" dirty="0">
                <a:solidFill>
                  <a:srgbClr val="212225"/>
                </a:solidFill>
                <a:effectLst/>
                <a:latin typeface="Abadi" panose="020B0604020104020204" pitchFamily="34" charset="0"/>
              </a:rPr>
              <a:t>Ensign</a:t>
            </a:r>
            <a:r>
              <a:rPr lang="en-US" b="0" i="0" dirty="0">
                <a:solidFill>
                  <a:srgbClr val="212225"/>
                </a:solidFill>
                <a:effectLst/>
                <a:latin typeface="Abadi" panose="020B0604020104020204" pitchFamily="34" charset="0"/>
              </a:rPr>
              <a:t> magazines. </a:t>
            </a:r>
          </a:p>
          <a:p>
            <a:pPr algn="l" fontAlgn="base"/>
            <a:endParaRPr lang="en-US" dirty="0">
              <a:solidFill>
                <a:srgbClr val="212225"/>
              </a:solidFill>
              <a:latin typeface="Abadi" panose="020B0604020104020204" pitchFamily="34" charset="0"/>
            </a:endParaRPr>
          </a:p>
          <a:p>
            <a:pPr algn="l" fontAlgn="base"/>
            <a:r>
              <a:rPr lang="en-US" b="0" i="0" dirty="0">
                <a:solidFill>
                  <a:srgbClr val="212225"/>
                </a:solidFill>
                <a:effectLst/>
                <a:latin typeface="Abadi" panose="020B0604020104020204" pitchFamily="34" charset="0"/>
              </a:rPr>
              <a:t>Please always remember: </a:t>
            </a:r>
          </a:p>
          <a:p>
            <a:pPr algn="l" fontAlgn="base"/>
            <a:endParaRPr lang="en-US" dirty="0">
              <a:solidFill>
                <a:srgbClr val="212225"/>
              </a:solidFill>
              <a:latin typeface="Abadi" panose="020B0604020104020204" pitchFamily="34" charset="0"/>
            </a:endParaRPr>
          </a:p>
          <a:p>
            <a:pPr algn="l" fontAlgn="base"/>
            <a:r>
              <a:rPr lang="en-US" sz="2400" b="0" i="0" dirty="0">
                <a:solidFill>
                  <a:srgbClr val="212225"/>
                </a:solidFill>
                <a:effectLst/>
                <a:latin typeface="Abadi" panose="020B0604020104020204" pitchFamily="34" charset="0"/>
              </a:rPr>
              <a:t>it begins with you! </a:t>
            </a:r>
          </a:p>
        </p:txBody>
      </p:sp>
      <p:sp>
        <p:nvSpPr>
          <p:cNvPr id="7" name="TextBox 6">
            <a:extLst>
              <a:ext uri="{FF2B5EF4-FFF2-40B4-BE49-F238E27FC236}">
                <a16:creationId xmlns:a16="http://schemas.microsoft.com/office/drawing/2014/main" id="{EB08EABD-6F75-2BEE-F892-020C2D0843C1}"/>
              </a:ext>
            </a:extLst>
          </p:cNvPr>
          <p:cNvSpPr txBox="1"/>
          <p:nvPr/>
        </p:nvSpPr>
        <p:spPr>
          <a:xfrm>
            <a:off x="118431" y="6487386"/>
            <a:ext cx="6097836" cy="369332"/>
          </a:xfrm>
          <a:prstGeom prst="rect">
            <a:avLst/>
          </a:prstGeom>
          <a:noFill/>
        </p:spPr>
        <p:txBody>
          <a:bodyPr wrap="square">
            <a:spAutoFit/>
          </a:bodyPr>
          <a:lstStyle/>
          <a:p>
            <a:r>
              <a:rPr lang="en-US" b="0" i="0" dirty="0">
                <a:solidFill>
                  <a:srgbClr val="212225"/>
                </a:solidFill>
                <a:effectLst/>
                <a:latin typeface="Abadi" panose="020B0604020104020204" pitchFamily="34" charset="0"/>
              </a:rPr>
              <a:t>David A. Bednar</a:t>
            </a:r>
            <a:endParaRPr lang="en-US" dirty="0"/>
          </a:p>
        </p:txBody>
      </p:sp>
      <p:pic>
        <p:nvPicPr>
          <p:cNvPr id="14" name="Picture 13">
            <a:extLst>
              <a:ext uri="{FF2B5EF4-FFF2-40B4-BE49-F238E27FC236}">
                <a16:creationId xmlns:a16="http://schemas.microsoft.com/office/drawing/2014/main" id="{E6E4A8F9-6C36-2302-B660-E030380F7AEF}"/>
              </a:ext>
            </a:extLst>
          </p:cNvPr>
          <p:cNvPicPr>
            <a:picLocks noChangeAspect="1"/>
          </p:cNvPicPr>
          <p:nvPr/>
        </p:nvPicPr>
        <p:blipFill>
          <a:blip r:embed="rId3"/>
          <a:stretch>
            <a:fillRect/>
          </a:stretch>
        </p:blipFill>
        <p:spPr>
          <a:xfrm>
            <a:off x="633306" y="1200048"/>
            <a:ext cx="5333075" cy="4457904"/>
          </a:xfrm>
          <a:prstGeom prst="rect">
            <a:avLst/>
          </a:prstGeom>
        </p:spPr>
      </p:pic>
    </p:spTree>
    <p:extLst>
      <p:ext uri="{BB962C8B-B14F-4D97-AF65-F5344CB8AC3E}">
        <p14:creationId xmlns:p14="http://schemas.microsoft.com/office/powerpoint/2010/main" val="16201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fade">
                                      <p:cBhvr>
                                        <p:cTn id="15" dur="1000"/>
                                        <p:tgtEl>
                                          <p:spTgt spid="5">
                                            <p:txEl>
                                              <p:pRg st="7" end="7"/>
                                            </p:txEl>
                                          </p:spTgt>
                                        </p:tgtEl>
                                      </p:cBhvr>
                                    </p:animEffect>
                                    <p:anim calcmode="lin" valueType="num">
                                      <p:cBhvr>
                                        <p:cTn id="16"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intageholidaycrafts.com/wp-content/uploads/2009/03/floral-white-and-brown-free-scrapbook-pap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11" y="-92982"/>
            <a:ext cx="12373882" cy="6950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September 23, 1995</a:t>
            </a:r>
            <a:endParaRPr lang="en-US" sz="5400" dirty="0">
              <a:latin typeface="Lucida Handwriting" panose="03010101010101010101" pitchFamily="66" charset="0"/>
            </a:endParaRPr>
          </a:p>
        </p:txBody>
      </p:sp>
      <p:sp>
        <p:nvSpPr>
          <p:cNvPr id="2" name="Rectangle 1"/>
          <p:cNvSpPr/>
          <p:nvPr/>
        </p:nvSpPr>
        <p:spPr>
          <a:xfrm>
            <a:off x="642256" y="1369665"/>
            <a:ext cx="6226629" cy="3416320"/>
          </a:xfrm>
          <a:prstGeom prst="rect">
            <a:avLst/>
          </a:prstGeom>
        </p:spPr>
        <p:txBody>
          <a:bodyPr wrap="square">
            <a:spAutoFit/>
          </a:bodyPr>
          <a:lstStyle/>
          <a:p>
            <a:r>
              <a:rPr lang="en-US" b="1" dirty="0">
                <a:latin typeface="Abadi" panose="020B0604020104020204" pitchFamily="34" charset="0"/>
              </a:rPr>
              <a:t>“With so much of sophistry that is passed off as truth, with so much of deception concerning standards and values, with so much of allurement and enticement to take on the slow stain of the world, we have felt to warn and forewarn.</a:t>
            </a:r>
          </a:p>
          <a:p>
            <a:endParaRPr lang="en-US" b="1" dirty="0">
              <a:latin typeface="Abadi" panose="020B0604020104020204" pitchFamily="34" charset="0"/>
            </a:endParaRPr>
          </a:p>
          <a:p>
            <a:r>
              <a:rPr lang="en-US" b="1" dirty="0">
                <a:latin typeface="Abadi" panose="020B0604020104020204" pitchFamily="34" charset="0"/>
              </a:rPr>
              <a:t>In furtherance of this we of the First Presidency and the Council of the Twelve Apostles now issue a proclamation to the Church and to the world as a declaration and reaffirmation of standards, doctrines, and practices relative to the family which the prophets, seers, and revelators of this church have repeatedly stated throughout its history” </a:t>
            </a:r>
          </a:p>
          <a:p>
            <a:r>
              <a:rPr lang="en-US" b="1" dirty="0">
                <a:latin typeface="Abadi" panose="020B0604020104020204" pitchFamily="34" charset="0"/>
              </a:rPr>
              <a:t>--President Gordon B. Hinckley</a:t>
            </a:r>
            <a:endParaRPr lang="en-US" b="1" dirty="0"/>
          </a:p>
        </p:txBody>
      </p:sp>
      <p:grpSp>
        <p:nvGrpSpPr>
          <p:cNvPr id="5" name="Group 4"/>
          <p:cNvGrpSpPr/>
          <p:nvPr/>
        </p:nvGrpSpPr>
        <p:grpSpPr>
          <a:xfrm>
            <a:off x="7595052" y="1730915"/>
            <a:ext cx="3124268" cy="3609068"/>
            <a:chOff x="7757848" y="1369665"/>
            <a:chExt cx="3124268" cy="360906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017" y="1737632"/>
              <a:ext cx="2569931" cy="3204482"/>
            </a:xfrm>
            <a:prstGeom prst="rect">
              <a:avLst/>
            </a:prstGeom>
          </p:spPr>
        </p:pic>
        <p:pic>
          <p:nvPicPr>
            <p:cNvPr id="6" name="Picture 8" descr="http://framefinders.com/wp-content/uploads/2012/12/12-055B-1-670x5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515448" y="1612065"/>
              <a:ext cx="3609068" cy="31242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64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1.etsystatic.com/009/1/7463745/il_fullxfull.412483985_dcen.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650" y="86915"/>
            <a:ext cx="12094029" cy="6340197"/>
          </a:xfrm>
          <a:prstGeom prst="rect">
            <a:avLst/>
          </a:prstGeom>
          <a:noFill/>
        </p:spPr>
        <p:txBody>
          <a:bodyPr wrap="square" rtlCol="0">
            <a:spAutoFit/>
          </a:bodyPr>
          <a:lstStyle/>
          <a:p>
            <a:r>
              <a:rPr lang="en-US" sz="1400" dirty="0">
                <a:solidFill>
                  <a:schemeClr val="bg1"/>
                </a:solidFill>
              </a:rPr>
              <a:t>Sources:</a:t>
            </a:r>
          </a:p>
          <a:p>
            <a:endParaRPr lang="en-US" sz="1400" dirty="0">
              <a:solidFill>
                <a:schemeClr val="bg1"/>
              </a:solidFill>
            </a:endParaRPr>
          </a:p>
          <a:p>
            <a:r>
              <a:rPr lang="en-US" sz="1400" dirty="0">
                <a:solidFill>
                  <a:schemeClr val="bg1"/>
                </a:solidFill>
              </a:rPr>
              <a:t>Videos: </a:t>
            </a:r>
          </a:p>
          <a:p>
            <a:r>
              <a:rPr lang="en-US" sz="1400" dirty="0">
                <a:solidFill>
                  <a:schemeClr val="bg1"/>
                </a:solidFill>
              </a:rPr>
              <a:t>Defenders of the Proclamation(1:05)</a:t>
            </a:r>
          </a:p>
          <a:p>
            <a:r>
              <a:rPr lang="en-US" sz="1400" dirty="0">
                <a:solidFill>
                  <a:schemeClr val="bg1"/>
                </a:solidFill>
              </a:rPr>
              <a:t>Proclamation (2:12)</a:t>
            </a:r>
          </a:p>
          <a:p>
            <a:r>
              <a:rPr lang="en-US" sz="1400" dirty="0">
                <a:solidFill>
                  <a:schemeClr val="bg1"/>
                </a:solidFill>
              </a:rPr>
              <a:t>Gender is an Essential Characteristic (1:51)</a:t>
            </a:r>
          </a:p>
          <a:p>
            <a:r>
              <a:rPr lang="en-US" sz="1400" b="0" i="0" dirty="0">
                <a:solidFill>
                  <a:schemeClr val="bg1"/>
                </a:solidFill>
                <a:effectLst/>
              </a:rPr>
              <a:t>“</a:t>
            </a:r>
            <a:r>
              <a:rPr lang="en-US" sz="1400" b="0" i="0" u="none" strike="noStrike" dirty="0">
                <a:solidFill>
                  <a:schemeClr val="bg1"/>
                </a:solidFill>
                <a:effectLst/>
              </a:rPr>
              <a:t>Plan of Salvation—We’re Still a Family</a:t>
            </a:r>
            <a:r>
              <a:rPr lang="en-US" sz="1400" b="0" i="0" dirty="0">
                <a:solidFill>
                  <a:schemeClr val="bg1"/>
                </a:solidFill>
                <a:effectLst/>
              </a:rPr>
              <a:t>” (4:47)</a:t>
            </a:r>
            <a:endParaRPr lang="en-US" sz="1400" dirty="0">
              <a:solidFill>
                <a:schemeClr val="bg1"/>
              </a:solidFill>
            </a:endParaRPr>
          </a:p>
          <a:p>
            <a:endParaRPr lang="en-US" sz="1400" dirty="0">
              <a:solidFill>
                <a:schemeClr val="bg1"/>
              </a:solidFill>
            </a:endParaRPr>
          </a:p>
          <a:p>
            <a:endParaRPr lang="en-US" sz="1400" dirty="0">
              <a:solidFill>
                <a:schemeClr val="bg1"/>
              </a:solidFill>
            </a:endParaRPr>
          </a:p>
          <a:p>
            <a:r>
              <a:rPr lang="en-US" sz="1400" i="0" dirty="0">
                <a:solidFill>
                  <a:schemeClr val="bg1"/>
                </a:solidFill>
                <a:effectLst/>
              </a:rPr>
              <a:t>D. Todd Christofferson, “</a:t>
            </a:r>
            <a:r>
              <a:rPr lang="en-US" sz="1400" i="0" u="none" strike="noStrike" dirty="0">
                <a:solidFill>
                  <a:schemeClr val="bg1"/>
                </a:solidFill>
                <a:effectLst/>
              </a:rPr>
              <a:t>Why Marriage, Why Family</a:t>
            </a:r>
            <a:r>
              <a:rPr lang="en-US" sz="1400" i="0" dirty="0">
                <a:solidFill>
                  <a:schemeClr val="bg1"/>
                </a:solidFill>
                <a:effectLst/>
              </a:rPr>
              <a:t>,” </a:t>
            </a:r>
            <a:r>
              <a:rPr lang="en-US" sz="1400" i="1" dirty="0">
                <a:solidFill>
                  <a:schemeClr val="bg1"/>
                </a:solidFill>
                <a:effectLst/>
              </a:rPr>
              <a:t>Ensign</a:t>
            </a:r>
            <a:r>
              <a:rPr lang="en-US" sz="1400" i="0" dirty="0">
                <a:solidFill>
                  <a:schemeClr val="bg1"/>
                </a:solidFill>
                <a:effectLst/>
              </a:rPr>
              <a:t> or </a:t>
            </a:r>
            <a:r>
              <a:rPr lang="en-US" sz="1400" i="1" dirty="0">
                <a:solidFill>
                  <a:schemeClr val="bg1"/>
                </a:solidFill>
                <a:effectLst/>
              </a:rPr>
              <a:t>Liahona</a:t>
            </a:r>
            <a:r>
              <a:rPr lang="en-US" sz="1400" i="0" dirty="0">
                <a:solidFill>
                  <a:schemeClr val="bg1"/>
                </a:solidFill>
                <a:effectLst/>
              </a:rPr>
              <a:t>, May 2015, 51–52</a:t>
            </a:r>
            <a:endParaRPr lang="en-US" sz="1400" i="1" dirty="0">
              <a:solidFill>
                <a:schemeClr val="bg1"/>
              </a:solidFill>
            </a:endParaRPr>
          </a:p>
          <a:p>
            <a:r>
              <a:rPr lang="en-US" sz="1400" dirty="0">
                <a:solidFill>
                  <a:schemeClr val="bg1"/>
                </a:solidFill>
              </a:rPr>
              <a:t>President Gordon B. Hinckley (“Stand Strong against the Wiles of the World,” </a:t>
            </a:r>
            <a:r>
              <a:rPr lang="en-US" sz="1400" i="1" dirty="0">
                <a:solidFill>
                  <a:schemeClr val="bg1"/>
                </a:solidFill>
              </a:rPr>
              <a:t>Ensign,</a:t>
            </a:r>
            <a:r>
              <a:rPr lang="en-US" sz="1400" dirty="0">
                <a:solidFill>
                  <a:schemeClr val="bg1"/>
                </a:solidFill>
              </a:rPr>
              <a:t> Nov. 1995, 100).</a:t>
            </a:r>
          </a:p>
          <a:p>
            <a:r>
              <a:rPr lang="en-US" sz="1400" b="0" i="0" dirty="0">
                <a:solidFill>
                  <a:schemeClr val="bg1"/>
                </a:solidFill>
                <a:effectLst/>
              </a:rPr>
              <a:t>(Dallin H. Oaks, “</a:t>
            </a:r>
            <a:r>
              <a:rPr lang="en-US" sz="1400" b="0" i="0" u="none" strike="noStrike" dirty="0">
                <a:solidFill>
                  <a:schemeClr val="bg1"/>
                </a:solidFill>
                <a:effectLst/>
              </a:rPr>
              <a:t>The Great Plan of Happiness</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Nov. 1993, 75); </a:t>
            </a:r>
            <a:r>
              <a:rPr lang="en-US" sz="1400" b="0" i="0" u="none" strike="noStrike" dirty="0">
                <a:solidFill>
                  <a:schemeClr val="bg1"/>
                </a:solidFill>
                <a:effectLst/>
              </a:rPr>
              <a:t>Divine Love in the Father’s Plan</a:t>
            </a:r>
            <a:r>
              <a:rPr lang="en-US" sz="1400" b="0" i="0" dirty="0">
                <a:solidFill>
                  <a:schemeClr val="bg1"/>
                </a:solidFill>
                <a:effectLst/>
              </a:rPr>
              <a:t>,” </a:t>
            </a:r>
            <a:r>
              <a:rPr lang="en-US" sz="1400" b="0" i="1" dirty="0">
                <a:solidFill>
                  <a:schemeClr val="bg1"/>
                </a:solidFill>
                <a:effectLst/>
              </a:rPr>
              <a:t>Liahona</a:t>
            </a:r>
            <a:r>
              <a:rPr lang="en-US" sz="1400" b="0" i="0" dirty="0">
                <a:solidFill>
                  <a:schemeClr val="bg1"/>
                </a:solidFill>
                <a:effectLst/>
              </a:rPr>
              <a:t>, May 2022, 103)</a:t>
            </a:r>
          </a:p>
          <a:p>
            <a:r>
              <a:rPr lang="en-US" sz="1400" b="0" i="0" dirty="0">
                <a:solidFill>
                  <a:schemeClr val="bg1"/>
                </a:solidFill>
                <a:effectLst/>
              </a:rPr>
              <a:t>Russell M. Nelson, “</a:t>
            </a:r>
            <a:r>
              <a:rPr lang="en-US" sz="1400" b="0" i="0" u="none" strike="noStrike" dirty="0">
                <a:solidFill>
                  <a:schemeClr val="bg1"/>
                </a:solidFill>
                <a:effectLst/>
              </a:rPr>
              <a:t>Choices for Eternity</a:t>
            </a:r>
            <a:r>
              <a:rPr lang="en-US" sz="1400" b="0" i="0" dirty="0">
                <a:solidFill>
                  <a:schemeClr val="bg1"/>
                </a:solidFill>
                <a:effectLst/>
              </a:rPr>
              <a:t>” [worldwide devotional for young adults, May 15, 2022], broadcasts.ChurchofJesusChrist.org</a:t>
            </a:r>
          </a:p>
          <a:p>
            <a:r>
              <a:rPr lang="en-US" sz="1400" b="0" i="0" dirty="0">
                <a:solidFill>
                  <a:schemeClr val="bg1"/>
                </a:solidFill>
                <a:effectLst/>
              </a:rPr>
              <a:t>Robert D. Hales, “</a:t>
            </a:r>
            <a:r>
              <a:rPr lang="en-US" sz="1400" b="0" i="0" u="none" strike="noStrike" dirty="0">
                <a:solidFill>
                  <a:schemeClr val="bg1"/>
                </a:solidFill>
                <a:effectLst/>
              </a:rPr>
              <a:t>The Plan of Salvation: A Sacred Treasure of Knowledge to Guide Us</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Oct. 2015, 29</a:t>
            </a:r>
            <a:endParaRPr lang="en-US" sz="1400" dirty="0">
              <a:solidFill>
                <a:schemeClr val="bg1"/>
              </a:solidFill>
            </a:endParaRPr>
          </a:p>
          <a:p>
            <a:r>
              <a:rPr lang="en-US" sz="1400" dirty="0">
                <a:solidFill>
                  <a:schemeClr val="bg1"/>
                </a:solidFill>
              </a:rPr>
              <a:t>http://twistedsifter.com/2011/01/astonishing-underwater-sculptures-by-jason-decaires-taylor-30-pics/</a:t>
            </a:r>
          </a:p>
          <a:p>
            <a:r>
              <a:rPr lang="en-US" sz="1400" dirty="0">
                <a:solidFill>
                  <a:schemeClr val="bg1"/>
                </a:solidFill>
              </a:rPr>
              <a:t>Defenders of the Proclamation(1:05)</a:t>
            </a:r>
          </a:p>
          <a:p>
            <a:r>
              <a:rPr lang="en-US" sz="1400" dirty="0">
                <a:solidFill>
                  <a:schemeClr val="bg1"/>
                </a:solidFill>
              </a:rPr>
              <a:t>Proclamation (2:12)</a:t>
            </a:r>
          </a:p>
          <a:p>
            <a:r>
              <a:rPr lang="en-US" sz="1400" dirty="0">
                <a:solidFill>
                  <a:schemeClr val="bg1"/>
                </a:solidFill>
              </a:rPr>
              <a:t>Presentation by http://fashionsbylynda.com/blog/</a:t>
            </a:r>
          </a:p>
          <a:p>
            <a:r>
              <a:rPr lang="en-US" sz="1400" dirty="0">
                <a:solidFill>
                  <a:schemeClr val="bg1"/>
                </a:solidFill>
              </a:rPr>
              <a:t>“Gender Is an Essential Characteristic.”</a:t>
            </a:r>
          </a:p>
          <a:p>
            <a:r>
              <a:rPr lang="en-US" sz="1400" dirty="0">
                <a:solidFill>
                  <a:schemeClr val="bg1"/>
                </a:solidFill>
              </a:rPr>
              <a:t>Elder Russell M. Nelson </a:t>
            </a:r>
            <a:r>
              <a:rPr lang="en-US" sz="1400" i="1" dirty="0">
                <a:solidFill>
                  <a:schemeClr val="bg1"/>
                </a:solidFill>
              </a:rPr>
              <a:t>Celestial Marriage </a:t>
            </a:r>
          </a:p>
          <a:p>
            <a:r>
              <a:rPr lang="en-US" sz="1400" dirty="0">
                <a:solidFill>
                  <a:schemeClr val="bg1"/>
                </a:solidFill>
              </a:rPr>
              <a:t>October 2008  General Conference</a:t>
            </a:r>
          </a:p>
          <a:p>
            <a:r>
              <a:rPr lang="en-US" sz="1400" b="0" i="1" dirty="0">
                <a:solidFill>
                  <a:schemeClr val="bg1"/>
                </a:solidFill>
                <a:effectLst/>
              </a:rPr>
              <a:t>General Handbook: Serving in the Church of Jesus Christ of Latter-day Saints</a:t>
            </a:r>
            <a:r>
              <a:rPr lang="en-US" sz="1400" b="0" i="0" dirty="0">
                <a:solidFill>
                  <a:schemeClr val="bg1"/>
                </a:solidFill>
                <a:effectLst/>
              </a:rPr>
              <a:t>, </a:t>
            </a:r>
            <a:r>
              <a:rPr lang="en-US" sz="1400" b="0" i="0" u="none" strike="noStrike" dirty="0">
                <a:solidFill>
                  <a:schemeClr val="bg1"/>
                </a:solidFill>
                <a:effectLst/>
              </a:rPr>
              <a:t>38.6.1</a:t>
            </a:r>
            <a:r>
              <a:rPr lang="en-US" sz="1400" b="0" i="0" dirty="0">
                <a:solidFill>
                  <a:schemeClr val="bg1"/>
                </a:solidFill>
                <a:effectLst/>
              </a:rPr>
              <a:t>, ChurchofJesusChrist.org)</a:t>
            </a:r>
          </a:p>
          <a:p>
            <a:r>
              <a:rPr lang="en-US" sz="1400" b="0" i="0" dirty="0">
                <a:solidFill>
                  <a:schemeClr val="bg1"/>
                </a:solidFill>
                <a:effectLst/>
              </a:rPr>
              <a:t>David A. Bednar, “</a:t>
            </a:r>
            <a:r>
              <a:rPr lang="en-US" sz="1400" b="0" i="0" u="none" strike="noStrike" dirty="0">
                <a:solidFill>
                  <a:schemeClr val="bg1"/>
                </a:solidFill>
                <a:effectLst/>
              </a:rPr>
              <a:t>A Welding Link</a:t>
            </a:r>
            <a:r>
              <a:rPr lang="en-US" sz="1400" b="0" i="0" dirty="0">
                <a:solidFill>
                  <a:schemeClr val="bg1"/>
                </a:solidFill>
                <a:effectLst/>
              </a:rPr>
              <a:t>” [worldwide devotional for young adults, Sept. 10, 2017], broadcasts.ChurchofJesusChrist.org</a:t>
            </a:r>
          </a:p>
          <a:p>
            <a:r>
              <a:rPr lang="en-US" sz="1400" dirty="0">
                <a:solidFill>
                  <a:schemeClr val="bg1"/>
                </a:solidFill>
              </a:rPr>
              <a:t>Different Kinds of Family Friends Magazine July 2018</a:t>
            </a:r>
            <a:endParaRPr lang="en-US" sz="1400" i="1" dirty="0">
              <a:solidFill>
                <a:schemeClr val="bg1"/>
              </a:solidFill>
            </a:endParaRPr>
          </a:p>
          <a:p>
            <a:r>
              <a:rPr lang="en-US" sz="1400" b="0" i="0" dirty="0">
                <a:solidFill>
                  <a:schemeClr val="bg1"/>
                </a:solidFill>
                <a:effectLst/>
              </a:rPr>
              <a:t>M. Russell Ballard, “</a:t>
            </a:r>
            <a:r>
              <a:rPr lang="en-US" sz="1400" b="0" i="0" u="none" strike="noStrike" dirty="0">
                <a:solidFill>
                  <a:schemeClr val="bg1"/>
                </a:solidFill>
                <a:effectLst/>
              </a:rPr>
              <a:t>Equality through Diversity</a:t>
            </a:r>
            <a:r>
              <a:rPr lang="en-US" sz="1400" b="0" i="0" dirty="0">
                <a:solidFill>
                  <a:schemeClr val="bg1"/>
                </a:solidFill>
                <a:effectLst/>
              </a:rPr>
              <a:t>,” </a:t>
            </a:r>
            <a:r>
              <a:rPr lang="en-US" sz="1400" b="0" i="1" dirty="0">
                <a:solidFill>
                  <a:schemeClr val="bg1"/>
                </a:solidFill>
                <a:effectLst/>
              </a:rPr>
              <a:t>Ensign</a:t>
            </a:r>
            <a:r>
              <a:rPr lang="en-US" sz="1400" b="0" i="0" dirty="0">
                <a:solidFill>
                  <a:schemeClr val="bg1"/>
                </a:solidFill>
                <a:effectLst/>
              </a:rPr>
              <a:t>, Nov. 1993, 89</a:t>
            </a:r>
            <a:endParaRPr lang="en-US" sz="1400" i="1" dirty="0">
              <a:solidFill>
                <a:schemeClr val="bg1"/>
              </a:solidFill>
            </a:endParaRPr>
          </a:p>
          <a:p>
            <a:endParaRPr lang="en-US" sz="1400" i="1" dirty="0">
              <a:solidFill>
                <a:schemeClr val="bg1"/>
              </a:solidFill>
            </a:endParaRPr>
          </a:p>
          <a:p>
            <a:endParaRPr lang="en-US" sz="1400" i="1" dirty="0">
              <a:solidFill>
                <a:schemeClr val="bg1"/>
              </a:solidFill>
            </a:endParaRPr>
          </a:p>
          <a:p>
            <a:endParaRPr lang="en-US" sz="1400" dirty="0">
              <a:solidFill>
                <a:schemeClr val="bg1"/>
              </a:solidFill>
            </a:endParaRPr>
          </a:p>
        </p:txBody>
      </p:sp>
      <p:grpSp>
        <p:nvGrpSpPr>
          <p:cNvPr id="7" name="Group 6">
            <a:extLst>
              <a:ext uri="{FF2B5EF4-FFF2-40B4-BE49-F238E27FC236}">
                <a16:creationId xmlns:a16="http://schemas.microsoft.com/office/drawing/2014/main" id="{312D210A-801E-44EF-9F36-2CCB9E6DB9B5}"/>
              </a:ext>
            </a:extLst>
          </p:cNvPr>
          <p:cNvGrpSpPr/>
          <p:nvPr/>
        </p:nvGrpSpPr>
        <p:grpSpPr>
          <a:xfrm>
            <a:off x="4770476" y="332855"/>
            <a:ext cx="1143000" cy="1447800"/>
            <a:chOff x="7543800" y="3810000"/>
            <a:chExt cx="1143000" cy="1447800"/>
          </a:xfrm>
        </p:grpSpPr>
        <p:sp>
          <p:nvSpPr>
            <p:cNvPr id="8" name="Trapezoid 7">
              <a:extLst>
                <a:ext uri="{FF2B5EF4-FFF2-40B4-BE49-F238E27FC236}">
                  <a16:creationId xmlns:a16="http://schemas.microsoft.com/office/drawing/2014/main" id="{CE3AB555-141F-4589-93CB-78DDF6190E99}"/>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9">
              <a:extLst>
                <a:ext uri="{FF2B5EF4-FFF2-40B4-BE49-F238E27FC236}">
                  <a16:creationId xmlns:a16="http://schemas.microsoft.com/office/drawing/2014/main" id="{B4D32E85-8800-47B2-ADC5-54CC6628F67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0">
              <a:extLst>
                <a:ext uri="{FF2B5EF4-FFF2-40B4-BE49-F238E27FC236}">
                  <a16:creationId xmlns:a16="http://schemas.microsoft.com/office/drawing/2014/main" id="{960FFB86-196B-4A53-9460-66AD2D3B6FCC}"/>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1">
              <a:extLst>
                <a:ext uri="{FF2B5EF4-FFF2-40B4-BE49-F238E27FC236}">
                  <a16:creationId xmlns:a16="http://schemas.microsoft.com/office/drawing/2014/main" id="{E83A9771-75A8-43B3-9E3D-1DB83980107E}"/>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82CFD6C-2A8A-471F-AD2E-364B8FE9B5C0}"/>
                </a:ext>
              </a:extLst>
            </p:cNvPr>
            <p:cNvGrpSpPr/>
            <p:nvPr/>
          </p:nvGrpSpPr>
          <p:grpSpPr>
            <a:xfrm>
              <a:off x="7924800" y="3810000"/>
              <a:ext cx="645353" cy="610017"/>
              <a:chOff x="7924800" y="5867400"/>
              <a:chExt cx="645353" cy="610017"/>
            </a:xfrm>
          </p:grpSpPr>
          <p:grpSp>
            <p:nvGrpSpPr>
              <p:cNvPr id="20" name="Group 13">
                <a:extLst>
                  <a:ext uri="{FF2B5EF4-FFF2-40B4-BE49-F238E27FC236}">
                    <a16:creationId xmlns:a16="http://schemas.microsoft.com/office/drawing/2014/main" id="{9A9AB0B4-4E18-47E4-BAEF-D3619BF58FA3}"/>
                  </a:ext>
                </a:extLst>
              </p:cNvPr>
              <p:cNvGrpSpPr/>
              <p:nvPr/>
            </p:nvGrpSpPr>
            <p:grpSpPr>
              <a:xfrm>
                <a:off x="7924800" y="5867400"/>
                <a:ext cx="645353" cy="610017"/>
                <a:chOff x="3037563" y="3121795"/>
                <a:chExt cx="1250371" cy="1224010"/>
              </a:xfrm>
            </p:grpSpPr>
            <p:sp>
              <p:nvSpPr>
                <p:cNvPr id="22" name="Oval 21">
                  <a:extLst>
                    <a:ext uri="{FF2B5EF4-FFF2-40B4-BE49-F238E27FC236}">
                      <a16:creationId xmlns:a16="http://schemas.microsoft.com/office/drawing/2014/main" id="{DFB88DBA-A4C5-4729-AE22-BAF705B728E2}"/>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CA15AD-487E-47F1-8597-0A603BE1ECE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D93963-9DBC-4D33-8762-2FB01C39870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841FCDB-E4ED-46F2-9035-E1FE5E50F00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7CA3BAD1-F734-4611-A209-F8227D7132BB}"/>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3D3C80-1D27-41E7-B48C-DD35B45FA4C4}"/>
                </a:ext>
              </a:extLst>
            </p:cNvPr>
            <p:cNvGrpSpPr/>
            <p:nvPr/>
          </p:nvGrpSpPr>
          <p:grpSpPr>
            <a:xfrm>
              <a:off x="7543800" y="4038600"/>
              <a:ext cx="403070" cy="381000"/>
              <a:chOff x="7924800" y="5867400"/>
              <a:chExt cx="645353" cy="610017"/>
            </a:xfrm>
          </p:grpSpPr>
          <p:grpSp>
            <p:nvGrpSpPr>
              <p:cNvPr id="14" name="Group 13">
                <a:extLst>
                  <a:ext uri="{FF2B5EF4-FFF2-40B4-BE49-F238E27FC236}">
                    <a16:creationId xmlns:a16="http://schemas.microsoft.com/office/drawing/2014/main" id="{E9FFFF22-96E6-4A05-8195-98D8DA826D2A}"/>
                  </a:ext>
                </a:extLst>
              </p:cNvPr>
              <p:cNvGrpSpPr/>
              <p:nvPr/>
            </p:nvGrpSpPr>
            <p:grpSpPr>
              <a:xfrm>
                <a:off x="7924800" y="5867400"/>
                <a:ext cx="645353" cy="610017"/>
                <a:chOff x="3037563" y="3121795"/>
                <a:chExt cx="1250371" cy="1224010"/>
              </a:xfrm>
            </p:grpSpPr>
            <p:sp>
              <p:nvSpPr>
                <p:cNvPr id="16" name="Oval 15">
                  <a:extLst>
                    <a:ext uri="{FF2B5EF4-FFF2-40B4-BE49-F238E27FC236}">
                      <a16:creationId xmlns:a16="http://schemas.microsoft.com/office/drawing/2014/main" id="{14FF9200-2232-46FC-9824-C199F1D60CE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8B73ED-51FB-477E-8038-C3BC82DE5D8A}"/>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015BBD3-EEED-48E9-B47E-CA1D8546F4E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44E8283-AC45-44DA-967D-6254E00523D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7CB1FD1D-B2CD-4470-97FA-4F3E1098991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F03264EA-40B7-9C5C-31AC-434201210C6B}"/>
              </a:ext>
            </a:extLst>
          </p:cNvPr>
          <p:cNvSpPr txBox="1"/>
          <p:nvPr/>
        </p:nvSpPr>
        <p:spPr>
          <a:xfrm>
            <a:off x="171855" y="6398649"/>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1259933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91929-D55D-4F57-EAB4-EE89AFCDBE40}"/>
              </a:ext>
            </a:extLst>
          </p:cNvPr>
          <p:cNvSpPr txBox="1"/>
          <p:nvPr/>
        </p:nvSpPr>
        <p:spPr>
          <a:xfrm>
            <a:off x="191937" y="63604"/>
            <a:ext cx="6094562" cy="1200329"/>
          </a:xfrm>
          <a:prstGeom prst="rect">
            <a:avLst/>
          </a:prstGeom>
          <a:noFill/>
          <a:ln>
            <a:solidFill>
              <a:schemeClr val="tx1"/>
            </a:solidFill>
          </a:ln>
        </p:spPr>
        <p:txBody>
          <a:bodyPr wrap="square">
            <a:spAutoFit/>
          </a:bodyPr>
          <a:lstStyle/>
          <a:p>
            <a:r>
              <a:rPr lang="en-US" sz="1200" b="1" i="0" dirty="0">
                <a:solidFill>
                  <a:srgbClr val="212225"/>
                </a:solidFill>
                <a:effectLst/>
              </a:rPr>
              <a:t>The Father’s plan </a:t>
            </a:r>
            <a:r>
              <a:rPr lang="en-US" sz="1200" b="0" i="0" dirty="0">
                <a:solidFill>
                  <a:srgbClr val="212225"/>
                </a:solidFill>
                <a:effectLst/>
              </a:rPr>
              <a:t>provides us the way to inherit eternal life, the life our heavenly parents lead. In the plan, “neither is the man without the woman, [nor] the woman without the man, in the Lord” [</a:t>
            </a:r>
            <a:r>
              <a:rPr lang="en-US" sz="1200" b="0" i="0" u="none" strike="noStrike" dirty="0">
                <a:effectLst/>
              </a:rPr>
              <a:t>1 Corinthians 11:11</a:t>
            </a:r>
            <a:r>
              <a:rPr lang="en-US" sz="1200" b="0" i="0" dirty="0">
                <a:solidFill>
                  <a:srgbClr val="212225"/>
                </a:solidFill>
                <a:effectLst/>
              </a:rPr>
              <a:t>]. The very essence of eternal life includes the eternal marriage of man and woman, which is an essential part of becoming like our heavenly parents. (Robert D. Hales, “</a:t>
            </a:r>
            <a:r>
              <a:rPr lang="en-US" sz="1200" b="0" i="0" u="none" strike="noStrike" dirty="0">
                <a:effectLst/>
              </a:rPr>
              <a:t>The Plan of Salvation: A Sacred Treasure of Knowledge to Guide Us</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Oct. 2015, 29)</a:t>
            </a:r>
            <a:endParaRPr lang="en-US" sz="1200" dirty="0"/>
          </a:p>
        </p:txBody>
      </p:sp>
      <p:sp>
        <p:nvSpPr>
          <p:cNvPr id="5" name="TextBox 4">
            <a:extLst>
              <a:ext uri="{FF2B5EF4-FFF2-40B4-BE49-F238E27FC236}">
                <a16:creationId xmlns:a16="http://schemas.microsoft.com/office/drawing/2014/main" id="{33CDB7CE-A372-46EF-4183-42E6370B99B4}"/>
              </a:ext>
            </a:extLst>
          </p:cNvPr>
          <p:cNvSpPr txBox="1"/>
          <p:nvPr/>
        </p:nvSpPr>
        <p:spPr>
          <a:xfrm>
            <a:off x="188663" y="1268682"/>
            <a:ext cx="6097836" cy="2492990"/>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The Spirit will confirm </a:t>
            </a:r>
            <a:r>
              <a:rPr lang="en-US" sz="1200" b="0" i="0" dirty="0">
                <a:solidFill>
                  <a:srgbClr val="212225"/>
                </a:solidFill>
                <a:effectLst/>
              </a:rPr>
              <a:t>to each of us individually our divine worth. Truly knowing that you are a [child] of God will affect every aspect of your life and guide you in the service you render each day. President Spencer W. Kimball (1895–1985) explained in these glorious words:</a:t>
            </a:r>
          </a:p>
          <a:p>
            <a:pPr algn="l" fontAlgn="base"/>
            <a:r>
              <a:rPr lang="en-US" sz="1200" b="0" i="0" dirty="0">
                <a:solidFill>
                  <a:srgbClr val="212225"/>
                </a:solidFill>
                <a:effectLst/>
              </a:rPr>
              <a:t>“God is your Father. He loves you. He and your mother in heaven value you beyond any measure. … You are unique. One of a kind, made of the eternal intelligence which gives you claim upon eternal life.</a:t>
            </a:r>
          </a:p>
          <a:p>
            <a:pPr algn="l" fontAlgn="base"/>
            <a:r>
              <a:rPr lang="en-US" sz="1200" b="0" i="0" dirty="0">
                <a:solidFill>
                  <a:srgbClr val="212225"/>
                </a:solidFill>
                <a:effectLst/>
              </a:rPr>
              <a:t>“Let there be no question in your mind about your value as an individual. The whole intent of the gospel plan is to provide an opportunity for each of you to reach your fullest potential, which is eternal progression and the possibility of godhood” [“</a:t>
            </a:r>
            <a:r>
              <a:rPr lang="en-US" sz="1200" b="0" i="0" u="none" strike="noStrike" dirty="0">
                <a:solidFill>
                  <a:srgbClr val="212225"/>
                </a:solidFill>
                <a:effectLst/>
              </a:rPr>
              <a:t>Privileges and Responsibilities of Sisters</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Nov. 1978, 105]. …</a:t>
            </a:r>
          </a:p>
          <a:p>
            <a:pPr algn="l" fontAlgn="base"/>
            <a:r>
              <a:rPr lang="en-US" sz="1200" b="0" i="0" dirty="0">
                <a:solidFill>
                  <a:srgbClr val="212225"/>
                </a:solidFill>
                <a:effectLst/>
              </a:rPr>
              <a:t>… As the Savior lifts us to higher ground, we can see more clearly not only who we are but also that we are closer to Him than we ever imagined. (Joy D. Jones, “</a:t>
            </a:r>
            <a:r>
              <a:rPr lang="en-US" sz="1200" b="0" i="0" u="none" strike="noStrike" dirty="0">
                <a:solidFill>
                  <a:srgbClr val="212225"/>
                </a:solidFill>
                <a:effectLst/>
              </a:rPr>
              <a:t>Value beyond Measure</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or </a:t>
            </a:r>
            <a:r>
              <a:rPr lang="en-US" sz="1200" b="0" i="1" dirty="0">
                <a:solidFill>
                  <a:srgbClr val="212225"/>
                </a:solidFill>
                <a:effectLst/>
              </a:rPr>
              <a:t>Liahona</a:t>
            </a:r>
            <a:r>
              <a:rPr lang="en-US" sz="1200" b="0" i="0" dirty="0">
                <a:solidFill>
                  <a:srgbClr val="212225"/>
                </a:solidFill>
                <a:effectLst/>
              </a:rPr>
              <a:t>, Nov. 2017, 14, 15)</a:t>
            </a:r>
          </a:p>
        </p:txBody>
      </p:sp>
      <p:sp>
        <p:nvSpPr>
          <p:cNvPr id="7" name="TextBox 6">
            <a:extLst>
              <a:ext uri="{FF2B5EF4-FFF2-40B4-BE49-F238E27FC236}">
                <a16:creationId xmlns:a16="http://schemas.microsoft.com/office/drawing/2014/main" id="{3EE92688-31F1-3352-FD0F-74CFCF03C425}"/>
              </a:ext>
            </a:extLst>
          </p:cNvPr>
          <p:cNvSpPr txBox="1"/>
          <p:nvPr/>
        </p:nvSpPr>
        <p:spPr>
          <a:xfrm>
            <a:off x="188663" y="3761672"/>
            <a:ext cx="6097836" cy="1384995"/>
          </a:xfrm>
          <a:prstGeom prst="rect">
            <a:avLst/>
          </a:prstGeom>
          <a:noFill/>
          <a:ln>
            <a:solidFill>
              <a:schemeClr val="tx1"/>
            </a:solidFill>
          </a:ln>
        </p:spPr>
        <p:txBody>
          <a:bodyPr wrap="square">
            <a:spAutoFit/>
          </a:bodyPr>
          <a:lstStyle/>
          <a:p>
            <a:r>
              <a:rPr lang="en-US" sz="1200" b="1" i="0" dirty="0">
                <a:solidFill>
                  <a:srgbClr val="212225"/>
                </a:solidFill>
                <a:effectLst/>
              </a:rPr>
              <a:t>Divine Love:</a:t>
            </a:r>
          </a:p>
          <a:p>
            <a:r>
              <a:rPr lang="en-US" sz="1200" b="0" i="0" dirty="0">
                <a:solidFill>
                  <a:srgbClr val="212225"/>
                </a:solidFill>
                <a:effectLst/>
              </a:rPr>
              <a:t>Eternal doctrine … provides a distinctive perspective on children. Through this perspective we see the bearing and nurturing of children as part of the divine plan. It is a joyful and sacred duty of those given the power to participate in it. Therefore, we are commanded to teach and contend for principles and practices that provide the best conditions for the development and happiness of children under God’s plan. (Dallin H. Oaks, “</a:t>
            </a:r>
            <a:r>
              <a:rPr lang="en-US" sz="1200" b="0" i="0" u="none" strike="noStrike" dirty="0">
                <a:effectLst/>
              </a:rPr>
              <a:t>Divine Love in the Father’s Plan</a:t>
            </a:r>
            <a:r>
              <a:rPr lang="en-US" sz="1200" b="0" i="0" dirty="0">
                <a:solidFill>
                  <a:srgbClr val="212225"/>
                </a:solidFill>
                <a:effectLst/>
              </a:rPr>
              <a:t>,” </a:t>
            </a:r>
            <a:r>
              <a:rPr lang="en-US" sz="1200" b="0" i="1" dirty="0">
                <a:solidFill>
                  <a:srgbClr val="212225"/>
                </a:solidFill>
                <a:effectLst/>
              </a:rPr>
              <a:t>Liahona</a:t>
            </a:r>
            <a:r>
              <a:rPr lang="en-US" sz="1200" b="0" i="0" dirty="0">
                <a:solidFill>
                  <a:srgbClr val="212225"/>
                </a:solidFill>
                <a:effectLst/>
              </a:rPr>
              <a:t>, May 2022, 102)</a:t>
            </a:r>
            <a:endParaRPr lang="en-US" sz="1200" dirty="0"/>
          </a:p>
        </p:txBody>
      </p:sp>
      <p:sp>
        <p:nvSpPr>
          <p:cNvPr id="9" name="TextBox 8">
            <a:extLst>
              <a:ext uri="{FF2B5EF4-FFF2-40B4-BE49-F238E27FC236}">
                <a16:creationId xmlns:a16="http://schemas.microsoft.com/office/drawing/2014/main" id="{440B1355-2834-CD15-063E-D81FD195AEFF}"/>
              </a:ext>
            </a:extLst>
          </p:cNvPr>
          <p:cNvSpPr txBox="1"/>
          <p:nvPr/>
        </p:nvSpPr>
        <p:spPr>
          <a:xfrm>
            <a:off x="6286499" y="62964"/>
            <a:ext cx="5821038" cy="1938992"/>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The purpose of mortality </a:t>
            </a:r>
            <a:r>
              <a:rPr lang="en-US" sz="1200" b="0" i="0" dirty="0">
                <a:solidFill>
                  <a:srgbClr val="212225"/>
                </a:solidFill>
                <a:effectLst/>
              </a:rPr>
              <a:t>is to become more like God by gaining physical bodies, exercising agency, and assuming roles that previously belonged only to heavenly parents—roles of husband, wife, and parent. …</a:t>
            </a:r>
          </a:p>
          <a:p>
            <a:pPr algn="l" fontAlgn="base"/>
            <a:r>
              <a:rPr lang="en-US" sz="1200" b="0" i="0" dirty="0">
                <a:solidFill>
                  <a:srgbClr val="212225"/>
                </a:solidFill>
                <a:effectLst/>
              </a:rPr>
              <a:t>Heavenly Father wants us to … obey His first commandment to “multiply and replenish”—not only to fulfill His plan but also to find the joy that His plan was designed to give His sons and daughters. …</a:t>
            </a:r>
          </a:p>
          <a:p>
            <a:pPr algn="l" fontAlgn="base"/>
            <a:r>
              <a:rPr lang="en-US" sz="1200" b="0" i="0" dirty="0">
                <a:solidFill>
                  <a:srgbClr val="212225"/>
                </a:solidFill>
                <a:effectLst/>
              </a:rPr>
              <a:t>… One essential purpose of mortal life is that we can replicate that family experience ourselves, only this time as parents rather than just as the children. (M. Russell Ballard, “</a:t>
            </a:r>
            <a:r>
              <a:rPr lang="en-US" sz="1200" b="0" i="0" u="none" strike="noStrike" dirty="0">
                <a:solidFill>
                  <a:srgbClr val="212225"/>
                </a:solidFill>
                <a:effectLst/>
              </a:rPr>
              <a:t>The Opportunities and Responsibilities of CES Teachers in the 21st Century</a:t>
            </a:r>
            <a:r>
              <a:rPr lang="en-US" sz="1200" b="0" i="0" dirty="0">
                <a:solidFill>
                  <a:srgbClr val="212225"/>
                </a:solidFill>
                <a:effectLst/>
              </a:rPr>
              <a:t>” [evening with a General Authority, Feb. 26, 2016], broadcasts.ChurchofJesusChrist.org)</a:t>
            </a:r>
          </a:p>
        </p:txBody>
      </p:sp>
      <p:sp>
        <p:nvSpPr>
          <p:cNvPr id="11" name="TextBox 10">
            <a:extLst>
              <a:ext uri="{FF2B5EF4-FFF2-40B4-BE49-F238E27FC236}">
                <a16:creationId xmlns:a16="http://schemas.microsoft.com/office/drawing/2014/main" id="{2388B3AE-6C55-8E85-0610-FAB7D7148585}"/>
              </a:ext>
            </a:extLst>
          </p:cNvPr>
          <p:cNvSpPr txBox="1"/>
          <p:nvPr/>
        </p:nvSpPr>
        <p:spPr>
          <a:xfrm>
            <a:off x="6286499" y="2001956"/>
            <a:ext cx="5821038" cy="3970318"/>
          </a:xfrm>
          <a:prstGeom prst="rect">
            <a:avLst/>
          </a:prstGeom>
          <a:noFill/>
          <a:ln>
            <a:solidFill>
              <a:schemeClr val="tx1"/>
            </a:solidFill>
          </a:ln>
        </p:spPr>
        <p:txBody>
          <a:bodyPr wrap="square">
            <a:spAutoFit/>
          </a:bodyPr>
          <a:lstStyle/>
          <a:p>
            <a:pPr algn="l" fontAlgn="base"/>
            <a:r>
              <a:rPr lang="en-US" sz="1200" b="1" i="0" dirty="0">
                <a:solidFill>
                  <a:srgbClr val="212225"/>
                </a:solidFill>
                <a:effectLst/>
              </a:rPr>
              <a:t>Heavenly Father intends that sexual relations in marriage </a:t>
            </a:r>
            <a:r>
              <a:rPr lang="en-US" sz="1200" b="0" i="0" dirty="0">
                <a:solidFill>
                  <a:srgbClr val="212225"/>
                </a:solidFill>
                <a:effectLst/>
              </a:rPr>
              <a:t>be used to create children and to express love and strengthen the emotional, spiritual, and physical connections between husband and wife. In marriage, sexual intimacy should unite wife and husband together in trust, devotion, and consideration for each other. …</a:t>
            </a:r>
          </a:p>
          <a:p>
            <a:pPr algn="l" fontAlgn="base"/>
            <a:r>
              <a:rPr lang="en-US" sz="1200" b="0" i="0" dirty="0">
                <a:solidFill>
                  <a:srgbClr val="212225"/>
                </a:solidFill>
                <a:effectLst/>
              </a:rPr>
              <a:t>The doctrine of eternal families in The Church of Jesus Christ of Latter-day Saints is unique among Christian traditions. We were not created solely to praise, adore, and serve some incomprehensible God. We were created by loving heavenly parents to grow up to become like them. Male and female spirits were created to complement each other. That is why gender is not fluid in the eternities—because it provides the basis for the ultimate gift Heavenly Father can give, His kind of life.</a:t>
            </a:r>
          </a:p>
          <a:p>
            <a:pPr algn="l" fontAlgn="base"/>
            <a:r>
              <a:rPr lang="en-US" sz="1200" b="0" i="0" dirty="0">
                <a:solidFill>
                  <a:srgbClr val="212225"/>
                </a:solidFill>
                <a:effectLst/>
              </a:rPr>
              <a:t>For us to realize this blessing, Heavenly Father commanded that sexual intimacy is to be reserved for marriage between a man and a woman. … We cannot achieve the kind of life our Heavenly Father enjoys by ourselves or without a complete commitment to fidelity within a marriage to our husband or wife according to God’s plan. …</a:t>
            </a:r>
          </a:p>
          <a:p>
            <a:pPr algn="l" fontAlgn="base"/>
            <a:r>
              <a:rPr lang="en-US" sz="1200" b="0" i="0" dirty="0">
                <a:solidFill>
                  <a:srgbClr val="212225"/>
                </a:solidFill>
                <a:effectLst/>
              </a:rPr>
              <a:t>… Sexual relations are “one of the ultimate expressions of our divine nature” [David A. Bednar, “</a:t>
            </a:r>
            <a:r>
              <a:rPr lang="en-US" sz="1200" b="0" i="0" u="none" strike="noStrike" dirty="0">
                <a:solidFill>
                  <a:srgbClr val="212225"/>
                </a:solidFill>
                <a:effectLst/>
              </a:rPr>
              <a:t>We Believe in Being Chaste</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May 2013, 42]. Our proper expression of sexuality makes it possible for God’s plan to unfold on earth and in the eternities, qualifying us to become like our Heavenly Father. God promises eternal life for the faithful that includes eternal marriage, children, and all other blessings of an eternal family. (Dale G. Renlund and Ruth </a:t>
            </a:r>
            <a:r>
              <a:rPr lang="en-US" sz="1200" b="0" i="0" dirty="0" err="1">
                <a:solidFill>
                  <a:srgbClr val="212225"/>
                </a:solidFill>
                <a:effectLst/>
              </a:rPr>
              <a:t>Lybbert</a:t>
            </a:r>
            <a:r>
              <a:rPr lang="en-US" sz="1200" b="0" i="0" dirty="0">
                <a:solidFill>
                  <a:srgbClr val="212225"/>
                </a:solidFill>
                <a:effectLst/>
              </a:rPr>
              <a:t> Renlund, “</a:t>
            </a:r>
            <a:r>
              <a:rPr lang="en-US" sz="1200" b="0" i="0" u="none" strike="noStrike" dirty="0">
                <a:solidFill>
                  <a:srgbClr val="212225"/>
                </a:solidFill>
                <a:effectLst/>
              </a:rPr>
              <a:t>The Divine Purposes of Sexual Intimacy</a:t>
            </a:r>
            <a:r>
              <a:rPr lang="en-US" sz="1200" b="0" i="0" dirty="0">
                <a:solidFill>
                  <a:srgbClr val="212225"/>
                </a:solidFill>
                <a:effectLst/>
              </a:rPr>
              <a:t>,” </a:t>
            </a:r>
            <a:r>
              <a:rPr lang="en-US" sz="1200" b="0" i="1" dirty="0">
                <a:solidFill>
                  <a:srgbClr val="212225"/>
                </a:solidFill>
                <a:effectLst/>
              </a:rPr>
              <a:t>Ensign</a:t>
            </a:r>
            <a:r>
              <a:rPr lang="en-US" sz="1200" b="0" i="0" dirty="0">
                <a:solidFill>
                  <a:srgbClr val="212225"/>
                </a:solidFill>
                <a:effectLst/>
              </a:rPr>
              <a:t>, Aug. 2020, 15–17)</a:t>
            </a:r>
          </a:p>
        </p:txBody>
      </p:sp>
      <p:sp>
        <p:nvSpPr>
          <p:cNvPr id="13" name="TextBox 12">
            <a:extLst>
              <a:ext uri="{FF2B5EF4-FFF2-40B4-BE49-F238E27FC236}">
                <a16:creationId xmlns:a16="http://schemas.microsoft.com/office/drawing/2014/main" id="{9F407FD3-5FE5-4CE4-A8D9-D7BA728227E7}"/>
              </a:ext>
            </a:extLst>
          </p:cNvPr>
          <p:cNvSpPr txBox="1"/>
          <p:nvPr/>
        </p:nvSpPr>
        <p:spPr>
          <a:xfrm>
            <a:off x="188663" y="5146667"/>
            <a:ext cx="6097836" cy="1615827"/>
          </a:xfrm>
          <a:prstGeom prst="rect">
            <a:avLst/>
          </a:prstGeom>
          <a:noFill/>
          <a:ln>
            <a:solidFill>
              <a:schemeClr val="tx1"/>
            </a:solidFill>
          </a:ln>
        </p:spPr>
        <p:txBody>
          <a:bodyPr wrap="square">
            <a:spAutoFit/>
          </a:bodyPr>
          <a:lstStyle/>
          <a:p>
            <a:pPr algn="l" fontAlgn="base"/>
            <a:r>
              <a:rPr lang="en-US" sz="1100" b="1" dirty="0">
                <a:solidFill>
                  <a:srgbClr val="212225"/>
                </a:solidFill>
              </a:rPr>
              <a:t>Men and Women are equal: </a:t>
            </a:r>
            <a:r>
              <a:rPr lang="en-US" sz="1100" b="0" i="0" dirty="0">
                <a:solidFill>
                  <a:srgbClr val="212225"/>
                </a:solidFill>
                <a:effectLst/>
              </a:rPr>
              <a:t>Even though men and women are equal before God in their eternal opportunities, they have different, but equally significant, duties in His eternal plan. … [God] can acknowledge and even encourage our differences while providing equal opportunity for growth and development. …</a:t>
            </a:r>
          </a:p>
          <a:p>
            <a:pPr algn="l" fontAlgn="base"/>
            <a:r>
              <a:rPr lang="en-US" sz="1100" b="0" i="0" dirty="0">
                <a:solidFill>
                  <a:srgbClr val="212225"/>
                </a:solidFill>
                <a:effectLst/>
              </a:rPr>
              <a:t>… Many of the requirements [for an exalted family life] are exactly the same for men and women. For example, obedience to the laws of God should be the same for men and women. Men and women should pray in the same way. They both have the same privilege of receiving answers to their prayers and thereby obtaining personal revelation for their own spiritual development. (M. Russell Ballard, “</a:t>
            </a:r>
            <a:r>
              <a:rPr lang="en-US" sz="1100" b="0" i="0" u="none" strike="noStrike" dirty="0">
                <a:solidFill>
                  <a:srgbClr val="212225"/>
                </a:solidFill>
                <a:effectLst/>
              </a:rPr>
              <a:t>Equality through Diversity</a:t>
            </a:r>
            <a:r>
              <a:rPr lang="en-US" sz="1100" b="0" i="0" dirty="0">
                <a:solidFill>
                  <a:srgbClr val="212225"/>
                </a:solidFill>
                <a:effectLst/>
              </a:rPr>
              <a:t>,” </a:t>
            </a:r>
            <a:r>
              <a:rPr lang="en-US" sz="1100" b="0" i="1" dirty="0">
                <a:solidFill>
                  <a:srgbClr val="212225"/>
                </a:solidFill>
                <a:effectLst/>
              </a:rPr>
              <a:t>Ensign</a:t>
            </a:r>
            <a:r>
              <a:rPr lang="en-US" sz="1100" b="0" i="0" dirty="0">
                <a:solidFill>
                  <a:srgbClr val="212225"/>
                </a:solidFill>
                <a:effectLst/>
              </a:rPr>
              <a:t>, Nov. 1993, 89–90)</a:t>
            </a:r>
          </a:p>
        </p:txBody>
      </p:sp>
    </p:spTree>
    <p:extLst>
      <p:ext uri="{BB962C8B-B14F-4D97-AF65-F5344CB8AC3E}">
        <p14:creationId xmlns:p14="http://schemas.microsoft.com/office/powerpoint/2010/main" val="1755178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057" y="1298139"/>
            <a:ext cx="6096000" cy="4154984"/>
          </a:xfrm>
          <a:prstGeom prst="rect">
            <a:avLst/>
          </a:prstGeom>
          <a:ln>
            <a:solidFill>
              <a:schemeClr val="tx1"/>
            </a:solidFill>
          </a:ln>
        </p:spPr>
        <p:txBody>
          <a:bodyPr>
            <a:spAutoFit/>
          </a:bodyPr>
          <a:lstStyle/>
          <a:p>
            <a:pPr fontAlgn="base"/>
            <a:r>
              <a:rPr lang="en-US" sz="1200" b="1" i="1" dirty="0">
                <a:latin typeface="Abadi" panose="020B0604020104020204" pitchFamily="34" charset="0"/>
              </a:rPr>
              <a:t>“Reason 1</a:t>
            </a:r>
            <a:r>
              <a:rPr lang="en-US" sz="1200" i="1" dirty="0">
                <a:solidFill>
                  <a:srgbClr val="333333"/>
                </a:solidFill>
                <a:latin typeface="Abadi" panose="020B0604020104020204" pitchFamily="34" charset="0"/>
              </a:rPr>
              <a:t>: The natures of male and female spirits complete and perfect each other, and therefore men and women are intended to progress together toward exaltation.</a:t>
            </a:r>
          </a:p>
          <a:p>
            <a:pPr fontAlgn="base"/>
            <a:r>
              <a:rPr lang="en-US" sz="1200" dirty="0"/>
              <a:t>“The eternal nature and importance of marriage can be fully understood only within the overarching context of the Father’s plan for His children. …</a:t>
            </a:r>
          </a:p>
          <a:p>
            <a:pPr fontAlgn="base"/>
            <a:r>
              <a:rPr lang="en-US" sz="1200" dirty="0"/>
              <a:t>“‘Gender is an essential characteristic of individual premortal, mortal, and eternal identity and purpose’ and in large measure defines who we are, why we are here upon the earth, and what we are to do and become. For divine purposes, male and female spirits are different, distinctive, and complementary.</a:t>
            </a:r>
          </a:p>
          <a:p>
            <a:pPr fontAlgn="base"/>
            <a:r>
              <a:rPr lang="en-US" sz="1200" dirty="0"/>
              <a:t>“After the earth was created, Adam was placed in the Garden of Eden. Importantly, however, God said it was ‘not good that the man should be alone’ (Genesis 2:18; Moses 3:18), and Eve became Adam’s companion and helpmeet. The unique combination of spiritual, physical, mental, and emotional capacities of both males and females were needed to implement the plan of happiness. Alone, neither the man nor the woman could fulfill the purposes of his or her creation.</a:t>
            </a:r>
          </a:p>
          <a:p>
            <a:pPr fontAlgn="base"/>
            <a:r>
              <a:rPr lang="en-US" sz="1200" dirty="0"/>
              <a:t>“By divine design, men and women are intended to progress together toward perfection and a </a:t>
            </a:r>
            <a:r>
              <a:rPr lang="en-US" sz="1200" dirty="0" err="1"/>
              <a:t>fulness</a:t>
            </a:r>
            <a:r>
              <a:rPr lang="en-US" sz="1200" dirty="0"/>
              <a:t> of glory. Because of their distinctive temperaments and capacities, males and females each bring to a marriage relationship unique perspectives and experiences. The man and the woman contribute differently but equally to a oneness and a unity that can be achieved in no other way. The man completes and perfects the woman and the woman completes and perfects the man as they learn from and mutually strengthen and bless each other. ‘Neither is the man without the woman, neither the woman without the man, </a:t>
            </a:r>
            <a:r>
              <a:rPr lang="en-US" sz="1200" i="1" dirty="0"/>
              <a:t>in the Lord’</a:t>
            </a:r>
            <a:r>
              <a:rPr lang="en-US" sz="1200" dirty="0"/>
              <a:t> (1 Corinthians 11:11; italics added).</a:t>
            </a:r>
            <a:endParaRPr lang="en-US" sz="1200" b="0" i="0" dirty="0">
              <a:solidFill>
                <a:srgbClr val="333333"/>
              </a:solidFill>
              <a:effectLst/>
              <a:latin typeface="Abadi" panose="020B0604020104020204" pitchFamily="34" charset="0"/>
            </a:endParaRPr>
          </a:p>
        </p:txBody>
      </p:sp>
      <p:sp>
        <p:nvSpPr>
          <p:cNvPr id="3" name="Rectangle 2"/>
          <p:cNvSpPr/>
          <p:nvPr/>
        </p:nvSpPr>
        <p:spPr>
          <a:xfrm>
            <a:off x="2264228" y="168762"/>
            <a:ext cx="6096000" cy="830997"/>
          </a:xfrm>
          <a:prstGeom prst="rect">
            <a:avLst/>
          </a:prstGeom>
          <a:ln>
            <a:solidFill>
              <a:schemeClr val="tx1"/>
            </a:solidFill>
          </a:ln>
        </p:spPr>
        <p:txBody>
          <a:bodyPr>
            <a:spAutoFit/>
          </a:bodyPr>
          <a:lstStyle/>
          <a:p>
            <a:pPr fontAlgn="base"/>
            <a:r>
              <a:rPr lang="en-US" sz="1200" b="1" dirty="0">
                <a:solidFill>
                  <a:srgbClr val="333333"/>
                </a:solidFill>
                <a:latin typeface="Abadi" panose="020B0604020104020204" pitchFamily="34" charset="0"/>
              </a:rPr>
              <a:t>“A Righteous marriage </a:t>
            </a:r>
            <a:r>
              <a:rPr lang="en-US" sz="1200" dirty="0">
                <a:solidFill>
                  <a:srgbClr val="333333"/>
                </a:solidFill>
                <a:latin typeface="Abadi" panose="020B0604020104020204" pitchFamily="34" charset="0"/>
              </a:rPr>
              <a:t>is a commandment and an essential step in the process of creating a loving </a:t>
            </a:r>
            <a:r>
              <a:rPr lang="en-US" sz="1200" dirty="0">
                <a:solidFill>
                  <a:srgbClr val="2F393A"/>
                </a:solidFill>
                <a:latin typeface="Abadi" panose="020B0604020104020204" pitchFamily="34" charset="0"/>
              </a:rPr>
              <a:t>family</a:t>
            </a:r>
            <a:r>
              <a:rPr lang="en-US" sz="1200" dirty="0">
                <a:solidFill>
                  <a:srgbClr val="333333"/>
                </a:solidFill>
                <a:latin typeface="Abadi" panose="020B0604020104020204" pitchFamily="34" charset="0"/>
              </a:rPr>
              <a:t> relationship that can be perpetuated beyond the grave.</a:t>
            </a:r>
          </a:p>
          <a:p>
            <a:pPr fontAlgn="base"/>
            <a:r>
              <a:rPr lang="en-US" sz="1200" dirty="0">
                <a:solidFill>
                  <a:srgbClr val="333333"/>
                </a:solidFill>
                <a:latin typeface="Abadi" panose="020B0604020104020204" pitchFamily="34" charset="0"/>
              </a:rPr>
              <a:t>“Two compelling doctrinal reasons help us to understand why eternal marriage is essential to the Father’s plan.</a:t>
            </a:r>
          </a:p>
        </p:txBody>
      </p:sp>
      <p:sp>
        <p:nvSpPr>
          <p:cNvPr id="4" name="Rectangle 3"/>
          <p:cNvSpPr/>
          <p:nvPr/>
        </p:nvSpPr>
        <p:spPr>
          <a:xfrm>
            <a:off x="6792686" y="2009785"/>
            <a:ext cx="4702628" cy="3785652"/>
          </a:xfrm>
          <a:prstGeom prst="rect">
            <a:avLst/>
          </a:prstGeom>
          <a:ln>
            <a:solidFill>
              <a:schemeClr val="tx1"/>
            </a:solidFill>
          </a:ln>
        </p:spPr>
        <p:txBody>
          <a:bodyPr wrap="square">
            <a:spAutoFit/>
          </a:bodyPr>
          <a:lstStyle/>
          <a:p>
            <a:pPr fontAlgn="base"/>
            <a:r>
              <a:rPr lang="en-US" sz="1200" i="1" dirty="0">
                <a:latin typeface="Abadi" panose="020B0604020104020204" pitchFamily="34" charset="0"/>
              </a:rPr>
              <a:t>“Reason 2: By divine design, both a man and a woman are needed to bring children into mortality and to provide the best setting for the rearing and nurturing of children.</a:t>
            </a:r>
            <a:endParaRPr lang="en-US" sz="1200" dirty="0">
              <a:latin typeface="Abadi" panose="020B0604020104020204" pitchFamily="34" charset="0"/>
            </a:endParaRPr>
          </a:p>
          <a:p>
            <a:pPr fontAlgn="base"/>
            <a:r>
              <a:rPr lang="en-US" sz="1200" dirty="0">
                <a:latin typeface="Abadi" panose="020B0604020104020204" pitchFamily="34" charset="0"/>
              </a:rPr>
              <a:t>“The commandment given anciently to Adam and Eve to multiply and replenish the earth remains in force today. ‘God has commanded that the sacred powers of procreation are to be employed only between man and woman, lawfully wedded as husband and wife. … The means by which mortal life is created [are] divinely appointed.’ Thus, marriage between a man and a woman is the authorized channel through which premortal spirits enter mortality. Complete sexual abstinence before marriage and total fidelity within marriage protect the sanctity of this sacred channel.</a:t>
            </a:r>
          </a:p>
          <a:p>
            <a:pPr fontAlgn="base"/>
            <a:r>
              <a:rPr lang="en-US" sz="1200" dirty="0">
                <a:latin typeface="Abadi" panose="020B0604020104020204" pitchFamily="34" charset="0"/>
              </a:rPr>
              <a:t>“A home with a loving and loyal husband and wife is the supreme setting in which children can be reared in love and righteousness and in which the spiritual and physical needs of children can be met. Just as the unique characteristics of both males and females contribute to the completeness of a marriage relationship, so those same characteristics are vital to the rearing, nurturing, and teaching of children” (“Marriage Is Essential to His Eternal Plan,”</a:t>
            </a:r>
            <a:r>
              <a:rPr lang="en-US" sz="1200" dirty="0"/>
              <a:t> Elder David A. Bednar </a:t>
            </a:r>
            <a:r>
              <a:rPr lang="en-US" sz="1200" i="1" dirty="0">
                <a:latin typeface="Abadi" panose="020B0604020104020204" pitchFamily="34" charset="0"/>
              </a:rPr>
              <a:t> Ensign,</a:t>
            </a:r>
            <a:r>
              <a:rPr lang="en-US" sz="1200" dirty="0">
                <a:latin typeface="Abadi" panose="020B0604020104020204" pitchFamily="34" charset="0"/>
              </a:rPr>
              <a:t> June 2006, 82–84).</a:t>
            </a:r>
            <a:endParaRPr lang="en-US" sz="1200" b="0" i="0" dirty="0">
              <a:effectLst/>
              <a:latin typeface="Abadi" panose="020B0604020104020204" pitchFamily="34" charset="0"/>
            </a:endParaRPr>
          </a:p>
        </p:txBody>
      </p:sp>
      <p:sp>
        <p:nvSpPr>
          <p:cNvPr id="5" name="Rectangle 4"/>
          <p:cNvSpPr/>
          <p:nvPr/>
        </p:nvSpPr>
        <p:spPr>
          <a:xfrm>
            <a:off x="8643257" y="155138"/>
            <a:ext cx="3472543" cy="830997"/>
          </a:xfrm>
          <a:prstGeom prst="rect">
            <a:avLst/>
          </a:prstGeom>
        </p:spPr>
        <p:txBody>
          <a:bodyPr wrap="square">
            <a:spAutoFit/>
          </a:bodyPr>
          <a:lstStyle/>
          <a:p>
            <a:r>
              <a:rPr lang="en-US" sz="1200" dirty="0">
                <a:solidFill>
                  <a:srgbClr val="333333"/>
                </a:solidFill>
                <a:latin typeface="Abadi" panose="020B0604020104020204" pitchFamily="34" charset="0"/>
              </a:rPr>
              <a:t>Elder David A. Bednar</a:t>
            </a:r>
          </a:p>
          <a:p>
            <a:r>
              <a:rPr lang="en-US" sz="1200" dirty="0">
                <a:latin typeface="Abadi" panose="020B0604020104020204" pitchFamily="34" charset="0"/>
              </a:rPr>
              <a:t>(“Marriage Is Essential to His Eternal Plan,”</a:t>
            </a:r>
            <a:r>
              <a:rPr lang="en-US" sz="1200" dirty="0"/>
              <a:t> Elder David A. Bednar </a:t>
            </a:r>
            <a:r>
              <a:rPr lang="en-US" sz="1200" i="1" dirty="0">
                <a:latin typeface="Abadi" panose="020B0604020104020204" pitchFamily="34" charset="0"/>
              </a:rPr>
              <a:t> Ensign,</a:t>
            </a:r>
            <a:r>
              <a:rPr lang="en-US" sz="1200" dirty="0">
                <a:latin typeface="Abadi" panose="020B0604020104020204" pitchFamily="34" charset="0"/>
              </a:rPr>
              <a:t> June 2006, 82–84).</a:t>
            </a:r>
          </a:p>
          <a:p>
            <a:r>
              <a:rPr lang="en-US" sz="1200" dirty="0">
                <a:solidFill>
                  <a:srgbClr val="333333"/>
                </a:solidFill>
                <a:latin typeface="Abadi" panose="020B0604020104020204" pitchFamily="34" charset="0"/>
              </a:rPr>
              <a:t> </a:t>
            </a:r>
            <a:endParaRPr lang="en-US" sz="1200" dirty="0"/>
          </a:p>
        </p:txBody>
      </p:sp>
    </p:spTree>
    <p:extLst>
      <p:ext uri="{BB962C8B-B14F-4D97-AF65-F5344CB8AC3E}">
        <p14:creationId xmlns:p14="http://schemas.microsoft.com/office/powerpoint/2010/main" val="1667383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487886" cy="4770537"/>
          </a:xfrm>
          <a:prstGeom prst="rect">
            <a:avLst/>
          </a:prstGeom>
          <a:ln>
            <a:solidFill>
              <a:schemeClr val="tx1"/>
            </a:solidFill>
          </a:ln>
        </p:spPr>
        <p:txBody>
          <a:bodyPr wrap="square">
            <a:spAutoFit/>
          </a:bodyPr>
          <a:lstStyle/>
          <a:p>
            <a:pPr fontAlgn="base"/>
            <a:r>
              <a:rPr lang="en-US" sz="1600" b="1" dirty="0">
                <a:latin typeface="Abadi" panose="020B0604020104020204" pitchFamily="34" charset="0"/>
              </a:rPr>
              <a:t>The Church’s position on same-sex marriage</a:t>
            </a:r>
          </a:p>
          <a:p>
            <a:pPr fontAlgn="base"/>
            <a:r>
              <a:rPr lang="en-US" sz="1600" dirty="0">
                <a:latin typeface="Abadi" panose="020B0604020104020204" pitchFamily="34" charset="0"/>
              </a:rPr>
              <a:t>“The Church distinguishes between same-sex attraction and behavior. While maintaining that feelings and inclinations toward the same sex are not inherently sinful, engaging in homosexual behavior is in conflict with the ‘doctrinal principle, based on sacred scripture … that marriage between a man and a woman is essential to the Creator’s plan for the eternal destiny of His children’ [“First Presidency Statement on Same-Gender Marriage”].</a:t>
            </a:r>
          </a:p>
          <a:p>
            <a:pPr fontAlgn="base"/>
            <a:r>
              <a:rPr lang="en-US" sz="1600" dirty="0">
                <a:latin typeface="Abadi" panose="020B0604020104020204" pitchFamily="34" charset="0"/>
              </a:rPr>
              <a:t>“Because the Church believes that the sacred powers of procreation are ‘to be exercised only between a man and a woman lawfully wedded as husband and wife … any other sexual relations, including those between persons of the same gender, undermine the divinely created institution of the family.’ Accordingly, the Church favors measures that define marriage as the union of a man and a woman. However, ‘protecting marriage between a man and a woman does not remove Church members’ Christian obligations of love, kindness and humanity toward all people’ </a:t>
            </a:r>
          </a:p>
          <a:p>
            <a:pPr fontAlgn="base"/>
            <a:r>
              <a:rPr lang="en-US" sz="1600" dirty="0">
                <a:latin typeface="Abadi" panose="020B0604020104020204" pitchFamily="34" charset="0"/>
              </a:rPr>
              <a:t>[“The Divine Institution of Marriage,” Aug. 13, 2008, mormonnewsroom.org]” (“Same-Sex Attraction,” LDS.org).</a:t>
            </a:r>
            <a:endParaRPr lang="en-US" sz="1600" b="0" i="0" dirty="0">
              <a:effectLst/>
              <a:latin typeface="Abadi" panose="020B0604020104020204" pitchFamily="34" charset="0"/>
            </a:endParaRPr>
          </a:p>
        </p:txBody>
      </p:sp>
      <p:sp>
        <p:nvSpPr>
          <p:cNvPr id="4" name="TextBox 3">
            <a:extLst>
              <a:ext uri="{FF2B5EF4-FFF2-40B4-BE49-F238E27FC236}">
                <a16:creationId xmlns:a16="http://schemas.microsoft.com/office/drawing/2014/main" id="{3F7BF3F8-A8B2-742D-CF99-F01C97A93A07}"/>
              </a:ext>
            </a:extLst>
          </p:cNvPr>
          <p:cNvSpPr txBox="1"/>
          <p:nvPr/>
        </p:nvSpPr>
        <p:spPr>
          <a:xfrm>
            <a:off x="6556075" y="179095"/>
            <a:ext cx="4811382" cy="2585323"/>
          </a:xfrm>
          <a:prstGeom prst="rect">
            <a:avLst/>
          </a:prstGeom>
          <a:noFill/>
          <a:ln>
            <a:solidFill>
              <a:schemeClr val="tx1"/>
            </a:solidFill>
          </a:ln>
        </p:spPr>
        <p:txBody>
          <a:bodyPr wrap="square">
            <a:spAutoFit/>
          </a:bodyPr>
          <a:lstStyle/>
          <a:p>
            <a:pPr algn="l" fontAlgn="base"/>
            <a:r>
              <a:rPr lang="en-US" b="0" i="0" dirty="0">
                <a:solidFill>
                  <a:srgbClr val="212225"/>
                </a:solidFill>
                <a:effectLst/>
                <a:latin typeface="Abadi" panose="020B0604020104020204" pitchFamily="34" charset="0"/>
              </a:rPr>
              <a:t>“</a:t>
            </a:r>
            <a:r>
              <a:rPr lang="en-US" b="0" i="0" u="none" strike="noStrike" dirty="0">
                <a:solidFill>
                  <a:srgbClr val="212225"/>
                </a:solidFill>
                <a:effectLst/>
                <a:latin typeface="Abadi" panose="020B0604020104020204" pitchFamily="34" charset="0"/>
                <a:hlinkClick r:id="rId2"/>
              </a:rPr>
              <a:t>The Eternal Nature and Purpose of Gender</a:t>
            </a:r>
            <a:r>
              <a:rPr lang="en-US" b="0" i="0" dirty="0">
                <a:solidFill>
                  <a:srgbClr val="212225"/>
                </a:solidFill>
                <a:effectLst/>
                <a:latin typeface="Abadi" panose="020B0604020104020204" pitchFamily="34" charset="0"/>
              </a:rPr>
              <a:t>” (</a:t>
            </a:r>
            <a:r>
              <a:rPr lang="en-US" b="0" i="1" dirty="0">
                <a:solidFill>
                  <a:srgbClr val="212225"/>
                </a:solidFill>
                <a:effectLst/>
                <a:latin typeface="Abadi" panose="020B0604020104020204" pitchFamily="34" charset="0"/>
              </a:rPr>
              <a:t>The Eternal Family Class Preparation Material</a:t>
            </a:r>
            <a:r>
              <a:rPr lang="en-US" b="0" i="0" dirty="0">
                <a:solidFill>
                  <a:srgbClr val="212225"/>
                </a:solidFill>
                <a:effectLst/>
                <a:latin typeface="Abadi" panose="020B0604020104020204" pitchFamily="34" charset="0"/>
              </a:rPr>
              <a:t> [2022], 29–33) (Note the three sections of this resource that begin with questions.)</a:t>
            </a:r>
          </a:p>
          <a:p>
            <a:pPr algn="l" fontAlgn="base"/>
            <a:r>
              <a:rPr lang="en-US" b="0" i="0" dirty="0">
                <a:solidFill>
                  <a:srgbClr val="212225"/>
                </a:solidFill>
                <a:effectLst/>
                <a:latin typeface="Abadi" panose="020B0604020104020204" pitchFamily="34" charset="0"/>
              </a:rPr>
              <a:t>“</a:t>
            </a:r>
            <a:r>
              <a:rPr lang="en-US" b="0" i="0" u="none" strike="noStrike" dirty="0">
                <a:solidFill>
                  <a:srgbClr val="212225"/>
                </a:solidFill>
                <a:effectLst/>
                <a:latin typeface="Abadi" panose="020B0604020104020204" pitchFamily="34" charset="0"/>
                <a:hlinkClick r:id="rId3"/>
              </a:rPr>
              <a:t>Transgender: Understanding Yourself</a:t>
            </a:r>
            <a:r>
              <a:rPr lang="en-US" b="0" i="0" dirty="0">
                <a:solidFill>
                  <a:srgbClr val="212225"/>
                </a:solidFill>
                <a:effectLst/>
                <a:latin typeface="Abadi" panose="020B0604020104020204" pitchFamily="34" charset="0"/>
              </a:rPr>
              <a:t>” in the “Life Help section” of Gospel Library</a:t>
            </a:r>
          </a:p>
          <a:p>
            <a:pPr algn="l" fontAlgn="base"/>
            <a:r>
              <a:rPr lang="en-US" b="0" i="0" dirty="0">
                <a:solidFill>
                  <a:srgbClr val="212225"/>
                </a:solidFill>
                <a:effectLst/>
                <a:latin typeface="Abadi" panose="020B0604020104020204" pitchFamily="34" charset="0"/>
              </a:rPr>
              <a:t>“</a:t>
            </a:r>
            <a:r>
              <a:rPr lang="en-US" b="0" i="0" u="none" strike="noStrike" dirty="0">
                <a:solidFill>
                  <a:srgbClr val="212225"/>
                </a:solidFill>
                <a:effectLst/>
                <a:latin typeface="Abadi" panose="020B0604020104020204" pitchFamily="34" charset="0"/>
                <a:hlinkClick r:id="rId4"/>
              </a:rPr>
              <a:t>Transgender: Supporting Others</a:t>
            </a:r>
            <a:r>
              <a:rPr lang="en-US" b="0" i="0" dirty="0">
                <a:solidFill>
                  <a:srgbClr val="212225"/>
                </a:solidFill>
                <a:effectLst/>
                <a:latin typeface="Abadi" panose="020B0604020104020204" pitchFamily="34" charset="0"/>
              </a:rPr>
              <a:t>” in the “Life Help” section of Gospel Library</a:t>
            </a:r>
          </a:p>
        </p:txBody>
      </p:sp>
    </p:spTree>
    <p:extLst>
      <p:ext uri="{BB962C8B-B14F-4D97-AF65-F5344CB8AC3E}">
        <p14:creationId xmlns:p14="http://schemas.microsoft.com/office/powerpoint/2010/main" val="2061890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2993296" y="-2601089"/>
            <a:ext cx="6379581" cy="11864786"/>
          </a:xfrm>
          <a:prstGeom prst="rect">
            <a:avLst/>
          </a:prstGeom>
        </p:spPr>
        <p:txBody>
          <a:bodyPr wrap="square">
            <a:spAutoFit/>
          </a:bodyPr>
          <a:lstStyle/>
          <a:p>
            <a:pPr fontAlgn="base"/>
            <a:r>
              <a:rPr lang="en-US" sz="2400" dirty="0"/>
              <a:t>The Family: A Proclamation to the World</a:t>
            </a:r>
          </a:p>
          <a:p>
            <a:pPr fontAlgn="base"/>
            <a:endParaRPr lang="en-US" sz="2400" dirty="0">
              <a:latin typeface="Abadi" panose="020B0604020104020204" pitchFamily="34" charset="0"/>
            </a:endParaRPr>
          </a:p>
          <a:p>
            <a:pPr fontAlgn="base"/>
            <a:r>
              <a:rPr lang="en-US" sz="900" dirty="0">
                <a:latin typeface="Abadi" panose="020B0604020104020204" pitchFamily="34" charset="0"/>
              </a:rPr>
              <a:t>The First Presidency and Council of the Twelve Apostles of The Church of Jesus Christ of Latter-day Saints</a:t>
            </a:r>
          </a:p>
          <a:p>
            <a:pPr fontAlgn="base"/>
            <a:endParaRPr lang="en-US" sz="1200" dirty="0"/>
          </a:p>
          <a:p>
            <a:pPr fontAlgn="base"/>
            <a:endParaRPr lang="en-US" sz="1200" dirty="0"/>
          </a:p>
          <a:p>
            <a:pPr fontAlgn="base"/>
            <a:r>
              <a:rPr lang="en-US" sz="1200" dirty="0">
                <a:solidFill>
                  <a:srgbClr val="333333"/>
                </a:solidFill>
                <a:latin typeface="Abadi" panose="020B0604020104020204" pitchFamily="34" charset="0"/>
              </a:rPr>
              <a:t>We, the First Presidency and the Council of the Twelve Apostles of The Church of </a:t>
            </a:r>
            <a:r>
              <a:rPr lang="en-US" sz="1200" dirty="0">
                <a:solidFill>
                  <a:srgbClr val="2F393A"/>
                </a:solidFill>
                <a:latin typeface="Abadi" panose="020B0604020104020204" pitchFamily="34" charset="0"/>
              </a:rPr>
              <a:t>Jesus Christ </a:t>
            </a:r>
            <a:r>
              <a:rPr lang="en-US" sz="1200" dirty="0">
                <a:solidFill>
                  <a:srgbClr val="333333"/>
                </a:solidFill>
                <a:latin typeface="Abadi" panose="020B0604020104020204" pitchFamily="34" charset="0"/>
              </a:rPr>
              <a:t>of Latter-day Saints, solemnly proclaim that marriage between a man and a woman is ordained of God and that the </a:t>
            </a:r>
            <a:r>
              <a:rPr lang="en-US" sz="1200" dirty="0">
                <a:solidFill>
                  <a:srgbClr val="2F393A"/>
                </a:solidFill>
                <a:latin typeface="Abadi" panose="020B0604020104020204" pitchFamily="34" charset="0"/>
              </a:rPr>
              <a:t>family </a:t>
            </a:r>
            <a:r>
              <a:rPr lang="en-US" sz="1200" dirty="0">
                <a:solidFill>
                  <a:srgbClr val="333333"/>
                </a:solidFill>
                <a:latin typeface="Abadi" panose="020B0604020104020204" pitchFamily="34" charset="0"/>
              </a:rPr>
              <a:t> is central to the Creator’s plan for the eternal destiny of His children.</a:t>
            </a:r>
          </a:p>
          <a:p>
            <a:pPr fontAlgn="base"/>
            <a:endParaRPr lang="en-US" sz="1200" dirty="0">
              <a:solidFill>
                <a:srgbClr val="333333"/>
              </a:solidFill>
              <a:latin typeface="Abadi" panose="020B0604020104020204" pitchFamily="34" charset="0"/>
            </a:endParaRPr>
          </a:p>
          <a:p>
            <a:pPr fontAlgn="base"/>
            <a:r>
              <a:rPr lang="en-US" sz="1200" dirty="0">
                <a:solidFill>
                  <a:srgbClr val="333333"/>
                </a:solidFill>
                <a:latin typeface="Abadi" panose="020B0604020104020204" pitchFamily="34" charset="0"/>
              </a:rPr>
              <a:t>All human beings—male and female—are created in the image of God. Each is a beloved spirit son or daughter of heavenly parents, and, as such, each has a divine nature and destiny. Gender is an essential characteristic of individual premortal, mortal, and eternal identity and purpose.</a:t>
            </a:r>
          </a:p>
          <a:p>
            <a:pPr fontAlgn="base"/>
            <a:endParaRPr lang="en-US" sz="1200" dirty="0">
              <a:solidFill>
                <a:srgbClr val="333333"/>
              </a:solidFill>
              <a:latin typeface="Abadi" panose="020B0604020104020204" pitchFamily="34" charset="0"/>
            </a:endParaRPr>
          </a:p>
          <a:p>
            <a:pPr fontAlgn="base"/>
            <a:r>
              <a:rPr lang="en-US" sz="1200" dirty="0"/>
              <a:t>In the premortal realm, spirit sons and daughters knew and worshipped God as their Eternal Father and accepted His plan by which His children could obtain a physical body and gain earthly experience to progress toward perfection and ultimately realize their divine destiny as heirs of eternal life. The divine plan of happiness enables family relationships to be perpetuated beyond the grave. Sacred ordinances and covenants available in holy temples make it possible for individuals to return to the presence of God and for families to be united eternally.</a:t>
            </a:r>
          </a:p>
          <a:p>
            <a:pPr fontAlgn="base"/>
            <a:endParaRPr lang="en-US" sz="1200" dirty="0"/>
          </a:p>
          <a:p>
            <a:pPr fontAlgn="base"/>
            <a:r>
              <a:rPr lang="en-US" sz="1200" dirty="0"/>
              <a:t>The first commandment that God gave to Adam and Eve pertained to their potential for parenthood as husband and wife. We declare that God’s commandment for His children to multiply and replenish the earth remains in force. We further declare that God has commanded that the sacred powers of procreation are to be employed only between man and woman, lawfully wedded as husband and wife.</a:t>
            </a:r>
          </a:p>
          <a:p>
            <a:pPr fontAlgn="base"/>
            <a:endParaRPr lang="en-US" sz="1200" dirty="0"/>
          </a:p>
          <a:p>
            <a:pPr fontAlgn="base"/>
            <a:r>
              <a:rPr lang="en-US" sz="1200" dirty="0"/>
              <a:t>We declare the means by which mortal life is created to be divinely appointed. We affirm the sanctity of life and of its importance in God’s eternal plan.</a:t>
            </a:r>
          </a:p>
          <a:p>
            <a:pPr fontAlgn="base"/>
            <a:endParaRPr lang="en-US" sz="1200" dirty="0"/>
          </a:p>
          <a:p>
            <a:pPr fontAlgn="base"/>
            <a:r>
              <a:rPr lang="en-US" sz="1200" dirty="0"/>
              <a:t>Husband and wife have a solemn responsibility to love and care for each other and for their children. “Children are an heritage of the Lord” (Psalm 127:3). Parents have a sacred duty to rear their children in love and righteousness, to provide for their physical and spiritual needs, and to teach them to love and serve one another, observe the commandments of God, and be law-abiding citizens wherever they live. Husbands and wives—mothers and fathers—will be held accountable before God for the discharge of these obligations.</a:t>
            </a:r>
          </a:p>
          <a:p>
            <a:pPr fontAlgn="base"/>
            <a:endParaRPr lang="en-US" sz="1200" dirty="0"/>
          </a:p>
          <a:p>
            <a:pPr fontAlgn="base"/>
            <a:r>
              <a:rPr lang="en-US" sz="1200" dirty="0"/>
              <a:t>The family is ordained of God. Marriage between man and woman is essential to His eternal plan. Children are entitled to birth within the bonds of matrimony, and to be reared by a father and a mother who honor marital vows with complete fidelity. Happiness in family life is most likely to be achieved when founded upon the teachings of the Lord Jesus Christ. Successful marriages and families are established and maintained on principles of faith, prayer, repentance, forgiveness, respect, love, compassion, work, and wholesome recreational activities. By divine design, fathers are to preside over their families in love and righteousness and are responsible to provide the necessities of life and protection for their families. Mothers are primarily responsible for the nurture of their children. In these sacred responsibilities, fathers and mothers are obligated to help one another as equal partners. Disability, death, or other circumstances may necessitate individual adaptation. Extended families should lend support when needed.</a:t>
            </a:r>
          </a:p>
          <a:p>
            <a:pPr fontAlgn="base"/>
            <a:endParaRPr lang="en-US" sz="1200" dirty="0"/>
          </a:p>
          <a:p>
            <a:pPr fontAlgn="base"/>
            <a:r>
              <a:rPr lang="en-US" sz="1200" dirty="0"/>
              <a:t>We warn that individuals who violate covenants of chastity, who abuse spouse or offspring, or who fail to fulfill family responsibilities will one day stand accountable before God. Further, we warn that the disintegration of the family will bring upon individuals, communities, and nations the calamities foretold by ancient and modern prophets.</a:t>
            </a:r>
          </a:p>
          <a:p>
            <a:pPr fontAlgn="base"/>
            <a:endParaRPr lang="en-US" sz="1200" dirty="0"/>
          </a:p>
          <a:p>
            <a:pPr fontAlgn="base"/>
            <a:r>
              <a:rPr lang="en-US" sz="1200" dirty="0"/>
              <a:t>We call upon responsible citizens and officers of government everywhere to promote those measures designed to maintain and strengthen the family as the fundamental unit of society.</a:t>
            </a:r>
          </a:p>
          <a:p>
            <a:pPr fontAlgn="base"/>
            <a:endParaRPr lang="en-US" sz="1200" dirty="0"/>
          </a:p>
          <a:p>
            <a:pPr fontAlgn="base"/>
            <a:endParaRPr lang="en-US" sz="1200" dirty="0"/>
          </a:p>
          <a:p>
            <a:pPr fontAlgn="base"/>
            <a:r>
              <a:rPr lang="en-US" sz="1200" i="1" dirty="0"/>
              <a:t>This proclamation was read by President Gordon B. Hinckley as part of his message at the General Relief Society Meeting held September 23, 1995, in Salt Lake City, Utah.</a:t>
            </a:r>
            <a:endParaRPr lang="en-US" sz="12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313246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E0EEF3-19D1-C173-7C1A-36A59CD84CA3}"/>
              </a:ext>
            </a:extLst>
          </p:cNvPr>
          <p:cNvPicPr>
            <a:picLocks noChangeAspect="1"/>
          </p:cNvPicPr>
          <p:nvPr/>
        </p:nvPicPr>
        <p:blipFill>
          <a:blip r:embed="rId2"/>
          <a:srcRect t="2022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81D558-8CB2-EC7B-DD8F-788FB8E7C6CC}"/>
              </a:ext>
            </a:extLst>
          </p:cNvPr>
          <p:cNvSpPr txBox="1"/>
          <p:nvPr/>
        </p:nvSpPr>
        <p:spPr>
          <a:xfrm>
            <a:off x="7030" y="23436"/>
            <a:ext cx="12192000" cy="954107"/>
          </a:xfrm>
          <a:prstGeom prst="rect">
            <a:avLst/>
          </a:prstGeom>
          <a:noFill/>
        </p:spPr>
        <p:txBody>
          <a:bodyPr wrap="square" rtlCol="0">
            <a:spAutoFit/>
          </a:bodyPr>
          <a:lstStyle/>
          <a:p>
            <a:pPr algn="ctr" fontAlgn="base"/>
            <a:r>
              <a:rPr lang="en-US" sz="2800" b="1" i="0" dirty="0">
                <a:solidFill>
                  <a:srgbClr val="212225"/>
                </a:solidFill>
                <a:effectLst/>
                <a:latin typeface="Lucida Handwriting" panose="03010101010101010101" pitchFamily="66" charset="0"/>
              </a:rPr>
              <a:t>Family is central to Heavenly Father’s plan for His children.</a:t>
            </a:r>
          </a:p>
        </p:txBody>
      </p:sp>
      <p:sp>
        <p:nvSpPr>
          <p:cNvPr id="6" name="TextBox 5">
            <a:extLst>
              <a:ext uri="{FF2B5EF4-FFF2-40B4-BE49-F238E27FC236}">
                <a16:creationId xmlns:a16="http://schemas.microsoft.com/office/drawing/2014/main" id="{B8E28106-383E-DF2D-25E9-B686EBB796DC}"/>
              </a:ext>
            </a:extLst>
          </p:cNvPr>
          <p:cNvSpPr txBox="1"/>
          <p:nvPr/>
        </p:nvSpPr>
        <p:spPr>
          <a:xfrm>
            <a:off x="828135" y="1543999"/>
            <a:ext cx="5137029" cy="4247317"/>
          </a:xfrm>
          <a:prstGeom prst="rect">
            <a:avLst/>
          </a:prstGeom>
          <a:noFill/>
        </p:spPr>
        <p:txBody>
          <a:bodyPr wrap="square">
            <a:spAutoFit/>
          </a:bodyPr>
          <a:lstStyle/>
          <a:p>
            <a:pPr algn="l" fontAlgn="base"/>
            <a:r>
              <a:rPr lang="en-US" b="0" i="0" dirty="0">
                <a:solidFill>
                  <a:srgbClr val="212225"/>
                </a:solidFill>
                <a:effectLst/>
                <a:latin typeface="Abadi" panose="020B0604020104020204" pitchFamily="34" charset="0"/>
              </a:rPr>
              <a:t>Knowing why we left the presence of our Heavenly Father and what it takes to return and be exalted with Him, it becomes very clear that nothing relative to our time on earth can be more important than physical birth and spiritual rebirth, the two prerequisites of eternal life. …</a:t>
            </a:r>
          </a:p>
          <a:p>
            <a:pPr algn="l" fontAlgn="base"/>
            <a:endParaRPr lang="en-US" dirty="0">
              <a:solidFill>
                <a:srgbClr val="212225"/>
              </a:solidFill>
              <a:latin typeface="Abadi" panose="020B0604020104020204" pitchFamily="34" charset="0"/>
            </a:endParaRP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A family built on the marriage of a man and woman supplies the best setting for God’s plan to thrive—the setting for the birth of children, who come in purity and innocence from God, and the environment for the learning and preparation they will need for a successful mortal life and eternal life in the world to come.</a:t>
            </a:r>
          </a:p>
        </p:txBody>
      </p:sp>
      <p:sp>
        <p:nvSpPr>
          <p:cNvPr id="9" name="TextBox 8">
            <a:extLst>
              <a:ext uri="{FF2B5EF4-FFF2-40B4-BE49-F238E27FC236}">
                <a16:creationId xmlns:a16="http://schemas.microsoft.com/office/drawing/2014/main" id="{90DA20D8-C120-BD43-AEAA-80821E482F47}"/>
              </a:ext>
            </a:extLst>
          </p:cNvPr>
          <p:cNvSpPr txBox="1"/>
          <p:nvPr/>
        </p:nvSpPr>
        <p:spPr>
          <a:xfrm>
            <a:off x="7030" y="6510822"/>
            <a:ext cx="6154946" cy="307777"/>
          </a:xfrm>
          <a:prstGeom prst="rect">
            <a:avLst/>
          </a:prstGeom>
          <a:noFill/>
        </p:spPr>
        <p:txBody>
          <a:bodyPr wrap="square">
            <a:spAutoFit/>
          </a:bodyPr>
          <a:lstStyle/>
          <a:p>
            <a:r>
              <a:rPr lang="en-US" sz="1400" b="0" i="0" dirty="0">
                <a:solidFill>
                  <a:srgbClr val="212225"/>
                </a:solidFill>
                <a:effectLst/>
                <a:latin typeface="Abadi" panose="020B0604020104020204" pitchFamily="34" charset="0"/>
              </a:rPr>
              <a:t>D. Todd Christofferson</a:t>
            </a:r>
            <a:endParaRPr lang="en-US" sz="1400" dirty="0"/>
          </a:p>
        </p:txBody>
      </p:sp>
      <p:pic>
        <p:nvPicPr>
          <p:cNvPr id="11" name="Picture 10">
            <a:extLst>
              <a:ext uri="{FF2B5EF4-FFF2-40B4-BE49-F238E27FC236}">
                <a16:creationId xmlns:a16="http://schemas.microsoft.com/office/drawing/2014/main" id="{1879D675-1D38-1C11-7C88-18ABF4A4E780}"/>
              </a:ext>
            </a:extLst>
          </p:cNvPr>
          <p:cNvPicPr>
            <a:picLocks noChangeAspect="1"/>
          </p:cNvPicPr>
          <p:nvPr/>
        </p:nvPicPr>
        <p:blipFill>
          <a:blip r:embed="rId3"/>
          <a:stretch>
            <a:fillRect/>
          </a:stretch>
        </p:blipFill>
        <p:spPr>
          <a:xfrm>
            <a:off x="6375853" y="1838601"/>
            <a:ext cx="4667901" cy="3658111"/>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C05CF06D-5988-20D4-AC7A-7A4C28036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92" y="428240"/>
            <a:ext cx="812341" cy="1092638"/>
          </a:xfrm>
          <a:prstGeom prst="rect">
            <a:avLst/>
          </a:prstGeom>
        </p:spPr>
      </p:pic>
    </p:spTree>
    <p:extLst>
      <p:ext uri="{BB962C8B-B14F-4D97-AF65-F5344CB8AC3E}">
        <p14:creationId xmlns:p14="http://schemas.microsoft.com/office/powerpoint/2010/main" val="7613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5868"/>
            <a:ext cx="12192000" cy="6955972"/>
            <a:chOff x="0" y="-55868"/>
            <a:chExt cx="12192000" cy="6955972"/>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90" r="2856" b="9839"/>
            <a:stretch/>
          </p:blipFill>
          <p:spPr>
            <a:xfrm>
              <a:off x="0" y="-55868"/>
              <a:ext cx="5355771" cy="6913868"/>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90" r="2856" b="9839"/>
            <a:stretch/>
          </p:blipFill>
          <p:spPr>
            <a:xfrm>
              <a:off x="5355771" y="-55868"/>
              <a:ext cx="5355771" cy="6913868"/>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90" t="-548" r="67869" b="9838"/>
            <a:stretch/>
          </p:blipFill>
          <p:spPr>
            <a:xfrm>
              <a:off x="10461170" y="-55868"/>
              <a:ext cx="1730830" cy="6955972"/>
            </a:xfrm>
            <a:prstGeom prst="rect">
              <a:avLst/>
            </a:prstGeom>
          </p:spPr>
        </p:pic>
      </p:grpSp>
      <p:sp>
        <p:nvSpPr>
          <p:cNvPr id="7" name="Rectangle 6"/>
          <p:cNvSpPr/>
          <p:nvPr/>
        </p:nvSpPr>
        <p:spPr>
          <a:xfrm>
            <a:off x="4158001" y="1527279"/>
            <a:ext cx="6303169" cy="1477328"/>
          </a:xfrm>
          <a:prstGeom prst="rect">
            <a:avLst/>
          </a:prstGeom>
        </p:spPr>
        <p:txBody>
          <a:bodyPr wrap="square">
            <a:spAutoFit/>
          </a:bodyPr>
          <a:lstStyle/>
          <a:p>
            <a:r>
              <a:rPr lang="en-US" dirty="0">
                <a:solidFill>
                  <a:srgbClr val="333333"/>
                </a:solidFill>
                <a:latin typeface="Abadi" panose="020B0604020104020204" pitchFamily="34" charset="0"/>
              </a:rPr>
              <a:t>We, the First Presidency and the Council of the Twelve Apostles of The Church of </a:t>
            </a:r>
            <a:r>
              <a:rPr lang="en-US" dirty="0">
                <a:solidFill>
                  <a:srgbClr val="2F393A"/>
                </a:solidFill>
                <a:latin typeface="Abadi" panose="020B0604020104020204" pitchFamily="34" charset="0"/>
              </a:rPr>
              <a:t>Jesus Christ</a:t>
            </a:r>
            <a:r>
              <a:rPr lang="en-US" dirty="0">
                <a:solidFill>
                  <a:srgbClr val="333333"/>
                </a:solidFill>
                <a:latin typeface="Abadi" panose="020B0604020104020204" pitchFamily="34" charset="0"/>
              </a:rPr>
              <a:t> of Latter-day Saints, solemnly proclaim that marriage between a man and a woman is ordained of God and that the </a:t>
            </a:r>
            <a:r>
              <a:rPr lang="en-US" dirty="0">
                <a:solidFill>
                  <a:srgbClr val="2F393A"/>
                </a:solidFill>
                <a:latin typeface="Abadi" panose="020B0604020104020204" pitchFamily="34" charset="0"/>
              </a:rPr>
              <a:t>family</a:t>
            </a:r>
            <a:r>
              <a:rPr lang="en-US" dirty="0">
                <a:solidFill>
                  <a:srgbClr val="333333"/>
                </a:solidFill>
                <a:latin typeface="Abadi" panose="020B0604020104020204" pitchFamily="34" charset="0"/>
              </a:rPr>
              <a:t> is central to the Creator’s plan for the eternal destiny of His children.</a:t>
            </a:r>
            <a:endParaRPr lang="en-US" dirty="0"/>
          </a:p>
        </p:txBody>
      </p:sp>
      <p:sp>
        <p:nvSpPr>
          <p:cNvPr id="8" name="Rectangle 7"/>
          <p:cNvSpPr/>
          <p:nvPr/>
        </p:nvSpPr>
        <p:spPr>
          <a:xfrm>
            <a:off x="7030" y="803324"/>
            <a:ext cx="6096000" cy="646331"/>
          </a:xfrm>
          <a:prstGeom prst="rect">
            <a:avLst/>
          </a:prstGeom>
        </p:spPr>
        <p:txBody>
          <a:bodyPr>
            <a:spAutoFit/>
          </a:bodyPr>
          <a:lstStyle/>
          <a:p>
            <a:r>
              <a:rPr lang="en-US" dirty="0">
                <a:solidFill>
                  <a:srgbClr val="333333"/>
                </a:solidFill>
                <a:latin typeface="Abadi" panose="020B0604020104020204" pitchFamily="34" charset="0"/>
              </a:rPr>
              <a:t>The First Presidency and Council of the Twelve Apostles of The Church of Jesus Christ of Latter-day Saints</a:t>
            </a:r>
            <a:endParaRPr lang="en-US" dirty="0">
              <a:latin typeface="Abadi" panose="020B0604020104020204" pitchFamily="34" charset="0"/>
            </a:endParaRPr>
          </a:p>
        </p:txBody>
      </p:sp>
      <p:sp>
        <p:nvSpPr>
          <p:cNvPr id="9" name="TextBox 8"/>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Marriage</a:t>
            </a:r>
            <a:endParaRPr lang="en-US" sz="5400" dirty="0">
              <a:latin typeface="Lucida Handwriting" panose="03010101010101010101" pitchFamily="66"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524" t="6349" r="18730" b="4496"/>
          <a:stretch/>
        </p:blipFill>
        <p:spPr>
          <a:xfrm rot="5400000">
            <a:off x="-547313" y="2319584"/>
            <a:ext cx="4920344" cy="3668486"/>
          </a:xfrm>
          <a:prstGeom prst="ellipse">
            <a:avLst/>
          </a:prstGeom>
          <a:ln>
            <a:noFill/>
          </a:ln>
          <a:effectLst>
            <a:softEdge rad="112500"/>
          </a:effectLst>
        </p:spPr>
      </p:pic>
      <p:grpSp>
        <p:nvGrpSpPr>
          <p:cNvPr id="13" name="Group 12"/>
          <p:cNvGrpSpPr/>
          <p:nvPr/>
        </p:nvGrpSpPr>
        <p:grpSpPr>
          <a:xfrm>
            <a:off x="6757308" y="3166947"/>
            <a:ext cx="5075463" cy="3517677"/>
            <a:chOff x="5791200" y="2166257"/>
            <a:chExt cx="5701393" cy="3842657"/>
          </a:xfrm>
        </p:grpSpPr>
        <p:pic>
          <p:nvPicPr>
            <p:cNvPr id="12" name="Picture 2" descr="http://www.houseofducentis.com/media/catalog/product/cache/1/image/b22fc9c52ae58bf854b8c6c92b7faea4/m/r/mrm862_silv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16" t="3879" r="2119" b="3166"/>
            <a:stretch/>
          </p:blipFill>
          <p:spPr bwMode="auto">
            <a:xfrm>
              <a:off x="5791200" y="2166257"/>
              <a:ext cx="5701393" cy="38426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5643" r="3327"/>
            <a:stretch/>
          </p:blipFill>
          <p:spPr>
            <a:xfrm>
              <a:off x="6376308" y="2733434"/>
              <a:ext cx="4453620" cy="2581208"/>
            </a:xfrm>
            <a:prstGeom prst="rect">
              <a:avLst/>
            </a:prstGeom>
          </p:spPr>
        </p:pic>
      </p:grpSp>
      <p:sp>
        <p:nvSpPr>
          <p:cNvPr id="14" name="Rectangle 13"/>
          <p:cNvSpPr/>
          <p:nvPr/>
        </p:nvSpPr>
        <p:spPr>
          <a:xfrm>
            <a:off x="10644180" y="2624112"/>
            <a:ext cx="1580754" cy="461665"/>
          </a:xfrm>
          <a:prstGeom prst="rect">
            <a:avLst/>
          </a:prstGeom>
        </p:spPr>
        <p:txBody>
          <a:bodyPr wrap="square">
            <a:spAutoFit/>
          </a:bodyPr>
          <a:lstStyle/>
          <a:p>
            <a:pPr algn="ctr"/>
            <a:r>
              <a:rPr lang="en-US" sz="1200" b="0" i="0" dirty="0">
                <a:solidFill>
                  <a:srgbClr val="222222"/>
                </a:solidFill>
                <a:effectLst/>
                <a:latin typeface="Abadi" panose="020B0604020104020204" pitchFamily="34" charset="0"/>
              </a:rPr>
              <a:t>The Blau Family </a:t>
            </a:r>
          </a:p>
          <a:p>
            <a:pPr algn="ctr"/>
            <a:r>
              <a:rPr lang="en-US" sz="1200" dirty="0">
                <a:solidFill>
                  <a:srgbClr val="222222"/>
                </a:solidFill>
                <a:latin typeface="Abadi" panose="020B0604020104020204" pitchFamily="34" charset="0"/>
              </a:rPr>
              <a:t>Nibley,, Utah</a:t>
            </a:r>
            <a:endParaRPr lang="en-US" sz="1200" dirty="0">
              <a:latin typeface="Abadi" panose="020B0604020104020204" pitchFamily="34" charset="0"/>
            </a:endParaRPr>
          </a:p>
        </p:txBody>
      </p:sp>
      <p:sp>
        <p:nvSpPr>
          <p:cNvPr id="2" name="Rectangle 1">
            <a:extLst>
              <a:ext uri="{FF2B5EF4-FFF2-40B4-BE49-F238E27FC236}">
                <a16:creationId xmlns:a16="http://schemas.microsoft.com/office/drawing/2014/main" id="{A11F8499-9E68-4CFA-8592-066EDA54E24B}"/>
              </a:ext>
            </a:extLst>
          </p:cNvPr>
          <p:cNvSpPr/>
          <p:nvPr/>
        </p:nvSpPr>
        <p:spPr>
          <a:xfrm>
            <a:off x="3477676" y="3860345"/>
            <a:ext cx="3267357" cy="1938992"/>
          </a:xfrm>
          <a:prstGeom prst="rect">
            <a:avLst/>
          </a:prstGeom>
        </p:spPr>
        <p:txBody>
          <a:bodyPr wrap="square">
            <a:spAutoFit/>
          </a:bodyPr>
          <a:lstStyle/>
          <a:p>
            <a:pPr algn="ctr"/>
            <a:r>
              <a:rPr lang="en-US" sz="2000" b="1" dirty="0">
                <a:solidFill>
                  <a:srgbClr val="333333"/>
                </a:solidFill>
              </a:rPr>
              <a:t>Marriage between a man and a woman is ordained of God</a:t>
            </a:r>
          </a:p>
          <a:p>
            <a:pPr algn="ctr"/>
            <a:endParaRPr lang="en-US" sz="2000" b="1" dirty="0">
              <a:solidFill>
                <a:srgbClr val="333333"/>
              </a:solidFill>
            </a:endParaRPr>
          </a:p>
          <a:p>
            <a:pPr algn="ctr"/>
            <a:r>
              <a:rPr lang="en-US" sz="2000" b="1" dirty="0"/>
              <a:t>The family is central to Heavenly Father’s plan</a:t>
            </a:r>
            <a:r>
              <a:rPr lang="en-US" sz="2000" dirty="0"/>
              <a:t> </a:t>
            </a:r>
          </a:p>
        </p:txBody>
      </p:sp>
      <p:sp>
        <p:nvSpPr>
          <p:cNvPr id="15" name="Rectangle 14">
            <a:extLst>
              <a:ext uri="{FF2B5EF4-FFF2-40B4-BE49-F238E27FC236}">
                <a16:creationId xmlns:a16="http://schemas.microsoft.com/office/drawing/2014/main" id="{34027885-D1ED-48CD-8A40-87CE822147B9}"/>
              </a:ext>
            </a:extLst>
          </p:cNvPr>
          <p:cNvSpPr/>
          <p:nvPr/>
        </p:nvSpPr>
        <p:spPr>
          <a:xfrm>
            <a:off x="71586" y="6447140"/>
            <a:ext cx="1658907" cy="369332"/>
          </a:xfrm>
          <a:prstGeom prst="rect">
            <a:avLst/>
          </a:prstGeom>
        </p:spPr>
        <p:txBody>
          <a:bodyPr wrap="square">
            <a:spAutoFit/>
          </a:bodyPr>
          <a:lstStyle/>
          <a:p>
            <a:pPr algn="ctr"/>
            <a:r>
              <a:rPr lang="en-US" dirty="0">
                <a:latin typeface="Abadi" panose="020B0604020104020204" pitchFamily="34" charset="0"/>
              </a:rPr>
              <a:t>Paragraph 1</a:t>
            </a:r>
          </a:p>
        </p:txBody>
      </p:sp>
    </p:spTree>
    <p:extLst>
      <p:ext uri="{BB962C8B-B14F-4D97-AF65-F5344CB8AC3E}">
        <p14:creationId xmlns:p14="http://schemas.microsoft.com/office/powerpoint/2010/main" val="85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000"/>
                                        <p:tgtEl>
                                          <p:spTgt spid="2">
                                            <p:txEl>
                                              <p:pRg st="0" end="0"/>
                                            </p:txEl>
                                          </p:spTgt>
                                        </p:tgtEl>
                                      </p:cBhvr>
                                    </p:animEffect>
                                    <p:anim calcmode="lin" valueType="num">
                                      <p:cBhvr>
                                        <p:cTn id="2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up of a flower&#10;&#10;Description automatically generated">
            <a:extLst>
              <a:ext uri="{FF2B5EF4-FFF2-40B4-BE49-F238E27FC236}">
                <a16:creationId xmlns:a16="http://schemas.microsoft.com/office/drawing/2014/main" id="{FC7A24EF-0A7A-7922-766D-3E6C7EBBB6CD}"/>
              </a:ext>
            </a:extLst>
          </p:cNvPr>
          <p:cNvPicPr>
            <a:picLocks noChangeAspect="1"/>
          </p:cNvPicPr>
          <p:nvPr/>
        </p:nvPicPr>
        <p:blipFill>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1454329-ABA1-0B22-8E20-CA1EF4E6CE8E}"/>
              </a:ext>
            </a:extLst>
          </p:cNvPr>
          <p:cNvSpPr txBox="1"/>
          <p:nvPr/>
        </p:nvSpPr>
        <p:spPr>
          <a:xfrm>
            <a:off x="460904" y="1479778"/>
            <a:ext cx="6097656" cy="4524315"/>
          </a:xfrm>
          <a:prstGeom prst="rect">
            <a:avLst/>
          </a:prstGeom>
          <a:noFill/>
        </p:spPr>
        <p:txBody>
          <a:bodyPr wrap="square">
            <a:spAutoFit/>
          </a:bodyPr>
          <a:lstStyle/>
          <a:p>
            <a:r>
              <a:rPr lang="en-US" b="0" i="0" dirty="0">
                <a:solidFill>
                  <a:srgbClr val="212225"/>
                </a:solidFill>
                <a:effectLst/>
                <a:latin typeface="Abadi" panose="020B0604020104020204" pitchFamily="34" charset="0"/>
              </a:rPr>
              <a:t>Some who are listening to this message are probably saying, “But what about me?” </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We know that many worthy and wonderful Latter-day Saints currently lack the ideal opportunities and essential requirements for their progress. </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Singleness, childlessness, death, and divorce frustrate ideals and postpone the fulfillment of promised blessings. … </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But these frustrations are only temporary. </a:t>
            </a:r>
          </a:p>
          <a:p>
            <a:endParaRPr lang="en-US" dirty="0">
              <a:solidFill>
                <a:srgbClr val="212225"/>
              </a:solidFill>
              <a:latin typeface="Abadi" panose="020B0604020104020204" pitchFamily="34" charset="0"/>
            </a:endParaRPr>
          </a:p>
          <a:p>
            <a:r>
              <a:rPr lang="en-US" b="0" i="0" dirty="0">
                <a:solidFill>
                  <a:srgbClr val="212225"/>
                </a:solidFill>
                <a:effectLst/>
                <a:latin typeface="Abadi" panose="020B0604020104020204" pitchFamily="34" charset="0"/>
              </a:rPr>
              <a:t>The Lord has promised that in the eternities no blessing will be denied his sons and daughters who keep the commandments, are true to their covenants, and desire what is right. </a:t>
            </a:r>
          </a:p>
        </p:txBody>
      </p:sp>
      <p:sp>
        <p:nvSpPr>
          <p:cNvPr id="10" name="TextBox 9">
            <a:extLst>
              <a:ext uri="{FF2B5EF4-FFF2-40B4-BE49-F238E27FC236}">
                <a16:creationId xmlns:a16="http://schemas.microsoft.com/office/drawing/2014/main" id="{8C2691FA-D250-CEE7-35B0-EB0EDF873D3A}"/>
              </a:ext>
            </a:extLst>
          </p:cNvPr>
          <p:cNvSpPr txBox="1"/>
          <p:nvPr/>
        </p:nvSpPr>
        <p:spPr>
          <a:xfrm>
            <a:off x="623281" y="251707"/>
            <a:ext cx="7198720" cy="830997"/>
          </a:xfrm>
          <a:prstGeom prst="rect">
            <a:avLst/>
          </a:prstGeom>
          <a:noFill/>
        </p:spPr>
        <p:txBody>
          <a:bodyPr wrap="square">
            <a:spAutoFit/>
          </a:bodyPr>
          <a:lstStyle/>
          <a:p>
            <a:r>
              <a:rPr lang="en-US" sz="2400" b="1" i="0" dirty="0">
                <a:solidFill>
                  <a:srgbClr val="53575B"/>
                </a:solidFill>
                <a:effectLst/>
                <a:latin typeface="Lucida Handwriting" panose="03010101010101010101" pitchFamily="66" charset="0"/>
              </a:rPr>
              <a:t>What if people feel the teachings of the family proclamation exclude them?</a:t>
            </a:r>
            <a:endParaRPr lang="en-US" sz="2400" dirty="0">
              <a:latin typeface="Lucida Handwriting" panose="03010101010101010101" pitchFamily="66" charset="0"/>
            </a:endParaRPr>
          </a:p>
        </p:txBody>
      </p:sp>
      <p:sp>
        <p:nvSpPr>
          <p:cNvPr id="12" name="TextBox 11">
            <a:extLst>
              <a:ext uri="{FF2B5EF4-FFF2-40B4-BE49-F238E27FC236}">
                <a16:creationId xmlns:a16="http://schemas.microsoft.com/office/drawing/2014/main" id="{0158AB6C-A58E-CA9A-1171-1DCFAC1EBF54}"/>
              </a:ext>
            </a:extLst>
          </p:cNvPr>
          <p:cNvSpPr txBox="1"/>
          <p:nvPr/>
        </p:nvSpPr>
        <p:spPr>
          <a:xfrm>
            <a:off x="148805" y="6488668"/>
            <a:ext cx="6094562" cy="369332"/>
          </a:xfrm>
          <a:prstGeom prst="rect">
            <a:avLst/>
          </a:prstGeom>
          <a:noFill/>
        </p:spPr>
        <p:txBody>
          <a:bodyPr wrap="square">
            <a:spAutoFit/>
          </a:bodyPr>
          <a:lstStyle/>
          <a:p>
            <a:r>
              <a:rPr lang="en-US" b="0" i="0" dirty="0">
                <a:solidFill>
                  <a:srgbClr val="212225"/>
                </a:solidFill>
                <a:effectLst/>
                <a:latin typeface="Abadi" panose="020B0604020104020204" pitchFamily="34" charset="0"/>
              </a:rPr>
              <a:t>Dallin H. Oaks</a:t>
            </a:r>
            <a:endParaRPr lang="en-US" dirty="0"/>
          </a:p>
        </p:txBody>
      </p:sp>
      <p:pic>
        <p:nvPicPr>
          <p:cNvPr id="15" name="Picture 14" descr="A person in a suit and tie&#10;&#10;Description automatically generated">
            <a:extLst>
              <a:ext uri="{FF2B5EF4-FFF2-40B4-BE49-F238E27FC236}">
                <a16:creationId xmlns:a16="http://schemas.microsoft.com/office/drawing/2014/main" id="{19C67742-959D-FACB-717F-BB1BD723C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020" y="86634"/>
            <a:ext cx="1221289" cy="1522100"/>
          </a:xfrm>
          <a:prstGeom prst="rect">
            <a:avLst/>
          </a:prstGeom>
        </p:spPr>
      </p:pic>
    </p:spTree>
    <p:extLst>
      <p:ext uri="{BB962C8B-B14F-4D97-AF65-F5344CB8AC3E}">
        <p14:creationId xmlns:p14="http://schemas.microsoft.com/office/powerpoint/2010/main" val="176485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4A14A-EDC4-960A-BC58-39C8FD6B8AF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2D6671B-C059-90EF-6B03-DC7D172CFF6B}"/>
              </a:ext>
            </a:extLst>
          </p:cNvPr>
          <p:cNvSpPr txBox="1"/>
          <p:nvPr/>
        </p:nvSpPr>
        <p:spPr>
          <a:xfrm>
            <a:off x="148805" y="64830"/>
            <a:ext cx="5824347" cy="4247317"/>
          </a:xfrm>
          <a:prstGeom prst="rect">
            <a:avLst/>
          </a:prstGeom>
          <a:noFill/>
        </p:spPr>
        <p:txBody>
          <a:bodyPr wrap="square">
            <a:spAutoFit/>
          </a:bodyPr>
          <a:lstStyle/>
          <a:p>
            <a:r>
              <a:rPr lang="en-US" b="0" i="0" dirty="0">
                <a:solidFill>
                  <a:schemeClr val="bg1"/>
                </a:solidFill>
                <a:effectLst/>
                <a:latin typeface="Abadi" panose="020B0604020104020204" pitchFamily="34" charset="0"/>
              </a:rPr>
              <a:t>Satan’s most strenuous opposition is directed at whatever is most important to [God’s] plan.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Consequently, he seeks to oppose progress toward exaltation by distorting marriage, discouraging childbearing, or confusing gender.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However, we know that in the long run, the divine purpose and plan of our loving Heavenly Father will not be changed.</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Personal circumstances may change, and God’s plan assures that in the long run, the faithful who keep their covenants will have the opportunity to qualify for every promised blessing. </a:t>
            </a:r>
            <a:endParaRPr lang="en-US" dirty="0">
              <a:solidFill>
                <a:schemeClr val="bg1"/>
              </a:solidFill>
              <a:latin typeface="Abadi" panose="020B0604020104020204" pitchFamily="34" charset="0"/>
            </a:endParaRPr>
          </a:p>
        </p:txBody>
      </p:sp>
      <p:sp>
        <p:nvSpPr>
          <p:cNvPr id="6" name="TextBox 5">
            <a:extLst>
              <a:ext uri="{FF2B5EF4-FFF2-40B4-BE49-F238E27FC236}">
                <a16:creationId xmlns:a16="http://schemas.microsoft.com/office/drawing/2014/main" id="{6579D61C-8E18-570A-EDD5-4629AAEB13D9}"/>
              </a:ext>
            </a:extLst>
          </p:cNvPr>
          <p:cNvSpPr txBox="1"/>
          <p:nvPr/>
        </p:nvSpPr>
        <p:spPr>
          <a:xfrm>
            <a:off x="148805" y="6488668"/>
            <a:ext cx="6094562" cy="369332"/>
          </a:xfrm>
          <a:prstGeom prst="rect">
            <a:avLst/>
          </a:prstGeom>
          <a:noFill/>
        </p:spPr>
        <p:txBody>
          <a:bodyPr wrap="square">
            <a:spAutoFit/>
          </a:bodyPr>
          <a:lstStyle/>
          <a:p>
            <a:r>
              <a:rPr lang="en-US" b="0" i="0" dirty="0">
                <a:solidFill>
                  <a:schemeClr val="bg1"/>
                </a:solidFill>
                <a:effectLst/>
                <a:latin typeface="Abadi" panose="020B0604020104020204" pitchFamily="34" charset="0"/>
              </a:rPr>
              <a:t>Dallin H. Oaks</a:t>
            </a:r>
            <a:endParaRPr lang="en-US" dirty="0">
              <a:solidFill>
                <a:schemeClr val="bg1"/>
              </a:solidFill>
            </a:endParaRPr>
          </a:p>
        </p:txBody>
      </p:sp>
      <p:sp>
        <p:nvSpPr>
          <p:cNvPr id="8" name="TextBox 7">
            <a:extLst>
              <a:ext uri="{FF2B5EF4-FFF2-40B4-BE49-F238E27FC236}">
                <a16:creationId xmlns:a16="http://schemas.microsoft.com/office/drawing/2014/main" id="{EB573784-F90D-195B-F8EE-FB2BB499DDC5}"/>
              </a:ext>
            </a:extLst>
          </p:cNvPr>
          <p:cNvSpPr txBox="1"/>
          <p:nvPr/>
        </p:nvSpPr>
        <p:spPr>
          <a:xfrm>
            <a:off x="5865972" y="3543836"/>
            <a:ext cx="6096000" cy="2308324"/>
          </a:xfrm>
          <a:prstGeom prst="rect">
            <a:avLst/>
          </a:prstGeom>
          <a:noFill/>
        </p:spPr>
        <p:txBody>
          <a:bodyPr wrap="square">
            <a:spAutoFit/>
          </a:bodyPr>
          <a:lstStyle/>
          <a:p>
            <a:r>
              <a:rPr lang="en-US" b="0" i="0" dirty="0">
                <a:solidFill>
                  <a:schemeClr val="bg1"/>
                </a:solidFill>
                <a:effectLst/>
                <a:latin typeface="Abadi" panose="020B0604020104020204" pitchFamily="34" charset="0"/>
              </a:rPr>
              <a:t>Marriage and family are under attack because Satan knows that they are essential to obtaining eternal life—as essential as the Creation, the Fall, and the Atonement and Resurrection of Jesus Christ.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Having failed to destroy any of those pillars of the plan, Satan seeks to destroy our understanding and practice of marriage and family. </a:t>
            </a:r>
            <a:endParaRPr lang="en-US" dirty="0">
              <a:solidFill>
                <a:schemeClr val="bg1"/>
              </a:solidFill>
              <a:latin typeface="Abadi" panose="020B0604020104020204" pitchFamily="34" charset="0"/>
            </a:endParaRPr>
          </a:p>
        </p:txBody>
      </p:sp>
      <p:sp>
        <p:nvSpPr>
          <p:cNvPr id="10" name="TextBox 9">
            <a:extLst>
              <a:ext uri="{FF2B5EF4-FFF2-40B4-BE49-F238E27FC236}">
                <a16:creationId xmlns:a16="http://schemas.microsoft.com/office/drawing/2014/main" id="{6DA8A21B-E822-802E-545C-5D41D5ABCA27}"/>
              </a:ext>
            </a:extLst>
          </p:cNvPr>
          <p:cNvSpPr txBox="1"/>
          <p:nvPr/>
        </p:nvSpPr>
        <p:spPr>
          <a:xfrm>
            <a:off x="10115550" y="6423838"/>
            <a:ext cx="2076450" cy="369332"/>
          </a:xfrm>
          <a:prstGeom prst="rect">
            <a:avLst/>
          </a:prstGeom>
          <a:noFill/>
        </p:spPr>
        <p:txBody>
          <a:bodyPr wrap="square">
            <a:spAutoFit/>
          </a:bodyPr>
          <a:lstStyle/>
          <a:p>
            <a:pPr algn="ctr"/>
            <a:r>
              <a:rPr lang="en-US" b="0" i="0" dirty="0">
                <a:solidFill>
                  <a:schemeClr val="bg1"/>
                </a:solidFill>
                <a:effectLst/>
                <a:latin typeface="Abadi" panose="020B0604020104020204" pitchFamily="34" charset="0"/>
              </a:rPr>
              <a:t>Robert D. Hales</a:t>
            </a:r>
            <a:endParaRPr lang="en-US" dirty="0"/>
          </a:p>
        </p:txBody>
      </p:sp>
      <p:pic>
        <p:nvPicPr>
          <p:cNvPr id="12" name="Picture 11">
            <a:extLst>
              <a:ext uri="{FF2B5EF4-FFF2-40B4-BE49-F238E27FC236}">
                <a16:creationId xmlns:a16="http://schemas.microsoft.com/office/drawing/2014/main" id="{36A1EAE2-BAEA-A187-9A3E-E003E520DAF9}"/>
              </a:ext>
            </a:extLst>
          </p:cNvPr>
          <p:cNvPicPr>
            <a:picLocks noChangeAspect="1"/>
          </p:cNvPicPr>
          <p:nvPr/>
        </p:nvPicPr>
        <p:blipFill>
          <a:blip r:embed="rId3"/>
          <a:stretch>
            <a:fillRect/>
          </a:stretch>
        </p:blipFill>
        <p:spPr>
          <a:xfrm>
            <a:off x="2044638" y="4376977"/>
            <a:ext cx="3170397" cy="2111691"/>
          </a:xfrm>
          <a:prstGeom prst="rect">
            <a:avLst/>
          </a:prstGeom>
        </p:spPr>
      </p:pic>
      <p:pic>
        <p:nvPicPr>
          <p:cNvPr id="1026" name="Picture 2" descr="Five ways to stay sane and anxiety free with your family - Healing The  Anxious Mind">
            <a:extLst>
              <a:ext uri="{FF2B5EF4-FFF2-40B4-BE49-F238E27FC236}">
                <a16:creationId xmlns:a16="http://schemas.microsoft.com/office/drawing/2014/main" id="{A8D55701-50DA-426A-56F1-DC295C68E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152" y="122694"/>
            <a:ext cx="485695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erson in a suit and tie&#10;&#10;Description automatically generated">
            <a:extLst>
              <a:ext uri="{FF2B5EF4-FFF2-40B4-BE49-F238E27FC236}">
                <a16:creationId xmlns:a16="http://schemas.microsoft.com/office/drawing/2014/main" id="{00473652-59DC-77D6-C278-9D425D43C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12" y="5083046"/>
            <a:ext cx="966788" cy="1204913"/>
          </a:xfrm>
          <a:prstGeom prst="rect">
            <a:avLst/>
          </a:prstGeom>
        </p:spPr>
      </p:pic>
      <p:pic>
        <p:nvPicPr>
          <p:cNvPr id="16" name="Picture 15" descr="A person in a suit and tie&#10;&#10;Description automatically generated">
            <a:extLst>
              <a:ext uri="{FF2B5EF4-FFF2-40B4-BE49-F238E27FC236}">
                <a16:creationId xmlns:a16="http://schemas.microsoft.com/office/drawing/2014/main" id="{B4C3D046-C91C-3F69-104F-15649530E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218" y="5615627"/>
            <a:ext cx="801603" cy="1007420"/>
          </a:xfrm>
          <a:prstGeom prst="rect">
            <a:avLst/>
          </a:prstGeom>
        </p:spPr>
      </p:pic>
    </p:spTree>
    <p:extLst>
      <p:ext uri="{BB962C8B-B14F-4D97-AF65-F5344CB8AC3E}">
        <p14:creationId xmlns:p14="http://schemas.microsoft.com/office/powerpoint/2010/main" val="75092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ttp://www.polyvore.com/cgi/img-thing?.out=jpg&amp;size=l&amp;tid=940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65482" y="1039099"/>
            <a:ext cx="4397829" cy="4893647"/>
          </a:xfrm>
          <a:prstGeom prst="rect">
            <a:avLst/>
          </a:prstGeom>
        </p:spPr>
        <p:txBody>
          <a:bodyPr wrap="square">
            <a:spAutoFit/>
          </a:bodyPr>
          <a:lstStyle/>
          <a:p>
            <a:r>
              <a:rPr lang="en-US" sz="2400" dirty="0">
                <a:solidFill>
                  <a:srgbClr val="333333"/>
                </a:solidFill>
                <a:latin typeface="Abadi" panose="020B0604020104020204" pitchFamily="34" charset="0"/>
              </a:rPr>
              <a:t>All human beings—male and female—are created in the image of God. </a:t>
            </a:r>
          </a:p>
          <a:p>
            <a:endParaRPr lang="en-US" sz="2400" dirty="0">
              <a:solidFill>
                <a:srgbClr val="333333"/>
              </a:solidFill>
              <a:latin typeface="Abadi" panose="020B0604020104020204" pitchFamily="34" charset="0"/>
            </a:endParaRPr>
          </a:p>
          <a:p>
            <a:r>
              <a:rPr lang="en-US" sz="2400" dirty="0">
                <a:solidFill>
                  <a:srgbClr val="333333"/>
                </a:solidFill>
                <a:latin typeface="Abadi" panose="020B0604020104020204" pitchFamily="34" charset="0"/>
              </a:rPr>
              <a:t>Each is a beloved spirit son or daughter of heavenly parents, and, as such, each has a divine nature and destiny. </a:t>
            </a:r>
          </a:p>
          <a:p>
            <a:endParaRPr lang="en-US" sz="2400" b="1" dirty="0">
              <a:solidFill>
                <a:srgbClr val="333333"/>
              </a:solidFill>
              <a:latin typeface="Abadi" panose="020B0604020104020204" pitchFamily="34" charset="0"/>
            </a:endParaRPr>
          </a:p>
          <a:p>
            <a:r>
              <a:rPr lang="en-US" sz="2400" b="1" dirty="0">
                <a:solidFill>
                  <a:srgbClr val="333333"/>
                </a:solidFill>
                <a:latin typeface="Abadi" panose="020B0604020104020204" pitchFamily="34" charset="0"/>
              </a:rPr>
              <a:t>Gender is an essential characteristic of individual premortal, mortal, and eternal identity and purpose.</a:t>
            </a:r>
            <a:endParaRPr lang="en-US" sz="2400" b="1" dirty="0"/>
          </a:p>
        </p:txBody>
      </p:sp>
      <p:sp>
        <p:nvSpPr>
          <p:cNvPr id="5" name="TextBox 4"/>
          <p:cNvSpPr txBox="1"/>
          <p:nvPr/>
        </p:nvSpPr>
        <p:spPr>
          <a:xfrm>
            <a:off x="7030" y="23436"/>
            <a:ext cx="12192000" cy="1015663"/>
          </a:xfrm>
          <a:prstGeom prst="rect">
            <a:avLst/>
          </a:prstGeom>
          <a:noFill/>
        </p:spPr>
        <p:txBody>
          <a:bodyPr wrap="square" rtlCol="0">
            <a:spAutoFit/>
          </a:bodyPr>
          <a:lstStyle/>
          <a:p>
            <a:pPr algn="ctr" fontAlgn="base"/>
            <a:r>
              <a:rPr lang="en-US" sz="6000" dirty="0">
                <a:latin typeface="Lucida Handwriting" panose="03010101010101010101" pitchFamily="66" charset="0"/>
              </a:rPr>
              <a:t>Gender</a:t>
            </a:r>
            <a:endParaRPr lang="en-US" sz="5400" dirty="0">
              <a:latin typeface="Lucida Handwriting" panose="03010101010101010101" pitchFamily="66" charset="0"/>
            </a:endParaRPr>
          </a:p>
        </p:txBody>
      </p:sp>
      <p:grpSp>
        <p:nvGrpSpPr>
          <p:cNvPr id="4" name="Group 3"/>
          <p:cNvGrpSpPr/>
          <p:nvPr/>
        </p:nvGrpSpPr>
        <p:grpSpPr>
          <a:xfrm>
            <a:off x="372277" y="531267"/>
            <a:ext cx="3347197" cy="3955779"/>
            <a:chOff x="285191" y="1102768"/>
            <a:chExt cx="3347197" cy="3955779"/>
          </a:xfrm>
        </p:grpSpPr>
        <p:pic>
          <p:nvPicPr>
            <p:cNvPr id="9" name="Picture 2" descr="http://framemytv.com/images/gallery/41/FrameMyTV10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t="2623" r="4197" b="2737"/>
            <a:stretch/>
          </p:blipFill>
          <p:spPr bwMode="auto">
            <a:xfrm rot="5400000">
              <a:off x="-19100" y="1407059"/>
              <a:ext cx="3955779" cy="33471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723" t="13747" r="73267" b="72013"/>
            <a:stretch/>
          </p:blipFill>
          <p:spPr>
            <a:xfrm>
              <a:off x="801823" y="1665515"/>
              <a:ext cx="2313934" cy="2873828"/>
            </a:xfrm>
            <a:prstGeom prst="rect">
              <a:avLst/>
            </a:prstGeom>
          </p:spPr>
        </p:pic>
      </p:grpSp>
      <p:grpSp>
        <p:nvGrpSpPr>
          <p:cNvPr id="10" name="Group 9"/>
          <p:cNvGrpSpPr/>
          <p:nvPr/>
        </p:nvGrpSpPr>
        <p:grpSpPr>
          <a:xfrm>
            <a:off x="8472525" y="2386419"/>
            <a:ext cx="3347197" cy="3955779"/>
            <a:chOff x="8653036" y="1243108"/>
            <a:chExt cx="3347197" cy="3955779"/>
          </a:xfrm>
        </p:grpSpPr>
        <p:pic>
          <p:nvPicPr>
            <p:cNvPr id="11" name="Picture 2" descr="http://framemytv.com/images/gallery/41/FrameMyTV10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5" t="2623" r="4197" b="2737"/>
            <a:stretch/>
          </p:blipFill>
          <p:spPr bwMode="auto">
            <a:xfrm rot="5400000">
              <a:off x="8348745" y="1547399"/>
              <a:ext cx="3955779" cy="3347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8262" t="11147" r="55148" b="72013"/>
            <a:stretch/>
          </p:blipFill>
          <p:spPr>
            <a:xfrm>
              <a:off x="9238062" y="1789837"/>
              <a:ext cx="2177143" cy="2906486"/>
            </a:xfrm>
            <a:prstGeom prst="rect">
              <a:avLst/>
            </a:prstGeom>
          </p:spPr>
        </p:pic>
      </p:grpSp>
      <p:sp>
        <p:nvSpPr>
          <p:cNvPr id="2" name="TextBox 1"/>
          <p:cNvSpPr txBox="1"/>
          <p:nvPr/>
        </p:nvSpPr>
        <p:spPr>
          <a:xfrm>
            <a:off x="917200" y="4487046"/>
            <a:ext cx="2394857" cy="369332"/>
          </a:xfrm>
          <a:prstGeom prst="rect">
            <a:avLst/>
          </a:prstGeom>
          <a:noFill/>
        </p:spPr>
        <p:txBody>
          <a:bodyPr wrap="square" rtlCol="0">
            <a:spAutoFit/>
          </a:bodyPr>
          <a:lstStyle/>
          <a:p>
            <a:r>
              <a:rPr lang="en-US" dirty="0" err="1"/>
              <a:t>Leeta</a:t>
            </a:r>
            <a:r>
              <a:rPr lang="en-US" dirty="0"/>
              <a:t> Richardson Blau</a:t>
            </a:r>
          </a:p>
        </p:txBody>
      </p:sp>
      <p:sp>
        <p:nvSpPr>
          <p:cNvPr id="12" name="TextBox 11"/>
          <p:cNvSpPr txBox="1"/>
          <p:nvPr/>
        </p:nvSpPr>
        <p:spPr>
          <a:xfrm>
            <a:off x="8948693" y="6331460"/>
            <a:ext cx="2394857" cy="369332"/>
          </a:xfrm>
          <a:prstGeom prst="rect">
            <a:avLst/>
          </a:prstGeom>
          <a:noFill/>
        </p:spPr>
        <p:txBody>
          <a:bodyPr wrap="square" rtlCol="0">
            <a:spAutoFit/>
          </a:bodyPr>
          <a:lstStyle/>
          <a:p>
            <a:pPr algn="ctr"/>
            <a:r>
              <a:rPr lang="en-US" dirty="0"/>
              <a:t>George Blau</a:t>
            </a:r>
          </a:p>
        </p:txBody>
      </p:sp>
      <p:sp>
        <p:nvSpPr>
          <p:cNvPr id="13" name="Rectangle 12">
            <a:extLst>
              <a:ext uri="{FF2B5EF4-FFF2-40B4-BE49-F238E27FC236}">
                <a16:creationId xmlns:a16="http://schemas.microsoft.com/office/drawing/2014/main" id="{238B42C3-370C-49D3-B45B-904CF0B5671D}"/>
              </a:ext>
            </a:extLst>
          </p:cNvPr>
          <p:cNvSpPr/>
          <p:nvPr/>
        </p:nvSpPr>
        <p:spPr>
          <a:xfrm>
            <a:off x="18996" y="6459788"/>
            <a:ext cx="1658907" cy="369332"/>
          </a:xfrm>
          <a:prstGeom prst="rect">
            <a:avLst/>
          </a:prstGeom>
        </p:spPr>
        <p:txBody>
          <a:bodyPr wrap="square">
            <a:spAutoFit/>
          </a:bodyPr>
          <a:lstStyle/>
          <a:p>
            <a:pPr algn="ctr"/>
            <a:r>
              <a:rPr lang="en-US" dirty="0">
                <a:latin typeface="Abadi" panose="020B0604020104020204" pitchFamily="34" charset="0"/>
              </a:rPr>
              <a:t>Paragraph 2</a:t>
            </a:r>
          </a:p>
        </p:txBody>
      </p:sp>
    </p:spTree>
    <p:extLst>
      <p:ext uri="{BB962C8B-B14F-4D97-AF65-F5344CB8AC3E}">
        <p14:creationId xmlns:p14="http://schemas.microsoft.com/office/powerpoint/2010/main" val="297209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orful leaves on a tree&#10;&#10;Description automatically generated">
            <a:extLst>
              <a:ext uri="{FF2B5EF4-FFF2-40B4-BE49-F238E27FC236}">
                <a16:creationId xmlns:a16="http://schemas.microsoft.com/office/drawing/2014/main" id="{7C6D98AC-DFB1-3E14-3546-480357673C28}"/>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BBFAFB0-7611-7376-B6D4-AAF4710411B7}"/>
              </a:ext>
            </a:extLst>
          </p:cNvPr>
          <p:cNvSpPr txBox="1"/>
          <p:nvPr/>
        </p:nvSpPr>
        <p:spPr>
          <a:xfrm>
            <a:off x="3190494" y="474345"/>
            <a:ext cx="6096000" cy="5909310"/>
          </a:xfrm>
          <a:prstGeom prst="rect">
            <a:avLst/>
          </a:prstGeom>
          <a:solidFill>
            <a:schemeClr val="accent5">
              <a:lumMod val="60000"/>
              <a:lumOff val="40000"/>
            </a:schemeClr>
          </a:solidFill>
        </p:spPr>
        <p:txBody>
          <a:bodyPr wrap="square">
            <a:spAutoFit/>
          </a:bodyPr>
          <a:lstStyle/>
          <a:p>
            <a:pPr algn="l" fontAlgn="base"/>
            <a:r>
              <a:rPr lang="en-US" b="0" i="0" dirty="0">
                <a:solidFill>
                  <a:srgbClr val="212225"/>
                </a:solidFill>
                <a:effectLst/>
                <a:latin typeface="Abadi" panose="020B0604020104020204" pitchFamily="34" charset="0"/>
              </a:rPr>
              <a:t>First and foremost, you are a child of God.</a:t>
            </a: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Second, as a member of the Church, you are a child of the covenant. </a:t>
            </a: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And third, you are a disciple of Jesus Christ.</a:t>
            </a: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Tonight, I plead with you not to </a:t>
            </a:r>
            <a:r>
              <a:rPr lang="en-US" b="0" i="1" dirty="0">
                <a:solidFill>
                  <a:srgbClr val="212225"/>
                </a:solidFill>
                <a:effectLst/>
                <a:latin typeface="Abadi" panose="020B0604020104020204" pitchFamily="34" charset="0"/>
              </a:rPr>
              <a:t>replace</a:t>
            </a:r>
            <a:r>
              <a:rPr lang="en-US" b="0" i="0" dirty="0">
                <a:solidFill>
                  <a:srgbClr val="212225"/>
                </a:solidFill>
                <a:effectLst/>
                <a:latin typeface="Abadi" panose="020B0604020104020204" pitchFamily="34" charset="0"/>
              </a:rPr>
              <a:t> these three paramount and unchanging identifiers with any others, because doing so could stymie your progress or pigeonhole you in a stereotype that could potentially thwart your eternal progression. …</a:t>
            </a:r>
          </a:p>
          <a:p>
            <a:pPr algn="l" fontAlgn="base"/>
            <a:endParaRPr lang="en-US" b="0" i="0" dirty="0">
              <a:solidFill>
                <a:srgbClr val="212225"/>
              </a:solidFill>
              <a:effectLst/>
              <a:latin typeface="Abadi" panose="020B0604020104020204" pitchFamily="34" charset="0"/>
            </a:endParaRPr>
          </a:p>
          <a:p>
            <a:pPr algn="l" fontAlgn="base"/>
            <a:r>
              <a:rPr lang="en-US" b="0" i="0" dirty="0">
                <a:solidFill>
                  <a:srgbClr val="212225"/>
                </a:solidFill>
                <a:effectLst/>
                <a:latin typeface="Abadi" panose="020B0604020104020204" pitchFamily="34" charset="0"/>
              </a:rPr>
              <a:t>There are various labels that may be very important to you, of course. </a:t>
            </a:r>
          </a:p>
          <a:p>
            <a:pPr algn="l" fontAlgn="base"/>
            <a:endParaRPr lang="en-US" dirty="0">
              <a:solidFill>
                <a:srgbClr val="212225"/>
              </a:solidFill>
              <a:latin typeface="Abadi" panose="020B0604020104020204" pitchFamily="34" charset="0"/>
            </a:endParaRPr>
          </a:p>
          <a:p>
            <a:pPr algn="l" fontAlgn="base"/>
            <a:r>
              <a:rPr lang="en-US" b="0" i="0" dirty="0">
                <a:solidFill>
                  <a:srgbClr val="212225"/>
                </a:solidFill>
                <a:effectLst/>
                <a:latin typeface="Abadi" panose="020B0604020104020204" pitchFamily="34" charset="0"/>
              </a:rPr>
              <a:t>Please do not misunderstand me. I am not saying that other designations and identifiers are not significant. I am simply saying that no identifier should </a:t>
            </a:r>
            <a:r>
              <a:rPr lang="en-US" b="0" i="1" dirty="0">
                <a:solidFill>
                  <a:srgbClr val="212225"/>
                </a:solidFill>
                <a:effectLst/>
                <a:latin typeface="Abadi" panose="020B0604020104020204" pitchFamily="34" charset="0"/>
              </a:rPr>
              <a:t>displace</a:t>
            </a:r>
            <a:r>
              <a:rPr lang="en-US" b="0" i="0" dirty="0">
                <a:solidFill>
                  <a:srgbClr val="212225"/>
                </a:solidFill>
                <a:effectLst/>
                <a:latin typeface="Abadi" panose="020B0604020104020204" pitchFamily="34" charset="0"/>
              </a:rPr>
              <a:t>, </a:t>
            </a:r>
            <a:r>
              <a:rPr lang="en-US" b="0" i="1" dirty="0">
                <a:solidFill>
                  <a:srgbClr val="212225"/>
                </a:solidFill>
                <a:effectLst/>
                <a:latin typeface="Abadi" panose="020B0604020104020204" pitchFamily="34" charset="0"/>
              </a:rPr>
              <a:t>replace</a:t>
            </a:r>
            <a:r>
              <a:rPr lang="en-US" b="0" i="0" dirty="0">
                <a:solidFill>
                  <a:srgbClr val="212225"/>
                </a:solidFill>
                <a:effectLst/>
                <a:latin typeface="Abadi" panose="020B0604020104020204" pitchFamily="34" charset="0"/>
              </a:rPr>
              <a:t>, or </a:t>
            </a:r>
            <a:r>
              <a:rPr lang="en-US" b="0" i="1" dirty="0">
                <a:solidFill>
                  <a:srgbClr val="212225"/>
                </a:solidFill>
                <a:effectLst/>
                <a:latin typeface="Abadi" panose="020B0604020104020204" pitchFamily="34" charset="0"/>
              </a:rPr>
              <a:t>take priority over</a:t>
            </a:r>
            <a:r>
              <a:rPr lang="en-US" b="0" i="0" dirty="0">
                <a:solidFill>
                  <a:srgbClr val="212225"/>
                </a:solidFill>
                <a:effectLst/>
                <a:latin typeface="Abadi" panose="020B0604020104020204" pitchFamily="34" charset="0"/>
              </a:rPr>
              <a:t> these three enduring designations: “child of God,” “child of the covenant,” and “disciple of Jesus Christ.” </a:t>
            </a:r>
          </a:p>
        </p:txBody>
      </p:sp>
      <p:sp>
        <p:nvSpPr>
          <p:cNvPr id="7" name="TextBox 6">
            <a:extLst>
              <a:ext uri="{FF2B5EF4-FFF2-40B4-BE49-F238E27FC236}">
                <a16:creationId xmlns:a16="http://schemas.microsoft.com/office/drawing/2014/main" id="{97096872-D962-0961-E5BD-A3221D2B0096}"/>
              </a:ext>
            </a:extLst>
          </p:cNvPr>
          <p:cNvSpPr txBox="1"/>
          <p:nvPr/>
        </p:nvSpPr>
        <p:spPr>
          <a:xfrm>
            <a:off x="0" y="6488668"/>
            <a:ext cx="2085975" cy="369332"/>
          </a:xfrm>
          <a:prstGeom prst="rect">
            <a:avLst/>
          </a:prstGeom>
          <a:solidFill>
            <a:schemeClr val="accent5">
              <a:lumMod val="60000"/>
              <a:lumOff val="40000"/>
            </a:schemeClr>
          </a:solidFill>
        </p:spPr>
        <p:txBody>
          <a:bodyPr wrap="square">
            <a:spAutoFit/>
          </a:bodyPr>
          <a:lstStyle/>
          <a:p>
            <a:r>
              <a:rPr lang="en-US" b="0" i="0" dirty="0">
                <a:solidFill>
                  <a:srgbClr val="212225"/>
                </a:solidFill>
                <a:effectLst/>
                <a:latin typeface="Abadi" panose="020B0604020104020204" pitchFamily="34" charset="0"/>
              </a:rPr>
              <a:t>Russell M. Nelson</a:t>
            </a:r>
            <a:endParaRPr lang="en-US" dirty="0"/>
          </a:p>
        </p:txBody>
      </p:sp>
      <p:pic>
        <p:nvPicPr>
          <p:cNvPr id="9" name="Picture 8" descr="A person smiling at the camera&#10;&#10;Description automatically generated">
            <a:extLst>
              <a:ext uri="{FF2B5EF4-FFF2-40B4-BE49-F238E27FC236}">
                <a16:creationId xmlns:a16="http://schemas.microsoft.com/office/drawing/2014/main" id="{36F88DC8-E07A-55EA-183D-CEB2C8630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8110" y="2153412"/>
            <a:ext cx="3401568" cy="2551176"/>
          </a:xfrm>
          <a:prstGeom prst="rect">
            <a:avLst/>
          </a:prstGeom>
        </p:spPr>
      </p:pic>
      <p:pic>
        <p:nvPicPr>
          <p:cNvPr id="11" name="Picture 10" descr="A person in a white shirt and jeans&#10;&#10;Description automatically generated">
            <a:extLst>
              <a:ext uri="{FF2B5EF4-FFF2-40B4-BE49-F238E27FC236}">
                <a16:creationId xmlns:a16="http://schemas.microsoft.com/office/drawing/2014/main" id="{E42953BF-CEBE-6174-B09C-AC8B8D283741}"/>
              </a:ext>
            </a:extLst>
          </p:cNvPr>
          <p:cNvPicPr>
            <a:picLocks noChangeAspect="1"/>
          </p:cNvPicPr>
          <p:nvPr/>
        </p:nvPicPr>
        <p:blipFill>
          <a:blip r:embed="rId5" cstate="print">
            <a:extLst>
              <a:ext uri="{28A0092B-C50C-407E-A947-70E740481C1C}">
                <a14:useLocalDpi xmlns:a14="http://schemas.microsoft.com/office/drawing/2010/main" val="0"/>
              </a:ext>
            </a:extLst>
          </a:blip>
          <a:srcRect t="17968" r="18115"/>
          <a:stretch/>
        </p:blipFill>
        <p:spPr>
          <a:xfrm rot="16200000">
            <a:off x="9038463" y="2151130"/>
            <a:ext cx="3401567" cy="2555739"/>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E83BB882-9054-69CC-310C-2B9222E9A0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53" y="172784"/>
            <a:ext cx="840105" cy="1051710"/>
          </a:xfrm>
          <a:prstGeom prst="rect">
            <a:avLst/>
          </a:prstGeom>
        </p:spPr>
      </p:pic>
    </p:spTree>
    <p:extLst>
      <p:ext uri="{BB962C8B-B14F-4D97-AF65-F5344CB8AC3E}">
        <p14:creationId xmlns:p14="http://schemas.microsoft.com/office/powerpoint/2010/main" val="27600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5159</Words>
  <Application>Microsoft Office PowerPoint</Application>
  <PresentationFormat>Widescreen</PresentationFormat>
  <Paragraphs>276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Palatino</vt:lpstr>
      <vt:lpstr>Calibri</vt:lpstr>
      <vt:lpstr>Arial</vt:lpstr>
      <vt:lpstr>Lucida Handwriting</vt:lpstr>
      <vt:lpstr>Wingdings</vt:lpstr>
      <vt:lpstr>Abadi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63</cp:revision>
  <dcterms:created xsi:type="dcterms:W3CDTF">2015-05-03T15:13:43Z</dcterms:created>
  <dcterms:modified xsi:type="dcterms:W3CDTF">2025-01-03T16:17:40Z</dcterms:modified>
</cp:coreProperties>
</file>