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9" r:id="rId2"/>
    <p:sldId id="259" r:id="rId3"/>
    <p:sldId id="258" r:id="rId4"/>
    <p:sldId id="260" r:id="rId5"/>
    <p:sldId id="263" r:id="rId6"/>
    <p:sldId id="261" r:id="rId7"/>
    <p:sldId id="262" r:id="rId8"/>
    <p:sldId id="265" r:id="rId9"/>
    <p:sldId id="280" r:id="rId10"/>
    <p:sldId id="267" r:id="rId11"/>
    <p:sldId id="266" r:id="rId12"/>
    <p:sldId id="281" r:id="rId13"/>
    <p:sldId id="269" r:id="rId14"/>
    <p:sldId id="277" r:id="rId15"/>
    <p:sldId id="270" r:id="rId16"/>
    <p:sldId id="271" r:id="rId17"/>
    <p:sldId id="272" r:id="rId18"/>
    <p:sldId id="273" r:id="rId19"/>
    <p:sldId id="274" r:id="rId20"/>
    <p:sldId id="275" r:id="rId21"/>
    <p:sldId id="276" r:id="rId22"/>
    <p:sldId id="278" r:id="rId23"/>
    <p:sldId id="257" r:id="rId24"/>
    <p:sldId id="264" r:id="rId25"/>
  </p:sldIdLst>
  <p:sldSz cx="12192000" cy="6858000"/>
  <p:notesSz cx="6858000" cy="9144000"/>
  <p:embeddedFontLst>
    <p:embeddedFont>
      <p:font typeface="Abadi" panose="020B0604020104020204" pitchFamily="34" charset="0"/>
      <p:regular r:id="rId26"/>
    </p:embeddedFont>
    <p:embeddedFont>
      <p:font typeface="Californian FB" panose="0207040306080B030204" pitchFamily="18" charset="0"/>
      <p:regular r:id="rId27"/>
      <p:bold r:id="rId28"/>
      <p:italic r:id="rId29"/>
    </p:embeddedFont>
    <p:embeddedFont>
      <p:font typeface="Open Sans" panose="020B060603050402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6E562C"/>
    <a:srgbClr val="742616"/>
    <a:srgbClr val="E65D00"/>
    <a:srgbClr val="FF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88" d="100"/>
          <a:sy n="88" d="100"/>
        </p:scale>
        <p:origin x="90" y="6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CC8B09E-AAC8-477E-8C12-D37F008DFCCD}" type="datetimeFigureOut">
              <a:rPr lang="en-US" smtClean="0"/>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BEF97-6984-4064-A938-0EE91C530291}" type="slidenum">
              <a:rPr lang="en-US" smtClean="0"/>
              <a:t>‹#›</a:t>
            </a:fld>
            <a:endParaRPr lang="en-US"/>
          </a:p>
        </p:txBody>
      </p:sp>
    </p:spTree>
    <p:extLst>
      <p:ext uri="{BB962C8B-B14F-4D97-AF65-F5344CB8AC3E}">
        <p14:creationId xmlns:p14="http://schemas.microsoft.com/office/powerpoint/2010/main" val="803714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C8B09E-AAC8-477E-8C12-D37F008DFCCD}" type="datetimeFigureOut">
              <a:rPr lang="en-US" smtClean="0"/>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BEF97-6984-4064-A938-0EE91C530291}" type="slidenum">
              <a:rPr lang="en-US" smtClean="0"/>
              <a:t>‹#›</a:t>
            </a:fld>
            <a:endParaRPr lang="en-US"/>
          </a:p>
        </p:txBody>
      </p:sp>
    </p:spTree>
    <p:extLst>
      <p:ext uri="{BB962C8B-B14F-4D97-AF65-F5344CB8AC3E}">
        <p14:creationId xmlns:p14="http://schemas.microsoft.com/office/powerpoint/2010/main" val="1360500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C8B09E-AAC8-477E-8C12-D37F008DFCCD}" type="datetimeFigureOut">
              <a:rPr lang="en-US" smtClean="0"/>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BEF97-6984-4064-A938-0EE91C530291}" type="slidenum">
              <a:rPr lang="en-US" smtClean="0"/>
              <a:t>‹#›</a:t>
            </a:fld>
            <a:endParaRPr lang="en-US"/>
          </a:p>
        </p:txBody>
      </p:sp>
    </p:spTree>
    <p:extLst>
      <p:ext uri="{BB962C8B-B14F-4D97-AF65-F5344CB8AC3E}">
        <p14:creationId xmlns:p14="http://schemas.microsoft.com/office/powerpoint/2010/main" val="226037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C8B09E-AAC8-477E-8C12-D37F008DFCCD}" type="datetimeFigureOut">
              <a:rPr lang="en-US" smtClean="0"/>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BEF97-6984-4064-A938-0EE91C530291}" type="slidenum">
              <a:rPr lang="en-US" smtClean="0"/>
              <a:t>‹#›</a:t>
            </a:fld>
            <a:endParaRPr lang="en-US"/>
          </a:p>
        </p:txBody>
      </p:sp>
    </p:spTree>
    <p:extLst>
      <p:ext uri="{BB962C8B-B14F-4D97-AF65-F5344CB8AC3E}">
        <p14:creationId xmlns:p14="http://schemas.microsoft.com/office/powerpoint/2010/main" val="1141721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C8B09E-AAC8-477E-8C12-D37F008DFCCD}" type="datetimeFigureOut">
              <a:rPr lang="en-US" smtClean="0"/>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BEF97-6984-4064-A938-0EE91C530291}" type="slidenum">
              <a:rPr lang="en-US" smtClean="0"/>
              <a:t>‹#›</a:t>
            </a:fld>
            <a:endParaRPr lang="en-US"/>
          </a:p>
        </p:txBody>
      </p:sp>
    </p:spTree>
    <p:extLst>
      <p:ext uri="{BB962C8B-B14F-4D97-AF65-F5344CB8AC3E}">
        <p14:creationId xmlns:p14="http://schemas.microsoft.com/office/powerpoint/2010/main" val="1884444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C8B09E-AAC8-477E-8C12-D37F008DFCCD}" type="datetimeFigureOut">
              <a:rPr lang="en-US" smtClean="0"/>
              <a:t>11/30/2024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BEF97-6984-4064-A938-0EE91C530291}" type="slidenum">
              <a:rPr lang="en-US" smtClean="0"/>
              <a:t>‹#›</a:t>
            </a:fld>
            <a:endParaRPr lang="en-US"/>
          </a:p>
        </p:txBody>
      </p:sp>
    </p:spTree>
    <p:extLst>
      <p:ext uri="{BB962C8B-B14F-4D97-AF65-F5344CB8AC3E}">
        <p14:creationId xmlns:p14="http://schemas.microsoft.com/office/powerpoint/2010/main" val="2539304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C8B09E-AAC8-477E-8C12-D37F008DFCCD}" type="datetimeFigureOut">
              <a:rPr lang="en-US" smtClean="0"/>
              <a:t>11/30/2024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EBEF97-6984-4064-A938-0EE91C530291}" type="slidenum">
              <a:rPr lang="en-US" smtClean="0"/>
              <a:t>‹#›</a:t>
            </a:fld>
            <a:endParaRPr lang="en-US"/>
          </a:p>
        </p:txBody>
      </p:sp>
    </p:spTree>
    <p:extLst>
      <p:ext uri="{BB962C8B-B14F-4D97-AF65-F5344CB8AC3E}">
        <p14:creationId xmlns:p14="http://schemas.microsoft.com/office/powerpoint/2010/main" val="3187155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C8B09E-AAC8-477E-8C12-D37F008DFCCD}" type="datetimeFigureOut">
              <a:rPr lang="en-US" smtClean="0"/>
              <a:t>11/30/2024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EBEF97-6984-4064-A938-0EE91C530291}" type="slidenum">
              <a:rPr lang="en-US" smtClean="0"/>
              <a:t>‹#›</a:t>
            </a:fld>
            <a:endParaRPr lang="en-US"/>
          </a:p>
        </p:txBody>
      </p:sp>
    </p:spTree>
    <p:extLst>
      <p:ext uri="{BB962C8B-B14F-4D97-AF65-F5344CB8AC3E}">
        <p14:creationId xmlns:p14="http://schemas.microsoft.com/office/powerpoint/2010/main" val="3928627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C8B09E-AAC8-477E-8C12-D37F008DFCCD}" type="datetimeFigureOut">
              <a:rPr lang="en-US" smtClean="0"/>
              <a:t>11/30/2024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EBEF97-6984-4064-A938-0EE91C530291}" type="slidenum">
              <a:rPr lang="en-US" smtClean="0"/>
              <a:t>‹#›</a:t>
            </a:fld>
            <a:endParaRPr lang="en-US"/>
          </a:p>
        </p:txBody>
      </p:sp>
    </p:spTree>
    <p:extLst>
      <p:ext uri="{BB962C8B-B14F-4D97-AF65-F5344CB8AC3E}">
        <p14:creationId xmlns:p14="http://schemas.microsoft.com/office/powerpoint/2010/main" val="2091669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C8B09E-AAC8-477E-8C12-D37F008DFCCD}" type="datetimeFigureOut">
              <a:rPr lang="en-US" smtClean="0"/>
              <a:t>11/30/2024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BEF97-6984-4064-A938-0EE91C530291}" type="slidenum">
              <a:rPr lang="en-US" smtClean="0"/>
              <a:t>‹#›</a:t>
            </a:fld>
            <a:endParaRPr lang="en-US"/>
          </a:p>
        </p:txBody>
      </p:sp>
    </p:spTree>
    <p:extLst>
      <p:ext uri="{BB962C8B-B14F-4D97-AF65-F5344CB8AC3E}">
        <p14:creationId xmlns:p14="http://schemas.microsoft.com/office/powerpoint/2010/main" val="1765146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C8B09E-AAC8-477E-8C12-D37F008DFCCD}" type="datetimeFigureOut">
              <a:rPr lang="en-US" smtClean="0"/>
              <a:t>11/30/2024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BEF97-6984-4064-A938-0EE91C530291}" type="slidenum">
              <a:rPr lang="en-US" smtClean="0"/>
              <a:t>‹#›</a:t>
            </a:fld>
            <a:endParaRPr lang="en-US"/>
          </a:p>
        </p:txBody>
      </p:sp>
    </p:spTree>
    <p:extLst>
      <p:ext uri="{BB962C8B-B14F-4D97-AF65-F5344CB8AC3E}">
        <p14:creationId xmlns:p14="http://schemas.microsoft.com/office/powerpoint/2010/main" val="478083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C8B09E-AAC8-477E-8C12-D37F008DFCCD}" type="datetimeFigureOut">
              <a:rPr lang="en-US" smtClean="0"/>
              <a:t>11/30/2024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BEF97-6984-4064-A938-0EE91C530291}" type="slidenum">
              <a:rPr lang="en-US" smtClean="0"/>
              <a:t>‹#›</a:t>
            </a:fld>
            <a:endParaRPr lang="en-US"/>
          </a:p>
        </p:txBody>
      </p:sp>
    </p:spTree>
    <p:extLst>
      <p:ext uri="{BB962C8B-B14F-4D97-AF65-F5344CB8AC3E}">
        <p14:creationId xmlns:p14="http://schemas.microsoft.com/office/powerpoint/2010/main" val="72033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34014C-EBA7-FCA5-8336-6947FC724A0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63129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70C2200-6C3C-481B-B728-E42DA4A8D6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49332" y="0"/>
            <a:ext cx="11917702" cy="1015663"/>
          </a:xfrm>
          <a:prstGeom prst="rect">
            <a:avLst/>
          </a:prstGeom>
          <a:noFill/>
        </p:spPr>
        <p:txBody>
          <a:bodyPr wrap="square" rtlCol="0">
            <a:spAutoFit/>
          </a:bodyPr>
          <a:lstStyle/>
          <a:p>
            <a:pPr algn="ctr"/>
            <a:r>
              <a:rPr lang="en-US" sz="6000" dirty="0">
                <a:solidFill>
                  <a:schemeClr val="bg1"/>
                </a:solidFill>
              </a:rPr>
              <a:t>Government of the Church</a:t>
            </a:r>
          </a:p>
        </p:txBody>
      </p:sp>
      <p:sp>
        <p:nvSpPr>
          <p:cNvPr id="2" name="Rectangle 1"/>
          <p:cNvSpPr/>
          <p:nvPr/>
        </p:nvSpPr>
        <p:spPr>
          <a:xfrm>
            <a:off x="476815" y="1765147"/>
            <a:ext cx="6096000" cy="3139321"/>
          </a:xfrm>
          <a:prstGeom prst="rect">
            <a:avLst/>
          </a:prstGeom>
        </p:spPr>
        <p:txBody>
          <a:bodyPr>
            <a:spAutoFit/>
          </a:bodyPr>
          <a:lstStyle/>
          <a:p>
            <a:r>
              <a:rPr lang="en-US" dirty="0">
                <a:solidFill>
                  <a:schemeClr val="bg1"/>
                </a:solidFill>
                <a:latin typeface="Abadi" panose="020B0604020104020204" pitchFamily="34" charset="0"/>
              </a:rPr>
              <a:t>“There is no government in the Church of Jesus Christ separate and apart, above, or outside of the holy Priesthood or its authority. … [Auxiliary organizations] are not outside of, nor above it, nor beyond its reach.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They acknowledge the principle of the Priesthood.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Wherever they are they always exist with the view of accomplishing some good; some soul’s salvation, temporal or spiritual” </a:t>
            </a:r>
          </a:p>
          <a:p>
            <a:r>
              <a:rPr lang="en-US" sz="1200" dirty="0">
                <a:solidFill>
                  <a:schemeClr val="bg1"/>
                </a:solidFill>
                <a:latin typeface="Abadi" panose="020B0604020104020204" pitchFamily="34" charset="0"/>
              </a:rPr>
              <a:t>Joseph F. Smith</a:t>
            </a:r>
            <a:endParaRPr lang="en-US" sz="1200" dirty="0">
              <a:solidFill>
                <a:schemeClr val="bg1"/>
              </a:solidFill>
            </a:endParaRPr>
          </a:p>
        </p:txBody>
      </p:sp>
      <p:sp>
        <p:nvSpPr>
          <p:cNvPr id="17" name="TextBox 16"/>
          <p:cNvSpPr txBox="1"/>
          <p:nvPr/>
        </p:nvSpPr>
        <p:spPr>
          <a:xfrm>
            <a:off x="0" y="6404759"/>
            <a:ext cx="1545772" cy="369332"/>
          </a:xfrm>
          <a:prstGeom prst="rect">
            <a:avLst/>
          </a:prstGeom>
          <a:noFill/>
        </p:spPr>
        <p:txBody>
          <a:bodyPr wrap="square" rtlCol="0">
            <a:spAutoFit/>
          </a:bodyPr>
          <a:lstStyle/>
          <a:p>
            <a:r>
              <a:rPr lang="en-US" dirty="0">
                <a:solidFill>
                  <a:schemeClr val="bg1"/>
                </a:solidFill>
              </a:rPr>
              <a:t>D&amp;C 107:8-12</a:t>
            </a:r>
          </a:p>
        </p:txBody>
      </p:sp>
      <p:pic>
        <p:nvPicPr>
          <p:cNvPr id="7" name="Picture 6">
            <a:extLst>
              <a:ext uri="{FF2B5EF4-FFF2-40B4-BE49-F238E27FC236}">
                <a16:creationId xmlns:a16="http://schemas.microsoft.com/office/drawing/2014/main" id="{3C08C116-2322-4CB5-8C5D-06CD7338DE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781" y="264856"/>
            <a:ext cx="1121994" cy="1500291"/>
          </a:xfrm>
          <a:prstGeom prst="rect">
            <a:avLst/>
          </a:prstGeom>
        </p:spPr>
      </p:pic>
      <p:pic>
        <p:nvPicPr>
          <p:cNvPr id="9" name="Picture 8">
            <a:extLst>
              <a:ext uri="{FF2B5EF4-FFF2-40B4-BE49-F238E27FC236}">
                <a16:creationId xmlns:a16="http://schemas.microsoft.com/office/drawing/2014/main" id="{BF0E3C1F-E445-4104-A79B-36F8A16913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0506" y="1396578"/>
            <a:ext cx="6096528" cy="4627265"/>
          </a:xfrm>
          <a:prstGeom prst="rect">
            <a:avLst/>
          </a:prstGeom>
        </p:spPr>
      </p:pic>
    </p:spTree>
    <p:extLst>
      <p:ext uri="{BB962C8B-B14F-4D97-AF65-F5344CB8AC3E}">
        <p14:creationId xmlns:p14="http://schemas.microsoft.com/office/powerpoint/2010/main" val="206373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D5F57BB-53C6-4819-BA62-091459181B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49332" y="0"/>
            <a:ext cx="11917702" cy="1015663"/>
          </a:xfrm>
          <a:prstGeom prst="rect">
            <a:avLst/>
          </a:prstGeom>
          <a:noFill/>
        </p:spPr>
        <p:txBody>
          <a:bodyPr wrap="square" rtlCol="0">
            <a:spAutoFit/>
          </a:bodyPr>
          <a:lstStyle/>
          <a:p>
            <a:pPr algn="ctr"/>
            <a:r>
              <a:rPr lang="en-US" sz="6000" dirty="0">
                <a:solidFill>
                  <a:schemeClr val="bg1"/>
                </a:solidFill>
              </a:rPr>
              <a:t>Doctrinal Mastery</a:t>
            </a:r>
          </a:p>
        </p:txBody>
      </p:sp>
      <p:sp>
        <p:nvSpPr>
          <p:cNvPr id="3" name="Rectangle 2"/>
          <p:cNvSpPr/>
          <p:nvPr/>
        </p:nvSpPr>
        <p:spPr>
          <a:xfrm>
            <a:off x="6418907" y="1592889"/>
            <a:ext cx="5115208" cy="3539430"/>
          </a:xfrm>
          <a:prstGeom prst="rect">
            <a:avLst/>
          </a:prstGeom>
        </p:spPr>
        <p:txBody>
          <a:bodyPr wrap="square">
            <a:spAutoFit/>
          </a:bodyPr>
          <a:lstStyle/>
          <a:p>
            <a:r>
              <a:rPr lang="en-US" sz="3200" dirty="0">
                <a:solidFill>
                  <a:schemeClr val="bg1"/>
                </a:solidFill>
              </a:rPr>
              <a:t>The Melchizedek Priesthood holds the right of presidency, and has power and authority over all the offices in the church in all ages of the world, to administer in spiritual </a:t>
            </a:r>
            <a:r>
              <a:rPr lang="en-US" sz="3200">
                <a:solidFill>
                  <a:schemeClr val="bg1"/>
                </a:solidFill>
              </a:rPr>
              <a:t>things.</a:t>
            </a:r>
            <a:endParaRPr lang="en-US" sz="3200" dirty="0">
              <a:solidFill>
                <a:schemeClr val="bg1"/>
              </a:solidFill>
            </a:endParaRPr>
          </a:p>
        </p:txBody>
      </p:sp>
      <p:grpSp>
        <p:nvGrpSpPr>
          <p:cNvPr id="8" name="Group 7"/>
          <p:cNvGrpSpPr/>
          <p:nvPr/>
        </p:nvGrpSpPr>
        <p:grpSpPr>
          <a:xfrm>
            <a:off x="742039" y="1670520"/>
            <a:ext cx="3014536" cy="3516959"/>
            <a:chOff x="2646084" y="2667000"/>
            <a:chExt cx="3886200" cy="3931920"/>
          </a:xfrm>
        </p:grpSpPr>
        <p:grpSp>
          <p:nvGrpSpPr>
            <p:cNvPr id="9" name="Group 13"/>
            <p:cNvGrpSpPr/>
            <p:nvPr/>
          </p:nvGrpSpPr>
          <p:grpSpPr>
            <a:xfrm>
              <a:off x="3048000" y="2667000"/>
              <a:ext cx="2971800" cy="3931920"/>
              <a:chOff x="152400" y="152400"/>
              <a:chExt cx="4953000" cy="6553200"/>
            </a:xfrm>
          </p:grpSpPr>
          <p:sp>
            <p:nvSpPr>
              <p:cNvPr id="13" name="Rounded Rectangle 12"/>
              <p:cNvSpPr/>
              <p:nvPr/>
            </p:nvSpPr>
            <p:spPr>
              <a:xfrm>
                <a:off x="4572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524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2646084" y="3823447"/>
              <a:ext cx="3886200" cy="589876"/>
            </a:xfrm>
            <a:prstGeom prst="rect">
              <a:avLst/>
            </a:prstGeom>
            <a:noFill/>
          </p:spPr>
          <p:txBody>
            <a:bodyPr wrap="square" rtlCol="0">
              <a:spAutoFit/>
            </a:bodyPr>
            <a:lstStyle/>
            <a:p>
              <a:pPr algn="ctr"/>
              <a:r>
                <a:rPr lang="en-US" sz="2000" b="1" dirty="0">
                  <a:solidFill>
                    <a:schemeClr val="bg2"/>
                  </a:solidFill>
                  <a:latin typeface="Californian FB" pitchFamily="18" charset="0"/>
                </a:rPr>
                <a:t>D&amp;C 107:8</a:t>
              </a:r>
            </a:p>
          </p:txBody>
        </p:sp>
        <p:sp>
          <p:nvSpPr>
            <p:cNvPr id="11" name="TextBox 10"/>
            <p:cNvSpPr txBox="1"/>
            <p:nvPr/>
          </p:nvSpPr>
          <p:spPr>
            <a:xfrm>
              <a:off x="3124200" y="5257800"/>
              <a:ext cx="2667000" cy="338554"/>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12" name="Straight Connector 11"/>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Down Arrow 15"/>
          <p:cNvSpPr/>
          <p:nvPr/>
        </p:nvSpPr>
        <p:spPr>
          <a:xfrm rot="16200000">
            <a:off x="4558395" y="2548987"/>
            <a:ext cx="701692" cy="2073995"/>
          </a:xfrm>
          <a:prstGeom prst="downArrow">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816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fill="hold"/>
                                        <p:tgtEl>
                                          <p:spTgt spid="8"/>
                                        </p:tgtEl>
                                        <p:attrNameLst>
                                          <p:attrName>ppt_x</p:attrName>
                                        </p:attrNameLst>
                                      </p:cBhvr>
                                      <p:tavLst>
                                        <p:tav tm="0">
                                          <p:val>
                                            <p:strVal val="0-#ppt_w/2"/>
                                          </p:val>
                                        </p:tav>
                                        <p:tav tm="100000">
                                          <p:val>
                                            <p:strVal val="#ppt_x"/>
                                          </p:val>
                                        </p:tav>
                                      </p:tavLst>
                                    </p:anim>
                                    <p:anim calcmode="lin" valueType="num">
                                      <p:cBhvr additive="base">
                                        <p:cTn id="8" dur="12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250" fill="hold"/>
                                        <p:tgtEl>
                                          <p:spTgt spid="16"/>
                                        </p:tgtEl>
                                        <p:attrNameLst>
                                          <p:attrName>ppt_x</p:attrName>
                                        </p:attrNameLst>
                                      </p:cBhvr>
                                      <p:tavLst>
                                        <p:tav tm="0">
                                          <p:val>
                                            <p:strVal val="0-#ppt_w/2"/>
                                          </p:val>
                                        </p:tav>
                                        <p:tav tm="100000">
                                          <p:val>
                                            <p:strVal val="#ppt_x"/>
                                          </p:val>
                                        </p:tav>
                                      </p:tavLst>
                                    </p:anim>
                                    <p:anim calcmode="lin" valueType="num">
                                      <p:cBhvr additive="base">
                                        <p:cTn id="12" dur="125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0-#ppt_w/2"/>
                                          </p:val>
                                        </p:tav>
                                        <p:tav tm="100000">
                                          <p:val>
                                            <p:strVal val="#ppt_x"/>
                                          </p:val>
                                        </p:tav>
                                      </p:tavLst>
                                    </p:anim>
                                    <p:anim calcmode="lin" valueType="num">
                                      <p:cBhvr additive="base">
                                        <p:cTn id="16"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86314B-BBF5-3598-F71A-B50D2BBCA1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232F9E29-04F5-7B4A-4B0F-FA5B05233A46}"/>
              </a:ext>
            </a:extLst>
          </p:cNvPr>
          <p:cNvSpPr txBox="1"/>
          <p:nvPr/>
        </p:nvSpPr>
        <p:spPr>
          <a:xfrm>
            <a:off x="349332" y="0"/>
            <a:ext cx="11917702" cy="769441"/>
          </a:xfrm>
          <a:prstGeom prst="rect">
            <a:avLst/>
          </a:prstGeom>
          <a:noFill/>
        </p:spPr>
        <p:txBody>
          <a:bodyPr wrap="square" rtlCol="0">
            <a:spAutoFit/>
          </a:bodyPr>
          <a:lstStyle/>
          <a:p>
            <a:pPr algn="ctr"/>
            <a:r>
              <a:rPr lang="en-US" sz="4400" dirty="0">
                <a:solidFill>
                  <a:schemeClr val="bg1"/>
                </a:solidFill>
              </a:rPr>
              <a:t>Spiritual Things VS Outward Ordinances</a:t>
            </a:r>
          </a:p>
        </p:txBody>
      </p:sp>
      <p:sp>
        <p:nvSpPr>
          <p:cNvPr id="7" name="TextBox 6">
            <a:extLst>
              <a:ext uri="{FF2B5EF4-FFF2-40B4-BE49-F238E27FC236}">
                <a16:creationId xmlns:a16="http://schemas.microsoft.com/office/drawing/2014/main" id="{2A477706-0890-89A2-18E7-1B8DAEDB3D55}"/>
              </a:ext>
            </a:extLst>
          </p:cNvPr>
          <p:cNvSpPr txBox="1"/>
          <p:nvPr/>
        </p:nvSpPr>
        <p:spPr>
          <a:xfrm>
            <a:off x="7768230" y="1558864"/>
            <a:ext cx="2386692" cy="830997"/>
          </a:xfrm>
          <a:prstGeom prst="rect">
            <a:avLst/>
          </a:prstGeom>
          <a:solidFill>
            <a:schemeClr val="accent2">
              <a:lumMod val="50000"/>
            </a:schemeClr>
          </a:solidFill>
        </p:spPr>
        <p:txBody>
          <a:bodyPr wrap="square">
            <a:spAutoFit/>
          </a:bodyPr>
          <a:lstStyle/>
          <a:p>
            <a:pPr algn="ctr"/>
            <a:r>
              <a:rPr lang="en-US" sz="2400" dirty="0">
                <a:solidFill>
                  <a:schemeClr val="bg1"/>
                </a:solidFill>
              </a:rPr>
              <a:t>Outward Ordinances</a:t>
            </a:r>
            <a:endParaRPr lang="en-US" sz="2400" dirty="0"/>
          </a:p>
        </p:txBody>
      </p:sp>
      <p:sp>
        <p:nvSpPr>
          <p:cNvPr id="9" name="TextBox 8">
            <a:extLst>
              <a:ext uri="{FF2B5EF4-FFF2-40B4-BE49-F238E27FC236}">
                <a16:creationId xmlns:a16="http://schemas.microsoft.com/office/drawing/2014/main" id="{230376E8-12F4-0166-18C5-14EFF47EF644}"/>
              </a:ext>
            </a:extLst>
          </p:cNvPr>
          <p:cNvSpPr txBox="1"/>
          <p:nvPr/>
        </p:nvSpPr>
        <p:spPr>
          <a:xfrm>
            <a:off x="7468872" y="2697479"/>
            <a:ext cx="2985407" cy="2308324"/>
          </a:xfrm>
          <a:prstGeom prst="rect">
            <a:avLst/>
          </a:prstGeom>
          <a:noFill/>
        </p:spPr>
        <p:txBody>
          <a:bodyPr wrap="square">
            <a:spAutoFit/>
          </a:bodyPr>
          <a:lstStyle/>
          <a:p>
            <a:pPr algn="ctr"/>
            <a:r>
              <a:rPr lang="en-US" sz="2400" dirty="0">
                <a:solidFill>
                  <a:schemeClr val="bg1"/>
                </a:solidFill>
              </a:rPr>
              <a:t>Sacrament</a:t>
            </a:r>
          </a:p>
          <a:p>
            <a:pPr algn="ctr"/>
            <a:r>
              <a:rPr lang="en-US" sz="2400" dirty="0">
                <a:solidFill>
                  <a:schemeClr val="bg1"/>
                </a:solidFill>
              </a:rPr>
              <a:t>Baptism</a:t>
            </a:r>
          </a:p>
          <a:p>
            <a:pPr algn="ctr"/>
            <a:r>
              <a:rPr lang="en-US" sz="2400" dirty="0">
                <a:solidFill>
                  <a:schemeClr val="bg1"/>
                </a:solidFill>
              </a:rPr>
              <a:t>Gift of Holy Ghost</a:t>
            </a:r>
          </a:p>
          <a:p>
            <a:pPr algn="ctr"/>
            <a:r>
              <a:rPr lang="en-US" sz="2400" dirty="0">
                <a:solidFill>
                  <a:schemeClr val="bg1"/>
                </a:solidFill>
              </a:rPr>
              <a:t>Temple Endowment</a:t>
            </a:r>
          </a:p>
          <a:p>
            <a:pPr algn="ctr"/>
            <a:r>
              <a:rPr lang="en-US" sz="2400" dirty="0">
                <a:solidFill>
                  <a:schemeClr val="bg1"/>
                </a:solidFill>
              </a:rPr>
              <a:t>Marriage Sealing</a:t>
            </a:r>
          </a:p>
          <a:p>
            <a:pPr algn="ctr"/>
            <a:r>
              <a:rPr lang="en-US" sz="2400" dirty="0">
                <a:solidFill>
                  <a:schemeClr val="bg1"/>
                </a:solidFill>
              </a:rPr>
              <a:t>Priesthood Blessings</a:t>
            </a:r>
            <a:endParaRPr lang="en-US" sz="2400" dirty="0"/>
          </a:p>
        </p:txBody>
      </p:sp>
      <p:sp>
        <p:nvSpPr>
          <p:cNvPr id="11" name="TextBox 10">
            <a:extLst>
              <a:ext uri="{FF2B5EF4-FFF2-40B4-BE49-F238E27FC236}">
                <a16:creationId xmlns:a16="http://schemas.microsoft.com/office/drawing/2014/main" id="{C820976A-8EA9-D83C-5B51-43BDD8E6599B}"/>
              </a:ext>
            </a:extLst>
          </p:cNvPr>
          <p:cNvSpPr txBox="1"/>
          <p:nvPr/>
        </p:nvSpPr>
        <p:spPr>
          <a:xfrm>
            <a:off x="676275" y="2836922"/>
            <a:ext cx="3780064" cy="1569660"/>
          </a:xfrm>
          <a:prstGeom prst="rect">
            <a:avLst/>
          </a:prstGeom>
          <a:noFill/>
        </p:spPr>
        <p:txBody>
          <a:bodyPr wrap="square">
            <a:spAutoFit/>
          </a:bodyPr>
          <a:lstStyle/>
          <a:p>
            <a:pPr algn="l" fontAlgn="base"/>
            <a:r>
              <a:rPr lang="en-US" sz="2400" b="0" i="0" dirty="0">
                <a:solidFill>
                  <a:schemeClr val="bg1"/>
                </a:solidFill>
                <a:effectLst/>
              </a:rPr>
              <a:t>In humility, seek divine light</a:t>
            </a:r>
          </a:p>
          <a:p>
            <a:pPr algn="l" fontAlgn="base"/>
            <a:r>
              <a:rPr lang="en-US" sz="2400" b="0" i="0" dirty="0">
                <a:solidFill>
                  <a:schemeClr val="bg1"/>
                </a:solidFill>
                <a:effectLst/>
              </a:rPr>
              <a:t>Exercise faith in Jesus Christ</a:t>
            </a:r>
          </a:p>
          <a:p>
            <a:pPr algn="l" fontAlgn="base"/>
            <a:r>
              <a:rPr lang="en-US" sz="2400" b="0" i="0" dirty="0">
                <a:solidFill>
                  <a:schemeClr val="bg1"/>
                </a:solidFill>
                <a:effectLst/>
              </a:rPr>
              <a:t>Hearken to His counsel</a:t>
            </a:r>
          </a:p>
          <a:p>
            <a:pPr algn="l" fontAlgn="base"/>
            <a:r>
              <a:rPr lang="en-US" sz="2400" b="0" i="0" dirty="0">
                <a:solidFill>
                  <a:schemeClr val="bg1"/>
                </a:solidFill>
                <a:effectLst/>
              </a:rPr>
              <a:t>Keep His commandments</a:t>
            </a:r>
          </a:p>
        </p:txBody>
      </p:sp>
      <p:sp>
        <p:nvSpPr>
          <p:cNvPr id="12" name="TextBox 11">
            <a:extLst>
              <a:ext uri="{FF2B5EF4-FFF2-40B4-BE49-F238E27FC236}">
                <a16:creationId xmlns:a16="http://schemas.microsoft.com/office/drawing/2014/main" id="{29680836-7864-F1BB-9F46-B0F794AE04F5}"/>
              </a:ext>
            </a:extLst>
          </p:cNvPr>
          <p:cNvSpPr txBox="1"/>
          <p:nvPr/>
        </p:nvSpPr>
        <p:spPr>
          <a:xfrm>
            <a:off x="1133475" y="1558864"/>
            <a:ext cx="2713264" cy="830997"/>
          </a:xfrm>
          <a:prstGeom prst="rect">
            <a:avLst/>
          </a:prstGeom>
          <a:solidFill>
            <a:schemeClr val="accent2">
              <a:lumMod val="50000"/>
            </a:schemeClr>
          </a:solidFill>
        </p:spPr>
        <p:txBody>
          <a:bodyPr wrap="square">
            <a:spAutoFit/>
          </a:bodyPr>
          <a:lstStyle/>
          <a:p>
            <a:pPr algn="ctr"/>
            <a:r>
              <a:rPr lang="en-US" sz="2400" dirty="0">
                <a:solidFill>
                  <a:schemeClr val="bg1"/>
                </a:solidFill>
              </a:rPr>
              <a:t>Spiritual Things=Knowledge </a:t>
            </a:r>
            <a:endParaRPr lang="en-US" sz="2400" dirty="0"/>
          </a:p>
        </p:txBody>
      </p:sp>
      <p:sp>
        <p:nvSpPr>
          <p:cNvPr id="14" name="TextBox 13">
            <a:extLst>
              <a:ext uri="{FF2B5EF4-FFF2-40B4-BE49-F238E27FC236}">
                <a16:creationId xmlns:a16="http://schemas.microsoft.com/office/drawing/2014/main" id="{2EC0910A-7368-C3D8-29CE-647F7F997CAC}"/>
              </a:ext>
            </a:extLst>
          </p:cNvPr>
          <p:cNvSpPr txBox="1"/>
          <p:nvPr/>
        </p:nvSpPr>
        <p:spPr>
          <a:xfrm>
            <a:off x="3005882" y="4944148"/>
            <a:ext cx="5038726" cy="1200329"/>
          </a:xfrm>
          <a:prstGeom prst="rect">
            <a:avLst/>
          </a:prstGeom>
          <a:noFill/>
        </p:spPr>
        <p:txBody>
          <a:bodyPr wrap="square">
            <a:spAutoFit/>
          </a:bodyPr>
          <a:lstStyle/>
          <a:p>
            <a:r>
              <a:rPr lang="en-US" sz="2400" b="0" i="0" dirty="0">
                <a:solidFill>
                  <a:srgbClr val="FFFF00"/>
                </a:solidFill>
                <a:effectLst/>
              </a:rPr>
              <a:t>As spiritual knowledge unfolds, it must be </a:t>
            </a:r>
            <a:r>
              <a:rPr lang="en-US" sz="2400" b="0" i="1" dirty="0">
                <a:solidFill>
                  <a:srgbClr val="FFFF00"/>
                </a:solidFill>
                <a:effectLst/>
              </a:rPr>
              <a:t>understood, valued, obeyed, remembered,</a:t>
            </a:r>
            <a:r>
              <a:rPr lang="en-US" sz="2400" b="0" i="0" dirty="0">
                <a:solidFill>
                  <a:srgbClr val="FFFF00"/>
                </a:solidFill>
                <a:effectLst/>
              </a:rPr>
              <a:t> and </a:t>
            </a:r>
            <a:r>
              <a:rPr lang="en-US" sz="2400" b="0" i="1" dirty="0">
                <a:solidFill>
                  <a:srgbClr val="FFFF00"/>
                </a:solidFill>
                <a:effectLst/>
              </a:rPr>
              <a:t>expanded.</a:t>
            </a:r>
            <a:endParaRPr lang="en-US" sz="2400" dirty="0">
              <a:solidFill>
                <a:srgbClr val="FFFF00"/>
              </a:solidFill>
            </a:endParaRPr>
          </a:p>
        </p:txBody>
      </p:sp>
      <p:sp>
        <p:nvSpPr>
          <p:cNvPr id="16" name="TextBox 15">
            <a:extLst>
              <a:ext uri="{FF2B5EF4-FFF2-40B4-BE49-F238E27FC236}">
                <a16:creationId xmlns:a16="http://schemas.microsoft.com/office/drawing/2014/main" id="{76E4182A-DD1B-D9CC-7CBA-3201F0AFE7D3}"/>
              </a:ext>
            </a:extLst>
          </p:cNvPr>
          <p:cNvSpPr txBox="1"/>
          <p:nvPr/>
        </p:nvSpPr>
        <p:spPr>
          <a:xfrm>
            <a:off x="0" y="6242857"/>
            <a:ext cx="6134100" cy="600164"/>
          </a:xfrm>
          <a:prstGeom prst="rect">
            <a:avLst/>
          </a:prstGeom>
          <a:noFill/>
        </p:spPr>
        <p:txBody>
          <a:bodyPr wrap="square">
            <a:spAutoFit/>
          </a:bodyPr>
          <a:lstStyle/>
          <a:p>
            <a:pPr algn="l" fontAlgn="base"/>
            <a:r>
              <a:rPr lang="en-US" sz="1100" b="0" i="0" dirty="0">
                <a:solidFill>
                  <a:schemeClr val="bg1"/>
                </a:solidFill>
                <a:effectLst/>
              </a:rPr>
              <a:t>Elder Richard G. Scott</a:t>
            </a:r>
          </a:p>
          <a:p>
            <a:pPr algn="l" fontAlgn="base"/>
            <a:r>
              <a:rPr lang="en-US" sz="1100" b="0" i="0" dirty="0">
                <a:solidFill>
                  <a:schemeClr val="bg1"/>
                </a:solidFill>
                <a:effectLst/>
              </a:rPr>
              <a:t>Of the Quorum of the Twelve Apostles</a:t>
            </a:r>
          </a:p>
          <a:p>
            <a:pPr algn="l" fontAlgn="base"/>
            <a:r>
              <a:rPr lang="en-US" sz="1100" b="0" i="0" dirty="0">
                <a:solidFill>
                  <a:schemeClr val="bg1"/>
                </a:solidFill>
                <a:effectLst/>
              </a:rPr>
              <a:t>In Conference Report, Oct. 1993, 117–20; or </a:t>
            </a:r>
            <a:r>
              <a:rPr lang="en-US" sz="1100" b="0" i="1" dirty="0">
                <a:solidFill>
                  <a:schemeClr val="bg1"/>
                </a:solidFill>
                <a:effectLst/>
              </a:rPr>
              <a:t>Ensign,</a:t>
            </a:r>
            <a:r>
              <a:rPr lang="en-US" sz="1100" b="0" i="0" dirty="0">
                <a:solidFill>
                  <a:schemeClr val="bg1"/>
                </a:solidFill>
                <a:effectLst/>
              </a:rPr>
              <a:t> Nov. 1993, 86–88</a:t>
            </a:r>
          </a:p>
        </p:txBody>
      </p:sp>
      <p:pic>
        <p:nvPicPr>
          <p:cNvPr id="18" name="Picture 17" descr="A person in a suit and tie&#10;&#10;Description automatically generated">
            <a:extLst>
              <a:ext uri="{FF2B5EF4-FFF2-40B4-BE49-F238E27FC236}">
                <a16:creationId xmlns:a16="http://schemas.microsoft.com/office/drawing/2014/main" id="{737E01E3-DE6A-8336-5864-6C7F3B5FAD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4486" y="5431777"/>
            <a:ext cx="985173" cy="1313564"/>
          </a:xfrm>
          <a:prstGeom prst="rect">
            <a:avLst/>
          </a:prstGeom>
        </p:spPr>
      </p:pic>
      <p:pic>
        <p:nvPicPr>
          <p:cNvPr id="20" name="Picture 19" descr="Close-up of a person's blue eye&#10;&#10;Description automatically generated">
            <a:extLst>
              <a:ext uri="{FF2B5EF4-FFF2-40B4-BE49-F238E27FC236}">
                <a16:creationId xmlns:a16="http://schemas.microsoft.com/office/drawing/2014/main" id="{9A5B24A4-EA39-BC0C-F0F3-9EB1BBE803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3168" y="1313687"/>
            <a:ext cx="2645664" cy="1383792"/>
          </a:xfrm>
          <a:prstGeom prst="rect">
            <a:avLst/>
          </a:prstGeom>
        </p:spPr>
      </p:pic>
    </p:spTree>
    <p:extLst>
      <p:ext uri="{BB962C8B-B14F-4D97-AF65-F5344CB8AC3E}">
        <p14:creationId xmlns:p14="http://schemas.microsoft.com/office/powerpoint/2010/main" val="2644150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5A3EA525-A7AA-4C55-B573-0782B9DDE5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49332" y="0"/>
            <a:ext cx="11917702" cy="1015663"/>
          </a:xfrm>
          <a:prstGeom prst="rect">
            <a:avLst/>
          </a:prstGeom>
          <a:noFill/>
        </p:spPr>
        <p:txBody>
          <a:bodyPr wrap="square" rtlCol="0">
            <a:spAutoFit/>
          </a:bodyPr>
          <a:lstStyle/>
          <a:p>
            <a:pPr algn="ctr"/>
            <a:r>
              <a:rPr lang="en-US" sz="6000" dirty="0">
                <a:solidFill>
                  <a:schemeClr val="bg1"/>
                </a:solidFill>
              </a:rPr>
              <a:t>The Right of Presidency</a:t>
            </a:r>
          </a:p>
        </p:txBody>
      </p:sp>
      <p:sp>
        <p:nvSpPr>
          <p:cNvPr id="2" name="Rectangle 1"/>
          <p:cNvSpPr/>
          <p:nvPr/>
        </p:nvSpPr>
        <p:spPr>
          <a:xfrm>
            <a:off x="3337709" y="941281"/>
            <a:ext cx="7924801" cy="369332"/>
          </a:xfrm>
          <a:prstGeom prst="rect">
            <a:avLst/>
          </a:prstGeom>
        </p:spPr>
        <p:txBody>
          <a:bodyPr wrap="square">
            <a:spAutoFit/>
          </a:bodyPr>
          <a:lstStyle/>
          <a:p>
            <a:r>
              <a:rPr lang="en-US" dirty="0">
                <a:solidFill>
                  <a:srgbClr val="FFFF00"/>
                </a:solidFill>
                <a:latin typeface="Abadi" panose="020B0604020104020204" pitchFamily="34" charset="0"/>
              </a:rPr>
              <a:t>Commonly referred to as holding keys—the right to preside</a:t>
            </a:r>
            <a:endParaRPr lang="en-US" sz="1200" dirty="0">
              <a:solidFill>
                <a:srgbClr val="FFFF00"/>
              </a:solidFill>
            </a:endParaRPr>
          </a:p>
        </p:txBody>
      </p:sp>
      <p:sp>
        <p:nvSpPr>
          <p:cNvPr id="17" name="TextBox 16"/>
          <p:cNvSpPr txBox="1"/>
          <p:nvPr/>
        </p:nvSpPr>
        <p:spPr>
          <a:xfrm>
            <a:off x="168998" y="6404759"/>
            <a:ext cx="4800212" cy="369332"/>
          </a:xfrm>
          <a:prstGeom prst="rect">
            <a:avLst/>
          </a:prstGeom>
          <a:noFill/>
        </p:spPr>
        <p:txBody>
          <a:bodyPr wrap="square" rtlCol="0">
            <a:spAutoFit/>
          </a:bodyPr>
          <a:lstStyle/>
          <a:p>
            <a:r>
              <a:rPr lang="en-US" dirty="0">
                <a:solidFill>
                  <a:schemeClr val="bg1"/>
                </a:solidFill>
              </a:rPr>
              <a:t>D&amp;C 107:8-9 </a:t>
            </a:r>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sp>
        <p:nvSpPr>
          <p:cNvPr id="6" name="TextBox 5"/>
          <p:cNvSpPr txBox="1"/>
          <p:nvPr/>
        </p:nvSpPr>
        <p:spPr>
          <a:xfrm>
            <a:off x="1917825" y="1961293"/>
            <a:ext cx="2047592" cy="369332"/>
          </a:xfrm>
          <a:prstGeom prst="rect">
            <a:avLst/>
          </a:prstGeom>
          <a:solidFill>
            <a:schemeClr val="accent5">
              <a:lumMod val="75000"/>
            </a:schemeClr>
          </a:solidFill>
          <a:ln>
            <a:solidFill>
              <a:schemeClr val="tx1"/>
            </a:solidFill>
          </a:ln>
        </p:spPr>
        <p:txBody>
          <a:bodyPr wrap="square" rtlCol="0">
            <a:spAutoFit/>
          </a:bodyPr>
          <a:lstStyle/>
          <a:p>
            <a:r>
              <a:rPr lang="en-US" dirty="0">
                <a:solidFill>
                  <a:schemeClr val="bg1"/>
                </a:solidFill>
              </a:rPr>
              <a:t>Quorum of Twelve</a:t>
            </a:r>
          </a:p>
        </p:txBody>
      </p:sp>
      <p:sp>
        <p:nvSpPr>
          <p:cNvPr id="7" name="TextBox 6"/>
          <p:cNvSpPr txBox="1"/>
          <p:nvPr/>
        </p:nvSpPr>
        <p:spPr>
          <a:xfrm>
            <a:off x="5072203" y="1857852"/>
            <a:ext cx="2047592" cy="646331"/>
          </a:xfrm>
          <a:prstGeom prst="rect">
            <a:avLst/>
          </a:prstGeom>
          <a:solidFill>
            <a:schemeClr val="accent5">
              <a:lumMod val="75000"/>
            </a:schemeClr>
          </a:solidFill>
          <a:ln>
            <a:solidFill>
              <a:schemeClr val="tx1"/>
            </a:solidFill>
          </a:ln>
        </p:spPr>
        <p:txBody>
          <a:bodyPr wrap="square" rtlCol="0">
            <a:spAutoFit/>
          </a:bodyPr>
          <a:lstStyle/>
          <a:p>
            <a:pPr algn="ctr"/>
            <a:r>
              <a:rPr lang="en-US" dirty="0">
                <a:solidFill>
                  <a:schemeClr val="bg1"/>
                </a:solidFill>
              </a:rPr>
              <a:t>All keys conferred upon them</a:t>
            </a:r>
          </a:p>
        </p:txBody>
      </p:sp>
      <p:grpSp>
        <p:nvGrpSpPr>
          <p:cNvPr id="4" name="Group 3"/>
          <p:cNvGrpSpPr/>
          <p:nvPr/>
        </p:nvGrpSpPr>
        <p:grpSpPr>
          <a:xfrm>
            <a:off x="8478569" y="1213655"/>
            <a:ext cx="2047592" cy="1255470"/>
            <a:chOff x="5709719" y="1273422"/>
            <a:chExt cx="2047592" cy="1255470"/>
          </a:xfrm>
        </p:grpSpPr>
        <p:sp>
          <p:nvSpPr>
            <p:cNvPr id="8" name="TextBox 7"/>
            <p:cNvSpPr txBox="1"/>
            <p:nvPr/>
          </p:nvSpPr>
          <p:spPr>
            <a:xfrm>
              <a:off x="5709719" y="1882561"/>
              <a:ext cx="2047592" cy="646331"/>
            </a:xfrm>
            <a:prstGeom prst="rect">
              <a:avLst/>
            </a:prstGeom>
            <a:solidFill>
              <a:schemeClr val="accent5">
                <a:lumMod val="75000"/>
              </a:schemeClr>
            </a:solidFill>
            <a:ln>
              <a:solidFill>
                <a:schemeClr val="tx1"/>
              </a:solidFill>
            </a:ln>
          </p:spPr>
          <p:txBody>
            <a:bodyPr wrap="square" rtlCol="0">
              <a:spAutoFit/>
            </a:bodyPr>
            <a:lstStyle/>
            <a:p>
              <a:pPr algn="ctr"/>
              <a:r>
                <a:rPr lang="en-US" dirty="0">
                  <a:solidFill>
                    <a:schemeClr val="bg1"/>
                  </a:solidFill>
                </a:rPr>
                <a:t>Presides at meetings</a:t>
              </a:r>
            </a:p>
          </p:txBody>
        </p:sp>
        <p:sp>
          <p:nvSpPr>
            <p:cNvPr id="3" name="Isosceles Triangle 2"/>
            <p:cNvSpPr/>
            <p:nvPr/>
          </p:nvSpPr>
          <p:spPr>
            <a:xfrm>
              <a:off x="7043596" y="1273422"/>
              <a:ext cx="416459" cy="609140"/>
            </a:xfrm>
            <a:prstGeom prst="triangl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657149" y="2916174"/>
            <a:ext cx="10605361" cy="369332"/>
          </a:xfrm>
          <a:prstGeom prst="rect">
            <a:avLst/>
          </a:prstGeom>
          <a:solidFill>
            <a:schemeClr val="accent5">
              <a:lumMod val="50000"/>
            </a:schemeClr>
          </a:solidFill>
          <a:ln>
            <a:solidFill>
              <a:schemeClr val="tx1"/>
            </a:solidFill>
          </a:ln>
        </p:spPr>
        <p:txBody>
          <a:bodyPr wrap="square" rtlCol="0">
            <a:spAutoFit/>
          </a:bodyPr>
          <a:lstStyle/>
          <a:p>
            <a:pPr algn="ctr"/>
            <a:r>
              <a:rPr lang="en-US" dirty="0">
                <a:solidFill>
                  <a:schemeClr val="bg1"/>
                </a:solidFill>
              </a:rPr>
              <a:t>In a sense, the Twelve hold every office in the Church and preside over all offices and auxiliaries</a:t>
            </a:r>
          </a:p>
        </p:txBody>
      </p:sp>
      <p:sp>
        <p:nvSpPr>
          <p:cNvPr id="12" name="Down Arrow 11"/>
          <p:cNvSpPr/>
          <p:nvPr/>
        </p:nvSpPr>
        <p:spPr>
          <a:xfrm rot="16200000">
            <a:off x="4366427" y="1695559"/>
            <a:ext cx="304766" cy="900799"/>
          </a:xfrm>
          <a:prstGeom prst="downArrow">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16200000">
            <a:off x="7626233" y="1694319"/>
            <a:ext cx="304766" cy="900799"/>
          </a:xfrm>
          <a:prstGeom prst="downArrow">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8998" y="4134916"/>
            <a:ext cx="2047592" cy="1200329"/>
          </a:xfrm>
          <a:prstGeom prst="rect">
            <a:avLst/>
          </a:prstGeom>
          <a:solidFill>
            <a:srgbClr val="00B050"/>
          </a:solidFill>
          <a:ln>
            <a:solidFill>
              <a:schemeClr val="tx1"/>
            </a:solidFill>
          </a:ln>
        </p:spPr>
        <p:txBody>
          <a:bodyPr wrap="square" rtlCol="0">
            <a:spAutoFit/>
          </a:bodyPr>
          <a:lstStyle/>
          <a:p>
            <a:pPr algn="ctr"/>
            <a:r>
              <a:rPr lang="en-US" dirty="0">
                <a:solidFill>
                  <a:schemeClr val="bg1"/>
                </a:solidFill>
              </a:rPr>
              <a:t>High Priesthood Presidency—First Presidency of the Church</a:t>
            </a:r>
          </a:p>
        </p:txBody>
      </p:sp>
      <p:sp>
        <p:nvSpPr>
          <p:cNvPr id="15" name="TextBox 14"/>
          <p:cNvSpPr txBox="1"/>
          <p:nvPr/>
        </p:nvSpPr>
        <p:spPr>
          <a:xfrm>
            <a:off x="3064832" y="4307978"/>
            <a:ext cx="2047592" cy="923330"/>
          </a:xfrm>
          <a:prstGeom prst="rect">
            <a:avLst/>
          </a:prstGeom>
          <a:solidFill>
            <a:srgbClr val="00B050"/>
          </a:solidFill>
          <a:ln>
            <a:solidFill>
              <a:schemeClr val="tx1"/>
            </a:solidFill>
          </a:ln>
        </p:spPr>
        <p:txBody>
          <a:bodyPr wrap="square" rtlCol="0">
            <a:spAutoFit/>
          </a:bodyPr>
          <a:lstStyle/>
          <a:p>
            <a:pPr algn="ctr"/>
            <a:r>
              <a:rPr lang="en-US" dirty="0">
                <a:solidFill>
                  <a:schemeClr val="bg1"/>
                </a:solidFill>
              </a:rPr>
              <a:t>Hold all keys of the kingdom </a:t>
            </a:r>
          </a:p>
          <a:p>
            <a:pPr algn="ctr"/>
            <a:r>
              <a:rPr lang="en-US" dirty="0">
                <a:solidFill>
                  <a:schemeClr val="bg1"/>
                </a:solidFill>
              </a:rPr>
              <a:t>(D&amp;C 90:2)</a:t>
            </a:r>
          </a:p>
        </p:txBody>
      </p:sp>
      <p:sp>
        <p:nvSpPr>
          <p:cNvPr id="16" name="TextBox 15"/>
          <p:cNvSpPr txBox="1"/>
          <p:nvPr/>
        </p:nvSpPr>
        <p:spPr>
          <a:xfrm>
            <a:off x="6095999" y="4191664"/>
            <a:ext cx="2047592" cy="1200329"/>
          </a:xfrm>
          <a:prstGeom prst="rect">
            <a:avLst/>
          </a:prstGeom>
          <a:solidFill>
            <a:srgbClr val="00B050"/>
          </a:solidFill>
          <a:ln>
            <a:solidFill>
              <a:schemeClr val="tx1"/>
            </a:solidFill>
          </a:ln>
        </p:spPr>
        <p:txBody>
          <a:bodyPr wrap="square" rtlCol="0">
            <a:spAutoFit/>
          </a:bodyPr>
          <a:lstStyle/>
          <a:p>
            <a:pPr algn="ctr"/>
            <a:r>
              <a:rPr lang="en-US" dirty="0">
                <a:solidFill>
                  <a:schemeClr val="bg1"/>
                </a:solidFill>
              </a:rPr>
              <a:t>Presides over all other offices and officers in the Church</a:t>
            </a:r>
          </a:p>
        </p:txBody>
      </p:sp>
      <p:sp>
        <p:nvSpPr>
          <p:cNvPr id="18" name="TextBox 17"/>
          <p:cNvSpPr txBox="1"/>
          <p:nvPr/>
        </p:nvSpPr>
        <p:spPr>
          <a:xfrm>
            <a:off x="9428778" y="3857917"/>
            <a:ext cx="2047592" cy="1754326"/>
          </a:xfrm>
          <a:prstGeom prst="rect">
            <a:avLst/>
          </a:prstGeom>
          <a:solidFill>
            <a:srgbClr val="00B050"/>
          </a:solidFill>
          <a:ln>
            <a:solidFill>
              <a:schemeClr val="tx1"/>
            </a:solidFill>
          </a:ln>
        </p:spPr>
        <p:txBody>
          <a:bodyPr wrap="square" rtlCol="0">
            <a:spAutoFit/>
          </a:bodyPr>
          <a:lstStyle/>
          <a:p>
            <a:pPr algn="ctr"/>
            <a:r>
              <a:rPr lang="en-US" dirty="0">
                <a:solidFill>
                  <a:schemeClr val="bg1"/>
                </a:solidFill>
              </a:rPr>
              <a:t>Can confer priesthood upon others—only by direction of those holding keys of the priesthood</a:t>
            </a:r>
          </a:p>
        </p:txBody>
      </p:sp>
      <p:sp>
        <p:nvSpPr>
          <p:cNvPr id="19" name="TextBox 18"/>
          <p:cNvSpPr txBox="1"/>
          <p:nvPr/>
        </p:nvSpPr>
        <p:spPr>
          <a:xfrm>
            <a:off x="1005502" y="5892918"/>
            <a:ext cx="10605361" cy="369332"/>
          </a:xfrm>
          <a:prstGeom prst="rect">
            <a:avLst/>
          </a:prstGeom>
          <a:solidFill>
            <a:srgbClr val="008000"/>
          </a:solidFill>
          <a:ln>
            <a:solidFill>
              <a:schemeClr val="tx1"/>
            </a:solidFill>
          </a:ln>
        </p:spPr>
        <p:txBody>
          <a:bodyPr wrap="square" rtlCol="0">
            <a:spAutoFit/>
          </a:bodyPr>
          <a:lstStyle/>
          <a:p>
            <a:pPr algn="ctr"/>
            <a:r>
              <a:rPr lang="en-US" dirty="0">
                <a:solidFill>
                  <a:schemeClr val="bg1"/>
                </a:solidFill>
              </a:rPr>
              <a:t>“Revelations of the mind and will of God to the church, are to come through the Presidency” </a:t>
            </a:r>
            <a:r>
              <a:rPr lang="en-US" sz="1200" dirty="0">
                <a:solidFill>
                  <a:schemeClr val="bg1"/>
                </a:solidFill>
              </a:rPr>
              <a:t>Joseph Smith</a:t>
            </a:r>
          </a:p>
        </p:txBody>
      </p:sp>
      <p:sp>
        <p:nvSpPr>
          <p:cNvPr id="20" name="Down Arrow 19"/>
          <p:cNvSpPr/>
          <p:nvPr/>
        </p:nvSpPr>
        <p:spPr>
          <a:xfrm rot="16200000">
            <a:off x="2508301" y="4409435"/>
            <a:ext cx="308372" cy="654895"/>
          </a:xfrm>
          <a:prstGeom prst="downArrow">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rot="16200000">
            <a:off x="5428747" y="4409434"/>
            <a:ext cx="308372" cy="654895"/>
          </a:xfrm>
          <a:prstGeom prst="downArrow">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rot="16200000">
            <a:off x="8607881" y="4411629"/>
            <a:ext cx="308372" cy="654895"/>
          </a:xfrm>
          <a:prstGeom prst="downArrow">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DD3D4021-8839-485E-9570-B4BEB11322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582" y="183647"/>
            <a:ext cx="1321241" cy="832016"/>
          </a:xfrm>
          <a:prstGeom prst="rect">
            <a:avLst/>
          </a:prstGeom>
        </p:spPr>
      </p:pic>
    </p:spTree>
    <p:extLst>
      <p:ext uri="{BB962C8B-B14F-4D97-AF65-F5344CB8AC3E}">
        <p14:creationId xmlns:p14="http://schemas.microsoft.com/office/powerpoint/2010/main" val="139625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2" grpId="0" animBg="1"/>
      <p:bldP spid="13" grpId="0" animBg="1"/>
      <p:bldP spid="14" grpId="0" animBg="1"/>
      <p:bldP spid="15" grpId="0" animBg="1"/>
      <p:bldP spid="16" grpId="0" animBg="1"/>
      <p:bldP spid="18" grpId="0" animBg="1"/>
      <p:bldP spid="19" grpId="0" animBg="1"/>
      <p:bldP spid="20" grpId="0" animBg="1"/>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A58D6A13-6001-43B9-958D-FE5DE43613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9" name="Group 8">
            <a:extLst>
              <a:ext uri="{FF2B5EF4-FFF2-40B4-BE49-F238E27FC236}">
                <a16:creationId xmlns:a16="http://schemas.microsoft.com/office/drawing/2014/main" id="{C396AE23-B9B0-4921-8270-B50702FBA49F}"/>
              </a:ext>
            </a:extLst>
          </p:cNvPr>
          <p:cNvGrpSpPr/>
          <p:nvPr/>
        </p:nvGrpSpPr>
        <p:grpSpPr>
          <a:xfrm>
            <a:off x="4229119" y="162357"/>
            <a:ext cx="3464621" cy="6533286"/>
            <a:chOff x="1345059" y="1089061"/>
            <a:chExt cx="2667000" cy="5029200"/>
          </a:xfrm>
        </p:grpSpPr>
        <p:grpSp>
          <p:nvGrpSpPr>
            <p:cNvPr id="10" name="Group 17">
              <a:extLst>
                <a:ext uri="{FF2B5EF4-FFF2-40B4-BE49-F238E27FC236}">
                  <a16:creationId xmlns:a16="http://schemas.microsoft.com/office/drawing/2014/main" id="{C19F8488-718C-44E8-871B-84A5D3046534}"/>
                </a:ext>
              </a:extLst>
            </p:cNvPr>
            <p:cNvGrpSpPr/>
            <p:nvPr/>
          </p:nvGrpSpPr>
          <p:grpSpPr>
            <a:xfrm>
              <a:off x="1345059" y="1089061"/>
              <a:ext cx="2667000" cy="5029200"/>
              <a:chOff x="838200" y="76200"/>
              <a:chExt cx="2667000" cy="5029200"/>
            </a:xfrm>
          </p:grpSpPr>
          <p:grpSp>
            <p:nvGrpSpPr>
              <p:cNvPr id="12" name="Group 17">
                <a:extLst>
                  <a:ext uri="{FF2B5EF4-FFF2-40B4-BE49-F238E27FC236}">
                    <a16:creationId xmlns:a16="http://schemas.microsoft.com/office/drawing/2014/main" id="{EB073561-12E6-4B0A-8E94-981CCC26EBFC}"/>
                  </a:ext>
                </a:extLst>
              </p:cNvPr>
              <p:cNvGrpSpPr/>
              <p:nvPr/>
            </p:nvGrpSpPr>
            <p:grpSpPr>
              <a:xfrm flipH="1">
                <a:off x="2209800" y="1447800"/>
                <a:ext cx="1295400" cy="3429000"/>
                <a:chOff x="685800" y="1447800"/>
                <a:chExt cx="1295400" cy="3124200"/>
              </a:xfrm>
            </p:grpSpPr>
            <p:sp>
              <p:nvSpPr>
                <p:cNvPr id="29" name="Bent Arrow 25">
                  <a:extLst>
                    <a:ext uri="{FF2B5EF4-FFF2-40B4-BE49-F238E27FC236}">
                      <a16:creationId xmlns:a16="http://schemas.microsoft.com/office/drawing/2014/main" id="{0D686827-4844-4695-BD5B-B3FDBE95663F}"/>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26">
                  <a:extLst>
                    <a:ext uri="{FF2B5EF4-FFF2-40B4-BE49-F238E27FC236}">
                      <a16:creationId xmlns:a16="http://schemas.microsoft.com/office/drawing/2014/main" id="{38BFB3A6-CD7E-461F-A052-1CBEEEE128EE}"/>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16">
                <a:extLst>
                  <a:ext uri="{FF2B5EF4-FFF2-40B4-BE49-F238E27FC236}">
                    <a16:creationId xmlns:a16="http://schemas.microsoft.com/office/drawing/2014/main" id="{F54769B3-BFB9-4CFA-A529-66ADF02D7CFB}"/>
                  </a:ext>
                </a:extLst>
              </p:cNvPr>
              <p:cNvGrpSpPr/>
              <p:nvPr/>
            </p:nvGrpSpPr>
            <p:grpSpPr>
              <a:xfrm>
                <a:off x="838200" y="1447800"/>
                <a:ext cx="1295400" cy="3429000"/>
                <a:chOff x="685800" y="1447800"/>
                <a:chExt cx="1295400" cy="3429000"/>
              </a:xfrm>
            </p:grpSpPr>
            <p:sp>
              <p:nvSpPr>
                <p:cNvPr id="27" name="Bent Arrow 23">
                  <a:extLst>
                    <a:ext uri="{FF2B5EF4-FFF2-40B4-BE49-F238E27FC236}">
                      <a16:creationId xmlns:a16="http://schemas.microsoft.com/office/drawing/2014/main" id="{DE0A15A3-0941-4708-A4D0-60F35978738B}"/>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14">
                  <a:extLst>
                    <a:ext uri="{FF2B5EF4-FFF2-40B4-BE49-F238E27FC236}">
                      <a16:creationId xmlns:a16="http://schemas.microsoft.com/office/drawing/2014/main" id="{B9F4A0E5-29DC-42C2-9095-AC1520007EE8}"/>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Oval 2">
                <a:extLst>
                  <a:ext uri="{FF2B5EF4-FFF2-40B4-BE49-F238E27FC236}">
                    <a16:creationId xmlns:a16="http://schemas.microsoft.com/office/drawing/2014/main" id="{BC57E7F8-035C-45B0-A80F-42EEEB192E8B}"/>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3">
                <a:extLst>
                  <a:ext uri="{FF2B5EF4-FFF2-40B4-BE49-F238E27FC236}">
                    <a16:creationId xmlns:a16="http://schemas.microsoft.com/office/drawing/2014/main" id="{D2617F03-A7E8-45D2-AE19-E1E3583AF8EF}"/>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4">
                <a:extLst>
                  <a:ext uri="{FF2B5EF4-FFF2-40B4-BE49-F238E27FC236}">
                    <a16:creationId xmlns:a16="http://schemas.microsoft.com/office/drawing/2014/main" id="{53B74EF7-012A-4240-ABF3-B5B00DD79FE1}"/>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4">
                <a:extLst>
                  <a:ext uri="{FF2B5EF4-FFF2-40B4-BE49-F238E27FC236}">
                    <a16:creationId xmlns:a16="http://schemas.microsoft.com/office/drawing/2014/main" id="{E8E6B63A-6277-412C-8A01-459233F79FEF}"/>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5">
                <a:extLst>
                  <a:ext uri="{FF2B5EF4-FFF2-40B4-BE49-F238E27FC236}">
                    <a16:creationId xmlns:a16="http://schemas.microsoft.com/office/drawing/2014/main" id="{C67A2E36-AC8A-4FB8-8B13-CA0A86C06691}"/>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16">
                <a:extLst>
                  <a:ext uri="{FF2B5EF4-FFF2-40B4-BE49-F238E27FC236}">
                    <a16:creationId xmlns:a16="http://schemas.microsoft.com/office/drawing/2014/main" id="{CCAA8193-C651-4B0B-9352-881B37CB268D}"/>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7">
                <a:extLst>
                  <a:ext uri="{FF2B5EF4-FFF2-40B4-BE49-F238E27FC236}">
                    <a16:creationId xmlns:a16="http://schemas.microsoft.com/office/drawing/2014/main" id="{CEA8ED7E-DD28-48A2-9AE0-DCA5E11B071C}"/>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a:extLst>
                  <a:ext uri="{FF2B5EF4-FFF2-40B4-BE49-F238E27FC236}">
                    <a16:creationId xmlns:a16="http://schemas.microsoft.com/office/drawing/2014/main" id="{EAF7DC7E-E640-497C-B9FC-DEE7C0AC8A37}"/>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
                <a:extLst>
                  <a:ext uri="{FF2B5EF4-FFF2-40B4-BE49-F238E27FC236}">
                    <a16:creationId xmlns:a16="http://schemas.microsoft.com/office/drawing/2014/main" id="{1C9F6398-4073-42E4-BB15-8A573C08F9CD}"/>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
                <a:extLst>
                  <a:ext uri="{FF2B5EF4-FFF2-40B4-BE49-F238E27FC236}">
                    <a16:creationId xmlns:a16="http://schemas.microsoft.com/office/drawing/2014/main" id="{BB1D4970-EB18-4576-9218-F8C9AC02D886}"/>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2">
                <a:extLst>
                  <a:ext uri="{FF2B5EF4-FFF2-40B4-BE49-F238E27FC236}">
                    <a16:creationId xmlns:a16="http://schemas.microsoft.com/office/drawing/2014/main" id="{99B82633-CF88-46E3-8286-E9D1FD0C65B0}"/>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13">
                <a:extLst>
                  <a:ext uri="{FF2B5EF4-FFF2-40B4-BE49-F238E27FC236}">
                    <a16:creationId xmlns:a16="http://schemas.microsoft.com/office/drawing/2014/main" id="{BA527B11-7FC6-4839-8BC2-5B0B6F6ADBAA}"/>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1BD69447-44D2-4708-BF76-78932E906D42}"/>
                </a:ext>
              </a:extLst>
            </p:cNvPr>
            <p:cNvSpPr/>
            <p:nvPr/>
          </p:nvSpPr>
          <p:spPr>
            <a:xfrm>
              <a:off x="1760317" y="3188152"/>
              <a:ext cx="1939576" cy="1776904"/>
            </a:xfrm>
            <a:prstGeom prst="rect">
              <a:avLst/>
            </a:prstGeom>
          </p:spPr>
          <p:txBody>
            <a:bodyPr wrap="square">
              <a:spAutoFit/>
            </a:bodyPr>
            <a:lstStyle/>
            <a:p>
              <a:pPr algn="ctr"/>
              <a:r>
                <a:rPr lang="en-US" b="1" dirty="0"/>
                <a:t>The Melchizedek Priesthood holds the right of presidency, power, and authority over all the offices in the Church, and the authority to administer in spiritual things</a:t>
              </a:r>
              <a:endParaRPr lang="en-US" dirty="0"/>
            </a:p>
          </p:txBody>
        </p:sp>
      </p:grpSp>
    </p:spTree>
    <p:extLst>
      <p:ext uri="{BB962C8B-B14F-4D97-AF65-F5344CB8AC3E}">
        <p14:creationId xmlns:p14="http://schemas.microsoft.com/office/powerpoint/2010/main" val="1798540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F3ED680-F97E-4796-874A-9A74351362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49332" y="0"/>
            <a:ext cx="11917702" cy="1015663"/>
          </a:xfrm>
          <a:prstGeom prst="rect">
            <a:avLst/>
          </a:prstGeom>
          <a:noFill/>
        </p:spPr>
        <p:txBody>
          <a:bodyPr wrap="square" rtlCol="0">
            <a:spAutoFit/>
          </a:bodyPr>
          <a:lstStyle/>
          <a:p>
            <a:pPr algn="ctr"/>
            <a:r>
              <a:rPr lang="en-US" sz="6000" dirty="0">
                <a:solidFill>
                  <a:schemeClr val="bg1"/>
                </a:solidFill>
              </a:rPr>
              <a:t>Administering of Spiritual Matters</a:t>
            </a:r>
          </a:p>
        </p:txBody>
      </p:sp>
      <p:sp>
        <p:nvSpPr>
          <p:cNvPr id="17" name="TextBox 16"/>
          <p:cNvSpPr txBox="1"/>
          <p:nvPr/>
        </p:nvSpPr>
        <p:spPr>
          <a:xfrm>
            <a:off x="0" y="6404759"/>
            <a:ext cx="5078994" cy="369332"/>
          </a:xfrm>
          <a:prstGeom prst="rect">
            <a:avLst/>
          </a:prstGeom>
          <a:noFill/>
        </p:spPr>
        <p:txBody>
          <a:bodyPr wrap="square" rtlCol="0">
            <a:spAutoFit/>
          </a:bodyPr>
          <a:lstStyle/>
          <a:p>
            <a:r>
              <a:rPr lang="en-US" dirty="0">
                <a:solidFill>
                  <a:schemeClr val="bg1"/>
                </a:solidFill>
              </a:rPr>
              <a:t>D&amp;C 107:10-11 </a:t>
            </a:r>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sp>
        <p:nvSpPr>
          <p:cNvPr id="6" name="TextBox 5"/>
          <p:cNvSpPr txBox="1"/>
          <p:nvPr/>
        </p:nvSpPr>
        <p:spPr>
          <a:xfrm>
            <a:off x="772886" y="1319333"/>
            <a:ext cx="2047592" cy="646331"/>
          </a:xfrm>
          <a:prstGeom prst="rect">
            <a:avLst/>
          </a:prstGeom>
          <a:solidFill>
            <a:schemeClr val="accent6">
              <a:lumMod val="75000"/>
            </a:schemeClr>
          </a:solidFill>
          <a:ln>
            <a:solidFill>
              <a:schemeClr val="tx1"/>
            </a:solidFill>
          </a:ln>
        </p:spPr>
        <p:txBody>
          <a:bodyPr wrap="square" rtlCol="0">
            <a:spAutoFit/>
          </a:bodyPr>
          <a:lstStyle/>
          <a:p>
            <a:pPr algn="ctr"/>
            <a:r>
              <a:rPr lang="en-US" dirty="0">
                <a:solidFill>
                  <a:schemeClr val="bg1"/>
                </a:solidFill>
              </a:rPr>
              <a:t>Melchizedek Priesthood</a:t>
            </a:r>
          </a:p>
        </p:txBody>
      </p:sp>
      <p:sp>
        <p:nvSpPr>
          <p:cNvPr id="7" name="TextBox 6"/>
          <p:cNvSpPr txBox="1"/>
          <p:nvPr/>
        </p:nvSpPr>
        <p:spPr>
          <a:xfrm>
            <a:off x="8295237" y="1390272"/>
            <a:ext cx="2047592" cy="369332"/>
          </a:xfrm>
          <a:prstGeom prst="rect">
            <a:avLst/>
          </a:prstGeom>
          <a:solidFill>
            <a:srgbClr val="C00000"/>
          </a:solidFill>
          <a:ln>
            <a:solidFill>
              <a:schemeClr val="tx1"/>
            </a:solidFill>
          </a:ln>
        </p:spPr>
        <p:txBody>
          <a:bodyPr wrap="square" rtlCol="0">
            <a:spAutoFit/>
          </a:bodyPr>
          <a:lstStyle/>
          <a:p>
            <a:pPr algn="ctr"/>
            <a:r>
              <a:rPr lang="en-US" dirty="0">
                <a:solidFill>
                  <a:schemeClr val="bg1"/>
                </a:solidFill>
              </a:rPr>
              <a:t>Aaronic Priesthood</a:t>
            </a:r>
          </a:p>
        </p:txBody>
      </p:sp>
      <p:sp>
        <p:nvSpPr>
          <p:cNvPr id="8" name="TextBox 7"/>
          <p:cNvSpPr txBox="1"/>
          <p:nvPr/>
        </p:nvSpPr>
        <p:spPr>
          <a:xfrm>
            <a:off x="8295237" y="3429000"/>
            <a:ext cx="2047592" cy="1200329"/>
          </a:xfrm>
          <a:prstGeom prst="rect">
            <a:avLst/>
          </a:prstGeom>
          <a:solidFill>
            <a:srgbClr val="C00000"/>
          </a:solidFill>
          <a:ln>
            <a:solidFill>
              <a:schemeClr val="tx1"/>
            </a:solidFill>
          </a:ln>
        </p:spPr>
        <p:txBody>
          <a:bodyPr wrap="square" rtlCol="0">
            <a:spAutoFit/>
          </a:bodyPr>
          <a:lstStyle/>
          <a:p>
            <a:pPr algn="ctr"/>
            <a:r>
              <a:rPr lang="en-US" dirty="0">
                <a:solidFill>
                  <a:schemeClr val="bg1"/>
                </a:solidFill>
              </a:rPr>
              <a:t>Priest</a:t>
            </a:r>
          </a:p>
          <a:p>
            <a:pPr algn="ctr"/>
            <a:r>
              <a:rPr lang="en-US" dirty="0">
                <a:solidFill>
                  <a:schemeClr val="bg1"/>
                </a:solidFill>
              </a:rPr>
              <a:t>Teacher</a:t>
            </a:r>
          </a:p>
          <a:p>
            <a:pPr algn="ctr"/>
            <a:r>
              <a:rPr lang="en-US" dirty="0">
                <a:solidFill>
                  <a:schemeClr val="bg1"/>
                </a:solidFill>
              </a:rPr>
              <a:t>Deacon</a:t>
            </a:r>
          </a:p>
          <a:p>
            <a:pPr algn="ctr"/>
            <a:r>
              <a:rPr lang="en-US" dirty="0">
                <a:solidFill>
                  <a:schemeClr val="bg1"/>
                </a:solidFill>
              </a:rPr>
              <a:t>Bishop</a:t>
            </a:r>
          </a:p>
        </p:txBody>
      </p:sp>
      <p:sp>
        <p:nvSpPr>
          <p:cNvPr id="12" name="Down Arrow 11"/>
          <p:cNvSpPr/>
          <p:nvPr/>
        </p:nvSpPr>
        <p:spPr>
          <a:xfrm>
            <a:off x="1644299" y="2123069"/>
            <a:ext cx="304766" cy="900799"/>
          </a:xfrm>
          <a:prstGeom prst="downArrow">
            <a:avLst/>
          </a:prstGeom>
          <a:solidFill>
            <a:srgbClr val="E65D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9166650" y="2021047"/>
            <a:ext cx="304766" cy="900799"/>
          </a:xfrm>
          <a:prstGeom prst="downArrow">
            <a:avLst/>
          </a:prstGeom>
          <a:solidFill>
            <a:srgbClr val="7426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72886" y="3211502"/>
            <a:ext cx="2047592" cy="1754326"/>
          </a:xfrm>
          <a:prstGeom prst="rect">
            <a:avLst/>
          </a:prstGeom>
          <a:solidFill>
            <a:schemeClr val="accent6">
              <a:lumMod val="75000"/>
            </a:schemeClr>
          </a:solidFill>
          <a:ln>
            <a:solidFill>
              <a:schemeClr val="tx1"/>
            </a:solidFill>
          </a:ln>
        </p:spPr>
        <p:txBody>
          <a:bodyPr wrap="square" rtlCol="0">
            <a:spAutoFit/>
          </a:bodyPr>
          <a:lstStyle/>
          <a:p>
            <a:pPr algn="ctr"/>
            <a:r>
              <a:rPr lang="en-US" dirty="0">
                <a:solidFill>
                  <a:schemeClr val="bg1"/>
                </a:solidFill>
              </a:rPr>
              <a:t>High Priest</a:t>
            </a:r>
          </a:p>
          <a:p>
            <a:pPr algn="ctr"/>
            <a:r>
              <a:rPr lang="en-US" dirty="0">
                <a:solidFill>
                  <a:schemeClr val="bg1"/>
                </a:solidFill>
              </a:rPr>
              <a:t>Apostle</a:t>
            </a:r>
          </a:p>
          <a:p>
            <a:pPr algn="ctr"/>
            <a:r>
              <a:rPr lang="en-US" dirty="0">
                <a:solidFill>
                  <a:schemeClr val="bg1"/>
                </a:solidFill>
              </a:rPr>
              <a:t>Seventy</a:t>
            </a:r>
          </a:p>
          <a:p>
            <a:pPr algn="ctr"/>
            <a:r>
              <a:rPr lang="en-US" dirty="0">
                <a:solidFill>
                  <a:schemeClr val="bg1"/>
                </a:solidFill>
              </a:rPr>
              <a:t>Patriarch</a:t>
            </a:r>
          </a:p>
          <a:p>
            <a:pPr algn="ctr"/>
            <a:r>
              <a:rPr lang="en-US" dirty="0">
                <a:solidFill>
                  <a:schemeClr val="bg1"/>
                </a:solidFill>
              </a:rPr>
              <a:t>Elder</a:t>
            </a:r>
          </a:p>
          <a:p>
            <a:pPr algn="ctr"/>
            <a:r>
              <a:rPr lang="en-US" dirty="0">
                <a:solidFill>
                  <a:schemeClr val="bg1"/>
                </a:solidFill>
              </a:rPr>
              <a:t>Bishop</a:t>
            </a:r>
          </a:p>
        </p:txBody>
      </p:sp>
      <p:sp>
        <p:nvSpPr>
          <p:cNvPr id="24" name="TextBox 23"/>
          <p:cNvSpPr txBox="1"/>
          <p:nvPr/>
        </p:nvSpPr>
        <p:spPr>
          <a:xfrm>
            <a:off x="9629852" y="5420499"/>
            <a:ext cx="2562148" cy="646331"/>
          </a:xfrm>
          <a:prstGeom prst="rect">
            <a:avLst/>
          </a:prstGeom>
          <a:solidFill>
            <a:srgbClr val="C00000"/>
          </a:solidFill>
          <a:ln>
            <a:solidFill>
              <a:schemeClr val="tx1"/>
            </a:solidFill>
          </a:ln>
        </p:spPr>
        <p:txBody>
          <a:bodyPr wrap="square" rtlCol="0">
            <a:spAutoFit/>
          </a:bodyPr>
          <a:lstStyle/>
          <a:p>
            <a:pPr algn="ctr"/>
            <a:r>
              <a:rPr lang="en-US" dirty="0">
                <a:solidFill>
                  <a:schemeClr val="bg1"/>
                </a:solidFill>
              </a:rPr>
              <a:t>Bishop must also be a High Priest (D&amp;C 68:19)</a:t>
            </a:r>
          </a:p>
        </p:txBody>
      </p:sp>
      <p:sp>
        <p:nvSpPr>
          <p:cNvPr id="25" name="Down Arrow 24"/>
          <p:cNvSpPr/>
          <p:nvPr/>
        </p:nvSpPr>
        <p:spPr>
          <a:xfrm rot="18822770">
            <a:off x="10168325" y="4574515"/>
            <a:ext cx="304766" cy="900799"/>
          </a:xfrm>
          <a:prstGeom prst="downArrow">
            <a:avLst/>
          </a:prstGeom>
          <a:solidFill>
            <a:srgbClr val="7426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952471" y="4300596"/>
            <a:ext cx="2341259" cy="2308324"/>
          </a:xfrm>
          <a:prstGeom prst="rect">
            <a:avLst/>
          </a:prstGeom>
          <a:solidFill>
            <a:schemeClr val="accent6">
              <a:lumMod val="75000"/>
            </a:schemeClr>
          </a:solidFill>
          <a:ln>
            <a:solidFill>
              <a:schemeClr val="tx1"/>
            </a:solidFill>
          </a:ln>
        </p:spPr>
        <p:txBody>
          <a:bodyPr wrap="square" rtlCol="0">
            <a:spAutoFit/>
          </a:bodyPr>
          <a:lstStyle/>
          <a:p>
            <a:pPr algn="ctr"/>
            <a:r>
              <a:rPr lang="en-US" dirty="0">
                <a:solidFill>
                  <a:schemeClr val="bg1"/>
                </a:solidFill>
              </a:rPr>
              <a:t>In the absence of those called to preside, high priest can act in their stead. In the absence of high priest, the responsibility falls to the elders</a:t>
            </a:r>
          </a:p>
        </p:txBody>
      </p:sp>
      <p:sp>
        <p:nvSpPr>
          <p:cNvPr id="27" name="Down Arrow 26"/>
          <p:cNvSpPr/>
          <p:nvPr/>
        </p:nvSpPr>
        <p:spPr>
          <a:xfrm rot="16200000">
            <a:off x="3272782" y="4245345"/>
            <a:ext cx="304766" cy="900799"/>
          </a:xfrm>
          <a:prstGeom prst="downArrow">
            <a:avLst/>
          </a:prstGeom>
          <a:solidFill>
            <a:srgbClr val="E65D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6A4C958-6970-4ACB-9417-7B0A16A637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0701" y="1094261"/>
            <a:ext cx="2159000" cy="2908300"/>
          </a:xfrm>
          <a:prstGeom prst="rect">
            <a:avLst/>
          </a:prstGeom>
        </p:spPr>
      </p:pic>
      <p:pic>
        <p:nvPicPr>
          <p:cNvPr id="10" name="Picture 9">
            <a:extLst>
              <a:ext uri="{FF2B5EF4-FFF2-40B4-BE49-F238E27FC236}">
                <a16:creationId xmlns:a16="http://schemas.microsoft.com/office/drawing/2014/main" id="{A812EB2E-DA46-4166-9FCA-180AA32F1B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6964" y="1896310"/>
            <a:ext cx="2474976" cy="1395984"/>
          </a:xfrm>
          <a:prstGeom prst="rect">
            <a:avLst/>
          </a:prstGeom>
        </p:spPr>
      </p:pic>
    </p:spTree>
    <p:extLst>
      <p:ext uri="{BB962C8B-B14F-4D97-AF65-F5344CB8AC3E}">
        <p14:creationId xmlns:p14="http://schemas.microsoft.com/office/powerpoint/2010/main" val="8281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P spid="13" grpId="0" animBg="1"/>
      <p:bldP spid="14"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4642162-1569-4BED-9D40-67EC7A2D1F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49332" y="0"/>
            <a:ext cx="11917702" cy="1015663"/>
          </a:xfrm>
          <a:prstGeom prst="rect">
            <a:avLst/>
          </a:prstGeom>
          <a:noFill/>
        </p:spPr>
        <p:txBody>
          <a:bodyPr wrap="square" rtlCol="0">
            <a:spAutoFit/>
          </a:bodyPr>
          <a:lstStyle/>
          <a:p>
            <a:pPr algn="ctr"/>
            <a:r>
              <a:rPr lang="en-US" sz="6000" dirty="0">
                <a:solidFill>
                  <a:schemeClr val="bg1"/>
                </a:solidFill>
              </a:rPr>
              <a:t>Priesthood of Aaron</a:t>
            </a:r>
          </a:p>
        </p:txBody>
      </p:sp>
      <p:sp>
        <p:nvSpPr>
          <p:cNvPr id="17" name="TextBox 16"/>
          <p:cNvSpPr txBox="1"/>
          <p:nvPr/>
        </p:nvSpPr>
        <p:spPr>
          <a:xfrm>
            <a:off x="0" y="6404759"/>
            <a:ext cx="5078994" cy="369332"/>
          </a:xfrm>
          <a:prstGeom prst="rect">
            <a:avLst/>
          </a:prstGeom>
          <a:noFill/>
        </p:spPr>
        <p:txBody>
          <a:bodyPr wrap="square" rtlCol="0">
            <a:spAutoFit/>
          </a:bodyPr>
          <a:lstStyle/>
          <a:p>
            <a:r>
              <a:rPr lang="en-US" dirty="0">
                <a:solidFill>
                  <a:schemeClr val="bg1"/>
                </a:solidFill>
              </a:rPr>
              <a:t>D&amp;C 107:13 </a:t>
            </a:r>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sp>
        <p:nvSpPr>
          <p:cNvPr id="6" name="TextBox 5"/>
          <p:cNvSpPr txBox="1"/>
          <p:nvPr/>
        </p:nvSpPr>
        <p:spPr>
          <a:xfrm>
            <a:off x="268748" y="1370280"/>
            <a:ext cx="4541498" cy="2031325"/>
          </a:xfrm>
          <a:prstGeom prst="rect">
            <a:avLst/>
          </a:prstGeom>
          <a:noFill/>
          <a:ln>
            <a:noFill/>
          </a:ln>
        </p:spPr>
        <p:txBody>
          <a:bodyPr wrap="square" rtlCol="0">
            <a:spAutoFit/>
          </a:bodyPr>
          <a:lstStyle/>
          <a:p>
            <a:r>
              <a:rPr lang="en-US" dirty="0">
                <a:solidFill>
                  <a:schemeClr val="bg1"/>
                </a:solidFill>
              </a:rPr>
              <a:t>“From the days of Aaron to the time of Christ, the only priesthood known generally among the house of Israel in the Old World was the Aaronic, or </a:t>
            </a:r>
            <a:r>
              <a:rPr lang="en-US" dirty="0" err="1">
                <a:solidFill>
                  <a:schemeClr val="bg1"/>
                </a:solidFill>
              </a:rPr>
              <a:t>Levitical</a:t>
            </a:r>
            <a:r>
              <a:rPr lang="en-US" dirty="0">
                <a:solidFill>
                  <a:schemeClr val="bg1"/>
                </a:solidFill>
              </a:rPr>
              <a:t>, priesthood.</a:t>
            </a:r>
          </a:p>
          <a:p>
            <a:endParaRPr lang="en-US" dirty="0">
              <a:solidFill>
                <a:schemeClr val="bg1"/>
              </a:solidFill>
            </a:endParaRPr>
          </a:p>
          <a:p>
            <a:r>
              <a:rPr lang="en-US" dirty="0">
                <a:solidFill>
                  <a:schemeClr val="bg1"/>
                </a:solidFill>
              </a:rPr>
              <a:t>The right to hold this priesthood was limited to those who were of the tribe of Levi.”</a:t>
            </a:r>
          </a:p>
        </p:txBody>
      </p:sp>
      <p:sp>
        <p:nvSpPr>
          <p:cNvPr id="18" name="TextBox 17"/>
          <p:cNvSpPr txBox="1"/>
          <p:nvPr/>
        </p:nvSpPr>
        <p:spPr>
          <a:xfrm>
            <a:off x="7891151" y="1523493"/>
            <a:ext cx="4332536" cy="2585323"/>
          </a:xfrm>
          <a:prstGeom prst="rect">
            <a:avLst/>
          </a:prstGeom>
          <a:noFill/>
          <a:ln>
            <a:noFill/>
          </a:ln>
        </p:spPr>
        <p:txBody>
          <a:bodyPr wrap="square" rtlCol="0">
            <a:spAutoFit/>
          </a:bodyPr>
          <a:lstStyle/>
          <a:p>
            <a:r>
              <a:rPr lang="en-US" dirty="0">
                <a:solidFill>
                  <a:schemeClr val="bg1"/>
                </a:solidFill>
              </a:rPr>
              <a:t>“With the coming of the gospel in the meridian day came the restoration of the Melchizedek Priesthood. The Aaronic Priesthood was retained, with the right to hold it again extended to all the tribes of Israel.</a:t>
            </a:r>
          </a:p>
          <a:p>
            <a:endParaRPr lang="en-US" dirty="0">
              <a:solidFill>
                <a:schemeClr val="bg1"/>
              </a:solidFill>
            </a:endParaRPr>
          </a:p>
          <a:p>
            <a:r>
              <a:rPr lang="en-US" dirty="0">
                <a:solidFill>
                  <a:schemeClr val="bg1"/>
                </a:solidFill>
              </a:rPr>
              <a:t>Following the same pattern, both priesthoods have been restored in our day.”</a:t>
            </a:r>
          </a:p>
        </p:txBody>
      </p:sp>
      <p:sp>
        <p:nvSpPr>
          <p:cNvPr id="19" name="TextBox 18"/>
          <p:cNvSpPr txBox="1"/>
          <p:nvPr/>
        </p:nvSpPr>
        <p:spPr>
          <a:xfrm>
            <a:off x="3934786" y="4541686"/>
            <a:ext cx="7912729" cy="923330"/>
          </a:xfrm>
          <a:prstGeom prst="rect">
            <a:avLst/>
          </a:prstGeom>
          <a:noFill/>
          <a:ln>
            <a:noFill/>
          </a:ln>
        </p:spPr>
        <p:txBody>
          <a:bodyPr wrap="square" rtlCol="0">
            <a:spAutoFit/>
          </a:bodyPr>
          <a:lstStyle/>
          <a:p>
            <a:r>
              <a:rPr lang="en-US" dirty="0">
                <a:solidFill>
                  <a:schemeClr val="bg1"/>
                </a:solidFill>
              </a:rPr>
              <a:t>“Both priesthoods can be held by all worthy males, regardless of the tribe of Israel from which they descend, the promise given to those of the tribe of Levi are still remembered and will be honored as part of the restoration of all things.”</a:t>
            </a:r>
          </a:p>
        </p:txBody>
      </p:sp>
      <p:sp>
        <p:nvSpPr>
          <p:cNvPr id="15" name="Rectangle 14">
            <a:extLst>
              <a:ext uri="{FF2B5EF4-FFF2-40B4-BE49-F238E27FC236}">
                <a16:creationId xmlns:a16="http://schemas.microsoft.com/office/drawing/2014/main" id="{F5BCEBA0-BC17-4C2C-A454-BFA13204A290}"/>
              </a:ext>
            </a:extLst>
          </p:cNvPr>
          <p:cNvSpPr/>
          <p:nvPr/>
        </p:nvSpPr>
        <p:spPr>
          <a:xfrm>
            <a:off x="3241221" y="749917"/>
            <a:ext cx="6096000" cy="923330"/>
          </a:xfrm>
          <a:prstGeom prst="rect">
            <a:avLst/>
          </a:prstGeom>
        </p:spPr>
        <p:txBody>
          <a:bodyPr>
            <a:spAutoFit/>
          </a:bodyPr>
          <a:lstStyle/>
          <a:p>
            <a:pPr algn="ctr"/>
            <a:r>
              <a:rPr lang="en-US" b="1" dirty="0">
                <a:solidFill>
                  <a:srgbClr val="FFFF00"/>
                </a:solidFill>
                <a:latin typeface="Open Sans"/>
              </a:rPr>
              <a:t>The Aaronic Priesthood holds the keys of the ministering of angels and administering in outward ordinances</a:t>
            </a:r>
            <a:endParaRPr lang="en-US" dirty="0">
              <a:solidFill>
                <a:srgbClr val="FFFF00"/>
              </a:solidFill>
            </a:endParaRPr>
          </a:p>
        </p:txBody>
      </p:sp>
      <p:pic>
        <p:nvPicPr>
          <p:cNvPr id="7" name="Picture 6">
            <a:extLst>
              <a:ext uri="{FF2B5EF4-FFF2-40B4-BE49-F238E27FC236}">
                <a16:creationId xmlns:a16="http://schemas.microsoft.com/office/drawing/2014/main" id="{E8B97528-AE1B-4ABD-A661-E1D2514D84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5034" y="1925852"/>
            <a:ext cx="2848373" cy="2553056"/>
          </a:xfrm>
          <a:prstGeom prst="rect">
            <a:avLst/>
          </a:prstGeom>
        </p:spPr>
      </p:pic>
      <p:pic>
        <p:nvPicPr>
          <p:cNvPr id="9" name="Picture 8">
            <a:extLst>
              <a:ext uri="{FF2B5EF4-FFF2-40B4-BE49-F238E27FC236}">
                <a16:creationId xmlns:a16="http://schemas.microsoft.com/office/drawing/2014/main" id="{9D08F476-2A94-4FF1-9E4D-EF1ADD66B8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4486" y="3456396"/>
            <a:ext cx="2139881" cy="2999492"/>
          </a:xfrm>
          <a:prstGeom prst="rect">
            <a:avLst/>
          </a:prstGeom>
        </p:spPr>
      </p:pic>
      <p:pic>
        <p:nvPicPr>
          <p:cNvPr id="11" name="Picture 10">
            <a:extLst>
              <a:ext uri="{FF2B5EF4-FFF2-40B4-BE49-F238E27FC236}">
                <a16:creationId xmlns:a16="http://schemas.microsoft.com/office/drawing/2014/main" id="{9731D884-1B2D-4A43-8273-0FEFA66665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4315" y="5602823"/>
            <a:ext cx="6962775" cy="981075"/>
          </a:xfrm>
          <a:prstGeom prst="rect">
            <a:avLst/>
          </a:prstGeom>
        </p:spPr>
      </p:pic>
    </p:spTree>
    <p:extLst>
      <p:ext uri="{BB962C8B-B14F-4D97-AF65-F5344CB8AC3E}">
        <p14:creationId xmlns:p14="http://schemas.microsoft.com/office/powerpoint/2010/main" val="270445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D5F87FD-B451-4650-BE50-922874F1E3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49332" y="0"/>
            <a:ext cx="11917702" cy="1015663"/>
          </a:xfrm>
          <a:prstGeom prst="rect">
            <a:avLst/>
          </a:prstGeom>
          <a:noFill/>
        </p:spPr>
        <p:txBody>
          <a:bodyPr wrap="square" rtlCol="0">
            <a:spAutoFit/>
          </a:bodyPr>
          <a:lstStyle/>
          <a:p>
            <a:pPr algn="ctr"/>
            <a:r>
              <a:rPr lang="en-US" sz="6000" dirty="0">
                <a:solidFill>
                  <a:schemeClr val="bg1"/>
                </a:solidFill>
              </a:rPr>
              <a:t>Bishopric—an office or calling</a:t>
            </a:r>
          </a:p>
        </p:txBody>
      </p:sp>
      <p:sp>
        <p:nvSpPr>
          <p:cNvPr id="17" name="TextBox 16"/>
          <p:cNvSpPr txBox="1"/>
          <p:nvPr/>
        </p:nvSpPr>
        <p:spPr>
          <a:xfrm>
            <a:off x="0" y="6404759"/>
            <a:ext cx="5078994" cy="369332"/>
          </a:xfrm>
          <a:prstGeom prst="rect">
            <a:avLst/>
          </a:prstGeom>
          <a:noFill/>
        </p:spPr>
        <p:txBody>
          <a:bodyPr wrap="square" rtlCol="0">
            <a:spAutoFit/>
          </a:bodyPr>
          <a:lstStyle/>
          <a:p>
            <a:r>
              <a:rPr lang="en-US" dirty="0">
                <a:solidFill>
                  <a:schemeClr val="bg1"/>
                </a:solidFill>
              </a:rPr>
              <a:t>D&amp;C 107:15 </a:t>
            </a:r>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sp>
        <p:nvSpPr>
          <p:cNvPr id="6" name="TextBox 5"/>
          <p:cNvSpPr txBox="1"/>
          <p:nvPr/>
        </p:nvSpPr>
        <p:spPr>
          <a:xfrm>
            <a:off x="600870" y="1493741"/>
            <a:ext cx="4994171" cy="646331"/>
          </a:xfrm>
          <a:prstGeom prst="rect">
            <a:avLst/>
          </a:prstGeom>
          <a:noFill/>
          <a:ln>
            <a:noFill/>
          </a:ln>
        </p:spPr>
        <p:txBody>
          <a:bodyPr wrap="square" rtlCol="0">
            <a:spAutoFit/>
          </a:bodyPr>
          <a:lstStyle/>
          <a:p>
            <a:r>
              <a:rPr lang="en-US" dirty="0">
                <a:solidFill>
                  <a:schemeClr val="bg1"/>
                </a:solidFill>
              </a:rPr>
              <a:t>“Ward bishoprics did not function as we now know them until after the Saints had moved west.”</a:t>
            </a:r>
          </a:p>
        </p:txBody>
      </p:sp>
      <p:sp>
        <p:nvSpPr>
          <p:cNvPr id="18" name="TextBox 17"/>
          <p:cNvSpPr txBox="1"/>
          <p:nvPr/>
        </p:nvSpPr>
        <p:spPr>
          <a:xfrm>
            <a:off x="4696666" y="785309"/>
            <a:ext cx="4332536" cy="369332"/>
          </a:xfrm>
          <a:prstGeom prst="rect">
            <a:avLst/>
          </a:prstGeom>
          <a:noFill/>
          <a:ln>
            <a:noFill/>
          </a:ln>
        </p:spPr>
        <p:txBody>
          <a:bodyPr wrap="square" rtlCol="0">
            <a:spAutoFit/>
          </a:bodyPr>
          <a:lstStyle/>
          <a:p>
            <a:r>
              <a:rPr lang="en-US" dirty="0">
                <a:solidFill>
                  <a:srgbClr val="FFFF00"/>
                </a:solidFill>
              </a:rPr>
              <a:t>The word is used in the latter days</a:t>
            </a:r>
          </a:p>
        </p:txBody>
      </p:sp>
      <p:sp>
        <p:nvSpPr>
          <p:cNvPr id="19" name="TextBox 18"/>
          <p:cNvSpPr txBox="1"/>
          <p:nvPr/>
        </p:nvSpPr>
        <p:spPr>
          <a:xfrm>
            <a:off x="5930764" y="4465550"/>
            <a:ext cx="5814768" cy="2308324"/>
          </a:xfrm>
          <a:prstGeom prst="rect">
            <a:avLst/>
          </a:prstGeom>
          <a:noFill/>
          <a:ln>
            <a:noFill/>
          </a:ln>
        </p:spPr>
        <p:txBody>
          <a:bodyPr wrap="square" rtlCol="0">
            <a:spAutoFit/>
          </a:bodyPr>
          <a:lstStyle/>
          <a:p>
            <a:r>
              <a:rPr lang="en-US" sz="2400" dirty="0">
                <a:solidFill>
                  <a:schemeClr val="bg1"/>
                </a:solidFill>
              </a:rPr>
              <a:t>“According to this revelation, the presiding bishop and his counselors hold the keys restored by John the Baptist to Joseph Smith and Oliver Cowdery,  and thus give direction and leadership to all who hold the Aaronic Priesthood.”</a:t>
            </a:r>
          </a:p>
        </p:txBody>
      </p:sp>
      <p:pic>
        <p:nvPicPr>
          <p:cNvPr id="3" name="Picture 2">
            <a:extLst>
              <a:ext uri="{FF2B5EF4-FFF2-40B4-BE49-F238E27FC236}">
                <a16:creationId xmlns:a16="http://schemas.microsoft.com/office/drawing/2014/main" id="{FD0FFC38-E5E0-43EA-B59E-9D74E8C6FA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8731" y="2998700"/>
            <a:ext cx="3933825" cy="2933700"/>
          </a:xfrm>
          <a:prstGeom prst="rect">
            <a:avLst/>
          </a:prstGeom>
        </p:spPr>
      </p:pic>
      <p:pic>
        <p:nvPicPr>
          <p:cNvPr id="9" name="Picture 8">
            <a:extLst>
              <a:ext uri="{FF2B5EF4-FFF2-40B4-BE49-F238E27FC236}">
                <a16:creationId xmlns:a16="http://schemas.microsoft.com/office/drawing/2014/main" id="{ED7A59CB-9878-4DB9-A7AD-73514E3352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1396" y="1449011"/>
            <a:ext cx="4121253" cy="2877561"/>
          </a:xfrm>
          <a:prstGeom prst="rect">
            <a:avLst/>
          </a:prstGeom>
        </p:spPr>
      </p:pic>
    </p:spTree>
    <p:extLst>
      <p:ext uri="{BB962C8B-B14F-4D97-AF65-F5344CB8AC3E}">
        <p14:creationId xmlns:p14="http://schemas.microsoft.com/office/powerpoint/2010/main" val="282223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6D4D853-6B96-416F-A006-05697792AF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49332" y="0"/>
            <a:ext cx="11917702" cy="1015663"/>
          </a:xfrm>
          <a:prstGeom prst="rect">
            <a:avLst/>
          </a:prstGeom>
          <a:noFill/>
        </p:spPr>
        <p:txBody>
          <a:bodyPr wrap="square" rtlCol="0">
            <a:spAutoFit/>
          </a:bodyPr>
          <a:lstStyle/>
          <a:p>
            <a:pPr algn="ctr"/>
            <a:r>
              <a:rPr lang="en-US" sz="6000" dirty="0">
                <a:solidFill>
                  <a:schemeClr val="bg1"/>
                </a:solidFill>
              </a:rPr>
              <a:t>Keys of All Spiritual Blessings</a:t>
            </a:r>
          </a:p>
        </p:txBody>
      </p:sp>
      <p:sp>
        <p:nvSpPr>
          <p:cNvPr id="17" name="TextBox 16"/>
          <p:cNvSpPr txBox="1"/>
          <p:nvPr/>
        </p:nvSpPr>
        <p:spPr>
          <a:xfrm>
            <a:off x="0" y="6404759"/>
            <a:ext cx="5078994" cy="369332"/>
          </a:xfrm>
          <a:prstGeom prst="rect">
            <a:avLst/>
          </a:prstGeom>
          <a:noFill/>
        </p:spPr>
        <p:txBody>
          <a:bodyPr wrap="square" rtlCol="0">
            <a:spAutoFit/>
          </a:bodyPr>
          <a:lstStyle/>
          <a:p>
            <a:r>
              <a:rPr lang="en-US" dirty="0">
                <a:solidFill>
                  <a:schemeClr val="bg1"/>
                </a:solidFill>
              </a:rPr>
              <a:t>D&amp;C 107:15 </a:t>
            </a:r>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sp>
        <p:nvSpPr>
          <p:cNvPr id="19" name="TextBox 18"/>
          <p:cNvSpPr txBox="1"/>
          <p:nvPr/>
        </p:nvSpPr>
        <p:spPr>
          <a:xfrm>
            <a:off x="349332" y="1262997"/>
            <a:ext cx="4677170" cy="2031325"/>
          </a:xfrm>
          <a:prstGeom prst="rect">
            <a:avLst/>
          </a:prstGeom>
          <a:noFill/>
          <a:ln>
            <a:noFill/>
          </a:ln>
        </p:spPr>
        <p:txBody>
          <a:bodyPr wrap="square" rtlCol="0">
            <a:spAutoFit/>
          </a:bodyPr>
          <a:lstStyle/>
          <a:p>
            <a:r>
              <a:rPr lang="en-US" dirty="0">
                <a:solidFill>
                  <a:schemeClr val="bg1"/>
                </a:solidFill>
              </a:rPr>
              <a:t>“Priesthood keys are the authority God has given to priesthood leaders to direct, control, and govern the use of His priesthood on earth. The exercise of priesthood authority is governed by those who hold its keys. Those who hold priesthood keys have the right to preside over and direct the Church within a jurisdiction.</a:t>
            </a:r>
          </a:p>
        </p:txBody>
      </p:sp>
      <p:sp>
        <p:nvSpPr>
          <p:cNvPr id="2" name="Rectangle 1"/>
          <p:cNvSpPr/>
          <p:nvPr/>
        </p:nvSpPr>
        <p:spPr>
          <a:xfrm>
            <a:off x="6096000" y="4258088"/>
            <a:ext cx="4794257" cy="2031325"/>
          </a:xfrm>
          <a:prstGeom prst="rect">
            <a:avLst/>
          </a:prstGeom>
        </p:spPr>
        <p:txBody>
          <a:bodyPr wrap="square">
            <a:spAutoFit/>
          </a:bodyPr>
          <a:lstStyle/>
          <a:p>
            <a:r>
              <a:rPr lang="en-US" dirty="0">
                <a:solidFill>
                  <a:schemeClr val="bg1"/>
                </a:solidFill>
                <a:latin typeface="Abadi" panose="020B0604020104020204" pitchFamily="34" charset="0"/>
              </a:rPr>
              <a:t>“Jesus Christ holds all the keys of the priesthood pertaining to His Church. He has conferred upon each of His Apostles all the keys that pertain to the kingdom of God on earth. The senior living Apostle, the President of the Church, is the only person on earth authorized to exercise all priesthood keys.”</a:t>
            </a:r>
            <a:endParaRPr lang="en-US" dirty="0">
              <a:solidFill>
                <a:schemeClr val="bg1"/>
              </a:solidFill>
            </a:endParaRPr>
          </a:p>
        </p:txBody>
      </p:sp>
      <p:pic>
        <p:nvPicPr>
          <p:cNvPr id="7" name="Picture 6">
            <a:extLst>
              <a:ext uri="{FF2B5EF4-FFF2-40B4-BE49-F238E27FC236}">
                <a16:creationId xmlns:a16="http://schemas.microsoft.com/office/drawing/2014/main" id="{C7BE2502-7E18-4EC6-9B3D-EB9F6FA4E8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7403" y="3384006"/>
            <a:ext cx="2311400" cy="3238500"/>
          </a:xfrm>
          <a:prstGeom prst="rect">
            <a:avLst/>
          </a:prstGeom>
        </p:spPr>
      </p:pic>
      <p:pic>
        <p:nvPicPr>
          <p:cNvPr id="11" name="Picture 10">
            <a:extLst>
              <a:ext uri="{FF2B5EF4-FFF2-40B4-BE49-F238E27FC236}">
                <a16:creationId xmlns:a16="http://schemas.microsoft.com/office/drawing/2014/main" id="{8938A4C7-942A-4686-9EAB-512C682E35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2618" y="1040980"/>
            <a:ext cx="4962574" cy="2895851"/>
          </a:xfrm>
          <a:prstGeom prst="rect">
            <a:avLst/>
          </a:prstGeom>
        </p:spPr>
      </p:pic>
    </p:spTree>
    <p:extLst>
      <p:ext uri="{BB962C8B-B14F-4D97-AF65-F5344CB8AC3E}">
        <p14:creationId xmlns:p14="http://schemas.microsoft.com/office/powerpoint/2010/main" val="407222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1A711C3-18FD-473F-AC6D-1E7101F221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49332" y="0"/>
            <a:ext cx="11917702" cy="1015663"/>
          </a:xfrm>
          <a:prstGeom prst="rect">
            <a:avLst/>
          </a:prstGeom>
          <a:noFill/>
        </p:spPr>
        <p:txBody>
          <a:bodyPr wrap="square" rtlCol="0">
            <a:spAutoFit/>
          </a:bodyPr>
          <a:lstStyle/>
          <a:p>
            <a:pPr algn="ctr"/>
            <a:r>
              <a:rPr lang="en-US" sz="6000" dirty="0">
                <a:solidFill>
                  <a:schemeClr val="bg1"/>
                </a:solidFill>
              </a:rPr>
              <a:t>Keys of All Spiritual Blessings</a:t>
            </a:r>
          </a:p>
        </p:txBody>
      </p:sp>
      <p:sp>
        <p:nvSpPr>
          <p:cNvPr id="17" name="TextBox 16"/>
          <p:cNvSpPr txBox="1"/>
          <p:nvPr/>
        </p:nvSpPr>
        <p:spPr>
          <a:xfrm>
            <a:off x="0" y="6404759"/>
            <a:ext cx="5078994" cy="369332"/>
          </a:xfrm>
          <a:prstGeom prst="rect">
            <a:avLst/>
          </a:prstGeom>
          <a:noFill/>
        </p:spPr>
        <p:txBody>
          <a:bodyPr wrap="square" rtlCol="0">
            <a:spAutoFit/>
          </a:bodyPr>
          <a:lstStyle/>
          <a:p>
            <a:r>
              <a:rPr lang="en-US" dirty="0">
                <a:solidFill>
                  <a:schemeClr val="bg1"/>
                </a:solidFill>
              </a:rPr>
              <a:t>D&amp;C 107:15 </a:t>
            </a:r>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sp>
        <p:nvSpPr>
          <p:cNvPr id="19" name="TextBox 18"/>
          <p:cNvSpPr txBox="1"/>
          <p:nvPr/>
        </p:nvSpPr>
        <p:spPr>
          <a:xfrm>
            <a:off x="349332" y="1068169"/>
            <a:ext cx="5376554" cy="2031325"/>
          </a:xfrm>
          <a:prstGeom prst="rect">
            <a:avLst/>
          </a:prstGeom>
          <a:noFill/>
          <a:ln>
            <a:noFill/>
          </a:ln>
        </p:spPr>
        <p:txBody>
          <a:bodyPr wrap="square" rtlCol="0">
            <a:spAutoFit/>
          </a:bodyPr>
          <a:lstStyle/>
          <a:p>
            <a:r>
              <a:rPr lang="en-US" dirty="0">
                <a:solidFill>
                  <a:schemeClr val="bg1"/>
                </a:solidFill>
              </a:rPr>
              <a:t>“Seventies act by assignment and by the delegation of authority from the First Presidency and Quorum of the Twelve Apostles. Area Presidents are assigned to administer areas under the authorization of the First Presidency and the Twelve. The Presidency of the Seventy are set apart and are given the keys to preside over the Quorums of Seventy.</a:t>
            </a:r>
          </a:p>
        </p:txBody>
      </p:sp>
      <p:sp>
        <p:nvSpPr>
          <p:cNvPr id="2" name="Rectangle 1"/>
          <p:cNvSpPr/>
          <p:nvPr/>
        </p:nvSpPr>
        <p:spPr>
          <a:xfrm>
            <a:off x="5900231" y="3832410"/>
            <a:ext cx="6030686" cy="2862322"/>
          </a:xfrm>
          <a:prstGeom prst="rect">
            <a:avLst/>
          </a:prstGeom>
        </p:spPr>
        <p:txBody>
          <a:bodyPr wrap="square">
            <a:spAutoFit/>
          </a:bodyPr>
          <a:lstStyle/>
          <a:p>
            <a:r>
              <a:rPr lang="en-US" dirty="0">
                <a:solidFill>
                  <a:schemeClr val="bg1"/>
                </a:solidFill>
              </a:rPr>
              <a:t>“The President of the Church delegates priesthood keys to other priesthood leaders so they can preside in their areas of responsibility. Priesthood keys are bestowed on presidents of temples, missions, stakes, and districts; bishops; branch presidents; and quorum presidents. </a:t>
            </a:r>
          </a:p>
          <a:p>
            <a:endParaRPr lang="en-US" dirty="0">
              <a:solidFill>
                <a:schemeClr val="bg1"/>
              </a:solidFill>
            </a:endParaRPr>
          </a:p>
          <a:p>
            <a:r>
              <a:rPr lang="en-US" dirty="0">
                <a:solidFill>
                  <a:schemeClr val="bg1"/>
                </a:solidFill>
              </a:rPr>
              <a:t>This presiding authority is valid only for the designated responsibilities and within the geographic jurisdiction of each leader’s calling. When priesthood leaders are released from their callings, they no longer hold the associated keys.</a:t>
            </a:r>
          </a:p>
        </p:txBody>
      </p:sp>
      <p:pic>
        <p:nvPicPr>
          <p:cNvPr id="11" name="Picture 10">
            <a:extLst>
              <a:ext uri="{FF2B5EF4-FFF2-40B4-BE49-F238E27FC236}">
                <a16:creationId xmlns:a16="http://schemas.microsoft.com/office/drawing/2014/main" id="{F03F8E43-B9A4-458B-AA49-FC2692B25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7020" y="1068169"/>
            <a:ext cx="2009775" cy="2505075"/>
          </a:xfrm>
          <a:prstGeom prst="rect">
            <a:avLst/>
          </a:prstGeom>
        </p:spPr>
      </p:pic>
      <p:grpSp>
        <p:nvGrpSpPr>
          <p:cNvPr id="12" name="Group 11">
            <a:extLst>
              <a:ext uri="{FF2B5EF4-FFF2-40B4-BE49-F238E27FC236}">
                <a16:creationId xmlns:a16="http://schemas.microsoft.com/office/drawing/2014/main" id="{A2D1EB96-F0CD-ADCF-900B-899366303D90}"/>
              </a:ext>
            </a:extLst>
          </p:cNvPr>
          <p:cNvGrpSpPr/>
          <p:nvPr/>
        </p:nvGrpSpPr>
        <p:grpSpPr>
          <a:xfrm>
            <a:off x="239747" y="3429000"/>
            <a:ext cx="5486139" cy="2514719"/>
            <a:chOff x="239747" y="3429000"/>
            <a:chExt cx="5486139" cy="2514719"/>
          </a:xfrm>
        </p:grpSpPr>
        <p:pic>
          <p:nvPicPr>
            <p:cNvPr id="7" name="Picture 6">
              <a:extLst>
                <a:ext uri="{FF2B5EF4-FFF2-40B4-BE49-F238E27FC236}">
                  <a16:creationId xmlns:a16="http://schemas.microsoft.com/office/drawing/2014/main" id="{2EC27733-E05B-C01C-86FB-CB055A744709}"/>
                </a:ext>
              </a:extLst>
            </p:cNvPr>
            <p:cNvPicPr>
              <a:picLocks noChangeAspect="1"/>
            </p:cNvPicPr>
            <p:nvPr/>
          </p:nvPicPr>
          <p:blipFill>
            <a:blip r:embed="rId4"/>
            <a:stretch>
              <a:fillRect/>
            </a:stretch>
          </p:blipFill>
          <p:spPr>
            <a:xfrm>
              <a:off x="239747" y="3429000"/>
              <a:ext cx="5486139" cy="2232165"/>
            </a:xfrm>
            <a:prstGeom prst="rect">
              <a:avLst/>
            </a:prstGeom>
          </p:spPr>
        </p:pic>
        <p:sp>
          <p:nvSpPr>
            <p:cNvPr id="10" name="TextBox 9">
              <a:extLst>
                <a:ext uri="{FF2B5EF4-FFF2-40B4-BE49-F238E27FC236}">
                  <a16:creationId xmlns:a16="http://schemas.microsoft.com/office/drawing/2014/main" id="{648E7E35-AE72-F96E-99E4-AE55B1562B54}"/>
                </a:ext>
              </a:extLst>
            </p:cNvPr>
            <p:cNvSpPr txBox="1"/>
            <p:nvPr/>
          </p:nvSpPr>
          <p:spPr>
            <a:xfrm>
              <a:off x="239747" y="5635942"/>
              <a:ext cx="4368829" cy="307777"/>
            </a:xfrm>
            <a:prstGeom prst="rect">
              <a:avLst/>
            </a:prstGeom>
            <a:noFill/>
          </p:spPr>
          <p:txBody>
            <a:bodyPr wrap="square">
              <a:spAutoFit/>
            </a:bodyPr>
            <a:lstStyle/>
            <a:p>
              <a:r>
                <a:rPr lang="en-US" sz="1400" dirty="0">
                  <a:solidFill>
                    <a:schemeClr val="bg1"/>
                  </a:solidFill>
                </a:rPr>
                <a:t>2024- Quorum of the Twelve Apostles</a:t>
              </a:r>
              <a:endParaRPr lang="en-US" sz="1400" dirty="0"/>
            </a:p>
          </p:txBody>
        </p:sp>
      </p:grpSp>
    </p:spTree>
    <p:extLst>
      <p:ext uri="{BB962C8B-B14F-4D97-AF65-F5344CB8AC3E}">
        <p14:creationId xmlns:p14="http://schemas.microsoft.com/office/powerpoint/2010/main" val="211198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69B7318-E813-4976-A5BA-6F287D8D33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37148" y="55561"/>
            <a:ext cx="11917702" cy="1015663"/>
          </a:xfrm>
          <a:prstGeom prst="rect">
            <a:avLst/>
          </a:prstGeom>
          <a:noFill/>
        </p:spPr>
        <p:txBody>
          <a:bodyPr wrap="square" rtlCol="0">
            <a:spAutoFit/>
          </a:bodyPr>
          <a:lstStyle/>
          <a:p>
            <a:pPr algn="ctr"/>
            <a:r>
              <a:rPr lang="en-US" sz="6000" dirty="0">
                <a:solidFill>
                  <a:schemeClr val="bg1"/>
                </a:solidFill>
              </a:rPr>
              <a:t>Background</a:t>
            </a:r>
          </a:p>
        </p:txBody>
      </p:sp>
      <p:sp>
        <p:nvSpPr>
          <p:cNvPr id="2" name="Rectangle 1"/>
          <p:cNvSpPr/>
          <p:nvPr/>
        </p:nvSpPr>
        <p:spPr>
          <a:xfrm>
            <a:off x="772886" y="1389335"/>
            <a:ext cx="2450148" cy="369332"/>
          </a:xfrm>
          <a:prstGeom prst="rect">
            <a:avLst/>
          </a:prstGeom>
        </p:spPr>
        <p:txBody>
          <a:bodyPr wrap="square">
            <a:spAutoFit/>
          </a:bodyPr>
          <a:lstStyle/>
          <a:p>
            <a:r>
              <a:rPr lang="en-US" dirty="0">
                <a:solidFill>
                  <a:schemeClr val="bg1"/>
                </a:solidFill>
                <a:latin typeface="Abadi" panose="020B0604020104020204" pitchFamily="34" charset="0"/>
              </a:rPr>
              <a:t>November 25, 1834</a:t>
            </a:r>
            <a:endParaRPr lang="en-US" i="1" dirty="0">
              <a:solidFill>
                <a:schemeClr val="bg1"/>
              </a:solidFill>
              <a:latin typeface="Abadi" panose="020B0604020104020204" pitchFamily="34" charset="0"/>
            </a:endParaRPr>
          </a:p>
        </p:txBody>
      </p:sp>
      <p:sp>
        <p:nvSpPr>
          <p:cNvPr id="6" name="Rectangle 5"/>
          <p:cNvSpPr/>
          <p:nvPr/>
        </p:nvSpPr>
        <p:spPr>
          <a:xfrm>
            <a:off x="5718885" y="1410355"/>
            <a:ext cx="5448354" cy="5262979"/>
          </a:xfrm>
          <a:prstGeom prst="rect">
            <a:avLst/>
          </a:prstGeom>
        </p:spPr>
        <p:txBody>
          <a:bodyPr wrap="square">
            <a:spAutoFit/>
          </a:bodyPr>
          <a:lstStyle/>
          <a:p>
            <a:r>
              <a:rPr lang="en-US" sz="2400" dirty="0">
                <a:solidFill>
                  <a:schemeClr val="bg1"/>
                </a:solidFill>
              </a:rPr>
              <a:t>On his journey among the churches in early 1834, the Prophet Joseph Smith stopped in the village of Freedom, New York. </a:t>
            </a:r>
          </a:p>
          <a:p>
            <a:endParaRPr lang="en-US" sz="2400" dirty="0">
              <a:solidFill>
                <a:schemeClr val="bg1"/>
              </a:solidFill>
            </a:endParaRPr>
          </a:p>
          <a:p>
            <a:r>
              <a:rPr lang="en-US" sz="2400" dirty="0">
                <a:solidFill>
                  <a:schemeClr val="bg1"/>
                </a:solidFill>
              </a:rPr>
              <a:t>Here he was entertained by Warren A. Cowdery, a brother of Oliver. (There were eight children in the Cowdery family, of which Warren was the oldest and Oliver the youngest.)</a:t>
            </a:r>
          </a:p>
          <a:p>
            <a:endParaRPr lang="en-US" sz="2400" dirty="0">
              <a:solidFill>
                <a:schemeClr val="bg1"/>
              </a:solidFill>
            </a:endParaRPr>
          </a:p>
          <a:p>
            <a:r>
              <a:rPr lang="en-US" sz="2400" dirty="0">
                <a:solidFill>
                  <a:schemeClr val="bg1"/>
                </a:solidFill>
              </a:rPr>
              <a:t>Joseph Smith received the Revelation in Section 106 </a:t>
            </a:r>
          </a:p>
          <a:p>
            <a:endParaRPr lang="en-US" sz="2400" dirty="0">
              <a:solidFill>
                <a:schemeClr val="bg1"/>
              </a:solidFill>
            </a:endParaRPr>
          </a:p>
        </p:txBody>
      </p:sp>
      <p:pic>
        <p:nvPicPr>
          <p:cNvPr id="10" name="Picture 9">
            <a:extLst>
              <a:ext uri="{FF2B5EF4-FFF2-40B4-BE49-F238E27FC236}">
                <a16:creationId xmlns:a16="http://schemas.microsoft.com/office/drawing/2014/main" id="{7D5D56EF-688E-A90E-65EC-14625A0A5EEC}"/>
              </a:ext>
            </a:extLst>
          </p:cNvPr>
          <p:cNvPicPr>
            <a:picLocks noChangeAspect="1"/>
          </p:cNvPicPr>
          <p:nvPr/>
        </p:nvPicPr>
        <p:blipFill>
          <a:blip r:embed="rId3"/>
          <a:stretch>
            <a:fillRect/>
          </a:stretch>
        </p:blipFill>
        <p:spPr>
          <a:xfrm>
            <a:off x="375259" y="2450614"/>
            <a:ext cx="5131854" cy="2864870"/>
          </a:xfrm>
          <a:prstGeom prst="rect">
            <a:avLst/>
          </a:prstGeom>
        </p:spPr>
      </p:pic>
    </p:spTree>
    <p:extLst>
      <p:ext uri="{BB962C8B-B14F-4D97-AF65-F5344CB8AC3E}">
        <p14:creationId xmlns:p14="http://schemas.microsoft.com/office/powerpoint/2010/main" val="341122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C4D8D0-A250-4401-907F-467405BA55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49332" y="0"/>
            <a:ext cx="11917702" cy="1015663"/>
          </a:xfrm>
          <a:prstGeom prst="rect">
            <a:avLst/>
          </a:prstGeom>
          <a:noFill/>
        </p:spPr>
        <p:txBody>
          <a:bodyPr wrap="square" rtlCol="0">
            <a:spAutoFit/>
          </a:bodyPr>
          <a:lstStyle/>
          <a:p>
            <a:pPr algn="ctr"/>
            <a:r>
              <a:rPr lang="en-US" sz="6000" dirty="0">
                <a:solidFill>
                  <a:schemeClr val="bg1"/>
                </a:solidFill>
              </a:rPr>
              <a:t>Keys of All Spiritual Blessings</a:t>
            </a:r>
          </a:p>
        </p:txBody>
      </p:sp>
      <p:sp>
        <p:nvSpPr>
          <p:cNvPr id="17" name="TextBox 16"/>
          <p:cNvSpPr txBox="1"/>
          <p:nvPr/>
        </p:nvSpPr>
        <p:spPr>
          <a:xfrm>
            <a:off x="0" y="6404759"/>
            <a:ext cx="5078994" cy="369332"/>
          </a:xfrm>
          <a:prstGeom prst="rect">
            <a:avLst/>
          </a:prstGeom>
          <a:noFill/>
        </p:spPr>
        <p:txBody>
          <a:bodyPr wrap="square" rtlCol="0">
            <a:spAutoFit/>
          </a:bodyPr>
          <a:lstStyle/>
          <a:p>
            <a:r>
              <a:rPr lang="en-US" dirty="0">
                <a:solidFill>
                  <a:schemeClr val="bg1"/>
                </a:solidFill>
              </a:rPr>
              <a:t>D&amp;C 107:15 </a:t>
            </a:r>
            <a:r>
              <a:rPr lang="en-US" sz="1200" dirty="0">
                <a:solidFill>
                  <a:schemeClr val="bg1"/>
                </a:solidFill>
              </a:rPr>
              <a:t>Handbook 2: Administering the Church [1010], 2.1.1</a:t>
            </a:r>
          </a:p>
        </p:txBody>
      </p:sp>
      <p:sp>
        <p:nvSpPr>
          <p:cNvPr id="19" name="TextBox 18"/>
          <p:cNvSpPr txBox="1"/>
          <p:nvPr/>
        </p:nvSpPr>
        <p:spPr>
          <a:xfrm>
            <a:off x="926275" y="1321359"/>
            <a:ext cx="4677170" cy="1323439"/>
          </a:xfrm>
          <a:prstGeom prst="rect">
            <a:avLst/>
          </a:prstGeom>
          <a:noFill/>
          <a:ln>
            <a:noFill/>
          </a:ln>
        </p:spPr>
        <p:txBody>
          <a:bodyPr wrap="square" rtlCol="0">
            <a:spAutoFit/>
          </a:bodyPr>
          <a:lstStyle/>
          <a:p>
            <a:r>
              <a:rPr lang="en-US" sz="2000" dirty="0">
                <a:solidFill>
                  <a:schemeClr val="bg1"/>
                </a:solidFill>
              </a:rPr>
              <a:t>“Counselors to priesthood leaders do not receive keys. They are set apart and function in their callings by assignment and delegated authority.</a:t>
            </a:r>
          </a:p>
        </p:txBody>
      </p:sp>
      <p:sp>
        <p:nvSpPr>
          <p:cNvPr id="2" name="Rectangle 1"/>
          <p:cNvSpPr/>
          <p:nvPr/>
        </p:nvSpPr>
        <p:spPr>
          <a:xfrm>
            <a:off x="6308183" y="4027714"/>
            <a:ext cx="5100552" cy="1938992"/>
          </a:xfrm>
          <a:prstGeom prst="rect">
            <a:avLst/>
          </a:prstGeom>
        </p:spPr>
        <p:txBody>
          <a:bodyPr wrap="square">
            <a:spAutoFit/>
          </a:bodyPr>
          <a:lstStyle/>
          <a:p>
            <a:r>
              <a:rPr lang="en-US" sz="2000" dirty="0">
                <a:solidFill>
                  <a:schemeClr val="bg1"/>
                </a:solidFill>
              </a:rPr>
              <a:t>“All ward and stake auxiliary organizations operate under the direction of the bishop or stake president, who holds the keys to preside. Auxiliary presidents and their counselors do not receive keys. They receive delegated authority to function in their callings.”</a:t>
            </a:r>
          </a:p>
        </p:txBody>
      </p:sp>
      <p:pic>
        <p:nvPicPr>
          <p:cNvPr id="4" name="Picture 3">
            <a:extLst>
              <a:ext uri="{FF2B5EF4-FFF2-40B4-BE49-F238E27FC236}">
                <a16:creationId xmlns:a16="http://schemas.microsoft.com/office/drawing/2014/main" id="{CB7F4C25-0D2B-4614-B8DE-A4951CADB4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542" y="3150929"/>
            <a:ext cx="4165600" cy="2959100"/>
          </a:xfrm>
          <a:prstGeom prst="rect">
            <a:avLst/>
          </a:prstGeom>
        </p:spPr>
      </p:pic>
      <p:pic>
        <p:nvPicPr>
          <p:cNvPr id="7" name="Picture 6">
            <a:extLst>
              <a:ext uri="{FF2B5EF4-FFF2-40B4-BE49-F238E27FC236}">
                <a16:creationId xmlns:a16="http://schemas.microsoft.com/office/drawing/2014/main" id="{F892FA8A-F195-49C0-9E8E-049306A28B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0317" y="1138461"/>
            <a:ext cx="4572000" cy="2571750"/>
          </a:xfrm>
          <a:prstGeom prst="rect">
            <a:avLst/>
          </a:prstGeom>
        </p:spPr>
      </p:pic>
    </p:spTree>
    <p:extLst>
      <p:ext uri="{BB962C8B-B14F-4D97-AF65-F5344CB8AC3E}">
        <p14:creationId xmlns:p14="http://schemas.microsoft.com/office/powerpoint/2010/main" val="409786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E36C49EF-3CC4-45BC-B490-6DC80C2E6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Box 16"/>
          <p:cNvSpPr txBox="1"/>
          <p:nvPr/>
        </p:nvSpPr>
        <p:spPr>
          <a:xfrm>
            <a:off x="0" y="6404759"/>
            <a:ext cx="5078994" cy="369332"/>
          </a:xfrm>
          <a:prstGeom prst="rect">
            <a:avLst/>
          </a:prstGeom>
          <a:noFill/>
        </p:spPr>
        <p:txBody>
          <a:bodyPr wrap="square" rtlCol="0">
            <a:spAutoFit/>
          </a:bodyPr>
          <a:lstStyle/>
          <a:p>
            <a:r>
              <a:rPr lang="en-US" dirty="0">
                <a:solidFill>
                  <a:schemeClr val="bg1"/>
                </a:solidFill>
              </a:rPr>
              <a:t>D&amp;C 107:18-19</a:t>
            </a:r>
            <a:endParaRPr lang="en-US" sz="1200" dirty="0">
              <a:solidFill>
                <a:schemeClr val="bg1"/>
              </a:solidFill>
            </a:endParaRPr>
          </a:p>
        </p:txBody>
      </p:sp>
      <p:sp>
        <p:nvSpPr>
          <p:cNvPr id="19" name="TextBox 18"/>
          <p:cNvSpPr txBox="1"/>
          <p:nvPr/>
        </p:nvSpPr>
        <p:spPr>
          <a:xfrm>
            <a:off x="616496" y="948422"/>
            <a:ext cx="5468375" cy="4770537"/>
          </a:xfrm>
          <a:prstGeom prst="rect">
            <a:avLst/>
          </a:prstGeom>
          <a:noFill/>
          <a:ln>
            <a:noFill/>
          </a:ln>
        </p:spPr>
        <p:txBody>
          <a:bodyPr wrap="square" rtlCol="0">
            <a:spAutoFit/>
          </a:bodyPr>
          <a:lstStyle/>
          <a:p>
            <a:pPr fontAlgn="base"/>
            <a:r>
              <a:rPr lang="en-US" sz="2000" dirty="0">
                <a:solidFill>
                  <a:schemeClr val="bg1"/>
                </a:solidFill>
              </a:rPr>
              <a:t>“[The Melchizedek Priesthood] is the means whereby the Lord acts through men to save souls. Without this priesthood power, men are lost. </a:t>
            </a:r>
          </a:p>
          <a:p>
            <a:pPr fontAlgn="base"/>
            <a:endParaRPr lang="en-US" sz="2000" dirty="0">
              <a:solidFill>
                <a:schemeClr val="bg1"/>
              </a:solidFill>
            </a:endParaRPr>
          </a:p>
          <a:p>
            <a:pPr fontAlgn="base"/>
            <a:r>
              <a:rPr lang="en-US" sz="2000" dirty="0">
                <a:solidFill>
                  <a:schemeClr val="bg1"/>
                </a:solidFill>
              </a:rPr>
              <a:t>Only through this power does man ‘hold the keys of all the spiritual blessings of the church,’ enabling him to receive ‘the mysteries of the kingdom of heaven, to have the heavens opened’ unto him enabling him to enter the new and everlasting covenant of marriage and to have his wife and children bound to him in an everlasting tie, enabling him to become a patriarch to his posterity forever, and enabling him to receive a fullness of the blessings of the Lord.”</a:t>
            </a:r>
          </a:p>
          <a:p>
            <a:pPr fontAlgn="base"/>
            <a:r>
              <a:rPr lang="en-US" sz="2400" dirty="0">
                <a:solidFill>
                  <a:schemeClr val="bg1"/>
                </a:solidFill>
              </a:rPr>
              <a:t> </a:t>
            </a:r>
            <a:r>
              <a:rPr lang="en-US" sz="1200" dirty="0">
                <a:solidFill>
                  <a:schemeClr val="bg1"/>
                </a:solidFill>
              </a:rPr>
              <a:t>President Spencer W. Kimball</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6576" y="261958"/>
            <a:ext cx="2355428" cy="3094801"/>
          </a:xfrm>
          <a:prstGeom prst="rect">
            <a:avLst/>
          </a:prstGeom>
        </p:spPr>
      </p:pic>
      <p:grpSp>
        <p:nvGrpSpPr>
          <p:cNvPr id="7" name="Group 6">
            <a:extLst>
              <a:ext uri="{FF2B5EF4-FFF2-40B4-BE49-F238E27FC236}">
                <a16:creationId xmlns:a16="http://schemas.microsoft.com/office/drawing/2014/main" id="{56FDB269-7DAA-42E8-81C8-C9962517C425}"/>
              </a:ext>
            </a:extLst>
          </p:cNvPr>
          <p:cNvGrpSpPr/>
          <p:nvPr/>
        </p:nvGrpSpPr>
        <p:grpSpPr>
          <a:xfrm>
            <a:off x="9049899" y="1375559"/>
            <a:ext cx="2667000" cy="5029200"/>
            <a:chOff x="1345059" y="1089061"/>
            <a:chExt cx="2667000" cy="5029200"/>
          </a:xfrm>
        </p:grpSpPr>
        <p:grpSp>
          <p:nvGrpSpPr>
            <p:cNvPr id="8" name="Group 17">
              <a:extLst>
                <a:ext uri="{FF2B5EF4-FFF2-40B4-BE49-F238E27FC236}">
                  <a16:creationId xmlns:a16="http://schemas.microsoft.com/office/drawing/2014/main" id="{5B703CFD-665D-4952-ADB8-51915EB91BB1}"/>
                </a:ext>
              </a:extLst>
            </p:cNvPr>
            <p:cNvGrpSpPr/>
            <p:nvPr/>
          </p:nvGrpSpPr>
          <p:grpSpPr>
            <a:xfrm>
              <a:off x="1345059" y="1089061"/>
              <a:ext cx="2667000" cy="5029200"/>
              <a:chOff x="838200" y="76200"/>
              <a:chExt cx="2667000" cy="5029200"/>
            </a:xfrm>
          </p:grpSpPr>
          <p:grpSp>
            <p:nvGrpSpPr>
              <p:cNvPr id="10" name="Group 17">
                <a:extLst>
                  <a:ext uri="{FF2B5EF4-FFF2-40B4-BE49-F238E27FC236}">
                    <a16:creationId xmlns:a16="http://schemas.microsoft.com/office/drawing/2014/main" id="{85F5747E-B6E7-4DEC-8C0A-F5A32D837531}"/>
                  </a:ext>
                </a:extLst>
              </p:cNvPr>
              <p:cNvGrpSpPr/>
              <p:nvPr/>
            </p:nvGrpSpPr>
            <p:grpSpPr>
              <a:xfrm flipH="1">
                <a:off x="2209800" y="1447800"/>
                <a:ext cx="1295400" cy="3429000"/>
                <a:chOff x="685800" y="1447800"/>
                <a:chExt cx="1295400" cy="3124200"/>
              </a:xfrm>
            </p:grpSpPr>
            <p:sp>
              <p:nvSpPr>
                <p:cNvPr id="28" name="Bent Arrow 25">
                  <a:extLst>
                    <a:ext uri="{FF2B5EF4-FFF2-40B4-BE49-F238E27FC236}">
                      <a16:creationId xmlns:a16="http://schemas.microsoft.com/office/drawing/2014/main" id="{EFFE5D07-CCD5-4AD9-ACE4-5A27AAF5E689}"/>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26">
                  <a:extLst>
                    <a:ext uri="{FF2B5EF4-FFF2-40B4-BE49-F238E27FC236}">
                      <a16:creationId xmlns:a16="http://schemas.microsoft.com/office/drawing/2014/main" id="{F7DD89E0-7B30-4D2D-A633-0C7DE56F5237}"/>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 name="Group 16">
                <a:extLst>
                  <a:ext uri="{FF2B5EF4-FFF2-40B4-BE49-F238E27FC236}">
                    <a16:creationId xmlns:a16="http://schemas.microsoft.com/office/drawing/2014/main" id="{F53F8C00-AE3D-4C65-9963-2A33D0F08885}"/>
                  </a:ext>
                </a:extLst>
              </p:cNvPr>
              <p:cNvGrpSpPr/>
              <p:nvPr/>
            </p:nvGrpSpPr>
            <p:grpSpPr>
              <a:xfrm>
                <a:off x="838200" y="1447800"/>
                <a:ext cx="1295400" cy="3429000"/>
                <a:chOff x="685800" y="1447800"/>
                <a:chExt cx="1295400" cy="3429000"/>
              </a:xfrm>
            </p:grpSpPr>
            <p:sp>
              <p:nvSpPr>
                <p:cNvPr id="26" name="Bent Arrow 23">
                  <a:extLst>
                    <a:ext uri="{FF2B5EF4-FFF2-40B4-BE49-F238E27FC236}">
                      <a16:creationId xmlns:a16="http://schemas.microsoft.com/office/drawing/2014/main" id="{A43411FC-EF60-48BE-B2F4-78A7813344B8}"/>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Bent Arrow 14">
                  <a:extLst>
                    <a:ext uri="{FF2B5EF4-FFF2-40B4-BE49-F238E27FC236}">
                      <a16:creationId xmlns:a16="http://schemas.microsoft.com/office/drawing/2014/main" id="{D50F6A8E-AD60-4489-90DF-8D4794314FEB}"/>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 name="Oval 2">
                <a:extLst>
                  <a:ext uri="{FF2B5EF4-FFF2-40B4-BE49-F238E27FC236}">
                    <a16:creationId xmlns:a16="http://schemas.microsoft.com/office/drawing/2014/main" id="{0DC758D2-36A1-47BC-958F-9569B60809EC}"/>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3">
                <a:extLst>
                  <a:ext uri="{FF2B5EF4-FFF2-40B4-BE49-F238E27FC236}">
                    <a16:creationId xmlns:a16="http://schemas.microsoft.com/office/drawing/2014/main" id="{7D7272A2-39AF-4680-BA4F-54CFAA8BE7A7}"/>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4">
                <a:extLst>
                  <a:ext uri="{FF2B5EF4-FFF2-40B4-BE49-F238E27FC236}">
                    <a16:creationId xmlns:a16="http://schemas.microsoft.com/office/drawing/2014/main" id="{0046318D-51D5-41B4-B636-1608B613927D}"/>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52349A97-66DD-4243-97E9-2EA758726744}"/>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5">
                <a:extLst>
                  <a:ext uri="{FF2B5EF4-FFF2-40B4-BE49-F238E27FC236}">
                    <a16:creationId xmlns:a16="http://schemas.microsoft.com/office/drawing/2014/main" id="{A7BDAEE5-F2FF-403D-8A4F-A6976E295E31}"/>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16">
                <a:extLst>
                  <a:ext uri="{FF2B5EF4-FFF2-40B4-BE49-F238E27FC236}">
                    <a16:creationId xmlns:a16="http://schemas.microsoft.com/office/drawing/2014/main" id="{4FAF7998-0004-40BE-BA3F-02ED16035441}"/>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ounded Rectangle 7">
                <a:extLst>
                  <a:ext uri="{FF2B5EF4-FFF2-40B4-BE49-F238E27FC236}">
                    <a16:creationId xmlns:a16="http://schemas.microsoft.com/office/drawing/2014/main" id="{121E9020-35CD-432C-AE1A-9469C62BB99B}"/>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a:extLst>
                  <a:ext uri="{FF2B5EF4-FFF2-40B4-BE49-F238E27FC236}">
                    <a16:creationId xmlns:a16="http://schemas.microsoft.com/office/drawing/2014/main" id="{68A51040-6773-4815-AE94-149C3DDAC354}"/>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0">
                <a:extLst>
                  <a:ext uri="{FF2B5EF4-FFF2-40B4-BE49-F238E27FC236}">
                    <a16:creationId xmlns:a16="http://schemas.microsoft.com/office/drawing/2014/main" id="{14D44242-1040-457F-914A-CA7E0B253006}"/>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1">
                <a:extLst>
                  <a:ext uri="{FF2B5EF4-FFF2-40B4-BE49-F238E27FC236}">
                    <a16:creationId xmlns:a16="http://schemas.microsoft.com/office/drawing/2014/main" id="{C5502628-F2E0-422D-864A-5A66F80DC19B}"/>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2">
                <a:extLst>
                  <a:ext uri="{FF2B5EF4-FFF2-40B4-BE49-F238E27FC236}">
                    <a16:creationId xmlns:a16="http://schemas.microsoft.com/office/drawing/2014/main" id="{0477FC24-7194-4D89-AF10-2DAB8F7C5C13}"/>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nual Operation 13">
                <a:extLst>
                  <a:ext uri="{FF2B5EF4-FFF2-40B4-BE49-F238E27FC236}">
                    <a16:creationId xmlns:a16="http://schemas.microsoft.com/office/drawing/2014/main" id="{55B43615-A710-475D-BB45-AA053A3AE6A8}"/>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8C8460AC-E62C-40C8-AC61-F6A0B356B5DF}"/>
                </a:ext>
              </a:extLst>
            </p:cNvPr>
            <p:cNvSpPr/>
            <p:nvPr/>
          </p:nvSpPr>
          <p:spPr>
            <a:xfrm>
              <a:off x="1743388" y="3355627"/>
              <a:ext cx="1939576" cy="1477328"/>
            </a:xfrm>
            <a:prstGeom prst="rect">
              <a:avLst/>
            </a:prstGeom>
          </p:spPr>
          <p:txBody>
            <a:bodyPr wrap="square">
              <a:spAutoFit/>
            </a:bodyPr>
            <a:lstStyle/>
            <a:p>
              <a:pPr algn="ctr"/>
              <a:r>
                <a:rPr lang="en-US" b="1" dirty="0"/>
                <a:t>The Melchizedek Priesthood holds the keys of all the spiritual blessings of the Church</a:t>
              </a:r>
              <a:endParaRPr lang="en-US" dirty="0"/>
            </a:p>
          </p:txBody>
        </p:sp>
      </p:grpSp>
    </p:spTree>
    <p:extLst>
      <p:ext uri="{BB962C8B-B14F-4D97-AF65-F5344CB8AC3E}">
        <p14:creationId xmlns:p14="http://schemas.microsoft.com/office/powerpoint/2010/main" val="2512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A16D234C-D827-4E21-B3D1-E1BD82BC15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Box 16"/>
          <p:cNvSpPr txBox="1"/>
          <p:nvPr/>
        </p:nvSpPr>
        <p:spPr>
          <a:xfrm>
            <a:off x="0" y="6404759"/>
            <a:ext cx="5078994" cy="369332"/>
          </a:xfrm>
          <a:prstGeom prst="rect">
            <a:avLst/>
          </a:prstGeom>
          <a:noFill/>
        </p:spPr>
        <p:txBody>
          <a:bodyPr wrap="square" rtlCol="0">
            <a:spAutoFit/>
          </a:bodyPr>
          <a:lstStyle/>
          <a:p>
            <a:r>
              <a:rPr lang="en-US" dirty="0">
                <a:solidFill>
                  <a:schemeClr val="bg1"/>
                </a:solidFill>
              </a:rPr>
              <a:t>D&amp;C 107:18-19 HC</a:t>
            </a:r>
            <a:endParaRPr lang="en-US" sz="1200" dirty="0">
              <a:solidFill>
                <a:schemeClr val="bg1"/>
              </a:solidFill>
            </a:endParaRPr>
          </a:p>
        </p:txBody>
      </p:sp>
      <p:sp>
        <p:nvSpPr>
          <p:cNvPr id="19" name="TextBox 18"/>
          <p:cNvSpPr txBox="1"/>
          <p:nvPr/>
        </p:nvSpPr>
        <p:spPr>
          <a:xfrm>
            <a:off x="1413938" y="2883471"/>
            <a:ext cx="5468375" cy="2677656"/>
          </a:xfrm>
          <a:prstGeom prst="rect">
            <a:avLst/>
          </a:prstGeom>
          <a:noFill/>
          <a:ln>
            <a:noFill/>
          </a:ln>
        </p:spPr>
        <p:txBody>
          <a:bodyPr wrap="square" rtlCol="0">
            <a:spAutoFit/>
          </a:bodyPr>
          <a:lstStyle/>
          <a:p>
            <a:pPr fontAlgn="base"/>
            <a:r>
              <a:rPr lang="en-US" sz="2800" dirty="0">
                <a:solidFill>
                  <a:schemeClr val="bg1"/>
                </a:solidFill>
              </a:rPr>
              <a:t>“[The Melchizedek Priesthood] is the channel through which all knowledge, doctrine, the plan of salvation, and every important matter is revealed from heaven.” </a:t>
            </a:r>
          </a:p>
          <a:p>
            <a:pPr fontAlgn="base"/>
            <a:r>
              <a:rPr lang="en-US" sz="2800" dirty="0">
                <a:solidFill>
                  <a:schemeClr val="bg1"/>
                </a:solidFill>
              </a:rPr>
              <a:t>Joseph Smith</a:t>
            </a:r>
          </a:p>
        </p:txBody>
      </p:sp>
      <p:pic>
        <p:nvPicPr>
          <p:cNvPr id="5" name="Picture 4">
            <a:extLst>
              <a:ext uri="{FF2B5EF4-FFF2-40B4-BE49-F238E27FC236}">
                <a16:creationId xmlns:a16="http://schemas.microsoft.com/office/drawing/2014/main" id="{F8957C48-8055-49CF-95A2-53D4BBC594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261" y="296254"/>
            <a:ext cx="1355596" cy="1819626"/>
          </a:xfrm>
          <a:prstGeom prst="rect">
            <a:avLst/>
          </a:prstGeom>
        </p:spPr>
      </p:pic>
      <p:sp>
        <p:nvSpPr>
          <p:cNvPr id="30" name="TextBox 29">
            <a:extLst>
              <a:ext uri="{FF2B5EF4-FFF2-40B4-BE49-F238E27FC236}">
                <a16:creationId xmlns:a16="http://schemas.microsoft.com/office/drawing/2014/main" id="{276390BE-317A-4900-BDD8-FDE147996133}"/>
              </a:ext>
            </a:extLst>
          </p:cNvPr>
          <p:cNvSpPr txBox="1"/>
          <p:nvPr/>
        </p:nvSpPr>
        <p:spPr>
          <a:xfrm>
            <a:off x="410260" y="2115880"/>
            <a:ext cx="1219008" cy="276999"/>
          </a:xfrm>
          <a:prstGeom prst="rect">
            <a:avLst/>
          </a:prstGeom>
          <a:noFill/>
        </p:spPr>
        <p:txBody>
          <a:bodyPr wrap="square" rtlCol="0">
            <a:spAutoFit/>
          </a:bodyPr>
          <a:lstStyle/>
          <a:p>
            <a:r>
              <a:rPr lang="en-US" sz="1200" dirty="0">
                <a:solidFill>
                  <a:schemeClr val="bg1"/>
                </a:solidFill>
              </a:rPr>
              <a:t>Brent </a:t>
            </a:r>
            <a:r>
              <a:rPr lang="en-US" sz="1200" dirty="0" err="1">
                <a:solidFill>
                  <a:schemeClr val="bg1"/>
                </a:solidFill>
              </a:rPr>
              <a:t>Borup</a:t>
            </a:r>
            <a:endParaRPr lang="en-US" sz="1200" dirty="0">
              <a:solidFill>
                <a:schemeClr val="bg1"/>
              </a:solidFill>
            </a:endParaRPr>
          </a:p>
        </p:txBody>
      </p:sp>
      <p:pic>
        <p:nvPicPr>
          <p:cNvPr id="6" name="Picture 5">
            <a:extLst>
              <a:ext uri="{FF2B5EF4-FFF2-40B4-BE49-F238E27FC236}">
                <a16:creationId xmlns:a16="http://schemas.microsoft.com/office/drawing/2014/main" id="{BBDBD5D9-1140-94CC-1C31-4846E2BA2196}"/>
              </a:ext>
            </a:extLst>
          </p:cNvPr>
          <p:cNvPicPr>
            <a:picLocks noChangeAspect="1"/>
          </p:cNvPicPr>
          <p:nvPr/>
        </p:nvPicPr>
        <p:blipFill>
          <a:blip r:embed="rId4"/>
          <a:stretch>
            <a:fillRect/>
          </a:stretch>
        </p:blipFill>
        <p:spPr>
          <a:xfrm>
            <a:off x="6654282" y="1206067"/>
            <a:ext cx="4270865" cy="5282386"/>
          </a:xfrm>
          <a:prstGeom prst="rect">
            <a:avLst/>
          </a:prstGeom>
        </p:spPr>
      </p:pic>
    </p:spTree>
    <p:extLst>
      <p:ext uri="{BB962C8B-B14F-4D97-AF65-F5344CB8AC3E}">
        <p14:creationId xmlns:p14="http://schemas.microsoft.com/office/powerpoint/2010/main" val="2534802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42BFEF-74BD-4E48-ADFB-8161078686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41513" y="87086"/>
            <a:ext cx="11926755" cy="5355312"/>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a:t>
            </a:r>
          </a:p>
          <a:p>
            <a:r>
              <a:rPr lang="en-US" b="1" dirty="0">
                <a:solidFill>
                  <a:schemeClr val="bg1"/>
                </a:solidFill>
              </a:rPr>
              <a:t>The Magnificent Priesthood, Part 1</a:t>
            </a:r>
            <a:r>
              <a:rPr lang="en-US" dirty="0">
                <a:solidFill>
                  <a:schemeClr val="bg1"/>
                </a:solidFill>
              </a:rPr>
              <a:t> (2:34)</a:t>
            </a:r>
          </a:p>
          <a:p>
            <a:endParaRPr lang="en-US" dirty="0">
              <a:solidFill>
                <a:schemeClr val="bg1"/>
              </a:solidFill>
            </a:endParaRPr>
          </a:p>
          <a:p>
            <a:r>
              <a:rPr lang="en-US" i="1" dirty="0">
                <a:solidFill>
                  <a:schemeClr val="bg1"/>
                </a:solidFill>
              </a:rPr>
              <a:t>Doctrine and Covenants Who’s Who </a:t>
            </a:r>
            <a:r>
              <a:rPr lang="en-US" dirty="0">
                <a:solidFill>
                  <a:schemeClr val="bg1"/>
                </a:solidFill>
              </a:rPr>
              <a:t>by Ed J. </a:t>
            </a:r>
            <a:r>
              <a:rPr lang="en-US" dirty="0" err="1">
                <a:solidFill>
                  <a:schemeClr val="bg1"/>
                </a:solidFill>
              </a:rPr>
              <a:t>Pinegar</a:t>
            </a:r>
            <a:r>
              <a:rPr lang="en-US" dirty="0">
                <a:solidFill>
                  <a:schemeClr val="bg1"/>
                </a:solidFill>
              </a:rPr>
              <a:t> and Richard J. Allen pg. 20-21</a:t>
            </a:r>
            <a:endParaRPr lang="en-US" i="1" dirty="0">
              <a:solidFill>
                <a:schemeClr val="bg1"/>
              </a:solidFill>
            </a:endParaRPr>
          </a:p>
          <a:p>
            <a:r>
              <a:rPr lang="en-US" dirty="0">
                <a:solidFill>
                  <a:schemeClr val="bg1"/>
                </a:solidFill>
              </a:rPr>
              <a:t>Joseph Smith  (</a:t>
            </a:r>
            <a:r>
              <a:rPr lang="en-US" i="1" dirty="0">
                <a:solidFill>
                  <a:schemeClr val="bg1"/>
                </a:solidFill>
              </a:rPr>
              <a:t>History of the Church,</a:t>
            </a:r>
            <a:r>
              <a:rPr lang="en-US" dirty="0">
                <a:solidFill>
                  <a:schemeClr val="bg1"/>
                </a:solidFill>
              </a:rPr>
              <a:t> 2:209.)</a:t>
            </a:r>
          </a:p>
          <a:p>
            <a:r>
              <a:rPr lang="en-US" dirty="0">
                <a:solidFill>
                  <a:schemeClr val="bg1"/>
                </a:solidFill>
              </a:rPr>
              <a:t>	 (</a:t>
            </a:r>
            <a:r>
              <a:rPr lang="en-US" i="1" dirty="0">
                <a:solidFill>
                  <a:schemeClr val="bg1"/>
                </a:solidFill>
              </a:rPr>
              <a:t>History of the Church,</a:t>
            </a:r>
            <a:r>
              <a:rPr lang="en-US" dirty="0">
                <a:solidFill>
                  <a:schemeClr val="bg1"/>
                </a:solidFill>
              </a:rPr>
              <a:t> 4:207; see also D&amp;C 107:14.</a:t>
            </a:r>
          </a:p>
          <a:p>
            <a:r>
              <a:rPr lang="en-US" dirty="0">
                <a:solidFill>
                  <a:schemeClr val="bg1"/>
                </a:solidFill>
              </a:rPr>
              <a:t>		2:477—revelation</a:t>
            </a:r>
          </a:p>
          <a:p>
            <a:r>
              <a:rPr lang="en-US" sz="1800" b="0" i="0" dirty="0">
                <a:solidFill>
                  <a:schemeClr val="bg1"/>
                </a:solidFill>
                <a:effectLst/>
              </a:rPr>
              <a:t>Joseph Smith, in </a:t>
            </a:r>
            <a:r>
              <a:rPr lang="en-US" sz="1800" b="0" i="0" u="none" strike="noStrike" dirty="0">
                <a:solidFill>
                  <a:schemeClr val="bg1"/>
                </a:solidFill>
                <a:effectLst/>
              </a:rPr>
              <a:t>History, 1838–1856 [Manuscript History of the Church</a:t>
            </a:r>
            <a:r>
              <a:rPr lang="en-US" sz="1800" b="0" i="0" dirty="0">
                <a:solidFill>
                  <a:schemeClr val="bg1"/>
                </a:solidFill>
                <a:effectLst/>
              </a:rPr>
              <a:t>], volume C-1, 1104, josephsmithpapers.org; spelling, punctuation, and capitalization modernized</a:t>
            </a:r>
            <a:endParaRPr lang="en-US" dirty="0">
              <a:solidFill>
                <a:schemeClr val="bg1"/>
              </a:solidFill>
            </a:endParaRPr>
          </a:p>
          <a:p>
            <a:r>
              <a:rPr lang="en-US" dirty="0">
                <a:solidFill>
                  <a:schemeClr val="bg1"/>
                </a:solidFill>
              </a:rPr>
              <a:t>Elder Boyd K. Packer (“The Power of the Priesthood,”</a:t>
            </a:r>
            <a:r>
              <a:rPr lang="en-US" i="1" dirty="0">
                <a:solidFill>
                  <a:schemeClr val="bg1"/>
                </a:solidFill>
              </a:rPr>
              <a:t> Ensign,</a:t>
            </a:r>
            <a:r>
              <a:rPr lang="en-US" dirty="0">
                <a:solidFill>
                  <a:schemeClr val="bg1"/>
                </a:solidFill>
              </a:rPr>
              <a:t> May 2010, 7)</a:t>
            </a:r>
          </a:p>
          <a:p>
            <a:r>
              <a:rPr lang="en-US" sz="1800" dirty="0">
                <a:solidFill>
                  <a:schemeClr val="bg1"/>
                </a:solidFill>
              </a:rPr>
              <a:t>Presentation by http://fashionsbylynda.com/blog/</a:t>
            </a:r>
            <a:endParaRPr lang="en-US" dirty="0">
              <a:solidFill>
                <a:schemeClr val="bg1"/>
              </a:solidFill>
            </a:endParaRPr>
          </a:p>
          <a:p>
            <a:r>
              <a:rPr lang="en-US" dirty="0">
                <a:solidFill>
                  <a:schemeClr val="bg1"/>
                </a:solidFill>
              </a:rPr>
              <a:t>Joseph F. Smith (</a:t>
            </a:r>
            <a:r>
              <a:rPr lang="en-US" i="1" dirty="0">
                <a:solidFill>
                  <a:schemeClr val="bg1"/>
                </a:solidFill>
              </a:rPr>
              <a:t>Teachings of Presidents of the Church: Joseph F. Smith</a:t>
            </a:r>
            <a:r>
              <a:rPr lang="en-US" dirty="0">
                <a:solidFill>
                  <a:schemeClr val="bg1"/>
                </a:solidFill>
              </a:rPr>
              <a:t> [1998],341–42)</a:t>
            </a:r>
          </a:p>
          <a:p>
            <a:r>
              <a:rPr lang="en-US" dirty="0">
                <a:solidFill>
                  <a:schemeClr val="bg1"/>
                </a:solidFill>
              </a:rPr>
              <a:t>Joseph Fielding McConkie and Craig J. Ostler </a:t>
            </a:r>
            <a:r>
              <a:rPr lang="en-US" i="1" dirty="0">
                <a:solidFill>
                  <a:schemeClr val="bg1"/>
                </a:solidFill>
              </a:rPr>
              <a:t>Revelations of the Restoration </a:t>
            </a:r>
            <a:r>
              <a:rPr lang="en-US" dirty="0">
                <a:solidFill>
                  <a:schemeClr val="bg1"/>
                </a:solidFill>
              </a:rPr>
              <a:t>pg. 787-789</a:t>
            </a:r>
          </a:p>
          <a:p>
            <a:r>
              <a:rPr lang="en-US" dirty="0">
                <a:solidFill>
                  <a:schemeClr val="bg1"/>
                </a:solidFill>
              </a:rPr>
              <a:t>President Spencer W. Kimball (“The Example of Abraham,” </a:t>
            </a:r>
            <a:r>
              <a:rPr lang="en-US" i="1" dirty="0">
                <a:solidFill>
                  <a:schemeClr val="bg1"/>
                </a:solidFill>
              </a:rPr>
              <a:t>Ensign,</a:t>
            </a:r>
            <a:r>
              <a:rPr lang="en-US" dirty="0">
                <a:solidFill>
                  <a:schemeClr val="bg1"/>
                </a:solidFill>
              </a:rPr>
              <a:t> June 1975, 3; see also </a:t>
            </a:r>
            <a:r>
              <a:rPr lang="en-US" i="1" dirty="0">
                <a:solidFill>
                  <a:schemeClr val="bg1"/>
                </a:solidFill>
              </a:rPr>
              <a:t>Doctrine and Covenants Institute Student Manual,</a:t>
            </a:r>
            <a:r>
              <a:rPr lang="en-US" dirty="0">
                <a:solidFill>
                  <a:schemeClr val="bg1"/>
                </a:solidFill>
              </a:rPr>
              <a:t> 2nd ed. [Church Educational System manual, 2001], 263).</a:t>
            </a:r>
          </a:p>
          <a:p>
            <a:r>
              <a:rPr lang="en-US" sz="1800" b="0" i="0" dirty="0">
                <a:solidFill>
                  <a:schemeClr val="bg1"/>
                </a:solidFill>
                <a:effectLst/>
              </a:rPr>
              <a:t>Dieter F. Uchtdorf, “</a:t>
            </a:r>
            <a:r>
              <a:rPr lang="en-US" sz="1800" b="0" i="0" u="none" strike="noStrike" dirty="0">
                <a:solidFill>
                  <a:schemeClr val="bg1"/>
                </a:solidFill>
                <a:effectLst/>
              </a:rPr>
              <a:t>The Joy of the Priesthood</a:t>
            </a:r>
            <a:r>
              <a:rPr lang="en-US" sz="1800" b="0" i="0" dirty="0">
                <a:solidFill>
                  <a:schemeClr val="bg1"/>
                </a:solidFill>
                <a:effectLst/>
              </a:rPr>
              <a:t>,” </a:t>
            </a:r>
            <a:r>
              <a:rPr lang="en-US" sz="1800" b="0" i="1" dirty="0">
                <a:solidFill>
                  <a:schemeClr val="bg1"/>
                </a:solidFill>
                <a:effectLst/>
              </a:rPr>
              <a:t>Ensign</a:t>
            </a:r>
            <a:r>
              <a:rPr lang="en-US" sz="1800" b="0" i="0" dirty="0">
                <a:solidFill>
                  <a:schemeClr val="bg1"/>
                </a:solidFill>
                <a:effectLst/>
              </a:rPr>
              <a:t> or </a:t>
            </a:r>
            <a:r>
              <a:rPr lang="en-US" sz="1800" b="0" i="1" dirty="0">
                <a:solidFill>
                  <a:schemeClr val="bg1"/>
                </a:solidFill>
                <a:effectLst/>
              </a:rPr>
              <a:t>Liahona</a:t>
            </a:r>
            <a:r>
              <a:rPr lang="en-US" sz="1800" b="0" i="0" dirty="0">
                <a:solidFill>
                  <a:schemeClr val="bg1"/>
                </a:solidFill>
                <a:effectLst/>
              </a:rPr>
              <a:t>, Nov. 2012, 59</a:t>
            </a:r>
          </a:p>
          <a:p>
            <a:r>
              <a:rPr lang="en-US" sz="1800" b="0" i="0" dirty="0">
                <a:solidFill>
                  <a:schemeClr val="bg1"/>
                </a:solidFill>
                <a:effectLst/>
              </a:rPr>
              <a:t>Dallin H. Oaks, “</a:t>
            </a:r>
            <a:r>
              <a:rPr lang="en-US" sz="1800" b="0" i="0" u="none" strike="noStrike" dirty="0">
                <a:solidFill>
                  <a:schemeClr val="bg1"/>
                </a:solidFill>
                <a:effectLst/>
              </a:rPr>
              <a:t>The Keys and Authority of the Priesthood</a:t>
            </a:r>
            <a:r>
              <a:rPr lang="en-US" sz="1800" b="0" i="0" dirty="0">
                <a:solidFill>
                  <a:schemeClr val="bg1"/>
                </a:solidFill>
                <a:effectLst/>
              </a:rPr>
              <a:t>,” </a:t>
            </a:r>
            <a:r>
              <a:rPr lang="en-US" sz="1800" b="0" i="1" dirty="0">
                <a:solidFill>
                  <a:schemeClr val="bg1"/>
                </a:solidFill>
                <a:effectLst/>
              </a:rPr>
              <a:t>Ensign</a:t>
            </a:r>
            <a:r>
              <a:rPr lang="en-US" sz="1800" b="0" i="0" dirty="0">
                <a:solidFill>
                  <a:schemeClr val="bg1"/>
                </a:solidFill>
                <a:effectLst/>
              </a:rPr>
              <a:t> or </a:t>
            </a:r>
            <a:r>
              <a:rPr lang="en-US" sz="1800" b="0" i="1" dirty="0">
                <a:solidFill>
                  <a:schemeClr val="bg1"/>
                </a:solidFill>
                <a:effectLst/>
              </a:rPr>
              <a:t>Liahona</a:t>
            </a:r>
            <a:r>
              <a:rPr lang="en-US" sz="1800" b="0" i="0" dirty="0">
                <a:solidFill>
                  <a:schemeClr val="bg1"/>
                </a:solidFill>
                <a:effectLst/>
              </a:rPr>
              <a:t>, May 2014, 50)</a:t>
            </a:r>
            <a:endParaRPr lang="en-US" i="1" dirty="0">
              <a:solidFill>
                <a:schemeClr val="bg1"/>
              </a:solidFill>
            </a:endParaRPr>
          </a:p>
        </p:txBody>
      </p:sp>
      <p:grpSp>
        <p:nvGrpSpPr>
          <p:cNvPr id="3" name="Group 2"/>
          <p:cNvGrpSpPr/>
          <p:nvPr/>
        </p:nvGrpSpPr>
        <p:grpSpPr>
          <a:xfrm>
            <a:off x="9007899" y="116165"/>
            <a:ext cx="2771917" cy="2281297"/>
            <a:chOff x="8501743" y="222417"/>
            <a:chExt cx="3290661" cy="3142489"/>
          </a:xfrm>
        </p:grpSpPr>
        <p:pic>
          <p:nvPicPr>
            <p:cNvPr id="13314" name="Picture 2" descr="https://www.lds.org/bc/content/shared/content/images/gospel-library/manual/35969/35969_all_014_02-presidenc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1743" y="222417"/>
              <a:ext cx="3290661" cy="252232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256032" y="2718575"/>
              <a:ext cx="2536372" cy="646331"/>
            </a:xfrm>
            <a:prstGeom prst="rect">
              <a:avLst/>
            </a:prstGeom>
          </p:spPr>
          <p:txBody>
            <a:bodyPr wrap="square">
              <a:spAutoFit/>
            </a:bodyPr>
            <a:lstStyle/>
            <a:p>
              <a:r>
                <a:rPr lang="en-US" sz="900" dirty="0">
                  <a:solidFill>
                    <a:schemeClr val="bg1"/>
                  </a:solidFill>
                  <a:latin typeface="arial" panose="020B0604020202020204" pitchFamily="34" charset="0"/>
                </a:rPr>
                <a:t>The First Presidency of the Church from 1880 to 1887: President John Taylor (center)and his counselors, George Q. Cannon (left) and Joseph F. Smith (right).</a:t>
              </a:r>
              <a:endParaRPr lang="en-US" sz="900" dirty="0">
                <a:solidFill>
                  <a:schemeClr val="bg1"/>
                </a:solidFill>
              </a:endParaRPr>
            </a:p>
          </p:txBody>
        </p:sp>
      </p:grpSp>
      <p:grpSp>
        <p:nvGrpSpPr>
          <p:cNvPr id="8" name="Group 7">
            <a:extLst>
              <a:ext uri="{FF2B5EF4-FFF2-40B4-BE49-F238E27FC236}">
                <a16:creationId xmlns:a16="http://schemas.microsoft.com/office/drawing/2014/main" id="{AA5F0842-2A10-4C36-9C4C-C9724ABEB599}"/>
              </a:ext>
            </a:extLst>
          </p:cNvPr>
          <p:cNvGrpSpPr/>
          <p:nvPr/>
        </p:nvGrpSpPr>
        <p:grpSpPr>
          <a:xfrm>
            <a:off x="4338085" y="639979"/>
            <a:ext cx="471984" cy="614663"/>
            <a:chOff x="7543800" y="3810000"/>
            <a:chExt cx="1143000" cy="1447800"/>
          </a:xfrm>
        </p:grpSpPr>
        <p:sp>
          <p:nvSpPr>
            <p:cNvPr id="9" name="Trapezoid 8">
              <a:extLst>
                <a:ext uri="{FF2B5EF4-FFF2-40B4-BE49-F238E27FC236}">
                  <a16:creationId xmlns:a16="http://schemas.microsoft.com/office/drawing/2014/main" id="{D8882DD3-2310-42AA-BF1E-55837D38C7CE}"/>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79">
              <a:extLst>
                <a:ext uri="{FF2B5EF4-FFF2-40B4-BE49-F238E27FC236}">
                  <a16:creationId xmlns:a16="http://schemas.microsoft.com/office/drawing/2014/main" id="{A4659323-0A57-42BB-8456-7E356A196933}"/>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0">
              <a:extLst>
                <a:ext uri="{FF2B5EF4-FFF2-40B4-BE49-F238E27FC236}">
                  <a16:creationId xmlns:a16="http://schemas.microsoft.com/office/drawing/2014/main" id="{F60629DB-330F-4F0E-84ED-42D8B0D65D6A}"/>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81">
              <a:extLst>
                <a:ext uri="{FF2B5EF4-FFF2-40B4-BE49-F238E27FC236}">
                  <a16:creationId xmlns:a16="http://schemas.microsoft.com/office/drawing/2014/main" id="{5A54630B-44C8-4EFC-9EB8-933433C79855}"/>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871D42D-C366-4899-AA48-B212A168EA06}"/>
                </a:ext>
              </a:extLst>
            </p:cNvPr>
            <p:cNvGrpSpPr/>
            <p:nvPr/>
          </p:nvGrpSpPr>
          <p:grpSpPr>
            <a:xfrm>
              <a:off x="7924800" y="3810000"/>
              <a:ext cx="645353" cy="610017"/>
              <a:chOff x="7924800" y="5867400"/>
              <a:chExt cx="645353" cy="610017"/>
            </a:xfrm>
          </p:grpSpPr>
          <p:grpSp>
            <p:nvGrpSpPr>
              <p:cNvPr id="21" name="Group 13">
                <a:extLst>
                  <a:ext uri="{FF2B5EF4-FFF2-40B4-BE49-F238E27FC236}">
                    <a16:creationId xmlns:a16="http://schemas.microsoft.com/office/drawing/2014/main" id="{96DFE79F-26E2-4167-874B-D0A774EE1EC1}"/>
                  </a:ext>
                </a:extLst>
              </p:cNvPr>
              <p:cNvGrpSpPr/>
              <p:nvPr/>
            </p:nvGrpSpPr>
            <p:grpSpPr>
              <a:xfrm>
                <a:off x="7924800" y="5867400"/>
                <a:ext cx="645353" cy="610017"/>
                <a:chOff x="3037563" y="3121795"/>
                <a:chExt cx="1250371" cy="1224010"/>
              </a:xfrm>
            </p:grpSpPr>
            <p:sp>
              <p:nvSpPr>
                <p:cNvPr id="23" name="Oval 22">
                  <a:extLst>
                    <a:ext uri="{FF2B5EF4-FFF2-40B4-BE49-F238E27FC236}">
                      <a16:creationId xmlns:a16="http://schemas.microsoft.com/office/drawing/2014/main" id="{A4788A47-161A-4E98-A8F3-ADB2BA4C442C}"/>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3BD7731D-557D-46BC-AF2E-7F36AB2834F5}"/>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B313F0A-5B91-457D-A3A7-154AB3876001}"/>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233621B-63CD-45CD-8BEB-F28A4EC0AF31}"/>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a:extLst>
                  <a:ext uri="{FF2B5EF4-FFF2-40B4-BE49-F238E27FC236}">
                    <a16:creationId xmlns:a16="http://schemas.microsoft.com/office/drawing/2014/main" id="{CC96E96A-BA29-4081-A387-401B2E1579DE}"/>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AE7268AF-2577-4298-9782-B35A0B0B5510}"/>
                </a:ext>
              </a:extLst>
            </p:cNvPr>
            <p:cNvGrpSpPr/>
            <p:nvPr/>
          </p:nvGrpSpPr>
          <p:grpSpPr>
            <a:xfrm>
              <a:off x="7543800" y="4038600"/>
              <a:ext cx="403070" cy="381000"/>
              <a:chOff x="7924800" y="5867400"/>
              <a:chExt cx="645353" cy="610017"/>
            </a:xfrm>
          </p:grpSpPr>
          <p:grpSp>
            <p:nvGrpSpPr>
              <p:cNvPr id="15" name="Group 13">
                <a:extLst>
                  <a:ext uri="{FF2B5EF4-FFF2-40B4-BE49-F238E27FC236}">
                    <a16:creationId xmlns:a16="http://schemas.microsoft.com/office/drawing/2014/main" id="{77CF45E0-B966-48E0-8033-ED177A6C0AF2}"/>
                  </a:ext>
                </a:extLst>
              </p:cNvPr>
              <p:cNvGrpSpPr/>
              <p:nvPr/>
            </p:nvGrpSpPr>
            <p:grpSpPr>
              <a:xfrm>
                <a:off x="7924800" y="5867400"/>
                <a:ext cx="645353" cy="610017"/>
                <a:chOff x="3037563" y="3121795"/>
                <a:chExt cx="1250371" cy="1224010"/>
              </a:xfrm>
            </p:grpSpPr>
            <p:sp>
              <p:nvSpPr>
                <p:cNvPr id="17" name="Oval 16">
                  <a:extLst>
                    <a:ext uri="{FF2B5EF4-FFF2-40B4-BE49-F238E27FC236}">
                      <a16:creationId xmlns:a16="http://schemas.microsoft.com/office/drawing/2014/main" id="{EA3E5088-F2A7-4BDB-98B1-6368AA0FFD33}"/>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AEEBCD0-1EB4-47CB-904B-B4BD6C59A62E}"/>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E75284E-99E9-49F8-9A8F-C3233180C014}"/>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2EFF651-1897-47CC-9FC9-F269D13B8EE7}"/>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a16="http://schemas.microsoft.com/office/drawing/2014/main" id="{0C4C2F1F-D8CD-4E84-8FEB-9BE924BB244D}"/>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TextBox 4">
            <a:extLst>
              <a:ext uri="{FF2B5EF4-FFF2-40B4-BE49-F238E27FC236}">
                <a16:creationId xmlns:a16="http://schemas.microsoft.com/office/drawing/2014/main" id="{B94A8667-7E7C-4A4A-0BB1-DDCFDC0D958B}"/>
              </a:ext>
            </a:extLst>
          </p:cNvPr>
          <p:cNvSpPr txBox="1"/>
          <p:nvPr/>
        </p:nvSpPr>
        <p:spPr>
          <a:xfrm>
            <a:off x="0" y="6550223"/>
            <a:ext cx="6165128" cy="307777"/>
          </a:xfrm>
          <a:prstGeom prst="rect">
            <a:avLst/>
          </a:prstGeom>
          <a:noFill/>
        </p:spPr>
        <p:txBody>
          <a:bodyPr wrap="square">
            <a:spAutoFit/>
          </a:bodyPr>
          <a:lstStyle/>
          <a:p>
            <a:r>
              <a:rPr lang="en-US" sz="1400" dirty="0"/>
              <a:t>Presentation by http://fashionsbylynda.com/blog/</a:t>
            </a:r>
          </a:p>
        </p:txBody>
      </p:sp>
    </p:spTree>
    <p:extLst>
      <p:ext uri="{BB962C8B-B14F-4D97-AF65-F5344CB8AC3E}">
        <p14:creationId xmlns:p14="http://schemas.microsoft.com/office/powerpoint/2010/main" val="3829153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744832" cy="3231654"/>
          </a:xfrm>
          <a:prstGeom prst="rect">
            <a:avLst/>
          </a:prstGeom>
          <a:ln>
            <a:solidFill>
              <a:schemeClr val="tx1"/>
            </a:solidFill>
          </a:ln>
        </p:spPr>
        <p:txBody>
          <a:bodyPr wrap="square">
            <a:spAutoFit/>
          </a:bodyPr>
          <a:lstStyle/>
          <a:p>
            <a:pPr fontAlgn="base"/>
            <a:r>
              <a:rPr lang="en-US" sz="1200" b="1" dirty="0">
                <a:solidFill>
                  <a:srgbClr val="2F393A"/>
                </a:solidFill>
                <a:latin typeface="Abadi" panose="020B0604020104020204" pitchFamily="34" charset="0"/>
              </a:rPr>
              <a:t>On 28 March 1835 Elders Hyde and </a:t>
            </a:r>
            <a:r>
              <a:rPr lang="en-US" sz="1200" b="1" dirty="0" err="1">
                <a:solidFill>
                  <a:srgbClr val="2F393A"/>
                </a:solidFill>
                <a:latin typeface="Abadi" panose="020B0604020104020204" pitchFamily="34" charset="0"/>
              </a:rPr>
              <a:t>McLellin</a:t>
            </a:r>
            <a:r>
              <a:rPr lang="en-US" sz="1200" b="1" dirty="0">
                <a:solidFill>
                  <a:srgbClr val="2F393A"/>
                </a:solidFill>
                <a:latin typeface="Abadi" panose="020B0604020104020204" pitchFamily="34" charset="0"/>
              </a:rPr>
              <a:t> wrote:</a:t>
            </a:r>
          </a:p>
          <a:p>
            <a:pPr fontAlgn="base"/>
            <a:r>
              <a:rPr lang="en-US" sz="1200" dirty="0">
                <a:solidFill>
                  <a:srgbClr val="2F393A"/>
                </a:solidFill>
                <a:latin typeface="Abadi" panose="020B0604020104020204" pitchFamily="34" charset="0"/>
              </a:rPr>
              <a:t>“This afternoon the Twelve met in council, and had a time of general confession. On reviewing our past course we are satisfied, and feel to confess also, that we have not realized the importance of our calling to that degree that we ought; we have been light-minded and vain, and in many things have done wrong. For all these things we have asked the forgiveness of our heavenly Father; and wherein we have grieved or wounded the feelings of the Presidency, we ask their forgiveness. The time when we are about to separate is near; and when we shall meet again, God only knows; we therefore feel to ask of him whom we have acknowledged to be our Prophet and Seer, that he inquire of God for us, and obtain a revelation, (if consistent) that we may look upon it when we are separated, that our hearts may be comforted. Our worthiness has not inspired us to make this request, but our unworthiness. We have unitedly asked God our heavenly Father to grant unto us through His Seer, a revelation of His mind and will concerning our duty [during] the coming season, even a great revelation, that will enlarge our hearts, comfort us in adversity, and brighten our hopes amidst the powers of darkness.” (</a:t>
            </a:r>
            <a:r>
              <a:rPr lang="en-US" sz="1200" i="1" dirty="0">
                <a:solidFill>
                  <a:srgbClr val="2F393A"/>
                </a:solidFill>
                <a:latin typeface="Abadi" panose="020B0604020104020204" pitchFamily="34" charset="0"/>
              </a:rPr>
              <a:t>History of the Church,</a:t>
            </a:r>
            <a:r>
              <a:rPr lang="en-US" sz="1200" dirty="0">
                <a:solidFill>
                  <a:srgbClr val="2F393A"/>
                </a:solidFill>
                <a:latin typeface="Abadi" panose="020B0604020104020204" pitchFamily="34" charset="0"/>
              </a:rPr>
              <a:t> 2:209–10.)</a:t>
            </a:r>
          </a:p>
          <a:p>
            <a:pPr fontAlgn="base"/>
            <a:r>
              <a:rPr lang="en-US" sz="1200" dirty="0">
                <a:solidFill>
                  <a:srgbClr val="2F393A"/>
                </a:solidFill>
                <a:latin typeface="Abadi" panose="020B0604020104020204" pitchFamily="34" charset="0"/>
              </a:rPr>
              <a:t>The Prophet Joseph did inquire of the Lord and on 28 March 1835 received verses 1–52, 56–58 of this section. The other verses were revealed at different times. (See History of the Church, 2:210; Smith, Teachings, pp. 38–39.)</a:t>
            </a:r>
            <a:endParaRPr lang="en-US" sz="1200" b="0" i="0" dirty="0">
              <a:solidFill>
                <a:srgbClr val="2F393A"/>
              </a:solidFill>
              <a:effectLst/>
              <a:latin typeface="Abadi" panose="020B0604020104020204" pitchFamily="34" charset="0"/>
            </a:endParaRPr>
          </a:p>
        </p:txBody>
      </p:sp>
      <p:pic>
        <p:nvPicPr>
          <p:cNvPr id="1028" name="Picture 4" descr="http://www.utlm.org/images/ldschurchstructur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4445" y="543208"/>
            <a:ext cx="3701049" cy="49655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1" y="3423498"/>
            <a:ext cx="6744832" cy="2970044"/>
          </a:xfrm>
          <a:prstGeom prst="rect">
            <a:avLst/>
          </a:prstGeom>
          <a:ln>
            <a:solidFill>
              <a:schemeClr val="tx1"/>
            </a:solidFill>
          </a:ln>
        </p:spPr>
        <p:txBody>
          <a:bodyPr wrap="square">
            <a:spAutoFit/>
          </a:bodyPr>
          <a:lstStyle/>
          <a:p>
            <a:pPr fontAlgn="base"/>
            <a:r>
              <a:rPr lang="en-US" sz="1100" dirty="0">
                <a:latin typeface="Abadi" panose="020B0604020104020204" pitchFamily="34" charset="0"/>
              </a:rPr>
              <a:t>Elder Bruce R. McConkie wrote:</a:t>
            </a:r>
          </a:p>
          <a:p>
            <a:pPr fontAlgn="base"/>
            <a:r>
              <a:rPr lang="en-US" sz="1100" b="1" dirty="0">
                <a:latin typeface="Abadi" panose="020B0604020104020204" pitchFamily="34" charset="0"/>
              </a:rPr>
              <a:t>“</a:t>
            </a:r>
            <a:r>
              <a:rPr lang="en-US" sz="1100" b="1" i="1" dirty="0">
                <a:latin typeface="Abadi" panose="020B0604020104020204" pitchFamily="34" charset="0"/>
              </a:rPr>
              <a:t>The priesthood is greater than any of its offices. </a:t>
            </a:r>
            <a:r>
              <a:rPr lang="en-US" sz="1100" i="1" dirty="0">
                <a:latin typeface="Abadi" panose="020B0604020104020204" pitchFamily="34" charset="0"/>
              </a:rPr>
              <a:t>No office adds any power, dignity, or authority to the priesthood. All offices derive their rights, prerogatives, graces, and powers from the priesthood.</a:t>
            </a:r>
            <a:r>
              <a:rPr lang="en-US" sz="1100" dirty="0">
                <a:latin typeface="Abadi" panose="020B0604020104020204" pitchFamily="34" charset="0"/>
              </a:rPr>
              <a:t> This principle may be diagramed by dividing a circle into segments. The priesthood is the circle; the segments of the circle are the callings or offices in the priesthood. Anyone who serves in a segment of the circle must possess the power of the whole circle. No one can hold an office in the priesthood without first holding the priesthood.</a:t>
            </a:r>
          </a:p>
          <a:p>
            <a:pPr fontAlgn="base"/>
            <a:r>
              <a:rPr lang="en-US" sz="1100" dirty="0">
                <a:latin typeface="Abadi" panose="020B0604020104020204" pitchFamily="34" charset="0"/>
              </a:rPr>
              <a:t>“Thus it is that priesthood is </a:t>
            </a:r>
            <a:r>
              <a:rPr lang="en-US" sz="1100" i="1" dirty="0">
                <a:latin typeface="Abadi" panose="020B0604020104020204" pitchFamily="34" charset="0"/>
              </a:rPr>
              <a:t>conferred</a:t>
            </a:r>
            <a:r>
              <a:rPr lang="en-US" sz="1100" dirty="0">
                <a:latin typeface="Abadi" panose="020B0604020104020204" pitchFamily="34" charset="0"/>
              </a:rPr>
              <a:t> upon worthy individuals, and they are then </a:t>
            </a:r>
            <a:r>
              <a:rPr lang="en-US" sz="1100" i="1" dirty="0">
                <a:latin typeface="Abadi" panose="020B0604020104020204" pitchFamily="34" charset="0"/>
              </a:rPr>
              <a:t>ordained</a:t>
            </a:r>
            <a:r>
              <a:rPr lang="en-US" sz="1100" dirty="0">
                <a:latin typeface="Abadi" panose="020B0604020104020204" pitchFamily="34" charset="0"/>
              </a:rPr>
              <a:t> to offices in the priesthood; and thus it is that all offices in the priesthood and in the Church are specifically designated as </a:t>
            </a:r>
            <a:r>
              <a:rPr lang="en-US" sz="1100" i="1" dirty="0">
                <a:latin typeface="Abadi" panose="020B0604020104020204" pitchFamily="34" charset="0"/>
              </a:rPr>
              <a:t>appendages</a:t>
            </a:r>
            <a:r>
              <a:rPr lang="en-US" sz="1100" dirty="0">
                <a:latin typeface="Abadi" panose="020B0604020104020204" pitchFamily="34" charset="0"/>
              </a:rPr>
              <a:t> to the priesthood; that is, they grow out of the priesthood, they are supplemental to it, they are less than the priesthood in importance. (D. &amp; C. 84:29–30; 107:5.) It follows that it is greater and more important to hold the Melchizedek Priesthood, for instance, than it is to hold any office in that priesthood. …</a:t>
            </a:r>
          </a:p>
          <a:p>
            <a:pPr fontAlgn="base"/>
            <a:r>
              <a:rPr lang="en-US" sz="1100" dirty="0">
                <a:latin typeface="Abadi" panose="020B0604020104020204" pitchFamily="34" charset="0"/>
              </a:rPr>
              <a:t>“Further, there is no </a:t>
            </a:r>
            <a:r>
              <a:rPr lang="en-US" sz="1100" i="1" dirty="0">
                <a:latin typeface="Abadi" panose="020B0604020104020204" pitchFamily="34" charset="0"/>
              </a:rPr>
              <a:t>advancement</a:t>
            </a:r>
            <a:r>
              <a:rPr lang="en-US" sz="1100" dirty="0">
                <a:latin typeface="Abadi" panose="020B0604020104020204" pitchFamily="34" charset="0"/>
              </a:rPr>
              <a:t> from one office to another within the Melchizedek Priesthood. Every elder holds as much priesthood as an apostle or as the President of the Church, though these latter officers hold greater administrative assignments in the kingdom. It follows, also, that any holder of the Melchizedek Priesthood could perform any priestly function he was appointed to do by the one holding the keys of the kingdom.” (</a:t>
            </a:r>
            <a:r>
              <a:rPr lang="en-US" sz="1100" i="1" dirty="0">
                <a:latin typeface="Abadi" panose="020B0604020104020204" pitchFamily="34" charset="0"/>
              </a:rPr>
              <a:t>Mormon Doctrine,</a:t>
            </a:r>
            <a:r>
              <a:rPr lang="en-US" sz="1100" dirty="0">
                <a:latin typeface="Abadi" panose="020B0604020104020204" pitchFamily="34" charset="0"/>
              </a:rPr>
              <a:t> pp. 595–96.)</a:t>
            </a:r>
            <a:endParaRPr lang="en-US" sz="1100" b="0" i="0" dirty="0">
              <a:effectLst/>
              <a:latin typeface="Abadi" panose="020B0604020104020204" pitchFamily="34" charset="0"/>
            </a:endParaRPr>
          </a:p>
        </p:txBody>
      </p:sp>
    </p:spTree>
    <p:extLst>
      <p:ext uri="{BB962C8B-B14F-4D97-AF65-F5344CB8AC3E}">
        <p14:creationId xmlns:p14="http://schemas.microsoft.com/office/powerpoint/2010/main" val="3173744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2177C1E8-0FAD-41C8-BDB1-C0CE8CBEE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72569" y="695197"/>
            <a:ext cx="8782692" cy="5909310"/>
          </a:xfrm>
          <a:prstGeom prst="rect">
            <a:avLst/>
          </a:prstGeom>
          <a:noFill/>
        </p:spPr>
        <p:txBody>
          <a:bodyPr wrap="square" rtlCol="0">
            <a:spAutoFit/>
          </a:bodyPr>
          <a:lstStyle/>
          <a:p>
            <a:r>
              <a:rPr lang="en-US" dirty="0">
                <a:solidFill>
                  <a:schemeClr val="bg1"/>
                </a:solidFill>
              </a:rPr>
              <a:t>He was born in October 1788 at Poultney, Vermont</a:t>
            </a:r>
          </a:p>
          <a:p>
            <a:endParaRPr lang="en-US" dirty="0">
              <a:solidFill>
                <a:schemeClr val="bg1"/>
              </a:solidFill>
            </a:endParaRPr>
          </a:p>
          <a:p>
            <a:r>
              <a:rPr lang="en-US" dirty="0">
                <a:solidFill>
                  <a:schemeClr val="bg1"/>
                </a:solidFill>
              </a:rPr>
              <a:t>He was the older brother to Oliver Cowdery</a:t>
            </a:r>
          </a:p>
          <a:p>
            <a:endParaRPr lang="en-US" dirty="0">
              <a:solidFill>
                <a:schemeClr val="bg1"/>
              </a:solidFill>
            </a:endParaRPr>
          </a:p>
          <a:p>
            <a:r>
              <a:rPr lang="en-US" dirty="0">
                <a:solidFill>
                  <a:schemeClr val="bg1"/>
                </a:solidFill>
              </a:rPr>
              <a:t>He became a successful farmer and medical practitioner in Freedom, New York</a:t>
            </a:r>
          </a:p>
          <a:p>
            <a:endParaRPr lang="en-US" dirty="0">
              <a:solidFill>
                <a:schemeClr val="bg1"/>
              </a:solidFill>
            </a:endParaRPr>
          </a:p>
          <a:p>
            <a:r>
              <a:rPr lang="en-US" dirty="0">
                <a:solidFill>
                  <a:schemeClr val="bg1"/>
                </a:solidFill>
              </a:rPr>
              <a:t>On September 22, 1814, he married Patience Simonds and in 1816 the couple moved to Freedom, New York—they had 11 children</a:t>
            </a:r>
          </a:p>
          <a:p>
            <a:endParaRPr lang="en-US" dirty="0">
              <a:solidFill>
                <a:schemeClr val="bg1"/>
              </a:solidFill>
            </a:endParaRPr>
          </a:p>
          <a:p>
            <a:r>
              <a:rPr lang="en-US" dirty="0">
                <a:solidFill>
                  <a:schemeClr val="bg1"/>
                </a:solidFill>
              </a:rPr>
              <a:t>Oliver Cowdery introduced him to the Book of Mormon, and he joined the Church in 1831</a:t>
            </a:r>
          </a:p>
          <a:p>
            <a:endParaRPr lang="en-US" dirty="0">
              <a:solidFill>
                <a:schemeClr val="bg1"/>
              </a:solidFill>
            </a:endParaRPr>
          </a:p>
          <a:p>
            <a:r>
              <a:rPr lang="en-US" dirty="0">
                <a:solidFill>
                  <a:schemeClr val="bg1"/>
                </a:solidFill>
              </a:rPr>
              <a:t>On November 25, 1834, he was called as a “presiding high priest” in his community</a:t>
            </a:r>
          </a:p>
          <a:p>
            <a:endParaRPr lang="en-US" dirty="0">
              <a:solidFill>
                <a:schemeClr val="bg1"/>
              </a:solidFill>
            </a:endParaRPr>
          </a:p>
          <a:p>
            <a:r>
              <a:rPr lang="en-US" dirty="0">
                <a:solidFill>
                  <a:schemeClr val="bg1"/>
                </a:solidFill>
              </a:rPr>
              <a:t>He accused one of the Twelve Apostles of misusing funds for missions, but repented, then moved to Kirtland in 1836 and apologized in a news article printed in the </a:t>
            </a:r>
            <a:r>
              <a:rPr lang="en-US" i="1" dirty="0">
                <a:solidFill>
                  <a:schemeClr val="bg1"/>
                </a:solidFill>
              </a:rPr>
              <a:t>Messenger and Advocate</a:t>
            </a:r>
            <a:endParaRPr lang="en-US" dirty="0">
              <a:solidFill>
                <a:schemeClr val="bg1"/>
              </a:solidFill>
            </a:endParaRPr>
          </a:p>
          <a:p>
            <a:endParaRPr lang="en-US" dirty="0">
              <a:solidFill>
                <a:schemeClr val="bg1"/>
              </a:solidFill>
            </a:endParaRPr>
          </a:p>
          <a:p>
            <a:r>
              <a:rPr lang="en-US" dirty="0">
                <a:solidFill>
                  <a:schemeClr val="bg1"/>
                </a:solidFill>
              </a:rPr>
              <a:t>He served in various capacities as a scribe, recorder, editor, and agent for the Church and also a member of the Kirtland High Council</a:t>
            </a:r>
          </a:p>
          <a:p>
            <a:endParaRPr lang="en-US" dirty="0">
              <a:solidFill>
                <a:schemeClr val="bg1"/>
              </a:solidFill>
            </a:endParaRPr>
          </a:p>
          <a:p>
            <a:r>
              <a:rPr lang="en-US" dirty="0">
                <a:solidFill>
                  <a:schemeClr val="bg1"/>
                </a:solidFill>
              </a:rPr>
              <a:t>He left the Church after 1838 and never returned. He died in Kirtland on February 23, 1851</a:t>
            </a:r>
          </a:p>
        </p:txBody>
      </p:sp>
      <p:sp>
        <p:nvSpPr>
          <p:cNvPr id="5" name="TextBox 4"/>
          <p:cNvSpPr txBox="1"/>
          <p:nvPr/>
        </p:nvSpPr>
        <p:spPr>
          <a:xfrm>
            <a:off x="0" y="-192858"/>
            <a:ext cx="12192000" cy="1015663"/>
          </a:xfrm>
          <a:prstGeom prst="rect">
            <a:avLst/>
          </a:prstGeom>
          <a:noFill/>
        </p:spPr>
        <p:txBody>
          <a:bodyPr wrap="square" rtlCol="0">
            <a:spAutoFit/>
          </a:bodyPr>
          <a:lstStyle/>
          <a:p>
            <a:pPr algn="ctr"/>
            <a:r>
              <a:rPr lang="en-US" sz="6000" dirty="0">
                <a:solidFill>
                  <a:schemeClr val="bg1"/>
                </a:solidFill>
              </a:rPr>
              <a:t>Warren A. Cowdery</a:t>
            </a:r>
          </a:p>
        </p:txBody>
      </p:sp>
      <p:grpSp>
        <p:nvGrpSpPr>
          <p:cNvPr id="3" name="Group 2">
            <a:extLst>
              <a:ext uri="{FF2B5EF4-FFF2-40B4-BE49-F238E27FC236}">
                <a16:creationId xmlns:a16="http://schemas.microsoft.com/office/drawing/2014/main" id="{AB228894-359F-CDDF-0A3F-D545B4EF7748}"/>
              </a:ext>
            </a:extLst>
          </p:cNvPr>
          <p:cNvGrpSpPr/>
          <p:nvPr/>
        </p:nvGrpSpPr>
        <p:grpSpPr>
          <a:xfrm>
            <a:off x="9365709" y="2031832"/>
            <a:ext cx="1818949" cy="3809999"/>
            <a:chOff x="9365709" y="2031832"/>
            <a:chExt cx="1818949" cy="3809999"/>
          </a:xfrm>
        </p:grpSpPr>
        <p:grpSp>
          <p:nvGrpSpPr>
            <p:cNvPr id="7" name="Group 6"/>
            <p:cNvGrpSpPr/>
            <p:nvPr/>
          </p:nvGrpSpPr>
          <p:grpSpPr>
            <a:xfrm>
              <a:off x="9365709" y="2031832"/>
              <a:ext cx="1567096" cy="3809999"/>
              <a:chOff x="6178889" y="934830"/>
              <a:chExt cx="1567096" cy="3809999"/>
            </a:xfrm>
          </p:grpSpPr>
          <p:sp>
            <p:nvSpPr>
              <p:cNvPr id="17" name="Cloud 16"/>
              <p:cNvSpPr/>
              <p:nvPr/>
            </p:nvSpPr>
            <p:spPr>
              <a:xfrm rot="16711303">
                <a:off x="7022085" y="1603182"/>
                <a:ext cx="838200" cy="609600"/>
              </a:xfrm>
              <a:prstGeom prst="cloud">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p:cNvSpPr/>
              <p:nvPr/>
            </p:nvSpPr>
            <p:spPr>
              <a:xfrm rot="15426738">
                <a:off x="6104621" y="1621774"/>
                <a:ext cx="838200" cy="609600"/>
              </a:xfrm>
              <a:prstGeom prst="cloud">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a:off x="6277589" y="1163430"/>
                <a:ext cx="838200" cy="609600"/>
              </a:xfrm>
              <a:prstGeom prst="cloud">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0" name="Cloud 19"/>
              <p:cNvSpPr/>
              <p:nvPr/>
            </p:nvSpPr>
            <p:spPr>
              <a:xfrm rot="15426738">
                <a:off x="6963389" y="1163430"/>
                <a:ext cx="838200" cy="609600"/>
              </a:xfrm>
              <a:prstGeom prst="cloud">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a:off x="6506189" y="934830"/>
                <a:ext cx="838200" cy="609600"/>
              </a:xfrm>
              <a:prstGeom prst="cloud">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4050661">
                <a:off x="7075196" y="4252508"/>
                <a:ext cx="290465" cy="69417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4050661">
                <a:off x="6510039" y="4224005"/>
                <a:ext cx="279693" cy="69417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429895" y="3197456"/>
                <a:ext cx="289434" cy="37986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178889" y="3185246"/>
                <a:ext cx="301358" cy="390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20029742">
                <a:off x="7065125" y="2466114"/>
                <a:ext cx="569677" cy="999825"/>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1905609">
                <a:off x="6298048" y="2521687"/>
                <a:ext cx="569677" cy="924898"/>
              </a:xfrm>
              <a:prstGeom prst="trapezoid">
                <a:avLst>
                  <a:gd name="adj" fmla="val 13115"/>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a:off x="6480011" y="2522764"/>
                <a:ext cx="946189" cy="1025382"/>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rot="10800000">
                <a:off x="6767980" y="2504932"/>
                <a:ext cx="354820" cy="410152"/>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a:off x="6351452" y="3441150"/>
                <a:ext cx="719926" cy="1139199"/>
              </a:xfrm>
              <a:prstGeom prst="trapezoid">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a:off x="6892002" y="3445607"/>
                <a:ext cx="714179" cy="1146797"/>
              </a:xfrm>
              <a:prstGeom prst="trapezoid">
                <a:avLst>
                  <a:gd name="adj" fmla="val 25957"/>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6618853" y="3476816"/>
                <a:ext cx="709642" cy="481483"/>
              </a:xfrm>
              <a:prstGeom prst="roundRect">
                <a:avLst/>
              </a:prstGeom>
              <a:solidFill>
                <a:srgbClr val="7457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642750" y="2535030"/>
                <a:ext cx="168239" cy="904981"/>
              </a:xfrm>
              <a:prstGeom prst="rect">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107266" y="2535031"/>
                <a:ext cx="160923" cy="894934"/>
              </a:xfrm>
              <a:prstGeom prst="rect">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5400000">
                <a:off x="6888945" y="3013932"/>
                <a:ext cx="182855" cy="924499"/>
              </a:xfrm>
              <a:prstGeom prst="rect">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429989" y="1239630"/>
                <a:ext cx="228600" cy="228600"/>
              </a:xfrm>
              <a:prstGeom prst="ellipse">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191989" y="1087230"/>
                <a:ext cx="228600" cy="228600"/>
              </a:xfrm>
              <a:prstGeom prst="ellipse">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361737" y="1087230"/>
                <a:ext cx="1182736" cy="15380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38"/>
              <p:cNvSpPr/>
              <p:nvPr/>
            </p:nvSpPr>
            <p:spPr>
              <a:xfrm>
                <a:off x="6506189" y="2001630"/>
                <a:ext cx="838200" cy="762000"/>
              </a:xfrm>
              <a:prstGeom prst="cloud">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810989" y="2154030"/>
                <a:ext cx="304800" cy="14154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rot="5400000">
                <a:off x="6770407" y="3048634"/>
                <a:ext cx="342336" cy="341071"/>
              </a:xfrm>
              <a:prstGeom prst="rect">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7544473" y="1703770"/>
                <a:ext cx="163326" cy="163326"/>
              </a:xfrm>
              <a:prstGeom prst="ellipse">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266402" y="1545957"/>
                <a:ext cx="152921" cy="131279"/>
              </a:xfrm>
              <a:prstGeom prst="ellipse">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10415065" y="3415086"/>
              <a:ext cx="769593" cy="2358275"/>
              <a:chOff x="8081074" y="2300235"/>
              <a:chExt cx="769593" cy="2358275"/>
            </a:xfrm>
            <a:solidFill>
              <a:srgbClr val="996633"/>
            </a:solidFill>
          </p:grpSpPr>
          <p:sp>
            <p:nvSpPr>
              <p:cNvPr id="9" name="Rounded Rectangle 8"/>
              <p:cNvSpPr/>
              <p:nvPr/>
            </p:nvSpPr>
            <p:spPr>
              <a:xfrm rot="16200000">
                <a:off x="7947172" y="2434137"/>
                <a:ext cx="315634" cy="4782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16200000">
                <a:off x="8086191" y="2434137"/>
                <a:ext cx="315634" cy="4782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16200000">
                <a:off x="8225209" y="2434137"/>
                <a:ext cx="315634" cy="4782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16200000">
                <a:off x="8364227" y="2434137"/>
                <a:ext cx="315634" cy="4782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16200000">
                <a:off x="8503245" y="2434137"/>
                <a:ext cx="315634" cy="4782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16200000">
                <a:off x="8642263" y="2434137"/>
                <a:ext cx="315634" cy="4782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16200000">
                <a:off x="7386074" y="3542337"/>
                <a:ext cx="2113745" cy="11860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8081074" y="2544766"/>
                <a:ext cx="769593" cy="9226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extBox 1"/>
          <p:cNvSpPr txBox="1"/>
          <p:nvPr/>
        </p:nvSpPr>
        <p:spPr>
          <a:xfrm>
            <a:off x="8955261" y="6446067"/>
            <a:ext cx="2940992" cy="369332"/>
          </a:xfrm>
          <a:prstGeom prst="rect">
            <a:avLst/>
          </a:prstGeom>
          <a:noFill/>
        </p:spPr>
        <p:txBody>
          <a:bodyPr wrap="square" rtlCol="0">
            <a:spAutoFit/>
          </a:bodyPr>
          <a:lstStyle/>
          <a:p>
            <a:r>
              <a:rPr lang="en-US" dirty="0">
                <a:solidFill>
                  <a:schemeClr val="bg1"/>
                </a:solidFill>
              </a:rPr>
              <a:t>Who’s Who and Wikipedia</a:t>
            </a:r>
          </a:p>
        </p:txBody>
      </p:sp>
    </p:spTree>
    <p:extLst>
      <p:ext uri="{BB962C8B-B14F-4D97-AF65-F5344CB8AC3E}">
        <p14:creationId xmlns:p14="http://schemas.microsoft.com/office/powerpoint/2010/main" val="399737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down)">
                                      <p:cBhvr>
                                        <p:cTn id="9" dur="580">
                                          <p:stCondLst>
                                            <p:cond delay="0"/>
                                          </p:stCondLst>
                                        </p:cTn>
                                        <p:tgtEl>
                                          <p:spTgt spid="3"/>
                                        </p:tgtEl>
                                      </p:cBhvr>
                                    </p:animEffect>
                                    <p:anim calcmode="lin" valueType="num">
                                      <p:cBhvr>
                                        <p:cTn id="1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5" dur="26">
                                          <p:stCondLst>
                                            <p:cond delay="650"/>
                                          </p:stCondLst>
                                        </p:cTn>
                                        <p:tgtEl>
                                          <p:spTgt spid="3"/>
                                        </p:tgtEl>
                                      </p:cBhvr>
                                      <p:to x="100000" y="60000"/>
                                    </p:animScale>
                                    <p:animScale>
                                      <p:cBhvr>
                                        <p:cTn id="16" dur="166" decel="50000">
                                          <p:stCondLst>
                                            <p:cond delay="676"/>
                                          </p:stCondLst>
                                        </p:cTn>
                                        <p:tgtEl>
                                          <p:spTgt spid="3"/>
                                        </p:tgtEl>
                                      </p:cBhvr>
                                      <p:to x="100000" y="100000"/>
                                    </p:animScale>
                                    <p:animScale>
                                      <p:cBhvr>
                                        <p:cTn id="17" dur="26">
                                          <p:stCondLst>
                                            <p:cond delay="1312"/>
                                          </p:stCondLst>
                                        </p:cTn>
                                        <p:tgtEl>
                                          <p:spTgt spid="3"/>
                                        </p:tgtEl>
                                      </p:cBhvr>
                                      <p:to x="100000" y="80000"/>
                                    </p:animScale>
                                    <p:animScale>
                                      <p:cBhvr>
                                        <p:cTn id="18" dur="166" decel="50000">
                                          <p:stCondLst>
                                            <p:cond delay="1338"/>
                                          </p:stCondLst>
                                        </p:cTn>
                                        <p:tgtEl>
                                          <p:spTgt spid="3"/>
                                        </p:tgtEl>
                                      </p:cBhvr>
                                      <p:to x="100000" y="100000"/>
                                    </p:animScale>
                                    <p:animScale>
                                      <p:cBhvr>
                                        <p:cTn id="19" dur="26">
                                          <p:stCondLst>
                                            <p:cond delay="1642"/>
                                          </p:stCondLst>
                                        </p:cTn>
                                        <p:tgtEl>
                                          <p:spTgt spid="3"/>
                                        </p:tgtEl>
                                      </p:cBhvr>
                                      <p:to x="100000" y="90000"/>
                                    </p:animScale>
                                    <p:animScale>
                                      <p:cBhvr>
                                        <p:cTn id="20" dur="166" decel="50000">
                                          <p:stCondLst>
                                            <p:cond delay="1668"/>
                                          </p:stCondLst>
                                        </p:cTn>
                                        <p:tgtEl>
                                          <p:spTgt spid="3"/>
                                        </p:tgtEl>
                                      </p:cBhvr>
                                      <p:to x="100000" y="100000"/>
                                    </p:animScale>
                                    <p:animScale>
                                      <p:cBhvr>
                                        <p:cTn id="21" dur="26">
                                          <p:stCondLst>
                                            <p:cond delay="1808"/>
                                          </p:stCondLst>
                                        </p:cTn>
                                        <p:tgtEl>
                                          <p:spTgt spid="3"/>
                                        </p:tgtEl>
                                      </p:cBhvr>
                                      <p:to x="100000" y="95000"/>
                                    </p:animScale>
                                    <p:animScale>
                                      <p:cBhvr>
                                        <p:cTn id="22" dur="166" decel="50000">
                                          <p:stCondLst>
                                            <p:cond delay="1834"/>
                                          </p:stCondLst>
                                        </p:cTn>
                                        <p:tgtEl>
                                          <p:spTgt spid="3"/>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E38F9D8-12BF-46B3-B672-62C33CA3A7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88668"/>
            <a:ext cx="1545772" cy="369332"/>
          </a:xfrm>
          <a:prstGeom prst="rect">
            <a:avLst/>
          </a:prstGeom>
          <a:noFill/>
        </p:spPr>
        <p:txBody>
          <a:bodyPr wrap="square" rtlCol="0">
            <a:spAutoFit/>
          </a:bodyPr>
          <a:lstStyle/>
          <a:p>
            <a:r>
              <a:rPr lang="en-US" dirty="0">
                <a:solidFill>
                  <a:schemeClr val="bg1"/>
                </a:solidFill>
              </a:rPr>
              <a:t>D&amp;C 106:1-8</a:t>
            </a:r>
          </a:p>
        </p:txBody>
      </p:sp>
      <p:sp>
        <p:nvSpPr>
          <p:cNvPr id="5" name="TextBox 4"/>
          <p:cNvSpPr txBox="1"/>
          <p:nvPr/>
        </p:nvSpPr>
        <p:spPr>
          <a:xfrm>
            <a:off x="137148" y="55561"/>
            <a:ext cx="11917702" cy="1015663"/>
          </a:xfrm>
          <a:prstGeom prst="rect">
            <a:avLst/>
          </a:prstGeom>
          <a:noFill/>
        </p:spPr>
        <p:txBody>
          <a:bodyPr wrap="square" rtlCol="0">
            <a:spAutoFit/>
          </a:bodyPr>
          <a:lstStyle/>
          <a:p>
            <a:pPr algn="ctr"/>
            <a:r>
              <a:rPr lang="en-US" sz="6000" dirty="0">
                <a:solidFill>
                  <a:schemeClr val="bg1"/>
                </a:solidFill>
              </a:rPr>
              <a:t>Western New York</a:t>
            </a:r>
          </a:p>
        </p:txBody>
      </p:sp>
      <p:sp>
        <p:nvSpPr>
          <p:cNvPr id="2" name="Rectangle 1"/>
          <p:cNvSpPr/>
          <p:nvPr/>
        </p:nvSpPr>
        <p:spPr>
          <a:xfrm>
            <a:off x="401694" y="1536174"/>
            <a:ext cx="6279764" cy="3416320"/>
          </a:xfrm>
          <a:prstGeom prst="rect">
            <a:avLst/>
          </a:prstGeom>
        </p:spPr>
        <p:txBody>
          <a:bodyPr wrap="square">
            <a:spAutoFit/>
          </a:bodyPr>
          <a:lstStyle/>
          <a:p>
            <a:r>
              <a:rPr lang="en-US" dirty="0">
                <a:solidFill>
                  <a:schemeClr val="bg1"/>
                </a:solidFill>
              </a:rPr>
              <a:t>Freedom was in Cattaraugus County, New York, and there were Saints in Perrysburg and </a:t>
            </a:r>
            <a:r>
              <a:rPr lang="en-US" dirty="0" err="1">
                <a:solidFill>
                  <a:schemeClr val="bg1"/>
                </a:solidFill>
              </a:rPr>
              <a:t>Palmersville</a:t>
            </a:r>
            <a:r>
              <a:rPr lang="en-US" dirty="0">
                <a:solidFill>
                  <a:schemeClr val="bg1"/>
                </a:solidFill>
              </a:rPr>
              <a:t>, also in the same county.</a:t>
            </a:r>
          </a:p>
          <a:p>
            <a:endParaRPr lang="en-US" dirty="0">
              <a:solidFill>
                <a:schemeClr val="bg1"/>
              </a:solidFill>
            </a:endParaRPr>
          </a:p>
          <a:p>
            <a:r>
              <a:rPr lang="en-US" dirty="0">
                <a:solidFill>
                  <a:schemeClr val="bg1"/>
                </a:solidFill>
              </a:rPr>
              <a:t>In Chautauqua County, immediately west, there were Saints in Westfield and Villanova. </a:t>
            </a:r>
          </a:p>
          <a:p>
            <a:endParaRPr lang="en-US" dirty="0">
              <a:solidFill>
                <a:schemeClr val="bg1"/>
              </a:solidFill>
            </a:endParaRPr>
          </a:p>
          <a:p>
            <a:r>
              <a:rPr lang="en-US" dirty="0">
                <a:solidFill>
                  <a:schemeClr val="bg1"/>
                </a:solidFill>
              </a:rPr>
              <a:t>In Livingston County, which was located northeast of Freedom, there were Saints in Genoese, Avon, and Livonia. </a:t>
            </a:r>
          </a:p>
          <a:p>
            <a:endParaRPr lang="en-US" dirty="0">
              <a:solidFill>
                <a:schemeClr val="bg1"/>
              </a:solidFill>
            </a:endParaRPr>
          </a:p>
          <a:p>
            <a:r>
              <a:rPr lang="en-US" dirty="0">
                <a:solidFill>
                  <a:schemeClr val="bg1"/>
                </a:solidFill>
              </a:rPr>
              <a:t>Livonia is about fifteen miles from Manchester, New York, where the latter-day work began, and so there were probably Saints living in small towns all over the western part of New York.</a:t>
            </a:r>
            <a:endParaRPr lang="en-US" i="1" dirty="0">
              <a:solidFill>
                <a:schemeClr val="bg1"/>
              </a:solidFill>
              <a:latin typeface="Abadi" panose="020B0604020104020204" pitchFamily="34" charset="0"/>
            </a:endParaRPr>
          </a:p>
        </p:txBody>
      </p:sp>
      <p:sp>
        <p:nvSpPr>
          <p:cNvPr id="9" name="Rectangle 8"/>
          <p:cNvSpPr/>
          <p:nvPr/>
        </p:nvSpPr>
        <p:spPr>
          <a:xfrm rot="5400000">
            <a:off x="10904167" y="3595280"/>
            <a:ext cx="2279791" cy="369332"/>
          </a:xfrm>
          <a:prstGeom prst="rect">
            <a:avLst/>
          </a:prstGeom>
        </p:spPr>
        <p:txBody>
          <a:bodyPr wrap="none">
            <a:spAutoFit/>
          </a:bodyPr>
          <a:lstStyle/>
          <a:p>
            <a:r>
              <a:rPr lang="en-US" dirty="0">
                <a:solidFill>
                  <a:schemeClr val="bg1"/>
                </a:solidFill>
              </a:rPr>
              <a:t>Manchester, New York</a:t>
            </a:r>
            <a:endParaRPr lang="en-US" dirty="0"/>
          </a:p>
        </p:txBody>
      </p:sp>
      <p:pic>
        <p:nvPicPr>
          <p:cNvPr id="7" name="Picture 6">
            <a:extLst>
              <a:ext uri="{FF2B5EF4-FFF2-40B4-BE49-F238E27FC236}">
                <a16:creationId xmlns:a16="http://schemas.microsoft.com/office/drawing/2014/main" id="{44943453-49ED-4841-9E51-38D985C23D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2478" y="1969457"/>
            <a:ext cx="5236918" cy="4365114"/>
          </a:xfrm>
          <a:prstGeom prst="rect">
            <a:avLst/>
          </a:prstGeom>
        </p:spPr>
      </p:pic>
    </p:spTree>
    <p:extLst>
      <p:ext uri="{BB962C8B-B14F-4D97-AF65-F5344CB8AC3E}">
        <p14:creationId xmlns:p14="http://schemas.microsoft.com/office/powerpoint/2010/main" val="129942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94B3BF-B265-4A61-9CC9-DC1D7EA2F9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37148" y="55561"/>
            <a:ext cx="11917702" cy="1015663"/>
          </a:xfrm>
          <a:prstGeom prst="rect">
            <a:avLst/>
          </a:prstGeom>
          <a:noFill/>
        </p:spPr>
        <p:txBody>
          <a:bodyPr wrap="square" rtlCol="0">
            <a:spAutoFit/>
          </a:bodyPr>
          <a:lstStyle/>
          <a:p>
            <a:pPr algn="ctr"/>
            <a:r>
              <a:rPr lang="en-US" sz="6000" dirty="0">
                <a:solidFill>
                  <a:schemeClr val="bg1"/>
                </a:solidFill>
              </a:rPr>
              <a:t>Background</a:t>
            </a:r>
          </a:p>
        </p:txBody>
      </p:sp>
      <p:sp>
        <p:nvSpPr>
          <p:cNvPr id="2" name="Rectangle 1"/>
          <p:cNvSpPr/>
          <p:nvPr/>
        </p:nvSpPr>
        <p:spPr>
          <a:xfrm>
            <a:off x="468086" y="1171896"/>
            <a:ext cx="3799114" cy="1477328"/>
          </a:xfrm>
          <a:prstGeom prst="rect">
            <a:avLst/>
          </a:prstGeom>
        </p:spPr>
        <p:txBody>
          <a:bodyPr wrap="square">
            <a:spAutoFit/>
          </a:bodyPr>
          <a:lstStyle/>
          <a:p>
            <a:r>
              <a:rPr lang="en-US" dirty="0">
                <a:solidFill>
                  <a:schemeClr val="bg1"/>
                </a:solidFill>
              </a:rPr>
              <a:t>On 14 February 1835, the Three Witnesses to the Book of Mormon, under the direction of Joseph Smith, chose the first Quorum of the Twelve Apostles in this dispensation. </a:t>
            </a:r>
            <a:endParaRPr lang="en-US" i="1" dirty="0">
              <a:solidFill>
                <a:schemeClr val="bg1"/>
              </a:solidFill>
              <a:latin typeface="Abadi" panose="020B0604020104020204" pitchFamily="34" charset="0"/>
            </a:endParaRPr>
          </a:p>
        </p:txBody>
      </p:sp>
      <p:sp>
        <p:nvSpPr>
          <p:cNvPr id="6" name="Rectangle 5"/>
          <p:cNvSpPr/>
          <p:nvPr/>
        </p:nvSpPr>
        <p:spPr>
          <a:xfrm>
            <a:off x="8229600" y="1389335"/>
            <a:ext cx="3665728" cy="1477328"/>
          </a:xfrm>
          <a:prstGeom prst="rect">
            <a:avLst/>
          </a:prstGeom>
        </p:spPr>
        <p:txBody>
          <a:bodyPr wrap="square">
            <a:spAutoFit/>
          </a:bodyPr>
          <a:lstStyle/>
          <a:p>
            <a:r>
              <a:rPr lang="en-US" dirty="0">
                <a:solidFill>
                  <a:schemeClr val="bg1"/>
                </a:solidFill>
              </a:rPr>
              <a:t>On 12 March 1835, during a meeting of the Twelve, Elders Orson Hyde and William E. </a:t>
            </a:r>
            <a:r>
              <a:rPr lang="en-US" dirty="0" err="1">
                <a:solidFill>
                  <a:schemeClr val="bg1"/>
                </a:solidFill>
              </a:rPr>
              <a:t>McLellin</a:t>
            </a:r>
            <a:r>
              <a:rPr lang="en-US" dirty="0">
                <a:solidFill>
                  <a:schemeClr val="bg1"/>
                </a:solidFill>
              </a:rPr>
              <a:t>, acting as clerks, recorded the following:</a:t>
            </a:r>
            <a:endParaRPr lang="en-US" i="1" dirty="0">
              <a:solidFill>
                <a:schemeClr val="bg1"/>
              </a:solidFill>
              <a:latin typeface="Abadi" panose="020B0604020104020204" pitchFamily="34" charset="0"/>
            </a:endParaRPr>
          </a:p>
          <a:p>
            <a:endParaRPr lang="en-US" dirty="0">
              <a:solidFill>
                <a:schemeClr val="bg1"/>
              </a:solidFill>
            </a:endParaRPr>
          </a:p>
        </p:txBody>
      </p:sp>
      <p:sp>
        <p:nvSpPr>
          <p:cNvPr id="7" name="Rectangle 6"/>
          <p:cNvSpPr/>
          <p:nvPr/>
        </p:nvSpPr>
        <p:spPr>
          <a:xfrm>
            <a:off x="3398974" y="3429000"/>
            <a:ext cx="5617435" cy="3046988"/>
          </a:xfrm>
          <a:prstGeom prst="rect">
            <a:avLst/>
          </a:prstGeom>
        </p:spPr>
        <p:txBody>
          <a:bodyPr wrap="square">
            <a:spAutoFit/>
          </a:bodyPr>
          <a:lstStyle/>
          <a:p>
            <a:pPr fontAlgn="base"/>
            <a:r>
              <a:rPr lang="en-US" dirty="0">
                <a:solidFill>
                  <a:schemeClr val="bg1"/>
                </a:solidFill>
                <a:latin typeface="Abadi" panose="020B0604020104020204" pitchFamily="34" charset="0"/>
              </a:rPr>
              <a:t>“This evening the Twelve assembled, and the Council was opened by President Joseph Smith, Jun., and he proposed we take our first mission through the Eastern States, to the Atlantic Ocean, and hold conferences in the vicinity of the several branches of the Church for the purpose of regulating all things necessary for their welfare.</a:t>
            </a:r>
          </a:p>
          <a:p>
            <a:pPr fontAlgn="base"/>
            <a:endParaRPr lang="en-US" dirty="0">
              <a:solidFill>
                <a:schemeClr val="bg1"/>
              </a:solidFill>
              <a:latin typeface="Abadi" panose="020B0604020104020204" pitchFamily="34" charset="0"/>
            </a:endParaRPr>
          </a:p>
          <a:p>
            <a:pPr fontAlgn="base"/>
            <a:r>
              <a:rPr lang="en-US" dirty="0">
                <a:solidFill>
                  <a:schemeClr val="bg1"/>
                </a:solidFill>
                <a:latin typeface="Abadi" panose="020B0604020104020204" pitchFamily="34" charset="0"/>
              </a:rPr>
              <a:t>“It was proposed that the Twelve leave Kirtland on the 4th day of May, which was unanimously agreed to.” </a:t>
            </a:r>
          </a:p>
          <a:p>
            <a:pPr fontAlgn="base"/>
            <a:r>
              <a:rPr lang="en-US" sz="1200" dirty="0">
                <a:solidFill>
                  <a:schemeClr val="bg1"/>
                </a:solidFill>
                <a:latin typeface="Abadi" panose="020B0604020104020204" pitchFamily="34" charset="0"/>
              </a:rPr>
              <a:t>Joseph Smith</a:t>
            </a:r>
            <a:endParaRPr lang="en-US" sz="1200" b="0" i="0" dirty="0">
              <a:solidFill>
                <a:schemeClr val="bg1"/>
              </a:solidFill>
              <a:effectLst/>
              <a:latin typeface="Abadi" panose="020B0604020104020204" pitchFamily="34" charset="0"/>
            </a:endParaRPr>
          </a:p>
        </p:txBody>
      </p:sp>
      <p:pic>
        <p:nvPicPr>
          <p:cNvPr id="4" name="Picture 3">
            <a:extLst>
              <a:ext uri="{FF2B5EF4-FFF2-40B4-BE49-F238E27FC236}">
                <a16:creationId xmlns:a16="http://schemas.microsoft.com/office/drawing/2014/main" id="{F092B590-ACAD-4D61-9C5E-A551554014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008" y="3571554"/>
            <a:ext cx="2981325" cy="2114550"/>
          </a:xfrm>
          <a:prstGeom prst="rect">
            <a:avLst/>
          </a:prstGeom>
        </p:spPr>
      </p:pic>
      <p:pic>
        <p:nvPicPr>
          <p:cNvPr id="10" name="Picture 9">
            <a:extLst>
              <a:ext uri="{FF2B5EF4-FFF2-40B4-BE49-F238E27FC236}">
                <a16:creationId xmlns:a16="http://schemas.microsoft.com/office/drawing/2014/main" id="{9EBFD9C4-8FD9-44C4-B1CE-3A6177AE9B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6409" y="3072348"/>
            <a:ext cx="3028950" cy="2466975"/>
          </a:xfrm>
          <a:prstGeom prst="rect">
            <a:avLst/>
          </a:prstGeom>
        </p:spPr>
      </p:pic>
      <p:pic>
        <p:nvPicPr>
          <p:cNvPr id="8" name="Picture 7">
            <a:extLst>
              <a:ext uri="{FF2B5EF4-FFF2-40B4-BE49-F238E27FC236}">
                <a16:creationId xmlns:a16="http://schemas.microsoft.com/office/drawing/2014/main" id="{9C0A2F69-76B9-50EC-4A2E-D7F04E054851}"/>
              </a:ext>
            </a:extLst>
          </p:cNvPr>
          <p:cNvPicPr>
            <a:picLocks noChangeAspect="1"/>
          </p:cNvPicPr>
          <p:nvPr/>
        </p:nvPicPr>
        <p:blipFill>
          <a:blip r:embed="rId5"/>
          <a:stretch>
            <a:fillRect/>
          </a:stretch>
        </p:blipFill>
        <p:spPr>
          <a:xfrm>
            <a:off x="4709918" y="1126785"/>
            <a:ext cx="2772162" cy="2067213"/>
          </a:xfrm>
          <a:prstGeom prst="rect">
            <a:avLst/>
          </a:prstGeom>
        </p:spPr>
      </p:pic>
    </p:spTree>
    <p:extLst>
      <p:ext uri="{BB962C8B-B14F-4D97-AF65-F5344CB8AC3E}">
        <p14:creationId xmlns:p14="http://schemas.microsoft.com/office/powerpoint/2010/main" val="223581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71768BA7-2224-4EA4-81D2-EEB5D7A9B8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04759"/>
            <a:ext cx="1545772" cy="369332"/>
          </a:xfrm>
          <a:prstGeom prst="rect">
            <a:avLst/>
          </a:prstGeom>
          <a:noFill/>
        </p:spPr>
        <p:txBody>
          <a:bodyPr wrap="square" rtlCol="0">
            <a:spAutoFit/>
          </a:bodyPr>
          <a:lstStyle/>
          <a:p>
            <a:r>
              <a:rPr lang="en-US" dirty="0">
                <a:solidFill>
                  <a:schemeClr val="bg1"/>
                </a:solidFill>
              </a:rPr>
              <a:t>D&amp;C 107:1-4</a:t>
            </a:r>
          </a:p>
        </p:txBody>
      </p:sp>
      <p:sp>
        <p:nvSpPr>
          <p:cNvPr id="5" name="TextBox 4"/>
          <p:cNvSpPr txBox="1"/>
          <p:nvPr/>
        </p:nvSpPr>
        <p:spPr>
          <a:xfrm>
            <a:off x="349332" y="0"/>
            <a:ext cx="11917702" cy="1015663"/>
          </a:xfrm>
          <a:prstGeom prst="rect">
            <a:avLst/>
          </a:prstGeom>
          <a:noFill/>
        </p:spPr>
        <p:txBody>
          <a:bodyPr wrap="square" rtlCol="0">
            <a:spAutoFit/>
          </a:bodyPr>
          <a:lstStyle/>
          <a:p>
            <a:pPr algn="ctr"/>
            <a:r>
              <a:rPr lang="en-US" sz="6000" dirty="0">
                <a:solidFill>
                  <a:schemeClr val="bg1"/>
                </a:solidFill>
              </a:rPr>
              <a:t>The Prince of Peace</a:t>
            </a:r>
          </a:p>
        </p:txBody>
      </p:sp>
      <p:sp>
        <p:nvSpPr>
          <p:cNvPr id="2" name="Rectangle 1"/>
          <p:cNvSpPr/>
          <p:nvPr/>
        </p:nvSpPr>
        <p:spPr>
          <a:xfrm>
            <a:off x="595746" y="1311763"/>
            <a:ext cx="6096000" cy="1200329"/>
          </a:xfrm>
          <a:prstGeom prst="rect">
            <a:avLst/>
          </a:prstGeom>
        </p:spPr>
        <p:txBody>
          <a:bodyPr>
            <a:spAutoFit/>
          </a:bodyPr>
          <a:lstStyle/>
          <a:p>
            <a:r>
              <a:rPr lang="en-US" dirty="0">
                <a:solidFill>
                  <a:schemeClr val="bg1"/>
                </a:solidFill>
              </a:rPr>
              <a:t> </a:t>
            </a:r>
            <a:r>
              <a:rPr lang="en-US" i="1" dirty="0">
                <a:solidFill>
                  <a:schemeClr val="bg1"/>
                </a:solidFill>
              </a:rPr>
              <a:t>Now Melchizedek was a man of faith, who wrought righteousness; and when a child he feared God, and stopped the mouths of lions, and quenched the violence of fire.</a:t>
            </a:r>
          </a:p>
          <a:p>
            <a:r>
              <a:rPr lang="en-US" i="1" dirty="0">
                <a:solidFill>
                  <a:schemeClr val="bg1"/>
                </a:solidFill>
              </a:rPr>
              <a:t>JST, Genesis 14:26</a:t>
            </a:r>
            <a:endParaRPr lang="en-US" dirty="0">
              <a:solidFill>
                <a:schemeClr val="bg1"/>
              </a:solidFill>
            </a:endParaRPr>
          </a:p>
        </p:txBody>
      </p:sp>
      <p:sp>
        <p:nvSpPr>
          <p:cNvPr id="3" name="Rectangle 2"/>
          <p:cNvSpPr/>
          <p:nvPr/>
        </p:nvSpPr>
        <p:spPr>
          <a:xfrm>
            <a:off x="4660252" y="2519434"/>
            <a:ext cx="4352341" cy="2862322"/>
          </a:xfrm>
          <a:prstGeom prst="rect">
            <a:avLst/>
          </a:prstGeom>
        </p:spPr>
        <p:txBody>
          <a:bodyPr wrap="square">
            <a:spAutoFit/>
          </a:bodyPr>
          <a:lstStyle/>
          <a:p>
            <a:r>
              <a:rPr lang="en-US" i="1" dirty="0">
                <a:solidFill>
                  <a:schemeClr val="bg1"/>
                </a:solidFill>
              </a:rPr>
              <a:t>But Melchizedek having exercised mighty faith, and received the office of the high priesthood according to the holy order of God, did preach repentance unto his people. And behold, they did repent; and Melchizedek did establish peace in the land in his days; therefore he was called the prince of peace, for he was the king of Salem; and he did reign under his father.</a:t>
            </a:r>
          </a:p>
          <a:p>
            <a:r>
              <a:rPr lang="en-US" i="1" dirty="0">
                <a:solidFill>
                  <a:schemeClr val="bg1"/>
                </a:solidFill>
              </a:rPr>
              <a:t>Alma 13:18</a:t>
            </a:r>
          </a:p>
        </p:txBody>
      </p:sp>
      <p:sp>
        <p:nvSpPr>
          <p:cNvPr id="6" name="Rectangle 5"/>
          <p:cNvSpPr/>
          <p:nvPr/>
        </p:nvSpPr>
        <p:spPr>
          <a:xfrm>
            <a:off x="2040082" y="5758428"/>
            <a:ext cx="6096000" cy="646331"/>
          </a:xfrm>
          <a:prstGeom prst="rect">
            <a:avLst/>
          </a:prstGeom>
        </p:spPr>
        <p:txBody>
          <a:bodyPr>
            <a:spAutoFit/>
          </a:bodyPr>
          <a:lstStyle/>
          <a:p>
            <a:r>
              <a:rPr lang="en-US" dirty="0">
                <a:solidFill>
                  <a:srgbClr val="FFFF00"/>
                </a:solidFill>
                <a:latin typeface="Abadi" panose="020B0604020104020204" pitchFamily="34" charset="0"/>
              </a:rPr>
              <a:t>As king of Salem, he “did establish peace in the land in his days; therefore he was called the prince of peace</a:t>
            </a:r>
            <a:endParaRPr lang="en-US" dirty="0">
              <a:solidFill>
                <a:srgbClr val="FFFF00"/>
              </a:solidFill>
            </a:endParaRPr>
          </a:p>
        </p:txBody>
      </p:sp>
      <p:sp>
        <p:nvSpPr>
          <p:cNvPr id="9" name="Rectangle 8"/>
          <p:cNvSpPr/>
          <p:nvPr/>
        </p:nvSpPr>
        <p:spPr>
          <a:xfrm>
            <a:off x="2597727" y="830997"/>
            <a:ext cx="7706591" cy="369332"/>
          </a:xfrm>
          <a:prstGeom prst="rect">
            <a:avLst/>
          </a:prstGeom>
        </p:spPr>
        <p:txBody>
          <a:bodyPr wrap="square">
            <a:spAutoFit/>
          </a:bodyPr>
          <a:lstStyle/>
          <a:p>
            <a:r>
              <a:rPr lang="en-US" b="1" i="1" dirty="0">
                <a:solidFill>
                  <a:srgbClr val="FFFF00"/>
                </a:solidFill>
                <a:latin typeface="Abadi" panose="020B0604020104020204" pitchFamily="34" charset="0"/>
              </a:rPr>
              <a:t>The Melchizedek Priesthood is after the order of the Son of God.</a:t>
            </a:r>
            <a:r>
              <a:rPr lang="en-US" dirty="0">
                <a:solidFill>
                  <a:srgbClr val="FFFF00"/>
                </a:solidFill>
                <a:latin typeface="Abadi" panose="020B0604020104020204" pitchFamily="34" charset="0"/>
              </a:rPr>
              <a:t> </a:t>
            </a:r>
            <a:endParaRPr lang="en-US" dirty="0">
              <a:solidFill>
                <a:srgbClr val="FFFF00"/>
              </a:solidFill>
            </a:endParaRPr>
          </a:p>
        </p:txBody>
      </p:sp>
      <p:grpSp>
        <p:nvGrpSpPr>
          <p:cNvPr id="11" name="Group 10">
            <a:extLst>
              <a:ext uri="{FF2B5EF4-FFF2-40B4-BE49-F238E27FC236}">
                <a16:creationId xmlns:a16="http://schemas.microsoft.com/office/drawing/2014/main" id="{81B57C83-8ED7-4AC7-8152-EDDB3FE3A03C}"/>
              </a:ext>
            </a:extLst>
          </p:cNvPr>
          <p:cNvGrpSpPr/>
          <p:nvPr/>
        </p:nvGrpSpPr>
        <p:grpSpPr>
          <a:xfrm>
            <a:off x="9049899" y="1375559"/>
            <a:ext cx="2667000" cy="5029200"/>
            <a:chOff x="1345059" y="1089061"/>
            <a:chExt cx="2667000" cy="5029200"/>
          </a:xfrm>
        </p:grpSpPr>
        <p:grpSp>
          <p:nvGrpSpPr>
            <p:cNvPr id="12" name="Group 17">
              <a:extLst>
                <a:ext uri="{FF2B5EF4-FFF2-40B4-BE49-F238E27FC236}">
                  <a16:creationId xmlns:a16="http://schemas.microsoft.com/office/drawing/2014/main" id="{1887AD47-B336-4DE2-AF1F-DFEA170AA6F6}"/>
                </a:ext>
              </a:extLst>
            </p:cNvPr>
            <p:cNvGrpSpPr/>
            <p:nvPr/>
          </p:nvGrpSpPr>
          <p:grpSpPr>
            <a:xfrm>
              <a:off x="1345059" y="1089061"/>
              <a:ext cx="2667000" cy="5029200"/>
              <a:chOff x="838200" y="76200"/>
              <a:chExt cx="2667000" cy="5029200"/>
            </a:xfrm>
          </p:grpSpPr>
          <p:grpSp>
            <p:nvGrpSpPr>
              <p:cNvPr id="14" name="Group 17">
                <a:extLst>
                  <a:ext uri="{FF2B5EF4-FFF2-40B4-BE49-F238E27FC236}">
                    <a16:creationId xmlns:a16="http://schemas.microsoft.com/office/drawing/2014/main" id="{5359EAE0-8A5E-4C15-9A88-BE69A7F20037}"/>
                  </a:ext>
                </a:extLst>
              </p:cNvPr>
              <p:cNvGrpSpPr/>
              <p:nvPr/>
            </p:nvGrpSpPr>
            <p:grpSpPr>
              <a:xfrm flipH="1">
                <a:off x="2209800" y="1447800"/>
                <a:ext cx="1295400" cy="3429000"/>
                <a:chOff x="685800" y="1447800"/>
                <a:chExt cx="1295400" cy="3124200"/>
              </a:xfrm>
            </p:grpSpPr>
            <p:sp>
              <p:nvSpPr>
                <p:cNvPr id="30" name="Bent Arrow 25">
                  <a:extLst>
                    <a:ext uri="{FF2B5EF4-FFF2-40B4-BE49-F238E27FC236}">
                      <a16:creationId xmlns:a16="http://schemas.microsoft.com/office/drawing/2014/main" id="{F7B7E262-8254-4A04-8CEB-1D09DE682322}"/>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26">
                  <a:extLst>
                    <a:ext uri="{FF2B5EF4-FFF2-40B4-BE49-F238E27FC236}">
                      <a16:creationId xmlns:a16="http://schemas.microsoft.com/office/drawing/2014/main" id="{CC40C3D8-D0F1-463F-842B-58F7F8E05E2E}"/>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6">
                <a:extLst>
                  <a:ext uri="{FF2B5EF4-FFF2-40B4-BE49-F238E27FC236}">
                    <a16:creationId xmlns:a16="http://schemas.microsoft.com/office/drawing/2014/main" id="{90AC0BE9-BEBB-46B5-AA27-B2A5F2C2A69A}"/>
                  </a:ext>
                </a:extLst>
              </p:cNvPr>
              <p:cNvGrpSpPr/>
              <p:nvPr/>
            </p:nvGrpSpPr>
            <p:grpSpPr>
              <a:xfrm>
                <a:off x="838200" y="1447800"/>
                <a:ext cx="1295400" cy="3429000"/>
                <a:chOff x="685800" y="1447800"/>
                <a:chExt cx="1295400" cy="3429000"/>
              </a:xfrm>
            </p:grpSpPr>
            <p:sp>
              <p:nvSpPr>
                <p:cNvPr id="28" name="Bent Arrow 23">
                  <a:extLst>
                    <a:ext uri="{FF2B5EF4-FFF2-40B4-BE49-F238E27FC236}">
                      <a16:creationId xmlns:a16="http://schemas.microsoft.com/office/drawing/2014/main" id="{7BD8E53E-AE2F-41FE-9781-1A39FBAF5DF2}"/>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14">
                  <a:extLst>
                    <a:ext uri="{FF2B5EF4-FFF2-40B4-BE49-F238E27FC236}">
                      <a16:creationId xmlns:a16="http://schemas.microsoft.com/office/drawing/2014/main" id="{93142606-CE69-489E-8221-B99B39AC28F6}"/>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Oval 2">
                <a:extLst>
                  <a:ext uri="{FF2B5EF4-FFF2-40B4-BE49-F238E27FC236}">
                    <a16:creationId xmlns:a16="http://schemas.microsoft.com/office/drawing/2014/main" id="{564215C0-47E3-4A18-875E-9C045FDFEF41}"/>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3">
                <a:extLst>
                  <a:ext uri="{FF2B5EF4-FFF2-40B4-BE49-F238E27FC236}">
                    <a16:creationId xmlns:a16="http://schemas.microsoft.com/office/drawing/2014/main" id="{D2BE067F-CD13-46B6-9839-55C817152430}"/>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4">
                <a:extLst>
                  <a:ext uri="{FF2B5EF4-FFF2-40B4-BE49-F238E27FC236}">
                    <a16:creationId xmlns:a16="http://schemas.microsoft.com/office/drawing/2014/main" id="{0153EA85-35E0-4726-B70E-82732B8C9933}"/>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4">
                <a:extLst>
                  <a:ext uri="{FF2B5EF4-FFF2-40B4-BE49-F238E27FC236}">
                    <a16:creationId xmlns:a16="http://schemas.microsoft.com/office/drawing/2014/main" id="{3504E5CC-3FB2-4F8C-8E3F-1672F8923835}"/>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5">
                <a:extLst>
                  <a:ext uri="{FF2B5EF4-FFF2-40B4-BE49-F238E27FC236}">
                    <a16:creationId xmlns:a16="http://schemas.microsoft.com/office/drawing/2014/main" id="{241621E2-5BFE-4A92-887F-8D5E66FD18E8}"/>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16">
                <a:extLst>
                  <a:ext uri="{FF2B5EF4-FFF2-40B4-BE49-F238E27FC236}">
                    <a16:creationId xmlns:a16="http://schemas.microsoft.com/office/drawing/2014/main" id="{FD28D7A5-C1C8-4D1A-9B94-562D6289F1D1}"/>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ounded Rectangle 7">
                <a:extLst>
                  <a:ext uri="{FF2B5EF4-FFF2-40B4-BE49-F238E27FC236}">
                    <a16:creationId xmlns:a16="http://schemas.microsoft.com/office/drawing/2014/main" id="{A4A843B9-0098-4D56-987A-5157DA0B5AFB}"/>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a:extLst>
                  <a:ext uri="{FF2B5EF4-FFF2-40B4-BE49-F238E27FC236}">
                    <a16:creationId xmlns:a16="http://schemas.microsoft.com/office/drawing/2014/main" id="{4FB02155-FFFB-4FF8-B732-024514BFF440}"/>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0">
                <a:extLst>
                  <a:ext uri="{FF2B5EF4-FFF2-40B4-BE49-F238E27FC236}">
                    <a16:creationId xmlns:a16="http://schemas.microsoft.com/office/drawing/2014/main" id="{7AF62081-2712-4934-8736-20CDF69F3B7C}"/>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1">
                <a:extLst>
                  <a:ext uri="{FF2B5EF4-FFF2-40B4-BE49-F238E27FC236}">
                    <a16:creationId xmlns:a16="http://schemas.microsoft.com/office/drawing/2014/main" id="{A68E8BA8-6DAF-4DBD-8091-C0EB2689C67A}"/>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2">
                <a:extLst>
                  <a:ext uri="{FF2B5EF4-FFF2-40B4-BE49-F238E27FC236}">
                    <a16:creationId xmlns:a16="http://schemas.microsoft.com/office/drawing/2014/main" id="{202C80C8-6A66-427B-9C77-5519027481CC}"/>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13">
                <a:extLst>
                  <a:ext uri="{FF2B5EF4-FFF2-40B4-BE49-F238E27FC236}">
                    <a16:creationId xmlns:a16="http://schemas.microsoft.com/office/drawing/2014/main" id="{460984BA-8D8E-48F4-9252-8D0535F00DF8}"/>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07E9C9C6-0545-470E-9D10-DD0DD7BDE369}"/>
                </a:ext>
              </a:extLst>
            </p:cNvPr>
            <p:cNvSpPr/>
            <p:nvPr/>
          </p:nvSpPr>
          <p:spPr>
            <a:xfrm>
              <a:off x="1752007" y="3536897"/>
              <a:ext cx="1939576" cy="1200329"/>
            </a:xfrm>
            <a:prstGeom prst="rect">
              <a:avLst/>
            </a:prstGeom>
          </p:spPr>
          <p:txBody>
            <a:bodyPr wrap="square">
              <a:spAutoFit/>
            </a:bodyPr>
            <a:lstStyle/>
            <a:p>
              <a:pPr algn="ctr"/>
              <a:r>
                <a:rPr lang="en-US" b="1" dirty="0"/>
                <a:t>The Melchizedek Priesthood is after the order of the Son of God</a:t>
              </a:r>
              <a:endParaRPr lang="en-US" dirty="0"/>
            </a:p>
          </p:txBody>
        </p:sp>
      </p:grpSp>
      <p:pic>
        <p:nvPicPr>
          <p:cNvPr id="10" name="Picture 9">
            <a:extLst>
              <a:ext uri="{FF2B5EF4-FFF2-40B4-BE49-F238E27FC236}">
                <a16:creationId xmlns:a16="http://schemas.microsoft.com/office/drawing/2014/main" id="{CED60E31-817B-40AE-5BE8-39C6869AFFB4}"/>
              </a:ext>
            </a:extLst>
          </p:cNvPr>
          <p:cNvPicPr>
            <a:picLocks noChangeAspect="1"/>
          </p:cNvPicPr>
          <p:nvPr/>
        </p:nvPicPr>
        <p:blipFill>
          <a:blip r:embed="rId3"/>
          <a:srcRect l="4266"/>
          <a:stretch/>
        </p:blipFill>
        <p:spPr>
          <a:xfrm>
            <a:off x="878360" y="2578784"/>
            <a:ext cx="3071324" cy="3003891"/>
          </a:xfrm>
          <a:prstGeom prst="rect">
            <a:avLst/>
          </a:prstGeom>
        </p:spPr>
      </p:pic>
    </p:spTree>
    <p:extLst>
      <p:ext uri="{BB962C8B-B14F-4D97-AF65-F5344CB8AC3E}">
        <p14:creationId xmlns:p14="http://schemas.microsoft.com/office/powerpoint/2010/main" val="21277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F3E8E5B8-8AB9-49E6-BA5C-5A7BC6BD82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04759"/>
            <a:ext cx="1545772" cy="369332"/>
          </a:xfrm>
          <a:prstGeom prst="rect">
            <a:avLst/>
          </a:prstGeom>
          <a:noFill/>
        </p:spPr>
        <p:txBody>
          <a:bodyPr wrap="square" rtlCol="0">
            <a:spAutoFit/>
          </a:bodyPr>
          <a:lstStyle/>
          <a:p>
            <a:r>
              <a:rPr lang="en-US" dirty="0">
                <a:solidFill>
                  <a:schemeClr val="bg1"/>
                </a:solidFill>
              </a:rPr>
              <a:t>D&amp;C 107:1-4</a:t>
            </a:r>
          </a:p>
        </p:txBody>
      </p:sp>
      <p:sp>
        <p:nvSpPr>
          <p:cNvPr id="5" name="TextBox 4"/>
          <p:cNvSpPr txBox="1"/>
          <p:nvPr/>
        </p:nvSpPr>
        <p:spPr>
          <a:xfrm>
            <a:off x="349332" y="0"/>
            <a:ext cx="11917702" cy="1015663"/>
          </a:xfrm>
          <a:prstGeom prst="rect">
            <a:avLst/>
          </a:prstGeom>
          <a:noFill/>
        </p:spPr>
        <p:txBody>
          <a:bodyPr wrap="square" rtlCol="0">
            <a:spAutoFit/>
          </a:bodyPr>
          <a:lstStyle/>
          <a:p>
            <a:pPr algn="ctr"/>
            <a:r>
              <a:rPr lang="en-US" sz="6000" dirty="0">
                <a:solidFill>
                  <a:schemeClr val="bg1"/>
                </a:solidFill>
              </a:rPr>
              <a:t>Priesthood</a:t>
            </a:r>
          </a:p>
        </p:txBody>
      </p:sp>
      <p:sp>
        <p:nvSpPr>
          <p:cNvPr id="2" name="Rectangle 1"/>
          <p:cNvSpPr/>
          <p:nvPr/>
        </p:nvSpPr>
        <p:spPr>
          <a:xfrm>
            <a:off x="1545772" y="1359330"/>
            <a:ext cx="6096000" cy="830997"/>
          </a:xfrm>
          <a:prstGeom prst="rect">
            <a:avLst/>
          </a:prstGeom>
        </p:spPr>
        <p:txBody>
          <a:bodyPr>
            <a:spAutoFit/>
          </a:bodyPr>
          <a:lstStyle/>
          <a:p>
            <a:r>
              <a:rPr lang="en-US" dirty="0">
                <a:solidFill>
                  <a:schemeClr val="bg1"/>
                </a:solidFill>
              </a:rPr>
              <a:t>“When priesthood authority is exercised properly, priesthood bearers do what He [Jesus Christ] would do if He were present” </a:t>
            </a:r>
            <a:r>
              <a:rPr lang="en-US" sz="1200" dirty="0">
                <a:solidFill>
                  <a:schemeClr val="bg1"/>
                </a:solidFill>
              </a:rPr>
              <a:t>Elder Boyd K. Packer</a:t>
            </a:r>
          </a:p>
        </p:txBody>
      </p:sp>
      <p:sp>
        <p:nvSpPr>
          <p:cNvPr id="7" name="Rectangle 6"/>
          <p:cNvSpPr/>
          <p:nvPr/>
        </p:nvSpPr>
        <p:spPr>
          <a:xfrm>
            <a:off x="5161917" y="2918487"/>
            <a:ext cx="6008028" cy="3170099"/>
          </a:xfrm>
          <a:prstGeom prst="rect">
            <a:avLst/>
          </a:prstGeom>
        </p:spPr>
        <p:txBody>
          <a:bodyPr wrap="square">
            <a:spAutoFit/>
          </a:bodyPr>
          <a:lstStyle/>
          <a:p>
            <a:r>
              <a:rPr lang="en-US" sz="2000" dirty="0">
                <a:solidFill>
                  <a:schemeClr val="bg1"/>
                </a:solidFill>
                <a:latin typeface="Abadi" panose="020B0604020104020204" pitchFamily="34" charset="0"/>
              </a:rPr>
              <a:t>“Although there are two Priesthoods, yet the Melchizedek Priesthood comprehends the Aaronic or Levitical Priesthood, and is the grand head, and holds the highest authority which pertains to the Priesthood, and the keys of the Kingdom of God in all ages of the world to the latest posterity on the earth, and is the channel through which all knowledge, doctrine, the plan of salvation, and every important matter is revealed from heaven.” </a:t>
            </a:r>
          </a:p>
          <a:p>
            <a:r>
              <a:rPr lang="en-US" sz="2000" dirty="0">
                <a:solidFill>
                  <a:schemeClr val="bg1"/>
                </a:solidFill>
                <a:latin typeface="Abadi" panose="020B0604020104020204" pitchFamily="34" charset="0"/>
              </a:rPr>
              <a:t>Joseph Smith</a:t>
            </a:r>
            <a:endParaRPr lang="en-US" sz="2000" dirty="0">
              <a:solidFill>
                <a:schemeClr val="bg1"/>
              </a:solidFill>
            </a:endParaRPr>
          </a:p>
        </p:txBody>
      </p:sp>
      <p:pic>
        <p:nvPicPr>
          <p:cNvPr id="29" name="Picture 28">
            <a:extLst>
              <a:ext uri="{FF2B5EF4-FFF2-40B4-BE49-F238E27FC236}">
                <a16:creationId xmlns:a16="http://schemas.microsoft.com/office/drawing/2014/main" id="{3A1CD5E2-6F2A-4859-9B8F-56AF8E911D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331" y="255268"/>
            <a:ext cx="1066024" cy="1328591"/>
          </a:xfrm>
          <a:prstGeom prst="rect">
            <a:avLst/>
          </a:prstGeom>
        </p:spPr>
      </p:pic>
      <p:pic>
        <p:nvPicPr>
          <p:cNvPr id="31" name="Picture 30">
            <a:extLst>
              <a:ext uri="{FF2B5EF4-FFF2-40B4-BE49-F238E27FC236}">
                <a16:creationId xmlns:a16="http://schemas.microsoft.com/office/drawing/2014/main" id="{2C52BBB9-3274-4FAD-A193-66D2CC387D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71427" y="5109452"/>
            <a:ext cx="1221067" cy="1639048"/>
          </a:xfrm>
          <a:prstGeom prst="rect">
            <a:avLst/>
          </a:prstGeom>
        </p:spPr>
      </p:pic>
      <p:pic>
        <p:nvPicPr>
          <p:cNvPr id="9" name="Picture 8">
            <a:extLst>
              <a:ext uri="{FF2B5EF4-FFF2-40B4-BE49-F238E27FC236}">
                <a16:creationId xmlns:a16="http://schemas.microsoft.com/office/drawing/2014/main" id="{CD649C71-75DC-D2CA-18F2-3D5501D0C5AE}"/>
              </a:ext>
            </a:extLst>
          </p:cNvPr>
          <p:cNvPicPr>
            <a:picLocks noChangeAspect="1"/>
          </p:cNvPicPr>
          <p:nvPr/>
        </p:nvPicPr>
        <p:blipFill>
          <a:blip r:embed="rId5"/>
          <a:stretch>
            <a:fillRect/>
          </a:stretch>
        </p:blipFill>
        <p:spPr>
          <a:xfrm>
            <a:off x="2006369" y="2484424"/>
            <a:ext cx="2683303" cy="3623558"/>
          </a:xfrm>
          <a:prstGeom prst="rect">
            <a:avLst/>
          </a:prstGeom>
        </p:spPr>
      </p:pic>
    </p:spTree>
    <p:extLst>
      <p:ext uri="{BB962C8B-B14F-4D97-AF65-F5344CB8AC3E}">
        <p14:creationId xmlns:p14="http://schemas.microsoft.com/office/powerpoint/2010/main" val="289843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895FAA73-FA26-4F7A-9DEC-804A263C5E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04759"/>
            <a:ext cx="1545772" cy="369332"/>
          </a:xfrm>
          <a:prstGeom prst="rect">
            <a:avLst/>
          </a:prstGeom>
          <a:noFill/>
        </p:spPr>
        <p:txBody>
          <a:bodyPr wrap="square" rtlCol="0">
            <a:spAutoFit/>
          </a:bodyPr>
          <a:lstStyle/>
          <a:p>
            <a:r>
              <a:rPr lang="en-US" dirty="0">
                <a:solidFill>
                  <a:schemeClr val="bg1"/>
                </a:solidFill>
              </a:rPr>
              <a:t>D&amp;C 107:1-4</a:t>
            </a:r>
          </a:p>
        </p:txBody>
      </p:sp>
      <p:sp>
        <p:nvSpPr>
          <p:cNvPr id="5" name="TextBox 4"/>
          <p:cNvSpPr txBox="1"/>
          <p:nvPr/>
        </p:nvSpPr>
        <p:spPr>
          <a:xfrm>
            <a:off x="349332" y="0"/>
            <a:ext cx="11917702" cy="830997"/>
          </a:xfrm>
          <a:prstGeom prst="rect">
            <a:avLst/>
          </a:prstGeom>
          <a:noFill/>
        </p:spPr>
        <p:txBody>
          <a:bodyPr wrap="square" rtlCol="0">
            <a:spAutoFit/>
          </a:bodyPr>
          <a:lstStyle/>
          <a:p>
            <a:pPr algn="ctr"/>
            <a:r>
              <a:rPr lang="en-US" sz="4800" dirty="0">
                <a:solidFill>
                  <a:schemeClr val="bg1"/>
                </a:solidFill>
              </a:rPr>
              <a:t>Appendages of the Priesthood</a:t>
            </a:r>
            <a:r>
              <a:rPr lang="en-US" sz="4800" dirty="0"/>
              <a:t> </a:t>
            </a:r>
            <a:endParaRPr lang="en-US" sz="4800" dirty="0">
              <a:solidFill>
                <a:schemeClr val="bg1"/>
              </a:solidFill>
            </a:endParaRPr>
          </a:p>
        </p:txBody>
      </p:sp>
      <p:sp>
        <p:nvSpPr>
          <p:cNvPr id="2" name="Rectangle 1"/>
          <p:cNvSpPr/>
          <p:nvPr/>
        </p:nvSpPr>
        <p:spPr>
          <a:xfrm>
            <a:off x="5323609" y="538609"/>
            <a:ext cx="3976254" cy="584775"/>
          </a:xfrm>
          <a:prstGeom prst="rect">
            <a:avLst/>
          </a:prstGeom>
        </p:spPr>
        <p:txBody>
          <a:bodyPr wrap="square">
            <a:spAutoFit/>
          </a:bodyPr>
          <a:lstStyle/>
          <a:p>
            <a:r>
              <a:rPr lang="en-US" sz="3200" dirty="0">
                <a:solidFill>
                  <a:srgbClr val="FFFF00"/>
                </a:solidFill>
              </a:rPr>
              <a:t>A part of</a:t>
            </a:r>
          </a:p>
        </p:txBody>
      </p:sp>
      <p:grpSp>
        <p:nvGrpSpPr>
          <p:cNvPr id="6" name="Group 5"/>
          <p:cNvGrpSpPr/>
          <p:nvPr/>
        </p:nvGrpSpPr>
        <p:grpSpPr>
          <a:xfrm>
            <a:off x="258074" y="2372163"/>
            <a:ext cx="5144338" cy="1569661"/>
            <a:chOff x="259482" y="2492945"/>
            <a:chExt cx="5144338" cy="1569661"/>
          </a:xfrm>
        </p:grpSpPr>
        <p:sp>
          <p:nvSpPr>
            <p:cNvPr id="9" name="TextBox 8"/>
            <p:cNvSpPr txBox="1"/>
            <p:nvPr/>
          </p:nvSpPr>
          <p:spPr>
            <a:xfrm>
              <a:off x="259483" y="2492945"/>
              <a:ext cx="5144337" cy="369332"/>
            </a:xfrm>
            <a:prstGeom prst="rect">
              <a:avLst/>
            </a:prstGeom>
            <a:solidFill>
              <a:srgbClr val="C00000"/>
            </a:solidFill>
            <a:ln>
              <a:solidFill>
                <a:schemeClr val="tx1"/>
              </a:solidFill>
            </a:ln>
          </p:spPr>
          <p:txBody>
            <a:bodyPr wrap="square" rtlCol="0">
              <a:spAutoFit/>
            </a:bodyPr>
            <a:lstStyle/>
            <a:p>
              <a:pPr algn="ctr"/>
              <a:r>
                <a:rPr lang="en-US" dirty="0">
                  <a:solidFill>
                    <a:schemeClr val="bg1"/>
                  </a:solidFill>
                </a:rPr>
                <a:t>Council of the Twelve</a:t>
              </a:r>
            </a:p>
          </p:txBody>
        </p:sp>
        <p:sp>
          <p:nvSpPr>
            <p:cNvPr id="10" name="TextBox 9"/>
            <p:cNvSpPr txBox="1"/>
            <p:nvPr/>
          </p:nvSpPr>
          <p:spPr>
            <a:xfrm>
              <a:off x="259482" y="2862277"/>
              <a:ext cx="1286290" cy="923330"/>
            </a:xfrm>
            <a:prstGeom prst="rect">
              <a:avLst/>
            </a:prstGeom>
            <a:solidFill>
              <a:srgbClr val="C00000"/>
            </a:solidFill>
            <a:ln>
              <a:solidFill>
                <a:schemeClr val="tx1"/>
              </a:solidFill>
            </a:ln>
          </p:spPr>
          <p:txBody>
            <a:bodyPr wrap="square" rtlCol="0">
              <a:spAutoFit/>
            </a:bodyPr>
            <a:lstStyle/>
            <a:p>
              <a:pPr algn="ctr"/>
              <a:r>
                <a:rPr lang="en-US" dirty="0">
                  <a:solidFill>
                    <a:schemeClr val="bg1"/>
                  </a:solidFill>
                </a:rPr>
                <a:t>Priesthood</a:t>
              </a:r>
            </a:p>
            <a:p>
              <a:pPr algn="ctr"/>
              <a:r>
                <a:rPr lang="en-US" dirty="0">
                  <a:solidFill>
                    <a:schemeClr val="bg1"/>
                  </a:solidFill>
                </a:rPr>
                <a:t>Executive</a:t>
              </a:r>
            </a:p>
            <a:p>
              <a:pPr algn="ctr"/>
              <a:r>
                <a:rPr lang="en-US" dirty="0">
                  <a:solidFill>
                    <a:schemeClr val="bg1"/>
                  </a:solidFill>
                </a:rPr>
                <a:t>Committee</a:t>
              </a:r>
            </a:p>
          </p:txBody>
        </p:sp>
        <p:sp>
          <p:nvSpPr>
            <p:cNvPr id="11" name="TextBox 10"/>
            <p:cNvSpPr txBox="1"/>
            <p:nvPr/>
          </p:nvSpPr>
          <p:spPr>
            <a:xfrm>
              <a:off x="1545772" y="2862277"/>
              <a:ext cx="1286290" cy="1200329"/>
            </a:xfrm>
            <a:prstGeom prst="rect">
              <a:avLst/>
            </a:prstGeom>
            <a:solidFill>
              <a:srgbClr val="C00000"/>
            </a:solidFill>
            <a:ln>
              <a:solidFill>
                <a:schemeClr val="tx1"/>
              </a:solidFill>
            </a:ln>
          </p:spPr>
          <p:txBody>
            <a:bodyPr wrap="square" rtlCol="0">
              <a:spAutoFit/>
            </a:bodyPr>
            <a:lstStyle/>
            <a:p>
              <a:pPr algn="ctr"/>
              <a:r>
                <a:rPr lang="en-US" dirty="0">
                  <a:solidFill>
                    <a:schemeClr val="bg1"/>
                  </a:solidFill>
                </a:rPr>
                <a:t>Leadership Training Executive Committee</a:t>
              </a:r>
            </a:p>
          </p:txBody>
        </p:sp>
        <p:sp>
          <p:nvSpPr>
            <p:cNvPr id="12" name="TextBox 11"/>
            <p:cNvSpPr txBox="1"/>
            <p:nvPr/>
          </p:nvSpPr>
          <p:spPr>
            <a:xfrm>
              <a:off x="2832060" y="2862277"/>
              <a:ext cx="1286290" cy="923330"/>
            </a:xfrm>
            <a:prstGeom prst="rect">
              <a:avLst/>
            </a:prstGeom>
            <a:solidFill>
              <a:srgbClr val="C00000"/>
            </a:solidFill>
            <a:ln>
              <a:solidFill>
                <a:schemeClr val="tx1"/>
              </a:solidFill>
            </a:ln>
          </p:spPr>
          <p:txBody>
            <a:bodyPr wrap="square" rtlCol="0">
              <a:spAutoFit/>
            </a:bodyPr>
            <a:lstStyle/>
            <a:p>
              <a:pPr algn="ctr"/>
              <a:r>
                <a:rPr lang="en-US" dirty="0">
                  <a:solidFill>
                    <a:schemeClr val="bg1"/>
                  </a:solidFill>
                </a:rPr>
                <a:t>Missionary Executive Committee</a:t>
              </a:r>
            </a:p>
          </p:txBody>
        </p:sp>
        <p:sp>
          <p:nvSpPr>
            <p:cNvPr id="13" name="TextBox 12"/>
            <p:cNvSpPr txBox="1"/>
            <p:nvPr/>
          </p:nvSpPr>
          <p:spPr>
            <a:xfrm>
              <a:off x="4117530" y="2862277"/>
              <a:ext cx="1286290" cy="1200329"/>
            </a:xfrm>
            <a:prstGeom prst="rect">
              <a:avLst/>
            </a:prstGeom>
            <a:solidFill>
              <a:srgbClr val="C00000"/>
            </a:solidFill>
            <a:ln>
              <a:solidFill>
                <a:schemeClr val="tx1"/>
              </a:solidFill>
            </a:ln>
          </p:spPr>
          <p:txBody>
            <a:bodyPr wrap="square" rtlCol="0">
              <a:spAutoFit/>
            </a:bodyPr>
            <a:lstStyle/>
            <a:p>
              <a:pPr algn="ctr"/>
              <a:r>
                <a:rPr lang="en-US" dirty="0">
                  <a:solidFill>
                    <a:schemeClr val="bg1"/>
                  </a:solidFill>
                </a:rPr>
                <a:t>Temple and Genealogy Executive Committee</a:t>
              </a:r>
            </a:p>
          </p:txBody>
        </p:sp>
      </p:grpSp>
      <p:grpSp>
        <p:nvGrpSpPr>
          <p:cNvPr id="8" name="Group 7"/>
          <p:cNvGrpSpPr/>
          <p:nvPr/>
        </p:nvGrpSpPr>
        <p:grpSpPr>
          <a:xfrm>
            <a:off x="5983180" y="2352125"/>
            <a:ext cx="6114214" cy="989065"/>
            <a:chOff x="5752683" y="2288666"/>
            <a:chExt cx="6114214" cy="989065"/>
          </a:xfrm>
          <a:solidFill>
            <a:schemeClr val="tx2">
              <a:lumMod val="75000"/>
            </a:schemeClr>
          </a:solidFill>
        </p:grpSpPr>
        <p:grpSp>
          <p:nvGrpSpPr>
            <p:cNvPr id="15" name="Group 14"/>
            <p:cNvGrpSpPr/>
            <p:nvPr/>
          </p:nvGrpSpPr>
          <p:grpSpPr>
            <a:xfrm>
              <a:off x="5752683" y="2288666"/>
              <a:ext cx="6114213" cy="806944"/>
              <a:chOff x="259482" y="2516998"/>
              <a:chExt cx="6114213" cy="806944"/>
            </a:xfrm>
            <a:grpFill/>
          </p:grpSpPr>
          <p:sp>
            <p:nvSpPr>
              <p:cNvPr id="16" name="TextBox 15"/>
              <p:cNvSpPr txBox="1"/>
              <p:nvPr/>
            </p:nvSpPr>
            <p:spPr>
              <a:xfrm>
                <a:off x="259890" y="2516998"/>
                <a:ext cx="6113805" cy="369332"/>
              </a:xfrm>
              <a:prstGeom prst="rect">
                <a:avLst/>
              </a:prstGeom>
              <a:grpFill/>
              <a:ln>
                <a:solidFill>
                  <a:schemeClr val="tx1"/>
                </a:solidFill>
              </a:ln>
            </p:spPr>
            <p:txBody>
              <a:bodyPr wrap="square" rtlCol="0">
                <a:spAutoFit/>
              </a:bodyPr>
              <a:lstStyle/>
              <a:p>
                <a:pPr algn="ctr"/>
                <a:r>
                  <a:rPr lang="en-US" dirty="0">
                    <a:solidFill>
                      <a:schemeClr val="bg1"/>
                    </a:solidFill>
                  </a:rPr>
                  <a:t>Presiding Bishopric</a:t>
                </a:r>
              </a:p>
            </p:txBody>
          </p:sp>
          <p:sp>
            <p:nvSpPr>
              <p:cNvPr id="17" name="TextBox 16"/>
              <p:cNvSpPr txBox="1"/>
              <p:nvPr/>
            </p:nvSpPr>
            <p:spPr>
              <a:xfrm>
                <a:off x="259482" y="2862277"/>
                <a:ext cx="762417" cy="461665"/>
              </a:xfrm>
              <a:prstGeom prst="rect">
                <a:avLst/>
              </a:prstGeom>
              <a:grpFill/>
              <a:ln>
                <a:solidFill>
                  <a:schemeClr val="tx1"/>
                </a:solidFill>
              </a:ln>
            </p:spPr>
            <p:txBody>
              <a:bodyPr wrap="square" rtlCol="0">
                <a:spAutoFit/>
              </a:bodyPr>
              <a:lstStyle/>
              <a:p>
                <a:pPr algn="ctr"/>
                <a:r>
                  <a:rPr lang="en-US" sz="1200" dirty="0">
                    <a:solidFill>
                      <a:schemeClr val="bg1"/>
                    </a:solidFill>
                  </a:rPr>
                  <a:t>Welfare Services</a:t>
                </a:r>
              </a:p>
            </p:txBody>
          </p:sp>
          <p:sp>
            <p:nvSpPr>
              <p:cNvPr id="18" name="TextBox 17"/>
              <p:cNvSpPr txBox="1"/>
              <p:nvPr/>
            </p:nvSpPr>
            <p:spPr>
              <a:xfrm>
                <a:off x="1016980" y="2862277"/>
                <a:ext cx="820858" cy="276999"/>
              </a:xfrm>
              <a:prstGeom prst="rect">
                <a:avLst/>
              </a:prstGeom>
              <a:grpFill/>
              <a:ln>
                <a:solidFill>
                  <a:schemeClr val="tx1"/>
                </a:solidFill>
              </a:ln>
            </p:spPr>
            <p:txBody>
              <a:bodyPr wrap="square" rtlCol="0">
                <a:spAutoFit/>
              </a:bodyPr>
              <a:lstStyle/>
              <a:p>
                <a:pPr algn="ctr"/>
                <a:r>
                  <a:rPr lang="en-US" sz="1200" dirty="0">
                    <a:solidFill>
                      <a:schemeClr val="bg1"/>
                    </a:solidFill>
                  </a:rPr>
                  <a:t>Financial</a:t>
                </a:r>
              </a:p>
            </p:txBody>
          </p:sp>
          <p:sp>
            <p:nvSpPr>
              <p:cNvPr id="19" name="TextBox 18"/>
              <p:cNvSpPr txBox="1"/>
              <p:nvPr/>
            </p:nvSpPr>
            <p:spPr>
              <a:xfrm>
                <a:off x="1756985" y="2860202"/>
                <a:ext cx="955697" cy="461665"/>
              </a:xfrm>
              <a:prstGeom prst="rect">
                <a:avLst/>
              </a:prstGeom>
              <a:grpFill/>
              <a:ln>
                <a:solidFill>
                  <a:schemeClr val="tx1"/>
                </a:solidFill>
              </a:ln>
            </p:spPr>
            <p:txBody>
              <a:bodyPr wrap="square" rtlCol="0">
                <a:spAutoFit/>
              </a:bodyPr>
              <a:lstStyle/>
              <a:p>
                <a:pPr algn="ctr"/>
                <a:r>
                  <a:rPr lang="en-US" sz="1200" dirty="0">
                    <a:solidFill>
                      <a:schemeClr val="bg1"/>
                    </a:solidFill>
                  </a:rPr>
                  <a:t>Translation Distribution</a:t>
                </a:r>
              </a:p>
            </p:txBody>
          </p:sp>
          <p:sp>
            <p:nvSpPr>
              <p:cNvPr id="20" name="TextBox 19"/>
              <p:cNvSpPr txBox="1"/>
              <p:nvPr/>
            </p:nvSpPr>
            <p:spPr>
              <a:xfrm>
                <a:off x="2682419" y="2862277"/>
                <a:ext cx="1015042" cy="461665"/>
              </a:xfrm>
              <a:prstGeom prst="rect">
                <a:avLst/>
              </a:prstGeom>
              <a:grpFill/>
              <a:ln>
                <a:solidFill>
                  <a:schemeClr val="tx1"/>
                </a:solidFill>
              </a:ln>
            </p:spPr>
            <p:txBody>
              <a:bodyPr wrap="square" rtlCol="0">
                <a:spAutoFit/>
              </a:bodyPr>
              <a:lstStyle/>
              <a:p>
                <a:pPr algn="ctr"/>
                <a:r>
                  <a:rPr lang="en-US" sz="1200" dirty="0">
                    <a:solidFill>
                      <a:schemeClr val="bg1"/>
                    </a:solidFill>
                  </a:rPr>
                  <a:t>Management Data</a:t>
                </a:r>
              </a:p>
            </p:txBody>
          </p:sp>
        </p:grpSp>
        <p:sp>
          <p:nvSpPr>
            <p:cNvPr id="21" name="TextBox 20"/>
            <p:cNvSpPr txBox="1"/>
            <p:nvPr/>
          </p:nvSpPr>
          <p:spPr>
            <a:xfrm>
              <a:off x="9150967" y="2642821"/>
              <a:ext cx="833169" cy="461665"/>
            </a:xfrm>
            <a:prstGeom prst="rect">
              <a:avLst/>
            </a:prstGeom>
            <a:grpFill/>
            <a:ln>
              <a:solidFill>
                <a:schemeClr val="tx1"/>
              </a:solidFill>
            </a:ln>
          </p:spPr>
          <p:txBody>
            <a:bodyPr wrap="square" rtlCol="0">
              <a:spAutoFit/>
            </a:bodyPr>
            <a:lstStyle/>
            <a:p>
              <a:pPr algn="ctr"/>
              <a:r>
                <a:rPr lang="en-US" sz="1200" dirty="0">
                  <a:solidFill>
                    <a:schemeClr val="bg1"/>
                  </a:solidFill>
                </a:rPr>
                <a:t>Physical Faculties</a:t>
              </a:r>
            </a:p>
          </p:txBody>
        </p:sp>
        <p:sp>
          <p:nvSpPr>
            <p:cNvPr id="22" name="TextBox 21"/>
            <p:cNvSpPr txBox="1"/>
            <p:nvPr/>
          </p:nvSpPr>
          <p:spPr>
            <a:xfrm>
              <a:off x="9966906" y="2645532"/>
              <a:ext cx="890299" cy="276999"/>
            </a:xfrm>
            <a:prstGeom prst="rect">
              <a:avLst/>
            </a:prstGeom>
            <a:grpFill/>
            <a:ln>
              <a:solidFill>
                <a:schemeClr val="tx1"/>
              </a:solidFill>
            </a:ln>
          </p:spPr>
          <p:txBody>
            <a:bodyPr wrap="square" rtlCol="0">
              <a:spAutoFit/>
            </a:bodyPr>
            <a:lstStyle/>
            <a:p>
              <a:pPr algn="ctr"/>
              <a:r>
                <a:rPr lang="en-US" sz="1200" dirty="0">
                  <a:solidFill>
                    <a:schemeClr val="bg1"/>
                  </a:solidFill>
                </a:rPr>
                <a:t>Purchasing</a:t>
              </a:r>
            </a:p>
          </p:txBody>
        </p:sp>
        <p:sp>
          <p:nvSpPr>
            <p:cNvPr id="23" name="TextBox 22"/>
            <p:cNvSpPr txBox="1"/>
            <p:nvPr/>
          </p:nvSpPr>
          <p:spPr>
            <a:xfrm>
              <a:off x="10806715" y="2631400"/>
              <a:ext cx="1060182" cy="646331"/>
            </a:xfrm>
            <a:prstGeom prst="rect">
              <a:avLst/>
            </a:prstGeom>
            <a:grpFill/>
            <a:ln>
              <a:solidFill>
                <a:schemeClr val="tx1"/>
              </a:solidFill>
            </a:ln>
          </p:spPr>
          <p:txBody>
            <a:bodyPr wrap="square" rtlCol="0">
              <a:spAutoFit/>
            </a:bodyPr>
            <a:lstStyle/>
            <a:p>
              <a:pPr algn="ctr"/>
              <a:r>
                <a:rPr lang="en-US" sz="1200" dirty="0">
                  <a:solidFill>
                    <a:schemeClr val="bg1"/>
                  </a:solidFill>
                </a:rPr>
                <a:t>Membership and statistical Reports</a:t>
              </a:r>
            </a:p>
          </p:txBody>
        </p:sp>
      </p:grpSp>
      <p:grpSp>
        <p:nvGrpSpPr>
          <p:cNvPr id="14" name="Group 13"/>
          <p:cNvGrpSpPr/>
          <p:nvPr/>
        </p:nvGrpSpPr>
        <p:grpSpPr>
          <a:xfrm>
            <a:off x="245582" y="4362497"/>
            <a:ext cx="1753782" cy="1800784"/>
            <a:chOff x="361647" y="4772017"/>
            <a:chExt cx="1085051" cy="1800784"/>
          </a:xfrm>
          <a:solidFill>
            <a:schemeClr val="accent5">
              <a:lumMod val="75000"/>
            </a:schemeClr>
          </a:solidFill>
        </p:grpSpPr>
        <p:sp>
          <p:nvSpPr>
            <p:cNvPr id="31" name="TextBox 30"/>
            <p:cNvSpPr txBox="1"/>
            <p:nvPr/>
          </p:nvSpPr>
          <p:spPr>
            <a:xfrm>
              <a:off x="361647" y="4772017"/>
              <a:ext cx="1081959" cy="646331"/>
            </a:xfrm>
            <a:prstGeom prst="rect">
              <a:avLst/>
            </a:prstGeom>
            <a:grpFill/>
            <a:ln>
              <a:solidFill>
                <a:schemeClr val="tx1"/>
              </a:solidFill>
            </a:ln>
          </p:spPr>
          <p:txBody>
            <a:bodyPr wrap="square" rtlCol="0">
              <a:spAutoFit/>
            </a:bodyPr>
            <a:lstStyle/>
            <a:p>
              <a:pPr algn="ctr"/>
              <a:r>
                <a:rPr lang="en-US" dirty="0">
                  <a:solidFill>
                    <a:schemeClr val="bg1"/>
                  </a:solidFill>
                </a:rPr>
                <a:t>Youth</a:t>
              </a:r>
            </a:p>
            <a:p>
              <a:pPr algn="ctr"/>
              <a:endParaRPr lang="en-US" dirty="0">
                <a:solidFill>
                  <a:schemeClr val="bg1"/>
                </a:solidFill>
              </a:endParaRPr>
            </a:p>
          </p:txBody>
        </p:sp>
        <p:sp>
          <p:nvSpPr>
            <p:cNvPr id="32" name="TextBox 31"/>
            <p:cNvSpPr txBox="1"/>
            <p:nvPr/>
          </p:nvSpPr>
          <p:spPr>
            <a:xfrm>
              <a:off x="364739" y="5403250"/>
              <a:ext cx="1081959" cy="1169551"/>
            </a:xfrm>
            <a:prstGeom prst="rect">
              <a:avLst/>
            </a:prstGeom>
            <a:grpFill/>
            <a:ln>
              <a:solidFill>
                <a:schemeClr val="tx1"/>
              </a:solidFill>
            </a:ln>
          </p:spPr>
          <p:txBody>
            <a:bodyPr wrap="square" rtlCol="0">
              <a:spAutoFit/>
            </a:bodyPr>
            <a:lstStyle/>
            <a:p>
              <a:pPr algn="ctr"/>
              <a:r>
                <a:rPr lang="en-US" sz="1400" dirty="0">
                  <a:solidFill>
                    <a:schemeClr val="bg1"/>
                  </a:solidFill>
                </a:rPr>
                <a:t>Primary</a:t>
              </a:r>
            </a:p>
            <a:p>
              <a:pPr algn="ctr"/>
              <a:r>
                <a:rPr lang="en-US" sz="1400" dirty="0">
                  <a:solidFill>
                    <a:schemeClr val="bg1"/>
                  </a:solidFill>
                </a:rPr>
                <a:t>Sunday School</a:t>
              </a:r>
            </a:p>
            <a:p>
              <a:pPr algn="ctr"/>
              <a:r>
                <a:rPr lang="en-US" sz="1400" dirty="0">
                  <a:solidFill>
                    <a:schemeClr val="bg1"/>
                  </a:solidFill>
                </a:rPr>
                <a:t>Aaronic Priesthood</a:t>
              </a:r>
            </a:p>
            <a:p>
              <a:pPr algn="ctr"/>
              <a:r>
                <a:rPr lang="en-US" sz="1400" dirty="0">
                  <a:solidFill>
                    <a:schemeClr val="bg1"/>
                  </a:solidFill>
                </a:rPr>
                <a:t>Young Men </a:t>
              </a:r>
            </a:p>
            <a:p>
              <a:pPr algn="ctr"/>
              <a:r>
                <a:rPr lang="en-US" sz="1400" dirty="0">
                  <a:solidFill>
                    <a:schemeClr val="bg1"/>
                  </a:solidFill>
                </a:rPr>
                <a:t>Young Women</a:t>
              </a:r>
              <a:endParaRPr lang="en-US" dirty="0">
                <a:solidFill>
                  <a:schemeClr val="bg1"/>
                </a:solidFill>
              </a:endParaRPr>
            </a:p>
          </p:txBody>
        </p:sp>
      </p:grpSp>
      <p:grpSp>
        <p:nvGrpSpPr>
          <p:cNvPr id="28" name="Group 27"/>
          <p:cNvGrpSpPr/>
          <p:nvPr/>
        </p:nvGrpSpPr>
        <p:grpSpPr>
          <a:xfrm>
            <a:off x="2276902" y="4361564"/>
            <a:ext cx="1189551" cy="1585340"/>
            <a:chOff x="361647" y="4772017"/>
            <a:chExt cx="1189551" cy="1585340"/>
          </a:xfrm>
          <a:solidFill>
            <a:schemeClr val="accent6">
              <a:lumMod val="50000"/>
            </a:schemeClr>
          </a:solidFill>
        </p:grpSpPr>
        <p:sp>
          <p:nvSpPr>
            <p:cNvPr id="29" name="TextBox 28"/>
            <p:cNvSpPr txBox="1"/>
            <p:nvPr/>
          </p:nvSpPr>
          <p:spPr>
            <a:xfrm>
              <a:off x="361647" y="4772017"/>
              <a:ext cx="1189551" cy="646331"/>
            </a:xfrm>
            <a:prstGeom prst="rect">
              <a:avLst/>
            </a:prstGeom>
            <a:grpFill/>
            <a:ln>
              <a:solidFill>
                <a:schemeClr val="tx1"/>
              </a:solidFill>
            </a:ln>
          </p:spPr>
          <p:txBody>
            <a:bodyPr wrap="square" rtlCol="0">
              <a:spAutoFit/>
            </a:bodyPr>
            <a:lstStyle/>
            <a:p>
              <a:pPr algn="ctr"/>
              <a:r>
                <a:rPr lang="en-US" dirty="0">
                  <a:solidFill>
                    <a:schemeClr val="bg1"/>
                  </a:solidFill>
                </a:rPr>
                <a:t>Adult</a:t>
              </a:r>
            </a:p>
            <a:p>
              <a:pPr algn="ctr"/>
              <a:endParaRPr lang="en-US" dirty="0">
                <a:solidFill>
                  <a:schemeClr val="bg1"/>
                </a:solidFill>
              </a:endParaRPr>
            </a:p>
          </p:txBody>
        </p:sp>
        <p:sp>
          <p:nvSpPr>
            <p:cNvPr id="30" name="TextBox 29"/>
            <p:cNvSpPr txBox="1"/>
            <p:nvPr/>
          </p:nvSpPr>
          <p:spPr>
            <a:xfrm>
              <a:off x="364739" y="5403250"/>
              <a:ext cx="1186459" cy="954107"/>
            </a:xfrm>
            <a:prstGeom prst="rect">
              <a:avLst/>
            </a:prstGeom>
            <a:grpFill/>
            <a:ln>
              <a:solidFill>
                <a:schemeClr val="tx1"/>
              </a:solidFill>
            </a:ln>
          </p:spPr>
          <p:txBody>
            <a:bodyPr wrap="square" rtlCol="0">
              <a:spAutoFit/>
            </a:bodyPr>
            <a:lstStyle/>
            <a:p>
              <a:pPr algn="ctr"/>
              <a:r>
                <a:rPr lang="en-US" sz="1400" dirty="0">
                  <a:solidFill>
                    <a:schemeClr val="bg1"/>
                  </a:solidFill>
                </a:rPr>
                <a:t>Melchizedek Priesthood</a:t>
              </a:r>
            </a:p>
            <a:p>
              <a:pPr algn="ctr"/>
              <a:r>
                <a:rPr lang="en-US" sz="1400" dirty="0">
                  <a:solidFill>
                    <a:schemeClr val="bg1"/>
                  </a:solidFill>
                </a:rPr>
                <a:t>Relief Society</a:t>
              </a:r>
            </a:p>
            <a:p>
              <a:pPr algn="ctr"/>
              <a:r>
                <a:rPr lang="en-US" sz="1400" dirty="0">
                  <a:solidFill>
                    <a:schemeClr val="bg1"/>
                  </a:solidFill>
                </a:rPr>
                <a:t>Single Adults</a:t>
              </a:r>
              <a:endParaRPr lang="en-US" dirty="0">
                <a:solidFill>
                  <a:schemeClr val="bg1"/>
                </a:solidFill>
              </a:endParaRPr>
            </a:p>
          </p:txBody>
        </p:sp>
      </p:grpSp>
      <p:grpSp>
        <p:nvGrpSpPr>
          <p:cNvPr id="33" name="Group 32"/>
          <p:cNvGrpSpPr/>
          <p:nvPr/>
        </p:nvGrpSpPr>
        <p:grpSpPr>
          <a:xfrm>
            <a:off x="3862932" y="4346465"/>
            <a:ext cx="1540888" cy="2246769"/>
            <a:chOff x="361645" y="4772084"/>
            <a:chExt cx="1540888" cy="2246769"/>
          </a:xfrm>
          <a:solidFill>
            <a:schemeClr val="accent3">
              <a:lumMod val="50000"/>
            </a:schemeClr>
          </a:solidFill>
        </p:grpSpPr>
        <p:sp>
          <p:nvSpPr>
            <p:cNvPr id="34" name="TextBox 33"/>
            <p:cNvSpPr txBox="1"/>
            <p:nvPr/>
          </p:nvSpPr>
          <p:spPr>
            <a:xfrm>
              <a:off x="361645" y="4772084"/>
              <a:ext cx="1540886" cy="646331"/>
            </a:xfrm>
            <a:prstGeom prst="rect">
              <a:avLst/>
            </a:prstGeom>
            <a:grpFill/>
            <a:ln>
              <a:solidFill>
                <a:schemeClr val="tx1"/>
              </a:solidFill>
            </a:ln>
          </p:spPr>
          <p:txBody>
            <a:bodyPr wrap="square" rtlCol="0">
              <a:spAutoFit/>
            </a:bodyPr>
            <a:lstStyle/>
            <a:p>
              <a:pPr algn="ctr"/>
              <a:r>
                <a:rPr lang="en-US" dirty="0">
                  <a:solidFill>
                    <a:schemeClr val="bg1"/>
                  </a:solidFill>
                </a:rPr>
                <a:t>Curriculum Resources</a:t>
              </a:r>
            </a:p>
          </p:txBody>
        </p:sp>
        <p:sp>
          <p:nvSpPr>
            <p:cNvPr id="35" name="TextBox 34"/>
            <p:cNvSpPr txBox="1"/>
            <p:nvPr/>
          </p:nvSpPr>
          <p:spPr>
            <a:xfrm>
              <a:off x="361646" y="5418415"/>
              <a:ext cx="1540887" cy="1600438"/>
            </a:xfrm>
            <a:prstGeom prst="rect">
              <a:avLst/>
            </a:prstGeom>
            <a:grpFill/>
            <a:ln>
              <a:solidFill>
                <a:schemeClr val="tx1"/>
              </a:solidFill>
            </a:ln>
          </p:spPr>
          <p:txBody>
            <a:bodyPr wrap="square" rtlCol="0">
              <a:spAutoFit/>
            </a:bodyPr>
            <a:lstStyle/>
            <a:p>
              <a:pPr algn="ctr"/>
              <a:r>
                <a:rPr lang="en-US" sz="1400" dirty="0">
                  <a:solidFill>
                    <a:schemeClr val="bg1"/>
                  </a:solidFill>
                </a:rPr>
                <a:t>Instructional  Development</a:t>
              </a:r>
            </a:p>
            <a:p>
              <a:pPr algn="ctr"/>
              <a:r>
                <a:rPr lang="en-US" sz="1400" dirty="0">
                  <a:solidFill>
                    <a:schemeClr val="bg1"/>
                  </a:solidFill>
                </a:rPr>
                <a:t>Magazines</a:t>
              </a:r>
            </a:p>
            <a:p>
              <a:pPr algn="ctr"/>
              <a:r>
                <a:rPr lang="en-US" sz="1400" dirty="0">
                  <a:solidFill>
                    <a:schemeClr val="bg1"/>
                  </a:solidFill>
                </a:rPr>
                <a:t>Graphics, Editing and Text Processing</a:t>
              </a:r>
            </a:p>
            <a:p>
              <a:pPr algn="ctr"/>
              <a:r>
                <a:rPr lang="en-US" sz="1400" dirty="0">
                  <a:solidFill>
                    <a:schemeClr val="bg1"/>
                  </a:solidFill>
                </a:rPr>
                <a:t>Music</a:t>
              </a:r>
              <a:endParaRPr lang="en-US" dirty="0">
                <a:solidFill>
                  <a:schemeClr val="bg1"/>
                </a:solidFill>
              </a:endParaRPr>
            </a:p>
          </p:txBody>
        </p:sp>
      </p:grpSp>
      <p:sp>
        <p:nvSpPr>
          <p:cNvPr id="25" name="Down Arrow 24"/>
          <p:cNvSpPr/>
          <p:nvPr/>
        </p:nvSpPr>
        <p:spPr>
          <a:xfrm>
            <a:off x="4001632" y="2069257"/>
            <a:ext cx="114490" cy="30290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own Arrow 36"/>
          <p:cNvSpPr/>
          <p:nvPr/>
        </p:nvSpPr>
        <p:spPr>
          <a:xfrm>
            <a:off x="6888179" y="2049374"/>
            <a:ext cx="114490" cy="30290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595995" y="1145927"/>
            <a:ext cx="5455227" cy="923330"/>
          </a:xfrm>
          <a:prstGeom prst="rect">
            <a:avLst/>
          </a:prstGeom>
          <a:solidFill>
            <a:schemeClr val="accent6">
              <a:lumMod val="75000"/>
            </a:schemeClr>
          </a:solidFill>
          <a:ln>
            <a:solidFill>
              <a:schemeClr val="tx1"/>
            </a:solidFill>
          </a:ln>
        </p:spPr>
        <p:txBody>
          <a:bodyPr wrap="square" rtlCol="0">
            <a:spAutoFit/>
          </a:bodyPr>
          <a:lstStyle/>
          <a:p>
            <a:pPr algn="ctr"/>
            <a:r>
              <a:rPr lang="en-US" dirty="0">
                <a:solidFill>
                  <a:schemeClr val="bg1"/>
                </a:solidFill>
              </a:rPr>
              <a:t>FIRST PRESIDENCY</a:t>
            </a:r>
          </a:p>
          <a:p>
            <a:pPr algn="ctr"/>
            <a:r>
              <a:rPr lang="en-US" dirty="0">
                <a:solidFill>
                  <a:schemeClr val="bg1"/>
                </a:solidFill>
              </a:rPr>
              <a:t>1</a:t>
            </a:r>
            <a:r>
              <a:rPr lang="en-US" baseline="30000" dirty="0">
                <a:solidFill>
                  <a:schemeClr val="bg1"/>
                </a:solidFill>
              </a:rPr>
              <a:t>ST</a:t>
            </a:r>
            <a:r>
              <a:rPr lang="en-US" dirty="0">
                <a:solidFill>
                  <a:schemeClr val="bg1"/>
                </a:solidFill>
              </a:rPr>
              <a:t> Counselor	President		2</a:t>
            </a:r>
            <a:r>
              <a:rPr lang="en-US" baseline="30000" dirty="0">
                <a:solidFill>
                  <a:schemeClr val="bg1"/>
                </a:solidFill>
              </a:rPr>
              <a:t>nd</a:t>
            </a:r>
            <a:r>
              <a:rPr lang="en-US" dirty="0">
                <a:solidFill>
                  <a:schemeClr val="bg1"/>
                </a:solidFill>
              </a:rPr>
              <a:t> Counselor	</a:t>
            </a:r>
          </a:p>
        </p:txBody>
      </p:sp>
      <p:grpSp>
        <p:nvGrpSpPr>
          <p:cNvPr id="40" name="Group 39"/>
          <p:cNvGrpSpPr/>
          <p:nvPr/>
        </p:nvGrpSpPr>
        <p:grpSpPr>
          <a:xfrm>
            <a:off x="349332" y="3723041"/>
            <a:ext cx="5053080" cy="607194"/>
            <a:chOff x="349332" y="3723041"/>
            <a:chExt cx="5053080" cy="607194"/>
          </a:xfrm>
        </p:grpSpPr>
        <p:cxnSp>
          <p:nvCxnSpPr>
            <p:cNvPr id="36" name="Straight Connector 35"/>
            <p:cNvCxnSpPr/>
            <p:nvPr/>
          </p:nvCxnSpPr>
          <p:spPr>
            <a:xfrm flipV="1">
              <a:off x="349332" y="4000708"/>
              <a:ext cx="5053080" cy="114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Down Arrow 42"/>
            <p:cNvSpPr/>
            <p:nvPr/>
          </p:nvSpPr>
          <p:spPr>
            <a:xfrm>
              <a:off x="855504" y="3723041"/>
              <a:ext cx="108092" cy="59204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own Arrow 43"/>
            <p:cNvSpPr/>
            <p:nvPr/>
          </p:nvSpPr>
          <p:spPr>
            <a:xfrm>
              <a:off x="2792242" y="4027329"/>
              <a:ext cx="114490" cy="30290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own Arrow 44"/>
            <p:cNvSpPr/>
            <p:nvPr/>
          </p:nvSpPr>
          <p:spPr>
            <a:xfrm>
              <a:off x="4614490" y="3979755"/>
              <a:ext cx="114490" cy="30290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8" name="Picture 37">
            <a:extLst>
              <a:ext uri="{FF2B5EF4-FFF2-40B4-BE49-F238E27FC236}">
                <a16:creationId xmlns:a16="http://schemas.microsoft.com/office/drawing/2014/main" id="{0FE00698-3542-A84B-CF88-03A4AE99D15A}"/>
              </a:ext>
            </a:extLst>
          </p:cNvPr>
          <p:cNvPicPr>
            <a:picLocks noChangeAspect="1"/>
          </p:cNvPicPr>
          <p:nvPr/>
        </p:nvPicPr>
        <p:blipFill>
          <a:blip r:embed="rId3"/>
          <a:stretch>
            <a:fillRect/>
          </a:stretch>
        </p:blipFill>
        <p:spPr>
          <a:xfrm>
            <a:off x="6906400" y="3405608"/>
            <a:ext cx="4161111" cy="2724788"/>
          </a:xfrm>
          <a:prstGeom prst="rect">
            <a:avLst/>
          </a:prstGeom>
        </p:spPr>
      </p:pic>
      <p:sp>
        <p:nvSpPr>
          <p:cNvPr id="42" name="TextBox 41">
            <a:extLst>
              <a:ext uri="{FF2B5EF4-FFF2-40B4-BE49-F238E27FC236}">
                <a16:creationId xmlns:a16="http://schemas.microsoft.com/office/drawing/2014/main" id="{B0C28D52-CB6D-B9FE-5532-B416B0F4EEE2}"/>
              </a:ext>
            </a:extLst>
          </p:cNvPr>
          <p:cNvSpPr txBox="1"/>
          <p:nvPr/>
        </p:nvSpPr>
        <p:spPr>
          <a:xfrm>
            <a:off x="8543252" y="777138"/>
            <a:ext cx="3308302" cy="1323439"/>
          </a:xfrm>
          <a:prstGeom prst="rect">
            <a:avLst/>
          </a:prstGeom>
          <a:noFill/>
        </p:spPr>
        <p:txBody>
          <a:bodyPr wrap="square">
            <a:spAutoFit/>
          </a:bodyPr>
          <a:lstStyle/>
          <a:p>
            <a:r>
              <a:rPr lang="en-US" sz="1600" b="1" i="1" dirty="0">
                <a:solidFill>
                  <a:srgbClr val="FFFF00"/>
                </a:solidFill>
                <a:effectLst/>
              </a:rPr>
              <a:t> I am the vine, ye are the branches: He that </a:t>
            </a:r>
            <a:r>
              <a:rPr lang="en-US" sz="1600" b="1" i="1" dirty="0" err="1">
                <a:solidFill>
                  <a:srgbClr val="FFFF00"/>
                </a:solidFill>
                <a:effectLst/>
              </a:rPr>
              <a:t>abideth</a:t>
            </a:r>
            <a:r>
              <a:rPr lang="en-US" sz="1600" b="1" i="1" dirty="0">
                <a:solidFill>
                  <a:srgbClr val="FFFF00"/>
                </a:solidFill>
                <a:effectLst/>
              </a:rPr>
              <a:t> in me, and I in him, the same bringeth forth much fruit: for without me ye can do nothing.</a:t>
            </a:r>
          </a:p>
          <a:p>
            <a:r>
              <a:rPr lang="en-US" sz="1600" b="1" i="1" dirty="0">
                <a:solidFill>
                  <a:srgbClr val="FFFF00"/>
                </a:solidFill>
              </a:rPr>
              <a:t>John 15:5</a:t>
            </a:r>
          </a:p>
        </p:txBody>
      </p:sp>
      <p:sp>
        <p:nvSpPr>
          <p:cNvPr id="47" name="TextBox 46">
            <a:extLst>
              <a:ext uri="{FF2B5EF4-FFF2-40B4-BE49-F238E27FC236}">
                <a16:creationId xmlns:a16="http://schemas.microsoft.com/office/drawing/2014/main" id="{7927A0F3-C990-9DA0-C2A0-68915C6498C2}"/>
              </a:ext>
            </a:extLst>
          </p:cNvPr>
          <p:cNvSpPr txBox="1"/>
          <p:nvPr/>
        </p:nvSpPr>
        <p:spPr>
          <a:xfrm>
            <a:off x="5862297" y="6166840"/>
            <a:ext cx="6158484" cy="646331"/>
          </a:xfrm>
          <a:prstGeom prst="rect">
            <a:avLst/>
          </a:prstGeom>
          <a:noFill/>
        </p:spPr>
        <p:txBody>
          <a:bodyPr wrap="square">
            <a:spAutoFit/>
          </a:bodyPr>
          <a:lstStyle/>
          <a:p>
            <a:r>
              <a:rPr lang="en-US" b="1" dirty="0">
                <a:solidFill>
                  <a:srgbClr val="FFFF00"/>
                </a:solidFill>
              </a:rPr>
              <a:t>A</a:t>
            </a:r>
            <a:r>
              <a:rPr lang="en-US" b="1" i="0" dirty="0">
                <a:solidFill>
                  <a:srgbClr val="FFFF00"/>
                </a:solidFill>
                <a:effectLst/>
              </a:rPr>
              <a:t>ll authorities and offices in the Savior’s Church are appendages to the Melchizedek Priesthood</a:t>
            </a:r>
            <a:r>
              <a:rPr lang="en-US" b="0" i="0" dirty="0">
                <a:solidFill>
                  <a:srgbClr val="FFFF00"/>
                </a:solidFill>
                <a:effectLst/>
              </a:rPr>
              <a:t>.</a:t>
            </a:r>
            <a:endParaRPr lang="en-US" dirty="0">
              <a:solidFill>
                <a:srgbClr val="FFFF00"/>
              </a:solidFill>
            </a:endParaRPr>
          </a:p>
        </p:txBody>
      </p:sp>
    </p:spTree>
    <p:extLst>
      <p:ext uri="{BB962C8B-B14F-4D97-AF65-F5344CB8AC3E}">
        <p14:creationId xmlns:p14="http://schemas.microsoft.com/office/powerpoint/2010/main" val="162649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1000"/>
                                        <p:tgtEl>
                                          <p:spTgt spid="47"/>
                                        </p:tgtEl>
                                      </p:cBhvr>
                                    </p:animEffect>
                                    <p:anim calcmode="lin" valueType="num">
                                      <p:cBhvr>
                                        <p:cTn id="32" dur="1000" fill="hold"/>
                                        <p:tgtEl>
                                          <p:spTgt spid="47"/>
                                        </p:tgtEl>
                                        <p:attrNameLst>
                                          <p:attrName>ppt_x</p:attrName>
                                        </p:attrNameLst>
                                      </p:cBhvr>
                                      <p:tavLst>
                                        <p:tav tm="0">
                                          <p:val>
                                            <p:strVal val="#ppt_x"/>
                                          </p:val>
                                        </p:tav>
                                        <p:tav tm="100000">
                                          <p:val>
                                            <p:strVal val="#ppt_x"/>
                                          </p:val>
                                        </p:tav>
                                      </p:tavLst>
                                    </p:anim>
                                    <p:anim calcmode="lin" valueType="num">
                                      <p:cBhvr>
                                        <p:cTn id="33"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7" grpId="0" animBg="1"/>
      <p:bldP spid="3" grpId="0" animBg="1"/>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EA19DC-47D5-B096-B1DE-D340CA8F39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CCE5F2E-03D7-7051-E0B9-BBA361248671}"/>
              </a:ext>
            </a:extLst>
          </p:cNvPr>
          <p:cNvSpPr txBox="1"/>
          <p:nvPr/>
        </p:nvSpPr>
        <p:spPr>
          <a:xfrm>
            <a:off x="349332" y="0"/>
            <a:ext cx="11917702" cy="1015663"/>
          </a:xfrm>
          <a:prstGeom prst="rect">
            <a:avLst/>
          </a:prstGeom>
          <a:noFill/>
        </p:spPr>
        <p:txBody>
          <a:bodyPr wrap="square" rtlCol="0">
            <a:spAutoFit/>
          </a:bodyPr>
          <a:lstStyle/>
          <a:p>
            <a:pPr algn="ctr"/>
            <a:r>
              <a:rPr lang="en-US" sz="6000" dirty="0">
                <a:solidFill>
                  <a:schemeClr val="bg1"/>
                </a:solidFill>
              </a:rPr>
              <a:t>Keys to the Priesthood</a:t>
            </a:r>
          </a:p>
        </p:txBody>
      </p:sp>
      <p:sp>
        <p:nvSpPr>
          <p:cNvPr id="5" name="TextBox 4">
            <a:extLst>
              <a:ext uri="{FF2B5EF4-FFF2-40B4-BE49-F238E27FC236}">
                <a16:creationId xmlns:a16="http://schemas.microsoft.com/office/drawing/2014/main" id="{A73DD063-477B-4BCF-109F-84EB09BC3820}"/>
              </a:ext>
            </a:extLst>
          </p:cNvPr>
          <p:cNvSpPr txBox="1"/>
          <p:nvPr/>
        </p:nvSpPr>
        <p:spPr>
          <a:xfrm>
            <a:off x="447995" y="3859547"/>
            <a:ext cx="2941865" cy="1846659"/>
          </a:xfrm>
          <a:prstGeom prst="rect">
            <a:avLst/>
          </a:prstGeom>
          <a:noFill/>
        </p:spPr>
        <p:txBody>
          <a:bodyPr wrap="square">
            <a:spAutoFit/>
          </a:bodyPr>
          <a:lstStyle/>
          <a:p>
            <a:r>
              <a:rPr lang="en-US" sz="2000" b="0" i="0" dirty="0">
                <a:solidFill>
                  <a:schemeClr val="bg1"/>
                </a:solidFill>
                <a:effectLst/>
              </a:rPr>
              <a:t>Christ is the source of all true priesthood authority and power on earth. It is His work, in which we are privileged to assist. </a:t>
            </a:r>
          </a:p>
          <a:p>
            <a:r>
              <a:rPr lang="en-US" sz="1400" b="0" i="0" dirty="0">
                <a:solidFill>
                  <a:schemeClr val="bg1"/>
                </a:solidFill>
                <a:effectLst/>
              </a:rPr>
              <a:t>Dieter F. Uchtdorf</a:t>
            </a:r>
            <a:endParaRPr lang="en-US" sz="1400" dirty="0">
              <a:solidFill>
                <a:schemeClr val="bg1"/>
              </a:solidFill>
            </a:endParaRPr>
          </a:p>
        </p:txBody>
      </p:sp>
      <p:sp>
        <p:nvSpPr>
          <p:cNvPr id="7" name="TextBox 6">
            <a:extLst>
              <a:ext uri="{FF2B5EF4-FFF2-40B4-BE49-F238E27FC236}">
                <a16:creationId xmlns:a16="http://schemas.microsoft.com/office/drawing/2014/main" id="{26B6F91A-A7F2-7BD0-F1D3-E8D7F215F274}"/>
              </a:ext>
            </a:extLst>
          </p:cNvPr>
          <p:cNvSpPr txBox="1"/>
          <p:nvPr/>
        </p:nvSpPr>
        <p:spPr>
          <a:xfrm>
            <a:off x="7302235" y="1094820"/>
            <a:ext cx="4770022" cy="4001095"/>
          </a:xfrm>
          <a:prstGeom prst="rect">
            <a:avLst/>
          </a:prstGeom>
          <a:noFill/>
        </p:spPr>
        <p:txBody>
          <a:bodyPr wrap="square">
            <a:spAutoFit/>
          </a:bodyPr>
          <a:lstStyle/>
          <a:p>
            <a:pPr algn="l" fontAlgn="base"/>
            <a:r>
              <a:rPr lang="en-US" sz="2000" b="0" i="0" dirty="0">
                <a:solidFill>
                  <a:schemeClr val="bg1"/>
                </a:solidFill>
                <a:effectLst/>
              </a:rPr>
              <a:t>Ultimately, all keys of the priesthood are held by the Lord Jesus Christ, whose priesthood it is. He is the one who determines what keys are delegated to mortals and how those keys will be used. …</a:t>
            </a:r>
          </a:p>
          <a:p>
            <a:pPr algn="l" fontAlgn="base"/>
            <a:endParaRPr lang="en-US" sz="2000" b="0" i="0" dirty="0">
              <a:solidFill>
                <a:schemeClr val="bg1"/>
              </a:solidFill>
              <a:effectLst/>
            </a:endParaRPr>
          </a:p>
          <a:p>
            <a:pPr algn="l" fontAlgn="base"/>
            <a:r>
              <a:rPr lang="en-US" sz="2000" b="0" i="0" dirty="0">
                <a:solidFill>
                  <a:schemeClr val="bg1"/>
                </a:solidFill>
                <a:effectLst/>
              </a:rPr>
              <a:t>… Since the scriptures state that “all other authorities [and] offices in the church are appendages to this [Melchizedek] priesthood”, all that is done under the direction of those priesthood keys is done with priesthood authority. </a:t>
            </a:r>
          </a:p>
          <a:p>
            <a:pPr algn="l" fontAlgn="base"/>
            <a:r>
              <a:rPr lang="en-US" sz="1400" b="0" i="0" dirty="0">
                <a:solidFill>
                  <a:schemeClr val="bg1"/>
                </a:solidFill>
                <a:effectLst/>
              </a:rPr>
              <a:t>Dallin H. Oaks</a:t>
            </a:r>
          </a:p>
        </p:txBody>
      </p:sp>
      <p:sp>
        <p:nvSpPr>
          <p:cNvPr id="9" name="TextBox 8">
            <a:extLst>
              <a:ext uri="{FF2B5EF4-FFF2-40B4-BE49-F238E27FC236}">
                <a16:creationId xmlns:a16="http://schemas.microsoft.com/office/drawing/2014/main" id="{7736643F-F549-2BD6-A739-79DD33C8FDDC}"/>
              </a:ext>
            </a:extLst>
          </p:cNvPr>
          <p:cNvSpPr txBox="1"/>
          <p:nvPr/>
        </p:nvSpPr>
        <p:spPr>
          <a:xfrm>
            <a:off x="0" y="6454012"/>
            <a:ext cx="6134100" cy="369332"/>
          </a:xfrm>
          <a:prstGeom prst="rect">
            <a:avLst/>
          </a:prstGeom>
          <a:noFill/>
        </p:spPr>
        <p:txBody>
          <a:bodyPr wrap="square">
            <a:spAutoFit/>
          </a:bodyPr>
          <a:lstStyle/>
          <a:p>
            <a:r>
              <a:rPr lang="en-US" sz="1800" b="0" i="0" u="none" strike="noStrike" dirty="0">
                <a:solidFill>
                  <a:schemeClr val="bg1"/>
                </a:solidFill>
                <a:effectLst/>
              </a:rPr>
              <a:t>D&amp;C 107:5</a:t>
            </a:r>
            <a:endParaRPr lang="en-US" dirty="0"/>
          </a:p>
        </p:txBody>
      </p:sp>
      <p:pic>
        <p:nvPicPr>
          <p:cNvPr id="11" name="Picture 10" descr="A person in a suit and tie&#10;&#10;Description automatically generated">
            <a:extLst>
              <a:ext uri="{FF2B5EF4-FFF2-40B4-BE49-F238E27FC236}">
                <a16:creationId xmlns:a16="http://schemas.microsoft.com/office/drawing/2014/main" id="{EEA70A5D-AC31-439F-3FE9-62F1A58888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657" y="1763469"/>
            <a:ext cx="1517904" cy="1895856"/>
          </a:xfrm>
          <a:prstGeom prst="rect">
            <a:avLst/>
          </a:prstGeom>
        </p:spPr>
      </p:pic>
      <p:pic>
        <p:nvPicPr>
          <p:cNvPr id="13" name="Picture 12" descr="A person in a suit and tie&#10;&#10;Description automatically generated">
            <a:extLst>
              <a:ext uri="{FF2B5EF4-FFF2-40B4-BE49-F238E27FC236}">
                <a16:creationId xmlns:a16="http://schemas.microsoft.com/office/drawing/2014/main" id="{F880A14A-9671-AEDB-2406-B14F3CA3B4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5965" y="4848780"/>
            <a:ext cx="1413681" cy="1761878"/>
          </a:xfrm>
          <a:prstGeom prst="rect">
            <a:avLst/>
          </a:prstGeom>
        </p:spPr>
      </p:pic>
      <p:pic>
        <p:nvPicPr>
          <p:cNvPr id="15" name="Picture 14">
            <a:extLst>
              <a:ext uri="{FF2B5EF4-FFF2-40B4-BE49-F238E27FC236}">
                <a16:creationId xmlns:a16="http://schemas.microsoft.com/office/drawing/2014/main" id="{5BBA5991-2540-B523-907F-C000B11E4FB7}"/>
              </a:ext>
            </a:extLst>
          </p:cNvPr>
          <p:cNvPicPr>
            <a:picLocks noChangeAspect="1"/>
          </p:cNvPicPr>
          <p:nvPr/>
        </p:nvPicPr>
        <p:blipFill>
          <a:blip r:embed="rId5"/>
          <a:stretch>
            <a:fillRect/>
          </a:stretch>
        </p:blipFill>
        <p:spPr>
          <a:xfrm>
            <a:off x="3950427" y="1719926"/>
            <a:ext cx="3172493" cy="4274870"/>
          </a:xfrm>
          <a:prstGeom prst="rect">
            <a:avLst/>
          </a:prstGeom>
        </p:spPr>
      </p:pic>
    </p:spTree>
    <p:extLst>
      <p:ext uri="{BB962C8B-B14F-4D97-AF65-F5344CB8AC3E}">
        <p14:creationId xmlns:p14="http://schemas.microsoft.com/office/powerpoint/2010/main" val="116649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434</TotalTime>
  <Words>3242</Words>
  <Application>Microsoft Office PowerPoint</Application>
  <PresentationFormat>Widescreen</PresentationFormat>
  <Paragraphs>227</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Open Sans</vt:lpstr>
      <vt:lpstr>Arial</vt:lpstr>
      <vt:lpstr>Calibri</vt:lpstr>
      <vt:lpstr>Arial</vt:lpstr>
      <vt:lpstr>Abadi</vt:lpstr>
      <vt:lpstr>Calibri Light</vt:lpstr>
      <vt:lpstr>Californian FB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45</cp:revision>
  <dcterms:created xsi:type="dcterms:W3CDTF">2015-01-23T15:04:33Z</dcterms:created>
  <dcterms:modified xsi:type="dcterms:W3CDTF">2024-11-30T16:26:54Z</dcterms:modified>
</cp:coreProperties>
</file>