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8" r:id="rId3"/>
    <p:sldId id="260" r:id="rId4"/>
    <p:sldId id="262" r:id="rId5"/>
    <p:sldId id="263" r:id="rId6"/>
    <p:sldId id="265" r:id="rId7"/>
    <p:sldId id="266" r:id="rId8"/>
    <p:sldId id="267" r:id="rId9"/>
    <p:sldId id="264" r:id="rId10"/>
    <p:sldId id="259" r:id="rId11"/>
    <p:sldId id="268" r:id="rId12"/>
    <p:sldId id="269" r:id="rId13"/>
    <p:sldId id="270" r:id="rId14"/>
    <p:sldId id="257" r:id="rId15"/>
    <p:sldId id="261" r:id="rId16"/>
    <p:sldId id="272" r:id="rId17"/>
    <p:sldId id="271" r:id="rId18"/>
  </p:sldIdLst>
  <p:sldSz cx="12192000" cy="6858000"/>
  <p:notesSz cx="6858000" cy="9144000"/>
  <p:embeddedFontLst>
    <p:embeddedFont>
      <p:font typeface="Abadi" panose="020B0604020104020204" pitchFamily="34" charset="0"/>
      <p:regular r:id="rId19"/>
    </p:embeddedFont>
    <p:embeddedFont>
      <p:font typeface="Agency FB" panose="020B0503020202020204" pitchFamily="34" charset="0"/>
      <p:regular r:id="rId20"/>
      <p:bold r:id="rId21"/>
    </p:embeddedFont>
    <p:embeddedFont>
      <p:font typeface="Open Sans" panose="020B06060305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1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30608C-08DC-45C2-B037-5BDD8EC91E4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5623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608C-08DC-45C2-B037-5BDD8EC91E4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9866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608C-08DC-45C2-B037-5BDD8EC91E4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264549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0608C-08DC-45C2-B037-5BDD8EC91E4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13719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0608C-08DC-45C2-B037-5BDD8EC91E4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24926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30608C-08DC-45C2-B037-5BDD8EC91E4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250924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30608C-08DC-45C2-B037-5BDD8EC91E4D}"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21514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30608C-08DC-45C2-B037-5BDD8EC91E4D}"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421653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0608C-08DC-45C2-B037-5BDD8EC91E4D}"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131582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0608C-08DC-45C2-B037-5BDD8EC91E4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190714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0608C-08DC-45C2-B037-5BDD8EC91E4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51D-B3CA-415C-954E-D1790A8DE46E}" type="slidenum">
              <a:rPr lang="en-US" smtClean="0"/>
              <a:t>‹#›</a:t>
            </a:fld>
            <a:endParaRPr lang="en-US"/>
          </a:p>
        </p:txBody>
      </p:sp>
    </p:spTree>
    <p:extLst>
      <p:ext uri="{BB962C8B-B14F-4D97-AF65-F5344CB8AC3E}">
        <p14:creationId xmlns:p14="http://schemas.microsoft.com/office/powerpoint/2010/main" val="3511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0608C-08DC-45C2-B037-5BDD8EC91E4D}"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AB51D-B3CA-415C-954E-D1790A8DE46E}" type="slidenum">
              <a:rPr lang="en-US" smtClean="0"/>
              <a:t>‹#›</a:t>
            </a:fld>
            <a:endParaRPr lang="en-US"/>
          </a:p>
        </p:txBody>
      </p:sp>
    </p:spTree>
    <p:extLst>
      <p:ext uri="{BB962C8B-B14F-4D97-AF65-F5344CB8AC3E}">
        <p14:creationId xmlns:p14="http://schemas.microsoft.com/office/powerpoint/2010/main" val="184220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18" Type="http://schemas.openxmlformats.org/officeDocument/2006/relationships/image" Target="../media/image41.jpe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gif"/><Relationship Id="rId12" Type="http://schemas.openxmlformats.org/officeDocument/2006/relationships/image" Target="../media/image35.gif"/><Relationship Id="rId17" Type="http://schemas.openxmlformats.org/officeDocument/2006/relationships/image" Target="../media/image40.jpeg"/><Relationship Id="rId25" Type="http://schemas.openxmlformats.org/officeDocument/2006/relationships/image" Target="../media/image48.jpeg"/><Relationship Id="rId2" Type="http://schemas.openxmlformats.org/officeDocument/2006/relationships/image" Target="../media/image2.jpg"/><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gif"/><Relationship Id="rId24" Type="http://schemas.openxmlformats.org/officeDocument/2006/relationships/image" Target="../media/image47.jpe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jpeg"/><Relationship Id="rId10" Type="http://schemas.openxmlformats.org/officeDocument/2006/relationships/image" Target="../media/image33.gif"/><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gif"/><Relationship Id="rId14" Type="http://schemas.openxmlformats.org/officeDocument/2006/relationships/image" Target="../media/image37.jpeg"/><Relationship Id="rId22"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gif"/><Relationship Id="rId12" Type="http://schemas.openxmlformats.org/officeDocument/2006/relationships/image" Target="../media/image36.gif"/><Relationship Id="rId17" Type="http://schemas.openxmlformats.org/officeDocument/2006/relationships/image" Target="../media/image41.jpeg"/><Relationship Id="rId2" Type="http://schemas.openxmlformats.org/officeDocument/2006/relationships/image" Target="../media/image26.jpeg"/><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0.gif"/><Relationship Id="rId11" Type="http://schemas.openxmlformats.org/officeDocument/2006/relationships/image" Target="../media/image35.gif"/><Relationship Id="rId24" Type="http://schemas.openxmlformats.org/officeDocument/2006/relationships/image" Target="../media/image48.jpe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gif"/><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gif"/><Relationship Id="rId14" Type="http://schemas.openxmlformats.org/officeDocument/2006/relationships/image" Target="../media/image38.jpeg"/><Relationship Id="rId22"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D32F6-AAC0-1078-250E-6E8CC26542BD}"/>
              </a:ext>
            </a:extLst>
          </p:cNvPr>
          <p:cNvPicPr>
            <a:picLocks noChangeAspect="1"/>
          </p:cNvPicPr>
          <p:nvPr/>
        </p:nvPicPr>
        <p:blipFill>
          <a:blip r:embed="rId2"/>
          <a:stretch>
            <a:fillRect/>
          </a:stretch>
        </p:blipFill>
        <p:spPr>
          <a:xfrm>
            <a:off x="0" y="0"/>
            <a:ext cx="12192000" cy="6881843"/>
          </a:xfrm>
          <a:prstGeom prst="rect">
            <a:avLst/>
          </a:prstGeom>
        </p:spPr>
      </p:pic>
    </p:spTree>
    <p:extLst>
      <p:ext uri="{BB962C8B-B14F-4D97-AF65-F5344CB8AC3E}">
        <p14:creationId xmlns:p14="http://schemas.microsoft.com/office/powerpoint/2010/main" val="22190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079F49-5408-4785-B1DB-029E93A79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Counsel and Promised Blessings</a:t>
            </a:r>
          </a:p>
        </p:txBody>
      </p:sp>
      <p:sp>
        <p:nvSpPr>
          <p:cNvPr id="40" name="Rectangle 39"/>
          <p:cNvSpPr/>
          <p:nvPr/>
        </p:nvSpPr>
        <p:spPr>
          <a:xfrm>
            <a:off x="9157198" y="1126572"/>
            <a:ext cx="2939361" cy="4801314"/>
          </a:xfrm>
          <a:prstGeom prst="rect">
            <a:avLst/>
          </a:prstGeom>
          <a:ln>
            <a:solidFill>
              <a:schemeClr val="bg1"/>
            </a:solidFill>
          </a:ln>
        </p:spPr>
        <p:txBody>
          <a:bodyPr wrap="square">
            <a:spAutoFit/>
          </a:bodyPr>
          <a:lstStyle/>
          <a:p>
            <a:pPr fontAlgn="base"/>
            <a:r>
              <a:rPr lang="en-US" dirty="0">
                <a:solidFill>
                  <a:schemeClr val="bg1"/>
                </a:solidFill>
                <a:latin typeface="Abadi" panose="020B0604020104020204" pitchFamily="34" charset="0"/>
              </a:rPr>
              <a:t>Robert Foster</a:t>
            </a: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O</a:t>
            </a:r>
            <a:r>
              <a:rPr lang="en-US" b="0" i="0" dirty="0">
                <a:solidFill>
                  <a:schemeClr val="bg1"/>
                </a:solidFill>
                <a:effectLst/>
                <a:latin typeface="Abadi" panose="020B0604020104020204" pitchFamily="34" charset="0"/>
              </a:rPr>
              <a:t>bey my voice and hearken to the counsel of Joseph Smith and other leaders</a:t>
            </a:r>
          </a:p>
          <a:p>
            <a:pPr fontAlgn="base"/>
            <a:r>
              <a:rPr lang="en-US" dirty="0">
                <a:solidFill>
                  <a:schemeClr val="bg1"/>
                </a:solidFill>
                <a:latin typeface="Abadi" panose="020B0604020104020204" pitchFamily="34" charset="0"/>
              </a:rPr>
              <a:t>Help build a house and help fund it</a:t>
            </a:r>
          </a:p>
          <a:p>
            <a:pPr fontAlgn="base"/>
            <a:r>
              <a:rPr lang="en-US" b="0" i="0" dirty="0">
                <a:solidFill>
                  <a:schemeClr val="bg1"/>
                </a:solidFill>
                <a:effectLst/>
                <a:latin typeface="Abadi" panose="020B0604020104020204" pitchFamily="34" charset="0"/>
              </a:rPr>
              <a:t>Repent of his folly</a:t>
            </a:r>
          </a:p>
          <a:p>
            <a:pPr fontAlgn="base"/>
            <a:r>
              <a:rPr lang="en-US" dirty="0">
                <a:solidFill>
                  <a:schemeClr val="bg1"/>
                </a:solidFill>
                <a:latin typeface="Abadi" panose="020B0604020104020204" pitchFamily="34" charset="0"/>
              </a:rPr>
              <a:t>Have charity</a:t>
            </a:r>
          </a:p>
          <a:p>
            <a:pPr fontAlgn="base"/>
            <a:r>
              <a:rPr lang="en-US" b="0" i="0" dirty="0">
                <a:solidFill>
                  <a:schemeClr val="bg1"/>
                </a:solidFill>
                <a:effectLst/>
                <a:latin typeface="Abadi" panose="020B0604020104020204" pitchFamily="34" charset="0"/>
              </a:rPr>
              <a:t>Cease to do evil</a:t>
            </a:r>
          </a:p>
          <a:p>
            <a:pPr fontAlgn="base"/>
            <a:r>
              <a:rPr lang="en-US" dirty="0">
                <a:solidFill>
                  <a:schemeClr val="bg1"/>
                </a:solidFill>
                <a:latin typeface="Abadi" panose="020B0604020104020204" pitchFamily="34" charset="0"/>
              </a:rPr>
              <a:t>Speak with kindness</a:t>
            </a:r>
            <a:r>
              <a:rPr lang="en-US" b="0" i="0" dirty="0">
                <a:solidFill>
                  <a:schemeClr val="bg1"/>
                </a:solidFill>
                <a:effectLst/>
                <a:latin typeface="Abadi" panose="020B0604020104020204" pitchFamily="34" charset="0"/>
              </a:rPr>
              <a:t>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All will be well with him forever and ever</a:t>
            </a:r>
            <a:endParaRPr lang="en-US" b="0" i="0" dirty="0">
              <a:solidFill>
                <a:schemeClr val="bg1"/>
              </a:solidFill>
              <a:effectLst/>
              <a:latin typeface="Abadi" panose="020B0604020104020204" pitchFamily="34" charset="0"/>
            </a:endParaRPr>
          </a:p>
          <a:p>
            <a:pPr fontAlgn="base"/>
            <a:endParaRPr lang="en-US" b="0" i="0" dirty="0">
              <a:solidFill>
                <a:schemeClr val="bg1"/>
              </a:solidFill>
              <a:effectLst/>
              <a:latin typeface="Abadi" panose="020B0604020104020204" pitchFamily="34" charset="0"/>
            </a:endParaRPr>
          </a:p>
        </p:txBody>
      </p:sp>
      <p:grpSp>
        <p:nvGrpSpPr>
          <p:cNvPr id="5" name="Group 4">
            <a:extLst>
              <a:ext uri="{FF2B5EF4-FFF2-40B4-BE49-F238E27FC236}">
                <a16:creationId xmlns:a16="http://schemas.microsoft.com/office/drawing/2014/main" id="{AC1127AF-7DD8-45A1-B1A8-BE3D1FF5F8E2}"/>
              </a:ext>
            </a:extLst>
          </p:cNvPr>
          <p:cNvGrpSpPr/>
          <p:nvPr/>
        </p:nvGrpSpPr>
        <p:grpSpPr>
          <a:xfrm>
            <a:off x="135240" y="1126572"/>
            <a:ext cx="2711888" cy="4524315"/>
            <a:chOff x="135240" y="1126572"/>
            <a:chExt cx="2711888" cy="4524315"/>
          </a:xfrm>
        </p:grpSpPr>
        <p:sp>
          <p:nvSpPr>
            <p:cNvPr id="34" name="Rectangle 33"/>
            <p:cNvSpPr/>
            <p:nvPr/>
          </p:nvSpPr>
          <p:spPr>
            <a:xfrm>
              <a:off x="135240" y="1126572"/>
              <a:ext cx="2711888" cy="4524315"/>
            </a:xfrm>
            <a:prstGeom prst="rect">
              <a:avLst/>
            </a:prstGeom>
            <a:ln>
              <a:solidFill>
                <a:schemeClr val="bg1"/>
              </a:solidFill>
            </a:ln>
          </p:spPr>
          <p:txBody>
            <a:bodyPr wrap="square">
              <a:spAutoFit/>
            </a:bodyPr>
            <a:lstStyle/>
            <a:p>
              <a:pPr fontAlgn="base"/>
              <a:r>
                <a:rPr lang="en-US" b="0" i="0" dirty="0">
                  <a:solidFill>
                    <a:schemeClr val="bg1"/>
                  </a:solidFill>
                  <a:effectLst/>
                  <a:latin typeface="Abadi" panose="020B0604020104020204" pitchFamily="34" charset="0"/>
                </a:rPr>
                <a:t>William Law</a:t>
              </a:r>
            </a:p>
            <a:p>
              <a:pPr algn="ctr" fontAlgn="base"/>
              <a:endParaRPr lang="en-US" dirty="0">
                <a:solidFill>
                  <a:schemeClr val="bg1"/>
                </a:solidFill>
                <a:latin typeface="Abadi" panose="020B0604020104020204" pitchFamily="34" charset="0"/>
              </a:endParaRPr>
            </a:p>
            <a:p>
              <a:pPr algn="ctr" fontAlgn="base"/>
              <a:endParaRPr lang="en-US" b="0" i="0" dirty="0">
                <a:solidFill>
                  <a:schemeClr val="bg1"/>
                </a:solidFill>
                <a:effectLst/>
                <a:latin typeface="Abadi" panose="020B0604020104020204" pitchFamily="34" charset="0"/>
              </a:endParaRPr>
            </a:p>
            <a:p>
              <a:pPr algn="ctr" fontAlgn="base"/>
              <a:endParaRPr lang="en-US" dirty="0">
                <a:solidFill>
                  <a:schemeClr val="bg1"/>
                </a:solidFill>
                <a:latin typeface="Abadi" panose="020B0604020104020204" pitchFamily="34" charset="0"/>
              </a:endParaRPr>
            </a:p>
            <a:p>
              <a:pPr algn="ctr" fontAlgn="base"/>
              <a:endParaRPr lang="en-US" b="0" i="0" dirty="0">
                <a:solidFill>
                  <a:schemeClr val="bg1"/>
                </a:solidFill>
                <a:effectLst/>
                <a:latin typeface="Abadi" panose="020B0604020104020204" pitchFamily="34" charset="0"/>
              </a:endParaRPr>
            </a:p>
            <a:p>
              <a:pPr algn="ctr" fontAlgn="base"/>
              <a:r>
                <a:rPr lang="en-US" b="0" i="0" dirty="0">
                  <a:solidFill>
                    <a:schemeClr val="bg1"/>
                  </a:solidFill>
                  <a:effectLst/>
                  <a:latin typeface="Abadi" panose="020B0604020104020204" pitchFamily="34" charset="0"/>
                </a:rPr>
                <a:t> </a:t>
              </a:r>
            </a:p>
            <a:p>
              <a:pPr fontAlgn="base"/>
              <a:r>
                <a:rPr lang="en-US" b="0" i="0" dirty="0">
                  <a:solidFill>
                    <a:schemeClr val="bg1"/>
                  </a:solidFill>
                  <a:effectLst/>
                  <a:latin typeface="Abadi" panose="020B0604020104020204" pitchFamily="34" charset="0"/>
                </a:rPr>
                <a:t>Hearkened to the counsel of Joseph Smith</a:t>
              </a:r>
            </a:p>
            <a:p>
              <a:pPr fontAlgn="base"/>
              <a:r>
                <a:rPr lang="en-US" dirty="0">
                  <a:solidFill>
                    <a:schemeClr val="bg1"/>
                  </a:solidFill>
                  <a:latin typeface="Abadi" panose="020B0604020104020204" pitchFamily="34" charset="0"/>
                </a:rPr>
                <a:t>Support the poor</a:t>
              </a:r>
            </a:p>
            <a:p>
              <a:pPr fontAlgn="base"/>
              <a:r>
                <a:rPr lang="en-US" b="0" i="0" dirty="0">
                  <a:solidFill>
                    <a:schemeClr val="bg1"/>
                  </a:solidFill>
                  <a:effectLst/>
                  <a:latin typeface="Abadi" panose="020B0604020104020204" pitchFamily="34" charset="0"/>
                </a:rPr>
                <a:t>Publish new translation </a:t>
              </a:r>
              <a:r>
                <a:rPr lang="en-US" dirty="0">
                  <a:solidFill>
                    <a:schemeClr val="bg1"/>
                  </a:solidFill>
                  <a:latin typeface="Abadi" panose="020B0604020104020204" pitchFamily="34" charset="0"/>
                </a:rPr>
                <a:t>of the Lord’s word to world </a:t>
              </a:r>
            </a:p>
            <a:p>
              <a:pPr fontAlgn="base"/>
              <a:endParaRPr lang="en-US" b="0" i="0" dirty="0">
                <a:solidFill>
                  <a:schemeClr val="bg1"/>
                </a:solidFill>
                <a:effectLst/>
                <a:latin typeface="Abadi" panose="020B0604020104020204" pitchFamily="34" charset="0"/>
              </a:endParaRPr>
            </a:p>
            <a:p>
              <a:pPr fontAlgn="base"/>
              <a:r>
                <a:rPr lang="en-US" dirty="0">
                  <a:solidFill>
                    <a:schemeClr val="bg1"/>
                  </a:solidFill>
                  <a:latin typeface="Abadi" panose="020B0604020104020204" pitchFamily="34" charset="0"/>
                </a:rPr>
                <a:t>He and his family will be blessed and provided for</a:t>
              </a:r>
              <a:endParaRPr lang="en-US" b="0" i="0" dirty="0">
                <a:solidFill>
                  <a:schemeClr val="bg1"/>
                </a:solidFill>
                <a:effectLst/>
                <a:latin typeface="Abadi" panose="020B0604020104020204" pitchFamily="34" charset="0"/>
              </a:endParaRPr>
            </a:p>
            <a:p>
              <a:pPr fontAlgn="base"/>
              <a:endParaRPr lang="en-US" b="0" i="0" dirty="0">
                <a:solidFill>
                  <a:schemeClr val="bg1"/>
                </a:solidFill>
                <a:effectLst/>
                <a:latin typeface="Abadi" panose="020B0604020104020204" pitchFamily="34" charset="0"/>
              </a:endParaRPr>
            </a:p>
          </p:txBody>
        </p:sp>
        <p:pic>
          <p:nvPicPr>
            <p:cNvPr id="1026" name="Picture 2" descr="http://mormonthink.com/img/william_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12" y="1583925"/>
              <a:ext cx="851027" cy="1100662"/>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p:cNvSpPr txBox="1"/>
          <p:nvPr/>
        </p:nvSpPr>
        <p:spPr>
          <a:xfrm>
            <a:off x="-24142" y="6444174"/>
            <a:ext cx="2866930" cy="369332"/>
          </a:xfrm>
          <a:prstGeom prst="rect">
            <a:avLst/>
          </a:prstGeom>
          <a:noFill/>
        </p:spPr>
        <p:txBody>
          <a:bodyPr wrap="square" rtlCol="0">
            <a:spAutoFit/>
          </a:bodyPr>
          <a:lstStyle/>
          <a:p>
            <a:r>
              <a:rPr lang="en-US" dirty="0">
                <a:solidFill>
                  <a:schemeClr val="bg1"/>
                </a:solidFill>
              </a:rPr>
              <a:t>D&amp;C 124:89-118</a:t>
            </a:r>
          </a:p>
        </p:txBody>
      </p:sp>
      <p:grpSp>
        <p:nvGrpSpPr>
          <p:cNvPr id="7" name="Group 6">
            <a:extLst>
              <a:ext uri="{FF2B5EF4-FFF2-40B4-BE49-F238E27FC236}">
                <a16:creationId xmlns:a16="http://schemas.microsoft.com/office/drawing/2014/main" id="{7B395BC9-045C-4D23-B850-8130440BAC09}"/>
              </a:ext>
            </a:extLst>
          </p:cNvPr>
          <p:cNvGrpSpPr/>
          <p:nvPr/>
        </p:nvGrpSpPr>
        <p:grpSpPr>
          <a:xfrm>
            <a:off x="3143957" y="1099822"/>
            <a:ext cx="2538837" cy="5632311"/>
            <a:chOff x="3143957" y="1099822"/>
            <a:chExt cx="2538837" cy="5632311"/>
          </a:xfrm>
        </p:grpSpPr>
        <p:sp>
          <p:nvSpPr>
            <p:cNvPr id="35" name="Rectangle 34"/>
            <p:cNvSpPr/>
            <p:nvPr/>
          </p:nvSpPr>
          <p:spPr>
            <a:xfrm>
              <a:off x="3143957" y="1099822"/>
              <a:ext cx="2538837" cy="5632311"/>
            </a:xfrm>
            <a:prstGeom prst="rect">
              <a:avLst/>
            </a:prstGeom>
            <a:ln>
              <a:solidFill>
                <a:schemeClr val="bg1"/>
              </a:solidFill>
            </a:ln>
          </p:spPr>
          <p:txBody>
            <a:bodyPr wrap="square">
              <a:spAutoFit/>
            </a:bodyPr>
            <a:lstStyle/>
            <a:p>
              <a:pPr fontAlgn="base"/>
              <a:r>
                <a:rPr lang="en-US" b="0" i="0" dirty="0">
                  <a:solidFill>
                    <a:schemeClr val="bg1"/>
                  </a:solidFill>
                  <a:effectLst/>
                  <a:latin typeface="Abadi" panose="020B0604020104020204" pitchFamily="34" charset="0"/>
                </a:rPr>
                <a:t>Hyrum Smith</a:t>
              </a:r>
            </a:p>
            <a:p>
              <a:pPr fontAlgn="base"/>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Receive counsel from Joseph Smith</a:t>
              </a:r>
            </a:p>
            <a:p>
              <a:pPr fontAlgn="base"/>
              <a:r>
                <a:rPr lang="en-US" b="0" i="0" dirty="0">
                  <a:solidFill>
                    <a:schemeClr val="bg1"/>
                  </a:solidFill>
                  <a:effectLst/>
                  <a:latin typeface="Abadi" panose="020B0604020104020204" pitchFamily="34" charset="0"/>
                </a:rPr>
                <a:t>He will bear record of the Lord</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He will be a  prophet, and a seer, and a revelator unto my church, as well as my servant Joseph;</a:t>
              </a:r>
            </a:p>
            <a:p>
              <a:pPr fontAlgn="base"/>
              <a:r>
                <a:rPr lang="en-US" dirty="0">
                  <a:solidFill>
                    <a:schemeClr val="bg1"/>
                  </a:solidFill>
                  <a:latin typeface="Abadi" panose="020B0604020104020204" pitchFamily="34" charset="0"/>
                </a:rPr>
                <a:t>He will receive the Keys of the priesthood</a:t>
              </a:r>
            </a:p>
            <a:p>
              <a:pPr fontAlgn="base"/>
              <a:r>
                <a:rPr lang="en-US" dirty="0">
                  <a:solidFill>
                    <a:schemeClr val="bg1"/>
                  </a:solidFill>
                  <a:latin typeface="Abadi" panose="020B0604020104020204" pitchFamily="34" charset="0"/>
                </a:rPr>
                <a:t>That he will be remembered as an honorable servant </a:t>
              </a:r>
              <a:endParaRPr lang="en-US" b="0" i="0" dirty="0">
                <a:solidFill>
                  <a:schemeClr val="bg1"/>
                </a:solidFill>
                <a:effectLst/>
                <a:latin typeface="Abadi" panose="020B0604020104020204" pitchFamily="34" charset="0"/>
              </a:endParaRPr>
            </a:p>
          </p:txBody>
        </p:sp>
        <p:pic>
          <p:nvPicPr>
            <p:cNvPr id="1028" name="Picture 4" descr="http://image1.findagrave.com/photos250/photos/2008/252/6280545_122100666416.jpg"/>
            <p:cNvPicPr>
              <a:picLocks noChangeAspect="1" noChangeArrowheads="1"/>
            </p:cNvPicPr>
            <p:nvPr/>
          </p:nvPicPr>
          <p:blipFill rotWithShape="1">
            <a:blip r:embed="rId4">
              <a:extLst>
                <a:ext uri="{28A0092B-C50C-407E-A947-70E740481C1C}">
                  <a14:useLocalDpi xmlns:a14="http://schemas.microsoft.com/office/drawing/2010/main" val="0"/>
                </a:ext>
              </a:extLst>
            </a:blip>
            <a:srcRect l="7154" t="7363" r="14526" b="37855"/>
            <a:stretch/>
          </p:blipFill>
          <p:spPr bwMode="auto">
            <a:xfrm>
              <a:off x="3749696" y="1407632"/>
              <a:ext cx="896313" cy="10181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BBDFC14C-07F2-43F4-855D-EE466CB10797}"/>
              </a:ext>
            </a:extLst>
          </p:cNvPr>
          <p:cNvGrpSpPr/>
          <p:nvPr/>
        </p:nvGrpSpPr>
        <p:grpSpPr>
          <a:xfrm>
            <a:off x="6054691" y="1126572"/>
            <a:ext cx="2803556" cy="5355312"/>
            <a:chOff x="6054691" y="1126572"/>
            <a:chExt cx="2803556" cy="5355312"/>
          </a:xfrm>
        </p:grpSpPr>
        <p:sp>
          <p:nvSpPr>
            <p:cNvPr id="38" name="Rectangle 37"/>
            <p:cNvSpPr/>
            <p:nvPr/>
          </p:nvSpPr>
          <p:spPr>
            <a:xfrm>
              <a:off x="6054691" y="1126572"/>
              <a:ext cx="2803556" cy="5355312"/>
            </a:xfrm>
            <a:prstGeom prst="rect">
              <a:avLst/>
            </a:prstGeom>
            <a:ln>
              <a:solidFill>
                <a:schemeClr val="bg1"/>
              </a:solidFill>
            </a:ln>
          </p:spPr>
          <p:txBody>
            <a:bodyPr wrap="square">
              <a:spAutoFit/>
            </a:bodyPr>
            <a:lstStyle/>
            <a:p>
              <a:pPr fontAlgn="base"/>
              <a:r>
                <a:rPr lang="en-US" b="0" i="0" dirty="0">
                  <a:solidFill>
                    <a:schemeClr val="bg1"/>
                  </a:solidFill>
                  <a:effectLst/>
                  <a:latin typeface="Abadi" panose="020B0604020104020204" pitchFamily="34" charset="0"/>
                </a:rPr>
                <a:t>Amos Davis</a:t>
              </a:r>
            </a:p>
            <a:p>
              <a:pPr fontAlgn="base"/>
              <a:endParaRPr lang="en-US" dirty="0">
                <a:solidFill>
                  <a:schemeClr val="bg1"/>
                </a:solidFill>
                <a:latin typeface="Abadi" panose="020B0604020104020204" pitchFamily="34" charset="0"/>
              </a:endParaRPr>
            </a:p>
            <a:p>
              <a:pPr fontAlgn="base"/>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Help in the funds of the Nauvoo House</a:t>
              </a:r>
            </a:p>
            <a:p>
              <a:pPr fontAlgn="base"/>
              <a:r>
                <a:rPr lang="en-US" dirty="0">
                  <a:solidFill>
                    <a:schemeClr val="bg1"/>
                  </a:solidFill>
                  <a:latin typeface="Abadi" panose="020B0604020104020204" pitchFamily="34" charset="0"/>
                </a:rPr>
                <a:t>Hearken to the counsel of Joseph smith</a:t>
              </a:r>
            </a:p>
            <a:p>
              <a:pPr fontAlgn="base"/>
              <a:r>
                <a:rPr lang="en-US" b="0" i="0" dirty="0">
                  <a:solidFill>
                    <a:schemeClr val="bg1"/>
                  </a:solidFill>
                  <a:effectLst/>
                  <a:latin typeface="Abadi" panose="020B0604020104020204" pitchFamily="34" charset="0"/>
                </a:rPr>
                <a:t>Prove himself faithful in all things</a:t>
              </a:r>
            </a:p>
            <a:p>
              <a:pPr fontAlgn="base"/>
              <a:r>
                <a:rPr lang="en-US" dirty="0">
                  <a:solidFill>
                    <a:schemeClr val="bg1"/>
                  </a:solidFill>
                  <a:latin typeface="Abadi" panose="020B0604020104020204" pitchFamily="34" charset="0"/>
                </a:rPr>
                <a:t>That he may be trustworthy</a:t>
              </a:r>
            </a:p>
            <a:p>
              <a:pPr fontAlgn="base"/>
              <a:endParaRPr lang="en-US" b="0" i="0" dirty="0">
                <a:solidFill>
                  <a:schemeClr val="bg1"/>
                </a:solidFill>
                <a:effectLst/>
                <a:latin typeface="Abadi" panose="020B0604020104020204" pitchFamily="34" charset="0"/>
              </a:endParaRPr>
            </a:p>
            <a:p>
              <a:pPr fontAlgn="base"/>
              <a:r>
                <a:rPr lang="en-US" dirty="0">
                  <a:solidFill>
                    <a:schemeClr val="bg1"/>
                  </a:solidFill>
                  <a:latin typeface="Abadi" panose="020B0604020104020204" pitchFamily="34" charset="0"/>
                </a:rPr>
                <a:t>H</a:t>
              </a:r>
              <a:r>
                <a:rPr lang="en-US" b="0" i="0" dirty="0">
                  <a:solidFill>
                    <a:schemeClr val="bg1"/>
                  </a:solidFill>
                  <a:effectLst/>
                  <a:latin typeface="Abadi" panose="020B0604020104020204" pitchFamily="34" charset="0"/>
                </a:rPr>
                <a:t>e shall be made ruler over many;</a:t>
              </a:r>
            </a:p>
            <a:p>
              <a:pPr fontAlgn="base"/>
              <a:r>
                <a:rPr lang="en-US" dirty="0">
                  <a:solidFill>
                    <a:schemeClr val="bg1"/>
                  </a:solidFill>
                  <a:latin typeface="Abadi" panose="020B0604020104020204" pitchFamily="34" charset="0"/>
                </a:rPr>
                <a:t>H</a:t>
              </a:r>
              <a:r>
                <a:rPr lang="en-US" b="0" i="0" dirty="0">
                  <a:solidFill>
                    <a:schemeClr val="bg1"/>
                  </a:solidFill>
                  <a:effectLst/>
                  <a:latin typeface="Abadi" panose="020B0604020104020204" pitchFamily="34" charset="0"/>
                </a:rPr>
                <a:t>e may be exalted</a:t>
              </a:r>
            </a:p>
            <a:p>
              <a:pPr fontAlgn="base"/>
              <a:endParaRPr lang="en-US" b="0" i="0" dirty="0">
                <a:solidFill>
                  <a:schemeClr val="bg1"/>
                </a:solidFill>
                <a:effectLst/>
                <a:latin typeface="Abadi" panose="020B0604020104020204" pitchFamily="34" charset="0"/>
              </a:endParaRPr>
            </a:p>
          </p:txBody>
        </p:sp>
        <p:pic>
          <p:nvPicPr>
            <p:cNvPr id="3" name="Picture 2">
              <a:extLst>
                <a:ext uri="{FF2B5EF4-FFF2-40B4-BE49-F238E27FC236}">
                  <a16:creationId xmlns:a16="http://schemas.microsoft.com/office/drawing/2014/main" id="{19C97120-3386-4341-8AAE-CB3EDA3A5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241" y="1502449"/>
              <a:ext cx="1049772" cy="1263614"/>
            </a:xfrm>
            <a:prstGeom prst="rect">
              <a:avLst/>
            </a:prstGeom>
          </p:spPr>
        </p:pic>
      </p:grpSp>
    </p:spTree>
    <p:extLst>
      <p:ext uri="{BB962C8B-B14F-4D97-AF65-F5344CB8AC3E}">
        <p14:creationId xmlns:p14="http://schemas.microsoft.com/office/powerpoint/2010/main" val="17375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773931-54FA-43A3-A50E-8BE902A87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What’s In the Letter?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grpSp>
        <p:nvGrpSpPr>
          <p:cNvPr id="32" name="Group 31"/>
          <p:cNvGrpSpPr/>
          <p:nvPr/>
        </p:nvGrpSpPr>
        <p:grpSpPr>
          <a:xfrm>
            <a:off x="3509726" y="1536142"/>
            <a:ext cx="2872333" cy="1937155"/>
            <a:chOff x="3700225" y="2686486"/>
            <a:chExt cx="4301744" cy="2901176"/>
          </a:xfrm>
        </p:grpSpPr>
        <p:grpSp>
          <p:nvGrpSpPr>
            <p:cNvPr id="33" name="Group 32"/>
            <p:cNvGrpSpPr/>
            <p:nvPr/>
          </p:nvGrpSpPr>
          <p:grpSpPr>
            <a:xfrm>
              <a:off x="3700225" y="2686486"/>
              <a:ext cx="4301744" cy="2901176"/>
              <a:chOff x="228600" y="2057400"/>
              <a:chExt cx="3276600" cy="2209800"/>
            </a:xfrm>
          </p:grpSpPr>
          <p:sp>
            <p:nvSpPr>
              <p:cNvPr id="35" name="Rectangle 34"/>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520237" y="2686486"/>
              <a:ext cx="2661719" cy="369332"/>
            </a:xfrm>
            <a:prstGeom prst="rect">
              <a:avLst/>
            </a:prstGeom>
            <a:noFill/>
          </p:spPr>
          <p:txBody>
            <a:bodyPr wrap="square" rtlCol="0">
              <a:spAutoFit/>
            </a:bodyPr>
            <a:lstStyle/>
            <a:p>
              <a:pPr algn="ctr"/>
              <a:endParaRPr lang="en-US" dirty="0"/>
            </a:p>
          </p:txBody>
        </p:sp>
      </p:grpSp>
      <p:sp>
        <p:nvSpPr>
          <p:cNvPr id="5" name="Folded Corner 4"/>
          <p:cNvSpPr/>
          <p:nvPr/>
        </p:nvSpPr>
        <p:spPr>
          <a:xfrm>
            <a:off x="7380514" y="2160903"/>
            <a:ext cx="3243943" cy="3198159"/>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If we hearken to the counsel of the prophets, it will be well with us</a:t>
            </a:r>
            <a:endParaRPr lang="en-US" sz="3200" dirty="0">
              <a:solidFill>
                <a:schemeClr val="tx1"/>
              </a:solidFill>
            </a:endParaRPr>
          </a:p>
        </p:txBody>
      </p:sp>
    </p:spTree>
    <p:extLst>
      <p:ext uri="{BB962C8B-B14F-4D97-AF65-F5344CB8AC3E}">
        <p14:creationId xmlns:p14="http://schemas.microsoft.com/office/powerpoint/2010/main" val="5097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956B3E0-A3B0-4ECB-A0B1-28078F8C4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Priesthood Offices</a:t>
            </a:r>
          </a:p>
        </p:txBody>
      </p:sp>
      <p:sp>
        <p:nvSpPr>
          <p:cNvPr id="12" name="Rectangle 11"/>
          <p:cNvSpPr/>
          <p:nvPr/>
        </p:nvSpPr>
        <p:spPr>
          <a:xfrm>
            <a:off x="41771" y="6519446"/>
            <a:ext cx="1661032" cy="338554"/>
          </a:xfrm>
          <a:prstGeom prst="rect">
            <a:avLst/>
          </a:prstGeom>
        </p:spPr>
        <p:txBody>
          <a:bodyPr wrap="none">
            <a:spAutoFit/>
          </a:bodyPr>
          <a:lstStyle/>
          <a:p>
            <a:r>
              <a:rPr lang="en-US" sz="1600" dirty="0">
                <a:solidFill>
                  <a:schemeClr val="bg1"/>
                </a:solidFill>
              </a:rPr>
              <a:t>D&amp;C 124:124-129</a:t>
            </a:r>
          </a:p>
        </p:txBody>
      </p:sp>
      <p:grpSp>
        <p:nvGrpSpPr>
          <p:cNvPr id="11" name="Group 10"/>
          <p:cNvGrpSpPr/>
          <p:nvPr/>
        </p:nvGrpSpPr>
        <p:grpSpPr>
          <a:xfrm>
            <a:off x="4476130" y="5145876"/>
            <a:ext cx="3774665" cy="1569660"/>
            <a:chOff x="2715100" y="5344581"/>
            <a:chExt cx="3774665" cy="1569660"/>
          </a:xfrm>
        </p:grpSpPr>
        <p:sp>
          <p:nvSpPr>
            <p:cNvPr id="19" name="Rectangle 18"/>
            <p:cNvSpPr/>
            <p:nvPr/>
          </p:nvSpPr>
          <p:spPr>
            <a:xfrm>
              <a:off x="2715100" y="5344581"/>
              <a:ext cx="1652953" cy="1569660"/>
            </a:xfrm>
            <a:prstGeom prst="rect">
              <a:avLst/>
            </a:prstGeom>
          </p:spPr>
          <p:txBody>
            <a:bodyPr wrap="none">
              <a:spAutoFit/>
            </a:bodyPr>
            <a:lstStyle/>
            <a:p>
              <a:r>
                <a:rPr lang="en-US" sz="1600" dirty="0">
                  <a:solidFill>
                    <a:schemeClr val="bg1"/>
                  </a:solidFill>
                </a:rPr>
                <a:t>Heber C. Kimball</a:t>
              </a:r>
            </a:p>
            <a:p>
              <a:r>
                <a:rPr lang="en-US" sz="1600" dirty="0">
                  <a:solidFill>
                    <a:schemeClr val="bg1"/>
                  </a:solidFill>
                </a:rPr>
                <a:t>Parley P. Pratt</a:t>
              </a:r>
            </a:p>
            <a:p>
              <a:r>
                <a:rPr lang="en-US" sz="1600" dirty="0">
                  <a:solidFill>
                    <a:schemeClr val="bg1"/>
                  </a:solidFill>
                </a:rPr>
                <a:t>Orson Pratt</a:t>
              </a:r>
            </a:p>
            <a:p>
              <a:r>
                <a:rPr lang="en-US" sz="1600" dirty="0">
                  <a:solidFill>
                    <a:schemeClr val="bg1"/>
                  </a:solidFill>
                </a:rPr>
                <a:t>Wilford Woodruff</a:t>
              </a:r>
            </a:p>
            <a:p>
              <a:r>
                <a:rPr lang="en-US" sz="1600" dirty="0">
                  <a:solidFill>
                    <a:schemeClr val="bg1"/>
                  </a:solidFill>
                </a:rPr>
                <a:t>Willard Richards</a:t>
              </a:r>
            </a:p>
            <a:p>
              <a:r>
                <a:rPr lang="en-US" sz="1600" dirty="0">
                  <a:solidFill>
                    <a:schemeClr val="bg1"/>
                  </a:solidFill>
                </a:rPr>
                <a:t>George A. Smith</a:t>
              </a:r>
            </a:p>
          </p:txBody>
        </p:sp>
        <p:sp>
          <p:nvSpPr>
            <p:cNvPr id="20" name="Rectangle 19"/>
            <p:cNvSpPr/>
            <p:nvPr/>
          </p:nvSpPr>
          <p:spPr>
            <a:xfrm>
              <a:off x="4902023" y="5931757"/>
              <a:ext cx="1587742" cy="338554"/>
            </a:xfrm>
            <a:prstGeom prst="rect">
              <a:avLst/>
            </a:prstGeom>
          </p:spPr>
          <p:txBody>
            <a:bodyPr wrap="none">
              <a:spAutoFit/>
            </a:bodyPr>
            <a:lstStyle/>
            <a:p>
              <a:r>
                <a:rPr lang="en-US" sz="1600" dirty="0">
                  <a:solidFill>
                    <a:schemeClr val="bg1"/>
                  </a:solidFill>
                </a:rPr>
                <a:t>Missionary Work</a:t>
              </a:r>
            </a:p>
          </p:txBody>
        </p:sp>
        <p:sp>
          <p:nvSpPr>
            <p:cNvPr id="10" name="Right Brace 9"/>
            <p:cNvSpPr/>
            <p:nvPr/>
          </p:nvSpPr>
          <p:spPr>
            <a:xfrm>
              <a:off x="4213224" y="5541979"/>
              <a:ext cx="499640" cy="1174864"/>
            </a:xfrm>
            <a:prstGeom prst="rightBrace">
              <a:avLst>
                <a:gd name="adj1" fmla="val 3472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 name="Picture 8">
            <a:extLst>
              <a:ext uri="{FF2B5EF4-FFF2-40B4-BE49-F238E27FC236}">
                <a16:creationId xmlns:a16="http://schemas.microsoft.com/office/drawing/2014/main" id="{4C316B0E-78DD-486C-A640-1AFA75E86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11" y="1136952"/>
            <a:ext cx="3334801" cy="1408298"/>
          </a:xfrm>
          <a:prstGeom prst="rect">
            <a:avLst/>
          </a:prstGeom>
        </p:spPr>
      </p:pic>
      <p:pic>
        <p:nvPicPr>
          <p:cNvPr id="23" name="Picture 22">
            <a:extLst>
              <a:ext uri="{FF2B5EF4-FFF2-40B4-BE49-F238E27FC236}">
                <a16:creationId xmlns:a16="http://schemas.microsoft.com/office/drawing/2014/main" id="{03973639-3500-4A22-A5E6-118F3A6CA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422" y="1266906"/>
            <a:ext cx="6291617" cy="2475191"/>
          </a:xfrm>
          <a:prstGeom prst="rect">
            <a:avLst/>
          </a:prstGeom>
        </p:spPr>
      </p:pic>
      <p:pic>
        <p:nvPicPr>
          <p:cNvPr id="27" name="Picture 26">
            <a:extLst>
              <a:ext uri="{FF2B5EF4-FFF2-40B4-BE49-F238E27FC236}">
                <a16:creationId xmlns:a16="http://schemas.microsoft.com/office/drawing/2014/main" id="{BE39561B-9113-4556-8A10-BF6A6D39F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23" y="3122623"/>
            <a:ext cx="3292125" cy="1579001"/>
          </a:xfrm>
          <a:prstGeom prst="rect">
            <a:avLst/>
          </a:prstGeom>
        </p:spPr>
      </p:pic>
      <p:pic>
        <p:nvPicPr>
          <p:cNvPr id="29" name="Picture 28">
            <a:extLst>
              <a:ext uri="{FF2B5EF4-FFF2-40B4-BE49-F238E27FC236}">
                <a16:creationId xmlns:a16="http://schemas.microsoft.com/office/drawing/2014/main" id="{061AAD26-C8A7-4508-B734-3B4D3F64B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9979" y="3594847"/>
            <a:ext cx="2834886" cy="1316850"/>
          </a:xfrm>
          <a:prstGeom prst="rect">
            <a:avLst/>
          </a:prstGeom>
        </p:spPr>
      </p:pic>
      <p:pic>
        <p:nvPicPr>
          <p:cNvPr id="31" name="Picture 30">
            <a:extLst>
              <a:ext uri="{FF2B5EF4-FFF2-40B4-BE49-F238E27FC236}">
                <a16:creationId xmlns:a16="http://schemas.microsoft.com/office/drawing/2014/main" id="{EE67D340-5FBB-42F8-93C1-EF3B6FAD8C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6150" y="3881641"/>
            <a:ext cx="4913802" cy="1639966"/>
          </a:xfrm>
          <a:prstGeom prst="rect">
            <a:avLst/>
          </a:prstGeom>
        </p:spPr>
      </p:pic>
    </p:spTree>
    <p:extLst>
      <p:ext uri="{BB962C8B-B14F-4D97-AF65-F5344CB8AC3E}">
        <p14:creationId xmlns:p14="http://schemas.microsoft.com/office/powerpoint/2010/main" val="266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82DD6C01-5C5C-4428-B446-E6C8A4A2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grpSp>
        <p:nvGrpSpPr>
          <p:cNvPr id="28" name="Group 27"/>
          <p:cNvGrpSpPr/>
          <p:nvPr/>
        </p:nvGrpSpPr>
        <p:grpSpPr>
          <a:xfrm>
            <a:off x="71263" y="125343"/>
            <a:ext cx="12049474" cy="6630415"/>
            <a:chOff x="-150349" y="-21771"/>
            <a:chExt cx="9817716" cy="4910209"/>
          </a:xfrm>
        </p:grpSpPr>
        <p:pic>
          <p:nvPicPr>
            <p:cNvPr id="29" name="Picture 2" descr="http://upload.wikimedia.org/wikipedia/commons/3/38/David_Fullmer_(Latter_Day_Sa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49" y="-7749"/>
              <a:ext cx="1342878" cy="15675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img.photobucket.com/albums/v722/LifeOnaPlate/LDS/fig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879" y="0"/>
              <a:ext cx="1139064" cy="15675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upload.wikimedia.org/wikipedia/commons/thumb/4/43/Joseph_Young.jpg/175px-Joseph_You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825" y="932"/>
              <a:ext cx="1251857" cy="15666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s://www.lds.org/bc/content/shared/content/images/gospel-library/manual/10589/orson-pratt-portrait-engraving_1144153_t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943" y="-1"/>
              <a:ext cx="1180882" cy="156754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Amasa Mason Ly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682" y="0"/>
              <a:ext cx="1180882" cy="158345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harles Coulson Ri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5564" y="-21771"/>
              <a:ext cx="1197119" cy="16052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George Albert Smi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446" y="0"/>
              <a:ext cx="1172281" cy="16052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Willard Richard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531" y="1565349"/>
              <a:ext cx="131626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Wilford Woodruf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2337" y="3118630"/>
              <a:ext cx="127990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eber Chase Kimb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3993" y="1565349"/>
              <a:ext cx="1302669" cy="17344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Orson Hy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0458" y="1565349"/>
              <a:ext cx="1321753" cy="17526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http://upload.wikimedia.org/wikipedia/commons/thumb/0/0a/Josiah_Butterfield.jpg/150px-Josiah_Butterfiel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6146" y="1584116"/>
              <a:ext cx="1287990" cy="17344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http://freepages.genealogy.rootsweb.ancestry.com/~mcindoo/newel_knigh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44148" y="1557245"/>
              <a:ext cx="1449647" cy="17607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 descr="http://4.bp.blogspot.com/-H0mRaGHP3mg/UgUggSzRZKI/AAAAAAAAAEw/9uil15MR69k/s1600/Thomas+Grover-pionee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429" y="3333114"/>
              <a:ext cx="1105252" cy="15553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descr="Lewis Dunbar Wilso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1311" y="3308897"/>
              <a:ext cx="1098393" cy="15553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funwithfamilyhistory.files.wordpress.com/2009/07/aaron-johnson-sr.jpg?w=5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7824" y="3308896"/>
              <a:ext cx="1127609" cy="155532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4" descr="http://upload.wikimedia.org/wikipedia/commons/d/d6/Alpheus_Cutler.jpg"/>
            <p:cNvPicPr>
              <a:picLocks noChangeAspect="1" noChangeArrowheads="1"/>
            </p:cNvPicPr>
            <p:nvPr/>
          </p:nvPicPr>
          <p:blipFill rotWithShape="1">
            <a:blip r:embed="rId19">
              <a:extLst>
                <a:ext uri="{28A0092B-C50C-407E-A947-70E740481C1C}">
                  <a14:useLocalDpi xmlns:a14="http://schemas.microsoft.com/office/drawing/2010/main" val="0"/>
                </a:ext>
              </a:extLst>
            </a:blip>
            <a:srcRect l="14141" t="-221" r="18864" b="52429"/>
            <a:stretch/>
          </p:blipFill>
          <p:spPr bwMode="auto">
            <a:xfrm>
              <a:off x="3368443" y="3325350"/>
              <a:ext cx="1371128" cy="154588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s://familysearch.org/patron/v2/TH-303-38417-245-29/dist.jpg?ctx=ArtCtxPublic"/>
            <p:cNvPicPr>
              <a:picLocks noChangeAspect="1" noChangeArrowheads="1"/>
            </p:cNvPicPr>
            <p:nvPr/>
          </p:nvPicPr>
          <p:blipFill rotWithShape="1">
            <a:blip r:embed="rId20">
              <a:extLst>
                <a:ext uri="{28A0092B-C50C-407E-A947-70E740481C1C}">
                  <a14:useLocalDpi xmlns:a14="http://schemas.microsoft.com/office/drawing/2010/main" val="0"/>
                </a:ext>
              </a:extLst>
            </a:blip>
            <a:srcRect l="30658" t="16936" r="29877" b="36056"/>
            <a:stretch/>
          </p:blipFill>
          <p:spPr bwMode="auto">
            <a:xfrm>
              <a:off x="1501224" y="1613894"/>
              <a:ext cx="1042871" cy="15787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descr="http://rsc.byu.edu/sites/default/files/Zera%20Pulsipher.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98709" y="3308896"/>
              <a:ext cx="1165196" cy="155532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buchananspot.com/BuchananNews/ShadrachRoundy2.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14173" y="3308896"/>
              <a:ext cx="1245062" cy="153816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2" descr="http://www.gapages.com/harrih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40903" y="1567542"/>
              <a:ext cx="1277752" cy="17036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6" descr="https://history.lds.org/bc/content/images/revelations-in-context/jsp-thumbnails/levi%20hancock.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1909" t="16881" r="26162" b="46103"/>
            <a:stretch/>
          </p:blipFill>
          <p:spPr bwMode="auto">
            <a:xfrm>
              <a:off x="8276613" y="3308896"/>
              <a:ext cx="1376078" cy="15586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8" descr="http://www.heywoods.info/photos/JKnight01.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49839" y="24286"/>
              <a:ext cx="1217528" cy="151311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1771" y="6519446"/>
            <a:ext cx="1661032" cy="338554"/>
          </a:xfrm>
          <a:prstGeom prst="rect">
            <a:avLst/>
          </a:prstGeom>
        </p:spPr>
        <p:txBody>
          <a:bodyPr wrap="none">
            <a:spAutoFit/>
          </a:bodyPr>
          <a:lstStyle/>
          <a:p>
            <a:r>
              <a:rPr lang="en-US" sz="1600" dirty="0">
                <a:solidFill>
                  <a:schemeClr val="bg1"/>
                </a:solidFill>
              </a:rPr>
              <a:t>D&amp;C 124:137-142</a:t>
            </a:r>
          </a:p>
        </p:txBody>
      </p:sp>
      <p:sp>
        <p:nvSpPr>
          <p:cNvPr id="14" name="Rectangle 13"/>
          <p:cNvSpPr/>
          <p:nvPr/>
        </p:nvSpPr>
        <p:spPr>
          <a:xfrm>
            <a:off x="663145" y="667197"/>
            <a:ext cx="2613857" cy="4893647"/>
          </a:xfrm>
          <a:prstGeom prst="rect">
            <a:avLst/>
          </a:prstGeom>
          <a:solidFill>
            <a:schemeClr val="accent2">
              <a:lumMod val="75000"/>
            </a:schemeClr>
          </a:solidFill>
          <a:ln>
            <a:solidFill>
              <a:schemeClr val="bg1"/>
            </a:solidFill>
          </a:ln>
        </p:spPr>
        <p:txBody>
          <a:bodyPr wrap="none">
            <a:spAutoFit/>
          </a:bodyPr>
          <a:lstStyle/>
          <a:p>
            <a:pPr algn="ctr"/>
            <a:r>
              <a:rPr lang="en-US" sz="2400" dirty="0">
                <a:solidFill>
                  <a:schemeClr val="bg1"/>
                </a:solidFill>
              </a:rPr>
              <a:t>High Council</a:t>
            </a:r>
          </a:p>
          <a:p>
            <a:r>
              <a:rPr lang="en-US" sz="2400" dirty="0">
                <a:solidFill>
                  <a:schemeClr val="bg1"/>
                </a:solidFill>
              </a:rPr>
              <a:t>Samuel Bent</a:t>
            </a:r>
          </a:p>
          <a:p>
            <a:r>
              <a:rPr lang="en-US" sz="2400" dirty="0">
                <a:solidFill>
                  <a:schemeClr val="bg1"/>
                </a:solidFill>
              </a:rPr>
              <a:t>H.G. Sherwood</a:t>
            </a:r>
          </a:p>
          <a:p>
            <a:r>
              <a:rPr lang="en-US" sz="2400" dirty="0">
                <a:solidFill>
                  <a:schemeClr val="bg1"/>
                </a:solidFill>
              </a:rPr>
              <a:t>George W. Harris</a:t>
            </a:r>
          </a:p>
          <a:p>
            <a:r>
              <a:rPr lang="en-US" sz="2400" dirty="0">
                <a:solidFill>
                  <a:schemeClr val="bg1"/>
                </a:solidFill>
              </a:rPr>
              <a:t>Charles C Rich</a:t>
            </a:r>
          </a:p>
          <a:p>
            <a:r>
              <a:rPr lang="en-US" sz="2400" dirty="0">
                <a:solidFill>
                  <a:schemeClr val="bg1"/>
                </a:solidFill>
              </a:rPr>
              <a:t>Thomas Grover</a:t>
            </a:r>
          </a:p>
          <a:p>
            <a:r>
              <a:rPr lang="en-US" sz="2400" dirty="0">
                <a:solidFill>
                  <a:schemeClr val="bg1"/>
                </a:solidFill>
              </a:rPr>
              <a:t>Newel Knight</a:t>
            </a:r>
          </a:p>
          <a:p>
            <a:r>
              <a:rPr lang="en-US" sz="2400" dirty="0">
                <a:solidFill>
                  <a:schemeClr val="bg1"/>
                </a:solidFill>
              </a:rPr>
              <a:t>David Dort</a:t>
            </a:r>
          </a:p>
          <a:p>
            <a:r>
              <a:rPr lang="en-US" sz="2400" dirty="0">
                <a:solidFill>
                  <a:schemeClr val="bg1"/>
                </a:solidFill>
              </a:rPr>
              <a:t>Dunbar Wilson</a:t>
            </a:r>
          </a:p>
          <a:p>
            <a:r>
              <a:rPr lang="en-US" sz="2400" dirty="0">
                <a:solidFill>
                  <a:schemeClr val="bg1"/>
                </a:solidFill>
              </a:rPr>
              <a:t>Aaron Johnson</a:t>
            </a:r>
          </a:p>
          <a:p>
            <a:r>
              <a:rPr lang="en-US" sz="2400" dirty="0">
                <a:solidFill>
                  <a:schemeClr val="bg1"/>
                </a:solidFill>
              </a:rPr>
              <a:t>David </a:t>
            </a:r>
            <a:r>
              <a:rPr lang="en-US" sz="2400" dirty="0" err="1">
                <a:solidFill>
                  <a:schemeClr val="bg1"/>
                </a:solidFill>
              </a:rPr>
              <a:t>Fullmer</a:t>
            </a:r>
            <a:endParaRPr lang="en-US" sz="2400" dirty="0">
              <a:solidFill>
                <a:schemeClr val="bg1"/>
              </a:solidFill>
            </a:endParaRPr>
          </a:p>
          <a:p>
            <a:r>
              <a:rPr lang="en-US" sz="2400" dirty="0">
                <a:solidFill>
                  <a:schemeClr val="bg1"/>
                </a:solidFill>
              </a:rPr>
              <a:t>Alpheus Cutler</a:t>
            </a:r>
          </a:p>
          <a:p>
            <a:r>
              <a:rPr lang="en-US" sz="2400" dirty="0">
                <a:solidFill>
                  <a:schemeClr val="bg1"/>
                </a:solidFill>
              </a:rPr>
              <a:t>William Huntington</a:t>
            </a:r>
          </a:p>
        </p:txBody>
      </p:sp>
      <p:sp>
        <p:nvSpPr>
          <p:cNvPr id="21" name="Rectangle 20"/>
          <p:cNvSpPr/>
          <p:nvPr/>
        </p:nvSpPr>
        <p:spPr>
          <a:xfrm>
            <a:off x="3645189" y="435006"/>
            <a:ext cx="7983725" cy="830997"/>
          </a:xfrm>
          <a:prstGeom prst="rect">
            <a:avLst/>
          </a:prstGeom>
          <a:solidFill>
            <a:schemeClr val="accent4">
              <a:lumMod val="60000"/>
              <a:lumOff val="40000"/>
            </a:schemeClr>
          </a:solidFill>
          <a:ln>
            <a:solidFill>
              <a:schemeClr val="tx1"/>
            </a:solidFill>
          </a:ln>
        </p:spPr>
        <p:txBody>
          <a:bodyPr wrap="none">
            <a:spAutoFit/>
          </a:bodyPr>
          <a:lstStyle/>
          <a:p>
            <a:pPr algn="ctr"/>
            <a:r>
              <a:rPr lang="en-US" sz="2400" dirty="0"/>
              <a:t>President of the Quorum of High Priests</a:t>
            </a:r>
          </a:p>
          <a:p>
            <a:pPr algn="ctr"/>
            <a:r>
              <a:rPr lang="en-US" sz="2400" dirty="0"/>
              <a:t>Don C. Smith with Councilors, </a:t>
            </a:r>
            <a:r>
              <a:rPr lang="en-US" sz="2400" dirty="0" err="1"/>
              <a:t>Amasa</a:t>
            </a:r>
            <a:r>
              <a:rPr lang="en-US" sz="2400" dirty="0"/>
              <a:t> Lyman and Noah Packard</a:t>
            </a:r>
          </a:p>
        </p:txBody>
      </p:sp>
      <p:sp>
        <p:nvSpPr>
          <p:cNvPr id="22" name="Rectangle 21"/>
          <p:cNvSpPr/>
          <p:nvPr/>
        </p:nvSpPr>
        <p:spPr>
          <a:xfrm>
            <a:off x="7113157" y="1646009"/>
            <a:ext cx="4618892" cy="1569660"/>
          </a:xfrm>
          <a:prstGeom prst="rect">
            <a:avLst/>
          </a:prstGeom>
          <a:solidFill>
            <a:schemeClr val="accent1">
              <a:lumMod val="60000"/>
              <a:lumOff val="40000"/>
            </a:schemeClr>
          </a:solidFill>
          <a:ln>
            <a:solidFill>
              <a:schemeClr val="tx1"/>
            </a:solidFill>
          </a:ln>
        </p:spPr>
        <p:txBody>
          <a:bodyPr wrap="none">
            <a:spAutoFit/>
          </a:bodyPr>
          <a:lstStyle/>
          <a:p>
            <a:pPr algn="ctr"/>
            <a:r>
              <a:rPr lang="en-US" sz="2400" dirty="0"/>
              <a:t>Presidency of the Quorum of Elders</a:t>
            </a:r>
          </a:p>
          <a:p>
            <a:pPr algn="ctr"/>
            <a:r>
              <a:rPr lang="en-US" sz="2400" dirty="0"/>
              <a:t>John A Hicks</a:t>
            </a:r>
          </a:p>
          <a:p>
            <a:pPr algn="ctr"/>
            <a:r>
              <a:rPr lang="en-US" sz="2400" dirty="0"/>
              <a:t>Samuel Williams</a:t>
            </a:r>
          </a:p>
          <a:p>
            <a:pPr algn="ctr"/>
            <a:r>
              <a:rPr lang="en-US" sz="2400" dirty="0"/>
              <a:t>Jesse Baker</a:t>
            </a:r>
          </a:p>
        </p:txBody>
      </p:sp>
      <p:sp>
        <p:nvSpPr>
          <p:cNvPr id="23" name="Rectangle 22"/>
          <p:cNvSpPr/>
          <p:nvPr/>
        </p:nvSpPr>
        <p:spPr>
          <a:xfrm>
            <a:off x="3491241" y="2801637"/>
            <a:ext cx="3291222" cy="3046988"/>
          </a:xfrm>
          <a:prstGeom prst="rect">
            <a:avLst/>
          </a:prstGeom>
          <a:solidFill>
            <a:schemeClr val="accent6">
              <a:lumMod val="40000"/>
              <a:lumOff val="60000"/>
            </a:schemeClr>
          </a:solidFill>
          <a:ln>
            <a:solidFill>
              <a:schemeClr val="tx1"/>
            </a:solidFill>
          </a:ln>
        </p:spPr>
        <p:txBody>
          <a:bodyPr wrap="none">
            <a:spAutoFit/>
          </a:bodyPr>
          <a:lstStyle/>
          <a:p>
            <a:pPr algn="ctr"/>
            <a:r>
              <a:rPr lang="en-US" sz="2400" dirty="0"/>
              <a:t>First Council of Seventies</a:t>
            </a:r>
          </a:p>
          <a:p>
            <a:pPr algn="ctr"/>
            <a:r>
              <a:rPr lang="en-US" sz="2400" dirty="0"/>
              <a:t>Joseph Young</a:t>
            </a:r>
          </a:p>
          <a:p>
            <a:pPr algn="ctr"/>
            <a:r>
              <a:rPr lang="en-US" sz="2400" dirty="0"/>
              <a:t>Josiah Butterfield</a:t>
            </a:r>
          </a:p>
          <a:p>
            <a:pPr algn="ctr"/>
            <a:r>
              <a:rPr lang="en-US" sz="2400" dirty="0"/>
              <a:t>Daniel Miles</a:t>
            </a:r>
          </a:p>
          <a:p>
            <a:pPr algn="ctr"/>
            <a:r>
              <a:rPr lang="en-US" sz="2400" dirty="0"/>
              <a:t>Henry Harriman</a:t>
            </a:r>
          </a:p>
          <a:p>
            <a:pPr algn="ctr"/>
            <a:r>
              <a:rPr lang="en-US" sz="2400" dirty="0" err="1"/>
              <a:t>Zera</a:t>
            </a:r>
            <a:r>
              <a:rPr lang="en-US" sz="2400" dirty="0"/>
              <a:t> </a:t>
            </a:r>
            <a:r>
              <a:rPr lang="en-US" sz="2400" dirty="0" err="1"/>
              <a:t>Pulsipher</a:t>
            </a:r>
            <a:endParaRPr lang="en-US" sz="2400" dirty="0"/>
          </a:p>
          <a:p>
            <a:pPr algn="ctr"/>
            <a:r>
              <a:rPr lang="en-US" sz="2400" dirty="0"/>
              <a:t>Levi Hancock</a:t>
            </a:r>
          </a:p>
          <a:p>
            <a:pPr algn="ctr"/>
            <a:r>
              <a:rPr lang="en-US" sz="2400" dirty="0"/>
              <a:t>James Foster</a:t>
            </a:r>
          </a:p>
        </p:txBody>
      </p:sp>
      <p:sp>
        <p:nvSpPr>
          <p:cNvPr id="24" name="Rectangle 23"/>
          <p:cNvSpPr/>
          <p:nvPr/>
        </p:nvSpPr>
        <p:spPr>
          <a:xfrm>
            <a:off x="7052260" y="3553367"/>
            <a:ext cx="2353786" cy="1569660"/>
          </a:xfrm>
          <a:prstGeom prst="rect">
            <a:avLst/>
          </a:prstGeom>
          <a:solidFill>
            <a:srgbClr val="FFCCCC"/>
          </a:solidFill>
          <a:ln>
            <a:solidFill>
              <a:schemeClr val="tx1"/>
            </a:solidFill>
          </a:ln>
        </p:spPr>
        <p:txBody>
          <a:bodyPr wrap="none">
            <a:spAutoFit/>
          </a:bodyPr>
          <a:lstStyle/>
          <a:p>
            <a:pPr algn="ctr"/>
            <a:r>
              <a:rPr lang="en-US" sz="2400" dirty="0"/>
              <a:t>The Bishopric</a:t>
            </a:r>
          </a:p>
          <a:p>
            <a:pPr algn="ctr"/>
            <a:r>
              <a:rPr lang="en-US" sz="2400" dirty="0"/>
              <a:t>Vinson Knight</a:t>
            </a:r>
          </a:p>
          <a:p>
            <a:pPr algn="ctr"/>
            <a:r>
              <a:rPr lang="en-US" sz="2400" dirty="0"/>
              <a:t>Samuel H. Smith</a:t>
            </a:r>
          </a:p>
          <a:p>
            <a:pPr algn="ctr"/>
            <a:r>
              <a:rPr lang="en-US" sz="2400" dirty="0"/>
              <a:t>Shadrach Roundy</a:t>
            </a:r>
          </a:p>
        </p:txBody>
      </p:sp>
      <p:sp>
        <p:nvSpPr>
          <p:cNvPr id="27" name="Rectangle 26"/>
          <p:cNvSpPr/>
          <p:nvPr/>
        </p:nvSpPr>
        <p:spPr>
          <a:xfrm>
            <a:off x="9300065" y="5256426"/>
            <a:ext cx="2650021" cy="1323439"/>
          </a:xfrm>
          <a:prstGeom prst="rect">
            <a:avLst/>
          </a:prstGeom>
          <a:solidFill>
            <a:srgbClr val="FFCCCC"/>
          </a:solidFill>
          <a:ln>
            <a:solidFill>
              <a:schemeClr val="tx1"/>
            </a:solidFill>
          </a:ln>
        </p:spPr>
        <p:txBody>
          <a:bodyPr wrap="none">
            <a:spAutoFit/>
          </a:bodyPr>
          <a:lstStyle/>
          <a:p>
            <a:pPr algn="ctr"/>
            <a:r>
              <a:rPr lang="en-US" sz="1600" b="1" dirty="0"/>
              <a:t>Priests</a:t>
            </a:r>
          </a:p>
          <a:p>
            <a:pPr algn="ctr"/>
            <a:r>
              <a:rPr lang="en-US" sz="1600" b="1" dirty="0"/>
              <a:t>Samuel Rolfe and Counselors</a:t>
            </a:r>
          </a:p>
          <a:p>
            <a:pPr algn="ctr"/>
            <a:r>
              <a:rPr lang="en-US" sz="1600" b="1" dirty="0"/>
              <a:t>Teachers</a:t>
            </a:r>
          </a:p>
          <a:p>
            <a:pPr algn="ctr"/>
            <a:r>
              <a:rPr lang="en-US" sz="1600" b="1" dirty="0"/>
              <a:t>Deacons</a:t>
            </a:r>
          </a:p>
          <a:p>
            <a:pPr algn="ctr"/>
            <a:r>
              <a:rPr lang="en-US" sz="1600" b="1" dirty="0"/>
              <a:t>Presidency of the Stakes</a:t>
            </a:r>
          </a:p>
        </p:txBody>
      </p:sp>
    </p:spTree>
    <p:extLst>
      <p:ext uri="{BB962C8B-B14F-4D97-AF65-F5344CB8AC3E}">
        <p14:creationId xmlns:p14="http://schemas.microsoft.com/office/powerpoint/2010/main" val="371965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7BAAD77-BA47-4707-A8A1-C052F5AA8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5" name="TextBox 4"/>
          <p:cNvSpPr txBox="1"/>
          <p:nvPr/>
        </p:nvSpPr>
        <p:spPr>
          <a:xfrm>
            <a:off x="0" y="0"/>
            <a:ext cx="12192000"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r>
              <a:rPr lang="en-US" b="1" dirty="0">
                <a:solidFill>
                  <a:schemeClr val="bg1"/>
                </a:solidFill>
              </a:rPr>
              <a:t>A Steady, Reassuring Voice</a:t>
            </a:r>
            <a:r>
              <a:rPr lang="en-US" dirty="0">
                <a:solidFill>
                  <a:schemeClr val="bg1"/>
                </a:solidFill>
              </a:rPr>
              <a:t> (0:41)</a:t>
            </a:r>
          </a:p>
          <a:p>
            <a:r>
              <a:rPr lang="en-US" b="1" dirty="0">
                <a:solidFill>
                  <a:schemeClr val="bg1"/>
                </a:solidFill>
              </a:rPr>
              <a:t>Priesthood and Priesthood Keys—We Are Brothers</a:t>
            </a:r>
            <a:r>
              <a:rPr lang="en-US" dirty="0">
                <a:solidFill>
                  <a:schemeClr val="bg1"/>
                </a:solidFill>
              </a:rPr>
              <a:t> (3:21)</a:t>
            </a:r>
          </a:p>
          <a:p>
            <a:r>
              <a:rPr lang="en-US" dirty="0">
                <a:solidFill>
                  <a:schemeClr val="bg1"/>
                </a:solidFill>
              </a:rPr>
              <a:t>The Heart and Willing Mind  (7:56)</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5</a:t>
            </a:r>
          </a:p>
          <a:p>
            <a:r>
              <a:rPr lang="en-US" sz="1800" dirty="0">
                <a:solidFill>
                  <a:schemeClr val="bg1"/>
                </a:solidFill>
              </a:rPr>
              <a:t>Presentation by ©http://fashionsbylynda.com/blog/ </a:t>
            </a:r>
          </a:p>
          <a:p>
            <a:r>
              <a:rPr lang="en-US" dirty="0">
                <a:solidFill>
                  <a:schemeClr val="bg1"/>
                </a:solidFill>
              </a:rPr>
              <a:t>Heber C. Kimball (</a:t>
            </a:r>
            <a:r>
              <a:rPr lang="en-US" i="1" dirty="0">
                <a:solidFill>
                  <a:schemeClr val="bg1"/>
                </a:solidFill>
              </a:rPr>
              <a:t>Journal of Discourses,</a:t>
            </a:r>
            <a:r>
              <a:rPr lang="en-US" dirty="0">
                <a:solidFill>
                  <a:schemeClr val="bg1"/>
                </a:solidFill>
              </a:rPr>
              <a:t> Vol. VIII., p. 350).” (Commentary, p. 784.)</a:t>
            </a:r>
          </a:p>
          <a:p>
            <a:pPr fontAlgn="base"/>
            <a:r>
              <a:rPr lang="en-US" dirty="0">
                <a:solidFill>
                  <a:schemeClr val="bg1"/>
                </a:solidFill>
              </a:rPr>
              <a:t>Dale S. Cox </a:t>
            </a:r>
            <a:r>
              <a:rPr lang="en-US" i="1" dirty="0">
                <a:solidFill>
                  <a:schemeClr val="bg1"/>
                </a:solidFill>
              </a:rPr>
              <a:t>To Hear or Not to Hear </a:t>
            </a:r>
            <a:r>
              <a:rPr lang="en-US" dirty="0">
                <a:solidFill>
                  <a:schemeClr val="bg1"/>
                </a:solidFill>
              </a:rPr>
              <a:t>January 1993 Ensign</a:t>
            </a:r>
          </a:p>
        </p:txBody>
      </p:sp>
      <p:grpSp>
        <p:nvGrpSpPr>
          <p:cNvPr id="6" name="Group 5"/>
          <p:cNvGrpSpPr/>
          <p:nvPr/>
        </p:nvGrpSpPr>
        <p:grpSpPr>
          <a:xfrm>
            <a:off x="5664633" y="476865"/>
            <a:ext cx="862733" cy="1092795"/>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59199D52-E236-4300-87D9-E0E6781D89F9}"/>
              </a:ext>
            </a:extLst>
          </p:cNvPr>
          <p:cNvSpPr>
            <a:spLocks noGrp="1"/>
          </p:cNvSpPr>
          <p:nvPr/>
        </p:nvSpPr>
        <p:spPr>
          <a:xfrm>
            <a:off x="123630" y="64345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80821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68143" cy="3046988"/>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Death of </a:t>
            </a:r>
            <a:r>
              <a:rPr lang="en-US" sz="1200" b="1" i="0" dirty="0" err="1">
                <a:effectLst/>
                <a:latin typeface="Calibri" panose="020F0502020204030204" pitchFamily="34" charset="0"/>
              </a:rPr>
              <a:t>Almon</a:t>
            </a:r>
            <a:r>
              <a:rPr lang="en-US" sz="1200" b="1" i="0" dirty="0">
                <a:effectLst/>
                <a:latin typeface="Calibri" panose="020F0502020204030204" pitchFamily="34" charset="0"/>
              </a:rPr>
              <a:t> Babbitt: </a:t>
            </a:r>
          </a:p>
          <a:p>
            <a:r>
              <a:rPr lang="en-US" sz="1200" b="0" i="0" dirty="0">
                <a:effectLst/>
                <a:latin typeface="Calibri" panose="020F0502020204030204" pitchFamily="34" charset="0"/>
              </a:rPr>
              <a:t>In April 1856, Babbitt left </a:t>
            </a:r>
            <a:r>
              <a:rPr lang="en-US" sz="1200" b="0" i="0" u="none" strike="noStrike" dirty="0">
                <a:effectLst/>
                <a:latin typeface="Calibri" panose="020F0502020204030204" pitchFamily="34" charset="0"/>
              </a:rPr>
              <a:t>Salt Lake City</a:t>
            </a:r>
            <a:r>
              <a:rPr lang="en-US" sz="1200" b="0" i="0" dirty="0">
                <a:effectLst/>
                <a:latin typeface="Calibri" panose="020F0502020204030204" pitchFamily="34" charset="0"/>
              </a:rPr>
              <a:t> for Washington, D.C. on his twenty-second trip on government business from Utah to the capital. On August 31, 1856, Babbitt set out from Florence, in </a:t>
            </a:r>
            <a:r>
              <a:rPr lang="en-US" sz="1200" b="0" i="0" u="none" strike="noStrike" dirty="0">
                <a:effectLst/>
                <a:latin typeface="Calibri" panose="020F0502020204030204" pitchFamily="34" charset="0"/>
              </a:rPr>
              <a:t>Nebraska Territory</a:t>
            </a:r>
            <a:r>
              <a:rPr lang="en-US" sz="1200" b="0" i="0" dirty="0">
                <a:effectLst/>
                <a:latin typeface="Calibri" panose="020F0502020204030204" pitchFamily="34" charset="0"/>
              </a:rPr>
              <a:t>, for Salt Lake City. When he arrived at Ft. Kearny (not to be confused with present-day Ft. Kearny), Babbitt learned that his freight train of government property had been attacked and looted by </a:t>
            </a:r>
            <a:r>
              <a:rPr lang="en-US" sz="1200" b="0" i="0" u="none" strike="noStrike" dirty="0">
                <a:effectLst/>
                <a:latin typeface="Calibri" panose="020F0502020204030204" pitchFamily="34" charset="0"/>
              </a:rPr>
              <a:t>Cheyenne</a:t>
            </a:r>
            <a:r>
              <a:rPr lang="en-US" sz="1200" b="0" i="0" dirty="0">
                <a:effectLst/>
                <a:latin typeface="Calibri" panose="020F0502020204030204" pitchFamily="34" charset="0"/>
              </a:rPr>
              <a:t> Native Americans; two wagon drivers and a child were killed in the raid, and a Mrs. Wilson was taken hostage. She would later be redeemed near Ft. Laramie. Babbitt "stopped a week to gather up what could be found of the scattered property, purchased other teams, obtained drivers and start[</a:t>
            </a:r>
            <a:r>
              <a:rPr lang="en-US" sz="1200" b="0" i="0" dirty="0" err="1">
                <a:effectLst/>
                <a:latin typeface="Calibri" panose="020F0502020204030204" pitchFamily="34" charset="0"/>
              </a:rPr>
              <a:t>ed</a:t>
            </a:r>
            <a:r>
              <a:rPr lang="en-US" sz="1200" b="0" i="0" dirty="0">
                <a:effectLst/>
                <a:latin typeface="Calibri" panose="020F0502020204030204" pitchFamily="34" charset="0"/>
              </a:rPr>
              <a:t>] the train again".</a:t>
            </a:r>
          </a:p>
          <a:p>
            <a:r>
              <a:rPr lang="en-US" sz="1200" b="0" i="0" dirty="0">
                <a:effectLst/>
                <a:latin typeface="Calibri" panose="020F0502020204030204" pitchFamily="34" charset="0"/>
              </a:rPr>
              <a:t>Babbitt traveled ahead of the team in a carriage with "two attendants", Frank Roland and a Mr. Sutherland. About 120 miles west of Ft. Kearny—at Ash Hollow on the </a:t>
            </a:r>
            <a:r>
              <a:rPr lang="en-US" sz="1200" b="0" i="0" u="none" strike="noStrike" dirty="0">
                <a:effectLst/>
                <a:latin typeface="Calibri" panose="020F0502020204030204" pitchFamily="34" charset="0"/>
              </a:rPr>
              <a:t>Oregon Trail</a:t>
            </a:r>
            <a:r>
              <a:rPr lang="en-US" sz="1200" b="0" i="0" dirty="0">
                <a:effectLst/>
                <a:latin typeface="Calibri" panose="020F0502020204030204" pitchFamily="34" charset="0"/>
              </a:rPr>
              <a:t>—the three men were attacked on about August 10. Babbitt's obituary in the newspaper he had founded—the </a:t>
            </a:r>
            <a:r>
              <a:rPr lang="en-US" sz="1200" b="0" i="1" dirty="0">
                <a:effectLst/>
                <a:latin typeface="Calibri" panose="020F0502020204030204" pitchFamily="34" charset="0"/>
              </a:rPr>
              <a:t>Council Bluffs Bugle</a:t>
            </a:r>
            <a:r>
              <a:rPr lang="en-US" sz="1200" b="0" i="0" dirty="0">
                <a:effectLst/>
                <a:latin typeface="Calibri" panose="020F0502020204030204" pitchFamily="34" charset="0"/>
              </a:rPr>
              <a:t>—described how he was killed by a blow to the head by a tomahawk swung by a Cheyenne Indian. Because all three of Babbitt's party were killed, the information must have come from the </a:t>
            </a:r>
            <a:r>
              <a:rPr lang="en-US" sz="1200" b="0" i="0" dirty="0" err="1">
                <a:effectLst/>
                <a:latin typeface="Calibri" panose="020F0502020204030204" pitchFamily="34" charset="0"/>
              </a:rPr>
              <a:t>Cheyennes</a:t>
            </a:r>
            <a:r>
              <a:rPr lang="en-US" sz="1200" b="0" i="0" dirty="0">
                <a:effectLst/>
                <a:latin typeface="Calibri" panose="020F0502020204030204" pitchFamily="34" charset="0"/>
              </a:rPr>
              <a:t> themselves, or else it is fictional supposition—Wikipedia (reminder-all you read in Wikipedia may or may not be true fact—use discretion </a:t>
            </a:r>
          </a:p>
        </p:txBody>
      </p:sp>
      <p:sp>
        <p:nvSpPr>
          <p:cNvPr id="3" name="Rectangle 2"/>
          <p:cNvSpPr/>
          <p:nvPr/>
        </p:nvSpPr>
        <p:spPr>
          <a:xfrm>
            <a:off x="0" y="3062228"/>
            <a:ext cx="6368143" cy="1277273"/>
          </a:xfrm>
          <a:prstGeom prst="rect">
            <a:avLst/>
          </a:prstGeom>
          <a:ln>
            <a:solidFill>
              <a:schemeClr val="tx1"/>
            </a:solidFill>
          </a:ln>
        </p:spPr>
        <p:txBody>
          <a:bodyPr wrap="square">
            <a:spAutoFit/>
          </a:bodyPr>
          <a:lstStyle/>
          <a:p>
            <a:r>
              <a:rPr lang="en-US" sz="1100" b="1" i="0" dirty="0">
                <a:solidFill>
                  <a:srgbClr val="333333"/>
                </a:solidFill>
                <a:effectLst/>
                <a:latin typeface="Open Sans"/>
              </a:rPr>
              <a:t>William Law;</a:t>
            </a:r>
            <a:br>
              <a:rPr lang="en-US" sz="1100" b="0" i="0" dirty="0">
                <a:solidFill>
                  <a:srgbClr val="333333"/>
                </a:solidFill>
                <a:effectLst/>
                <a:latin typeface="Open Sans"/>
              </a:rPr>
            </a:br>
            <a:r>
              <a:rPr lang="en-US" sz="1100" b="0" i="0" dirty="0">
                <a:solidFill>
                  <a:srgbClr val="333333"/>
                </a:solidFill>
                <a:effectLst/>
                <a:latin typeface="Open Sans"/>
              </a:rPr>
              <a:t>“Wonderful opportunities were offered to Wm. Law, which he neglected to embrace. If he had done faithfully what God here gave him to do, he would have received the blessings promised, but when he failed to obey the Lord, even his appointment in the First Presidency could not save him from falling. When he lost the Spirit of God he became one of the most bitter enemies of the Church. Apostates and persecutors rallied around him, and he tried to form a church of his own of such material.” (Smith and Sjodahl, Commentary, p. 785.)</a:t>
            </a:r>
            <a:endParaRPr lang="en-US" sz="1100" dirty="0"/>
          </a:p>
        </p:txBody>
      </p:sp>
      <p:sp>
        <p:nvSpPr>
          <p:cNvPr id="4" name="Rectangle 3"/>
          <p:cNvSpPr/>
          <p:nvPr/>
        </p:nvSpPr>
        <p:spPr>
          <a:xfrm>
            <a:off x="6368142" y="0"/>
            <a:ext cx="5823857" cy="3416320"/>
          </a:xfrm>
          <a:prstGeom prst="rect">
            <a:avLst/>
          </a:prstGeom>
          <a:ln>
            <a:solidFill>
              <a:schemeClr val="tx1"/>
            </a:solidFill>
          </a:ln>
        </p:spPr>
        <p:txBody>
          <a:bodyPr wrap="square">
            <a:spAutoFit/>
          </a:bodyPr>
          <a:lstStyle/>
          <a:p>
            <a:r>
              <a:rPr lang="en-US" sz="1200" b="1" i="0" dirty="0">
                <a:effectLst/>
              </a:rPr>
              <a:t>Hyrum Smith:</a:t>
            </a:r>
          </a:p>
          <a:p>
            <a:r>
              <a:rPr lang="en-US" sz="1200" b="0" i="0" dirty="0">
                <a:effectLst/>
              </a:rPr>
              <a:t>“This was a special blessing given to Hyrum Smith, and in accepting it he took the place of Oliver Cowdery, upon whom these keys had previously been bestowed. It should be remembered that whenever the Lord revealed Priesthood and the keys of priesthood from the heavens, Oliver Cowdery stood with Joseph Smith in the presence of the heavenly messengers, and was a recipient, as well as Joseph Smith, of all this authority. They held it conjointly, Joseph Smith as the ‘first’ and Oliver Cowdery as the ‘second’ Elder of the Church. Thus the law pertaining to witnesses was fully established, for there were two witnesses standing with authority, keys and presidency, at the head of this the greatest of all dispensations. When through transgression Oliver Cowdery lost this wonderful and exalted blessing, Hyrum Smith was chosen by revelation of the Lord to take his place, the Lord calling him in these words: [</a:t>
            </a:r>
            <a:r>
              <a:rPr lang="en-US" sz="1200" b="0" i="0" u="none" strike="noStrike" dirty="0">
                <a:effectLst/>
              </a:rPr>
              <a:t>D&amp;C 124:95–96</a:t>
            </a:r>
            <a:r>
              <a:rPr lang="en-US" sz="1200" b="0" i="0" dirty="0">
                <a:effectLst/>
              </a:rPr>
              <a:t>].</a:t>
            </a:r>
          </a:p>
          <a:p>
            <a:r>
              <a:rPr lang="en-US" sz="1200" dirty="0"/>
              <a:t>“And thus, according to promise, the Lord opened to the vision of Hyrum Smith and showed to him those things which were necessary to qualify him for this exalted position, and upon him were conferred by Joseph Smith all the keys and authorities by which he, Hyrum Smith, was able to act in concert with his younger brother as a prophet, seer and revelator, and president of the Church, ‘as well as my servant Joseph.’” (“Patriarch Hyrum G. Smith,” </a:t>
            </a:r>
            <a:r>
              <a:rPr lang="en-US" sz="1200" i="1" dirty="0"/>
              <a:t>Utah Genealogical and Historical Magazine,</a:t>
            </a:r>
            <a:r>
              <a:rPr lang="en-US" sz="1200" dirty="0"/>
              <a:t> Apr. 1932, pp. 51–52.)</a:t>
            </a:r>
          </a:p>
        </p:txBody>
      </p:sp>
      <p:sp>
        <p:nvSpPr>
          <p:cNvPr id="5" name="Rectangle 4"/>
          <p:cNvSpPr/>
          <p:nvPr/>
        </p:nvSpPr>
        <p:spPr>
          <a:xfrm>
            <a:off x="0" y="4457343"/>
            <a:ext cx="12192000" cy="1938992"/>
          </a:xfrm>
          <a:prstGeom prst="rect">
            <a:avLst/>
          </a:prstGeom>
          <a:ln>
            <a:solidFill>
              <a:schemeClr val="tx1"/>
            </a:solidFill>
          </a:ln>
        </p:spPr>
        <p:txBody>
          <a:bodyPr wrap="square">
            <a:spAutoFit/>
          </a:bodyPr>
          <a:lstStyle/>
          <a:p>
            <a:r>
              <a:rPr lang="en-US" sz="1000" b="1" i="0" dirty="0">
                <a:effectLst/>
              </a:rPr>
              <a:t>Sidney </a:t>
            </a:r>
            <a:r>
              <a:rPr lang="en-US" sz="1000" b="1" i="0" dirty="0" err="1">
                <a:effectLst/>
              </a:rPr>
              <a:t>Rigdon’s</a:t>
            </a:r>
            <a:r>
              <a:rPr lang="en-US" sz="1000" b="1" i="0" dirty="0">
                <a:effectLst/>
              </a:rPr>
              <a:t> Warning:</a:t>
            </a:r>
          </a:p>
          <a:p>
            <a:r>
              <a:rPr lang="en-US" sz="1000" b="0" i="0" dirty="0">
                <a:effectLst/>
              </a:rPr>
              <a:t>“Sidney Rigdon, according to a generally prevailing impression, was more or less, under the influence of a spirit of apostasy. It is related that, in Liberty jail, he declared to his fellow-prisoners that the sufferings of the Lord were nothing compared with his, and while the faithful Saints were straining every nerve to complete the Nauvoo Temple, he had no word of encouragement to them. As a consequence of his disposition, he did not have good health. Like the Corinthians who partook unworthily of the </a:t>
            </a:r>
            <a:r>
              <a:rPr lang="en-US" sz="1000" b="0" i="0" u="none" strike="noStrike" dirty="0">
                <a:effectLst/>
              </a:rPr>
              <a:t>Sacrament</a:t>
            </a:r>
            <a:r>
              <a:rPr lang="en-US" sz="1000" b="0" i="0" dirty="0">
                <a:effectLst/>
              </a:rPr>
              <a:t> (</a:t>
            </a:r>
            <a:r>
              <a:rPr lang="en-US" sz="1000" b="0" i="0" u="none" strike="noStrike" dirty="0">
                <a:effectLst/>
              </a:rPr>
              <a:t>1 Cor. 11:30</a:t>
            </a:r>
            <a:r>
              <a:rPr lang="en-US" sz="1000" b="0" i="0" dirty="0">
                <a:effectLst/>
              </a:rPr>
              <a:t>), he was ‘weak and sickly.’ The Lord, therefore, points out to him the cause of his ailments and promises to heal him, if he will do his duty and stand by the Prophet as a true counselor.</a:t>
            </a:r>
          </a:p>
          <a:p>
            <a:r>
              <a:rPr lang="en-US" sz="1000" dirty="0"/>
              <a:t>“Sidney Rigdon had a remarkable experience some months after this Revelation was received. His daughter Eliza took sick and was pronounced dead by the physician. Some time after her departure, she rose up in the bed and said she had returned to deliver a message from the Lord. She then called the family around her. To her sister Nancy she said, It is in your heart to deny this work; and if you do, the Lord says it will be the damnation of your soul! To her sister Sarah she said, We have but once to die, and I would rather die now, than wait for another time. After having spoken for some time she fainted, but recovered again. The following evening she called her father and said to him that the Lord would make her well, if he would cease weeping for her. Sidney Rigdon related this manifestation of the power of God, in a public meeting on the 20th of August, 1842, and added a strong declaration of his allegiance to the Prophet Joseph and the Church. On the same occasion, Hyrum Smith cited Sidney </a:t>
            </a:r>
            <a:r>
              <a:rPr lang="en-US" sz="1000" dirty="0" err="1"/>
              <a:t>Rigdon’s</a:t>
            </a:r>
            <a:r>
              <a:rPr lang="en-US" sz="1000" dirty="0"/>
              <a:t> mind back to this Revelation, in which the Lord promised that if he would move into the City and defend the truth he would be healed, and showed that </a:t>
            </a:r>
            <a:r>
              <a:rPr lang="en-US" sz="1000" dirty="0" err="1"/>
              <a:t>Rigdon’s</a:t>
            </a:r>
            <a:r>
              <a:rPr lang="en-US" sz="1000" dirty="0"/>
              <a:t> improvement in health was a fulfilment of this Revelation (</a:t>
            </a:r>
            <a:r>
              <a:rPr lang="en-US" sz="1000" i="1" dirty="0"/>
              <a:t>History of the Church,</a:t>
            </a:r>
            <a:r>
              <a:rPr lang="en-US" sz="1000" dirty="0"/>
              <a:t> Vol. V., pp. 121–3). But, notwithstanding all, Rigdon finally lost his way. It can be said, however, that, according to his son, John Rigdon, who joined the Church, he never was an enemy of the Church.” (Commentary, pp. 788–89; see also History of the Church, 5:121–23.)</a:t>
            </a:r>
          </a:p>
        </p:txBody>
      </p:sp>
      <p:sp>
        <p:nvSpPr>
          <p:cNvPr id="6" name="Rectangle 5"/>
          <p:cNvSpPr/>
          <p:nvPr/>
        </p:nvSpPr>
        <p:spPr>
          <a:xfrm>
            <a:off x="6368141" y="3429000"/>
            <a:ext cx="5823858" cy="1015663"/>
          </a:xfrm>
          <a:prstGeom prst="rect">
            <a:avLst/>
          </a:prstGeom>
          <a:ln>
            <a:solidFill>
              <a:schemeClr val="tx1"/>
            </a:solidFill>
          </a:ln>
        </p:spPr>
        <p:txBody>
          <a:bodyPr wrap="square">
            <a:spAutoFit/>
          </a:bodyPr>
          <a:lstStyle/>
          <a:p>
            <a:r>
              <a:rPr lang="en-US" sz="1200" b="1" i="0" dirty="0">
                <a:solidFill>
                  <a:srgbClr val="333333"/>
                </a:solidFill>
                <a:effectLst/>
                <a:latin typeface="Open Sans"/>
              </a:rPr>
              <a:t>Robert Foster:</a:t>
            </a:r>
          </a:p>
          <a:p>
            <a:r>
              <a:rPr lang="en-US" sz="1200" b="0" i="0" dirty="0">
                <a:solidFill>
                  <a:srgbClr val="333333"/>
                </a:solidFill>
                <a:effectLst/>
                <a:latin typeface="Open Sans"/>
              </a:rPr>
              <a:t>“Unfortunately, Foster was another man who disregarded the Lord’s counsel. After all the Prophet did to help him from time to time, he was one of the disloyal men who had Joseph Smith indicted on false charges, and he even conspired to bring about the Prophet’s death.” (Sperry, </a:t>
            </a:r>
            <a:r>
              <a:rPr lang="en-US" sz="1200" b="0" i="1" dirty="0">
                <a:solidFill>
                  <a:srgbClr val="333333"/>
                </a:solidFill>
                <a:effectLst/>
                <a:latin typeface="Open Sans"/>
              </a:rPr>
              <a:t>Compendium,</a:t>
            </a:r>
            <a:r>
              <a:rPr lang="en-US" sz="1200" b="0" i="0" dirty="0">
                <a:solidFill>
                  <a:srgbClr val="333333"/>
                </a:solidFill>
                <a:effectLst/>
                <a:latin typeface="Open Sans"/>
              </a:rPr>
              <a:t> p. 664.)</a:t>
            </a:r>
            <a:endParaRPr lang="en-US" sz="1200" dirty="0"/>
          </a:p>
        </p:txBody>
      </p:sp>
    </p:spTree>
    <p:extLst>
      <p:ext uri="{BB962C8B-B14F-4D97-AF65-F5344CB8AC3E}">
        <p14:creationId xmlns:p14="http://schemas.microsoft.com/office/powerpoint/2010/main" val="265033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1C44B-AF39-4E35-9397-72937C01B208}"/>
              </a:ext>
            </a:extLst>
          </p:cNvPr>
          <p:cNvSpPr/>
          <p:nvPr/>
        </p:nvSpPr>
        <p:spPr>
          <a:xfrm>
            <a:off x="0" y="0"/>
            <a:ext cx="6368143" cy="1384995"/>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Stephen Markham:</a:t>
            </a:r>
          </a:p>
          <a:p>
            <a:r>
              <a:rPr lang="en-US" sz="1200" dirty="0">
                <a:solidFill>
                  <a:srgbClr val="616161"/>
                </a:solidFill>
                <a:latin typeface="Open Sans"/>
              </a:rPr>
              <a:t>He escorted the Prophet on the way to Carthage, forcing themselves through the drunken mob into the jail. He was then charged to take supplies and letters to and from Carthage Jail, but as tensions escalated it became more difficult. On his last visit allowed by the Carthage Grays, as he tried to make his way out through the mob they took their bayonets and jabbed Stephen in his legs so badly that his boots filled with blood, scars which he took to his grave.</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162258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4967" y="108857"/>
            <a:ext cx="11867548" cy="6629400"/>
            <a:chOff x="-2119" y="-21771"/>
            <a:chExt cx="9669486" cy="4909457"/>
          </a:xfrm>
        </p:grpSpPr>
        <p:pic>
          <p:nvPicPr>
            <p:cNvPr id="12290" name="Picture 2" descr="http://upload.wikimedia.org/wikipedia/commons/3/38/David_Fullmer_(Latter_Day_Sa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342878" cy="15675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g.photobucket.com/albums/v722/LifeOnaPlate/LDS/fig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879" y="0"/>
              <a:ext cx="1139064" cy="156754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upload.wikimedia.org/wikipedia/commons/thumb/4/43/Joseph_Young.jpg/175px-Joseph_Yo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825" y="932"/>
              <a:ext cx="1251857" cy="156661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lds.org/bc/content/shared/content/images/gospel-library/manual/10589/orson-pratt-portrait-engraving_1144153_t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943" y="-1"/>
              <a:ext cx="1180882" cy="156754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Amasa Mason Ly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682" y="0"/>
              <a:ext cx="1180882" cy="158345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harles Coulson R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564" y="-21771"/>
              <a:ext cx="1197119" cy="1605228"/>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George Albert Smi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6446" y="0"/>
              <a:ext cx="1172281" cy="1605227"/>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Willard Richar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1565349"/>
              <a:ext cx="131626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Wilford Woodruf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0550" y="1565349"/>
              <a:ext cx="1279908"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Heber Chase Kimb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2211" y="1574402"/>
              <a:ext cx="1302669" cy="1734494"/>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Orson Hyd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0458" y="1565349"/>
              <a:ext cx="1321753"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http://upload.wikimedia.org/wikipedia/commons/thumb/0/0a/Josiah_Butterfield.jpg/150px-Josiah_Butterfiel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6400" y="1574403"/>
              <a:ext cx="1287990" cy="1734494"/>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http://freepages.genealogy.rootsweb.ancestry.com/~mcindoo/newel_knigh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54390" y="1565349"/>
              <a:ext cx="1449647" cy="1760705"/>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http://4.bp.blogspot.com/-H0mRaGHP3mg/UgUggSzRZKI/AAAAAAAAAEw/9uil15MR69k/s1600/Thomas+Grover-pionee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19" y="3308896"/>
              <a:ext cx="1105252" cy="1555324"/>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Lewis Dunbar Wils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1311" y="3308897"/>
              <a:ext cx="1098393" cy="1555324"/>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https://funwithfamilyhistory.files.wordpress.com/2009/07/aaron-johnson-sr.jpg?w=5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7824" y="3308896"/>
              <a:ext cx="1127609" cy="1555324"/>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http://upload.wikimedia.org/wikipedia/commons/d/d6/Alpheus_Cutler.jpg"/>
            <p:cNvPicPr>
              <a:picLocks noChangeAspect="1" noChangeArrowheads="1"/>
            </p:cNvPicPr>
            <p:nvPr/>
          </p:nvPicPr>
          <p:blipFill rotWithShape="1">
            <a:blip r:embed="rId18">
              <a:extLst>
                <a:ext uri="{28A0092B-C50C-407E-A947-70E740481C1C}">
                  <a14:useLocalDpi xmlns:a14="http://schemas.microsoft.com/office/drawing/2010/main" val="0"/>
                </a:ext>
              </a:extLst>
            </a:blip>
            <a:srcRect l="14141" t="-221" r="18864" b="52429"/>
            <a:stretch/>
          </p:blipFill>
          <p:spPr bwMode="auto">
            <a:xfrm>
              <a:off x="3333553" y="3318338"/>
              <a:ext cx="1371128" cy="1545881"/>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https://familysearch.org/patron/v2/TH-303-38417-245-29/dist.jpg?ctx=ArtCtxPublic"/>
            <p:cNvPicPr>
              <a:picLocks noChangeAspect="1" noChangeArrowheads="1"/>
            </p:cNvPicPr>
            <p:nvPr/>
          </p:nvPicPr>
          <p:blipFill rotWithShape="1">
            <a:blip r:embed="rId19">
              <a:extLst>
                <a:ext uri="{28A0092B-C50C-407E-A947-70E740481C1C}">
                  <a14:useLocalDpi xmlns:a14="http://schemas.microsoft.com/office/drawing/2010/main" val="0"/>
                </a:ext>
              </a:extLst>
            </a:blip>
            <a:srcRect l="30658" t="16936" r="29877" b="36056"/>
            <a:stretch/>
          </p:blipFill>
          <p:spPr bwMode="auto">
            <a:xfrm>
              <a:off x="4712801" y="3308896"/>
              <a:ext cx="1042871" cy="1578790"/>
            </a:xfrm>
            <a:prstGeom prst="rect">
              <a:avLst/>
            </a:prstGeom>
            <a:noFill/>
            <a:extLst>
              <a:ext uri="{909E8E84-426E-40DD-AFC4-6F175D3DCCD1}">
                <a14:hiddenFill xmlns:a14="http://schemas.microsoft.com/office/drawing/2010/main">
                  <a:solidFill>
                    <a:srgbClr val="FFFFFF"/>
                  </a:solidFill>
                </a14:hiddenFill>
              </a:ext>
            </a:extLst>
          </p:spPr>
        </p:pic>
        <p:pic>
          <p:nvPicPr>
            <p:cNvPr id="12326" name="Picture 38" descr="http://rsc.byu.edu/sites/default/files/Zera%20Pulsipher.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55672" y="3308896"/>
              <a:ext cx="1165196" cy="1555323"/>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http://buchananspot.com/BuchananNews/ShadrachRoundy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43245" y="3308896"/>
              <a:ext cx="1245062" cy="1538165"/>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http://www.gapages.com/harrih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13123" y="1605226"/>
              <a:ext cx="1277752" cy="1703669"/>
            </a:xfrm>
            <a:prstGeom prst="rect">
              <a:avLst/>
            </a:prstGeom>
            <a:noFill/>
            <a:extLst>
              <a:ext uri="{909E8E84-426E-40DD-AFC4-6F175D3DCCD1}">
                <a14:hiddenFill xmlns:a14="http://schemas.microsoft.com/office/drawing/2010/main">
                  <a:solidFill>
                    <a:srgbClr val="FFFFFF"/>
                  </a:solidFill>
                </a14:hiddenFill>
              </a:ext>
            </a:extLst>
          </p:spPr>
        </p:pic>
        <p:pic>
          <p:nvPicPr>
            <p:cNvPr id="12334" name="Picture 46" descr="https://history.lds.org/bc/content/images/revelations-in-context/jsp-thumbnails/levi%20hancock.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21909" t="16881" r="26162" b="46103"/>
            <a:stretch/>
          </p:blipFill>
          <p:spPr bwMode="auto">
            <a:xfrm>
              <a:off x="8126509" y="3308895"/>
              <a:ext cx="1376078" cy="1558620"/>
            </a:xfrm>
            <a:prstGeom prst="rect">
              <a:avLst/>
            </a:prstGeom>
            <a:noFill/>
            <a:extLst>
              <a:ext uri="{909E8E84-426E-40DD-AFC4-6F175D3DCCD1}">
                <a14:hiddenFill xmlns:a14="http://schemas.microsoft.com/office/drawing/2010/main">
                  <a:solidFill>
                    <a:srgbClr val="FFFFFF"/>
                  </a:solidFill>
                </a14:hiddenFill>
              </a:ext>
            </a:extLst>
          </p:spPr>
        </p:pic>
        <p:pic>
          <p:nvPicPr>
            <p:cNvPr id="12336" name="Picture 48" descr="http://www.heywoods.info/photos/JKnight01.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49839" y="24286"/>
              <a:ext cx="1217528" cy="15131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47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CB3072-AD58-4CFF-998C-DD04D3630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Being Blessed Now and Always</a:t>
            </a:r>
          </a:p>
        </p:txBody>
      </p:sp>
      <p:grpSp>
        <p:nvGrpSpPr>
          <p:cNvPr id="2" name="Group 1"/>
          <p:cNvGrpSpPr/>
          <p:nvPr/>
        </p:nvGrpSpPr>
        <p:grpSpPr>
          <a:xfrm>
            <a:off x="3945128" y="1154388"/>
            <a:ext cx="4301744" cy="2901176"/>
            <a:chOff x="3700225" y="2686486"/>
            <a:chExt cx="4301744" cy="2901176"/>
          </a:xfrm>
        </p:grpSpPr>
        <p:grpSp>
          <p:nvGrpSpPr>
            <p:cNvPr id="28" name="Group 27"/>
            <p:cNvGrpSpPr/>
            <p:nvPr/>
          </p:nvGrpSpPr>
          <p:grpSpPr>
            <a:xfrm>
              <a:off x="3700225" y="2686486"/>
              <a:ext cx="4301744" cy="2901176"/>
              <a:chOff x="228600" y="2057400"/>
              <a:chExt cx="3276600" cy="2209800"/>
            </a:xfrm>
          </p:grpSpPr>
          <p:sp>
            <p:nvSpPr>
              <p:cNvPr id="29" name="Rectangle 28"/>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20237" y="2686486"/>
              <a:ext cx="2661719" cy="923330"/>
            </a:xfrm>
            <a:prstGeom prst="rect">
              <a:avLst/>
            </a:prstGeom>
            <a:noFill/>
          </p:spPr>
          <p:txBody>
            <a:bodyPr wrap="square" rtlCol="0">
              <a:spAutoFit/>
            </a:bodyPr>
            <a:lstStyle/>
            <a:p>
              <a:pPr algn="ctr"/>
              <a:r>
                <a:rPr lang="en-US" dirty="0"/>
                <a:t>Instructions on how to be happy and avoid unnecessary challenges</a:t>
              </a:r>
            </a:p>
          </p:txBody>
        </p:sp>
      </p:grpSp>
      <p:sp>
        <p:nvSpPr>
          <p:cNvPr id="3" name="Rectangle 2"/>
          <p:cNvSpPr/>
          <p:nvPr/>
        </p:nvSpPr>
        <p:spPr>
          <a:xfrm>
            <a:off x="2876684" y="4487286"/>
            <a:ext cx="6762938" cy="1938992"/>
          </a:xfrm>
          <a:prstGeom prst="rect">
            <a:avLst/>
          </a:prstGeom>
        </p:spPr>
        <p:txBody>
          <a:bodyPr wrap="square">
            <a:spAutoFit/>
          </a:bodyPr>
          <a:lstStyle/>
          <a:p>
            <a:pPr algn="ctr" fontAlgn="base"/>
            <a:r>
              <a:rPr lang="en-US" sz="2400" b="0" i="0" dirty="0">
                <a:solidFill>
                  <a:srgbClr val="FFFF00"/>
                </a:solidFill>
                <a:effectLst/>
                <a:latin typeface="Open Sans"/>
              </a:rPr>
              <a:t>How important might it be for you to obtain the instructions in the envelope?</a:t>
            </a:r>
          </a:p>
          <a:p>
            <a:pPr algn="ctr" fontAlgn="base">
              <a:buFont typeface="Arial" panose="020B0604020202020204" pitchFamily="34" charset="0"/>
              <a:buChar char="•"/>
            </a:pPr>
            <a:endParaRPr lang="en-US" sz="2400" b="0" i="0" dirty="0">
              <a:solidFill>
                <a:srgbClr val="FFFF00"/>
              </a:solidFill>
              <a:effectLst/>
              <a:latin typeface="Open Sans"/>
            </a:endParaRPr>
          </a:p>
          <a:p>
            <a:pPr algn="ctr" fontAlgn="base"/>
            <a:r>
              <a:rPr lang="en-US" sz="2400" b="0" i="0" dirty="0">
                <a:solidFill>
                  <a:srgbClr val="FFFF00"/>
                </a:solidFill>
                <a:effectLst/>
                <a:latin typeface="Open Sans"/>
              </a:rPr>
              <a:t>If you could have the instructions, how closely would you follow them once you had them?</a:t>
            </a:r>
          </a:p>
        </p:txBody>
      </p:sp>
    </p:spTree>
    <p:extLst>
      <p:ext uri="{BB962C8B-B14F-4D97-AF65-F5344CB8AC3E}">
        <p14:creationId xmlns:p14="http://schemas.microsoft.com/office/powerpoint/2010/main" val="30911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177E3D9-E0D9-40DF-9BF4-5D2C4A35F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923330"/>
          </a:xfrm>
          <a:prstGeom prst="rect">
            <a:avLst/>
          </a:prstGeom>
          <a:noFill/>
        </p:spPr>
        <p:txBody>
          <a:bodyPr wrap="square" rtlCol="0">
            <a:spAutoFit/>
          </a:bodyPr>
          <a:lstStyle/>
          <a:p>
            <a:pPr algn="ctr"/>
            <a:r>
              <a:rPr lang="en-US" sz="5400" dirty="0" err="1">
                <a:solidFill>
                  <a:schemeClr val="bg1"/>
                </a:solidFill>
                <a:latin typeface="Agency FB" panose="020B0503020202020204" pitchFamily="34" charset="0"/>
              </a:rPr>
              <a:t>Almon</a:t>
            </a:r>
            <a:r>
              <a:rPr lang="en-US" sz="5400" dirty="0">
                <a:solidFill>
                  <a:schemeClr val="bg1"/>
                </a:solidFill>
                <a:latin typeface="Agency FB" panose="020B0503020202020204" pitchFamily="34" charset="0"/>
              </a:rPr>
              <a:t> Babbitt</a:t>
            </a:r>
          </a:p>
        </p:txBody>
      </p:sp>
      <p:sp>
        <p:nvSpPr>
          <p:cNvPr id="32" name="TextBox 31"/>
          <p:cNvSpPr txBox="1"/>
          <p:nvPr/>
        </p:nvSpPr>
        <p:spPr>
          <a:xfrm>
            <a:off x="181069" y="706170"/>
            <a:ext cx="9743728" cy="6494085"/>
          </a:xfrm>
          <a:prstGeom prst="rect">
            <a:avLst/>
          </a:prstGeom>
          <a:noFill/>
        </p:spPr>
        <p:txBody>
          <a:bodyPr wrap="square" rtlCol="0">
            <a:spAutoFit/>
          </a:bodyPr>
          <a:lstStyle/>
          <a:p>
            <a:r>
              <a:rPr lang="en-US" sz="1600" dirty="0">
                <a:solidFill>
                  <a:schemeClr val="bg1"/>
                </a:solidFill>
              </a:rPr>
              <a:t>He was born October 1, 1812, at Cheshire, Massachusetts. He married Julie Ann Johnson in 1833, and sometime baptized that same year. He practiced law in 6 states</a:t>
            </a:r>
          </a:p>
          <a:p>
            <a:endParaRPr lang="en-US" sz="1600" dirty="0">
              <a:solidFill>
                <a:schemeClr val="bg1"/>
              </a:solidFill>
            </a:endParaRPr>
          </a:p>
          <a:p>
            <a:r>
              <a:rPr lang="en-US" sz="1600" dirty="0">
                <a:solidFill>
                  <a:schemeClr val="bg1"/>
                </a:solidFill>
              </a:rPr>
              <a:t>He participated in Zion’s Camp, sent to bring relief to the suffering Saints in Missouri</a:t>
            </a:r>
          </a:p>
          <a:p>
            <a:endParaRPr lang="en-US" sz="1600" dirty="0">
              <a:solidFill>
                <a:schemeClr val="bg1"/>
              </a:solidFill>
            </a:endParaRPr>
          </a:p>
          <a:p>
            <a:r>
              <a:rPr lang="en-US" sz="1600" dirty="0">
                <a:solidFill>
                  <a:schemeClr val="bg1"/>
                </a:solidFill>
              </a:rPr>
              <a:t>He was ordained to the First Quorum of Seventy on February 28, 1835</a:t>
            </a:r>
          </a:p>
          <a:p>
            <a:endParaRPr lang="en-US" sz="1600" dirty="0">
              <a:solidFill>
                <a:schemeClr val="bg1"/>
              </a:solidFill>
            </a:endParaRPr>
          </a:p>
          <a:p>
            <a:r>
              <a:rPr lang="en-US" sz="1600" dirty="0">
                <a:solidFill>
                  <a:schemeClr val="bg1"/>
                </a:solidFill>
              </a:rPr>
              <a:t>His early membership in the Church was marred by charges of minimizing the essential role of the Book of Mormon and speaking ill of the Prophet Joseph Smith and failing to live the Word of Wisdom</a:t>
            </a:r>
          </a:p>
          <a:p>
            <a:endParaRPr lang="en-US" sz="1600" dirty="0">
              <a:solidFill>
                <a:schemeClr val="bg1"/>
              </a:solidFill>
            </a:endParaRPr>
          </a:p>
          <a:p>
            <a:r>
              <a:rPr lang="en-US" sz="1600" dirty="0">
                <a:solidFill>
                  <a:schemeClr val="bg1"/>
                </a:solidFill>
              </a:rPr>
              <a:t>He was rebuked for countering the Prophet’s counsel for the Saints to gather in Nauvoo and other conduct unbecoming of a priesthood holder</a:t>
            </a:r>
          </a:p>
          <a:p>
            <a:endParaRPr lang="en-US" sz="1600" dirty="0">
              <a:solidFill>
                <a:schemeClr val="bg1"/>
              </a:solidFill>
            </a:endParaRPr>
          </a:p>
          <a:p>
            <a:r>
              <a:rPr lang="en-US" sz="1600" dirty="0">
                <a:solidFill>
                  <a:schemeClr val="bg1"/>
                </a:solidFill>
              </a:rPr>
              <a:t>After the charges were dealt with, he was called on October 19, 1840, to be the president of the Kirtland Stake</a:t>
            </a:r>
          </a:p>
          <a:p>
            <a:endParaRPr lang="en-US" sz="1600" dirty="0">
              <a:solidFill>
                <a:schemeClr val="bg1"/>
              </a:solidFill>
            </a:endParaRPr>
          </a:p>
          <a:p>
            <a:r>
              <a:rPr lang="en-US" sz="1600" dirty="0">
                <a:solidFill>
                  <a:schemeClr val="bg1"/>
                </a:solidFill>
              </a:rPr>
              <a:t>On January 19, 1841, the Lord reveled through the Prophet Joseph Smith that He was not pleased with </a:t>
            </a:r>
            <a:r>
              <a:rPr lang="en-US" sz="1600" dirty="0" err="1">
                <a:solidFill>
                  <a:schemeClr val="bg1"/>
                </a:solidFill>
              </a:rPr>
              <a:t>Almon’s</a:t>
            </a:r>
            <a:r>
              <a:rPr lang="en-US" sz="1600" dirty="0">
                <a:solidFill>
                  <a:schemeClr val="bg1"/>
                </a:solidFill>
              </a:rPr>
              <a:t> actions. </a:t>
            </a:r>
          </a:p>
          <a:p>
            <a:endParaRPr lang="en-US" sz="1600" dirty="0">
              <a:solidFill>
                <a:schemeClr val="bg1"/>
              </a:solidFill>
            </a:endParaRPr>
          </a:p>
          <a:p>
            <a:r>
              <a:rPr lang="en-US" sz="1600" dirty="0">
                <a:solidFill>
                  <a:schemeClr val="bg1"/>
                </a:solidFill>
              </a:rPr>
              <a:t>He failed to respond with the revelation and was disfellowshipped in October 1841 and was restored as a member on March 13, 1843.</a:t>
            </a:r>
          </a:p>
          <a:p>
            <a:endParaRPr lang="en-US" sz="1600" dirty="0">
              <a:solidFill>
                <a:schemeClr val="bg1"/>
              </a:solidFill>
            </a:endParaRPr>
          </a:p>
          <a:p>
            <a:r>
              <a:rPr lang="en-US" sz="1600" dirty="0">
                <a:solidFill>
                  <a:schemeClr val="bg1"/>
                </a:solidFill>
              </a:rPr>
              <a:t>He was active in working toward statehood for the Territory of Utah</a:t>
            </a:r>
          </a:p>
          <a:p>
            <a:endParaRPr lang="en-US" sz="1600" dirty="0">
              <a:solidFill>
                <a:schemeClr val="bg1"/>
              </a:solidFill>
            </a:endParaRPr>
          </a:p>
          <a:p>
            <a:r>
              <a:rPr lang="en-US" sz="1600" dirty="0">
                <a:solidFill>
                  <a:schemeClr val="bg1"/>
                </a:solidFill>
              </a:rPr>
              <a:t>While traveling from Washington, DC, to Salt Lake City, he was killed in Nebraska by Cheyenne Indians on September 7, 1856</a:t>
            </a:r>
          </a:p>
        </p:txBody>
      </p:sp>
      <p:sp>
        <p:nvSpPr>
          <p:cNvPr id="33" name="TextBox 32"/>
          <p:cNvSpPr txBox="1"/>
          <p:nvPr/>
        </p:nvSpPr>
        <p:spPr>
          <a:xfrm>
            <a:off x="10833981" y="6488668"/>
            <a:ext cx="1358020" cy="369332"/>
          </a:xfrm>
          <a:prstGeom prst="rect">
            <a:avLst/>
          </a:prstGeom>
          <a:noFill/>
        </p:spPr>
        <p:txBody>
          <a:bodyPr wrap="square" rtlCol="0">
            <a:spAutoFit/>
          </a:bodyPr>
          <a:lstStyle/>
          <a:p>
            <a:r>
              <a:rPr lang="en-US" dirty="0">
                <a:solidFill>
                  <a:schemeClr val="bg1"/>
                </a:solidFill>
              </a:rPr>
              <a:t>Who’s Who</a:t>
            </a:r>
          </a:p>
        </p:txBody>
      </p:sp>
      <p:grpSp>
        <p:nvGrpSpPr>
          <p:cNvPr id="57" name="Group 56"/>
          <p:cNvGrpSpPr/>
          <p:nvPr/>
        </p:nvGrpSpPr>
        <p:grpSpPr>
          <a:xfrm>
            <a:off x="9816739" y="1380041"/>
            <a:ext cx="2034484" cy="4449879"/>
            <a:chOff x="838200" y="857527"/>
            <a:chExt cx="2034484" cy="4449879"/>
          </a:xfrm>
        </p:grpSpPr>
        <p:sp>
          <p:nvSpPr>
            <p:cNvPr id="58" name="Cloud 57"/>
            <p:cNvSpPr/>
            <p:nvPr/>
          </p:nvSpPr>
          <p:spPr>
            <a:xfrm>
              <a:off x="1089444" y="922194"/>
              <a:ext cx="1401117" cy="12100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338880">
              <a:off x="2521598" y="316226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33618">
              <a:off x="838200" y="316370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3417779">
              <a:off x="1914998" y="4703875"/>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3713177">
              <a:off x="1315872" y="4753407"/>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075355" y="3518235"/>
              <a:ext cx="1534193" cy="1587166"/>
            </a:xfrm>
            <a:prstGeom prst="trapezoid">
              <a:avLst>
                <a:gd name="adj" fmla="val 1693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375821">
              <a:off x="983284" y="2190161"/>
              <a:ext cx="529861" cy="126326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337671">
              <a:off x="2122856" y="2215722"/>
              <a:ext cx="529861" cy="1186198"/>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265821" y="2204341"/>
              <a:ext cx="1130775" cy="14414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407881" y="1397887"/>
              <a:ext cx="700559" cy="10910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Input 67"/>
            <p:cNvSpPr/>
            <p:nvPr/>
          </p:nvSpPr>
          <p:spPr>
            <a:xfrm rot="7269359" flipV="1">
              <a:off x="1799289" y="2225325"/>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Input 68"/>
            <p:cNvSpPr/>
            <p:nvPr/>
          </p:nvSpPr>
          <p:spPr>
            <a:xfrm rot="14330641" flipH="1" flipV="1">
              <a:off x="1328301" y="2225325"/>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44192" y="922194"/>
              <a:ext cx="925030" cy="14095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a:off x="1288307" y="857527"/>
              <a:ext cx="980915" cy="60502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H="1">
              <a:off x="1817668" y="4164992"/>
              <a:ext cx="13540" cy="9519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a:xfrm rot="10800000">
              <a:off x="1604552" y="2451400"/>
              <a:ext cx="457200" cy="77148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0"/>
            <p:cNvGrpSpPr/>
            <p:nvPr/>
          </p:nvGrpSpPr>
          <p:grpSpPr>
            <a:xfrm>
              <a:off x="1368967" y="2199552"/>
              <a:ext cx="848344" cy="705031"/>
              <a:chOff x="3864471" y="1752599"/>
              <a:chExt cx="848344" cy="705031"/>
            </a:xfrm>
          </p:grpSpPr>
          <p:sp>
            <p:nvSpPr>
              <p:cNvPr id="75" name="Isosceles Triangle 74"/>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11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down)">
                                      <p:cBhvr>
                                        <p:cTn id="9" dur="580">
                                          <p:stCondLst>
                                            <p:cond delay="0"/>
                                          </p:stCondLst>
                                        </p:cTn>
                                        <p:tgtEl>
                                          <p:spTgt spid="57"/>
                                        </p:tgtEl>
                                      </p:cBhvr>
                                    </p:animEffect>
                                    <p:anim calcmode="lin" valueType="num">
                                      <p:cBhvr>
                                        <p:cTn id="1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5" dur="26">
                                          <p:stCondLst>
                                            <p:cond delay="650"/>
                                          </p:stCondLst>
                                        </p:cTn>
                                        <p:tgtEl>
                                          <p:spTgt spid="57"/>
                                        </p:tgtEl>
                                      </p:cBhvr>
                                      <p:to x="100000" y="60000"/>
                                    </p:animScale>
                                    <p:animScale>
                                      <p:cBhvr>
                                        <p:cTn id="16" dur="166" decel="50000">
                                          <p:stCondLst>
                                            <p:cond delay="676"/>
                                          </p:stCondLst>
                                        </p:cTn>
                                        <p:tgtEl>
                                          <p:spTgt spid="57"/>
                                        </p:tgtEl>
                                      </p:cBhvr>
                                      <p:to x="100000" y="100000"/>
                                    </p:animScale>
                                    <p:animScale>
                                      <p:cBhvr>
                                        <p:cTn id="17" dur="26">
                                          <p:stCondLst>
                                            <p:cond delay="1312"/>
                                          </p:stCondLst>
                                        </p:cTn>
                                        <p:tgtEl>
                                          <p:spTgt spid="57"/>
                                        </p:tgtEl>
                                      </p:cBhvr>
                                      <p:to x="100000" y="80000"/>
                                    </p:animScale>
                                    <p:animScale>
                                      <p:cBhvr>
                                        <p:cTn id="18" dur="166" decel="50000">
                                          <p:stCondLst>
                                            <p:cond delay="1338"/>
                                          </p:stCondLst>
                                        </p:cTn>
                                        <p:tgtEl>
                                          <p:spTgt spid="57"/>
                                        </p:tgtEl>
                                      </p:cBhvr>
                                      <p:to x="100000" y="100000"/>
                                    </p:animScale>
                                    <p:animScale>
                                      <p:cBhvr>
                                        <p:cTn id="19" dur="26">
                                          <p:stCondLst>
                                            <p:cond delay="1642"/>
                                          </p:stCondLst>
                                        </p:cTn>
                                        <p:tgtEl>
                                          <p:spTgt spid="57"/>
                                        </p:tgtEl>
                                      </p:cBhvr>
                                      <p:to x="100000" y="90000"/>
                                    </p:animScale>
                                    <p:animScale>
                                      <p:cBhvr>
                                        <p:cTn id="20" dur="166" decel="50000">
                                          <p:stCondLst>
                                            <p:cond delay="1668"/>
                                          </p:stCondLst>
                                        </p:cTn>
                                        <p:tgtEl>
                                          <p:spTgt spid="57"/>
                                        </p:tgtEl>
                                      </p:cBhvr>
                                      <p:to x="100000" y="100000"/>
                                    </p:animScale>
                                    <p:animScale>
                                      <p:cBhvr>
                                        <p:cTn id="21" dur="26">
                                          <p:stCondLst>
                                            <p:cond delay="1808"/>
                                          </p:stCondLst>
                                        </p:cTn>
                                        <p:tgtEl>
                                          <p:spTgt spid="57"/>
                                        </p:tgtEl>
                                      </p:cBhvr>
                                      <p:to x="100000" y="95000"/>
                                    </p:animScale>
                                    <p:animScale>
                                      <p:cBhvr>
                                        <p:cTn id="22" dur="166" decel="50000">
                                          <p:stCondLst>
                                            <p:cond delay="1834"/>
                                          </p:stCondLst>
                                        </p:cTn>
                                        <p:tgtEl>
                                          <p:spTgt spid="5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A731E-01D7-4AEB-8843-EE7B82CB2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An Unsteady Path</a:t>
            </a:r>
          </a:p>
        </p:txBody>
      </p:sp>
      <p:sp>
        <p:nvSpPr>
          <p:cNvPr id="32" name="Rectangle 31"/>
          <p:cNvSpPr/>
          <p:nvPr/>
        </p:nvSpPr>
        <p:spPr>
          <a:xfrm>
            <a:off x="399186" y="973650"/>
            <a:ext cx="4463358" cy="3046988"/>
          </a:xfrm>
          <a:prstGeom prst="rect">
            <a:avLst/>
          </a:prstGeom>
        </p:spPr>
        <p:txBody>
          <a:bodyPr wrap="square">
            <a:spAutoFit/>
          </a:bodyPr>
          <a:lstStyle/>
          <a:p>
            <a:r>
              <a:rPr lang="en-US" dirty="0">
                <a:solidFill>
                  <a:schemeClr val="bg1"/>
                </a:solidFill>
              </a:rPr>
              <a:t>“</a:t>
            </a:r>
            <a:r>
              <a:rPr lang="en-US" dirty="0" err="1">
                <a:solidFill>
                  <a:schemeClr val="bg1"/>
                </a:solidFill>
              </a:rPr>
              <a:t>Almon</a:t>
            </a:r>
            <a:r>
              <a:rPr lang="en-US" dirty="0">
                <a:solidFill>
                  <a:schemeClr val="bg1"/>
                </a:solidFill>
              </a:rPr>
              <a:t> Babbitt’s chief ambition was to make money, and … he advised the Saints to leave Nauvoo, contrary to the counsel of the Church leaders. Perhaps he was interested in the sale of land elsewhere. At all events, when the Saints left Nauvoo, he was appointed one of the real estate agents in whose hands the abandoned property was left, to be disposed of on the best terms obtainable. How he discharged this duty.”</a:t>
            </a:r>
          </a:p>
          <a:p>
            <a:r>
              <a:rPr lang="en-US" sz="1200" dirty="0">
                <a:solidFill>
                  <a:schemeClr val="bg1"/>
                </a:solidFill>
              </a:rPr>
              <a:t>Smith and Sjodahl</a:t>
            </a:r>
          </a:p>
        </p:txBody>
      </p:sp>
      <p:sp>
        <p:nvSpPr>
          <p:cNvPr id="33" name="Rectangle 32"/>
          <p:cNvSpPr/>
          <p:nvPr/>
        </p:nvSpPr>
        <p:spPr>
          <a:xfrm>
            <a:off x="6808205" y="4652303"/>
            <a:ext cx="5069941" cy="1200329"/>
          </a:xfrm>
          <a:prstGeom prst="rect">
            <a:avLst/>
          </a:prstGeom>
        </p:spPr>
        <p:txBody>
          <a:bodyPr wrap="square">
            <a:spAutoFit/>
          </a:bodyPr>
          <a:lstStyle/>
          <a:p>
            <a:r>
              <a:rPr lang="en-US" dirty="0">
                <a:solidFill>
                  <a:schemeClr val="bg1"/>
                </a:solidFill>
              </a:rPr>
              <a:t>“My house was sold at 1,700, intended to be used to help to gather the Saints; but </a:t>
            </a:r>
            <a:r>
              <a:rPr lang="en-US" dirty="0" err="1">
                <a:solidFill>
                  <a:schemeClr val="bg1"/>
                </a:solidFill>
              </a:rPr>
              <a:t>Almon</a:t>
            </a:r>
            <a:r>
              <a:rPr lang="en-US" dirty="0">
                <a:solidFill>
                  <a:schemeClr val="bg1"/>
                </a:solidFill>
              </a:rPr>
              <a:t> W. Babbitt put it in his pocket, I suppose.”</a:t>
            </a:r>
          </a:p>
          <a:p>
            <a:r>
              <a:rPr lang="en-US" dirty="0">
                <a:solidFill>
                  <a:schemeClr val="bg1"/>
                </a:solidFill>
              </a:rPr>
              <a:t> </a:t>
            </a:r>
            <a:r>
              <a:rPr lang="en-US" sz="1200" dirty="0">
                <a:solidFill>
                  <a:schemeClr val="bg1"/>
                </a:solidFill>
              </a:rPr>
              <a:t>Heber C. Kimball</a:t>
            </a:r>
          </a:p>
        </p:txBody>
      </p:sp>
      <p:sp>
        <p:nvSpPr>
          <p:cNvPr id="34" name="Rectangle 33"/>
          <p:cNvSpPr/>
          <p:nvPr/>
        </p:nvSpPr>
        <p:spPr>
          <a:xfrm>
            <a:off x="7329456" y="1325231"/>
            <a:ext cx="4318503" cy="2585323"/>
          </a:xfrm>
          <a:prstGeom prst="rect">
            <a:avLst/>
          </a:prstGeom>
        </p:spPr>
        <p:txBody>
          <a:bodyPr wrap="square">
            <a:spAutoFit/>
          </a:bodyPr>
          <a:lstStyle/>
          <a:p>
            <a:r>
              <a:rPr lang="en-US" b="0" i="0" dirty="0" err="1">
                <a:solidFill>
                  <a:schemeClr val="bg1"/>
                </a:solidFill>
                <a:effectLst/>
                <a:latin typeface="Open Sans"/>
              </a:rPr>
              <a:t>Almon</a:t>
            </a:r>
            <a:r>
              <a:rPr lang="en-US" b="0" i="0" dirty="0">
                <a:solidFill>
                  <a:schemeClr val="bg1"/>
                </a:solidFill>
                <a:effectLst/>
                <a:latin typeface="Open Sans"/>
              </a:rPr>
              <a:t> Babbitt, mentioned in section 124 [</a:t>
            </a:r>
            <a:r>
              <a:rPr lang="en-US" b="0" i="0" u="none" strike="noStrike" dirty="0">
                <a:solidFill>
                  <a:schemeClr val="bg1"/>
                </a:solidFill>
                <a:effectLst/>
                <a:latin typeface="Open Sans"/>
              </a:rPr>
              <a:t>D&amp;C 124</a:t>
            </a:r>
            <a:r>
              <a:rPr lang="en-US" b="0" i="0" dirty="0">
                <a:solidFill>
                  <a:schemeClr val="bg1"/>
                </a:solidFill>
                <a:effectLst/>
                <a:latin typeface="Open Sans"/>
              </a:rPr>
              <a:t>], was a Church leader prominent in the Nauvoo period, serving as a stake president and as Church legal counsel. But Babbitt, for all his prominence and talent, could not steer a steady path. In all, he was in and out of Church fellowship numerous times in his life.</a:t>
            </a:r>
            <a:r>
              <a:rPr lang="en-US" b="0" i="0" baseline="30000" dirty="0">
                <a:solidFill>
                  <a:schemeClr val="bg1"/>
                </a:solidFill>
                <a:effectLst/>
                <a:latin typeface="Open Sans"/>
              </a:rPr>
              <a:t> </a:t>
            </a:r>
            <a:endParaRPr lang="en-US" dirty="0">
              <a:solidFill>
                <a:schemeClr val="bg1"/>
              </a:solidFill>
            </a:endParaRPr>
          </a:p>
        </p:txBody>
      </p:sp>
      <p:pic>
        <p:nvPicPr>
          <p:cNvPr id="3" name="Picture 2">
            <a:extLst>
              <a:ext uri="{FF2B5EF4-FFF2-40B4-BE49-F238E27FC236}">
                <a16:creationId xmlns:a16="http://schemas.microsoft.com/office/drawing/2014/main" id="{05CBD32D-66B0-482D-A3FF-823FD9565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488" y="1319171"/>
            <a:ext cx="2097024" cy="2420112"/>
          </a:xfrm>
          <a:prstGeom prst="rect">
            <a:avLst/>
          </a:prstGeom>
        </p:spPr>
      </p:pic>
      <p:pic>
        <p:nvPicPr>
          <p:cNvPr id="7" name="Picture 6">
            <a:extLst>
              <a:ext uri="{FF2B5EF4-FFF2-40B4-BE49-F238E27FC236}">
                <a16:creationId xmlns:a16="http://schemas.microsoft.com/office/drawing/2014/main" id="{FF5F5414-1F96-43F1-8C45-34A0C857B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5" y="4042792"/>
            <a:ext cx="1857375" cy="2419350"/>
          </a:xfrm>
          <a:prstGeom prst="rect">
            <a:avLst/>
          </a:prstGeom>
        </p:spPr>
      </p:pic>
    </p:spTree>
    <p:extLst>
      <p:ext uri="{BB962C8B-B14F-4D97-AF65-F5344CB8AC3E}">
        <p14:creationId xmlns:p14="http://schemas.microsoft.com/office/powerpoint/2010/main" val="28370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4D2228-A013-44C6-87F0-591C216B0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5" name="Rectangle 34"/>
          <p:cNvSpPr/>
          <p:nvPr/>
        </p:nvSpPr>
        <p:spPr>
          <a:xfrm>
            <a:off x="4700255" y="1015662"/>
            <a:ext cx="3434283" cy="1754326"/>
          </a:xfrm>
          <a:prstGeom prst="rect">
            <a:avLst/>
          </a:prstGeom>
        </p:spPr>
        <p:txBody>
          <a:bodyPr wrap="square">
            <a:spAutoFit/>
          </a:bodyPr>
          <a:lstStyle/>
          <a:p>
            <a:r>
              <a:rPr lang="en-US" dirty="0">
                <a:solidFill>
                  <a:schemeClr val="bg1"/>
                </a:solidFill>
              </a:rPr>
              <a:t>As this warning unfolds in the revelations, an interesting counterpoint develops in the lives of those little-known Saints who were there to receive first the words of the Lord. </a:t>
            </a:r>
          </a:p>
        </p:txBody>
      </p:sp>
      <p:sp>
        <p:nvSpPr>
          <p:cNvPr id="2" name="Rectangle 1"/>
          <p:cNvSpPr/>
          <p:nvPr/>
        </p:nvSpPr>
        <p:spPr>
          <a:xfrm>
            <a:off x="205212" y="1015662"/>
            <a:ext cx="3751152" cy="1477328"/>
          </a:xfrm>
          <a:prstGeom prst="rect">
            <a:avLst/>
          </a:prstGeom>
        </p:spPr>
        <p:txBody>
          <a:bodyPr wrap="square">
            <a:spAutoFit/>
          </a:bodyPr>
          <a:lstStyle/>
          <a:p>
            <a:r>
              <a:rPr lang="en-US" b="0" i="0" dirty="0">
                <a:solidFill>
                  <a:schemeClr val="bg1"/>
                </a:solidFill>
                <a:effectLst/>
              </a:rPr>
              <a:t> Those receiving the restored gospel must make a choice: to hear or not to hear the voice of his servants; to live as a part of the tree or be cast off to wither alone. </a:t>
            </a:r>
            <a:endParaRPr lang="en-US" dirty="0">
              <a:solidFill>
                <a:schemeClr val="bg1"/>
              </a:solidFill>
            </a:endParaRP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sp>
        <p:nvSpPr>
          <p:cNvPr id="12" name="Rectangle 11"/>
          <p:cNvSpPr/>
          <p:nvPr/>
        </p:nvSpPr>
        <p:spPr>
          <a:xfrm>
            <a:off x="8563068" y="1015662"/>
            <a:ext cx="3434283" cy="1200329"/>
          </a:xfrm>
          <a:prstGeom prst="rect">
            <a:avLst/>
          </a:prstGeom>
        </p:spPr>
        <p:txBody>
          <a:bodyPr wrap="square">
            <a:spAutoFit/>
          </a:bodyPr>
          <a:lstStyle/>
          <a:p>
            <a:r>
              <a:rPr lang="en-US" dirty="0">
                <a:solidFill>
                  <a:schemeClr val="bg1"/>
                </a:solidFill>
              </a:rPr>
              <a:t>Many heard and continued, and bore fruit; many did not, and were cut off. There is much instruction in their choices.</a:t>
            </a:r>
          </a:p>
        </p:txBody>
      </p:sp>
      <p:pic>
        <p:nvPicPr>
          <p:cNvPr id="11" name="Picture 10">
            <a:extLst>
              <a:ext uri="{FF2B5EF4-FFF2-40B4-BE49-F238E27FC236}">
                <a16:creationId xmlns:a16="http://schemas.microsoft.com/office/drawing/2014/main" id="{D2BEF57E-4FCE-478C-B215-20CB60EB2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000" y="2957467"/>
            <a:ext cx="6279424" cy="3706689"/>
          </a:xfrm>
          <a:prstGeom prst="rect">
            <a:avLst/>
          </a:prstGeom>
        </p:spPr>
      </p:pic>
      <p:pic>
        <p:nvPicPr>
          <p:cNvPr id="15" name="Picture 14">
            <a:extLst>
              <a:ext uri="{FF2B5EF4-FFF2-40B4-BE49-F238E27FC236}">
                <a16:creationId xmlns:a16="http://schemas.microsoft.com/office/drawing/2014/main" id="{7FEE77A6-273A-4ACE-B2BD-70EDE1A8C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24" y="2857238"/>
            <a:ext cx="6376969" cy="3670110"/>
          </a:xfrm>
          <a:prstGeom prst="rect">
            <a:avLst/>
          </a:prstGeom>
        </p:spPr>
      </p:pic>
    </p:spTree>
    <p:extLst>
      <p:ext uri="{BB962C8B-B14F-4D97-AF65-F5344CB8AC3E}">
        <p14:creationId xmlns:p14="http://schemas.microsoft.com/office/powerpoint/2010/main" val="35013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2" grpId="0"/>
      <p:bldP spid="2"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879923-912B-47A0-98F7-27736FF0E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sp>
        <p:nvSpPr>
          <p:cNvPr id="7" name="Rectangle 6"/>
          <p:cNvSpPr/>
          <p:nvPr/>
        </p:nvSpPr>
        <p:spPr>
          <a:xfrm>
            <a:off x="6009236" y="1316893"/>
            <a:ext cx="6096000" cy="1754326"/>
          </a:xfrm>
          <a:prstGeom prst="rect">
            <a:avLst/>
          </a:prstGeom>
        </p:spPr>
        <p:txBody>
          <a:bodyPr>
            <a:spAutoFit/>
          </a:bodyPr>
          <a:lstStyle/>
          <a:p>
            <a:r>
              <a:rPr lang="en-US" b="0" i="0" dirty="0">
                <a:solidFill>
                  <a:schemeClr val="bg1"/>
                </a:solidFill>
                <a:effectLst/>
              </a:rPr>
              <a:t>Joseph Wakefield, mentioned in sections 50 and 52, [</a:t>
            </a:r>
            <a:r>
              <a:rPr lang="en-US" b="0" i="0" u="none" strike="noStrike" dirty="0">
                <a:solidFill>
                  <a:schemeClr val="bg1"/>
                </a:solidFill>
                <a:effectLst/>
              </a:rPr>
              <a:t>D&amp;C 50</a:t>
            </a:r>
            <a:r>
              <a:rPr lang="en-US" b="0" i="0" dirty="0">
                <a:solidFill>
                  <a:schemeClr val="bg1"/>
                </a:solidFill>
                <a:effectLst/>
              </a:rPr>
              <a:t>; </a:t>
            </a:r>
            <a:r>
              <a:rPr lang="en-US" b="0" i="0" u="none" strike="noStrike" dirty="0">
                <a:solidFill>
                  <a:schemeClr val="bg1"/>
                </a:solidFill>
                <a:effectLst/>
              </a:rPr>
              <a:t>D&amp;C 52</a:t>
            </a:r>
            <a:r>
              <a:rPr lang="en-US" b="0" i="0" dirty="0">
                <a:solidFill>
                  <a:schemeClr val="bg1"/>
                </a:solidFill>
                <a:effectLst/>
              </a:rPr>
              <a:t>] found a like excuse for turning a deaf ear to the Prophet. He observed Joseph Smith playing with children soon after working on the translation of the </a:t>
            </a:r>
            <a:r>
              <a:rPr lang="en-US" b="0" i="0" u="none" strike="noStrike" dirty="0">
                <a:solidFill>
                  <a:schemeClr val="bg1"/>
                </a:solidFill>
                <a:effectLst/>
              </a:rPr>
              <a:t>Bible</a:t>
            </a:r>
            <a:r>
              <a:rPr lang="en-US" b="0" i="0" dirty="0">
                <a:solidFill>
                  <a:schemeClr val="bg1"/>
                </a:solidFill>
                <a:effectLst/>
              </a:rPr>
              <a:t> and concluded such was not the behavior of a prophet.</a:t>
            </a:r>
            <a:r>
              <a:rPr lang="en-US" b="0" i="0" baseline="30000" dirty="0">
                <a:solidFill>
                  <a:schemeClr val="bg1"/>
                </a:solidFill>
                <a:effectLst/>
              </a:rPr>
              <a:t> </a:t>
            </a:r>
            <a:r>
              <a:rPr lang="en-US" b="0" i="0" dirty="0">
                <a:solidFill>
                  <a:schemeClr val="bg1"/>
                </a:solidFill>
                <a:effectLst/>
              </a:rPr>
              <a:t>Like Ryder, he was cut off, and his name has faded.</a:t>
            </a:r>
            <a:endParaRPr lang="en-US" dirty="0">
              <a:solidFill>
                <a:schemeClr val="bg1"/>
              </a:solidFill>
            </a:endParaRPr>
          </a:p>
        </p:txBody>
      </p:sp>
      <p:pic>
        <p:nvPicPr>
          <p:cNvPr id="11" name="Picture 10">
            <a:extLst>
              <a:ext uri="{FF2B5EF4-FFF2-40B4-BE49-F238E27FC236}">
                <a16:creationId xmlns:a16="http://schemas.microsoft.com/office/drawing/2014/main" id="{64B62E78-0234-46CD-9182-D755F5C03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4" y="811816"/>
            <a:ext cx="5809992" cy="3779848"/>
          </a:xfrm>
          <a:prstGeom prst="rect">
            <a:avLst/>
          </a:prstGeom>
        </p:spPr>
      </p:pic>
      <p:pic>
        <p:nvPicPr>
          <p:cNvPr id="14" name="Picture 13">
            <a:extLst>
              <a:ext uri="{FF2B5EF4-FFF2-40B4-BE49-F238E27FC236}">
                <a16:creationId xmlns:a16="http://schemas.microsoft.com/office/drawing/2014/main" id="{131B4C5F-FEB1-4468-85E2-7137BEC07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346" y="3254656"/>
            <a:ext cx="8218120" cy="3572566"/>
          </a:xfrm>
          <a:prstGeom prst="rect">
            <a:avLst/>
          </a:prstGeom>
        </p:spPr>
      </p:pic>
    </p:spTree>
    <p:extLst>
      <p:ext uri="{BB962C8B-B14F-4D97-AF65-F5344CB8AC3E}">
        <p14:creationId xmlns:p14="http://schemas.microsoft.com/office/powerpoint/2010/main" val="27207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938494-7FB2-44A2-85A2-85EDD83DF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pic>
        <p:nvPicPr>
          <p:cNvPr id="12" name="Picture 11">
            <a:extLst>
              <a:ext uri="{FF2B5EF4-FFF2-40B4-BE49-F238E27FC236}">
                <a16:creationId xmlns:a16="http://schemas.microsoft.com/office/drawing/2014/main" id="{5A8A2D5B-DF1B-477B-B836-9C24360BD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11" y="875049"/>
            <a:ext cx="5852667" cy="4054191"/>
          </a:xfrm>
          <a:prstGeom prst="rect">
            <a:avLst/>
          </a:prstGeom>
        </p:spPr>
      </p:pic>
      <p:pic>
        <p:nvPicPr>
          <p:cNvPr id="15" name="Picture 14">
            <a:extLst>
              <a:ext uri="{FF2B5EF4-FFF2-40B4-BE49-F238E27FC236}">
                <a16:creationId xmlns:a16="http://schemas.microsoft.com/office/drawing/2014/main" id="{F96958EC-598A-4B80-9B95-6B2D0B2BA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691" y="1186993"/>
            <a:ext cx="5797798" cy="3353091"/>
          </a:xfrm>
          <a:prstGeom prst="rect">
            <a:avLst/>
          </a:prstGeom>
        </p:spPr>
      </p:pic>
      <p:pic>
        <p:nvPicPr>
          <p:cNvPr id="17" name="Picture 16">
            <a:extLst>
              <a:ext uri="{FF2B5EF4-FFF2-40B4-BE49-F238E27FC236}">
                <a16:creationId xmlns:a16="http://schemas.microsoft.com/office/drawing/2014/main" id="{488316CC-5D42-4A9D-9BFD-D1F2D6B744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094" y="4293900"/>
            <a:ext cx="7827942" cy="2194750"/>
          </a:xfrm>
          <a:prstGeom prst="rect">
            <a:avLst/>
          </a:prstGeom>
        </p:spPr>
      </p:pic>
    </p:spTree>
    <p:extLst>
      <p:ext uri="{BB962C8B-B14F-4D97-AF65-F5344CB8AC3E}">
        <p14:creationId xmlns:p14="http://schemas.microsoft.com/office/powerpoint/2010/main" val="215785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xit" presetSubtype="0" fill="hold"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B172D4-6FD9-4812-9862-CC34F11B6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236" cy="6897308"/>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To Hear or Not To Hear</a:t>
            </a:r>
          </a:p>
        </p:txBody>
      </p:sp>
      <p:sp>
        <p:nvSpPr>
          <p:cNvPr id="3" name="Rectangle 2"/>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sp>
        <p:nvSpPr>
          <p:cNvPr id="2" name="Rectangle 1"/>
          <p:cNvSpPr/>
          <p:nvPr/>
        </p:nvSpPr>
        <p:spPr>
          <a:xfrm>
            <a:off x="1529442" y="1263428"/>
            <a:ext cx="6487508" cy="2308324"/>
          </a:xfrm>
          <a:prstGeom prst="rect">
            <a:avLst/>
          </a:prstGeom>
        </p:spPr>
        <p:txBody>
          <a:bodyPr wrap="square">
            <a:spAutoFit/>
          </a:bodyPr>
          <a:lstStyle/>
          <a:p>
            <a:r>
              <a:rPr lang="en-US" dirty="0">
                <a:solidFill>
                  <a:schemeClr val="bg1"/>
                </a:solidFill>
              </a:rPr>
              <a:t>Stephen Markham, who appears in the Prophet’s later life at nearly every occasion of peril. When Joseph was imprisoned in Missouri, Stephen Markham brought the Smith family safely to Illinois.</a:t>
            </a:r>
            <a:r>
              <a:rPr lang="en-US" baseline="30000" dirty="0">
                <a:solidFill>
                  <a:schemeClr val="bg1"/>
                </a:solidFill>
              </a:rPr>
              <a:t> </a:t>
            </a:r>
            <a:r>
              <a:rPr lang="en-US" dirty="0">
                <a:solidFill>
                  <a:schemeClr val="bg1"/>
                </a:solidFill>
              </a:rPr>
              <a:t>When Joseph was illegally detained and abused by two Missouri constables, it was Stephen Markham who defied them, shamed them into humane behavior, and helped prevent the Prophet’s abduction to Missouri.</a:t>
            </a:r>
            <a:r>
              <a:rPr lang="en-US" baseline="30000" dirty="0">
                <a:solidFill>
                  <a:schemeClr val="bg1"/>
                </a:solidFill>
              </a:rPr>
              <a:t> </a:t>
            </a:r>
            <a:r>
              <a:rPr lang="en-US" dirty="0">
                <a:solidFill>
                  <a:schemeClr val="bg1"/>
                </a:solidFill>
              </a:rPr>
              <a:t>At Carthage, it was Markham who offered to trade clothes and help the Prophet escape.</a:t>
            </a:r>
            <a:r>
              <a:rPr lang="en-US" baseline="30000" dirty="0">
                <a:solidFill>
                  <a:schemeClr val="bg1"/>
                </a:solidFill>
              </a:rPr>
              <a:t> </a:t>
            </a:r>
            <a:endParaRPr lang="en-US" dirty="0">
              <a:solidFill>
                <a:schemeClr val="bg1"/>
              </a:solidFill>
            </a:endParaRPr>
          </a:p>
        </p:txBody>
      </p:sp>
      <p:pic>
        <p:nvPicPr>
          <p:cNvPr id="7172" name="Picture 4" descr="http://classic.scriptures.lds.org/en/chphotos/photo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49" y="1062430"/>
            <a:ext cx="3718736" cy="25101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ites.google.com/site/lifeandlegacyofporterrockwell/_/rsrc/1472851223505/other-bodyguards/stephenmarkham.gif">
            <a:extLst>
              <a:ext uri="{FF2B5EF4-FFF2-40B4-BE49-F238E27FC236}">
                <a16:creationId xmlns:a16="http://schemas.microsoft.com/office/drawing/2014/main" id="{1FBE2B6B-4C8C-47F4-9A29-7D762FFF8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42" y="316676"/>
            <a:ext cx="1295400"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EC28DFB-8003-4220-9535-9B392939DF69}"/>
              </a:ext>
            </a:extLst>
          </p:cNvPr>
          <p:cNvGrpSpPr/>
          <p:nvPr/>
        </p:nvGrpSpPr>
        <p:grpSpPr>
          <a:xfrm>
            <a:off x="297756" y="3679371"/>
            <a:ext cx="11371731" cy="3139321"/>
            <a:chOff x="297756" y="3679371"/>
            <a:chExt cx="11371731" cy="3139321"/>
          </a:xfrm>
        </p:grpSpPr>
        <p:sp>
          <p:nvSpPr>
            <p:cNvPr id="11" name="Rectangle 10"/>
            <p:cNvSpPr/>
            <p:nvPr/>
          </p:nvSpPr>
          <p:spPr>
            <a:xfrm>
              <a:off x="4218557" y="3679371"/>
              <a:ext cx="5742520" cy="3139321"/>
            </a:xfrm>
            <a:prstGeom prst="rect">
              <a:avLst/>
            </a:prstGeom>
          </p:spPr>
          <p:txBody>
            <a:bodyPr wrap="square">
              <a:spAutoFit/>
            </a:bodyPr>
            <a:lstStyle/>
            <a:p>
              <a:r>
                <a:rPr lang="en-US" baseline="30000" dirty="0">
                  <a:solidFill>
                    <a:schemeClr val="bg1"/>
                  </a:solidFill>
                </a:rPr>
                <a:t> </a:t>
              </a:r>
              <a:r>
                <a:rPr lang="en-US" dirty="0">
                  <a:solidFill>
                    <a:schemeClr val="bg1"/>
                  </a:solidFill>
                </a:rPr>
                <a:t>On the day of the martyrdom, Markham was returning to the jail with medicine for Willard Richards when the conspiring guards challenged him, attacked him, and finally had to force him away at bayonet point to keep him from returning to the Prophet. Prodded onto his horse, he was poked so many times that his boots filled with blood.</a:t>
              </a:r>
              <a:r>
                <a:rPr lang="en-US" baseline="30000" dirty="0">
                  <a:solidFill>
                    <a:schemeClr val="bg1"/>
                  </a:solidFill>
                </a:rPr>
                <a:t> </a:t>
              </a:r>
              <a:r>
                <a:rPr lang="en-US" dirty="0">
                  <a:solidFill>
                    <a:schemeClr val="bg1"/>
                  </a:solidFill>
                </a:rPr>
                <a:t>Joseph Smith’s last journal entry records a prophecy spoken to Stephen Markham that “if I and Hyrum were ever taken again, we should be massacred.”</a:t>
              </a:r>
              <a:r>
                <a:rPr lang="en-US" baseline="30000" dirty="0">
                  <a:solidFill>
                    <a:schemeClr val="bg1"/>
                  </a:solidFill>
                </a:rPr>
                <a:t> </a:t>
              </a:r>
              <a:r>
                <a:rPr lang="en-US" dirty="0">
                  <a:solidFill>
                    <a:schemeClr val="bg1"/>
                  </a:solidFill>
                </a:rPr>
                <a:t>The measure of Markham’s love is his brave effort to prevent that prophecy’s fulfillment.</a:t>
              </a:r>
            </a:p>
          </p:txBody>
        </p:sp>
        <p:pic>
          <p:nvPicPr>
            <p:cNvPr id="7176" name="Picture 8" descr="http://prophetjosephsmith.org/files/2008/06/Carthage-Jail-Mor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56" y="3937692"/>
              <a:ext cx="3782319" cy="2349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llard richards">
              <a:extLst>
                <a:ext uri="{FF2B5EF4-FFF2-40B4-BE49-F238E27FC236}">
                  <a16:creationId xmlns:a16="http://schemas.microsoft.com/office/drawing/2014/main" id="{D4D33C53-9769-4A48-BBBE-B28E83A27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9559" y="4209622"/>
              <a:ext cx="1569928" cy="19584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40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D9F01D-194F-42CC-AB09-F226CDA69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1236" cy="6858000"/>
          </a:xfrm>
          <a:prstGeom prst="rect">
            <a:avLst/>
          </a:prstGeom>
        </p:spPr>
      </p:pic>
      <p:sp>
        <p:nvSpPr>
          <p:cNvPr id="6" name="TextBox 5"/>
          <p:cNvSpPr txBox="1"/>
          <p:nvPr/>
        </p:nvSpPr>
        <p:spPr>
          <a:xfrm>
            <a:off x="0" y="-1"/>
            <a:ext cx="12192001"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Seeds of the Sower</a:t>
            </a:r>
          </a:p>
        </p:txBody>
      </p:sp>
      <p:sp>
        <p:nvSpPr>
          <p:cNvPr id="2" name="Rectangle 1"/>
          <p:cNvSpPr/>
          <p:nvPr/>
        </p:nvSpPr>
        <p:spPr>
          <a:xfrm>
            <a:off x="205212" y="1015662"/>
            <a:ext cx="6096000" cy="923330"/>
          </a:xfrm>
          <a:prstGeom prst="rect">
            <a:avLst/>
          </a:prstGeom>
        </p:spPr>
        <p:txBody>
          <a:bodyPr>
            <a:spAutoFit/>
          </a:bodyPr>
          <a:lstStyle/>
          <a:p>
            <a:r>
              <a:rPr lang="en-US" b="0" i="0" dirty="0">
                <a:solidFill>
                  <a:schemeClr val="bg1"/>
                </a:solidFill>
                <a:effectLst/>
                <a:latin typeface="Open Sans"/>
              </a:rPr>
              <a:t> Those receiving the restored gospel must make a choice: to hear or not to hear the voice of his servants; to live as a part of the tree or be cast off to wither alone. </a:t>
            </a:r>
            <a:endParaRPr lang="en-US" dirty="0">
              <a:solidFill>
                <a:schemeClr val="bg1"/>
              </a:solidFill>
            </a:endParaRPr>
          </a:p>
        </p:txBody>
      </p:sp>
      <p:sp>
        <p:nvSpPr>
          <p:cNvPr id="3" name="Rectangle 2"/>
          <p:cNvSpPr/>
          <p:nvPr/>
        </p:nvSpPr>
        <p:spPr>
          <a:xfrm>
            <a:off x="3564477" y="4489779"/>
            <a:ext cx="7081751" cy="1754326"/>
          </a:xfrm>
          <a:prstGeom prst="rect">
            <a:avLst/>
          </a:prstGeom>
        </p:spPr>
        <p:txBody>
          <a:bodyPr wrap="square">
            <a:spAutoFit/>
          </a:bodyPr>
          <a:lstStyle/>
          <a:p>
            <a:r>
              <a:rPr lang="en-US" b="0" i="0" dirty="0">
                <a:solidFill>
                  <a:schemeClr val="bg1"/>
                </a:solidFill>
                <a:effectLst/>
                <a:latin typeface="Open Sans"/>
              </a:rPr>
              <a:t>If we hear and obey, our fruit will continue as has that of the faithful of the past; if we hear not, then we shall be cut off to wither, without root. </a:t>
            </a:r>
          </a:p>
          <a:p>
            <a:endParaRPr lang="en-US" dirty="0">
              <a:solidFill>
                <a:schemeClr val="bg1"/>
              </a:solidFill>
              <a:latin typeface="Open Sans"/>
            </a:endParaRPr>
          </a:p>
          <a:p>
            <a:r>
              <a:rPr lang="en-US" b="0" i="0" dirty="0">
                <a:solidFill>
                  <a:schemeClr val="bg1"/>
                </a:solidFill>
                <a:effectLst/>
                <a:latin typeface="Open Sans"/>
              </a:rPr>
              <a:t>But we must choose, and much depends on our choice, for ours is the opportunity to be part of the fruitful tree of the kingdom.</a:t>
            </a:r>
            <a:endParaRPr lang="en-US" dirty="0">
              <a:solidFill>
                <a:schemeClr val="bg1"/>
              </a:solidFill>
            </a:endParaRPr>
          </a:p>
        </p:txBody>
      </p:sp>
      <p:sp>
        <p:nvSpPr>
          <p:cNvPr id="7" name="Rectangle 6"/>
          <p:cNvSpPr/>
          <p:nvPr/>
        </p:nvSpPr>
        <p:spPr>
          <a:xfrm>
            <a:off x="124300" y="6488668"/>
            <a:ext cx="2297360" cy="338554"/>
          </a:xfrm>
          <a:prstGeom prst="rect">
            <a:avLst/>
          </a:prstGeom>
        </p:spPr>
        <p:txBody>
          <a:bodyPr wrap="none">
            <a:spAutoFit/>
          </a:bodyPr>
          <a:lstStyle/>
          <a:p>
            <a:r>
              <a:rPr lang="en-US" sz="1600" dirty="0">
                <a:solidFill>
                  <a:schemeClr val="bg1"/>
                </a:solidFill>
              </a:rPr>
              <a:t>Excerpts from</a:t>
            </a:r>
            <a:r>
              <a:rPr lang="en-US" sz="1600" b="0" i="0" dirty="0">
                <a:solidFill>
                  <a:schemeClr val="bg1"/>
                </a:solidFill>
                <a:effectLst/>
              </a:rPr>
              <a:t> </a:t>
            </a:r>
            <a:r>
              <a:rPr lang="en-US" sz="1600" b="0" i="0" u="none" strike="noStrike" dirty="0">
                <a:solidFill>
                  <a:schemeClr val="bg1"/>
                </a:solidFill>
                <a:effectLst/>
              </a:rPr>
              <a:t>Dale S. Cox</a:t>
            </a:r>
            <a:endParaRPr lang="en-US" sz="1600" dirty="0">
              <a:solidFill>
                <a:schemeClr val="bg1"/>
              </a:solidFill>
            </a:endParaRPr>
          </a:p>
        </p:txBody>
      </p:sp>
      <p:pic>
        <p:nvPicPr>
          <p:cNvPr id="10" name="Picture 9">
            <a:extLst>
              <a:ext uri="{FF2B5EF4-FFF2-40B4-BE49-F238E27FC236}">
                <a16:creationId xmlns:a16="http://schemas.microsoft.com/office/drawing/2014/main" id="{00071007-4D83-44A6-8DC2-8E1B059D9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571" y="1477327"/>
            <a:ext cx="6974428" cy="2780017"/>
          </a:xfrm>
          <a:prstGeom prst="rect">
            <a:avLst/>
          </a:prstGeom>
        </p:spPr>
      </p:pic>
      <p:pic>
        <p:nvPicPr>
          <p:cNvPr id="13" name="Picture 12">
            <a:extLst>
              <a:ext uri="{FF2B5EF4-FFF2-40B4-BE49-F238E27FC236}">
                <a16:creationId xmlns:a16="http://schemas.microsoft.com/office/drawing/2014/main" id="{47827E2B-F569-44C8-9E02-77443DC8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18" y="2339644"/>
            <a:ext cx="2552700" cy="3835400"/>
          </a:xfrm>
          <a:prstGeom prst="rect">
            <a:avLst/>
          </a:prstGeom>
        </p:spPr>
      </p:pic>
    </p:spTree>
    <p:extLst>
      <p:ext uri="{BB962C8B-B14F-4D97-AF65-F5344CB8AC3E}">
        <p14:creationId xmlns:p14="http://schemas.microsoft.com/office/powerpoint/2010/main" val="223277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2778</Words>
  <Application>Microsoft Office PowerPoint</Application>
  <PresentationFormat>Widescreen</PresentationFormat>
  <Paragraphs>175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Agency FB</vt:lpstr>
      <vt:lpstr>Calibri</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41</cp:revision>
  <dcterms:created xsi:type="dcterms:W3CDTF">2015-03-12T12:37:58Z</dcterms:created>
  <dcterms:modified xsi:type="dcterms:W3CDTF">2024-12-14T23:40:55Z</dcterms:modified>
</cp:coreProperties>
</file>