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6" r:id="rId2"/>
    <p:sldId id="258" r:id="rId3"/>
    <p:sldId id="259" r:id="rId4"/>
    <p:sldId id="267" r:id="rId5"/>
    <p:sldId id="268" r:id="rId6"/>
    <p:sldId id="271" r:id="rId7"/>
    <p:sldId id="274" r:id="rId8"/>
    <p:sldId id="264" r:id="rId9"/>
    <p:sldId id="261" r:id="rId10"/>
    <p:sldId id="269" r:id="rId11"/>
    <p:sldId id="270" r:id="rId12"/>
    <p:sldId id="278" r:id="rId13"/>
    <p:sldId id="262" r:id="rId14"/>
    <p:sldId id="279" r:id="rId15"/>
    <p:sldId id="280" r:id="rId16"/>
    <p:sldId id="263" r:id="rId17"/>
    <p:sldId id="265" r:id="rId18"/>
    <p:sldId id="266" r:id="rId19"/>
    <p:sldId id="277" r:id="rId20"/>
    <p:sldId id="272" r:id="rId21"/>
    <p:sldId id="273" r:id="rId22"/>
    <p:sldId id="275" r:id="rId23"/>
    <p:sldId id="260" r:id="rId24"/>
  </p:sldIdLst>
  <p:sldSz cx="12192000" cy="6858000"/>
  <p:notesSz cx="6858000" cy="9144000"/>
  <p:embeddedFontLst>
    <p:embeddedFont>
      <p:font typeface="Abadi" panose="020B0604020104020204" pitchFamily="34" charset="0"/>
      <p:regular r:id="rId25"/>
    </p:embeddedFont>
    <p:embeddedFont>
      <p:font typeface="Californian FB" panose="0207040306080B030204" pitchFamily="18" charset="0"/>
      <p:regular r:id="rId26"/>
      <p:bold r:id="rId27"/>
      <p:italic r:id="rId28"/>
    </p:embeddedFont>
    <p:embeddedFont>
      <p:font typeface="Candara" panose="020E050203030302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1" d="100"/>
          <a:sy n="111"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12A-C648-491F-BC7C-FF8A3CCF7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3DCE2A-D7C7-4FF7-9D57-20AC03C067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7C37F0-AAC0-4072-8E35-C89BAA0A42A3}"/>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5" name="Footer Placeholder 4">
            <a:extLst>
              <a:ext uri="{FF2B5EF4-FFF2-40B4-BE49-F238E27FC236}">
                <a16:creationId xmlns:a16="http://schemas.microsoft.com/office/drawing/2014/main" id="{83EFBD5E-966C-4F60-A396-4E285CD38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9B31B-0EA3-4CC5-90DA-AB16679D3628}"/>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348631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8BA-7ED3-44CA-8DFF-8D2B77CF1B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39575F-583C-4C04-9655-068EA0A09A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5566F-7050-4966-B9C0-0B81B98586A1}"/>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5" name="Footer Placeholder 4">
            <a:extLst>
              <a:ext uri="{FF2B5EF4-FFF2-40B4-BE49-F238E27FC236}">
                <a16:creationId xmlns:a16="http://schemas.microsoft.com/office/drawing/2014/main" id="{E522F90F-9258-4F37-AFEC-A31745B1C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1332F-551C-4F9D-BF6D-8CFBD117C43D}"/>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349676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039CD-4D46-49F7-A5CF-A0237E59E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F1F8E1-1B14-4FBA-8E3F-9054F779B7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8B4D8-7206-4C6E-B5E5-B705B3F78E26}"/>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5" name="Footer Placeholder 4">
            <a:extLst>
              <a:ext uri="{FF2B5EF4-FFF2-40B4-BE49-F238E27FC236}">
                <a16:creationId xmlns:a16="http://schemas.microsoft.com/office/drawing/2014/main" id="{977DB5A6-AD01-4FFF-BCE2-A09CC7C90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0762D-C246-4E58-9E9E-C784987F7763}"/>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396550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3BF0-6E3A-486A-84E9-74CDA7D39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24997-C79B-48E2-BF70-8A4914DE53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7CB41-8324-4725-AFED-FD6702B7E715}"/>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5" name="Footer Placeholder 4">
            <a:extLst>
              <a:ext uri="{FF2B5EF4-FFF2-40B4-BE49-F238E27FC236}">
                <a16:creationId xmlns:a16="http://schemas.microsoft.com/office/drawing/2014/main" id="{76E01447-C39C-4BBB-849B-9B7AB45E8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4FB46-9AD6-41AF-9313-17A12DAC8E3F}"/>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410339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39C3-EC11-4992-B121-E56E663A1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61D68C-3492-4F77-B355-8C309F672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85F24-FACE-4BB2-BAE4-162BC2425420}"/>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5" name="Footer Placeholder 4">
            <a:extLst>
              <a:ext uri="{FF2B5EF4-FFF2-40B4-BE49-F238E27FC236}">
                <a16:creationId xmlns:a16="http://schemas.microsoft.com/office/drawing/2014/main" id="{C4C8DD71-D34D-4DA4-B011-0EB96C253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90D47-8D00-4F6F-887D-2E3FBB370B71}"/>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405410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4575-6672-44F3-9598-4A82525BC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75FC9-3847-4B55-9082-631E45B7FA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A21472-653B-4F03-A668-0B87F1AB47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3182A-FD9B-479F-94A7-20F0B38F58E2}"/>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6" name="Footer Placeholder 5">
            <a:extLst>
              <a:ext uri="{FF2B5EF4-FFF2-40B4-BE49-F238E27FC236}">
                <a16:creationId xmlns:a16="http://schemas.microsoft.com/office/drawing/2014/main" id="{0843FAFC-BA33-4162-824D-B80EF2518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F6333-D9BF-44E6-AC9E-61C0EF5D0802}"/>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94591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2FF8-6316-4C32-AE94-AE239DC0EE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17652-D8C0-4D36-9134-BD0084F98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7D5214-571F-43F3-96D1-A86AC30AE1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9B1ACA-68E1-4076-B743-E9B8AEB43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BF4A6F-DDA8-4737-A0D9-13F4304703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4948E-22DD-4783-B4DC-9302D9D879DD}"/>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8" name="Footer Placeholder 7">
            <a:extLst>
              <a:ext uri="{FF2B5EF4-FFF2-40B4-BE49-F238E27FC236}">
                <a16:creationId xmlns:a16="http://schemas.microsoft.com/office/drawing/2014/main" id="{009D4E29-B81A-4D67-AEBD-B73D27AAE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3C92D-6C9D-48E9-9F7B-71728968BC03}"/>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245671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3F8A-BAC5-419B-A888-FE0896615F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FBC8C-D4B5-497B-B995-BD19A0D1DA58}"/>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4" name="Footer Placeholder 3">
            <a:extLst>
              <a:ext uri="{FF2B5EF4-FFF2-40B4-BE49-F238E27FC236}">
                <a16:creationId xmlns:a16="http://schemas.microsoft.com/office/drawing/2014/main" id="{9DE477F0-7AE9-40B4-AB1E-3654D00CD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1A553E-AD59-475B-8E2C-4F95ED0BBB5A}"/>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148247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A8B81-1F25-4991-B5A1-74CD331195CB}"/>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3" name="Footer Placeholder 2">
            <a:extLst>
              <a:ext uri="{FF2B5EF4-FFF2-40B4-BE49-F238E27FC236}">
                <a16:creationId xmlns:a16="http://schemas.microsoft.com/office/drawing/2014/main" id="{A35B386B-3F39-4EBC-8B76-BAF0284F6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54D767-A5EB-40CA-8B64-32A03D594740}"/>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383790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792F-109A-4DD7-9932-7072A9D10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513816-FB66-4F05-97D3-D891F3B19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224AD-9952-42E3-889A-DDBA5DCE5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CC729-387D-4621-B8CE-691C751885CC}"/>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6" name="Footer Placeholder 5">
            <a:extLst>
              <a:ext uri="{FF2B5EF4-FFF2-40B4-BE49-F238E27FC236}">
                <a16:creationId xmlns:a16="http://schemas.microsoft.com/office/drawing/2014/main" id="{94506939-49E5-42D5-B53F-F43762CB6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8B7A5-35C3-4B3F-8B5E-A53408550CFB}"/>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360056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1A48-267B-447D-A4AD-65494741C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FD430-7A2C-4A96-B175-E8361D584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24438F-0E07-470B-9A21-EC8DFF272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71C281-D711-4466-A470-DC8D37138502}"/>
              </a:ext>
            </a:extLst>
          </p:cNvPr>
          <p:cNvSpPr>
            <a:spLocks noGrp="1"/>
          </p:cNvSpPr>
          <p:nvPr>
            <p:ph type="dt" sz="half" idx="10"/>
          </p:nvPr>
        </p:nvSpPr>
        <p:spPr/>
        <p:txBody>
          <a:bodyPr/>
          <a:lstStyle/>
          <a:p>
            <a:fld id="{44B4078C-FD44-4D76-9A8A-38B9F6DAD5B9}" type="datetimeFigureOut">
              <a:rPr lang="en-US" smtClean="0"/>
              <a:t>1/1/2025</a:t>
            </a:fld>
            <a:endParaRPr lang="en-US"/>
          </a:p>
        </p:txBody>
      </p:sp>
      <p:sp>
        <p:nvSpPr>
          <p:cNvPr id="6" name="Footer Placeholder 5">
            <a:extLst>
              <a:ext uri="{FF2B5EF4-FFF2-40B4-BE49-F238E27FC236}">
                <a16:creationId xmlns:a16="http://schemas.microsoft.com/office/drawing/2014/main" id="{3DB33F11-9537-4998-B59C-15BD26664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55402B-08E4-45C7-BF3C-64B457A25C53}"/>
              </a:ext>
            </a:extLst>
          </p:cNvPr>
          <p:cNvSpPr>
            <a:spLocks noGrp="1"/>
          </p:cNvSpPr>
          <p:nvPr>
            <p:ph type="sldNum" sz="quarter" idx="12"/>
          </p:nvPr>
        </p:nvSpPr>
        <p:spPr/>
        <p:txBody>
          <a:bodyPr/>
          <a:lstStyle/>
          <a:p>
            <a:fld id="{A9D54091-5AC6-45E5-8605-EB5AB8E0F960}" type="slidenum">
              <a:rPr lang="en-US" smtClean="0"/>
              <a:t>‹#›</a:t>
            </a:fld>
            <a:endParaRPr lang="en-US"/>
          </a:p>
        </p:txBody>
      </p:sp>
    </p:spTree>
    <p:extLst>
      <p:ext uri="{BB962C8B-B14F-4D97-AF65-F5344CB8AC3E}">
        <p14:creationId xmlns:p14="http://schemas.microsoft.com/office/powerpoint/2010/main" val="247124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AEC52-ACB5-46EB-B689-4870B4F1C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C619E-251D-4CD5-B1A4-1D204EEE2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AA9C1-CAD5-4A4E-8B3B-CAE560FE9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4078C-FD44-4D76-9A8A-38B9F6DAD5B9}" type="datetimeFigureOut">
              <a:rPr lang="en-US" smtClean="0"/>
              <a:t>1/1/2025</a:t>
            </a:fld>
            <a:endParaRPr lang="en-US"/>
          </a:p>
        </p:txBody>
      </p:sp>
      <p:sp>
        <p:nvSpPr>
          <p:cNvPr id="5" name="Footer Placeholder 4">
            <a:extLst>
              <a:ext uri="{FF2B5EF4-FFF2-40B4-BE49-F238E27FC236}">
                <a16:creationId xmlns:a16="http://schemas.microsoft.com/office/drawing/2014/main" id="{C4FE9931-5754-4145-9763-973E07652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4A231-E1AB-4DFD-ACAB-5A98CFBF4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54091-5AC6-45E5-8605-EB5AB8E0F960}" type="slidenum">
              <a:rPr lang="en-US" smtClean="0"/>
              <a:t>‹#›</a:t>
            </a:fld>
            <a:endParaRPr lang="en-US"/>
          </a:p>
        </p:txBody>
      </p:sp>
    </p:spTree>
    <p:extLst>
      <p:ext uri="{BB962C8B-B14F-4D97-AF65-F5344CB8AC3E}">
        <p14:creationId xmlns:p14="http://schemas.microsoft.com/office/powerpoint/2010/main" val="398794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AFD93A-70B4-207C-43CA-E23AC92FBB2C}"/>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3" name="TextBox 2">
            <a:extLst>
              <a:ext uri="{FF2B5EF4-FFF2-40B4-BE49-F238E27FC236}">
                <a16:creationId xmlns:a16="http://schemas.microsoft.com/office/drawing/2014/main" id="{A796F732-7C51-C4D3-2A09-7116CAC3E692}"/>
              </a:ext>
            </a:extLst>
          </p:cNvPr>
          <p:cNvSpPr txBox="1"/>
          <p:nvPr/>
        </p:nvSpPr>
        <p:spPr>
          <a:xfrm>
            <a:off x="979714" y="709127"/>
            <a:ext cx="10319657" cy="1938992"/>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Doctrine and Covenants 64:1-17</a:t>
            </a:r>
          </a:p>
          <a:p>
            <a:pPr algn="ctr"/>
            <a:r>
              <a:rPr lang="en-US" sz="6000" dirty="0">
                <a:solidFill>
                  <a:schemeClr val="bg2"/>
                </a:solidFill>
                <a:latin typeface="Candara" panose="020E0502030303020204" pitchFamily="34" charset="0"/>
              </a:rPr>
              <a:t>Required to Forgive</a:t>
            </a:r>
          </a:p>
        </p:txBody>
      </p:sp>
      <p:grpSp>
        <p:nvGrpSpPr>
          <p:cNvPr id="4" name="Group 3">
            <a:extLst>
              <a:ext uri="{FF2B5EF4-FFF2-40B4-BE49-F238E27FC236}">
                <a16:creationId xmlns:a16="http://schemas.microsoft.com/office/drawing/2014/main" id="{205892C9-26E0-3D1C-117D-8A0EAA5BC3DF}"/>
              </a:ext>
            </a:extLst>
          </p:cNvPr>
          <p:cNvGrpSpPr/>
          <p:nvPr/>
        </p:nvGrpSpPr>
        <p:grpSpPr>
          <a:xfrm>
            <a:off x="865003" y="3040909"/>
            <a:ext cx="1293166" cy="3021868"/>
            <a:chOff x="3594418" y="408317"/>
            <a:chExt cx="2082670" cy="4364057"/>
          </a:xfrm>
        </p:grpSpPr>
        <p:grpSp>
          <p:nvGrpSpPr>
            <p:cNvPr id="5" name="Group 4">
              <a:extLst>
                <a:ext uri="{FF2B5EF4-FFF2-40B4-BE49-F238E27FC236}">
                  <a16:creationId xmlns:a16="http://schemas.microsoft.com/office/drawing/2014/main" id="{D56DEF00-5AFA-1A54-DE9F-2AC870700946}"/>
                </a:ext>
              </a:extLst>
            </p:cNvPr>
            <p:cNvGrpSpPr/>
            <p:nvPr/>
          </p:nvGrpSpPr>
          <p:grpSpPr>
            <a:xfrm>
              <a:off x="4196212" y="408317"/>
              <a:ext cx="957304" cy="721096"/>
              <a:chOff x="6295435" y="3394444"/>
              <a:chExt cx="1141423" cy="721096"/>
            </a:xfrm>
          </p:grpSpPr>
          <p:grpSp>
            <p:nvGrpSpPr>
              <p:cNvPr id="31" name="Group 30">
                <a:extLst>
                  <a:ext uri="{FF2B5EF4-FFF2-40B4-BE49-F238E27FC236}">
                    <a16:creationId xmlns:a16="http://schemas.microsoft.com/office/drawing/2014/main" id="{15F3E3C0-7711-AD62-E5C0-6C8045219F73}"/>
                  </a:ext>
                </a:extLst>
              </p:cNvPr>
              <p:cNvGrpSpPr/>
              <p:nvPr/>
            </p:nvGrpSpPr>
            <p:grpSpPr>
              <a:xfrm>
                <a:off x="6295435" y="3394444"/>
                <a:ext cx="1141423" cy="721096"/>
                <a:chOff x="4122480" y="257531"/>
                <a:chExt cx="1141423" cy="721096"/>
              </a:xfrm>
              <a:solidFill>
                <a:schemeClr val="bg1">
                  <a:lumMod val="95000"/>
                </a:schemeClr>
              </a:solidFill>
            </p:grpSpPr>
            <p:sp>
              <p:nvSpPr>
                <p:cNvPr id="33" name="Round Diagonal Corner Rectangle 80">
                  <a:extLst>
                    <a:ext uri="{FF2B5EF4-FFF2-40B4-BE49-F238E27FC236}">
                      <a16:creationId xmlns:a16="http://schemas.microsoft.com/office/drawing/2014/main" id="{38143264-C628-C9CA-B033-C5759FC082B4}"/>
                    </a:ext>
                  </a:extLst>
                </p:cNvPr>
                <p:cNvSpPr/>
                <p:nvPr/>
              </p:nvSpPr>
              <p:spPr>
                <a:xfrm rot="6566490">
                  <a:off x="4683671" y="398396"/>
                  <a:ext cx="563133" cy="59733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81">
                  <a:extLst>
                    <a:ext uri="{FF2B5EF4-FFF2-40B4-BE49-F238E27FC236}">
                      <a16:creationId xmlns:a16="http://schemas.microsoft.com/office/drawing/2014/main" id="{9DB2C958-3CA4-D333-7B92-49244B0D9D09}"/>
                    </a:ext>
                  </a:extLst>
                </p:cNvPr>
                <p:cNvSpPr/>
                <p:nvPr/>
              </p:nvSpPr>
              <p:spPr>
                <a:xfrm>
                  <a:off x="4122480" y="328770"/>
                  <a:ext cx="678414" cy="53939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82">
                  <a:extLst>
                    <a:ext uri="{FF2B5EF4-FFF2-40B4-BE49-F238E27FC236}">
                      <a16:creationId xmlns:a16="http://schemas.microsoft.com/office/drawing/2014/main" id="{651E6D47-7EC0-2010-C56D-FBE913DFB5BF}"/>
                    </a:ext>
                  </a:extLst>
                </p:cNvPr>
                <p:cNvSpPr/>
                <p:nvPr/>
              </p:nvSpPr>
              <p:spPr>
                <a:xfrm rot="11549398" flipH="1">
                  <a:off x="4314588" y="257531"/>
                  <a:ext cx="690878" cy="343939"/>
                </a:xfrm>
                <a:prstGeom prst="round2DiagRect">
                  <a:avLst>
                    <a:gd name="adj1" fmla="val 0"/>
                    <a:gd name="adj2" fmla="val 461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546C195B-3E36-66CA-494F-91242F5BA56A}"/>
                  </a:ext>
                </a:extLst>
              </p:cNvPr>
              <p:cNvSpPr/>
              <p:nvPr/>
            </p:nvSpPr>
            <p:spPr>
              <a:xfrm>
                <a:off x="6425296" y="3493792"/>
                <a:ext cx="861395" cy="4198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651E6DB0-16F1-54DF-ADE4-053DBA36C0B0}"/>
                </a:ext>
              </a:extLst>
            </p:cNvPr>
            <p:cNvSpPr/>
            <p:nvPr/>
          </p:nvSpPr>
          <p:spPr>
            <a:xfrm rot="19338880">
              <a:off x="5264183" y="259467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7311FE63-CBE9-4D45-F20F-E044B0353400}"/>
                </a:ext>
              </a:extLst>
            </p:cNvPr>
            <p:cNvSpPr/>
            <p:nvPr/>
          </p:nvSpPr>
          <p:spPr>
            <a:xfrm rot="20302250">
              <a:off x="5107390" y="243964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A1E73EF6-1CE7-2C77-C1B8-B4172746C42A}"/>
                </a:ext>
              </a:extLst>
            </p:cNvPr>
            <p:cNvSpPr/>
            <p:nvPr/>
          </p:nvSpPr>
          <p:spPr>
            <a:xfrm rot="20337671">
              <a:off x="4828507" y="1472808"/>
              <a:ext cx="616643" cy="1251512"/>
            </a:xfrm>
            <a:prstGeom prst="trapezoid">
              <a:avLst>
                <a:gd name="adj" fmla="val 38291"/>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apezoid 8">
              <a:extLst>
                <a:ext uri="{FF2B5EF4-FFF2-40B4-BE49-F238E27FC236}">
                  <a16:creationId xmlns:a16="http://schemas.microsoft.com/office/drawing/2014/main" id="{6F2FE39E-E667-12E1-A8A5-5A6C78F0320B}"/>
                </a:ext>
              </a:extLst>
            </p:cNvPr>
            <p:cNvSpPr/>
            <p:nvPr/>
          </p:nvSpPr>
          <p:spPr>
            <a:xfrm>
              <a:off x="4351154" y="1430629"/>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4B0C43-3CC5-B87A-5687-FCBE1E510D7A}"/>
                </a:ext>
              </a:extLst>
            </p:cNvPr>
            <p:cNvSpPr/>
            <p:nvPr/>
          </p:nvSpPr>
          <p:spPr>
            <a:xfrm rot="1933618">
              <a:off x="3619274" y="2558221"/>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6EA6A615-549C-6EFF-4E94-705D37DA2FD3}"/>
                </a:ext>
              </a:extLst>
            </p:cNvPr>
            <p:cNvSpPr/>
            <p:nvPr/>
          </p:nvSpPr>
          <p:spPr>
            <a:xfrm rot="1611750" flipH="1">
              <a:off x="3594418" y="2408101"/>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B7D3A9-69E4-A37B-E05D-5CB408C8899B}"/>
                </a:ext>
              </a:extLst>
            </p:cNvPr>
            <p:cNvSpPr/>
            <p:nvPr/>
          </p:nvSpPr>
          <p:spPr>
            <a:xfrm rot="20575878">
              <a:off x="4727029" y="3975591"/>
              <a:ext cx="348459"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C0F32F-76C9-5944-9824-21B66F68632C}"/>
                </a:ext>
              </a:extLst>
            </p:cNvPr>
            <p:cNvSpPr/>
            <p:nvPr/>
          </p:nvSpPr>
          <p:spPr>
            <a:xfrm rot="2393332">
              <a:off x="4202809" y="4093694"/>
              <a:ext cx="273200" cy="6786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E422083-E3B8-1AB6-2812-EB38DDFFC14A}"/>
                </a:ext>
              </a:extLst>
            </p:cNvPr>
            <p:cNvSpPr/>
            <p:nvPr/>
          </p:nvSpPr>
          <p:spPr>
            <a:xfrm>
              <a:off x="4507710" y="2829217"/>
              <a:ext cx="645806" cy="1624877"/>
            </a:xfrm>
            <a:prstGeom prst="trapezoid">
              <a:avLst>
                <a:gd name="adj" fmla="val 78"/>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90853367-FCC6-2434-FDDA-DF36BC1ACB45}"/>
                </a:ext>
              </a:extLst>
            </p:cNvPr>
            <p:cNvSpPr/>
            <p:nvPr/>
          </p:nvSpPr>
          <p:spPr>
            <a:xfrm rot="263894">
              <a:off x="4205406" y="2781917"/>
              <a:ext cx="489499" cy="1688203"/>
            </a:xfrm>
            <a:prstGeom prst="trapezoid">
              <a:avLst>
                <a:gd name="adj"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E15CBBE8-9A42-4522-1D69-AB377556399D}"/>
                </a:ext>
              </a:extLst>
            </p:cNvPr>
            <p:cNvSpPr/>
            <p:nvPr/>
          </p:nvSpPr>
          <p:spPr>
            <a:xfrm rot="1527662">
              <a:off x="3847330" y="1436703"/>
              <a:ext cx="616643" cy="1264901"/>
            </a:xfrm>
            <a:prstGeom prst="trapezoid">
              <a:avLst>
                <a:gd name="adj" fmla="val 4888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4C9B735-59CD-2EF7-267C-8C7299D11A5C}"/>
                </a:ext>
              </a:extLst>
            </p:cNvPr>
            <p:cNvSpPr/>
            <p:nvPr/>
          </p:nvSpPr>
          <p:spPr>
            <a:xfrm rot="15873315">
              <a:off x="4447045" y="2687185"/>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78AC1A-7781-EA36-5D09-A52448423474}"/>
                </a:ext>
              </a:extLst>
            </p:cNvPr>
            <p:cNvSpPr/>
            <p:nvPr/>
          </p:nvSpPr>
          <p:spPr>
            <a:xfrm>
              <a:off x="4236972" y="2594899"/>
              <a:ext cx="893940" cy="224050"/>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1BAB34AE-AFFD-6B4D-A84A-E3D5790A9324}"/>
                </a:ext>
              </a:extLst>
            </p:cNvPr>
            <p:cNvSpPr/>
            <p:nvPr/>
          </p:nvSpPr>
          <p:spPr>
            <a:xfrm>
              <a:off x="4564836" y="1469082"/>
              <a:ext cx="671911" cy="1942613"/>
            </a:xfrm>
            <a:prstGeom prst="trapezoid">
              <a:avLst>
                <a:gd name="adj" fmla="val 4023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A3ABFBF5-163A-41AA-2FEA-12CB5CDD6A87}"/>
                </a:ext>
              </a:extLst>
            </p:cNvPr>
            <p:cNvSpPr/>
            <p:nvPr/>
          </p:nvSpPr>
          <p:spPr>
            <a:xfrm rot="278956">
              <a:off x="4067294" y="1578828"/>
              <a:ext cx="671911" cy="1837203"/>
            </a:xfrm>
            <a:prstGeom prst="trapezoid">
              <a:avLst>
                <a:gd name="adj" fmla="val 3637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7CC6EFE-CD1D-C762-AC03-A685593EFDD5}"/>
                </a:ext>
              </a:extLst>
            </p:cNvPr>
            <p:cNvSpPr/>
            <p:nvPr/>
          </p:nvSpPr>
          <p:spPr>
            <a:xfrm>
              <a:off x="4417856" y="1187638"/>
              <a:ext cx="489921" cy="576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41826CD4-62EA-1CB9-6055-5ADCDB178BC1}"/>
                </a:ext>
              </a:extLst>
            </p:cNvPr>
            <p:cNvSpPr/>
            <p:nvPr/>
          </p:nvSpPr>
          <p:spPr>
            <a:xfrm rot="16200000">
              <a:off x="3920000" y="1688637"/>
              <a:ext cx="1530139" cy="457200"/>
            </a:xfrm>
            <a:prstGeom prst="moon">
              <a:avLst>
                <a:gd name="adj" fmla="val 6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2B7F39-0E95-35B4-8E29-2247B9A22DEF}"/>
                </a:ext>
              </a:extLst>
            </p:cNvPr>
            <p:cNvSpPr/>
            <p:nvPr/>
          </p:nvSpPr>
          <p:spPr>
            <a:xfrm>
              <a:off x="4272493" y="466875"/>
              <a:ext cx="761989" cy="12075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E0DC9D1-0230-E57F-51C5-173B870890C7}"/>
                </a:ext>
              </a:extLst>
            </p:cNvPr>
            <p:cNvGrpSpPr/>
            <p:nvPr/>
          </p:nvGrpSpPr>
          <p:grpSpPr>
            <a:xfrm>
              <a:off x="4456469" y="1705205"/>
              <a:ext cx="435931" cy="559622"/>
              <a:chOff x="6509910" y="2757941"/>
              <a:chExt cx="435931" cy="559622"/>
            </a:xfrm>
          </p:grpSpPr>
          <p:grpSp>
            <p:nvGrpSpPr>
              <p:cNvPr id="25" name="Group 275">
                <a:extLst>
                  <a:ext uri="{FF2B5EF4-FFF2-40B4-BE49-F238E27FC236}">
                    <a16:creationId xmlns:a16="http://schemas.microsoft.com/office/drawing/2014/main" id="{4BCFE70E-F9F0-CFF3-C192-97E3D99909B4}"/>
                  </a:ext>
                </a:extLst>
              </p:cNvPr>
              <p:cNvGrpSpPr/>
              <p:nvPr/>
            </p:nvGrpSpPr>
            <p:grpSpPr>
              <a:xfrm>
                <a:off x="6509910" y="2757941"/>
                <a:ext cx="435931" cy="320296"/>
                <a:chOff x="5791200" y="2209800"/>
                <a:chExt cx="703093" cy="622345"/>
              </a:xfrm>
            </p:grpSpPr>
            <p:sp>
              <p:nvSpPr>
                <p:cNvPr id="29" name="Isosceles Triangle 28">
                  <a:extLst>
                    <a:ext uri="{FF2B5EF4-FFF2-40B4-BE49-F238E27FC236}">
                      <a16:creationId xmlns:a16="http://schemas.microsoft.com/office/drawing/2014/main" id="{2A01CC7B-E5DD-D8C9-30DA-13CDA4066289}"/>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E256F4C5-B8F7-6CF5-E3AF-FA251CA62613}"/>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73">
                <a:extLst>
                  <a:ext uri="{FF2B5EF4-FFF2-40B4-BE49-F238E27FC236}">
                    <a16:creationId xmlns:a16="http://schemas.microsoft.com/office/drawing/2014/main" id="{E191B8FE-2C92-A228-89DA-A4A3BA6E802F}"/>
                  </a:ext>
                </a:extLst>
              </p:cNvPr>
              <p:cNvSpPr/>
              <p:nvPr/>
            </p:nvSpPr>
            <p:spPr>
              <a:xfrm>
                <a:off x="6613576" y="2849189"/>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74">
                <a:extLst>
                  <a:ext uri="{FF2B5EF4-FFF2-40B4-BE49-F238E27FC236}">
                    <a16:creationId xmlns:a16="http://schemas.microsoft.com/office/drawing/2014/main" id="{E55D1A2D-C0CC-A8E5-4B59-A76A4F1C236F}"/>
                  </a:ext>
                </a:extLst>
              </p:cNvPr>
              <p:cNvSpPr/>
              <p:nvPr/>
            </p:nvSpPr>
            <p:spPr>
              <a:xfrm rot="17089073">
                <a:off x="6465837" y="3085572"/>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75">
                <a:extLst>
                  <a:ext uri="{FF2B5EF4-FFF2-40B4-BE49-F238E27FC236}">
                    <a16:creationId xmlns:a16="http://schemas.microsoft.com/office/drawing/2014/main" id="{195BA4C8-5338-9DBF-7878-F0F636A7AAEE}"/>
                  </a:ext>
                </a:extLst>
              </p:cNvPr>
              <p:cNvSpPr/>
              <p:nvPr/>
            </p:nvSpPr>
            <p:spPr>
              <a:xfrm rot="14259947">
                <a:off x="6645174" y="3056469"/>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51">
            <a:extLst>
              <a:ext uri="{FF2B5EF4-FFF2-40B4-BE49-F238E27FC236}">
                <a16:creationId xmlns:a16="http://schemas.microsoft.com/office/drawing/2014/main" id="{A038962E-8E2F-D463-37A8-EB30BC41F262}"/>
              </a:ext>
            </a:extLst>
          </p:cNvPr>
          <p:cNvGrpSpPr/>
          <p:nvPr/>
        </p:nvGrpSpPr>
        <p:grpSpPr>
          <a:xfrm>
            <a:off x="4101518" y="3090238"/>
            <a:ext cx="1379841" cy="2933472"/>
            <a:chOff x="6858000" y="1371600"/>
            <a:chExt cx="2174056" cy="4495801"/>
          </a:xfrm>
        </p:grpSpPr>
        <p:grpSp>
          <p:nvGrpSpPr>
            <p:cNvPr id="37" name="Group 49">
              <a:extLst>
                <a:ext uri="{FF2B5EF4-FFF2-40B4-BE49-F238E27FC236}">
                  <a16:creationId xmlns:a16="http://schemas.microsoft.com/office/drawing/2014/main" id="{E8A10C3C-F8C6-45A8-08D7-E907E7789AA5}"/>
                </a:ext>
              </a:extLst>
            </p:cNvPr>
            <p:cNvGrpSpPr/>
            <p:nvPr/>
          </p:nvGrpSpPr>
          <p:grpSpPr>
            <a:xfrm>
              <a:off x="6858000" y="1371600"/>
              <a:ext cx="2174056" cy="4495801"/>
              <a:chOff x="6858000" y="1371600"/>
              <a:chExt cx="2174056" cy="4495801"/>
            </a:xfrm>
          </p:grpSpPr>
          <p:grpSp>
            <p:nvGrpSpPr>
              <p:cNvPr id="39" name="Group 38">
                <a:extLst>
                  <a:ext uri="{FF2B5EF4-FFF2-40B4-BE49-F238E27FC236}">
                    <a16:creationId xmlns:a16="http://schemas.microsoft.com/office/drawing/2014/main" id="{E29ACFC5-A32D-E8B2-6EDD-7891ED585EF0}"/>
                  </a:ext>
                </a:extLst>
              </p:cNvPr>
              <p:cNvGrpSpPr/>
              <p:nvPr/>
            </p:nvGrpSpPr>
            <p:grpSpPr>
              <a:xfrm>
                <a:off x="6858000" y="1371600"/>
                <a:ext cx="1788913" cy="4495801"/>
                <a:chOff x="914400" y="1295400"/>
                <a:chExt cx="1788913" cy="4495801"/>
              </a:xfrm>
            </p:grpSpPr>
            <p:sp>
              <p:nvSpPr>
                <p:cNvPr id="43" name="Round Diagonal Corner Rectangle 50">
                  <a:extLst>
                    <a:ext uri="{FF2B5EF4-FFF2-40B4-BE49-F238E27FC236}">
                      <a16:creationId xmlns:a16="http://schemas.microsoft.com/office/drawing/2014/main" id="{DBFED2C8-9078-89E2-6DA9-E84E12A1D2C4}"/>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AE4CFD2-373E-5391-4F89-AA9363DB6D11}"/>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BB04AF1-8904-A795-E462-8A2C2B0DF276}"/>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FC63E9A3-0541-926A-765C-646DB34A270E}"/>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CB586A93-403C-2CE9-7349-F1146D34E7AF}"/>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631A4C3-84D4-F10F-54F3-495C3220AE57}"/>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35CF67EF-1C5A-F35C-9FC1-6DFCC19EE57D}"/>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07C6CEB-8C73-34AF-09B5-2E3CC11434DD}"/>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a:extLst>
                    <a:ext uri="{FF2B5EF4-FFF2-40B4-BE49-F238E27FC236}">
                      <a16:creationId xmlns:a16="http://schemas.microsoft.com/office/drawing/2014/main" id="{689E4A1F-1438-278D-71A8-0D19FB765572}"/>
                    </a:ext>
                  </a:extLst>
                </p:cNvPr>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a:extLst>
                    <a:ext uri="{FF2B5EF4-FFF2-40B4-BE49-F238E27FC236}">
                      <a16:creationId xmlns:a16="http://schemas.microsoft.com/office/drawing/2014/main" id="{BAB2820B-E79F-D111-FD5B-4C5F1EEE66B5}"/>
                    </a:ext>
                  </a:extLst>
                </p:cNvPr>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D114427-DA0E-3C6A-315E-B57C4A9EA5F8}"/>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a:extLst>
                    <a:ext uri="{FF2B5EF4-FFF2-40B4-BE49-F238E27FC236}">
                      <a16:creationId xmlns:a16="http://schemas.microsoft.com/office/drawing/2014/main" id="{5FA64578-1902-E6B9-F261-0E9B538B66A1}"/>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6A4DB439-951E-C47C-BE2B-EB12AB517FEE}"/>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E3628BC3-6F8D-2976-EF81-79E08F618093}"/>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F9514FE4-4FE5-F66F-170D-FDD9435AD6E6}"/>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7F0461F-ECB2-6830-ECB0-2B2F5C96F10A}"/>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2DFB7F28-308B-00AE-014F-F9482410C22D}"/>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gonal Stripe 59">
                  <a:extLst>
                    <a:ext uri="{FF2B5EF4-FFF2-40B4-BE49-F238E27FC236}">
                      <a16:creationId xmlns:a16="http://schemas.microsoft.com/office/drawing/2014/main" id="{0D0B6CC2-68C2-4537-99E1-CEBB3786FFB1}"/>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a:extLst>
                    <a:ext uri="{FF2B5EF4-FFF2-40B4-BE49-F238E27FC236}">
                      <a16:creationId xmlns:a16="http://schemas.microsoft.com/office/drawing/2014/main" id="{6DA38EDB-0BC8-1690-0D8C-A16B3F7EA0F5}"/>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 name="Group 47">
                  <a:extLst>
                    <a:ext uri="{FF2B5EF4-FFF2-40B4-BE49-F238E27FC236}">
                      <a16:creationId xmlns:a16="http://schemas.microsoft.com/office/drawing/2014/main" id="{9ACA7716-6C6C-4C06-8316-BBACFD4DC2BB}"/>
                    </a:ext>
                  </a:extLst>
                </p:cNvPr>
                <p:cNvGrpSpPr/>
                <p:nvPr/>
              </p:nvGrpSpPr>
              <p:grpSpPr>
                <a:xfrm>
                  <a:off x="1371600" y="2819400"/>
                  <a:ext cx="914400" cy="228600"/>
                  <a:chOff x="2971800" y="2971800"/>
                  <a:chExt cx="914400" cy="228600"/>
                </a:xfrm>
              </p:grpSpPr>
              <p:sp>
                <p:nvSpPr>
                  <p:cNvPr id="67" name="Double Wave 66">
                    <a:extLst>
                      <a:ext uri="{FF2B5EF4-FFF2-40B4-BE49-F238E27FC236}">
                        <a16:creationId xmlns:a16="http://schemas.microsoft.com/office/drawing/2014/main" id="{64809F4A-5068-E409-2228-C6F3DE6BE34E}"/>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67">
                    <a:extLst>
                      <a:ext uri="{FF2B5EF4-FFF2-40B4-BE49-F238E27FC236}">
                        <a16:creationId xmlns:a16="http://schemas.microsoft.com/office/drawing/2014/main" id="{A12ABCDA-98FB-5EFA-6980-7B9F481877B8}"/>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053F540-2145-A6A0-4E30-068C93AE7819}"/>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Wave 62">
                  <a:extLst>
                    <a:ext uri="{FF2B5EF4-FFF2-40B4-BE49-F238E27FC236}">
                      <a16:creationId xmlns:a16="http://schemas.microsoft.com/office/drawing/2014/main" id="{B93F70CD-E6B7-E026-F2CA-B8AD2602BF8E}"/>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71">
                  <a:extLst>
                    <a:ext uri="{FF2B5EF4-FFF2-40B4-BE49-F238E27FC236}">
                      <a16:creationId xmlns:a16="http://schemas.microsoft.com/office/drawing/2014/main" id="{609AEE56-F410-E8C6-D537-F94B175A91FE}"/>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6149CAA-A6B3-4484-3AFD-D1E0ADDFD6AF}"/>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60E7F3B1-AB49-C2BE-E839-80BD5ADAB70C}"/>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5">
                <a:extLst>
                  <a:ext uri="{FF2B5EF4-FFF2-40B4-BE49-F238E27FC236}">
                    <a16:creationId xmlns:a16="http://schemas.microsoft.com/office/drawing/2014/main" id="{C4EB91B2-B5E3-4996-2F2D-3CAC5685708E}"/>
                  </a:ext>
                </a:extLst>
              </p:cNvPr>
              <p:cNvGrpSpPr/>
              <p:nvPr/>
            </p:nvGrpSpPr>
            <p:grpSpPr>
              <a:xfrm rot="1854697">
                <a:off x="7584256" y="2859856"/>
                <a:ext cx="1447800" cy="1447800"/>
                <a:chOff x="2362200" y="2209800"/>
                <a:chExt cx="1828800" cy="1600200"/>
              </a:xfrm>
            </p:grpSpPr>
            <p:sp>
              <p:nvSpPr>
                <p:cNvPr id="41" name="Oval 40">
                  <a:extLst>
                    <a:ext uri="{FF2B5EF4-FFF2-40B4-BE49-F238E27FC236}">
                      <a16:creationId xmlns:a16="http://schemas.microsoft.com/office/drawing/2014/main" id="{EB4659EC-18FE-8ACC-6357-492E1B858E5F}"/>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gnetic Disk 41">
                  <a:extLst>
                    <a:ext uri="{FF2B5EF4-FFF2-40B4-BE49-F238E27FC236}">
                      <a16:creationId xmlns:a16="http://schemas.microsoft.com/office/drawing/2014/main" id="{38F1A788-B087-69DB-0464-0E410174D8E3}"/>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Oval 37">
              <a:extLst>
                <a:ext uri="{FF2B5EF4-FFF2-40B4-BE49-F238E27FC236}">
                  <a16:creationId xmlns:a16="http://schemas.microsoft.com/office/drawing/2014/main" id="{7E1BC963-E63B-392C-DB4D-ABF95BCD2DA2}"/>
                </a:ext>
              </a:extLst>
            </p:cNvPr>
            <p:cNvSpPr/>
            <p:nvPr/>
          </p:nvSpPr>
          <p:spPr>
            <a:xfrm rot="20218618">
              <a:off x="8398235" y="3868770"/>
              <a:ext cx="356181" cy="2732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E7B51C5-3721-4B75-68D7-0E8A8D0F505C}"/>
              </a:ext>
            </a:extLst>
          </p:cNvPr>
          <p:cNvGrpSpPr/>
          <p:nvPr/>
        </p:nvGrpSpPr>
        <p:grpSpPr>
          <a:xfrm>
            <a:off x="2484952" y="3217948"/>
            <a:ext cx="1265954" cy="2857441"/>
            <a:chOff x="4343400" y="609601"/>
            <a:chExt cx="1904999" cy="4919938"/>
          </a:xfrm>
        </p:grpSpPr>
        <p:sp>
          <p:nvSpPr>
            <p:cNvPr id="71" name="Oval 70">
              <a:extLst>
                <a:ext uri="{FF2B5EF4-FFF2-40B4-BE49-F238E27FC236}">
                  <a16:creationId xmlns:a16="http://schemas.microsoft.com/office/drawing/2014/main" id="{EC712892-845C-1D7E-49AA-9B188E4CF491}"/>
                </a:ext>
              </a:extLst>
            </p:cNvPr>
            <p:cNvSpPr/>
            <p:nvPr/>
          </p:nvSpPr>
          <p:spPr>
            <a:xfrm rot="18783087">
              <a:off x="4736838" y="5021712"/>
              <a:ext cx="591207" cy="42444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1C1E076-03A7-4800-911F-B0DE9244467E}"/>
                </a:ext>
              </a:extLst>
            </p:cNvPr>
            <p:cNvSpPr/>
            <p:nvPr/>
          </p:nvSpPr>
          <p:spPr>
            <a:xfrm rot="18783087">
              <a:off x="5262355" y="5021712"/>
              <a:ext cx="591207" cy="42444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50B98C6-52E0-163C-E4EB-AB5E7F973380}"/>
                </a:ext>
              </a:extLst>
            </p:cNvPr>
            <p:cNvGrpSpPr/>
            <p:nvPr/>
          </p:nvGrpSpPr>
          <p:grpSpPr>
            <a:xfrm>
              <a:off x="4343400" y="609601"/>
              <a:ext cx="1904999" cy="4594220"/>
              <a:chOff x="4343400" y="609601"/>
              <a:chExt cx="1904999" cy="4594220"/>
            </a:xfrm>
          </p:grpSpPr>
          <p:sp>
            <p:nvSpPr>
              <p:cNvPr id="74" name="Double Wave 73">
                <a:extLst>
                  <a:ext uri="{FF2B5EF4-FFF2-40B4-BE49-F238E27FC236}">
                    <a16:creationId xmlns:a16="http://schemas.microsoft.com/office/drawing/2014/main" id="{E909AB43-2EA7-CFBC-DC45-231521B53994}"/>
                  </a:ext>
                </a:extLst>
              </p:cNvPr>
              <p:cNvSpPr/>
              <p:nvPr/>
            </p:nvSpPr>
            <p:spPr>
              <a:xfrm rot="6538139">
                <a:off x="4189270" y="1109162"/>
                <a:ext cx="1335057" cy="75086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uble Wave 74">
                <a:extLst>
                  <a:ext uri="{FF2B5EF4-FFF2-40B4-BE49-F238E27FC236}">
                    <a16:creationId xmlns:a16="http://schemas.microsoft.com/office/drawing/2014/main" id="{47A72CA8-867E-8EAE-1231-B4BF028A3B2F}"/>
                  </a:ext>
                </a:extLst>
              </p:cNvPr>
              <p:cNvSpPr/>
              <p:nvPr/>
            </p:nvSpPr>
            <p:spPr>
              <a:xfrm rot="15426456" flipH="1">
                <a:off x="4913739" y="1253380"/>
                <a:ext cx="1530044" cy="536308"/>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9803A4B-BC0B-64E0-A112-C98A9C62FB94}"/>
                  </a:ext>
                </a:extLst>
              </p:cNvPr>
              <p:cNvSpPr/>
              <p:nvPr/>
            </p:nvSpPr>
            <p:spPr>
              <a:xfrm rot="4570620">
                <a:off x="5821416" y="3245984"/>
                <a:ext cx="459828" cy="394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D7D6F2-4920-0C67-D530-7FD69DAA42F2}"/>
                  </a:ext>
                </a:extLst>
              </p:cNvPr>
              <p:cNvSpPr/>
              <p:nvPr/>
            </p:nvSpPr>
            <p:spPr>
              <a:xfrm rot="4570620">
                <a:off x="4310555" y="3311674"/>
                <a:ext cx="459828" cy="394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2F6AE7D3-9A97-224E-86E2-E3514F825E56}"/>
                  </a:ext>
                </a:extLst>
              </p:cNvPr>
              <p:cNvSpPr/>
              <p:nvPr/>
            </p:nvSpPr>
            <p:spPr>
              <a:xfrm rot="1375821">
                <a:off x="4486654" y="1785602"/>
                <a:ext cx="662482" cy="1796836"/>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A9015310-BA31-1239-B760-04E948D2FEC2}"/>
                  </a:ext>
                </a:extLst>
              </p:cNvPr>
              <p:cNvSpPr/>
              <p:nvPr/>
            </p:nvSpPr>
            <p:spPr>
              <a:xfrm rot="20135346">
                <a:off x="5401235" y="1854764"/>
                <a:ext cx="662482" cy="1686010"/>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20DB31ED-D1FD-B9C5-03E0-1CEFD206DEEF}"/>
                  </a:ext>
                </a:extLst>
              </p:cNvPr>
              <p:cNvSpPr/>
              <p:nvPr/>
            </p:nvSpPr>
            <p:spPr>
              <a:xfrm>
                <a:off x="4847761" y="2156292"/>
                <a:ext cx="883083" cy="1820131"/>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BB99992D-BECE-657D-2E61-28D10AAE39F0}"/>
                  </a:ext>
                </a:extLst>
              </p:cNvPr>
              <p:cNvSpPr/>
              <p:nvPr/>
            </p:nvSpPr>
            <p:spPr>
              <a:xfrm>
                <a:off x="4788481" y="3773530"/>
                <a:ext cx="561493" cy="1428809"/>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D57994DD-DD07-3CB8-3283-92CDDD033DDD}"/>
                  </a:ext>
                </a:extLst>
              </p:cNvPr>
              <p:cNvSpPr/>
              <p:nvPr/>
            </p:nvSpPr>
            <p:spPr>
              <a:xfrm rot="21345976">
                <a:off x="5321171" y="3709324"/>
                <a:ext cx="561493" cy="149449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83A88753-6715-5515-0495-6107336903AD}"/>
                  </a:ext>
                </a:extLst>
              </p:cNvPr>
              <p:cNvSpPr/>
              <p:nvPr/>
            </p:nvSpPr>
            <p:spPr>
              <a:xfrm>
                <a:off x="4757134" y="1919888"/>
                <a:ext cx="561493" cy="1980131"/>
              </a:xfrm>
              <a:prstGeom prst="trapezoid">
                <a:avLst>
                  <a:gd name="adj" fmla="val 316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BC88498A-F982-9A64-90BD-182772D5EFE3}"/>
                  </a:ext>
                </a:extLst>
              </p:cNvPr>
              <p:cNvSpPr/>
              <p:nvPr/>
            </p:nvSpPr>
            <p:spPr>
              <a:xfrm rot="21364874">
                <a:off x="5175590" y="1809269"/>
                <a:ext cx="634156" cy="2085426"/>
              </a:xfrm>
              <a:prstGeom prst="trapezoid">
                <a:avLst>
                  <a:gd name="adj" fmla="val 368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B11570C-B47C-A170-0DEA-37A8F3178738}"/>
                  </a:ext>
                </a:extLst>
              </p:cNvPr>
              <p:cNvSpPr/>
              <p:nvPr/>
            </p:nvSpPr>
            <p:spPr>
              <a:xfrm>
                <a:off x="4688313" y="610817"/>
                <a:ext cx="1116724" cy="1445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uble Wave 85">
                <a:extLst>
                  <a:ext uri="{FF2B5EF4-FFF2-40B4-BE49-F238E27FC236}">
                    <a16:creationId xmlns:a16="http://schemas.microsoft.com/office/drawing/2014/main" id="{9BE69BBD-AA88-3CB5-FBBF-E31FA35ECB9F}"/>
                  </a:ext>
                </a:extLst>
              </p:cNvPr>
              <p:cNvSpPr/>
              <p:nvPr/>
            </p:nvSpPr>
            <p:spPr>
              <a:xfrm rot="20790515">
                <a:off x="4688313" y="610817"/>
                <a:ext cx="656897" cy="26275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uble Wave 86">
                <a:extLst>
                  <a:ext uri="{FF2B5EF4-FFF2-40B4-BE49-F238E27FC236}">
                    <a16:creationId xmlns:a16="http://schemas.microsoft.com/office/drawing/2014/main" id="{6F0F826E-0CD5-762A-B40B-EAC2BA4220B5}"/>
                  </a:ext>
                </a:extLst>
              </p:cNvPr>
              <p:cNvSpPr/>
              <p:nvPr/>
            </p:nvSpPr>
            <p:spPr>
              <a:xfrm rot="1938159">
                <a:off x="5205053" y="609601"/>
                <a:ext cx="656897" cy="26275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2243D88-F710-96F6-4641-E48EDB4B68B6}"/>
                  </a:ext>
                </a:extLst>
              </p:cNvPr>
              <p:cNvSpPr/>
              <p:nvPr/>
            </p:nvSpPr>
            <p:spPr>
              <a:xfrm>
                <a:off x="5148140" y="610817"/>
                <a:ext cx="262759" cy="19706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nual Input 88">
                <a:extLst>
                  <a:ext uri="{FF2B5EF4-FFF2-40B4-BE49-F238E27FC236}">
                    <a16:creationId xmlns:a16="http://schemas.microsoft.com/office/drawing/2014/main" id="{B322FEED-441B-4D76-C48F-0E40662649CB}"/>
                  </a:ext>
                </a:extLst>
              </p:cNvPr>
              <p:cNvSpPr/>
              <p:nvPr/>
            </p:nvSpPr>
            <p:spPr>
              <a:xfrm rot="7269359" flipV="1">
                <a:off x="5234583" y="2149957"/>
                <a:ext cx="407371" cy="15452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Input 89">
                <a:extLst>
                  <a:ext uri="{FF2B5EF4-FFF2-40B4-BE49-F238E27FC236}">
                    <a16:creationId xmlns:a16="http://schemas.microsoft.com/office/drawing/2014/main" id="{49B3E7F6-E7A9-4408-EC61-4BF040D3AD2B}"/>
                  </a:ext>
                </a:extLst>
              </p:cNvPr>
              <p:cNvSpPr/>
              <p:nvPr/>
            </p:nvSpPr>
            <p:spPr>
              <a:xfrm rot="14330641" flipH="1" flipV="1">
                <a:off x="4934924" y="2157211"/>
                <a:ext cx="407371" cy="15452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a:extLst>
                  <a:ext uri="{FF2B5EF4-FFF2-40B4-BE49-F238E27FC236}">
                    <a16:creationId xmlns:a16="http://schemas.microsoft.com/office/drawing/2014/main" id="{1FAA2200-C56A-BFB2-E686-429A411DD2DD}"/>
                  </a:ext>
                </a:extLst>
              </p:cNvPr>
              <p:cNvSpPr/>
              <p:nvPr/>
            </p:nvSpPr>
            <p:spPr>
              <a:xfrm rot="15545224">
                <a:off x="4916528" y="1370084"/>
                <a:ext cx="704846" cy="9830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1DA86CF-A290-FF3C-FA34-3B8E1798C5C4}"/>
                  </a:ext>
                </a:extLst>
              </p:cNvPr>
              <p:cNvSpPr/>
              <p:nvPr/>
            </p:nvSpPr>
            <p:spPr>
              <a:xfrm rot="5015187">
                <a:off x="5154395" y="1573005"/>
                <a:ext cx="196662" cy="25705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3" name="Picture 92">
            <a:extLst>
              <a:ext uri="{FF2B5EF4-FFF2-40B4-BE49-F238E27FC236}">
                <a16:creationId xmlns:a16="http://schemas.microsoft.com/office/drawing/2014/main" id="{710E7AF0-07CC-2DB0-E581-AFE7A670592D}"/>
              </a:ext>
            </a:extLst>
          </p:cNvPr>
          <p:cNvPicPr>
            <a:picLocks noChangeAspect="1"/>
          </p:cNvPicPr>
          <p:nvPr/>
        </p:nvPicPr>
        <p:blipFill>
          <a:blip r:embed="rId3">
            <a:extLst>
              <a:ext uri="{28A0092B-C50C-407E-A947-70E740481C1C}">
                <a14:useLocalDpi xmlns:a14="http://schemas.microsoft.com/office/drawing/2010/main" val="0"/>
              </a:ext>
            </a:extLst>
          </a:blip>
          <a:srcRect l="30000" t="51973" r="28903" b="18367"/>
          <a:stretch/>
        </p:blipFill>
        <p:spPr>
          <a:xfrm>
            <a:off x="6152385" y="3598484"/>
            <a:ext cx="5010539" cy="2034073"/>
          </a:xfrm>
          <a:prstGeom prst="rect">
            <a:avLst/>
          </a:prstGeom>
        </p:spPr>
      </p:pic>
      <p:sp>
        <p:nvSpPr>
          <p:cNvPr id="94" name="TextBox 93">
            <a:extLst>
              <a:ext uri="{FF2B5EF4-FFF2-40B4-BE49-F238E27FC236}">
                <a16:creationId xmlns:a16="http://schemas.microsoft.com/office/drawing/2014/main" id="{AB93C42F-06E0-3D6C-1CAC-88D17F321AA3}"/>
              </a:ext>
            </a:extLst>
          </p:cNvPr>
          <p:cNvSpPr txBox="1"/>
          <p:nvPr/>
        </p:nvSpPr>
        <p:spPr>
          <a:xfrm>
            <a:off x="7098753" y="5740794"/>
            <a:ext cx="3860280" cy="369332"/>
          </a:xfrm>
          <a:prstGeom prst="rect">
            <a:avLst/>
          </a:prstGeom>
          <a:noFill/>
        </p:spPr>
        <p:txBody>
          <a:bodyPr wrap="square" rtlCol="0">
            <a:spAutoFit/>
          </a:bodyPr>
          <a:lstStyle/>
          <a:p>
            <a:r>
              <a:rPr lang="en-US" i="1" dirty="0">
                <a:solidFill>
                  <a:srgbClr val="FFFF00"/>
                </a:solidFill>
              </a:rPr>
              <a:t>Pater </a:t>
            </a:r>
            <a:r>
              <a:rPr lang="en-US" i="1" dirty="0" err="1">
                <a:solidFill>
                  <a:srgbClr val="FFFF00"/>
                </a:solidFill>
              </a:rPr>
              <a:t>noster</a:t>
            </a:r>
            <a:r>
              <a:rPr lang="en-US" i="1" dirty="0">
                <a:solidFill>
                  <a:srgbClr val="FFFF00"/>
                </a:solidFill>
              </a:rPr>
              <a:t>-Latin-our father</a:t>
            </a:r>
          </a:p>
        </p:txBody>
      </p:sp>
      <p:sp>
        <p:nvSpPr>
          <p:cNvPr id="96" name="TextBox 95">
            <a:extLst>
              <a:ext uri="{FF2B5EF4-FFF2-40B4-BE49-F238E27FC236}">
                <a16:creationId xmlns:a16="http://schemas.microsoft.com/office/drawing/2014/main" id="{0ECEC44E-6162-E87A-D9E6-997BD62DAE9F}"/>
              </a:ext>
            </a:extLst>
          </p:cNvPr>
          <p:cNvSpPr txBox="1"/>
          <p:nvPr/>
        </p:nvSpPr>
        <p:spPr>
          <a:xfrm>
            <a:off x="140813" y="6337270"/>
            <a:ext cx="6094562"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53572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04E87E-FDDD-4921-934C-BD50137B2F92}"/>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Can You Really Forgive?</a:t>
            </a:r>
          </a:p>
        </p:txBody>
      </p:sp>
      <p:sp>
        <p:nvSpPr>
          <p:cNvPr id="5" name="TextBox 4"/>
          <p:cNvSpPr txBox="1"/>
          <p:nvPr/>
        </p:nvSpPr>
        <p:spPr>
          <a:xfrm>
            <a:off x="6120116" y="1099145"/>
            <a:ext cx="5525345" cy="1323439"/>
          </a:xfrm>
          <a:prstGeom prst="rect">
            <a:avLst/>
          </a:prstGeom>
          <a:noFill/>
        </p:spPr>
        <p:txBody>
          <a:bodyPr wrap="square" rtlCol="0">
            <a:spAutoFit/>
          </a:bodyPr>
          <a:lstStyle/>
          <a:p>
            <a:pPr fontAlgn="base"/>
            <a:r>
              <a:rPr lang="en-US" sz="1600" dirty="0">
                <a:solidFill>
                  <a:schemeClr val="bg2"/>
                </a:solidFill>
              </a:rPr>
              <a:t>1. A young woman is hurt and embarrassed after learning that some of her peers have been spreading gossip about her. Later, some of these peers apologize, but others do not. The young woman forgives those who have apologized but holds a grudge against the others.</a:t>
            </a:r>
          </a:p>
        </p:txBody>
      </p:sp>
      <p:sp>
        <p:nvSpPr>
          <p:cNvPr id="8" name="TextBox 7"/>
          <p:cNvSpPr txBox="1"/>
          <p:nvPr/>
        </p:nvSpPr>
        <p:spPr>
          <a:xfrm>
            <a:off x="138823" y="6334208"/>
            <a:ext cx="4432534" cy="369332"/>
          </a:xfrm>
          <a:prstGeom prst="rect">
            <a:avLst/>
          </a:prstGeom>
          <a:noFill/>
        </p:spPr>
        <p:txBody>
          <a:bodyPr wrap="square" rtlCol="0">
            <a:spAutoFit/>
          </a:bodyPr>
          <a:lstStyle/>
          <a:p>
            <a:r>
              <a:rPr lang="en-US" dirty="0">
                <a:solidFill>
                  <a:schemeClr val="bg2"/>
                </a:solidFill>
              </a:rPr>
              <a:t>D&amp;C 64:8</a:t>
            </a:r>
            <a:endParaRPr lang="en-US" sz="1100" dirty="0">
              <a:solidFill>
                <a:schemeClr val="bg2"/>
              </a:solidFill>
            </a:endParaRPr>
          </a:p>
        </p:txBody>
      </p:sp>
      <p:sp>
        <p:nvSpPr>
          <p:cNvPr id="2" name="Rectangle 1"/>
          <p:cNvSpPr/>
          <p:nvPr/>
        </p:nvSpPr>
        <p:spPr>
          <a:xfrm>
            <a:off x="630621" y="2940159"/>
            <a:ext cx="5606942" cy="1323439"/>
          </a:xfrm>
          <a:prstGeom prst="rect">
            <a:avLst/>
          </a:prstGeom>
        </p:spPr>
        <p:txBody>
          <a:bodyPr wrap="square">
            <a:spAutoFit/>
          </a:bodyPr>
          <a:lstStyle/>
          <a:p>
            <a:pPr fontAlgn="base"/>
            <a:r>
              <a:rPr lang="en-US" sz="1600" dirty="0">
                <a:solidFill>
                  <a:schemeClr val="bg2"/>
                </a:solidFill>
                <a:latin typeface="Abadi" panose="020B0604020104020204" pitchFamily="34" charset="0"/>
              </a:rPr>
              <a:t>2. A young man disobeys a commandment. He prays for forgiveness and discusses the problem with his bishop. However, even after the bishop has assured the young man that he has fully repented, the young man continues to feel unworthy because of his past sin.</a:t>
            </a:r>
          </a:p>
        </p:txBody>
      </p:sp>
      <p:sp>
        <p:nvSpPr>
          <p:cNvPr id="4" name="Rectangle 3"/>
          <p:cNvSpPr/>
          <p:nvPr/>
        </p:nvSpPr>
        <p:spPr>
          <a:xfrm>
            <a:off x="5696871" y="4686799"/>
            <a:ext cx="5606941" cy="1569660"/>
          </a:xfrm>
          <a:prstGeom prst="rect">
            <a:avLst/>
          </a:prstGeom>
        </p:spPr>
        <p:txBody>
          <a:bodyPr wrap="square">
            <a:spAutoFit/>
          </a:bodyPr>
          <a:lstStyle/>
          <a:p>
            <a:pPr fontAlgn="base"/>
            <a:r>
              <a:rPr lang="en-US" sz="1600" dirty="0">
                <a:solidFill>
                  <a:schemeClr val="bg2"/>
                </a:solidFill>
                <a:latin typeface="Abadi" panose="020B0604020104020204" pitchFamily="34" charset="0"/>
              </a:rPr>
              <a:t>3. A young woman is feeling sad and confused because of the actions of her father. He has abandoned his family. Before he left, he rarely showed love for the family and was often cruel. She does not understand why her father acted this way, and she carries feelings of anger toward him. She knows she should seek to forgive him but doesn’t think that she can.</a:t>
            </a:r>
          </a:p>
        </p:txBody>
      </p:sp>
      <p:pic>
        <p:nvPicPr>
          <p:cNvPr id="7" name="Picture 6">
            <a:extLst>
              <a:ext uri="{FF2B5EF4-FFF2-40B4-BE49-F238E27FC236}">
                <a16:creationId xmlns:a16="http://schemas.microsoft.com/office/drawing/2014/main" id="{AFACA22A-8409-44F5-82A9-7644C4425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090" y="889571"/>
            <a:ext cx="2857500" cy="1943100"/>
          </a:xfrm>
          <a:prstGeom prst="rect">
            <a:avLst/>
          </a:prstGeom>
        </p:spPr>
      </p:pic>
      <p:pic>
        <p:nvPicPr>
          <p:cNvPr id="10" name="Picture 9">
            <a:extLst>
              <a:ext uri="{FF2B5EF4-FFF2-40B4-BE49-F238E27FC236}">
                <a16:creationId xmlns:a16="http://schemas.microsoft.com/office/drawing/2014/main" id="{656D9A4A-92DD-49BE-9A1D-B59D9A632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314" y="2725579"/>
            <a:ext cx="3124200" cy="1752600"/>
          </a:xfrm>
          <a:prstGeom prst="rect">
            <a:avLst/>
          </a:prstGeom>
        </p:spPr>
      </p:pic>
      <p:pic>
        <p:nvPicPr>
          <p:cNvPr id="13" name="Picture 12">
            <a:extLst>
              <a:ext uri="{FF2B5EF4-FFF2-40B4-BE49-F238E27FC236}">
                <a16:creationId xmlns:a16="http://schemas.microsoft.com/office/drawing/2014/main" id="{CC2B4B9F-8DCB-48BA-99C1-E75B1AB24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424" y="4555807"/>
            <a:ext cx="3340608" cy="1950720"/>
          </a:xfrm>
          <a:prstGeom prst="rect">
            <a:avLst/>
          </a:prstGeom>
        </p:spPr>
      </p:pic>
    </p:spTree>
    <p:extLst>
      <p:ext uri="{BB962C8B-B14F-4D97-AF65-F5344CB8AC3E}">
        <p14:creationId xmlns:p14="http://schemas.microsoft.com/office/powerpoint/2010/main" val="14611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xit" presetSubtype="0" fill="hold" grpId="1"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0C6499-57AE-4684-97BF-EE790E0F6089}"/>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Doctrinal Mastery</a:t>
            </a:r>
          </a:p>
        </p:txBody>
      </p:sp>
      <p:sp>
        <p:nvSpPr>
          <p:cNvPr id="3" name="Rectangle 2"/>
          <p:cNvSpPr/>
          <p:nvPr/>
        </p:nvSpPr>
        <p:spPr>
          <a:xfrm>
            <a:off x="5132175" y="930498"/>
            <a:ext cx="5199625" cy="5262979"/>
          </a:xfrm>
          <a:prstGeom prst="rect">
            <a:avLst/>
          </a:prstGeom>
        </p:spPr>
        <p:txBody>
          <a:bodyPr wrap="square">
            <a:spAutoFit/>
          </a:bodyPr>
          <a:lstStyle/>
          <a:p>
            <a:pPr fontAlgn="base"/>
            <a:r>
              <a:rPr lang="en-US" sz="2400" i="1" dirty="0">
                <a:solidFill>
                  <a:srgbClr val="FFFF00"/>
                </a:solidFill>
              </a:rPr>
              <a:t>Wherefore, I say unto you, that ye ought to forgive one another; for he that </a:t>
            </a:r>
            <a:r>
              <a:rPr lang="en-US" sz="2400" i="1" dirty="0" err="1">
                <a:solidFill>
                  <a:srgbClr val="FFFF00"/>
                </a:solidFill>
              </a:rPr>
              <a:t>forgiveth</a:t>
            </a:r>
            <a:r>
              <a:rPr lang="en-US" sz="2400" i="1" dirty="0">
                <a:solidFill>
                  <a:srgbClr val="FFFF00"/>
                </a:solidFill>
              </a:rPr>
              <a:t> not his brother his trespasses </a:t>
            </a:r>
            <a:r>
              <a:rPr lang="en-US" sz="2400" i="1" dirty="0" err="1">
                <a:solidFill>
                  <a:srgbClr val="FFFF00"/>
                </a:solidFill>
              </a:rPr>
              <a:t>standeth</a:t>
            </a:r>
            <a:r>
              <a:rPr lang="en-US" sz="2400" i="1" dirty="0">
                <a:solidFill>
                  <a:srgbClr val="FFFF00"/>
                </a:solidFill>
              </a:rPr>
              <a:t> condemned before the Lord; for there </a:t>
            </a:r>
            <a:r>
              <a:rPr lang="en-US" sz="2400" i="1" dirty="0" err="1">
                <a:solidFill>
                  <a:srgbClr val="FFFF00"/>
                </a:solidFill>
              </a:rPr>
              <a:t>remaineth</a:t>
            </a:r>
            <a:r>
              <a:rPr lang="en-US" sz="2400" i="1" dirty="0">
                <a:solidFill>
                  <a:srgbClr val="FFFF00"/>
                </a:solidFill>
              </a:rPr>
              <a:t> in him the greater sin.</a:t>
            </a:r>
          </a:p>
          <a:p>
            <a:pPr fontAlgn="base"/>
            <a:endParaRPr lang="en-US" sz="2400" i="1" dirty="0">
              <a:solidFill>
                <a:srgbClr val="FFFF00"/>
              </a:solidFill>
            </a:endParaRPr>
          </a:p>
          <a:p>
            <a:pPr fontAlgn="base"/>
            <a:r>
              <a:rPr lang="en-US" sz="2400" i="1" dirty="0">
                <a:solidFill>
                  <a:srgbClr val="FFFF00"/>
                </a:solidFill>
              </a:rPr>
              <a:t>I, the Lord, will forgive whom I will forgive, but of you it is required to forgive all men.</a:t>
            </a:r>
          </a:p>
          <a:p>
            <a:pPr fontAlgn="base"/>
            <a:endParaRPr lang="en-US" sz="2400" i="1" dirty="0">
              <a:solidFill>
                <a:srgbClr val="FFFF00"/>
              </a:solidFill>
            </a:endParaRPr>
          </a:p>
          <a:p>
            <a:pPr fontAlgn="base"/>
            <a:r>
              <a:rPr lang="en-US" sz="2400" i="1" dirty="0">
                <a:solidFill>
                  <a:srgbClr val="FFFF00"/>
                </a:solidFill>
              </a:rPr>
              <a:t>And ye ought to say in your hearts—let God judge between me and thee, and reward thee according to thy deeds.</a:t>
            </a:r>
          </a:p>
        </p:txBody>
      </p:sp>
      <p:grpSp>
        <p:nvGrpSpPr>
          <p:cNvPr id="5" name="Group 4"/>
          <p:cNvGrpSpPr/>
          <p:nvPr/>
        </p:nvGrpSpPr>
        <p:grpSpPr>
          <a:xfrm>
            <a:off x="1660356" y="2095500"/>
            <a:ext cx="2286000" cy="2667000"/>
            <a:chOff x="2590800" y="2667000"/>
            <a:chExt cx="3886200" cy="3931920"/>
          </a:xfrm>
        </p:grpSpPr>
        <p:grpSp>
          <p:nvGrpSpPr>
            <p:cNvPr id="7" name="Group 13"/>
            <p:cNvGrpSpPr/>
            <p:nvPr/>
          </p:nvGrpSpPr>
          <p:grpSpPr>
            <a:xfrm>
              <a:off x="3048000" y="2667000"/>
              <a:ext cx="2971800" cy="3931920"/>
              <a:chOff x="152400" y="152400"/>
              <a:chExt cx="4953000" cy="6553200"/>
            </a:xfrm>
          </p:grpSpPr>
          <p:sp>
            <p:nvSpPr>
              <p:cNvPr id="11" name="Rounded Rectangle 10"/>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590800" y="3825930"/>
              <a:ext cx="3886200" cy="589876"/>
            </a:xfrm>
            <a:prstGeom prst="rect">
              <a:avLst/>
            </a:prstGeom>
            <a:noFill/>
          </p:spPr>
          <p:txBody>
            <a:bodyPr wrap="square" rtlCol="0">
              <a:spAutoFit/>
            </a:bodyPr>
            <a:lstStyle/>
            <a:p>
              <a:pPr algn="ctr"/>
              <a:r>
                <a:rPr lang="en-US" sz="2000" b="1" dirty="0">
                  <a:solidFill>
                    <a:schemeClr val="bg2"/>
                  </a:solidFill>
                  <a:latin typeface="Californian FB" pitchFamily="18" charset="0"/>
                </a:rPr>
                <a:t>D&amp;C 64:9-11</a:t>
              </a:r>
            </a:p>
          </p:txBody>
        </p:sp>
        <p:sp>
          <p:nvSpPr>
            <p:cNvPr id="9" name="TextBox 8"/>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0" name="Straight Connector 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Arrow 1"/>
          <p:cNvSpPr/>
          <p:nvPr/>
        </p:nvSpPr>
        <p:spPr>
          <a:xfrm>
            <a:off x="3978877" y="2907958"/>
            <a:ext cx="1037967" cy="96382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3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0-#ppt_w/2"/>
                                          </p:val>
                                        </p:tav>
                                        <p:tav tm="100000">
                                          <p:val>
                                            <p:strVal val="#ppt_x"/>
                                          </p:val>
                                        </p:tav>
                                      </p:tavLst>
                                    </p:anim>
                                    <p:anim calcmode="lin" valueType="num">
                                      <p:cBhvr additive="base">
                                        <p:cTn id="12" dur="3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fill="hold"/>
                                        <p:tgtEl>
                                          <p:spTgt spid="3"/>
                                        </p:tgtEl>
                                        <p:attrNameLst>
                                          <p:attrName>ppt_x</p:attrName>
                                        </p:attrNameLst>
                                      </p:cBhvr>
                                      <p:tavLst>
                                        <p:tav tm="0">
                                          <p:val>
                                            <p:strVal val="0-#ppt_w/2"/>
                                          </p:val>
                                        </p:tav>
                                        <p:tav tm="100000">
                                          <p:val>
                                            <p:strVal val="#ppt_x"/>
                                          </p:val>
                                        </p:tav>
                                      </p:tavLst>
                                    </p:anim>
                                    <p:anim calcmode="lin" valueType="num">
                                      <p:cBhvr additive="base">
                                        <p:cTn id="16"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3D920-25CB-03F2-6A6A-4ACBA8BBC5A7}"/>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3" name="TextBox 2">
            <a:extLst>
              <a:ext uri="{FF2B5EF4-FFF2-40B4-BE49-F238E27FC236}">
                <a16:creationId xmlns:a16="http://schemas.microsoft.com/office/drawing/2014/main" id="{5BB2473E-2160-9BA1-E547-937A9A08CFC9}"/>
              </a:ext>
            </a:extLst>
          </p:cNvPr>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70 Times 7</a:t>
            </a:r>
          </a:p>
        </p:txBody>
      </p:sp>
      <p:sp>
        <p:nvSpPr>
          <p:cNvPr id="4" name="Rectangle 3">
            <a:extLst>
              <a:ext uri="{FF2B5EF4-FFF2-40B4-BE49-F238E27FC236}">
                <a16:creationId xmlns:a16="http://schemas.microsoft.com/office/drawing/2014/main" id="{C65E965D-6F8E-91AD-0589-E2BC1B216F2C}"/>
              </a:ext>
            </a:extLst>
          </p:cNvPr>
          <p:cNvSpPr/>
          <p:nvPr/>
        </p:nvSpPr>
        <p:spPr>
          <a:xfrm>
            <a:off x="2506494" y="859066"/>
            <a:ext cx="7179012" cy="369332"/>
          </a:xfrm>
          <a:prstGeom prst="rect">
            <a:avLst/>
          </a:prstGeom>
        </p:spPr>
        <p:txBody>
          <a:bodyPr wrap="square">
            <a:spAutoFit/>
          </a:bodyPr>
          <a:lstStyle/>
          <a:p>
            <a:pPr algn="ctr"/>
            <a:r>
              <a:rPr lang="en-US" dirty="0">
                <a:solidFill>
                  <a:schemeClr val="bg1"/>
                </a:solidFill>
              </a:rPr>
              <a:t>70 X 7 = Putting no limit on how many times we need to forgive</a:t>
            </a:r>
          </a:p>
        </p:txBody>
      </p:sp>
      <p:sp>
        <p:nvSpPr>
          <p:cNvPr id="5" name="Rectangle 4">
            <a:extLst>
              <a:ext uri="{FF2B5EF4-FFF2-40B4-BE49-F238E27FC236}">
                <a16:creationId xmlns:a16="http://schemas.microsoft.com/office/drawing/2014/main" id="{65E6BA02-F550-D016-B8BB-1C72B25FAF27}"/>
              </a:ext>
            </a:extLst>
          </p:cNvPr>
          <p:cNvSpPr/>
          <p:nvPr/>
        </p:nvSpPr>
        <p:spPr>
          <a:xfrm>
            <a:off x="427308" y="1874729"/>
            <a:ext cx="6096000" cy="4247317"/>
          </a:xfrm>
          <a:prstGeom prst="rect">
            <a:avLst/>
          </a:prstGeom>
        </p:spPr>
        <p:txBody>
          <a:bodyPr>
            <a:spAutoFit/>
          </a:bodyPr>
          <a:lstStyle/>
          <a:p>
            <a:pPr fontAlgn="base"/>
            <a:r>
              <a:rPr lang="en-US" dirty="0">
                <a:solidFill>
                  <a:schemeClr val="bg1"/>
                </a:solidFill>
              </a:rPr>
              <a:t>The Savior essentially told Peter to not even count—to not establish limits on forgiveness. …</a:t>
            </a:r>
          </a:p>
          <a:p>
            <a:pPr fontAlgn="base"/>
            <a:endParaRPr lang="en-US" dirty="0">
              <a:solidFill>
                <a:schemeClr val="bg1"/>
              </a:solidFill>
            </a:endParaRPr>
          </a:p>
          <a:p>
            <a:pPr fontAlgn="base"/>
            <a:r>
              <a:rPr lang="en-US" dirty="0">
                <a:solidFill>
                  <a:schemeClr val="bg1"/>
                </a:solidFill>
              </a:rPr>
              <a:t>Obviously, the Savior was not establishing an upper limit of 490. That would be analogous to saying that partaking of the sacrament has a limit of 490, and then on the 491st time, a heavenly auditor intercedes and says, “I’m so sorry, but your repentance card just expired—from this point forward, you’re on your own.”</a:t>
            </a:r>
          </a:p>
          <a:p>
            <a:pPr fontAlgn="base"/>
            <a:endParaRPr lang="en-US" dirty="0">
              <a:solidFill>
                <a:schemeClr val="bg1"/>
              </a:solidFill>
            </a:endParaRPr>
          </a:p>
          <a:p>
            <a:pPr fontAlgn="base"/>
            <a:r>
              <a:rPr lang="en-US" dirty="0">
                <a:solidFill>
                  <a:schemeClr val="bg1"/>
                </a:solidFill>
              </a:rPr>
              <a:t>The Lord used the math of seventy times seven as a metaphor of His infinite Atonement, His boundless love, and His limitless grace. “Yea, and </a:t>
            </a:r>
            <a:r>
              <a:rPr lang="en-US" i="1" dirty="0">
                <a:solidFill>
                  <a:schemeClr val="bg1"/>
                </a:solidFill>
              </a:rPr>
              <a:t>as often</a:t>
            </a:r>
            <a:r>
              <a:rPr lang="en-US" dirty="0">
                <a:solidFill>
                  <a:schemeClr val="bg1"/>
                </a:solidFill>
              </a:rPr>
              <a:t> as my people repent will I forgive them their trespasses against me” </a:t>
            </a:r>
          </a:p>
          <a:p>
            <a:pPr fontAlgn="base"/>
            <a:r>
              <a:rPr lang="en-US" sz="1200" dirty="0">
                <a:solidFill>
                  <a:schemeClr val="bg1"/>
                </a:solidFill>
              </a:rPr>
              <a:t>Lynn G. Robbins</a:t>
            </a:r>
          </a:p>
        </p:txBody>
      </p:sp>
      <p:pic>
        <p:nvPicPr>
          <p:cNvPr id="6" name="Picture 5">
            <a:extLst>
              <a:ext uri="{FF2B5EF4-FFF2-40B4-BE49-F238E27FC236}">
                <a16:creationId xmlns:a16="http://schemas.microsoft.com/office/drawing/2014/main" id="{4C3AC0D0-547F-767B-7D56-D6D94335F604}"/>
              </a:ext>
            </a:extLst>
          </p:cNvPr>
          <p:cNvPicPr>
            <a:picLocks noChangeAspect="1"/>
          </p:cNvPicPr>
          <p:nvPr/>
        </p:nvPicPr>
        <p:blipFill>
          <a:blip r:embed="rId3"/>
          <a:stretch>
            <a:fillRect/>
          </a:stretch>
        </p:blipFill>
        <p:spPr>
          <a:xfrm>
            <a:off x="375446" y="357876"/>
            <a:ext cx="904714" cy="1130893"/>
          </a:xfrm>
          <a:prstGeom prst="rect">
            <a:avLst/>
          </a:prstGeom>
        </p:spPr>
      </p:pic>
      <p:sp>
        <p:nvSpPr>
          <p:cNvPr id="7" name="TextBox 6">
            <a:extLst>
              <a:ext uri="{FF2B5EF4-FFF2-40B4-BE49-F238E27FC236}">
                <a16:creationId xmlns:a16="http://schemas.microsoft.com/office/drawing/2014/main" id="{80D54DD1-6920-0FA4-7603-0383FF40FC5F}"/>
              </a:ext>
            </a:extLst>
          </p:cNvPr>
          <p:cNvSpPr txBox="1"/>
          <p:nvPr/>
        </p:nvSpPr>
        <p:spPr>
          <a:xfrm>
            <a:off x="203626" y="6427658"/>
            <a:ext cx="4432534" cy="369332"/>
          </a:xfrm>
          <a:prstGeom prst="rect">
            <a:avLst/>
          </a:prstGeom>
          <a:noFill/>
        </p:spPr>
        <p:txBody>
          <a:bodyPr wrap="square" rtlCol="0">
            <a:spAutoFit/>
          </a:bodyPr>
          <a:lstStyle/>
          <a:p>
            <a:r>
              <a:rPr lang="en-US" dirty="0">
                <a:solidFill>
                  <a:schemeClr val="bg2"/>
                </a:solidFill>
              </a:rPr>
              <a:t>Matthew 18:21-35</a:t>
            </a:r>
            <a:endParaRPr lang="en-US" sz="1200" dirty="0">
              <a:solidFill>
                <a:schemeClr val="bg2"/>
              </a:solidFill>
            </a:endParaRPr>
          </a:p>
        </p:txBody>
      </p:sp>
      <p:pic>
        <p:nvPicPr>
          <p:cNvPr id="9" name="Picture 8">
            <a:extLst>
              <a:ext uri="{FF2B5EF4-FFF2-40B4-BE49-F238E27FC236}">
                <a16:creationId xmlns:a16="http://schemas.microsoft.com/office/drawing/2014/main" id="{5AB79B76-910C-AD43-3CAB-7999811EAC0B}"/>
              </a:ext>
            </a:extLst>
          </p:cNvPr>
          <p:cNvPicPr>
            <a:picLocks noChangeAspect="1"/>
          </p:cNvPicPr>
          <p:nvPr/>
        </p:nvPicPr>
        <p:blipFill>
          <a:blip r:embed="rId4"/>
          <a:stretch>
            <a:fillRect/>
          </a:stretch>
        </p:blipFill>
        <p:spPr>
          <a:xfrm>
            <a:off x="6829047" y="2566090"/>
            <a:ext cx="4601217" cy="2534004"/>
          </a:xfrm>
          <a:prstGeom prst="rect">
            <a:avLst/>
          </a:prstGeom>
        </p:spPr>
      </p:pic>
    </p:spTree>
    <p:extLst>
      <p:ext uri="{BB962C8B-B14F-4D97-AF65-F5344CB8AC3E}">
        <p14:creationId xmlns:p14="http://schemas.microsoft.com/office/powerpoint/2010/main" val="22927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88FBEF-AB54-4E3B-87C3-E0A56EB4F495}"/>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Sincere Forgiveness</a:t>
            </a:r>
          </a:p>
        </p:txBody>
      </p:sp>
      <p:sp>
        <p:nvSpPr>
          <p:cNvPr id="5" name="TextBox 4"/>
          <p:cNvSpPr txBox="1"/>
          <p:nvPr/>
        </p:nvSpPr>
        <p:spPr>
          <a:xfrm>
            <a:off x="346841" y="1007870"/>
            <a:ext cx="5900161" cy="2862322"/>
          </a:xfrm>
          <a:prstGeom prst="rect">
            <a:avLst/>
          </a:prstGeom>
          <a:noFill/>
        </p:spPr>
        <p:txBody>
          <a:bodyPr wrap="square" rtlCol="0">
            <a:spAutoFit/>
          </a:bodyPr>
          <a:lstStyle/>
          <a:p>
            <a:r>
              <a:rPr lang="en-US" dirty="0">
                <a:solidFill>
                  <a:schemeClr val="bg2"/>
                </a:solidFill>
              </a:rPr>
              <a:t>“Many people who brought to a reconciliation with others, say that they forgive, but they continue to hold malice, continue to suspect the other party, continue to disbelieve the other’s sincerity .</a:t>
            </a:r>
          </a:p>
          <a:p>
            <a:endParaRPr lang="en-US" dirty="0">
              <a:solidFill>
                <a:schemeClr val="bg2"/>
              </a:solidFill>
            </a:endParaRPr>
          </a:p>
          <a:p>
            <a:r>
              <a:rPr lang="en-US" dirty="0">
                <a:solidFill>
                  <a:schemeClr val="bg2"/>
                </a:solidFill>
              </a:rPr>
              <a:t>This is sin, for when a reconciliation has been effected and when repentance is claimed, each should forgive and forget, build immediately the fences which have been breached, and restore the former compatibility.”</a:t>
            </a:r>
          </a:p>
          <a:p>
            <a:r>
              <a:rPr lang="en-US" dirty="0">
                <a:solidFill>
                  <a:schemeClr val="bg2"/>
                </a:solidFill>
              </a:rPr>
              <a:t>President Spencer W. Kimball</a:t>
            </a:r>
          </a:p>
        </p:txBody>
      </p:sp>
      <p:sp>
        <p:nvSpPr>
          <p:cNvPr id="8" name="TextBox 7"/>
          <p:cNvSpPr txBox="1"/>
          <p:nvPr/>
        </p:nvSpPr>
        <p:spPr>
          <a:xfrm>
            <a:off x="183604" y="6332538"/>
            <a:ext cx="4432534" cy="369332"/>
          </a:xfrm>
          <a:prstGeom prst="rect">
            <a:avLst/>
          </a:prstGeom>
          <a:noFill/>
        </p:spPr>
        <p:txBody>
          <a:bodyPr wrap="square" rtlCol="0">
            <a:spAutoFit/>
          </a:bodyPr>
          <a:lstStyle/>
          <a:p>
            <a:r>
              <a:rPr lang="en-US" dirty="0">
                <a:solidFill>
                  <a:schemeClr val="bg2"/>
                </a:solidFill>
              </a:rPr>
              <a:t>D&amp;C 64:8-10</a:t>
            </a:r>
            <a:endParaRPr lang="en-US" sz="1100" dirty="0">
              <a:solidFill>
                <a:schemeClr val="bg2"/>
              </a:solidFill>
            </a:endParaRPr>
          </a:p>
        </p:txBody>
      </p:sp>
      <p:sp>
        <p:nvSpPr>
          <p:cNvPr id="2" name="Rectangle 1"/>
          <p:cNvSpPr/>
          <p:nvPr/>
        </p:nvSpPr>
        <p:spPr>
          <a:xfrm>
            <a:off x="2634418" y="4371514"/>
            <a:ext cx="4572000" cy="1661993"/>
          </a:xfrm>
          <a:prstGeom prst="rect">
            <a:avLst/>
          </a:prstGeom>
        </p:spPr>
        <p:txBody>
          <a:bodyPr>
            <a:spAutoFit/>
          </a:bodyPr>
          <a:lstStyle/>
          <a:p>
            <a:r>
              <a:rPr lang="en-US" dirty="0">
                <a:solidFill>
                  <a:schemeClr val="bg2"/>
                </a:solidFill>
                <a:latin typeface="Abadi" panose="020B0604020104020204" pitchFamily="34" charset="0"/>
              </a:rPr>
              <a:t>“I plead with you to ask the Lord for strength to forgive. … It may not be easy, and it may not come quickly. But if you will seek it with sincerity and cultivate it, it </a:t>
            </a:r>
            <a:r>
              <a:rPr lang="en-US" i="1" dirty="0">
                <a:solidFill>
                  <a:schemeClr val="bg2"/>
                </a:solidFill>
                <a:latin typeface="Abadi" panose="020B0604020104020204" pitchFamily="34" charset="0"/>
              </a:rPr>
              <a:t>will</a:t>
            </a:r>
            <a:r>
              <a:rPr lang="en-US" dirty="0">
                <a:solidFill>
                  <a:schemeClr val="bg2"/>
                </a:solidFill>
                <a:latin typeface="Abadi" panose="020B0604020104020204" pitchFamily="34" charset="0"/>
              </a:rPr>
              <a:t> come” </a:t>
            </a:r>
          </a:p>
          <a:p>
            <a:r>
              <a:rPr lang="en-US" sz="1200" dirty="0">
                <a:solidFill>
                  <a:schemeClr val="bg2"/>
                </a:solidFill>
                <a:latin typeface="Abadi" panose="020B0604020104020204" pitchFamily="34" charset="0"/>
              </a:rPr>
              <a:t>President Gordon B. Hinckley </a:t>
            </a:r>
            <a:endParaRPr lang="en-US" sz="1200" dirty="0">
              <a:solidFill>
                <a:schemeClr val="bg2"/>
              </a:solidFill>
            </a:endParaRPr>
          </a:p>
        </p:txBody>
      </p:sp>
      <p:pic>
        <p:nvPicPr>
          <p:cNvPr id="4" name="Picture 3">
            <a:extLst>
              <a:ext uri="{FF2B5EF4-FFF2-40B4-BE49-F238E27FC236}">
                <a16:creationId xmlns:a16="http://schemas.microsoft.com/office/drawing/2014/main" id="{401E4BC6-EB7A-416C-8128-BFB17B148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763" y="924033"/>
            <a:ext cx="2143125" cy="2143125"/>
          </a:xfrm>
          <a:prstGeom prst="rect">
            <a:avLst/>
          </a:prstGeom>
        </p:spPr>
      </p:pic>
      <p:pic>
        <p:nvPicPr>
          <p:cNvPr id="9" name="Picture 8">
            <a:extLst>
              <a:ext uri="{FF2B5EF4-FFF2-40B4-BE49-F238E27FC236}">
                <a16:creationId xmlns:a16="http://schemas.microsoft.com/office/drawing/2014/main" id="{337584FE-A437-4E9B-9498-D789BBBA0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63" y="3224814"/>
            <a:ext cx="3200400" cy="1476375"/>
          </a:xfrm>
          <a:prstGeom prst="rect">
            <a:avLst/>
          </a:prstGeom>
        </p:spPr>
      </p:pic>
      <p:pic>
        <p:nvPicPr>
          <p:cNvPr id="12" name="Picture 11">
            <a:extLst>
              <a:ext uri="{FF2B5EF4-FFF2-40B4-BE49-F238E27FC236}">
                <a16:creationId xmlns:a16="http://schemas.microsoft.com/office/drawing/2014/main" id="{EA90536C-1C08-4CC1-8689-1F664216E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775" y="4269261"/>
            <a:ext cx="1621536" cy="1664208"/>
          </a:xfrm>
          <a:prstGeom prst="rect">
            <a:avLst/>
          </a:prstGeom>
        </p:spPr>
      </p:pic>
      <p:sp>
        <p:nvSpPr>
          <p:cNvPr id="16" name="TextBox 15">
            <a:extLst>
              <a:ext uri="{FF2B5EF4-FFF2-40B4-BE49-F238E27FC236}">
                <a16:creationId xmlns:a16="http://schemas.microsoft.com/office/drawing/2014/main" id="{0401467C-99D8-4A21-AC5F-477127B53D89}"/>
              </a:ext>
            </a:extLst>
          </p:cNvPr>
          <p:cNvSpPr txBox="1"/>
          <p:nvPr/>
        </p:nvSpPr>
        <p:spPr>
          <a:xfrm>
            <a:off x="7146858" y="4947544"/>
            <a:ext cx="4821448" cy="1569660"/>
          </a:xfrm>
          <a:prstGeom prst="rect">
            <a:avLst/>
          </a:prstGeom>
          <a:noFill/>
        </p:spPr>
        <p:txBody>
          <a:bodyPr wrap="square" rtlCol="0">
            <a:spAutoFit/>
          </a:bodyPr>
          <a:lstStyle/>
          <a:p>
            <a:pPr algn="ctr"/>
            <a:r>
              <a:rPr lang="en-US" sz="3200" b="1" dirty="0">
                <a:solidFill>
                  <a:srgbClr val="FFFF00"/>
                </a:solidFill>
              </a:rPr>
              <a:t>When we refuse to forgive others, we bring affliction upon ourselves</a:t>
            </a:r>
            <a:endParaRPr lang="en-US" sz="3200" dirty="0">
              <a:solidFill>
                <a:srgbClr val="FFFF00"/>
              </a:solidFill>
            </a:endParaRPr>
          </a:p>
        </p:txBody>
      </p:sp>
      <p:pic>
        <p:nvPicPr>
          <p:cNvPr id="7" name="Picture 6" descr="A person in a suit and tie&#10;&#10;Description automatically generated">
            <a:extLst>
              <a:ext uri="{FF2B5EF4-FFF2-40B4-BE49-F238E27FC236}">
                <a16:creationId xmlns:a16="http://schemas.microsoft.com/office/drawing/2014/main" id="{717721EA-8111-DB97-58BE-AF833AC77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683" y="218721"/>
            <a:ext cx="516636" cy="685800"/>
          </a:xfrm>
          <a:prstGeom prst="rect">
            <a:avLst/>
          </a:prstGeom>
        </p:spPr>
      </p:pic>
      <p:pic>
        <p:nvPicPr>
          <p:cNvPr id="13" name="Picture 12" descr="A person in a suit and tie&#10;&#10;Description automatically generated">
            <a:extLst>
              <a:ext uri="{FF2B5EF4-FFF2-40B4-BE49-F238E27FC236}">
                <a16:creationId xmlns:a16="http://schemas.microsoft.com/office/drawing/2014/main" id="{464CAF25-B005-5997-944D-E28CB211E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8865" y="5674641"/>
            <a:ext cx="620523" cy="773739"/>
          </a:xfrm>
          <a:prstGeom prst="rect">
            <a:avLst/>
          </a:prstGeom>
        </p:spPr>
      </p:pic>
    </p:spTree>
    <p:extLst>
      <p:ext uri="{BB962C8B-B14F-4D97-AF65-F5344CB8AC3E}">
        <p14:creationId xmlns:p14="http://schemas.microsoft.com/office/powerpoint/2010/main" val="35994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58E3BC-103D-AD7D-7F5A-CF3FECF42CF4}"/>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a:extLst>
              <a:ext uri="{FF2B5EF4-FFF2-40B4-BE49-F238E27FC236}">
                <a16:creationId xmlns:a16="http://schemas.microsoft.com/office/drawing/2014/main" id="{0934C04B-DC07-CD05-ECD3-D31FBBE736FC}"/>
              </a:ext>
            </a:extLst>
          </p:cNvPr>
          <p:cNvSpPr txBox="1"/>
          <p:nvPr/>
        </p:nvSpPr>
        <p:spPr>
          <a:xfrm>
            <a:off x="476027" y="1250826"/>
            <a:ext cx="6094206" cy="5324535"/>
          </a:xfrm>
          <a:prstGeom prst="rect">
            <a:avLst/>
          </a:prstGeom>
          <a:noFill/>
        </p:spPr>
        <p:txBody>
          <a:bodyPr wrap="square">
            <a:spAutoFit/>
          </a:bodyPr>
          <a:lstStyle/>
          <a:p>
            <a:r>
              <a:rPr lang="en-US" sz="2000" b="0" i="0" dirty="0">
                <a:solidFill>
                  <a:schemeClr val="bg1"/>
                </a:solidFill>
                <a:effectLst/>
              </a:rPr>
              <a:t>Sometimes our willingness to forgive someone else enables both them and us to believe we can repent and be forgiven.</a:t>
            </a:r>
          </a:p>
          <a:p>
            <a:endParaRPr lang="en-US" sz="2000" dirty="0">
              <a:solidFill>
                <a:schemeClr val="bg1"/>
              </a:solidFill>
            </a:endParaRPr>
          </a:p>
          <a:p>
            <a:r>
              <a:rPr lang="en-US" sz="2000" b="0" i="0" dirty="0">
                <a:solidFill>
                  <a:schemeClr val="bg1"/>
                </a:solidFill>
                <a:effectLst/>
              </a:rPr>
              <a:t>Sometimes a willingness to repent and an ability to forgive come at different times. </a:t>
            </a:r>
          </a:p>
          <a:p>
            <a:endParaRPr lang="en-US" sz="2000" dirty="0">
              <a:solidFill>
                <a:schemeClr val="bg1"/>
              </a:solidFill>
            </a:endParaRPr>
          </a:p>
          <a:p>
            <a:r>
              <a:rPr lang="en-US" sz="2000" b="0" i="0" dirty="0">
                <a:solidFill>
                  <a:schemeClr val="bg1"/>
                </a:solidFill>
                <a:effectLst/>
              </a:rPr>
              <a:t>Our Savior is our Mediator with God, but He also helps bring us to ourselves and each other as we come to Him. </a:t>
            </a:r>
          </a:p>
          <a:p>
            <a:endParaRPr lang="en-US" sz="2000" dirty="0">
              <a:solidFill>
                <a:schemeClr val="bg1"/>
              </a:solidFill>
            </a:endParaRPr>
          </a:p>
          <a:p>
            <a:r>
              <a:rPr lang="en-US" sz="2000" b="0" i="0" dirty="0">
                <a:solidFill>
                  <a:schemeClr val="bg1"/>
                </a:solidFill>
                <a:effectLst/>
              </a:rPr>
              <a:t>Especially when hurt and pain are deep, repairing our relationships and healing our hearts is hard, perhaps impossible for us on our own. </a:t>
            </a:r>
          </a:p>
          <a:p>
            <a:endParaRPr lang="en-US" sz="2000" dirty="0">
              <a:solidFill>
                <a:schemeClr val="bg1"/>
              </a:solidFill>
            </a:endParaRPr>
          </a:p>
          <a:p>
            <a:r>
              <a:rPr lang="en-US" sz="2000" b="0" i="0" dirty="0">
                <a:solidFill>
                  <a:schemeClr val="bg1"/>
                </a:solidFill>
                <a:effectLst/>
              </a:rPr>
              <a:t>But heaven can give us strength and wisdom beyond our own to know when to hold on and how to let go.</a:t>
            </a:r>
          </a:p>
          <a:p>
            <a:r>
              <a:rPr lang="en-US" sz="1400" b="0" i="0" dirty="0">
                <a:solidFill>
                  <a:schemeClr val="bg1"/>
                </a:solidFill>
                <a:effectLst/>
              </a:rPr>
              <a:t>Gerrit W. Gong</a:t>
            </a:r>
            <a:endParaRPr lang="en-US" sz="1400" dirty="0">
              <a:solidFill>
                <a:schemeClr val="bg1"/>
              </a:solidFill>
            </a:endParaRPr>
          </a:p>
        </p:txBody>
      </p:sp>
      <p:pic>
        <p:nvPicPr>
          <p:cNvPr id="6" name="Picture 5" descr="A person in a suit and tie&#10;&#10;Description automatically generated">
            <a:extLst>
              <a:ext uri="{FF2B5EF4-FFF2-40B4-BE49-F238E27FC236}">
                <a16:creationId xmlns:a16="http://schemas.microsoft.com/office/drawing/2014/main" id="{333CF0FC-BDFE-64FB-1421-991B7B288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26" y="282639"/>
            <a:ext cx="726382" cy="903633"/>
          </a:xfrm>
          <a:prstGeom prst="rect">
            <a:avLst/>
          </a:prstGeom>
        </p:spPr>
      </p:pic>
      <p:pic>
        <p:nvPicPr>
          <p:cNvPr id="14" name="Picture 13">
            <a:extLst>
              <a:ext uri="{FF2B5EF4-FFF2-40B4-BE49-F238E27FC236}">
                <a16:creationId xmlns:a16="http://schemas.microsoft.com/office/drawing/2014/main" id="{C5BBF73F-8EC2-842C-A0DB-E99C1790F678}"/>
              </a:ext>
            </a:extLst>
          </p:cNvPr>
          <p:cNvPicPr>
            <a:picLocks noChangeAspect="1"/>
          </p:cNvPicPr>
          <p:nvPr/>
        </p:nvPicPr>
        <p:blipFill>
          <a:blip r:embed="rId4"/>
          <a:stretch>
            <a:fillRect/>
          </a:stretch>
        </p:blipFill>
        <p:spPr>
          <a:xfrm>
            <a:off x="7553542" y="1186272"/>
            <a:ext cx="3655149" cy="4798293"/>
          </a:xfrm>
          <a:prstGeom prst="rect">
            <a:avLst/>
          </a:prstGeom>
        </p:spPr>
      </p:pic>
    </p:spTree>
    <p:extLst>
      <p:ext uri="{BB962C8B-B14F-4D97-AF65-F5344CB8AC3E}">
        <p14:creationId xmlns:p14="http://schemas.microsoft.com/office/powerpoint/2010/main" val="6191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0E2AD0-FE82-883B-D594-4E579EECA7D3}"/>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3" name="TextBox 2">
            <a:extLst>
              <a:ext uri="{FF2B5EF4-FFF2-40B4-BE49-F238E27FC236}">
                <a16:creationId xmlns:a16="http://schemas.microsoft.com/office/drawing/2014/main" id="{5BA44435-A50C-D6AB-C54F-CCE5DADFC2EA}"/>
              </a:ext>
            </a:extLst>
          </p:cNvPr>
          <p:cNvSpPr txBox="1"/>
          <p:nvPr/>
        </p:nvSpPr>
        <p:spPr>
          <a:xfrm>
            <a:off x="103990" y="96820"/>
            <a:ext cx="11984019" cy="923330"/>
          </a:xfrm>
          <a:prstGeom prst="rect">
            <a:avLst/>
          </a:prstGeom>
          <a:noFill/>
        </p:spPr>
        <p:txBody>
          <a:bodyPr wrap="square" rtlCol="0">
            <a:spAutoFit/>
          </a:bodyPr>
          <a:lstStyle/>
          <a:p>
            <a:pPr algn="ctr"/>
            <a:r>
              <a:rPr lang="en-US" sz="5400" dirty="0">
                <a:solidFill>
                  <a:schemeClr val="bg2"/>
                </a:solidFill>
                <a:latin typeface="Candara" panose="020E0502030303020204" pitchFamily="34" charset="0"/>
              </a:rPr>
              <a:t>Forgive and Ye Shall Be Forgiven</a:t>
            </a:r>
          </a:p>
        </p:txBody>
      </p:sp>
      <p:sp>
        <p:nvSpPr>
          <p:cNvPr id="4" name="TextBox 3">
            <a:extLst>
              <a:ext uri="{FF2B5EF4-FFF2-40B4-BE49-F238E27FC236}">
                <a16:creationId xmlns:a16="http://schemas.microsoft.com/office/drawing/2014/main" id="{C9382721-D5D0-36D8-33AA-0CC247EB65DF}"/>
              </a:ext>
            </a:extLst>
          </p:cNvPr>
          <p:cNvSpPr txBox="1"/>
          <p:nvPr/>
        </p:nvSpPr>
        <p:spPr>
          <a:xfrm>
            <a:off x="208600" y="6365547"/>
            <a:ext cx="4272881" cy="369332"/>
          </a:xfrm>
          <a:prstGeom prst="rect">
            <a:avLst/>
          </a:prstGeom>
          <a:noFill/>
        </p:spPr>
        <p:txBody>
          <a:bodyPr wrap="square" rtlCol="0">
            <a:spAutoFit/>
          </a:bodyPr>
          <a:lstStyle/>
          <a:p>
            <a:r>
              <a:rPr lang="en-US" dirty="0">
                <a:solidFill>
                  <a:schemeClr val="bg2"/>
                </a:solidFill>
              </a:rPr>
              <a:t>D&amp;C 64:10; Luke 6:37; Luke 18:22</a:t>
            </a:r>
          </a:p>
        </p:txBody>
      </p:sp>
      <p:sp>
        <p:nvSpPr>
          <p:cNvPr id="6" name="TextBox 5">
            <a:extLst>
              <a:ext uri="{FF2B5EF4-FFF2-40B4-BE49-F238E27FC236}">
                <a16:creationId xmlns:a16="http://schemas.microsoft.com/office/drawing/2014/main" id="{E59A37DF-0DD0-F490-A2AB-37776D1EBC8C}"/>
              </a:ext>
            </a:extLst>
          </p:cNvPr>
          <p:cNvSpPr txBox="1"/>
          <p:nvPr/>
        </p:nvSpPr>
        <p:spPr>
          <a:xfrm>
            <a:off x="529815" y="1338358"/>
            <a:ext cx="6094206" cy="2246769"/>
          </a:xfrm>
          <a:prstGeom prst="rect">
            <a:avLst/>
          </a:prstGeom>
          <a:noFill/>
        </p:spPr>
        <p:txBody>
          <a:bodyPr wrap="square">
            <a:spAutoFit/>
          </a:bodyPr>
          <a:lstStyle/>
          <a:p>
            <a:r>
              <a:rPr lang="en-US" sz="2000" b="0" i="0" dirty="0">
                <a:solidFill>
                  <a:schemeClr val="bg1"/>
                </a:solidFill>
                <a:effectLst/>
              </a:rPr>
              <a:t>...He did </a:t>
            </a:r>
            <a:r>
              <a:rPr lang="en-US" sz="2000" b="0" i="1" dirty="0">
                <a:solidFill>
                  <a:schemeClr val="bg1"/>
                </a:solidFill>
                <a:effectLst/>
              </a:rPr>
              <a:t>not</a:t>
            </a:r>
            <a:r>
              <a:rPr lang="en-US" sz="2000" b="0" i="0" dirty="0">
                <a:solidFill>
                  <a:schemeClr val="bg1"/>
                </a:solidFill>
                <a:effectLst/>
              </a:rPr>
              <a:t> say, “You are not allowed to feel true pain or real sorrow from the shattering experiences you have had at the hand of another.” </a:t>
            </a:r>
          </a:p>
          <a:p>
            <a:endParaRPr lang="en-US" sz="2000" dirty="0">
              <a:solidFill>
                <a:schemeClr val="bg1"/>
              </a:solidFill>
            </a:endParaRPr>
          </a:p>
          <a:p>
            <a:r>
              <a:rPr lang="en-US" sz="2000" b="0" i="1" dirty="0">
                <a:solidFill>
                  <a:schemeClr val="bg1"/>
                </a:solidFill>
                <a:effectLst/>
              </a:rPr>
              <a:t>Nor</a:t>
            </a:r>
            <a:r>
              <a:rPr lang="en-US" sz="2000" b="0" i="0" dirty="0">
                <a:solidFill>
                  <a:schemeClr val="bg1"/>
                </a:solidFill>
                <a:effectLst/>
              </a:rPr>
              <a:t> did He say, “In order to forgive fully, you have to reenter a toxic relationship or return to an abusive, destructive circumstance.” </a:t>
            </a:r>
          </a:p>
        </p:txBody>
      </p:sp>
      <p:pic>
        <p:nvPicPr>
          <p:cNvPr id="8" name="Picture 7" descr="A person in a suit and tie&#10;&#10;Description automatically generated">
            <a:extLst>
              <a:ext uri="{FF2B5EF4-FFF2-40B4-BE49-F238E27FC236}">
                <a16:creationId xmlns:a16="http://schemas.microsoft.com/office/drawing/2014/main" id="{6984E990-EF74-3606-B484-20EFCD45F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68" y="289091"/>
            <a:ext cx="835342" cy="1043139"/>
          </a:xfrm>
          <a:prstGeom prst="rect">
            <a:avLst/>
          </a:prstGeom>
        </p:spPr>
      </p:pic>
      <p:pic>
        <p:nvPicPr>
          <p:cNvPr id="18" name="Picture 17">
            <a:extLst>
              <a:ext uri="{FF2B5EF4-FFF2-40B4-BE49-F238E27FC236}">
                <a16:creationId xmlns:a16="http://schemas.microsoft.com/office/drawing/2014/main" id="{728B26B0-A030-99FA-B795-8D0568E44CC9}"/>
              </a:ext>
            </a:extLst>
          </p:cNvPr>
          <p:cNvPicPr>
            <a:picLocks noChangeAspect="1"/>
          </p:cNvPicPr>
          <p:nvPr/>
        </p:nvPicPr>
        <p:blipFill>
          <a:blip r:embed="rId4"/>
          <a:stretch>
            <a:fillRect/>
          </a:stretch>
        </p:blipFill>
        <p:spPr>
          <a:xfrm>
            <a:off x="1445563" y="3666562"/>
            <a:ext cx="4046042" cy="2617550"/>
          </a:xfrm>
          <a:prstGeom prst="rect">
            <a:avLst/>
          </a:prstGeom>
        </p:spPr>
      </p:pic>
      <p:pic>
        <p:nvPicPr>
          <p:cNvPr id="20" name="Picture 19">
            <a:extLst>
              <a:ext uri="{FF2B5EF4-FFF2-40B4-BE49-F238E27FC236}">
                <a16:creationId xmlns:a16="http://schemas.microsoft.com/office/drawing/2014/main" id="{51EDA46E-C682-D6FC-8415-EAE39C615903}"/>
              </a:ext>
            </a:extLst>
          </p:cNvPr>
          <p:cNvPicPr>
            <a:picLocks noChangeAspect="1"/>
          </p:cNvPicPr>
          <p:nvPr/>
        </p:nvPicPr>
        <p:blipFill>
          <a:blip r:embed="rId5"/>
          <a:stretch>
            <a:fillRect/>
          </a:stretch>
        </p:blipFill>
        <p:spPr>
          <a:xfrm>
            <a:off x="9068316" y="1020150"/>
            <a:ext cx="2214871" cy="3157977"/>
          </a:xfrm>
          <a:prstGeom prst="rect">
            <a:avLst/>
          </a:prstGeom>
        </p:spPr>
      </p:pic>
      <p:sp>
        <p:nvSpPr>
          <p:cNvPr id="22" name="TextBox 21">
            <a:extLst>
              <a:ext uri="{FF2B5EF4-FFF2-40B4-BE49-F238E27FC236}">
                <a16:creationId xmlns:a16="http://schemas.microsoft.com/office/drawing/2014/main" id="{BC9C06B2-496F-048E-D914-7BACF99B3650}"/>
              </a:ext>
            </a:extLst>
          </p:cNvPr>
          <p:cNvSpPr txBox="1"/>
          <p:nvPr/>
        </p:nvSpPr>
        <p:spPr>
          <a:xfrm>
            <a:off x="5697071" y="4216606"/>
            <a:ext cx="6094206" cy="2154436"/>
          </a:xfrm>
          <a:prstGeom prst="rect">
            <a:avLst/>
          </a:prstGeom>
          <a:noFill/>
        </p:spPr>
        <p:txBody>
          <a:bodyPr wrap="square">
            <a:spAutoFit/>
          </a:bodyPr>
          <a:lstStyle/>
          <a:p>
            <a:r>
              <a:rPr lang="en-US" sz="2000" b="0" i="0" dirty="0">
                <a:solidFill>
                  <a:schemeClr val="bg1"/>
                </a:solidFill>
                <a:effectLst/>
              </a:rPr>
              <a:t>But notwithstanding even the most terrible offenses that might come to us, we can rise above our pain only when we put our feet onto the path of true healing. </a:t>
            </a:r>
          </a:p>
          <a:p>
            <a:endParaRPr lang="en-US" sz="2000" dirty="0">
              <a:solidFill>
                <a:schemeClr val="bg1"/>
              </a:solidFill>
            </a:endParaRPr>
          </a:p>
          <a:p>
            <a:r>
              <a:rPr lang="en-US" sz="2000" b="0" i="0" dirty="0">
                <a:solidFill>
                  <a:schemeClr val="bg1"/>
                </a:solidFill>
                <a:effectLst/>
              </a:rPr>
              <a:t>That path is the forgiving one walked by Jesus of Nazareth, who calls out to each of us, “Come, follow me”</a:t>
            </a:r>
          </a:p>
          <a:p>
            <a:r>
              <a:rPr lang="en-US" sz="1400" b="0" i="0" dirty="0">
                <a:solidFill>
                  <a:schemeClr val="bg1"/>
                </a:solidFill>
                <a:effectLst/>
              </a:rPr>
              <a:t>Jeffrey R. Holland</a:t>
            </a:r>
            <a:endParaRPr lang="en-US" sz="1400" dirty="0">
              <a:solidFill>
                <a:schemeClr val="bg1"/>
              </a:solidFill>
            </a:endParaRPr>
          </a:p>
        </p:txBody>
      </p:sp>
      <p:pic>
        <p:nvPicPr>
          <p:cNvPr id="24" name="Picture 23">
            <a:extLst>
              <a:ext uri="{FF2B5EF4-FFF2-40B4-BE49-F238E27FC236}">
                <a16:creationId xmlns:a16="http://schemas.microsoft.com/office/drawing/2014/main" id="{84E96493-C8CE-EDC0-CC16-9853D4A657F2}"/>
              </a:ext>
            </a:extLst>
          </p:cNvPr>
          <p:cNvPicPr>
            <a:picLocks noChangeAspect="1"/>
          </p:cNvPicPr>
          <p:nvPr/>
        </p:nvPicPr>
        <p:blipFill>
          <a:blip r:embed="rId6"/>
          <a:stretch>
            <a:fillRect/>
          </a:stretch>
        </p:blipFill>
        <p:spPr>
          <a:xfrm>
            <a:off x="6624021" y="1665726"/>
            <a:ext cx="2029108" cy="2124371"/>
          </a:xfrm>
          <a:prstGeom prst="rect">
            <a:avLst/>
          </a:prstGeom>
        </p:spPr>
      </p:pic>
    </p:spTree>
    <p:extLst>
      <p:ext uri="{BB962C8B-B14F-4D97-AF65-F5344CB8AC3E}">
        <p14:creationId xmlns:p14="http://schemas.microsoft.com/office/powerpoint/2010/main" val="13998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500"/>
                                        <p:tgtEl>
                                          <p:spTgt spid="24"/>
                                        </p:tgtEl>
                                      </p:cBhvr>
                                    </p:animEffect>
                                    <p:anim calcmode="lin" valueType="num">
                                      <p:cBhvr>
                                        <p:cTn id="20" dur="1500" fill="hold"/>
                                        <p:tgtEl>
                                          <p:spTgt spid="24"/>
                                        </p:tgtEl>
                                        <p:attrNameLst>
                                          <p:attrName>ppt_x</p:attrName>
                                        </p:attrNameLst>
                                      </p:cBhvr>
                                      <p:tavLst>
                                        <p:tav tm="0">
                                          <p:val>
                                            <p:strVal val="#ppt_x"/>
                                          </p:val>
                                        </p:tav>
                                        <p:tav tm="100000">
                                          <p:val>
                                            <p:strVal val="#ppt_x"/>
                                          </p:val>
                                        </p:tav>
                                      </p:tavLst>
                                    </p:anim>
                                    <p:anim calcmode="lin" valueType="num">
                                      <p:cBhvr>
                                        <p:cTn id="21"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0ECEDB-589E-45D2-ADA7-4CB505F56D28}"/>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0"/>
            <a:ext cx="8909108" cy="923330"/>
          </a:xfrm>
          <a:prstGeom prst="rect">
            <a:avLst/>
          </a:prstGeom>
          <a:noFill/>
        </p:spPr>
        <p:txBody>
          <a:bodyPr wrap="square" rtlCol="0">
            <a:spAutoFit/>
          </a:bodyPr>
          <a:lstStyle/>
          <a:p>
            <a:pPr algn="ctr"/>
            <a:r>
              <a:rPr lang="en-US" sz="5400" dirty="0">
                <a:solidFill>
                  <a:schemeClr val="bg2"/>
                </a:solidFill>
                <a:latin typeface="Candara" panose="020E0502030303020204" pitchFamily="34" charset="0"/>
              </a:rPr>
              <a:t>Forgiveness is Forgetfulness</a:t>
            </a:r>
          </a:p>
        </p:txBody>
      </p:sp>
      <p:sp>
        <p:nvSpPr>
          <p:cNvPr id="5" name="TextBox 4"/>
          <p:cNvSpPr txBox="1"/>
          <p:nvPr/>
        </p:nvSpPr>
        <p:spPr>
          <a:xfrm>
            <a:off x="1814468" y="1007870"/>
            <a:ext cx="4432534" cy="2462213"/>
          </a:xfrm>
          <a:prstGeom prst="rect">
            <a:avLst/>
          </a:prstGeom>
          <a:noFill/>
        </p:spPr>
        <p:txBody>
          <a:bodyPr wrap="square" rtlCol="0">
            <a:spAutoFit/>
          </a:bodyPr>
          <a:lstStyle/>
          <a:p>
            <a:pPr algn="ctr"/>
            <a:r>
              <a:rPr lang="en-US" sz="2800" dirty="0">
                <a:solidFill>
                  <a:srgbClr val="FFFF00"/>
                </a:solidFill>
              </a:rPr>
              <a:t>A statement of greater sin</a:t>
            </a:r>
          </a:p>
          <a:p>
            <a:pPr algn="ctr"/>
            <a:endParaRPr lang="en-US" dirty="0">
              <a:solidFill>
                <a:schemeClr val="bg2"/>
              </a:solidFill>
            </a:endParaRPr>
          </a:p>
          <a:p>
            <a:pPr algn="ctr"/>
            <a:r>
              <a:rPr lang="en-US" dirty="0">
                <a:solidFill>
                  <a:schemeClr val="bg2"/>
                </a:solidFill>
              </a:rPr>
              <a:t>“I will forgive, but I will never forget”</a:t>
            </a:r>
          </a:p>
          <a:p>
            <a:pPr algn="ctr"/>
            <a:endParaRPr lang="en-US" dirty="0">
              <a:solidFill>
                <a:schemeClr val="bg2"/>
              </a:solidFill>
            </a:endParaRPr>
          </a:p>
          <a:p>
            <a:pPr algn="ctr"/>
            <a:r>
              <a:rPr lang="en-US" dirty="0">
                <a:solidFill>
                  <a:schemeClr val="bg2"/>
                </a:solidFill>
              </a:rPr>
              <a:t>“I can forgive, but I cannot forget is another way of saying I cannot forgive”</a:t>
            </a:r>
          </a:p>
          <a:p>
            <a:pPr algn="ctr"/>
            <a:r>
              <a:rPr lang="en-US" sz="1200" dirty="0">
                <a:solidFill>
                  <a:schemeClr val="bg2"/>
                </a:solidFill>
              </a:rPr>
              <a:t>Henry Ward Beecher</a:t>
            </a:r>
          </a:p>
          <a:p>
            <a:pPr algn="ctr"/>
            <a:endParaRPr lang="en-US" dirty="0">
              <a:solidFill>
                <a:schemeClr val="bg2"/>
              </a:solidFill>
            </a:endParaRPr>
          </a:p>
        </p:txBody>
      </p:sp>
      <p:sp>
        <p:nvSpPr>
          <p:cNvPr id="8" name="TextBox 7"/>
          <p:cNvSpPr txBox="1"/>
          <p:nvPr/>
        </p:nvSpPr>
        <p:spPr>
          <a:xfrm>
            <a:off x="215136" y="6287443"/>
            <a:ext cx="4432534" cy="369332"/>
          </a:xfrm>
          <a:prstGeom prst="rect">
            <a:avLst/>
          </a:prstGeom>
          <a:noFill/>
        </p:spPr>
        <p:txBody>
          <a:bodyPr wrap="square" rtlCol="0">
            <a:spAutoFit/>
          </a:bodyPr>
          <a:lstStyle/>
          <a:p>
            <a:r>
              <a:rPr lang="en-US" dirty="0">
                <a:solidFill>
                  <a:schemeClr val="bg2"/>
                </a:solidFill>
              </a:rPr>
              <a:t>D&amp;C 64:8-10</a:t>
            </a:r>
            <a:endParaRPr lang="en-US" sz="1100" dirty="0">
              <a:solidFill>
                <a:schemeClr val="bg2"/>
              </a:solidFill>
            </a:endParaRPr>
          </a:p>
        </p:txBody>
      </p:sp>
      <p:sp>
        <p:nvSpPr>
          <p:cNvPr id="7" name="TextBox 6"/>
          <p:cNvSpPr txBox="1"/>
          <p:nvPr/>
        </p:nvSpPr>
        <p:spPr>
          <a:xfrm>
            <a:off x="5642322" y="3429000"/>
            <a:ext cx="4432534" cy="1107996"/>
          </a:xfrm>
          <a:prstGeom prst="rect">
            <a:avLst/>
          </a:prstGeom>
          <a:noFill/>
        </p:spPr>
        <p:txBody>
          <a:bodyPr wrap="square" rtlCol="0">
            <a:spAutoFit/>
          </a:bodyPr>
          <a:lstStyle/>
          <a:p>
            <a:r>
              <a:rPr lang="en-US" dirty="0">
                <a:solidFill>
                  <a:schemeClr val="bg2"/>
                </a:solidFill>
              </a:rPr>
              <a:t>“I may add that unless a person forgives his brother (or sister) his trespasses </a:t>
            </a:r>
            <a:r>
              <a:rPr lang="en-US" i="1" dirty="0">
                <a:solidFill>
                  <a:schemeClr val="bg2"/>
                </a:solidFill>
              </a:rPr>
              <a:t>with all his heart </a:t>
            </a:r>
            <a:r>
              <a:rPr lang="en-US" dirty="0">
                <a:solidFill>
                  <a:schemeClr val="bg2"/>
                </a:solidFill>
              </a:rPr>
              <a:t>he is unfit to partake of the sacrament.”</a:t>
            </a:r>
          </a:p>
          <a:p>
            <a:r>
              <a:rPr lang="en-US" sz="1200" dirty="0">
                <a:solidFill>
                  <a:schemeClr val="bg2"/>
                </a:solidFill>
              </a:rPr>
              <a:t>President Spencer W. Kimball</a:t>
            </a:r>
          </a:p>
        </p:txBody>
      </p:sp>
      <p:sp>
        <p:nvSpPr>
          <p:cNvPr id="2" name="Rectangle 1"/>
          <p:cNvSpPr/>
          <p:nvPr/>
        </p:nvSpPr>
        <p:spPr>
          <a:xfrm>
            <a:off x="4129694" y="4880635"/>
            <a:ext cx="7847170" cy="1384995"/>
          </a:xfrm>
          <a:prstGeom prst="rect">
            <a:avLst/>
          </a:prstGeom>
        </p:spPr>
        <p:txBody>
          <a:bodyPr wrap="square">
            <a:spAutoFit/>
          </a:bodyPr>
          <a:lstStyle/>
          <a:p>
            <a:pPr fontAlgn="base"/>
            <a:r>
              <a:rPr lang="en-US" dirty="0">
                <a:solidFill>
                  <a:srgbClr val="FFFF00"/>
                </a:solidFill>
                <a:latin typeface="Georgia" panose="02040502050405020303" pitchFamily="18" charset="0"/>
              </a:rPr>
              <a:t>For he that </a:t>
            </a:r>
            <a:r>
              <a:rPr lang="en-US" dirty="0" err="1">
                <a:solidFill>
                  <a:srgbClr val="FFFF00"/>
                </a:solidFill>
                <a:latin typeface="Georgia" panose="02040502050405020303" pitchFamily="18" charset="0"/>
              </a:rPr>
              <a:t>eateth</a:t>
            </a:r>
            <a:r>
              <a:rPr lang="en-US" dirty="0">
                <a:solidFill>
                  <a:srgbClr val="FFFF00"/>
                </a:solidFill>
                <a:latin typeface="Georgia" panose="02040502050405020303" pitchFamily="18" charset="0"/>
              </a:rPr>
              <a:t> and </a:t>
            </a:r>
            <a:r>
              <a:rPr lang="en-US" dirty="0" err="1">
                <a:solidFill>
                  <a:srgbClr val="FFFF00"/>
                </a:solidFill>
                <a:latin typeface="Georgia" panose="02040502050405020303" pitchFamily="18" charset="0"/>
              </a:rPr>
              <a:t>drinketh</a:t>
            </a:r>
            <a:r>
              <a:rPr lang="en-US" dirty="0">
                <a:solidFill>
                  <a:srgbClr val="FFFF00"/>
                </a:solidFill>
                <a:latin typeface="Georgia" panose="02040502050405020303" pitchFamily="18" charset="0"/>
              </a:rPr>
              <a:t> unworthily, </a:t>
            </a:r>
            <a:r>
              <a:rPr lang="en-US" dirty="0" err="1">
                <a:solidFill>
                  <a:srgbClr val="FFFF00"/>
                </a:solidFill>
                <a:latin typeface="Georgia" panose="02040502050405020303" pitchFamily="18" charset="0"/>
              </a:rPr>
              <a:t>eateth</a:t>
            </a:r>
            <a:r>
              <a:rPr lang="en-US" dirty="0">
                <a:solidFill>
                  <a:srgbClr val="FFFF00"/>
                </a:solidFill>
                <a:latin typeface="Georgia" panose="02040502050405020303" pitchFamily="18" charset="0"/>
              </a:rPr>
              <a:t> and </a:t>
            </a:r>
            <a:r>
              <a:rPr lang="en-US" dirty="0" err="1">
                <a:solidFill>
                  <a:srgbClr val="FFFF00"/>
                </a:solidFill>
                <a:latin typeface="Georgia" panose="02040502050405020303" pitchFamily="18" charset="0"/>
              </a:rPr>
              <a:t>drinketh</a:t>
            </a:r>
            <a:r>
              <a:rPr lang="en-US" dirty="0">
                <a:solidFill>
                  <a:srgbClr val="FFFF00"/>
                </a:solidFill>
                <a:latin typeface="Georgia" panose="02040502050405020303" pitchFamily="18" charset="0"/>
              </a:rPr>
              <a:t> damnation to himself, not discerning the Lord’s body.</a:t>
            </a:r>
          </a:p>
          <a:p>
            <a:pPr fontAlgn="base"/>
            <a:endParaRPr lang="en-US" dirty="0">
              <a:solidFill>
                <a:srgbClr val="FFFF00"/>
              </a:solidFill>
              <a:latin typeface="Georgia" panose="02040502050405020303" pitchFamily="18" charset="0"/>
            </a:endParaRPr>
          </a:p>
          <a:p>
            <a:pPr fontAlgn="base"/>
            <a:r>
              <a:rPr lang="en-US" dirty="0">
                <a:solidFill>
                  <a:srgbClr val="FFFF00"/>
                </a:solidFill>
                <a:latin typeface="Georgia" panose="02040502050405020303" pitchFamily="18" charset="0"/>
              </a:rPr>
              <a:t>For this cause many </a:t>
            </a:r>
            <a:r>
              <a:rPr lang="en-US" i="1" dirty="0">
                <a:solidFill>
                  <a:srgbClr val="FFFF00"/>
                </a:solidFill>
                <a:latin typeface="Georgia" panose="02040502050405020303" pitchFamily="18" charset="0"/>
              </a:rPr>
              <a:t>are</a:t>
            </a:r>
            <a:r>
              <a:rPr lang="en-US" dirty="0">
                <a:solidFill>
                  <a:srgbClr val="FFFF00"/>
                </a:solidFill>
                <a:latin typeface="Georgia" panose="02040502050405020303" pitchFamily="18" charset="0"/>
              </a:rPr>
              <a:t> weak and sickly among you, and many sleep</a:t>
            </a:r>
          </a:p>
          <a:p>
            <a:pPr fontAlgn="base"/>
            <a:r>
              <a:rPr lang="en-US" sz="1200" dirty="0">
                <a:solidFill>
                  <a:srgbClr val="FFFF00"/>
                </a:solidFill>
                <a:latin typeface="Georgia" panose="02040502050405020303" pitchFamily="18" charset="0"/>
              </a:rPr>
              <a:t>1 Corinthians 11:29-30</a:t>
            </a:r>
          </a:p>
        </p:txBody>
      </p:sp>
      <p:pic>
        <p:nvPicPr>
          <p:cNvPr id="4" name="Picture 3">
            <a:extLst>
              <a:ext uri="{FF2B5EF4-FFF2-40B4-BE49-F238E27FC236}">
                <a16:creationId xmlns:a16="http://schemas.microsoft.com/office/drawing/2014/main" id="{A0150B5E-0395-41C8-AAEA-694318E44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539" y="923330"/>
            <a:ext cx="2324100" cy="2324100"/>
          </a:xfrm>
          <a:prstGeom prst="rect">
            <a:avLst/>
          </a:prstGeom>
        </p:spPr>
      </p:pic>
      <p:pic>
        <p:nvPicPr>
          <p:cNvPr id="11" name="Picture 10">
            <a:extLst>
              <a:ext uri="{FF2B5EF4-FFF2-40B4-BE49-F238E27FC236}">
                <a16:creationId xmlns:a16="http://schemas.microsoft.com/office/drawing/2014/main" id="{B1DBD391-15AF-4F5C-A2A1-29F404DE6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364" y="3739383"/>
            <a:ext cx="2517194" cy="2013755"/>
          </a:xfrm>
          <a:prstGeom prst="rect">
            <a:avLst/>
          </a:prstGeom>
        </p:spPr>
      </p:pic>
    </p:spTree>
    <p:extLst>
      <p:ext uri="{BB962C8B-B14F-4D97-AF65-F5344CB8AC3E}">
        <p14:creationId xmlns:p14="http://schemas.microsoft.com/office/powerpoint/2010/main" val="200516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18940DF-65DC-4184-B8D6-BE17A700993B}"/>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0"/>
            <a:ext cx="8909108" cy="923330"/>
          </a:xfrm>
          <a:prstGeom prst="rect">
            <a:avLst/>
          </a:prstGeom>
          <a:noFill/>
        </p:spPr>
        <p:txBody>
          <a:bodyPr wrap="square" rtlCol="0">
            <a:spAutoFit/>
          </a:bodyPr>
          <a:lstStyle/>
          <a:p>
            <a:pPr algn="ctr"/>
            <a:r>
              <a:rPr lang="en-US" sz="5400" dirty="0">
                <a:solidFill>
                  <a:schemeClr val="bg2"/>
                </a:solidFill>
                <a:latin typeface="Candara" panose="020E0502030303020204" pitchFamily="34" charset="0"/>
              </a:rPr>
              <a:t>Be Aware of:</a:t>
            </a:r>
          </a:p>
        </p:txBody>
      </p:sp>
      <p:sp>
        <p:nvSpPr>
          <p:cNvPr id="8" name="TextBox 7"/>
          <p:cNvSpPr txBox="1"/>
          <p:nvPr/>
        </p:nvSpPr>
        <p:spPr>
          <a:xfrm>
            <a:off x="130053" y="6424742"/>
            <a:ext cx="4432534" cy="369332"/>
          </a:xfrm>
          <a:prstGeom prst="rect">
            <a:avLst/>
          </a:prstGeom>
          <a:noFill/>
        </p:spPr>
        <p:txBody>
          <a:bodyPr wrap="square" rtlCol="0">
            <a:spAutoFit/>
          </a:bodyPr>
          <a:lstStyle/>
          <a:p>
            <a:r>
              <a:rPr lang="en-US" dirty="0">
                <a:solidFill>
                  <a:schemeClr val="bg2"/>
                </a:solidFill>
              </a:rPr>
              <a:t>D&amp;C 64:8-10—</a:t>
            </a:r>
            <a:r>
              <a:rPr lang="en-US" sz="1200" dirty="0">
                <a:solidFill>
                  <a:schemeClr val="bg2"/>
                </a:solidFill>
              </a:rPr>
              <a:t>President Spencer W. Kimball</a:t>
            </a:r>
          </a:p>
        </p:txBody>
      </p:sp>
      <p:sp>
        <p:nvSpPr>
          <p:cNvPr id="7" name="TextBox 6"/>
          <p:cNvSpPr txBox="1"/>
          <p:nvPr/>
        </p:nvSpPr>
        <p:spPr>
          <a:xfrm>
            <a:off x="2017674" y="1007075"/>
            <a:ext cx="2216267" cy="1477328"/>
          </a:xfrm>
          <a:prstGeom prst="rect">
            <a:avLst/>
          </a:prstGeom>
          <a:noFill/>
        </p:spPr>
        <p:txBody>
          <a:bodyPr wrap="square" rtlCol="0">
            <a:spAutoFit/>
          </a:bodyPr>
          <a:lstStyle/>
          <a:p>
            <a:r>
              <a:rPr lang="en-US" dirty="0">
                <a:solidFill>
                  <a:schemeClr val="bg2"/>
                </a:solidFill>
              </a:rPr>
              <a:t>Hounding the Transgressor---by notes, criticizing on </a:t>
            </a:r>
            <a:r>
              <a:rPr lang="en-US" dirty="0" err="1">
                <a:solidFill>
                  <a:schemeClr val="bg2"/>
                </a:solidFill>
              </a:rPr>
              <a:t>facebook</a:t>
            </a:r>
            <a:r>
              <a:rPr lang="en-US" dirty="0">
                <a:solidFill>
                  <a:schemeClr val="bg2"/>
                </a:solidFill>
              </a:rPr>
              <a:t>, texting unkind words</a:t>
            </a:r>
            <a:endParaRPr lang="en-US" sz="1200" dirty="0">
              <a:solidFill>
                <a:schemeClr val="bg2"/>
              </a:solidFill>
            </a:endParaRPr>
          </a:p>
        </p:txBody>
      </p:sp>
      <p:sp>
        <p:nvSpPr>
          <p:cNvPr id="9" name="TextBox 8"/>
          <p:cNvSpPr txBox="1"/>
          <p:nvPr/>
        </p:nvSpPr>
        <p:spPr>
          <a:xfrm>
            <a:off x="6285471" y="872523"/>
            <a:ext cx="3410465" cy="1200329"/>
          </a:xfrm>
          <a:prstGeom prst="rect">
            <a:avLst/>
          </a:prstGeom>
          <a:noFill/>
        </p:spPr>
        <p:txBody>
          <a:bodyPr wrap="square" rtlCol="0">
            <a:spAutoFit/>
          </a:bodyPr>
          <a:lstStyle/>
          <a:p>
            <a:r>
              <a:rPr lang="en-US" dirty="0">
                <a:solidFill>
                  <a:schemeClr val="bg2"/>
                </a:solidFill>
              </a:rPr>
              <a:t>Revenge--something done in vengeance or an opportunity to retaliate or gain satisfaction</a:t>
            </a:r>
          </a:p>
        </p:txBody>
      </p:sp>
      <p:sp>
        <p:nvSpPr>
          <p:cNvPr id="10" name="TextBox 9"/>
          <p:cNvSpPr txBox="1"/>
          <p:nvPr/>
        </p:nvSpPr>
        <p:spPr>
          <a:xfrm>
            <a:off x="3727817" y="3309077"/>
            <a:ext cx="2348260" cy="923330"/>
          </a:xfrm>
          <a:prstGeom prst="rect">
            <a:avLst/>
          </a:prstGeom>
          <a:noFill/>
        </p:spPr>
        <p:txBody>
          <a:bodyPr wrap="square" rtlCol="0">
            <a:spAutoFit/>
          </a:bodyPr>
          <a:lstStyle/>
          <a:p>
            <a:r>
              <a:rPr lang="en-US" dirty="0">
                <a:solidFill>
                  <a:schemeClr val="bg2"/>
                </a:solidFill>
              </a:rPr>
              <a:t>Judgment—The Lord will do the judging in the final analysis</a:t>
            </a:r>
          </a:p>
        </p:txBody>
      </p:sp>
      <p:sp>
        <p:nvSpPr>
          <p:cNvPr id="11" name="TextBox 10"/>
          <p:cNvSpPr txBox="1"/>
          <p:nvPr/>
        </p:nvSpPr>
        <p:spPr>
          <a:xfrm>
            <a:off x="7378154" y="3651927"/>
            <a:ext cx="2901720" cy="1200329"/>
          </a:xfrm>
          <a:prstGeom prst="rect">
            <a:avLst/>
          </a:prstGeom>
          <a:noFill/>
        </p:spPr>
        <p:txBody>
          <a:bodyPr wrap="square" rtlCol="0">
            <a:spAutoFit/>
          </a:bodyPr>
          <a:lstStyle/>
          <a:p>
            <a:r>
              <a:rPr lang="en-US" dirty="0">
                <a:solidFill>
                  <a:schemeClr val="bg2"/>
                </a:solidFill>
              </a:rPr>
              <a:t>Bitterness—it poison’s mostly the one who harbors it in their hearts—it generates hate</a:t>
            </a:r>
          </a:p>
        </p:txBody>
      </p:sp>
      <p:sp>
        <p:nvSpPr>
          <p:cNvPr id="12" name="TextBox 11"/>
          <p:cNvSpPr txBox="1"/>
          <p:nvPr/>
        </p:nvSpPr>
        <p:spPr>
          <a:xfrm>
            <a:off x="4739284" y="5673341"/>
            <a:ext cx="5126245" cy="369332"/>
          </a:xfrm>
          <a:prstGeom prst="rect">
            <a:avLst/>
          </a:prstGeom>
          <a:noFill/>
        </p:spPr>
        <p:txBody>
          <a:bodyPr wrap="square" rtlCol="0">
            <a:spAutoFit/>
          </a:bodyPr>
          <a:lstStyle/>
          <a:p>
            <a:r>
              <a:rPr lang="en-US" dirty="0">
                <a:solidFill>
                  <a:schemeClr val="bg2"/>
                </a:solidFill>
              </a:rPr>
              <a:t>Misinformation or Misunderstanding</a:t>
            </a:r>
          </a:p>
        </p:txBody>
      </p:sp>
      <p:pic>
        <p:nvPicPr>
          <p:cNvPr id="3" name="Picture 2">
            <a:extLst>
              <a:ext uri="{FF2B5EF4-FFF2-40B4-BE49-F238E27FC236}">
                <a16:creationId xmlns:a16="http://schemas.microsoft.com/office/drawing/2014/main" id="{EE31B79D-9938-4481-A6B8-773844FE7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997" y="1023320"/>
            <a:ext cx="1485900" cy="1485900"/>
          </a:xfrm>
          <a:prstGeom prst="rect">
            <a:avLst/>
          </a:prstGeom>
        </p:spPr>
      </p:pic>
      <p:pic>
        <p:nvPicPr>
          <p:cNvPr id="14" name="Picture 13">
            <a:extLst>
              <a:ext uri="{FF2B5EF4-FFF2-40B4-BE49-F238E27FC236}">
                <a16:creationId xmlns:a16="http://schemas.microsoft.com/office/drawing/2014/main" id="{D5B67951-1A64-498E-8561-54F610E51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360" y="3187747"/>
            <a:ext cx="1809750" cy="1266825"/>
          </a:xfrm>
          <a:prstGeom prst="rect">
            <a:avLst/>
          </a:prstGeom>
        </p:spPr>
      </p:pic>
      <p:pic>
        <p:nvPicPr>
          <p:cNvPr id="17" name="Picture 16">
            <a:extLst>
              <a:ext uri="{FF2B5EF4-FFF2-40B4-BE49-F238E27FC236}">
                <a16:creationId xmlns:a16="http://schemas.microsoft.com/office/drawing/2014/main" id="{1DC0F361-CBAF-41B4-A504-42819E994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0376" y="1858993"/>
            <a:ext cx="2247900" cy="1504950"/>
          </a:xfrm>
          <a:prstGeom prst="rect">
            <a:avLst/>
          </a:prstGeom>
        </p:spPr>
      </p:pic>
      <p:pic>
        <p:nvPicPr>
          <p:cNvPr id="19" name="Picture 18">
            <a:extLst>
              <a:ext uri="{FF2B5EF4-FFF2-40B4-BE49-F238E27FC236}">
                <a16:creationId xmlns:a16="http://schemas.microsoft.com/office/drawing/2014/main" id="{0E9EC410-09DF-4195-9AA8-BDEF472A69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677" y="2673021"/>
            <a:ext cx="1076325" cy="2409825"/>
          </a:xfrm>
          <a:prstGeom prst="rect">
            <a:avLst/>
          </a:prstGeom>
        </p:spPr>
      </p:pic>
      <p:pic>
        <p:nvPicPr>
          <p:cNvPr id="21" name="Picture 20">
            <a:extLst>
              <a:ext uri="{FF2B5EF4-FFF2-40B4-BE49-F238E27FC236}">
                <a16:creationId xmlns:a16="http://schemas.microsoft.com/office/drawing/2014/main" id="{835FE658-E948-4267-9EA1-A3CDFAF048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0208" y="5005759"/>
            <a:ext cx="1162050" cy="1504950"/>
          </a:xfrm>
          <a:prstGeom prst="rect">
            <a:avLst/>
          </a:prstGeom>
        </p:spPr>
      </p:pic>
      <p:sp>
        <p:nvSpPr>
          <p:cNvPr id="25" name="Rectangle 24">
            <a:extLst>
              <a:ext uri="{FF2B5EF4-FFF2-40B4-BE49-F238E27FC236}">
                <a16:creationId xmlns:a16="http://schemas.microsoft.com/office/drawing/2014/main" id="{D37640F6-2D14-4C72-9402-924B0A5EFC71}"/>
              </a:ext>
            </a:extLst>
          </p:cNvPr>
          <p:cNvSpPr/>
          <p:nvPr/>
        </p:nvSpPr>
        <p:spPr>
          <a:xfrm>
            <a:off x="4901947" y="6147743"/>
            <a:ext cx="6975692" cy="461665"/>
          </a:xfrm>
          <a:prstGeom prst="rect">
            <a:avLst/>
          </a:prstGeom>
        </p:spPr>
        <p:txBody>
          <a:bodyPr wrap="none">
            <a:spAutoFit/>
          </a:bodyPr>
          <a:lstStyle/>
          <a:p>
            <a:r>
              <a:rPr lang="en-US" sz="2400" b="1" dirty="0">
                <a:solidFill>
                  <a:srgbClr val="FFFF00"/>
                </a:solidFill>
                <a:latin typeface="Open Sans"/>
              </a:rPr>
              <a:t>Jesus Christ requires us to forgive all people.</a:t>
            </a:r>
            <a:endParaRPr lang="en-US" sz="2400" dirty="0">
              <a:solidFill>
                <a:srgbClr val="FFFF00"/>
              </a:solidFill>
            </a:endParaRPr>
          </a:p>
        </p:txBody>
      </p:sp>
      <p:pic>
        <p:nvPicPr>
          <p:cNvPr id="2" name="Picture 1" descr="A person in a suit and tie&#10;&#10;Description automatically generated">
            <a:extLst>
              <a:ext uri="{FF2B5EF4-FFF2-40B4-BE49-F238E27FC236}">
                <a16:creationId xmlns:a16="http://schemas.microsoft.com/office/drawing/2014/main" id="{0B17E206-96E9-2624-066F-EF95E98EE0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682" y="218720"/>
            <a:ext cx="695575" cy="923329"/>
          </a:xfrm>
          <a:prstGeom prst="rect">
            <a:avLst/>
          </a:prstGeom>
        </p:spPr>
      </p:pic>
    </p:spTree>
    <p:extLst>
      <p:ext uri="{BB962C8B-B14F-4D97-AF65-F5344CB8AC3E}">
        <p14:creationId xmlns:p14="http://schemas.microsoft.com/office/powerpoint/2010/main" val="39552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2" grpId="0"/>
      <p:bldP spid="12" grpId="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1CE4BA-9B30-4860-A516-CE3F2A44D3F9}"/>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8" name="TextBox 7"/>
          <p:cNvSpPr txBox="1"/>
          <p:nvPr/>
        </p:nvSpPr>
        <p:spPr>
          <a:xfrm>
            <a:off x="203626" y="6427658"/>
            <a:ext cx="4432534" cy="369332"/>
          </a:xfrm>
          <a:prstGeom prst="rect">
            <a:avLst/>
          </a:prstGeom>
          <a:noFill/>
        </p:spPr>
        <p:txBody>
          <a:bodyPr wrap="square" rtlCol="0">
            <a:spAutoFit/>
          </a:bodyPr>
          <a:lstStyle/>
          <a:p>
            <a:r>
              <a:rPr lang="en-US" dirty="0">
                <a:solidFill>
                  <a:schemeClr val="bg2"/>
                </a:solidFill>
              </a:rPr>
              <a:t>D&amp;C 64:8-10</a:t>
            </a:r>
            <a:endParaRPr lang="en-US" sz="1200" dirty="0">
              <a:solidFill>
                <a:schemeClr val="bg2"/>
              </a:solidFill>
            </a:endParaRPr>
          </a:p>
        </p:txBody>
      </p:sp>
      <p:sp>
        <p:nvSpPr>
          <p:cNvPr id="3" name="Rectangle 2"/>
          <p:cNvSpPr/>
          <p:nvPr/>
        </p:nvSpPr>
        <p:spPr>
          <a:xfrm>
            <a:off x="5960785" y="1416240"/>
            <a:ext cx="4346788" cy="3539430"/>
          </a:xfrm>
          <a:prstGeom prst="rect">
            <a:avLst/>
          </a:prstGeom>
        </p:spPr>
        <p:txBody>
          <a:bodyPr wrap="square">
            <a:spAutoFit/>
          </a:bodyPr>
          <a:lstStyle/>
          <a:p>
            <a:r>
              <a:rPr lang="en-US" sz="2800" i="1" dirty="0">
                <a:solidFill>
                  <a:srgbClr val="FFFF00"/>
                </a:solidFill>
                <a:latin typeface="Georgia" panose="02040502050405020303" pitchFamily="18" charset="0"/>
              </a:rPr>
              <a:t>So when they continued asking him, he lifted up himself, and said unto them, He that is without sin among you, let him first cast a stone at her.</a:t>
            </a:r>
          </a:p>
          <a:p>
            <a:r>
              <a:rPr lang="en-US" sz="2800" i="1" dirty="0">
                <a:solidFill>
                  <a:srgbClr val="FFFF00"/>
                </a:solidFill>
                <a:latin typeface="Georgia" panose="02040502050405020303" pitchFamily="18" charset="0"/>
              </a:rPr>
              <a:t>John 8:7</a:t>
            </a:r>
            <a:endParaRPr lang="en-US" sz="2800" i="1" dirty="0">
              <a:solidFill>
                <a:srgbClr val="FFFF00"/>
              </a:solidFill>
            </a:endParaRPr>
          </a:p>
        </p:txBody>
      </p:sp>
      <p:pic>
        <p:nvPicPr>
          <p:cNvPr id="4" name="Picture 3">
            <a:extLst>
              <a:ext uri="{FF2B5EF4-FFF2-40B4-BE49-F238E27FC236}">
                <a16:creationId xmlns:a16="http://schemas.microsoft.com/office/drawing/2014/main" id="{F64523D4-44EC-4A9A-B09C-BB29BE362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066" y="347052"/>
            <a:ext cx="4086225" cy="5715000"/>
          </a:xfrm>
          <a:prstGeom prst="rect">
            <a:avLst/>
          </a:prstGeom>
        </p:spPr>
      </p:pic>
      <p:sp>
        <p:nvSpPr>
          <p:cNvPr id="5" name="Rectangle 4">
            <a:extLst>
              <a:ext uri="{FF2B5EF4-FFF2-40B4-BE49-F238E27FC236}">
                <a16:creationId xmlns:a16="http://schemas.microsoft.com/office/drawing/2014/main" id="{FFAA7137-38BA-4C12-9C4E-1F3FFF0DB811}"/>
              </a:ext>
            </a:extLst>
          </p:cNvPr>
          <p:cNvSpPr/>
          <p:nvPr/>
        </p:nvSpPr>
        <p:spPr>
          <a:xfrm>
            <a:off x="3033490" y="6069005"/>
            <a:ext cx="8700459" cy="584775"/>
          </a:xfrm>
          <a:prstGeom prst="rect">
            <a:avLst/>
          </a:prstGeom>
        </p:spPr>
        <p:txBody>
          <a:bodyPr wrap="none">
            <a:spAutoFit/>
          </a:bodyPr>
          <a:lstStyle/>
          <a:p>
            <a:r>
              <a:rPr lang="en-US" sz="3200" b="1" dirty="0">
                <a:solidFill>
                  <a:srgbClr val="FFFF00"/>
                </a:solidFill>
              </a:rPr>
              <a:t>The Lord is compassionate, forgiving, and merciful</a:t>
            </a:r>
            <a:endParaRPr lang="en-US" sz="3200" dirty="0">
              <a:solidFill>
                <a:srgbClr val="FFFF00"/>
              </a:solidFill>
            </a:endParaRPr>
          </a:p>
        </p:txBody>
      </p:sp>
    </p:spTree>
    <p:extLst>
      <p:ext uri="{BB962C8B-B14F-4D97-AF65-F5344CB8AC3E}">
        <p14:creationId xmlns:p14="http://schemas.microsoft.com/office/powerpoint/2010/main" val="41368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0886E-3614-3882-A76B-72B3392990E0}"/>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a:extLst>
              <a:ext uri="{FF2B5EF4-FFF2-40B4-BE49-F238E27FC236}">
                <a16:creationId xmlns:a16="http://schemas.microsoft.com/office/drawing/2014/main" id="{A1DF6E1B-4ED1-0BEE-AFFD-2A35A89A861C}"/>
              </a:ext>
            </a:extLst>
          </p:cNvPr>
          <p:cNvSpPr txBox="1"/>
          <p:nvPr/>
        </p:nvSpPr>
        <p:spPr>
          <a:xfrm>
            <a:off x="293147" y="421528"/>
            <a:ext cx="8356002" cy="6001643"/>
          </a:xfrm>
          <a:prstGeom prst="rect">
            <a:avLst/>
          </a:prstGeom>
          <a:noFill/>
        </p:spPr>
        <p:txBody>
          <a:bodyPr wrap="square">
            <a:spAutoFit/>
          </a:bodyPr>
          <a:lstStyle/>
          <a:p>
            <a:pPr algn="l" fontAlgn="base"/>
            <a:r>
              <a:rPr lang="en-US" sz="3200" b="0" i="0" dirty="0">
                <a:solidFill>
                  <a:schemeClr val="bg1"/>
                </a:solidFill>
                <a:effectLst/>
                <a:latin typeface="Abadi" panose="020B0604020104020204" pitchFamily="34" charset="0"/>
              </a:rPr>
              <a:t>Why do you think Jesus Christ requires us to forgive everyone?</a:t>
            </a:r>
          </a:p>
          <a:p>
            <a:pPr algn="l" fontAlgn="base"/>
            <a:endParaRPr lang="en-US" sz="3200" b="0" i="0" dirty="0">
              <a:solidFill>
                <a:schemeClr val="bg1"/>
              </a:solidFill>
              <a:effectLst/>
              <a:latin typeface="Abadi" panose="020B0604020104020204" pitchFamily="34" charset="0"/>
            </a:endParaRPr>
          </a:p>
          <a:p>
            <a:pPr algn="l" fontAlgn="base"/>
            <a:r>
              <a:rPr lang="en-US" sz="3200" b="0" i="0" dirty="0">
                <a:solidFill>
                  <a:schemeClr val="bg1"/>
                </a:solidFill>
                <a:effectLst/>
                <a:latin typeface="Abadi" panose="020B0604020104020204" pitchFamily="34" charset="0"/>
              </a:rPr>
              <a:t>Why do you think we have “the greater sin” when we choose not to forgive others?</a:t>
            </a:r>
          </a:p>
          <a:p>
            <a:pPr algn="l" fontAlgn="base"/>
            <a:endParaRPr lang="en-US" sz="3200" b="0" i="0" dirty="0">
              <a:solidFill>
                <a:schemeClr val="bg1"/>
              </a:solidFill>
              <a:effectLst/>
              <a:latin typeface="Abadi" panose="020B0604020104020204" pitchFamily="34" charset="0"/>
            </a:endParaRPr>
          </a:p>
          <a:p>
            <a:pPr algn="l" fontAlgn="base"/>
            <a:r>
              <a:rPr lang="en-US" sz="3200" b="0" i="0" dirty="0">
                <a:solidFill>
                  <a:schemeClr val="bg1"/>
                </a:solidFill>
                <a:effectLst/>
                <a:latin typeface="Abadi" panose="020B0604020104020204" pitchFamily="34" charset="0"/>
              </a:rPr>
              <a:t>How do you think saying in our hearts “let God judge between me and thee” can help us forgive others?</a:t>
            </a:r>
          </a:p>
          <a:p>
            <a:pPr algn="l" fontAlgn="base"/>
            <a:endParaRPr lang="en-US" sz="3200" b="0" i="0" dirty="0">
              <a:solidFill>
                <a:schemeClr val="bg1"/>
              </a:solidFill>
              <a:effectLst/>
              <a:latin typeface="Abadi" panose="020B0604020104020204" pitchFamily="34" charset="0"/>
            </a:endParaRPr>
          </a:p>
          <a:p>
            <a:pPr algn="l" fontAlgn="base"/>
            <a:r>
              <a:rPr lang="en-US" sz="3200" b="0" i="0" dirty="0">
                <a:solidFill>
                  <a:schemeClr val="bg1"/>
                </a:solidFill>
                <a:effectLst/>
                <a:latin typeface="Abadi" panose="020B0604020104020204" pitchFamily="34" charset="0"/>
              </a:rPr>
              <a:t>What Christlike attributes will forgiving others help you develop?</a:t>
            </a:r>
          </a:p>
        </p:txBody>
      </p:sp>
      <p:sp>
        <p:nvSpPr>
          <p:cNvPr id="5" name="TextBox 4">
            <a:extLst>
              <a:ext uri="{FF2B5EF4-FFF2-40B4-BE49-F238E27FC236}">
                <a16:creationId xmlns:a16="http://schemas.microsoft.com/office/drawing/2014/main" id="{72C97DDF-7301-D0BD-CD1C-DCCC3821F0D8}"/>
              </a:ext>
            </a:extLst>
          </p:cNvPr>
          <p:cNvSpPr txBox="1"/>
          <p:nvPr/>
        </p:nvSpPr>
        <p:spPr>
          <a:xfrm>
            <a:off x="203626" y="6427658"/>
            <a:ext cx="4432534" cy="369332"/>
          </a:xfrm>
          <a:prstGeom prst="rect">
            <a:avLst/>
          </a:prstGeom>
          <a:noFill/>
        </p:spPr>
        <p:txBody>
          <a:bodyPr wrap="square" rtlCol="0">
            <a:spAutoFit/>
          </a:bodyPr>
          <a:lstStyle/>
          <a:p>
            <a:r>
              <a:rPr lang="en-US" dirty="0">
                <a:solidFill>
                  <a:schemeClr val="bg2"/>
                </a:solidFill>
              </a:rPr>
              <a:t>D&amp;C 64:9-11</a:t>
            </a:r>
            <a:endParaRPr lang="en-US" sz="1200" dirty="0">
              <a:solidFill>
                <a:schemeClr val="bg2"/>
              </a:solidFill>
            </a:endParaRPr>
          </a:p>
        </p:txBody>
      </p:sp>
      <p:pic>
        <p:nvPicPr>
          <p:cNvPr id="6" name="Picture 2" descr="http://www.uni.edu/becker/anImated%20question%20mark%20.gif">
            <a:extLst>
              <a:ext uri="{FF2B5EF4-FFF2-40B4-BE49-F238E27FC236}">
                <a16:creationId xmlns:a16="http://schemas.microsoft.com/office/drawing/2014/main" id="{851218FA-88E5-0348-766E-DFE0F3109EA7}"/>
              </a:ext>
            </a:extLst>
          </p:cNvPr>
          <p:cNvPicPr>
            <a:picLocks noChangeAspect="1" noChangeArrowheads="1" noCrop="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29640" y="1655386"/>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F35FA5-C913-4AB6-BA1F-BDAE5C4EC76C}"/>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p:cNvSpPr txBox="1"/>
          <p:nvPr/>
        </p:nvSpPr>
        <p:spPr>
          <a:xfrm>
            <a:off x="1302988" y="1015664"/>
            <a:ext cx="9649131" cy="1323439"/>
          </a:xfrm>
          <a:prstGeom prst="rect">
            <a:avLst/>
          </a:prstGeom>
          <a:noFill/>
        </p:spPr>
        <p:txBody>
          <a:bodyPr wrap="square" rtlCol="0">
            <a:spAutoFit/>
          </a:bodyPr>
          <a:lstStyle/>
          <a:p>
            <a:r>
              <a:rPr lang="en-US" sz="2000" dirty="0">
                <a:solidFill>
                  <a:schemeClr val="bg1"/>
                </a:solidFill>
              </a:rPr>
              <a:t>On August 27 1831, after dedicating Zion in Missouri, Joseph Smith, Oliver Cowdery, Isaac Morley, Ezra Booth, and others were returning home to Ohio. Extreme heat, dangerous traveling conditions, and disagreements with leadership led the group to criticize and quarrel with one another. After they arrived home, tension still lingered between them.</a:t>
            </a:r>
          </a:p>
        </p:txBody>
      </p:sp>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The Need to Forgive</a:t>
            </a:r>
          </a:p>
        </p:txBody>
      </p:sp>
      <p:pic>
        <p:nvPicPr>
          <p:cNvPr id="14" name="Picture 13">
            <a:extLst>
              <a:ext uri="{FF2B5EF4-FFF2-40B4-BE49-F238E27FC236}">
                <a16:creationId xmlns:a16="http://schemas.microsoft.com/office/drawing/2014/main" id="{EE903C3D-2DA7-0011-C3A1-14D4C0CC6B87}"/>
              </a:ext>
            </a:extLst>
          </p:cNvPr>
          <p:cNvPicPr>
            <a:picLocks noChangeAspect="1"/>
          </p:cNvPicPr>
          <p:nvPr/>
        </p:nvPicPr>
        <p:blipFill>
          <a:blip r:embed="rId3"/>
          <a:stretch>
            <a:fillRect/>
          </a:stretch>
        </p:blipFill>
        <p:spPr>
          <a:xfrm>
            <a:off x="2964115" y="2495705"/>
            <a:ext cx="6326875" cy="3738608"/>
          </a:xfrm>
          <a:prstGeom prst="rect">
            <a:avLst/>
          </a:prstGeom>
        </p:spPr>
      </p:pic>
      <p:sp>
        <p:nvSpPr>
          <p:cNvPr id="21" name="TextBox 20">
            <a:extLst>
              <a:ext uri="{FF2B5EF4-FFF2-40B4-BE49-F238E27FC236}">
                <a16:creationId xmlns:a16="http://schemas.microsoft.com/office/drawing/2014/main" id="{598F0BC5-1F1A-F324-F211-788B600822F8}"/>
              </a:ext>
            </a:extLst>
          </p:cNvPr>
          <p:cNvSpPr txBox="1"/>
          <p:nvPr/>
        </p:nvSpPr>
        <p:spPr>
          <a:xfrm>
            <a:off x="95378" y="6390916"/>
            <a:ext cx="11232424" cy="307777"/>
          </a:xfrm>
          <a:prstGeom prst="rect">
            <a:avLst/>
          </a:prstGeom>
          <a:noFill/>
        </p:spPr>
        <p:txBody>
          <a:bodyPr wrap="square">
            <a:spAutoFit/>
          </a:bodyPr>
          <a:lstStyle/>
          <a:p>
            <a:r>
              <a:rPr lang="en-US" sz="1400" b="0" i="1" dirty="0">
                <a:solidFill>
                  <a:schemeClr val="bg1"/>
                </a:solidFill>
                <a:effectLst/>
              </a:rPr>
              <a:t>Saints: The Story of the Church of Jesus Christ in the Latter Days</a:t>
            </a:r>
            <a:r>
              <a:rPr lang="en-US" sz="1400" b="0" i="0" dirty="0">
                <a:solidFill>
                  <a:schemeClr val="bg1"/>
                </a:solidFill>
                <a:effectLst/>
              </a:rPr>
              <a:t>, vol. 1, </a:t>
            </a:r>
            <a:r>
              <a:rPr lang="en-US" sz="1400" b="0" i="1" dirty="0">
                <a:solidFill>
                  <a:schemeClr val="bg1"/>
                </a:solidFill>
                <a:effectLst/>
              </a:rPr>
              <a:t>The Standard of Truth, 1815–1846</a:t>
            </a:r>
            <a:r>
              <a:rPr lang="en-US" sz="1400" b="0" i="0" dirty="0">
                <a:solidFill>
                  <a:schemeClr val="bg1"/>
                </a:solidFill>
                <a:effectLst/>
              </a:rPr>
              <a:t> [2018], </a:t>
            </a:r>
            <a:r>
              <a:rPr lang="en-US" sz="1400" b="0" i="0" u="none" strike="noStrike" dirty="0">
                <a:solidFill>
                  <a:schemeClr val="bg1"/>
                </a:solidFill>
                <a:effectLst/>
              </a:rPr>
              <a:t>133–34</a:t>
            </a:r>
            <a:r>
              <a:rPr lang="en-US" sz="1400" b="0" i="0" dirty="0">
                <a:solidFill>
                  <a:schemeClr val="bg1"/>
                </a:solidFill>
                <a:effectLst/>
              </a:rPr>
              <a:t>, </a:t>
            </a:r>
            <a:r>
              <a:rPr lang="en-US" sz="1400" b="0" i="0" u="none" strike="noStrike" dirty="0">
                <a:solidFill>
                  <a:schemeClr val="bg1"/>
                </a:solidFill>
                <a:effectLst/>
              </a:rPr>
              <a:t>136–37</a:t>
            </a:r>
            <a:endParaRPr lang="en-US" sz="1400" dirty="0">
              <a:solidFill>
                <a:schemeClr val="bg1"/>
              </a:solidFill>
            </a:endParaRPr>
          </a:p>
        </p:txBody>
      </p:sp>
    </p:spTree>
    <p:extLst>
      <p:ext uri="{BB962C8B-B14F-4D97-AF65-F5344CB8AC3E}">
        <p14:creationId xmlns:p14="http://schemas.microsoft.com/office/powerpoint/2010/main" val="16364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8AEC27-4C78-4FBC-B6CC-2A5C6DAED68D}"/>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769441"/>
          </a:xfrm>
          <a:prstGeom prst="rect">
            <a:avLst/>
          </a:prstGeom>
          <a:noFill/>
        </p:spPr>
        <p:txBody>
          <a:bodyPr wrap="square" rtlCol="0">
            <a:spAutoFit/>
          </a:bodyPr>
          <a:lstStyle/>
          <a:p>
            <a:pPr algn="ctr"/>
            <a:r>
              <a:rPr lang="en-US" sz="4400" dirty="0">
                <a:solidFill>
                  <a:schemeClr val="bg2"/>
                </a:solidFill>
                <a:latin typeface="Candara" panose="020E0502030303020204" pitchFamily="34" charset="0"/>
              </a:rPr>
              <a:t>Transgressions Requiring Confession </a:t>
            </a:r>
          </a:p>
        </p:txBody>
      </p:sp>
      <p:sp>
        <p:nvSpPr>
          <p:cNvPr id="14" name="TextBox 13"/>
          <p:cNvSpPr txBox="1"/>
          <p:nvPr/>
        </p:nvSpPr>
        <p:spPr>
          <a:xfrm>
            <a:off x="1643544" y="1451861"/>
            <a:ext cx="5867401" cy="4247317"/>
          </a:xfrm>
          <a:prstGeom prst="rect">
            <a:avLst/>
          </a:prstGeom>
          <a:noFill/>
        </p:spPr>
        <p:txBody>
          <a:bodyPr wrap="square" rtlCol="0">
            <a:spAutoFit/>
          </a:bodyPr>
          <a:lstStyle/>
          <a:p>
            <a:r>
              <a:rPr lang="en-US" dirty="0">
                <a:solidFill>
                  <a:schemeClr val="bg1"/>
                </a:solidFill>
              </a:rPr>
              <a:t>Confession is a necessary requirement for complete forgiveness. </a:t>
            </a:r>
          </a:p>
          <a:p>
            <a:endParaRPr lang="en-US" dirty="0">
              <a:solidFill>
                <a:schemeClr val="bg1"/>
              </a:solidFill>
            </a:endParaRPr>
          </a:p>
          <a:p>
            <a:r>
              <a:rPr lang="en-US" dirty="0">
                <a:solidFill>
                  <a:schemeClr val="bg1"/>
                </a:solidFill>
              </a:rPr>
              <a:t>It is an indication of true “godly sorrow.” </a:t>
            </a:r>
          </a:p>
          <a:p>
            <a:endParaRPr lang="en-US" dirty="0">
              <a:solidFill>
                <a:schemeClr val="bg1"/>
              </a:solidFill>
            </a:endParaRPr>
          </a:p>
          <a:p>
            <a:r>
              <a:rPr lang="en-US" dirty="0">
                <a:solidFill>
                  <a:schemeClr val="bg1"/>
                </a:solidFill>
              </a:rPr>
              <a:t>It is part of the cleansing process—the starting anew requires a clean page in the diary of our conscience. </a:t>
            </a:r>
          </a:p>
          <a:p>
            <a:endParaRPr lang="en-US" dirty="0">
              <a:solidFill>
                <a:schemeClr val="bg1"/>
              </a:solidFill>
            </a:endParaRPr>
          </a:p>
          <a:p>
            <a:r>
              <a:rPr lang="en-US" dirty="0">
                <a:solidFill>
                  <a:schemeClr val="bg1"/>
                </a:solidFill>
              </a:rPr>
              <a:t>Confession should be made to the appropriate person who has been wronged by us and to the Lord also. </a:t>
            </a:r>
          </a:p>
          <a:p>
            <a:endParaRPr lang="en-US" dirty="0">
              <a:solidFill>
                <a:schemeClr val="bg1"/>
              </a:solidFill>
            </a:endParaRPr>
          </a:p>
          <a:p>
            <a:r>
              <a:rPr lang="en-US" dirty="0">
                <a:solidFill>
                  <a:schemeClr val="bg1"/>
                </a:solidFill>
              </a:rPr>
              <a:t>In addition, the nature of our transgression may be serious enough to require confession to a legal priesthood administrator.</a:t>
            </a:r>
          </a:p>
          <a:p>
            <a:r>
              <a:rPr lang="en-US" sz="1200" dirty="0">
                <a:solidFill>
                  <a:schemeClr val="bg2"/>
                </a:solidFill>
              </a:rPr>
              <a:t>Bishop J. Richard Clarke</a:t>
            </a:r>
            <a:endParaRPr lang="en-US" sz="1200" dirty="0">
              <a:solidFill>
                <a:schemeClr val="bg1"/>
              </a:solidFill>
            </a:endParaRPr>
          </a:p>
        </p:txBody>
      </p:sp>
      <p:sp>
        <p:nvSpPr>
          <p:cNvPr id="4" name="TextBox 3"/>
          <p:cNvSpPr txBox="1"/>
          <p:nvPr/>
        </p:nvSpPr>
        <p:spPr>
          <a:xfrm>
            <a:off x="98523" y="6381597"/>
            <a:ext cx="5502877" cy="369332"/>
          </a:xfrm>
          <a:prstGeom prst="rect">
            <a:avLst/>
          </a:prstGeom>
          <a:noFill/>
        </p:spPr>
        <p:txBody>
          <a:bodyPr wrap="square" rtlCol="0">
            <a:spAutoFit/>
          </a:bodyPr>
          <a:lstStyle/>
          <a:p>
            <a:r>
              <a:rPr lang="en-US" dirty="0">
                <a:solidFill>
                  <a:schemeClr val="bg2"/>
                </a:solidFill>
              </a:rPr>
              <a:t>D&amp;C 64:12-13</a:t>
            </a:r>
          </a:p>
        </p:txBody>
      </p:sp>
      <p:pic>
        <p:nvPicPr>
          <p:cNvPr id="3" name="Picture 2">
            <a:extLst>
              <a:ext uri="{FF2B5EF4-FFF2-40B4-BE49-F238E27FC236}">
                <a16:creationId xmlns:a16="http://schemas.microsoft.com/office/drawing/2014/main" id="{EDD213FD-E70A-4F2F-832E-F7125111E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719" y="1271752"/>
            <a:ext cx="3096768" cy="1981200"/>
          </a:xfrm>
          <a:prstGeom prst="rect">
            <a:avLst/>
          </a:prstGeom>
        </p:spPr>
      </p:pic>
      <p:pic>
        <p:nvPicPr>
          <p:cNvPr id="7" name="Picture 6">
            <a:extLst>
              <a:ext uri="{FF2B5EF4-FFF2-40B4-BE49-F238E27FC236}">
                <a16:creationId xmlns:a16="http://schemas.microsoft.com/office/drawing/2014/main" id="{68F17085-8326-49C7-847F-373913C72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134" y="4018139"/>
            <a:ext cx="2215166" cy="2253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40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xEl>
                                              <p:pRg st="9" end="9"/>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B73B015C-CFEF-490B-B160-131A3F372DEF}"/>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769441"/>
          </a:xfrm>
          <a:prstGeom prst="rect">
            <a:avLst/>
          </a:prstGeom>
          <a:noFill/>
        </p:spPr>
        <p:txBody>
          <a:bodyPr wrap="square" rtlCol="0">
            <a:spAutoFit/>
          </a:bodyPr>
          <a:lstStyle/>
          <a:p>
            <a:pPr algn="ctr"/>
            <a:r>
              <a:rPr lang="en-US" sz="4400" dirty="0">
                <a:solidFill>
                  <a:schemeClr val="bg2"/>
                </a:solidFill>
                <a:latin typeface="Candara" panose="020E0502030303020204" pitchFamily="34" charset="0"/>
              </a:rPr>
              <a:t>The Lord’s Anger</a:t>
            </a:r>
          </a:p>
        </p:txBody>
      </p:sp>
      <p:sp>
        <p:nvSpPr>
          <p:cNvPr id="14" name="TextBox 13"/>
          <p:cNvSpPr txBox="1"/>
          <p:nvPr/>
        </p:nvSpPr>
        <p:spPr>
          <a:xfrm>
            <a:off x="1950307" y="1044000"/>
            <a:ext cx="5867401" cy="2585323"/>
          </a:xfrm>
          <a:prstGeom prst="rect">
            <a:avLst/>
          </a:prstGeom>
          <a:noFill/>
        </p:spPr>
        <p:txBody>
          <a:bodyPr wrap="square" rtlCol="0">
            <a:spAutoFit/>
          </a:bodyPr>
          <a:lstStyle/>
          <a:p>
            <a:r>
              <a:rPr lang="en-US" dirty="0">
                <a:solidFill>
                  <a:schemeClr val="bg1"/>
                </a:solidFill>
              </a:rPr>
              <a:t>Ezra Booth—Still the Lord’s servant—and lost the spirit--but he failed to keep the Law—persisted in evil doing</a:t>
            </a:r>
          </a:p>
          <a:p>
            <a:endParaRPr lang="en-US" dirty="0">
              <a:solidFill>
                <a:schemeClr val="bg1"/>
              </a:solidFill>
            </a:endParaRPr>
          </a:p>
          <a:p>
            <a:r>
              <a:rPr lang="en-US" dirty="0">
                <a:solidFill>
                  <a:schemeClr val="bg1"/>
                </a:solidFill>
              </a:rPr>
              <a:t>Isaac Morley—failed to keep the Law—and lost the spirit—but he repented and was forgiven</a:t>
            </a:r>
          </a:p>
          <a:p>
            <a:endParaRPr lang="en-US" dirty="0">
              <a:solidFill>
                <a:schemeClr val="bg1"/>
              </a:solidFill>
            </a:endParaRPr>
          </a:p>
          <a:p>
            <a:r>
              <a:rPr lang="en-US" dirty="0">
                <a:solidFill>
                  <a:schemeClr val="bg1"/>
                </a:solidFill>
              </a:rPr>
              <a:t>Edward Partridge—he too had sinned, perhaps by listening to the others—but he also repented and was forgiven</a:t>
            </a:r>
          </a:p>
          <a:p>
            <a:endParaRPr lang="en-US" dirty="0">
              <a:solidFill>
                <a:schemeClr val="bg1"/>
              </a:solidFill>
            </a:endParaRPr>
          </a:p>
        </p:txBody>
      </p:sp>
      <p:sp>
        <p:nvSpPr>
          <p:cNvPr id="4" name="TextBox 3"/>
          <p:cNvSpPr txBox="1"/>
          <p:nvPr/>
        </p:nvSpPr>
        <p:spPr>
          <a:xfrm>
            <a:off x="118018" y="6380981"/>
            <a:ext cx="5502877" cy="369332"/>
          </a:xfrm>
          <a:prstGeom prst="rect">
            <a:avLst/>
          </a:prstGeom>
          <a:noFill/>
        </p:spPr>
        <p:txBody>
          <a:bodyPr wrap="square" rtlCol="0">
            <a:spAutoFit/>
          </a:bodyPr>
          <a:lstStyle/>
          <a:p>
            <a:r>
              <a:rPr lang="en-US" dirty="0">
                <a:solidFill>
                  <a:schemeClr val="bg2"/>
                </a:solidFill>
              </a:rPr>
              <a:t>D&amp;C 64:15-17</a:t>
            </a:r>
          </a:p>
        </p:txBody>
      </p:sp>
      <p:sp>
        <p:nvSpPr>
          <p:cNvPr id="9" name="Rectangle 8"/>
          <p:cNvSpPr/>
          <p:nvPr/>
        </p:nvSpPr>
        <p:spPr>
          <a:xfrm>
            <a:off x="5414063" y="5458266"/>
            <a:ext cx="4572000" cy="923330"/>
          </a:xfrm>
          <a:prstGeom prst="rect">
            <a:avLst/>
          </a:prstGeom>
        </p:spPr>
        <p:txBody>
          <a:bodyPr>
            <a:spAutoFit/>
          </a:bodyPr>
          <a:lstStyle/>
          <a:p>
            <a:r>
              <a:rPr lang="en-US" i="1" dirty="0">
                <a:solidFill>
                  <a:srgbClr val="FFFF00"/>
                </a:solidFill>
                <a:latin typeface="Georgia" panose="02040502050405020303" pitchFamily="18" charset="0"/>
              </a:rPr>
              <a:t>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is merciful and gracious, slow to anger, and plenteous in mercy.</a:t>
            </a:r>
          </a:p>
          <a:p>
            <a:pPr algn="ctr"/>
            <a:r>
              <a:rPr lang="en-US" i="1" dirty="0">
                <a:solidFill>
                  <a:srgbClr val="FFFF00"/>
                </a:solidFill>
                <a:latin typeface="Georgia" panose="02040502050405020303" pitchFamily="18" charset="0"/>
              </a:rPr>
              <a:t>Psalms 103:8</a:t>
            </a:r>
            <a:endParaRPr lang="en-US" i="1" dirty="0">
              <a:solidFill>
                <a:srgbClr val="FFFF00"/>
              </a:solidFill>
            </a:endParaRPr>
          </a:p>
        </p:txBody>
      </p:sp>
      <p:sp>
        <p:nvSpPr>
          <p:cNvPr id="10" name="TextBox 9"/>
          <p:cNvSpPr txBox="1"/>
          <p:nvPr/>
        </p:nvSpPr>
        <p:spPr>
          <a:xfrm>
            <a:off x="3701796" y="4030642"/>
            <a:ext cx="4938489" cy="1200329"/>
          </a:xfrm>
          <a:prstGeom prst="rect">
            <a:avLst/>
          </a:prstGeom>
          <a:solidFill>
            <a:schemeClr val="tx2">
              <a:lumMod val="20000"/>
              <a:lumOff val="80000"/>
            </a:schemeClr>
          </a:solidFill>
        </p:spPr>
        <p:txBody>
          <a:bodyPr wrap="square" rtlCol="0">
            <a:spAutoFit/>
          </a:bodyPr>
          <a:lstStyle/>
          <a:p>
            <a:pPr algn="ctr"/>
            <a:r>
              <a:rPr lang="en-US" sz="2400" dirty="0">
                <a:solidFill>
                  <a:srgbClr val="FF0000"/>
                </a:solidFill>
              </a:rPr>
              <a:t>However: The Lord is not ‘angry’ long and will forgive if we submit ourselves to the Lord and not the world</a:t>
            </a:r>
          </a:p>
        </p:txBody>
      </p:sp>
      <p:grpSp>
        <p:nvGrpSpPr>
          <p:cNvPr id="11" name="Group 10"/>
          <p:cNvGrpSpPr/>
          <p:nvPr/>
        </p:nvGrpSpPr>
        <p:grpSpPr>
          <a:xfrm>
            <a:off x="1879849" y="3429000"/>
            <a:ext cx="1305998" cy="2568294"/>
            <a:chOff x="3594418" y="408317"/>
            <a:chExt cx="2082670" cy="4364057"/>
          </a:xfrm>
        </p:grpSpPr>
        <p:grpSp>
          <p:nvGrpSpPr>
            <p:cNvPr id="12" name="Group 11"/>
            <p:cNvGrpSpPr/>
            <p:nvPr/>
          </p:nvGrpSpPr>
          <p:grpSpPr>
            <a:xfrm>
              <a:off x="4196212" y="408317"/>
              <a:ext cx="957304" cy="721096"/>
              <a:chOff x="6295435" y="3394444"/>
              <a:chExt cx="1141423" cy="721096"/>
            </a:xfrm>
          </p:grpSpPr>
          <p:grpSp>
            <p:nvGrpSpPr>
              <p:cNvPr id="39" name="Group 38"/>
              <p:cNvGrpSpPr/>
              <p:nvPr/>
            </p:nvGrpSpPr>
            <p:grpSpPr>
              <a:xfrm>
                <a:off x="6295435" y="3394444"/>
                <a:ext cx="1141423" cy="721096"/>
                <a:chOff x="4122480" y="257531"/>
                <a:chExt cx="1141423" cy="721096"/>
              </a:xfrm>
              <a:solidFill>
                <a:schemeClr val="bg1">
                  <a:lumMod val="95000"/>
                </a:schemeClr>
              </a:solidFill>
            </p:grpSpPr>
            <p:sp>
              <p:nvSpPr>
                <p:cNvPr id="41" name="Round Diagonal Corner Rectangle 40"/>
                <p:cNvSpPr/>
                <p:nvPr/>
              </p:nvSpPr>
              <p:spPr>
                <a:xfrm rot="6566490">
                  <a:off x="4683671" y="398396"/>
                  <a:ext cx="563133" cy="59733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a:off x="4122480" y="328770"/>
                  <a:ext cx="678414" cy="53939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11549398" flipH="1">
                  <a:off x="4314588" y="257531"/>
                  <a:ext cx="690878" cy="343939"/>
                </a:xfrm>
                <a:prstGeom prst="round2DiagRect">
                  <a:avLst>
                    <a:gd name="adj1" fmla="val 0"/>
                    <a:gd name="adj2" fmla="val 461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6425296" y="3493792"/>
                <a:ext cx="861395" cy="4198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9338880">
              <a:off x="5264183" y="259467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02250">
              <a:off x="5107390" y="243964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37671">
              <a:off x="4828507" y="1472808"/>
              <a:ext cx="616643" cy="1251512"/>
            </a:xfrm>
            <a:prstGeom prst="trapezoid">
              <a:avLst>
                <a:gd name="adj" fmla="val 38291"/>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p:cNvSpPr/>
            <p:nvPr/>
          </p:nvSpPr>
          <p:spPr>
            <a:xfrm>
              <a:off x="4351154" y="1430629"/>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33618">
              <a:off x="3619274" y="2558221"/>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611750" flipH="1">
              <a:off x="3594418" y="2408101"/>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0575878">
              <a:off x="4727029" y="3975591"/>
              <a:ext cx="348459"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393332">
              <a:off x="4202809" y="4093694"/>
              <a:ext cx="273200" cy="6786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4507710" y="2829217"/>
              <a:ext cx="645806" cy="1624877"/>
            </a:xfrm>
            <a:prstGeom prst="trapezoid">
              <a:avLst>
                <a:gd name="adj" fmla="val 78"/>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63894">
              <a:off x="4205406" y="2781917"/>
              <a:ext cx="489499" cy="1688203"/>
            </a:xfrm>
            <a:prstGeom prst="trapezoid">
              <a:avLst>
                <a:gd name="adj"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527662">
              <a:off x="3847330" y="1436703"/>
              <a:ext cx="616643" cy="1264901"/>
            </a:xfrm>
            <a:prstGeom prst="trapezoid">
              <a:avLst>
                <a:gd name="adj" fmla="val 4888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rot="15873315">
              <a:off x="4447045" y="2687185"/>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36972" y="2594899"/>
              <a:ext cx="893940" cy="224050"/>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564836" y="1469082"/>
              <a:ext cx="671911" cy="1942613"/>
            </a:xfrm>
            <a:prstGeom prst="trapezoid">
              <a:avLst>
                <a:gd name="adj" fmla="val 4023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78956">
              <a:off x="4067294" y="1578828"/>
              <a:ext cx="671911" cy="1837203"/>
            </a:xfrm>
            <a:prstGeom prst="trapezoid">
              <a:avLst>
                <a:gd name="adj" fmla="val 3637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7856" y="1187638"/>
              <a:ext cx="489921" cy="576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6200000">
              <a:off x="3920000" y="1688637"/>
              <a:ext cx="1530139" cy="457200"/>
            </a:xfrm>
            <a:prstGeom prst="moon">
              <a:avLst>
                <a:gd name="adj" fmla="val 6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272493" y="466875"/>
              <a:ext cx="761989" cy="12075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456469" y="1705205"/>
              <a:ext cx="435931" cy="559622"/>
              <a:chOff x="6509910" y="2757941"/>
              <a:chExt cx="435931" cy="559622"/>
            </a:xfrm>
          </p:grpSpPr>
          <p:grpSp>
            <p:nvGrpSpPr>
              <p:cNvPr id="33" name="Group 275"/>
              <p:cNvGrpSpPr/>
              <p:nvPr/>
            </p:nvGrpSpPr>
            <p:grpSpPr>
              <a:xfrm>
                <a:off x="6509910" y="2757941"/>
                <a:ext cx="435931" cy="320296"/>
                <a:chOff x="5791200" y="2209800"/>
                <a:chExt cx="703093" cy="622345"/>
              </a:xfrm>
            </p:grpSpPr>
            <p:sp>
              <p:nvSpPr>
                <p:cNvPr id="37" name="Isosceles Triangle 36"/>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3"/>
              <p:cNvSpPr/>
              <p:nvPr/>
            </p:nvSpPr>
            <p:spPr>
              <a:xfrm>
                <a:off x="6613576" y="2849189"/>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7089073">
                <a:off x="6465837" y="3085572"/>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4259947">
                <a:off x="6645174" y="3056469"/>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51"/>
          <p:cNvGrpSpPr/>
          <p:nvPr/>
        </p:nvGrpSpPr>
        <p:grpSpPr>
          <a:xfrm>
            <a:off x="8999823" y="2329839"/>
            <a:ext cx="1379841" cy="2757814"/>
            <a:chOff x="6858000" y="1371600"/>
            <a:chExt cx="2174056" cy="4495801"/>
          </a:xfrm>
        </p:grpSpPr>
        <p:grpSp>
          <p:nvGrpSpPr>
            <p:cNvPr id="45" name="Group 49"/>
            <p:cNvGrpSpPr/>
            <p:nvPr/>
          </p:nvGrpSpPr>
          <p:grpSpPr>
            <a:xfrm>
              <a:off x="6858000" y="1371600"/>
              <a:ext cx="2174056" cy="4495801"/>
              <a:chOff x="6858000" y="1371600"/>
              <a:chExt cx="2174056" cy="4495801"/>
            </a:xfrm>
          </p:grpSpPr>
          <p:grpSp>
            <p:nvGrpSpPr>
              <p:cNvPr id="47" name="Group 46"/>
              <p:cNvGrpSpPr/>
              <p:nvPr/>
            </p:nvGrpSpPr>
            <p:grpSpPr>
              <a:xfrm>
                <a:off x="6858000" y="1371600"/>
                <a:ext cx="1788913" cy="4495801"/>
                <a:chOff x="914400" y="1295400"/>
                <a:chExt cx="1788913" cy="4495801"/>
              </a:xfrm>
            </p:grpSpPr>
            <p:sp>
              <p:nvSpPr>
                <p:cNvPr id="51" name="Round Diagonal Corner Rectangle 50"/>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gonal Stripe 67"/>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gonal Stripe 68"/>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0" name="Group 47"/>
                <p:cNvGrpSpPr/>
                <p:nvPr/>
              </p:nvGrpSpPr>
              <p:grpSpPr>
                <a:xfrm>
                  <a:off x="1371600" y="2819400"/>
                  <a:ext cx="914400" cy="228600"/>
                  <a:chOff x="2971800" y="2971800"/>
                  <a:chExt cx="914400" cy="228600"/>
                </a:xfrm>
              </p:grpSpPr>
              <p:sp>
                <p:nvSpPr>
                  <p:cNvPr id="75" name="Double Wave 74"/>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uble Wave 75"/>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Wave 70"/>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5"/>
              <p:cNvGrpSpPr/>
              <p:nvPr/>
            </p:nvGrpSpPr>
            <p:grpSpPr>
              <a:xfrm rot="1854697">
                <a:off x="7584256" y="2859856"/>
                <a:ext cx="1447800" cy="1447800"/>
                <a:chOff x="2362200" y="2209800"/>
                <a:chExt cx="1828800" cy="1600200"/>
              </a:xfrm>
            </p:grpSpPr>
            <p:sp>
              <p:nvSpPr>
                <p:cNvPr id="49" name="Oval 48"/>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gnetic Disk 49"/>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Oval 45"/>
            <p:cNvSpPr/>
            <p:nvPr/>
          </p:nvSpPr>
          <p:spPr>
            <a:xfrm rot="20218618">
              <a:off x="8398235" y="3868770"/>
              <a:ext cx="356181" cy="2732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7914861" y="501783"/>
            <a:ext cx="1051696" cy="2611650"/>
            <a:chOff x="4343400" y="609601"/>
            <a:chExt cx="1904999" cy="4919938"/>
          </a:xfrm>
        </p:grpSpPr>
        <p:sp>
          <p:nvSpPr>
            <p:cNvPr id="79" name="Oval 78"/>
            <p:cNvSpPr/>
            <p:nvPr/>
          </p:nvSpPr>
          <p:spPr>
            <a:xfrm rot="18783087">
              <a:off x="4736838" y="5021712"/>
              <a:ext cx="591207" cy="42444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783087">
              <a:off x="5262355" y="5021712"/>
              <a:ext cx="591207" cy="42444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4343400" y="609601"/>
              <a:ext cx="1904999" cy="4594220"/>
              <a:chOff x="4343400" y="609601"/>
              <a:chExt cx="1904999" cy="4594220"/>
            </a:xfrm>
          </p:grpSpPr>
          <p:sp>
            <p:nvSpPr>
              <p:cNvPr id="82" name="Double Wave 81"/>
              <p:cNvSpPr/>
              <p:nvPr/>
            </p:nvSpPr>
            <p:spPr>
              <a:xfrm rot="6538139">
                <a:off x="4189270" y="1109162"/>
                <a:ext cx="1335057" cy="75086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uble Wave 82"/>
              <p:cNvSpPr/>
              <p:nvPr/>
            </p:nvSpPr>
            <p:spPr>
              <a:xfrm rot="15426456" flipH="1">
                <a:off x="4913739" y="1253380"/>
                <a:ext cx="1530044" cy="536308"/>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570620">
                <a:off x="5821416" y="3245984"/>
                <a:ext cx="459828" cy="394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570620">
                <a:off x="4310555" y="3311674"/>
                <a:ext cx="459828" cy="394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1375821">
                <a:off x="4486654" y="1785602"/>
                <a:ext cx="662482" cy="1796836"/>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135346">
                <a:off x="5401235" y="1854764"/>
                <a:ext cx="662482" cy="1686010"/>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4847761" y="2156292"/>
                <a:ext cx="883083" cy="1820131"/>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4788481" y="3773530"/>
                <a:ext cx="561493" cy="1428809"/>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345976">
                <a:off x="5321171" y="3709324"/>
                <a:ext cx="561493" cy="149449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4757134" y="1919888"/>
                <a:ext cx="561493" cy="1980131"/>
              </a:xfrm>
              <a:prstGeom prst="trapezoid">
                <a:avLst>
                  <a:gd name="adj" fmla="val 316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1364874">
                <a:off x="5175590" y="1809269"/>
                <a:ext cx="634156" cy="2085426"/>
              </a:xfrm>
              <a:prstGeom prst="trapezoid">
                <a:avLst>
                  <a:gd name="adj" fmla="val 368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688313" y="610817"/>
                <a:ext cx="1116724" cy="1445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uble Wave 93"/>
              <p:cNvSpPr/>
              <p:nvPr/>
            </p:nvSpPr>
            <p:spPr>
              <a:xfrm rot="20790515">
                <a:off x="4688313" y="610817"/>
                <a:ext cx="656897" cy="26275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94"/>
              <p:cNvSpPr/>
              <p:nvPr/>
            </p:nvSpPr>
            <p:spPr>
              <a:xfrm rot="1938159">
                <a:off x="5205053" y="609601"/>
                <a:ext cx="656897" cy="26275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148140" y="610817"/>
                <a:ext cx="262759" cy="19706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Input 96"/>
              <p:cNvSpPr/>
              <p:nvPr/>
            </p:nvSpPr>
            <p:spPr>
              <a:xfrm rot="7269359" flipV="1">
                <a:off x="5234583" y="2149957"/>
                <a:ext cx="407371" cy="15452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Input 97"/>
              <p:cNvSpPr/>
              <p:nvPr/>
            </p:nvSpPr>
            <p:spPr>
              <a:xfrm rot="14330641" flipH="1" flipV="1">
                <a:off x="4934924" y="2157211"/>
                <a:ext cx="407371" cy="15452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rot="15545224">
                <a:off x="4916528" y="1370084"/>
                <a:ext cx="704846" cy="9830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4570620">
                <a:off x="5125584" y="1542017"/>
                <a:ext cx="242182" cy="2786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200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8DFE3C-28E0-4C63-87DE-1E4B7FD3EB98}"/>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0"/>
            <a:ext cx="12192000" cy="6881810"/>
          </a:xfrm>
          <a:prstGeom prst="rect">
            <a:avLst/>
          </a:prstGeom>
        </p:spPr>
      </p:pic>
      <p:sp>
        <p:nvSpPr>
          <p:cNvPr id="4" name="TextBox 3"/>
          <p:cNvSpPr txBox="1"/>
          <p:nvPr/>
        </p:nvSpPr>
        <p:spPr>
          <a:xfrm>
            <a:off x="241256" y="190696"/>
            <a:ext cx="8791662"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Required to Forgive 7:25</a:t>
            </a:r>
          </a:p>
          <a:p>
            <a:r>
              <a:rPr lang="en-US" b="1" dirty="0">
                <a:solidFill>
                  <a:schemeClr val="bg1"/>
                </a:solidFill>
              </a:rPr>
              <a:t>Forgiveness: My Burden Was Made Light 8:42</a:t>
            </a:r>
          </a:p>
          <a:p>
            <a:r>
              <a:rPr lang="en-US" b="0" i="0" dirty="0">
                <a:solidFill>
                  <a:schemeClr val="bg1"/>
                </a:solidFill>
                <a:effectLst/>
              </a:rPr>
              <a:t>“</a:t>
            </a:r>
            <a:r>
              <a:rPr lang="en-US" b="1" i="0" u="none" strike="noStrike" dirty="0">
                <a:solidFill>
                  <a:schemeClr val="bg1"/>
                </a:solidFill>
                <a:effectLst/>
              </a:rPr>
              <a:t>We Must Forgive</a:t>
            </a:r>
            <a:r>
              <a:rPr lang="en-US" b="1" i="0" dirty="0">
                <a:solidFill>
                  <a:schemeClr val="bg1"/>
                </a:solidFill>
                <a:effectLst/>
              </a:rPr>
              <a:t>” (2:43)</a:t>
            </a:r>
            <a:r>
              <a:rPr lang="en-US" b="0" i="0" dirty="0">
                <a:solidFill>
                  <a:schemeClr val="bg1"/>
                </a:solidFill>
                <a:effectLst/>
              </a:rPr>
              <a:t> Story of Corre ten Boom (Holocaust survivor)</a:t>
            </a:r>
            <a:endParaRPr lang="en-US" b="1" dirty="0">
              <a:solidFill>
                <a:schemeClr val="bg1"/>
              </a:solidFill>
            </a:endParaRPr>
          </a:p>
          <a:p>
            <a:endParaRPr lang="en-US" dirty="0">
              <a:solidFill>
                <a:schemeClr val="bg1"/>
              </a:solidFill>
            </a:endParaRPr>
          </a:p>
          <a:p>
            <a:r>
              <a:rPr lang="en-US" dirty="0">
                <a:solidFill>
                  <a:schemeClr val="bg1"/>
                </a:solidFill>
              </a:rPr>
              <a:t>(Smith, </a:t>
            </a:r>
            <a:r>
              <a:rPr lang="en-US" i="1" dirty="0">
                <a:solidFill>
                  <a:schemeClr val="bg1"/>
                </a:solidFill>
              </a:rPr>
              <a:t>Church History and Modern Revelation,</a:t>
            </a:r>
            <a:r>
              <a:rPr lang="en-US" dirty="0">
                <a:solidFill>
                  <a:schemeClr val="bg1"/>
                </a:solidFill>
              </a:rPr>
              <a:t>1:234–35.)</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9, 100-101</a:t>
            </a:r>
            <a:endParaRPr lang="en-US" i="1" dirty="0">
              <a:solidFill>
                <a:schemeClr val="bg1"/>
              </a:solidFill>
            </a:endParaRPr>
          </a:p>
          <a:p>
            <a:r>
              <a:rPr lang="en-US" i="1" dirty="0">
                <a:solidFill>
                  <a:schemeClr val="bg1"/>
                </a:solidFill>
              </a:rPr>
              <a:t>Booth Information: Wikipedia</a:t>
            </a:r>
          </a:p>
          <a:p>
            <a:r>
              <a:rPr lang="en-US" sz="1800" dirty="0">
                <a:solidFill>
                  <a:schemeClr val="bg1"/>
                </a:solidFill>
              </a:rPr>
              <a:t>Presentation by ©http://fashionsbylynda.com/blog/</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389-390</a:t>
            </a:r>
          </a:p>
          <a:p>
            <a:r>
              <a:rPr lang="en-US" dirty="0">
                <a:solidFill>
                  <a:schemeClr val="bg1"/>
                </a:solidFill>
              </a:rPr>
              <a:t>President Gordon B. Hinckley (“Of You It Is Required to Forgive,”</a:t>
            </a:r>
            <a:r>
              <a:rPr lang="en-US" i="1" dirty="0">
                <a:solidFill>
                  <a:schemeClr val="bg1"/>
                </a:solidFill>
              </a:rPr>
              <a:t> Ensign,</a:t>
            </a:r>
            <a:r>
              <a:rPr lang="en-US" dirty="0">
                <a:solidFill>
                  <a:schemeClr val="bg1"/>
                </a:solidFill>
              </a:rPr>
              <a:t> June 1991</a:t>
            </a:r>
          </a:p>
          <a:p>
            <a:r>
              <a:rPr lang="en-US" dirty="0">
                <a:solidFill>
                  <a:schemeClr val="bg1"/>
                </a:solidFill>
              </a:rPr>
              <a:t>President Spencer W. Kimball </a:t>
            </a:r>
            <a:r>
              <a:rPr lang="en-US" i="1" dirty="0">
                <a:solidFill>
                  <a:schemeClr val="bg1"/>
                </a:solidFill>
              </a:rPr>
              <a:t>Miracle of Forgiveness </a:t>
            </a:r>
            <a:r>
              <a:rPr lang="en-US" dirty="0">
                <a:solidFill>
                  <a:schemeClr val="bg1"/>
                </a:solidFill>
              </a:rPr>
              <a:t>pgs. 262-275</a:t>
            </a:r>
          </a:p>
          <a:p>
            <a:r>
              <a:rPr lang="en-US" dirty="0">
                <a:solidFill>
                  <a:schemeClr val="bg1"/>
                </a:solidFill>
              </a:rPr>
              <a:t>	Henry Ward Beecher statement found on pg. 263</a:t>
            </a:r>
          </a:p>
          <a:p>
            <a:pPr fontAlgn="base"/>
            <a:r>
              <a:rPr lang="en-US" dirty="0">
                <a:solidFill>
                  <a:schemeClr val="bg1"/>
                </a:solidFill>
              </a:rPr>
              <a:t>Bishop J. Richard Clarke </a:t>
            </a:r>
            <a:r>
              <a:rPr lang="en-US" i="1" dirty="0">
                <a:solidFill>
                  <a:schemeClr val="bg1"/>
                </a:solidFill>
              </a:rPr>
              <a:t>Confession</a:t>
            </a:r>
            <a:r>
              <a:rPr lang="en-US" dirty="0">
                <a:solidFill>
                  <a:schemeClr val="bg1"/>
                </a:solidFill>
              </a:rPr>
              <a:t> 1980 Nov. Ensign</a:t>
            </a:r>
          </a:p>
          <a:p>
            <a:pPr fontAlgn="base"/>
            <a:r>
              <a:rPr lang="en-US" dirty="0">
                <a:solidFill>
                  <a:schemeClr val="bg1"/>
                </a:solidFill>
              </a:rPr>
              <a:t>Lynn G. Robbins, “Until Seventy Times Seven,”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2018, 23 President Spencer W. Kimball </a:t>
            </a:r>
            <a:r>
              <a:rPr lang="en-US" i="1" dirty="0">
                <a:solidFill>
                  <a:schemeClr val="bg1"/>
                </a:solidFill>
              </a:rPr>
              <a:t>Chapter 9: Forgiving Others with All Our Hearts</a:t>
            </a:r>
          </a:p>
          <a:p>
            <a:pPr fontAlgn="base"/>
            <a:r>
              <a:rPr lang="en-US" b="0" i="0" dirty="0">
                <a:solidFill>
                  <a:schemeClr val="bg1"/>
                </a:solidFill>
                <a:effectLst/>
              </a:rPr>
              <a:t>Gerrit W. Gong, “</a:t>
            </a:r>
            <a:r>
              <a:rPr lang="en-US" b="0" i="0" u="none" strike="noStrike" dirty="0">
                <a:solidFill>
                  <a:schemeClr val="bg1"/>
                </a:solidFill>
                <a:effectLst/>
              </a:rPr>
              <a:t>Happy and Forever</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Nov. 2022, 85</a:t>
            </a:r>
          </a:p>
          <a:p>
            <a:pPr fontAlgn="base"/>
            <a:r>
              <a:rPr lang="en-US" b="0" i="0" dirty="0">
                <a:solidFill>
                  <a:schemeClr val="bg1"/>
                </a:solidFill>
                <a:effectLst/>
              </a:rPr>
              <a:t>Jeffrey R. Holland, “</a:t>
            </a:r>
            <a:r>
              <a:rPr lang="en-US" b="0" i="0" u="none" strike="noStrike" dirty="0">
                <a:solidFill>
                  <a:schemeClr val="bg1"/>
                </a:solidFill>
                <a:effectLst/>
              </a:rPr>
              <a:t>The Ministry of Reconciliation</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2018, 78–79)</a:t>
            </a:r>
            <a:endParaRPr lang="en-US" dirty="0">
              <a:solidFill>
                <a:schemeClr val="bg1"/>
              </a:solidFill>
            </a:endParaRPr>
          </a:p>
        </p:txBody>
      </p:sp>
      <p:grpSp>
        <p:nvGrpSpPr>
          <p:cNvPr id="6" name="Group 5">
            <a:extLst>
              <a:ext uri="{FF2B5EF4-FFF2-40B4-BE49-F238E27FC236}">
                <a16:creationId xmlns:a16="http://schemas.microsoft.com/office/drawing/2014/main" id="{9D0AEF2A-4D51-4EB4-B775-254FB6527B6B}"/>
              </a:ext>
            </a:extLst>
          </p:cNvPr>
          <p:cNvGrpSpPr/>
          <p:nvPr/>
        </p:nvGrpSpPr>
        <p:grpSpPr>
          <a:xfrm>
            <a:off x="6751935" y="567057"/>
            <a:ext cx="972782" cy="1232191"/>
            <a:chOff x="7543800" y="3810000"/>
            <a:chExt cx="1143000" cy="1447800"/>
          </a:xfrm>
        </p:grpSpPr>
        <p:sp>
          <p:nvSpPr>
            <p:cNvPr id="7" name="Trapezoid 6">
              <a:extLst>
                <a:ext uri="{FF2B5EF4-FFF2-40B4-BE49-F238E27FC236}">
                  <a16:creationId xmlns:a16="http://schemas.microsoft.com/office/drawing/2014/main" id="{2CED2536-6582-4B75-8E9F-BAB203A94CD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AB0B7A36-2C8D-4C21-9718-C11BFDFF52B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92CD3502-067B-4295-8498-95DDA5ECF54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79C573F4-ECEC-4461-A071-068FD620324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7CE357C-1C43-4EA4-AFC6-3408FE6AF519}"/>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A33D17D2-1484-4F65-B44B-FBB608C1DE79}"/>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9E2EC1B0-98FC-439B-B23D-04D16C04422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E24543B-426E-4085-A480-8E96ADE03DE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F51FF28-22D7-4323-971B-41EAA685471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89A31E-EFF0-4B9A-8F46-2603D5CAA56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8DBBDCF5-0494-408F-8766-8417A456F69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FEEA4F4-DBA5-4B06-A1FA-73B626CD085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E1C1E7D4-69DE-48B9-9296-3A627ABED9B6}"/>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CC8D34E7-795F-40F9-B321-BD8C0590DE0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2FC93C4-92E3-4B2D-BF8F-C005A617017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7C43C5-9FE8-4EEE-AFBD-2F337E91EF1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4B2C9C-3B37-4A0F-A6C0-62D4128341A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ED72A3CF-4E99-47F5-A971-F90A196B713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Footer Placeholder 14">
            <a:extLst>
              <a:ext uri="{FF2B5EF4-FFF2-40B4-BE49-F238E27FC236}">
                <a16:creationId xmlns:a16="http://schemas.microsoft.com/office/drawing/2014/main" id="{6D84BA86-4AAB-4F7B-8A00-BC8F8B3E05A6}"/>
              </a:ext>
            </a:extLst>
          </p:cNvPr>
          <p:cNvSpPr>
            <a:spLocks noGrp="1"/>
          </p:cNvSpPr>
          <p:nvPr/>
        </p:nvSpPr>
        <p:spPr>
          <a:xfrm>
            <a:off x="241256" y="63021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664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81" y="4590"/>
            <a:ext cx="3900617" cy="6863417"/>
          </a:xfrm>
          <a:prstGeom prst="rect">
            <a:avLst/>
          </a:prstGeom>
          <a:ln>
            <a:solidFill>
              <a:schemeClr val="tx1"/>
            </a:solidFill>
          </a:ln>
        </p:spPr>
        <p:txBody>
          <a:bodyPr wrap="square">
            <a:spAutoFit/>
          </a:bodyPr>
          <a:lstStyle/>
          <a:p>
            <a:r>
              <a:rPr lang="en-US" sz="1100" b="1" dirty="0"/>
              <a:t>Sin Unto Death:</a:t>
            </a:r>
          </a:p>
          <a:p>
            <a:r>
              <a:rPr lang="en-US" sz="1100" dirty="0"/>
              <a:t>Elder Bruce R. McConkie explained that “those who turn from the light and truth of the gospel; who give themselves up to Satan; who enlist in his cause, supporting and sustaining it; and who thereby become his children—by such a course </a:t>
            </a:r>
            <a:r>
              <a:rPr lang="en-US" sz="1100" i="1" dirty="0"/>
              <a:t>sin unto death</a:t>
            </a:r>
            <a:r>
              <a:rPr lang="en-US" sz="1100" dirty="0"/>
              <a:t>. For them there is neither repentance, forgiveness, nor any hope whatever of salvation of any kind. As children of Satan, they are sons of perdition.” (</a:t>
            </a:r>
            <a:r>
              <a:rPr lang="en-US" sz="1100" i="1" dirty="0"/>
              <a:t>Mormon Doctrine, </a:t>
            </a:r>
            <a:r>
              <a:rPr lang="en-US" sz="1100" dirty="0"/>
              <a:t>p. 737; see also Alma 5:41–42; Matthew 12:31–32; Hebrews 10:26–27;1 John 5:16–17.)</a:t>
            </a:r>
          </a:p>
          <a:p>
            <a:endParaRPr lang="en-US" sz="1100" b="1" dirty="0">
              <a:latin typeface="Abadi" panose="020B0604020104020204" pitchFamily="34" charset="0"/>
            </a:endParaRPr>
          </a:p>
          <a:p>
            <a:r>
              <a:rPr lang="en-US" sz="1100" b="1" dirty="0">
                <a:latin typeface="Abadi" panose="020B0604020104020204" pitchFamily="34" charset="0"/>
              </a:rPr>
              <a:t>Seven Times Seven:</a:t>
            </a:r>
          </a:p>
          <a:p>
            <a:r>
              <a:rPr lang="en-US" sz="1100" dirty="0">
                <a:latin typeface="Abadi" panose="020B0604020104020204" pitchFamily="34" charset="0"/>
              </a:rPr>
              <a:t>President Joseph Fielding Smith explained: “The Lord declared that when he was in his ministry his disciples sought occasion against one another and failed at times to forgive in their hearts. It was this condition which prompted Peter to ask the Lord how many times he should forgive his brother, ‘till seven times?’ The Lord answered him, ‘I say not unto thee, until seven times, but until seventy times seven.’ (Matt. 18:21–22.) As the disciples of old brought upon themselves affliction and chastening, so we, when we do not have in our hearts the spirit of forgiveness, bring upon ourselves affliction and chastening from the Lord.” (</a:t>
            </a:r>
            <a:r>
              <a:rPr lang="en-US" sz="1100" i="1" dirty="0">
                <a:latin typeface="Abadi" panose="020B0604020104020204" pitchFamily="34" charset="0"/>
              </a:rPr>
              <a:t>Church History and Modern Revelation,</a:t>
            </a:r>
            <a:r>
              <a:rPr lang="en-US" sz="1100" dirty="0">
                <a:latin typeface="Abadi" panose="020B0604020104020204" pitchFamily="34" charset="0"/>
              </a:rPr>
              <a:t> 1:235.)</a:t>
            </a:r>
          </a:p>
          <a:p>
            <a:endParaRPr lang="en-US" sz="1100" dirty="0">
              <a:latin typeface="Abadi" panose="020B0604020104020204" pitchFamily="34" charset="0"/>
            </a:endParaRPr>
          </a:p>
          <a:p>
            <a:pPr fontAlgn="base"/>
            <a:r>
              <a:rPr lang="en-US" sz="1100" b="1" dirty="0"/>
              <a:t>Transgressions requiring confession to a bishop</a:t>
            </a:r>
          </a:p>
          <a:p>
            <a:pPr fontAlgn="base"/>
            <a:r>
              <a:rPr lang="en-US" sz="1100" dirty="0"/>
              <a:t>Those transgressions requiring confession to a bishop are adultery, fornication, other sexual transgressions and deviancies, and sins of a comparable seriousness. President Kimball reminds us that “one must not compromise or equivocate—he must make a full confession.” (</a:t>
            </a:r>
            <a:r>
              <a:rPr lang="en-US" sz="1100" i="1" dirty="0"/>
              <a:t>Miracle of Forgiveness, </a:t>
            </a:r>
            <a:r>
              <a:rPr lang="en-US" sz="1100" dirty="0"/>
              <a:t>pp. 170, 189.) Remember, it is complete deliverance from the tortures of a guilt-ridden soul that we seek. The Prophet Alma says he wandered “through much tribulation, repenting nigh unto death,” feeling he was being consumed by an everlasting burning. Repentance is not easy. “Godly sorrow” brings one to the depth of humility. This is why the gift of forgiveness is so sweet and draws the transgressor so close to the Savior with a special bond of affection.</a:t>
            </a:r>
          </a:p>
          <a:p>
            <a:endParaRPr lang="en-US" sz="1100" dirty="0"/>
          </a:p>
        </p:txBody>
      </p:sp>
      <p:sp>
        <p:nvSpPr>
          <p:cNvPr id="8" name="Rectangle 7"/>
          <p:cNvSpPr/>
          <p:nvPr/>
        </p:nvSpPr>
        <p:spPr>
          <a:xfrm>
            <a:off x="3927898" y="0"/>
            <a:ext cx="4645947" cy="6694140"/>
          </a:xfrm>
          <a:prstGeom prst="rect">
            <a:avLst/>
          </a:prstGeom>
          <a:ln>
            <a:solidFill>
              <a:schemeClr val="tx1"/>
            </a:solidFill>
          </a:ln>
        </p:spPr>
        <p:txBody>
          <a:bodyPr wrap="square">
            <a:spAutoFit/>
          </a:bodyPr>
          <a:lstStyle/>
          <a:p>
            <a:pPr fontAlgn="base"/>
            <a:r>
              <a:rPr lang="en-US" sz="1100" dirty="0">
                <a:latin typeface="Abadi" panose="020B0604020104020204" pitchFamily="34" charset="0"/>
              </a:rPr>
              <a:t>Elder Marion D. Hanks spoke about the importance of </a:t>
            </a:r>
            <a:r>
              <a:rPr lang="en-US" sz="1100" b="1" dirty="0">
                <a:latin typeface="Abadi" panose="020B0604020104020204" pitchFamily="34" charset="0"/>
              </a:rPr>
              <a:t>forgiving others</a:t>
            </a:r>
            <a:r>
              <a:rPr lang="en-US" sz="1100" dirty="0">
                <a:latin typeface="Abadi" panose="020B0604020104020204" pitchFamily="34" charset="0"/>
              </a:rPr>
              <a:t>:</a:t>
            </a:r>
          </a:p>
          <a:p>
            <a:pPr fontAlgn="base"/>
            <a:r>
              <a:rPr lang="en-US" sz="1100" dirty="0">
                <a:latin typeface="Abadi" panose="020B0604020104020204" pitchFamily="34" charset="0"/>
              </a:rPr>
              <a:t>“Someone has written: ‘… the withholding of love is the negation of the spirit of Christ, the proof that we never knew him, that for us he lived in vain. It means that he suggested nothing in all our thoughts, that we were not once near enough to him to be seized with the spell of his compassion for the world.’ …</a:t>
            </a:r>
          </a:p>
          <a:p>
            <a:pPr fontAlgn="base"/>
            <a:r>
              <a:rPr lang="en-US" sz="1100" dirty="0">
                <a:latin typeface="Abadi" panose="020B0604020104020204" pitchFamily="34" charset="0"/>
              </a:rPr>
              <a:t>“What is our response when we are offended, misunderstood, unfairly or unkindly treated, or sinned against, made an offender for a word, falsely accused, passed over, hurt by those we love, our offerings rejected? Do we resent, become bitter, hold a grudge? Or do we resolve the problem if we can, forgive, and rid ourselves of the burden?</a:t>
            </a:r>
          </a:p>
          <a:p>
            <a:pPr fontAlgn="base"/>
            <a:r>
              <a:rPr lang="en-US" sz="1100" dirty="0">
                <a:latin typeface="Abadi" panose="020B0604020104020204" pitchFamily="34" charset="0"/>
              </a:rPr>
              <a:t>“The nature of our response to such situations may well determine the nature and quality of our lives, here and eternally. …</a:t>
            </a:r>
          </a:p>
          <a:p>
            <a:pPr fontAlgn="base"/>
            <a:r>
              <a:rPr lang="en-US" sz="1100" dirty="0">
                <a:latin typeface="Abadi" panose="020B0604020104020204" pitchFamily="34" charset="0"/>
              </a:rPr>
              <a:t>“But not only our eternal salvation depends upon our willingness and capacity to forgive wrongs committed against us. Our joy and satisfaction in this life, and our true freedom, depend upon our doing so. When Christ bade us turn the other cheek, walk the second mile, give our cloak to him who takes our coat, was it to be chiefly out of consideration for the bully, the brute, the thief? Or was it to relieve the one aggrieved of the destructive burden that resentment and anger lay upon us?</a:t>
            </a:r>
          </a:p>
          <a:p>
            <a:pPr fontAlgn="base"/>
            <a:r>
              <a:rPr lang="en-US" sz="1100" dirty="0">
                <a:latin typeface="Abadi" panose="020B0604020104020204" pitchFamily="34" charset="0"/>
              </a:rPr>
              <a:t>“Paul wrote to the Romans that nothing ‘shall be able to separate us from the love of God, which is in Christ Jesus our Lord.’ (Rom. 8:39.)</a:t>
            </a:r>
          </a:p>
          <a:p>
            <a:pPr fontAlgn="base"/>
            <a:r>
              <a:rPr lang="en-US" sz="1100" dirty="0">
                <a:latin typeface="Abadi" panose="020B0604020104020204" pitchFamily="34" charset="0"/>
              </a:rPr>
              <a:t>“I am sure this is true. I bear testimony that this is true. But it is also true that we can </a:t>
            </a:r>
            <a:r>
              <a:rPr lang="en-US" sz="1100" i="1" dirty="0">
                <a:latin typeface="Abadi" panose="020B0604020104020204" pitchFamily="34" charset="0"/>
              </a:rPr>
              <a:t>separate ourselves</a:t>
            </a:r>
            <a:r>
              <a:rPr lang="en-US" sz="1100" dirty="0">
                <a:latin typeface="Abadi" panose="020B0604020104020204" pitchFamily="34" charset="0"/>
              </a:rPr>
              <a:t> from his spirit. …</a:t>
            </a:r>
          </a:p>
          <a:p>
            <a:pPr fontAlgn="base"/>
            <a:r>
              <a:rPr lang="en-US" sz="1100" dirty="0">
                <a:latin typeface="Abadi" panose="020B0604020104020204" pitchFamily="34" charset="0"/>
              </a:rPr>
              <a:t>“In every case of sin this is true. Envy, arrogance, unrighteous dominion—these canker the soul of one who is guilty of them. It is true also if we fail to forgive. Even if it appears that another may be deserving of our resentment or hatred, none of us can afford to pay the price of resenting or hating, because of what it does to us. If we have felt the gnawing, mordant inroads of these emotions, we know the harm we suffer. …</a:t>
            </a:r>
          </a:p>
          <a:p>
            <a:pPr fontAlgn="base"/>
            <a:r>
              <a:rPr lang="en-US" sz="1100" dirty="0">
                <a:latin typeface="Abadi" panose="020B0604020104020204" pitchFamily="34" charset="0"/>
              </a:rPr>
              <a:t>“It is reported that President Brigham Young once said that he who takes offense when no offense was intended is a fool, and he who takes offense when offense </a:t>
            </a:r>
            <a:r>
              <a:rPr lang="en-US" sz="1100" i="1" dirty="0">
                <a:latin typeface="Abadi" panose="020B0604020104020204" pitchFamily="34" charset="0"/>
              </a:rPr>
              <a:t>was</a:t>
            </a:r>
            <a:r>
              <a:rPr lang="en-US" sz="1100" dirty="0">
                <a:latin typeface="Abadi" panose="020B0604020104020204" pitchFamily="34" charset="0"/>
              </a:rPr>
              <a:t> intended is usually a fool. It was then explained that there are two courses of action to follow when one is bitten by a rattlesnake. One may, in anger, fear, or vengefulness, pursue the creature and kill it. Or he may make full haste to get the venom out of his system. If we pursue the latter course we will likely survive, but if we attempt to follow the former, we may not be around long enough to finish it.” (In Conference Report, Oct. 1973, pp. 15–16; </a:t>
            </a:r>
            <a:r>
              <a:rPr lang="en-US" sz="1100" i="1" dirty="0">
                <a:latin typeface="Abadi" panose="020B0604020104020204" pitchFamily="34" charset="0"/>
              </a:rPr>
              <a:t>Ensign,</a:t>
            </a:r>
            <a:r>
              <a:rPr lang="en-US" sz="1100" dirty="0">
                <a:latin typeface="Abadi" panose="020B0604020104020204" pitchFamily="34" charset="0"/>
              </a:rPr>
              <a:t> Jan. 1974, pp. 20–21.)</a:t>
            </a:r>
          </a:p>
        </p:txBody>
      </p:sp>
      <p:sp>
        <p:nvSpPr>
          <p:cNvPr id="4" name="TextBox 3">
            <a:extLst>
              <a:ext uri="{FF2B5EF4-FFF2-40B4-BE49-F238E27FC236}">
                <a16:creationId xmlns:a16="http://schemas.microsoft.com/office/drawing/2014/main" id="{C9BBD1A5-9A94-301C-1507-573B8C8F67AD}"/>
              </a:ext>
            </a:extLst>
          </p:cNvPr>
          <p:cNvSpPr txBox="1"/>
          <p:nvPr/>
        </p:nvSpPr>
        <p:spPr>
          <a:xfrm>
            <a:off x="8573845" y="0"/>
            <a:ext cx="3493545" cy="3754874"/>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Who Do I Need To Forgive?</a:t>
            </a:r>
          </a:p>
          <a:p>
            <a:pPr algn="l" fontAlgn="base"/>
            <a:r>
              <a:rPr lang="en-US" sz="1400" b="0" i="0" dirty="0">
                <a:solidFill>
                  <a:srgbClr val="212225"/>
                </a:solidFill>
                <a:effectLst/>
              </a:rPr>
              <a:t>Our Savior has spoken so clearly on this subject that there is little room for private interpretation. “I, the Lord, will forgive whom I will forgive,” but then He said, “… of you it is </a:t>
            </a:r>
            <a:r>
              <a:rPr lang="en-US" sz="1400" b="0" i="1" dirty="0">
                <a:solidFill>
                  <a:srgbClr val="212225"/>
                </a:solidFill>
                <a:effectLst/>
              </a:rPr>
              <a:t>required</a:t>
            </a:r>
            <a:r>
              <a:rPr lang="en-US" sz="1400" b="0" i="0" dirty="0">
                <a:solidFill>
                  <a:srgbClr val="212225"/>
                </a:solidFill>
                <a:effectLst/>
              </a:rPr>
              <a:t> to forgive </a:t>
            </a:r>
            <a:r>
              <a:rPr lang="en-US" sz="1400" b="0" i="1" dirty="0">
                <a:solidFill>
                  <a:srgbClr val="212225"/>
                </a:solidFill>
                <a:effectLst/>
              </a:rPr>
              <a:t>all</a:t>
            </a:r>
            <a:r>
              <a:rPr lang="en-US" sz="1400" b="0" i="0" dirty="0">
                <a:solidFill>
                  <a:srgbClr val="212225"/>
                </a:solidFill>
                <a:effectLst/>
              </a:rPr>
              <a:t> men” [</a:t>
            </a:r>
            <a:r>
              <a:rPr lang="en-US" sz="1400" b="0" i="0" u="none" strike="noStrike" dirty="0">
                <a:solidFill>
                  <a:srgbClr val="212225"/>
                </a:solidFill>
                <a:effectLst/>
              </a:rPr>
              <a:t>Doctrine and Covenants 64:10</a:t>
            </a:r>
            <a:r>
              <a:rPr lang="en-US" sz="1400" b="0" i="0" dirty="0">
                <a:solidFill>
                  <a:srgbClr val="212225"/>
                </a:solidFill>
                <a:effectLst/>
              </a:rPr>
              <a:t>; emphasis added].</a:t>
            </a:r>
          </a:p>
          <a:p>
            <a:pPr algn="l" fontAlgn="base"/>
            <a:r>
              <a:rPr lang="en-US" sz="1400" b="0" i="0" dirty="0">
                <a:solidFill>
                  <a:srgbClr val="212225"/>
                </a:solidFill>
                <a:effectLst/>
              </a:rPr>
              <a:t>May I add a footnote here? When the Lord requires that we forgive all men, that includes forgiving ourselves. Sometimes, of all the people in the world, the one who is the hardest to forgive—as well as perhaps the one who is most in need of our forgiveness—is the person looking back at us in the mirror. (Dieter F. Uchtdorf, “</a:t>
            </a:r>
            <a:r>
              <a:rPr lang="en-US" sz="1400" b="0" i="0" u="none" strike="noStrike" dirty="0">
                <a:solidFill>
                  <a:srgbClr val="212225"/>
                </a:solidFill>
                <a:effectLst/>
              </a:rPr>
              <a:t>The Merciful Obtain Mercy</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2012, 75)</a:t>
            </a:r>
          </a:p>
        </p:txBody>
      </p:sp>
    </p:spTree>
    <p:extLst>
      <p:ext uri="{BB962C8B-B14F-4D97-AF65-F5344CB8AC3E}">
        <p14:creationId xmlns:p14="http://schemas.microsoft.com/office/powerpoint/2010/main" val="384616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FEF190-B47A-430B-B0E7-015640C67D9F}"/>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p:cNvSpPr txBox="1"/>
          <p:nvPr/>
        </p:nvSpPr>
        <p:spPr>
          <a:xfrm>
            <a:off x="6416164" y="4525925"/>
            <a:ext cx="3967324" cy="1923604"/>
          </a:xfrm>
          <a:prstGeom prst="rect">
            <a:avLst/>
          </a:prstGeom>
          <a:noFill/>
        </p:spPr>
        <p:txBody>
          <a:bodyPr wrap="square" rtlCol="0">
            <a:spAutoFit/>
          </a:bodyPr>
          <a:lstStyle/>
          <a:p>
            <a:r>
              <a:rPr lang="en-US" dirty="0">
                <a:solidFill>
                  <a:schemeClr val="bg2"/>
                </a:solidFill>
              </a:rPr>
              <a:t>Sidney Rigdon continued to write for the Prophet in the work of revision. The day before the Prophet moved from Kirtland he received an important revelation, Section 64, as it now appears in the Doctrine and Covenants.” </a:t>
            </a:r>
          </a:p>
          <a:p>
            <a:r>
              <a:rPr lang="en-US" sz="1100" dirty="0">
                <a:solidFill>
                  <a:schemeClr val="bg2"/>
                </a:solidFill>
              </a:rPr>
              <a:t>Joseph Fielding Smith</a:t>
            </a:r>
          </a:p>
        </p:txBody>
      </p:sp>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Background</a:t>
            </a:r>
          </a:p>
        </p:txBody>
      </p:sp>
      <p:sp>
        <p:nvSpPr>
          <p:cNvPr id="5" name="TextBox 4"/>
          <p:cNvSpPr txBox="1"/>
          <p:nvPr/>
        </p:nvSpPr>
        <p:spPr>
          <a:xfrm>
            <a:off x="615821" y="1343772"/>
            <a:ext cx="4940716" cy="4524315"/>
          </a:xfrm>
          <a:prstGeom prst="rect">
            <a:avLst/>
          </a:prstGeom>
          <a:noFill/>
        </p:spPr>
        <p:txBody>
          <a:bodyPr wrap="square" rtlCol="0">
            <a:spAutoFit/>
          </a:bodyPr>
          <a:lstStyle/>
          <a:p>
            <a:r>
              <a:rPr lang="en-US" dirty="0">
                <a:solidFill>
                  <a:schemeClr val="bg2"/>
                </a:solidFill>
              </a:rPr>
              <a:t>“Because of interference and because he needed a quiet place in which to work, the Prophet, on September 12, 1831, moved to the home of John Johnson in the township of Hiram. </a:t>
            </a:r>
          </a:p>
          <a:p>
            <a:endParaRPr lang="en-US" dirty="0">
              <a:solidFill>
                <a:schemeClr val="bg2"/>
              </a:solidFill>
            </a:endParaRPr>
          </a:p>
          <a:p>
            <a:r>
              <a:rPr lang="en-US" dirty="0">
                <a:solidFill>
                  <a:schemeClr val="bg2"/>
                </a:solidFill>
              </a:rPr>
              <a:t>This was in Portage County, Ohio, about thirty miles southeast of Kirtland. From the time he moved until early in October, the Prophet spent most of his spare time preparing for the continuation of the translation of the Bible. </a:t>
            </a:r>
          </a:p>
          <a:p>
            <a:endParaRPr lang="en-US" dirty="0">
              <a:solidFill>
                <a:schemeClr val="bg2"/>
              </a:solidFill>
            </a:endParaRPr>
          </a:p>
          <a:p>
            <a:r>
              <a:rPr lang="en-US" dirty="0">
                <a:solidFill>
                  <a:schemeClr val="bg2"/>
                </a:solidFill>
              </a:rPr>
              <a:t>By translation is meant a revision of the Bible by inspiration or revelation as the Lord had commanded him, and which was commenced as early as June 1830.</a:t>
            </a:r>
          </a:p>
          <a:p>
            <a:r>
              <a:rPr lang="en-US" dirty="0">
                <a:solidFill>
                  <a:schemeClr val="bg2"/>
                </a:solidFill>
              </a:rPr>
              <a:t> </a:t>
            </a:r>
            <a:r>
              <a:rPr lang="en-US" sz="1100" dirty="0">
                <a:solidFill>
                  <a:schemeClr val="bg2"/>
                </a:solidFill>
              </a:rPr>
              <a:t>(D.H.C. 1:215.)</a:t>
            </a:r>
          </a:p>
        </p:txBody>
      </p:sp>
      <p:pic>
        <p:nvPicPr>
          <p:cNvPr id="8" name="Picture 7">
            <a:extLst>
              <a:ext uri="{FF2B5EF4-FFF2-40B4-BE49-F238E27FC236}">
                <a16:creationId xmlns:a16="http://schemas.microsoft.com/office/drawing/2014/main" id="{71D27ACA-A745-4A62-87D5-1D58F78C7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804" y="1034220"/>
            <a:ext cx="3157728" cy="3389376"/>
          </a:xfrm>
          <a:prstGeom prst="rect">
            <a:avLst/>
          </a:prstGeom>
        </p:spPr>
      </p:pic>
      <p:pic>
        <p:nvPicPr>
          <p:cNvPr id="3" name="Picture 2" descr="An old person in a suit and tie&#10;&#10;Description automatically generated">
            <a:extLst>
              <a:ext uri="{FF2B5EF4-FFF2-40B4-BE49-F238E27FC236}">
                <a16:creationId xmlns:a16="http://schemas.microsoft.com/office/drawing/2014/main" id="{A84DD221-AD4D-724B-21A8-D76B892CA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651" y="4773677"/>
            <a:ext cx="983893" cy="1273965"/>
          </a:xfrm>
          <a:prstGeom prst="rect">
            <a:avLst/>
          </a:prstGeom>
        </p:spPr>
      </p:pic>
    </p:spTree>
    <p:extLst>
      <p:ext uri="{BB962C8B-B14F-4D97-AF65-F5344CB8AC3E}">
        <p14:creationId xmlns:p14="http://schemas.microsoft.com/office/powerpoint/2010/main" val="36991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ABAC3E-9063-47A8-8987-2C1CC8BD4764}"/>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p:cNvSpPr txBox="1"/>
          <p:nvPr/>
        </p:nvSpPr>
        <p:spPr>
          <a:xfrm>
            <a:off x="6586606" y="1835069"/>
            <a:ext cx="4267859" cy="3970318"/>
          </a:xfrm>
          <a:prstGeom prst="rect">
            <a:avLst/>
          </a:prstGeom>
          <a:noFill/>
        </p:spPr>
        <p:txBody>
          <a:bodyPr wrap="square" rtlCol="0">
            <a:spAutoFit/>
          </a:bodyPr>
          <a:lstStyle/>
          <a:p>
            <a:r>
              <a:rPr lang="en-US" sz="2000" dirty="0">
                <a:solidFill>
                  <a:schemeClr val="bg2"/>
                </a:solidFill>
              </a:rPr>
              <a:t>“When we overcome that desire and do not conform to the spirit of the world, then His commandments are not difficult, and, if we really believe that Jesus is the Son of God, we shall not take any notice of the world, which is in rebellion against Him…</a:t>
            </a:r>
          </a:p>
          <a:p>
            <a:endParaRPr lang="en-US" sz="2000" dirty="0">
              <a:solidFill>
                <a:schemeClr val="bg2"/>
              </a:solidFill>
            </a:endParaRPr>
          </a:p>
          <a:p>
            <a:r>
              <a:rPr lang="en-US" sz="2000" dirty="0">
                <a:solidFill>
                  <a:schemeClr val="bg2"/>
                </a:solidFill>
              </a:rPr>
              <a:t>Elders of the Church should not conform to the world in their worship, in their life, in their amusements. Some had failed in this respect.” </a:t>
            </a:r>
          </a:p>
          <a:p>
            <a:r>
              <a:rPr lang="en-US" sz="1200" dirty="0">
                <a:solidFill>
                  <a:schemeClr val="bg2"/>
                </a:solidFill>
              </a:rPr>
              <a:t>Smith and </a:t>
            </a:r>
            <a:r>
              <a:rPr lang="en-US" sz="1200" dirty="0" err="1">
                <a:solidFill>
                  <a:schemeClr val="bg2"/>
                </a:solidFill>
              </a:rPr>
              <a:t>Sjodahl</a:t>
            </a:r>
            <a:endParaRPr lang="en-US" sz="1200" dirty="0">
              <a:solidFill>
                <a:schemeClr val="bg2"/>
              </a:solidFill>
            </a:endParaRPr>
          </a:p>
        </p:txBody>
      </p:sp>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err="1">
                <a:solidFill>
                  <a:schemeClr val="bg2"/>
                </a:solidFill>
                <a:latin typeface="Candara" panose="020E0502030303020204" pitchFamily="34" charset="0"/>
              </a:rPr>
              <a:t>Overcometh</a:t>
            </a:r>
            <a:r>
              <a:rPr lang="en-US" sz="6000" dirty="0">
                <a:solidFill>
                  <a:schemeClr val="bg2"/>
                </a:solidFill>
                <a:latin typeface="Candara" panose="020E0502030303020204" pitchFamily="34" charset="0"/>
              </a:rPr>
              <a:t> The World</a:t>
            </a:r>
          </a:p>
        </p:txBody>
      </p:sp>
      <p:sp>
        <p:nvSpPr>
          <p:cNvPr id="5" name="TextBox 4"/>
          <p:cNvSpPr txBox="1"/>
          <p:nvPr/>
        </p:nvSpPr>
        <p:spPr>
          <a:xfrm>
            <a:off x="2922717" y="913189"/>
            <a:ext cx="6494551" cy="815608"/>
          </a:xfrm>
          <a:prstGeom prst="rect">
            <a:avLst/>
          </a:prstGeom>
          <a:noFill/>
        </p:spPr>
        <p:txBody>
          <a:bodyPr wrap="square" rtlCol="0">
            <a:spAutoFit/>
          </a:bodyPr>
          <a:lstStyle/>
          <a:p>
            <a:pPr algn="ctr"/>
            <a:r>
              <a:rPr lang="en-US" i="1" dirty="0">
                <a:solidFill>
                  <a:srgbClr val="FFFF00"/>
                </a:solidFill>
              </a:rPr>
              <a:t>For whatsoever is born of God </a:t>
            </a:r>
            <a:r>
              <a:rPr lang="en-US" i="1" dirty="0" err="1">
                <a:solidFill>
                  <a:srgbClr val="FFFF00"/>
                </a:solidFill>
              </a:rPr>
              <a:t>overcometh</a:t>
            </a:r>
            <a:r>
              <a:rPr lang="en-US" i="1" dirty="0">
                <a:solidFill>
                  <a:srgbClr val="FFFF00"/>
                </a:solidFill>
              </a:rPr>
              <a:t> the world: and this is the victory that </a:t>
            </a:r>
            <a:r>
              <a:rPr lang="en-US" i="1" dirty="0" err="1">
                <a:solidFill>
                  <a:srgbClr val="FFFF00"/>
                </a:solidFill>
              </a:rPr>
              <a:t>overcometh</a:t>
            </a:r>
            <a:r>
              <a:rPr lang="en-US" i="1" dirty="0">
                <a:solidFill>
                  <a:srgbClr val="FFFF00"/>
                </a:solidFill>
              </a:rPr>
              <a:t> the world, even our faith.</a:t>
            </a:r>
          </a:p>
          <a:p>
            <a:pPr algn="ctr"/>
            <a:r>
              <a:rPr lang="en-US" sz="1100" i="1" dirty="0">
                <a:solidFill>
                  <a:srgbClr val="FFFF00"/>
                </a:solidFill>
              </a:rPr>
              <a:t>1 John 5:4</a:t>
            </a:r>
          </a:p>
        </p:txBody>
      </p:sp>
      <p:sp>
        <p:nvSpPr>
          <p:cNvPr id="7" name="TextBox 6"/>
          <p:cNvSpPr txBox="1"/>
          <p:nvPr/>
        </p:nvSpPr>
        <p:spPr>
          <a:xfrm>
            <a:off x="172095" y="6387651"/>
            <a:ext cx="5126245" cy="369332"/>
          </a:xfrm>
          <a:prstGeom prst="rect">
            <a:avLst/>
          </a:prstGeom>
          <a:noFill/>
        </p:spPr>
        <p:txBody>
          <a:bodyPr wrap="square" rtlCol="0">
            <a:spAutoFit/>
          </a:bodyPr>
          <a:lstStyle/>
          <a:p>
            <a:r>
              <a:rPr lang="en-US" dirty="0">
                <a:solidFill>
                  <a:schemeClr val="bg2"/>
                </a:solidFill>
              </a:rPr>
              <a:t>D&amp;C 64:1-2</a:t>
            </a:r>
          </a:p>
        </p:txBody>
      </p:sp>
      <p:pic>
        <p:nvPicPr>
          <p:cNvPr id="3" name="Picture 2">
            <a:extLst>
              <a:ext uri="{FF2B5EF4-FFF2-40B4-BE49-F238E27FC236}">
                <a16:creationId xmlns:a16="http://schemas.microsoft.com/office/drawing/2014/main" id="{BAE3ACA3-4B99-4626-A27D-AA1936C14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111" y="1822580"/>
            <a:ext cx="4476206" cy="4458799"/>
          </a:xfrm>
          <a:prstGeom prst="rect">
            <a:avLst/>
          </a:prstGeom>
        </p:spPr>
      </p:pic>
      <p:pic>
        <p:nvPicPr>
          <p:cNvPr id="9" name="Picture 8" descr="A comparison of a person&#10;&#10;Description automatically generated">
            <a:extLst>
              <a:ext uri="{FF2B5EF4-FFF2-40B4-BE49-F238E27FC236}">
                <a16:creationId xmlns:a16="http://schemas.microsoft.com/office/drawing/2014/main" id="{255463A5-A890-4D51-AC1C-6C42FED96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1886" y="5455126"/>
            <a:ext cx="1544109" cy="1176464"/>
          </a:xfrm>
          <a:prstGeom prst="rect">
            <a:avLst/>
          </a:prstGeom>
        </p:spPr>
      </p:pic>
    </p:spTree>
    <p:extLst>
      <p:ext uri="{BB962C8B-B14F-4D97-AF65-F5344CB8AC3E}">
        <p14:creationId xmlns:p14="http://schemas.microsoft.com/office/powerpoint/2010/main" val="1512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5E8E1B-7B11-4623-A7B4-234688799021}"/>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p:cNvSpPr txBox="1"/>
          <p:nvPr/>
        </p:nvSpPr>
        <p:spPr>
          <a:xfrm>
            <a:off x="5714898" y="4557259"/>
            <a:ext cx="3915562" cy="1923604"/>
          </a:xfrm>
          <a:prstGeom prst="rect">
            <a:avLst/>
          </a:prstGeom>
          <a:noFill/>
        </p:spPr>
        <p:txBody>
          <a:bodyPr wrap="square" rtlCol="0">
            <a:spAutoFit/>
          </a:bodyPr>
          <a:lstStyle/>
          <a:p>
            <a:r>
              <a:rPr lang="en-US" dirty="0">
                <a:solidFill>
                  <a:srgbClr val="FFFF00"/>
                </a:solidFill>
              </a:rPr>
              <a:t>“The Spirit of Apostasy was little know, but when these men apostatized, they became more violent, more cruel. And manifested a greater spirit of persecution than any other of our enemies.”</a:t>
            </a:r>
          </a:p>
          <a:p>
            <a:r>
              <a:rPr lang="en-US" sz="1100" dirty="0">
                <a:solidFill>
                  <a:srgbClr val="FFFF00"/>
                </a:solidFill>
              </a:rPr>
              <a:t>George A. Smith (Journal of Discourse Vol. XI p. 4)</a:t>
            </a:r>
          </a:p>
        </p:txBody>
      </p:sp>
      <p:sp>
        <p:nvSpPr>
          <p:cNvPr id="6" name="TextBox 5"/>
          <p:cNvSpPr txBox="1"/>
          <p:nvPr/>
        </p:nvSpPr>
        <p:spPr>
          <a:xfrm>
            <a:off x="1643543" y="1"/>
            <a:ext cx="8909108" cy="769441"/>
          </a:xfrm>
          <a:prstGeom prst="rect">
            <a:avLst/>
          </a:prstGeom>
          <a:noFill/>
        </p:spPr>
        <p:txBody>
          <a:bodyPr wrap="square" rtlCol="0">
            <a:spAutoFit/>
          </a:bodyPr>
          <a:lstStyle/>
          <a:p>
            <a:pPr algn="ctr"/>
            <a:r>
              <a:rPr lang="en-US" sz="4400" dirty="0">
                <a:solidFill>
                  <a:schemeClr val="bg2"/>
                </a:solidFill>
                <a:latin typeface="Candara" panose="020E0502030303020204" pitchFamily="34" charset="0"/>
              </a:rPr>
              <a:t>Apostasy of Some Members</a:t>
            </a:r>
          </a:p>
        </p:txBody>
      </p:sp>
      <p:sp>
        <p:nvSpPr>
          <p:cNvPr id="5" name="TextBox 4"/>
          <p:cNvSpPr txBox="1"/>
          <p:nvPr/>
        </p:nvSpPr>
        <p:spPr>
          <a:xfrm>
            <a:off x="430923" y="785382"/>
            <a:ext cx="7820191" cy="4093428"/>
          </a:xfrm>
          <a:prstGeom prst="rect">
            <a:avLst/>
          </a:prstGeom>
          <a:noFill/>
        </p:spPr>
        <p:txBody>
          <a:bodyPr wrap="square" rtlCol="0">
            <a:spAutoFit/>
          </a:bodyPr>
          <a:lstStyle/>
          <a:p>
            <a:r>
              <a:rPr lang="en-US" sz="2000" dirty="0">
                <a:solidFill>
                  <a:schemeClr val="bg2"/>
                </a:solidFill>
              </a:rPr>
              <a:t>Ezra Booth—He gathered a mob that tried to assassinate the Prophet Joseph Smith and Sidney Rigdon in Hiram</a:t>
            </a:r>
          </a:p>
          <a:p>
            <a:endParaRPr lang="en-US" sz="2000" dirty="0">
              <a:solidFill>
                <a:schemeClr val="bg2"/>
              </a:solidFill>
            </a:endParaRPr>
          </a:p>
          <a:p>
            <a:r>
              <a:rPr lang="en-US" sz="2000" dirty="0">
                <a:solidFill>
                  <a:schemeClr val="bg2"/>
                </a:solidFill>
              </a:rPr>
              <a:t>Jacob Scott—removed himself from the church and persecuted the Saints</a:t>
            </a:r>
          </a:p>
          <a:p>
            <a:endParaRPr lang="en-US" sz="2000" dirty="0">
              <a:solidFill>
                <a:schemeClr val="bg2"/>
              </a:solidFill>
            </a:endParaRPr>
          </a:p>
          <a:p>
            <a:r>
              <a:rPr lang="en-US" sz="2000" dirty="0">
                <a:solidFill>
                  <a:schemeClr val="bg2"/>
                </a:solidFill>
              </a:rPr>
              <a:t>Simons Rider—misspelled name cause discord with Church, and one of the leaders in the tar and feathering of Joseph Smith and Sidney Rigdon in Hiram, Ohio (Simons Ryder—Simonds Ryder)</a:t>
            </a:r>
          </a:p>
          <a:p>
            <a:endParaRPr lang="en-US" sz="2000" dirty="0">
              <a:solidFill>
                <a:schemeClr val="bg2"/>
              </a:solidFill>
            </a:endParaRPr>
          </a:p>
          <a:p>
            <a:r>
              <a:rPr lang="en-US" sz="2000" dirty="0">
                <a:solidFill>
                  <a:schemeClr val="bg2"/>
                </a:solidFill>
              </a:rPr>
              <a:t>Eli Johnson—also one of leaders in the tar and feathering Joseph Smith and Sidney Rigdon </a:t>
            </a:r>
          </a:p>
          <a:p>
            <a:endParaRPr lang="en-US" sz="2000" dirty="0">
              <a:solidFill>
                <a:schemeClr val="bg2"/>
              </a:solidFill>
            </a:endParaRPr>
          </a:p>
          <a:p>
            <a:r>
              <a:rPr lang="en-US" sz="2000" dirty="0">
                <a:solidFill>
                  <a:schemeClr val="bg2"/>
                </a:solidFill>
              </a:rPr>
              <a:t>And others</a:t>
            </a:r>
          </a:p>
        </p:txBody>
      </p:sp>
      <p:sp>
        <p:nvSpPr>
          <p:cNvPr id="7" name="TextBox 6"/>
          <p:cNvSpPr txBox="1"/>
          <p:nvPr/>
        </p:nvSpPr>
        <p:spPr>
          <a:xfrm>
            <a:off x="1379346" y="5132368"/>
            <a:ext cx="3915562" cy="1477328"/>
          </a:xfrm>
          <a:prstGeom prst="rect">
            <a:avLst/>
          </a:prstGeom>
          <a:noFill/>
        </p:spPr>
        <p:txBody>
          <a:bodyPr wrap="square" rtlCol="0">
            <a:spAutoFit/>
          </a:bodyPr>
          <a:lstStyle/>
          <a:p>
            <a:r>
              <a:rPr lang="en-US" dirty="0">
                <a:solidFill>
                  <a:schemeClr val="bg2"/>
                </a:solidFill>
              </a:rPr>
              <a:t>There will always be those members of the Church who will think they know more about how the Church should be run, and profess that the Prophets are wrong and misguided.</a:t>
            </a:r>
          </a:p>
        </p:txBody>
      </p:sp>
      <p:pic>
        <p:nvPicPr>
          <p:cNvPr id="9" name="Picture 8">
            <a:extLst>
              <a:ext uri="{FF2B5EF4-FFF2-40B4-BE49-F238E27FC236}">
                <a16:creationId xmlns:a16="http://schemas.microsoft.com/office/drawing/2014/main" id="{5CB18E17-1238-45B6-AFC4-BA4CC324F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121" y="999612"/>
            <a:ext cx="2054530" cy="3029975"/>
          </a:xfrm>
          <a:prstGeom prst="rect">
            <a:avLst/>
          </a:prstGeom>
        </p:spPr>
      </p:pic>
      <p:pic>
        <p:nvPicPr>
          <p:cNvPr id="12" name="Picture 11">
            <a:extLst>
              <a:ext uri="{FF2B5EF4-FFF2-40B4-BE49-F238E27FC236}">
                <a16:creationId xmlns:a16="http://schemas.microsoft.com/office/drawing/2014/main" id="{B5FE431F-A5D4-4397-A3F2-39051BD9B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115" y="4557259"/>
            <a:ext cx="1524000" cy="1905000"/>
          </a:xfrm>
          <a:prstGeom prst="rect">
            <a:avLst/>
          </a:prstGeom>
        </p:spPr>
      </p:pic>
    </p:spTree>
    <p:extLst>
      <p:ext uri="{BB962C8B-B14F-4D97-AF65-F5344CB8AC3E}">
        <p14:creationId xmlns:p14="http://schemas.microsoft.com/office/powerpoint/2010/main" val="7433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500"/>
                                        <p:tgtEl>
                                          <p:spTgt spid="5">
                                            <p:txEl>
                                              <p:pRg st="0" end="0"/>
                                            </p:txEl>
                                          </p:spTgt>
                                        </p:tgtEl>
                                      </p:cBhvr>
                                    </p:animEffect>
                                    <p:set>
                                      <p:cBhvr>
                                        <p:cTn id="33" dur="1" fill="hold">
                                          <p:stCondLst>
                                            <p:cond delay="499"/>
                                          </p:stCondLst>
                                        </p:cTn>
                                        <p:tgtEl>
                                          <p:spTgt spid="5">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5">
                                            <p:txEl>
                                              <p:pRg st="2" end="2"/>
                                            </p:txEl>
                                          </p:spTgt>
                                        </p:tgtEl>
                                      </p:cBhvr>
                                    </p:animEffect>
                                    <p:set>
                                      <p:cBhvr>
                                        <p:cTn id="36" dur="1" fill="hold">
                                          <p:stCondLst>
                                            <p:cond delay="499"/>
                                          </p:stCondLst>
                                        </p:cTn>
                                        <p:tgtEl>
                                          <p:spTgt spid="5">
                                            <p:txEl>
                                              <p:pRg st="2" end="2"/>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5">
                                            <p:txEl>
                                              <p:pRg st="4" end="4"/>
                                            </p:txEl>
                                          </p:spTgt>
                                        </p:tgtEl>
                                      </p:cBhvr>
                                    </p:animEffect>
                                    <p:set>
                                      <p:cBhvr>
                                        <p:cTn id="39" dur="1" fill="hold">
                                          <p:stCondLst>
                                            <p:cond delay="499"/>
                                          </p:stCondLst>
                                        </p:cTn>
                                        <p:tgtEl>
                                          <p:spTgt spid="5">
                                            <p:txEl>
                                              <p:pRg st="4" end="4"/>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5">
                                            <p:txEl>
                                              <p:pRg st="6" end="6"/>
                                            </p:txEl>
                                          </p:spTgt>
                                        </p:tgtEl>
                                      </p:cBhvr>
                                    </p:animEffect>
                                    <p:set>
                                      <p:cBhvr>
                                        <p:cTn id="42" dur="1" fill="hold">
                                          <p:stCondLst>
                                            <p:cond delay="499"/>
                                          </p:stCondLst>
                                        </p:cTn>
                                        <p:tgtEl>
                                          <p:spTgt spid="5">
                                            <p:txEl>
                                              <p:pRg st="6" end="6"/>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5">
                                            <p:txEl>
                                              <p:pRg st="8" end="8"/>
                                            </p:txEl>
                                          </p:spTgt>
                                        </p:tgtEl>
                                      </p:cBhvr>
                                    </p:animEffect>
                                    <p:set>
                                      <p:cBhvr>
                                        <p:cTn id="45" dur="1" fill="hold">
                                          <p:stCondLst>
                                            <p:cond delay="499"/>
                                          </p:stCondLst>
                                        </p:cTn>
                                        <p:tgtEl>
                                          <p:spTgt spid="5">
                                            <p:txEl>
                                              <p:pRg st="8" end="8"/>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allAtOnce"/>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81AD1E6-3A69-49B2-87A4-5DF190682C45}"/>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769441"/>
          </a:xfrm>
          <a:prstGeom prst="rect">
            <a:avLst/>
          </a:prstGeom>
          <a:noFill/>
        </p:spPr>
        <p:txBody>
          <a:bodyPr wrap="square" rtlCol="0">
            <a:spAutoFit/>
          </a:bodyPr>
          <a:lstStyle/>
          <a:p>
            <a:pPr algn="ctr"/>
            <a:r>
              <a:rPr lang="en-US" sz="4400" dirty="0">
                <a:solidFill>
                  <a:schemeClr val="bg2"/>
                </a:solidFill>
                <a:latin typeface="Candara" panose="020E0502030303020204" pitchFamily="34" charset="0"/>
              </a:rPr>
              <a:t>Ezra Booth</a:t>
            </a:r>
          </a:p>
        </p:txBody>
      </p:sp>
      <p:sp>
        <p:nvSpPr>
          <p:cNvPr id="5" name="TextBox 4"/>
          <p:cNvSpPr txBox="1"/>
          <p:nvPr/>
        </p:nvSpPr>
        <p:spPr>
          <a:xfrm>
            <a:off x="178676" y="785382"/>
            <a:ext cx="7869692" cy="5509200"/>
          </a:xfrm>
          <a:prstGeom prst="rect">
            <a:avLst/>
          </a:prstGeom>
          <a:noFill/>
        </p:spPr>
        <p:txBody>
          <a:bodyPr wrap="square" rtlCol="0">
            <a:spAutoFit/>
          </a:bodyPr>
          <a:lstStyle/>
          <a:p>
            <a:r>
              <a:rPr lang="en-US" sz="1600" dirty="0">
                <a:solidFill>
                  <a:schemeClr val="bg2"/>
                </a:solidFill>
              </a:rPr>
              <a:t>He was born in Connecticut on February 14, 1792</a:t>
            </a:r>
          </a:p>
          <a:p>
            <a:endParaRPr lang="en-US" sz="1600" dirty="0">
              <a:solidFill>
                <a:schemeClr val="bg2"/>
              </a:solidFill>
            </a:endParaRPr>
          </a:p>
          <a:p>
            <a:r>
              <a:rPr lang="en-US" sz="1600" dirty="0">
                <a:solidFill>
                  <a:schemeClr val="bg2"/>
                </a:solidFill>
              </a:rPr>
              <a:t>By 1831 he had become a Methodist minister in Ohio</a:t>
            </a:r>
          </a:p>
          <a:p>
            <a:endParaRPr lang="en-US" sz="1600" dirty="0">
              <a:solidFill>
                <a:schemeClr val="bg2"/>
              </a:solidFill>
            </a:endParaRPr>
          </a:p>
          <a:p>
            <a:r>
              <a:rPr lang="en-US" sz="1600" dirty="0">
                <a:solidFill>
                  <a:schemeClr val="bg2"/>
                </a:solidFill>
              </a:rPr>
              <a:t>He became convinced that the Book of Mormon was true and was baptized</a:t>
            </a:r>
          </a:p>
          <a:p>
            <a:endParaRPr lang="en-US" sz="1600" dirty="0">
              <a:solidFill>
                <a:schemeClr val="bg2"/>
              </a:solidFill>
            </a:endParaRPr>
          </a:p>
          <a:p>
            <a:r>
              <a:rPr lang="en-US" sz="1600" dirty="0">
                <a:solidFill>
                  <a:schemeClr val="bg2"/>
                </a:solidFill>
              </a:rPr>
              <a:t>He witnessed a miracle preformed by Joseph Smith to Mrs. Johnson who had a “lame” arm</a:t>
            </a:r>
          </a:p>
          <a:p>
            <a:endParaRPr lang="en-US" sz="1600" dirty="0">
              <a:solidFill>
                <a:schemeClr val="bg2"/>
              </a:solidFill>
            </a:endParaRPr>
          </a:p>
          <a:p>
            <a:r>
              <a:rPr lang="en-US" sz="1600" dirty="0">
                <a:solidFill>
                  <a:schemeClr val="bg2"/>
                </a:solidFill>
              </a:rPr>
              <a:t>He was called to travel to Missouri and preach along the way however, he went into apostasy and lost his fellowship in the church</a:t>
            </a:r>
          </a:p>
          <a:p>
            <a:endParaRPr lang="en-US" sz="1600" dirty="0">
              <a:solidFill>
                <a:schemeClr val="bg2"/>
              </a:solidFill>
            </a:endParaRPr>
          </a:p>
          <a:p>
            <a:r>
              <a:rPr lang="en-US" sz="1600" dirty="0">
                <a:solidFill>
                  <a:schemeClr val="bg2"/>
                </a:solidFill>
              </a:rPr>
              <a:t>He became the author of “anti-Mormon” literature by publishing nine letters</a:t>
            </a:r>
          </a:p>
          <a:p>
            <a:endParaRPr lang="en-US" sz="1600" dirty="0">
              <a:solidFill>
                <a:schemeClr val="bg2"/>
              </a:solidFill>
            </a:endParaRPr>
          </a:p>
          <a:p>
            <a:r>
              <a:rPr lang="en-US" sz="1600" dirty="0">
                <a:solidFill>
                  <a:schemeClr val="bg2"/>
                </a:solidFill>
              </a:rPr>
              <a:t>He participated in the tarring and feathering of Joseph in 1832</a:t>
            </a:r>
          </a:p>
          <a:p>
            <a:endParaRPr lang="en-US" sz="1600" dirty="0">
              <a:solidFill>
                <a:schemeClr val="bg2"/>
              </a:solidFill>
            </a:endParaRPr>
          </a:p>
          <a:p>
            <a:r>
              <a:rPr lang="en-US" sz="1600" dirty="0">
                <a:solidFill>
                  <a:schemeClr val="bg2"/>
                </a:solidFill>
              </a:rPr>
              <a:t>He created the “Church of Christ” in which the church claimed that Smith was a false prophet and the Book of Mormon was not true and the church disbanded after several meetings</a:t>
            </a:r>
          </a:p>
          <a:p>
            <a:endParaRPr lang="en-US" sz="1600" dirty="0">
              <a:solidFill>
                <a:schemeClr val="bg2"/>
              </a:solidFill>
            </a:endParaRPr>
          </a:p>
          <a:p>
            <a:r>
              <a:rPr lang="en-US" sz="1600" dirty="0">
                <a:solidFill>
                  <a:schemeClr val="bg2"/>
                </a:solidFill>
              </a:rPr>
              <a:t>He move to Cuyahoga Falls, Ohio, not far from Hiram and buried on January 12, 1873, but the precise date of his death is unknown.</a:t>
            </a:r>
          </a:p>
          <a:p>
            <a:endParaRPr lang="en-US" sz="1600" dirty="0">
              <a:solidFill>
                <a:schemeClr val="bg2"/>
              </a:solidFill>
            </a:endParaRPr>
          </a:p>
          <a:p>
            <a:endParaRPr lang="en-US" sz="1600" dirty="0">
              <a:solidFill>
                <a:schemeClr val="bg2"/>
              </a:solidFill>
            </a:endParaRPr>
          </a:p>
        </p:txBody>
      </p:sp>
      <p:sp>
        <p:nvSpPr>
          <p:cNvPr id="3" name="TextBox 2"/>
          <p:cNvSpPr txBox="1"/>
          <p:nvPr/>
        </p:nvSpPr>
        <p:spPr>
          <a:xfrm>
            <a:off x="9347365" y="6349393"/>
            <a:ext cx="2677298" cy="369332"/>
          </a:xfrm>
          <a:prstGeom prst="rect">
            <a:avLst/>
          </a:prstGeom>
          <a:noFill/>
        </p:spPr>
        <p:txBody>
          <a:bodyPr wrap="square" rtlCol="0">
            <a:spAutoFit/>
          </a:bodyPr>
          <a:lstStyle/>
          <a:p>
            <a:r>
              <a:rPr lang="en-US" dirty="0">
                <a:solidFill>
                  <a:schemeClr val="bg1"/>
                </a:solidFill>
              </a:rPr>
              <a:t>Who’s Who and Wikipedia</a:t>
            </a:r>
          </a:p>
        </p:txBody>
      </p:sp>
      <p:grpSp>
        <p:nvGrpSpPr>
          <p:cNvPr id="30" name="Group 29"/>
          <p:cNvGrpSpPr/>
          <p:nvPr/>
        </p:nvGrpSpPr>
        <p:grpSpPr>
          <a:xfrm>
            <a:off x="8132807" y="848498"/>
            <a:ext cx="1904999" cy="4919938"/>
            <a:chOff x="4343400" y="609601"/>
            <a:chExt cx="1904999" cy="4919938"/>
          </a:xfrm>
        </p:grpSpPr>
        <p:sp>
          <p:nvSpPr>
            <p:cNvPr id="31" name="Oval 30"/>
            <p:cNvSpPr/>
            <p:nvPr/>
          </p:nvSpPr>
          <p:spPr>
            <a:xfrm rot="18783087">
              <a:off x="4736838" y="5021712"/>
              <a:ext cx="591207" cy="42444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783087">
              <a:off x="5262355" y="5021712"/>
              <a:ext cx="591207" cy="42444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343400" y="609601"/>
              <a:ext cx="1904999" cy="4594220"/>
              <a:chOff x="4343400" y="609601"/>
              <a:chExt cx="1904999" cy="4594220"/>
            </a:xfrm>
          </p:grpSpPr>
          <p:sp>
            <p:nvSpPr>
              <p:cNvPr id="34" name="Double Wave 33"/>
              <p:cNvSpPr/>
              <p:nvPr/>
            </p:nvSpPr>
            <p:spPr>
              <a:xfrm rot="6538139">
                <a:off x="4189270" y="1109162"/>
                <a:ext cx="1335057" cy="75086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5426456" flipH="1">
                <a:off x="4913739" y="1253380"/>
                <a:ext cx="1530044" cy="536308"/>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4570620">
                <a:off x="5821416" y="3245984"/>
                <a:ext cx="459828" cy="394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570620">
                <a:off x="4310555" y="3311674"/>
                <a:ext cx="459828" cy="394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375821">
                <a:off x="4486654" y="1785602"/>
                <a:ext cx="662482" cy="1796836"/>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135346">
                <a:off x="5401235" y="1854764"/>
                <a:ext cx="662482" cy="1686010"/>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847761" y="2156292"/>
                <a:ext cx="883083" cy="1820131"/>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4788481" y="3773530"/>
                <a:ext cx="561493" cy="1428809"/>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1345976">
                <a:off x="5321171" y="3709324"/>
                <a:ext cx="561493" cy="1494497"/>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a:off x="4757134" y="1919888"/>
                <a:ext cx="561493" cy="1980131"/>
              </a:xfrm>
              <a:prstGeom prst="trapezoid">
                <a:avLst>
                  <a:gd name="adj" fmla="val 316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364874">
                <a:off x="5175590" y="1809269"/>
                <a:ext cx="634156" cy="2085426"/>
              </a:xfrm>
              <a:prstGeom prst="trapezoid">
                <a:avLst>
                  <a:gd name="adj" fmla="val 368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688313" y="610817"/>
                <a:ext cx="1116724" cy="1445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uble Wave 46"/>
              <p:cNvSpPr/>
              <p:nvPr/>
            </p:nvSpPr>
            <p:spPr>
              <a:xfrm rot="20790515">
                <a:off x="4688313" y="610817"/>
                <a:ext cx="656897" cy="26275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uble Wave 47"/>
              <p:cNvSpPr/>
              <p:nvPr/>
            </p:nvSpPr>
            <p:spPr>
              <a:xfrm rot="1938159">
                <a:off x="5205053" y="609601"/>
                <a:ext cx="656897" cy="262759"/>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148140" y="610817"/>
                <a:ext cx="262759" cy="19706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Input 49"/>
              <p:cNvSpPr/>
              <p:nvPr/>
            </p:nvSpPr>
            <p:spPr>
              <a:xfrm rot="7269359" flipV="1">
                <a:off x="5234583" y="2149957"/>
                <a:ext cx="407371" cy="15452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Input 50"/>
              <p:cNvSpPr/>
              <p:nvPr/>
            </p:nvSpPr>
            <p:spPr>
              <a:xfrm rot="14330641" flipH="1" flipV="1">
                <a:off x="4934924" y="2157211"/>
                <a:ext cx="407371" cy="15452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5545224">
                <a:off x="4916528" y="1370084"/>
                <a:ext cx="704846" cy="9830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5400000">
                <a:off x="5146704" y="1570545"/>
                <a:ext cx="166008" cy="2518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559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80">
                                          <p:stCondLst>
                                            <p:cond delay="0"/>
                                          </p:stCondLst>
                                        </p:cTn>
                                        <p:tgtEl>
                                          <p:spTgt spid="30"/>
                                        </p:tgtEl>
                                      </p:cBhvr>
                                    </p:animEffect>
                                    <p:anim calcmode="lin" valueType="num">
                                      <p:cBhvr>
                                        <p:cTn id="1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 dur="26">
                                          <p:stCondLst>
                                            <p:cond delay="650"/>
                                          </p:stCondLst>
                                        </p:cTn>
                                        <p:tgtEl>
                                          <p:spTgt spid="30"/>
                                        </p:tgtEl>
                                      </p:cBhvr>
                                      <p:to x="100000" y="60000"/>
                                    </p:animScale>
                                    <p:animScale>
                                      <p:cBhvr>
                                        <p:cTn id="16" dur="166" decel="50000">
                                          <p:stCondLst>
                                            <p:cond delay="676"/>
                                          </p:stCondLst>
                                        </p:cTn>
                                        <p:tgtEl>
                                          <p:spTgt spid="30"/>
                                        </p:tgtEl>
                                      </p:cBhvr>
                                      <p:to x="100000" y="100000"/>
                                    </p:animScale>
                                    <p:animScale>
                                      <p:cBhvr>
                                        <p:cTn id="17" dur="26">
                                          <p:stCondLst>
                                            <p:cond delay="1312"/>
                                          </p:stCondLst>
                                        </p:cTn>
                                        <p:tgtEl>
                                          <p:spTgt spid="30"/>
                                        </p:tgtEl>
                                      </p:cBhvr>
                                      <p:to x="100000" y="80000"/>
                                    </p:animScale>
                                    <p:animScale>
                                      <p:cBhvr>
                                        <p:cTn id="18" dur="166" decel="50000">
                                          <p:stCondLst>
                                            <p:cond delay="1338"/>
                                          </p:stCondLst>
                                        </p:cTn>
                                        <p:tgtEl>
                                          <p:spTgt spid="30"/>
                                        </p:tgtEl>
                                      </p:cBhvr>
                                      <p:to x="100000" y="100000"/>
                                    </p:animScale>
                                    <p:animScale>
                                      <p:cBhvr>
                                        <p:cTn id="19" dur="26">
                                          <p:stCondLst>
                                            <p:cond delay="1642"/>
                                          </p:stCondLst>
                                        </p:cTn>
                                        <p:tgtEl>
                                          <p:spTgt spid="30"/>
                                        </p:tgtEl>
                                      </p:cBhvr>
                                      <p:to x="100000" y="90000"/>
                                    </p:animScale>
                                    <p:animScale>
                                      <p:cBhvr>
                                        <p:cTn id="20" dur="166" decel="50000">
                                          <p:stCondLst>
                                            <p:cond delay="1668"/>
                                          </p:stCondLst>
                                        </p:cTn>
                                        <p:tgtEl>
                                          <p:spTgt spid="30"/>
                                        </p:tgtEl>
                                      </p:cBhvr>
                                      <p:to x="100000" y="100000"/>
                                    </p:animScale>
                                    <p:animScale>
                                      <p:cBhvr>
                                        <p:cTn id="21" dur="26">
                                          <p:stCondLst>
                                            <p:cond delay="1808"/>
                                          </p:stCondLst>
                                        </p:cTn>
                                        <p:tgtEl>
                                          <p:spTgt spid="30"/>
                                        </p:tgtEl>
                                      </p:cBhvr>
                                      <p:to x="100000" y="95000"/>
                                    </p:animScale>
                                    <p:animScale>
                                      <p:cBhvr>
                                        <p:cTn id="22" dur="166" decel="50000">
                                          <p:stCondLst>
                                            <p:cond delay="1834"/>
                                          </p:stCondLst>
                                        </p:cTn>
                                        <p:tgtEl>
                                          <p:spTgt spid="3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77852881-6562-496C-99A7-B01369E73498}"/>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769441"/>
          </a:xfrm>
          <a:prstGeom prst="rect">
            <a:avLst/>
          </a:prstGeom>
          <a:noFill/>
        </p:spPr>
        <p:txBody>
          <a:bodyPr wrap="square" rtlCol="0">
            <a:spAutoFit/>
          </a:bodyPr>
          <a:lstStyle/>
          <a:p>
            <a:pPr algn="ctr"/>
            <a:r>
              <a:rPr lang="en-US" sz="4400" dirty="0">
                <a:solidFill>
                  <a:schemeClr val="bg2"/>
                </a:solidFill>
                <a:latin typeface="Candara" panose="020E0502030303020204" pitchFamily="34" charset="0"/>
              </a:rPr>
              <a:t>Isaac Morley</a:t>
            </a:r>
          </a:p>
        </p:txBody>
      </p:sp>
      <p:sp>
        <p:nvSpPr>
          <p:cNvPr id="5" name="TextBox 4"/>
          <p:cNvSpPr txBox="1"/>
          <p:nvPr/>
        </p:nvSpPr>
        <p:spPr>
          <a:xfrm>
            <a:off x="257322" y="1143649"/>
            <a:ext cx="7934724" cy="5909310"/>
          </a:xfrm>
          <a:prstGeom prst="rect">
            <a:avLst/>
          </a:prstGeom>
          <a:noFill/>
        </p:spPr>
        <p:txBody>
          <a:bodyPr wrap="square" rtlCol="0">
            <a:spAutoFit/>
          </a:bodyPr>
          <a:lstStyle/>
          <a:p>
            <a:r>
              <a:rPr lang="en-US" sz="1400" dirty="0">
                <a:solidFill>
                  <a:schemeClr val="bg2"/>
                </a:solidFill>
              </a:rPr>
              <a:t>He was born on March 11, 1786, in Massachusetts</a:t>
            </a:r>
          </a:p>
          <a:p>
            <a:endParaRPr lang="en-US" sz="1400" dirty="0">
              <a:solidFill>
                <a:schemeClr val="bg2"/>
              </a:solidFill>
            </a:endParaRPr>
          </a:p>
          <a:p>
            <a:r>
              <a:rPr lang="en-US" sz="1400" dirty="0">
                <a:solidFill>
                  <a:schemeClr val="bg2"/>
                </a:solidFill>
              </a:rPr>
              <a:t>He was a prosperous farmer in Kirtland, Ohio</a:t>
            </a:r>
          </a:p>
          <a:p>
            <a:endParaRPr lang="en-US" sz="1400" dirty="0">
              <a:solidFill>
                <a:schemeClr val="bg2"/>
              </a:solidFill>
            </a:endParaRPr>
          </a:p>
          <a:p>
            <a:r>
              <a:rPr lang="en-US" sz="1400" dirty="0">
                <a:solidFill>
                  <a:schemeClr val="bg2"/>
                </a:solidFill>
              </a:rPr>
              <a:t>He became infused with religious fervor through the preaching of Sidney Rigdon and organized a community group called “the family”</a:t>
            </a:r>
          </a:p>
          <a:p>
            <a:endParaRPr lang="en-US" sz="1400" dirty="0">
              <a:solidFill>
                <a:schemeClr val="bg2"/>
              </a:solidFill>
            </a:endParaRPr>
          </a:p>
          <a:p>
            <a:r>
              <a:rPr lang="en-US" sz="1400" dirty="0">
                <a:solidFill>
                  <a:schemeClr val="bg2"/>
                </a:solidFill>
              </a:rPr>
              <a:t>The Missionaries who were sent to preach to the Lamanites also converted him and his wife</a:t>
            </a:r>
          </a:p>
          <a:p>
            <a:endParaRPr lang="en-US" sz="1400" dirty="0">
              <a:solidFill>
                <a:schemeClr val="bg2"/>
              </a:solidFill>
            </a:endParaRPr>
          </a:p>
          <a:p>
            <a:r>
              <a:rPr lang="en-US" sz="1400" dirty="0">
                <a:solidFill>
                  <a:schemeClr val="bg2"/>
                </a:solidFill>
              </a:rPr>
              <a:t>Joseph Smith resided at his place for a time, and a conference was held at his home in 1831 (the 4</a:t>
            </a:r>
            <a:r>
              <a:rPr lang="en-US" sz="1400" baseline="30000" dirty="0">
                <a:solidFill>
                  <a:schemeClr val="bg2"/>
                </a:solidFill>
              </a:rPr>
              <a:t>th</a:t>
            </a:r>
            <a:r>
              <a:rPr lang="en-US" sz="1400" dirty="0">
                <a:solidFill>
                  <a:schemeClr val="bg2"/>
                </a:solidFill>
              </a:rPr>
              <a:t> Conference)</a:t>
            </a:r>
          </a:p>
          <a:p>
            <a:endParaRPr lang="en-US" sz="1400" dirty="0">
              <a:solidFill>
                <a:schemeClr val="bg2"/>
              </a:solidFill>
            </a:endParaRPr>
          </a:p>
          <a:p>
            <a:r>
              <a:rPr lang="en-US" sz="1400" dirty="0">
                <a:solidFill>
                  <a:schemeClr val="bg2"/>
                </a:solidFill>
              </a:rPr>
              <a:t>He was ordained a high priest and counselor to Bishop Partridge</a:t>
            </a:r>
          </a:p>
          <a:p>
            <a:endParaRPr lang="en-US" sz="1400" dirty="0">
              <a:solidFill>
                <a:schemeClr val="bg2"/>
              </a:solidFill>
            </a:endParaRPr>
          </a:p>
          <a:p>
            <a:r>
              <a:rPr lang="en-US" sz="1400" dirty="0">
                <a:solidFill>
                  <a:schemeClr val="bg2"/>
                </a:solidFill>
              </a:rPr>
              <a:t>He was asked to sell his farm and consecrate the proceeds to the Church, which he did, though at first reluctantly</a:t>
            </a:r>
          </a:p>
          <a:p>
            <a:endParaRPr lang="en-US" sz="1400" dirty="0">
              <a:solidFill>
                <a:schemeClr val="bg2"/>
              </a:solidFill>
            </a:endParaRPr>
          </a:p>
          <a:p>
            <a:r>
              <a:rPr lang="en-US" sz="1400" dirty="0">
                <a:solidFill>
                  <a:schemeClr val="bg2"/>
                </a:solidFill>
              </a:rPr>
              <a:t>He and his family moved to Independence, Missouri and his family suffered through mob violence forcing them to leave Clay County, Missouri and then to Far West where he was ordained a patriarch</a:t>
            </a:r>
          </a:p>
          <a:p>
            <a:endParaRPr lang="en-US" sz="1400" dirty="0">
              <a:solidFill>
                <a:schemeClr val="bg2"/>
              </a:solidFill>
            </a:endParaRPr>
          </a:p>
          <a:p>
            <a:r>
              <a:rPr lang="en-US" sz="1400" dirty="0">
                <a:solidFill>
                  <a:schemeClr val="bg2"/>
                </a:solidFill>
              </a:rPr>
              <a:t>He moved close to Nauvoo at a place called </a:t>
            </a:r>
            <a:r>
              <a:rPr lang="en-US" sz="1400" dirty="0" err="1">
                <a:solidFill>
                  <a:schemeClr val="bg2"/>
                </a:solidFill>
              </a:rPr>
              <a:t>Yelrome</a:t>
            </a:r>
            <a:r>
              <a:rPr lang="en-US" sz="1400" dirty="0">
                <a:solidFill>
                  <a:schemeClr val="bg2"/>
                </a:solidFill>
              </a:rPr>
              <a:t> (Morley spelled backwards) until a mob destroyed his property and he was forced to move to Nauvoo after Joseph Smith’s martyrdom</a:t>
            </a:r>
          </a:p>
          <a:p>
            <a:endParaRPr lang="en-US" sz="1400" dirty="0">
              <a:solidFill>
                <a:schemeClr val="bg2"/>
              </a:solidFill>
            </a:endParaRPr>
          </a:p>
          <a:p>
            <a:r>
              <a:rPr lang="en-US" sz="1400" dirty="0">
                <a:solidFill>
                  <a:schemeClr val="bg2"/>
                </a:solidFill>
              </a:rPr>
              <a:t>He joined the pioneer exodus to the West and settled in Manti and died on June 24, 1865, staying strong in the Church</a:t>
            </a:r>
          </a:p>
          <a:p>
            <a:endParaRPr lang="en-US" sz="1400" dirty="0">
              <a:solidFill>
                <a:schemeClr val="bg2"/>
              </a:solidFill>
            </a:endParaRPr>
          </a:p>
          <a:p>
            <a:endParaRPr lang="en-US" sz="1400" dirty="0">
              <a:solidFill>
                <a:schemeClr val="bg2"/>
              </a:solidFill>
            </a:endParaRPr>
          </a:p>
        </p:txBody>
      </p:sp>
      <p:sp>
        <p:nvSpPr>
          <p:cNvPr id="3" name="TextBox 2"/>
          <p:cNvSpPr txBox="1"/>
          <p:nvPr/>
        </p:nvSpPr>
        <p:spPr>
          <a:xfrm>
            <a:off x="9359455" y="6399100"/>
            <a:ext cx="2677298" cy="369332"/>
          </a:xfrm>
          <a:prstGeom prst="rect">
            <a:avLst/>
          </a:prstGeom>
          <a:noFill/>
        </p:spPr>
        <p:txBody>
          <a:bodyPr wrap="square" rtlCol="0">
            <a:spAutoFit/>
          </a:bodyPr>
          <a:lstStyle/>
          <a:p>
            <a:pPr algn="r"/>
            <a:r>
              <a:rPr lang="en-US" dirty="0">
                <a:solidFill>
                  <a:schemeClr val="bg1"/>
                </a:solidFill>
              </a:rPr>
              <a:t>Who’s Who</a:t>
            </a:r>
          </a:p>
        </p:txBody>
      </p:sp>
      <p:grpSp>
        <p:nvGrpSpPr>
          <p:cNvPr id="29" name="Group 28"/>
          <p:cNvGrpSpPr/>
          <p:nvPr/>
        </p:nvGrpSpPr>
        <p:grpSpPr>
          <a:xfrm>
            <a:off x="8123260" y="1111421"/>
            <a:ext cx="2082670" cy="4364057"/>
            <a:chOff x="3594418" y="408317"/>
            <a:chExt cx="2082670" cy="4364057"/>
          </a:xfrm>
        </p:grpSpPr>
        <p:grpSp>
          <p:nvGrpSpPr>
            <p:cNvPr id="43" name="Group 42"/>
            <p:cNvGrpSpPr/>
            <p:nvPr/>
          </p:nvGrpSpPr>
          <p:grpSpPr>
            <a:xfrm>
              <a:off x="4196212" y="408317"/>
              <a:ext cx="957304" cy="721096"/>
              <a:chOff x="6295435" y="3394444"/>
              <a:chExt cx="1141423" cy="721096"/>
            </a:xfrm>
          </p:grpSpPr>
          <p:grpSp>
            <p:nvGrpSpPr>
              <p:cNvPr id="79" name="Group 78"/>
              <p:cNvGrpSpPr/>
              <p:nvPr/>
            </p:nvGrpSpPr>
            <p:grpSpPr>
              <a:xfrm>
                <a:off x="6295435" y="3394444"/>
                <a:ext cx="1141423" cy="721096"/>
                <a:chOff x="4122480" y="257531"/>
                <a:chExt cx="1141423" cy="721096"/>
              </a:xfrm>
              <a:solidFill>
                <a:schemeClr val="bg1">
                  <a:lumMod val="95000"/>
                </a:schemeClr>
              </a:solidFill>
            </p:grpSpPr>
            <p:sp>
              <p:nvSpPr>
                <p:cNvPr id="81" name="Round Diagonal Corner Rectangle 80"/>
                <p:cNvSpPr/>
                <p:nvPr/>
              </p:nvSpPr>
              <p:spPr>
                <a:xfrm rot="6566490">
                  <a:off x="4683671" y="398396"/>
                  <a:ext cx="563133" cy="59733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a:off x="4122480" y="328770"/>
                  <a:ext cx="678414" cy="53939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1549398" flipH="1">
                  <a:off x="4314588" y="257531"/>
                  <a:ext cx="690878" cy="343939"/>
                </a:xfrm>
                <a:prstGeom prst="round2DiagRect">
                  <a:avLst>
                    <a:gd name="adj1" fmla="val 0"/>
                    <a:gd name="adj2" fmla="val 461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425296" y="3493792"/>
                <a:ext cx="861395" cy="4198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rot="19338880">
              <a:off x="5264183" y="259467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02250">
              <a:off x="5107390" y="243964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337671">
              <a:off x="4828507" y="1472808"/>
              <a:ext cx="616643" cy="1251512"/>
            </a:xfrm>
            <a:prstGeom prst="trapezoid">
              <a:avLst>
                <a:gd name="adj" fmla="val 38291"/>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56"/>
            <p:cNvSpPr/>
            <p:nvPr/>
          </p:nvSpPr>
          <p:spPr>
            <a:xfrm>
              <a:off x="4351154" y="1430629"/>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3618">
              <a:off x="3619274" y="2558221"/>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611750" flipH="1">
              <a:off x="3594418" y="2408101"/>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575878">
              <a:off x="4727029" y="3975591"/>
              <a:ext cx="348459"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393332">
              <a:off x="4202809" y="4093694"/>
              <a:ext cx="273200" cy="6786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507710" y="2829217"/>
              <a:ext cx="645806" cy="1624877"/>
            </a:xfrm>
            <a:prstGeom prst="trapezoid">
              <a:avLst>
                <a:gd name="adj" fmla="val 78"/>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63894">
              <a:off x="4205406" y="2781917"/>
              <a:ext cx="489499" cy="1688203"/>
            </a:xfrm>
            <a:prstGeom prst="trapezoid">
              <a:avLst>
                <a:gd name="adj"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527662">
              <a:off x="3847330" y="1436703"/>
              <a:ext cx="616643" cy="1264901"/>
            </a:xfrm>
            <a:prstGeom prst="trapezoid">
              <a:avLst>
                <a:gd name="adj" fmla="val 4888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rot="15873315">
              <a:off x="4447045" y="2687185"/>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236972" y="2594899"/>
              <a:ext cx="893940" cy="224050"/>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4564836" y="1469082"/>
              <a:ext cx="671911" cy="1942613"/>
            </a:xfrm>
            <a:prstGeom prst="trapezoid">
              <a:avLst>
                <a:gd name="adj" fmla="val 4023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78956">
              <a:off x="4067294" y="1578828"/>
              <a:ext cx="671911" cy="1837203"/>
            </a:xfrm>
            <a:prstGeom prst="trapezoid">
              <a:avLst>
                <a:gd name="adj" fmla="val 3637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17856" y="1187638"/>
              <a:ext cx="489921" cy="576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6200000">
              <a:off x="3920000" y="1688637"/>
              <a:ext cx="1530139" cy="457200"/>
            </a:xfrm>
            <a:prstGeom prst="moon">
              <a:avLst>
                <a:gd name="adj" fmla="val 6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272493" y="466875"/>
              <a:ext cx="761989" cy="12075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456469" y="1705205"/>
              <a:ext cx="435931" cy="559622"/>
              <a:chOff x="6509910" y="2757941"/>
              <a:chExt cx="435931" cy="559622"/>
            </a:xfrm>
          </p:grpSpPr>
          <p:grpSp>
            <p:nvGrpSpPr>
              <p:cNvPr id="73" name="Group 275"/>
              <p:cNvGrpSpPr/>
              <p:nvPr/>
            </p:nvGrpSpPr>
            <p:grpSpPr>
              <a:xfrm>
                <a:off x="6509910" y="2757941"/>
                <a:ext cx="435931" cy="320296"/>
                <a:chOff x="5791200" y="2209800"/>
                <a:chExt cx="703093" cy="622345"/>
              </a:xfrm>
            </p:grpSpPr>
            <p:sp>
              <p:nvSpPr>
                <p:cNvPr id="77" name="Isosceles Triangle 76"/>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p:cNvSpPr/>
              <p:nvPr/>
            </p:nvSpPr>
            <p:spPr>
              <a:xfrm>
                <a:off x="6613576" y="2849189"/>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7089073">
                <a:off x="6465837" y="3085572"/>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4259947">
                <a:off x="6645174" y="3056469"/>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548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A46309-EA01-424A-A8A4-AA088F6D4EFE}"/>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4" name="TextBox 3"/>
          <p:cNvSpPr txBox="1"/>
          <p:nvPr/>
        </p:nvSpPr>
        <p:spPr>
          <a:xfrm>
            <a:off x="2817742" y="4495483"/>
            <a:ext cx="4265279" cy="1569660"/>
          </a:xfrm>
          <a:prstGeom prst="rect">
            <a:avLst/>
          </a:prstGeom>
          <a:noFill/>
        </p:spPr>
        <p:txBody>
          <a:bodyPr wrap="square" rtlCol="0">
            <a:spAutoFit/>
          </a:bodyPr>
          <a:lstStyle/>
          <a:p>
            <a:pPr algn="ctr"/>
            <a:r>
              <a:rPr lang="en-US" sz="3200" b="1" i="1" dirty="0">
                <a:solidFill>
                  <a:srgbClr val="FFFF00"/>
                </a:solidFill>
              </a:rPr>
              <a:t>The Lord is compassionate, forgiving, and merciful.</a:t>
            </a:r>
            <a:endParaRPr lang="en-US" sz="3200" dirty="0">
              <a:solidFill>
                <a:srgbClr val="FFFF00"/>
              </a:solidFill>
            </a:endParaRPr>
          </a:p>
        </p:txBody>
      </p:sp>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Merciful</a:t>
            </a:r>
          </a:p>
        </p:txBody>
      </p:sp>
      <p:sp>
        <p:nvSpPr>
          <p:cNvPr id="5" name="TextBox 4"/>
          <p:cNvSpPr txBox="1"/>
          <p:nvPr/>
        </p:nvSpPr>
        <p:spPr>
          <a:xfrm>
            <a:off x="95133" y="6338363"/>
            <a:ext cx="4432534" cy="369332"/>
          </a:xfrm>
          <a:prstGeom prst="rect">
            <a:avLst/>
          </a:prstGeom>
          <a:noFill/>
        </p:spPr>
        <p:txBody>
          <a:bodyPr wrap="square" rtlCol="0">
            <a:spAutoFit/>
          </a:bodyPr>
          <a:lstStyle/>
          <a:p>
            <a:r>
              <a:rPr lang="en-US" dirty="0">
                <a:solidFill>
                  <a:schemeClr val="bg2"/>
                </a:solidFill>
              </a:rPr>
              <a:t>D&amp;C 64:1-4; Matthew 5:7</a:t>
            </a:r>
            <a:endParaRPr lang="en-US" sz="1100" dirty="0">
              <a:solidFill>
                <a:schemeClr val="bg2"/>
              </a:solidFill>
            </a:endParaRPr>
          </a:p>
        </p:txBody>
      </p:sp>
      <p:sp>
        <p:nvSpPr>
          <p:cNvPr id="8" name="TextBox 7"/>
          <p:cNvSpPr txBox="1"/>
          <p:nvPr/>
        </p:nvSpPr>
        <p:spPr>
          <a:xfrm>
            <a:off x="586276" y="1634016"/>
            <a:ext cx="5910469" cy="2492990"/>
          </a:xfrm>
          <a:prstGeom prst="rect">
            <a:avLst/>
          </a:prstGeom>
          <a:noFill/>
        </p:spPr>
        <p:txBody>
          <a:bodyPr wrap="square" rtlCol="0">
            <a:spAutoFit/>
          </a:bodyPr>
          <a:lstStyle/>
          <a:p>
            <a:r>
              <a:rPr lang="en-US" sz="2800" dirty="0">
                <a:solidFill>
                  <a:schemeClr val="bg2"/>
                </a:solidFill>
              </a:rPr>
              <a:t>“There were others, beside those whose sins have led them into apostasy, who had fallen into error, but the Lord had forgiven them, for His own glory and the salvation of souls”</a:t>
            </a:r>
          </a:p>
          <a:p>
            <a:r>
              <a:rPr lang="en-US" sz="1600" dirty="0">
                <a:solidFill>
                  <a:schemeClr val="bg2"/>
                </a:solidFill>
              </a:rPr>
              <a:t>Smith and </a:t>
            </a:r>
            <a:r>
              <a:rPr lang="en-US" sz="1600" dirty="0" err="1">
                <a:solidFill>
                  <a:schemeClr val="bg2"/>
                </a:solidFill>
              </a:rPr>
              <a:t>Sjodahl</a:t>
            </a:r>
            <a:endParaRPr lang="en-US" sz="1600" dirty="0">
              <a:solidFill>
                <a:schemeClr val="bg2"/>
              </a:solidFill>
            </a:endParaRPr>
          </a:p>
        </p:txBody>
      </p:sp>
      <p:pic>
        <p:nvPicPr>
          <p:cNvPr id="3" name="Picture 2">
            <a:extLst>
              <a:ext uri="{FF2B5EF4-FFF2-40B4-BE49-F238E27FC236}">
                <a16:creationId xmlns:a16="http://schemas.microsoft.com/office/drawing/2014/main" id="{88D30CBE-A844-4D08-B0E0-CB559B71F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021" y="1384141"/>
            <a:ext cx="3984962" cy="3984962"/>
          </a:xfrm>
          <a:prstGeom prst="rect">
            <a:avLst/>
          </a:prstGeom>
        </p:spPr>
      </p:pic>
      <p:pic>
        <p:nvPicPr>
          <p:cNvPr id="2" name="Picture 1" descr="A comparison of a person&#10;&#10;Description automatically generated">
            <a:extLst>
              <a:ext uri="{FF2B5EF4-FFF2-40B4-BE49-F238E27FC236}">
                <a16:creationId xmlns:a16="http://schemas.microsoft.com/office/drawing/2014/main" id="{89B125AA-2167-6046-E3CE-87D7EFFB5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95" y="292161"/>
            <a:ext cx="973953" cy="742059"/>
          </a:xfrm>
          <a:prstGeom prst="rect">
            <a:avLst/>
          </a:prstGeom>
        </p:spPr>
      </p:pic>
      <p:sp>
        <p:nvSpPr>
          <p:cNvPr id="10" name="TextBox 9">
            <a:extLst>
              <a:ext uri="{FF2B5EF4-FFF2-40B4-BE49-F238E27FC236}">
                <a16:creationId xmlns:a16="http://schemas.microsoft.com/office/drawing/2014/main" id="{38146C23-B5F7-1F11-C932-B67A439B3711}"/>
              </a:ext>
            </a:extLst>
          </p:cNvPr>
          <p:cNvSpPr txBox="1"/>
          <p:nvPr/>
        </p:nvSpPr>
        <p:spPr>
          <a:xfrm>
            <a:off x="3658496" y="712944"/>
            <a:ext cx="6094206" cy="369332"/>
          </a:xfrm>
          <a:prstGeom prst="rect">
            <a:avLst/>
          </a:prstGeom>
          <a:noFill/>
        </p:spPr>
        <p:txBody>
          <a:bodyPr wrap="square">
            <a:spAutoFit/>
          </a:bodyPr>
          <a:lstStyle/>
          <a:p>
            <a:r>
              <a:rPr lang="en-US" b="0" i="1" dirty="0">
                <a:solidFill>
                  <a:srgbClr val="FFFF00"/>
                </a:solidFill>
                <a:effectLst/>
              </a:rPr>
              <a:t>Blessed are the merciful: for they shall obtain mercy.</a:t>
            </a:r>
            <a:endParaRPr lang="en-US" i="1" dirty="0">
              <a:solidFill>
                <a:srgbClr val="FFFF00"/>
              </a:solidFill>
            </a:endParaRPr>
          </a:p>
        </p:txBody>
      </p:sp>
    </p:spTree>
    <p:extLst>
      <p:ext uri="{BB962C8B-B14F-4D97-AF65-F5344CB8AC3E}">
        <p14:creationId xmlns:p14="http://schemas.microsoft.com/office/powerpoint/2010/main" val="402911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EC4F9E-7CD1-4F55-BAA2-A81BF92FE202}"/>
              </a:ext>
            </a:extLst>
          </p:cNvPr>
          <p:cNvPicPr>
            <a:picLocks noChangeAspect="1"/>
          </p:cNvPicPr>
          <p:nvPr/>
        </p:nvPicPr>
        <p:blipFill rotWithShape="1">
          <a:blip r:embed="rId2">
            <a:extLst>
              <a:ext uri="{28A0092B-C50C-407E-A947-70E740481C1C}">
                <a14:useLocalDpi xmlns:a14="http://schemas.microsoft.com/office/drawing/2010/main" val="0"/>
              </a:ext>
            </a:extLst>
          </a:blip>
          <a:srcRect l="1340" t="2813" r="1157" b="2813"/>
          <a:stretch/>
        </p:blipFill>
        <p:spPr>
          <a:xfrm>
            <a:off x="0" y="-18555"/>
            <a:ext cx="12192000" cy="6881810"/>
          </a:xfrm>
          <a:prstGeom prst="rect">
            <a:avLst/>
          </a:prstGeom>
        </p:spPr>
      </p:pic>
      <p:sp>
        <p:nvSpPr>
          <p:cNvPr id="6" name="TextBox 5"/>
          <p:cNvSpPr txBox="1"/>
          <p:nvPr/>
        </p:nvSpPr>
        <p:spPr>
          <a:xfrm>
            <a:off x="1643543" y="1"/>
            <a:ext cx="8909108" cy="1015663"/>
          </a:xfrm>
          <a:prstGeom prst="rect">
            <a:avLst/>
          </a:prstGeom>
          <a:noFill/>
        </p:spPr>
        <p:txBody>
          <a:bodyPr wrap="square" rtlCol="0">
            <a:spAutoFit/>
          </a:bodyPr>
          <a:lstStyle/>
          <a:p>
            <a:pPr algn="ctr"/>
            <a:r>
              <a:rPr lang="en-US" sz="6000" dirty="0">
                <a:solidFill>
                  <a:schemeClr val="bg2"/>
                </a:solidFill>
                <a:latin typeface="Candara" panose="020E0502030303020204" pitchFamily="34" charset="0"/>
              </a:rPr>
              <a:t>Willingness to Forgive</a:t>
            </a:r>
          </a:p>
        </p:txBody>
      </p:sp>
      <p:sp>
        <p:nvSpPr>
          <p:cNvPr id="5" name="TextBox 4"/>
          <p:cNvSpPr txBox="1"/>
          <p:nvPr/>
        </p:nvSpPr>
        <p:spPr>
          <a:xfrm>
            <a:off x="681964" y="1074447"/>
            <a:ext cx="6126460" cy="400110"/>
          </a:xfrm>
          <a:prstGeom prst="rect">
            <a:avLst/>
          </a:prstGeom>
          <a:noFill/>
        </p:spPr>
        <p:txBody>
          <a:bodyPr wrap="square" rtlCol="0">
            <a:spAutoFit/>
          </a:bodyPr>
          <a:lstStyle/>
          <a:p>
            <a:r>
              <a:rPr lang="en-US" sz="2000" dirty="0">
                <a:solidFill>
                  <a:schemeClr val="bg1"/>
                </a:solidFill>
              </a:rPr>
              <a:t>How do you feel when someone hurts your feelings?</a:t>
            </a:r>
          </a:p>
        </p:txBody>
      </p:sp>
      <p:sp>
        <p:nvSpPr>
          <p:cNvPr id="3" name="Rectangle 2"/>
          <p:cNvSpPr/>
          <p:nvPr/>
        </p:nvSpPr>
        <p:spPr>
          <a:xfrm>
            <a:off x="579048" y="1779356"/>
            <a:ext cx="6024427" cy="1754326"/>
          </a:xfrm>
          <a:prstGeom prst="rect">
            <a:avLst/>
          </a:prstGeom>
        </p:spPr>
        <p:txBody>
          <a:bodyPr wrap="square">
            <a:spAutoFit/>
          </a:bodyPr>
          <a:lstStyle/>
          <a:p>
            <a:pPr fontAlgn="base"/>
            <a:r>
              <a:rPr lang="en-US" i="1" dirty="0">
                <a:solidFill>
                  <a:srgbClr val="FFFF00"/>
                </a:solidFill>
                <a:latin typeface="Georgia" panose="02040502050405020303" pitchFamily="18" charset="0"/>
              </a:rPr>
              <a:t>For if ye forgive men their trespasses, your heavenly Father will also forgive you:</a:t>
            </a:r>
          </a:p>
          <a:p>
            <a:pPr fontAlgn="base"/>
            <a:endParaRPr lang="en-US" i="1" dirty="0">
              <a:solidFill>
                <a:srgbClr val="FFFF00"/>
              </a:solidFill>
              <a:latin typeface="Georgia" panose="02040502050405020303" pitchFamily="18" charset="0"/>
            </a:endParaRPr>
          </a:p>
          <a:p>
            <a:pPr fontAlgn="base"/>
            <a:r>
              <a:rPr lang="en-US" i="1" dirty="0">
                <a:solidFill>
                  <a:srgbClr val="FFFF00"/>
                </a:solidFill>
                <a:latin typeface="Georgia" panose="02040502050405020303" pitchFamily="18" charset="0"/>
              </a:rPr>
              <a:t>But if ye forgive not men their trespasses, neither will your Father forgive your trespasses.</a:t>
            </a:r>
          </a:p>
          <a:p>
            <a:pPr fontAlgn="base"/>
            <a:r>
              <a:rPr lang="en-US" i="1" dirty="0">
                <a:solidFill>
                  <a:srgbClr val="FFFF00"/>
                </a:solidFill>
                <a:latin typeface="Georgia" panose="02040502050405020303" pitchFamily="18" charset="0"/>
              </a:rPr>
              <a:t>Matthew 6:14-15</a:t>
            </a:r>
          </a:p>
        </p:txBody>
      </p:sp>
      <p:sp>
        <p:nvSpPr>
          <p:cNvPr id="8" name="TextBox 7"/>
          <p:cNvSpPr txBox="1"/>
          <p:nvPr/>
        </p:nvSpPr>
        <p:spPr>
          <a:xfrm>
            <a:off x="120542" y="6363558"/>
            <a:ext cx="4432534" cy="369332"/>
          </a:xfrm>
          <a:prstGeom prst="rect">
            <a:avLst/>
          </a:prstGeom>
          <a:noFill/>
        </p:spPr>
        <p:txBody>
          <a:bodyPr wrap="square" rtlCol="0">
            <a:spAutoFit/>
          </a:bodyPr>
          <a:lstStyle/>
          <a:p>
            <a:r>
              <a:rPr lang="en-US" dirty="0">
                <a:solidFill>
                  <a:schemeClr val="bg2"/>
                </a:solidFill>
              </a:rPr>
              <a:t>D&amp;C 64:1-7</a:t>
            </a:r>
            <a:endParaRPr lang="en-US" sz="1100" dirty="0">
              <a:solidFill>
                <a:schemeClr val="bg2"/>
              </a:solidFill>
            </a:endParaRPr>
          </a:p>
        </p:txBody>
      </p:sp>
      <p:sp>
        <p:nvSpPr>
          <p:cNvPr id="7" name="Rectangle 6"/>
          <p:cNvSpPr/>
          <p:nvPr/>
        </p:nvSpPr>
        <p:spPr>
          <a:xfrm>
            <a:off x="5570811" y="4297374"/>
            <a:ext cx="6411022" cy="2308324"/>
          </a:xfrm>
          <a:prstGeom prst="rect">
            <a:avLst/>
          </a:prstGeom>
        </p:spPr>
        <p:txBody>
          <a:bodyPr wrap="square">
            <a:spAutoFit/>
          </a:bodyPr>
          <a:lstStyle/>
          <a:p>
            <a:r>
              <a:rPr lang="en-US" sz="2400" i="1" dirty="0">
                <a:solidFill>
                  <a:srgbClr val="00B0F0"/>
                </a:solidFill>
                <a:latin typeface="Georgia" panose="02040502050405020303" pitchFamily="18" charset="0"/>
              </a:rPr>
              <a:t>And ye shall also forgive one another your trespasses; for verily I say unto you, he that </a:t>
            </a:r>
            <a:r>
              <a:rPr lang="en-US" sz="2400" i="1" dirty="0" err="1">
                <a:solidFill>
                  <a:srgbClr val="00B0F0"/>
                </a:solidFill>
                <a:latin typeface="Georgia" panose="02040502050405020303" pitchFamily="18" charset="0"/>
              </a:rPr>
              <a:t>forgiveth</a:t>
            </a:r>
            <a:r>
              <a:rPr lang="en-US" sz="2400" i="1" dirty="0">
                <a:solidFill>
                  <a:srgbClr val="00B0F0"/>
                </a:solidFill>
                <a:latin typeface="Georgia" panose="02040502050405020303" pitchFamily="18" charset="0"/>
              </a:rPr>
              <a:t> not his neighbor’s trespasses when he says that he repents, the same hath brought himself under condemnation.</a:t>
            </a:r>
          </a:p>
          <a:p>
            <a:r>
              <a:rPr lang="en-US" sz="2400" i="1" dirty="0">
                <a:solidFill>
                  <a:srgbClr val="00B0F0"/>
                </a:solidFill>
                <a:latin typeface="Georgia" panose="02040502050405020303" pitchFamily="18" charset="0"/>
              </a:rPr>
              <a:t>Mosiah 26:31</a:t>
            </a:r>
            <a:endParaRPr lang="en-US" sz="2400" i="1" dirty="0">
              <a:solidFill>
                <a:srgbClr val="00B0F0"/>
              </a:solidFill>
            </a:endParaRPr>
          </a:p>
        </p:txBody>
      </p:sp>
      <p:pic>
        <p:nvPicPr>
          <p:cNvPr id="19" name="Picture 18">
            <a:extLst>
              <a:ext uri="{FF2B5EF4-FFF2-40B4-BE49-F238E27FC236}">
                <a16:creationId xmlns:a16="http://schemas.microsoft.com/office/drawing/2014/main" id="{AA253E9E-79D6-BC31-DCC9-86E221698137}"/>
              </a:ext>
            </a:extLst>
          </p:cNvPr>
          <p:cNvPicPr>
            <a:picLocks noChangeAspect="1"/>
          </p:cNvPicPr>
          <p:nvPr/>
        </p:nvPicPr>
        <p:blipFill>
          <a:blip r:embed="rId3"/>
          <a:stretch>
            <a:fillRect/>
          </a:stretch>
        </p:blipFill>
        <p:spPr>
          <a:xfrm>
            <a:off x="7182522" y="1000736"/>
            <a:ext cx="2996031" cy="3053189"/>
          </a:xfrm>
          <a:prstGeom prst="rect">
            <a:avLst/>
          </a:prstGeom>
        </p:spPr>
      </p:pic>
      <p:pic>
        <p:nvPicPr>
          <p:cNvPr id="27" name="Picture 26">
            <a:extLst>
              <a:ext uri="{FF2B5EF4-FFF2-40B4-BE49-F238E27FC236}">
                <a16:creationId xmlns:a16="http://schemas.microsoft.com/office/drawing/2014/main" id="{9CB6F60B-E1B7-0488-561D-36741B23474E}"/>
              </a:ext>
            </a:extLst>
          </p:cNvPr>
          <p:cNvPicPr>
            <a:picLocks noChangeAspect="1"/>
          </p:cNvPicPr>
          <p:nvPr/>
        </p:nvPicPr>
        <p:blipFill>
          <a:blip r:embed="rId4"/>
          <a:stretch>
            <a:fillRect/>
          </a:stretch>
        </p:blipFill>
        <p:spPr>
          <a:xfrm>
            <a:off x="2444229" y="3558236"/>
            <a:ext cx="2565250" cy="2852697"/>
          </a:xfrm>
          <a:prstGeom prst="rect">
            <a:avLst/>
          </a:prstGeom>
        </p:spPr>
      </p:pic>
    </p:spTree>
    <p:extLst>
      <p:ext uri="{BB962C8B-B14F-4D97-AF65-F5344CB8AC3E}">
        <p14:creationId xmlns:p14="http://schemas.microsoft.com/office/powerpoint/2010/main" val="4059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3851</Words>
  <Application>Microsoft Office PowerPoint</Application>
  <PresentationFormat>Widescreen</PresentationFormat>
  <Paragraphs>238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Abadi</vt:lpstr>
      <vt:lpstr>Open Sans</vt:lpstr>
      <vt:lpstr>Calibri Light</vt:lpstr>
      <vt:lpstr>Candara</vt:lpstr>
      <vt:lpstr>Californian FB</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12</cp:revision>
  <dcterms:created xsi:type="dcterms:W3CDTF">2018-09-12T20:27:23Z</dcterms:created>
  <dcterms:modified xsi:type="dcterms:W3CDTF">2025-01-01T15:46:24Z</dcterms:modified>
</cp:coreProperties>
</file>