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9" r:id="rId3"/>
    <p:sldId id="272" r:id="rId4"/>
    <p:sldId id="261" r:id="rId5"/>
    <p:sldId id="262" r:id="rId6"/>
    <p:sldId id="273" r:id="rId7"/>
    <p:sldId id="263" r:id="rId8"/>
    <p:sldId id="265" r:id="rId9"/>
    <p:sldId id="264" r:id="rId10"/>
    <p:sldId id="266" r:id="rId11"/>
    <p:sldId id="274" r:id="rId12"/>
    <p:sldId id="268" r:id="rId13"/>
    <p:sldId id="276" r:id="rId14"/>
    <p:sldId id="277" r:id="rId15"/>
    <p:sldId id="260" r:id="rId16"/>
    <p:sldId id="269" r:id="rId17"/>
    <p:sldId id="275" r:id="rId18"/>
    <p:sldId id="257" r:id="rId19"/>
    <p:sldId id="270" r:id="rId20"/>
  </p:sldIdLst>
  <p:sldSz cx="12192000" cy="6858000"/>
  <p:notesSz cx="6858000" cy="9144000"/>
  <p:embeddedFontLst>
    <p:embeddedFont>
      <p:font typeface="Abadi" panose="020B0604020104020204" pitchFamily="34" charset="0"/>
      <p:regular r:id="rId21"/>
    </p:embeddedFont>
    <p:embeddedFont>
      <p:font typeface="Agency FB" panose="020B050302020202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1" d="100"/>
          <a:sy n="111"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06F0-1DC6-41F8-BA8D-16FC5899C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2880D-ACCA-4039-AA96-E712D9DB6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869134-4BFF-4B0B-BE8F-9EE836CC5CDC}"/>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9B4D6B18-0EB6-49C1-9E2A-63CDA5EE9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A36D3-1180-48A2-B3B7-27211CB1CACA}"/>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674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3609-4312-41E4-AAB0-7ECC321DA5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9E583-71B6-4E2E-B52A-4DB2F9022D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B22A6-1960-4C50-8EEE-75FB93141FF3}"/>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AF32BA9E-2E6D-499A-80F4-B73C87EE6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FF726-CC81-4A4B-8CC5-7F29F9E42031}"/>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85373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E3820-4C15-4A17-9531-A14A49AC9F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F1654-2DD9-42D9-BDE8-292ABA5424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F9ED1-B729-46C9-9D00-55596202BCD6}"/>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9B3FFD8A-DE2E-45FD-9E02-08574C858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08AC2-D0E2-4E1A-9BDD-774DA0D9AA8E}"/>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6920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9AE5-D399-4043-AE57-34FE4A44C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7E230-9984-4878-939A-46383072EF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A96C-A477-4430-A4E1-BFD702A0F24D}"/>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3DA41E14-75B0-470F-8AC1-628755B3C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B06D3-BA17-4808-8BAB-80C87F0C9B35}"/>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84598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842-F6DD-4C60-A3C5-994D91DF7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DA9C6D-C2E7-4B91-890D-3370D0633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BCE26B-B91C-470A-B956-FEE7B3A7BFB5}"/>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F49D2722-D667-4DB3-A478-ABED2990F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9CD36-9749-4461-B3B2-9BA18A3CBAE0}"/>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41669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15B3-9721-49FD-83C3-D84DF5428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05074-BAD3-431D-BE60-0BFC78EAF2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4987A-626F-4879-9C40-E68CB1448D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C2A35-FCC9-40BE-BB21-56E0B124BA34}"/>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6" name="Footer Placeholder 5">
            <a:extLst>
              <a:ext uri="{FF2B5EF4-FFF2-40B4-BE49-F238E27FC236}">
                <a16:creationId xmlns:a16="http://schemas.microsoft.com/office/drawing/2014/main" id="{EA40A47F-6574-4501-9C71-E8667FC15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420E-1BA5-4E13-8BB0-34AEDA543774}"/>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10165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BCD0-EF8A-4CF9-9BFB-C0E016B78D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8B477-8FD1-4EE0-BF4A-6CC0775E9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907E6E-C891-48E1-B3E0-FB6C913A2F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4F72E-A44A-4C04-B9BD-EC3E0DBAB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E0FF12-2DCF-4792-83EA-A343F9FF39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4AF71-381B-4417-88D3-62E109294B05}"/>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8" name="Footer Placeholder 7">
            <a:extLst>
              <a:ext uri="{FF2B5EF4-FFF2-40B4-BE49-F238E27FC236}">
                <a16:creationId xmlns:a16="http://schemas.microsoft.com/office/drawing/2014/main" id="{F38F6EC5-2FA6-4FF0-89F0-FC7BCBF8C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A581C-1B46-4D69-938B-1B5FA28D4DAC}"/>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51090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3E9F-B145-4CB6-B7A5-F634B896F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3A7C6-3252-4CCA-885B-84E7F4D3F431}"/>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4" name="Footer Placeholder 3">
            <a:extLst>
              <a:ext uri="{FF2B5EF4-FFF2-40B4-BE49-F238E27FC236}">
                <a16:creationId xmlns:a16="http://schemas.microsoft.com/office/drawing/2014/main" id="{1A14509B-EA02-4D1F-ABD3-DD9401F8C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F06C4-C4B0-4E83-9FD6-ACBB4EA88B19}"/>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5832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C4747-99A9-4DE9-BD4C-2B60B96F6D1C}"/>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3" name="Footer Placeholder 2">
            <a:extLst>
              <a:ext uri="{FF2B5EF4-FFF2-40B4-BE49-F238E27FC236}">
                <a16:creationId xmlns:a16="http://schemas.microsoft.com/office/drawing/2014/main" id="{64B82BD0-8DE7-4C9D-8BE0-691475C39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E5336-70AF-40EC-952B-CA74D14F7F62}"/>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494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1BC0-CE81-4A85-AEA4-6BA7ECA96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11597-2241-4B64-8DC8-A15355EA8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926E5-2B22-48CC-87A1-63D547285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80B93-7822-4F6D-8647-6F97B3B7B439}"/>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6" name="Footer Placeholder 5">
            <a:extLst>
              <a:ext uri="{FF2B5EF4-FFF2-40B4-BE49-F238E27FC236}">
                <a16:creationId xmlns:a16="http://schemas.microsoft.com/office/drawing/2014/main" id="{A97D80FD-58EE-44D3-90E1-9DABEE382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16C2D-8F87-4FC9-A0F8-550C5FB1172F}"/>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52751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841A-677E-4A87-9556-C027BA2A8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068975-7609-478E-9DE3-56BAE8D4F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3587A-21B6-4CBE-A3AD-E00895BAB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35081A-720D-4C6B-ADDE-4AD858F5E984}"/>
              </a:ext>
            </a:extLst>
          </p:cNvPr>
          <p:cNvSpPr>
            <a:spLocks noGrp="1"/>
          </p:cNvSpPr>
          <p:nvPr>
            <p:ph type="dt" sz="half" idx="10"/>
          </p:nvPr>
        </p:nvSpPr>
        <p:spPr/>
        <p:txBody>
          <a:bodyPr/>
          <a:lstStyle/>
          <a:p>
            <a:fld id="{62D625A9-C045-4F15-A7EE-79CE8BB76013}" type="datetimeFigureOut">
              <a:rPr lang="en-US" smtClean="0"/>
              <a:t>1/1/2025</a:t>
            </a:fld>
            <a:endParaRPr lang="en-US"/>
          </a:p>
        </p:txBody>
      </p:sp>
      <p:sp>
        <p:nvSpPr>
          <p:cNvPr id="6" name="Footer Placeholder 5">
            <a:extLst>
              <a:ext uri="{FF2B5EF4-FFF2-40B4-BE49-F238E27FC236}">
                <a16:creationId xmlns:a16="http://schemas.microsoft.com/office/drawing/2014/main" id="{3C0C6543-0B5D-4DF0-A848-AB09E2269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2F195-7E9D-4CD7-8B4D-E3E806493441}"/>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96214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DFC2C-1533-4118-9C2F-2195FF7E4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4A3C5-3613-4EE2-ADCB-4121DBC49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50D18-B106-449C-B0EC-61FAE22A3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25A9-C045-4F15-A7EE-79CE8BB76013}" type="datetimeFigureOut">
              <a:rPr lang="en-US" smtClean="0"/>
              <a:t>1/1/2025</a:t>
            </a:fld>
            <a:endParaRPr lang="en-US"/>
          </a:p>
        </p:txBody>
      </p:sp>
      <p:sp>
        <p:nvSpPr>
          <p:cNvPr id="5" name="Footer Placeholder 4">
            <a:extLst>
              <a:ext uri="{FF2B5EF4-FFF2-40B4-BE49-F238E27FC236}">
                <a16:creationId xmlns:a16="http://schemas.microsoft.com/office/drawing/2014/main" id="{D84E367E-0F62-4BE8-A77F-F1C36D391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3AC42-2099-47CE-ABBF-5ED63458B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C2F85-551D-494A-8ED0-DD816EAE4FEC}" type="slidenum">
              <a:rPr lang="en-US" smtClean="0"/>
              <a:t>‹#›</a:t>
            </a:fld>
            <a:endParaRPr lang="en-US"/>
          </a:p>
        </p:txBody>
      </p:sp>
    </p:spTree>
    <p:extLst>
      <p:ext uri="{BB962C8B-B14F-4D97-AF65-F5344CB8AC3E}">
        <p14:creationId xmlns:p14="http://schemas.microsoft.com/office/powerpoint/2010/main" val="50764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sca_esv=bbfe05642f884d57&amp;sxsrf=ADLYWIJkc5ET6z4c7odSprRXNOJsztv_Lg:1731170250517&amp;q=Countries+where+missionaries+are+not+allowed&amp;sa=X&amp;ved=2ahUKEwipqs_e18-JAxXrH0QIHSUOIpoQ1QJ6BAg9EAE&amp;biw=1920&amp;bih=919&amp;dpr=1"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6C89D0-7C0C-643C-9D7D-71AD94A3C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1CBB9F1-0863-1DDC-BE0C-EBFB395E7B2C}"/>
              </a:ext>
            </a:extLst>
          </p:cNvPr>
          <p:cNvSpPr txBox="1"/>
          <p:nvPr/>
        </p:nvSpPr>
        <p:spPr>
          <a:xfrm>
            <a:off x="1668162" y="89246"/>
            <a:ext cx="8855677" cy="2677656"/>
          </a:xfrm>
          <a:prstGeom prst="rect">
            <a:avLst/>
          </a:prstGeom>
          <a:noFill/>
        </p:spPr>
        <p:txBody>
          <a:bodyPr wrap="square" rtlCol="0">
            <a:spAutoFit/>
          </a:bodyPr>
          <a:lstStyle/>
          <a:p>
            <a:pPr algn="ctr"/>
            <a:r>
              <a:rPr lang="en-US" sz="6000" dirty="0">
                <a:latin typeface="Agency FB" panose="020B0503020202020204" pitchFamily="34" charset="0"/>
              </a:rPr>
              <a:t>Doctrine and Covenants 65</a:t>
            </a:r>
          </a:p>
          <a:p>
            <a:pPr algn="ctr"/>
            <a:endParaRPr lang="en-US" sz="6000" dirty="0">
              <a:latin typeface="Agency FB" panose="020B0503020202020204" pitchFamily="34" charset="0"/>
            </a:endParaRPr>
          </a:p>
          <a:p>
            <a:pPr algn="ctr"/>
            <a:r>
              <a:rPr lang="en-US" sz="4800" dirty="0">
                <a:latin typeface="Agency FB" panose="020B0503020202020204" pitchFamily="34" charset="0"/>
              </a:rPr>
              <a:t>Prepare for the Second Coming of Christ</a:t>
            </a:r>
          </a:p>
        </p:txBody>
      </p:sp>
      <p:grpSp>
        <p:nvGrpSpPr>
          <p:cNvPr id="4" name="Group 3">
            <a:extLst>
              <a:ext uri="{FF2B5EF4-FFF2-40B4-BE49-F238E27FC236}">
                <a16:creationId xmlns:a16="http://schemas.microsoft.com/office/drawing/2014/main" id="{FFE0C5DF-DC5D-C5DF-EB2F-58C09F58E5A8}"/>
              </a:ext>
            </a:extLst>
          </p:cNvPr>
          <p:cNvGrpSpPr/>
          <p:nvPr/>
        </p:nvGrpSpPr>
        <p:grpSpPr>
          <a:xfrm>
            <a:off x="8376579" y="2799150"/>
            <a:ext cx="1522914" cy="3626261"/>
            <a:chOff x="403818" y="253530"/>
            <a:chExt cx="2684676" cy="6392569"/>
          </a:xfrm>
        </p:grpSpPr>
        <p:grpSp>
          <p:nvGrpSpPr>
            <p:cNvPr id="5" name="Group 4">
              <a:extLst>
                <a:ext uri="{FF2B5EF4-FFF2-40B4-BE49-F238E27FC236}">
                  <a16:creationId xmlns:a16="http://schemas.microsoft.com/office/drawing/2014/main" id="{6B99F1F1-66D2-49DB-A4FE-9C2FB59FD016}"/>
                </a:ext>
              </a:extLst>
            </p:cNvPr>
            <p:cNvGrpSpPr/>
            <p:nvPr/>
          </p:nvGrpSpPr>
          <p:grpSpPr>
            <a:xfrm>
              <a:off x="403818" y="361401"/>
              <a:ext cx="2684676" cy="6284698"/>
              <a:chOff x="1444129" y="2153330"/>
              <a:chExt cx="1750463" cy="4097751"/>
            </a:xfrm>
          </p:grpSpPr>
          <p:sp>
            <p:nvSpPr>
              <p:cNvPr id="7" name="Freeform: Shape 6">
                <a:extLst>
                  <a:ext uri="{FF2B5EF4-FFF2-40B4-BE49-F238E27FC236}">
                    <a16:creationId xmlns:a16="http://schemas.microsoft.com/office/drawing/2014/main" id="{25819831-73F7-CA67-5756-EAE411AE274E}"/>
                  </a:ext>
                </a:extLst>
              </p:cNvPr>
              <p:cNvSpPr/>
              <p:nvPr/>
            </p:nvSpPr>
            <p:spPr>
              <a:xfrm rot="10800000">
                <a:off x="1444129" y="2153330"/>
                <a:ext cx="1691161" cy="174210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Oval 7">
                <a:extLst>
                  <a:ext uri="{FF2B5EF4-FFF2-40B4-BE49-F238E27FC236}">
                    <a16:creationId xmlns:a16="http://schemas.microsoft.com/office/drawing/2014/main" id="{2479A4A3-92F6-75AF-A181-4177E4D95A4D}"/>
                  </a:ext>
                </a:extLst>
              </p:cNvPr>
              <p:cNvSpPr/>
              <p:nvPr/>
            </p:nvSpPr>
            <p:spPr>
              <a:xfrm rot="976600">
                <a:off x="1461559" y="4425592"/>
                <a:ext cx="333450" cy="5435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1C3D4B93-2BFB-2D23-32CC-20C156E2229F}"/>
                  </a:ext>
                </a:extLst>
              </p:cNvPr>
              <p:cNvSpPr/>
              <p:nvPr/>
            </p:nvSpPr>
            <p:spPr>
              <a:xfrm rot="808127">
                <a:off x="1508363" y="3326989"/>
                <a:ext cx="907083" cy="1460229"/>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3E4CBD2-6B46-C1C6-9B19-40946C62FA54}"/>
                  </a:ext>
                </a:extLst>
              </p:cNvPr>
              <p:cNvSpPr/>
              <p:nvPr/>
            </p:nvSpPr>
            <p:spPr>
              <a:xfrm>
                <a:off x="1877851" y="3280890"/>
                <a:ext cx="921718" cy="102550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F3C40C-5D7F-C96E-36B0-218B3087C71A}"/>
                  </a:ext>
                </a:extLst>
              </p:cNvPr>
              <p:cNvSpPr/>
              <p:nvPr/>
            </p:nvSpPr>
            <p:spPr>
              <a:xfrm rot="886948" flipH="1">
                <a:off x="2314948"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2292D0-DC66-E599-2133-41EC1F408EC6}"/>
                  </a:ext>
                </a:extLst>
              </p:cNvPr>
              <p:cNvSpPr/>
              <p:nvPr/>
            </p:nvSpPr>
            <p:spPr>
              <a:xfrm rot="20713052">
                <a:off x="1729729"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3F0ED7FE-8080-F4B3-6AA9-CBA183B6794A}"/>
                  </a:ext>
                </a:extLst>
              </p:cNvPr>
              <p:cNvSpPr/>
              <p:nvPr/>
            </p:nvSpPr>
            <p:spPr>
              <a:xfrm>
                <a:off x="1482828" y="3334864"/>
                <a:ext cx="1711764" cy="2698690"/>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B4A170-4E28-3D1F-DDB9-C72A2BB12AEF}"/>
                  </a:ext>
                </a:extLst>
              </p:cNvPr>
              <p:cNvSpPr/>
              <p:nvPr/>
            </p:nvSpPr>
            <p:spPr>
              <a:xfrm>
                <a:off x="1849207" y="4479765"/>
                <a:ext cx="921718" cy="161921"/>
              </a:xfrm>
              <a:prstGeom prst="rect">
                <a:avLst/>
              </a:prstGeom>
              <a:solidFill>
                <a:srgbClr val="BC59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CEB751F-89B3-7EB0-1191-223849A45798}"/>
                  </a:ext>
                </a:extLst>
              </p:cNvPr>
              <p:cNvSpPr/>
              <p:nvPr/>
            </p:nvSpPr>
            <p:spPr>
              <a:xfrm rot="381480" flipH="1">
                <a:off x="1602529" y="3243103"/>
                <a:ext cx="784115" cy="2854826"/>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F372646-674E-9E8D-7F43-4E023D712A08}"/>
                  </a:ext>
                </a:extLst>
              </p:cNvPr>
              <p:cNvSpPr/>
              <p:nvPr/>
            </p:nvSpPr>
            <p:spPr>
              <a:xfrm rot="20990305" flipH="1">
                <a:off x="2219626" y="3249829"/>
                <a:ext cx="784115" cy="2854826"/>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
                <a:extLst>
                  <a:ext uri="{FF2B5EF4-FFF2-40B4-BE49-F238E27FC236}">
                    <a16:creationId xmlns:a16="http://schemas.microsoft.com/office/drawing/2014/main" id="{0CE59D57-D518-B2A1-3EB9-1366A6291027}"/>
                  </a:ext>
                </a:extLst>
              </p:cNvPr>
              <p:cNvSpPr/>
              <p:nvPr/>
            </p:nvSpPr>
            <p:spPr>
              <a:xfrm rot="533072">
                <a:off x="2597789" y="4436048"/>
                <a:ext cx="359479" cy="535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030FF0D-174D-17D0-5345-191FA8BA7AA4}"/>
                  </a:ext>
                </a:extLst>
              </p:cNvPr>
              <p:cNvSpPr/>
              <p:nvPr/>
            </p:nvSpPr>
            <p:spPr>
              <a:xfrm rot="20882837" flipH="1">
                <a:off x="2304690" y="3206317"/>
                <a:ext cx="784115" cy="1477371"/>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C17F4A-899A-BE1D-1D77-D794CE4F3485}"/>
                  </a:ext>
                </a:extLst>
              </p:cNvPr>
              <p:cNvSpPr/>
              <p:nvPr/>
            </p:nvSpPr>
            <p:spPr>
              <a:xfrm flipH="1">
                <a:off x="2029979" y="2939310"/>
                <a:ext cx="476453" cy="8182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497ECA-E1D5-0211-7F0A-C12B58A2C33F}"/>
                  </a:ext>
                </a:extLst>
              </p:cNvPr>
              <p:cNvSpPr/>
              <p:nvPr/>
            </p:nvSpPr>
            <p:spPr>
              <a:xfrm>
                <a:off x="1885852" y="2356224"/>
                <a:ext cx="802969" cy="122181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DE4901C9-A174-99AB-0BB4-97820FF5246D}"/>
                  </a:ext>
                </a:extLst>
              </p:cNvPr>
              <p:cNvSpPr/>
              <p:nvPr/>
            </p:nvSpPr>
            <p:spPr>
              <a:xfrm rot="17176324">
                <a:off x="2074346" y="351161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322816A5-C636-FBF4-903C-EDAC99654E90}"/>
                  </a:ext>
                </a:extLst>
              </p:cNvPr>
              <p:cNvSpPr/>
              <p:nvPr/>
            </p:nvSpPr>
            <p:spPr>
              <a:xfrm rot="14557315">
                <a:off x="2163703" y="361248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0C54783-112A-189D-570B-B6B7B57D6CEE}"/>
                  </a:ext>
                </a:extLst>
              </p:cNvPr>
              <p:cNvSpPr/>
              <p:nvPr/>
            </p:nvSpPr>
            <p:spPr>
              <a:xfrm rot="886948" flipH="1">
                <a:off x="2550320" y="2332668"/>
                <a:ext cx="248261" cy="25061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C488C3-C116-4BB3-D831-CA405112910B}"/>
                  </a:ext>
                </a:extLst>
              </p:cNvPr>
              <p:cNvSpPr/>
              <p:nvPr/>
            </p:nvSpPr>
            <p:spPr>
              <a:xfrm rot="10800000">
                <a:off x="1888264" y="3205165"/>
                <a:ext cx="758020" cy="48412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5" name="Oval 24">
                <a:extLst>
                  <a:ext uri="{FF2B5EF4-FFF2-40B4-BE49-F238E27FC236}">
                    <a16:creationId xmlns:a16="http://schemas.microsoft.com/office/drawing/2014/main" id="{1620FCE3-5B6A-7B0B-9FE6-EEC02A0E6E66}"/>
                  </a:ext>
                </a:extLst>
              </p:cNvPr>
              <p:cNvSpPr/>
              <p:nvPr/>
            </p:nvSpPr>
            <p:spPr>
              <a:xfrm>
                <a:off x="2133649" y="3280397"/>
                <a:ext cx="243926" cy="9249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10AF9C20-55EC-7476-660B-5DE8E6BB8E7D}"/>
                </a:ext>
              </a:extLst>
            </p:cNvPr>
            <p:cNvSpPr/>
            <p:nvPr/>
          </p:nvSpPr>
          <p:spPr>
            <a:xfrm rot="886948" flipH="1">
              <a:off x="982425" y="253530"/>
              <a:ext cx="1518418" cy="867990"/>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7" name="TextBox 26">
            <a:extLst>
              <a:ext uri="{FF2B5EF4-FFF2-40B4-BE49-F238E27FC236}">
                <a16:creationId xmlns:a16="http://schemas.microsoft.com/office/drawing/2014/main" id="{06C1EC45-02CC-C451-79CC-F860988F80A4}"/>
              </a:ext>
            </a:extLst>
          </p:cNvPr>
          <p:cNvSpPr txBox="1"/>
          <p:nvPr/>
        </p:nvSpPr>
        <p:spPr>
          <a:xfrm>
            <a:off x="4411951" y="3863992"/>
            <a:ext cx="3743057" cy="1477328"/>
          </a:xfrm>
          <a:prstGeom prst="rect">
            <a:avLst/>
          </a:prstGeom>
          <a:noFill/>
        </p:spPr>
        <p:txBody>
          <a:bodyPr wrap="square" rtlCol="0">
            <a:spAutoFit/>
          </a:bodyPr>
          <a:lstStyle/>
          <a:p>
            <a:pPr algn="ctr"/>
            <a:r>
              <a:rPr lang="en-US" i="1" dirty="0"/>
              <a:t>And this gospel of the kingdom shall be preached in all the world for a witness unto all nations; and then shall the end come</a:t>
            </a:r>
          </a:p>
          <a:p>
            <a:pPr algn="ctr"/>
            <a:r>
              <a:rPr lang="en-US" i="1" dirty="0"/>
              <a:t>Matthew 24:14</a:t>
            </a:r>
          </a:p>
        </p:txBody>
      </p:sp>
      <p:grpSp>
        <p:nvGrpSpPr>
          <p:cNvPr id="28" name="Group 207">
            <a:extLst>
              <a:ext uri="{FF2B5EF4-FFF2-40B4-BE49-F238E27FC236}">
                <a16:creationId xmlns:a16="http://schemas.microsoft.com/office/drawing/2014/main" id="{19C43412-3300-C661-52C9-B43DF763EC72}"/>
              </a:ext>
            </a:extLst>
          </p:cNvPr>
          <p:cNvGrpSpPr/>
          <p:nvPr/>
        </p:nvGrpSpPr>
        <p:grpSpPr>
          <a:xfrm>
            <a:off x="2769539" y="3708508"/>
            <a:ext cx="1316764" cy="1341801"/>
            <a:chOff x="6911993" y="3315227"/>
            <a:chExt cx="1604464" cy="1634972"/>
          </a:xfrm>
        </p:grpSpPr>
        <p:sp>
          <p:nvSpPr>
            <p:cNvPr id="29" name="Chord 208">
              <a:extLst>
                <a:ext uri="{FF2B5EF4-FFF2-40B4-BE49-F238E27FC236}">
                  <a16:creationId xmlns:a16="http://schemas.microsoft.com/office/drawing/2014/main" id="{1283132A-1080-D586-C3A9-FFE8FE76E003}"/>
                </a:ext>
              </a:extLst>
            </p:cNvPr>
            <p:cNvSpPr/>
            <p:nvPr/>
          </p:nvSpPr>
          <p:spPr>
            <a:xfrm rot="6727858">
              <a:off x="6898103" y="3331846"/>
              <a:ext cx="1632243" cy="1604464"/>
            </a:xfrm>
            <a:prstGeom prst="chord">
              <a:avLst>
                <a:gd name="adj1" fmla="val 2700000"/>
                <a:gd name="adj2" fmla="val 2155092"/>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84">
              <a:extLst>
                <a:ext uri="{FF2B5EF4-FFF2-40B4-BE49-F238E27FC236}">
                  <a16:creationId xmlns:a16="http://schemas.microsoft.com/office/drawing/2014/main" id="{28DFA041-2E6B-AB26-F18E-DC9DCD40EDCE}"/>
                </a:ext>
              </a:extLst>
            </p:cNvPr>
            <p:cNvGrpSpPr/>
            <p:nvPr/>
          </p:nvGrpSpPr>
          <p:grpSpPr>
            <a:xfrm>
              <a:off x="7123631" y="3315227"/>
              <a:ext cx="1334569" cy="1485372"/>
              <a:chOff x="7123631" y="3315227"/>
              <a:chExt cx="1334569" cy="1485372"/>
            </a:xfrm>
          </p:grpSpPr>
          <p:sp>
            <p:nvSpPr>
              <p:cNvPr id="31" name="Freeform 210">
                <a:extLst>
                  <a:ext uri="{FF2B5EF4-FFF2-40B4-BE49-F238E27FC236}">
                    <a16:creationId xmlns:a16="http://schemas.microsoft.com/office/drawing/2014/main" id="{A9132D00-77C3-E20D-4823-7F990F1D02E9}"/>
                  </a:ext>
                </a:extLst>
              </p:cNvPr>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rgbClr val="FFC0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211">
                <a:extLst>
                  <a:ext uri="{FF2B5EF4-FFF2-40B4-BE49-F238E27FC236}">
                    <a16:creationId xmlns:a16="http://schemas.microsoft.com/office/drawing/2014/main" id="{07968643-B66C-71F2-3774-9E604487FCED}"/>
                  </a:ext>
                </a:extLst>
              </p:cNvPr>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rgbClr val="FFC0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212">
                <a:extLst>
                  <a:ext uri="{FF2B5EF4-FFF2-40B4-BE49-F238E27FC236}">
                    <a16:creationId xmlns:a16="http://schemas.microsoft.com/office/drawing/2014/main" id="{AA51DAEA-C219-4728-B69A-F08D2EF441D3}"/>
                  </a:ext>
                </a:extLst>
              </p:cNvPr>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a:extLst>
              <a:ext uri="{FF2B5EF4-FFF2-40B4-BE49-F238E27FC236}">
                <a16:creationId xmlns:a16="http://schemas.microsoft.com/office/drawing/2014/main" id="{C636E612-6DB4-FBA8-9EF7-5B85B9D68612}"/>
              </a:ext>
            </a:extLst>
          </p:cNvPr>
          <p:cNvSpPr txBox="1"/>
          <p:nvPr/>
        </p:nvSpPr>
        <p:spPr>
          <a:xfrm>
            <a:off x="47777" y="6529365"/>
            <a:ext cx="6094562" cy="261610"/>
          </a:xfrm>
          <a:prstGeom prst="rect">
            <a:avLst/>
          </a:prstGeom>
          <a:noFill/>
        </p:spPr>
        <p:txBody>
          <a:bodyPr wrap="square">
            <a:spAutoFit/>
          </a:bodyPr>
          <a:lstStyle/>
          <a:p>
            <a:pPr algn="l"/>
            <a:r>
              <a:rPr lang="en-US" sz="1100" dirty="0"/>
              <a:t>Presentation by ©http://fashionsbylynda.com/blog/</a:t>
            </a:r>
          </a:p>
        </p:txBody>
      </p:sp>
    </p:spTree>
    <p:extLst>
      <p:ext uri="{BB962C8B-B14F-4D97-AF65-F5344CB8AC3E}">
        <p14:creationId xmlns:p14="http://schemas.microsoft.com/office/powerpoint/2010/main" val="194837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B32407-1112-4498-82F6-7CFC20CA2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874875" y="1348879"/>
            <a:ext cx="3386978" cy="5078313"/>
          </a:xfrm>
          <a:prstGeom prst="rect">
            <a:avLst/>
          </a:prstGeom>
          <a:noFill/>
        </p:spPr>
        <p:txBody>
          <a:bodyPr wrap="square" rtlCol="0">
            <a:spAutoFit/>
          </a:bodyPr>
          <a:lstStyle/>
          <a:p>
            <a:pPr fontAlgn="base"/>
            <a:r>
              <a:rPr lang="en-US" b="1" dirty="0"/>
              <a:t>“Have you ever thought about why you were sent to earth at this specific time? </a:t>
            </a:r>
          </a:p>
          <a:p>
            <a:pPr fontAlgn="base"/>
            <a:endParaRPr lang="en-US" b="1" dirty="0"/>
          </a:p>
          <a:p>
            <a:pPr fontAlgn="base"/>
            <a:r>
              <a:rPr lang="en-US" b="1" dirty="0"/>
              <a:t>You were not born during the time of Adam and Eve or while pharaohs ruled Egypt or during the Ming dynasty. </a:t>
            </a:r>
          </a:p>
          <a:p>
            <a:pPr fontAlgn="base"/>
            <a:endParaRPr lang="en-US" b="1" dirty="0"/>
          </a:p>
          <a:p>
            <a:pPr fontAlgn="base"/>
            <a:r>
              <a:rPr lang="en-US" b="1" dirty="0"/>
              <a:t>You have come to earth at this time, 20 centuries after the first coming of Christ. </a:t>
            </a:r>
          </a:p>
          <a:p>
            <a:pPr fontAlgn="base"/>
            <a:endParaRPr lang="en-US" b="1" dirty="0"/>
          </a:p>
          <a:p>
            <a:pPr fontAlgn="base"/>
            <a:r>
              <a:rPr lang="en-US" b="1" dirty="0"/>
              <a:t>The priesthood of God has been restored to the earth, and the Lord has set His hand to prepare the world for His glorious return. </a:t>
            </a:r>
          </a:p>
          <a:p>
            <a:pPr fontAlgn="base"/>
            <a:endParaRPr lang="en-US"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r>
              <a:rPr lang="en-US" sz="5400" dirty="0">
                <a:latin typeface="Agency FB" panose="020B0503020202020204" pitchFamily="34" charset="0"/>
              </a:rPr>
              <a:t>Why am I Here?</a:t>
            </a:r>
          </a:p>
        </p:txBody>
      </p:sp>
      <p:sp>
        <p:nvSpPr>
          <p:cNvPr id="12" name="Rectangle 11"/>
          <p:cNvSpPr/>
          <p:nvPr/>
        </p:nvSpPr>
        <p:spPr>
          <a:xfrm>
            <a:off x="77405" y="6488668"/>
            <a:ext cx="2281778" cy="369332"/>
          </a:xfrm>
          <a:prstGeom prst="rect">
            <a:avLst/>
          </a:prstGeom>
        </p:spPr>
        <p:txBody>
          <a:bodyPr wrap="none">
            <a:spAutoFit/>
          </a:bodyPr>
          <a:lstStyle/>
          <a:p>
            <a:pPr fontAlgn="base"/>
            <a:r>
              <a:rPr lang="en-US" b="1" dirty="0"/>
              <a:t>Elder Neil L. Andersen</a:t>
            </a:r>
          </a:p>
        </p:txBody>
      </p:sp>
      <p:pic>
        <p:nvPicPr>
          <p:cNvPr id="3" name="Picture 2">
            <a:extLst>
              <a:ext uri="{FF2B5EF4-FFF2-40B4-BE49-F238E27FC236}">
                <a16:creationId xmlns:a16="http://schemas.microsoft.com/office/drawing/2014/main" id="{6F29052A-B566-4FDC-82F7-2327FA14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94" y="690209"/>
            <a:ext cx="1993900" cy="1549400"/>
          </a:xfrm>
          <a:prstGeom prst="rect">
            <a:avLst/>
          </a:prstGeom>
        </p:spPr>
      </p:pic>
      <p:pic>
        <p:nvPicPr>
          <p:cNvPr id="8" name="Picture 7">
            <a:extLst>
              <a:ext uri="{FF2B5EF4-FFF2-40B4-BE49-F238E27FC236}">
                <a16:creationId xmlns:a16="http://schemas.microsoft.com/office/drawing/2014/main" id="{DB0B9CB3-7280-4311-8BB5-1C14422C3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004" y="1089403"/>
            <a:ext cx="3151632" cy="2109216"/>
          </a:xfrm>
          <a:prstGeom prst="rect">
            <a:avLst/>
          </a:prstGeom>
        </p:spPr>
      </p:pic>
      <p:pic>
        <p:nvPicPr>
          <p:cNvPr id="11" name="Picture 10">
            <a:extLst>
              <a:ext uri="{FF2B5EF4-FFF2-40B4-BE49-F238E27FC236}">
                <a16:creationId xmlns:a16="http://schemas.microsoft.com/office/drawing/2014/main" id="{F96F0D40-8E26-4FCD-87F5-0EB34D94E4B4}"/>
              </a:ext>
            </a:extLst>
          </p:cNvPr>
          <p:cNvPicPr>
            <a:picLocks noChangeAspect="1"/>
          </p:cNvPicPr>
          <p:nvPr/>
        </p:nvPicPr>
        <p:blipFill>
          <a:blip r:embed="rId5">
            <a:extLst>
              <a:ext uri="{28A0092B-C50C-407E-A947-70E740481C1C}">
                <a14:useLocalDpi xmlns:a14="http://schemas.microsoft.com/office/drawing/2010/main" val="0"/>
              </a:ext>
            </a:extLst>
          </a:blip>
          <a:srcRect b="10188"/>
          <a:stretch/>
        </p:blipFill>
        <p:spPr>
          <a:xfrm>
            <a:off x="869128" y="3808208"/>
            <a:ext cx="2524747" cy="1807624"/>
          </a:xfrm>
          <a:prstGeom prst="rect">
            <a:avLst/>
          </a:prstGeom>
        </p:spPr>
      </p:pic>
      <p:pic>
        <p:nvPicPr>
          <p:cNvPr id="16" name="Picture 15">
            <a:extLst>
              <a:ext uri="{FF2B5EF4-FFF2-40B4-BE49-F238E27FC236}">
                <a16:creationId xmlns:a16="http://schemas.microsoft.com/office/drawing/2014/main" id="{B4A6A570-FA7F-4393-9A3F-3D0C75CBF5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239" y="3486854"/>
            <a:ext cx="2387600" cy="31750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CB8DFF03-7CB2-5BDC-D18E-A107B6BE8B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7189" y="5212087"/>
            <a:ext cx="1085850" cy="1447800"/>
          </a:xfrm>
          <a:prstGeom prst="rect">
            <a:avLst/>
          </a:prstGeom>
        </p:spPr>
      </p:pic>
    </p:spTree>
    <p:extLst>
      <p:ext uri="{BB962C8B-B14F-4D97-AF65-F5344CB8AC3E}">
        <p14:creationId xmlns:p14="http://schemas.microsoft.com/office/powerpoint/2010/main" val="82044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EF83B-4051-F62E-DF22-BB8D83037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C9FAB25-A19C-60C2-5251-0614CCF717EB}"/>
              </a:ext>
            </a:extLst>
          </p:cNvPr>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Make Ready the Bridegroom</a:t>
            </a:r>
            <a:endParaRPr lang="en-US" sz="4400" dirty="0">
              <a:latin typeface="Agency FB" panose="020B0503020202020204" pitchFamily="34" charset="0"/>
            </a:endParaRPr>
          </a:p>
        </p:txBody>
      </p:sp>
      <p:sp>
        <p:nvSpPr>
          <p:cNvPr id="5" name="TextBox 4">
            <a:extLst>
              <a:ext uri="{FF2B5EF4-FFF2-40B4-BE49-F238E27FC236}">
                <a16:creationId xmlns:a16="http://schemas.microsoft.com/office/drawing/2014/main" id="{4AC48D51-C007-CAF1-7D11-B7D73E90C0D5}"/>
              </a:ext>
            </a:extLst>
          </p:cNvPr>
          <p:cNvSpPr txBox="1"/>
          <p:nvPr/>
        </p:nvSpPr>
        <p:spPr>
          <a:xfrm>
            <a:off x="4069080" y="1194155"/>
            <a:ext cx="3461272" cy="369332"/>
          </a:xfrm>
          <a:prstGeom prst="rect">
            <a:avLst/>
          </a:prstGeom>
          <a:noFill/>
        </p:spPr>
        <p:txBody>
          <a:bodyPr wrap="square">
            <a:spAutoFit/>
          </a:bodyPr>
          <a:lstStyle/>
          <a:p>
            <a:pPr algn="ctr"/>
            <a:r>
              <a:rPr lang="en-US" b="1" i="0" dirty="0">
                <a:solidFill>
                  <a:srgbClr val="FF0000"/>
                </a:solidFill>
                <a:effectLst/>
              </a:rPr>
              <a:t>The Church is His symbolic bride”</a:t>
            </a:r>
            <a:endParaRPr lang="en-US" b="1" dirty="0">
              <a:solidFill>
                <a:srgbClr val="FF0000"/>
              </a:solidFill>
            </a:endParaRPr>
          </a:p>
        </p:txBody>
      </p:sp>
      <p:pic>
        <p:nvPicPr>
          <p:cNvPr id="7" name="Picture 6">
            <a:extLst>
              <a:ext uri="{FF2B5EF4-FFF2-40B4-BE49-F238E27FC236}">
                <a16:creationId xmlns:a16="http://schemas.microsoft.com/office/drawing/2014/main" id="{EBD1E75A-5450-C773-D915-2003927336EC}"/>
              </a:ext>
            </a:extLst>
          </p:cNvPr>
          <p:cNvPicPr>
            <a:picLocks noChangeAspect="1"/>
          </p:cNvPicPr>
          <p:nvPr/>
        </p:nvPicPr>
        <p:blipFill>
          <a:blip r:embed="rId3"/>
          <a:stretch>
            <a:fillRect/>
          </a:stretch>
        </p:blipFill>
        <p:spPr>
          <a:xfrm>
            <a:off x="4154117" y="1963707"/>
            <a:ext cx="6861644" cy="4093427"/>
          </a:xfrm>
          <a:prstGeom prst="rect">
            <a:avLst/>
          </a:prstGeom>
        </p:spPr>
      </p:pic>
      <p:sp>
        <p:nvSpPr>
          <p:cNvPr id="8" name="Rectangle 7">
            <a:extLst>
              <a:ext uri="{FF2B5EF4-FFF2-40B4-BE49-F238E27FC236}">
                <a16:creationId xmlns:a16="http://schemas.microsoft.com/office/drawing/2014/main" id="{6647DF08-79B5-6AAB-69C6-80A42E21347B}"/>
              </a:ext>
            </a:extLst>
          </p:cNvPr>
          <p:cNvSpPr/>
          <p:nvPr/>
        </p:nvSpPr>
        <p:spPr>
          <a:xfrm>
            <a:off x="77405" y="6488668"/>
            <a:ext cx="1837811" cy="369332"/>
          </a:xfrm>
          <a:prstGeom prst="rect">
            <a:avLst/>
          </a:prstGeom>
        </p:spPr>
        <p:txBody>
          <a:bodyPr wrap="none">
            <a:spAutoFit/>
          </a:bodyPr>
          <a:lstStyle/>
          <a:p>
            <a:pPr fontAlgn="base"/>
            <a:r>
              <a:rPr lang="en-US" b="1" dirty="0"/>
              <a:t>Matthew 25:1-13</a:t>
            </a:r>
          </a:p>
        </p:txBody>
      </p:sp>
      <p:sp>
        <p:nvSpPr>
          <p:cNvPr id="10" name="TextBox 9">
            <a:extLst>
              <a:ext uri="{FF2B5EF4-FFF2-40B4-BE49-F238E27FC236}">
                <a16:creationId xmlns:a16="http://schemas.microsoft.com/office/drawing/2014/main" id="{64FDC3D5-4E56-F15A-09F5-6871D97F88BC}"/>
              </a:ext>
            </a:extLst>
          </p:cNvPr>
          <p:cNvSpPr txBox="1"/>
          <p:nvPr/>
        </p:nvSpPr>
        <p:spPr>
          <a:xfrm>
            <a:off x="845703" y="2224504"/>
            <a:ext cx="3005063" cy="4093428"/>
          </a:xfrm>
          <a:prstGeom prst="rect">
            <a:avLst/>
          </a:prstGeom>
          <a:noFill/>
        </p:spPr>
        <p:txBody>
          <a:bodyPr wrap="square">
            <a:spAutoFit/>
          </a:bodyPr>
          <a:lstStyle/>
          <a:p>
            <a:r>
              <a:rPr lang="en-US" sz="2000" b="1" i="0" dirty="0">
                <a:solidFill>
                  <a:srgbClr val="000000"/>
                </a:solidFill>
                <a:effectLst/>
              </a:rPr>
              <a:t>…the Savior invites us to be active participants in preparing the world for His coming. </a:t>
            </a:r>
          </a:p>
          <a:p>
            <a:endParaRPr lang="en-US" sz="2000" b="1" dirty="0">
              <a:solidFill>
                <a:srgbClr val="000000"/>
              </a:solidFill>
            </a:endParaRPr>
          </a:p>
          <a:p>
            <a:r>
              <a:rPr lang="en-US" sz="2000" b="1" i="0" dirty="0">
                <a:solidFill>
                  <a:srgbClr val="000000"/>
                </a:solidFill>
                <a:effectLst/>
              </a:rPr>
              <a:t>The Saints are not to sit back and wait for a rapture to remove them from the ills of the world but to actively work to build the kingdom and end the ills of the world.</a:t>
            </a:r>
          </a:p>
          <a:p>
            <a:r>
              <a:rPr lang="en-US" sz="1200" b="1" dirty="0">
                <a:solidFill>
                  <a:srgbClr val="000000"/>
                </a:solidFill>
              </a:rPr>
              <a:t>Casey Paul Griffiths</a:t>
            </a:r>
            <a:endParaRPr lang="en-US" sz="1200" b="1" dirty="0"/>
          </a:p>
        </p:txBody>
      </p:sp>
    </p:spTree>
    <p:extLst>
      <p:ext uri="{BB962C8B-B14F-4D97-AF65-F5344CB8AC3E}">
        <p14:creationId xmlns:p14="http://schemas.microsoft.com/office/powerpoint/2010/main" val="41632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1A04BE-71D5-4FFF-B6BE-9AF27B80A36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D67773-081A-44AE-AA47-388D932C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872" y="-5261"/>
            <a:ext cx="9105204" cy="6858000"/>
          </a:xfrm>
          <a:prstGeom prst="rect">
            <a:avLst/>
          </a:prstGeom>
        </p:spPr>
      </p:pic>
      <p:sp>
        <p:nvSpPr>
          <p:cNvPr id="5" name="TextBox 4"/>
          <p:cNvSpPr txBox="1"/>
          <p:nvPr/>
        </p:nvSpPr>
        <p:spPr>
          <a:xfrm>
            <a:off x="4223398" y="633688"/>
            <a:ext cx="3648606" cy="1631216"/>
          </a:xfrm>
          <a:prstGeom prst="rect">
            <a:avLst/>
          </a:prstGeom>
          <a:noFill/>
        </p:spPr>
        <p:txBody>
          <a:bodyPr wrap="square" rtlCol="0">
            <a:spAutoFit/>
          </a:bodyPr>
          <a:lstStyle/>
          <a:p>
            <a:pPr fontAlgn="base"/>
            <a:r>
              <a:rPr lang="en-US" sz="2000" b="1" dirty="0"/>
              <a:t>These are days of great opportunity and important responsibilities. These are your days. … One of your important responsibilities is to …”</a:t>
            </a:r>
          </a:p>
        </p:txBody>
      </p:sp>
      <p:sp>
        <p:nvSpPr>
          <p:cNvPr id="2" name="Rectangle 1"/>
          <p:cNvSpPr/>
          <p:nvPr/>
        </p:nvSpPr>
        <p:spPr>
          <a:xfrm>
            <a:off x="1545925" y="6488668"/>
            <a:ext cx="2281778" cy="369332"/>
          </a:xfrm>
          <a:prstGeom prst="rect">
            <a:avLst/>
          </a:prstGeom>
        </p:spPr>
        <p:txBody>
          <a:bodyPr wrap="none">
            <a:spAutoFit/>
          </a:bodyPr>
          <a:lstStyle/>
          <a:p>
            <a:pPr fontAlgn="base"/>
            <a:r>
              <a:rPr lang="en-US" b="1" dirty="0"/>
              <a:t>Elder Neil L. Andersen</a:t>
            </a:r>
          </a:p>
        </p:txBody>
      </p:sp>
      <p:pic>
        <p:nvPicPr>
          <p:cNvPr id="7170" name="Picture 2" descr="https://jorivas.files.wordpress.com/2008/04/liberty_statu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673" y="456405"/>
            <a:ext cx="2089015" cy="27853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bearsac.com/Spain/Pict03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630" y="633531"/>
            <a:ext cx="2728743" cy="2046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A5F3F4-E5B8-44D1-A2CE-441677BD5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817" y="-5261"/>
            <a:ext cx="9110258" cy="6858000"/>
          </a:xfrm>
          <a:prstGeom prst="rect">
            <a:avLst/>
          </a:prstGeom>
        </p:spPr>
      </p:pic>
      <p:sp>
        <p:nvSpPr>
          <p:cNvPr id="12" name="TextBox 11"/>
          <p:cNvSpPr txBox="1"/>
          <p:nvPr/>
        </p:nvSpPr>
        <p:spPr>
          <a:xfrm>
            <a:off x="2265198" y="1077751"/>
            <a:ext cx="3386978" cy="1200329"/>
          </a:xfrm>
          <a:prstGeom prst="rect">
            <a:avLst/>
          </a:prstGeom>
          <a:noFill/>
        </p:spPr>
        <p:txBody>
          <a:bodyPr wrap="square" rtlCol="0">
            <a:spAutoFit/>
          </a:bodyPr>
          <a:lstStyle/>
          <a:p>
            <a:pPr fontAlgn="base"/>
            <a:r>
              <a:rPr lang="en-US" sz="2400" b="1" dirty="0">
                <a:solidFill>
                  <a:srgbClr val="FF0000"/>
                </a:solidFill>
              </a:rPr>
              <a:t>…help prepare the world for the Second Coming of the Savior” </a:t>
            </a:r>
          </a:p>
        </p:txBody>
      </p:sp>
    </p:spTree>
    <p:extLst>
      <p:ext uri="{BB962C8B-B14F-4D97-AF65-F5344CB8AC3E}">
        <p14:creationId xmlns:p14="http://schemas.microsoft.com/office/powerpoint/2010/main" val="378197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2885B-5048-FCF3-3A0B-B3441213C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EBFB83F-D3DB-0AC4-D65C-4E17A22D615A}"/>
              </a:ext>
            </a:extLst>
          </p:cNvPr>
          <p:cNvSpPr txBox="1"/>
          <p:nvPr/>
        </p:nvSpPr>
        <p:spPr>
          <a:xfrm>
            <a:off x="301214" y="89246"/>
            <a:ext cx="11693562" cy="1015663"/>
          </a:xfrm>
          <a:prstGeom prst="rect">
            <a:avLst/>
          </a:prstGeom>
          <a:noFill/>
        </p:spPr>
        <p:txBody>
          <a:bodyPr wrap="square" rtlCol="0">
            <a:spAutoFit/>
          </a:bodyPr>
          <a:lstStyle/>
          <a:p>
            <a:pPr algn="ctr"/>
            <a:r>
              <a:rPr lang="en-US" sz="6000" dirty="0">
                <a:latin typeface="Agency FB" panose="020B0503020202020204" pitchFamily="34" charset="0"/>
              </a:rPr>
              <a:t>Preparing Individually for the 2</a:t>
            </a:r>
            <a:r>
              <a:rPr lang="en-US" sz="6000" baseline="30000" dirty="0">
                <a:latin typeface="Agency FB" panose="020B0503020202020204" pitchFamily="34" charset="0"/>
              </a:rPr>
              <a:t>nd</a:t>
            </a:r>
            <a:r>
              <a:rPr lang="en-US" sz="6000" dirty="0">
                <a:latin typeface="Agency FB" panose="020B0503020202020204" pitchFamily="34" charset="0"/>
              </a:rPr>
              <a:t> Coming</a:t>
            </a:r>
            <a:endParaRPr lang="en-US" sz="4400" dirty="0">
              <a:latin typeface="Agency FB" panose="020B0503020202020204" pitchFamily="34" charset="0"/>
            </a:endParaRPr>
          </a:p>
        </p:txBody>
      </p:sp>
      <p:sp>
        <p:nvSpPr>
          <p:cNvPr id="4" name="Rectangle 3">
            <a:extLst>
              <a:ext uri="{FF2B5EF4-FFF2-40B4-BE49-F238E27FC236}">
                <a16:creationId xmlns:a16="http://schemas.microsoft.com/office/drawing/2014/main" id="{038260E0-7C62-9BBE-C140-911D955CBD3C}"/>
              </a:ext>
            </a:extLst>
          </p:cNvPr>
          <p:cNvSpPr/>
          <p:nvPr/>
        </p:nvSpPr>
        <p:spPr>
          <a:xfrm>
            <a:off x="77405" y="6488668"/>
            <a:ext cx="3175613" cy="369332"/>
          </a:xfrm>
          <a:prstGeom prst="rect">
            <a:avLst/>
          </a:prstGeom>
        </p:spPr>
        <p:txBody>
          <a:bodyPr wrap="none">
            <a:spAutoFit/>
          </a:bodyPr>
          <a:lstStyle/>
          <a:p>
            <a:pPr fontAlgn="base"/>
            <a:r>
              <a:rPr lang="en-US" b="1" dirty="0"/>
              <a:t>D&amp;C 65:4-6; General Handbook</a:t>
            </a:r>
          </a:p>
        </p:txBody>
      </p:sp>
      <p:sp>
        <p:nvSpPr>
          <p:cNvPr id="10" name="TextBox 9">
            <a:extLst>
              <a:ext uri="{FF2B5EF4-FFF2-40B4-BE49-F238E27FC236}">
                <a16:creationId xmlns:a16="http://schemas.microsoft.com/office/drawing/2014/main" id="{2E62C5AD-271B-0653-D6D9-10D145AB9844}"/>
              </a:ext>
            </a:extLst>
          </p:cNvPr>
          <p:cNvSpPr txBox="1"/>
          <p:nvPr/>
        </p:nvSpPr>
        <p:spPr>
          <a:xfrm>
            <a:off x="504042" y="1259405"/>
            <a:ext cx="2213386" cy="646331"/>
          </a:xfrm>
          <a:prstGeom prst="rect">
            <a:avLst/>
          </a:prstGeom>
          <a:noFill/>
        </p:spPr>
        <p:txBody>
          <a:bodyPr wrap="square">
            <a:spAutoFit/>
          </a:bodyPr>
          <a:lstStyle/>
          <a:p>
            <a:pPr algn="ctr" fontAlgn="base"/>
            <a:r>
              <a:rPr lang="en-US" b="1" i="0" dirty="0">
                <a:solidFill>
                  <a:srgbClr val="FF0000"/>
                </a:solidFill>
                <a:effectLst/>
              </a:rPr>
              <a:t>Living the gospel of Jesus Christ</a:t>
            </a:r>
          </a:p>
        </p:txBody>
      </p:sp>
      <p:sp>
        <p:nvSpPr>
          <p:cNvPr id="11" name="TextBox 10">
            <a:extLst>
              <a:ext uri="{FF2B5EF4-FFF2-40B4-BE49-F238E27FC236}">
                <a16:creationId xmlns:a16="http://schemas.microsoft.com/office/drawing/2014/main" id="{14896D29-7D1A-ECDF-74E0-22BF29C49D88}"/>
              </a:ext>
            </a:extLst>
          </p:cNvPr>
          <p:cNvSpPr txBox="1"/>
          <p:nvPr/>
        </p:nvSpPr>
        <p:spPr>
          <a:xfrm>
            <a:off x="3454968" y="1242177"/>
            <a:ext cx="2213386" cy="646331"/>
          </a:xfrm>
          <a:prstGeom prst="rect">
            <a:avLst/>
          </a:prstGeom>
          <a:noFill/>
        </p:spPr>
        <p:txBody>
          <a:bodyPr wrap="square">
            <a:spAutoFit/>
          </a:bodyPr>
          <a:lstStyle/>
          <a:p>
            <a:pPr algn="ctr" fontAlgn="base"/>
            <a:r>
              <a:rPr lang="en-US" b="1" i="0" dirty="0">
                <a:solidFill>
                  <a:srgbClr val="FF0000"/>
                </a:solidFill>
                <a:effectLst/>
              </a:rPr>
              <a:t>Caring for those in need</a:t>
            </a:r>
          </a:p>
        </p:txBody>
      </p:sp>
      <p:sp>
        <p:nvSpPr>
          <p:cNvPr id="12" name="TextBox 11">
            <a:extLst>
              <a:ext uri="{FF2B5EF4-FFF2-40B4-BE49-F238E27FC236}">
                <a16:creationId xmlns:a16="http://schemas.microsoft.com/office/drawing/2014/main" id="{61F79397-6AF5-93BD-E312-DDE3FC0F81C9}"/>
              </a:ext>
            </a:extLst>
          </p:cNvPr>
          <p:cNvSpPr txBox="1"/>
          <p:nvPr/>
        </p:nvSpPr>
        <p:spPr>
          <a:xfrm>
            <a:off x="6405894" y="1259406"/>
            <a:ext cx="2213386" cy="646331"/>
          </a:xfrm>
          <a:prstGeom prst="rect">
            <a:avLst/>
          </a:prstGeom>
          <a:noFill/>
        </p:spPr>
        <p:txBody>
          <a:bodyPr wrap="square">
            <a:spAutoFit/>
          </a:bodyPr>
          <a:lstStyle/>
          <a:p>
            <a:pPr algn="ctr" fontAlgn="base"/>
            <a:r>
              <a:rPr lang="en-US" b="1" i="0" dirty="0">
                <a:solidFill>
                  <a:srgbClr val="FF0000"/>
                </a:solidFill>
                <a:effectLst/>
              </a:rPr>
              <a:t>Inviting all to receive the gospel</a:t>
            </a:r>
          </a:p>
        </p:txBody>
      </p:sp>
      <p:sp>
        <p:nvSpPr>
          <p:cNvPr id="13" name="TextBox 12">
            <a:extLst>
              <a:ext uri="{FF2B5EF4-FFF2-40B4-BE49-F238E27FC236}">
                <a16:creationId xmlns:a16="http://schemas.microsoft.com/office/drawing/2014/main" id="{16DAB349-8BEF-87E9-F4F9-D000C2D0B1D5}"/>
              </a:ext>
            </a:extLst>
          </p:cNvPr>
          <p:cNvSpPr txBox="1"/>
          <p:nvPr/>
        </p:nvSpPr>
        <p:spPr>
          <a:xfrm>
            <a:off x="9356821" y="1242177"/>
            <a:ext cx="2213386" cy="646331"/>
          </a:xfrm>
          <a:prstGeom prst="rect">
            <a:avLst/>
          </a:prstGeom>
          <a:noFill/>
        </p:spPr>
        <p:txBody>
          <a:bodyPr wrap="square">
            <a:spAutoFit/>
          </a:bodyPr>
          <a:lstStyle/>
          <a:p>
            <a:pPr algn="ctr" fontAlgn="base"/>
            <a:r>
              <a:rPr lang="en-US" b="1" i="0" dirty="0">
                <a:solidFill>
                  <a:srgbClr val="FF0000"/>
                </a:solidFill>
                <a:effectLst/>
              </a:rPr>
              <a:t>Uniting families for eternity</a:t>
            </a:r>
          </a:p>
        </p:txBody>
      </p:sp>
      <p:sp>
        <p:nvSpPr>
          <p:cNvPr id="16" name="TextBox 15">
            <a:extLst>
              <a:ext uri="{FF2B5EF4-FFF2-40B4-BE49-F238E27FC236}">
                <a16:creationId xmlns:a16="http://schemas.microsoft.com/office/drawing/2014/main" id="{F4025725-76A2-4A3C-3250-379C0E45A29A}"/>
              </a:ext>
            </a:extLst>
          </p:cNvPr>
          <p:cNvSpPr txBox="1"/>
          <p:nvPr/>
        </p:nvSpPr>
        <p:spPr>
          <a:xfrm>
            <a:off x="486784" y="2474986"/>
            <a:ext cx="2213386" cy="1200329"/>
          </a:xfrm>
          <a:prstGeom prst="rect">
            <a:avLst/>
          </a:prstGeom>
          <a:noFill/>
        </p:spPr>
        <p:txBody>
          <a:bodyPr wrap="square">
            <a:spAutoFit/>
          </a:bodyPr>
          <a:lstStyle/>
          <a:p>
            <a:pPr algn="ctr" fontAlgn="base"/>
            <a:r>
              <a:rPr lang="en-US" b="1" i="0" dirty="0">
                <a:effectLst/>
              </a:rPr>
              <a:t>Faith</a:t>
            </a:r>
          </a:p>
          <a:p>
            <a:pPr algn="ctr" fontAlgn="base"/>
            <a:r>
              <a:rPr lang="en-US" b="1" dirty="0"/>
              <a:t>Repentance</a:t>
            </a:r>
          </a:p>
          <a:p>
            <a:pPr algn="ctr" fontAlgn="base"/>
            <a:r>
              <a:rPr lang="en-US" b="1" i="0" dirty="0">
                <a:effectLst/>
              </a:rPr>
              <a:t>Covenants</a:t>
            </a:r>
          </a:p>
          <a:p>
            <a:pPr algn="ctr" fontAlgn="base"/>
            <a:r>
              <a:rPr lang="en-US" b="1" i="0" dirty="0">
                <a:effectLst/>
              </a:rPr>
              <a:t>Enduring to the End</a:t>
            </a:r>
          </a:p>
        </p:txBody>
      </p:sp>
      <p:sp>
        <p:nvSpPr>
          <p:cNvPr id="17" name="TextBox 16">
            <a:extLst>
              <a:ext uri="{FF2B5EF4-FFF2-40B4-BE49-F238E27FC236}">
                <a16:creationId xmlns:a16="http://schemas.microsoft.com/office/drawing/2014/main" id="{9058FE29-6D84-0928-444D-DF6CE6D08C38}"/>
              </a:ext>
            </a:extLst>
          </p:cNvPr>
          <p:cNvSpPr txBox="1"/>
          <p:nvPr/>
        </p:nvSpPr>
        <p:spPr>
          <a:xfrm>
            <a:off x="323533" y="3950913"/>
            <a:ext cx="2539888" cy="2031325"/>
          </a:xfrm>
          <a:prstGeom prst="rect">
            <a:avLst/>
          </a:prstGeom>
          <a:noFill/>
        </p:spPr>
        <p:txBody>
          <a:bodyPr wrap="square">
            <a:spAutoFit/>
          </a:bodyPr>
          <a:lstStyle/>
          <a:p>
            <a:pPr algn="ctr" fontAlgn="base"/>
            <a:r>
              <a:rPr lang="en-US" b="1" i="0" dirty="0">
                <a:effectLst/>
              </a:rPr>
              <a:t>Learning and teaching the gospel at home and at church</a:t>
            </a:r>
          </a:p>
          <a:p>
            <a:pPr algn="ctr" fontAlgn="base"/>
            <a:r>
              <a:rPr lang="en-US" b="1" dirty="0"/>
              <a:t>Becoming self-reliant in providing for ourselves and families temporally and spiritually</a:t>
            </a:r>
            <a:endParaRPr lang="en-US" b="1" i="0" dirty="0">
              <a:effectLst/>
            </a:endParaRPr>
          </a:p>
        </p:txBody>
      </p:sp>
      <p:sp>
        <p:nvSpPr>
          <p:cNvPr id="20" name="TextBox 19">
            <a:extLst>
              <a:ext uri="{FF2B5EF4-FFF2-40B4-BE49-F238E27FC236}">
                <a16:creationId xmlns:a16="http://schemas.microsoft.com/office/drawing/2014/main" id="{1C9DAE1B-A1F7-E40D-5FB7-80030042C8E2}"/>
              </a:ext>
            </a:extLst>
          </p:cNvPr>
          <p:cNvSpPr txBox="1"/>
          <p:nvPr/>
        </p:nvSpPr>
        <p:spPr>
          <a:xfrm>
            <a:off x="3454968" y="2365627"/>
            <a:ext cx="2213386" cy="2862322"/>
          </a:xfrm>
          <a:prstGeom prst="rect">
            <a:avLst/>
          </a:prstGeom>
          <a:noFill/>
        </p:spPr>
        <p:txBody>
          <a:bodyPr wrap="square">
            <a:spAutoFit/>
          </a:bodyPr>
          <a:lstStyle/>
          <a:p>
            <a:pPr algn="ctr" fontAlgn="base"/>
            <a:r>
              <a:rPr lang="en-US" b="1" i="0" dirty="0">
                <a:effectLst/>
              </a:rPr>
              <a:t>Serving and ministering to individuals, families, and communities</a:t>
            </a:r>
          </a:p>
          <a:p>
            <a:pPr algn="ctr" fontAlgn="base"/>
            <a:endParaRPr lang="en-US" b="1" dirty="0"/>
          </a:p>
          <a:p>
            <a:pPr algn="ctr" fontAlgn="base"/>
            <a:r>
              <a:rPr lang="en-US" b="1" i="0" dirty="0">
                <a:effectLst/>
              </a:rPr>
              <a:t>Sharing resources for those in need</a:t>
            </a:r>
          </a:p>
          <a:p>
            <a:pPr algn="ctr" fontAlgn="base"/>
            <a:endParaRPr lang="en-US" b="1" dirty="0"/>
          </a:p>
          <a:p>
            <a:pPr algn="ctr" fontAlgn="base"/>
            <a:r>
              <a:rPr lang="en-US" b="1" i="0" dirty="0">
                <a:effectLst/>
              </a:rPr>
              <a:t>Helping others become self-reliant</a:t>
            </a:r>
          </a:p>
        </p:txBody>
      </p:sp>
      <p:sp>
        <p:nvSpPr>
          <p:cNvPr id="21" name="TextBox 20">
            <a:extLst>
              <a:ext uri="{FF2B5EF4-FFF2-40B4-BE49-F238E27FC236}">
                <a16:creationId xmlns:a16="http://schemas.microsoft.com/office/drawing/2014/main" id="{D2B80F5F-9D62-119D-9241-4EAB54BB7490}"/>
              </a:ext>
            </a:extLst>
          </p:cNvPr>
          <p:cNvSpPr txBox="1"/>
          <p:nvPr/>
        </p:nvSpPr>
        <p:spPr>
          <a:xfrm>
            <a:off x="6379506" y="3411410"/>
            <a:ext cx="2213386" cy="3139321"/>
          </a:xfrm>
          <a:prstGeom prst="rect">
            <a:avLst/>
          </a:prstGeom>
          <a:noFill/>
        </p:spPr>
        <p:txBody>
          <a:bodyPr wrap="square">
            <a:spAutoFit/>
          </a:bodyPr>
          <a:lstStyle/>
          <a:p>
            <a:pPr algn="ctr" fontAlgn="base"/>
            <a:r>
              <a:rPr lang="en-US" b="1" i="0" dirty="0">
                <a:effectLst/>
              </a:rPr>
              <a:t>Participating in Missionary work</a:t>
            </a:r>
          </a:p>
          <a:p>
            <a:pPr algn="ctr" fontAlgn="base"/>
            <a:endParaRPr lang="en-US" b="1" dirty="0"/>
          </a:p>
          <a:p>
            <a:pPr algn="ctr" fontAlgn="base"/>
            <a:r>
              <a:rPr lang="en-US" b="1" i="0" dirty="0">
                <a:effectLst/>
              </a:rPr>
              <a:t>Serving as missionaries</a:t>
            </a:r>
          </a:p>
          <a:p>
            <a:pPr algn="ctr" fontAlgn="base"/>
            <a:endParaRPr lang="en-US" b="1" dirty="0"/>
          </a:p>
          <a:p>
            <a:pPr algn="ctr" fontAlgn="base"/>
            <a:r>
              <a:rPr lang="en-US" b="1" i="0" dirty="0">
                <a:effectLst/>
              </a:rPr>
              <a:t>Helping new and returning Church member progress along the covenant path</a:t>
            </a:r>
          </a:p>
        </p:txBody>
      </p:sp>
      <p:sp>
        <p:nvSpPr>
          <p:cNvPr id="24" name="TextBox 23">
            <a:extLst>
              <a:ext uri="{FF2B5EF4-FFF2-40B4-BE49-F238E27FC236}">
                <a16:creationId xmlns:a16="http://schemas.microsoft.com/office/drawing/2014/main" id="{378F3764-F01A-DDC0-2946-6A5E7BEC253F}"/>
              </a:ext>
            </a:extLst>
          </p:cNvPr>
          <p:cNvSpPr txBox="1"/>
          <p:nvPr/>
        </p:nvSpPr>
        <p:spPr>
          <a:xfrm>
            <a:off x="9321970" y="2177390"/>
            <a:ext cx="2348395" cy="3139321"/>
          </a:xfrm>
          <a:prstGeom prst="rect">
            <a:avLst/>
          </a:prstGeom>
          <a:noFill/>
        </p:spPr>
        <p:txBody>
          <a:bodyPr wrap="square">
            <a:spAutoFit/>
          </a:bodyPr>
          <a:lstStyle/>
          <a:p>
            <a:pPr algn="ctr" fontAlgn="base"/>
            <a:r>
              <a:rPr lang="en-US" b="1" i="0" dirty="0">
                <a:effectLst/>
              </a:rPr>
              <a:t>Making covenants to receive temple ordinance</a:t>
            </a:r>
          </a:p>
          <a:p>
            <a:pPr algn="ctr" fontAlgn="base"/>
            <a:endParaRPr lang="en-US" b="1" dirty="0"/>
          </a:p>
          <a:p>
            <a:pPr algn="ctr" fontAlgn="base"/>
            <a:r>
              <a:rPr lang="en-US" b="1" i="0" dirty="0">
                <a:effectLst/>
              </a:rPr>
              <a:t>Discover deceased ancestors and performing ordinances in the temple</a:t>
            </a:r>
          </a:p>
          <a:p>
            <a:pPr algn="ctr" fontAlgn="base"/>
            <a:endParaRPr lang="en-US" b="1" dirty="0"/>
          </a:p>
          <a:p>
            <a:pPr algn="ctr" fontAlgn="base"/>
            <a:r>
              <a:rPr lang="en-US" b="1" i="0" dirty="0">
                <a:effectLst/>
              </a:rPr>
              <a:t>Going to the temple regularly</a:t>
            </a:r>
          </a:p>
        </p:txBody>
      </p:sp>
      <p:grpSp>
        <p:nvGrpSpPr>
          <p:cNvPr id="27" name="Group 26">
            <a:extLst>
              <a:ext uri="{FF2B5EF4-FFF2-40B4-BE49-F238E27FC236}">
                <a16:creationId xmlns:a16="http://schemas.microsoft.com/office/drawing/2014/main" id="{BBA979C2-2528-9974-D6FE-0CDC8480B6B8}"/>
              </a:ext>
            </a:extLst>
          </p:cNvPr>
          <p:cNvGrpSpPr/>
          <p:nvPr/>
        </p:nvGrpSpPr>
        <p:grpSpPr>
          <a:xfrm>
            <a:off x="3844974" y="5185813"/>
            <a:ext cx="1190797" cy="1599345"/>
            <a:chOff x="4218773" y="982696"/>
            <a:chExt cx="2620626" cy="3519731"/>
          </a:xfrm>
        </p:grpSpPr>
        <p:grpSp>
          <p:nvGrpSpPr>
            <p:cNvPr id="28" name="Group 27">
              <a:extLst>
                <a:ext uri="{FF2B5EF4-FFF2-40B4-BE49-F238E27FC236}">
                  <a16:creationId xmlns:a16="http://schemas.microsoft.com/office/drawing/2014/main" id="{78E6AF57-01E4-298D-D08B-8C806FCFDE80}"/>
                </a:ext>
              </a:extLst>
            </p:cNvPr>
            <p:cNvGrpSpPr/>
            <p:nvPr/>
          </p:nvGrpSpPr>
          <p:grpSpPr>
            <a:xfrm>
              <a:off x="4218773" y="1001517"/>
              <a:ext cx="1830757" cy="3500910"/>
              <a:chOff x="3369330" y="990600"/>
              <a:chExt cx="1891155" cy="3834873"/>
            </a:xfrm>
          </p:grpSpPr>
          <p:sp>
            <p:nvSpPr>
              <p:cNvPr id="43" name="Rounded Rectangle 25">
                <a:extLst>
                  <a:ext uri="{FF2B5EF4-FFF2-40B4-BE49-F238E27FC236}">
                    <a16:creationId xmlns:a16="http://schemas.microsoft.com/office/drawing/2014/main" id="{74557466-F03D-28FF-A0F4-A7F373CCB51D}"/>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6">
                <a:extLst>
                  <a:ext uri="{FF2B5EF4-FFF2-40B4-BE49-F238E27FC236}">
                    <a16:creationId xmlns:a16="http://schemas.microsoft.com/office/drawing/2014/main" id="{5FF58E4E-A266-7E76-2E29-288A4D206012}"/>
                  </a:ext>
                </a:extLst>
              </p:cNvPr>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7">
                <a:extLst>
                  <a:ext uri="{FF2B5EF4-FFF2-40B4-BE49-F238E27FC236}">
                    <a16:creationId xmlns:a16="http://schemas.microsoft.com/office/drawing/2014/main" id="{DEA99A1F-A377-61FE-B2CC-2B02E4A9319F}"/>
                  </a:ext>
                </a:extLst>
              </p:cNvPr>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8">
                <a:extLst>
                  <a:ext uri="{FF2B5EF4-FFF2-40B4-BE49-F238E27FC236}">
                    <a16:creationId xmlns:a16="http://schemas.microsoft.com/office/drawing/2014/main" id="{42F6FB97-A0EF-ECA7-ECF2-8A14B062BE59}"/>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29">
                <a:extLst>
                  <a:ext uri="{FF2B5EF4-FFF2-40B4-BE49-F238E27FC236}">
                    <a16:creationId xmlns:a16="http://schemas.microsoft.com/office/drawing/2014/main" id="{1DD454F1-3CD9-FC18-306E-730A85E69E42}"/>
                  </a:ext>
                </a:extLst>
              </p:cNvPr>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B07080C-F147-0BBC-0997-B5FCDE74138C}"/>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1">
                <a:extLst>
                  <a:ext uri="{FF2B5EF4-FFF2-40B4-BE49-F238E27FC236}">
                    <a16:creationId xmlns:a16="http://schemas.microsoft.com/office/drawing/2014/main" id="{7B0BD0F8-E506-F8AB-A3D9-4BA70FA0E65A}"/>
                  </a:ext>
                </a:extLst>
              </p:cNvPr>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32">
                <a:extLst>
                  <a:ext uri="{FF2B5EF4-FFF2-40B4-BE49-F238E27FC236}">
                    <a16:creationId xmlns:a16="http://schemas.microsoft.com/office/drawing/2014/main" id="{125A2543-A6A9-1EFE-82F3-02E788EE7CDE}"/>
                  </a:ext>
                </a:extLst>
              </p:cNvPr>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3">
                <a:extLst>
                  <a:ext uri="{FF2B5EF4-FFF2-40B4-BE49-F238E27FC236}">
                    <a16:creationId xmlns:a16="http://schemas.microsoft.com/office/drawing/2014/main" id="{4AD79BF3-E7DA-B293-6D86-C9B54C2C1139}"/>
                  </a:ext>
                </a:extLst>
              </p:cNvPr>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C53F122-8B72-CD93-C72D-F9CBE96E2B46}"/>
                </a:ext>
              </a:extLst>
            </p:cNvPr>
            <p:cNvGrpSpPr/>
            <p:nvPr/>
          </p:nvGrpSpPr>
          <p:grpSpPr>
            <a:xfrm>
              <a:off x="5418123" y="982696"/>
              <a:ext cx="1421276" cy="3067137"/>
              <a:chOff x="5418123" y="982696"/>
              <a:chExt cx="1421276" cy="3067137"/>
            </a:xfrm>
          </p:grpSpPr>
          <p:sp>
            <p:nvSpPr>
              <p:cNvPr id="30" name="Rounded Rectangle 25">
                <a:extLst>
                  <a:ext uri="{FF2B5EF4-FFF2-40B4-BE49-F238E27FC236}">
                    <a16:creationId xmlns:a16="http://schemas.microsoft.com/office/drawing/2014/main" id="{4F65DFAE-9C13-CE16-1AB5-FC770F6F32EB}"/>
                  </a:ext>
                </a:extLst>
              </p:cNvPr>
              <p:cNvSpPr/>
              <p:nvPr/>
            </p:nvSpPr>
            <p:spPr>
              <a:xfrm rot="523395">
                <a:off x="5418123" y="1728894"/>
                <a:ext cx="635805" cy="1527944"/>
              </a:xfrm>
              <a:custGeom>
                <a:avLst/>
                <a:gdLst>
                  <a:gd name="connsiteX0" fmla="*/ 0 w 529788"/>
                  <a:gd name="connsiteY0" fmla="*/ 264894 h 1527944"/>
                  <a:gd name="connsiteX1" fmla="*/ 264894 w 529788"/>
                  <a:gd name="connsiteY1" fmla="*/ 0 h 1527944"/>
                  <a:gd name="connsiteX2" fmla="*/ 264894 w 529788"/>
                  <a:gd name="connsiteY2" fmla="*/ 0 h 1527944"/>
                  <a:gd name="connsiteX3" fmla="*/ 529788 w 529788"/>
                  <a:gd name="connsiteY3" fmla="*/ 264894 h 1527944"/>
                  <a:gd name="connsiteX4" fmla="*/ 529788 w 529788"/>
                  <a:gd name="connsiteY4" fmla="*/ 1263050 h 1527944"/>
                  <a:gd name="connsiteX5" fmla="*/ 264894 w 529788"/>
                  <a:gd name="connsiteY5" fmla="*/ 1527944 h 1527944"/>
                  <a:gd name="connsiteX6" fmla="*/ 264894 w 529788"/>
                  <a:gd name="connsiteY6" fmla="*/ 1527944 h 1527944"/>
                  <a:gd name="connsiteX7" fmla="*/ 0 w 529788"/>
                  <a:gd name="connsiteY7" fmla="*/ 1263050 h 1527944"/>
                  <a:gd name="connsiteX8" fmla="*/ 0 w 529788"/>
                  <a:gd name="connsiteY8" fmla="*/ 264894 h 1527944"/>
                  <a:gd name="connsiteX0" fmla="*/ 106017 w 635805"/>
                  <a:gd name="connsiteY0" fmla="*/ 264894 h 1527944"/>
                  <a:gd name="connsiteX1" fmla="*/ 370911 w 635805"/>
                  <a:gd name="connsiteY1" fmla="*/ 0 h 1527944"/>
                  <a:gd name="connsiteX2" fmla="*/ 370911 w 635805"/>
                  <a:gd name="connsiteY2" fmla="*/ 0 h 1527944"/>
                  <a:gd name="connsiteX3" fmla="*/ 635805 w 635805"/>
                  <a:gd name="connsiteY3" fmla="*/ 264894 h 1527944"/>
                  <a:gd name="connsiteX4" fmla="*/ 635805 w 635805"/>
                  <a:gd name="connsiteY4" fmla="*/ 1263050 h 1527944"/>
                  <a:gd name="connsiteX5" fmla="*/ 370911 w 635805"/>
                  <a:gd name="connsiteY5" fmla="*/ 1527944 h 1527944"/>
                  <a:gd name="connsiteX6" fmla="*/ 370911 w 635805"/>
                  <a:gd name="connsiteY6" fmla="*/ 1527944 h 1527944"/>
                  <a:gd name="connsiteX7" fmla="*/ 106017 w 635805"/>
                  <a:gd name="connsiteY7" fmla="*/ 1263050 h 1527944"/>
                  <a:gd name="connsiteX8" fmla="*/ 106017 w 635805"/>
                  <a:gd name="connsiteY8" fmla="*/ 264894 h 1527944"/>
                  <a:gd name="connsiteX0" fmla="*/ 106017 w 635805"/>
                  <a:gd name="connsiteY0" fmla="*/ 264894 h 1527944"/>
                  <a:gd name="connsiteX1" fmla="*/ 370911 w 635805"/>
                  <a:gd name="connsiteY1" fmla="*/ 0 h 1527944"/>
                  <a:gd name="connsiteX2" fmla="*/ 370911 w 635805"/>
                  <a:gd name="connsiteY2" fmla="*/ 0 h 1527944"/>
                  <a:gd name="connsiteX3" fmla="*/ 635805 w 635805"/>
                  <a:gd name="connsiteY3" fmla="*/ 264894 h 1527944"/>
                  <a:gd name="connsiteX4" fmla="*/ 635805 w 635805"/>
                  <a:gd name="connsiteY4" fmla="*/ 1263050 h 1527944"/>
                  <a:gd name="connsiteX5" fmla="*/ 370911 w 635805"/>
                  <a:gd name="connsiteY5" fmla="*/ 1527944 h 1527944"/>
                  <a:gd name="connsiteX6" fmla="*/ 370911 w 635805"/>
                  <a:gd name="connsiteY6" fmla="*/ 1527944 h 1527944"/>
                  <a:gd name="connsiteX7" fmla="*/ 106017 w 635805"/>
                  <a:gd name="connsiteY7" fmla="*/ 1263050 h 1527944"/>
                  <a:gd name="connsiteX8" fmla="*/ 106017 w 635805"/>
                  <a:gd name="connsiteY8" fmla="*/ 264894 h 152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805" h="1527944">
                    <a:moveTo>
                      <a:pt x="106017" y="264894"/>
                    </a:moveTo>
                    <a:cubicBezTo>
                      <a:pt x="106017" y="118597"/>
                      <a:pt x="224614" y="0"/>
                      <a:pt x="370911" y="0"/>
                    </a:cubicBezTo>
                    <a:lnTo>
                      <a:pt x="370911" y="0"/>
                    </a:lnTo>
                    <a:cubicBezTo>
                      <a:pt x="517208" y="0"/>
                      <a:pt x="635805" y="118597"/>
                      <a:pt x="635805" y="264894"/>
                    </a:cubicBezTo>
                    <a:cubicBezTo>
                      <a:pt x="446962" y="587674"/>
                      <a:pt x="635805" y="930331"/>
                      <a:pt x="635805" y="1263050"/>
                    </a:cubicBezTo>
                    <a:cubicBezTo>
                      <a:pt x="635805" y="1409347"/>
                      <a:pt x="517208" y="1527944"/>
                      <a:pt x="370911" y="1527944"/>
                    </a:cubicBezTo>
                    <a:lnTo>
                      <a:pt x="370911" y="1527944"/>
                    </a:lnTo>
                    <a:cubicBezTo>
                      <a:pt x="224614" y="1527944"/>
                      <a:pt x="106017" y="1409347"/>
                      <a:pt x="106017" y="1263050"/>
                    </a:cubicBezTo>
                    <a:cubicBezTo>
                      <a:pt x="106017" y="930331"/>
                      <a:pt x="-132522" y="607553"/>
                      <a:pt x="106017" y="26489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6">
                <a:extLst>
                  <a:ext uri="{FF2B5EF4-FFF2-40B4-BE49-F238E27FC236}">
                    <a16:creationId xmlns:a16="http://schemas.microsoft.com/office/drawing/2014/main" id="{88027705-DA4A-3B11-1618-2A662C0C6942}"/>
                  </a:ext>
                </a:extLst>
              </p:cNvPr>
              <p:cNvSpPr/>
              <p:nvPr/>
            </p:nvSpPr>
            <p:spPr>
              <a:xfrm rot="5745961">
                <a:off x="6000119" y="3642422"/>
                <a:ext cx="208613" cy="4339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7">
                <a:extLst>
                  <a:ext uri="{FF2B5EF4-FFF2-40B4-BE49-F238E27FC236}">
                    <a16:creationId xmlns:a16="http://schemas.microsoft.com/office/drawing/2014/main" id="{A74E8297-9896-848C-5379-5A19DEB14449}"/>
                  </a:ext>
                </a:extLst>
              </p:cNvPr>
              <p:cNvSpPr/>
              <p:nvPr/>
            </p:nvSpPr>
            <p:spPr>
              <a:xfrm>
                <a:off x="5848467" y="3314017"/>
                <a:ext cx="232684" cy="60289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8">
                <a:extLst>
                  <a:ext uri="{FF2B5EF4-FFF2-40B4-BE49-F238E27FC236}">
                    <a16:creationId xmlns:a16="http://schemas.microsoft.com/office/drawing/2014/main" id="{3CD0427B-0F20-C8C4-757D-A50F3E7B7BF9}"/>
                  </a:ext>
                </a:extLst>
              </p:cNvPr>
              <p:cNvSpPr/>
              <p:nvPr/>
            </p:nvSpPr>
            <p:spPr>
              <a:xfrm rot="300874">
                <a:off x="5477997" y="2545510"/>
                <a:ext cx="243299"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9">
                <a:extLst>
                  <a:ext uri="{FF2B5EF4-FFF2-40B4-BE49-F238E27FC236}">
                    <a16:creationId xmlns:a16="http://schemas.microsoft.com/office/drawing/2014/main" id="{1F97FCCD-5BDD-3B57-8E27-625446A4F127}"/>
                  </a:ext>
                </a:extLst>
              </p:cNvPr>
              <p:cNvSpPr/>
              <p:nvPr/>
            </p:nvSpPr>
            <p:spPr>
              <a:xfrm rot="6378668">
                <a:off x="6256498" y="2207651"/>
                <a:ext cx="281356" cy="4956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F3F0AC-95A5-CDD9-1404-E1168029AC06}"/>
                  </a:ext>
                </a:extLst>
              </p:cNvPr>
              <p:cNvSpPr/>
              <p:nvPr/>
            </p:nvSpPr>
            <p:spPr>
              <a:xfrm>
                <a:off x="5924846" y="1113464"/>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1">
                <a:extLst>
                  <a:ext uri="{FF2B5EF4-FFF2-40B4-BE49-F238E27FC236}">
                    <a16:creationId xmlns:a16="http://schemas.microsoft.com/office/drawing/2014/main" id="{03A724F6-53C9-202C-DE5A-86BBE7B0C8AB}"/>
                  </a:ext>
                </a:extLst>
              </p:cNvPr>
              <p:cNvSpPr/>
              <p:nvPr/>
            </p:nvSpPr>
            <p:spPr>
              <a:xfrm rot="3228428">
                <a:off x="5768813" y="2073092"/>
                <a:ext cx="717028" cy="28348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2">
                <a:extLst>
                  <a:ext uri="{FF2B5EF4-FFF2-40B4-BE49-F238E27FC236}">
                    <a16:creationId xmlns:a16="http://schemas.microsoft.com/office/drawing/2014/main" id="{DC57A4D3-C612-EC8E-3297-5B1FC7182663}"/>
                  </a:ext>
                </a:extLst>
              </p:cNvPr>
              <p:cNvSpPr/>
              <p:nvPr/>
            </p:nvSpPr>
            <p:spPr>
              <a:xfrm rot="20540510">
                <a:off x="5748925" y="2673671"/>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3">
                <a:extLst>
                  <a:ext uri="{FF2B5EF4-FFF2-40B4-BE49-F238E27FC236}">
                    <a16:creationId xmlns:a16="http://schemas.microsoft.com/office/drawing/2014/main" id="{45AA551B-1428-59C8-5DF7-718A45B6B8D4}"/>
                  </a:ext>
                </a:extLst>
              </p:cNvPr>
              <p:cNvSpPr/>
              <p:nvPr/>
            </p:nvSpPr>
            <p:spPr>
              <a:xfrm rot="5717651">
                <a:off x="5558960" y="3703466"/>
                <a:ext cx="207237" cy="4854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a:extLst>
                  <a:ext uri="{FF2B5EF4-FFF2-40B4-BE49-F238E27FC236}">
                    <a16:creationId xmlns:a16="http://schemas.microsoft.com/office/drawing/2014/main" id="{7A47A129-11E0-23C6-0040-CBFB25423D83}"/>
                  </a:ext>
                </a:extLst>
              </p:cNvPr>
              <p:cNvSpPr/>
              <p:nvPr/>
            </p:nvSpPr>
            <p:spPr>
              <a:xfrm rot="3956484">
                <a:off x="5939110" y="969345"/>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0" name="AutoShape 2" descr="Download HD Person Stick Old Comments - Old Person Icon Png Transparent PNG  Image - NicePNG.com">
                <a:extLst>
                  <a:ext uri="{FF2B5EF4-FFF2-40B4-BE49-F238E27FC236}">
                    <a16:creationId xmlns:a16="http://schemas.microsoft.com/office/drawing/2014/main" id="{9FA9BB4D-1A5D-81B4-545B-A33B79BDC0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4" descr="Person Stick Old Comments - Old Person Icon Png Transparent PNG - 604x980 -  Free Download on NicePNG">
                <a:extLst>
                  <a:ext uri="{FF2B5EF4-FFF2-40B4-BE49-F238E27FC236}">
                    <a16:creationId xmlns:a16="http://schemas.microsoft.com/office/drawing/2014/main" id="{E2F32EB4-F5F8-EDCC-9913-2D873476C5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1E721FDA-CB62-2DCB-616A-1F42F66E5AA2}"/>
                  </a:ext>
                </a:extLst>
              </p:cNvPr>
              <p:cNvSpPr/>
              <p:nvPr/>
            </p:nvSpPr>
            <p:spPr>
              <a:xfrm flipH="1">
                <a:off x="6369026" y="2363269"/>
                <a:ext cx="470373" cy="1574418"/>
              </a:xfrm>
              <a:custGeom>
                <a:avLst/>
                <a:gdLst>
                  <a:gd name="connsiteX0" fmla="*/ 381975 w 811358"/>
                  <a:gd name="connsiteY0" fmla="*/ 0 h 1574418"/>
                  <a:gd name="connsiteX1" fmla="*/ 431074 w 811358"/>
                  <a:gd name="connsiteY1" fmla="*/ 0 h 1574418"/>
                  <a:gd name="connsiteX2" fmla="*/ 805289 w 811358"/>
                  <a:gd name="connsiteY2" fmla="*/ 304994 h 1574418"/>
                  <a:gd name="connsiteX3" fmla="*/ 811358 w 811358"/>
                  <a:gd name="connsiteY3" fmla="*/ 365202 h 1574418"/>
                  <a:gd name="connsiteX4" fmla="*/ 638691 w 811358"/>
                  <a:gd name="connsiteY4" fmla="*/ 365202 h 1574418"/>
                  <a:gd name="connsiteX5" fmla="*/ 636130 w 811358"/>
                  <a:gd name="connsiteY5" fmla="*/ 339793 h 1574418"/>
                  <a:gd name="connsiteX6" fmla="*/ 431075 w 811358"/>
                  <a:gd name="connsiteY6" fmla="*/ 172668 h 1574418"/>
                  <a:gd name="connsiteX7" fmla="*/ 381975 w 811358"/>
                  <a:gd name="connsiteY7" fmla="*/ 172668 h 1574418"/>
                  <a:gd name="connsiteX8" fmla="*/ 172668 w 811358"/>
                  <a:gd name="connsiteY8" fmla="*/ 381975 h 1574418"/>
                  <a:gd name="connsiteX9" fmla="*/ 172668 w 811358"/>
                  <a:gd name="connsiteY9" fmla="*/ 1574418 h 1574418"/>
                  <a:gd name="connsiteX10" fmla="*/ 0 w 811358"/>
                  <a:gd name="connsiteY10" fmla="*/ 1574418 h 1574418"/>
                  <a:gd name="connsiteX11" fmla="*/ 0 w 811358"/>
                  <a:gd name="connsiteY11" fmla="*/ 381975 h 1574418"/>
                  <a:gd name="connsiteX12" fmla="*/ 381975 w 811358"/>
                  <a:gd name="connsiteY12" fmla="*/ 0 h 157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358" h="1574418">
                    <a:moveTo>
                      <a:pt x="381975" y="0"/>
                    </a:moveTo>
                    <a:lnTo>
                      <a:pt x="431074" y="0"/>
                    </a:lnTo>
                    <a:cubicBezTo>
                      <a:pt x="615663" y="0"/>
                      <a:pt x="769671" y="130934"/>
                      <a:pt x="805289" y="304994"/>
                    </a:cubicBezTo>
                    <a:lnTo>
                      <a:pt x="811358" y="365202"/>
                    </a:lnTo>
                    <a:lnTo>
                      <a:pt x="638691" y="365202"/>
                    </a:lnTo>
                    <a:lnTo>
                      <a:pt x="636130" y="339793"/>
                    </a:lnTo>
                    <a:cubicBezTo>
                      <a:pt x="616613" y="244415"/>
                      <a:pt x="532223" y="172668"/>
                      <a:pt x="431075" y="172668"/>
                    </a:cubicBezTo>
                    <a:lnTo>
                      <a:pt x="381975" y="172668"/>
                    </a:lnTo>
                    <a:cubicBezTo>
                      <a:pt x="266378" y="172668"/>
                      <a:pt x="172668" y="266378"/>
                      <a:pt x="172668" y="381975"/>
                    </a:cubicBezTo>
                    <a:lnTo>
                      <a:pt x="172668" y="1574418"/>
                    </a:lnTo>
                    <a:lnTo>
                      <a:pt x="0" y="1574418"/>
                    </a:lnTo>
                    <a:lnTo>
                      <a:pt x="0" y="381975"/>
                    </a:lnTo>
                    <a:cubicBezTo>
                      <a:pt x="0" y="171016"/>
                      <a:pt x="171016" y="0"/>
                      <a:pt x="381975" y="0"/>
                    </a:cubicBezTo>
                    <a:close/>
                  </a:path>
                </a:pathLst>
              </a:custGeom>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solidFill>
                    <a:schemeClr val="tx1"/>
                  </a:solidFill>
                </a:endParaRPr>
              </a:p>
            </p:txBody>
          </p:sp>
        </p:grpSp>
      </p:grpSp>
      <p:grpSp>
        <p:nvGrpSpPr>
          <p:cNvPr id="52" name="Group 51">
            <a:extLst>
              <a:ext uri="{FF2B5EF4-FFF2-40B4-BE49-F238E27FC236}">
                <a16:creationId xmlns:a16="http://schemas.microsoft.com/office/drawing/2014/main" id="{071679D7-7C57-3DE4-0DE9-1BDAA3070AB4}"/>
              </a:ext>
            </a:extLst>
          </p:cNvPr>
          <p:cNvGrpSpPr/>
          <p:nvPr/>
        </p:nvGrpSpPr>
        <p:grpSpPr>
          <a:xfrm>
            <a:off x="443818" y="1590197"/>
            <a:ext cx="564290" cy="1263149"/>
            <a:chOff x="306299" y="181327"/>
            <a:chExt cx="2472659" cy="6529411"/>
          </a:xfrm>
          <a:solidFill>
            <a:schemeClr val="tx1"/>
          </a:solidFill>
        </p:grpSpPr>
        <p:sp>
          <p:nvSpPr>
            <p:cNvPr id="53" name="Oval 52">
              <a:extLst>
                <a:ext uri="{FF2B5EF4-FFF2-40B4-BE49-F238E27FC236}">
                  <a16:creationId xmlns:a16="http://schemas.microsoft.com/office/drawing/2014/main" id="{B08BADA6-7613-38ED-1F38-C25A54F64ACA}"/>
                </a:ext>
              </a:extLst>
            </p:cNvPr>
            <p:cNvSpPr/>
            <p:nvPr/>
          </p:nvSpPr>
          <p:spPr>
            <a:xfrm>
              <a:off x="838601" y="181327"/>
              <a:ext cx="1408059" cy="140355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13983C56-D00F-66AE-1FD7-F51DE9BCD8DA}"/>
                </a:ext>
              </a:extLst>
            </p:cNvPr>
            <p:cNvSpPr/>
            <p:nvPr/>
          </p:nvSpPr>
          <p:spPr>
            <a:xfrm rot="5400000">
              <a:off x="-944787" y="2986992"/>
              <a:ext cx="4974832" cy="2472659"/>
            </a:xfrm>
            <a:custGeom>
              <a:avLst/>
              <a:gdLst>
                <a:gd name="connsiteX0" fmla="*/ 0 w 4974832"/>
                <a:gd name="connsiteY0" fmla="*/ 521941 h 2472659"/>
                <a:gd name="connsiteX1" fmla="*/ 6858 w 4974832"/>
                <a:gd name="connsiteY1" fmla="*/ 445034 h 2472659"/>
                <a:gd name="connsiteX2" fmla="*/ 18560 w 4974832"/>
                <a:gd name="connsiteY2" fmla="*/ 402405 h 2472659"/>
                <a:gd name="connsiteX3" fmla="*/ 13892 w 4974832"/>
                <a:gd name="connsiteY3" fmla="*/ 374565 h 2472659"/>
                <a:gd name="connsiteX4" fmla="*/ 236964 w 4974832"/>
                <a:gd name="connsiteY4" fmla="*/ 120080 h 2472659"/>
                <a:gd name="connsiteX5" fmla="*/ 2054306 w 4974832"/>
                <a:gd name="connsiteY5" fmla="*/ 525 h 2472659"/>
                <a:gd name="connsiteX6" fmla="*/ 2308794 w 4974832"/>
                <a:gd name="connsiteY6" fmla="*/ 223595 h 2472659"/>
                <a:gd name="connsiteX7" fmla="*/ 2085724 w 4974832"/>
                <a:gd name="connsiteY7" fmla="*/ 478083 h 2472659"/>
                <a:gd name="connsiteX8" fmla="*/ 675046 w 4974832"/>
                <a:gd name="connsiteY8" fmla="*/ 570884 h 2472659"/>
                <a:gd name="connsiteX9" fmla="*/ 675046 w 4974832"/>
                <a:gd name="connsiteY9" fmla="*/ 647998 h 2472659"/>
                <a:gd name="connsiteX10" fmla="*/ 2570730 w 4974832"/>
                <a:gd name="connsiteY10" fmla="*/ 522363 h 2472659"/>
                <a:gd name="connsiteX11" fmla="*/ 2570730 w 4974832"/>
                <a:gd name="connsiteY11" fmla="*/ 591434 h 2472659"/>
                <a:gd name="connsiteX12" fmla="*/ 2597178 w 4974832"/>
                <a:gd name="connsiteY12" fmla="*/ 588768 h 2472659"/>
                <a:gd name="connsiteX13" fmla="*/ 2948287 w 4974832"/>
                <a:gd name="connsiteY13" fmla="*/ 588768 h 2472659"/>
                <a:gd name="connsiteX14" fmla="*/ 4592275 w 4974832"/>
                <a:gd name="connsiteY14" fmla="*/ 430818 h 2472659"/>
                <a:gd name="connsiteX15" fmla="*/ 4601746 w 4974832"/>
                <a:gd name="connsiteY15" fmla="*/ 588768 h 2472659"/>
                <a:gd name="connsiteX16" fmla="*/ 4679216 w 4974832"/>
                <a:gd name="connsiteY16" fmla="*/ 588768 h 2472659"/>
                <a:gd name="connsiteX17" fmla="*/ 4974832 w 4974832"/>
                <a:gd name="connsiteY17" fmla="*/ 884384 h 2472659"/>
                <a:gd name="connsiteX18" fmla="*/ 4974831 w 4974832"/>
                <a:gd name="connsiteY18" fmla="*/ 884384 h 2472659"/>
                <a:gd name="connsiteX19" fmla="*/ 4679215 w 4974832"/>
                <a:gd name="connsiteY19" fmla="*/ 1180000 h 2472659"/>
                <a:gd name="connsiteX20" fmla="*/ 4222970 w 4974832"/>
                <a:gd name="connsiteY20" fmla="*/ 1180000 h 2472659"/>
                <a:gd name="connsiteX21" fmla="*/ 2570730 w 4974832"/>
                <a:gd name="connsiteY21" fmla="*/ 1219657 h 2472659"/>
                <a:gd name="connsiteX22" fmla="*/ 2570729 w 4974832"/>
                <a:gd name="connsiteY22" fmla="*/ 1311066 h 2472659"/>
                <a:gd name="connsiteX23" fmla="*/ 2594745 w 4974832"/>
                <a:gd name="connsiteY23" fmla="*/ 1310080 h 2472659"/>
                <a:gd name="connsiteX24" fmla="*/ 2864128 w 4974832"/>
                <a:gd name="connsiteY24" fmla="*/ 1326108 h 2472659"/>
                <a:gd name="connsiteX25" fmla="*/ 4695977 w 4974832"/>
                <a:gd name="connsiteY25" fmla="*/ 1367903 h 2472659"/>
                <a:gd name="connsiteX26" fmla="*/ 4692042 w 4974832"/>
                <a:gd name="connsiteY26" fmla="*/ 1434871 h 2472659"/>
                <a:gd name="connsiteX27" fmla="*/ 4714313 w 4974832"/>
                <a:gd name="connsiteY27" fmla="*/ 1436197 h 2472659"/>
                <a:gd name="connsiteX28" fmla="*/ 4972472 w 4974832"/>
                <a:gd name="connsiteY28" fmla="*/ 1727020 h 2472659"/>
                <a:gd name="connsiteX29" fmla="*/ 4681648 w 4974832"/>
                <a:gd name="connsiteY29" fmla="*/ 1985178 h 2472659"/>
                <a:gd name="connsiteX30" fmla="*/ 4659775 w 4974832"/>
                <a:gd name="connsiteY30" fmla="*/ 1983876 h 2472659"/>
                <a:gd name="connsiteX31" fmla="*/ 4652526 w 4974832"/>
                <a:gd name="connsiteY31" fmla="*/ 2107209 h 2472659"/>
                <a:gd name="connsiteX32" fmla="*/ 2570730 w 4974832"/>
                <a:gd name="connsiteY32" fmla="*/ 1909686 h 2472659"/>
                <a:gd name="connsiteX33" fmla="*/ 2570730 w 4974832"/>
                <a:gd name="connsiteY33" fmla="*/ 1979115 h 2472659"/>
                <a:gd name="connsiteX34" fmla="*/ 675047 w 4974832"/>
                <a:gd name="connsiteY34" fmla="*/ 1853480 h 2472659"/>
                <a:gd name="connsiteX35" fmla="*/ 675047 w 4974832"/>
                <a:gd name="connsiteY35" fmla="*/ 1905663 h 2472659"/>
                <a:gd name="connsiteX36" fmla="*/ 2119933 w 4974832"/>
                <a:gd name="connsiteY36" fmla="*/ 2025036 h 2472659"/>
                <a:gd name="connsiteX37" fmla="*/ 2324897 w 4974832"/>
                <a:gd name="connsiteY37" fmla="*/ 2266919 h 2472659"/>
                <a:gd name="connsiteX38" fmla="*/ 2324896 w 4974832"/>
                <a:gd name="connsiteY38" fmla="*/ 2266919 h 2472659"/>
                <a:gd name="connsiteX39" fmla="*/ 2083014 w 4974832"/>
                <a:gd name="connsiteY39" fmla="*/ 2471886 h 2472659"/>
                <a:gd name="connsiteX40" fmla="*/ 383182 w 4974832"/>
                <a:gd name="connsiteY40" fmla="*/ 2331449 h 2472659"/>
                <a:gd name="connsiteX41" fmla="*/ 297666 w 4974832"/>
                <a:gd name="connsiteY41" fmla="*/ 2306705 h 2472659"/>
                <a:gd name="connsiteX42" fmla="*/ 290861 w 4974832"/>
                <a:gd name="connsiteY42" fmla="*/ 2301252 h 2472659"/>
                <a:gd name="connsiteX43" fmla="*/ 269502 w 4974832"/>
                <a:gd name="connsiteY43" fmla="*/ 2298817 h 2472659"/>
                <a:gd name="connsiteX44" fmla="*/ 1 w 4974832"/>
                <a:gd name="connsiteY44" fmla="*/ 1924956 h 2472659"/>
                <a:gd name="connsiteX45" fmla="*/ 1 w 4974832"/>
                <a:gd name="connsiteY45" fmla="*/ 1492650 h 2472659"/>
                <a:gd name="connsiteX46" fmla="*/ 248038 w 4974832"/>
                <a:gd name="connsiteY46" fmla="*/ 1320531 h 2472659"/>
                <a:gd name="connsiteX47" fmla="*/ 248039 w 4974832"/>
                <a:gd name="connsiteY47" fmla="*/ 1202739 h 2472659"/>
                <a:gd name="connsiteX48" fmla="*/ 1 w 4974832"/>
                <a:gd name="connsiteY48" fmla="*/ 1030622 h 247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74832" h="2472659">
                  <a:moveTo>
                    <a:pt x="0" y="521941"/>
                  </a:moveTo>
                  <a:cubicBezTo>
                    <a:pt x="0" y="495597"/>
                    <a:pt x="2363" y="469876"/>
                    <a:pt x="6858" y="445034"/>
                  </a:cubicBezTo>
                  <a:lnTo>
                    <a:pt x="18560" y="402405"/>
                  </a:lnTo>
                  <a:lnTo>
                    <a:pt x="13892" y="374565"/>
                  </a:lnTo>
                  <a:cubicBezTo>
                    <a:pt x="5218" y="242691"/>
                    <a:pt x="105090" y="128754"/>
                    <a:pt x="236964" y="120080"/>
                  </a:cubicBezTo>
                  <a:lnTo>
                    <a:pt x="2054306" y="525"/>
                  </a:lnTo>
                  <a:cubicBezTo>
                    <a:pt x="2186180" y="-8151"/>
                    <a:pt x="2300117" y="91721"/>
                    <a:pt x="2308794" y="223595"/>
                  </a:cubicBezTo>
                  <a:cubicBezTo>
                    <a:pt x="2317470" y="355468"/>
                    <a:pt x="2217597" y="469406"/>
                    <a:pt x="2085724" y="478083"/>
                  </a:cubicBezTo>
                  <a:lnTo>
                    <a:pt x="675046" y="570884"/>
                  </a:lnTo>
                  <a:lnTo>
                    <a:pt x="675046" y="647998"/>
                  </a:lnTo>
                  <a:lnTo>
                    <a:pt x="2570730" y="522363"/>
                  </a:lnTo>
                  <a:lnTo>
                    <a:pt x="2570730" y="591434"/>
                  </a:lnTo>
                  <a:lnTo>
                    <a:pt x="2597178" y="588768"/>
                  </a:lnTo>
                  <a:lnTo>
                    <a:pt x="2948287" y="588768"/>
                  </a:lnTo>
                  <a:lnTo>
                    <a:pt x="4592275" y="430818"/>
                  </a:lnTo>
                  <a:lnTo>
                    <a:pt x="4601746" y="588768"/>
                  </a:lnTo>
                  <a:lnTo>
                    <a:pt x="4679216" y="588768"/>
                  </a:lnTo>
                  <a:cubicBezTo>
                    <a:pt x="4842480" y="588768"/>
                    <a:pt x="4974832" y="721120"/>
                    <a:pt x="4974832" y="884384"/>
                  </a:cubicBezTo>
                  <a:lnTo>
                    <a:pt x="4974831" y="884384"/>
                  </a:lnTo>
                  <a:cubicBezTo>
                    <a:pt x="4974831" y="1047648"/>
                    <a:pt x="4842479" y="1180000"/>
                    <a:pt x="4679215" y="1180000"/>
                  </a:cubicBezTo>
                  <a:lnTo>
                    <a:pt x="4222970" y="1180000"/>
                  </a:lnTo>
                  <a:lnTo>
                    <a:pt x="2570730" y="1219657"/>
                  </a:lnTo>
                  <a:lnTo>
                    <a:pt x="2570729" y="1311066"/>
                  </a:lnTo>
                  <a:lnTo>
                    <a:pt x="2594745" y="1310080"/>
                  </a:lnTo>
                  <a:lnTo>
                    <a:pt x="2864128" y="1326108"/>
                  </a:lnTo>
                  <a:lnTo>
                    <a:pt x="4695977" y="1367903"/>
                  </a:lnTo>
                  <a:lnTo>
                    <a:pt x="4692042" y="1434871"/>
                  </a:lnTo>
                  <a:lnTo>
                    <a:pt x="4714313" y="1436197"/>
                  </a:lnTo>
                  <a:cubicBezTo>
                    <a:pt x="4865910" y="1445217"/>
                    <a:pt x="4981492" y="1575423"/>
                    <a:pt x="4972472" y="1727020"/>
                  </a:cubicBezTo>
                  <a:cubicBezTo>
                    <a:pt x="4963451" y="1878616"/>
                    <a:pt x="4833245" y="1994198"/>
                    <a:pt x="4681648" y="1985178"/>
                  </a:cubicBezTo>
                  <a:lnTo>
                    <a:pt x="4659775" y="1983876"/>
                  </a:lnTo>
                  <a:lnTo>
                    <a:pt x="4652526" y="2107209"/>
                  </a:lnTo>
                  <a:lnTo>
                    <a:pt x="2570730" y="1909686"/>
                  </a:lnTo>
                  <a:lnTo>
                    <a:pt x="2570730" y="1979115"/>
                  </a:lnTo>
                  <a:lnTo>
                    <a:pt x="675047" y="1853480"/>
                  </a:lnTo>
                  <a:lnTo>
                    <a:pt x="675047" y="1905663"/>
                  </a:lnTo>
                  <a:lnTo>
                    <a:pt x="2119933" y="2025036"/>
                  </a:lnTo>
                  <a:cubicBezTo>
                    <a:pt x="2243327" y="2035231"/>
                    <a:pt x="2335093" y="2143525"/>
                    <a:pt x="2324897" y="2266919"/>
                  </a:cubicBezTo>
                  <a:lnTo>
                    <a:pt x="2324896" y="2266919"/>
                  </a:lnTo>
                  <a:cubicBezTo>
                    <a:pt x="2314703" y="2390314"/>
                    <a:pt x="2206407" y="2482079"/>
                    <a:pt x="2083014" y="2471886"/>
                  </a:cubicBezTo>
                  <a:lnTo>
                    <a:pt x="383182" y="2331449"/>
                  </a:lnTo>
                  <a:cubicBezTo>
                    <a:pt x="352334" y="2328901"/>
                    <a:pt x="323463" y="2320220"/>
                    <a:pt x="297666" y="2306705"/>
                  </a:cubicBezTo>
                  <a:lnTo>
                    <a:pt x="290861" y="2301252"/>
                  </a:lnTo>
                  <a:lnTo>
                    <a:pt x="269502" y="2298817"/>
                  </a:lnTo>
                  <a:cubicBezTo>
                    <a:pt x="115699" y="2263232"/>
                    <a:pt x="0" y="2109370"/>
                    <a:pt x="1" y="1924956"/>
                  </a:cubicBezTo>
                  <a:lnTo>
                    <a:pt x="1" y="1492650"/>
                  </a:lnTo>
                  <a:lnTo>
                    <a:pt x="248038" y="1320531"/>
                  </a:lnTo>
                  <a:lnTo>
                    <a:pt x="248039" y="1202739"/>
                  </a:lnTo>
                  <a:lnTo>
                    <a:pt x="1" y="103062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5" name="Group 54">
            <a:extLst>
              <a:ext uri="{FF2B5EF4-FFF2-40B4-BE49-F238E27FC236}">
                <a16:creationId xmlns:a16="http://schemas.microsoft.com/office/drawing/2014/main" id="{5DA0E7C8-66F4-72FE-4223-107C8178B085}"/>
              </a:ext>
            </a:extLst>
          </p:cNvPr>
          <p:cNvGrpSpPr/>
          <p:nvPr/>
        </p:nvGrpSpPr>
        <p:grpSpPr>
          <a:xfrm>
            <a:off x="2228263" y="1616697"/>
            <a:ext cx="615047" cy="1324536"/>
            <a:chOff x="10099959" y="-80005"/>
            <a:chExt cx="1534872" cy="3305429"/>
          </a:xfrm>
          <a:solidFill>
            <a:schemeClr val="tx1"/>
          </a:solidFill>
        </p:grpSpPr>
        <p:sp>
          <p:nvSpPr>
            <p:cNvPr id="56" name="Freeform: Shape 55">
              <a:extLst>
                <a:ext uri="{FF2B5EF4-FFF2-40B4-BE49-F238E27FC236}">
                  <a16:creationId xmlns:a16="http://schemas.microsoft.com/office/drawing/2014/main" id="{940DF23B-9097-112E-BC5A-2BC3447AE242}"/>
                </a:ext>
              </a:extLst>
            </p:cNvPr>
            <p:cNvSpPr/>
            <p:nvPr/>
          </p:nvSpPr>
          <p:spPr>
            <a:xfrm rot="5202139">
              <a:off x="9716213" y="1306807"/>
              <a:ext cx="2302363" cy="1534872"/>
            </a:xfrm>
            <a:custGeom>
              <a:avLst/>
              <a:gdLst>
                <a:gd name="connsiteX0" fmla="*/ 465 w 4497542"/>
                <a:gd name="connsiteY0" fmla="*/ 2227623 h 2998290"/>
                <a:gd name="connsiteX1" fmla="*/ 32870 w 4497542"/>
                <a:gd name="connsiteY1" fmla="*/ 1665221 h 2998290"/>
                <a:gd name="connsiteX2" fmla="*/ 240256 w 4497542"/>
                <a:gd name="connsiteY2" fmla="*/ 1522277 h 2998290"/>
                <a:gd name="connsiteX3" fmla="*/ 50661 w 4497542"/>
                <a:gd name="connsiteY3" fmla="*/ 1356460 h 2998290"/>
                <a:gd name="connsiteX4" fmla="*/ 83066 w 4497542"/>
                <a:gd name="connsiteY4" fmla="*/ 794057 h 2998290"/>
                <a:gd name="connsiteX5" fmla="*/ 266077 w 4497542"/>
                <a:gd name="connsiteY5" fmla="*/ 549739 h 2998290"/>
                <a:gd name="connsiteX6" fmla="*/ 372925 w 4497542"/>
                <a:gd name="connsiteY6" fmla="*/ 534501 h 2998290"/>
                <a:gd name="connsiteX7" fmla="*/ 381117 w 4497542"/>
                <a:gd name="connsiteY7" fmla="*/ 524741 h 2998290"/>
                <a:gd name="connsiteX8" fmla="*/ 461224 w 4497542"/>
                <a:gd name="connsiteY8" fmla="*/ 472879 h 2998290"/>
                <a:gd name="connsiteX9" fmla="*/ 1618769 w 4497542"/>
                <a:gd name="connsiteY9" fmla="*/ 16794 h 2998290"/>
                <a:gd name="connsiteX10" fmla="*/ 1930456 w 4497542"/>
                <a:gd name="connsiteY10" fmla="*/ 152287 h 2998290"/>
                <a:gd name="connsiteX11" fmla="*/ 1930455 w 4497542"/>
                <a:gd name="connsiteY11" fmla="*/ 152287 h 2998290"/>
                <a:gd name="connsiteX12" fmla="*/ 1794962 w 4497542"/>
                <a:gd name="connsiteY12" fmla="*/ 463975 h 2998290"/>
                <a:gd name="connsiteX13" fmla="*/ 637419 w 4497542"/>
                <a:gd name="connsiteY13" fmla="*/ 920059 h 2998290"/>
                <a:gd name="connsiteX14" fmla="*/ 628915 w 4497542"/>
                <a:gd name="connsiteY14" fmla="*/ 921572 h 2998290"/>
                <a:gd name="connsiteX15" fmla="*/ 626917 w 4497542"/>
                <a:gd name="connsiteY15" fmla="*/ 956252 h 2998290"/>
                <a:gd name="connsiteX16" fmla="*/ 2906260 w 4497542"/>
                <a:gd name="connsiteY16" fmla="*/ 569487 h 2998290"/>
                <a:gd name="connsiteX17" fmla="*/ 2874091 w 4497542"/>
                <a:gd name="connsiteY17" fmla="*/ 1127795 h 2998290"/>
                <a:gd name="connsiteX18" fmla="*/ 4286481 w 4497542"/>
                <a:gd name="connsiteY18" fmla="*/ 1127795 h 2998290"/>
                <a:gd name="connsiteX19" fmla="*/ 4497542 w 4497542"/>
                <a:gd name="connsiteY19" fmla="*/ 1338856 h 2998290"/>
                <a:gd name="connsiteX20" fmla="*/ 4497541 w 4497542"/>
                <a:gd name="connsiteY20" fmla="*/ 1338856 h 2998290"/>
                <a:gd name="connsiteX21" fmla="*/ 4286480 w 4497542"/>
                <a:gd name="connsiteY21" fmla="*/ 1549917 h 2998290"/>
                <a:gd name="connsiteX22" fmla="*/ 2849768 w 4497542"/>
                <a:gd name="connsiteY22" fmla="*/ 1549916 h 2998290"/>
                <a:gd name="connsiteX23" fmla="*/ 2837426 w 4497542"/>
                <a:gd name="connsiteY23" fmla="*/ 1764125 h 2998290"/>
                <a:gd name="connsiteX24" fmla="*/ 4277154 w 4497542"/>
                <a:gd name="connsiteY24" fmla="*/ 1847081 h 2998290"/>
                <a:gd name="connsiteX25" fmla="*/ 4475724 w 4497542"/>
                <a:gd name="connsiteY25" fmla="*/ 2069935 h 2998290"/>
                <a:gd name="connsiteX26" fmla="*/ 4475723 w 4497542"/>
                <a:gd name="connsiteY26" fmla="*/ 2069935 h 2998290"/>
                <a:gd name="connsiteX27" fmla="*/ 4252871 w 4497542"/>
                <a:gd name="connsiteY27" fmla="*/ 2268504 h 2998290"/>
                <a:gd name="connsiteX28" fmla="*/ 2813144 w 4497542"/>
                <a:gd name="connsiteY28" fmla="*/ 2185549 h 2998290"/>
                <a:gd name="connsiteX29" fmla="*/ 2782994 w 4497542"/>
                <a:gd name="connsiteY29" fmla="*/ 2708803 h 2998290"/>
                <a:gd name="connsiteX30" fmla="*/ 563159 w 4497542"/>
                <a:gd name="connsiteY30" fmla="*/ 2062798 h 2998290"/>
                <a:gd name="connsiteX31" fmla="*/ 560057 w 4497542"/>
                <a:gd name="connsiteY31" fmla="*/ 2116623 h 2998290"/>
                <a:gd name="connsiteX32" fmla="*/ 1715558 w 4497542"/>
                <a:gd name="connsiteY32" fmla="*/ 2531738 h 2998290"/>
                <a:gd name="connsiteX33" fmla="*/ 1860475 w 4497542"/>
                <a:gd name="connsiteY33" fmla="*/ 2839157 h 2998290"/>
                <a:gd name="connsiteX34" fmla="*/ 1860474 w 4497542"/>
                <a:gd name="connsiteY34" fmla="*/ 2839157 h 2998290"/>
                <a:gd name="connsiteX35" fmla="*/ 1553055 w 4497542"/>
                <a:gd name="connsiteY35" fmla="*/ 2984073 h 2998290"/>
                <a:gd name="connsiteX36" fmla="*/ 382167 w 4497542"/>
                <a:gd name="connsiteY36" fmla="*/ 2563430 h 2998290"/>
                <a:gd name="connsiteX37" fmla="*/ 305815 w 4497542"/>
                <a:gd name="connsiteY37" fmla="*/ 2517234 h 2998290"/>
                <a:gd name="connsiteX38" fmla="*/ 260263 w 4497542"/>
                <a:gd name="connsiteY38" fmla="*/ 2519190 h 2998290"/>
                <a:gd name="connsiteX39" fmla="*/ 465 w 4497542"/>
                <a:gd name="connsiteY39" fmla="*/ 2227623 h 299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97542" h="2998290">
                  <a:moveTo>
                    <a:pt x="465" y="2227623"/>
                  </a:moveTo>
                  <a:lnTo>
                    <a:pt x="32870" y="1665221"/>
                  </a:lnTo>
                  <a:lnTo>
                    <a:pt x="240256" y="1522277"/>
                  </a:lnTo>
                  <a:lnTo>
                    <a:pt x="50661" y="1356460"/>
                  </a:lnTo>
                  <a:lnTo>
                    <a:pt x="83066" y="794057"/>
                  </a:lnTo>
                  <a:cubicBezTo>
                    <a:pt x="89646" y="679865"/>
                    <a:pt x="164719" y="585890"/>
                    <a:pt x="266077" y="549739"/>
                  </a:cubicBezTo>
                  <a:lnTo>
                    <a:pt x="372925" y="534501"/>
                  </a:lnTo>
                  <a:lnTo>
                    <a:pt x="381117" y="524741"/>
                  </a:lnTo>
                  <a:cubicBezTo>
                    <a:pt x="403409" y="502887"/>
                    <a:pt x="430354" y="485042"/>
                    <a:pt x="461224" y="472879"/>
                  </a:cubicBezTo>
                  <a:lnTo>
                    <a:pt x="1618769" y="16794"/>
                  </a:lnTo>
                  <a:cubicBezTo>
                    <a:pt x="1742254" y="-31861"/>
                    <a:pt x="1881802" y="28801"/>
                    <a:pt x="1930456" y="152287"/>
                  </a:cubicBezTo>
                  <a:lnTo>
                    <a:pt x="1930455" y="152287"/>
                  </a:lnTo>
                  <a:cubicBezTo>
                    <a:pt x="1979110" y="275773"/>
                    <a:pt x="1918447" y="415319"/>
                    <a:pt x="1794962" y="463975"/>
                  </a:cubicBezTo>
                  <a:lnTo>
                    <a:pt x="637419" y="920059"/>
                  </a:lnTo>
                  <a:lnTo>
                    <a:pt x="628915" y="921572"/>
                  </a:lnTo>
                  <a:lnTo>
                    <a:pt x="626917" y="956252"/>
                  </a:lnTo>
                  <a:lnTo>
                    <a:pt x="2906260" y="569487"/>
                  </a:lnTo>
                  <a:lnTo>
                    <a:pt x="2874091" y="1127795"/>
                  </a:lnTo>
                  <a:lnTo>
                    <a:pt x="4286481" y="1127795"/>
                  </a:lnTo>
                  <a:cubicBezTo>
                    <a:pt x="4403047" y="1127795"/>
                    <a:pt x="4497542" y="1222290"/>
                    <a:pt x="4497542" y="1338856"/>
                  </a:cubicBezTo>
                  <a:lnTo>
                    <a:pt x="4497541" y="1338856"/>
                  </a:lnTo>
                  <a:cubicBezTo>
                    <a:pt x="4497541" y="1455422"/>
                    <a:pt x="4403046" y="1549917"/>
                    <a:pt x="4286480" y="1549917"/>
                  </a:cubicBezTo>
                  <a:lnTo>
                    <a:pt x="2849768" y="1549916"/>
                  </a:lnTo>
                  <a:lnTo>
                    <a:pt x="2837426" y="1764125"/>
                  </a:lnTo>
                  <a:lnTo>
                    <a:pt x="4277154" y="1847081"/>
                  </a:lnTo>
                  <a:cubicBezTo>
                    <a:pt x="4393527" y="1853786"/>
                    <a:pt x="4482430" y="1953562"/>
                    <a:pt x="4475724" y="2069935"/>
                  </a:cubicBezTo>
                  <a:lnTo>
                    <a:pt x="4475723" y="2069935"/>
                  </a:lnTo>
                  <a:cubicBezTo>
                    <a:pt x="4469018" y="2186308"/>
                    <a:pt x="4369244" y="2275210"/>
                    <a:pt x="4252871" y="2268504"/>
                  </a:cubicBezTo>
                  <a:lnTo>
                    <a:pt x="2813144" y="2185549"/>
                  </a:lnTo>
                  <a:lnTo>
                    <a:pt x="2782994" y="2708803"/>
                  </a:lnTo>
                  <a:lnTo>
                    <a:pt x="563159" y="2062798"/>
                  </a:lnTo>
                  <a:lnTo>
                    <a:pt x="560057" y="2116623"/>
                  </a:lnTo>
                  <a:lnTo>
                    <a:pt x="1715558" y="2531738"/>
                  </a:lnTo>
                  <a:cubicBezTo>
                    <a:pt x="1840468" y="2576611"/>
                    <a:pt x="1905349" y="2714248"/>
                    <a:pt x="1860475" y="2839157"/>
                  </a:cubicBezTo>
                  <a:lnTo>
                    <a:pt x="1860474" y="2839157"/>
                  </a:lnTo>
                  <a:cubicBezTo>
                    <a:pt x="1815601" y="2964066"/>
                    <a:pt x="1677965" y="3028947"/>
                    <a:pt x="1553055" y="2984073"/>
                  </a:cubicBezTo>
                  <a:lnTo>
                    <a:pt x="382167" y="2563430"/>
                  </a:lnTo>
                  <a:lnTo>
                    <a:pt x="305815" y="2517234"/>
                  </a:lnTo>
                  <a:lnTo>
                    <a:pt x="260263" y="2519190"/>
                  </a:lnTo>
                  <a:cubicBezTo>
                    <a:pt x="108008" y="2510416"/>
                    <a:pt x="-8306" y="2379878"/>
                    <a:pt x="465" y="222762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95CE4CC0-C2B8-35FE-FB92-931B5A6CDBF1}"/>
                </a:ext>
              </a:extLst>
            </p:cNvPr>
            <p:cNvSpPr/>
            <p:nvPr/>
          </p:nvSpPr>
          <p:spPr>
            <a:xfrm>
              <a:off x="10290744" y="-80005"/>
              <a:ext cx="970486" cy="983987"/>
            </a:xfrm>
            <a:custGeom>
              <a:avLst/>
              <a:gdLst>
                <a:gd name="connsiteX0" fmla="*/ 364515 w 1083725"/>
                <a:gd name="connsiteY0" fmla="*/ 1842 h 1098801"/>
                <a:gd name="connsiteX1" fmla="*/ 404262 w 1083725"/>
                <a:gd name="connsiteY1" fmla="*/ 3434 h 1098801"/>
                <a:gd name="connsiteX2" fmla="*/ 446084 w 1083725"/>
                <a:gd name="connsiteY2" fmla="*/ 39705 h 1098801"/>
                <a:gd name="connsiteX3" fmla="*/ 490755 w 1083725"/>
                <a:gd name="connsiteY3" fmla="*/ 47983 h 1098801"/>
                <a:gd name="connsiteX4" fmla="*/ 494313 w 1083725"/>
                <a:gd name="connsiteY4" fmla="*/ 50911 h 1098801"/>
                <a:gd name="connsiteX5" fmla="*/ 503055 w 1083725"/>
                <a:gd name="connsiteY5" fmla="*/ 40669 h 1098801"/>
                <a:gd name="connsiteX6" fmla="*/ 581219 w 1083725"/>
                <a:gd name="connsiteY6" fmla="*/ 70638 h 1098801"/>
                <a:gd name="connsiteX7" fmla="*/ 582603 w 1083725"/>
                <a:gd name="connsiteY7" fmla="*/ 70473 h 1098801"/>
                <a:gd name="connsiteX8" fmla="*/ 654940 w 1083725"/>
                <a:gd name="connsiteY8" fmla="*/ 57222 h 1098801"/>
                <a:gd name="connsiteX9" fmla="*/ 754670 w 1083725"/>
                <a:gd name="connsiteY9" fmla="*/ 171548 h 1098801"/>
                <a:gd name="connsiteX10" fmla="*/ 754710 w 1083725"/>
                <a:gd name="connsiteY10" fmla="*/ 171561 h 1098801"/>
                <a:gd name="connsiteX11" fmla="*/ 790761 w 1083725"/>
                <a:gd name="connsiteY11" fmla="*/ 182798 h 1098801"/>
                <a:gd name="connsiteX12" fmla="*/ 855591 w 1083725"/>
                <a:gd name="connsiteY12" fmla="*/ 286552 h 1098801"/>
                <a:gd name="connsiteX13" fmla="*/ 856257 w 1083725"/>
                <a:gd name="connsiteY13" fmla="*/ 286745 h 1098801"/>
                <a:gd name="connsiteX14" fmla="*/ 885503 w 1083725"/>
                <a:gd name="connsiteY14" fmla="*/ 295235 h 1098801"/>
                <a:gd name="connsiteX15" fmla="*/ 913445 w 1083725"/>
                <a:gd name="connsiteY15" fmla="*/ 318228 h 1098801"/>
                <a:gd name="connsiteX16" fmla="*/ 934271 w 1083725"/>
                <a:gd name="connsiteY16" fmla="*/ 353557 h 1098801"/>
                <a:gd name="connsiteX17" fmla="*/ 939212 w 1083725"/>
                <a:gd name="connsiteY17" fmla="*/ 388954 h 1098801"/>
                <a:gd name="connsiteX18" fmla="*/ 939359 w 1083725"/>
                <a:gd name="connsiteY18" fmla="*/ 390010 h 1098801"/>
                <a:gd name="connsiteX19" fmla="*/ 1011051 w 1083725"/>
                <a:gd name="connsiteY19" fmla="*/ 463464 h 1098801"/>
                <a:gd name="connsiteX20" fmla="*/ 1005179 w 1083725"/>
                <a:gd name="connsiteY20" fmla="*/ 530652 h 1098801"/>
                <a:gd name="connsiteX21" fmla="*/ 1005255 w 1083725"/>
                <a:gd name="connsiteY21" fmla="*/ 530946 h 1098801"/>
                <a:gd name="connsiteX22" fmla="*/ 1016129 w 1083725"/>
                <a:gd name="connsiteY22" fmla="*/ 573000 h 1098801"/>
                <a:gd name="connsiteX23" fmla="*/ 1008782 w 1083725"/>
                <a:gd name="connsiteY23" fmla="*/ 608981 h 1098801"/>
                <a:gd name="connsiteX24" fmla="*/ 993542 w 1083725"/>
                <a:gd name="connsiteY24" fmla="*/ 625265 h 1098801"/>
                <a:gd name="connsiteX25" fmla="*/ 1037233 w 1083725"/>
                <a:gd name="connsiteY25" fmla="*/ 649389 h 1098801"/>
                <a:gd name="connsiteX26" fmla="*/ 1067803 w 1083725"/>
                <a:gd name="connsiteY26" fmla="*/ 694436 h 1098801"/>
                <a:gd name="connsiteX27" fmla="*/ 1056227 w 1083725"/>
                <a:gd name="connsiteY27" fmla="*/ 764905 h 1098801"/>
                <a:gd name="connsiteX28" fmla="*/ 1074826 w 1083725"/>
                <a:gd name="connsiteY28" fmla="*/ 876472 h 1098801"/>
                <a:gd name="connsiteX29" fmla="*/ 924221 w 1083725"/>
                <a:gd name="connsiteY29" fmla="*/ 956557 h 1098801"/>
                <a:gd name="connsiteX30" fmla="*/ 865321 w 1083725"/>
                <a:gd name="connsiteY30" fmla="*/ 1032567 h 1098801"/>
                <a:gd name="connsiteX31" fmla="*/ 692906 w 1083725"/>
                <a:gd name="connsiteY31" fmla="*/ 1024362 h 1098801"/>
                <a:gd name="connsiteX32" fmla="*/ 561299 w 1083725"/>
                <a:gd name="connsiteY32" fmla="*/ 1098208 h 1098801"/>
                <a:gd name="connsiteX33" fmla="*/ 386803 w 1083725"/>
                <a:gd name="connsiteY33" fmla="*/ 1026295 h 1098801"/>
                <a:gd name="connsiteX34" fmla="*/ 124822 w 1083725"/>
                <a:gd name="connsiteY34" fmla="*/ 945809 h 1098801"/>
                <a:gd name="connsiteX35" fmla="*/ 13343 w 1083725"/>
                <a:gd name="connsiteY35" fmla="*/ 875207 h 1098801"/>
                <a:gd name="connsiteX36" fmla="*/ 46750 w 1083725"/>
                <a:gd name="connsiteY36" fmla="*/ 799272 h 1098801"/>
                <a:gd name="connsiteX37" fmla="*/ 2173 w 1083725"/>
                <a:gd name="connsiteY37" fmla="*/ 713061 h 1098801"/>
                <a:gd name="connsiteX38" fmla="*/ 106635 w 1083725"/>
                <a:gd name="connsiteY38" fmla="*/ 651608 h 1098801"/>
                <a:gd name="connsiteX39" fmla="*/ 107761 w 1083725"/>
                <a:gd name="connsiteY39" fmla="*/ 649817 h 1098801"/>
                <a:gd name="connsiteX40" fmla="*/ 109172 w 1083725"/>
                <a:gd name="connsiteY40" fmla="*/ 630278 h 1098801"/>
                <a:gd name="connsiteX41" fmla="*/ 83915 w 1083725"/>
                <a:gd name="connsiteY41" fmla="*/ 634062 h 1098801"/>
                <a:gd name="connsiteX42" fmla="*/ 51176 w 1083725"/>
                <a:gd name="connsiteY42" fmla="*/ 617317 h 1098801"/>
                <a:gd name="connsiteX43" fmla="*/ 47043 w 1083725"/>
                <a:gd name="connsiteY43" fmla="*/ 532019 h 1098801"/>
                <a:gd name="connsiteX44" fmla="*/ 46266 w 1083725"/>
                <a:gd name="connsiteY44" fmla="*/ 530624 h 1098801"/>
                <a:gd name="connsiteX45" fmla="*/ 864 w 1083725"/>
                <a:gd name="connsiteY45" fmla="*/ 458473 h 1098801"/>
                <a:gd name="connsiteX46" fmla="*/ 72779 w 1083725"/>
                <a:gd name="connsiteY46" fmla="*/ 337041 h 1098801"/>
                <a:gd name="connsiteX47" fmla="*/ 72775 w 1083725"/>
                <a:gd name="connsiteY47" fmla="*/ 336998 h 1098801"/>
                <a:gd name="connsiteX48" fmla="*/ 68247 w 1083725"/>
                <a:gd name="connsiteY48" fmla="*/ 298084 h 1098801"/>
                <a:gd name="connsiteX49" fmla="*/ 144855 w 1083725"/>
                <a:gd name="connsiteY49" fmla="*/ 214272 h 1098801"/>
                <a:gd name="connsiteX50" fmla="*/ 144758 w 1083725"/>
                <a:gd name="connsiteY50" fmla="*/ 213556 h 1098801"/>
                <a:gd name="connsiteX51" fmla="*/ 140449 w 1083725"/>
                <a:gd name="connsiteY51" fmla="*/ 182091 h 1098801"/>
                <a:gd name="connsiteX52" fmla="*/ 151429 w 1083725"/>
                <a:gd name="connsiteY52" fmla="*/ 149566 h 1098801"/>
                <a:gd name="connsiteX53" fmla="*/ 178068 w 1083725"/>
                <a:gd name="connsiteY53" fmla="*/ 122311 h 1098801"/>
                <a:gd name="connsiteX54" fmla="*/ 211793 w 1083725"/>
                <a:gd name="connsiteY54" fmla="*/ 111372 h 1098801"/>
                <a:gd name="connsiteX55" fmla="*/ 212800 w 1083725"/>
                <a:gd name="connsiteY55" fmla="*/ 111046 h 1098801"/>
                <a:gd name="connsiteX56" fmla="*/ 235682 w 1083725"/>
                <a:gd name="connsiteY56" fmla="*/ 41648 h 1098801"/>
                <a:gd name="connsiteX57" fmla="*/ 255640 w 1083725"/>
                <a:gd name="connsiteY57" fmla="*/ 25198 h 1098801"/>
                <a:gd name="connsiteX58" fmla="*/ 326392 w 1083725"/>
                <a:gd name="connsiteY58" fmla="*/ 20108 h 1098801"/>
                <a:gd name="connsiteX59" fmla="*/ 326658 w 1083725"/>
                <a:gd name="connsiteY59" fmla="*/ 19982 h 1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83725" h="1098801">
                  <a:moveTo>
                    <a:pt x="364515" y="1842"/>
                  </a:moveTo>
                  <a:cubicBezTo>
                    <a:pt x="377902" y="-1026"/>
                    <a:pt x="391561" y="-583"/>
                    <a:pt x="404262" y="3434"/>
                  </a:cubicBezTo>
                  <a:cubicBezTo>
                    <a:pt x="422705" y="9260"/>
                    <a:pt x="437584" y="22157"/>
                    <a:pt x="446084" y="39705"/>
                  </a:cubicBezTo>
                  <a:cubicBezTo>
                    <a:pt x="462030" y="38833"/>
                    <a:pt x="477266" y="41752"/>
                    <a:pt x="490755" y="47983"/>
                  </a:cubicBezTo>
                  <a:lnTo>
                    <a:pt x="494313" y="50911"/>
                  </a:lnTo>
                  <a:lnTo>
                    <a:pt x="503055" y="40669"/>
                  </a:lnTo>
                  <a:cubicBezTo>
                    <a:pt x="525676" y="30017"/>
                    <a:pt x="558131" y="42460"/>
                    <a:pt x="581219" y="70638"/>
                  </a:cubicBezTo>
                  <a:cubicBezTo>
                    <a:pt x="581679" y="70576"/>
                    <a:pt x="582143" y="70535"/>
                    <a:pt x="582603" y="70473"/>
                  </a:cubicBezTo>
                  <a:cubicBezTo>
                    <a:pt x="599552" y="52474"/>
                    <a:pt x="626076" y="47620"/>
                    <a:pt x="654940" y="57222"/>
                  </a:cubicBezTo>
                  <a:cubicBezTo>
                    <a:pt x="700538" y="72399"/>
                    <a:pt x="742045" y="119991"/>
                    <a:pt x="754670" y="171548"/>
                  </a:cubicBezTo>
                  <a:lnTo>
                    <a:pt x="754710" y="171561"/>
                  </a:lnTo>
                  <a:lnTo>
                    <a:pt x="790761" y="182798"/>
                  </a:lnTo>
                  <a:cubicBezTo>
                    <a:pt x="825615" y="202598"/>
                    <a:pt x="854374" y="245329"/>
                    <a:pt x="855591" y="286552"/>
                  </a:cubicBezTo>
                  <a:lnTo>
                    <a:pt x="856257" y="286745"/>
                  </a:lnTo>
                  <a:lnTo>
                    <a:pt x="885503" y="295235"/>
                  </a:lnTo>
                  <a:cubicBezTo>
                    <a:pt x="895439" y="300674"/>
                    <a:pt x="905047" y="308497"/>
                    <a:pt x="913445" y="318228"/>
                  </a:cubicBezTo>
                  <a:cubicBezTo>
                    <a:pt x="922691" y="328936"/>
                    <a:pt x="929793" y="341152"/>
                    <a:pt x="934271" y="353557"/>
                  </a:cubicBezTo>
                  <a:lnTo>
                    <a:pt x="939212" y="388954"/>
                  </a:lnTo>
                  <a:lnTo>
                    <a:pt x="939359" y="390010"/>
                  </a:lnTo>
                  <a:cubicBezTo>
                    <a:pt x="969889" y="398872"/>
                    <a:pt x="998998" y="428698"/>
                    <a:pt x="1011051" y="463464"/>
                  </a:cubicBezTo>
                  <a:cubicBezTo>
                    <a:pt x="1020239" y="489952"/>
                    <a:pt x="1018038" y="515178"/>
                    <a:pt x="1005179" y="530652"/>
                  </a:cubicBezTo>
                  <a:lnTo>
                    <a:pt x="1005255" y="530946"/>
                  </a:lnTo>
                  <a:lnTo>
                    <a:pt x="1016129" y="573000"/>
                  </a:lnTo>
                  <a:cubicBezTo>
                    <a:pt x="1016749" y="586468"/>
                    <a:pt x="1014319" y="598874"/>
                    <a:pt x="1008782" y="608981"/>
                  </a:cubicBezTo>
                  <a:lnTo>
                    <a:pt x="993542" y="625265"/>
                  </a:lnTo>
                  <a:lnTo>
                    <a:pt x="1037233" y="649389"/>
                  </a:lnTo>
                  <a:cubicBezTo>
                    <a:pt x="1051834" y="662292"/>
                    <a:pt x="1062472" y="677703"/>
                    <a:pt x="1067803" y="694436"/>
                  </a:cubicBezTo>
                  <a:cubicBezTo>
                    <a:pt x="1075555" y="718730"/>
                    <a:pt x="1071446" y="743797"/>
                    <a:pt x="1056227" y="764905"/>
                  </a:cubicBezTo>
                  <a:cubicBezTo>
                    <a:pt x="1084577" y="799036"/>
                    <a:pt x="1091421" y="840132"/>
                    <a:pt x="1074826" y="876472"/>
                  </a:cubicBezTo>
                  <a:cubicBezTo>
                    <a:pt x="1052764" y="924784"/>
                    <a:pt x="993242" y="956437"/>
                    <a:pt x="924221" y="956557"/>
                  </a:cubicBezTo>
                  <a:cubicBezTo>
                    <a:pt x="920603" y="987781"/>
                    <a:pt x="899115" y="1015492"/>
                    <a:pt x="865321" y="1032567"/>
                  </a:cubicBezTo>
                  <a:cubicBezTo>
                    <a:pt x="813974" y="1058513"/>
                    <a:pt x="744101" y="1055184"/>
                    <a:pt x="692906" y="1024362"/>
                  </a:cubicBezTo>
                  <a:cubicBezTo>
                    <a:pt x="670943" y="1065728"/>
                    <a:pt x="620836" y="1093841"/>
                    <a:pt x="561299" y="1098208"/>
                  </a:cubicBezTo>
                  <a:cubicBezTo>
                    <a:pt x="491142" y="1103353"/>
                    <a:pt x="421508" y="1074660"/>
                    <a:pt x="386803" y="1026295"/>
                  </a:cubicBezTo>
                  <a:cubicBezTo>
                    <a:pt x="289477" y="1058483"/>
                    <a:pt x="171295" y="1022182"/>
                    <a:pt x="124822" y="945809"/>
                  </a:cubicBezTo>
                  <a:cubicBezTo>
                    <a:pt x="71365" y="944877"/>
                    <a:pt x="24222" y="915026"/>
                    <a:pt x="13343" y="875207"/>
                  </a:cubicBezTo>
                  <a:cubicBezTo>
                    <a:pt x="5459" y="846396"/>
                    <a:pt x="18150" y="817535"/>
                    <a:pt x="46750" y="799272"/>
                  </a:cubicBezTo>
                  <a:cubicBezTo>
                    <a:pt x="11055" y="778825"/>
                    <a:pt x="-6455" y="744957"/>
                    <a:pt x="2173" y="713061"/>
                  </a:cubicBezTo>
                  <a:cubicBezTo>
                    <a:pt x="12288" y="675717"/>
                    <a:pt x="55660" y="650199"/>
                    <a:pt x="106635" y="651608"/>
                  </a:cubicBezTo>
                  <a:cubicBezTo>
                    <a:pt x="107002" y="651006"/>
                    <a:pt x="107393" y="650420"/>
                    <a:pt x="107761" y="649817"/>
                  </a:cubicBezTo>
                  <a:lnTo>
                    <a:pt x="109172" y="630278"/>
                  </a:lnTo>
                  <a:lnTo>
                    <a:pt x="83915" y="634062"/>
                  </a:lnTo>
                  <a:cubicBezTo>
                    <a:pt x="71503" y="632152"/>
                    <a:pt x="60060" y="626489"/>
                    <a:pt x="51176" y="617317"/>
                  </a:cubicBezTo>
                  <a:cubicBezTo>
                    <a:pt x="30377" y="595832"/>
                    <a:pt x="28660" y="560415"/>
                    <a:pt x="47043" y="532019"/>
                  </a:cubicBezTo>
                  <a:cubicBezTo>
                    <a:pt x="46777" y="531556"/>
                    <a:pt x="46530" y="531087"/>
                    <a:pt x="46266" y="530624"/>
                  </a:cubicBezTo>
                  <a:cubicBezTo>
                    <a:pt x="20516" y="516184"/>
                    <a:pt x="3875" y="489729"/>
                    <a:pt x="864" y="458473"/>
                  </a:cubicBezTo>
                  <a:cubicBezTo>
                    <a:pt x="-3886" y="409095"/>
                    <a:pt x="26055" y="358554"/>
                    <a:pt x="72779" y="337041"/>
                  </a:cubicBezTo>
                  <a:lnTo>
                    <a:pt x="72775" y="336998"/>
                  </a:lnTo>
                  <a:lnTo>
                    <a:pt x="68247" y="298084"/>
                  </a:lnTo>
                  <a:cubicBezTo>
                    <a:pt x="72933" y="258984"/>
                    <a:pt x="103575" y="222350"/>
                    <a:pt x="144855" y="214272"/>
                  </a:cubicBezTo>
                  <a:lnTo>
                    <a:pt x="144758" y="213556"/>
                  </a:lnTo>
                  <a:lnTo>
                    <a:pt x="140449" y="182091"/>
                  </a:lnTo>
                  <a:cubicBezTo>
                    <a:pt x="141577" y="170979"/>
                    <a:pt x="145268" y="159809"/>
                    <a:pt x="151429" y="149566"/>
                  </a:cubicBezTo>
                  <a:cubicBezTo>
                    <a:pt x="158207" y="138290"/>
                    <a:pt x="167463" y="128968"/>
                    <a:pt x="178068" y="122311"/>
                  </a:cubicBezTo>
                  <a:lnTo>
                    <a:pt x="211793" y="111372"/>
                  </a:lnTo>
                  <a:lnTo>
                    <a:pt x="212800" y="111046"/>
                  </a:lnTo>
                  <a:cubicBezTo>
                    <a:pt x="209426" y="86412"/>
                    <a:pt x="218368" y="60647"/>
                    <a:pt x="235682" y="41648"/>
                  </a:cubicBezTo>
                  <a:cubicBezTo>
                    <a:pt x="241452" y="35315"/>
                    <a:pt x="248154" y="29734"/>
                    <a:pt x="255640" y="25198"/>
                  </a:cubicBezTo>
                  <a:cubicBezTo>
                    <a:pt x="278452" y="11369"/>
                    <a:pt x="305014" y="9455"/>
                    <a:pt x="326392" y="20108"/>
                  </a:cubicBezTo>
                  <a:lnTo>
                    <a:pt x="326658" y="1998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9E6C6AC1-31D5-348C-365A-1D015B55C2AC}"/>
              </a:ext>
            </a:extLst>
          </p:cNvPr>
          <p:cNvGrpSpPr/>
          <p:nvPr/>
        </p:nvGrpSpPr>
        <p:grpSpPr>
          <a:xfrm>
            <a:off x="6747712" y="1946387"/>
            <a:ext cx="441046" cy="1398881"/>
            <a:chOff x="324057" y="511548"/>
            <a:chExt cx="1022181" cy="3242085"/>
          </a:xfrm>
          <a:solidFill>
            <a:schemeClr val="tx1"/>
          </a:solidFill>
        </p:grpSpPr>
        <p:grpSp>
          <p:nvGrpSpPr>
            <p:cNvPr id="59" name="Group 58">
              <a:extLst>
                <a:ext uri="{FF2B5EF4-FFF2-40B4-BE49-F238E27FC236}">
                  <a16:creationId xmlns:a16="http://schemas.microsoft.com/office/drawing/2014/main" id="{DD7CE674-6679-CD3F-1465-C0B947DED38B}"/>
                </a:ext>
              </a:extLst>
            </p:cNvPr>
            <p:cNvGrpSpPr/>
            <p:nvPr/>
          </p:nvGrpSpPr>
          <p:grpSpPr>
            <a:xfrm flipH="1">
              <a:off x="460548" y="511548"/>
              <a:ext cx="885690" cy="3242085"/>
              <a:chOff x="3728259" y="1080721"/>
              <a:chExt cx="867366" cy="3242085"/>
            </a:xfrm>
            <a:grpFill/>
          </p:grpSpPr>
          <p:sp>
            <p:nvSpPr>
              <p:cNvPr id="62" name="Rounded Rectangle 37">
                <a:extLst>
                  <a:ext uri="{FF2B5EF4-FFF2-40B4-BE49-F238E27FC236}">
                    <a16:creationId xmlns:a16="http://schemas.microsoft.com/office/drawing/2014/main" id="{4175467D-DC96-5F9A-A803-152CE69756A6}"/>
                  </a:ext>
                </a:extLst>
              </p:cNvPr>
              <p:cNvSpPr/>
              <p:nvPr/>
            </p:nvSpPr>
            <p:spPr>
              <a:xfrm>
                <a:off x="3969136" y="1851513"/>
                <a:ext cx="473009" cy="1411064"/>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ounded Rectangle 38">
                <a:extLst>
                  <a:ext uri="{FF2B5EF4-FFF2-40B4-BE49-F238E27FC236}">
                    <a16:creationId xmlns:a16="http://schemas.microsoft.com/office/drawing/2014/main" id="{0BCCAD7C-A5AD-E255-77A2-878D4DDB55D2}"/>
                  </a:ext>
                </a:extLst>
              </p:cNvPr>
              <p:cNvSpPr/>
              <p:nvPr/>
            </p:nvSpPr>
            <p:spPr>
              <a:xfrm rot="3163139">
                <a:off x="3566446" y="2671443"/>
                <a:ext cx="536314" cy="21268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ounded Rectangle 39">
                <a:extLst>
                  <a:ext uri="{FF2B5EF4-FFF2-40B4-BE49-F238E27FC236}">
                    <a16:creationId xmlns:a16="http://schemas.microsoft.com/office/drawing/2014/main" id="{9C762EC8-F736-EEFC-293D-BA7B6567CB5B}"/>
                  </a:ext>
                </a:extLst>
              </p:cNvPr>
              <p:cNvSpPr/>
              <p:nvPr/>
            </p:nvSpPr>
            <p:spPr>
              <a:xfrm rot="20356230">
                <a:off x="4318730" y="1891268"/>
                <a:ext cx="263635" cy="970284"/>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ounded Rectangle 40">
                <a:extLst>
                  <a:ext uri="{FF2B5EF4-FFF2-40B4-BE49-F238E27FC236}">
                    <a16:creationId xmlns:a16="http://schemas.microsoft.com/office/drawing/2014/main" id="{EA6EBAC8-3483-B8C7-1153-3CB911FFAF27}"/>
                  </a:ext>
                </a:extLst>
              </p:cNvPr>
              <p:cNvSpPr/>
              <p:nvPr/>
            </p:nvSpPr>
            <p:spPr>
              <a:xfrm rot="1069183">
                <a:off x="3839291" y="2988721"/>
                <a:ext cx="310163" cy="1321523"/>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ounded Rectangle 41">
                <a:extLst>
                  <a:ext uri="{FF2B5EF4-FFF2-40B4-BE49-F238E27FC236}">
                    <a16:creationId xmlns:a16="http://schemas.microsoft.com/office/drawing/2014/main" id="{4469C466-0139-5CE3-AC63-27DAC50C5D9B}"/>
                  </a:ext>
                </a:extLst>
              </p:cNvPr>
              <p:cNvSpPr/>
              <p:nvPr/>
            </p:nvSpPr>
            <p:spPr>
              <a:xfrm rot="10017092">
                <a:off x="4258499" y="2961248"/>
                <a:ext cx="299401" cy="136155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Oval 66">
                <a:extLst>
                  <a:ext uri="{FF2B5EF4-FFF2-40B4-BE49-F238E27FC236}">
                    <a16:creationId xmlns:a16="http://schemas.microsoft.com/office/drawing/2014/main" id="{ABA6FD70-D4BD-0B4E-9287-514969038A1E}"/>
                  </a:ext>
                </a:extLst>
              </p:cNvPr>
              <p:cNvSpPr/>
              <p:nvPr/>
            </p:nvSpPr>
            <p:spPr>
              <a:xfrm>
                <a:off x="3840935" y="1080721"/>
                <a:ext cx="754690" cy="75475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ed Rectangle 43">
                <a:extLst>
                  <a:ext uri="{FF2B5EF4-FFF2-40B4-BE49-F238E27FC236}">
                    <a16:creationId xmlns:a16="http://schemas.microsoft.com/office/drawing/2014/main" id="{0957EAC9-BCE0-D489-1E81-F2C8E250EF51}"/>
                  </a:ext>
                </a:extLst>
              </p:cNvPr>
              <p:cNvSpPr/>
              <p:nvPr/>
            </p:nvSpPr>
            <p:spPr>
              <a:xfrm rot="7107398">
                <a:off x="3480892" y="2212893"/>
                <a:ext cx="903867" cy="25884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0" name="Rounded Rectangle 18">
              <a:extLst>
                <a:ext uri="{FF2B5EF4-FFF2-40B4-BE49-F238E27FC236}">
                  <a16:creationId xmlns:a16="http://schemas.microsoft.com/office/drawing/2014/main" id="{ABC35EA7-7EAE-A577-D253-D2E1AF17BDC8}"/>
                </a:ext>
              </a:extLst>
            </p:cNvPr>
            <p:cNvSpPr/>
            <p:nvPr/>
          </p:nvSpPr>
          <p:spPr>
            <a:xfrm>
              <a:off x="648745" y="1827898"/>
              <a:ext cx="310054" cy="514212"/>
            </a:xfrm>
            <a:prstGeom prst="roundRect">
              <a:avLst>
                <a:gd name="adj" fmla="val 4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4">
              <a:extLst>
                <a:ext uri="{FF2B5EF4-FFF2-40B4-BE49-F238E27FC236}">
                  <a16:creationId xmlns:a16="http://schemas.microsoft.com/office/drawing/2014/main" id="{72A50B0B-01B3-C275-E265-E8F221216300}"/>
                </a:ext>
              </a:extLst>
            </p:cNvPr>
            <p:cNvSpPr/>
            <p:nvPr/>
          </p:nvSpPr>
          <p:spPr>
            <a:xfrm rot="5651690" flipH="1">
              <a:off x="537742" y="1843819"/>
              <a:ext cx="241335" cy="668705"/>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9" name="Group 68">
            <a:extLst>
              <a:ext uri="{FF2B5EF4-FFF2-40B4-BE49-F238E27FC236}">
                <a16:creationId xmlns:a16="http://schemas.microsoft.com/office/drawing/2014/main" id="{C5C85BD8-12A0-0B37-9E89-8394ED4B1AF0}"/>
              </a:ext>
            </a:extLst>
          </p:cNvPr>
          <p:cNvGrpSpPr/>
          <p:nvPr/>
        </p:nvGrpSpPr>
        <p:grpSpPr>
          <a:xfrm>
            <a:off x="7706010" y="2028880"/>
            <a:ext cx="566719" cy="1409589"/>
            <a:chOff x="6686528" y="3614380"/>
            <a:chExt cx="1205138" cy="2997517"/>
          </a:xfrm>
          <a:solidFill>
            <a:schemeClr val="tx1"/>
          </a:solidFill>
        </p:grpSpPr>
        <p:sp>
          <p:nvSpPr>
            <p:cNvPr id="70" name="Rounded Rectangle 37">
              <a:extLst>
                <a:ext uri="{FF2B5EF4-FFF2-40B4-BE49-F238E27FC236}">
                  <a16:creationId xmlns:a16="http://schemas.microsoft.com/office/drawing/2014/main" id="{54D4EF57-DE37-D593-E356-A086366DA99E}"/>
                </a:ext>
              </a:extLst>
            </p:cNvPr>
            <p:cNvSpPr/>
            <p:nvPr/>
          </p:nvSpPr>
          <p:spPr>
            <a:xfrm>
              <a:off x="7007612" y="4350500"/>
              <a:ext cx="706211" cy="1467372"/>
            </a:xfrm>
            <a:custGeom>
              <a:avLst/>
              <a:gdLst>
                <a:gd name="connsiteX0" fmla="*/ 0 w 483002"/>
                <a:gd name="connsiteY0" fmla="*/ 241501 h 1411064"/>
                <a:gd name="connsiteX1" fmla="*/ 241501 w 483002"/>
                <a:gd name="connsiteY1" fmla="*/ 0 h 1411064"/>
                <a:gd name="connsiteX2" fmla="*/ 241501 w 483002"/>
                <a:gd name="connsiteY2" fmla="*/ 0 h 1411064"/>
                <a:gd name="connsiteX3" fmla="*/ 483002 w 483002"/>
                <a:gd name="connsiteY3" fmla="*/ 241501 h 1411064"/>
                <a:gd name="connsiteX4" fmla="*/ 483002 w 483002"/>
                <a:gd name="connsiteY4" fmla="*/ 1169563 h 1411064"/>
                <a:gd name="connsiteX5" fmla="*/ 241501 w 483002"/>
                <a:gd name="connsiteY5" fmla="*/ 1411064 h 1411064"/>
                <a:gd name="connsiteX6" fmla="*/ 241501 w 483002"/>
                <a:gd name="connsiteY6" fmla="*/ 1411064 h 1411064"/>
                <a:gd name="connsiteX7" fmla="*/ 0 w 483002"/>
                <a:gd name="connsiteY7" fmla="*/ 1169563 h 1411064"/>
                <a:gd name="connsiteX8" fmla="*/ 0 w 483002"/>
                <a:gd name="connsiteY8" fmla="*/ 241501 h 1411064"/>
                <a:gd name="connsiteX0" fmla="*/ 144379 w 627381"/>
                <a:gd name="connsiteY0" fmla="*/ 241501 h 1455929"/>
                <a:gd name="connsiteX1" fmla="*/ 385880 w 627381"/>
                <a:gd name="connsiteY1" fmla="*/ 0 h 1455929"/>
                <a:gd name="connsiteX2" fmla="*/ 385880 w 627381"/>
                <a:gd name="connsiteY2" fmla="*/ 0 h 1455929"/>
                <a:gd name="connsiteX3" fmla="*/ 627381 w 627381"/>
                <a:gd name="connsiteY3" fmla="*/ 241501 h 1455929"/>
                <a:gd name="connsiteX4" fmla="*/ 627381 w 627381"/>
                <a:gd name="connsiteY4" fmla="*/ 1169563 h 1455929"/>
                <a:gd name="connsiteX5" fmla="*/ 385880 w 627381"/>
                <a:gd name="connsiteY5" fmla="*/ 1411064 h 1455929"/>
                <a:gd name="connsiteX6" fmla="*/ 385880 w 627381"/>
                <a:gd name="connsiteY6" fmla="*/ 1411064 h 1455929"/>
                <a:gd name="connsiteX7" fmla="*/ 0 w 627381"/>
                <a:gd name="connsiteY7" fmla="*/ 1390944 h 1455929"/>
                <a:gd name="connsiteX8" fmla="*/ 144379 w 627381"/>
                <a:gd name="connsiteY8" fmla="*/ 241501 h 1455929"/>
                <a:gd name="connsiteX0" fmla="*/ 144379 w 771760"/>
                <a:gd name="connsiteY0" fmla="*/ 241501 h 1548208"/>
                <a:gd name="connsiteX1" fmla="*/ 385880 w 771760"/>
                <a:gd name="connsiteY1" fmla="*/ 0 h 1548208"/>
                <a:gd name="connsiteX2" fmla="*/ 385880 w 771760"/>
                <a:gd name="connsiteY2" fmla="*/ 0 h 1548208"/>
                <a:gd name="connsiteX3" fmla="*/ 627381 w 771760"/>
                <a:gd name="connsiteY3" fmla="*/ 241501 h 1548208"/>
                <a:gd name="connsiteX4" fmla="*/ 771760 w 771760"/>
                <a:gd name="connsiteY4" fmla="*/ 1506448 h 1548208"/>
                <a:gd name="connsiteX5" fmla="*/ 385880 w 771760"/>
                <a:gd name="connsiteY5" fmla="*/ 1411064 h 1548208"/>
                <a:gd name="connsiteX6" fmla="*/ 385880 w 771760"/>
                <a:gd name="connsiteY6" fmla="*/ 1411064 h 1548208"/>
                <a:gd name="connsiteX7" fmla="*/ 0 w 771760"/>
                <a:gd name="connsiteY7" fmla="*/ 1390944 h 1548208"/>
                <a:gd name="connsiteX8" fmla="*/ 144379 w 771760"/>
                <a:gd name="connsiteY8" fmla="*/ 241501 h 1548208"/>
                <a:gd name="connsiteX0" fmla="*/ 144379 w 771760"/>
                <a:gd name="connsiteY0" fmla="*/ 241501 h 1603569"/>
                <a:gd name="connsiteX1" fmla="*/ 385880 w 771760"/>
                <a:gd name="connsiteY1" fmla="*/ 0 h 1603569"/>
                <a:gd name="connsiteX2" fmla="*/ 385880 w 771760"/>
                <a:gd name="connsiteY2" fmla="*/ 0 h 1603569"/>
                <a:gd name="connsiteX3" fmla="*/ 627381 w 771760"/>
                <a:gd name="connsiteY3" fmla="*/ 241501 h 1603569"/>
                <a:gd name="connsiteX4" fmla="*/ 771760 w 771760"/>
                <a:gd name="connsiteY4" fmla="*/ 1506448 h 1603569"/>
                <a:gd name="connsiteX5" fmla="*/ 385880 w 771760"/>
                <a:gd name="connsiteY5" fmla="*/ 1411064 h 1603569"/>
                <a:gd name="connsiteX6" fmla="*/ 405131 w 771760"/>
                <a:gd name="connsiteY6" fmla="*/ 1603569 h 1603569"/>
                <a:gd name="connsiteX7" fmla="*/ 0 w 771760"/>
                <a:gd name="connsiteY7" fmla="*/ 1390944 h 1603569"/>
                <a:gd name="connsiteX8" fmla="*/ 144379 w 771760"/>
                <a:gd name="connsiteY8" fmla="*/ 241501 h 1603569"/>
                <a:gd name="connsiteX0" fmla="*/ 144379 w 771760"/>
                <a:gd name="connsiteY0" fmla="*/ 241501 h 1603569"/>
                <a:gd name="connsiteX1" fmla="*/ 385880 w 771760"/>
                <a:gd name="connsiteY1" fmla="*/ 0 h 1603569"/>
                <a:gd name="connsiteX2" fmla="*/ 385880 w 771760"/>
                <a:gd name="connsiteY2" fmla="*/ 0 h 1603569"/>
                <a:gd name="connsiteX3" fmla="*/ 627381 w 771760"/>
                <a:gd name="connsiteY3" fmla="*/ 241501 h 1603569"/>
                <a:gd name="connsiteX4" fmla="*/ 771760 w 771760"/>
                <a:gd name="connsiteY4" fmla="*/ 1506448 h 1603569"/>
                <a:gd name="connsiteX5" fmla="*/ 549509 w 771760"/>
                <a:gd name="connsiteY5" fmla="*/ 1545817 h 1603569"/>
                <a:gd name="connsiteX6" fmla="*/ 405131 w 771760"/>
                <a:gd name="connsiteY6" fmla="*/ 1603569 h 1603569"/>
                <a:gd name="connsiteX7" fmla="*/ 0 w 771760"/>
                <a:gd name="connsiteY7" fmla="*/ 1390944 h 1603569"/>
                <a:gd name="connsiteX8" fmla="*/ 144379 w 771760"/>
                <a:gd name="connsiteY8" fmla="*/ 241501 h 160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760" h="1603569">
                  <a:moveTo>
                    <a:pt x="144379" y="241501"/>
                  </a:moveTo>
                  <a:cubicBezTo>
                    <a:pt x="144379" y="108124"/>
                    <a:pt x="252503" y="0"/>
                    <a:pt x="385880" y="0"/>
                  </a:cubicBezTo>
                  <a:lnTo>
                    <a:pt x="385880" y="0"/>
                  </a:lnTo>
                  <a:cubicBezTo>
                    <a:pt x="519257" y="0"/>
                    <a:pt x="627381" y="108124"/>
                    <a:pt x="627381" y="241501"/>
                  </a:cubicBezTo>
                  <a:lnTo>
                    <a:pt x="771760" y="1506448"/>
                  </a:lnTo>
                  <a:cubicBezTo>
                    <a:pt x="771760" y="1639825"/>
                    <a:pt x="682886" y="1545817"/>
                    <a:pt x="549509" y="1545817"/>
                  </a:cubicBezTo>
                  <a:lnTo>
                    <a:pt x="405131" y="1603569"/>
                  </a:lnTo>
                  <a:cubicBezTo>
                    <a:pt x="271754" y="1603569"/>
                    <a:pt x="0" y="1524321"/>
                    <a:pt x="0" y="1390944"/>
                  </a:cubicBezTo>
                  <a:cubicBezTo>
                    <a:pt x="0" y="1081590"/>
                    <a:pt x="144379" y="550855"/>
                    <a:pt x="144379" y="24150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ounded Rectangle 38">
              <a:extLst>
                <a:ext uri="{FF2B5EF4-FFF2-40B4-BE49-F238E27FC236}">
                  <a16:creationId xmlns:a16="http://schemas.microsoft.com/office/drawing/2014/main" id="{D0159487-60D4-0CB5-D0FB-A97CD74D50E8}"/>
                </a:ext>
              </a:extLst>
            </p:cNvPr>
            <p:cNvSpPr/>
            <p:nvPr/>
          </p:nvSpPr>
          <p:spPr>
            <a:xfrm rot="3163139">
              <a:off x="6741554" y="4961790"/>
              <a:ext cx="490763" cy="198735"/>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ounded Rectangle 39">
              <a:extLst>
                <a:ext uri="{FF2B5EF4-FFF2-40B4-BE49-F238E27FC236}">
                  <a16:creationId xmlns:a16="http://schemas.microsoft.com/office/drawing/2014/main" id="{86AE6700-6879-61A2-901E-0CEE5A67A0AE}"/>
                </a:ext>
              </a:extLst>
            </p:cNvPr>
            <p:cNvSpPr/>
            <p:nvPr/>
          </p:nvSpPr>
          <p:spPr>
            <a:xfrm rot="19353894">
              <a:off x="7530857" y="4306838"/>
              <a:ext cx="246340" cy="887875"/>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ounded Rectangle 40">
              <a:extLst>
                <a:ext uri="{FF2B5EF4-FFF2-40B4-BE49-F238E27FC236}">
                  <a16:creationId xmlns:a16="http://schemas.microsoft.com/office/drawing/2014/main" id="{D0262064-249C-0447-A969-244164B7866E}"/>
                </a:ext>
              </a:extLst>
            </p:cNvPr>
            <p:cNvSpPr/>
            <p:nvPr/>
          </p:nvSpPr>
          <p:spPr>
            <a:xfrm rot="1069183">
              <a:off x="7018402" y="5391120"/>
              <a:ext cx="289816" cy="120928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ounded Rectangle 41">
              <a:extLst>
                <a:ext uri="{FF2B5EF4-FFF2-40B4-BE49-F238E27FC236}">
                  <a16:creationId xmlns:a16="http://schemas.microsoft.com/office/drawing/2014/main" id="{8A4237D1-600B-6ACB-DEC7-F1DC715BF98B}"/>
                </a:ext>
              </a:extLst>
            </p:cNvPr>
            <p:cNvSpPr/>
            <p:nvPr/>
          </p:nvSpPr>
          <p:spPr>
            <a:xfrm rot="10017092">
              <a:off x="7410108" y="5365981"/>
              <a:ext cx="279759" cy="124591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00D1C900-0D2E-89CB-0F3F-A38C786E47B2}"/>
                </a:ext>
              </a:extLst>
            </p:cNvPr>
            <p:cNvSpPr/>
            <p:nvPr/>
          </p:nvSpPr>
          <p:spPr>
            <a:xfrm>
              <a:off x="7029314" y="3614380"/>
              <a:ext cx="705181" cy="69065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ounded Rectangle 43">
              <a:extLst>
                <a:ext uri="{FF2B5EF4-FFF2-40B4-BE49-F238E27FC236}">
                  <a16:creationId xmlns:a16="http://schemas.microsoft.com/office/drawing/2014/main" id="{B5F72775-379A-9691-D11E-59225D18C9A0}"/>
                </a:ext>
              </a:extLst>
            </p:cNvPr>
            <p:cNvSpPr/>
            <p:nvPr/>
          </p:nvSpPr>
          <p:spPr>
            <a:xfrm rot="8243239">
              <a:off x="6686528" y="4572612"/>
              <a:ext cx="827098" cy="24185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Rounded Rectangle 18">
              <a:extLst>
                <a:ext uri="{FF2B5EF4-FFF2-40B4-BE49-F238E27FC236}">
                  <a16:creationId xmlns:a16="http://schemas.microsoft.com/office/drawing/2014/main" id="{2AF086FB-1D14-7C22-91CA-CC8F1A790C5D}"/>
                </a:ext>
              </a:extLst>
            </p:cNvPr>
            <p:cNvSpPr/>
            <p:nvPr/>
          </p:nvSpPr>
          <p:spPr>
            <a:xfrm flipH="1">
              <a:off x="7269186" y="4849721"/>
              <a:ext cx="283720" cy="470538"/>
            </a:xfrm>
            <a:prstGeom prst="roundRect">
              <a:avLst>
                <a:gd name="adj" fmla="val 4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44">
              <a:extLst>
                <a:ext uri="{FF2B5EF4-FFF2-40B4-BE49-F238E27FC236}">
                  <a16:creationId xmlns:a16="http://schemas.microsoft.com/office/drawing/2014/main" id="{13076E65-FA1F-C4B9-D3DE-CABCB076201F}"/>
                </a:ext>
              </a:extLst>
            </p:cNvPr>
            <p:cNvSpPr/>
            <p:nvPr/>
          </p:nvSpPr>
          <p:spPr>
            <a:xfrm rot="15948310">
              <a:off x="7475293" y="4758979"/>
              <a:ext cx="220838" cy="61190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Moon 78">
              <a:extLst>
                <a:ext uri="{FF2B5EF4-FFF2-40B4-BE49-F238E27FC236}">
                  <a16:creationId xmlns:a16="http://schemas.microsoft.com/office/drawing/2014/main" id="{CBBD41A0-39E3-AB9D-BCE6-6E5DE133DAB4}"/>
                </a:ext>
              </a:extLst>
            </p:cNvPr>
            <p:cNvSpPr/>
            <p:nvPr/>
          </p:nvSpPr>
          <p:spPr>
            <a:xfrm rot="8592373">
              <a:off x="7602226" y="3733083"/>
              <a:ext cx="264538" cy="550847"/>
            </a:xfrm>
            <a:prstGeom prst="moon">
              <a:avLst>
                <a:gd name="adj" fmla="val 691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a:extLst>
                <a:ext uri="{FF2B5EF4-FFF2-40B4-BE49-F238E27FC236}">
                  <a16:creationId xmlns:a16="http://schemas.microsoft.com/office/drawing/2014/main" id="{70D4FA78-6081-9778-F9DF-2ABE3A11FAD7}"/>
                </a:ext>
              </a:extLst>
            </p:cNvPr>
            <p:cNvSpPr/>
            <p:nvPr/>
          </p:nvSpPr>
          <p:spPr>
            <a:xfrm rot="2877082">
              <a:off x="6880303" y="3658215"/>
              <a:ext cx="273760" cy="570051"/>
            </a:xfrm>
            <a:prstGeom prst="moon">
              <a:avLst>
                <a:gd name="adj" fmla="val 691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44E783BC-7B56-64E7-1CFF-0426D2F2B032}"/>
              </a:ext>
            </a:extLst>
          </p:cNvPr>
          <p:cNvGrpSpPr/>
          <p:nvPr/>
        </p:nvGrpSpPr>
        <p:grpSpPr>
          <a:xfrm>
            <a:off x="9910722" y="5245233"/>
            <a:ext cx="1105584" cy="1424886"/>
            <a:chOff x="2047875" y="1524001"/>
            <a:chExt cx="2638425" cy="3400424"/>
          </a:xfrm>
        </p:grpSpPr>
        <p:sp>
          <p:nvSpPr>
            <p:cNvPr id="82" name="Rectangle 81">
              <a:extLst>
                <a:ext uri="{FF2B5EF4-FFF2-40B4-BE49-F238E27FC236}">
                  <a16:creationId xmlns:a16="http://schemas.microsoft.com/office/drawing/2014/main" id="{7FDB0EF9-5708-806B-6308-8CFB4BC234F8}"/>
                </a:ext>
              </a:extLst>
            </p:cNvPr>
            <p:cNvSpPr/>
            <p:nvPr/>
          </p:nvSpPr>
          <p:spPr>
            <a:xfrm>
              <a:off x="2047875" y="3933825"/>
              <a:ext cx="2638425"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2758CFF9-4F88-C9C8-071D-197BF1F06EB4}"/>
                </a:ext>
              </a:extLst>
            </p:cNvPr>
            <p:cNvSpPr/>
            <p:nvPr/>
          </p:nvSpPr>
          <p:spPr>
            <a:xfrm>
              <a:off x="2047875" y="2276475"/>
              <a:ext cx="381000" cy="16573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F869BBAA-DBA5-CE38-A6A6-D964FB6C186E}"/>
                </a:ext>
              </a:extLst>
            </p:cNvPr>
            <p:cNvSpPr/>
            <p:nvPr/>
          </p:nvSpPr>
          <p:spPr>
            <a:xfrm>
              <a:off x="4305300" y="2276475"/>
              <a:ext cx="381000" cy="16573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7A6FAE8B-38DD-4518-E118-9B4F5E780E2C}"/>
                </a:ext>
              </a:extLst>
            </p:cNvPr>
            <p:cNvSpPr/>
            <p:nvPr/>
          </p:nvSpPr>
          <p:spPr>
            <a:xfrm>
              <a:off x="2552700" y="2628899"/>
              <a:ext cx="381000" cy="130492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38AE9BEF-A55C-36E2-C69A-79D23BA3E352}"/>
                </a:ext>
              </a:extLst>
            </p:cNvPr>
            <p:cNvSpPr/>
            <p:nvPr/>
          </p:nvSpPr>
          <p:spPr>
            <a:xfrm>
              <a:off x="3752850" y="2628899"/>
              <a:ext cx="323850" cy="130492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05246B5F-AE47-E750-A459-5EED9C86EDE9}"/>
                </a:ext>
              </a:extLst>
            </p:cNvPr>
            <p:cNvSpPr/>
            <p:nvPr/>
          </p:nvSpPr>
          <p:spPr>
            <a:xfrm>
              <a:off x="3038475" y="1524001"/>
              <a:ext cx="581025" cy="2409824"/>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08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33D0CB-5320-A56D-33F3-1FC591F6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EBBFC6A-A261-9099-EEE3-A4E65B32A2F7}"/>
              </a:ext>
            </a:extLst>
          </p:cNvPr>
          <p:cNvSpPr txBox="1"/>
          <p:nvPr/>
        </p:nvSpPr>
        <p:spPr>
          <a:xfrm>
            <a:off x="344246" y="89246"/>
            <a:ext cx="11413862" cy="1015663"/>
          </a:xfrm>
          <a:prstGeom prst="rect">
            <a:avLst/>
          </a:prstGeom>
          <a:noFill/>
        </p:spPr>
        <p:txBody>
          <a:bodyPr wrap="square" rtlCol="0">
            <a:spAutoFit/>
          </a:bodyPr>
          <a:lstStyle/>
          <a:p>
            <a:pPr algn="ctr"/>
            <a:r>
              <a:rPr lang="en-US" sz="6000" dirty="0">
                <a:latin typeface="Agency FB" panose="020B0503020202020204" pitchFamily="34" charset="0"/>
              </a:rPr>
              <a:t>Kingdom of God VS Kingdom of Heaven</a:t>
            </a:r>
            <a:endParaRPr lang="en-US" sz="4400" dirty="0">
              <a:latin typeface="Agency FB" panose="020B0503020202020204" pitchFamily="34" charset="0"/>
            </a:endParaRPr>
          </a:p>
        </p:txBody>
      </p:sp>
      <p:sp>
        <p:nvSpPr>
          <p:cNvPr id="5" name="TextBox 4">
            <a:extLst>
              <a:ext uri="{FF2B5EF4-FFF2-40B4-BE49-F238E27FC236}">
                <a16:creationId xmlns:a16="http://schemas.microsoft.com/office/drawing/2014/main" id="{85F208E5-E5C0-966E-5B9C-9A15EA6925B8}"/>
              </a:ext>
            </a:extLst>
          </p:cNvPr>
          <p:cNvSpPr txBox="1"/>
          <p:nvPr/>
        </p:nvSpPr>
        <p:spPr>
          <a:xfrm>
            <a:off x="6579145" y="4709632"/>
            <a:ext cx="4143488" cy="923330"/>
          </a:xfrm>
          <a:prstGeom prst="rect">
            <a:avLst/>
          </a:prstGeom>
          <a:noFill/>
        </p:spPr>
        <p:txBody>
          <a:bodyPr wrap="square">
            <a:spAutoFit/>
          </a:bodyPr>
          <a:lstStyle/>
          <a:p>
            <a:r>
              <a:rPr lang="en-US" b="1" i="0" dirty="0">
                <a:effectLst/>
              </a:rPr>
              <a:t>The purpose of the Church is to prepare its members to live forever in the celestial kingdom or kingdom of heaven. </a:t>
            </a:r>
            <a:endParaRPr lang="en-US" b="1" dirty="0"/>
          </a:p>
        </p:txBody>
      </p:sp>
      <p:sp>
        <p:nvSpPr>
          <p:cNvPr id="6" name="Rectangle 5">
            <a:extLst>
              <a:ext uri="{FF2B5EF4-FFF2-40B4-BE49-F238E27FC236}">
                <a16:creationId xmlns:a16="http://schemas.microsoft.com/office/drawing/2014/main" id="{577B3E8F-390C-C781-3C82-15F341DC768A}"/>
              </a:ext>
            </a:extLst>
          </p:cNvPr>
          <p:cNvSpPr/>
          <p:nvPr/>
        </p:nvSpPr>
        <p:spPr>
          <a:xfrm>
            <a:off x="77405" y="6488668"/>
            <a:ext cx="3027495" cy="369332"/>
          </a:xfrm>
          <a:prstGeom prst="rect">
            <a:avLst/>
          </a:prstGeom>
        </p:spPr>
        <p:txBody>
          <a:bodyPr wrap="none">
            <a:spAutoFit/>
          </a:bodyPr>
          <a:lstStyle/>
          <a:p>
            <a:pPr fontAlgn="base"/>
            <a:r>
              <a:rPr lang="en-US" b="1" dirty="0"/>
              <a:t>D&amp;C 65:6; Guide to Scriptures</a:t>
            </a:r>
          </a:p>
        </p:txBody>
      </p:sp>
      <p:sp>
        <p:nvSpPr>
          <p:cNvPr id="8" name="TextBox 7">
            <a:extLst>
              <a:ext uri="{FF2B5EF4-FFF2-40B4-BE49-F238E27FC236}">
                <a16:creationId xmlns:a16="http://schemas.microsoft.com/office/drawing/2014/main" id="{79688B15-678B-9077-D06A-800E90B2C6C2}"/>
              </a:ext>
            </a:extLst>
          </p:cNvPr>
          <p:cNvSpPr txBox="1"/>
          <p:nvPr/>
        </p:nvSpPr>
        <p:spPr>
          <a:xfrm>
            <a:off x="703255" y="1327157"/>
            <a:ext cx="5532119" cy="1754326"/>
          </a:xfrm>
          <a:prstGeom prst="rect">
            <a:avLst/>
          </a:prstGeom>
          <a:noFill/>
        </p:spPr>
        <p:txBody>
          <a:bodyPr wrap="square">
            <a:spAutoFit/>
          </a:bodyPr>
          <a:lstStyle/>
          <a:p>
            <a:r>
              <a:rPr lang="en-US" b="1" i="0" dirty="0">
                <a:solidFill>
                  <a:srgbClr val="212225"/>
                </a:solidFill>
                <a:effectLst/>
              </a:rPr>
              <a:t>The Church of Jesus Christ of Latter-day Saints is the kingdom of God on the earth, but it is at present limited to an ecclesiastical kingdom. </a:t>
            </a:r>
          </a:p>
          <a:p>
            <a:endParaRPr lang="en-US" b="1" dirty="0">
              <a:solidFill>
                <a:srgbClr val="212225"/>
              </a:solidFill>
            </a:endParaRPr>
          </a:p>
          <a:p>
            <a:r>
              <a:rPr lang="en-US" b="1" i="0" dirty="0">
                <a:solidFill>
                  <a:srgbClr val="212225"/>
                </a:solidFill>
                <a:effectLst/>
              </a:rPr>
              <a:t>During the Millennium, the kingdom of God will be both political and ecclesiastical.</a:t>
            </a:r>
            <a:endParaRPr lang="en-US" b="1" dirty="0"/>
          </a:p>
        </p:txBody>
      </p:sp>
      <p:pic>
        <p:nvPicPr>
          <p:cNvPr id="1026" name="Picture 2" descr="Spinning Earth GIF - Space Science Animation - Discover &amp; Share GIFs">
            <a:extLst>
              <a:ext uri="{FF2B5EF4-FFF2-40B4-BE49-F238E27FC236}">
                <a16:creationId xmlns:a16="http://schemas.microsoft.com/office/drawing/2014/main" id="{DE4BAB7D-0F46-F9E9-4209-7C8CB9A22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866" y="1225038"/>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 Gif - IceGif">
            <a:extLst>
              <a:ext uri="{FF2B5EF4-FFF2-40B4-BE49-F238E27FC236}">
                <a16:creationId xmlns:a16="http://schemas.microsoft.com/office/drawing/2014/main" id="{1CCE9137-BF5B-B7A2-2E50-058793385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55" y="3303732"/>
            <a:ext cx="5172635" cy="323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7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7E1E0E-3F32-42DC-8C90-EA641BAE4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What Do We Pray For?</a:t>
            </a:r>
            <a:endParaRPr lang="en-US" sz="4400" dirty="0">
              <a:latin typeface="Agency FB" panose="020B0503020202020204" pitchFamily="34" charset="0"/>
            </a:endParaRPr>
          </a:p>
        </p:txBody>
      </p:sp>
      <p:grpSp>
        <p:nvGrpSpPr>
          <p:cNvPr id="21" name="Group 20"/>
          <p:cNvGrpSpPr/>
          <p:nvPr/>
        </p:nvGrpSpPr>
        <p:grpSpPr>
          <a:xfrm>
            <a:off x="1842444" y="1194152"/>
            <a:ext cx="3023286" cy="2379496"/>
            <a:chOff x="318444" y="1194152"/>
            <a:chExt cx="3023286" cy="237949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4" y="1194152"/>
              <a:ext cx="3023286" cy="201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1224297" y="3204316"/>
              <a:ext cx="1387098" cy="369332"/>
            </a:xfrm>
            <a:prstGeom prst="rect">
              <a:avLst/>
            </a:prstGeom>
            <a:noFill/>
          </p:spPr>
          <p:txBody>
            <a:bodyPr wrap="square" rtlCol="0">
              <a:spAutoFit/>
            </a:bodyPr>
            <a:lstStyle/>
            <a:p>
              <a:pPr algn="ctr"/>
              <a:r>
                <a:rPr lang="en-US" dirty="0"/>
                <a:t>Family</a:t>
              </a:r>
            </a:p>
          </p:txBody>
        </p:sp>
      </p:grpSp>
      <p:grpSp>
        <p:nvGrpSpPr>
          <p:cNvPr id="22" name="Group 21"/>
          <p:cNvGrpSpPr/>
          <p:nvPr/>
        </p:nvGrpSpPr>
        <p:grpSpPr>
          <a:xfrm>
            <a:off x="4999172" y="1338273"/>
            <a:ext cx="2452632" cy="2114646"/>
            <a:chOff x="3475172" y="1338273"/>
            <a:chExt cx="2452632" cy="211464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172" y="1338273"/>
              <a:ext cx="2452632" cy="1866043"/>
            </a:xfrm>
            <a:prstGeom prst="ellipse">
              <a:avLst/>
            </a:prstGeom>
            <a:ln>
              <a:noFill/>
            </a:ln>
            <a:effectLst>
              <a:softEdge rad="112500"/>
            </a:effectLst>
          </p:spPr>
        </p:pic>
        <p:sp>
          <p:nvSpPr>
            <p:cNvPr id="16" name="TextBox 15"/>
            <p:cNvSpPr txBox="1"/>
            <p:nvPr/>
          </p:nvSpPr>
          <p:spPr>
            <a:xfrm>
              <a:off x="3946903" y="3083587"/>
              <a:ext cx="1387098" cy="369332"/>
            </a:xfrm>
            <a:prstGeom prst="rect">
              <a:avLst/>
            </a:prstGeom>
            <a:noFill/>
          </p:spPr>
          <p:txBody>
            <a:bodyPr wrap="square" rtlCol="0">
              <a:spAutoFit/>
            </a:bodyPr>
            <a:lstStyle/>
            <a:p>
              <a:pPr algn="ctr"/>
              <a:r>
                <a:rPr lang="en-US" dirty="0"/>
                <a:t>Home</a:t>
              </a:r>
            </a:p>
          </p:txBody>
        </p:sp>
      </p:grpSp>
      <p:grpSp>
        <p:nvGrpSpPr>
          <p:cNvPr id="23" name="Group 22"/>
          <p:cNvGrpSpPr/>
          <p:nvPr/>
        </p:nvGrpSpPr>
        <p:grpSpPr>
          <a:xfrm>
            <a:off x="7977621" y="1194154"/>
            <a:ext cx="2302622" cy="2319319"/>
            <a:chOff x="6453621" y="1194153"/>
            <a:chExt cx="2302622" cy="2319319"/>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621" y="1194153"/>
              <a:ext cx="2302622" cy="1726966"/>
            </a:xfrm>
            <a:prstGeom prst="ellipse">
              <a:avLst/>
            </a:prstGeom>
            <a:ln>
              <a:noFill/>
            </a:ln>
            <a:effectLst>
              <a:softEdge rad="112500"/>
            </a:effectLst>
          </p:spPr>
        </p:pic>
        <p:sp>
          <p:nvSpPr>
            <p:cNvPr id="17" name="TextBox 16"/>
            <p:cNvSpPr txBox="1"/>
            <p:nvPr/>
          </p:nvSpPr>
          <p:spPr>
            <a:xfrm>
              <a:off x="6911383" y="2867141"/>
              <a:ext cx="1387098" cy="646331"/>
            </a:xfrm>
            <a:prstGeom prst="rect">
              <a:avLst/>
            </a:prstGeom>
            <a:noFill/>
          </p:spPr>
          <p:txBody>
            <a:bodyPr wrap="square" rtlCol="0">
              <a:spAutoFit/>
            </a:bodyPr>
            <a:lstStyle/>
            <a:p>
              <a:pPr algn="ctr"/>
              <a:r>
                <a:rPr lang="en-US" dirty="0"/>
                <a:t>Food and Clothing</a:t>
              </a:r>
            </a:p>
          </p:txBody>
        </p:sp>
      </p:grpSp>
      <p:grpSp>
        <p:nvGrpSpPr>
          <p:cNvPr id="24" name="Group 23"/>
          <p:cNvGrpSpPr/>
          <p:nvPr/>
        </p:nvGrpSpPr>
        <p:grpSpPr>
          <a:xfrm>
            <a:off x="2660538" y="3737813"/>
            <a:ext cx="1387098" cy="2702030"/>
            <a:chOff x="1136538" y="3737813"/>
            <a:chExt cx="1387098" cy="2702030"/>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297" y="3737813"/>
              <a:ext cx="1211580" cy="2048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136538" y="5793512"/>
              <a:ext cx="1387098" cy="646331"/>
            </a:xfrm>
            <a:prstGeom prst="rect">
              <a:avLst/>
            </a:prstGeom>
            <a:noFill/>
          </p:spPr>
          <p:txBody>
            <a:bodyPr wrap="square" rtlCol="0">
              <a:spAutoFit/>
            </a:bodyPr>
            <a:lstStyle/>
            <a:p>
              <a:pPr algn="ctr"/>
              <a:r>
                <a:rPr lang="en-US" dirty="0"/>
                <a:t>Health and Strength</a:t>
              </a:r>
            </a:p>
          </p:txBody>
        </p:sp>
      </p:grpSp>
      <p:grpSp>
        <p:nvGrpSpPr>
          <p:cNvPr id="25" name="Group 24"/>
          <p:cNvGrpSpPr/>
          <p:nvPr/>
        </p:nvGrpSpPr>
        <p:grpSpPr>
          <a:xfrm>
            <a:off x="5073313" y="3641595"/>
            <a:ext cx="1589901" cy="2867232"/>
            <a:chOff x="3549312" y="3641595"/>
            <a:chExt cx="1589901" cy="2867232"/>
          </a:xfrm>
        </p:grpSpPr>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44597" t="39867" r="160" b="1229"/>
            <a:stretch/>
          </p:blipFill>
          <p:spPr>
            <a:xfrm>
              <a:off x="3549312" y="3641595"/>
              <a:ext cx="1589901" cy="2240691"/>
            </a:xfrm>
            <a:prstGeom prst="ellipse">
              <a:avLst/>
            </a:prstGeom>
          </p:spPr>
        </p:pic>
        <p:sp>
          <p:nvSpPr>
            <p:cNvPr id="19" name="TextBox 18"/>
            <p:cNvSpPr txBox="1"/>
            <p:nvPr/>
          </p:nvSpPr>
          <p:spPr>
            <a:xfrm>
              <a:off x="3640450" y="5862496"/>
              <a:ext cx="1387098" cy="646331"/>
            </a:xfrm>
            <a:prstGeom prst="rect">
              <a:avLst/>
            </a:prstGeom>
            <a:noFill/>
          </p:spPr>
          <p:txBody>
            <a:bodyPr wrap="square" rtlCol="0">
              <a:spAutoFit/>
            </a:bodyPr>
            <a:lstStyle/>
            <a:p>
              <a:pPr algn="ctr"/>
              <a:r>
                <a:rPr lang="en-US" dirty="0"/>
                <a:t>Finding our ancestors</a:t>
              </a:r>
            </a:p>
          </p:txBody>
        </p:sp>
      </p:grpSp>
      <p:grpSp>
        <p:nvGrpSpPr>
          <p:cNvPr id="26" name="Group 25"/>
          <p:cNvGrpSpPr/>
          <p:nvPr/>
        </p:nvGrpSpPr>
        <p:grpSpPr>
          <a:xfrm>
            <a:off x="7421971" y="3925946"/>
            <a:ext cx="2858272" cy="2510438"/>
            <a:chOff x="5897971" y="3925946"/>
            <a:chExt cx="2858272" cy="2510438"/>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971" y="4295278"/>
              <a:ext cx="2858272" cy="2141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6069415" y="3925946"/>
              <a:ext cx="2515384" cy="369332"/>
            </a:xfrm>
            <a:prstGeom prst="rect">
              <a:avLst/>
            </a:prstGeom>
            <a:noFill/>
          </p:spPr>
          <p:txBody>
            <a:bodyPr wrap="square" rtlCol="0">
              <a:spAutoFit/>
            </a:bodyPr>
            <a:lstStyle/>
            <a:p>
              <a:pPr algn="ctr"/>
              <a:r>
                <a:rPr lang="en-US" dirty="0"/>
                <a:t>Missionary Effort</a:t>
              </a:r>
            </a:p>
          </p:txBody>
        </p:sp>
      </p:grpSp>
    </p:spTree>
    <p:extLst>
      <p:ext uri="{BB962C8B-B14F-4D97-AF65-F5344CB8AC3E}">
        <p14:creationId xmlns:p14="http://schemas.microsoft.com/office/powerpoint/2010/main" val="35600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DF33D92-4297-4032-B0D3-662DB39C1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715" y="909305"/>
            <a:ext cx="5132570" cy="1815882"/>
          </a:xfrm>
          <a:prstGeom prst="rect">
            <a:avLst/>
          </a:prstGeom>
          <a:noFill/>
        </p:spPr>
        <p:txBody>
          <a:bodyPr wrap="square" rtlCol="0">
            <a:spAutoFit/>
          </a:bodyPr>
          <a:lstStyle/>
          <a:p>
            <a:pPr fontAlgn="base"/>
            <a:r>
              <a:rPr lang="en-US" sz="2000" b="1" dirty="0"/>
              <a:t>“I would ask that your faith and prayers continue to be offered in behalf of those areas where our influence is limited and where we are not allowed to share the gospel freely at this time. Miracles can occur as we do so.” </a:t>
            </a:r>
            <a:r>
              <a:rPr lang="en-US" sz="2000" i="1" dirty="0"/>
              <a:t> </a:t>
            </a:r>
          </a:p>
          <a:p>
            <a:pPr fontAlgn="base"/>
            <a:r>
              <a:rPr lang="en-US" sz="1200" i="1" dirty="0"/>
              <a:t>President Thomas S. Monson</a:t>
            </a:r>
            <a:endParaRPr lang="en-US" sz="1200"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endParaRPr lang="en-US" sz="5400" dirty="0">
              <a:latin typeface="Agency FB" panose="020B0503020202020204" pitchFamily="34" charset="0"/>
            </a:endParaRPr>
          </a:p>
        </p:txBody>
      </p:sp>
      <p:sp>
        <p:nvSpPr>
          <p:cNvPr id="2" name="Rectangle 1"/>
          <p:cNvSpPr/>
          <p:nvPr/>
        </p:nvSpPr>
        <p:spPr>
          <a:xfrm>
            <a:off x="0" y="6488668"/>
            <a:ext cx="1199367" cy="369332"/>
          </a:xfrm>
          <a:prstGeom prst="rect">
            <a:avLst/>
          </a:prstGeom>
        </p:spPr>
        <p:txBody>
          <a:bodyPr wrap="none">
            <a:spAutoFit/>
          </a:bodyPr>
          <a:lstStyle/>
          <a:p>
            <a:pPr fontAlgn="base"/>
            <a:r>
              <a:rPr lang="en-US" b="1" dirty="0"/>
              <a:t>D&amp;C 65:10</a:t>
            </a:r>
          </a:p>
        </p:txBody>
      </p:sp>
      <p:sp>
        <p:nvSpPr>
          <p:cNvPr id="10" name="TextBox 9"/>
          <p:cNvSpPr txBox="1"/>
          <p:nvPr/>
        </p:nvSpPr>
        <p:spPr>
          <a:xfrm>
            <a:off x="1820562" y="147139"/>
            <a:ext cx="8855677" cy="923330"/>
          </a:xfrm>
          <a:prstGeom prst="rect">
            <a:avLst/>
          </a:prstGeom>
          <a:noFill/>
        </p:spPr>
        <p:txBody>
          <a:bodyPr wrap="square" rtlCol="0">
            <a:spAutoFit/>
          </a:bodyPr>
          <a:lstStyle/>
          <a:p>
            <a:pPr algn="ctr"/>
            <a:r>
              <a:rPr lang="en-US" sz="5400" dirty="0">
                <a:latin typeface="Agency FB" panose="020B0503020202020204" pitchFamily="34" charset="0"/>
              </a:rPr>
              <a:t>What Should We Pray For?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685" y="1015206"/>
            <a:ext cx="932555" cy="1157654"/>
          </a:xfrm>
          <a:prstGeom prst="rect">
            <a:avLst/>
          </a:prstGeom>
        </p:spPr>
      </p:pic>
      <p:pic>
        <p:nvPicPr>
          <p:cNvPr id="9" name="Picture 8">
            <a:extLst>
              <a:ext uri="{FF2B5EF4-FFF2-40B4-BE49-F238E27FC236}">
                <a16:creationId xmlns:a16="http://schemas.microsoft.com/office/drawing/2014/main" id="{DD204679-E56E-44AE-8C3E-AD1182427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308" y="3422009"/>
            <a:ext cx="5335271" cy="2618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1FBCDEB8-FDF6-C7F3-9481-56A9F5485DBB}"/>
              </a:ext>
            </a:extLst>
          </p:cNvPr>
          <p:cNvSpPr txBox="1"/>
          <p:nvPr/>
        </p:nvSpPr>
        <p:spPr>
          <a:xfrm>
            <a:off x="5842592" y="2269997"/>
            <a:ext cx="6121100" cy="4351832"/>
          </a:xfrm>
          <a:prstGeom prst="rect">
            <a:avLst/>
          </a:prstGeom>
          <a:noFill/>
        </p:spPr>
        <p:txBody>
          <a:bodyPr wrap="square">
            <a:spAutoFit/>
          </a:bodyPr>
          <a:lstStyle/>
          <a:p>
            <a:pPr algn="l" fontAlgn="ctr">
              <a:lnSpc>
                <a:spcPts val="1800"/>
              </a:lnSpc>
              <a:spcAft>
                <a:spcPts val="750"/>
              </a:spcAft>
            </a:pPr>
            <a:r>
              <a:rPr lang="en-US" b="1" i="0" dirty="0">
                <a:solidFill>
                  <a:srgbClr val="001D35"/>
                </a:solidFill>
                <a:effectLst/>
              </a:rPr>
              <a:t>There are many countries where missionaries are not allowed, including those where Christianity is illegal or suppressed, countries with restrictions on evangelism, and countries where foreign missionaries are limited: </a:t>
            </a:r>
          </a:p>
          <a:p>
            <a:pPr algn="l" fontAlgn="ctr">
              <a:lnSpc>
                <a:spcPts val="1650"/>
              </a:lnSpc>
              <a:spcBef>
                <a:spcPts val="750"/>
              </a:spcBef>
              <a:spcAft>
                <a:spcPts val="600"/>
              </a:spcAft>
            </a:pPr>
            <a:r>
              <a:rPr lang="en-US" b="1" i="0" dirty="0">
                <a:solidFill>
                  <a:srgbClr val="001D35"/>
                </a:solidFill>
                <a:effectLst/>
              </a:rPr>
              <a:t>Countries where Christianity is illegal or suppressed: </a:t>
            </a:r>
            <a:r>
              <a:rPr lang="en-US" b="1" i="0" dirty="0">
                <a:solidFill>
                  <a:srgbClr val="FF0000"/>
                </a:solidFill>
                <a:effectLst/>
              </a:rPr>
              <a:t>Afghanistan, North Korea, Somalia, Libya, Yemen, Eritrea, Nigeria, and Pakistan  </a:t>
            </a:r>
          </a:p>
          <a:p>
            <a:pPr algn="l" fontAlgn="ctr">
              <a:lnSpc>
                <a:spcPts val="1650"/>
              </a:lnSpc>
              <a:spcBef>
                <a:spcPts val="750"/>
              </a:spcBef>
              <a:spcAft>
                <a:spcPts val="600"/>
              </a:spcAft>
            </a:pPr>
            <a:r>
              <a:rPr lang="en-US" b="1" i="0" dirty="0">
                <a:solidFill>
                  <a:srgbClr val="001D35"/>
                </a:solidFill>
                <a:effectLst/>
              </a:rPr>
              <a:t>Countries with restrictions on evangelism: Most of the world's </a:t>
            </a:r>
            <a:r>
              <a:rPr lang="en-US" b="1" i="0" dirty="0">
                <a:solidFill>
                  <a:srgbClr val="FF0000"/>
                </a:solidFill>
                <a:effectLst/>
              </a:rPr>
              <a:t>49 majority-Muslim countries  </a:t>
            </a:r>
          </a:p>
          <a:p>
            <a:pPr algn="l" fontAlgn="ctr">
              <a:lnSpc>
                <a:spcPts val="1650"/>
              </a:lnSpc>
              <a:spcBef>
                <a:spcPts val="750"/>
              </a:spcBef>
              <a:spcAft>
                <a:spcPts val="600"/>
              </a:spcAft>
            </a:pPr>
            <a:r>
              <a:rPr lang="en-US" b="1" i="0" dirty="0">
                <a:solidFill>
                  <a:srgbClr val="001D35"/>
                </a:solidFill>
                <a:effectLst/>
              </a:rPr>
              <a:t>Countries where foreign missionaries are limited:</a:t>
            </a:r>
            <a:r>
              <a:rPr lang="en-US" b="1" i="0" dirty="0">
                <a:solidFill>
                  <a:srgbClr val="FF0000"/>
                </a:solidFill>
                <a:effectLst/>
              </a:rPr>
              <a:t> India, Bhutan, Laos, and Burma  </a:t>
            </a:r>
          </a:p>
          <a:p>
            <a:pPr algn="l" fontAlgn="ctr">
              <a:lnSpc>
                <a:spcPts val="1650"/>
              </a:lnSpc>
              <a:spcBef>
                <a:spcPts val="750"/>
              </a:spcBef>
              <a:spcAft>
                <a:spcPts val="600"/>
              </a:spcAft>
            </a:pPr>
            <a:r>
              <a:rPr lang="en-US" b="1" i="0" dirty="0">
                <a:solidFill>
                  <a:srgbClr val="001D35"/>
                </a:solidFill>
                <a:effectLst/>
              </a:rPr>
              <a:t>Countries where online proselytizing is restricted: </a:t>
            </a:r>
            <a:r>
              <a:rPr lang="en-US" b="1" i="0" dirty="0">
                <a:solidFill>
                  <a:srgbClr val="FF0000"/>
                </a:solidFill>
                <a:effectLst/>
              </a:rPr>
              <a:t>The People's Republic of China  </a:t>
            </a:r>
          </a:p>
          <a:p>
            <a:pPr algn="l" fontAlgn="ctr">
              <a:lnSpc>
                <a:spcPts val="1650"/>
              </a:lnSpc>
              <a:spcBef>
                <a:spcPts val="750"/>
              </a:spcBef>
              <a:spcAft>
                <a:spcPts val="1500"/>
              </a:spcAft>
            </a:pPr>
            <a:r>
              <a:rPr lang="en-US" b="1" i="0" dirty="0">
                <a:solidFill>
                  <a:srgbClr val="001D35"/>
                </a:solidFill>
                <a:effectLst/>
              </a:rPr>
              <a:t>Countries where Mormons are not allowed to missionize: </a:t>
            </a:r>
            <a:r>
              <a:rPr lang="en-US" b="1" i="0" dirty="0">
                <a:solidFill>
                  <a:srgbClr val="FF0000"/>
                </a:solidFill>
                <a:effectLst/>
              </a:rPr>
              <a:t>Israel</a:t>
            </a:r>
            <a:r>
              <a:rPr lang="en-US" b="1" dirty="0">
                <a:solidFill>
                  <a:srgbClr val="FF0000"/>
                </a:solidFill>
              </a:rPr>
              <a:t>, Belarus</a:t>
            </a:r>
            <a:endParaRPr lang="en-US" b="1" i="0" dirty="0">
              <a:solidFill>
                <a:srgbClr val="FF0000"/>
              </a:solidFill>
              <a:effectLst/>
            </a:endParaRPr>
          </a:p>
        </p:txBody>
      </p:sp>
    </p:spTree>
    <p:extLst>
      <p:ext uri="{BB962C8B-B14F-4D97-AF65-F5344CB8AC3E}">
        <p14:creationId xmlns:p14="http://schemas.microsoft.com/office/powerpoint/2010/main" val="9429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EF0B7-0EDE-0441-EECA-70C5361D3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0BA057F-F8A2-D82E-1204-28399D14E9D8}"/>
              </a:ext>
            </a:extLst>
          </p:cNvPr>
          <p:cNvSpPr txBox="1"/>
          <p:nvPr/>
        </p:nvSpPr>
        <p:spPr>
          <a:xfrm>
            <a:off x="983428" y="1012954"/>
            <a:ext cx="6094206" cy="4832092"/>
          </a:xfrm>
          <a:prstGeom prst="rect">
            <a:avLst/>
          </a:prstGeom>
          <a:noFill/>
        </p:spPr>
        <p:txBody>
          <a:bodyPr wrap="square">
            <a:spAutoFit/>
          </a:bodyPr>
          <a:lstStyle/>
          <a:p>
            <a:r>
              <a:rPr lang="en-US" sz="2800" b="0" i="0" dirty="0">
                <a:solidFill>
                  <a:srgbClr val="212225"/>
                </a:solidFill>
                <a:effectLst/>
              </a:rPr>
              <a:t>The Church of Jesus Christ of Latter-day Saints is uniquely empowered and commissioned to accomplish the necessary preparations for the Lord’s Second Coming; indeed, it was restored for that purpose. … </a:t>
            </a:r>
          </a:p>
          <a:p>
            <a:endParaRPr lang="en-US" sz="2800" dirty="0">
              <a:solidFill>
                <a:srgbClr val="212225"/>
              </a:solidFill>
            </a:endParaRPr>
          </a:p>
          <a:p>
            <a:r>
              <a:rPr lang="en-US" sz="2800" b="0" i="0" dirty="0">
                <a:solidFill>
                  <a:srgbClr val="212225"/>
                </a:solidFill>
                <a:effectLst/>
              </a:rPr>
              <a:t>The Church of Jesus Christ is commissioned to prepare﻿—and is preparing﻿—the world for that day. </a:t>
            </a:r>
            <a:r>
              <a:rPr lang="en-US" b="0" i="0" dirty="0">
                <a:solidFill>
                  <a:srgbClr val="212225"/>
                </a:solidFill>
                <a:effectLst/>
              </a:rPr>
              <a:t>D. Todd Christofferson</a:t>
            </a:r>
            <a:endParaRPr lang="en-US" dirty="0"/>
          </a:p>
        </p:txBody>
      </p:sp>
      <p:pic>
        <p:nvPicPr>
          <p:cNvPr id="8" name="Picture 7">
            <a:extLst>
              <a:ext uri="{FF2B5EF4-FFF2-40B4-BE49-F238E27FC236}">
                <a16:creationId xmlns:a16="http://schemas.microsoft.com/office/drawing/2014/main" id="{A825ADEA-332F-D747-08A4-937EA170EFE7}"/>
              </a:ext>
            </a:extLst>
          </p:cNvPr>
          <p:cNvPicPr>
            <a:picLocks noChangeAspect="1"/>
          </p:cNvPicPr>
          <p:nvPr/>
        </p:nvPicPr>
        <p:blipFill>
          <a:blip r:embed="rId3"/>
          <a:stretch>
            <a:fillRect/>
          </a:stretch>
        </p:blipFill>
        <p:spPr>
          <a:xfrm>
            <a:off x="7283783" y="1423707"/>
            <a:ext cx="2981741" cy="4010585"/>
          </a:xfrm>
          <a:prstGeom prst="rect">
            <a:avLst/>
          </a:prstGeom>
        </p:spPr>
      </p:pic>
    </p:spTree>
    <p:extLst>
      <p:ext uri="{BB962C8B-B14F-4D97-AF65-F5344CB8AC3E}">
        <p14:creationId xmlns:p14="http://schemas.microsoft.com/office/powerpoint/2010/main" val="156595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EF99005-BD5A-4549-8191-31DE4245F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5730" y="143267"/>
            <a:ext cx="11330255" cy="8002191"/>
          </a:xfrm>
          <a:prstGeom prst="rect">
            <a:avLst/>
          </a:prstGeom>
          <a:noFill/>
        </p:spPr>
        <p:txBody>
          <a:bodyPr wrap="square" rtlCol="0">
            <a:spAutoFit/>
          </a:bodyPr>
          <a:lstStyle/>
          <a:p>
            <a:r>
              <a:rPr lang="en-US" b="1" dirty="0"/>
              <a:t>Sources:</a:t>
            </a:r>
          </a:p>
          <a:p>
            <a:endParaRPr lang="en-US" b="1" dirty="0"/>
          </a:p>
          <a:p>
            <a:r>
              <a:rPr lang="en-US" b="1" dirty="0"/>
              <a:t>The Church to Fill the Earth (1:36)</a:t>
            </a:r>
          </a:p>
          <a:p>
            <a:pPr algn="l" fontAlgn="base"/>
            <a:r>
              <a:rPr lang="en-US" b="1" i="0" dirty="0">
                <a:solidFill>
                  <a:srgbClr val="53575B"/>
                </a:solidFill>
                <a:effectLst/>
              </a:rPr>
              <a:t>“</a:t>
            </a:r>
            <a:r>
              <a:rPr lang="en-US" b="1" i="0" u="none" strike="noStrike" dirty="0">
                <a:solidFill>
                  <a:srgbClr val="53575B"/>
                </a:solidFill>
                <a:effectLst/>
              </a:rPr>
              <a:t>The Gospel Shall Roll Forth</a:t>
            </a:r>
            <a:r>
              <a:rPr lang="en-US" b="1" i="0" dirty="0">
                <a:solidFill>
                  <a:srgbClr val="53575B"/>
                </a:solidFill>
                <a:effectLst/>
              </a:rPr>
              <a:t>” (2:47).</a:t>
            </a:r>
          </a:p>
          <a:p>
            <a:br>
              <a:rPr lang="en-US" b="1" i="0" dirty="0">
                <a:solidFill>
                  <a:srgbClr val="53575B"/>
                </a:solidFill>
                <a:effectLst/>
              </a:rPr>
            </a:br>
            <a:r>
              <a:rPr lang="en-US" b="1" dirty="0"/>
              <a:t> </a:t>
            </a:r>
          </a:p>
          <a:p>
            <a:r>
              <a:rPr lang="en-US" b="1" dirty="0"/>
              <a:t>	</a:t>
            </a:r>
          </a:p>
          <a:p>
            <a:r>
              <a:rPr lang="en-US" b="1" dirty="0">
                <a:solidFill>
                  <a:srgbClr val="2F393A"/>
                </a:solidFill>
              </a:rPr>
              <a:t>(</a:t>
            </a:r>
            <a:r>
              <a:rPr lang="en-US" b="1" i="1" dirty="0">
                <a:solidFill>
                  <a:srgbClr val="2F393A"/>
                </a:solidFill>
              </a:rPr>
              <a:t>History of the Church,</a:t>
            </a:r>
            <a:r>
              <a:rPr lang="en-US" b="1" dirty="0">
                <a:solidFill>
                  <a:srgbClr val="2F393A"/>
                </a:solidFill>
              </a:rPr>
              <a:t> 1:218)</a:t>
            </a:r>
          </a:p>
          <a:p>
            <a:r>
              <a:rPr lang="en-US" b="1" dirty="0">
                <a:solidFill>
                  <a:srgbClr val="2F393A"/>
                </a:solidFill>
              </a:rPr>
              <a:t>	</a:t>
            </a:r>
            <a:r>
              <a:rPr lang="en-US" b="1" dirty="0"/>
              <a:t>(</a:t>
            </a:r>
            <a:r>
              <a:rPr lang="en-US" b="1" i="1" dirty="0"/>
              <a:t>History of the Church,</a:t>
            </a:r>
            <a:r>
              <a:rPr lang="en-US" b="1" dirty="0"/>
              <a:t>6:364–65.)</a:t>
            </a:r>
          </a:p>
          <a:p>
            <a:endParaRPr lang="en-US" b="1" dirty="0"/>
          </a:p>
          <a:p>
            <a:r>
              <a:rPr lang="en-US" b="1" dirty="0"/>
              <a:t>Prophet Joseph Smith (</a:t>
            </a:r>
            <a:r>
              <a:rPr lang="en-US" b="1" i="1" dirty="0"/>
              <a:t>Teachings of the Prophet Joseph Smith, </a:t>
            </a:r>
            <a:r>
              <a:rPr lang="en-US" b="1" dirty="0"/>
              <a:t>pp. 271–272).</a:t>
            </a:r>
          </a:p>
          <a:p>
            <a:r>
              <a:rPr lang="en-US" b="1" dirty="0"/>
              <a:t>Casey Paul Griffiths https://doctrineandcovenantscentral.org/sections/commentary-on-dc-65/?Verses-1-2</a:t>
            </a:r>
          </a:p>
          <a:p>
            <a:r>
              <a:rPr lang="en-US" b="1" dirty="0"/>
              <a:t>President Spencer W. Kimball (“Pillars of Truth,”</a:t>
            </a:r>
            <a:r>
              <a:rPr lang="en-US" b="1" i="1" dirty="0"/>
              <a:t> Ensign,</a:t>
            </a:r>
            <a:r>
              <a:rPr lang="en-US" b="1" dirty="0"/>
              <a:t> Jan. 1994, 4).</a:t>
            </a:r>
          </a:p>
          <a:p>
            <a:r>
              <a:rPr lang="en-US" b="1" dirty="0"/>
              <a:t>Elder Neil L. Andersen(“Preparing the World for the Second Coming,”</a:t>
            </a:r>
            <a:r>
              <a:rPr lang="en-US" b="1" i="1" dirty="0"/>
              <a:t> Ensign</a:t>
            </a:r>
            <a:r>
              <a:rPr lang="en-US" b="1" dirty="0"/>
              <a:t> or </a:t>
            </a:r>
            <a:r>
              <a:rPr lang="en-US" b="1" i="1" dirty="0"/>
              <a:t>Liahona,</a:t>
            </a:r>
            <a:r>
              <a:rPr lang="en-US" b="1" dirty="0"/>
              <a:t> May 2011, 49).</a:t>
            </a:r>
          </a:p>
          <a:p>
            <a:r>
              <a:rPr lang="en-US" b="1" i="1" dirty="0"/>
              <a:t>President Thomas S. Monson </a:t>
            </a:r>
            <a:r>
              <a:rPr lang="en-US" b="1" dirty="0"/>
              <a:t>(“Welcome to Conference,”)</a:t>
            </a:r>
            <a:r>
              <a:rPr lang="en-US" b="1" i="1" dirty="0"/>
              <a:t> </a:t>
            </a:r>
          </a:p>
          <a:p>
            <a:r>
              <a:rPr lang="en-US" b="1" i="1" dirty="0"/>
              <a:t>Ensign </a:t>
            </a:r>
            <a:r>
              <a:rPr lang="en-US" b="1" dirty="0"/>
              <a:t>or </a:t>
            </a:r>
            <a:r>
              <a:rPr lang="en-US" b="1" i="1" dirty="0"/>
              <a:t>Liahona,</a:t>
            </a:r>
            <a:r>
              <a:rPr lang="en-US" b="1" dirty="0"/>
              <a:t> Nov. 2009, 6).</a:t>
            </a:r>
          </a:p>
          <a:p>
            <a:r>
              <a:rPr lang="en-US" b="1" dirty="0"/>
              <a:t>Presentation by ©http://fashionsbylynda.com/blog/</a:t>
            </a:r>
          </a:p>
          <a:p>
            <a:r>
              <a:rPr lang="en-US" sz="1200" b="1" dirty="0"/>
              <a:t>Countries where missionaries cannot preach: </a:t>
            </a:r>
            <a:r>
              <a:rPr lang="en-US" sz="1200" b="1" dirty="0">
                <a:hlinkClick r:id="rId3"/>
              </a:rPr>
              <a:t>https://www.google.com/search?sca_esv=bbfe05642f884d57&amp;sxsrf=ADLYWIJkc5ET6z4c7odSprRXNOJsztv_Lg:1731170250517&amp;q=Countries+where+missionaries+are+not+allowed&amp;sa=X&amp;ved=2ahUKEwipqs_e18-JAxXrH0QIHSUOIpoQ1QJ6BAg9EAE&amp;biw=1920&amp;bih=919&amp;dpr=1</a:t>
            </a:r>
            <a:endParaRPr lang="en-US" sz="1200" b="1" dirty="0"/>
          </a:p>
          <a:p>
            <a:r>
              <a:rPr lang="en-US" sz="1600" b="1" i="0" dirty="0">
                <a:solidFill>
                  <a:srgbClr val="212225"/>
                </a:solidFill>
                <a:effectLst/>
              </a:rPr>
              <a:t>D. Todd Christofferson, “</a:t>
            </a:r>
            <a:r>
              <a:rPr lang="en-US" sz="1600" b="1" i="0" u="none" strike="noStrike" dirty="0">
                <a:effectLst/>
              </a:rPr>
              <a:t>Preparing for the Lord’s Return</a:t>
            </a:r>
            <a:r>
              <a:rPr lang="en-US" sz="1600" b="1" i="0" dirty="0">
                <a:solidFill>
                  <a:srgbClr val="212225"/>
                </a:solidFill>
                <a:effectLst/>
              </a:rPr>
              <a:t>,” </a:t>
            </a:r>
            <a:r>
              <a:rPr lang="en-US" sz="1600" b="1" i="1" dirty="0">
                <a:solidFill>
                  <a:srgbClr val="212225"/>
                </a:solidFill>
                <a:effectLst/>
              </a:rPr>
              <a:t>Ensign</a:t>
            </a:r>
            <a:r>
              <a:rPr lang="en-US" sz="1600" b="1" i="0" dirty="0">
                <a:solidFill>
                  <a:srgbClr val="212225"/>
                </a:solidFill>
                <a:effectLst/>
              </a:rPr>
              <a:t> or </a:t>
            </a:r>
            <a:r>
              <a:rPr lang="en-US" sz="1600" b="1" i="1" dirty="0">
                <a:solidFill>
                  <a:srgbClr val="212225"/>
                </a:solidFill>
                <a:effectLst/>
              </a:rPr>
              <a:t>Liahona</a:t>
            </a:r>
            <a:r>
              <a:rPr lang="en-US" sz="1600" b="1" i="0" dirty="0">
                <a:solidFill>
                  <a:srgbClr val="212225"/>
                </a:solidFill>
                <a:effectLst/>
              </a:rPr>
              <a:t>, May 2019, 82, 84</a:t>
            </a:r>
            <a:endParaRPr lang="en-US" sz="1600" b="1" dirty="0"/>
          </a:p>
          <a:p>
            <a:endParaRPr lang="en-US" sz="1200"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pSp>
        <p:nvGrpSpPr>
          <p:cNvPr id="7" name="Group 6"/>
          <p:cNvGrpSpPr/>
          <p:nvPr/>
        </p:nvGrpSpPr>
        <p:grpSpPr>
          <a:xfrm>
            <a:off x="3922003" y="478318"/>
            <a:ext cx="651753" cy="825554"/>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Footer Placeholder 14">
            <a:extLst>
              <a:ext uri="{FF2B5EF4-FFF2-40B4-BE49-F238E27FC236}">
                <a16:creationId xmlns:a16="http://schemas.microsoft.com/office/drawing/2014/main" id="{BA352BFC-6B09-45CC-AFB7-0721B24050FD}"/>
              </a:ext>
            </a:extLst>
          </p:cNvPr>
          <p:cNvSpPr>
            <a:spLocks noGrp="1"/>
          </p:cNvSpPr>
          <p:nvPr/>
        </p:nvSpPr>
        <p:spPr>
          <a:xfrm>
            <a:off x="0" y="651814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4487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618922" cy="6555641"/>
          </a:xfrm>
          <a:prstGeom prst="rect">
            <a:avLst/>
          </a:prstGeom>
          <a:noFill/>
          <a:ln>
            <a:solidFill>
              <a:schemeClr val="tx1"/>
            </a:solidFill>
          </a:ln>
        </p:spPr>
        <p:txBody>
          <a:bodyPr wrap="square" rtlCol="0">
            <a:spAutoFit/>
          </a:bodyPr>
          <a:lstStyle/>
          <a:p>
            <a:pPr fontAlgn="base"/>
            <a:r>
              <a:rPr lang="en-US" sz="1200" b="1" dirty="0"/>
              <a:t>Kingdom of God:</a:t>
            </a:r>
          </a:p>
          <a:p>
            <a:pPr fontAlgn="base"/>
            <a:r>
              <a:rPr lang="en-US" sz="1200" dirty="0"/>
              <a:t>“‘Some say that the kingdom of God was not set up upon the earth until the day of Pentecost, and that John did not preach the baptism of repentance for the remission of sins, but I say to you in the name of the Lord that the kingdom of God was set up upon the earth in the days of Adam to the present time. </a:t>
            </a:r>
          </a:p>
          <a:p>
            <a:pPr fontAlgn="base"/>
            <a:endParaRPr lang="en-US" sz="1200" dirty="0"/>
          </a:p>
          <a:p>
            <a:pPr fontAlgn="base"/>
            <a:r>
              <a:rPr lang="en-US" sz="1200" dirty="0"/>
              <a:t>Whenever there has been a righteous man on the earth, unto whom God revealed His word and gave power and authority to administer in His name, and where there is a priest of God … to administer in the ordinances of the gospel, and officiate in the priesthood of God, there is the kingdom of God. … Where there is a prophet, a priest, or a righteous man unto whom God gives His oracles, there is the kingdom of God; and where the oracles of God are not, there the kingdom of God is not.’ Prophet Joseph Smith (</a:t>
            </a:r>
            <a:r>
              <a:rPr lang="en-US" sz="1200" i="1" dirty="0"/>
              <a:t>Teachings of the Prophet Joseph Smith, </a:t>
            </a:r>
            <a:r>
              <a:rPr lang="en-US" sz="1200" dirty="0"/>
              <a:t>pp. 271–272).</a:t>
            </a:r>
          </a:p>
          <a:p>
            <a:pPr fontAlgn="base"/>
            <a:endParaRPr lang="en-US" sz="1200" dirty="0"/>
          </a:p>
          <a:p>
            <a:pPr fontAlgn="base"/>
            <a:r>
              <a:rPr lang="en-US" sz="1200" b="1" dirty="0"/>
              <a:t>Where LDS Cannot Preach---just a blog answer </a:t>
            </a:r>
          </a:p>
          <a:p>
            <a:r>
              <a:rPr lang="en-US" sz="1200" dirty="0"/>
              <a:t>Saudi Arabia, Iran, Iraq, most Muslim theocratic countries, most communist countries(so North Korea, most of China, Cuba, </a:t>
            </a:r>
            <a:r>
              <a:rPr lang="en-US" sz="1200" dirty="0" err="1"/>
              <a:t>etc</a:t>
            </a:r>
            <a:r>
              <a:rPr lang="en-US" sz="1200" dirty="0"/>
              <a:t>) </a:t>
            </a:r>
            <a:br>
              <a:rPr lang="en-US" sz="1200" dirty="0"/>
            </a:br>
            <a:br>
              <a:rPr lang="en-US" sz="1200" dirty="0"/>
            </a:br>
            <a:r>
              <a:rPr lang="en-US" sz="1200" dirty="0"/>
              <a:t>In Israel, we can't openly proselytize(so no missionaries), but we are allowed to worship and live there. And, of course, as long as someone is a closeted Mormon they can live in those Islamic Theocratic countries and the Communist countries, however they can't be open about it, and no worship is allowed, nor are missionaries allowed. </a:t>
            </a:r>
            <a:br>
              <a:rPr lang="en-US" sz="1200" dirty="0"/>
            </a:br>
            <a:br>
              <a:rPr lang="en-US" sz="1200" dirty="0"/>
            </a:br>
            <a:r>
              <a:rPr lang="en-US" sz="1200" dirty="0"/>
              <a:t>Basically, as long as the country is at least semi-democratic(with the exception of Israel), Missionaries are allowed there. Undemocratic countries we are typically not allowed in. </a:t>
            </a:r>
            <a:br>
              <a:rPr lang="en-US" sz="1200" dirty="0"/>
            </a:br>
            <a:br>
              <a:rPr lang="en-US" sz="1200" dirty="0"/>
            </a:br>
            <a:r>
              <a:rPr lang="en-US" sz="1200" dirty="0"/>
              <a:t>So, if you look at this map of the world, which shows the level of democracy each nation has, we are allowed in all Full and flawed democracies(again, Israel is the exception), and I'd say half of the Semi-dictatorships(We are allowed in Russia, for example). None of the Full dictatorships or oppressive regimes we are allowed in, except China allows us in a very few places, such as in Hong Kong. http://weblog.savetibet.org/wp-content/u...</a:t>
            </a:r>
          </a:p>
          <a:p>
            <a:r>
              <a:rPr lang="en-US" sz="1200" b="1" dirty="0"/>
              <a:t>Source:</a:t>
            </a:r>
          </a:p>
          <a:p>
            <a:r>
              <a:rPr lang="en-US" sz="1200" dirty="0"/>
              <a:t>I'm Mormon</a:t>
            </a:r>
          </a:p>
        </p:txBody>
      </p:sp>
    </p:spTree>
    <p:extLst>
      <p:ext uri="{BB962C8B-B14F-4D97-AF65-F5344CB8AC3E}">
        <p14:creationId xmlns:p14="http://schemas.microsoft.com/office/powerpoint/2010/main" val="367114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E0B8B3-EFD9-48A8-A025-F29BEBD28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74731" y="422751"/>
            <a:ext cx="1985319" cy="646331"/>
          </a:xfrm>
          <a:prstGeom prst="rect">
            <a:avLst/>
          </a:prstGeom>
          <a:noFill/>
        </p:spPr>
        <p:txBody>
          <a:bodyPr wrap="square" rtlCol="0">
            <a:spAutoFit/>
          </a:bodyPr>
          <a:lstStyle/>
          <a:p>
            <a:r>
              <a:rPr lang="en-US" b="1" dirty="0"/>
              <a:t>October 1831 in Hiram, Ohio</a:t>
            </a:r>
          </a:p>
        </p:txBody>
      </p:sp>
      <p:sp>
        <p:nvSpPr>
          <p:cNvPr id="6" name="TextBox 5"/>
          <p:cNvSpPr txBox="1"/>
          <p:nvPr/>
        </p:nvSpPr>
        <p:spPr>
          <a:xfrm>
            <a:off x="6087111" y="1463818"/>
            <a:ext cx="3065241" cy="1631216"/>
          </a:xfrm>
          <a:prstGeom prst="rect">
            <a:avLst/>
          </a:prstGeom>
          <a:noFill/>
        </p:spPr>
        <p:txBody>
          <a:bodyPr wrap="square" rtlCol="0">
            <a:spAutoFit/>
          </a:bodyPr>
          <a:lstStyle/>
          <a:p>
            <a:r>
              <a:rPr lang="en-US" sz="2000" b="1" dirty="0"/>
              <a:t>13 Revelations were received by Joseph Smith at the home of the Johnson’s where he and his family resided</a:t>
            </a:r>
          </a:p>
        </p:txBody>
      </p:sp>
      <p:sp>
        <p:nvSpPr>
          <p:cNvPr id="7" name="TextBox 6"/>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Background</a:t>
            </a:r>
            <a:endParaRPr lang="en-US" sz="4400" dirty="0">
              <a:latin typeface="Agency FB" panose="020B0503020202020204" pitchFamily="34" charset="0"/>
            </a:endParaRPr>
          </a:p>
        </p:txBody>
      </p:sp>
      <p:sp>
        <p:nvSpPr>
          <p:cNvPr id="8" name="Rectangle 7"/>
          <p:cNvSpPr/>
          <p:nvPr/>
        </p:nvSpPr>
        <p:spPr>
          <a:xfrm>
            <a:off x="2274731" y="5247820"/>
            <a:ext cx="5766808" cy="1323439"/>
          </a:xfrm>
          <a:prstGeom prst="rect">
            <a:avLst/>
          </a:prstGeom>
        </p:spPr>
        <p:txBody>
          <a:bodyPr wrap="square">
            <a:spAutoFit/>
          </a:bodyPr>
          <a:lstStyle/>
          <a:p>
            <a:r>
              <a:rPr lang="en-US" sz="2000" b="1" dirty="0">
                <a:solidFill>
                  <a:srgbClr val="2F393A"/>
                </a:solidFill>
              </a:rPr>
              <a:t>The Prophet Joseph Smith indicated that this section is a prayer. He said, “In the fore part of October, I received the following prayer [D&amp;C 65] through revelation” HC</a:t>
            </a:r>
            <a:endParaRPr lang="en-US" sz="2000" b="1" dirty="0"/>
          </a:p>
        </p:txBody>
      </p:sp>
      <p:sp>
        <p:nvSpPr>
          <p:cNvPr id="9" name="TextBox 8"/>
          <p:cNvSpPr txBox="1"/>
          <p:nvPr/>
        </p:nvSpPr>
        <p:spPr>
          <a:xfrm>
            <a:off x="810973" y="3596869"/>
            <a:ext cx="3538015" cy="1323439"/>
          </a:xfrm>
          <a:prstGeom prst="rect">
            <a:avLst/>
          </a:prstGeom>
          <a:noFill/>
        </p:spPr>
        <p:txBody>
          <a:bodyPr wrap="square" rtlCol="0">
            <a:spAutoFit/>
          </a:bodyPr>
          <a:lstStyle/>
          <a:p>
            <a:r>
              <a:rPr lang="en-US" sz="2000" b="1" dirty="0"/>
              <a:t>During this time Joseph Smith and Sidney Rigdon, as scribe, were in the process of translating the scriptures</a:t>
            </a:r>
          </a:p>
        </p:txBody>
      </p:sp>
      <p:pic>
        <p:nvPicPr>
          <p:cNvPr id="3" name="Picture 2">
            <a:extLst>
              <a:ext uri="{FF2B5EF4-FFF2-40B4-BE49-F238E27FC236}">
                <a16:creationId xmlns:a16="http://schemas.microsoft.com/office/drawing/2014/main" id="{310AE8CF-68C1-46F4-BC43-D20618DAB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60" y="1396594"/>
            <a:ext cx="2419350" cy="2200275"/>
          </a:xfrm>
          <a:prstGeom prst="rect">
            <a:avLst/>
          </a:prstGeom>
        </p:spPr>
      </p:pic>
      <p:pic>
        <p:nvPicPr>
          <p:cNvPr id="12" name="Picture 11">
            <a:extLst>
              <a:ext uri="{FF2B5EF4-FFF2-40B4-BE49-F238E27FC236}">
                <a16:creationId xmlns:a16="http://schemas.microsoft.com/office/drawing/2014/main" id="{D49E91DE-3A74-4C16-A56A-8D1860627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838" y="3296173"/>
            <a:ext cx="2105025" cy="2714625"/>
          </a:xfrm>
          <a:prstGeom prst="rect">
            <a:avLst/>
          </a:prstGeom>
        </p:spPr>
      </p:pic>
    </p:spTree>
    <p:extLst>
      <p:ext uri="{BB962C8B-B14F-4D97-AF65-F5344CB8AC3E}">
        <p14:creationId xmlns:p14="http://schemas.microsoft.com/office/powerpoint/2010/main" val="39788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94B86-F949-F1EE-396B-13D191F78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4D0668-0058-7ADF-E1A6-7B98AB636DB3}"/>
              </a:ext>
            </a:extLst>
          </p:cNvPr>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Prepare Ye the Way of the Lord</a:t>
            </a:r>
            <a:endParaRPr lang="en-US" sz="4400" dirty="0">
              <a:latin typeface="Agency FB" panose="020B0503020202020204" pitchFamily="34" charset="0"/>
            </a:endParaRPr>
          </a:p>
        </p:txBody>
      </p:sp>
      <p:sp>
        <p:nvSpPr>
          <p:cNvPr id="5" name="TextBox 4">
            <a:extLst>
              <a:ext uri="{FF2B5EF4-FFF2-40B4-BE49-F238E27FC236}">
                <a16:creationId xmlns:a16="http://schemas.microsoft.com/office/drawing/2014/main" id="{98007C43-CE1F-0D36-0249-AA512AC3F589}"/>
              </a:ext>
            </a:extLst>
          </p:cNvPr>
          <p:cNvSpPr txBox="1"/>
          <p:nvPr/>
        </p:nvSpPr>
        <p:spPr>
          <a:xfrm>
            <a:off x="2743200" y="1349965"/>
            <a:ext cx="6869663" cy="1477328"/>
          </a:xfrm>
          <a:prstGeom prst="rect">
            <a:avLst/>
          </a:prstGeom>
          <a:noFill/>
        </p:spPr>
        <p:txBody>
          <a:bodyPr wrap="square">
            <a:spAutoFit/>
          </a:bodyPr>
          <a:lstStyle/>
          <a:p>
            <a:r>
              <a:rPr lang="en-US" b="1" i="0" dirty="0">
                <a:solidFill>
                  <a:srgbClr val="212225"/>
                </a:solidFill>
                <a:effectLst/>
              </a:rPr>
              <a:t>On September 12, 1831, Joseph Smith and his family moved 30 miles southeast of Kirtland, Ohio, to the John and Alice Johnson home in Hiram, Ohio. A Church service was held at the Johnson home on Sunday, October 30, 1831. On that same day, the Prophet received the revelation that is recorded in </a:t>
            </a:r>
            <a:r>
              <a:rPr lang="en-US" b="1" i="0" u="none" strike="noStrike" dirty="0">
                <a:effectLst/>
              </a:rPr>
              <a:t>Doctrine and Covenants 65</a:t>
            </a:r>
            <a:r>
              <a:rPr lang="en-US" b="1" i="0" dirty="0">
                <a:solidFill>
                  <a:srgbClr val="212225"/>
                </a:solidFill>
                <a:effectLst/>
              </a:rPr>
              <a:t>. </a:t>
            </a:r>
            <a:r>
              <a:rPr lang="en-US" sz="1000" b="1" dirty="0">
                <a:solidFill>
                  <a:srgbClr val="212225"/>
                </a:solidFill>
              </a:rPr>
              <a:t>M</a:t>
            </a:r>
            <a:r>
              <a:rPr lang="en-US" sz="1000" b="1" i="0" dirty="0">
                <a:solidFill>
                  <a:srgbClr val="212225"/>
                </a:solidFill>
                <a:effectLst/>
              </a:rPr>
              <a:t>anual</a:t>
            </a:r>
            <a:endParaRPr lang="en-US" sz="1000" b="1" dirty="0"/>
          </a:p>
        </p:txBody>
      </p:sp>
      <p:sp>
        <p:nvSpPr>
          <p:cNvPr id="6" name="Rectangle 5">
            <a:extLst>
              <a:ext uri="{FF2B5EF4-FFF2-40B4-BE49-F238E27FC236}">
                <a16:creationId xmlns:a16="http://schemas.microsoft.com/office/drawing/2014/main" id="{245BB446-1712-40AC-5731-ADB0B1EC9077}"/>
              </a:ext>
            </a:extLst>
          </p:cNvPr>
          <p:cNvSpPr/>
          <p:nvPr/>
        </p:nvSpPr>
        <p:spPr>
          <a:xfrm>
            <a:off x="1789540" y="3771134"/>
            <a:ext cx="4191383" cy="1631216"/>
          </a:xfrm>
          <a:prstGeom prst="rect">
            <a:avLst/>
          </a:prstGeom>
        </p:spPr>
        <p:txBody>
          <a:bodyPr wrap="square">
            <a:spAutoFit/>
          </a:bodyPr>
          <a:lstStyle/>
          <a:p>
            <a:r>
              <a:rPr lang="en-US" sz="2000" b="1" dirty="0">
                <a:solidFill>
                  <a:srgbClr val="2F393A"/>
                </a:solidFill>
              </a:rPr>
              <a:t>The Prophet Joseph Smith indicated that this section is a prayer. He said, “In the fore part of October, I received the following prayer [D&amp;C 65] through revelation” </a:t>
            </a:r>
            <a:r>
              <a:rPr lang="en-US" sz="1200" b="1" dirty="0">
                <a:solidFill>
                  <a:srgbClr val="2F393A"/>
                </a:solidFill>
              </a:rPr>
              <a:t>HC</a:t>
            </a:r>
            <a:endParaRPr lang="en-US" sz="1200" b="1" dirty="0"/>
          </a:p>
        </p:txBody>
      </p:sp>
      <p:pic>
        <p:nvPicPr>
          <p:cNvPr id="12" name="Picture 11">
            <a:extLst>
              <a:ext uri="{FF2B5EF4-FFF2-40B4-BE49-F238E27FC236}">
                <a16:creationId xmlns:a16="http://schemas.microsoft.com/office/drawing/2014/main" id="{5DDC96F0-BDA7-2536-EB65-B739BB0DDC89}"/>
              </a:ext>
            </a:extLst>
          </p:cNvPr>
          <p:cNvPicPr>
            <a:picLocks noChangeAspect="1"/>
          </p:cNvPicPr>
          <p:nvPr/>
        </p:nvPicPr>
        <p:blipFill>
          <a:blip r:embed="rId3"/>
          <a:stretch>
            <a:fillRect/>
          </a:stretch>
        </p:blipFill>
        <p:spPr>
          <a:xfrm>
            <a:off x="6567303" y="3338793"/>
            <a:ext cx="5166612" cy="2858126"/>
          </a:xfrm>
          <a:prstGeom prst="rect">
            <a:avLst/>
          </a:prstGeom>
        </p:spPr>
      </p:pic>
    </p:spTree>
    <p:extLst>
      <p:ext uri="{BB962C8B-B14F-4D97-AF65-F5344CB8AC3E}">
        <p14:creationId xmlns:p14="http://schemas.microsoft.com/office/powerpoint/2010/main" val="952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07D85C-1263-4769-B2C6-DE55245E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68162" y="89246"/>
            <a:ext cx="8855677" cy="830997"/>
          </a:xfrm>
          <a:prstGeom prst="rect">
            <a:avLst/>
          </a:prstGeom>
          <a:noFill/>
        </p:spPr>
        <p:txBody>
          <a:bodyPr wrap="square" rtlCol="0">
            <a:spAutoFit/>
          </a:bodyPr>
          <a:lstStyle/>
          <a:p>
            <a:pPr algn="ctr"/>
            <a:r>
              <a:rPr lang="en-US" sz="4800" dirty="0">
                <a:latin typeface="Agency FB" panose="020B0503020202020204" pitchFamily="34" charset="0"/>
              </a:rPr>
              <a:t>Setting Up the Kingdom of God</a:t>
            </a:r>
          </a:p>
        </p:txBody>
      </p:sp>
      <p:sp>
        <p:nvSpPr>
          <p:cNvPr id="18" name="TextBox 17"/>
          <p:cNvSpPr txBox="1"/>
          <p:nvPr/>
        </p:nvSpPr>
        <p:spPr>
          <a:xfrm>
            <a:off x="23137" y="6488668"/>
            <a:ext cx="1387098" cy="369332"/>
          </a:xfrm>
          <a:prstGeom prst="rect">
            <a:avLst/>
          </a:prstGeom>
          <a:noFill/>
        </p:spPr>
        <p:txBody>
          <a:bodyPr wrap="square" rtlCol="0">
            <a:spAutoFit/>
          </a:bodyPr>
          <a:lstStyle/>
          <a:p>
            <a:pPr algn="ctr"/>
            <a:r>
              <a:rPr lang="en-US" dirty="0"/>
              <a:t>D&amp;C 65:1-2</a:t>
            </a:r>
          </a:p>
        </p:txBody>
      </p:sp>
      <p:sp>
        <p:nvSpPr>
          <p:cNvPr id="8" name="Rectangle 7"/>
          <p:cNvSpPr/>
          <p:nvPr/>
        </p:nvSpPr>
        <p:spPr>
          <a:xfrm>
            <a:off x="625010" y="1536174"/>
            <a:ext cx="6006042" cy="3785652"/>
          </a:xfrm>
          <a:prstGeom prst="rect">
            <a:avLst/>
          </a:prstGeom>
        </p:spPr>
        <p:txBody>
          <a:bodyPr wrap="square">
            <a:spAutoFit/>
          </a:bodyPr>
          <a:lstStyle/>
          <a:p>
            <a:r>
              <a:rPr lang="en-US" sz="2400" b="1" dirty="0">
                <a:solidFill>
                  <a:srgbClr val="2F393A"/>
                </a:solidFill>
              </a:rPr>
              <a:t>“committed unto man” -- enables the gospel to fill the whole earth </a:t>
            </a:r>
          </a:p>
          <a:p>
            <a:endParaRPr lang="en-US" sz="2400" b="1" dirty="0">
              <a:solidFill>
                <a:srgbClr val="2F393A"/>
              </a:solidFill>
            </a:endParaRPr>
          </a:p>
          <a:p>
            <a:r>
              <a:rPr lang="en-US" sz="2400" b="1" dirty="0">
                <a:solidFill>
                  <a:srgbClr val="2F393A"/>
                </a:solidFill>
              </a:rPr>
              <a:t>“keys of the kingdom” --the priesthood authority to preside in the Church. </a:t>
            </a:r>
          </a:p>
          <a:p>
            <a:endParaRPr lang="en-US" sz="2400" b="1" dirty="0">
              <a:solidFill>
                <a:srgbClr val="2F393A"/>
              </a:solidFill>
            </a:endParaRPr>
          </a:p>
          <a:p>
            <a:r>
              <a:rPr lang="en-US" sz="2400" b="1" dirty="0">
                <a:solidFill>
                  <a:srgbClr val="2F393A"/>
                </a:solidFill>
              </a:rPr>
              <a:t>With these keys, the President of the Church leads our efforts to preach the gospel. He delegates some of the keys to general and local priesthood leaders.</a:t>
            </a:r>
            <a:endParaRPr lang="en-US" sz="2400" b="1" dirty="0"/>
          </a:p>
        </p:txBody>
      </p:sp>
      <p:pic>
        <p:nvPicPr>
          <p:cNvPr id="3" name="Picture 2">
            <a:extLst>
              <a:ext uri="{FF2B5EF4-FFF2-40B4-BE49-F238E27FC236}">
                <a16:creationId xmlns:a16="http://schemas.microsoft.com/office/drawing/2014/main" id="{8F62B8B7-D13B-4B34-BDF3-46825896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48" y="3463964"/>
            <a:ext cx="3900536" cy="2559245"/>
          </a:xfrm>
          <a:prstGeom prst="rect">
            <a:avLst/>
          </a:prstGeom>
        </p:spPr>
      </p:pic>
      <p:sp>
        <p:nvSpPr>
          <p:cNvPr id="4" name="TextBox 3">
            <a:extLst>
              <a:ext uri="{FF2B5EF4-FFF2-40B4-BE49-F238E27FC236}">
                <a16:creationId xmlns:a16="http://schemas.microsoft.com/office/drawing/2014/main" id="{497BC757-8CBD-E482-6AB5-076B71DFD712}"/>
              </a:ext>
            </a:extLst>
          </p:cNvPr>
          <p:cNvSpPr txBox="1"/>
          <p:nvPr/>
        </p:nvSpPr>
        <p:spPr>
          <a:xfrm>
            <a:off x="7256062" y="1012618"/>
            <a:ext cx="3715822" cy="1631216"/>
          </a:xfrm>
          <a:prstGeom prst="rect">
            <a:avLst/>
          </a:prstGeom>
          <a:noFill/>
        </p:spPr>
        <p:txBody>
          <a:bodyPr wrap="square">
            <a:spAutoFit/>
          </a:bodyPr>
          <a:lstStyle/>
          <a:p>
            <a:r>
              <a:rPr lang="en-US" b="1" i="0" dirty="0">
                <a:solidFill>
                  <a:srgbClr val="53575B"/>
                </a:solidFill>
                <a:effectLst/>
              </a:rPr>
              <a:t>“Keys of the kingdom,” or “keys of the priesthood,” are “the rights of presidency, or the power given to man by God to direct, control, and govern God’s priesthood on earth”</a:t>
            </a:r>
          </a:p>
          <a:p>
            <a:r>
              <a:rPr lang="en-US" sz="1000" b="1" dirty="0">
                <a:solidFill>
                  <a:srgbClr val="53575B"/>
                </a:solidFill>
              </a:rPr>
              <a:t>Guide to the scriptures</a:t>
            </a:r>
            <a:endParaRPr lang="en-US" sz="1000" b="1" dirty="0"/>
          </a:p>
        </p:txBody>
      </p:sp>
    </p:spTree>
    <p:extLst>
      <p:ext uri="{BB962C8B-B14F-4D97-AF65-F5344CB8AC3E}">
        <p14:creationId xmlns:p14="http://schemas.microsoft.com/office/powerpoint/2010/main" val="1466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6F9370-F7A4-493E-A2D9-859BF6017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30869" y="959344"/>
            <a:ext cx="4084547" cy="5078313"/>
          </a:xfrm>
          <a:prstGeom prst="rect">
            <a:avLst/>
          </a:prstGeom>
          <a:noFill/>
        </p:spPr>
        <p:txBody>
          <a:bodyPr wrap="square" rtlCol="0">
            <a:spAutoFit/>
          </a:bodyPr>
          <a:lstStyle/>
          <a:p>
            <a:pPr fontAlgn="base"/>
            <a:r>
              <a:rPr lang="en-US" b="1" dirty="0"/>
              <a:t>“The ancient prophets declared that in the last days the God of heaven should set up a kingdom which should never be destroyed, nor left to other people; and the very time that was calculated on, this people were struggling to bring it out. …</a:t>
            </a:r>
          </a:p>
          <a:p>
            <a:pPr fontAlgn="base"/>
            <a:endParaRPr lang="en-US" b="1" dirty="0"/>
          </a:p>
          <a:p>
            <a:pPr fontAlgn="base"/>
            <a:r>
              <a:rPr lang="en-US" b="1" dirty="0"/>
              <a:t>“I calculate to be one of the instruments of setting up the kingdom of Daniel by the word of the Lord, and I intend to lay a foundation that will revolutionize the whole world. … </a:t>
            </a:r>
          </a:p>
          <a:p>
            <a:pPr fontAlgn="base"/>
            <a:endParaRPr lang="en-US" b="1" dirty="0"/>
          </a:p>
          <a:p>
            <a:pPr fontAlgn="base"/>
            <a:r>
              <a:rPr lang="en-US" b="1" dirty="0"/>
              <a:t>It will not be by sword or gun that this kingdom will roll on: the power of truth is such that all nations will be under the necessity of obeying the Gospel.” </a:t>
            </a:r>
          </a:p>
          <a:p>
            <a:pPr fontAlgn="base"/>
            <a:r>
              <a:rPr lang="en-US" b="1" dirty="0"/>
              <a:t>HC</a:t>
            </a:r>
          </a:p>
        </p:txBody>
      </p:sp>
      <p:sp>
        <p:nvSpPr>
          <p:cNvPr id="7" name="TextBox 6"/>
          <p:cNvSpPr txBox="1"/>
          <p:nvPr/>
        </p:nvSpPr>
        <p:spPr>
          <a:xfrm>
            <a:off x="1668162" y="89245"/>
            <a:ext cx="8855677" cy="923330"/>
          </a:xfrm>
          <a:prstGeom prst="rect">
            <a:avLst/>
          </a:prstGeom>
          <a:noFill/>
        </p:spPr>
        <p:txBody>
          <a:bodyPr wrap="square" rtlCol="0">
            <a:spAutoFit/>
          </a:bodyPr>
          <a:lstStyle/>
          <a:p>
            <a:pPr algn="ctr"/>
            <a:r>
              <a:rPr lang="en-US" sz="5400" dirty="0">
                <a:latin typeface="Agency FB" panose="020B0503020202020204" pitchFamily="34" charset="0"/>
              </a:rPr>
              <a:t>Our Role in the Kingdom</a:t>
            </a:r>
          </a:p>
        </p:txBody>
      </p:sp>
      <p:sp>
        <p:nvSpPr>
          <p:cNvPr id="8" name="Rectangle 7"/>
          <p:cNvSpPr/>
          <p:nvPr/>
        </p:nvSpPr>
        <p:spPr>
          <a:xfrm>
            <a:off x="189186" y="6445197"/>
            <a:ext cx="4572000" cy="369332"/>
          </a:xfrm>
          <a:prstGeom prst="rect">
            <a:avLst/>
          </a:prstGeom>
        </p:spPr>
        <p:txBody>
          <a:bodyPr>
            <a:spAutoFit/>
          </a:bodyPr>
          <a:lstStyle/>
          <a:p>
            <a:r>
              <a:rPr lang="en-US" dirty="0">
                <a:solidFill>
                  <a:srgbClr val="2F393A"/>
                </a:solidFill>
                <a:latin typeface="Abadi" panose="020B0604020104020204" pitchFamily="34" charset="0"/>
              </a:rPr>
              <a:t>D&amp;C 65:1-6</a:t>
            </a:r>
            <a:endParaRPr lang="en-US" dirty="0"/>
          </a:p>
        </p:txBody>
      </p:sp>
      <p:pic>
        <p:nvPicPr>
          <p:cNvPr id="3" name="Picture 2">
            <a:extLst>
              <a:ext uri="{FF2B5EF4-FFF2-40B4-BE49-F238E27FC236}">
                <a16:creationId xmlns:a16="http://schemas.microsoft.com/office/drawing/2014/main" id="{4FDEA787-B449-4135-8D75-86FB5C2DD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45" y="1101820"/>
            <a:ext cx="2057400" cy="2581275"/>
          </a:xfrm>
          <a:prstGeom prst="rect">
            <a:avLst/>
          </a:prstGeom>
        </p:spPr>
      </p:pic>
      <p:pic>
        <p:nvPicPr>
          <p:cNvPr id="10" name="Picture 9">
            <a:extLst>
              <a:ext uri="{FF2B5EF4-FFF2-40B4-BE49-F238E27FC236}">
                <a16:creationId xmlns:a16="http://schemas.microsoft.com/office/drawing/2014/main" id="{CE98B17B-5C4A-4513-BD98-4DF0468CB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94" y="3863830"/>
            <a:ext cx="3206005" cy="2400632"/>
          </a:xfrm>
          <a:prstGeom prst="rect">
            <a:avLst/>
          </a:prstGeom>
        </p:spPr>
      </p:pic>
      <p:pic>
        <p:nvPicPr>
          <p:cNvPr id="12" name="Picture 11">
            <a:extLst>
              <a:ext uri="{FF2B5EF4-FFF2-40B4-BE49-F238E27FC236}">
                <a16:creationId xmlns:a16="http://schemas.microsoft.com/office/drawing/2014/main" id="{E11CCA18-F261-4297-A60E-43511692B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281" y="1933903"/>
            <a:ext cx="2924783" cy="4302953"/>
          </a:xfrm>
          <a:prstGeom prst="rect">
            <a:avLst/>
          </a:prstGeom>
        </p:spPr>
      </p:pic>
    </p:spTree>
    <p:extLst>
      <p:ext uri="{BB962C8B-B14F-4D97-AF65-F5344CB8AC3E}">
        <p14:creationId xmlns:p14="http://schemas.microsoft.com/office/powerpoint/2010/main" val="197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B0F859-7DA6-4626-952E-9719ECCAD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9F7CAF-34C5-055B-10DD-ED61D5791C8F}"/>
              </a:ext>
            </a:extLst>
          </p:cNvPr>
          <p:cNvSpPr txBox="1"/>
          <p:nvPr/>
        </p:nvSpPr>
        <p:spPr>
          <a:xfrm>
            <a:off x="1668162" y="89246"/>
            <a:ext cx="8855677" cy="830997"/>
          </a:xfrm>
          <a:prstGeom prst="rect">
            <a:avLst/>
          </a:prstGeom>
          <a:noFill/>
        </p:spPr>
        <p:txBody>
          <a:bodyPr wrap="square" rtlCol="0">
            <a:spAutoFit/>
          </a:bodyPr>
          <a:lstStyle/>
          <a:p>
            <a:pPr algn="ctr"/>
            <a:r>
              <a:rPr lang="en-US" sz="4800" dirty="0">
                <a:latin typeface="Agency FB" panose="020B0503020202020204" pitchFamily="34" charset="0"/>
              </a:rPr>
              <a:t>Stone Cut Out of the Mountain Without Hands</a:t>
            </a:r>
          </a:p>
        </p:txBody>
      </p:sp>
      <p:sp>
        <p:nvSpPr>
          <p:cNvPr id="5" name="TextBox 4">
            <a:extLst>
              <a:ext uri="{FF2B5EF4-FFF2-40B4-BE49-F238E27FC236}">
                <a16:creationId xmlns:a16="http://schemas.microsoft.com/office/drawing/2014/main" id="{25EC99F9-7D2E-354A-F19D-D2DE2DD2D758}"/>
              </a:ext>
            </a:extLst>
          </p:cNvPr>
          <p:cNvSpPr txBox="1"/>
          <p:nvPr/>
        </p:nvSpPr>
        <p:spPr>
          <a:xfrm>
            <a:off x="2950285" y="1009489"/>
            <a:ext cx="6753112" cy="646331"/>
          </a:xfrm>
          <a:prstGeom prst="rect">
            <a:avLst/>
          </a:prstGeom>
          <a:noFill/>
        </p:spPr>
        <p:txBody>
          <a:bodyPr wrap="square">
            <a:spAutoFit/>
          </a:bodyPr>
          <a:lstStyle/>
          <a:p>
            <a:r>
              <a:rPr lang="en-US" b="1" i="0" dirty="0">
                <a:solidFill>
                  <a:srgbClr val="FF0000"/>
                </a:solidFill>
                <a:effectLst/>
              </a:rPr>
              <a:t>“The Lord’s Church [increasing] in magnitude until it fills the whole earth, ‘never [to] be destroyed … [but to] stand for ever’</a:t>
            </a:r>
            <a:endParaRPr lang="en-US" b="1" dirty="0">
              <a:solidFill>
                <a:srgbClr val="FF0000"/>
              </a:solidFill>
            </a:endParaRPr>
          </a:p>
        </p:txBody>
      </p:sp>
      <p:sp>
        <p:nvSpPr>
          <p:cNvPr id="6" name="Rectangle 5">
            <a:extLst>
              <a:ext uri="{FF2B5EF4-FFF2-40B4-BE49-F238E27FC236}">
                <a16:creationId xmlns:a16="http://schemas.microsoft.com/office/drawing/2014/main" id="{C510576F-3115-908F-81DB-95674B885E04}"/>
              </a:ext>
            </a:extLst>
          </p:cNvPr>
          <p:cNvSpPr/>
          <p:nvPr/>
        </p:nvSpPr>
        <p:spPr>
          <a:xfrm>
            <a:off x="189186" y="6445197"/>
            <a:ext cx="4572000" cy="369332"/>
          </a:xfrm>
          <a:prstGeom prst="rect">
            <a:avLst/>
          </a:prstGeom>
        </p:spPr>
        <p:txBody>
          <a:bodyPr>
            <a:spAutoFit/>
          </a:bodyPr>
          <a:lstStyle/>
          <a:p>
            <a:r>
              <a:rPr lang="en-US" dirty="0">
                <a:solidFill>
                  <a:srgbClr val="2F393A"/>
                </a:solidFill>
                <a:latin typeface="Abadi" panose="020B0604020104020204" pitchFamily="34" charset="0"/>
              </a:rPr>
              <a:t>D&amp;C 65:2; see Daniel 2:31-44</a:t>
            </a:r>
            <a:endParaRPr lang="en-US" dirty="0"/>
          </a:p>
        </p:txBody>
      </p:sp>
      <p:pic>
        <p:nvPicPr>
          <p:cNvPr id="8" name="Picture 7">
            <a:extLst>
              <a:ext uri="{FF2B5EF4-FFF2-40B4-BE49-F238E27FC236}">
                <a16:creationId xmlns:a16="http://schemas.microsoft.com/office/drawing/2014/main" id="{388249FC-8DB6-DF29-5A56-2849E6665ECD}"/>
              </a:ext>
            </a:extLst>
          </p:cNvPr>
          <p:cNvPicPr>
            <a:picLocks noChangeAspect="1"/>
          </p:cNvPicPr>
          <p:nvPr/>
        </p:nvPicPr>
        <p:blipFill>
          <a:blip r:embed="rId3"/>
          <a:stretch>
            <a:fillRect/>
          </a:stretch>
        </p:blipFill>
        <p:spPr>
          <a:xfrm>
            <a:off x="1385928" y="1918653"/>
            <a:ext cx="3128713" cy="4263711"/>
          </a:xfrm>
          <a:prstGeom prst="rect">
            <a:avLst/>
          </a:prstGeom>
        </p:spPr>
      </p:pic>
      <p:sp>
        <p:nvSpPr>
          <p:cNvPr id="10" name="TextBox 9">
            <a:extLst>
              <a:ext uri="{FF2B5EF4-FFF2-40B4-BE49-F238E27FC236}">
                <a16:creationId xmlns:a16="http://schemas.microsoft.com/office/drawing/2014/main" id="{34754AC5-84DA-84FF-9A11-0DA02F589B12}"/>
              </a:ext>
            </a:extLst>
          </p:cNvPr>
          <p:cNvSpPr txBox="1"/>
          <p:nvPr/>
        </p:nvSpPr>
        <p:spPr>
          <a:xfrm>
            <a:off x="4994238" y="1902214"/>
            <a:ext cx="6094206" cy="3416320"/>
          </a:xfrm>
          <a:prstGeom prst="rect">
            <a:avLst/>
          </a:prstGeom>
          <a:noFill/>
        </p:spPr>
        <p:txBody>
          <a:bodyPr wrap="square">
            <a:spAutoFit/>
          </a:bodyPr>
          <a:lstStyle/>
          <a:p>
            <a:r>
              <a:rPr lang="en-US" b="1" i="0" dirty="0">
                <a:solidFill>
                  <a:srgbClr val="000000"/>
                </a:solidFill>
                <a:effectLst/>
              </a:rPr>
              <a:t>The image represented different kingdoms of the earth. The head of gold represented Nebuchadnezzar’s kingdom, while the parts of the statue made of silver, brass, iron, and clay represented inferior kingdoms that were to follow. </a:t>
            </a:r>
          </a:p>
          <a:p>
            <a:endParaRPr lang="en-US" b="1" dirty="0">
              <a:solidFill>
                <a:srgbClr val="000000"/>
              </a:solidFill>
            </a:endParaRPr>
          </a:p>
          <a:p>
            <a:r>
              <a:rPr lang="en-US" b="1" i="0" dirty="0">
                <a:solidFill>
                  <a:srgbClr val="000000"/>
                </a:solidFill>
                <a:effectLst/>
              </a:rPr>
              <a:t>As for the stone that destroyed the image, Daniel declared that in the days of the kingdoms of iron and clay “shall the God of heaven set up a kingdom, which shall never be destroyed: and the kingdom shall not be left to other people, but it shall break in pieces and consume all these kingdoms, and it shall stand forever”.</a:t>
            </a:r>
          </a:p>
          <a:p>
            <a:endParaRPr lang="en-US" b="1" dirty="0">
              <a:solidFill>
                <a:srgbClr val="000000"/>
              </a:solidFill>
            </a:endParaRPr>
          </a:p>
        </p:txBody>
      </p:sp>
      <p:sp>
        <p:nvSpPr>
          <p:cNvPr id="11" name="Rectangle 10">
            <a:extLst>
              <a:ext uri="{FF2B5EF4-FFF2-40B4-BE49-F238E27FC236}">
                <a16:creationId xmlns:a16="http://schemas.microsoft.com/office/drawing/2014/main" id="{DCB30144-8737-72C9-F2ED-E934165C671B}"/>
              </a:ext>
            </a:extLst>
          </p:cNvPr>
          <p:cNvSpPr/>
          <p:nvPr/>
        </p:nvSpPr>
        <p:spPr>
          <a:xfrm>
            <a:off x="5670534" y="5125236"/>
            <a:ext cx="5135538" cy="1446550"/>
          </a:xfrm>
          <a:prstGeom prst="rect">
            <a:avLst/>
          </a:prstGeom>
          <a:noFill/>
        </p:spPr>
        <p:txBody>
          <a:bodyPr wrap="square" lIns="91440" tIns="45720" rIns="91440" bIns="45720">
            <a:spAutoFit/>
          </a:bodyPr>
          <a:lstStyle/>
          <a:p>
            <a:pPr algn="ctr"/>
            <a:r>
              <a:rPr lang="en-US" sz="4400" b="1" i="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This stone is the restored gospel.</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TextBox 12">
            <a:extLst>
              <a:ext uri="{FF2B5EF4-FFF2-40B4-BE49-F238E27FC236}">
                <a16:creationId xmlns:a16="http://schemas.microsoft.com/office/drawing/2014/main" id="{E452E2DD-E179-118B-8D06-FE3B922EA7F4}"/>
              </a:ext>
            </a:extLst>
          </p:cNvPr>
          <p:cNvSpPr txBox="1"/>
          <p:nvPr/>
        </p:nvSpPr>
        <p:spPr>
          <a:xfrm>
            <a:off x="9563547" y="6435419"/>
            <a:ext cx="2536115" cy="369332"/>
          </a:xfrm>
          <a:prstGeom prst="rect">
            <a:avLst/>
          </a:prstGeom>
          <a:noFill/>
        </p:spPr>
        <p:txBody>
          <a:bodyPr wrap="square">
            <a:spAutoFit/>
          </a:bodyPr>
          <a:lstStyle/>
          <a:p>
            <a:pPr algn="r"/>
            <a:r>
              <a:rPr lang="en-US" dirty="0">
                <a:solidFill>
                  <a:srgbClr val="2F393A"/>
                </a:solidFill>
                <a:latin typeface="Abadi" panose="020B0604020104020204" pitchFamily="34" charset="0"/>
              </a:rPr>
              <a:t>Casey Paul Griffiths</a:t>
            </a:r>
            <a:endParaRPr lang="en-US" dirty="0"/>
          </a:p>
        </p:txBody>
      </p:sp>
    </p:spTree>
    <p:extLst>
      <p:ext uri="{BB962C8B-B14F-4D97-AF65-F5344CB8AC3E}">
        <p14:creationId xmlns:p14="http://schemas.microsoft.com/office/powerpoint/2010/main" val="21042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F32022-0994-4C57-AB20-A40C2F3C4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79660" y="1212743"/>
            <a:ext cx="4166343" cy="2862322"/>
          </a:xfrm>
          <a:prstGeom prst="rect">
            <a:avLst/>
          </a:prstGeom>
          <a:noFill/>
        </p:spPr>
        <p:txBody>
          <a:bodyPr wrap="square" rtlCol="0">
            <a:spAutoFit/>
          </a:bodyPr>
          <a:lstStyle/>
          <a:p>
            <a:pPr fontAlgn="base"/>
            <a:r>
              <a:rPr lang="en-US" b="1" dirty="0"/>
              <a:t>The Lord revealed the dream and its meaning to Daniel. </a:t>
            </a:r>
          </a:p>
          <a:p>
            <a:pPr fontAlgn="base"/>
            <a:endParaRPr lang="en-US" b="1" dirty="0"/>
          </a:p>
          <a:p>
            <a:pPr fontAlgn="base"/>
            <a:r>
              <a:rPr lang="en-US" b="1" dirty="0"/>
              <a:t>In the dream, a great statue, which represented various political kingdoms, was destroyed by a stone cut without hands from a mountain. </a:t>
            </a:r>
          </a:p>
          <a:p>
            <a:pPr fontAlgn="base"/>
            <a:endParaRPr lang="en-US" b="1" dirty="0"/>
          </a:p>
          <a:p>
            <a:pPr fontAlgn="base"/>
            <a:r>
              <a:rPr lang="en-US" b="1" dirty="0"/>
              <a:t>The stone started small but grew until it filled the whole earth.</a:t>
            </a:r>
          </a:p>
        </p:txBody>
      </p:sp>
      <p:sp>
        <p:nvSpPr>
          <p:cNvPr id="7" name="TextBox 6"/>
          <p:cNvSpPr txBox="1"/>
          <p:nvPr/>
        </p:nvSpPr>
        <p:spPr>
          <a:xfrm>
            <a:off x="1668162" y="89245"/>
            <a:ext cx="8855677" cy="923330"/>
          </a:xfrm>
          <a:prstGeom prst="rect">
            <a:avLst/>
          </a:prstGeom>
          <a:noFill/>
        </p:spPr>
        <p:txBody>
          <a:bodyPr wrap="square" rtlCol="0">
            <a:spAutoFit/>
          </a:bodyPr>
          <a:lstStyle/>
          <a:p>
            <a:pPr algn="ctr"/>
            <a:r>
              <a:rPr lang="en-US" sz="5400" dirty="0">
                <a:latin typeface="Agency FB" panose="020B0503020202020204" pitchFamily="34" charset="0"/>
              </a:rPr>
              <a:t>Nebuchadnezzar’s Dream</a:t>
            </a:r>
          </a:p>
        </p:txBody>
      </p:sp>
      <p:sp>
        <p:nvSpPr>
          <p:cNvPr id="8" name="Rectangle 7"/>
          <p:cNvSpPr/>
          <p:nvPr/>
        </p:nvSpPr>
        <p:spPr>
          <a:xfrm>
            <a:off x="0" y="6496653"/>
            <a:ext cx="4572000" cy="369332"/>
          </a:xfrm>
          <a:prstGeom prst="rect">
            <a:avLst/>
          </a:prstGeom>
        </p:spPr>
        <p:txBody>
          <a:bodyPr>
            <a:spAutoFit/>
          </a:bodyPr>
          <a:lstStyle/>
          <a:p>
            <a:r>
              <a:rPr lang="en-US" dirty="0">
                <a:solidFill>
                  <a:srgbClr val="2F393A"/>
                </a:solidFill>
                <a:latin typeface="Abadi" panose="020B0604020104020204" pitchFamily="34" charset="0"/>
              </a:rPr>
              <a:t>Daniel 2:31-45</a:t>
            </a:r>
            <a:endParaRPr lang="en-US" dirty="0"/>
          </a:p>
        </p:txBody>
      </p:sp>
      <p:pic>
        <p:nvPicPr>
          <p:cNvPr id="2050" name="Picture 2" descr="Daniel Interprets Nebuchadnezzar’s D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29" y="1397878"/>
            <a:ext cx="4286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44414" y="4684095"/>
            <a:ext cx="3189983" cy="1477328"/>
          </a:xfrm>
          <a:prstGeom prst="rect">
            <a:avLst/>
          </a:prstGeom>
        </p:spPr>
        <p:txBody>
          <a:bodyPr wrap="square">
            <a:spAutoFit/>
          </a:bodyPr>
          <a:lstStyle/>
          <a:p>
            <a:r>
              <a:rPr lang="en-US" b="1" dirty="0">
                <a:solidFill>
                  <a:srgbClr val="2F393A"/>
                </a:solidFill>
              </a:rPr>
              <a:t>Interpretation of the dream, which was to roll forth and smite the image and break it in pieces and to roll on until it should fill the whole earth. </a:t>
            </a:r>
            <a:endParaRPr lang="en-US" b="1" dirty="0"/>
          </a:p>
        </p:txBody>
      </p:sp>
      <p:pic>
        <p:nvPicPr>
          <p:cNvPr id="2056" name="Picture 8" descr="http://assets.atlasobscura.com/media/BAhbCVsHOgZmSSJNdXBsb2Fkcy9wbGFjZV9pbWFnZXMvNTE2M18xMjgyMzcwNDQ1MDRfNTEzMzc5NTA0XzI4NDI0MDRfNzAwOTY2M19uXzAuanBnBjoGRVRbCDoGcDoKdGh1bWJJIgp4NDAwPgY7BlRbBzsHOgpzdHJpcFsJOwc6DGNvbnZlcnRJIhAtcXVhbGl0eSA5MQY7BlQw/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208" y="4655572"/>
            <a:ext cx="1280452" cy="1707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D73494-CB82-4EB6-98AB-AE1892830F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003" y="4284182"/>
            <a:ext cx="2298391" cy="2377646"/>
          </a:xfrm>
          <a:prstGeom prst="rect">
            <a:avLst/>
          </a:prstGeom>
        </p:spPr>
      </p:pic>
      <p:pic>
        <p:nvPicPr>
          <p:cNvPr id="10" name="Picture 9">
            <a:extLst>
              <a:ext uri="{FF2B5EF4-FFF2-40B4-BE49-F238E27FC236}">
                <a16:creationId xmlns:a16="http://schemas.microsoft.com/office/drawing/2014/main" id="{5F33A244-4902-4112-80A9-86913ECC4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381" y="4448048"/>
            <a:ext cx="1857634" cy="1914792"/>
          </a:xfrm>
          <a:prstGeom prst="rect">
            <a:avLst/>
          </a:prstGeom>
        </p:spPr>
      </p:pic>
    </p:spTree>
    <p:extLst>
      <p:ext uri="{BB962C8B-B14F-4D97-AF65-F5344CB8AC3E}">
        <p14:creationId xmlns:p14="http://schemas.microsoft.com/office/powerpoint/2010/main" val="38731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45"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ppt_w</p:attrName>
                                        </p:attrNameLst>
                                      </p:cBhvr>
                                      <p:tavLst>
                                        <p:tav tm="0" fmla="#ppt_w*sin(2.5*pi*$)">
                                          <p:val>
                                            <p:fltVal val="0"/>
                                          </p:val>
                                        </p:tav>
                                        <p:tav tm="100000">
                                          <p:val>
                                            <p:fltVal val="1"/>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690A116-5B12-4B6E-9DCA-EDA8E6546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80448" y="798294"/>
            <a:ext cx="4414795" cy="2031325"/>
          </a:xfrm>
          <a:prstGeom prst="rect">
            <a:avLst/>
          </a:prstGeom>
          <a:noFill/>
        </p:spPr>
        <p:txBody>
          <a:bodyPr wrap="square" rtlCol="0">
            <a:spAutoFit/>
          </a:bodyPr>
          <a:lstStyle/>
          <a:p>
            <a:pPr fontAlgn="base"/>
            <a:r>
              <a:rPr lang="en-US" b="1" dirty="0"/>
              <a:t>Kingdom of God set up In the Days of Adam</a:t>
            </a:r>
          </a:p>
          <a:p>
            <a:pPr fontAlgn="base"/>
            <a:endParaRPr lang="en-US" b="1" dirty="0"/>
          </a:p>
          <a:p>
            <a:pPr fontAlgn="base"/>
            <a:r>
              <a:rPr lang="en-US" b="1" dirty="0"/>
              <a:t>Righteous men—God reveals His word and gives power and authority to administer in His name</a:t>
            </a:r>
          </a:p>
          <a:p>
            <a:pPr fontAlgn="base"/>
            <a:endParaRPr lang="en-US" b="1" dirty="0"/>
          </a:p>
          <a:p>
            <a:pPr fontAlgn="base"/>
            <a:endParaRPr lang="en-US"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r>
              <a:rPr lang="en-US" sz="5400" dirty="0">
                <a:latin typeface="Agency FB" panose="020B0503020202020204" pitchFamily="34" charset="0"/>
              </a:rPr>
              <a:t>The Kingdom</a:t>
            </a:r>
          </a:p>
        </p:txBody>
      </p:sp>
      <p:sp>
        <p:nvSpPr>
          <p:cNvPr id="8" name="Rectangle 7"/>
          <p:cNvSpPr/>
          <p:nvPr/>
        </p:nvSpPr>
        <p:spPr>
          <a:xfrm>
            <a:off x="171561" y="6426659"/>
            <a:ext cx="4572000" cy="369332"/>
          </a:xfrm>
          <a:prstGeom prst="rect">
            <a:avLst/>
          </a:prstGeom>
        </p:spPr>
        <p:txBody>
          <a:bodyPr>
            <a:spAutoFit/>
          </a:bodyPr>
          <a:lstStyle/>
          <a:p>
            <a:r>
              <a:rPr lang="en-US" dirty="0">
                <a:solidFill>
                  <a:srgbClr val="2F393A"/>
                </a:solidFill>
                <a:latin typeface="Abadi" panose="020B0604020104020204" pitchFamily="34" charset="0"/>
              </a:rPr>
              <a:t>Daniel 2:31-45   </a:t>
            </a:r>
            <a:r>
              <a:rPr lang="en-US" dirty="0"/>
              <a:t>Prophet Joseph Smith </a:t>
            </a:r>
          </a:p>
        </p:txBody>
      </p:sp>
      <p:grpSp>
        <p:nvGrpSpPr>
          <p:cNvPr id="11" name="Group 10"/>
          <p:cNvGrpSpPr/>
          <p:nvPr/>
        </p:nvGrpSpPr>
        <p:grpSpPr>
          <a:xfrm>
            <a:off x="3363536" y="2726176"/>
            <a:ext cx="6291363" cy="704486"/>
            <a:chOff x="79753" y="4434871"/>
            <a:chExt cx="6291363" cy="704486"/>
          </a:xfrm>
        </p:grpSpPr>
        <p:sp>
          <p:nvSpPr>
            <p:cNvPr id="3" name="TextBox 2"/>
            <p:cNvSpPr txBox="1"/>
            <p:nvPr/>
          </p:nvSpPr>
          <p:spPr>
            <a:xfrm>
              <a:off x="79753" y="4493026"/>
              <a:ext cx="1167319" cy="646331"/>
            </a:xfrm>
            <a:prstGeom prst="rect">
              <a:avLst/>
            </a:prstGeom>
            <a:noFill/>
          </p:spPr>
          <p:txBody>
            <a:bodyPr wrap="square" rtlCol="0">
              <a:spAutoFit/>
            </a:bodyPr>
            <a:lstStyle/>
            <a:p>
              <a:pPr algn="ctr"/>
              <a:r>
                <a:rPr lang="en-US" b="1" dirty="0"/>
                <a:t>Righteous Man</a:t>
              </a:r>
            </a:p>
          </p:txBody>
        </p:sp>
        <p:sp>
          <p:nvSpPr>
            <p:cNvPr id="12" name="TextBox 11"/>
            <p:cNvSpPr txBox="1"/>
            <p:nvPr/>
          </p:nvSpPr>
          <p:spPr>
            <a:xfrm>
              <a:off x="3021642" y="4434871"/>
              <a:ext cx="1550357" cy="646331"/>
            </a:xfrm>
            <a:prstGeom prst="rect">
              <a:avLst/>
            </a:prstGeom>
            <a:noFill/>
          </p:spPr>
          <p:txBody>
            <a:bodyPr wrap="square" rtlCol="0">
              <a:spAutoFit/>
            </a:bodyPr>
            <a:lstStyle/>
            <a:p>
              <a:pPr algn="ctr"/>
              <a:r>
                <a:rPr lang="en-US" b="1" dirty="0"/>
                <a:t>Priesthood of God</a:t>
              </a:r>
            </a:p>
          </p:txBody>
        </p:sp>
        <p:sp>
          <p:nvSpPr>
            <p:cNvPr id="13" name="TextBox 12"/>
            <p:cNvSpPr txBox="1"/>
            <p:nvPr/>
          </p:nvSpPr>
          <p:spPr>
            <a:xfrm>
              <a:off x="4980060" y="4454249"/>
              <a:ext cx="1391056" cy="646331"/>
            </a:xfrm>
            <a:prstGeom prst="rect">
              <a:avLst/>
            </a:prstGeom>
            <a:noFill/>
          </p:spPr>
          <p:txBody>
            <a:bodyPr wrap="square" rtlCol="0">
              <a:spAutoFit/>
            </a:bodyPr>
            <a:lstStyle/>
            <a:p>
              <a:pPr algn="ctr"/>
              <a:r>
                <a:rPr lang="en-US" b="1" dirty="0"/>
                <a:t>Kingdom of God</a:t>
              </a:r>
            </a:p>
          </p:txBody>
        </p:sp>
        <p:sp>
          <p:nvSpPr>
            <p:cNvPr id="14" name="TextBox 13"/>
            <p:cNvSpPr txBox="1"/>
            <p:nvPr/>
          </p:nvSpPr>
          <p:spPr>
            <a:xfrm>
              <a:off x="1778457" y="4630571"/>
              <a:ext cx="875489" cy="369332"/>
            </a:xfrm>
            <a:prstGeom prst="rect">
              <a:avLst/>
            </a:prstGeom>
            <a:noFill/>
          </p:spPr>
          <p:txBody>
            <a:bodyPr wrap="square" rtlCol="0">
              <a:spAutoFit/>
            </a:bodyPr>
            <a:lstStyle/>
            <a:p>
              <a:r>
                <a:rPr lang="en-US" b="1" dirty="0"/>
                <a:t>Priest</a:t>
              </a:r>
            </a:p>
          </p:txBody>
        </p:sp>
        <p:sp>
          <p:nvSpPr>
            <p:cNvPr id="9" name="Plus 8"/>
            <p:cNvSpPr/>
            <p:nvPr/>
          </p:nvSpPr>
          <p:spPr>
            <a:xfrm>
              <a:off x="1202093" y="456560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Plus 15"/>
            <p:cNvSpPr/>
            <p:nvPr/>
          </p:nvSpPr>
          <p:spPr>
            <a:xfrm>
              <a:off x="2512085" y="459154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Equal 9"/>
            <p:cNvSpPr/>
            <p:nvPr/>
          </p:nvSpPr>
          <p:spPr>
            <a:xfrm>
              <a:off x="4472693" y="4615249"/>
              <a:ext cx="637191" cy="446421"/>
            </a:xfrm>
            <a:prstGeom prst="mathEqual">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19" name="Group 18"/>
          <p:cNvGrpSpPr/>
          <p:nvPr/>
        </p:nvGrpSpPr>
        <p:grpSpPr>
          <a:xfrm>
            <a:off x="3208381" y="5713571"/>
            <a:ext cx="6291363" cy="707375"/>
            <a:chOff x="79753" y="4454249"/>
            <a:chExt cx="6291363" cy="707375"/>
          </a:xfrm>
        </p:grpSpPr>
        <p:sp>
          <p:nvSpPr>
            <p:cNvPr id="20" name="TextBox 19"/>
            <p:cNvSpPr txBox="1"/>
            <p:nvPr/>
          </p:nvSpPr>
          <p:spPr>
            <a:xfrm>
              <a:off x="79753" y="4493026"/>
              <a:ext cx="1167319" cy="646331"/>
            </a:xfrm>
            <a:prstGeom prst="rect">
              <a:avLst/>
            </a:prstGeom>
            <a:noFill/>
          </p:spPr>
          <p:txBody>
            <a:bodyPr wrap="square" rtlCol="0">
              <a:spAutoFit/>
            </a:bodyPr>
            <a:lstStyle/>
            <a:p>
              <a:pPr algn="ctr"/>
              <a:r>
                <a:rPr lang="en-US" b="1" dirty="0"/>
                <a:t>Righteous Man</a:t>
              </a:r>
            </a:p>
          </p:txBody>
        </p:sp>
        <p:sp>
          <p:nvSpPr>
            <p:cNvPr id="21" name="TextBox 20"/>
            <p:cNvSpPr txBox="1"/>
            <p:nvPr/>
          </p:nvSpPr>
          <p:spPr>
            <a:xfrm>
              <a:off x="2894889" y="4515293"/>
              <a:ext cx="1550357" cy="646331"/>
            </a:xfrm>
            <a:prstGeom prst="rect">
              <a:avLst/>
            </a:prstGeom>
            <a:noFill/>
          </p:spPr>
          <p:txBody>
            <a:bodyPr wrap="square" rtlCol="0">
              <a:spAutoFit/>
            </a:bodyPr>
            <a:lstStyle/>
            <a:p>
              <a:pPr algn="ctr"/>
              <a:r>
                <a:rPr lang="en-US" b="1" dirty="0"/>
                <a:t>Oracles of God</a:t>
              </a:r>
            </a:p>
          </p:txBody>
        </p:sp>
        <p:sp>
          <p:nvSpPr>
            <p:cNvPr id="22" name="TextBox 21"/>
            <p:cNvSpPr txBox="1"/>
            <p:nvPr/>
          </p:nvSpPr>
          <p:spPr>
            <a:xfrm>
              <a:off x="4980060" y="4454249"/>
              <a:ext cx="1391056" cy="646331"/>
            </a:xfrm>
            <a:prstGeom prst="rect">
              <a:avLst/>
            </a:prstGeom>
            <a:noFill/>
          </p:spPr>
          <p:txBody>
            <a:bodyPr wrap="square" rtlCol="0">
              <a:spAutoFit/>
            </a:bodyPr>
            <a:lstStyle/>
            <a:p>
              <a:pPr algn="ctr"/>
              <a:r>
                <a:rPr lang="en-US" b="1" dirty="0"/>
                <a:t>Kingdom of God</a:t>
              </a:r>
            </a:p>
          </p:txBody>
        </p:sp>
        <p:sp>
          <p:nvSpPr>
            <p:cNvPr id="23" name="TextBox 22"/>
            <p:cNvSpPr txBox="1"/>
            <p:nvPr/>
          </p:nvSpPr>
          <p:spPr>
            <a:xfrm>
              <a:off x="1614933" y="4630571"/>
              <a:ext cx="1039013" cy="369332"/>
            </a:xfrm>
            <a:prstGeom prst="rect">
              <a:avLst/>
            </a:prstGeom>
            <a:noFill/>
          </p:spPr>
          <p:txBody>
            <a:bodyPr wrap="square" rtlCol="0">
              <a:spAutoFit/>
            </a:bodyPr>
            <a:lstStyle/>
            <a:p>
              <a:r>
                <a:rPr lang="en-US" b="1" dirty="0"/>
                <a:t>Prophet</a:t>
              </a:r>
            </a:p>
          </p:txBody>
        </p:sp>
        <p:sp>
          <p:nvSpPr>
            <p:cNvPr id="24" name="Plus 23"/>
            <p:cNvSpPr/>
            <p:nvPr/>
          </p:nvSpPr>
          <p:spPr>
            <a:xfrm>
              <a:off x="1202093" y="456560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Plus 24"/>
            <p:cNvSpPr/>
            <p:nvPr/>
          </p:nvSpPr>
          <p:spPr>
            <a:xfrm>
              <a:off x="2512085" y="459154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Equal 25"/>
            <p:cNvSpPr/>
            <p:nvPr/>
          </p:nvSpPr>
          <p:spPr>
            <a:xfrm>
              <a:off x="4472693" y="4615249"/>
              <a:ext cx="637191" cy="446421"/>
            </a:xfrm>
            <a:prstGeom prst="mathEqual">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pic>
        <p:nvPicPr>
          <p:cNvPr id="6" name="Picture 5">
            <a:extLst>
              <a:ext uri="{FF2B5EF4-FFF2-40B4-BE49-F238E27FC236}">
                <a16:creationId xmlns:a16="http://schemas.microsoft.com/office/drawing/2014/main" id="{694EE6CF-7228-441B-9900-BBDC11F8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21" y="743007"/>
            <a:ext cx="2420112" cy="1816608"/>
          </a:xfrm>
          <a:prstGeom prst="rect">
            <a:avLst/>
          </a:prstGeom>
        </p:spPr>
      </p:pic>
      <p:pic>
        <p:nvPicPr>
          <p:cNvPr id="17" name="Picture 16">
            <a:extLst>
              <a:ext uri="{FF2B5EF4-FFF2-40B4-BE49-F238E27FC236}">
                <a16:creationId xmlns:a16="http://schemas.microsoft.com/office/drawing/2014/main" id="{CFD36269-50E4-4B5B-B411-407F656BE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116" y="3495628"/>
            <a:ext cx="2819400" cy="2286000"/>
          </a:xfrm>
          <a:prstGeom prst="rect">
            <a:avLst/>
          </a:prstGeom>
        </p:spPr>
      </p:pic>
      <p:pic>
        <p:nvPicPr>
          <p:cNvPr id="28" name="Picture 27">
            <a:extLst>
              <a:ext uri="{FF2B5EF4-FFF2-40B4-BE49-F238E27FC236}">
                <a16:creationId xmlns:a16="http://schemas.microsoft.com/office/drawing/2014/main" id="{EB6FE534-E52A-4C8A-9065-298D0FB6B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432" y="3705630"/>
            <a:ext cx="3181350" cy="2114550"/>
          </a:xfrm>
          <a:prstGeom prst="rect">
            <a:avLst/>
          </a:prstGeom>
        </p:spPr>
      </p:pic>
    </p:spTree>
    <p:extLst>
      <p:ext uri="{BB962C8B-B14F-4D97-AF65-F5344CB8AC3E}">
        <p14:creationId xmlns:p14="http://schemas.microsoft.com/office/powerpoint/2010/main" val="14355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C6429-B379-4687-A41B-39BDA5D02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67409" y="1576663"/>
            <a:ext cx="5877621" cy="4970591"/>
          </a:xfrm>
          <a:prstGeom prst="rect">
            <a:avLst/>
          </a:prstGeom>
          <a:noFill/>
        </p:spPr>
        <p:txBody>
          <a:bodyPr wrap="square" rtlCol="0">
            <a:spAutoFit/>
          </a:bodyPr>
          <a:lstStyle/>
          <a:p>
            <a:pPr fontAlgn="base"/>
            <a:r>
              <a:rPr lang="en-US" sz="2400" b="1" dirty="0"/>
              <a:t>“We are citizens in the greatest kingdom on earth—a kingdom not directed by the wisdom of men but led by the Lord Jesus Christ. </a:t>
            </a:r>
          </a:p>
          <a:p>
            <a:pPr fontAlgn="base"/>
            <a:endParaRPr lang="en-US" sz="2400" b="1" dirty="0"/>
          </a:p>
          <a:p>
            <a:pPr fontAlgn="base"/>
            <a:r>
              <a:rPr lang="en-US" sz="2400" b="1" dirty="0"/>
              <a:t>Its presence is real. Its destiny is certain. This is the kingdom of which the prophet Daniel spoke—a stone, as it were, that should be cut out of the mountain without hands and roll forth and fill the earth </a:t>
            </a:r>
          </a:p>
          <a:p>
            <a:pPr fontAlgn="base"/>
            <a:endParaRPr lang="en-US" sz="2400" b="1" dirty="0"/>
          </a:p>
          <a:p>
            <a:pPr fontAlgn="base"/>
            <a:r>
              <a:rPr lang="en-US" sz="2400" b="1" dirty="0"/>
              <a:t>“No mortal man created this kingdom” </a:t>
            </a:r>
          </a:p>
          <a:p>
            <a:pPr fontAlgn="base"/>
            <a:r>
              <a:rPr lang="en-US" sz="1100" b="1" dirty="0"/>
              <a:t>President Spencer W. Kimball</a:t>
            </a:r>
          </a:p>
          <a:p>
            <a:pPr fontAlgn="base"/>
            <a:endParaRPr lang="en-US" b="1" dirty="0"/>
          </a:p>
        </p:txBody>
      </p:sp>
      <p:sp>
        <p:nvSpPr>
          <p:cNvPr id="8" name="Rectangle 7"/>
          <p:cNvSpPr/>
          <p:nvPr/>
        </p:nvSpPr>
        <p:spPr>
          <a:xfrm>
            <a:off x="0" y="6472473"/>
            <a:ext cx="4572000" cy="369332"/>
          </a:xfrm>
          <a:prstGeom prst="rect">
            <a:avLst/>
          </a:prstGeom>
        </p:spPr>
        <p:txBody>
          <a:bodyPr>
            <a:spAutoFit/>
          </a:bodyPr>
          <a:lstStyle/>
          <a:p>
            <a:r>
              <a:rPr lang="en-US" dirty="0">
                <a:solidFill>
                  <a:srgbClr val="2F393A"/>
                </a:solidFill>
                <a:latin typeface="Abadi" panose="020B0604020104020204" pitchFamily="34" charset="0"/>
              </a:rPr>
              <a:t>D&amp;C 65:2</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2" y="161666"/>
            <a:ext cx="993310" cy="1305112"/>
          </a:xfrm>
          <a:prstGeom prst="rect">
            <a:avLst/>
          </a:prstGeom>
        </p:spPr>
      </p:pic>
      <p:pic>
        <p:nvPicPr>
          <p:cNvPr id="3" name="Picture 2">
            <a:extLst>
              <a:ext uri="{FF2B5EF4-FFF2-40B4-BE49-F238E27FC236}">
                <a16:creationId xmlns:a16="http://schemas.microsoft.com/office/drawing/2014/main" id="{6DA0D1EF-B88A-416C-88A5-4268CF523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288" y="998789"/>
            <a:ext cx="2834646" cy="4764033"/>
          </a:xfrm>
          <a:prstGeom prst="rect">
            <a:avLst/>
          </a:prstGeom>
        </p:spPr>
      </p:pic>
    </p:spTree>
    <p:extLst>
      <p:ext uri="{BB962C8B-B14F-4D97-AF65-F5344CB8AC3E}">
        <p14:creationId xmlns:p14="http://schemas.microsoft.com/office/powerpoint/2010/main" val="229046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2219</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Abadi</vt:lpstr>
      <vt:lpstr>Agency FB</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2018-09-15T18:55:00Z</dcterms:created>
  <dcterms:modified xsi:type="dcterms:W3CDTF">2025-01-01T15:49:32Z</dcterms:modified>
</cp:coreProperties>
</file>