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9" r:id="rId3"/>
    <p:sldId id="257" r:id="rId4"/>
    <p:sldId id="260" r:id="rId5"/>
    <p:sldId id="261" r:id="rId6"/>
    <p:sldId id="263" r:id="rId7"/>
    <p:sldId id="264" r:id="rId8"/>
    <p:sldId id="265" r:id="rId9"/>
    <p:sldId id="266" r:id="rId10"/>
    <p:sldId id="267" r:id="rId11"/>
    <p:sldId id="268" r:id="rId12"/>
    <p:sldId id="271" r:id="rId13"/>
    <p:sldId id="269" r:id="rId14"/>
    <p:sldId id="270" r:id="rId15"/>
    <p:sldId id="258" r:id="rId16"/>
    <p:sldId id="262" r:id="rId17"/>
  </p:sldIdLst>
  <p:sldSz cx="12192000" cy="6858000"/>
  <p:notesSz cx="6858000" cy="9144000"/>
  <p:embeddedFontLst>
    <p:embeddedFont>
      <p:font typeface="Abadi" panose="020B0604020104020204" pitchFamily="34" charset="0"/>
      <p:regular r:id="rId18"/>
    </p:embeddedFont>
    <p:embeddedFont>
      <p:font typeface="Elephant" panose="02020904090505020303" pitchFamily="18" charset="0"/>
      <p:regular r:id="rId19"/>
      <p:italic r:id="rId20"/>
    </p:embeddedFont>
    <p:embeddedFont>
      <p:font typeface="Georgia" panose="02040502050405020303" pitchFamily="18"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685"/>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E8D908-7A71-4EA3-9559-43B2A3A2AE2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337526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8D908-7A71-4EA3-9559-43B2A3A2AE2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42378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8D908-7A71-4EA3-9559-43B2A3A2AE2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233116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8D908-7A71-4EA3-9559-43B2A3A2AE2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187956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8D908-7A71-4EA3-9559-43B2A3A2AE2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401237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E8D908-7A71-4EA3-9559-43B2A3A2AE2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22362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E8D908-7A71-4EA3-9559-43B2A3A2AE2E}"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75519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E8D908-7A71-4EA3-9559-43B2A3A2AE2E}"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165396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8D908-7A71-4EA3-9559-43B2A3A2AE2E}"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204802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8D908-7A71-4EA3-9559-43B2A3A2AE2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96932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8D908-7A71-4EA3-9559-43B2A3A2AE2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293710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8D908-7A71-4EA3-9559-43B2A3A2AE2E}"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CE67B-D450-4F8F-B1F4-2F37D3031F76}" type="slidenum">
              <a:rPr lang="en-US" smtClean="0"/>
              <a:t>‹#›</a:t>
            </a:fld>
            <a:endParaRPr lang="en-US"/>
          </a:p>
        </p:txBody>
      </p:sp>
    </p:spTree>
    <p:extLst>
      <p:ext uri="{BB962C8B-B14F-4D97-AF65-F5344CB8AC3E}">
        <p14:creationId xmlns:p14="http://schemas.microsoft.com/office/powerpoint/2010/main" val="118811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gif"/><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lds.org/general-conference/2010/04/healing-the-sick?lang=eng#9-PD50021388_000_022" TargetMode="External"/><Relationship Id="rId2" Type="http://schemas.openxmlformats.org/officeDocument/2006/relationships/hyperlink" Target="https://www.lds.org/general-conference/2010/04/healing-the-sick?lang=eng#8-PD50021388_000_022" TargetMode="Externa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2D4D69-BD4E-FE36-2564-CB3268880984}"/>
              </a:ext>
            </a:extLst>
          </p:cNvPr>
          <p:cNvPicPr>
            <a:picLocks noChangeAspect="1"/>
          </p:cNvPicPr>
          <p:nvPr/>
        </p:nvPicPr>
        <p:blipFill>
          <a:blip r:embed="rId2"/>
          <a:stretch>
            <a:fillRect/>
          </a:stretch>
        </p:blipFill>
        <p:spPr>
          <a:xfrm>
            <a:off x="0" y="0"/>
            <a:ext cx="12187409" cy="6858000"/>
          </a:xfrm>
          <a:prstGeom prst="rect">
            <a:avLst/>
          </a:prstGeom>
        </p:spPr>
      </p:pic>
    </p:spTree>
    <p:extLst>
      <p:ext uri="{BB962C8B-B14F-4D97-AF65-F5344CB8AC3E}">
        <p14:creationId xmlns:p14="http://schemas.microsoft.com/office/powerpoint/2010/main" val="936713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530917-AAB7-4042-90BE-57005FFE0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3411202" cy="369332"/>
          </a:xfrm>
          <a:prstGeom prst="rect">
            <a:avLst/>
          </a:prstGeom>
          <a:noFill/>
        </p:spPr>
        <p:txBody>
          <a:bodyPr wrap="square" rtlCol="0">
            <a:spAutoFit/>
          </a:bodyPr>
          <a:lstStyle/>
          <a:p>
            <a:r>
              <a:rPr lang="en-US" dirty="0">
                <a:solidFill>
                  <a:schemeClr val="bg1"/>
                </a:solidFill>
              </a:rPr>
              <a:t>D&amp;C 66:9  Elder Dallin H. Oaks</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Miracles of Healing</a:t>
            </a:r>
          </a:p>
        </p:txBody>
      </p:sp>
      <p:sp>
        <p:nvSpPr>
          <p:cNvPr id="2" name="Rectangle 1"/>
          <p:cNvSpPr/>
          <p:nvPr/>
        </p:nvSpPr>
        <p:spPr>
          <a:xfrm>
            <a:off x="1170620" y="936408"/>
            <a:ext cx="4148785" cy="1384995"/>
          </a:xfrm>
          <a:prstGeom prst="rect">
            <a:avLst/>
          </a:prstGeom>
        </p:spPr>
        <p:txBody>
          <a:bodyPr wrap="square">
            <a:spAutoFit/>
          </a:bodyPr>
          <a:lstStyle/>
          <a:p>
            <a:r>
              <a:rPr lang="en-US" sz="2800" dirty="0">
                <a:solidFill>
                  <a:schemeClr val="bg1"/>
                </a:solidFill>
              </a:rPr>
              <a:t>Miracles happen when the authority of the priesthood is used to bless the sick.</a:t>
            </a:r>
          </a:p>
        </p:txBody>
      </p:sp>
      <p:sp>
        <p:nvSpPr>
          <p:cNvPr id="3" name="Rectangle 2"/>
          <p:cNvSpPr/>
          <p:nvPr/>
        </p:nvSpPr>
        <p:spPr>
          <a:xfrm>
            <a:off x="6490025" y="1745737"/>
            <a:ext cx="4298372" cy="4893647"/>
          </a:xfrm>
          <a:prstGeom prst="rect">
            <a:avLst/>
          </a:prstGeom>
        </p:spPr>
        <p:txBody>
          <a:bodyPr wrap="square">
            <a:spAutoFit/>
          </a:bodyPr>
          <a:lstStyle/>
          <a:p>
            <a:r>
              <a:rPr lang="en-US" sz="2400" dirty="0">
                <a:solidFill>
                  <a:schemeClr val="bg1"/>
                </a:solidFill>
                <a:latin typeface="Abadi" panose="020B0604020104020204" pitchFamily="34" charset="0"/>
              </a:rPr>
              <a:t>There are five parts to the use of priesthood authority to bless the sick:</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The anointing </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The sealing of the anointing </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The faith</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The words of the blessing</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The will of the Lord.</a:t>
            </a:r>
            <a:endParaRPr lang="en-US" sz="2400" dirty="0">
              <a:solidFill>
                <a:schemeClr val="bg1"/>
              </a:solidFill>
            </a:endParaRPr>
          </a:p>
        </p:txBody>
      </p:sp>
      <p:pic>
        <p:nvPicPr>
          <p:cNvPr id="10" name="Picture 9">
            <a:extLst>
              <a:ext uri="{FF2B5EF4-FFF2-40B4-BE49-F238E27FC236}">
                <a16:creationId xmlns:a16="http://schemas.microsoft.com/office/drawing/2014/main" id="{6338EEE1-BA84-4400-ABB7-A0BEDC212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32" y="182796"/>
            <a:ext cx="787115" cy="980986"/>
          </a:xfrm>
          <a:prstGeom prst="rect">
            <a:avLst/>
          </a:prstGeom>
        </p:spPr>
      </p:pic>
      <p:pic>
        <p:nvPicPr>
          <p:cNvPr id="12" name="Picture 11">
            <a:extLst>
              <a:ext uri="{FF2B5EF4-FFF2-40B4-BE49-F238E27FC236}">
                <a16:creationId xmlns:a16="http://schemas.microsoft.com/office/drawing/2014/main" id="{38EE3EC5-823C-AD04-34FA-187A6D66FA56}"/>
              </a:ext>
            </a:extLst>
          </p:cNvPr>
          <p:cNvPicPr>
            <a:picLocks noChangeAspect="1"/>
          </p:cNvPicPr>
          <p:nvPr/>
        </p:nvPicPr>
        <p:blipFill>
          <a:blip r:embed="rId4"/>
          <a:stretch>
            <a:fillRect/>
          </a:stretch>
        </p:blipFill>
        <p:spPr>
          <a:xfrm>
            <a:off x="2019300" y="2458420"/>
            <a:ext cx="2790826" cy="3778882"/>
          </a:xfrm>
          <a:prstGeom prst="rect">
            <a:avLst/>
          </a:prstGeom>
        </p:spPr>
      </p:pic>
    </p:spTree>
    <p:extLst>
      <p:ext uri="{BB962C8B-B14F-4D97-AF65-F5344CB8AC3E}">
        <p14:creationId xmlns:p14="http://schemas.microsoft.com/office/powerpoint/2010/main" val="28900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DB75FC-DE2E-48EE-8145-017CEF88F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3411202" cy="369332"/>
          </a:xfrm>
          <a:prstGeom prst="rect">
            <a:avLst/>
          </a:prstGeom>
          <a:noFill/>
        </p:spPr>
        <p:txBody>
          <a:bodyPr wrap="square" rtlCol="0">
            <a:spAutoFit/>
          </a:bodyPr>
          <a:lstStyle/>
          <a:p>
            <a:r>
              <a:rPr lang="en-US" dirty="0">
                <a:solidFill>
                  <a:schemeClr val="bg1"/>
                </a:solidFill>
              </a:rPr>
              <a:t>D&amp;C 66:10</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Cumber</a:t>
            </a:r>
          </a:p>
        </p:txBody>
      </p:sp>
      <p:sp>
        <p:nvSpPr>
          <p:cNvPr id="2" name="Rectangle 1"/>
          <p:cNvSpPr/>
          <p:nvPr/>
        </p:nvSpPr>
        <p:spPr>
          <a:xfrm>
            <a:off x="339355" y="877068"/>
            <a:ext cx="5932655" cy="5539978"/>
          </a:xfrm>
          <a:prstGeom prst="rect">
            <a:avLst/>
          </a:prstGeom>
        </p:spPr>
        <p:txBody>
          <a:bodyPr wrap="square">
            <a:spAutoFit/>
          </a:bodyPr>
          <a:lstStyle/>
          <a:p>
            <a:pPr fontAlgn="base"/>
            <a:r>
              <a:rPr lang="en-US" dirty="0">
                <a:solidFill>
                  <a:schemeClr val="bg1"/>
                </a:solidFill>
              </a:rPr>
              <a:t>“To want, to desire, to crave—that is to lust. So when the thought is born which starts a chain reaction, a sin has already been committed. If the thought is sown, then develops into lust, it is almost certain to bring eventually the full harvest of the act of the heinous sin, adultery. …</a:t>
            </a:r>
          </a:p>
          <a:p>
            <a:pPr fontAlgn="base"/>
            <a:endParaRPr lang="en-US" dirty="0">
              <a:solidFill>
                <a:schemeClr val="bg1"/>
              </a:solidFill>
            </a:endParaRPr>
          </a:p>
          <a:p>
            <a:pPr fontAlgn="base"/>
            <a:r>
              <a:rPr lang="en-US" dirty="0">
                <a:solidFill>
                  <a:schemeClr val="bg1"/>
                </a:solidFill>
              </a:rPr>
              <a:t>“… adultery is not the result of a single thought. There first is a deterioration of thinking. Many sinful chain-thoughts have been coursing through the offender’s mind before the physical sin is committed.</a:t>
            </a:r>
          </a:p>
          <a:p>
            <a:pPr fontAlgn="base"/>
            <a:endParaRPr lang="en-US" dirty="0">
              <a:solidFill>
                <a:schemeClr val="bg1"/>
              </a:solidFill>
            </a:endParaRPr>
          </a:p>
          <a:p>
            <a:pPr fontAlgn="base"/>
            <a:r>
              <a:rPr lang="en-US" dirty="0">
                <a:solidFill>
                  <a:schemeClr val="bg1"/>
                </a:solidFill>
              </a:rPr>
              <a:t>“Yes, as a man </a:t>
            </a:r>
            <a:r>
              <a:rPr lang="en-US" dirty="0" err="1">
                <a:solidFill>
                  <a:schemeClr val="bg1"/>
                </a:solidFill>
              </a:rPr>
              <a:t>thinketh</a:t>
            </a:r>
            <a:r>
              <a:rPr lang="en-US" dirty="0">
                <a:solidFill>
                  <a:schemeClr val="bg1"/>
                </a:solidFill>
              </a:rPr>
              <a:t>, so </a:t>
            </a:r>
            <a:r>
              <a:rPr lang="en-US" i="1" dirty="0">
                <a:solidFill>
                  <a:schemeClr val="bg1"/>
                </a:solidFill>
              </a:rPr>
              <a:t>does</a:t>
            </a:r>
            <a:r>
              <a:rPr lang="en-US" dirty="0">
                <a:solidFill>
                  <a:schemeClr val="bg1"/>
                </a:solidFill>
              </a:rPr>
              <a:t> he. If he thinks it long enough he is likely to do it, whether it be theft, moral sin, or suicide. Thus the time to protect against the calamity is when the thought begins to shape itself. Destroy the seed and the plant will never grow.</a:t>
            </a:r>
          </a:p>
          <a:p>
            <a:pPr fontAlgn="base"/>
            <a:endParaRPr lang="en-US" dirty="0">
              <a:solidFill>
                <a:schemeClr val="bg1"/>
              </a:solidFill>
            </a:endParaRPr>
          </a:p>
          <a:p>
            <a:pPr fontAlgn="base"/>
            <a:r>
              <a:rPr lang="en-US" dirty="0">
                <a:solidFill>
                  <a:schemeClr val="bg1"/>
                </a:solidFill>
              </a:rPr>
              <a:t>“Man alone, of all creatures of earth, can change his thought pattern and become the architect of his destiny.”</a:t>
            </a:r>
          </a:p>
          <a:p>
            <a:pPr fontAlgn="base"/>
            <a:r>
              <a:rPr lang="en-US" sz="1200" dirty="0">
                <a:solidFill>
                  <a:schemeClr val="bg1"/>
                </a:solidFill>
              </a:rPr>
              <a:t> President Spencer W. Kimball</a:t>
            </a:r>
          </a:p>
        </p:txBody>
      </p:sp>
      <p:pic>
        <p:nvPicPr>
          <p:cNvPr id="5122" name="Picture 2" descr="http://sherly.mobile9.com/download/media/210/animateddo_82oerdq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28295" y="289439"/>
            <a:ext cx="2286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jonlieffmd.com/wp-content/uploads/2013/08/Light-in-brain-.jpg"/>
          <p:cNvPicPr>
            <a:picLocks noChangeAspect="1" noChangeArrowheads="1"/>
          </p:cNvPicPr>
          <p:nvPr/>
        </p:nvPicPr>
        <p:blipFill rotWithShape="1">
          <a:blip r:embed="rId4">
            <a:extLst>
              <a:ext uri="{28A0092B-C50C-407E-A947-70E740481C1C}">
                <a14:useLocalDpi xmlns:a14="http://schemas.microsoft.com/office/drawing/2010/main" val="0"/>
              </a:ext>
            </a:extLst>
          </a:blip>
          <a:srcRect l="22323" t="17742" r="18838" b="17779"/>
          <a:stretch/>
        </p:blipFill>
        <p:spPr bwMode="auto">
          <a:xfrm>
            <a:off x="6314940" y="2021984"/>
            <a:ext cx="1944710" cy="21250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imgur.com/cduN4pw.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71120" y="4197720"/>
            <a:ext cx="280035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E9B5477-371E-470C-896F-10BA8AB251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027" y="115107"/>
            <a:ext cx="516636" cy="685800"/>
          </a:xfrm>
          <a:prstGeom prst="rect">
            <a:avLst/>
          </a:prstGeom>
        </p:spPr>
      </p:pic>
    </p:spTree>
    <p:extLst>
      <p:ext uri="{BB962C8B-B14F-4D97-AF65-F5344CB8AC3E}">
        <p14:creationId xmlns:p14="http://schemas.microsoft.com/office/powerpoint/2010/main" val="306221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2">
                                            <p:txEl>
                                              <p:pRg st="0" end="0"/>
                                            </p:txEl>
                                          </p:spTgt>
                                        </p:tgtEl>
                                      </p:cBhvr>
                                    </p:animEffect>
                                    <p:set>
                                      <p:cBhvr>
                                        <p:cTn id="23" dur="1" fill="hold">
                                          <p:stCondLst>
                                            <p:cond delay="499"/>
                                          </p:stCondLst>
                                        </p:cTn>
                                        <p:tgtEl>
                                          <p:spTgt spid="2">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
                                            <p:txEl>
                                              <p:pRg st="2" end="2"/>
                                            </p:txEl>
                                          </p:spTgt>
                                        </p:tgtEl>
                                      </p:cBhvr>
                                    </p:animEffect>
                                    <p:set>
                                      <p:cBhvr>
                                        <p:cTn id="26" dur="1" fill="hold">
                                          <p:stCondLst>
                                            <p:cond delay="499"/>
                                          </p:stCondLst>
                                        </p:cTn>
                                        <p:tgtEl>
                                          <p:spTgt spid="2">
                                            <p:txEl>
                                              <p:pRg st="2" end="2"/>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5122"/>
                                        </p:tgtEl>
                                      </p:cBhvr>
                                    </p:animEffect>
                                    <p:set>
                                      <p:cBhvr>
                                        <p:cTn id="29" dur="1" fill="hold">
                                          <p:stCondLst>
                                            <p:cond delay="499"/>
                                          </p:stCondLst>
                                        </p:cTn>
                                        <p:tgtEl>
                                          <p:spTgt spid="512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124"/>
                                        </p:tgtEl>
                                      </p:cBhvr>
                                    </p:animEffect>
                                    <p:set>
                                      <p:cBhvr>
                                        <p:cTn id="32" dur="1" fill="hold">
                                          <p:stCondLst>
                                            <p:cond delay="499"/>
                                          </p:stCondLst>
                                        </p:cTn>
                                        <p:tgtEl>
                                          <p:spTgt spid="51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5126"/>
                                        </p:tgtEl>
                                      </p:cBhvr>
                                    </p:animEffect>
                                    <p:set>
                                      <p:cBhvr>
                                        <p:cTn id="41" dur="1" fill="hold">
                                          <p:stCondLst>
                                            <p:cond delay="4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69CDED-7571-4955-9F8D-A090DD327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66:10</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Forsake All Unrighteousness</a:t>
            </a:r>
          </a:p>
        </p:txBody>
      </p:sp>
      <p:grpSp>
        <p:nvGrpSpPr>
          <p:cNvPr id="16" name="Group 15">
            <a:extLst>
              <a:ext uri="{FF2B5EF4-FFF2-40B4-BE49-F238E27FC236}">
                <a16:creationId xmlns:a16="http://schemas.microsoft.com/office/drawing/2014/main" id="{12E389D8-9462-4246-BBAD-668D16F1760B}"/>
              </a:ext>
            </a:extLst>
          </p:cNvPr>
          <p:cNvGrpSpPr/>
          <p:nvPr/>
        </p:nvGrpSpPr>
        <p:grpSpPr>
          <a:xfrm>
            <a:off x="526868" y="1311464"/>
            <a:ext cx="2656373" cy="5009161"/>
            <a:chOff x="838200" y="76200"/>
            <a:chExt cx="2667000" cy="5029200"/>
          </a:xfrm>
        </p:grpSpPr>
        <p:grpSp>
          <p:nvGrpSpPr>
            <p:cNvPr id="17" name="Group 17">
              <a:extLst>
                <a:ext uri="{FF2B5EF4-FFF2-40B4-BE49-F238E27FC236}">
                  <a16:creationId xmlns:a16="http://schemas.microsoft.com/office/drawing/2014/main" id="{FC069857-5DE6-4074-B108-A45CAA5D6395}"/>
                </a:ext>
              </a:extLst>
            </p:cNvPr>
            <p:cNvGrpSpPr/>
            <p:nvPr/>
          </p:nvGrpSpPr>
          <p:grpSpPr>
            <a:xfrm>
              <a:off x="838200" y="76200"/>
              <a:ext cx="2667000" cy="5029200"/>
              <a:chOff x="838200" y="76200"/>
              <a:chExt cx="2667000" cy="5029200"/>
            </a:xfrm>
          </p:grpSpPr>
          <p:grpSp>
            <p:nvGrpSpPr>
              <p:cNvPr id="19" name="Group 17">
                <a:extLst>
                  <a:ext uri="{FF2B5EF4-FFF2-40B4-BE49-F238E27FC236}">
                    <a16:creationId xmlns:a16="http://schemas.microsoft.com/office/drawing/2014/main" id="{62123E1C-BB67-4835-BE56-4B79D990543C}"/>
                  </a:ext>
                </a:extLst>
              </p:cNvPr>
              <p:cNvGrpSpPr/>
              <p:nvPr/>
            </p:nvGrpSpPr>
            <p:grpSpPr>
              <a:xfrm flipH="1">
                <a:off x="2209800" y="1447800"/>
                <a:ext cx="1295400" cy="3429000"/>
                <a:chOff x="685800" y="1447800"/>
                <a:chExt cx="1295400" cy="3124200"/>
              </a:xfrm>
            </p:grpSpPr>
            <p:sp>
              <p:nvSpPr>
                <p:cNvPr id="35" name="Bent Arrow 29">
                  <a:extLst>
                    <a:ext uri="{FF2B5EF4-FFF2-40B4-BE49-F238E27FC236}">
                      <a16:creationId xmlns:a16="http://schemas.microsoft.com/office/drawing/2014/main" id="{2C8C7408-A3A9-4B29-838D-C9F45CC37C45}"/>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0">
                  <a:extLst>
                    <a:ext uri="{FF2B5EF4-FFF2-40B4-BE49-F238E27FC236}">
                      <a16:creationId xmlns:a16="http://schemas.microsoft.com/office/drawing/2014/main" id="{7935125A-318D-4BFB-B580-E59514B045C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6">
                <a:extLst>
                  <a:ext uri="{FF2B5EF4-FFF2-40B4-BE49-F238E27FC236}">
                    <a16:creationId xmlns:a16="http://schemas.microsoft.com/office/drawing/2014/main" id="{40ECA2F6-EE81-4F8E-BF23-BCDBD7578FC2}"/>
                  </a:ext>
                </a:extLst>
              </p:cNvPr>
              <p:cNvGrpSpPr/>
              <p:nvPr/>
            </p:nvGrpSpPr>
            <p:grpSpPr>
              <a:xfrm>
                <a:off x="838200" y="1447800"/>
                <a:ext cx="1295400" cy="3429000"/>
                <a:chOff x="685800" y="1447800"/>
                <a:chExt cx="1295400" cy="3429000"/>
              </a:xfrm>
            </p:grpSpPr>
            <p:sp>
              <p:nvSpPr>
                <p:cNvPr id="33" name="Bent Arrow 27">
                  <a:extLst>
                    <a:ext uri="{FF2B5EF4-FFF2-40B4-BE49-F238E27FC236}">
                      <a16:creationId xmlns:a16="http://schemas.microsoft.com/office/drawing/2014/main" id="{7B15573B-CD51-4C35-A616-65DB063ECC89}"/>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a:extLst>
                    <a:ext uri="{FF2B5EF4-FFF2-40B4-BE49-F238E27FC236}">
                      <a16:creationId xmlns:a16="http://schemas.microsoft.com/office/drawing/2014/main" id="{FCF325CF-7B31-4C36-917C-026D2D28FF3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a:extLst>
                  <a:ext uri="{FF2B5EF4-FFF2-40B4-BE49-F238E27FC236}">
                    <a16:creationId xmlns:a16="http://schemas.microsoft.com/office/drawing/2014/main" id="{59FB227B-766A-42C6-BC92-F073418B184C}"/>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a:extLst>
                  <a:ext uri="{FF2B5EF4-FFF2-40B4-BE49-F238E27FC236}">
                    <a16:creationId xmlns:a16="http://schemas.microsoft.com/office/drawing/2014/main" id="{7AC08C86-BBB1-42B1-B562-A341A0B784B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a:extLst>
                  <a:ext uri="{FF2B5EF4-FFF2-40B4-BE49-F238E27FC236}">
                    <a16:creationId xmlns:a16="http://schemas.microsoft.com/office/drawing/2014/main" id="{D47EB048-3522-47B6-8D71-10DE37732A8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8">
                <a:extLst>
                  <a:ext uri="{FF2B5EF4-FFF2-40B4-BE49-F238E27FC236}">
                    <a16:creationId xmlns:a16="http://schemas.microsoft.com/office/drawing/2014/main" id="{EE3E5FF1-FB43-4C8A-9230-CEEB0975E703}"/>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a:extLst>
                  <a:ext uri="{FF2B5EF4-FFF2-40B4-BE49-F238E27FC236}">
                    <a16:creationId xmlns:a16="http://schemas.microsoft.com/office/drawing/2014/main" id="{978000CE-A4D2-43C8-88AE-08E310916C9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0">
                <a:extLst>
                  <a:ext uri="{FF2B5EF4-FFF2-40B4-BE49-F238E27FC236}">
                    <a16:creationId xmlns:a16="http://schemas.microsoft.com/office/drawing/2014/main" id="{2E85749C-64F3-47F4-8023-68E05A2C60DD}"/>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a:extLst>
                  <a:ext uri="{FF2B5EF4-FFF2-40B4-BE49-F238E27FC236}">
                    <a16:creationId xmlns:a16="http://schemas.microsoft.com/office/drawing/2014/main" id="{6CFDE9EA-D229-436D-87FF-9434762F15E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5B8E6413-E52F-42A1-90EB-8C0A653B4E9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a:extLst>
                  <a:ext uri="{FF2B5EF4-FFF2-40B4-BE49-F238E27FC236}">
                    <a16:creationId xmlns:a16="http://schemas.microsoft.com/office/drawing/2014/main" id="{2E13DCAE-030D-4976-96BF-1A56F3BF761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a:extLst>
                  <a:ext uri="{FF2B5EF4-FFF2-40B4-BE49-F238E27FC236}">
                    <a16:creationId xmlns:a16="http://schemas.microsoft.com/office/drawing/2014/main" id="{6D20A519-54B9-449F-849C-92B72AF0B75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a:extLst>
                  <a:ext uri="{FF2B5EF4-FFF2-40B4-BE49-F238E27FC236}">
                    <a16:creationId xmlns:a16="http://schemas.microsoft.com/office/drawing/2014/main" id="{B5A85A66-5FBB-464B-9A2F-A6BD0BA3003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a:extLst>
                  <a:ext uri="{FF2B5EF4-FFF2-40B4-BE49-F238E27FC236}">
                    <a16:creationId xmlns:a16="http://schemas.microsoft.com/office/drawing/2014/main" id="{F1A5C5BF-1DB0-40E2-B854-7D8E28DA3F8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F7B8573-E151-4822-9B78-5155DCAB4434}"/>
                </a:ext>
              </a:extLst>
            </p:cNvPr>
            <p:cNvSpPr/>
            <p:nvPr/>
          </p:nvSpPr>
          <p:spPr>
            <a:xfrm>
              <a:off x="1283276" y="2212327"/>
              <a:ext cx="1783582" cy="1761344"/>
            </a:xfrm>
            <a:prstGeom prst="rect">
              <a:avLst/>
            </a:prstGeom>
          </p:spPr>
          <p:txBody>
            <a:bodyPr wrap="square">
              <a:spAutoFit/>
            </a:bodyPr>
            <a:lstStyle/>
            <a:p>
              <a:pPr algn="ctr"/>
              <a:r>
                <a:rPr lang="en-US" b="1" dirty="0"/>
                <a:t>The Lord wants us to forsake all things that cumber our spiritual progress</a:t>
              </a:r>
              <a:endParaRPr lang="en-US" sz="1600" dirty="0">
                <a:solidFill>
                  <a:schemeClr val="bg1"/>
                </a:solidFill>
              </a:endParaRPr>
            </a:p>
          </p:txBody>
        </p:sp>
      </p:grpSp>
      <p:grpSp>
        <p:nvGrpSpPr>
          <p:cNvPr id="37" name="Group 36">
            <a:extLst>
              <a:ext uri="{FF2B5EF4-FFF2-40B4-BE49-F238E27FC236}">
                <a16:creationId xmlns:a16="http://schemas.microsoft.com/office/drawing/2014/main" id="{861CBDDD-54CF-4DBC-8337-674C16FA416D}"/>
              </a:ext>
            </a:extLst>
          </p:cNvPr>
          <p:cNvGrpSpPr/>
          <p:nvPr/>
        </p:nvGrpSpPr>
        <p:grpSpPr>
          <a:xfrm>
            <a:off x="8736424" y="1311464"/>
            <a:ext cx="2656373" cy="5009161"/>
            <a:chOff x="838200" y="76200"/>
            <a:chExt cx="2667000" cy="5029200"/>
          </a:xfrm>
        </p:grpSpPr>
        <p:grpSp>
          <p:nvGrpSpPr>
            <p:cNvPr id="38" name="Group 17">
              <a:extLst>
                <a:ext uri="{FF2B5EF4-FFF2-40B4-BE49-F238E27FC236}">
                  <a16:creationId xmlns:a16="http://schemas.microsoft.com/office/drawing/2014/main" id="{6B1B06AD-C28C-41B6-96CE-409EC45E30DD}"/>
                </a:ext>
              </a:extLst>
            </p:cNvPr>
            <p:cNvGrpSpPr/>
            <p:nvPr/>
          </p:nvGrpSpPr>
          <p:grpSpPr>
            <a:xfrm>
              <a:off x="838200" y="76200"/>
              <a:ext cx="2667000" cy="5029200"/>
              <a:chOff x="838200" y="76200"/>
              <a:chExt cx="2667000" cy="5029200"/>
            </a:xfrm>
          </p:grpSpPr>
          <p:grpSp>
            <p:nvGrpSpPr>
              <p:cNvPr id="40" name="Group 17">
                <a:extLst>
                  <a:ext uri="{FF2B5EF4-FFF2-40B4-BE49-F238E27FC236}">
                    <a16:creationId xmlns:a16="http://schemas.microsoft.com/office/drawing/2014/main" id="{A87378AA-290A-4DC5-86E4-E3683952AF76}"/>
                  </a:ext>
                </a:extLst>
              </p:cNvPr>
              <p:cNvGrpSpPr/>
              <p:nvPr/>
            </p:nvGrpSpPr>
            <p:grpSpPr>
              <a:xfrm flipH="1">
                <a:off x="2209800" y="1447800"/>
                <a:ext cx="1295400" cy="3429000"/>
                <a:chOff x="685800" y="1447800"/>
                <a:chExt cx="1295400" cy="3124200"/>
              </a:xfrm>
            </p:grpSpPr>
            <p:sp>
              <p:nvSpPr>
                <p:cNvPr id="56" name="Bent Arrow 29">
                  <a:extLst>
                    <a:ext uri="{FF2B5EF4-FFF2-40B4-BE49-F238E27FC236}">
                      <a16:creationId xmlns:a16="http://schemas.microsoft.com/office/drawing/2014/main" id="{7AAE5713-E56F-4194-BB65-81392F520B95}"/>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ent Arrow 30">
                  <a:extLst>
                    <a:ext uri="{FF2B5EF4-FFF2-40B4-BE49-F238E27FC236}">
                      <a16:creationId xmlns:a16="http://schemas.microsoft.com/office/drawing/2014/main" id="{29E0D23A-C95E-45A1-AE6E-902AD7343F9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16">
                <a:extLst>
                  <a:ext uri="{FF2B5EF4-FFF2-40B4-BE49-F238E27FC236}">
                    <a16:creationId xmlns:a16="http://schemas.microsoft.com/office/drawing/2014/main" id="{5CC23FC1-524B-4DAA-B01E-A469B58C5B48}"/>
                  </a:ext>
                </a:extLst>
              </p:cNvPr>
              <p:cNvGrpSpPr/>
              <p:nvPr/>
            </p:nvGrpSpPr>
            <p:grpSpPr>
              <a:xfrm>
                <a:off x="838200" y="1447800"/>
                <a:ext cx="1295400" cy="3429000"/>
                <a:chOff x="685800" y="1447800"/>
                <a:chExt cx="1295400" cy="3429000"/>
              </a:xfrm>
            </p:grpSpPr>
            <p:sp>
              <p:nvSpPr>
                <p:cNvPr id="54" name="Bent Arrow 27">
                  <a:extLst>
                    <a:ext uri="{FF2B5EF4-FFF2-40B4-BE49-F238E27FC236}">
                      <a16:creationId xmlns:a16="http://schemas.microsoft.com/office/drawing/2014/main" id="{C221FEE2-78F6-49C1-A1C5-A4A19784E0B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Bent Arrow 14">
                  <a:extLst>
                    <a:ext uri="{FF2B5EF4-FFF2-40B4-BE49-F238E27FC236}">
                      <a16:creationId xmlns:a16="http://schemas.microsoft.com/office/drawing/2014/main" id="{08D1ED03-8DE8-44AE-B7EB-C0141D2F5A41}"/>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Oval 2">
                <a:extLst>
                  <a:ext uri="{FF2B5EF4-FFF2-40B4-BE49-F238E27FC236}">
                    <a16:creationId xmlns:a16="http://schemas.microsoft.com/office/drawing/2014/main" id="{EFBCCBC7-FBE8-4596-8F73-406F183B7487}"/>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3">
                <a:extLst>
                  <a:ext uri="{FF2B5EF4-FFF2-40B4-BE49-F238E27FC236}">
                    <a16:creationId xmlns:a16="http://schemas.microsoft.com/office/drawing/2014/main" id="{31C9AF17-81B1-45E5-811C-8D485A5FBE7C}"/>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
                <a:extLst>
                  <a:ext uri="{FF2B5EF4-FFF2-40B4-BE49-F238E27FC236}">
                    <a16:creationId xmlns:a16="http://schemas.microsoft.com/office/drawing/2014/main" id="{30387F18-0ADB-4450-97C7-B00F395D1B4A}"/>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8">
                <a:extLst>
                  <a:ext uri="{FF2B5EF4-FFF2-40B4-BE49-F238E27FC236}">
                    <a16:creationId xmlns:a16="http://schemas.microsoft.com/office/drawing/2014/main" id="{D2506F74-DF1D-4C21-B3B7-F3F0B8A749B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5">
                <a:extLst>
                  <a:ext uri="{FF2B5EF4-FFF2-40B4-BE49-F238E27FC236}">
                    <a16:creationId xmlns:a16="http://schemas.microsoft.com/office/drawing/2014/main" id="{1FACD01B-81AA-404C-B433-450C0C035FB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nut 20">
                <a:extLst>
                  <a:ext uri="{FF2B5EF4-FFF2-40B4-BE49-F238E27FC236}">
                    <a16:creationId xmlns:a16="http://schemas.microsoft.com/office/drawing/2014/main" id="{0438B54D-A186-48CD-90E1-B4839D45D429}"/>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ounded Rectangle 7">
                <a:extLst>
                  <a:ext uri="{FF2B5EF4-FFF2-40B4-BE49-F238E27FC236}">
                    <a16:creationId xmlns:a16="http://schemas.microsoft.com/office/drawing/2014/main" id="{1E5FDE26-3AA3-48CC-8B76-1F68D9A9531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9">
                <a:extLst>
                  <a:ext uri="{FF2B5EF4-FFF2-40B4-BE49-F238E27FC236}">
                    <a16:creationId xmlns:a16="http://schemas.microsoft.com/office/drawing/2014/main" id="{6E40F8E4-1353-4B1A-A20F-04A87CD580BB}"/>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0">
                <a:extLst>
                  <a:ext uri="{FF2B5EF4-FFF2-40B4-BE49-F238E27FC236}">
                    <a16:creationId xmlns:a16="http://schemas.microsoft.com/office/drawing/2014/main" id="{2141735A-2834-434E-A1D1-7BCC62A68753}"/>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1">
                <a:extLst>
                  <a:ext uri="{FF2B5EF4-FFF2-40B4-BE49-F238E27FC236}">
                    <a16:creationId xmlns:a16="http://schemas.microsoft.com/office/drawing/2014/main" id="{D7AA0346-013D-4418-B362-9C9F8C931988}"/>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2">
                <a:extLst>
                  <a:ext uri="{FF2B5EF4-FFF2-40B4-BE49-F238E27FC236}">
                    <a16:creationId xmlns:a16="http://schemas.microsoft.com/office/drawing/2014/main" id="{2630ADEE-4D8B-4516-BF2C-FB156B6E59A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13">
                <a:extLst>
                  <a:ext uri="{FF2B5EF4-FFF2-40B4-BE49-F238E27FC236}">
                    <a16:creationId xmlns:a16="http://schemas.microsoft.com/office/drawing/2014/main" id="{DD5FB45B-4AD3-4CD1-86E2-EDF5436C46FF}"/>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6F644A3B-FE53-4B49-B820-613489A6B2FB}"/>
                </a:ext>
              </a:extLst>
            </p:cNvPr>
            <p:cNvSpPr/>
            <p:nvPr/>
          </p:nvSpPr>
          <p:spPr>
            <a:xfrm>
              <a:off x="1309044" y="2376269"/>
              <a:ext cx="1783582" cy="1205131"/>
            </a:xfrm>
            <a:prstGeom prst="rect">
              <a:avLst/>
            </a:prstGeom>
          </p:spPr>
          <p:txBody>
            <a:bodyPr wrap="square">
              <a:spAutoFit/>
            </a:bodyPr>
            <a:lstStyle/>
            <a:p>
              <a:pPr algn="ctr"/>
              <a:r>
                <a:rPr lang="en-US" b="1" dirty="0"/>
                <a:t>The Lord knows our specific challenges and temptations</a:t>
              </a:r>
              <a:endParaRPr lang="en-US" sz="1600" dirty="0">
                <a:solidFill>
                  <a:schemeClr val="bg1"/>
                </a:solidFill>
              </a:endParaRPr>
            </a:p>
          </p:txBody>
        </p:sp>
      </p:grpSp>
      <p:pic>
        <p:nvPicPr>
          <p:cNvPr id="5" name="Picture 4">
            <a:extLst>
              <a:ext uri="{FF2B5EF4-FFF2-40B4-BE49-F238E27FC236}">
                <a16:creationId xmlns:a16="http://schemas.microsoft.com/office/drawing/2014/main" id="{4CDA31F9-0DE8-4F4C-8486-88649BDC2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343" y="1842411"/>
            <a:ext cx="3429479" cy="3334215"/>
          </a:xfrm>
          <a:prstGeom prst="rect">
            <a:avLst/>
          </a:prstGeom>
        </p:spPr>
      </p:pic>
    </p:spTree>
    <p:extLst>
      <p:ext uri="{BB962C8B-B14F-4D97-AF65-F5344CB8AC3E}">
        <p14:creationId xmlns:p14="http://schemas.microsoft.com/office/powerpoint/2010/main" val="32202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70A97-7E62-417C-9C8F-D8CFB248D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3411202" cy="369332"/>
          </a:xfrm>
          <a:prstGeom prst="rect">
            <a:avLst/>
          </a:prstGeom>
          <a:noFill/>
        </p:spPr>
        <p:txBody>
          <a:bodyPr wrap="square" rtlCol="0">
            <a:spAutoFit/>
          </a:bodyPr>
          <a:lstStyle/>
          <a:p>
            <a:r>
              <a:rPr lang="en-US" dirty="0">
                <a:solidFill>
                  <a:schemeClr val="bg1"/>
                </a:solidFill>
              </a:rPr>
              <a:t>D&amp;C 66:11</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Receiving a Testimony</a:t>
            </a:r>
          </a:p>
        </p:txBody>
      </p:sp>
      <p:sp>
        <p:nvSpPr>
          <p:cNvPr id="2" name="Rectangle 1"/>
          <p:cNvSpPr/>
          <p:nvPr/>
        </p:nvSpPr>
        <p:spPr>
          <a:xfrm>
            <a:off x="403750" y="1115218"/>
            <a:ext cx="3524306" cy="1384995"/>
          </a:xfrm>
          <a:prstGeom prst="rect">
            <a:avLst/>
          </a:prstGeom>
        </p:spPr>
        <p:txBody>
          <a:bodyPr wrap="square">
            <a:spAutoFit/>
          </a:bodyPr>
          <a:lstStyle/>
          <a:p>
            <a:pPr fontAlgn="base"/>
            <a:r>
              <a:rPr lang="en-US" dirty="0">
                <a:solidFill>
                  <a:schemeClr val="bg1"/>
                </a:solidFill>
              </a:rPr>
              <a:t>“Joseph Smith is a true Prophet … of the Lord and … has power and does receive revelations from God”</a:t>
            </a:r>
          </a:p>
          <a:p>
            <a:pPr fontAlgn="base"/>
            <a:r>
              <a:rPr lang="en-US" sz="1200" dirty="0">
                <a:solidFill>
                  <a:schemeClr val="bg1"/>
                </a:solidFill>
              </a:rPr>
              <a:t>William E. </a:t>
            </a:r>
            <a:r>
              <a:rPr lang="en-US" sz="1200" dirty="0" err="1">
                <a:solidFill>
                  <a:schemeClr val="bg1"/>
                </a:solidFill>
              </a:rPr>
              <a:t>McLellin</a:t>
            </a:r>
            <a:endParaRPr lang="en-US" sz="1200" dirty="0">
              <a:solidFill>
                <a:schemeClr val="bg1"/>
              </a:solidFill>
            </a:endParaRPr>
          </a:p>
          <a:p>
            <a:pPr fontAlgn="base"/>
            <a:endParaRPr lang="en-US" dirty="0">
              <a:solidFill>
                <a:schemeClr val="bg1"/>
              </a:solidFill>
            </a:endParaRPr>
          </a:p>
        </p:txBody>
      </p:sp>
      <p:sp>
        <p:nvSpPr>
          <p:cNvPr id="9" name="Rectangle 8"/>
          <p:cNvSpPr/>
          <p:nvPr/>
        </p:nvSpPr>
        <p:spPr>
          <a:xfrm>
            <a:off x="5965276" y="956723"/>
            <a:ext cx="5574194" cy="2031325"/>
          </a:xfrm>
          <a:prstGeom prst="rect">
            <a:avLst/>
          </a:prstGeom>
        </p:spPr>
        <p:txBody>
          <a:bodyPr wrap="square">
            <a:spAutoFit/>
          </a:bodyPr>
          <a:lstStyle/>
          <a:p>
            <a:pPr fontAlgn="base"/>
            <a:r>
              <a:rPr lang="en-US" dirty="0">
                <a:solidFill>
                  <a:schemeClr val="bg1"/>
                </a:solidFill>
              </a:rPr>
              <a:t>Brother </a:t>
            </a:r>
            <a:r>
              <a:rPr lang="en-US" dirty="0" err="1">
                <a:solidFill>
                  <a:schemeClr val="bg1"/>
                </a:solidFill>
              </a:rPr>
              <a:t>McLellin</a:t>
            </a:r>
            <a:r>
              <a:rPr lang="en-US" dirty="0">
                <a:solidFill>
                  <a:schemeClr val="bg1"/>
                </a:solidFill>
              </a:rPr>
              <a:t> served faithfully for several years and was called to serve as one of the first members of the Quorum of the Twelve Apostles in this dispensation. </a:t>
            </a:r>
          </a:p>
          <a:p>
            <a:pPr fontAlgn="base"/>
            <a:endParaRPr lang="en-US" dirty="0">
              <a:solidFill>
                <a:schemeClr val="bg1"/>
              </a:solidFill>
            </a:endParaRPr>
          </a:p>
          <a:p>
            <a:pPr fontAlgn="base"/>
            <a:r>
              <a:rPr lang="en-US" dirty="0">
                <a:solidFill>
                  <a:schemeClr val="bg1"/>
                </a:solidFill>
              </a:rPr>
              <a:t>However, he did not continue faithfully to the end. In fact, he turned against the Prophet Joseph Smith and he was excommunicated in 1838. </a:t>
            </a:r>
            <a:endParaRPr lang="en-US" sz="1200" dirty="0">
              <a:solidFill>
                <a:schemeClr val="bg1"/>
              </a:solidFill>
            </a:endParaRPr>
          </a:p>
        </p:txBody>
      </p:sp>
      <p:sp>
        <p:nvSpPr>
          <p:cNvPr id="3" name="Rectangle 2"/>
          <p:cNvSpPr/>
          <p:nvPr/>
        </p:nvSpPr>
        <p:spPr>
          <a:xfrm>
            <a:off x="1724127" y="3989465"/>
            <a:ext cx="6692385" cy="2492990"/>
          </a:xfrm>
          <a:prstGeom prst="rect">
            <a:avLst/>
          </a:prstGeom>
        </p:spPr>
        <p:txBody>
          <a:bodyPr wrap="square">
            <a:spAutoFit/>
          </a:bodyPr>
          <a:lstStyle/>
          <a:p>
            <a:r>
              <a:rPr lang="en-US" dirty="0">
                <a:solidFill>
                  <a:schemeClr val="bg1"/>
                </a:solidFill>
                <a:latin typeface="Abadi" panose="020B0604020104020204" pitchFamily="34" charset="0"/>
              </a:rPr>
              <a:t>“While Joseph was in prison at Richmond, Mo., </a:t>
            </a:r>
            <a:r>
              <a:rPr lang="en-US" dirty="0" err="1">
                <a:solidFill>
                  <a:schemeClr val="bg1"/>
                </a:solidFill>
                <a:latin typeface="Abadi" panose="020B0604020104020204" pitchFamily="34" charset="0"/>
              </a:rPr>
              <a:t>McLellin</a:t>
            </a:r>
            <a:r>
              <a:rPr lang="en-US" dirty="0">
                <a:solidFill>
                  <a:schemeClr val="bg1"/>
                </a:solidFill>
                <a:latin typeface="Abadi" panose="020B0604020104020204" pitchFamily="34" charset="0"/>
              </a:rPr>
              <a:t>, who was a large and active man, went to the sheriff and asked for the privilege of flogging the Prophet. Permission was granted on condition that Joseph would fight. The sheriff made known … </a:t>
            </a:r>
            <a:r>
              <a:rPr lang="en-US" dirty="0" err="1">
                <a:solidFill>
                  <a:schemeClr val="bg1"/>
                </a:solidFill>
                <a:latin typeface="Abadi" panose="020B0604020104020204" pitchFamily="34" charset="0"/>
              </a:rPr>
              <a:t>McLellin’s</a:t>
            </a:r>
            <a:r>
              <a:rPr lang="en-US" dirty="0">
                <a:solidFill>
                  <a:schemeClr val="bg1"/>
                </a:solidFill>
                <a:latin typeface="Abadi" panose="020B0604020104020204" pitchFamily="34" charset="0"/>
              </a:rPr>
              <a:t> earnest request, to which Joseph consented, if his irons were taken off. </a:t>
            </a:r>
            <a:r>
              <a:rPr lang="en-US" dirty="0" err="1">
                <a:solidFill>
                  <a:schemeClr val="bg1"/>
                </a:solidFill>
                <a:latin typeface="Abadi" panose="020B0604020104020204" pitchFamily="34" charset="0"/>
              </a:rPr>
              <a:t>McLellin</a:t>
            </a:r>
            <a:r>
              <a:rPr lang="en-US" dirty="0">
                <a:solidFill>
                  <a:schemeClr val="bg1"/>
                </a:solidFill>
                <a:latin typeface="Abadi" panose="020B0604020104020204" pitchFamily="34" charset="0"/>
              </a:rPr>
              <a:t> then refused to fight unless he could have a club, to which Joseph was perfectly willing; but the sheriff would not allow them to fight on such unequal terms.” </a:t>
            </a:r>
          </a:p>
          <a:p>
            <a:r>
              <a:rPr lang="en-US" sz="1200" dirty="0">
                <a:solidFill>
                  <a:schemeClr val="bg1"/>
                </a:solidFill>
                <a:latin typeface="Abadi" panose="020B0604020104020204" pitchFamily="34" charset="0"/>
              </a:rPr>
              <a:t>History of Brigham Young </a:t>
            </a:r>
            <a:endParaRPr lang="en-US" sz="1200" dirty="0">
              <a:solidFill>
                <a:schemeClr val="bg1"/>
              </a:solidFill>
            </a:endParaRPr>
          </a:p>
        </p:txBody>
      </p:sp>
      <p:pic>
        <p:nvPicPr>
          <p:cNvPr id="7" name="Picture 6">
            <a:extLst>
              <a:ext uri="{FF2B5EF4-FFF2-40B4-BE49-F238E27FC236}">
                <a16:creationId xmlns:a16="http://schemas.microsoft.com/office/drawing/2014/main" id="{B31D90DA-1529-4E78-88AC-3EEF44083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343" y="919544"/>
            <a:ext cx="1828800" cy="2752725"/>
          </a:xfrm>
          <a:prstGeom prst="rect">
            <a:avLst/>
          </a:prstGeom>
        </p:spPr>
      </p:pic>
      <p:pic>
        <p:nvPicPr>
          <p:cNvPr id="12" name="Picture 11">
            <a:extLst>
              <a:ext uri="{FF2B5EF4-FFF2-40B4-BE49-F238E27FC236}">
                <a16:creationId xmlns:a16="http://schemas.microsoft.com/office/drawing/2014/main" id="{FAEFD0C6-D906-4824-90E4-A7BCDC512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6117" y="3097469"/>
            <a:ext cx="2587975" cy="3423334"/>
          </a:xfrm>
          <a:prstGeom prst="rect">
            <a:avLst/>
          </a:prstGeom>
        </p:spPr>
      </p:pic>
    </p:spTree>
    <p:extLst>
      <p:ext uri="{BB962C8B-B14F-4D97-AF65-F5344CB8AC3E}">
        <p14:creationId xmlns:p14="http://schemas.microsoft.com/office/powerpoint/2010/main" val="408238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0BF536-5619-4EE2-9E53-7F7079F81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3" y="6477754"/>
            <a:ext cx="4674649" cy="369332"/>
          </a:xfrm>
          <a:prstGeom prst="rect">
            <a:avLst/>
          </a:prstGeom>
          <a:noFill/>
        </p:spPr>
        <p:txBody>
          <a:bodyPr wrap="square" rtlCol="0">
            <a:spAutoFit/>
          </a:bodyPr>
          <a:lstStyle/>
          <a:p>
            <a:r>
              <a:rPr lang="en-US" dirty="0">
                <a:solidFill>
                  <a:schemeClr val="bg1"/>
                </a:solidFill>
              </a:rPr>
              <a:t>D&amp;C 66:12-13  Elder Stephen Robinson</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Continue in All Things</a:t>
            </a:r>
          </a:p>
        </p:txBody>
      </p:sp>
      <p:sp>
        <p:nvSpPr>
          <p:cNvPr id="3" name="Rectangle 2"/>
          <p:cNvSpPr/>
          <p:nvPr/>
        </p:nvSpPr>
        <p:spPr>
          <a:xfrm>
            <a:off x="2494382" y="823509"/>
            <a:ext cx="6692385" cy="1569660"/>
          </a:xfrm>
          <a:prstGeom prst="rect">
            <a:avLst/>
          </a:prstGeom>
        </p:spPr>
        <p:txBody>
          <a:bodyPr wrap="square">
            <a:spAutoFit/>
          </a:bodyPr>
          <a:lstStyle/>
          <a:p>
            <a:pPr algn="ctr"/>
            <a:r>
              <a:rPr lang="en-US" sz="2400" i="1" dirty="0">
                <a:solidFill>
                  <a:srgbClr val="FFFF00"/>
                </a:solidFill>
              </a:rPr>
              <a:t>Behold, I am the law, and the light. Look unto me, and endure to the end, and ye shall live; for unto him that </a:t>
            </a:r>
            <a:r>
              <a:rPr lang="en-US" sz="2400" i="1" dirty="0" err="1">
                <a:solidFill>
                  <a:srgbClr val="FFFF00"/>
                </a:solidFill>
              </a:rPr>
              <a:t>endureth</a:t>
            </a:r>
            <a:r>
              <a:rPr lang="en-US" sz="2400" i="1" dirty="0">
                <a:solidFill>
                  <a:srgbClr val="FFFF00"/>
                </a:solidFill>
              </a:rPr>
              <a:t> to the end will I give eternal life.</a:t>
            </a:r>
          </a:p>
          <a:p>
            <a:pPr algn="ctr"/>
            <a:r>
              <a:rPr lang="en-US" sz="2400" i="1" dirty="0">
                <a:solidFill>
                  <a:srgbClr val="FFFF00"/>
                </a:solidFill>
              </a:rPr>
              <a:t>3 Nephi 15:9</a:t>
            </a:r>
          </a:p>
        </p:txBody>
      </p:sp>
      <p:sp>
        <p:nvSpPr>
          <p:cNvPr id="5" name="Rectangle 4"/>
          <p:cNvSpPr/>
          <p:nvPr/>
        </p:nvSpPr>
        <p:spPr>
          <a:xfrm>
            <a:off x="356316" y="2365747"/>
            <a:ext cx="6096000" cy="923330"/>
          </a:xfrm>
          <a:prstGeom prst="rect">
            <a:avLst/>
          </a:prstGeom>
        </p:spPr>
        <p:txBody>
          <a:bodyPr>
            <a:spAutoFit/>
          </a:bodyPr>
          <a:lstStyle/>
          <a:p>
            <a:r>
              <a:rPr lang="en-US" dirty="0">
                <a:solidFill>
                  <a:schemeClr val="bg1"/>
                </a:solidFill>
                <a:latin typeface="Abadi" panose="020B0604020104020204" pitchFamily="34" charset="0"/>
              </a:rPr>
              <a:t>“To endure is to continue in the path we adopted at baptism by keeping our commitments to Christ, until the end of our mortal life.</a:t>
            </a:r>
            <a:endParaRPr lang="en-US" dirty="0">
              <a:solidFill>
                <a:schemeClr val="bg1"/>
              </a:solidFill>
            </a:endParaRPr>
          </a:p>
        </p:txBody>
      </p:sp>
      <p:sp>
        <p:nvSpPr>
          <p:cNvPr id="7" name="Rectangle 6"/>
          <p:cNvSpPr/>
          <p:nvPr/>
        </p:nvSpPr>
        <p:spPr>
          <a:xfrm>
            <a:off x="3013295" y="3916080"/>
            <a:ext cx="6096000" cy="646331"/>
          </a:xfrm>
          <a:prstGeom prst="rect">
            <a:avLst/>
          </a:prstGeom>
        </p:spPr>
        <p:txBody>
          <a:bodyPr>
            <a:spAutoFit/>
          </a:bodyPr>
          <a:lstStyle/>
          <a:p>
            <a:r>
              <a:rPr lang="en-US" dirty="0">
                <a:solidFill>
                  <a:schemeClr val="bg1"/>
                </a:solidFill>
                <a:latin typeface="Abadi" panose="020B0604020104020204" pitchFamily="34" charset="0"/>
              </a:rPr>
              <a:t>“Usually the scriptures link “enduring to the end” with keeping one’s covenants with Christ. </a:t>
            </a:r>
            <a:endParaRPr lang="en-US" dirty="0">
              <a:solidFill>
                <a:schemeClr val="bg1"/>
              </a:solidFill>
            </a:endParaRPr>
          </a:p>
        </p:txBody>
      </p:sp>
      <p:sp>
        <p:nvSpPr>
          <p:cNvPr id="8" name="Rectangle 7"/>
          <p:cNvSpPr/>
          <p:nvPr/>
        </p:nvSpPr>
        <p:spPr>
          <a:xfrm>
            <a:off x="5147256" y="5134938"/>
            <a:ext cx="6096000" cy="1200329"/>
          </a:xfrm>
          <a:prstGeom prst="rect">
            <a:avLst/>
          </a:prstGeom>
        </p:spPr>
        <p:txBody>
          <a:bodyPr>
            <a:spAutoFit/>
          </a:bodyPr>
          <a:lstStyle/>
          <a:p>
            <a:r>
              <a:rPr lang="en-US" dirty="0">
                <a:solidFill>
                  <a:schemeClr val="bg1"/>
                </a:solidFill>
                <a:latin typeface="Abadi" panose="020B0604020104020204" pitchFamily="34" charset="0"/>
              </a:rPr>
              <a:t>“So enduring to the end means, in general, entering into the gospel covenant (through faith in Christ, repentance, baptism, and receiving the Holy Ghost) and then remaining faithful to that covenant.”</a:t>
            </a:r>
            <a:endParaRPr lang="en-US" dirty="0">
              <a:solidFill>
                <a:schemeClr val="bg1"/>
              </a:solidFill>
            </a:endParaRPr>
          </a:p>
        </p:txBody>
      </p:sp>
      <p:pic>
        <p:nvPicPr>
          <p:cNvPr id="12" name="Picture 11">
            <a:extLst>
              <a:ext uri="{FF2B5EF4-FFF2-40B4-BE49-F238E27FC236}">
                <a16:creationId xmlns:a16="http://schemas.microsoft.com/office/drawing/2014/main" id="{EB07C549-1022-4065-8AEE-82AFAB67B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08" y="131248"/>
            <a:ext cx="952500" cy="1047750"/>
          </a:xfrm>
          <a:prstGeom prst="rect">
            <a:avLst/>
          </a:prstGeom>
        </p:spPr>
      </p:pic>
      <p:grpSp>
        <p:nvGrpSpPr>
          <p:cNvPr id="15" name="Group 14">
            <a:extLst>
              <a:ext uri="{FF2B5EF4-FFF2-40B4-BE49-F238E27FC236}">
                <a16:creationId xmlns:a16="http://schemas.microsoft.com/office/drawing/2014/main" id="{4719B18D-C974-462C-8D5C-CF90AC142910}"/>
              </a:ext>
            </a:extLst>
          </p:cNvPr>
          <p:cNvGrpSpPr/>
          <p:nvPr/>
        </p:nvGrpSpPr>
        <p:grpSpPr>
          <a:xfrm>
            <a:off x="1019786" y="3238877"/>
            <a:ext cx="1637194" cy="3087281"/>
            <a:chOff x="838200" y="76200"/>
            <a:chExt cx="2667000" cy="5029200"/>
          </a:xfrm>
        </p:grpSpPr>
        <p:grpSp>
          <p:nvGrpSpPr>
            <p:cNvPr id="16" name="Group 17">
              <a:extLst>
                <a:ext uri="{FF2B5EF4-FFF2-40B4-BE49-F238E27FC236}">
                  <a16:creationId xmlns:a16="http://schemas.microsoft.com/office/drawing/2014/main" id="{13F3A3B2-75D2-4701-9E9E-031F87084D03}"/>
                </a:ext>
              </a:extLst>
            </p:cNvPr>
            <p:cNvGrpSpPr/>
            <p:nvPr/>
          </p:nvGrpSpPr>
          <p:grpSpPr>
            <a:xfrm>
              <a:off x="838200" y="76200"/>
              <a:ext cx="2667000" cy="5029200"/>
              <a:chOff x="838200" y="76200"/>
              <a:chExt cx="2667000" cy="5029200"/>
            </a:xfrm>
          </p:grpSpPr>
          <p:grpSp>
            <p:nvGrpSpPr>
              <p:cNvPr id="18" name="Group 17">
                <a:extLst>
                  <a:ext uri="{FF2B5EF4-FFF2-40B4-BE49-F238E27FC236}">
                    <a16:creationId xmlns:a16="http://schemas.microsoft.com/office/drawing/2014/main" id="{BD656759-02AD-4CF3-9633-D6B03F49B586}"/>
                  </a:ext>
                </a:extLst>
              </p:cNvPr>
              <p:cNvGrpSpPr/>
              <p:nvPr/>
            </p:nvGrpSpPr>
            <p:grpSpPr>
              <a:xfrm flipH="1">
                <a:off x="2209800" y="1447800"/>
                <a:ext cx="1295400" cy="3429000"/>
                <a:chOff x="685800" y="1447800"/>
                <a:chExt cx="1295400" cy="3124200"/>
              </a:xfrm>
            </p:grpSpPr>
            <p:sp>
              <p:nvSpPr>
                <p:cNvPr id="34" name="Bent Arrow 29">
                  <a:extLst>
                    <a:ext uri="{FF2B5EF4-FFF2-40B4-BE49-F238E27FC236}">
                      <a16:creationId xmlns:a16="http://schemas.microsoft.com/office/drawing/2014/main" id="{88531DCE-50B4-42F7-9D4B-12A2377A2CF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0">
                  <a:extLst>
                    <a:ext uri="{FF2B5EF4-FFF2-40B4-BE49-F238E27FC236}">
                      <a16:creationId xmlns:a16="http://schemas.microsoft.com/office/drawing/2014/main" id="{AAA4E2B9-CA69-42A6-A62F-7EB9AAB6BAC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a:extLst>
                  <a:ext uri="{FF2B5EF4-FFF2-40B4-BE49-F238E27FC236}">
                    <a16:creationId xmlns:a16="http://schemas.microsoft.com/office/drawing/2014/main" id="{795C2B0B-8DB7-4A13-BC62-D785B0BDC58B}"/>
                  </a:ext>
                </a:extLst>
              </p:cNvPr>
              <p:cNvGrpSpPr/>
              <p:nvPr/>
            </p:nvGrpSpPr>
            <p:grpSpPr>
              <a:xfrm>
                <a:off x="838200" y="1447800"/>
                <a:ext cx="1295400" cy="3429000"/>
                <a:chOff x="685800" y="1447800"/>
                <a:chExt cx="1295400" cy="3429000"/>
              </a:xfrm>
            </p:grpSpPr>
            <p:sp>
              <p:nvSpPr>
                <p:cNvPr id="32" name="Bent Arrow 27">
                  <a:extLst>
                    <a:ext uri="{FF2B5EF4-FFF2-40B4-BE49-F238E27FC236}">
                      <a16:creationId xmlns:a16="http://schemas.microsoft.com/office/drawing/2014/main" id="{17C19049-15D9-4086-B007-0A6F97B00DF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a:extLst>
                    <a:ext uri="{FF2B5EF4-FFF2-40B4-BE49-F238E27FC236}">
                      <a16:creationId xmlns:a16="http://schemas.microsoft.com/office/drawing/2014/main" id="{BE14A8D7-52CA-496F-8153-1C643868485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a:extLst>
                  <a:ext uri="{FF2B5EF4-FFF2-40B4-BE49-F238E27FC236}">
                    <a16:creationId xmlns:a16="http://schemas.microsoft.com/office/drawing/2014/main" id="{EAC56B94-F3B8-4BD2-BE21-DCADD27D58EE}"/>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a:extLst>
                  <a:ext uri="{FF2B5EF4-FFF2-40B4-BE49-F238E27FC236}">
                    <a16:creationId xmlns:a16="http://schemas.microsoft.com/office/drawing/2014/main" id="{451A2DD7-1258-4118-9E8A-3FE6BD10A540}"/>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a:extLst>
                  <a:ext uri="{FF2B5EF4-FFF2-40B4-BE49-F238E27FC236}">
                    <a16:creationId xmlns:a16="http://schemas.microsoft.com/office/drawing/2014/main" id="{7263B37E-7494-41E7-8A3D-CB2CD398996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8">
                <a:extLst>
                  <a:ext uri="{FF2B5EF4-FFF2-40B4-BE49-F238E27FC236}">
                    <a16:creationId xmlns:a16="http://schemas.microsoft.com/office/drawing/2014/main" id="{01BB9913-1852-4BE9-8EA7-0222544983E5}"/>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a:extLst>
                  <a:ext uri="{FF2B5EF4-FFF2-40B4-BE49-F238E27FC236}">
                    <a16:creationId xmlns:a16="http://schemas.microsoft.com/office/drawing/2014/main" id="{5A36017E-59CD-47B2-BB50-82E7531C36C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20">
                <a:extLst>
                  <a:ext uri="{FF2B5EF4-FFF2-40B4-BE49-F238E27FC236}">
                    <a16:creationId xmlns:a16="http://schemas.microsoft.com/office/drawing/2014/main" id="{B328805C-6C0F-4B20-9E7D-B3D3A3F9D7A0}"/>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a:extLst>
                  <a:ext uri="{FF2B5EF4-FFF2-40B4-BE49-F238E27FC236}">
                    <a16:creationId xmlns:a16="http://schemas.microsoft.com/office/drawing/2014/main" id="{18F93300-D9EC-4165-9641-0857D72C6CBA}"/>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18CF9371-271A-4153-BD42-4EB5FF6B8BE5}"/>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a:extLst>
                  <a:ext uri="{FF2B5EF4-FFF2-40B4-BE49-F238E27FC236}">
                    <a16:creationId xmlns:a16="http://schemas.microsoft.com/office/drawing/2014/main" id="{8A86C1FC-358B-4BDF-BA5E-FFD60435DA2D}"/>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a:extLst>
                  <a:ext uri="{FF2B5EF4-FFF2-40B4-BE49-F238E27FC236}">
                    <a16:creationId xmlns:a16="http://schemas.microsoft.com/office/drawing/2014/main" id="{C5CE8621-6726-42DA-B537-566CC3473885}"/>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a:extLst>
                  <a:ext uri="{FF2B5EF4-FFF2-40B4-BE49-F238E27FC236}">
                    <a16:creationId xmlns:a16="http://schemas.microsoft.com/office/drawing/2014/main" id="{9F235DB1-AAF0-413A-AFF0-84CF4DBE25F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a:extLst>
                  <a:ext uri="{FF2B5EF4-FFF2-40B4-BE49-F238E27FC236}">
                    <a16:creationId xmlns:a16="http://schemas.microsoft.com/office/drawing/2014/main" id="{3D81A299-D681-4AFC-849D-C36F44018AF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1E54387-1E9A-49DE-A3EF-C3D6A04834E6}"/>
                </a:ext>
              </a:extLst>
            </p:cNvPr>
            <p:cNvSpPr/>
            <p:nvPr/>
          </p:nvSpPr>
          <p:spPr>
            <a:xfrm>
              <a:off x="1240457" y="2194296"/>
              <a:ext cx="2024701" cy="1905206"/>
            </a:xfrm>
            <a:prstGeom prst="rect">
              <a:avLst/>
            </a:prstGeom>
          </p:spPr>
          <p:txBody>
            <a:bodyPr wrap="square">
              <a:spAutoFit/>
            </a:bodyPr>
            <a:lstStyle/>
            <a:p>
              <a:pPr algn="ctr"/>
              <a:r>
                <a:rPr lang="en-US" sz="1400" b="1" dirty="0"/>
                <a:t>If we continue faithfully to the end, we will receive eternal life</a:t>
              </a:r>
              <a:endParaRPr lang="en-US" sz="1400" dirty="0">
                <a:solidFill>
                  <a:schemeClr val="bg1"/>
                </a:solidFill>
              </a:endParaRPr>
            </a:p>
          </p:txBody>
        </p:sp>
      </p:grpSp>
      <p:pic>
        <p:nvPicPr>
          <p:cNvPr id="14" name="Picture 13">
            <a:extLst>
              <a:ext uri="{FF2B5EF4-FFF2-40B4-BE49-F238E27FC236}">
                <a16:creationId xmlns:a16="http://schemas.microsoft.com/office/drawing/2014/main" id="{B27804E2-6D34-9CB6-CC14-1C7D9024C4FE}"/>
              </a:ext>
            </a:extLst>
          </p:cNvPr>
          <p:cNvPicPr>
            <a:picLocks noChangeAspect="1"/>
          </p:cNvPicPr>
          <p:nvPr/>
        </p:nvPicPr>
        <p:blipFill>
          <a:blip r:embed="rId4"/>
          <a:stretch>
            <a:fillRect/>
          </a:stretch>
        </p:blipFill>
        <p:spPr>
          <a:xfrm>
            <a:off x="9186767" y="1112733"/>
            <a:ext cx="2453927" cy="3832801"/>
          </a:xfrm>
          <a:prstGeom prst="rect">
            <a:avLst/>
          </a:prstGeom>
        </p:spPr>
      </p:pic>
    </p:spTree>
    <p:extLst>
      <p:ext uri="{BB962C8B-B14F-4D97-AF65-F5344CB8AC3E}">
        <p14:creationId xmlns:p14="http://schemas.microsoft.com/office/powerpoint/2010/main" val="123740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2D4C0B-53A6-40F5-BEDA-A388A59C3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72014" y="117695"/>
            <a:ext cx="11887201" cy="4524315"/>
          </a:xfrm>
          <a:prstGeom prst="rect">
            <a:avLst/>
          </a:prstGeom>
          <a:noFill/>
        </p:spPr>
        <p:txBody>
          <a:bodyPr wrap="square" rtlCol="0">
            <a:spAutoFit/>
          </a:bodyPr>
          <a:lstStyle/>
          <a:p>
            <a:r>
              <a:rPr lang="en-US" dirty="0">
                <a:solidFill>
                  <a:schemeClr val="bg1"/>
                </a:solidFill>
              </a:rPr>
              <a:t>Sources:</a:t>
            </a:r>
          </a:p>
          <a:p>
            <a:r>
              <a:rPr lang="en-US" b="1" dirty="0">
                <a:solidFill>
                  <a:schemeClr val="bg1"/>
                </a:solidFill>
              </a:rPr>
              <a:t>Videos:</a:t>
            </a:r>
          </a:p>
          <a:p>
            <a:r>
              <a:rPr lang="en-US" b="1" dirty="0">
                <a:solidFill>
                  <a:schemeClr val="bg1"/>
                </a:solidFill>
              </a:rPr>
              <a:t>What Lack I Yet?</a:t>
            </a:r>
            <a:r>
              <a:rPr lang="en-US" dirty="0">
                <a:solidFill>
                  <a:schemeClr val="bg1"/>
                </a:solidFill>
              </a:rPr>
              <a:t> (10:26)</a:t>
            </a:r>
          </a:p>
          <a:p>
            <a:r>
              <a:rPr lang="en-US" b="1" dirty="0">
                <a:solidFill>
                  <a:schemeClr val="bg1"/>
                </a:solidFill>
              </a:rPr>
              <a:t>Whom the Lord Calls</a:t>
            </a:r>
            <a:r>
              <a:rPr lang="en-US" dirty="0">
                <a:solidFill>
                  <a:schemeClr val="bg1"/>
                </a:solidFill>
              </a:rPr>
              <a:t> (0:29)</a:t>
            </a:r>
          </a:p>
          <a:p>
            <a:r>
              <a:rPr lang="en-US" b="1" dirty="0">
                <a:solidFill>
                  <a:schemeClr val="bg1"/>
                </a:solidFill>
              </a:rPr>
              <a:t>God Knows Who I Am</a:t>
            </a:r>
            <a:r>
              <a:rPr lang="en-US" dirty="0">
                <a:solidFill>
                  <a:schemeClr val="bg1"/>
                </a:solidFill>
              </a:rPr>
              <a:t> (1:55)</a:t>
            </a: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 96-98, 148</a:t>
            </a:r>
            <a:endParaRPr lang="en-US" i="1" dirty="0">
              <a:solidFill>
                <a:schemeClr val="bg1"/>
              </a:solidFill>
            </a:endParaRPr>
          </a:p>
          <a:p>
            <a:r>
              <a:rPr lang="en-US" b="0" i="0" dirty="0">
                <a:solidFill>
                  <a:schemeClr val="bg1"/>
                </a:solidFill>
                <a:effectLst/>
                <a:latin typeface="Abadi" panose="020B0604020104020204" pitchFamily="34" charset="0"/>
              </a:rPr>
              <a:t>President Henry B. Erying (“To Draw Closer to God,”</a:t>
            </a:r>
            <a:r>
              <a:rPr lang="en-US" b="0" i="1" dirty="0">
                <a:solidFill>
                  <a:schemeClr val="bg1"/>
                </a:solidFill>
                <a:effectLst/>
                <a:latin typeface="Abadi" panose="020B0604020104020204" pitchFamily="34" charset="0"/>
              </a:rPr>
              <a:t> Ensign,</a:t>
            </a:r>
            <a:r>
              <a:rPr lang="en-US" b="0" i="0" dirty="0">
                <a:solidFill>
                  <a:schemeClr val="bg1"/>
                </a:solidFill>
                <a:effectLst/>
                <a:latin typeface="Abadi" panose="020B0604020104020204" pitchFamily="34" charset="0"/>
              </a:rPr>
              <a:t> May 1991, 66).</a:t>
            </a:r>
          </a:p>
          <a:p>
            <a:r>
              <a:rPr lang="en-US" dirty="0">
                <a:solidFill>
                  <a:schemeClr val="bg1"/>
                </a:solidFill>
              </a:rPr>
              <a:t>	(“Do Not Delay,”</a:t>
            </a:r>
            <a:r>
              <a:rPr lang="en-US" i="1" dirty="0">
                <a:solidFill>
                  <a:schemeClr val="bg1"/>
                </a:solidFill>
              </a:rPr>
              <a:t> Ensign,</a:t>
            </a:r>
            <a:r>
              <a:rPr lang="en-US" dirty="0">
                <a:solidFill>
                  <a:schemeClr val="bg1"/>
                </a:solidFill>
              </a:rPr>
              <a:t> Nov. 1999, 34).</a:t>
            </a:r>
          </a:p>
          <a:p>
            <a:r>
              <a:rPr lang="en-US" sz="1800" dirty="0">
                <a:solidFill>
                  <a:schemeClr val="bg1"/>
                </a:solidFill>
              </a:rPr>
              <a:t>Presentation by ©http://fashionsbylynda.com/blog/</a:t>
            </a:r>
          </a:p>
          <a:p>
            <a:r>
              <a:rPr lang="en-US" dirty="0">
                <a:solidFill>
                  <a:schemeClr val="bg1"/>
                </a:solidFill>
              </a:rPr>
              <a:t>Elder Dallin H. Oaks </a:t>
            </a:r>
            <a:r>
              <a:rPr lang="en-US" i="1" dirty="0">
                <a:solidFill>
                  <a:schemeClr val="bg1"/>
                </a:solidFill>
              </a:rPr>
              <a:t>Healing the Sick </a:t>
            </a:r>
            <a:r>
              <a:rPr lang="en-US" dirty="0">
                <a:solidFill>
                  <a:schemeClr val="bg1"/>
                </a:solidFill>
              </a:rPr>
              <a:t>April 2010 Gen. Conf.</a:t>
            </a:r>
          </a:p>
          <a:p>
            <a:r>
              <a:rPr lang="en-US" dirty="0">
                <a:solidFill>
                  <a:schemeClr val="bg1"/>
                </a:solidFill>
              </a:rPr>
              <a:t>President Spencer W. Kimball (</a:t>
            </a:r>
            <a:r>
              <a:rPr lang="en-US" i="1" dirty="0">
                <a:solidFill>
                  <a:schemeClr val="bg1"/>
                </a:solidFill>
              </a:rPr>
              <a:t>Miracle of Forgiveness,</a:t>
            </a:r>
            <a:r>
              <a:rPr lang="en-US" dirty="0">
                <a:solidFill>
                  <a:schemeClr val="bg1"/>
                </a:solidFill>
              </a:rPr>
              <a:t> pp. 113–14.)</a:t>
            </a:r>
          </a:p>
          <a:p>
            <a:r>
              <a:rPr lang="en-US" dirty="0">
                <a:solidFill>
                  <a:schemeClr val="bg1"/>
                </a:solidFill>
              </a:rPr>
              <a:t>Letter from William E. </a:t>
            </a:r>
            <a:r>
              <a:rPr lang="en-US" dirty="0" err="1">
                <a:solidFill>
                  <a:schemeClr val="bg1"/>
                </a:solidFill>
              </a:rPr>
              <a:t>McLellin</a:t>
            </a:r>
            <a:r>
              <a:rPr lang="en-US" dirty="0">
                <a:solidFill>
                  <a:schemeClr val="bg1"/>
                </a:solidFill>
              </a:rPr>
              <a:t> to relatives, Aug. 4, 1832, RLDS Archives, 4; quoted in M. Russell Ballard, “What Came from Kirtland” [Church Educational System fireside for young adults, Nov. 6, 1994], 8,speeches.byu.edu). </a:t>
            </a:r>
          </a:p>
          <a:p>
            <a:r>
              <a:rPr lang="en-US" dirty="0">
                <a:solidFill>
                  <a:schemeClr val="bg1"/>
                </a:solidFill>
                <a:latin typeface="Abadi" panose="020B0604020104020204" pitchFamily="34" charset="0"/>
              </a:rPr>
              <a:t>(“History of Brigham Young,” </a:t>
            </a:r>
            <a:r>
              <a:rPr lang="en-US" i="1" dirty="0">
                <a:solidFill>
                  <a:schemeClr val="bg1"/>
                </a:solidFill>
                <a:latin typeface="Abadi" panose="020B0604020104020204" pitchFamily="34" charset="0"/>
              </a:rPr>
              <a:t>Millennial Star,</a:t>
            </a:r>
            <a:r>
              <a:rPr lang="en-US" dirty="0">
                <a:solidFill>
                  <a:schemeClr val="bg1"/>
                </a:solidFill>
                <a:latin typeface="Abadi" panose="020B0604020104020204" pitchFamily="34" charset="0"/>
              </a:rPr>
              <a:t> Dec. 17, 1864, 808).</a:t>
            </a:r>
          </a:p>
          <a:p>
            <a:pPr fontAlgn="base"/>
            <a:r>
              <a:rPr lang="en-US" dirty="0">
                <a:solidFill>
                  <a:schemeClr val="bg1"/>
                </a:solidFill>
              </a:rPr>
              <a:t>Elder Stephen E. Robinson </a:t>
            </a:r>
            <a:r>
              <a:rPr lang="en-US" i="1" dirty="0">
                <a:solidFill>
                  <a:schemeClr val="bg1"/>
                </a:solidFill>
              </a:rPr>
              <a:t>Enduring to the End October 1993 Gen. Conf.</a:t>
            </a:r>
          </a:p>
        </p:txBody>
      </p:sp>
      <p:sp>
        <p:nvSpPr>
          <p:cNvPr id="6" name="Footer Placeholder 14">
            <a:extLst>
              <a:ext uri="{FF2B5EF4-FFF2-40B4-BE49-F238E27FC236}">
                <a16:creationId xmlns:a16="http://schemas.microsoft.com/office/drawing/2014/main" id="{5499CB21-EC44-4CEC-96FD-D5D180AF4EB8}"/>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C58A3DC0-D047-4846-9127-C15EBB53885C}"/>
              </a:ext>
            </a:extLst>
          </p:cNvPr>
          <p:cNvGrpSpPr/>
          <p:nvPr/>
        </p:nvGrpSpPr>
        <p:grpSpPr>
          <a:xfrm>
            <a:off x="3092998" y="582324"/>
            <a:ext cx="680105" cy="861466"/>
            <a:chOff x="7543800" y="3810000"/>
            <a:chExt cx="1143000" cy="1447800"/>
          </a:xfrm>
        </p:grpSpPr>
        <p:sp>
          <p:nvSpPr>
            <p:cNvPr id="8" name="Trapezoid 7">
              <a:extLst>
                <a:ext uri="{FF2B5EF4-FFF2-40B4-BE49-F238E27FC236}">
                  <a16:creationId xmlns:a16="http://schemas.microsoft.com/office/drawing/2014/main" id="{5F8C3CC0-79CE-4ACE-9079-F814CAB4D5E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9A0458BE-6DC4-49D3-B59F-F6CADD98D88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ED5A0C78-4372-46D9-BA76-3337A853842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F01FEBE6-5734-4A13-A24F-8B88CDC8128C}"/>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8A9215C-2EBE-4963-A7F5-17A018E8EDBF}"/>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FE4F1840-3345-485B-9FCB-BB634C33814C}"/>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EF56DEE1-9B62-4347-8DBC-A25CC96673F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7360273-0279-4081-8BA2-D8C3DDD70DA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4BECD0-34C0-4A0E-8D71-65B4295C3E9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342B20D-2F57-45FF-8676-C6C2D9B45B7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3BF5ABF2-F36A-45B4-BFBB-A76BFFD6C82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34C384C-A79D-4500-8DFA-D030B330AA3F}"/>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97067E09-E34C-400B-868D-69457989458A}"/>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DA6C71B6-DDD9-4289-8C2E-E30D1BF9B62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76535A-1368-4DE9-8B90-76ABE22A7C9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050B36-3FB1-49BA-A7D5-F4B97A891EE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F9DF8B4-C82E-4A91-8BED-B92B4861521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941C2313-A7E9-4E9A-AC1A-5076A5034C7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33208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409" y="162962"/>
            <a:ext cx="4553893" cy="3416320"/>
          </a:xfrm>
          <a:prstGeom prst="rect">
            <a:avLst/>
          </a:prstGeom>
          <a:noFill/>
          <a:ln>
            <a:solidFill>
              <a:schemeClr val="tx1"/>
            </a:solidFill>
          </a:ln>
        </p:spPr>
        <p:txBody>
          <a:bodyPr wrap="square" rtlCol="0">
            <a:spAutoFit/>
          </a:bodyPr>
          <a:lstStyle/>
          <a:p>
            <a:r>
              <a:rPr lang="en-US" sz="1200" b="1" dirty="0"/>
              <a:t>Journal of William E. </a:t>
            </a:r>
            <a:r>
              <a:rPr lang="en-US" sz="1200" b="1" dirty="0" err="1"/>
              <a:t>McLellin</a:t>
            </a:r>
            <a:endParaRPr lang="en-US" sz="1200" b="1" dirty="0"/>
          </a:p>
          <a:p>
            <a:r>
              <a:rPr lang="en-US" sz="1200" dirty="0"/>
              <a:t>“</a:t>
            </a:r>
            <a:r>
              <a:rPr lang="en-US" sz="1200" i="1" dirty="0"/>
              <a:t>I received through him, and wrote from his mouth a revelation concerning myself . </a:t>
            </a:r>
            <a:r>
              <a:rPr lang="en-US" sz="1200" dirty="0"/>
              <a:t>I had expected and believed that when I saw Bro. Joseph, I should receive (a revelation) and I went before the Lord in secret, and on my knees asked him to reveal the answer to five questions through his Prophet, and that too without his having any knowledge of my having made such request. I no testify in the fear of God, that every question which I had thus lodged in the ears of the Lord of </a:t>
            </a:r>
            <a:r>
              <a:rPr lang="en-US" sz="1200" dirty="0" err="1"/>
              <a:t>Sabbaoth</a:t>
            </a:r>
            <a:r>
              <a:rPr lang="en-US" sz="1200" dirty="0"/>
              <a:t>, were answered to my full and entire satisfaction. I desired it for a testimony of Joseph’s inspiration. And I to this day consider it to me an evidence which I cannot refute.” (Journals of William E. </a:t>
            </a:r>
            <a:r>
              <a:rPr lang="en-US" sz="1200" dirty="0" err="1"/>
              <a:t>McLellin</a:t>
            </a:r>
            <a:r>
              <a:rPr lang="en-US" sz="1200" dirty="0"/>
              <a:t>, 57; spelling and syntax standardized; </a:t>
            </a:r>
            <a:r>
              <a:rPr lang="en-US" sz="1200" i="1" dirty="0"/>
              <a:t>(in Ensign of Liberty, of the Church of Christ, Jan. 1848, 61).</a:t>
            </a:r>
            <a:endParaRPr lang="en-US" sz="1200" dirty="0"/>
          </a:p>
          <a:p>
            <a:endParaRPr lang="en-US" sz="1200" dirty="0"/>
          </a:p>
          <a:p>
            <a:r>
              <a:rPr lang="en-US" sz="1200" dirty="0"/>
              <a:t>Although we have no record of the questions of which William E. </a:t>
            </a:r>
            <a:r>
              <a:rPr lang="en-US" sz="1200" dirty="0" err="1"/>
              <a:t>McLellin</a:t>
            </a:r>
            <a:r>
              <a:rPr lang="en-US" sz="1200" dirty="0"/>
              <a:t> speaks, they evidence themselves, at least in part, by a thoughtful reading of the revelation. Joseph Fielding McConkie and Craig J. </a:t>
            </a:r>
            <a:r>
              <a:rPr lang="en-US" sz="1200" dirty="0" err="1"/>
              <a:t>Ostler</a:t>
            </a:r>
            <a:r>
              <a:rPr lang="en-US" sz="1200" dirty="0"/>
              <a:t> </a:t>
            </a:r>
            <a:r>
              <a:rPr lang="en-US" sz="1200" i="1" dirty="0"/>
              <a:t>Revelations of the Restoration </a:t>
            </a:r>
            <a:r>
              <a:rPr lang="en-US" sz="1200" dirty="0"/>
              <a:t>pg. 478</a:t>
            </a:r>
          </a:p>
        </p:txBody>
      </p:sp>
      <p:sp>
        <p:nvSpPr>
          <p:cNvPr id="9" name="Rectangle 8"/>
          <p:cNvSpPr/>
          <p:nvPr/>
        </p:nvSpPr>
        <p:spPr>
          <a:xfrm>
            <a:off x="5034104" y="162962"/>
            <a:ext cx="6769969" cy="6555641"/>
          </a:xfrm>
          <a:prstGeom prst="rect">
            <a:avLst/>
          </a:prstGeom>
          <a:ln>
            <a:solidFill>
              <a:schemeClr val="tx1"/>
            </a:solidFill>
          </a:ln>
        </p:spPr>
        <p:txBody>
          <a:bodyPr wrap="square">
            <a:spAutoFit/>
          </a:bodyPr>
          <a:lstStyle/>
          <a:p>
            <a:pPr fontAlgn="base"/>
            <a:r>
              <a:rPr lang="en-US" sz="1200" b="1" dirty="0"/>
              <a:t>There are five parts to the use of priesthood authority to bless the sick</a:t>
            </a:r>
            <a:r>
              <a:rPr lang="en-US" sz="1200" dirty="0"/>
              <a:t>: (1) the anointing, (2) the sealing of the anointing, (3) faith, (4) the words of the blessing, and (5) the will of the Lord.</a:t>
            </a:r>
          </a:p>
          <a:p>
            <a:pPr fontAlgn="base"/>
            <a:r>
              <a:rPr lang="en-US" sz="1200" b="1" dirty="0"/>
              <a:t>Anointing</a:t>
            </a:r>
          </a:p>
          <a:p>
            <a:pPr fontAlgn="base"/>
            <a:r>
              <a:rPr lang="en-US" sz="1200" dirty="0"/>
              <a:t>The Old Testament frequently mentions anointing with oil as part of a blessing conferred by priesthood authority.</a:t>
            </a:r>
            <a:r>
              <a:rPr lang="en-US" sz="1200" baseline="30000" dirty="0"/>
              <a:t>  </a:t>
            </a:r>
            <a:r>
              <a:rPr lang="en-US" sz="1200" dirty="0"/>
              <a:t>Anointings were declared to be for sanctification</a:t>
            </a:r>
            <a:r>
              <a:rPr lang="en-US" sz="1200" baseline="30000" dirty="0"/>
              <a:t> </a:t>
            </a:r>
            <a:r>
              <a:rPr lang="en-US" sz="1200" baseline="30000" dirty="0">
                <a:hlinkClick r:id="rId2">
                  <a:extLst>
                    <a:ext uri="{A12FA001-AC4F-418D-AE19-62706E023703}">
                      <ahyp:hlinkClr xmlns:ahyp="http://schemas.microsoft.com/office/drawing/2018/hyperlinkcolor" val="tx"/>
                    </a:ext>
                  </a:extLst>
                </a:hlinkClick>
              </a:rPr>
              <a:t>8</a:t>
            </a:r>
            <a:r>
              <a:rPr lang="en-US" sz="1200" baseline="30000" dirty="0"/>
              <a:t> </a:t>
            </a:r>
            <a:r>
              <a:rPr lang="en-US" sz="1200" dirty="0"/>
              <a:t>and perhaps can also be seen as symbolic of the blessings to be poured out from heaven as a result of this sacred act.</a:t>
            </a:r>
          </a:p>
          <a:p>
            <a:pPr fontAlgn="base"/>
            <a:r>
              <a:rPr lang="en-US" sz="1200" dirty="0"/>
              <a:t>In the New Testament we read that Jesus’s Apostles “anointed with oil many that were sick, and healed them” (Mark 6:13). The book of James teaches the role of anointing in connection with the other elements in a healing blessing by priesthood authority:</a:t>
            </a:r>
          </a:p>
          <a:p>
            <a:pPr fontAlgn="base"/>
            <a:r>
              <a:rPr lang="en-US" sz="1200" dirty="0"/>
              <a:t>“Is any sick among you? let him call for the elders of the church; and let them pray over him, anointing him with oil in the name of the Lord:</a:t>
            </a:r>
          </a:p>
          <a:p>
            <a:pPr fontAlgn="base"/>
            <a:r>
              <a:rPr lang="en-US" sz="1200" dirty="0"/>
              <a:t>“And the prayer of faith shall save the sick, and the Lord shall raise him up” (James 5:14–15).</a:t>
            </a:r>
          </a:p>
          <a:p>
            <a:pPr fontAlgn="base"/>
            <a:r>
              <a:rPr lang="en-US" sz="1200" dirty="0"/>
              <a:t>Sealing the Anointing</a:t>
            </a:r>
          </a:p>
          <a:p>
            <a:pPr fontAlgn="base"/>
            <a:r>
              <a:rPr lang="en-US" sz="1200" dirty="0"/>
              <a:t>When someone has been anointed by the authority of the Melchizedek Priesthood, the anointing is sealed by that same authority. To seal something means to affirm it, to make it binding for its intended purpose. When elders anoint a sick person and seal the anointing, they open the windows of heaven for the Lord to pour forth the blessing He wills for the person afflicted.</a:t>
            </a:r>
          </a:p>
          <a:p>
            <a:pPr fontAlgn="base"/>
            <a:r>
              <a:rPr lang="en-US" sz="1200" dirty="0"/>
              <a:t>President Brigham Young taught: “When I lay hands on the sick, I expect the healing power and influence of God to pass through me to the patient, and the disease to give way. … When we are prepared, when we are holy vessels before the Lord, a stream of power from the Almighty can pass through the tabernacle of the administrator to the system of the patient, and the sick are made whole.”</a:t>
            </a:r>
            <a:r>
              <a:rPr lang="en-US" sz="1200" baseline="30000" dirty="0"/>
              <a:t> </a:t>
            </a:r>
            <a:r>
              <a:rPr lang="en-US" sz="1200" baseline="30000" dirty="0">
                <a:hlinkClick r:id="rId3">
                  <a:extLst>
                    <a:ext uri="{A12FA001-AC4F-418D-AE19-62706E023703}">
                      <ahyp:hlinkClr xmlns:ahyp="http://schemas.microsoft.com/office/drawing/2018/hyperlinkcolor" val="tx"/>
                    </a:ext>
                  </a:extLst>
                </a:hlinkClick>
              </a:rPr>
              <a:t>9</a:t>
            </a:r>
            <a:endParaRPr lang="en-US" sz="1200" dirty="0"/>
          </a:p>
          <a:p>
            <a:pPr fontAlgn="base"/>
            <a:r>
              <a:rPr lang="en-US" sz="1200" dirty="0"/>
              <a:t>Although we know of many cases where persons blessed by priesthood authority have been healed, we rarely refer to these healings in public meetings because modern revelation cautions us not to “boast [ourselves] of these things, neither speak them before the world; for these things are given unto you for your profit and for salvation” (D&amp;C 84:73).</a:t>
            </a:r>
          </a:p>
          <a:p>
            <a:pPr fontAlgn="base"/>
            <a:r>
              <a:rPr lang="en-US" sz="1200" dirty="0"/>
              <a:t>Faith</a:t>
            </a:r>
          </a:p>
          <a:p>
            <a:pPr fontAlgn="base"/>
            <a:r>
              <a:rPr lang="en-US" sz="1200" dirty="0"/>
              <a:t>Faith is essential for healing by the powers of heaven. The Book of Mormon even teaches that “if there be no faith among the children of men God can do no miracle among them” (Ether 12:12).</a:t>
            </a:r>
            <a:r>
              <a:rPr lang="en-US" sz="1200" baseline="30000" dirty="0"/>
              <a:t>  </a:t>
            </a:r>
            <a:r>
              <a:rPr lang="en-US" sz="1200" dirty="0"/>
              <a:t>In a notable talk on administering to the sick, President Spencer W. Kimball said: “The need of faith is often underestimated. The ill one and the family often seem to depend wholly on the power of the priesthood and the gift of healing that they hope the administering brethren may have, whereas the greater responsibility is with him who is blessed. … The major element is the faith of the individual when that person is conscious and accountable. ‘Thy faith hath made thee whole’ [Matthew 9:22] was repeated so often by the Master that it almost became a chorus.”</a:t>
            </a:r>
            <a:r>
              <a:rPr lang="en-US" sz="1200" baseline="30000" dirty="0"/>
              <a:t> </a:t>
            </a:r>
            <a:endParaRPr lang="en-US" sz="1200" b="0" i="0" dirty="0">
              <a:effectLst/>
            </a:endParaRPr>
          </a:p>
        </p:txBody>
      </p:sp>
      <p:pic>
        <p:nvPicPr>
          <p:cNvPr id="6146" name="Picture 2" descr="http://i161.photobucket.com/albums/t211/south-cak/Domino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5802" y="4457098"/>
            <a:ext cx="47625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75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E5674C-BF27-4AB1-961D-8BDBAE4C8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a:t>
            </a:r>
          </a:p>
        </p:txBody>
      </p:sp>
      <p:sp>
        <p:nvSpPr>
          <p:cNvPr id="6" name="TextBox 5"/>
          <p:cNvSpPr txBox="1"/>
          <p:nvPr/>
        </p:nvSpPr>
        <p:spPr>
          <a:xfrm>
            <a:off x="0" y="0"/>
            <a:ext cx="12122590" cy="1200329"/>
          </a:xfrm>
          <a:prstGeom prst="rect">
            <a:avLst/>
          </a:prstGeom>
          <a:noFill/>
        </p:spPr>
        <p:txBody>
          <a:bodyPr wrap="square" rtlCol="0">
            <a:spAutoFit/>
          </a:bodyPr>
          <a:lstStyle/>
          <a:p>
            <a:pPr algn="ctr"/>
            <a:r>
              <a:rPr lang="en-US" sz="7200" dirty="0">
                <a:solidFill>
                  <a:schemeClr val="bg1"/>
                </a:solidFill>
                <a:latin typeface="Elephant" panose="02020904090505020303" pitchFamily="18" charset="0"/>
              </a:rPr>
              <a:t>Background</a:t>
            </a:r>
            <a:endParaRPr lang="en-US" sz="4400" dirty="0">
              <a:solidFill>
                <a:schemeClr val="bg1"/>
              </a:solidFill>
              <a:latin typeface="Elephant" panose="02020904090505020303" pitchFamily="18" charset="0"/>
            </a:endParaRPr>
          </a:p>
        </p:txBody>
      </p:sp>
      <p:sp>
        <p:nvSpPr>
          <p:cNvPr id="2" name="Rectangle 1"/>
          <p:cNvSpPr/>
          <p:nvPr/>
        </p:nvSpPr>
        <p:spPr>
          <a:xfrm>
            <a:off x="558297" y="1355174"/>
            <a:ext cx="6096000" cy="4524315"/>
          </a:xfrm>
          <a:prstGeom prst="rect">
            <a:avLst/>
          </a:prstGeom>
        </p:spPr>
        <p:txBody>
          <a:bodyPr>
            <a:spAutoFit/>
          </a:bodyPr>
          <a:lstStyle/>
          <a:p>
            <a:r>
              <a:rPr lang="en-US" b="0" i="0" dirty="0">
                <a:solidFill>
                  <a:schemeClr val="bg1"/>
                </a:solidFill>
                <a:effectLst/>
                <a:latin typeface="Abadi" panose="020B0604020104020204" pitchFamily="34" charset="0"/>
              </a:rPr>
              <a:t>William E. </a:t>
            </a:r>
            <a:r>
              <a:rPr lang="en-US" b="0" i="0" dirty="0" err="1">
                <a:solidFill>
                  <a:schemeClr val="bg1"/>
                </a:solidFill>
                <a:effectLst/>
                <a:latin typeface="Abadi" panose="020B0604020104020204" pitchFamily="34" charset="0"/>
              </a:rPr>
              <a:t>McLellin</a:t>
            </a:r>
            <a:r>
              <a:rPr lang="en-US" b="0" i="0" dirty="0">
                <a:solidFill>
                  <a:schemeClr val="bg1"/>
                </a:solidFill>
                <a:effectLst/>
                <a:latin typeface="Abadi" panose="020B0604020104020204" pitchFamily="34" charset="0"/>
              </a:rPr>
              <a:t> was baptized in the summer of 1831, he accepted a call to preach the gospel.</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October, he journeyed to Ohio to attend a Church conference.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There he met the Prophet </a:t>
            </a:r>
            <a:r>
              <a:rPr lang="en-US" b="0" i="0" u="none" strike="noStrike" dirty="0">
                <a:solidFill>
                  <a:schemeClr val="bg1"/>
                </a:solidFill>
                <a:effectLst/>
                <a:latin typeface="Abadi" panose="020B0604020104020204" pitchFamily="34" charset="0"/>
              </a:rPr>
              <a:t>Joseph Smith</a:t>
            </a:r>
            <a:r>
              <a:rPr lang="en-US" b="0" i="0" dirty="0">
                <a:solidFill>
                  <a:schemeClr val="bg1"/>
                </a:solidFill>
                <a:effectLst/>
                <a:latin typeface="Abadi" panose="020B0604020104020204" pitchFamily="34" charset="0"/>
              </a:rPr>
              <a:t>, and on October 29, 1831, he asked Joseph Smith to inquire of the Lord on his behalf.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response to this request, the Lord gave Joseph Smith the revelation recorded in </a:t>
            </a:r>
            <a:r>
              <a:rPr lang="en-US" b="0" i="0" u="none" strike="noStrike" dirty="0">
                <a:solidFill>
                  <a:schemeClr val="bg1"/>
                </a:solidFill>
                <a:effectLst/>
                <a:latin typeface="Abadi" panose="020B0604020104020204" pitchFamily="34" charset="0"/>
              </a:rPr>
              <a:t>Doctrine and Covenants 66</a:t>
            </a:r>
            <a:r>
              <a:rPr lang="en-US" b="0" i="0" dirty="0">
                <a:solidFill>
                  <a:schemeClr val="bg1"/>
                </a:solidFill>
                <a:effectLst/>
                <a:latin typeface="Abadi" panose="020B0604020104020204" pitchFamily="34" charset="0"/>
              </a:rPr>
              <a: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This revelation contains specific counsel regarding Brother </a:t>
            </a:r>
            <a:r>
              <a:rPr lang="en-US" b="0" i="0" dirty="0" err="1">
                <a:solidFill>
                  <a:schemeClr val="bg1"/>
                </a:solidFill>
                <a:effectLst/>
                <a:latin typeface="Abadi" panose="020B0604020104020204" pitchFamily="34" charset="0"/>
              </a:rPr>
              <a:t>McLellin’s</a:t>
            </a:r>
            <a:r>
              <a:rPr lang="en-US" b="0" i="0" dirty="0">
                <a:solidFill>
                  <a:schemeClr val="bg1"/>
                </a:solidFill>
                <a:effectLst/>
                <a:latin typeface="Abadi" panose="020B0604020104020204" pitchFamily="34" charset="0"/>
              </a:rPr>
              <a:t> spiritual standing, his calling to preach the gospel, and his potential to receive great blessings.</a:t>
            </a:r>
            <a:endParaRPr lang="en-US" dirty="0">
              <a:solidFill>
                <a:schemeClr val="bg1"/>
              </a:solidFill>
            </a:endParaRPr>
          </a:p>
        </p:txBody>
      </p:sp>
      <p:pic>
        <p:nvPicPr>
          <p:cNvPr id="7" name="Picture 2" descr="http://upload.wikimedia.org/wikipedia/commons/2/22/Williamemlell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56" y="1321805"/>
            <a:ext cx="2239373" cy="30150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04910" y="4787175"/>
            <a:ext cx="4006159" cy="923330"/>
          </a:xfrm>
          <a:prstGeom prst="rect">
            <a:avLst/>
          </a:prstGeom>
        </p:spPr>
        <p:txBody>
          <a:bodyPr wrap="square">
            <a:spAutoFit/>
          </a:bodyPr>
          <a:lstStyle/>
          <a:p>
            <a:r>
              <a:rPr lang="en-US" b="0" i="0" dirty="0">
                <a:solidFill>
                  <a:schemeClr val="bg1"/>
                </a:solidFill>
                <a:effectLst/>
                <a:latin typeface="Abadi" panose="020B0604020104020204" pitchFamily="34" charset="0"/>
              </a:rPr>
              <a:t>At this time William was in good standing with the Church and remained valiant for several years</a:t>
            </a:r>
            <a:endParaRPr lang="en-US" dirty="0">
              <a:solidFill>
                <a:schemeClr val="bg1"/>
              </a:solidFill>
            </a:endParaRPr>
          </a:p>
        </p:txBody>
      </p:sp>
    </p:spTree>
    <p:extLst>
      <p:ext uri="{BB962C8B-B14F-4D97-AF65-F5344CB8AC3E}">
        <p14:creationId xmlns:p14="http://schemas.microsoft.com/office/powerpoint/2010/main" val="34792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84B76329-CE0C-4AE8-B578-644DEB1B4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6926" y="16883"/>
            <a:ext cx="11878147"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William E. </a:t>
            </a:r>
            <a:r>
              <a:rPr lang="en-US" sz="6000" dirty="0" err="1">
                <a:solidFill>
                  <a:schemeClr val="bg1"/>
                </a:solidFill>
                <a:latin typeface="Elephant" panose="02020904090505020303" pitchFamily="18" charset="0"/>
              </a:rPr>
              <a:t>McLellin</a:t>
            </a:r>
            <a:endParaRPr lang="en-US" sz="6000" dirty="0">
              <a:solidFill>
                <a:schemeClr val="bg1"/>
              </a:solidFill>
              <a:latin typeface="Elephant" panose="02020904090505020303" pitchFamily="18" charset="0"/>
            </a:endParaRPr>
          </a:p>
        </p:txBody>
      </p:sp>
      <p:sp>
        <p:nvSpPr>
          <p:cNvPr id="6" name="TextBox 5"/>
          <p:cNvSpPr txBox="1"/>
          <p:nvPr/>
        </p:nvSpPr>
        <p:spPr>
          <a:xfrm>
            <a:off x="214309" y="937237"/>
            <a:ext cx="8088988" cy="5509200"/>
          </a:xfrm>
          <a:prstGeom prst="rect">
            <a:avLst/>
          </a:prstGeom>
          <a:noFill/>
        </p:spPr>
        <p:txBody>
          <a:bodyPr wrap="square" rtlCol="0">
            <a:spAutoFit/>
          </a:bodyPr>
          <a:lstStyle/>
          <a:p>
            <a:r>
              <a:rPr lang="en-US" sz="1600" dirty="0">
                <a:solidFill>
                  <a:schemeClr val="bg1"/>
                </a:solidFill>
              </a:rPr>
              <a:t>He was born on January 18, 1806 in Tennessee</a:t>
            </a:r>
          </a:p>
          <a:p>
            <a:endParaRPr lang="en-US" sz="1600" dirty="0">
              <a:solidFill>
                <a:schemeClr val="bg1"/>
              </a:solidFill>
            </a:endParaRPr>
          </a:p>
          <a:p>
            <a:r>
              <a:rPr lang="en-US" sz="1600" dirty="0">
                <a:solidFill>
                  <a:schemeClr val="bg1"/>
                </a:solidFill>
              </a:rPr>
              <a:t>He learned of the restored Church in the summer of 1831 and was baptized in August 20, 1831 by Hyrum Smith</a:t>
            </a:r>
          </a:p>
          <a:p>
            <a:endParaRPr lang="en-US" sz="1600" dirty="0">
              <a:solidFill>
                <a:schemeClr val="bg1"/>
              </a:solidFill>
            </a:endParaRPr>
          </a:p>
          <a:p>
            <a:r>
              <a:rPr lang="en-US" sz="1600" dirty="0">
                <a:solidFill>
                  <a:schemeClr val="bg1"/>
                </a:solidFill>
              </a:rPr>
              <a:t>While staying with Joseph Smith in Ohio he received council from the Lord in Section 66</a:t>
            </a:r>
          </a:p>
          <a:p>
            <a:endParaRPr lang="en-US" sz="1600" dirty="0">
              <a:solidFill>
                <a:schemeClr val="bg1"/>
              </a:solidFill>
            </a:endParaRPr>
          </a:p>
          <a:p>
            <a:r>
              <a:rPr lang="en-US" sz="1600" dirty="0">
                <a:solidFill>
                  <a:schemeClr val="bg1"/>
                </a:solidFill>
              </a:rPr>
              <a:t>He preached in the surrounding areas and in the eastern states</a:t>
            </a:r>
          </a:p>
          <a:p>
            <a:endParaRPr lang="en-US" sz="1600" dirty="0">
              <a:solidFill>
                <a:schemeClr val="bg1"/>
              </a:solidFill>
            </a:endParaRPr>
          </a:p>
          <a:p>
            <a:r>
              <a:rPr lang="en-US" sz="1600" dirty="0">
                <a:solidFill>
                  <a:schemeClr val="bg1"/>
                </a:solidFill>
              </a:rPr>
              <a:t>He along with Orson Hyde, Lyman E. Johnson, and Luke S. Johnson was granted promises if he remained loyal and valiant (Section 68)</a:t>
            </a:r>
          </a:p>
          <a:p>
            <a:endParaRPr lang="en-US" sz="1600" dirty="0">
              <a:solidFill>
                <a:schemeClr val="bg1"/>
              </a:solidFill>
            </a:endParaRPr>
          </a:p>
          <a:p>
            <a:r>
              <a:rPr lang="en-US" sz="1600" dirty="0">
                <a:solidFill>
                  <a:schemeClr val="bg1"/>
                </a:solidFill>
              </a:rPr>
              <a:t>He became a member of the Quorum of the Twelve on February 15, 1835</a:t>
            </a:r>
          </a:p>
          <a:p>
            <a:endParaRPr lang="en-US" sz="1600" dirty="0">
              <a:solidFill>
                <a:schemeClr val="bg1"/>
              </a:solidFill>
            </a:endParaRPr>
          </a:p>
          <a:p>
            <a:r>
              <a:rPr lang="en-US" sz="1600" dirty="0">
                <a:solidFill>
                  <a:schemeClr val="bg1"/>
                </a:solidFill>
              </a:rPr>
              <a:t>The following year he apostatized, claiming he had lost confidence in the leadership of the Church and this action lead to excommunication in 1838</a:t>
            </a:r>
          </a:p>
          <a:p>
            <a:endParaRPr lang="en-US" sz="1600" dirty="0">
              <a:solidFill>
                <a:schemeClr val="bg1"/>
              </a:solidFill>
            </a:endParaRPr>
          </a:p>
          <a:p>
            <a:r>
              <a:rPr lang="en-US" sz="1600" dirty="0">
                <a:solidFill>
                  <a:schemeClr val="bg1"/>
                </a:solidFill>
              </a:rPr>
              <a:t>He joined the </a:t>
            </a:r>
            <a:r>
              <a:rPr lang="en-US" sz="1600" dirty="0" err="1">
                <a:solidFill>
                  <a:schemeClr val="bg1"/>
                </a:solidFill>
              </a:rPr>
              <a:t>mobbers</a:t>
            </a:r>
            <a:r>
              <a:rPr lang="en-US" sz="1600" dirty="0">
                <a:solidFill>
                  <a:schemeClr val="bg1"/>
                </a:solidFill>
              </a:rPr>
              <a:t> in persecuting the Saints and driving them from Missouri</a:t>
            </a:r>
          </a:p>
          <a:p>
            <a:endParaRPr lang="en-US" sz="1600" dirty="0">
              <a:solidFill>
                <a:schemeClr val="bg1"/>
              </a:solidFill>
            </a:endParaRPr>
          </a:p>
          <a:p>
            <a:r>
              <a:rPr lang="en-US" sz="1600" dirty="0">
                <a:solidFill>
                  <a:schemeClr val="bg1"/>
                </a:solidFill>
              </a:rPr>
              <a:t>After dabbling in various religious organizations he abandoned his religious interests</a:t>
            </a:r>
          </a:p>
          <a:p>
            <a:endParaRPr lang="en-US" sz="1600" dirty="0">
              <a:solidFill>
                <a:schemeClr val="bg1"/>
              </a:solidFill>
            </a:endParaRPr>
          </a:p>
          <a:p>
            <a:r>
              <a:rPr lang="en-US" sz="1600" dirty="0">
                <a:solidFill>
                  <a:schemeClr val="bg1"/>
                </a:solidFill>
              </a:rPr>
              <a:t>He passed away on April 24, 1883</a:t>
            </a:r>
          </a:p>
        </p:txBody>
      </p:sp>
      <p:grpSp>
        <p:nvGrpSpPr>
          <p:cNvPr id="5" name="Group 4"/>
          <p:cNvGrpSpPr/>
          <p:nvPr/>
        </p:nvGrpSpPr>
        <p:grpSpPr>
          <a:xfrm>
            <a:off x="8704355" y="1251053"/>
            <a:ext cx="2284242" cy="4497023"/>
            <a:chOff x="3207920" y="794396"/>
            <a:chExt cx="3007214" cy="5562782"/>
          </a:xfrm>
        </p:grpSpPr>
        <p:sp>
          <p:nvSpPr>
            <p:cNvPr id="7" name="Oval 6"/>
            <p:cNvSpPr/>
            <p:nvPr/>
          </p:nvSpPr>
          <p:spPr>
            <a:xfrm rot="19570491">
              <a:off x="4769134" y="5545185"/>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683238">
              <a:off x="4074036" y="5596806"/>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3965831" y="2589416"/>
              <a:ext cx="1515601" cy="1874395"/>
            </a:xfrm>
            <a:prstGeom prst="trapezoid">
              <a:avLst>
                <a:gd name="adj" fmla="val 163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3965832" y="4373157"/>
              <a:ext cx="840302" cy="1692131"/>
            </a:xfrm>
            <a:prstGeom prst="trapezoid">
              <a:avLst>
                <a:gd name="adj" fmla="val 7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4676537" y="4373432"/>
              <a:ext cx="723299" cy="1688203"/>
            </a:xfrm>
            <a:prstGeom prst="trapezoid">
              <a:avLst>
                <a:gd name="adj"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80564" y="4217100"/>
              <a:ext cx="1235762" cy="267820"/>
            </a:xfrm>
            <a:prstGeom prst="rect">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3618">
              <a:off x="3207920" y="4103992"/>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611750" flipH="1">
              <a:off x="3218532" y="3920017"/>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flipH="1">
              <a:off x="3750111" y="905782"/>
              <a:ext cx="1855519" cy="844040"/>
              <a:chOff x="2882083" y="425945"/>
              <a:chExt cx="1424996" cy="699955"/>
            </a:xfrm>
          </p:grpSpPr>
          <p:sp>
            <p:nvSpPr>
              <p:cNvPr id="51" name="Round Diagonal Corner Rectangle 50"/>
              <p:cNvSpPr/>
              <p:nvPr/>
            </p:nvSpPr>
            <p:spPr>
              <a:xfrm rot="6566490">
                <a:off x="3726847" y="536526"/>
                <a:ext cx="563133" cy="597330"/>
              </a:xfrm>
              <a:prstGeom prst="round2DiagRect">
                <a:avLst>
                  <a:gd name="adj1" fmla="val 50000"/>
                  <a:gd name="adj2" fmla="val 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21338740">
                <a:off x="2882083" y="514040"/>
                <a:ext cx="688897" cy="611860"/>
              </a:xfrm>
              <a:prstGeom prst="round2DiagRect">
                <a:avLst>
                  <a:gd name="adj1" fmla="val 50000"/>
                  <a:gd name="adj2" fmla="val 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1549398" flipH="1">
                <a:off x="3429164" y="425945"/>
                <a:ext cx="690878" cy="534014"/>
              </a:xfrm>
              <a:prstGeom prst="round2DiagRect">
                <a:avLst>
                  <a:gd name="adj1" fmla="val 0"/>
                  <a:gd name="adj2" fmla="val 46156"/>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165439" y="469663"/>
                <a:ext cx="715590" cy="428757"/>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55173" y="569439"/>
                <a:ext cx="715590" cy="428757"/>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loud 15"/>
            <p:cNvSpPr/>
            <p:nvPr/>
          </p:nvSpPr>
          <p:spPr>
            <a:xfrm>
              <a:off x="4828995" y="1830155"/>
              <a:ext cx="822093" cy="665189"/>
            </a:xfrm>
            <a:prstGeom prst="clou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3799840" y="1799055"/>
              <a:ext cx="822093" cy="665189"/>
            </a:xfrm>
            <a:prstGeom prst="clou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479306">
              <a:off x="3519659" y="2551863"/>
              <a:ext cx="695737" cy="1717895"/>
            </a:xfrm>
            <a:prstGeom prst="trapezoid">
              <a:avLst>
                <a:gd name="adj" fmla="val 1993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338880">
              <a:off x="5806548" y="4082855"/>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582804">
              <a:off x="5612417" y="3854990"/>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834574">
              <a:off x="5122605" y="2529195"/>
              <a:ext cx="695737" cy="1717895"/>
            </a:xfrm>
            <a:prstGeom prst="trapezoid">
              <a:avLst>
                <a:gd name="adj" fmla="val 20194"/>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75"/>
            <p:cNvGrpSpPr/>
            <p:nvPr/>
          </p:nvGrpSpPr>
          <p:grpSpPr>
            <a:xfrm>
              <a:off x="4534801" y="2778277"/>
              <a:ext cx="435931" cy="320296"/>
              <a:chOff x="5791200" y="2209800"/>
              <a:chExt cx="703093" cy="622345"/>
            </a:xfrm>
          </p:grpSpPr>
          <p:sp>
            <p:nvSpPr>
              <p:cNvPr id="49" name="Isosceles Triangle 48"/>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p:cNvSpPr/>
            <p:nvPr/>
          </p:nvSpPr>
          <p:spPr>
            <a:xfrm>
              <a:off x="4602199" y="2783556"/>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610691" y="2602505"/>
              <a:ext cx="228600" cy="228600"/>
              <a:chOff x="3124200" y="4782301"/>
              <a:chExt cx="920754" cy="856499"/>
            </a:xfrm>
          </p:grpSpPr>
          <p:grpSp>
            <p:nvGrpSpPr>
              <p:cNvPr id="40" name="Group 39"/>
              <p:cNvGrpSpPr/>
              <p:nvPr/>
            </p:nvGrpSpPr>
            <p:grpSpPr>
              <a:xfrm>
                <a:off x="3124200" y="4800600"/>
                <a:ext cx="604516" cy="838200"/>
                <a:chOff x="3124200" y="4800600"/>
                <a:chExt cx="604516" cy="838200"/>
              </a:xfrm>
            </p:grpSpPr>
            <p:sp>
              <p:nvSpPr>
                <p:cNvPr id="46" name="Donut 45"/>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40"/>
              <p:cNvGrpSpPr/>
              <p:nvPr/>
            </p:nvGrpSpPr>
            <p:grpSpPr>
              <a:xfrm rot="20808811" flipH="1">
                <a:off x="3440438" y="4782301"/>
                <a:ext cx="604516" cy="838200"/>
                <a:chOff x="3124200" y="4800600"/>
                <a:chExt cx="604516" cy="838200"/>
              </a:xfrm>
            </p:grpSpPr>
            <p:sp>
              <p:nvSpPr>
                <p:cNvPr id="43" name="Donut 42"/>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Donut 41"/>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rot="1523240">
              <a:off x="3519145" y="2575256"/>
              <a:ext cx="1052680" cy="1867484"/>
              <a:chOff x="3581400" y="2589278"/>
              <a:chExt cx="1052680" cy="1577073"/>
            </a:xfrm>
          </p:grpSpPr>
          <p:sp>
            <p:nvSpPr>
              <p:cNvPr id="37" name="Oval 36"/>
              <p:cNvSpPr/>
              <p:nvPr/>
            </p:nvSpPr>
            <p:spPr>
              <a:xfrm rot="19387406">
                <a:off x="3581400" y="2696015"/>
                <a:ext cx="838200" cy="49294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5251457">
                <a:off x="3522832" y="3055103"/>
                <a:ext cx="1577073" cy="645423"/>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387406">
                <a:off x="3795880" y="2683059"/>
                <a:ext cx="528596" cy="4929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20076760" flipH="1">
              <a:off x="4826673" y="2576527"/>
              <a:ext cx="1052680" cy="1912636"/>
              <a:chOff x="3581400" y="2589278"/>
              <a:chExt cx="1052680" cy="1577073"/>
            </a:xfrm>
          </p:grpSpPr>
          <p:sp>
            <p:nvSpPr>
              <p:cNvPr id="34" name="Oval 33"/>
              <p:cNvSpPr/>
              <p:nvPr/>
            </p:nvSpPr>
            <p:spPr>
              <a:xfrm rot="19387406">
                <a:off x="3581400" y="2696015"/>
                <a:ext cx="838200" cy="49294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5251457">
                <a:off x="3522832" y="3055103"/>
                <a:ext cx="1577073" cy="645423"/>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387406">
                <a:off x="3795880" y="2683059"/>
                <a:ext cx="528596" cy="4929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Parallelogram 26"/>
            <p:cNvSpPr/>
            <p:nvPr/>
          </p:nvSpPr>
          <p:spPr>
            <a:xfrm>
              <a:off x="4103247" y="2479456"/>
              <a:ext cx="561041" cy="28484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p:cNvSpPr/>
            <p:nvPr/>
          </p:nvSpPr>
          <p:spPr>
            <a:xfrm flipH="1">
              <a:off x="4727739" y="2480472"/>
              <a:ext cx="561041" cy="28484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912968" y="1061840"/>
              <a:ext cx="1568464" cy="15373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3988175" y="2073762"/>
              <a:ext cx="1400698" cy="625148"/>
            </a:xfrm>
            <a:prstGeom prst="clou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508608" y="2155198"/>
              <a:ext cx="278032" cy="168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20377689" flipH="1">
              <a:off x="4092353" y="794396"/>
              <a:ext cx="775453" cy="443010"/>
            </a:xfrm>
            <a:prstGeom prst="round2DiagRect">
              <a:avLst>
                <a:gd name="adj1" fmla="val 50000"/>
                <a:gd name="adj2" fmla="val 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9815343" flipH="1">
              <a:off x="3889674" y="980414"/>
              <a:ext cx="647906" cy="230651"/>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10088577" y="6473145"/>
            <a:ext cx="1946496" cy="380246"/>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14570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8389BE9-8760-4125-893C-3DFA095AB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a:t>
            </a:r>
          </a:p>
        </p:txBody>
      </p:sp>
      <p:sp>
        <p:nvSpPr>
          <p:cNvPr id="6" name="TextBox 5"/>
          <p:cNvSpPr txBox="1"/>
          <p:nvPr/>
        </p:nvSpPr>
        <p:spPr>
          <a:xfrm>
            <a:off x="0" y="0"/>
            <a:ext cx="12122590" cy="1200329"/>
          </a:xfrm>
          <a:prstGeom prst="rect">
            <a:avLst/>
          </a:prstGeom>
          <a:noFill/>
        </p:spPr>
        <p:txBody>
          <a:bodyPr wrap="square" rtlCol="0">
            <a:spAutoFit/>
          </a:bodyPr>
          <a:lstStyle/>
          <a:p>
            <a:pPr algn="ctr"/>
            <a:r>
              <a:rPr lang="en-US" sz="7200" dirty="0">
                <a:solidFill>
                  <a:schemeClr val="bg1"/>
                </a:solidFill>
                <a:latin typeface="Elephant" panose="02020904090505020303" pitchFamily="18" charset="0"/>
              </a:rPr>
              <a:t>Which Direction</a:t>
            </a:r>
            <a:endParaRPr lang="en-US" sz="4400" dirty="0">
              <a:solidFill>
                <a:schemeClr val="bg1"/>
              </a:solidFill>
              <a:latin typeface="Elephant" panose="02020904090505020303" pitchFamily="18" charset="0"/>
            </a:endParaRPr>
          </a:p>
        </p:txBody>
      </p:sp>
      <p:sp>
        <p:nvSpPr>
          <p:cNvPr id="2" name="Rectangle 1"/>
          <p:cNvSpPr/>
          <p:nvPr/>
        </p:nvSpPr>
        <p:spPr>
          <a:xfrm>
            <a:off x="9399325" y="1118370"/>
            <a:ext cx="1931406" cy="369332"/>
          </a:xfrm>
          <a:prstGeom prst="rect">
            <a:avLst/>
          </a:prstGeom>
          <a:solidFill>
            <a:schemeClr val="accent5">
              <a:lumMod val="75000"/>
            </a:schemeClr>
          </a:solidFill>
        </p:spPr>
        <p:txBody>
          <a:bodyPr wrap="square">
            <a:spAutoFit/>
          </a:bodyPr>
          <a:lstStyle/>
          <a:p>
            <a:pPr algn="ctr"/>
            <a:r>
              <a:rPr lang="en-US" b="0" i="0" dirty="0">
                <a:solidFill>
                  <a:schemeClr val="bg1"/>
                </a:solidFill>
                <a:effectLst/>
                <a:latin typeface="Abadi" panose="020B0604020104020204" pitchFamily="34" charset="0"/>
              </a:rPr>
              <a:t>Close to God</a:t>
            </a:r>
            <a:endParaRPr lang="en-US" dirty="0">
              <a:solidFill>
                <a:schemeClr val="bg1"/>
              </a:solidFill>
            </a:endParaRPr>
          </a:p>
        </p:txBody>
      </p:sp>
      <p:sp>
        <p:nvSpPr>
          <p:cNvPr id="8" name="Rectangle 7"/>
          <p:cNvSpPr/>
          <p:nvPr/>
        </p:nvSpPr>
        <p:spPr>
          <a:xfrm>
            <a:off x="1049210" y="1102251"/>
            <a:ext cx="1973656" cy="369332"/>
          </a:xfrm>
          <a:prstGeom prst="rect">
            <a:avLst/>
          </a:prstGeom>
          <a:solidFill>
            <a:schemeClr val="accent5">
              <a:lumMod val="75000"/>
            </a:schemeClr>
          </a:solidFill>
        </p:spPr>
        <p:txBody>
          <a:bodyPr wrap="square">
            <a:spAutoFit/>
          </a:bodyPr>
          <a:lstStyle/>
          <a:p>
            <a:pPr algn="ctr"/>
            <a:r>
              <a:rPr lang="en-US" b="0" i="0" dirty="0">
                <a:solidFill>
                  <a:schemeClr val="bg1"/>
                </a:solidFill>
                <a:effectLst/>
                <a:latin typeface="Abadi" panose="020B0604020104020204" pitchFamily="34" charset="0"/>
              </a:rPr>
              <a:t>Far From God</a:t>
            </a:r>
            <a:endParaRPr lang="en-US" dirty="0">
              <a:solidFill>
                <a:schemeClr val="bg1"/>
              </a:solidFill>
            </a:endParaRPr>
          </a:p>
        </p:txBody>
      </p:sp>
      <p:sp>
        <p:nvSpPr>
          <p:cNvPr id="3" name="Left-Right Arrow 2"/>
          <p:cNvSpPr/>
          <p:nvPr/>
        </p:nvSpPr>
        <p:spPr>
          <a:xfrm>
            <a:off x="1615052" y="1561962"/>
            <a:ext cx="8863342" cy="371193"/>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0781" y="3114226"/>
            <a:ext cx="4060479" cy="2031325"/>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“If you want to stay close to someone who has been dear to you, but from whom you are separated, you know how to do it. You would find a way to speak to them, you would listen to them, and you would discover ways to do things for each other. </a:t>
            </a:r>
          </a:p>
        </p:txBody>
      </p:sp>
      <p:sp>
        <p:nvSpPr>
          <p:cNvPr id="10" name="Rectangle 9"/>
          <p:cNvSpPr/>
          <p:nvPr/>
        </p:nvSpPr>
        <p:spPr>
          <a:xfrm>
            <a:off x="7897640" y="4629139"/>
            <a:ext cx="4224950" cy="2215991"/>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“God is perfect and omnipotent, and you and I are mortal. But he is our Father, he loves us, and he offers the same opportunity to draw closer to him as would a loving friend. And you will do it in much the same way: speaking, listening, and doing” </a:t>
            </a:r>
          </a:p>
          <a:p>
            <a:pPr fontAlgn="base"/>
            <a:r>
              <a:rPr lang="en-US" sz="1200" b="0" i="0" dirty="0">
                <a:solidFill>
                  <a:schemeClr val="bg1"/>
                </a:solidFill>
                <a:effectLst/>
                <a:latin typeface="Abadi" panose="020B0604020104020204" pitchFamily="34" charset="0"/>
              </a:rPr>
              <a:t>President Henry B. Erying</a:t>
            </a:r>
          </a:p>
        </p:txBody>
      </p:sp>
      <p:sp>
        <p:nvSpPr>
          <p:cNvPr id="11" name="Rectangle 10"/>
          <p:cNvSpPr/>
          <p:nvPr/>
        </p:nvSpPr>
        <p:spPr>
          <a:xfrm>
            <a:off x="4195683" y="4050040"/>
            <a:ext cx="3702080" cy="1754326"/>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 more often that happened, the longer it went on, the deeper would be the bond of affection. If much time passed without the speaking, the listening, and the doing, the bond would weaken.</a:t>
            </a:r>
          </a:p>
        </p:txBody>
      </p:sp>
      <p:grpSp>
        <p:nvGrpSpPr>
          <p:cNvPr id="13" name="Group 28"/>
          <p:cNvGrpSpPr/>
          <p:nvPr/>
        </p:nvGrpSpPr>
        <p:grpSpPr>
          <a:xfrm>
            <a:off x="2854158" y="1036309"/>
            <a:ext cx="811850" cy="2241937"/>
            <a:chOff x="3642609" y="950626"/>
            <a:chExt cx="1184223" cy="2966779"/>
          </a:xfrm>
          <a:solidFill>
            <a:srgbClr val="FFFF00"/>
          </a:solidFill>
        </p:grpSpPr>
        <p:sp>
          <p:nvSpPr>
            <p:cNvPr id="20" name="Oval 19"/>
            <p:cNvSpPr/>
            <p:nvPr/>
          </p:nvSpPr>
          <p:spPr>
            <a:xfrm>
              <a:off x="3768777" y="950626"/>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14799" y="1828800"/>
              <a:ext cx="304800" cy="1402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4124793" y="1651416"/>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536077">
              <a:off x="3890728"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9063923" flipH="1">
              <a:off x="4384481"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8"/>
          <p:cNvGrpSpPr/>
          <p:nvPr/>
        </p:nvGrpSpPr>
        <p:grpSpPr>
          <a:xfrm>
            <a:off x="8756699" y="1036309"/>
            <a:ext cx="811850" cy="2241937"/>
            <a:chOff x="3642609" y="950626"/>
            <a:chExt cx="1184223" cy="2966779"/>
          </a:xfrm>
          <a:solidFill>
            <a:srgbClr val="FFFF00"/>
          </a:solidFill>
        </p:grpSpPr>
        <p:sp>
          <p:nvSpPr>
            <p:cNvPr id="26" name="Oval 25"/>
            <p:cNvSpPr/>
            <p:nvPr/>
          </p:nvSpPr>
          <p:spPr>
            <a:xfrm>
              <a:off x="3768777" y="950626"/>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14799" y="1828800"/>
              <a:ext cx="304800" cy="1402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5400000">
              <a:off x="4124793" y="1651416"/>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536077">
              <a:off x="3890728"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9063923" flipH="1">
              <a:off x="4384481"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a:extLst>
              <a:ext uri="{FF2B5EF4-FFF2-40B4-BE49-F238E27FC236}">
                <a16:creationId xmlns:a16="http://schemas.microsoft.com/office/drawing/2014/main" id="{044F9079-AEA1-4232-BE63-822CA9F73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782" y="5910370"/>
            <a:ext cx="704088" cy="877824"/>
          </a:xfrm>
          <a:prstGeom prst="rect">
            <a:avLst/>
          </a:prstGeom>
        </p:spPr>
      </p:pic>
    </p:spTree>
    <p:extLst>
      <p:ext uri="{BB962C8B-B14F-4D97-AF65-F5344CB8AC3E}">
        <p14:creationId xmlns:p14="http://schemas.microsoft.com/office/powerpoint/2010/main" val="32264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2.29167E-6 -0.01157 L 0.16159 -0.00879 " pathEditMode="relative" rAng="0" ptsTypes="AA">
                                      <p:cBhvr>
                                        <p:cTn id="8" dur="2000" fill="hold"/>
                                        <p:tgtEl>
                                          <p:spTgt spid="13"/>
                                        </p:tgtEl>
                                        <p:attrNameLst>
                                          <p:attrName>ppt_x</p:attrName>
                                          <p:attrName>ppt_y</p:attrName>
                                        </p:attrNameLst>
                                      </p:cBhvr>
                                      <p:rCtr x="8073" y="13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63" presetClass="path" presetSubtype="0" accel="50000" decel="50000" fill="hold" nodeType="withEffect">
                                  <p:stCondLst>
                                    <p:cond delay="0"/>
                                  </p:stCondLst>
                                  <p:childTnLst>
                                    <p:animMotion origin="layout" path="M 0.16159 -0.00879 L 0.28932 -0.00879 " pathEditMode="relative" rAng="0" ptsTypes="AA">
                                      <p:cBhvr>
                                        <p:cTn id="14" dur="2000" fill="hold"/>
                                        <p:tgtEl>
                                          <p:spTgt spid="13"/>
                                        </p:tgtEl>
                                        <p:attrNameLst>
                                          <p:attrName>ppt_x</p:attrName>
                                          <p:attrName>ppt_y</p:attrName>
                                        </p:attrNameLst>
                                      </p:cBhvr>
                                      <p:rCtr x="6380" y="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0.28932 -0.00879 L 0.42669 -0.00463 " pathEditMode="relative" rAng="0" ptsTypes="AA">
                                      <p:cBhvr>
                                        <p:cTn id="20" dur="2000" fill="hold"/>
                                        <p:tgtEl>
                                          <p:spTgt spid="13"/>
                                        </p:tgtEl>
                                        <p:attrNameLst>
                                          <p:attrName>ppt_x</p:attrName>
                                          <p:attrName>ppt_y</p:attrName>
                                        </p:attrNameLst>
                                      </p:cBhvr>
                                      <p:rCtr x="6862"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61899D-FD2E-491D-8439-FFD4D4392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66:3</a:t>
            </a:r>
          </a:p>
        </p:txBody>
      </p:sp>
      <p:sp>
        <p:nvSpPr>
          <p:cNvPr id="6" name="TextBox 5"/>
          <p:cNvSpPr txBox="1"/>
          <p:nvPr/>
        </p:nvSpPr>
        <p:spPr>
          <a:xfrm>
            <a:off x="0" y="0"/>
            <a:ext cx="12122590" cy="1200329"/>
          </a:xfrm>
          <a:prstGeom prst="rect">
            <a:avLst/>
          </a:prstGeom>
          <a:noFill/>
        </p:spPr>
        <p:txBody>
          <a:bodyPr wrap="square" rtlCol="0">
            <a:spAutoFit/>
          </a:bodyPr>
          <a:lstStyle/>
          <a:p>
            <a:pPr algn="ctr"/>
            <a:r>
              <a:rPr lang="en-US" sz="7200" dirty="0">
                <a:solidFill>
                  <a:schemeClr val="bg1"/>
                </a:solidFill>
                <a:latin typeface="Elephant" panose="02020904090505020303" pitchFamily="18" charset="0"/>
              </a:rPr>
              <a:t>But Not All</a:t>
            </a:r>
            <a:endParaRPr lang="en-US" sz="4400" dirty="0">
              <a:solidFill>
                <a:schemeClr val="bg1"/>
              </a:solidFill>
              <a:latin typeface="Elephant" panose="02020904090505020303" pitchFamily="18" charset="0"/>
            </a:endParaRPr>
          </a:p>
        </p:txBody>
      </p:sp>
      <p:sp>
        <p:nvSpPr>
          <p:cNvPr id="2" name="Rectangle 1"/>
          <p:cNvSpPr/>
          <p:nvPr/>
        </p:nvSpPr>
        <p:spPr>
          <a:xfrm>
            <a:off x="558297" y="1355174"/>
            <a:ext cx="3452388" cy="1384995"/>
          </a:xfrm>
          <a:prstGeom prst="rect">
            <a:avLst/>
          </a:prstGeom>
        </p:spPr>
        <p:txBody>
          <a:bodyPr wrap="square">
            <a:spAutoFit/>
          </a:bodyPr>
          <a:lstStyle/>
          <a:p>
            <a:r>
              <a:rPr lang="en-US" dirty="0">
                <a:solidFill>
                  <a:schemeClr val="bg1"/>
                </a:solidFill>
              </a:rPr>
              <a:t>Although Brother </a:t>
            </a:r>
            <a:r>
              <a:rPr lang="en-US" dirty="0" err="1">
                <a:solidFill>
                  <a:schemeClr val="bg1"/>
                </a:solidFill>
              </a:rPr>
              <a:t>McLellin</a:t>
            </a:r>
            <a:r>
              <a:rPr lang="en-US" dirty="0">
                <a:solidFill>
                  <a:schemeClr val="bg1"/>
                </a:solidFill>
              </a:rPr>
              <a:t> had made great progress and had been blessed for his efforts, he still needed to repent of some sins.</a:t>
            </a:r>
          </a:p>
          <a:p>
            <a:r>
              <a:rPr lang="en-US" sz="1200" dirty="0">
                <a:solidFill>
                  <a:schemeClr val="bg1"/>
                </a:solidFill>
              </a:rPr>
              <a:t>See notes on Journal of William E. </a:t>
            </a:r>
            <a:r>
              <a:rPr lang="en-US" sz="1200" dirty="0" err="1">
                <a:solidFill>
                  <a:schemeClr val="bg1"/>
                </a:solidFill>
              </a:rPr>
              <a:t>McLellin</a:t>
            </a:r>
            <a:endParaRPr lang="en-US" sz="1200" dirty="0">
              <a:solidFill>
                <a:schemeClr val="bg1"/>
              </a:solidFill>
            </a:endParaRPr>
          </a:p>
        </p:txBody>
      </p:sp>
      <p:sp>
        <p:nvSpPr>
          <p:cNvPr id="3" name="Rectangle 2"/>
          <p:cNvSpPr/>
          <p:nvPr/>
        </p:nvSpPr>
        <p:spPr>
          <a:xfrm>
            <a:off x="713359" y="3632188"/>
            <a:ext cx="5197867" cy="1384995"/>
          </a:xfrm>
          <a:prstGeom prst="rect">
            <a:avLst/>
          </a:prstGeom>
        </p:spPr>
        <p:txBody>
          <a:bodyPr wrap="square">
            <a:spAutoFit/>
          </a:bodyPr>
          <a:lstStyle/>
          <a:p>
            <a:r>
              <a:rPr lang="en-US" sz="2800" dirty="0">
                <a:solidFill>
                  <a:srgbClr val="FFFF00"/>
                </a:solidFill>
                <a:latin typeface="Abadi" panose="020B0604020104020204" pitchFamily="34" charset="0"/>
              </a:rPr>
              <a:t>Why is it important to repent of all of our sins, and not just some of them?</a:t>
            </a:r>
            <a:endParaRPr lang="en-US" sz="2800" dirty="0">
              <a:solidFill>
                <a:srgbClr val="FFFF00"/>
              </a:solidFill>
            </a:endParaRPr>
          </a:p>
        </p:txBody>
      </p:sp>
      <p:grpSp>
        <p:nvGrpSpPr>
          <p:cNvPr id="15" name="Group 14"/>
          <p:cNvGrpSpPr/>
          <p:nvPr/>
        </p:nvGrpSpPr>
        <p:grpSpPr>
          <a:xfrm>
            <a:off x="6260808" y="969358"/>
            <a:ext cx="3611223" cy="5409181"/>
            <a:chOff x="6700498" y="969358"/>
            <a:chExt cx="3611223" cy="5409181"/>
          </a:xfrm>
        </p:grpSpPr>
        <p:grpSp>
          <p:nvGrpSpPr>
            <p:cNvPr id="5" name="Group 4"/>
            <p:cNvGrpSpPr/>
            <p:nvPr/>
          </p:nvGrpSpPr>
          <p:grpSpPr>
            <a:xfrm>
              <a:off x="6700498" y="969358"/>
              <a:ext cx="3083523" cy="5409181"/>
              <a:chOff x="6392680" y="1132985"/>
              <a:chExt cx="3083523" cy="5409181"/>
            </a:xfrm>
          </p:grpSpPr>
          <p:sp>
            <p:nvSpPr>
              <p:cNvPr id="9" name="Rounded Rectangle 8"/>
              <p:cNvSpPr/>
              <p:nvPr/>
            </p:nvSpPr>
            <p:spPr>
              <a:xfrm rot="6626192">
                <a:off x="6588148" y="3385499"/>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Chastity</a:t>
                </a:r>
              </a:p>
            </p:txBody>
          </p:sp>
          <p:sp>
            <p:nvSpPr>
              <p:cNvPr id="10" name="Rounded Rectangle 9"/>
              <p:cNvSpPr/>
              <p:nvPr/>
            </p:nvSpPr>
            <p:spPr>
              <a:xfrm rot="4989089">
                <a:off x="5106434" y="3323923"/>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Honesty</a:t>
                </a:r>
              </a:p>
            </p:txBody>
          </p:sp>
          <p:sp>
            <p:nvSpPr>
              <p:cNvPr id="11" name="Rounded Rectangle 10"/>
              <p:cNvSpPr/>
              <p:nvPr/>
            </p:nvSpPr>
            <p:spPr>
              <a:xfrm rot="3660321" flipH="1">
                <a:off x="4201742" y="3654110"/>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Jealousy</a:t>
                </a:r>
              </a:p>
            </p:txBody>
          </p:sp>
          <p:sp>
            <p:nvSpPr>
              <p:cNvPr id="12" name="Rounded Rectangle 11"/>
              <p:cNvSpPr/>
              <p:nvPr/>
            </p:nvSpPr>
            <p:spPr>
              <a:xfrm rot="5909791">
                <a:off x="5937564" y="3323924"/>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Cheating</a:t>
                </a:r>
              </a:p>
            </p:txBody>
          </p:sp>
        </p:grpSp>
        <p:sp>
          <p:nvSpPr>
            <p:cNvPr id="16" name="Rounded Rectangle 15"/>
            <p:cNvSpPr/>
            <p:nvPr/>
          </p:nvSpPr>
          <p:spPr>
            <a:xfrm rot="5909791">
              <a:off x="7423666" y="3283630"/>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Stealing</a:t>
              </a:r>
            </a:p>
          </p:txBody>
        </p:sp>
      </p:grpSp>
      <p:sp>
        <p:nvSpPr>
          <p:cNvPr id="14" name="Rounded Rectangle 13"/>
          <p:cNvSpPr/>
          <p:nvPr/>
        </p:nvSpPr>
        <p:spPr>
          <a:xfrm>
            <a:off x="6466999" y="4587169"/>
            <a:ext cx="3581399" cy="2243975"/>
          </a:xfrm>
          <a:prstGeom prst="roundRect">
            <a:avLst>
              <a:gd name="adj" fmla="val 407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We are commanded to repent of all our sins.</a:t>
            </a:r>
            <a:r>
              <a:rPr lang="en-US" sz="3600" dirty="0"/>
              <a:t> </a:t>
            </a:r>
          </a:p>
        </p:txBody>
      </p:sp>
      <p:sp>
        <p:nvSpPr>
          <p:cNvPr id="13" name="Rounded Rectangle 12"/>
          <p:cNvSpPr/>
          <p:nvPr/>
        </p:nvSpPr>
        <p:spPr>
          <a:xfrm rot="365135">
            <a:off x="1899400" y="5837706"/>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Lustful thoughts</a:t>
            </a:r>
          </a:p>
        </p:txBody>
      </p:sp>
      <p:grpSp>
        <p:nvGrpSpPr>
          <p:cNvPr id="18" name="Group 17">
            <a:extLst>
              <a:ext uri="{FF2B5EF4-FFF2-40B4-BE49-F238E27FC236}">
                <a16:creationId xmlns:a16="http://schemas.microsoft.com/office/drawing/2014/main" id="{B6B6DD60-04FB-4438-9508-355A7B436BED}"/>
              </a:ext>
            </a:extLst>
          </p:cNvPr>
          <p:cNvGrpSpPr/>
          <p:nvPr/>
        </p:nvGrpSpPr>
        <p:grpSpPr>
          <a:xfrm>
            <a:off x="10198187" y="3118819"/>
            <a:ext cx="1968657" cy="3712325"/>
            <a:chOff x="838200" y="76200"/>
            <a:chExt cx="2667000" cy="5029200"/>
          </a:xfrm>
        </p:grpSpPr>
        <p:grpSp>
          <p:nvGrpSpPr>
            <p:cNvPr id="19" name="Group 17">
              <a:extLst>
                <a:ext uri="{FF2B5EF4-FFF2-40B4-BE49-F238E27FC236}">
                  <a16:creationId xmlns:a16="http://schemas.microsoft.com/office/drawing/2014/main" id="{9E41E4B3-09D6-4C2A-A2D7-7465FAFE6CE4}"/>
                </a:ext>
              </a:extLst>
            </p:cNvPr>
            <p:cNvGrpSpPr/>
            <p:nvPr/>
          </p:nvGrpSpPr>
          <p:grpSpPr>
            <a:xfrm>
              <a:off x="838200" y="76200"/>
              <a:ext cx="2667000" cy="5029200"/>
              <a:chOff x="838200" y="76200"/>
              <a:chExt cx="2667000" cy="5029200"/>
            </a:xfrm>
          </p:grpSpPr>
          <p:grpSp>
            <p:nvGrpSpPr>
              <p:cNvPr id="21" name="Group 17">
                <a:extLst>
                  <a:ext uri="{FF2B5EF4-FFF2-40B4-BE49-F238E27FC236}">
                    <a16:creationId xmlns:a16="http://schemas.microsoft.com/office/drawing/2014/main" id="{91BBE86E-4A8B-4013-BE9E-D16201C77A50}"/>
                  </a:ext>
                </a:extLst>
              </p:cNvPr>
              <p:cNvGrpSpPr/>
              <p:nvPr/>
            </p:nvGrpSpPr>
            <p:grpSpPr>
              <a:xfrm flipH="1">
                <a:off x="2209800" y="1447800"/>
                <a:ext cx="1295400" cy="3429000"/>
                <a:chOff x="685800" y="1447800"/>
                <a:chExt cx="1295400" cy="3124200"/>
              </a:xfrm>
            </p:grpSpPr>
            <p:sp>
              <p:nvSpPr>
                <p:cNvPr id="37" name="Bent Arrow 29">
                  <a:extLst>
                    <a:ext uri="{FF2B5EF4-FFF2-40B4-BE49-F238E27FC236}">
                      <a16:creationId xmlns:a16="http://schemas.microsoft.com/office/drawing/2014/main" id="{74ADCB21-B41D-49C2-B7A8-8206E0B78905}"/>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0">
                  <a:extLst>
                    <a:ext uri="{FF2B5EF4-FFF2-40B4-BE49-F238E27FC236}">
                      <a16:creationId xmlns:a16="http://schemas.microsoft.com/office/drawing/2014/main" id="{4A20DC93-3261-4264-92CE-506D3707949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16">
                <a:extLst>
                  <a:ext uri="{FF2B5EF4-FFF2-40B4-BE49-F238E27FC236}">
                    <a16:creationId xmlns:a16="http://schemas.microsoft.com/office/drawing/2014/main" id="{3734BF05-5FFB-4E9E-9FAD-D370F9E47691}"/>
                  </a:ext>
                </a:extLst>
              </p:cNvPr>
              <p:cNvGrpSpPr/>
              <p:nvPr/>
            </p:nvGrpSpPr>
            <p:grpSpPr>
              <a:xfrm>
                <a:off x="838200" y="1447800"/>
                <a:ext cx="1295400" cy="3429000"/>
                <a:chOff x="685800" y="1447800"/>
                <a:chExt cx="1295400" cy="3429000"/>
              </a:xfrm>
            </p:grpSpPr>
            <p:sp>
              <p:nvSpPr>
                <p:cNvPr id="35" name="Bent Arrow 27">
                  <a:extLst>
                    <a:ext uri="{FF2B5EF4-FFF2-40B4-BE49-F238E27FC236}">
                      <a16:creationId xmlns:a16="http://schemas.microsoft.com/office/drawing/2014/main" id="{BD219BC2-7518-494C-900B-062989BABFC4}"/>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14">
                  <a:extLst>
                    <a:ext uri="{FF2B5EF4-FFF2-40B4-BE49-F238E27FC236}">
                      <a16:creationId xmlns:a16="http://schemas.microsoft.com/office/drawing/2014/main" id="{269C6E43-E5DD-422C-ACE3-72BDAC4B962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Oval 2">
                <a:extLst>
                  <a:ext uri="{FF2B5EF4-FFF2-40B4-BE49-F238E27FC236}">
                    <a16:creationId xmlns:a16="http://schemas.microsoft.com/office/drawing/2014/main" id="{814F06DB-0872-4170-8220-914C5C32BED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3">
                <a:extLst>
                  <a:ext uri="{FF2B5EF4-FFF2-40B4-BE49-F238E27FC236}">
                    <a16:creationId xmlns:a16="http://schemas.microsoft.com/office/drawing/2014/main" id="{CF6148ED-117A-44D2-B647-8FCD993F8A8E}"/>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4">
                <a:extLst>
                  <a:ext uri="{FF2B5EF4-FFF2-40B4-BE49-F238E27FC236}">
                    <a16:creationId xmlns:a16="http://schemas.microsoft.com/office/drawing/2014/main" id="{8AE9B6AB-1605-4796-8BC3-D3CF9027EC4F}"/>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8">
                <a:extLst>
                  <a:ext uri="{FF2B5EF4-FFF2-40B4-BE49-F238E27FC236}">
                    <a16:creationId xmlns:a16="http://schemas.microsoft.com/office/drawing/2014/main" id="{CA8C1BA3-7B73-42B2-AE92-7162F9EDC171}"/>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5">
                <a:extLst>
                  <a:ext uri="{FF2B5EF4-FFF2-40B4-BE49-F238E27FC236}">
                    <a16:creationId xmlns:a16="http://schemas.microsoft.com/office/drawing/2014/main" id="{300BD673-9E27-4FD7-B323-71D2E98DD7F0}"/>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20">
                <a:extLst>
                  <a:ext uri="{FF2B5EF4-FFF2-40B4-BE49-F238E27FC236}">
                    <a16:creationId xmlns:a16="http://schemas.microsoft.com/office/drawing/2014/main" id="{93E48DC3-C286-4A1A-ADD5-05826077BC1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7">
                <a:extLst>
                  <a:ext uri="{FF2B5EF4-FFF2-40B4-BE49-F238E27FC236}">
                    <a16:creationId xmlns:a16="http://schemas.microsoft.com/office/drawing/2014/main" id="{AC0AF385-BFB7-453E-823E-891294FE29BF}"/>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3FFE4331-82F4-439F-ABBE-A36F65C60F3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0">
                <a:extLst>
                  <a:ext uri="{FF2B5EF4-FFF2-40B4-BE49-F238E27FC236}">
                    <a16:creationId xmlns:a16="http://schemas.microsoft.com/office/drawing/2014/main" id="{594CAA05-A530-4BC9-9E9A-FA535695145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1">
                <a:extLst>
                  <a:ext uri="{FF2B5EF4-FFF2-40B4-BE49-F238E27FC236}">
                    <a16:creationId xmlns:a16="http://schemas.microsoft.com/office/drawing/2014/main" id="{9AE1F7DB-EE58-4458-B955-802F00146FC4}"/>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2">
                <a:extLst>
                  <a:ext uri="{FF2B5EF4-FFF2-40B4-BE49-F238E27FC236}">
                    <a16:creationId xmlns:a16="http://schemas.microsoft.com/office/drawing/2014/main" id="{7A3AFBF5-93BC-4A93-AA68-327DDD884DEE}"/>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13">
                <a:extLst>
                  <a:ext uri="{FF2B5EF4-FFF2-40B4-BE49-F238E27FC236}">
                    <a16:creationId xmlns:a16="http://schemas.microsoft.com/office/drawing/2014/main" id="{C14736B1-3FE1-49E2-8987-4029B32AD6D2}"/>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8F1C90E6-41F8-426D-A3F3-E50B9B7A8703}"/>
                </a:ext>
              </a:extLst>
            </p:cNvPr>
            <p:cNvSpPr/>
            <p:nvPr/>
          </p:nvSpPr>
          <p:spPr>
            <a:xfrm>
              <a:off x="1283277" y="2212327"/>
              <a:ext cx="1905000" cy="1200329"/>
            </a:xfrm>
            <a:prstGeom prst="rect">
              <a:avLst/>
            </a:prstGeom>
          </p:spPr>
          <p:txBody>
            <a:bodyPr wrap="square">
              <a:spAutoFit/>
            </a:bodyPr>
            <a:lstStyle/>
            <a:p>
              <a:pPr algn="ctr"/>
              <a:r>
                <a:rPr lang="en-US" b="1" dirty="0"/>
                <a:t>We are commanded to repent of all our sins</a:t>
              </a:r>
              <a:endParaRPr lang="en-US" sz="1600" dirty="0">
                <a:solidFill>
                  <a:schemeClr val="bg1"/>
                </a:solidFill>
              </a:endParaRPr>
            </a:p>
          </p:txBody>
        </p:sp>
      </p:grpSp>
    </p:spTree>
    <p:extLst>
      <p:ext uri="{BB962C8B-B14F-4D97-AF65-F5344CB8AC3E}">
        <p14:creationId xmlns:p14="http://schemas.microsoft.com/office/powerpoint/2010/main" val="28480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69CDED-7571-4955-9F8D-A090DD327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66:3</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What Do I Need To Repent Of?</a:t>
            </a:r>
          </a:p>
        </p:txBody>
      </p:sp>
      <p:sp>
        <p:nvSpPr>
          <p:cNvPr id="2" name="Rectangle 1"/>
          <p:cNvSpPr/>
          <p:nvPr/>
        </p:nvSpPr>
        <p:spPr>
          <a:xfrm>
            <a:off x="939398" y="1305341"/>
            <a:ext cx="5461401" cy="1938992"/>
          </a:xfrm>
          <a:prstGeom prst="rect">
            <a:avLst/>
          </a:prstGeom>
        </p:spPr>
        <p:txBody>
          <a:bodyPr wrap="square">
            <a:spAutoFit/>
          </a:bodyPr>
          <a:lstStyle/>
          <a:p>
            <a:r>
              <a:rPr lang="en-US" dirty="0">
                <a:solidFill>
                  <a:schemeClr val="bg1"/>
                </a:solidFill>
              </a:rPr>
              <a:t>“One of the questions we must ask of our Heavenly Father in private prayer is this: ‘What have I done today, or not done, which displeases Thee?</a:t>
            </a:r>
          </a:p>
          <a:p>
            <a:endParaRPr lang="en-US" dirty="0">
              <a:solidFill>
                <a:schemeClr val="bg1"/>
              </a:solidFill>
            </a:endParaRPr>
          </a:p>
          <a:p>
            <a:r>
              <a:rPr lang="en-US" dirty="0">
                <a:solidFill>
                  <a:schemeClr val="bg1"/>
                </a:solidFill>
              </a:rPr>
              <a:t>If I can only know, I will repent with all my heart without delay.’ That humble prayer will be answered.” </a:t>
            </a:r>
          </a:p>
          <a:p>
            <a:r>
              <a:rPr lang="en-US" sz="1200" dirty="0">
                <a:solidFill>
                  <a:schemeClr val="bg1"/>
                </a:solidFill>
              </a:rPr>
              <a:t>President Henry B. Erying</a:t>
            </a:r>
          </a:p>
        </p:txBody>
      </p:sp>
      <p:sp>
        <p:nvSpPr>
          <p:cNvPr id="10" name="Rectangle 9"/>
          <p:cNvSpPr/>
          <p:nvPr/>
        </p:nvSpPr>
        <p:spPr>
          <a:xfrm>
            <a:off x="5796949" y="4360935"/>
            <a:ext cx="3914115" cy="1815882"/>
          </a:xfrm>
          <a:prstGeom prst="rect">
            <a:avLst/>
          </a:prstGeom>
        </p:spPr>
        <p:txBody>
          <a:bodyPr wrap="square">
            <a:spAutoFit/>
          </a:bodyPr>
          <a:lstStyle/>
          <a:p>
            <a:r>
              <a:rPr lang="en-US" sz="2800" dirty="0">
                <a:solidFill>
                  <a:srgbClr val="FFFF00"/>
                </a:solidFill>
              </a:rPr>
              <a:t>What blessings have you received when you have repented and turned away from sin?</a:t>
            </a:r>
          </a:p>
        </p:txBody>
      </p:sp>
      <p:pic>
        <p:nvPicPr>
          <p:cNvPr id="13" name="Picture 12">
            <a:extLst>
              <a:ext uri="{FF2B5EF4-FFF2-40B4-BE49-F238E27FC236}">
                <a16:creationId xmlns:a16="http://schemas.microsoft.com/office/drawing/2014/main" id="{7732D707-0E6C-4D47-AB62-BA69FE341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53" y="856843"/>
            <a:ext cx="704088" cy="877824"/>
          </a:xfrm>
          <a:prstGeom prst="rect">
            <a:avLst/>
          </a:prstGeom>
        </p:spPr>
      </p:pic>
      <p:grpSp>
        <p:nvGrpSpPr>
          <p:cNvPr id="16" name="Group 15">
            <a:extLst>
              <a:ext uri="{FF2B5EF4-FFF2-40B4-BE49-F238E27FC236}">
                <a16:creationId xmlns:a16="http://schemas.microsoft.com/office/drawing/2014/main" id="{12E389D8-9462-4246-BBAD-668D16F1760B}"/>
              </a:ext>
            </a:extLst>
          </p:cNvPr>
          <p:cNvGrpSpPr/>
          <p:nvPr/>
        </p:nvGrpSpPr>
        <p:grpSpPr>
          <a:xfrm>
            <a:off x="9867931" y="2717609"/>
            <a:ext cx="2071432" cy="3906129"/>
            <a:chOff x="838200" y="76200"/>
            <a:chExt cx="2667000" cy="5029200"/>
          </a:xfrm>
        </p:grpSpPr>
        <p:grpSp>
          <p:nvGrpSpPr>
            <p:cNvPr id="17" name="Group 17">
              <a:extLst>
                <a:ext uri="{FF2B5EF4-FFF2-40B4-BE49-F238E27FC236}">
                  <a16:creationId xmlns:a16="http://schemas.microsoft.com/office/drawing/2014/main" id="{FC069857-5DE6-4074-B108-A45CAA5D6395}"/>
                </a:ext>
              </a:extLst>
            </p:cNvPr>
            <p:cNvGrpSpPr/>
            <p:nvPr/>
          </p:nvGrpSpPr>
          <p:grpSpPr>
            <a:xfrm>
              <a:off x="838200" y="76200"/>
              <a:ext cx="2667000" cy="5029200"/>
              <a:chOff x="838200" y="76200"/>
              <a:chExt cx="2667000" cy="5029200"/>
            </a:xfrm>
          </p:grpSpPr>
          <p:grpSp>
            <p:nvGrpSpPr>
              <p:cNvPr id="19" name="Group 17">
                <a:extLst>
                  <a:ext uri="{FF2B5EF4-FFF2-40B4-BE49-F238E27FC236}">
                    <a16:creationId xmlns:a16="http://schemas.microsoft.com/office/drawing/2014/main" id="{62123E1C-BB67-4835-BE56-4B79D990543C}"/>
                  </a:ext>
                </a:extLst>
              </p:cNvPr>
              <p:cNvGrpSpPr/>
              <p:nvPr/>
            </p:nvGrpSpPr>
            <p:grpSpPr>
              <a:xfrm flipH="1">
                <a:off x="2209800" y="1447800"/>
                <a:ext cx="1295400" cy="3429000"/>
                <a:chOff x="685800" y="1447800"/>
                <a:chExt cx="1295400" cy="3124200"/>
              </a:xfrm>
            </p:grpSpPr>
            <p:sp>
              <p:nvSpPr>
                <p:cNvPr id="35" name="Bent Arrow 29">
                  <a:extLst>
                    <a:ext uri="{FF2B5EF4-FFF2-40B4-BE49-F238E27FC236}">
                      <a16:creationId xmlns:a16="http://schemas.microsoft.com/office/drawing/2014/main" id="{2C8C7408-A3A9-4B29-838D-C9F45CC37C45}"/>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0">
                  <a:extLst>
                    <a:ext uri="{FF2B5EF4-FFF2-40B4-BE49-F238E27FC236}">
                      <a16:creationId xmlns:a16="http://schemas.microsoft.com/office/drawing/2014/main" id="{7935125A-318D-4BFB-B580-E59514B045C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6">
                <a:extLst>
                  <a:ext uri="{FF2B5EF4-FFF2-40B4-BE49-F238E27FC236}">
                    <a16:creationId xmlns:a16="http://schemas.microsoft.com/office/drawing/2014/main" id="{40ECA2F6-EE81-4F8E-BF23-BCDBD7578FC2}"/>
                  </a:ext>
                </a:extLst>
              </p:cNvPr>
              <p:cNvGrpSpPr/>
              <p:nvPr/>
            </p:nvGrpSpPr>
            <p:grpSpPr>
              <a:xfrm>
                <a:off x="838200" y="1447800"/>
                <a:ext cx="1295400" cy="3429000"/>
                <a:chOff x="685800" y="1447800"/>
                <a:chExt cx="1295400" cy="3429000"/>
              </a:xfrm>
            </p:grpSpPr>
            <p:sp>
              <p:nvSpPr>
                <p:cNvPr id="33" name="Bent Arrow 27">
                  <a:extLst>
                    <a:ext uri="{FF2B5EF4-FFF2-40B4-BE49-F238E27FC236}">
                      <a16:creationId xmlns:a16="http://schemas.microsoft.com/office/drawing/2014/main" id="{7B15573B-CD51-4C35-A616-65DB063ECC89}"/>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a:extLst>
                    <a:ext uri="{FF2B5EF4-FFF2-40B4-BE49-F238E27FC236}">
                      <a16:creationId xmlns:a16="http://schemas.microsoft.com/office/drawing/2014/main" id="{FCF325CF-7B31-4C36-917C-026D2D28FF3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a:extLst>
                  <a:ext uri="{FF2B5EF4-FFF2-40B4-BE49-F238E27FC236}">
                    <a16:creationId xmlns:a16="http://schemas.microsoft.com/office/drawing/2014/main" id="{59FB227B-766A-42C6-BC92-F073418B184C}"/>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a:extLst>
                  <a:ext uri="{FF2B5EF4-FFF2-40B4-BE49-F238E27FC236}">
                    <a16:creationId xmlns:a16="http://schemas.microsoft.com/office/drawing/2014/main" id="{7AC08C86-BBB1-42B1-B562-A341A0B784B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a:extLst>
                  <a:ext uri="{FF2B5EF4-FFF2-40B4-BE49-F238E27FC236}">
                    <a16:creationId xmlns:a16="http://schemas.microsoft.com/office/drawing/2014/main" id="{D47EB048-3522-47B6-8D71-10DE37732A8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8">
                <a:extLst>
                  <a:ext uri="{FF2B5EF4-FFF2-40B4-BE49-F238E27FC236}">
                    <a16:creationId xmlns:a16="http://schemas.microsoft.com/office/drawing/2014/main" id="{EE3E5FF1-FB43-4C8A-9230-CEEB0975E703}"/>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a:extLst>
                  <a:ext uri="{FF2B5EF4-FFF2-40B4-BE49-F238E27FC236}">
                    <a16:creationId xmlns:a16="http://schemas.microsoft.com/office/drawing/2014/main" id="{978000CE-A4D2-43C8-88AE-08E310916C9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0">
                <a:extLst>
                  <a:ext uri="{FF2B5EF4-FFF2-40B4-BE49-F238E27FC236}">
                    <a16:creationId xmlns:a16="http://schemas.microsoft.com/office/drawing/2014/main" id="{2E85749C-64F3-47F4-8023-68E05A2C60DD}"/>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a:extLst>
                  <a:ext uri="{FF2B5EF4-FFF2-40B4-BE49-F238E27FC236}">
                    <a16:creationId xmlns:a16="http://schemas.microsoft.com/office/drawing/2014/main" id="{6CFDE9EA-D229-436D-87FF-9434762F15E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5B8E6413-E52F-42A1-90EB-8C0A653B4E9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a:extLst>
                  <a:ext uri="{FF2B5EF4-FFF2-40B4-BE49-F238E27FC236}">
                    <a16:creationId xmlns:a16="http://schemas.microsoft.com/office/drawing/2014/main" id="{2E13DCAE-030D-4976-96BF-1A56F3BF761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a:extLst>
                  <a:ext uri="{FF2B5EF4-FFF2-40B4-BE49-F238E27FC236}">
                    <a16:creationId xmlns:a16="http://schemas.microsoft.com/office/drawing/2014/main" id="{6D20A519-54B9-449F-849C-92B72AF0B75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a:extLst>
                  <a:ext uri="{FF2B5EF4-FFF2-40B4-BE49-F238E27FC236}">
                    <a16:creationId xmlns:a16="http://schemas.microsoft.com/office/drawing/2014/main" id="{B5A85A66-5FBB-464B-9A2F-A6BD0BA3003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a:extLst>
                  <a:ext uri="{FF2B5EF4-FFF2-40B4-BE49-F238E27FC236}">
                    <a16:creationId xmlns:a16="http://schemas.microsoft.com/office/drawing/2014/main" id="{F1A5C5BF-1DB0-40E2-B854-7D8E28DA3F8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F7B8573-E151-4822-9B78-5155DCAB4434}"/>
                </a:ext>
              </a:extLst>
            </p:cNvPr>
            <p:cNvSpPr/>
            <p:nvPr/>
          </p:nvSpPr>
          <p:spPr>
            <a:xfrm>
              <a:off x="1283276" y="2212327"/>
              <a:ext cx="1905001" cy="2001381"/>
            </a:xfrm>
            <a:prstGeom prst="rect">
              <a:avLst/>
            </a:prstGeom>
          </p:spPr>
          <p:txBody>
            <a:bodyPr wrap="square">
              <a:spAutoFit/>
            </a:bodyPr>
            <a:lstStyle/>
            <a:p>
              <a:pPr algn="ctr"/>
              <a:r>
                <a:rPr lang="en-US" b="1" dirty="0"/>
                <a:t>The Lord will show us the things we need to repent of</a:t>
              </a:r>
              <a:endParaRPr lang="en-US" sz="1600" dirty="0">
                <a:solidFill>
                  <a:schemeClr val="bg1"/>
                </a:solidFill>
              </a:endParaRPr>
            </a:p>
          </p:txBody>
        </p:sp>
      </p:grpSp>
      <p:pic>
        <p:nvPicPr>
          <p:cNvPr id="15" name="Picture 14">
            <a:extLst>
              <a:ext uri="{FF2B5EF4-FFF2-40B4-BE49-F238E27FC236}">
                <a16:creationId xmlns:a16="http://schemas.microsoft.com/office/drawing/2014/main" id="{F087D229-A97A-EB3A-F30E-87885653CC68}"/>
              </a:ext>
            </a:extLst>
          </p:cNvPr>
          <p:cNvPicPr>
            <a:picLocks noChangeAspect="1"/>
          </p:cNvPicPr>
          <p:nvPr/>
        </p:nvPicPr>
        <p:blipFill>
          <a:blip r:embed="rId4"/>
          <a:stretch>
            <a:fillRect/>
          </a:stretch>
        </p:blipFill>
        <p:spPr>
          <a:xfrm>
            <a:off x="6683734" y="923330"/>
            <a:ext cx="2577390" cy="3318831"/>
          </a:xfrm>
          <a:prstGeom prst="rect">
            <a:avLst/>
          </a:prstGeom>
        </p:spPr>
      </p:pic>
      <p:pic>
        <p:nvPicPr>
          <p:cNvPr id="38" name="Picture 37">
            <a:extLst>
              <a:ext uri="{FF2B5EF4-FFF2-40B4-BE49-F238E27FC236}">
                <a16:creationId xmlns:a16="http://schemas.microsoft.com/office/drawing/2014/main" id="{D7613577-87ED-E616-8A2C-E907237C5A25}"/>
              </a:ext>
            </a:extLst>
          </p:cNvPr>
          <p:cNvPicPr>
            <a:picLocks noChangeAspect="1"/>
          </p:cNvPicPr>
          <p:nvPr/>
        </p:nvPicPr>
        <p:blipFill>
          <a:blip r:embed="rId5"/>
          <a:stretch>
            <a:fillRect/>
          </a:stretch>
        </p:blipFill>
        <p:spPr>
          <a:xfrm>
            <a:off x="2319965" y="3513998"/>
            <a:ext cx="2439710" cy="3006234"/>
          </a:xfrm>
          <a:prstGeom prst="rect">
            <a:avLst/>
          </a:prstGeom>
        </p:spPr>
      </p:pic>
    </p:spTree>
    <p:extLst>
      <p:ext uri="{BB962C8B-B14F-4D97-AF65-F5344CB8AC3E}">
        <p14:creationId xmlns:p14="http://schemas.microsoft.com/office/powerpoint/2010/main" val="1104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410E66F-E29A-4EFA-9956-DBC8BC9F7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66:4-8</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Where Shall I Go?</a:t>
            </a:r>
          </a:p>
        </p:txBody>
      </p:sp>
      <p:sp>
        <p:nvSpPr>
          <p:cNvPr id="2" name="Rectangle 1"/>
          <p:cNvSpPr/>
          <p:nvPr/>
        </p:nvSpPr>
        <p:spPr>
          <a:xfrm>
            <a:off x="558297" y="1355174"/>
            <a:ext cx="3914115" cy="923330"/>
          </a:xfrm>
          <a:prstGeom prst="rect">
            <a:avLst/>
          </a:prstGeom>
        </p:spPr>
        <p:txBody>
          <a:bodyPr wrap="square">
            <a:spAutoFit/>
          </a:bodyPr>
          <a:lstStyle/>
          <a:p>
            <a:r>
              <a:rPr lang="en-US" dirty="0">
                <a:solidFill>
                  <a:schemeClr val="bg1"/>
                </a:solidFill>
              </a:rPr>
              <a:t>William E. </a:t>
            </a:r>
            <a:r>
              <a:rPr lang="en-US" dirty="0" err="1">
                <a:solidFill>
                  <a:schemeClr val="bg1"/>
                </a:solidFill>
              </a:rPr>
              <a:t>McLellin</a:t>
            </a:r>
            <a:r>
              <a:rPr lang="en-US" dirty="0">
                <a:solidFill>
                  <a:schemeClr val="bg1"/>
                </a:solidFill>
              </a:rPr>
              <a:t> wanted to know if he should preach the gospel, go to Zion, or remain in Kirtland.</a:t>
            </a:r>
            <a:endParaRPr lang="en-US" sz="1200" dirty="0">
              <a:solidFill>
                <a:schemeClr val="bg1"/>
              </a:solidFill>
            </a:endParaRPr>
          </a:p>
        </p:txBody>
      </p:sp>
      <p:sp>
        <p:nvSpPr>
          <p:cNvPr id="10" name="Rectangle 9"/>
          <p:cNvSpPr/>
          <p:nvPr/>
        </p:nvSpPr>
        <p:spPr>
          <a:xfrm>
            <a:off x="7563489" y="5326527"/>
            <a:ext cx="3914115" cy="923330"/>
          </a:xfrm>
          <a:prstGeom prst="rect">
            <a:avLst/>
          </a:prstGeom>
        </p:spPr>
        <p:txBody>
          <a:bodyPr wrap="square">
            <a:spAutoFit/>
          </a:bodyPr>
          <a:lstStyle/>
          <a:p>
            <a:r>
              <a:rPr lang="en-US" dirty="0">
                <a:solidFill>
                  <a:schemeClr val="bg1"/>
                </a:solidFill>
              </a:rPr>
              <a:t>William E. </a:t>
            </a:r>
            <a:r>
              <a:rPr lang="en-US" dirty="0" err="1">
                <a:solidFill>
                  <a:schemeClr val="bg1"/>
                </a:solidFill>
              </a:rPr>
              <a:t>McLellin</a:t>
            </a:r>
            <a:r>
              <a:rPr lang="en-US" dirty="0">
                <a:solidFill>
                  <a:schemeClr val="bg1"/>
                </a:solidFill>
              </a:rPr>
              <a:t> was to send whatever money he could spare to the Saints in Zion.</a:t>
            </a:r>
          </a:p>
        </p:txBody>
      </p:sp>
      <p:sp>
        <p:nvSpPr>
          <p:cNvPr id="9" name="Rectangle 8"/>
          <p:cNvSpPr/>
          <p:nvPr/>
        </p:nvSpPr>
        <p:spPr>
          <a:xfrm>
            <a:off x="2697181" y="3717783"/>
            <a:ext cx="3914115" cy="923330"/>
          </a:xfrm>
          <a:prstGeom prst="rect">
            <a:avLst/>
          </a:prstGeom>
        </p:spPr>
        <p:txBody>
          <a:bodyPr wrap="square">
            <a:spAutoFit/>
          </a:bodyPr>
          <a:lstStyle/>
          <a:p>
            <a:r>
              <a:rPr lang="en-US" dirty="0">
                <a:solidFill>
                  <a:schemeClr val="bg1"/>
                </a:solidFill>
              </a:rPr>
              <a:t>The Lord wanted him to serve a mission in the East and to take Samuel Smith as his companion.</a:t>
            </a:r>
            <a:endParaRPr lang="en-US" sz="1200" dirty="0">
              <a:solidFill>
                <a:schemeClr val="bg1"/>
              </a:solidFill>
            </a:endParaRPr>
          </a:p>
        </p:txBody>
      </p:sp>
      <p:pic>
        <p:nvPicPr>
          <p:cNvPr id="8" name="Picture 7">
            <a:extLst>
              <a:ext uri="{FF2B5EF4-FFF2-40B4-BE49-F238E27FC236}">
                <a16:creationId xmlns:a16="http://schemas.microsoft.com/office/drawing/2014/main" id="{5F2FE882-A414-45D4-8895-EB1CA8224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368" y="998895"/>
            <a:ext cx="2176461" cy="2566638"/>
          </a:xfrm>
          <a:prstGeom prst="rect">
            <a:avLst/>
          </a:prstGeom>
        </p:spPr>
      </p:pic>
      <p:pic>
        <p:nvPicPr>
          <p:cNvPr id="12" name="Picture 11">
            <a:extLst>
              <a:ext uri="{FF2B5EF4-FFF2-40B4-BE49-F238E27FC236}">
                <a16:creationId xmlns:a16="http://schemas.microsoft.com/office/drawing/2014/main" id="{09BB67F8-2867-42CA-863D-0E8D314E6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668" y="2145681"/>
            <a:ext cx="2591025" cy="2847079"/>
          </a:xfrm>
          <a:prstGeom prst="rect">
            <a:avLst/>
          </a:prstGeom>
        </p:spPr>
      </p:pic>
      <p:pic>
        <p:nvPicPr>
          <p:cNvPr id="14" name="Picture 13">
            <a:extLst>
              <a:ext uri="{FF2B5EF4-FFF2-40B4-BE49-F238E27FC236}">
                <a16:creationId xmlns:a16="http://schemas.microsoft.com/office/drawing/2014/main" id="{3807B51A-D389-4800-AD2D-F660E1A90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4178" y="4661512"/>
            <a:ext cx="2905125" cy="1876425"/>
          </a:xfrm>
          <a:prstGeom prst="rect">
            <a:avLst/>
          </a:prstGeom>
        </p:spPr>
      </p:pic>
    </p:spTree>
    <p:extLst>
      <p:ext uri="{BB962C8B-B14F-4D97-AF65-F5344CB8AC3E}">
        <p14:creationId xmlns:p14="http://schemas.microsoft.com/office/powerpoint/2010/main" val="376846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A290008-72C8-4E31-879A-1986B0B54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6926" y="16883"/>
            <a:ext cx="11878147"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Samuel H. Smith</a:t>
            </a:r>
          </a:p>
        </p:txBody>
      </p:sp>
      <p:sp>
        <p:nvSpPr>
          <p:cNvPr id="6" name="TextBox 5"/>
          <p:cNvSpPr txBox="1"/>
          <p:nvPr/>
        </p:nvSpPr>
        <p:spPr>
          <a:xfrm>
            <a:off x="245571" y="872910"/>
            <a:ext cx="9545516" cy="5847755"/>
          </a:xfrm>
          <a:prstGeom prst="rect">
            <a:avLst/>
          </a:prstGeom>
          <a:noFill/>
        </p:spPr>
        <p:txBody>
          <a:bodyPr wrap="square" rtlCol="0">
            <a:spAutoFit/>
          </a:bodyPr>
          <a:lstStyle/>
          <a:p>
            <a:r>
              <a:rPr lang="en-US" sz="1700" dirty="0">
                <a:solidFill>
                  <a:schemeClr val="bg1"/>
                </a:solidFill>
              </a:rPr>
              <a:t>He was born on March 13, 1808 at </a:t>
            </a:r>
            <a:r>
              <a:rPr lang="en-US" sz="1700" dirty="0" err="1">
                <a:solidFill>
                  <a:schemeClr val="bg1"/>
                </a:solidFill>
              </a:rPr>
              <a:t>Tunbridge</a:t>
            </a:r>
            <a:r>
              <a:rPr lang="en-US" sz="1700" dirty="0">
                <a:solidFill>
                  <a:schemeClr val="bg1"/>
                </a:solidFill>
              </a:rPr>
              <a:t>, Orange County, Vermont and one of the younger brothers of Joseph Smith, Jr.  He was the 6</a:t>
            </a:r>
            <a:r>
              <a:rPr lang="en-US" sz="1700" baseline="30000" dirty="0">
                <a:solidFill>
                  <a:schemeClr val="bg1"/>
                </a:solidFill>
              </a:rPr>
              <a:t>th</a:t>
            </a:r>
            <a:r>
              <a:rPr lang="en-US" sz="1700" dirty="0">
                <a:solidFill>
                  <a:schemeClr val="bg1"/>
                </a:solidFill>
              </a:rPr>
              <a:t>  child of Joseph Smith Sr. and Lucy Mack Smith</a:t>
            </a:r>
          </a:p>
          <a:p>
            <a:endParaRPr lang="en-US" sz="1700" dirty="0">
              <a:solidFill>
                <a:schemeClr val="bg1"/>
              </a:solidFill>
            </a:endParaRPr>
          </a:p>
          <a:p>
            <a:r>
              <a:rPr lang="en-US" sz="1700" dirty="0">
                <a:solidFill>
                  <a:schemeClr val="bg1"/>
                </a:solidFill>
              </a:rPr>
              <a:t>He was baptized by Oliver Cowdery on May 25, 1829 and the 3</a:t>
            </a:r>
            <a:r>
              <a:rPr lang="en-US" sz="1700" baseline="30000" dirty="0">
                <a:solidFill>
                  <a:schemeClr val="bg1"/>
                </a:solidFill>
              </a:rPr>
              <a:t>rd</a:t>
            </a:r>
            <a:r>
              <a:rPr lang="en-US" sz="1700" dirty="0">
                <a:solidFill>
                  <a:schemeClr val="bg1"/>
                </a:solidFill>
              </a:rPr>
              <a:t> person to be baptized in this dispensation</a:t>
            </a:r>
          </a:p>
          <a:p>
            <a:endParaRPr lang="en-US" sz="1700" dirty="0">
              <a:solidFill>
                <a:schemeClr val="bg1"/>
              </a:solidFill>
            </a:endParaRPr>
          </a:p>
          <a:p>
            <a:r>
              <a:rPr lang="en-US" sz="1700" dirty="0">
                <a:solidFill>
                  <a:schemeClr val="bg1"/>
                </a:solidFill>
              </a:rPr>
              <a:t>He was one of the Eight Witnesses to the Book of Mormon and one of the six original members of the Church upon its organization </a:t>
            </a:r>
          </a:p>
          <a:p>
            <a:endParaRPr lang="en-US" sz="1700" dirty="0">
              <a:solidFill>
                <a:schemeClr val="bg1"/>
              </a:solidFill>
            </a:endParaRPr>
          </a:p>
          <a:p>
            <a:r>
              <a:rPr lang="en-US" sz="1700" dirty="0">
                <a:solidFill>
                  <a:schemeClr val="bg1"/>
                </a:solidFill>
              </a:rPr>
              <a:t>He helped chop the wood, plow the land, and harvest the crops in 1829 so that Joseph was free to translate the gold plates </a:t>
            </a:r>
          </a:p>
          <a:p>
            <a:endParaRPr lang="en-US" sz="1700" dirty="0">
              <a:solidFill>
                <a:schemeClr val="bg1"/>
              </a:solidFill>
            </a:endParaRPr>
          </a:p>
          <a:p>
            <a:r>
              <a:rPr lang="en-US" sz="1700" dirty="0">
                <a:solidFill>
                  <a:schemeClr val="bg1"/>
                </a:solidFill>
              </a:rPr>
              <a:t>He was the first missionary in the result of converting Heber C. Kimball and Brigham Young at age 22</a:t>
            </a:r>
          </a:p>
          <a:p>
            <a:endParaRPr lang="en-US" sz="1700" dirty="0">
              <a:solidFill>
                <a:schemeClr val="bg1"/>
              </a:solidFill>
            </a:endParaRPr>
          </a:p>
          <a:p>
            <a:r>
              <a:rPr lang="en-US" sz="1700" dirty="0">
                <a:solidFill>
                  <a:schemeClr val="bg1"/>
                </a:solidFill>
              </a:rPr>
              <a:t>He married Mary Bailey  on August 12, 1834. and had two daughters, Susannah and Mary,  born in October 1835, and a son, Samuel Harrison Bailey Smith in August 1838</a:t>
            </a:r>
          </a:p>
          <a:p>
            <a:endParaRPr lang="en-US" sz="1700" dirty="0">
              <a:solidFill>
                <a:schemeClr val="bg1"/>
              </a:solidFill>
            </a:endParaRPr>
          </a:p>
          <a:p>
            <a:r>
              <a:rPr lang="en-US" sz="1700" dirty="0">
                <a:solidFill>
                  <a:schemeClr val="bg1"/>
                </a:solidFill>
              </a:rPr>
              <a:t>He was a member of the high council in Kirtland and later Presiding Bishop of the Church, then later serving as bishop in Nauvoo, and captain in the Nauvoo legion</a:t>
            </a:r>
          </a:p>
          <a:p>
            <a:endParaRPr lang="en-US" sz="1700" dirty="0">
              <a:solidFill>
                <a:schemeClr val="bg1"/>
              </a:solidFill>
            </a:endParaRPr>
          </a:p>
          <a:p>
            <a:r>
              <a:rPr lang="en-US" sz="1700" dirty="0">
                <a:solidFill>
                  <a:schemeClr val="bg1"/>
                </a:solidFill>
              </a:rPr>
              <a:t>He accompanied the bodies of Hyrum and Joseph back to Nauvoo from Carthage</a:t>
            </a:r>
            <a:r>
              <a:rPr lang="en-US" sz="1700" dirty="0"/>
              <a:t>.</a:t>
            </a:r>
            <a:endParaRPr lang="en-US" sz="1700" dirty="0">
              <a:solidFill>
                <a:schemeClr val="bg1"/>
              </a:solidFill>
            </a:endParaRPr>
          </a:p>
          <a:p>
            <a:endParaRPr lang="en-US" sz="1700" dirty="0">
              <a:solidFill>
                <a:schemeClr val="bg1"/>
              </a:solidFill>
            </a:endParaRPr>
          </a:p>
          <a:p>
            <a:r>
              <a:rPr lang="en-US" sz="1700" dirty="0">
                <a:solidFill>
                  <a:schemeClr val="bg1"/>
                </a:solidFill>
              </a:rPr>
              <a:t>He died on July 30, 1844, 34 days after the death of his brothers</a:t>
            </a:r>
          </a:p>
        </p:txBody>
      </p:sp>
      <p:sp>
        <p:nvSpPr>
          <p:cNvPr id="56" name="TextBox 55"/>
          <p:cNvSpPr txBox="1"/>
          <p:nvPr/>
        </p:nvSpPr>
        <p:spPr>
          <a:xfrm>
            <a:off x="10088577" y="6473145"/>
            <a:ext cx="1946496" cy="380246"/>
          </a:xfrm>
          <a:prstGeom prst="rect">
            <a:avLst/>
          </a:prstGeom>
          <a:noFill/>
        </p:spPr>
        <p:txBody>
          <a:bodyPr wrap="square" rtlCol="0">
            <a:spAutoFit/>
          </a:bodyPr>
          <a:lstStyle/>
          <a:p>
            <a:pPr algn="r"/>
            <a:r>
              <a:rPr lang="en-US" dirty="0">
                <a:solidFill>
                  <a:schemeClr val="bg1"/>
                </a:solidFill>
              </a:rPr>
              <a:t>Who’s Who</a:t>
            </a:r>
          </a:p>
        </p:txBody>
      </p:sp>
      <p:grpSp>
        <p:nvGrpSpPr>
          <p:cNvPr id="57" name="Group 56"/>
          <p:cNvGrpSpPr/>
          <p:nvPr/>
        </p:nvGrpSpPr>
        <p:grpSpPr>
          <a:xfrm>
            <a:off x="9788109" y="1334295"/>
            <a:ext cx="1652282" cy="4328749"/>
            <a:chOff x="2743200" y="2667000"/>
            <a:chExt cx="1462785" cy="3733800"/>
          </a:xfrm>
        </p:grpSpPr>
        <p:grpSp>
          <p:nvGrpSpPr>
            <p:cNvPr id="58" name="Group 127"/>
            <p:cNvGrpSpPr/>
            <p:nvPr/>
          </p:nvGrpSpPr>
          <p:grpSpPr>
            <a:xfrm>
              <a:off x="2743200" y="2895599"/>
              <a:ext cx="1462785" cy="3505201"/>
              <a:chOff x="2971800" y="1828799"/>
              <a:chExt cx="1942590" cy="4654933"/>
            </a:xfrm>
          </p:grpSpPr>
          <p:sp>
            <p:nvSpPr>
              <p:cNvPr id="63" name="Oval 62"/>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3843958" y="4649923"/>
                <a:ext cx="691509" cy="1612367"/>
              </a:xfrm>
              <a:prstGeom prst="trapezoid">
                <a:avLst>
                  <a:gd name="adj" fmla="val 915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63894">
                <a:off x="3355162" y="4646795"/>
                <a:ext cx="657656" cy="1643048"/>
              </a:xfrm>
              <a:prstGeom prst="trapezoid">
                <a:avLst>
                  <a:gd name="adj" fmla="val 815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5873315">
                <a:off x="3827820" y="4508020"/>
                <a:ext cx="181408" cy="8475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5994925">
                <a:off x="3111464" y="2168367"/>
                <a:ext cx="1148283" cy="496715"/>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a:off x="3874548" y="1828799"/>
                <a:ext cx="621251" cy="1168547"/>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5814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5400000">
                <a:off x="3848100" y="4152900"/>
                <a:ext cx="228600" cy="1066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1148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nual Input 77"/>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Input 78"/>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581400" y="3810000"/>
                <a:ext cx="76200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80"/>
              <p:cNvSpPr/>
              <p:nvPr/>
            </p:nvSpPr>
            <p:spPr>
              <a:xfrm rot="5400000">
                <a:off x="3695700" y="3924300"/>
                <a:ext cx="533400" cy="609600"/>
              </a:xfrm>
              <a:prstGeom prst="homeP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20181764">
                <a:off x="3657600" y="1981200"/>
                <a:ext cx="545052" cy="3048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657600" y="1828800"/>
                <a:ext cx="685799" cy="3047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35"/>
            <p:cNvGrpSpPr/>
            <p:nvPr/>
          </p:nvGrpSpPr>
          <p:grpSpPr>
            <a:xfrm>
              <a:off x="2819400" y="2667000"/>
              <a:ext cx="1371600" cy="457200"/>
              <a:chOff x="3733800" y="1066800"/>
              <a:chExt cx="1371600" cy="457200"/>
            </a:xfrm>
          </p:grpSpPr>
          <p:sp>
            <p:nvSpPr>
              <p:cNvPr id="60" name="Oval 59"/>
              <p:cNvSpPr/>
              <p:nvPr/>
            </p:nvSpPr>
            <p:spPr>
              <a:xfrm>
                <a:off x="3733800" y="1295400"/>
                <a:ext cx="1371600" cy="228600"/>
              </a:xfrm>
              <a:prstGeom prst="ellipse">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16200000">
                <a:off x="4296612" y="845990"/>
                <a:ext cx="266251" cy="707871"/>
              </a:xfrm>
              <a:prstGeom prst="flowChartDelay">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5346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wipe(down)">
                                      <p:cBhvr>
                                        <p:cTn id="9" dur="580">
                                          <p:stCondLst>
                                            <p:cond delay="0"/>
                                          </p:stCondLst>
                                        </p:cTn>
                                        <p:tgtEl>
                                          <p:spTgt spid="57"/>
                                        </p:tgtEl>
                                      </p:cBhvr>
                                    </p:animEffect>
                                    <p:anim calcmode="lin" valueType="num">
                                      <p:cBhvr>
                                        <p:cTn id="10"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5" dur="26">
                                          <p:stCondLst>
                                            <p:cond delay="650"/>
                                          </p:stCondLst>
                                        </p:cTn>
                                        <p:tgtEl>
                                          <p:spTgt spid="57"/>
                                        </p:tgtEl>
                                      </p:cBhvr>
                                      <p:to x="100000" y="60000"/>
                                    </p:animScale>
                                    <p:animScale>
                                      <p:cBhvr>
                                        <p:cTn id="16" dur="166" decel="50000">
                                          <p:stCondLst>
                                            <p:cond delay="676"/>
                                          </p:stCondLst>
                                        </p:cTn>
                                        <p:tgtEl>
                                          <p:spTgt spid="57"/>
                                        </p:tgtEl>
                                      </p:cBhvr>
                                      <p:to x="100000" y="100000"/>
                                    </p:animScale>
                                    <p:animScale>
                                      <p:cBhvr>
                                        <p:cTn id="17" dur="26">
                                          <p:stCondLst>
                                            <p:cond delay="1312"/>
                                          </p:stCondLst>
                                        </p:cTn>
                                        <p:tgtEl>
                                          <p:spTgt spid="57"/>
                                        </p:tgtEl>
                                      </p:cBhvr>
                                      <p:to x="100000" y="80000"/>
                                    </p:animScale>
                                    <p:animScale>
                                      <p:cBhvr>
                                        <p:cTn id="18" dur="166" decel="50000">
                                          <p:stCondLst>
                                            <p:cond delay="1338"/>
                                          </p:stCondLst>
                                        </p:cTn>
                                        <p:tgtEl>
                                          <p:spTgt spid="57"/>
                                        </p:tgtEl>
                                      </p:cBhvr>
                                      <p:to x="100000" y="100000"/>
                                    </p:animScale>
                                    <p:animScale>
                                      <p:cBhvr>
                                        <p:cTn id="19" dur="26">
                                          <p:stCondLst>
                                            <p:cond delay="1642"/>
                                          </p:stCondLst>
                                        </p:cTn>
                                        <p:tgtEl>
                                          <p:spTgt spid="57"/>
                                        </p:tgtEl>
                                      </p:cBhvr>
                                      <p:to x="100000" y="90000"/>
                                    </p:animScale>
                                    <p:animScale>
                                      <p:cBhvr>
                                        <p:cTn id="20" dur="166" decel="50000">
                                          <p:stCondLst>
                                            <p:cond delay="1668"/>
                                          </p:stCondLst>
                                        </p:cTn>
                                        <p:tgtEl>
                                          <p:spTgt spid="57"/>
                                        </p:tgtEl>
                                      </p:cBhvr>
                                      <p:to x="100000" y="100000"/>
                                    </p:animScale>
                                    <p:animScale>
                                      <p:cBhvr>
                                        <p:cTn id="21" dur="26">
                                          <p:stCondLst>
                                            <p:cond delay="1808"/>
                                          </p:stCondLst>
                                        </p:cTn>
                                        <p:tgtEl>
                                          <p:spTgt spid="57"/>
                                        </p:tgtEl>
                                      </p:cBhvr>
                                      <p:to x="100000" y="95000"/>
                                    </p:animScale>
                                    <p:animScale>
                                      <p:cBhvr>
                                        <p:cTn id="22" dur="166" decel="50000">
                                          <p:stCondLst>
                                            <p:cond delay="1834"/>
                                          </p:stCondLst>
                                        </p:cTn>
                                        <p:tgtEl>
                                          <p:spTgt spid="5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7B2D2D9-F673-48B9-9E33-8A059EE8C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66:9</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Healing of the Sick</a:t>
            </a:r>
          </a:p>
        </p:txBody>
      </p:sp>
      <p:sp>
        <p:nvSpPr>
          <p:cNvPr id="2" name="Rectangle 1"/>
          <p:cNvSpPr/>
          <p:nvPr/>
        </p:nvSpPr>
        <p:spPr>
          <a:xfrm>
            <a:off x="172101" y="893607"/>
            <a:ext cx="4148785" cy="3139321"/>
          </a:xfrm>
          <a:prstGeom prst="rect">
            <a:avLst/>
          </a:prstGeom>
        </p:spPr>
        <p:txBody>
          <a:bodyPr wrap="square">
            <a:spAutoFit/>
          </a:bodyPr>
          <a:lstStyle/>
          <a:p>
            <a:r>
              <a:rPr lang="en-US" dirty="0">
                <a:solidFill>
                  <a:schemeClr val="bg1"/>
                </a:solidFill>
              </a:rPr>
              <a:t>“In the short time he had been a member of the Church, Elder </a:t>
            </a:r>
            <a:r>
              <a:rPr lang="en-US" dirty="0" err="1">
                <a:solidFill>
                  <a:schemeClr val="bg1"/>
                </a:solidFill>
              </a:rPr>
              <a:t>McLellin</a:t>
            </a:r>
            <a:r>
              <a:rPr lang="en-US" dirty="0">
                <a:solidFill>
                  <a:schemeClr val="bg1"/>
                </a:solidFill>
              </a:rPr>
              <a:t> had been raised from affliction in a healing blessing administered to him by Hyrum Smith.</a:t>
            </a:r>
          </a:p>
          <a:p>
            <a:endParaRPr lang="en-US" dirty="0">
              <a:solidFill>
                <a:schemeClr val="bg1"/>
              </a:solidFill>
            </a:endParaRPr>
          </a:p>
          <a:p>
            <a:r>
              <a:rPr lang="en-US" dirty="0">
                <a:solidFill>
                  <a:schemeClr val="bg1"/>
                </a:solidFill>
              </a:rPr>
              <a:t>He had assisted Hyrum in giving a blessing in which a sick child was instantly healed.</a:t>
            </a:r>
          </a:p>
          <a:p>
            <a:endParaRPr lang="en-US" dirty="0">
              <a:solidFill>
                <a:schemeClr val="bg1"/>
              </a:solidFill>
            </a:endParaRPr>
          </a:p>
          <a:p>
            <a:r>
              <a:rPr lang="en-US" dirty="0">
                <a:solidFill>
                  <a:schemeClr val="bg1"/>
                </a:solidFill>
              </a:rPr>
              <a:t>He also was healed by the Prophet of a sprained ankle.”</a:t>
            </a:r>
          </a:p>
          <a:p>
            <a:r>
              <a:rPr lang="en-US" sz="1200" dirty="0">
                <a:solidFill>
                  <a:schemeClr val="bg1"/>
                </a:solidFill>
              </a:rPr>
              <a:t>Journals of William E. </a:t>
            </a:r>
            <a:r>
              <a:rPr lang="en-US" sz="1200" dirty="0" err="1">
                <a:solidFill>
                  <a:schemeClr val="bg1"/>
                </a:solidFill>
              </a:rPr>
              <a:t>McLellin</a:t>
            </a:r>
            <a:r>
              <a:rPr lang="en-US" sz="1200" dirty="0">
                <a:solidFill>
                  <a:schemeClr val="bg1"/>
                </a:solidFill>
              </a:rPr>
              <a:t> 40, 43, 45</a:t>
            </a:r>
          </a:p>
        </p:txBody>
      </p:sp>
      <p:sp>
        <p:nvSpPr>
          <p:cNvPr id="5" name="Rectangle 4"/>
          <p:cNvSpPr/>
          <p:nvPr/>
        </p:nvSpPr>
        <p:spPr>
          <a:xfrm>
            <a:off x="2454292" y="4851388"/>
            <a:ext cx="4255938" cy="1754326"/>
          </a:xfrm>
          <a:prstGeom prst="rect">
            <a:avLst/>
          </a:prstGeom>
        </p:spPr>
        <p:txBody>
          <a:bodyPr wrap="square">
            <a:spAutoFit/>
          </a:bodyPr>
          <a:lstStyle/>
          <a:p>
            <a:r>
              <a:rPr lang="en-US" i="1" dirty="0">
                <a:solidFill>
                  <a:srgbClr val="FFFF00"/>
                </a:solidFill>
                <a:latin typeface="Georgia" panose="02040502050405020303" pitchFamily="18" charset="0"/>
              </a:rPr>
              <a:t>But Jesus turned him about, and when he saw her, he said, Daughter, be of good comfort; thy faith hath made thee whole. And the woman was made whole from that hour.</a:t>
            </a:r>
          </a:p>
          <a:p>
            <a:r>
              <a:rPr lang="en-US" i="1" dirty="0">
                <a:solidFill>
                  <a:srgbClr val="FFFF00"/>
                </a:solidFill>
                <a:latin typeface="Georgia" panose="02040502050405020303" pitchFamily="18" charset="0"/>
              </a:rPr>
              <a:t>Matthew 9:22</a:t>
            </a:r>
            <a:endParaRPr lang="en-US" i="1" dirty="0">
              <a:solidFill>
                <a:srgbClr val="FFFF00"/>
              </a:solidFill>
            </a:endParaRPr>
          </a:p>
        </p:txBody>
      </p:sp>
      <p:grpSp>
        <p:nvGrpSpPr>
          <p:cNvPr id="11" name="Group 10"/>
          <p:cNvGrpSpPr/>
          <p:nvPr/>
        </p:nvGrpSpPr>
        <p:grpSpPr>
          <a:xfrm>
            <a:off x="8260772" y="1042555"/>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83277" y="2212327"/>
              <a:ext cx="1905000" cy="1815882"/>
            </a:xfrm>
            <a:prstGeom prst="rect">
              <a:avLst/>
            </a:prstGeom>
          </p:spPr>
          <p:txBody>
            <a:bodyPr wrap="square">
              <a:spAutoFit/>
            </a:bodyPr>
            <a:lstStyle/>
            <a:p>
              <a:pPr algn="ctr"/>
              <a:r>
                <a:rPr lang="en-US" sz="1600" b="1" i="1" dirty="0"/>
                <a:t>If we are faithful in doing the Lord's will, He will be with us and will bless us so we can accomplish what He requires of us</a:t>
              </a:r>
              <a:endParaRPr lang="en-US" sz="1600" dirty="0">
                <a:solidFill>
                  <a:schemeClr val="bg1"/>
                </a:solidFill>
              </a:endParaRPr>
            </a:p>
          </p:txBody>
        </p:sp>
      </p:grpSp>
      <p:pic>
        <p:nvPicPr>
          <p:cNvPr id="7" name="Picture 6">
            <a:extLst>
              <a:ext uri="{FF2B5EF4-FFF2-40B4-BE49-F238E27FC236}">
                <a16:creationId xmlns:a16="http://schemas.microsoft.com/office/drawing/2014/main" id="{54ED765F-F8F7-4CED-82BB-3AAE319D4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400" y="2109355"/>
            <a:ext cx="3432048" cy="2286000"/>
          </a:xfrm>
          <a:prstGeom prst="rect">
            <a:avLst/>
          </a:prstGeom>
        </p:spPr>
      </p:pic>
    </p:spTree>
    <p:extLst>
      <p:ext uri="{BB962C8B-B14F-4D97-AF65-F5344CB8AC3E}">
        <p14:creationId xmlns:p14="http://schemas.microsoft.com/office/powerpoint/2010/main" val="40517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2781</Words>
  <Application>Microsoft Office PowerPoint</Application>
  <PresentationFormat>Widescreen</PresentationFormat>
  <Paragraphs>174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Georgia</vt:lpstr>
      <vt:lpstr>Elephant</vt:lpstr>
      <vt:lpstr>Calibri</vt:lpstr>
      <vt:lpstr>Arial</vt:lpstr>
      <vt:lpstr>Abadi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35</cp:revision>
  <dcterms:created xsi:type="dcterms:W3CDTF">2014-11-01T14:15:04Z</dcterms:created>
  <dcterms:modified xsi:type="dcterms:W3CDTF">2025-01-01T15:51:22Z</dcterms:modified>
</cp:coreProperties>
</file>