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8" r:id="rId3"/>
    <p:sldId id="259" r:id="rId4"/>
    <p:sldId id="262" r:id="rId5"/>
    <p:sldId id="263" r:id="rId6"/>
    <p:sldId id="261" r:id="rId7"/>
    <p:sldId id="264" r:id="rId8"/>
    <p:sldId id="265" r:id="rId9"/>
    <p:sldId id="266" r:id="rId10"/>
    <p:sldId id="271" r:id="rId11"/>
    <p:sldId id="267" r:id="rId12"/>
    <p:sldId id="268" r:id="rId13"/>
    <p:sldId id="269" r:id="rId14"/>
    <p:sldId id="272" r:id="rId15"/>
    <p:sldId id="257" r:id="rId16"/>
    <p:sldId id="260" r:id="rId17"/>
  </p:sldIdLst>
  <p:sldSz cx="12192000" cy="6858000"/>
  <p:notesSz cx="6858000" cy="9144000"/>
  <p:embeddedFontLst>
    <p:embeddedFont>
      <p:font typeface="Abadi" panose="020B0604020104020204" pitchFamily="34" charset="0"/>
      <p:regular r:id="rId18"/>
    </p:embeddedFont>
    <p:embeddedFont>
      <p:font typeface="Arial Rounded MT Bold" panose="020F0704030504030204" pitchFamily="34" charset="0"/>
      <p:regular r:id="rId19"/>
    </p:embeddedFont>
    <p:embeddedFont>
      <p:font typeface="Open Sans" panose="020B0606030504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42" autoAdjust="0"/>
    <p:restoredTop sz="94660"/>
  </p:normalViewPr>
  <p:slideViewPr>
    <p:cSldViewPr snapToGrid="0">
      <p:cViewPr varScale="1">
        <p:scale>
          <a:sx n="105" d="100"/>
          <a:sy n="105" d="100"/>
        </p:scale>
        <p:origin x="14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BEA80C-870B-4E28-8FFE-5D4A47BCBEB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154796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BEA80C-870B-4E28-8FFE-5D4A47BCBEB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262727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BEA80C-870B-4E28-8FFE-5D4A47BCBEB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377808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BEA80C-870B-4E28-8FFE-5D4A47BCBEB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149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EA80C-870B-4E28-8FFE-5D4A47BCBEB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346840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BEA80C-870B-4E28-8FFE-5D4A47BCBEB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401462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BEA80C-870B-4E28-8FFE-5D4A47BCBEBC}"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277589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EA80C-870B-4E28-8FFE-5D4A47BCBEBC}"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406486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EA80C-870B-4E28-8FFE-5D4A47BCBEBC}"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352441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BEA80C-870B-4E28-8FFE-5D4A47BCBEB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304724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BEA80C-870B-4E28-8FFE-5D4A47BCBEB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EBFCD-9C2F-4577-A43B-89AB1606AB84}" type="slidenum">
              <a:rPr lang="en-US" smtClean="0"/>
              <a:t>‹#›</a:t>
            </a:fld>
            <a:endParaRPr lang="en-US"/>
          </a:p>
        </p:txBody>
      </p:sp>
    </p:spTree>
    <p:extLst>
      <p:ext uri="{BB962C8B-B14F-4D97-AF65-F5344CB8AC3E}">
        <p14:creationId xmlns:p14="http://schemas.microsoft.com/office/powerpoint/2010/main" val="80489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EA80C-870B-4E28-8FFE-5D4A47BCBEBC}" type="datetimeFigureOut">
              <a:rPr lang="en-US" smtClean="0"/>
              <a:t>1/1/2025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EBFCD-9C2F-4577-A43B-89AB1606AB84}" type="slidenum">
              <a:rPr lang="en-US" smtClean="0"/>
              <a:t>‹#›</a:t>
            </a:fld>
            <a:endParaRPr lang="en-US"/>
          </a:p>
        </p:txBody>
      </p:sp>
    </p:spTree>
    <p:extLst>
      <p:ext uri="{BB962C8B-B14F-4D97-AF65-F5344CB8AC3E}">
        <p14:creationId xmlns:p14="http://schemas.microsoft.com/office/powerpoint/2010/main" val="2589101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23B455-AF4A-4E6F-97E9-4CDEF6CB1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3" name="TextBox 2">
            <a:extLst>
              <a:ext uri="{FF2B5EF4-FFF2-40B4-BE49-F238E27FC236}">
                <a16:creationId xmlns:a16="http://schemas.microsoft.com/office/drawing/2014/main" id="{498ADD98-BB4F-6B53-BDB9-265076ECD2B9}"/>
              </a:ext>
            </a:extLst>
          </p:cNvPr>
          <p:cNvSpPr txBox="1"/>
          <p:nvPr/>
        </p:nvSpPr>
        <p:spPr>
          <a:xfrm>
            <a:off x="726620" y="151736"/>
            <a:ext cx="10706100" cy="2862322"/>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Doctrine and Covenants 67</a:t>
            </a:r>
          </a:p>
          <a:p>
            <a:pPr algn="ctr"/>
            <a:endParaRPr lang="en-US" sz="6000" dirty="0">
              <a:solidFill>
                <a:schemeClr val="bg1"/>
              </a:solidFill>
              <a:latin typeface="Arial Rounded MT Bold" panose="020F0704030504030204" pitchFamily="34" charset="0"/>
            </a:endParaRPr>
          </a:p>
          <a:p>
            <a:pPr algn="ctr"/>
            <a:r>
              <a:rPr lang="en-US" sz="6000" dirty="0">
                <a:solidFill>
                  <a:schemeClr val="bg1"/>
                </a:solidFill>
                <a:latin typeface="Arial Rounded MT Bold" panose="020F0704030504030204" pitchFamily="34" charset="0"/>
              </a:rPr>
              <a:t>Testimony of Truth</a:t>
            </a:r>
          </a:p>
        </p:txBody>
      </p:sp>
      <p:pic>
        <p:nvPicPr>
          <p:cNvPr id="4" name="Picture 3">
            <a:extLst>
              <a:ext uri="{FF2B5EF4-FFF2-40B4-BE49-F238E27FC236}">
                <a16:creationId xmlns:a16="http://schemas.microsoft.com/office/drawing/2014/main" id="{98301121-8195-6A17-03D5-6478005FC0C5}"/>
              </a:ext>
            </a:extLst>
          </p:cNvPr>
          <p:cNvPicPr>
            <a:picLocks noChangeAspect="1"/>
          </p:cNvPicPr>
          <p:nvPr/>
        </p:nvPicPr>
        <p:blipFill>
          <a:blip r:embed="rId3">
            <a:extLst>
              <a:ext uri="{28A0092B-C50C-407E-A947-70E740481C1C}">
                <a14:useLocalDpi xmlns:a14="http://schemas.microsoft.com/office/drawing/2010/main" val="0"/>
              </a:ext>
            </a:extLst>
          </a:blip>
          <a:srcRect l="25988" t="40000" r="21861" b="31008"/>
          <a:stretch/>
        </p:blipFill>
        <p:spPr>
          <a:xfrm>
            <a:off x="3200399" y="3030007"/>
            <a:ext cx="6358270" cy="1988288"/>
          </a:xfrm>
          <a:prstGeom prst="rect">
            <a:avLst/>
          </a:prstGeom>
        </p:spPr>
      </p:pic>
      <p:pic>
        <p:nvPicPr>
          <p:cNvPr id="5" name="Picture 4">
            <a:extLst>
              <a:ext uri="{FF2B5EF4-FFF2-40B4-BE49-F238E27FC236}">
                <a16:creationId xmlns:a16="http://schemas.microsoft.com/office/drawing/2014/main" id="{19835BDB-9DC1-D040-41AA-C9532B9D8B16}"/>
              </a:ext>
            </a:extLst>
          </p:cNvPr>
          <p:cNvPicPr>
            <a:picLocks noChangeAspect="1"/>
          </p:cNvPicPr>
          <p:nvPr/>
        </p:nvPicPr>
        <p:blipFill>
          <a:blip r:embed="rId3">
            <a:extLst>
              <a:ext uri="{28A0092B-C50C-407E-A947-70E740481C1C}">
                <a14:useLocalDpi xmlns:a14="http://schemas.microsoft.com/office/drawing/2010/main" val="0"/>
              </a:ext>
            </a:extLst>
          </a:blip>
          <a:srcRect l="-1" t="66667" r="64681"/>
          <a:stretch/>
        </p:blipFill>
        <p:spPr>
          <a:xfrm>
            <a:off x="0" y="4869710"/>
            <a:ext cx="3745382" cy="1988289"/>
          </a:xfrm>
          <a:prstGeom prst="rect">
            <a:avLst/>
          </a:prstGeom>
        </p:spPr>
      </p:pic>
    </p:spTree>
    <p:extLst>
      <p:ext uri="{BB962C8B-B14F-4D97-AF65-F5344CB8AC3E}">
        <p14:creationId xmlns:p14="http://schemas.microsoft.com/office/powerpoint/2010/main" val="367638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370D4F-ADD1-46E9-538E-CC86A27A9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3" name="TextBox 2">
            <a:extLst>
              <a:ext uri="{FF2B5EF4-FFF2-40B4-BE49-F238E27FC236}">
                <a16:creationId xmlns:a16="http://schemas.microsoft.com/office/drawing/2014/main" id="{9D401DAC-2988-318D-49FC-FCDEBB6E04C3}"/>
              </a:ext>
            </a:extLst>
          </p:cNvPr>
          <p:cNvSpPr txBox="1"/>
          <p:nvPr/>
        </p:nvSpPr>
        <p:spPr>
          <a:xfrm>
            <a:off x="742950" y="66675"/>
            <a:ext cx="107061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A Greater Spiritual Experience</a:t>
            </a:r>
          </a:p>
        </p:txBody>
      </p:sp>
      <p:sp>
        <p:nvSpPr>
          <p:cNvPr id="5" name="TextBox 4">
            <a:extLst>
              <a:ext uri="{FF2B5EF4-FFF2-40B4-BE49-F238E27FC236}">
                <a16:creationId xmlns:a16="http://schemas.microsoft.com/office/drawing/2014/main" id="{E8E60002-5C44-FDE9-A8EA-D021932A915D}"/>
              </a:ext>
            </a:extLst>
          </p:cNvPr>
          <p:cNvSpPr txBox="1"/>
          <p:nvPr/>
        </p:nvSpPr>
        <p:spPr>
          <a:xfrm>
            <a:off x="2756587" y="964347"/>
            <a:ext cx="6678826" cy="1200329"/>
          </a:xfrm>
          <a:prstGeom prst="rect">
            <a:avLst/>
          </a:prstGeom>
          <a:noFill/>
        </p:spPr>
        <p:txBody>
          <a:bodyPr wrap="square">
            <a:spAutoFit/>
          </a:bodyPr>
          <a:lstStyle/>
          <a:p>
            <a:pPr algn="ctr"/>
            <a:r>
              <a:rPr lang="en-US" sz="2400" b="1" i="1" dirty="0">
                <a:solidFill>
                  <a:srgbClr val="FFFF00"/>
                </a:solidFill>
                <a:effectLst/>
              </a:rPr>
              <a:t>…inasmuch as you strip yourselves from jealousies and fears, and humble yourselves before me,…</a:t>
            </a:r>
            <a:endParaRPr lang="en-US" sz="2400" b="1" i="1" dirty="0">
              <a:solidFill>
                <a:srgbClr val="FFFF00"/>
              </a:solidFill>
            </a:endParaRPr>
          </a:p>
        </p:txBody>
      </p:sp>
      <p:sp>
        <p:nvSpPr>
          <p:cNvPr id="9" name="TextBox 8">
            <a:extLst>
              <a:ext uri="{FF2B5EF4-FFF2-40B4-BE49-F238E27FC236}">
                <a16:creationId xmlns:a16="http://schemas.microsoft.com/office/drawing/2014/main" id="{21355014-ECC5-EDF5-E924-96FD9DC9AD7A}"/>
              </a:ext>
            </a:extLst>
          </p:cNvPr>
          <p:cNvSpPr txBox="1"/>
          <p:nvPr/>
        </p:nvSpPr>
        <p:spPr>
          <a:xfrm>
            <a:off x="401595" y="3031330"/>
            <a:ext cx="6116594" cy="3139321"/>
          </a:xfrm>
          <a:prstGeom prst="rect">
            <a:avLst/>
          </a:prstGeom>
          <a:noFill/>
        </p:spPr>
        <p:txBody>
          <a:bodyPr wrap="square">
            <a:spAutoFit/>
          </a:bodyPr>
          <a:lstStyle/>
          <a:p>
            <a:r>
              <a:rPr lang="en-US" b="1" i="0" dirty="0">
                <a:solidFill>
                  <a:schemeClr val="bg1"/>
                </a:solidFill>
                <a:effectLst/>
              </a:rPr>
              <a:t>To be humble is to recognize gratefully our dependence on the Lord—to understand that we have constant need for His support. Humility is an acknowledgment that our talents and abilities are gifts from God. </a:t>
            </a:r>
          </a:p>
          <a:p>
            <a:endParaRPr lang="en-US" b="1" dirty="0">
              <a:solidFill>
                <a:schemeClr val="bg1"/>
              </a:solidFill>
            </a:endParaRPr>
          </a:p>
          <a:p>
            <a:r>
              <a:rPr lang="en-US" b="1" i="0" dirty="0">
                <a:solidFill>
                  <a:schemeClr val="bg1"/>
                </a:solidFill>
                <a:effectLst/>
              </a:rPr>
              <a:t>It is not a sign of weakness, timidity, or fear; it is an indication that we know where our true strength lies. </a:t>
            </a:r>
          </a:p>
          <a:p>
            <a:endParaRPr lang="en-US" b="1" dirty="0">
              <a:solidFill>
                <a:schemeClr val="bg1"/>
              </a:solidFill>
            </a:endParaRPr>
          </a:p>
          <a:p>
            <a:r>
              <a:rPr lang="en-US" b="1" i="0" dirty="0">
                <a:solidFill>
                  <a:schemeClr val="bg1"/>
                </a:solidFill>
                <a:effectLst/>
              </a:rPr>
              <a:t>We can be both humble and fearless. We can be both humble and courageous.</a:t>
            </a:r>
          </a:p>
          <a:p>
            <a:r>
              <a:rPr lang="en-US" sz="1400" b="1" dirty="0">
                <a:solidFill>
                  <a:schemeClr val="bg1"/>
                </a:solidFill>
              </a:rPr>
              <a:t>Topics and Questions</a:t>
            </a:r>
          </a:p>
        </p:txBody>
      </p:sp>
      <p:sp>
        <p:nvSpPr>
          <p:cNvPr id="11" name="TextBox 10">
            <a:extLst>
              <a:ext uri="{FF2B5EF4-FFF2-40B4-BE49-F238E27FC236}">
                <a16:creationId xmlns:a16="http://schemas.microsoft.com/office/drawing/2014/main" id="{EB72D365-829E-613B-A04F-C4FCEF6C4817}"/>
              </a:ext>
            </a:extLst>
          </p:cNvPr>
          <p:cNvSpPr txBox="1"/>
          <p:nvPr/>
        </p:nvSpPr>
        <p:spPr>
          <a:xfrm>
            <a:off x="7198242" y="5520459"/>
            <a:ext cx="4250808" cy="923330"/>
          </a:xfrm>
          <a:prstGeom prst="rect">
            <a:avLst/>
          </a:prstGeom>
          <a:noFill/>
        </p:spPr>
        <p:txBody>
          <a:bodyPr wrap="square">
            <a:spAutoFit/>
          </a:bodyPr>
          <a:lstStyle/>
          <a:p>
            <a:r>
              <a:rPr lang="en-US" b="1" i="1" dirty="0">
                <a:solidFill>
                  <a:srgbClr val="FFFF00"/>
                </a:solidFill>
                <a:effectLst/>
              </a:rPr>
              <a:t>Humble yourselves in the sight of the Lord, and he shall lift you up.</a:t>
            </a:r>
          </a:p>
          <a:p>
            <a:r>
              <a:rPr lang="en-US" b="1" i="1" dirty="0">
                <a:solidFill>
                  <a:srgbClr val="FFFF00"/>
                </a:solidFill>
              </a:rPr>
              <a:t>James 4:10</a:t>
            </a:r>
          </a:p>
        </p:txBody>
      </p:sp>
      <p:pic>
        <p:nvPicPr>
          <p:cNvPr id="13" name="Picture 12">
            <a:extLst>
              <a:ext uri="{FF2B5EF4-FFF2-40B4-BE49-F238E27FC236}">
                <a16:creationId xmlns:a16="http://schemas.microsoft.com/office/drawing/2014/main" id="{8E67DC26-F586-D36E-57AC-CDB60BA58077}"/>
              </a:ext>
            </a:extLst>
          </p:cNvPr>
          <p:cNvPicPr>
            <a:picLocks noChangeAspect="1"/>
          </p:cNvPicPr>
          <p:nvPr/>
        </p:nvPicPr>
        <p:blipFill>
          <a:blip r:embed="rId3"/>
          <a:stretch>
            <a:fillRect/>
          </a:stretch>
        </p:blipFill>
        <p:spPr>
          <a:xfrm>
            <a:off x="7303636" y="1966927"/>
            <a:ext cx="3133225" cy="3139321"/>
          </a:xfrm>
          <a:prstGeom prst="rect">
            <a:avLst/>
          </a:prstGeom>
        </p:spPr>
      </p:pic>
    </p:spTree>
    <p:extLst>
      <p:ext uri="{BB962C8B-B14F-4D97-AF65-F5344CB8AC3E}">
        <p14:creationId xmlns:p14="http://schemas.microsoft.com/office/powerpoint/2010/main" val="36845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3D1B64-9747-4975-8D84-31549A32C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52387" y="12429"/>
            <a:ext cx="12139613"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Continue in Patience</a:t>
            </a:r>
          </a:p>
        </p:txBody>
      </p:sp>
      <p:sp>
        <p:nvSpPr>
          <p:cNvPr id="8" name="TextBox 7"/>
          <p:cNvSpPr txBox="1"/>
          <p:nvPr/>
        </p:nvSpPr>
        <p:spPr>
          <a:xfrm>
            <a:off x="52387" y="6487100"/>
            <a:ext cx="5091113" cy="369332"/>
          </a:xfrm>
          <a:prstGeom prst="rect">
            <a:avLst/>
          </a:prstGeom>
          <a:noFill/>
        </p:spPr>
        <p:txBody>
          <a:bodyPr wrap="square" rtlCol="0">
            <a:spAutoFit/>
          </a:bodyPr>
          <a:lstStyle/>
          <a:p>
            <a:r>
              <a:rPr lang="en-US" dirty="0">
                <a:solidFill>
                  <a:schemeClr val="bg1"/>
                </a:solidFill>
              </a:rPr>
              <a:t>D&amp;C 67:13 President Dieter F. Uchtdorf</a:t>
            </a:r>
          </a:p>
        </p:txBody>
      </p:sp>
      <p:sp>
        <p:nvSpPr>
          <p:cNvPr id="3" name="Rectangle 2"/>
          <p:cNvSpPr/>
          <p:nvPr/>
        </p:nvSpPr>
        <p:spPr>
          <a:xfrm>
            <a:off x="5719762" y="3976449"/>
            <a:ext cx="4500563" cy="2031325"/>
          </a:xfrm>
          <a:prstGeom prst="rect">
            <a:avLst/>
          </a:prstGeom>
        </p:spPr>
        <p:txBody>
          <a:bodyPr wrap="square">
            <a:spAutoFit/>
          </a:bodyPr>
          <a:lstStyle/>
          <a:p>
            <a:pPr fontAlgn="base"/>
            <a:r>
              <a:rPr lang="en-US" dirty="0">
                <a:solidFill>
                  <a:schemeClr val="bg1"/>
                </a:solidFill>
              </a:rPr>
              <a:t>“He then left the children alone and watched what happened behind a two-way mirror. Some of the children ate the marshmallow immediately; some could wait only a few minutes before giving in to temptation. Only 30 percent were able to wait” </a:t>
            </a:r>
          </a:p>
          <a:p>
            <a:pPr fontAlgn="base"/>
            <a:r>
              <a:rPr lang="en-US" dirty="0">
                <a:solidFill>
                  <a:schemeClr val="bg1"/>
                </a:solidFill>
              </a:rPr>
              <a:t> </a:t>
            </a:r>
            <a:endParaRPr lang="en-US" sz="1200" dirty="0">
              <a:solidFill>
                <a:schemeClr val="bg1"/>
              </a:solidFill>
            </a:endParaRPr>
          </a:p>
        </p:txBody>
      </p:sp>
      <p:sp>
        <p:nvSpPr>
          <p:cNvPr id="7" name="Rectangle 6"/>
          <p:cNvSpPr/>
          <p:nvPr/>
        </p:nvSpPr>
        <p:spPr>
          <a:xfrm>
            <a:off x="423862" y="1326103"/>
            <a:ext cx="4500563" cy="2031325"/>
          </a:xfrm>
          <a:prstGeom prst="rect">
            <a:avLst/>
          </a:prstGeom>
        </p:spPr>
        <p:txBody>
          <a:bodyPr wrap="square">
            <a:spAutoFit/>
          </a:bodyPr>
          <a:lstStyle/>
          <a:p>
            <a:pPr fontAlgn="base"/>
            <a:r>
              <a:rPr lang="en-US" dirty="0">
                <a:solidFill>
                  <a:schemeClr val="bg1"/>
                </a:solidFill>
              </a:rPr>
              <a:t>“In the 1960s, a professor at Stanford University began a modest experiment testing the willpower of four-year-old children. He placed before them a large marshmallow and then told them they could eat it right away or, if they waited for 15 minutes, they could have two marshmallows.</a:t>
            </a:r>
          </a:p>
        </p:txBody>
      </p:sp>
      <p:pic>
        <p:nvPicPr>
          <p:cNvPr id="4" name="Picture 3">
            <a:extLst>
              <a:ext uri="{FF2B5EF4-FFF2-40B4-BE49-F238E27FC236}">
                <a16:creationId xmlns:a16="http://schemas.microsoft.com/office/drawing/2014/main" id="{867EB6A6-2092-4E70-8530-1D9FC3E80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257" y="1146479"/>
            <a:ext cx="4673600" cy="2489200"/>
          </a:xfrm>
          <a:prstGeom prst="rect">
            <a:avLst/>
          </a:prstGeom>
        </p:spPr>
      </p:pic>
      <p:pic>
        <p:nvPicPr>
          <p:cNvPr id="10" name="Picture 9">
            <a:extLst>
              <a:ext uri="{FF2B5EF4-FFF2-40B4-BE49-F238E27FC236}">
                <a16:creationId xmlns:a16="http://schemas.microsoft.com/office/drawing/2014/main" id="{7BCE652D-6E1F-493A-8E63-9BE607EE7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425" y="3635679"/>
            <a:ext cx="3810000" cy="2533650"/>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6FB1D90D-2FD8-7352-6D01-38FE46ED7D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6" y="93692"/>
            <a:ext cx="874371" cy="1092086"/>
          </a:xfrm>
          <a:prstGeom prst="rect">
            <a:avLst/>
          </a:prstGeom>
        </p:spPr>
      </p:pic>
      <p:grpSp>
        <p:nvGrpSpPr>
          <p:cNvPr id="11" name="Group 10">
            <a:extLst>
              <a:ext uri="{FF2B5EF4-FFF2-40B4-BE49-F238E27FC236}">
                <a16:creationId xmlns:a16="http://schemas.microsoft.com/office/drawing/2014/main" id="{9F34F1AF-1E24-2239-5614-BFA9467851EE}"/>
              </a:ext>
            </a:extLst>
          </p:cNvPr>
          <p:cNvGrpSpPr/>
          <p:nvPr/>
        </p:nvGrpSpPr>
        <p:grpSpPr>
          <a:xfrm>
            <a:off x="9475534" y="1326103"/>
            <a:ext cx="959415" cy="968699"/>
            <a:chOff x="5736421" y="601406"/>
            <a:chExt cx="2547167" cy="2571816"/>
          </a:xfrm>
        </p:grpSpPr>
        <p:sp>
          <p:nvSpPr>
            <p:cNvPr id="12" name="Flowchart: Magnetic Disk 11">
              <a:extLst>
                <a:ext uri="{FF2B5EF4-FFF2-40B4-BE49-F238E27FC236}">
                  <a16:creationId xmlns:a16="http://schemas.microsoft.com/office/drawing/2014/main" id="{D55EFB8D-9460-BFCB-F865-C225E6426B86}"/>
                </a:ext>
              </a:extLst>
            </p:cNvPr>
            <p:cNvSpPr/>
            <p:nvPr/>
          </p:nvSpPr>
          <p:spPr>
            <a:xfrm>
              <a:off x="6203605" y="601406"/>
              <a:ext cx="1502172" cy="1917877"/>
            </a:xfrm>
            <a:prstGeom prst="flowChartMagneticDisk">
              <a:avLst/>
            </a:prstGeom>
            <a:solidFill>
              <a:srgbClr val="FB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783B643-7552-27AF-32D6-C9CA5C50BE6C}"/>
                </a:ext>
              </a:extLst>
            </p:cNvPr>
            <p:cNvGrpSpPr/>
            <p:nvPr/>
          </p:nvGrpSpPr>
          <p:grpSpPr>
            <a:xfrm>
              <a:off x="6616031" y="1415144"/>
              <a:ext cx="136632" cy="283501"/>
              <a:chOff x="6616031" y="1415144"/>
              <a:chExt cx="136632" cy="283501"/>
            </a:xfrm>
          </p:grpSpPr>
          <p:sp>
            <p:nvSpPr>
              <p:cNvPr id="34" name="Oval 33">
                <a:extLst>
                  <a:ext uri="{FF2B5EF4-FFF2-40B4-BE49-F238E27FC236}">
                    <a16:creationId xmlns:a16="http://schemas.microsoft.com/office/drawing/2014/main" id="{D65DB790-E618-0009-4764-0861158CED9E}"/>
                  </a:ext>
                </a:extLst>
              </p:cNvPr>
              <p:cNvSpPr/>
              <p:nvPr/>
            </p:nvSpPr>
            <p:spPr>
              <a:xfrm>
                <a:off x="6616031" y="1415144"/>
                <a:ext cx="136632" cy="2835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CEA2762-BA62-85B5-9A69-FDDB16B0BD23}"/>
                  </a:ext>
                </a:extLst>
              </p:cNvPr>
              <p:cNvSpPr/>
              <p:nvPr/>
            </p:nvSpPr>
            <p:spPr>
              <a:xfrm>
                <a:off x="6643610" y="1463876"/>
                <a:ext cx="102614" cy="1165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154E602-B5F0-AE19-35AA-96506172A37D}"/>
                </a:ext>
              </a:extLst>
            </p:cNvPr>
            <p:cNvGrpSpPr/>
            <p:nvPr/>
          </p:nvGrpSpPr>
          <p:grpSpPr>
            <a:xfrm>
              <a:off x="7094793" y="1428206"/>
              <a:ext cx="136632" cy="283501"/>
              <a:chOff x="6616031" y="1415144"/>
              <a:chExt cx="136632" cy="283501"/>
            </a:xfrm>
          </p:grpSpPr>
          <p:sp>
            <p:nvSpPr>
              <p:cNvPr id="32" name="Oval 31">
                <a:extLst>
                  <a:ext uri="{FF2B5EF4-FFF2-40B4-BE49-F238E27FC236}">
                    <a16:creationId xmlns:a16="http://schemas.microsoft.com/office/drawing/2014/main" id="{2917482F-FB26-2ACB-9470-1FC3FFAA2E93}"/>
                  </a:ext>
                </a:extLst>
              </p:cNvPr>
              <p:cNvSpPr/>
              <p:nvPr/>
            </p:nvSpPr>
            <p:spPr>
              <a:xfrm>
                <a:off x="6616031" y="1415144"/>
                <a:ext cx="136632" cy="2835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DF8777A-DE7C-7179-9EAA-D6691608509F}"/>
                  </a:ext>
                </a:extLst>
              </p:cNvPr>
              <p:cNvSpPr/>
              <p:nvPr/>
            </p:nvSpPr>
            <p:spPr>
              <a:xfrm>
                <a:off x="6643610" y="1463876"/>
                <a:ext cx="102614" cy="1165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8D9D2F5-BAB8-5BD5-900E-F8F9FF1C5C68}"/>
                </a:ext>
              </a:extLst>
            </p:cNvPr>
            <p:cNvGrpSpPr/>
            <p:nvPr/>
          </p:nvGrpSpPr>
          <p:grpSpPr>
            <a:xfrm>
              <a:off x="7705777" y="1162359"/>
              <a:ext cx="577811" cy="345186"/>
              <a:chOff x="7705777" y="1162359"/>
              <a:chExt cx="577811" cy="345186"/>
            </a:xfrm>
          </p:grpSpPr>
          <p:cxnSp>
            <p:nvCxnSpPr>
              <p:cNvPr id="29" name="Straight Connector 28">
                <a:extLst>
                  <a:ext uri="{FF2B5EF4-FFF2-40B4-BE49-F238E27FC236}">
                    <a16:creationId xmlns:a16="http://schemas.microsoft.com/office/drawing/2014/main" id="{C8F3EFD3-9CDE-C7AA-A29D-BC8AE4ECF753}"/>
                  </a:ext>
                </a:extLst>
              </p:cNvPr>
              <p:cNvCxnSpPr/>
              <p:nvPr/>
            </p:nvCxnSpPr>
            <p:spPr>
              <a:xfrm flipV="1">
                <a:off x="7705777" y="1271825"/>
                <a:ext cx="577811" cy="235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8814B7-B480-FB55-6582-60DFACA58C1F}"/>
                  </a:ext>
                </a:extLst>
              </p:cNvPr>
              <p:cNvCxnSpPr/>
              <p:nvPr/>
            </p:nvCxnSpPr>
            <p:spPr>
              <a:xfrm flipH="1" flipV="1">
                <a:off x="8129506" y="1162359"/>
                <a:ext cx="9870" cy="152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289B686-DF64-DEE7-1A74-16F10FF82D56}"/>
                  </a:ext>
                </a:extLst>
              </p:cNvPr>
              <p:cNvCxnSpPr/>
              <p:nvPr/>
            </p:nvCxnSpPr>
            <p:spPr>
              <a:xfrm flipH="1" flipV="1">
                <a:off x="8154775" y="1329770"/>
                <a:ext cx="128813" cy="1046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C13D989-DD4A-091B-FF21-7C2CCC45BC2F}"/>
                </a:ext>
              </a:extLst>
            </p:cNvPr>
            <p:cNvGrpSpPr/>
            <p:nvPr/>
          </p:nvGrpSpPr>
          <p:grpSpPr>
            <a:xfrm rot="14206433">
              <a:off x="5620108" y="1201346"/>
              <a:ext cx="577811" cy="345186"/>
              <a:chOff x="7705777" y="1162359"/>
              <a:chExt cx="577811" cy="345186"/>
            </a:xfrm>
          </p:grpSpPr>
          <p:cxnSp>
            <p:nvCxnSpPr>
              <p:cNvPr id="26" name="Straight Connector 25">
                <a:extLst>
                  <a:ext uri="{FF2B5EF4-FFF2-40B4-BE49-F238E27FC236}">
                    <a16:creationId xmlns:a16="http://schemas.microsoft.com/office/drawing/2014/main" id="{3CE2A342-5189-A9B7-BB7D-5B6DE21D3A26}"/>
                  </a:ext>
                </a:extLst>
              </p:cNvPr>
              <p:cNvCxnSpPr/>
              <p:nvPr/>
            </p:nvCxnSpPr>
            <p:spPr>
              <a:xfrm flipV="1">
                <a:off x="7705777" y="1271825"/>
                <a:ext cx="577811" cy="235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B5E0B6-FBAA-4CB5-2C07-50C865E30BEC}"/>
                  </a:ext>
                </a:extLst>
              </p:cNvPr>
              <p:cNvCxnSpPr/>
              <p:nvPr/>
            </p:nvCxnSpPr>
            <p:spPr>
              <a:xfrm flipH="1" flipV="1">
                <a:off x="8129506" y="1162359"/>
                <a:ext cx="9870" cy="152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3A88EFC-7F77-9956-A30C-1CD5CA3ED6BF}"/>
                  </a:ext>
                </a:extLst>
              </p:cNvPr>
              <p:cNvCxnSpPr/>
              <p:nvPr/>
            </p:nvCxnSpPr>
            <p:spPr>
              <a:xfrm flipH="1" flipV="1">
                <a:off x="8154775" y="1329770"/>
                <a:ext cx="128813" cy="1046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3996190-6769-0B60-84BB-100EAB2433DA}"/>
                </a:ext>
              </a:extLst>
            </p:cNvPr>
            <p:cNvGrpSpPr/>
            <p:nvPr/>
          </p:nvGrpSpPr>
          <p:grpSpPr>
            <a:xfrm>
              <a:off x="6455478" y="2494432"/>
              <a:ext cx="330844" cy="666561"/>
              <a:chOff x="6341706" y="2495743"/>
              <a:chExt cx="330844" cy="666561"/>
            </a:xfrm>
          </p:grpSpPr>
          <p:cxnSp>
            <p:nvCxnSpPr>
              <p:cNvPr id="24" name="Straight Connector 23">
                <a:extLst>
                  <a:ext uri="{FF2B5EF4-FFF2-40B4-BE49-F238E27FC236}">
                    <a16:creationId xmlns:a16="http://schemas.microsoft.com/office/drawing/2014/main" id="{39C50C9F-0E34-C78C-0E71-D25253D9E60F}"/>
                  </a:ext>
                </a:extLst>
              </p:cNvPr>
              <p:cNvCxnSpPr/>
              <p:nvPr/>
            </p:nvCxnSpPr>
            <p:spPr>
              <a:xfrm flipV="1">
                <a:off x="6652999" y="2495743"/>
                <a:ext cx="10125" cy="666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671473-6EB4-9A96-83B8-98B72D77774A}"/>
                  </a:ext>
                </a:extLst>
              </p:cNvPr>
              <p:cNvCxnSpPr/>
              <p:nvPr/>
            </p:nvCxnSpPr>
            <p:spPr>
              <a:xfrm flipH="1">
                <a:off x="6341706" y="3144137"/>
                <a:ext cx="3308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7C781AE-4D55-4A70-689F-74CD0A4A6DF1}"/>
                </a:ext>
              </a:extLst>
            </p:cNvPr>
            <p:cNvGrpSpPr/>
            <p:nvPr/>
          </p:nvGrpSpPr>
          <p:grpSpPr>
            <a:xfrm flipH="1">
              <a:off x="7206039" y="2506661"/>
              <a:ext cx="335729" cy="666561"/>
              <a:chOff x="6327395" y="2495743"/>
              <a:chExt cx="335729" cy="666561"/>
            </a:xfrm>
          </p:grpSpPr>
          <p:cxnSp>
            <p:nvCxnSpPr>
              <p:cNvPr id="22" name="Straight Connector 21">
                <a:extLst>
                  <a:ext uri="{FF2B5EF4-FFF2-40B4-BE49-F238E27FC236}">
                    <a16:creationId xmlns:a16="http://schemas.microsoft.com/office/drawing/2014/main" id="{117723E9-C649-C8BD-20C2-C3FC25F2EB9A}"/>
                  </a:ext>
                </a:extLst>
              </p:cNvPr>
              <p:cNvCxnSpPr/>
              <p:nvPr/>
            </p:nvCxnSpPr>
            <p:spPr>
              <a:xfrm flipV="1">
                <a:off x="6652999" y="2495743"/>
                <a:ext cx="10125" cy="666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54F0DB-A59A-D5CA-376C-111536A9DABD}"/>
                  </a:ext>
                </a:extLst>
              </p:cNvPr>
              <p:cNvCxnSpPr/>
              <p:nvPr/>
            </p:nvCxnSpPr>
            <p:spPr>
              <a:xfrm flipH="1">
                <a:off x="6327395" y="3148643"/>
                <a:ext cx="3308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453D20AC-36B4-566A-EE4B-9A4BC59689E0}"/>
                </a:ext>
              </a:extLst>
            </p:cNvPr>
            <p:cNvSpPr/>
            <p:nvPr/>
          </p:nvSpPr>
          <p:spPr>
            <a:xfrm>
              <a:off x="6282914" y="1618125"/>
              <a:ext cx="392611" cy="352007"/>
            </a:xfrm>
            <a:prstGeom prst="ellipse">
              <a:avLst/>
            </a:prstGeom>
            <a:solidFill>
              <a:srgbClr val="FFCCCC"/>
            </a:solidFill>
            <a:ln>
              <a:solidFill>
                <a:srgbClr val="FFCCCC"/>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36EC326-BCF9-0E4C-CA94-752EA129CE56}"/>
                </a:ext>
              </a:extLst>
            </p:cNvPr>
            <p:cNvSpPr/>
            <p:nvPr/>
          </p:nvSpPr>
          <p:spPr>
            <a:xfrm>
              <a:off x="7179572" y="1613607"/>
              <a:ext cx="392611" cy="352007"/>
            </a:xfrm>
            <a:prstGeom prst="ellipse">
              <a:avLst/>
            </a:prstGeom>
            <a:solidFill>
              <a:srgbClr val="FFCCCC"/>
            </a:solidFill>
            <a:ln>
              <a:solidFill>
                <a:srgbClr val="FFCCCC"/>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27D4165E-7438-1DD3-2ACA-71F85F2F70ED}"/>
                </a:ext>
              </a:extLst>
            </p:cNvPr>
            <p:cNvSpPr/>
            <p:nvPr/>
          </p:nvSpPr>
          <p:spPr>
            <a:xfrm rot="15989460">
              <a:off x="6801580" y="1671132"/>
              <a:ext cx="259549" cy="722429"/>
            </a:xfrm>
            <a:prstGeom prst="moon">
              <a:avLst>
                <a:gd name="adj" fmla="val 119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621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D28316-A67C-41FF-838D-03F3022B5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0" y="12345"/>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Ability to Wait</a:t>
            </a:r>
          </a:p>
        </p:txBody>
      </p:sp>
      <p:sp>
        <p:nvSpPr>
          <p:cNvPr id="8" name="TextBox 7"/>
          <p:cNvSpPr txBox="1"/>
          <p:nvPr/>
        </p:nvSpPr>
        <p:spPr>
          <a:xfrm>
            <a:off x="52387" y="6487100"/>
            <a:ext cx="4967288" cy="646331"/>
          </a:xfrm>
          <a:prstGeom prst="rect">
            <a:avLst/>
          </a:prstGeom>
          <a:noFill/>
        </p:spPr>
        <p:txBody>
          <a:bodyPr wrap="square" rtlCol="0">
            <a:spAutoFit/>
          </a:bodyPr>
          <a:lstStyle/>
          <a:p>
            <a:r>
              <a:rPr lang="en-US" dirty="0">
                <a:solidFill>
                  <a:schemeClr val="bg1"/>
                </a:solidFill>
              </a:rPr>
              <a:t>D&amp;C 67:10-14 </a:t>
            </a:r>
            <a:r>
              <a:rPr lang="en-US" sz="1400" dirty="0">
                <a:solidFill>
                  <a:schemeClr val="bg1"/>
                </a:solidFill>
              </a:rPr>
              <a:t>President Dieter F. Uchtdorf</a:t>
            </a:r>
          </a:p>
          <a:p>
            <a:endParaRPr lang="en-US" dirty="0">
              <a:solidFill>
                <a:schemeClr val="bg1"/>
              </a:solidFill>
            </a:endParaRPr>
          </a:p>
        </p:txBody>
      </p:sp>
      <p:sp>
        <p:nvSpPr>
          <p:cNvPr id="3" name="Rectangle 2"/>
          <p:cNvSpPr/>
          <p:nvPr/>
        </p:nvSpPr>
        <p:spPr>
          <a:xfrm>
            <a:off x="5357489" y="3779742"/>
            <a:ext cx="6037263" cy="2031325"/>
          </a:xfrm>
          <a:prstGeom prst="rect">
            <a:avLst/>
          </a:prstGeom>
        </p:spPr>
        <p:txBody>
          <a:bodyPr wrap="square">
            <a:spAutoFit/>
          </a:bodyPr>
          <a:lstStyle/>
          <a:p>
            <a:pPr fontAlgn="base"/>
            <a:r>
              <a:rPr lang="en-US" dirty="0">
                <a:solidFill>
                  <a:schemeClr val="bg1"/>
                </a:solidFill>
              </a:rPr>
              <a:t>“… The ability to wait—to be patient—was a key character trait that might predict later success in life. …</a:t>
            </a:r>
          </a:p>
          <a:p>
            <a:pPr fontAlgn="base"/>
            <a:endParaRPr lang="en-US" dirty="0">
              <a:solidFill>
                <a:schemeClr val="bg1"/>
              </a:solidFill>
            </a:endParaRPr>
          </a:p>
          <a:p>
            <a:pPr fontAlgn="base"/>
            <a:r>
              <a:rPr lang="en-US" dirty="0">
                <a:solidFill>
                  <a:schemeClr val="bg1"/>
                </a:solidFill>
              </a:rPr>
              <a:t>“… Without patience, we cannot please God; we cannot become perfect. Indeed, patience is a purifying process that refines understanding, deepens happiness, focuses action, and offers hope for peace”</a:t>
            </a:r>
          </a:p>
        </p:txBody>
      </p:sp>
      <p:sp>
        <p:nvSpPr>
          <p:cNvPr id="7" name="Rectangle 6"/>
          <p:cNvSpPr/>
          <p:nvPr/>
        </p:nvSpPr>
        <p:spPr>
          <a:xfrm>
            <a:off x="423862" y="1052076"/>
            <a:ext cx="5346743" cy="2031325"/>
          </a:xfrm>
          <a:prstGeom prst="rect">
            <a:avLst/>
          </a:prstGeom>
        </p:spPr>
        <p:txBody>
          <a:bodyPr wrap="square">
            <a:spAutoFit/>
          </a:bodyPr>
          <a:lstStyle/>
          <a:p>
            <a:pPr fontAlgn="base"/>
            <a:r>
              <a:rPr lang="en-US" dirty="0">
                <a:solidFill>
                  <a:schemeClr val="bg1"/>
                </a:solidFill>
              </a:rPr>
              <a:t>“As time went on, [the professor] kept track of the children and began to notice an interesting correlation: the children who could not wait struggled later in life and had more behavioral problems, while those who waited tended to be more positive and better motivated, have higher grades and incomes, and have healthier relationships.</a:t>
            </a:r>
          </a:p>
        </p:txBody>
      </p:sp>
      <p:sp>
        <p:nvSpPr>
          <p:cNvPr id="14" name="Rectangle 13">
            <a:extLst>
              <a:ext uri="{FF2B5EF4-FFF2-40B4-BE49-F238E27FC236}">
                <a16:creationId xmlns:a16="http://schemas.microsoft.com/office/drawing/2014/main" id="{EF735709-4B8C-4EEC-943B-08DA9F11C2F2}"/>
              </a:ext>
            </a:extLst>
          </p:cNvPr>
          <p:cNvSpPr/>
          <p:nvPr/>
        </p:nvSpPr>
        <p:spPr>
          <a:xfrm>
            <a:off x="5289341" y="5811067"/>
            <a:ext cx="6096000" cy="923330"/>
          </a:xfrm>
          <a:prstGeom prst="rect">
            <a:avLst/>
          </a:prstGeom>
        </p:spPr>
        <p:txBody>
          <a:bodyPr>
            <a:spAutoFit/>
          </a:bodyPr>
          <a:lstStyle/>
          <a:p>
            <a:pPr algn="ctr"/>
            <a:r>
              <a:rPr lang="en-US" b="1" dirty="0">
                <a:solidFill>
                  <a:srgbClr val="FF0000"/>
                </a:solidFill>
                <a:latin typeface="Open Sans"/>
              </a:rPr>
              <a:t>If we strip ourselves of jealousy and fear, humble ourselves, and continue in patience, we will be able to abide the presence of God.</a:t>
            </a:r>
            <a:endParaRPr lang="en-US" dirty="0">
              <a:solidFill>
                <a:srgbClr val="FF0000"/>
              </a:solidFill>
            </a:endParaRPr>
          </a:p>
        </p:txBody>
      </p:sp>
      <p:pic>
        <p:nvPicPr>
          <p:cNvPr id="15" name="Picture 14">
            <a:extLst>
              <a:ext uri="{FF2B5EF4-FFF2-40B4-BE49-F238E27FC236}">
                <a16:creationId xmlns:a16="http://schemas.microsoft.com/office/drawing/2014/main" id="{B3540461-B2E3-2997-E2F9-1A2A1D32FF7F}"/>
              </a:ext>
            </a:extLst>
          </p:cNvPr>
          <p:cNvPicPr>
            <a:picLocks noChangeAspect="1"/>
          </p:cNvPicPr>
          <p:nvPr/>
        </p:nvPicPr>
        <p:blipFill>
          <a:blip r:embed="rId3"/>
          <a:stretch>
            <a:fillRect/>
          </a:stretch>
        </p:blipFill>
        <p:spPr>
          <a:xfrm>
            <a:off x="6096000" y="953611"/>
            <a:ext cx="3955814" cy="2751319"/>
          </a:xfrm>
          <a:prstGeom prst="rect">
            <a:avLst/>
          </a:prstGeom>
        </p:spPr>
      </p:pic>
      <p:pic>
        <p:nvPicPr>
          <p:cNvPr id="17" name="Picture 16">
            <a:extLst>
              <a:ext uri="{FF2B5EF4-FFF2-40B4-BE49-F238E27FC236}">
                <a16:creationId xmlns:a16="http://schemas.microsoft.com/office/drawing/2014/main" id="{7746E2F7-8A85-36FA-E5B6-FFCCF091C94D}"/>
              </a:ext>
            </a:extLst>
          </p:cNvPr>
          <p:cNvPicPr>
            <a:picLocks noChangeAspect="1"/>
          </p:cNvPicPr>
          <p:nvPr/>
        </p:nvPicPr>
        <p:blipFill>
          <a:blip r:embed="rId4"/>
          <a:stretch>
            <a:fillRect/>
          </a:stretch>
        </p:blipFill>
        <p:spPr>
          <a:xfrm>
            <a:off x="993618" y="3127775"/>
            <a:ext cx="3685221" cy="3335257"/>
          </a:xfrm>
          <a:prstGeom prst="rect">
            <a:avLst/>
          </a:prstGeom>
        </p:spPr>
      </p:pic>
    </p:spTree>
    <p:extLst>
      <p:ext uri="{BB962C8B-B14F-4D97-AF65-F5344CB8AC3E}">
        <p14:creationId xmlns:p14="http://schemas.microsoft.com/office/powerpoint/2010/main" val="41933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3C7224-4E48-44A3-BFE2-B1B3CF501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0" y="12345"/>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Natural Man Cannot See God</a:t>
            </a:r>
          </a:p>
        </p:txBody>
      </p:sp>
      <p:sp>
        <p:nvSpPr>
          <p:cNvPr id="8" name="TextBox 7"/>
          <p:cNvSpPr txBox="1"/>
          <p:nvPr/>
        </p:nvSpPr>
        <p:spPr>
          <a:xfrm>
            <a:off x="52387" y="6487100"/>
            <a:ext cx="4967288" cy="646331"/>
          </a:xfrm>
          <a:prstGeom prst="rect">
            <a:avLst/>
          </a:prstGeom>
          <a:noFill/>
        </p:spPr>
        <p:txBody>
          <a:bodyPr wrap="square" rtlCol="0">
            <a:spAutoFit/>
          </a:bodyPr>
          <a:lstStyle/>
          <a:p>
            <a:r>
              <a:rPr lang="en-US" dirty="0">
                <a:solidFill>
                  <a:schemeClr val="bg1"/>
                </a:solidFill>
              </a:rPr>
              <a:t>D&amp;C 67:12</a:t>
            </a:r>
          </a:p>
          <a:p>
            <a:endParaRPr lang="en-US" dirty="0">
              <a:solidFill>
                <a:schemeClr val="bg1"/>
              </a:solidFill>
            </a:endParaRPr>
          </a:p>
        </p:txBody>
      </p:sp>
      <p:sp>
        <p:nvSpPr>
          <p:cNvPr id="7" name="Rectangle 6"/>
          <p:cNvSpPr/>
          <p:nvPr/>
        </p:nvSpPr>
        <p:spPr>
          <a:xfrm>
            <a:off x="423862" y="1326103"/>
            <a:ext cx="4500563" cy="1107996"/>
          </a:xfrm>
          <a:prstGeom prst="rect">
            <a:avLst/>
          </a:prstGeom>
        </p:spPr>
        <p:txBody>
          <a:bodyPr wrap="square">
            <a:spAutoFit/>
          </a:bodyPr>
          <a:lstStyle/>
          <a:p>
            <a:pPr fontAlgn="base"/>
            <a:r>
              <a:rPr lang="en-US" dirty="0">
                <a:solidFill>
                  <a:schemeClr val="bg1"/>
                </a:solidFill>
              </a:rPr>
              <a:t>“The Natural man cannot see God, or abide in His presence, nor in the presence of angels, unless he be “quickened” by the Spirit of God”</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2" name="Rectangle 1"/>
          <p:cNvSpPr/>
          <p:nvPr/>
        </p:nvSpPr>
        <p:spPr>
          <a:xfrm>
            <a:off x="5440984" y="4271109"/>
            <a:ext cx="6096000" cy="2215991"/>
          </a:xfrm>
          <a:prstGeom prst="rect">
            <a:avLst/>
          </a:prstGeom>
        </p:spPr>
        <p:txBody>
          <a:bodyPr>
            <a:spAutoFit/>
          </a:bodyPr>
          <a:lstStyle/>
          <a:p>
            <a:r>
              <a:rPr lang="en-US" b="0" i="0" dirty="0">
                <a:solidFill>
                  <a:schemeClr val="bg1"/>
                </a:solidFill>
                <a:effectLst/>
                <a:latin typeface="Abadi" panose="020B0604020104020204" pitchFamily="34" charset="0"/>
              </a:rPr>
              <a:t>“…that </a:t>
            </a:r>
            <a:r>
              <a:rPr lang="en-US" b="0" i="1" dirty="0">
                <a:solidFill>
                  <a:schemeClr val="bg1"/>
                </a:solidFill>
                <a:effectLst/>
                <a:latin typeface="Abadi" panose="020B0604020104020204" pitchFamily="34" charset="0"/>
              </a:rPr>
              <a:t>sinful</a:t>
            </a:r>
            <a:r>
              <a:rPr lang="en-US" b="0" i="0" dirty="0">
                <a:solidFill>
                  <a:schemeClr val="bg1"/>
                </a:solidFill>
                <a:effectLst/>
                <a:latin typeface="Abadi" panose="020B0604020104020204" pitchFamily="34" charset="0"/>
              </a:rPr>
              <a:t> people can’t see God—only those who believe. And even then, a righteous person must be changed—transfigured—to see God (see </a:t>
            </a:r>
            <a:r>
              <a:rPr lang="en-US" b="0" i="0" u="none" strike="noStrike" dirty="0">
                <a:solidFill>
                  <a:schemeClr val="bg1"/>
                </a:solidFill>
                <a:effectLst/>
                <a:latin typeface="Abadi" panose="020B0604020104020204" pitchFamily="34" charset="0"/>
              </a:rPr>
              <a:t>D&amp;C 67:11</a:t>
            </a:r>
            <a:r>
              <a:rPr lang="en-US" b="0" i="0" dirty="0">
                <a:solidFill>
                  <a:schemeClr val="bg1"/>
                </a:solidFill>
                <a:effectLst/>
                <a:latin typeface="Abadi" panose="020B0604020104020204" pitchFamily="34" charset="0"/>
              </a:rPr>
              <a:t>).</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the Pearl of Great Price account of Moses seeing God, Moses explains that it was his spiritual, not natural, eyes that saw God (see </a:t>
            </a:r>
            <a:r>
              <a:rPr lang="en-US" b="0" i="0" u="none" strike="noStrike" dirty="0">
                <a:solidFill>
                  <a:schemeClr val="bg1"/>
                </a:solidFill>
                <a:effectLst/>
                <a:latin typeface="Abadi" panose="020B0604020104020204" pitchFamily="34" charset="0"/>
              </a:rPr>
              <a:t>Moses 1:11</a:t>
            </a:r>
            <a:r>
              <a:rPr lang="en-US" b="0" i="0" dirty="0">
                <a:solidFill>
                  <a:schemeClr val="bg1"/>
                </a:solidFill>
                <a:effectLst/>
                <a:latin typeface="Abadi" panose="020B0604020104020204" pitchFamily="34" charset="0"/>
              </a:rPr>
              <a:t>).</a:t>
            </a:r>
          </a:p>
          <a:p>
            <a:r>
              <a:rPr lang="en-US" sz="1200" dirty="0">
                <a:solidFill>
                  <a:schemeClr val="bg1"/>
                </a:solidFill>
                <a:latin typeface="Abadi" panose="020B0604020104020204" pitchFamily="34" charset="0"/>
              </a:rPr>
              <a:t>Question and Answers</a:t>
            </a:r>
            <a:endParaRPr lang="en-US" sz="1200" dirty="0">
              <a:solidFill>
                <a:schemeClr val="bg1"/>
              </a:solidFill>
            </a:endParaRPr>
          </a:p>
        </p:txBody>
      </p:sp>
      <p:pic>
        <p:nvPicPr>
          <p:cNvPr id="4" name="Picture 3">
            <a:extLst>
              <a:ext uri="{FF2B5EF4-FFF2-40B4-BE49-F238E27FC236}">
                <a16:creationId xmlns:a16="http://schemas.microsoft.com/office/drawing/2014/main" id="{ECC92885-E3EF-40F8-B166-C71562B7F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110" y="2724816"/>
            <a:ext cx="2763795" cy="3745854"/>
          </a:xfrm>
          <a:prstGeom prst="rect">
            <a:avLst/>
          </a:prstGeom>
        </p:spPr>
      </p:pic>
      <p:pic>
        <p:nvPicPr>
          <p:cNvPr id="10" name="Picture 9">
            <a:extLst>
              <a:ext uri="{FF2B5EF4-FFF2-40B4-BE49-F238E27FC236}">
                <a16:creationId xmlns:a16="http://schemas.microsoft.com/office/drawing/2014/main" id="{3FC3EE3B-2924-416C-A273-35D475188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672" y="1308438"/>
            <a:ext cx="4035552" cy="2682240"/>
          </a:xfrm>
          <a:prstGeom prst="rect">
            <a:avLst/>
          </a:prstGeom>
        </p:spPr>
      </p:pic>
    </p:spTree>
    <p:extLst>
      <p:ext uri="{BB962C8B-B14F-4D97-AF65-F5344CB8AC3E}">
        <p14:creationId xmlns:p14="http://schemas.microsoft.com/office/powerpoint/2010/main" val="36072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0DECE-C578-1CC9-8A12-9DFBF8604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3" name="TextBox 2">
            <a:extLst>
              <a:ext uri="{FF2B5EF4-FFF2-40B4-BE49-F238E27FC236}">
                <a16:creationId xmlns:a16="http://schemas.microsoft.com/office/drawing/2014/main" id="{ED04CEDD-AC35-1EDF-2E1E-A2B07604C025}"/>
              </a:ext>
            </a:extLst>
          </p:cNvPr>
          <p:cNvSpPr txBox="1"/>
          <p:nvPr/>
        </p:nvSpPr>
        <p:spPr>
          <a:xfrm>
            <a:off x="742950" y="66675"/>
            <a:ext cx="107061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When Ye Are Worthy</a:t>
            </a:r>
          </a:p>
        </p:txBody>
      </p:sp>
      <p:sp>
        <p:nvSpPr>
          <p:cNvPr id="5" name="TextBox 4">
            <a:extLst>
              <a:ext uri="{FF2B5EF4-FFF2-40B4-BE49-F238E27FC236}">
                <a16:creationId xmlns:a16="http://schemas.microsoft.com/office/drawing/2014/main" id="{92283337-01AC-E015-980A-E7F059BAEDA8}"/>
              </a:ext>
            </a:extLst>
          </p:cNvPr>
          <p:cNvSpPr txBox="1"/>
          <p:nvPr/>
        </p:nvSpPr>
        <p:spPr>
          <a:xfrm>
            <a:off x="313660" y="2013228"/>
            <a:ext cx="6113720" cy="1415772"/>
          </a:xfrm>
          <a:prstGeom prst="rect">
            <a:avLst/>
          </a:prstGeom>
          <a:noFill/>
        </p:spPr>
        <p:txBody>
          <a:bodyPr wrap="square">
            <a:spAutoFit/>
          </a:bodyPr>
          <a:lstStyle/>
          <a:p>
            <a:r>
              <a:rPr lang="en-US" sz="2400" b="0" i="0" dirty="0">
                <a:solidFill>
                  <a:schemeClr val="bg1"/>
                </a:solidFill>
                <a:effectLst/>
              </a:rPr>
              <a:t>Worthiness is a process, and perfection is an eternal trek. We can be worthy to enjoy certain privileges without being perfect.</a:t>
            </a:r>
          </a:p>
          <a:p>
            <a:r>
              <a:rPr lang="en-US" sz="1400" dirty="0">
                <a:solidFill>
                  <a:schemeClr val="bg1"/>
                </a:solidFill>
              </a:rPr>
              <a:t>Marvin J. Ashton</a:t>
            </a:r>
          </a:p>
        </p:txBody>
      </p:sp>
      <p:sp>
        <p:nvSpPr>
          <p:cNvPr id="7" name="TextBox 6">
            <a:extLst>
              <a:ext uri="{FF2B5EF4-FFF2-40B4-BE49-F238E27FC236}">
                <a16:creationId xmlns:a16="http://schemas.microsoft.com/office/drawing/2014/main" id="{8D4E331D-985A-FAE2-9750-BE6BEBC4BC78}"/>
              </a:ext>
            </a:extLst>
          </p:cNvPr>
          <p:cNvSpPr txBox="1"/>
          <p:nvPr/>
        </p:nvSpPr>
        <p:spPr>
          <a:xfrm>
            <a:off x="5151474" y="3736815"/>
            <a:ext cx="6113720" cy="2554545"/>
          </a:xfrm>
          <a:prstGeom prst="rect">
            <a:avLst/>
          </a:prstGeom>
          <a:noFill/>
        </p:spPr>
        <p:txBody>
          <a:bodyPr wrap="square">
            <a:spAutoFit/>
          </a:bodyPr>
          <a:lstStyle/>
          <a:p>
            <a:r>
              <a:rPr lang="en-US" sz="2000" b="1" i="0" dirty="0">
                <a:solidFill>
                  <a:schemeClr val="bg1"/>
                </a:solidFill>
                <a:effectLst/>
              </a:rPr>
              <a:t>“I believe the Lord meant just what he said: that we should be perfect, as our Father in heaven is perfect. That will not come all at once, but line upon line, and precept upon precept, example upon example, and even then not as long as we live in this mortal life, for we will have to go even beyond the grave before we reach that perfection and shall be like God.”</a:t>
            </a:r>
          </a:p>
          <a:p>
            <a:r>
              <a:rPr lang="en-US" sz="2000" b="1" i="0" dirty="0">
                <a:solidFill>
                  <a:schemeClr val="bg1"/>
                </a:solidFill>
                <a:effectLst/>
              </a:rPr>
              <a:t>Bruce R. McConkie</a:t>
            </a:r>
            <a:endParaRPr lang="en-US" sz="2000" b="1" dirty="0">
              <a:solidFill>
                <a:schemeClr val="bg1"/>
              </a:solidFill>
            </a:endParaRPr>
          </a:p>
        </p:txBody>
      </p:sp>
      <p:pic>
        <p:nvPicPr>
          <p:cNvPr id="9" name="Picture 8" descr="A person wearing glasses and a suit&#10;&#10;Description automatically generated">
            <a:extLst>
              <a:ext uri="{FF2B5EF4-FFF2-40B4-BE49-F238E27FC236}">
                <a16:creationId xmlns:a16="http://schemas.microsoft.com/office/drawing/2014/main" id="{ABCC7D7E-61D6-2139-D6E1-970C7F750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580" y="5214827"/>
            <a:ext cx="1062939" cy="1483685"/>
          </a:xfrm>
          <a:prstGeom prst="rect">
            <a:avLst/>
          </a:prstGeom>
        </p:spPr>
      </p:pic>
      <p:pic>
        <p:nvPicPr>
          <p:cNvPr id="11" name="Picture 10" descr="A close-up of an old person&#10;&#10;Description automatically generated">
            <a:extLst>
              <a:ext uri="{FF2B5EF4-FFF2-40B4-BE49-F238E27FC236}">
                <a16:creationId xmlns:a16="http://schemas.microsoft.com/office/drawing/2014/main" id="{B926FBE3-5ECA-93D5-DB00-1881A2F2E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6" y="283762"/>
            <a:ext cx="1219200" cy="1597152"/>
          </a:xfrm>
          <a:prstGeom prst="rect">
            <a:avLst/>
          </a:prstGeom>
        </p:spPr>
      </p:pic>
      <p:pic>
        <p:nvPicPr>
          <p:cNvPr id="1026" name="Picture 2" descr="Climbing Ladder GIFs - Find &amp; Share on GIPHY">
            <a:extLst>
              <a:ext uri="{FF2B5EF4-FFF2-40B4-BE49-F238E27FC236}">
                <a16:creationId xmlns:a16="http://schemas.microsoft.com/office/drawing/2014/main" id="{3FE1C396-5D4F-0388-0CE9-7714E950DF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6970" y="1339792"/>
            <a:ext cx="2235495" cy="2235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less Clock GIF - Timeless Clock Spiral - Discover &amp; Share GIFs">
            <a:extLst>
              <a:ext uri="{FF2B5EF4-FFF2-40B4-BE49-F238E27FC236}">
                <a16:creationId xmlns:a16="http://schemas.microsoft.com/office/drawing/2014/main" id="{D28F1A76-E42F-5E04-8331-33D72265CE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705" y="3575287"/>
            <a:ext cx="2779171" cy="277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028"/>
                                        </p:tgtEl>
                                      </p:cBhvr>
                                    </p:animEffect>
                                    <p:set>
                                      <p:cBhvr>
                                        <p:cTn id="19"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9A7633F-3FB2-4444-9BA4-3BDC88D2F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4" name="TextBox 3"/>
          <p:cNvSpPr txBox="1"/>
          <p:nvPr/>
        </p:nvSpPr>
        <p:spPr>
          <a:xfrm>
            <a:off x="104774" y="151257"/>
            <a:ext cx="10639425"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b="1" dirty="0">
                <a:solidFill>
                  <a:schemeClr val="bg1"/>
                </a:solidFill>
              </a:rPr>
              <a:t>I’m a Mormon, Athlete, and Amputee Who Built a Leg</a:t>
            </a:r>
            <a:r>
              <a:rPr lang="en-US" dirty="0">
                <a:solidFill>
                  <a:schemeClr val="bg1"/>
                </a:solidFill>
              </a:rPr>
              <a:t> (4:21</a:t>
            </a:r>
          </a:p>
          <a:p>
            <a:r>
              <a:rPr lang="en-US" dirty="0">
                <a:solidFill>
                  <a:schemeClr val="bg1"/>
                </a:solidFill>
              </a:rPr>
              <a:t>Continue in Patience---same as Marshmallow Experiment (2:41)</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405, 407</a:t>
            </a:r>
          </a:p>
          <a:p>
            <a:r>
              <a:rPr lang="en-US" i="1" dirty="0">
                <a:solidFill>
                  <a:schemeClr val="bg1"/>
                </a:solidFill>
              </a:rPr>
              <a:t>Doctrine and Covenants Student Manual Religion 324-325 </a:t>
            </a:r>
            <a:r>
              <a:rPr lang="en-US" dirty="0">
                <a:solidFill>
                  <a:schemeClr val="bg1"/>
                </a:solidFill>
              </a:rPr>
              <a:t>Section 67</a:t>
            </a:r>
          </a:p>
          <a:p>
            <a:pPr fontAlgn="base"/>
            <a:r>
              <a:rPr lang="en-US" dirty="0">
                <a:solidFill>
                  <a:schemeClr val="bg1"/>
                </a:solidFill>
              </a:rPr>
              <a:t>Elder Richard G. Scott </a:t>
            </a:r>
            <a:r>
              <a:rPr lang="en-US" i="1" dirty="0">
                <a:solidFill>
                  <a:schemeClr val="bg1"/>
                </a:solidFill>
              </a:rPr>
              <a:t>The Sustaining Power of Faith in Times of Uncertainty and Testing </a:t>
            </a:r>
            <a:r>
              <a:rPr lang="en-US" dirty="0">
                <a:solidFill>
                  <a:schemeClr val="bg1"/>
                </a:solidFill>
              </a:rPr>
              <a:t>April 2003 Gen. Conf.</a:t>
            </a:r>
          </a:p>
          <a:p>
            <a:pPr fontAlgn="base"/>
            <a:r>
              <a:rPr lang="en-US" dirty="0">
                <a:solidFill>
                  <a:schemeClr val="bg1"/>
                </a:solidFill>
              </a:rPr>
              <a:t>President Dieter F. Uchtdorf (“Continue in Patience,”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2010, 56).</a:t>
            </a:r>
          </a:p>
          <a:p>
            <a:pPr fontAlgn="base"/>
            <a:r>
              <a:rPr lang="en-US" sz="1800">
                <a:solidFill>
                  <a:schemeClr val="bg1"/>
                </a:solidFill>
              </a:rPr>
              <a:t>Presentation by ©http://fashionsbylynda.com/blog/</a:t>
            </a:r>
            <a:endParaRPr lang="en-US" dirty="0">
              <a:solidFill>
                <a:schemeClr val="bg1"/>
              </a:solidFill>
            </a:endParaRPr>
          </a:p>
          <a:p>
            <a:pPr fontAlgn="base"/>
            <a:r>
              <a:rPr lang="en-US" dirty="0">
                <a:solidFill>
                  <a:schemeClr val="bg1"/>
                </a:solidFill>
              </a:rPr>
              <a:t>Questions and Answers How can I respond when my friends say that no man can see God? August 2011 Ensign</a:t>
            </a:r>
          </a:p>
          <a:p>
            <a:pPr fontAlgn="base"/>
            <a:r>
              <a:rPr lang="en-US" sz="1800" b="1" i="1" dirty="0">
                <a:solidFill>
                  <a:schemeClr val="bg1"/>
                </a:solidFill>
                <a:effectLst/>
              </a:rPr>
              <a:t>Doctrines of Salvation,</a:t>
            </a:r>
            <a:r>
              <a:rPr lang="en-US" sz="1800" b="1" i="0" dirty="0">
                <a:solidFill>
                  <a:schemeClr val="bg1"/>
                </a:solidFill>
                <a:effectLst/>
              </a:rPr>
              <a:t> comp. Bruce R. McConkie, 3 vols., Salt Lake City: Bookcraft, 1954–56, 2:18–19.</a:t>
            </a:r>
          </a:p>
          <a:p>
            <a:pPr fontAlgn="base"/>
            <a:r>
              <a:rPr lang="en-US" sz="1800" dirty="0">
                <a:solidFill>
                  <a:schemeClr val="bg1"/>
                </a:solidFill>
              </a:rPr>
              <a:t>Marvin J. Ashton “On Being Worthy”</a:t>
            </a:r>
            <a:endParaRPr lang="en-US" i="1" dirty="0">
              <a:solidFill>
                <a:schemeClr val="bg1"/>
              </a:solidFill>
            </a:endParaRPr>
          </a:p>
        </p:txBody>
      </p:sp>
      <p:grpSp>
        <p:nvGrpSpPr>
          <p:cNvPr id="6" name="Group 5"/>
          <p:cNvGrpSpPr/>
          <p:nvPr/>
        </p:nvGrpSpPr>
        <p:grpSpPr>
          <a:xfrm>
            <a:off x="6388444" y="633395"/>
            <a:ext cx="737286" cy="1022411"/>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EA1C9899-4DFD-4140-A1C3-C9DDC34EAAFD}"/>
              </a:ext>
            </a:extLst>
          </p:cNvPr>
          <p:cNvSpPr>
            <a:spLocks noGrp="1"/>
          </p:cNvSpPr>
          <p:nvPr/>
        </p:nvSpPr>
        <p:spPr>
          <a:xfrm>
            <a:off x="-32658"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2" name="Picture 1">
            <a:extLst>
              <a:ext uri="{FF2B5EF4-FFF2-40B4-BE49-F238E27FC236}">
                <a16:creationId xmlns:a16="http://schemas.microsoft.com/office/drawing/2014/main" id="{D4196206-3F8B-B8B2-3A4D-BA876A59A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673" y="3939890"/>
            <a:ext cx="3143842" cy="2575922"/>
          </a:xfrm>
          <a:prstGeom prst="rect">
            <a:avLst/>
          </a:prstGeom>
        </p:spPr>
      </p:pic>
    </p:spTree>
    <p:extLst>
      <p:ext uri="{BB962C8B-B14F-4D97-AF65-F5344CB8AC3E}">
        <p14:creationId xmlns:p14="http://schemas.microsoft.com/office/powerpoint/2010/main" val="329842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370975"/>
          </a:xfrm>
          <a:prstGeom prst="rect">
            <a:avLst/>
          </a:prstGeom>
          <a:ln>
            <a:solidFill>
              <a:schemeClr val="tx1"/>
            </a:solidFill>
          </a:ln>
        </p:spPr>
        <p:txBody>
          <a:bodyPr>
            <a:spAutoFit/>
          </a:bodyPr>
          <a:lstStyle/>
          <a:p>
            <a:pPr fontAlgn="base"/>
            <a:r>
              <a:rPr lang="en-US" sz="1100" b="1" i="0" dirty="0">
                <a:effectLst/>
                <a:latin typeface="Abadi" panose="020B0604020104020204" pitchFamily="34" charset="0"/>
              </a:rPr>
              <a:t>The conference:</a:t>
            </a:r>
          </a:p>
          <a:p>
            <a:pPr fontAlgn="base"/>
            <a:r>
              <a:rPr lang="en-US" sz="1100" b="0" i="0" dirty="0">
                <a:effectLst/>
                <a:latin typeface="Abadi" panose="020B0604020104020204" pitchFamily="34" charset="0"/>
              </a:rPr>
              <a:t>“When Oliver Cowdery and John </a:t>
            </a:r>
            <a:r>
              <a:rPr lang="en-US" sz="1100" b="0" i="0" dirty="0" err="1">
                <a:effectLst/>
                <a:latin typeface="Abadi" panose="020B0604020104020204" pitchFamily="34" charset="0"/>
              </a:rPr>
              <a:t>Whitmer</a:t>
            </a:r>
            <a:r>
              <a:rPr lang="en-US" sz="1100" b="0" i="0" dirty="0">
                <a:effectLst/>
                <a:latin typeface="Abadi" panose="020B0604020104020204" pitchFamily="34" charset="0"/>
              </a:rPr>
              <a:t> were ready to start for Jackson County, Missouri, the Prophet decided that a conference of elders should convene at the Johnson home in Hiram to consider matters of importance pertaining to the duties assigned them. Foremost on his agenda was the publication of the revelations he had been preparing and arranging for publication for over a year.</a:t>
            </a:r>
          </a:p>
          <a:p>
            <a:pPr fontAlgn="base"/>
            <a:r>
              <a:rPr lang="en-US" sz="1100" b="0" i="0" dirty="0">
                <a:effectLst/>
                <a:latin typeface="Abadi" panose="020B0604020104020204" pitchFamily="34" charset="0"/>
              </a:rPr>
              <a:t>“On the first day of the conference, November 1, 1831, the Lord approved the publication of the revelations by giving what is commonly referred to as the Lord’s own preface to the Book of Commandments. (</a:t>
            </a:r>
            <a:r>
              <a:rPr lang="en-US" sz="1100" b="0" i="0" u="none" strike="noStrike" dirty="0">
                <a:effectLst/>
                <a:latin typeface="Abadi" panose="020B0604020104020204" pitchFamily="34" charset="0"/>
              </a:rPr>
              <a:t>D&amp;C 1</a:t>
            </a:r>
            <a:r>
              <a:rPr lang="en-US" sz="1100" b="0" i="0" dirty="0">
                <a:effectLst/>
                <a:latin typeface="Abadi" panose="020B0604020104020204" pitchFamily="34" charset="0"/>
              </a:rPr>
              <a:t>.) Its purpose was to serve as an introduction to the contents of the entire book. In this revelation the Lord proclaimed to the whole world his message of repentance and the fact that through his servant Joseph Smith, Jr., the gospel for the salvation of mankind was restored. ‘Wherefore the voice of the Lord is unto the ends of the earth, that all that will hear may hear: Search these commandments, for they are true and faithful, and the prophecies and promises which are in them shall all be fulfilled.’ (</a:t>
            </a:r>
            <a:r>
              <a:rPr lang="en-US" sz="1100" b="0" i="0" u="none" strike="noStrike" dirty="0">
                <a:effectLst/>
                <a:latin typeface="Abadi" panose="020B0604020104020204" pitchFamily="34" charset="0"/>
              </a:rPr>
              <a:t>D&amp;C 1:11, 37</a:t>
            </a:r>
            <a:r>
              <a:rPr lang="en-US" sz="1100" b="0" i="0" dirty="0">
                <a:effectLst/>
                <a:latin typeface="Abadi" panose="020B0604020104020204" pitchFamily="34" charset="0"/>
              </a:rPr>
              <a:t>.)</a:t>
            </a:r>
          </a:p>
          <a:p>
            <a:pPr fontAlgn="base"/>
            <a:r>
              <a:rPr lang="en-US" sz="1100" b="0" i="0" dirty="0">
                <a:effectLst/>
                <a:latin typeface="Abadi" panose="020B0604020104020204" pitchFamily="34" charset="0"/>
              </a:rPr>
              <a:t>“At the conference the elders decided that ten thousand copies of the sixty-five revelations should be printed under the title, ‘Book of Commandments.’ Oliver Cowdery read the Lord’s preface, and several brethren arose and bore witness to its truth and the truth of all the revelations received by the Prophet. The Prophet expressed his deep gratitude for the Lord’s commandments. He entertained no doubts concerning the divine inspiration of the revelation he received for the guidance of the Church. …</a:t>
            </a:r>
          </a:p>
          <a:p>
            <a:pPr fontAlgn="base"/>
            <a:r>
              <a:rPr lang="en-US" sz="1100" b="0" i="0" dirty="0">
                <a:effectLst/>
                <a:latin typeface="Abadi" panose="020B0604020104020204" pitchFamily="34" charset="0"/>
              </a:rPr>
              <a:t>“Not all those present at the conference fully approved the revelations. One at least, questioned the language of them: William E. </a:t>
            </a:r>
            <a:r>
              <a:rPr lang="en-US" sz="1100" b="0" i="0" dirty="0" err="1">
                <a:effectLst/>
                <a:latin typeface="Abadi" panose="020B0604020104020204" pitchFamily="34" charset="0"/>
              </a:rPr>
              <a:t>McLellin</a:t>
            </a:r>
            <a:r>
              <a:rPr lang="en-US" sz="1100" b="0" i="0" dirty="0">
                <a:effectLst/>
                <a:latin typeface="Abadi" panose="020B0604020104020204" pitchFamily="34" charset="0"/>
              </a:rPr>
              <a:t>. The challenge was answered in a revelation: [</a:t>
            </a:r>
            <a:r>
              <a:rPr lang="en-US" sz="1100" b="0" i="0" u="none" strike="noStrike" dirty="0">
                <a:effectLst/>
                <a:latin typeface="Abadi" panose="020B0604020104020204" pitchFamily="34" charset="0"/>
              </a:rPr>
              <a:t>D&amp;C 67:5–8</a:t>
            </a:r>
            <a:r>
              <a:rPr lang="en-US" sz="1100" b="0" i="0" dirty="0">
                <a:effectLst/>
                <a:latin typeface="Abadi" panose="020B0604020104020204" pitchFamily="34" charset="0"/>
              </a:rPr>
              <a:t>].</a:t>
            </a:r>
            <a:endParaRPr lang="en-US" sz="1200" b="0" i="0" dirty="0">
              <a:effectLst/>
              <a:latin typeface="Abadi" panose="020B0604020104020204" pitchFamily="34" charset="0"/>
            </a:endParaRPr>
          </a:p>
          <a:p>
            <a:pPr fontAlgn="base"/>
            <a:r>
              <a:rPr lang="en-US" sz="1200" dirty="0"/>
              <a:t>“</a:t>
            </a:r>
            <a:r>
              <a:rPr lang="en-US" sz="1200" dirty="0" err="1"/>
              <a:t>McLellin</a:t>
            </a:r>
            <a:r>
              <a:rPr lang="en-US" sz="1200" dirty="0"/>
              <a:t>, who, in the words of the Prophet, had ‘more learning than sense, endeavored to write a commandment like unto one of the least of the Lord’s.’ [</a:t>
            </a:r>
            <a:r>
              <a:rPr lang="en-US" sz="1200" i="1" dirty="0"/>
              <a:t>History of the Church,</a:t>
            </a:r>
            <a:r>
              <a:rPr lang="en-US" sz="1200" dirty="0"/>
              <a:t> 1:226.] </a:t>
            </a:r>
            <a:r>
              <a:rPr lang="en-US" sz="1200" dirty="0" err="1"/>
              <a:t>McLellin</a:t>
            </a:r>
            <a:r>
              <a:rPr lang="en-US" sz="1200" dirty="0"/>
              <a:t> had taught school rather successfully in five states of the Union and had acquired considerable learning. His attempt to write a revelation was a miserable failure. Joseph Smith said: ‘… It was an awful responsibility to write in the name of the Lord. The Elders and all present that witnessed this vain attempt of a man to imitate the language of Jesus Christ, renewed their faith in the </a:t>
            </a:r>
            <a:r>
              <a:rPr lang="en-US" sz="1200" dirty="0" err="1"/>
              <a:t>fulness</a:t>
            </a:r>
            <a:r>
              <a:rPr lang="en-US" sz="1200" dirty="0"/>
              <a:t> of the Gospel, and in the truth of the commandments and revelations which the Lord had given to the Church through my instrumentality. …’ [</a:t>
            </a:r>
            <a:r>
              <a:rPr lang="en-US" sz="1200" i="1" dirty="0"/>
              <a:t>History of the Church,</a:t>
            </a:r>
            <a:r>
              <a:rPr lang="en-US" sz="1200" dirty="0"/>
              <a:t> 1:226]</a:t>
            </a:r>
          </a:p>
          <a:p>
            <a:pPr fontAlgn="base"/>
            <a:r>
              <a:rPr lang="en-US" sz="1200" dirty="0"/>
              <a:t>“After the conference adjourned, Joseph arranged the revelations, and Oliver Cowdery and John </a:t>
            </a:r>
            <a:r>
              <a:rPr lang="en-US" sz="1200" dirty="0" err="1"/>
              <a:t>Whitmer</a:t>
            </a:r>
            <a:r>
              <a:rPr lang="en-US" sz="1200" dirty="0"/>
              <a:t> carried them to Independence for William W. Phelps to print.” (Barrett, </a:t>
            </a:r>
            <a:r>
              <a:rPr lang="en-US" sz="1200" i="1" dirty="0"/>
              <a:t>Joseph Smith,</a:t>
            </a:r>
            <a:r>
              <a:rPr lang="en-US" sz="1200" dirty="0"/>
              <a:t> pp. 200–202.)</a:t>
            </a:r>
          </a:p>
        </p:txBody>
      </p:sp>
      <p:sp>
        <p:nvSpPr>
          <p:cNvPr id="3" name="Rectangle 2"/>
          <p:cNvSpPr/>
          <p:nvPr/>
        </p:nvSpPr>
        <p:spPr>
          <a:xfrm>
            <a:off x="6096000" y="0"/>
            <a:ext cx="5964195" cy="6909584"/>
          </a:xfrm>
          <a:prstGeom prst="rect">
            <a:avLst/>
          </a:prstGeom>
        </p:spPr>
        <p:txBody>
          <a:bodyPr wrap="square">
            <a:spAutoFit/>
          </a:bodyPr>
          <a:lstStyle/>
          <a:p>
            <a:pPr fontAlgn="base"/>
            <a:r>
              <a:rPr lang="en-US" sz="1200" b="1" i="0" dirty="0">
                <a:solidFill>
                  <a:srgbClr val="2F393A"/>
                </a:solidFill>
                <a:effectLst/>
                <a:latin typeface="Abadi" panose="020B0604020104020204" pitchFamily="34" charset="0"/>
              </a:rPr>
              <a:t>Challenging the language of the revelation:</a:t>
            </a:r>
          </a:p>
          <a:p>
            <a:pPr fontAlgn="base"/>
            <a:r>
              <a:rPr lang="en-US" sz="1200" b="0" i="0" dirty="0">
                <a:solidFill>
                  <a:srgbClr val="2F393A"/>
                </a:solidFill>
                <a:effectLst/>
                <a:latin typeface="Abadi" panose="020B0604020104020204" pitchFamily="34" charset="0"/>
              </a:rPr>
              <a:t>Some of the elders at this time questioned the language of the revelations. They were looking at misspellings, errors in grammar, and other peculiarities. They reasoned that if these revelations were from the Lord, no such mistakes or peculiarities would be found. Thus came the challenge to them from the Lord to write a revelation. Elder Orson F. Whitney stated:</a:t>
            </a:r>
          </a:p>
          <a:p>
            <a:pPr fontAlgn="base"/>
            <a:r>
              <a:rPr lang="en-US" sz="1200" b="0" i="0" dirty="0">
                <a:solidFill>
                  <a:srgbClr val="2F393A"/>
                </a:solidFill>
                <a:effectLst/>
                <a:latin typeface="Abadi" panose="020B0604020104020204" pitchFamily="34" charset="0"/>
              </a:rPr>
              <a:t>“Well, one of them, who thought himself the wisest, and who possessed some learning, took up the challenge and actually attempted to frame a revelation; but it was a flat failure. He could utter, of course, certain words, and roll out a mass of rhetoric; but the divine spirit was lacking, and he had to acknowledge himself beaten.</a:t>
            </a:r>
          </a:p>
          <a:p>
            <a:pPr fontAlgn="base"/>
            <a:r>
              <a:rPr lang="en-US" sz="1200" b="0" i="0" dirty="0">
                <a:solidFill>
                  <a:srgbClr val="2F393A"/>
                </a:solidFill>
                <a:effectLst/>
                <a:latin typeface="Abadi" panose="020B0604020104020204" pitchFamily="34" charset="0"/>
              </a:rPr>
              <a:t>“It is not so easy to put the spirit of life into things. Man can make the body, but God alone can create the spirit.” (In Conference Report, Apr. 1917, p. 42.)</a:t>
            </a:r>
          </a:p>
          <a:p>
            <a:pPr fontAlgn="base"/>
            <a:endParaRPr lang="en-US" sz="1200" dirty="0">
              <a:solidFill>
                <a:srgbClr val="2F393A"/>
              </a:solidFill>
              <a:latin typeface="Abadi" panose="020B0604020104020204" pitchFamily="34" charset="0"/>
            </a:endParaRPr>
          </a:p>
          <a:p>
            <a:pPr fontAlgn="base"/>
            <a:r>
              <a:rPr lang="en-US" sz="1100" b="1" dirty="0"/>
              <a:t>Seeing God:</a:t>
            </a:r>
          </a:p>
          <a:p>
            <a:pPr fontAlgn="base"/>
            <a:r>
              <a:rPr lang="en-US" sz="1100" dirty="0"/>
              <a:t>One remarkable truth of the restored gospel is that the heavens are not sealed, that God still speaks to His children and reveals His will to them. And one amazing aspect of that knowledge is that God will reveal Himself to individuals who meet certain prerequisites. The scriptures record that many ancient prophets saw God, and the present dispensation was opened by a vision in which God and Christ appeared to Joseph Smith in the Sacred Grove. But several places in the Doctrine and Covenants, including section 67, teach that this privilege is not reserved for prophets alone but for anyone willing to pay the price required in personal righteousness. The Prophet Joseph Smith taught that “after a person has faith in Christ, repents of his sins, and is baptized for the remission of his sins and receives the Holy Ghost, (by the laying on of hands), which is the first Comforter, then let him continue to humble himself before God, hungering and thirsting after righteousness, and living by every word of God, and the Lord will soon say unto him, Son, thou shalt be exalted. When the Lord has thoroughly proved him, and finds that the man is determined to serve Him at all hazards, then the man will find his calling and his election made sure, then it will be his privilege to receive the other Comforter, which the Lord hath promised the Saints, as is recorded in the testimony of St. John, in the 14th chapter, from the 12th to the 27th verses. …</a:t>
            </a:r>
          </a:p>
          <a:p>
            <a:pPr fontAlgn="base"/>
            <a:r>
              <a:rPr lang="en-US" sz="1100" dirty="0"/>
              <a:t>“Now what is this other Comforter? It is no more nor less than the Lord Jesus Christ Himself; and this is the sum and substance of the whole matter; that when any man obtains this last Comforter, he will have the personage of Jesus Christ to attend him, or appear unto him from time to time, and even He will manifest the Father unto him, and they will take up their abode with him, and the visions of the heavens will be opened unto him, and the Lord will teach him face to face, and he may have a perfect knowledge of the mysteries of the Kingdom of God; and this is the state and place the ancient Saints arrived at when they had such glorious visions—Isaiah, Ezekiel, John upon the Isle of Patmos, St. Paul in the three heavens, and all the Saints who held communion with the general assembly and Church of the Firstborn.” (</a:t>
            </a:r>
            <a:r>
              <a:rPr lang="en-US" sz="1100" i="1" dirty="0"/>
              <a:t>Teachings,</a:t>
            </a:r>
            <a:r>
              <a:rPr lang="en-US" sz="1100" dirty="0"/>
              <a:t> pp. 150–51.)</a:t>
            </a:r>
          </a:p>
          <a:p>
            <a:pPr fontAlgn="base"/>
            <a:endParaRPr lang="en-US" sz="1200" b="0" i="0" dirty="0">
              <a:solidFill>
                <a:srgbClr val="2F393A"/>
              </a:solidFill>
              <a:effectLst/>
              <a:latin typeface="Abadi" panose="020B0604020104020204" pitchFamily="34" charset="0"/>
            </a:endParaRPr>
          </a:p>
        </p:txBody>
      </p:sp>
      <p:sp>
        <p:nvSpPr>
          <p:cNvPr id="5" name="Rectangle 4"/>
          <p:cNvSpPr/>
          <p:nvPr/>
        </p:nvSpPr>
        <p:spPr>
          <a:xfrm>
            <a:off x="6096000" y="0"/>
            <a:ext cx="6096000" cy="23724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2372497"/>
            <a:ext cx="6096000" cy="4485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51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FAB036-242F-4F28-8764-6415EF84B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4" name="TextBox 3"/>
          <p:cNvSpPr txBox="1"/>
          <p:nvPr/>
        </p:nvSpPr>
        <p:spPr>
          <a:xfrm>
            <a:off x="1314450" y="350568"/>
            <a:ext cx="2095500" cy="369332"/>
          </a:xfrm>
          <a:prstGeom prst="rect">
            <a:avLst/>
          </a:prstGeom>
          <a:noFill/>
        </p:spPr>
        <p:txBody>
          <a:bodyPr wrap="square" rtlCol="0">
            <a:spAutoFit/>
          </a:bodyPr>
          <a:lstStyle/>
          <a:p>
            <a:r>
              <a:rPr lang="en-US" dirty="0">
                <a:solidFill>
                  <a:schemeClr val="bg1"/>
                </a:solidFill>
              </a:rPr>
              <a:t>November 1, 1831</a:t>
            </a:r>
          </a:p>
        </p:txBody>
      </p:sp>
      <p:sp>
        <p:nvSpPr>
          <p:cNvPr id="6" name="TextBox 5"/>
          <p:cNvSpPr txBox="1"/>
          <p:nvPr/>
        </p:nvSpPr>
        <p:spPr>
          <a:xfrm>
            <a:off x="742950" y="66675"/>
            <a:ext cx="107061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Background</a:t>
            </a:r>
          </a:p>
        </p:txBody>
      </p:sp>
      <p:sp>
        <p:nvSpPr>
          <p:cNvPr id="5" name="TextBox 4"/>
          <p:cNvSpPr txBox="1"/>
          <p:nvPr/>
        </p:nvSpPr>
        <p:spPr>
          <a:xfrm>
            <a:off x="509451" y="5885125"/>
            <a:ext cx="2690949" cy="646331"/>
          </a:xfrm>
          <a:prstGeom prst="rect">
            <a:avLst/>
          </a:prstGeom>
          <a:noFill/>
        </p:spPr>
        <p:txBody>
          <a:bodyPr wrap="square" rtlCol="0">
            <a:spAutoFit/>
          </a:bodyPr>
          <a:lstStyle/>
          <a:p>
            <a:r>
              <a:rPr lang="en-US" b="1" dirty="0">
                <a:solidFill>
                  <a:srgbClr val="FFFF00"/>
                </a:solidFill>
              </a:rPr>
              <a:t>Section 66 and 67 were received at the same time</a:t>
            </a:r>
          </a:p>
        </p:txBody>
      </p:sp>
      <p:sp>
        <p:nvSpPr>
          <p:cNvPr id="7" name="TextBox 6"/>
          <p:cNvSpPr txBox="1"/>
          <p:nvPr/>
        </p:nvSpPr>
        <p:spPr>
          <a:xfrm>
            <a:off x="8144539" y="897671"/>
            <a:ext cx="3600069" cy="1200329"/>
          </a:xfrm>
          <a:prstGeom prst="rect">
            <a:avLst/>
          </a:prstGeom>
          <a:noFill/>
        </p:spPr>
        <p:txBody>
          <a:bodyPr wrap="square" rtlCol="0">
            <a:spAutoFit/>
          </a:bodyPr>
          <a:lstStyle/>
          <a:p>
            <a:r>
              <a:rPr lang="en-US" dirty="0">
                <a:solidFill>
                  <a:schemeClr val="bg1"/>
                </a:solidFill>
              </a:rPr>
              <a:t>Section 67 is in reference to Section 1 now being revealed as part of the Book of Commandments and waiting to be published</a:t>
            </a:r>
          </a:p>
        </p:txBody>
      </p:sp>
      <p:sp>
        <p:nvSpPr>
          <p:cNvPr id="8" name="TextBox 7"/>
          <p:cNvSpPr txBox="1"/>
          <p:nvPr/>
        </p:nvSpPr>
        <p:spPr>
          <a:xfrm>
            <a:off x="3498111" y="4777130"/>
            <a:ext cx="7950939" cy="1754326"/>
          </a:xfrm>
          <a:prstGeom prst="rect">
            <a:avLst/>
          </a:prstGeom>
          <a:noFill/>
        </p:spPr>
        <p:txBody>
          <a:bodyPr wrap="square" rtlCol="0">
            <a:spAutoFit/>
          </a:bodyPr>
          <a:lstStyle/>
          <a:p>
            <a:r>
              <a:rPr lang="en-US" dirty="0">
                <a:solidFill>
                  <a:schemeClr val="bg1"/>
                </a:solidFill>
              </a:rPr>
              <a:t>Joseph Smith had a collection of revelations from the Lord, but very few people had access to copies of them. The Lord revealed that they needed to publish them in a book. Like the Book of Mormon, the Book of Commandments (later published as the Doctrine and Covenants) was supposed to include testimonies from witnesses. However, some Church leaders were reluctant to testify; they had concerns with some of the language and wanted to improve it.</a:t>
            </a:r>
          </a:p>
        </p:txBody>
      </p:sp>
      <p:pic>
        <p:nvPicPr>
          <p:cNvPr id="3" name="Picture 2">
            <a:extLst>
              <a:ext uri="{FF2B5EF4-FFF2-40B4-BE49-F238E27FC236}">
                <a16:creationId xmlns:a16="http://schemas.microsoft.com/office/drawing/2014/main" id="{BBF7F5B9-826F-4996-8380-E68A01FF0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3457337"/>
            <a:ext cx="2457450" cy="2257425"/>
          </a:xfrm>
          <a:prstGeom prst="rect">
            <a:avLst/>
          </a:prstGeom>
        </p:spPr>
      </p:pic>
      <p:pic>
        <p:nvPicPr>
          <p:cNvPr id="11" name="Picture 10">
            <a:extLst>
              <a:ext uri="{FF2B5EF4-FFF2-40B4-BE49-F238E27FC236}">
                <a16:creationId xmlns:a16="http://schemas.microsoft.com/office/drawing/2014/main" id="{F040BB4F-4015-4BEA-A2FB-2E4756F3A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637" y="2164676"/>
            <a:ext cx="3749040" cy="2474976"/>
          </a:xfrm>
          <a:prstGeom prst="rect">
            <a:avLst/>
          </a:prstGeom>
        </p:spPr>
      </p:pic>
      <p:sp>
        <p:nvSpPr>
          <p:cNvPr id="2" name="TextBox 1">
            <a:extLst>
              <a:ext uri="{FF2B5EF4-FFF2-40B4-BE49-F238E27FC236}">
                <a16:creationId xmlns:a16="http://schemas.microsoft.com/office/drawing/2014/main" id="{E91EE09C-E292-E42A-9C8D-47C98373F74E}"/>
              </a:ext>
            </a:extLst>
          </p:cNvPr>
          <p:cNvSpPr txBox="1"/>
          <p:nvPr/>
        </p:nvSpPr>
        <p:spPr>
          <a:xfrm>
            <a:off x="265814" y="1254175"/>
            <a:ext cx="5465136" cy="2031325"/>
          </a:xfrm>
          <a:prstGeom prst="rect">
            <a:avLst/>
          </a:prstGeom>
          <a:noFill/>
        </p:spPr>
        <p:txBody>
          <a:bodyPr wrap="square">
            <a:spAutoFit/>
          </a:bodyPr>
          <a:lstStyle/>
          <a:p>
            <a:r>
              <a:rPr lang="en-US" b="0" i="0" dirty="0">
                <a:solidFill>
                  <a:schemeClr val="bg1"/>
                </a:solidFill>
                <a:effectLst/>
              </a:rPr>
              <a:t>Many Church leaders supported publishing the revelations that the Prophet Joseph Smith had received and understood that they came from God. </a:t>
            </a:r>
          </a:p>
          <a:p>
            <a:endParaRPr lang="en-US" dirty="0">
              <a:solidFill>
                <a:schemeClr val="bg1"/>
              </a:solidFill>
            </a:endParaRPr>
          </a:p>
          <a:p>
            <a:r>
              <a:rPr lang="en-US" b="0" i="0" dirty="0">
                <a:solidFill>
                  <a:schemeClr val="bg1"/>
                </a:solidFill>
                <a:effectLst/>
              </a:rPr>
              <a:t>Others focused on the imperfections they perceived in the revelations and, as a result, were unsure that they came from the Lord. </a:t>
            </a:r>
            <a:endParaRPr lang="en-US" dirty="0">
              <a:solidFill>
                <a:schemeClr val="bg1"/>
              </a:solidFill>
            </a:endParaRPr>
          </a:p>
        </p:txBody>
      </p:sp>
    </p:spTree>
    <p:extLst>
      <p:ext uri="{BB962C8B-B14F-4D97-AF65-F5344CB8AC3E}">
        <p14:creationId xmlns:p14="http://schemas.microsoft.com/office/powerpoint/2010/main" val="53907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A4A3CF-D16B-4652-A522-6BF5F8076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0" y="12345"/>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Ye Elders</a:t>
            </a:r>
          </a:p>
        </p:txBody>
      </p:sp>
      <p:sp>
        <p:nvSpPr>
          <p:cNvPr id="5" name="TextBox 4"/>
          <p:cNvSpPr txBox="1"/>
          <p:nvPr/>
        </p:nvSpPr>
        <p:spPr>
          <a:xfrm>
            <a:off x="1699793" y="2137152"/>
            <a:ext cx="2095500" cy="2862322"/>
          </a:xfrm>
          <a:prstGeom prst="rect">
            <a:avLst/>
          </a:prstGeom>
          <a:noFill/>
        </p:spPr>
        <p:txBody>
          <a:bodyPr wrap="square" rtlCol="0">
            <a:spAutoFit/>
          </a:bodyPr>
          <a:lstStyle/>
          <a:p>
            <a:r>
              <a:rPr lang="en-US" dirty="0">
                <a:solidFill>
                  <a:schemeClr val="bg1"/>
                </a:solidFill>
              </a:rPr>
              <a:t>Joseph Smith Jr.</a:t>
            </a:r>
          </a:p>
          <a:p>
            <a:endParaRPr lang="en-US" dirty="0">
              <a:solidFill>
                <a:schemeClr val="bg1"/>
              </a:solidFill>
            </a:endParaRPr>
          </a:p>
          <a:p>
            <a:r>
              <a:rPr lang="en-US" dirty="0">
                <a:solidFill>
                  <a:schemeClr val="bg1"/>
                </a:solidFill>
              </a:rPr>
              <a:t>Oliver Cowdery</a:t>
            </a:r>
          </a:p>
          <a:p>
            <a:endParaRPr lang="en-US" dirty="0">
              <a:solidFill>
                <a:schemeClr val="bg1"/>
              </a:solidFill>
            </a:endParaRPr>
          </a:p>
          <a:p>
            <a:r>
              <a:rPr lang="en-US" dirty="0">
                <a:solidFill>
                  <a:schemeClr val="bg1"/>
                </a:solidFill>
              </a:rPr>
              <a:t>Sidney Rigdon</a:t>
            </a:r>
          </a:p>
          <a:p>
            <a:endParaRPr lang="en-US" dirty="0">
              <a:solidFill>
                <a:schemeClr val="bg1"/>
              </a:solidFill>
            </a:endParaRPr>
          </a:p>
          <a:p>
            <a:r>
              <a:rPr lang="en-US" dirty="0">
                <a:solidFill>
                  <a:schemeClr val="bg1"/>
                </a:solidFill>
              </a:rPr>
              <a:t>William E. </a:t>
            </a:r>
            <a:r>
              <a:rPr lang="en-US" dirty="0" err="1">
                <a:solidFill>
                  <a:schemeClr val="bg1"/>
                </a:solidFill>
              </a:rPr>
              <a:t>McLellin</a:t>
            </a:r>
            <a:r>
              <a:rPr lang="en-US" dirty="0">
                <a:solidFill>
                  <a:schemeClr val="bg1"/>
                </a:solidFill>
              </a:rPr>
              <a:t>,</a:t>
            </a:r>
          </a:p>
          <a:p>
            <a:endParaRPr lang="en-US" dirty="0">
              <a:solidFill>
                <a:schemeClr val="bg1"/>
              </a:solidFill>
            </a:endParaRPr>
          </a:p>
          <a:p>
            <a:r>
              <a:rPr lang="en-US" dirty="0">
                <a:solidFill>
                  <a:schemeClr val="bg1"/>
                </a:solidFill>
              </a:rPr>
              <a:t>David </a:t>
            </a:r>
            <a:r>
              <a:rPr lang="en-US" dirty="0" err="1">
                <a:solidFill>
                  <a:schemeClr val="bg1"/>
                </a:solidFill>
              </a:rPr>
              <a:t>Whitmer</a:t>
            </a:r>
            <a:endParaRPr lang="en-US" dirty="0">
              <a:solidFill>
                <a:schemeClr val="bg1"/>
              </a:solidFill>
            </a:endParaRPr>
          </a:p>
          <a:p>
            <a:endParaRPr lang="en-US" dirty="0">
              <a:solidFill>
                <a:schemeClr val="bg1"/>
              </a:solidFill>
            </a:endParaRPr>
          </a:p>
        </p:txBody>
      </p:sp>
      <p:sp>
        <p:nvSpPr>
          <p:cNvPr id="8" name="TextBox 7"/>
          <p:cNvSpPr txBox="1"/>
          <p:nvPr/>
        </p:nvSpPr>
        <p:spPr>
          <a:xfrm>
            <a:off x="52387" y="6487100"/>
            <a:ext cx="3933825" cy="369332"/>
          </a:xfrm>
          <a:prstGeom prst="rect">
            <a:avLst/>
          </a:prstGeom>
          <a:noFill/>
        </p:spPr>
        <p:txBody>
          <a:bodyPr wrap="square" rtlCol="0">
            <a:spAutoFit/>
          </a:bodyPr>
          <a:lstStyle/>
          <a:p>
            <a:r>
              <a:rPr lang="en-US" dirty="0">
                <a:solidFill>
                  <a:schemeClr val="bg1"/>
                </a:solidFill>
              </a:rPr>
              <a:t>D&amp;C 67:1</a:t>
            </a:r>
          </a:p>
        </p:txBody>
      </p:sp>
      <p:sp>
        <p:nvSpPr>
          <p:cNvPr id="21" name="TextBox 20"/>
          <p:cNvSpPr txBox="1"/>
          <p:nvPr/>
        </p:nvSpPr>
        <p:spPr>
          <a:xfrm>
            <a:off x="8948318" y="2152323"/>
            <a:ext cx="2095500" cy="2585323"/>
          </a:xfrm>
          <a:prstGeom prst="rect">
            <a:avLst/>
          </a:prstGeom>
          <a:noFill/>
        </p:spPr>
        <p:txBody>
          <a:bodyPr wrap="square" rtlCol="0">
            <a:spAutoFit/>
          </a:bodyPr>
          <a:lstStyle/>
          <a:p>
            <a:r>
              <a:rPr lang="en-US" dirty="0">
                <a:solidFill>
                  <a:schemeClr val="bg1"/>
                </a:solidFill>
              </a:rPr>
              <a:t>John </a:t>
            </a:r>
            <a:r>
              <a:rPr lang="en-US" dirty="0" err="1">
                <a:solidFill>
                  <a:schemeClr val="bg1"/>
                </a:solidFill>
              </a:rPr>
              <a:t>Whitmer</a:t>
            </a:r>
            <a:endParaRPr lang="en-US" dirty="0">
              <a:solidFill>
                <a:schemeClr val="bg1"/>
              </a:solidFill>
            </a:endParaRPr>
          </a:p>
          <a:p>
            <a:endParaRPr lang="en-US" dirty="0">
              <a:solidFill>
                <a:schemeClr val="bg1"/>
              </a:solidFill>
            </a:endParaRPr>
          </a:p>
          <a:p>
            <a:r>
              <a:rPr lang="en-US" dirty="0">
                <a:solidFill>
                  <a:schemeClr val="bg1"/>
                </a:solidFill>
              </a:rPr>
              <a:t>Peter </a:t>
            </a:r>
            <a:r>
              <a:rPr lang="en-US" dirty="0" err="1">
                <a:solidFill>
                  <a:schemeClr val="bg1"/>
                </a:solidFill>
              </a:rPr>
              <a:t>Whitmer</a:t>
            </a:r>
            <a:r>
              <a:rPr lang="en-US" dirty="0">
                <a:solidFill>
                  <a:schemeClr val="bg1"/>
                </a:solidFill>
              </a:rPr>
              <a:t> Jr.</a:t>
            </a:r>
          </a:p>
          <a:p>
            <a:endParaRPr lang="en-US" dirty="0">
              <a:solidFill>
                <a:schemeClr val="bg1"/>
              </a:solidFill>
            </a:endParaRPr>
          </a:p>
          <a:p>
            <a:r>
              <a:rPr lang="en-US" dirty="0">
                <a:solidFill>
                  <a:schemeClr val="bg1"/>
                </a:solidFill>
              </a:rPr>
              <a:t>Orson Hyde</a:t>
            </a:r>
          </a:p>
          <a:p>
            <a:endParaRPr lang="en-US" dirty="0">
              <a:solidFill>
                <a:schemeClr val="bg1"/>
              </a:solidFill>
            </a:endParaRPr>
          </a:p>
          <a:p>
            <a:r>
              <a:rPr lang="en-US" dirty="0">
                <a:solidFill>
                  <a:schemeClr val="bg1"/>
                </a:solidFill>
              </a:rPr>
              <a:t>Luke Johnson</a:t>
            </a:r>
          </a:p>
          <a:p>
            <a:endParaRPr lang="en-US" dirty="0">
              <a:solidFill>
                <a:schemeClr val="bg1"/>
              </a:solidFill>
            </a:endParaRPr>
          </a:p>
          <a:p>
            <a:r>
              <a:rPr lang="en-US" dirty="0">
                <a:solidFill>
                  <a:schemeClr val="bg1"/>
                </a:solidFill>
              </a:rPr>
              <a:t>Lyman Johnson</a:t>
            </a:r>
          </a:p>
        </p:txBody>
      </p:sp>
      <p:sp>
        <p:nvSpPr>
          <p:cNvPr id="14" name="TextBox 13"/>
          <p:cNvSpPr txBox="1"/>
          <p:nvPr/>
        </p:nvSpPr>
        <p:spPr>
          <a:xfrm>
            <a:off x="4872037" y="5276301"/>
            <a:ext cx="2447925" cy="369332"/>
          </a:xfrm>
          <a:prstGeom prst="rect">
            <a:avLst/>
          </a:prstGeom>
          <a:noFill/>
        </p:spPr>
        <p:txBody>
          <a:bodyPr wrap="square" rtlCol="0">
            <a:spAutoFit/>
          </a:bodyPr>
          <a:lstStyle/>
          <a:p>
            <a:r>
              <a:rPr lang="en-US" dirty="0">
                <a:solidFill>
                  <a:schemeClr val="bg1"/>
                </a:solidFill>
              </a:rPr>
              <a:t>Only 10 were present</a:t>
            </a:r>
          </a:p>
        </p:txBody>
      </p:sp>
      <p:pic>
        <p:nvPicPr>
          <p:cNvPr id="3" name="Picture 2">
            <a:extLst>
              <a:ext uri="{FF2B5EF4-FFF2-40B4-BE49-F238E27FC236}">
                <a16:creationId xmlns:a16="http://schemas.microsoft.com/office/drawing/2014/main" id="{42F1FD51-F254-4478-AAEF-E26952136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575" y="1728787"/>
            <a:ext cx="4514850" cy="3400425"/>
          </a:xfrm>
          <a:prstGeom prst="rect">
            <a:avLst/>
          </a:prstGeom>
        </p:spPr>
      </p:pic>
    </p:spTree>
    <p:extLst>
      <p:ext uri="{BB962C8B-B14F-4D97-AF65-F5344CB8AC3E}">
        <p14:creationId xmlns:p14="http://schemas.microsoft.com/office/powerpoint/2010/main" val="78864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010E955F-EE4D-43A8-942F-CAEED706A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0" y="12345"/>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Behold and Harken</a:t>
            </a:r>
          </a:p>
        </p:txBody>
      </p:sp>
      <p:sp>
        <p:nvSpPr>
          <p:cNvPr id="8" name="TextBox 7"/>
          <p:cNvSpPr txBox="1"/>
          <p:nvPr/>
        </p:nvSpPr>
        <p:spPr>
          <a:xfrm>
            <a:off x="52387" y="6487100"/>
            <a:ext cx="3933825" cy="369332"/>
          </a:xfrm>
          <a:prstGeom prst="rect">
            <a:avLst/>
          </a:prstGeom>
          <a:noFill/>
        </p:spPr>
        <p:txBody>
          <a:bodyPr wrap="square" rtlCol="0">
            <a:spAutoFit/>
          </a:bodyPr>
          <a:lstStyle/>
          <a:p>
            <a:r>
              <a:rPr lang="en-US" dirty="0">
                <a:solidFill>
                  <a:schemeClr val="bg1"/>
                </a:solidFill>
              </a:rPr>
              <a:t>D&amp;C 67:1</a:t>
            </a:r>
          </a:p>
        </p:txBody>
      </p:sp>
      <p:grpSp>
        <p:nvGrpSpPr>
          <p:cNvPr id="9" name="Group 8"/>
          <p:cNvGrpSpPr/>
          <p:nvPr/>
        </p:nvGrpSpPr>
        <p:grpSpPr>
          <a:xfrm>
            <a:off x="503183" y="1127766"/>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57299" y="2397056"/>
              <a:ext cx="1905000" cy="1569660"/>
            </a:xfrm>
            <a:prstGeom prst="rect">
              <a:avLst/>
            </a:prstGeom>
          </p:spPr>
          <p:txBody>
            <a:bodyPr wrap="square">
              <a:spAutoFit/>
            </a:bodyPr>
            <a:lstStyle/>
            <a:p>
              <a:pPr algn="ctr"/>
              <a:r>
                <a:rPr lang="en-US" sz="1600" b="1" i="1" dirty="0"/>
                <a:t>The Lord hears our prayers and knows our hearts, </a:t>
              </a:r>
              <a:r>
                <a:rPr lang="en-US" sz="1600" b="1" i="0" dirty="0">
                  <a:solidFill>
                    <a:srgbClr val="53575B"/>
                  </a:solidFill>
                  <a:effectLst/>
                </a:rPr>
                <a:t>and can give us a testimony of the truth we seek.</a:t>
              </a:r>
              <a:endParaRPr lang="en-US" sz="1600" dirty="0">
                <a:solidFill>
                  <a:schemeClr val="bg1"/>
                </a:solidFill>
              </a:endParaRPr>
            </a:p>
          </p:txBody>
        </p:sp>
      </p:grpSp>
      <p:sp>
        <p:nvSpPr>
          <p:cNvPr id="33" name="TextBox 32"/>
          <p:cNvSpPr txBox="1"/>
          <p:nvPr/>
        </p:nvSpPr>
        <p:spPr>
          <a:xfrm>
            <a:off x="3593552" y="1320714"/>
            <a:ext cx="3767330" cy="2246769"/>
          </a:xfrm>
          <a:prstGeom prst="rect">
            <a:avLst/>
          </a:prstGeom>
          <a:noFill/>
        </p:spPr>
        <p:txBody>
          <a:bodyPr wrap="square" rtlCol="0">
            <a:spAutoFit/>
          </a:bodyPr>
          <a:lstStyle/>
          <a:p>
            <a:r>
              <a:rPr lang="en-US" sz="2000" b="1" dirty="0">
                <a:solidFill>
                  <a:schemeClr val="bg1"/>
                </a:solidFill>
              </a:rPr>
              <a:t>The Lord heard their prayers</a:t>
            </a:r>
          </a:p>
          <a:p>
            <a:endParaRPr lang="en-US" sz="2000" b="1" dirty="0">
              <a:solidFill>
                <a:schemeClr val="bg1"/>
              </a:solidFill>
            </a:endParaRPr>
          </a:p>
          <a:p>
            <a:r>
              <a:rPr lang="en-US" sz="2000" b="1" dirty="0">
                <a:solidFill>
                  <a:schemeClr val="bg1"/>
                </a:solidFill>
              </a:rPr>
              <a:t>The Lord knew what was in their hearts</a:t>
            </a:r>
          </a:p>
          <a:p>
            <a:endParaRPr lang="en-US" sz="2000" b="1" dirty="0">
              <a:solidFill>
                <a:schemeClr val="bg1"/>
              </a:solidFill>
            </a:endParaRPr>
          </a:p>
          <a:p>
            <a:r>
              <a:rPr lang="en-US" sz="2000" b="1" dirty="0">
                <a:solidFill>
                  <a:schemeClr val="bg1"/>
                </a:solidFill>
              </a:rPr>
              <a:t>The Lord was in their midst and His eyes were upon them</a:t>
            </a:r>
          </a:p>
        </p:txBody>
      </p:sp>
      <p:sp>
        <p:nvSpPr>
          <p:cNvPr id="34" name="TextBox 33"/>
          <p:cNvSpPr txBox="1"/>
          <p:nvPr/>
        </p:nvSpPr>
        <p:spPr>
          <a:xfrm>
            <a:off x="5021154" y="4655140"/>
            <a:ext cx="4417114" cy="1938992"/>
          </a:xfrm>
          <a:prstGeom prst="rect">
            <a:avLst/>
          </a:prstGeom>
          <a:noFill/>
        </p:spPr>
        <p:txBody>
          <a:bodyPr wrap="square" rtlCol="0">
            <a:spAutoFit/>
          </a:bodyPr>
          <a:lstStyle/>
          <a:p>
            <a:pPr algn="ctr"/>
            <a:r>
              <a:rPr lang="en-US" sz="4000" dirty="0">
                <a:solidFill>
                  <a:srgbClr val="FFFF00"/>
                </a:solidFill>
              </a:rPr>
              <a:t>Harken---The Lord requires their attention</a:t>
            </a:r>
          </a:p>
        </p:txBody>
      </p:sp>
      <p:pic>
        <p:nvPicPr>
          <p:cNvPr id="14" name="Picture 13">
            <a:extLst>
              <a:ext uri="{FF2B5EF4-FFF2-40B4-BE49-F238E27FC236}">
                <a16:creationId xmlns:a16="http://schemas.microsoft.com/office/drawing/2014/main" id="{4127EB67-35A0-EFDB-D5A5-846A1E57B130}"/>
              </a:ext>
            </a:extLst>
          </p:cNvPr>
          <p:cNvPicPr>
            <a:picLocks noChangeAspect="1"/>
          </p:cNvPicPr>
          <p:nvPr/>
        </p:nvPicPr>
        <p:blipFill>
          <a:blip r:embed="rId3"/>
          <a:stretch>
            <a:fillRect/>
          </a:stretch>
        </p:blipFill>
        <p:spPr>
          <a:xfrm>
            <a:off x="7741881" y="938063"/>
            <a:ext cx="3790658" cy="3581946"/>
          </a:xfrm>
          <a:prstGeom prst="rect">
            <a:avLst/>
          </a:prstGeom>
        </p:spPr>
      </p:pic>
    </p:spTree>
    <p:extLst>
      <p:ext uri="{BB962C8B-B14F-4D97-AF65-F5344CB8AC3E}">
        <p14:creationId xmlns:p14="http://schemas.microsoft.com/office/powerpoint/2010/main" val="19410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6E66C5E-3A17-49D5-9DD0-611D89E1A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5" name="TextBox 4"/>
          <p:cNvSpPr txBox="1"/>
          <p:nvPr/>
        </p:nvSpPr>
        <p:spPr>
          <a:xfrm>
            <a:off x="3781168" y="1859510"/>
            <a:ext cx="4597003" cy="3477875"/>
          </a:xfrm>
          <a:prstGeom prst="rect">
            <a:avLst/>
          </a:prstGeom>
          <a:noFill/>
        </p:spPr>
        <p:txBody>
          <a:bodyPr wrap="square" rtlCol="0">
            <a:spAutoFit/>
          </a:bodyPr>
          <a:lstStyle/>
          <a:p>
            <a:pPr algn="ctr" fontAlgn="base"/>
            <a:r>
              <a:rPr lang="en-US" sz="4400" dirty="0">
                <a:solidFill>
                  <a:srgbClr val="FFFF00"/>
                </a:solidFill>
              </a:rPr>
              <a:t> What fears do people have that may stop them from obtaining blessings? </a:t>
            </a:r>
          </a:p>
        </p:txBody>
      </p:sp>
      <p:sp>
        <p:nvSpPr>
          <p:cNvPr id="8" name="TextBox 7"/>
          <p:cNvSpPr txBox="1"/>
          <p:nvPr/>
        </p:nvSpPr>
        <p:spPr>
          <a:xfrm>
            <a:off x="52387" y="6487100"/>
            <a:ext cx="3933825" cy="369332"/>
          </a:xfrm>
          <a:prstGeom prst="rect">
            <a:avLst/>
          </a:prstGeom>
          <a:noFill/>
        </p:spPr>
        <p:txBody>
          <a:bodyPr wrap="square" rtlCol="0">
            <a:spAutoFit/>
          </a:bodyPr>
          <a:lstStyle/>
          <a:p>
            <a:r>
              <a:rPr lang="en-US" dirty="0">
                <a:solidFill>
                  <a:schemeClr val="bg1"/>
                </a:solidFill>
              </a:rPr>
              <a:t>D&amp;C 67:3</a:t>
            </a:r>
          </a:p>
        </p:txBody>
      </p:sp>
      <p:sp>
        <p:nvSpPr>
          <p:cNvPr id="9" name="TextBox 8"/>
          <p:cNvSpPr txBox="1"/>
          <p:nvPr/>
        </p:nvSpPr>
        <p:spPr>
          <a:xfrm>
            <a:off x="904534" y="1978654"/>
            <a:ext cx="2505075" cy="1077218"/>
          </a:xfrm>
          <a:prstGeom prst="rect">
            <a:avLst/>
          </a:prstGeom>
          <a:solidFill>
            <a:schemeClr val="accent4">
              <a:lumMod val="60000"/>
              <a:lumOff val="40000"/>
            </a:schemeClr>
          </a:solidFill>
        </p:spPr>
        <p:txBody>
          <a:bodyPr wrap="square" rtlCol="0">
            <a:spAutoFit/>
          </a:bodyPr>
          <a:lstStyle/>
          <a:p>
            <a:pPr algn="ctr" fontAlgn="base"/>
            <a:r>
              <a:rPr lang="en-US" sz="3200" dirty="0"/>
              <a:t>Fear of not fitting in</a:t>
            </a:r>
          </a:p>
        </p:txBody>
      </p:sp>
      <p:sp>
        <p:nvSpPr>
          <p:cNvPr id="10" name="TextBox 9"/>
          <p:cNvSpPr txBox="1"/>
          <p:nvPr/>
        </p:nvSpPr>
        <p:spPr>
          <a:xfrm>
            <a:off x="4661549" y="458665"/>
            <a:ext cx="2967038" cy="1077218"/>
          </a:xfrm>
          <a:prstGeom prst="rect">
            <a:avLst/>
          </a:prstGeom>
          <a:solidFill>
            <a:srgbClr val="7030A0"/>
          </a:solidFill>
        </p:spPr>
        <p:txBody>
          <a:bodyPr wrap="square" rtlCol="0">
            <a:spAutoFit/>
          </a:bodyPr>
          <a:lstStyle/>
          <a:p>
            <a:pPr algn="ctr" fontAlgn="base"/>
            <a:r>
              <a:rPr lang="en-US" sz="3200" dirty="0">
                <a:solidFill>
                  <a:schemeClr val="bg1"/>
                </a:solidFill>
              </a:rPr>
              <a:t>Fear of making mistakes</a:t>
            </a:r>
          </a:p>
        </p:txBody>
      </p:sp>
      <p:sp>
        <p:nvSpPr>
          <p:cNvPr id="11" name="TextBox 10"/>
          <p:cNvSpPr txBox="1"/>
          <p:nvPr/>
        </p:nvSpPr>
        <p:spPr>
          <a:xfrm>
            <a:off x="8649123" y="1732433"/>
            <a:ext cx="2743201" cy="1569660"/>
          </a:xfrm>
          <a:prstGeom prst="rect">
            <a:avLst/>
          </a:prstGeom>
          <a:solidFill>
            <a:schemeClr val="accent4">
              <a:lumMod val="50000"/>
            </a:schemeClr>
          </a:solidFill>
        </p:spPr>
        <p:txBody>
          <a:bodyPr wrap="square" rtlCol="0">
            <a:spAutoFit/>
          </a:bodyPr>
          <a:lstStyle/>
          <a:p>
            <a:pPr algn="ctr" fontAlgn="base"/>
            <a:r>
              <a:rPr lang="en-US" sz="3200" dirty="0">
                <a:solidFill>
                  <a:schemeClr val="bg1"/>
                </a:solidFill>
              </a:rPr>
              <a:t>Fear of changing their lives</a:t>
            </a:r>
          </a:p>
        </p:txBody>
      </p:sp>
      <p:sp>
        <p:nvSpPr>
          <p:cNvPr id="12" name="TextBox 11"/>
          <p:cNvSpPr txBox="1"/>
          <p:nvPr/>
        </p:nvSpPr>
        <p:spPr>
          <a:xfrm>
            <a:off x="1658028" y="4296416"/>
            <a:ext cx="1533525" cy="1077218"/>
          </a:xfrm>
          <a:prstGeom prst="rect">
            <a:avLst/>
          </a:prstGeom>
          <a:solidFill>
            <a:srgbClr val="FF6699"/>
          </a:solidFill>
        </p:spPr>
        <p:txBody>
          <a:bodyPr wrap="square" rtlCol="0">
            <a:spAutoFit/>
          </a:bodyPr>
          <a:lstStyle/>
          <a:p>
            <a:pPr algn="ctr" fontAlgn="base"/>
            <a:r>
              <a:rPr lang="en-US" sz="3200" dirty="0">
                <a:solidFill>
                  <a:schemeClr val="bg1"/>
                </a:solidFill>
              </a:rPr>
              <a:t>Fear of failure</a:t>
            </a:r>
          </a:p>
        </p:txBody>
      </p:sp>
      <p:sp>
        <p:nvSpPr>
          <p:cNvPr id="13" name="TextBox 12"/>
          <p:cNvSpPr txBox="1"/>
          <p:nvPr/>
        </p:nvSpPr>
        <p:spPr>
          <a:xfrm>
            <a:off x="8378171" y="4645338"/>
            <a:ext cx="2457451" cy="1077218"/>
          </a:xfrm>
          <a:prstGeom prst="rect">
            <a:avLst/>
          </a:prstGeom>
          <a:solidFill>
            <a:srgbClr val="C00000"/>
          </a:solidFill>
        </p:spPr>
        <p:txBody>
          <a:bodyPr wrap="square" rtlCol="0">
            <a:spAutoFit/>
          </a:bodyPr>
          <a:lstStyle/>
          <a:p>
            <a:pPr algn="ctr" fontAlgn="base"/>
            <a:r>
              <a:rPr lang="en-US" sz="3200" dirty="0">
                <a:solidFill>
                  <a:schemeClr val="bg1"/>
                </a:solidFill>
              </a:rPr>
              <a:t>Fear of repentance</a:t>
            </a:r>
          </a:p>
        </p:txBody>
      </p:sp>
      <p:sp>
        <p:nvSpPr>
          <p:cNvPr id="14" name="TextBox 13"/>
          <p:cNvSpPr txBox="1"/>
          <p:nvPr/>
        </p:nvSpPr>
        <p:spPr>
          <a:xfrm>
            <a:off x="4499237" y="5559083"/>
            <a:ext cx="3067050" cy="1077218"/>
          </a:xfrm>
          <a:prstGeom prst="rect">
            <a:avLst/>
          </a:prstGeom>
          <a:solidFill>
            <a:srgbClr val="00B050"/>
          </a:solidFill>
        </p:spPr>
        <p:txBody>
          <a:bodyPr wrap="square" rtlCol="0">
            <a:spAutoFit/>
          </a:bodyPr>
          <a:lstStyle/>
          <a:p>
            <a:pPr algn="ctr" fontAlgn="base"/>
            <a:r>
              <a:rPr lang="en-US" sz="3200" dirty="0">
                <a:solidFill>
                  <a:schemeClr val="bg1"/>
                </a:solidFill>
              </a:rPr>
              <a:t>Fear of rejection by loved ones</a:t>
            </a:r>
          </a:p>
        </p:txBody>
      </p:sp>
    </p:spTree>
    <p:extLst>
      <p:ext uri="{BB962C8B-B14F-4D97-AF65-F5344CB8AC3E}">
        <p14:creationId xmlns:p14="http://schemas.microsoft.com/office/powerpoint/2010/main" val="21862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CD88BE-A621-414C-81FC-69190A89B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0" y="12345"/>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Lack of Faith</a:t>
            </a:r>
          </a:p>
        </p:txBody>
      </p:sp>
      <p:sp>
        <p:nvSpPr>
          <p:cNvPr id="5" name="TextBox 4"/>
          <p:cNvSpPr txBox="1"/>
          <p:nvPr/>
        </p:nvSpPr>
        <p:spPr>
          <a:xfrm>
            <a:off x="504824" y="1303485"/>
            <a:ext cx="4647943" cy="4893647"/>
          </a:xfrm>
          <a:prstGeom prst="rect">
            <a:avLst/>
          </a:prstGeom>
          <a:noFill/>
        </p:spPr>
        <p:txBody>
          <a:bodyPr wrap="square" rtlCol="0">
            <a:spAutoFit/>
          </a:bodyPr>
          <a:lstStyle/>
          <a:p>
            <a:r>
              <a:rPr lang="en-US" sz="2000" b="1" dirty="0">
                <a:solidFill>
                  <a:schemeClr val="bg1"/>
                </a:solidFill>
              </a:rPr>
              <a:t>“The assembled Elders, or some of them, failed to receive a blessing which they had expected. </a:t>
            </a:r>
          </a:p>
          <a:p>
            <a:endParaRPr lang="en-US" sz="2000" b="1" dirty="0">
              <a:solidFill>
                <a:schemeClr val="bg1"/>
              </a:solidFill>
            </a:endParaRPr>
          </a:p>
          <a:p>
            <a:r>
              <a:rPr lang="en-US" sz="2000" b="1" dirty="0">
                <a:solidFill>
                  <a:schemeClr val="bg1"/>
                </a:solidFill>
              </a:rPr>
              <a:t>What that blessing was is not stated. It might have been a special manifestation concerning the </a:t>
            </a:r>
            <a:r>
              <a:rPr lang="en-US" sz="2000" b="1" i="1" dirty="0">
                <a:solidFill>
                  <a:schemeClr val="bg1"/>
                </a:solidFill>
              </a:rPr>
              <a:t>Book of Commandments</a:t>
            </a:r>
            <a:r>
              <a:rPr lang="en-US" sz="2000" b="1" dirty="0">
                <a:solidFill>
                  <a:schemeClr val="bg1"/>
                </a:solidFill>
              </a:rPr>
              <a:t>; or, some miraculous manifestation after the laying on of hands by the Prophet .</a:t>
            </a:r>
          </a:p>
          <a:p>
            <a:endParaRPr lang="en-US" sz="2000" b="1" dirty="0">
              <a:solidFill>
                <a:schemeClr val="bg1"/>
              </a:solidFill>
            </a:endParaRPr>
          </a:p>
          <a:p>
            <a:r>
              <a:rPr lang="en-US" sz="2000" b="1" dirty="0">
                <a:solidFill>
                  <a:schemeClr val="bg1"/>
                </a:solidFill>
              </a:rPr>
              <a:t>But whatever it was, some had failed to receive what they expected, and the reason is here stated: they lacked faith, and were consequently, dominated by fear.”</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8" name="TextBox 7"/>
          <p:cNvSpPr txBox="1"/>
          <p:nvPr/>
        </p:nvSpPr>
        <p:spPr>
          <a:xfrm>
            <a:off x="52387" y="6487100"/>
            <a:ext cx="3933825" cy="369332"/>
          </a:xfrm>
          <a:prstGeom prst="rect">
            <a:avLst/>
          </a:prstGeom>
          <a:noFill/>
        </p:spPr>
        <p:txBody>
          <a:bodyPr wrap="square" rtlCol="0">
            <a:spAutoFit/>
          </a:bodyPr>
          <a:lstStyle/>
          <a:p>
            <a:r>
              <a:rPr lang="en-US" dirty="0">
                <a:solidFill>
                  <a:schemeClr val="bg1"/>
                </a:solidFill>
              </a:rPr>
              <a:t>D&amp;C 67:4, 14</a:t>
            </a:r>
          </a:p>
        </p:txBody>
      </p:sp>
      <p:sp>
        <p:nvSpPr>
          <p:cNvPr id="2" name="Rectangle 1"/>
          <p:cNvSpPr/>
          <p:nvPr/>
        </p:nvSpPr>
        <p:spPr>
          <a:xfrm>
            <a:off x="5399009" y="4570771"/>
            <a:ext cx="6546748" cy="2200602"/>
          </a:xfrm>
          <a:prstGeom prst="rect">
            <a:avLst/>
          </a:prstGeom>
        </p:spPr>
        <p:txBody>
          <a:bodyPr wrap="square">
            <a:spAutoFit/>
          </a:bodyPr>
          <a:lstStyle/>
          <a:p>
            <a:r>
              <a:rPr lang="en-US" b="0" i="0" dirty="0">
                <a:solidFill>
                  <a:srgbClr val="FFFF00"/>
                </a:solidFill>
                <a:effectLst/>
                <a:latin typeface="Abadi" panose="020B0604020104020204" pitchFamily="34" charset="0"/>
              </a:rPr>
              <a:t>The Book of Commandments was the original title for the collection of revelations that was to be published. When the press and most of the copies were destroyed by a mob in Jackson County, the Prophet decided to add additional revelations that had been received in the meantime. The expanded edition was called the Book of Doctrine and Covenants in 1835.</a:t>
            </a:r>
          </a:p>
          <a:p>
            <a:r>
              <a:rPr lang="en-US" sz="1100" dirty="0">
                <a:solidFill>
                  <a:srgbClr val="FFFF00"/>
                </a:solidFill>
                <a:latin typeface="Abadi" panose="020B0604020104020204" pitchFamily="34" charset="0"/>
              </a:rPr>
              <a:t>Student Manual</a:t>
            </a:r>
            <a:endParaRPr lang="en-US" sz="1100" dirty="0">
              <a:solidFill>
                <a:srgbClr val="FFFF00"/>
              </a:solidFill>
            </a:endParaRPr>
          </a:p>
        </p:txBody>
      </p:sp>
      <p:pic>
        <p:nvPicPr>
          <p:cNvPr id="7" name="Picture 6" descr="A comparison of a person&#10;&#10;Description automatically generated">
            <a:extLst>
              <a:ext uri="{FF2B5EF4-FFF2-40B4-BE49-F238E27FC236}">
                <a16:creationId xmlns:a16="http://schemas.microsoft.com/office/drawing/2014/main" id="{3CA120E9-F14D-EB10-C4C8-2DEA619C8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0" y="53749"/>
            <a:ext cx="1459498" cy="1111998"/>
          </a:xfrm>
          <a:prstGeom prst="rect">
            <a:avLst/>
          </a:prstGeom>
        </p:spPr>
      </p:pic>
      <p:pic>
        <p:nvPicPr>
          <p:cNvPr id="11" name="Picture 10">
            <a:extLst>
              <a:ext uri="{FF2B5EF4-FFF2-40B4-BE49-F238E27FC236}">
                <a16:creationId xmlns:a16="http://schemas.microsoft.com/office/drawing/2014/main" id="{1CC82B43-E09A-9FB7-4FCE-4975CCEEBC44}"/>
              </a:ext>
            </a:extLst>
          </p:cNvPr>
          <p:cNvPicPr>
            <a:picLocks noChangeAspect="1"/>
          </p:cNvPicPr>
          <p:nvPr/>
        </p:nvPicPr>
        <p:blipFill>
          <a:blip r:embed="rId4"/>
          <a:stretch>
            <a:fillRect/>
          </a:stretch>
        </p:blipFill>
        <p:spPr>
          <a:xfrm>
            <a:off x="5585253" y="1303485"/>
            <a:ext cx="4998491" cy="3110844"/>
          </a:xfrm>
          <a:prstGeom prst="rect">
            <a:avLst/>
          </a:prstGeom>
        </p:spPr>
      </p:pic>
    </p:spTree>
    <p:extLst>
      <p:ext uri="{BB962C8B-B14F-4D97-AF65-F5344CB8AC3E}">
        <p14:creationId xmlns:p14="http://schemas.microsoft.com/office/powerpoint/2010/main" val="38338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736A5E-78F3-4D68-B820-14A2D956C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0" y="12345"/>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Imperfections</a:t>
            </a:r>
          </a:p>
        </p:txBody>
      </p:sp>
      <p:sp>
        <p:nvSpPr>
          <p:cNvPr id="5" name="TextBox 4"/>
          <p:cNvSpPr txBox="1"/>
          <p:nvPr/>
        </p:nvSpPr>
        <p:spPr>
          <a:xfrm>
            <a:off x="504825" y="1303485"/>
            <a:ext cx="4343400" cy="1815882"/>
          </a:xfrm>
          <a:prstGeom prst="rect">
            <a:avLst/>
          </a:prstGeom>
          <a:noFill/>
        </p:spPr>
        <p:txBody>
          <a:bodyPr wrap="square" rtlCol="0">
            <a:spAutoFit/>
          </a:bodyPr>
          <a:lstStyle/>
          <a:p>
            <a:r>
              <a:rPr lang="en-US" sz="2800" i="1" dirty="0">
                <a:solidFill>
                  <a:srgbClr val="FFFF00"/>
                </a:solidFill>
              </a:rPr>
              <a:t>Why should we sustain our Church leaders even though we know they are imperfect?</a:t>
            </a:r>
            <a:endParaRPr lang="en-US" sz="2800" dirty="0">
              <a:solidFill>
                <a:srgbClr val="FFFF00"/>
              </a:solidFill>
            </a:endParaRPr>
          </a:p>
        </p:txBody>
      </p:sp>
      <p:sp>
        <p:nvSpPr>
          <p:cNvPr id="8" name="TextBox 7"/>
          <p:cNvSpPr txBox="1"/>
          <p:nvPr/>
        </p:nvSpPr>
        <p:spPr>
          <a:xfrm>
            <a:off x="52387" y="6487100"/>
            <a:ext cx="3933825" cy="369332"/>
          </a:xfrm>
          <a:prstGeom prst="rect">
            <a:avLst/>
          </a:prstGeom>
          <a:noFill/>
        </p:spPr>
        <p:txBody>
          <a:bodyPr wrap="square" rtlCol="0">
            <a:spAutoFit/>
          </a:bodyPr>
          <a:lstStyle/>
          <a:p>
            <a:r>
              <a:rPr lang="en-US" dirty="0">
                <a:solidFill>
                  <a:schemeClr val="bg1"/>
                </a:solidFill>
              </a:rPr>
              <a:t>D&amp;C 67:5-8 Elder Neal A. Maxwell</a:t>
            </a:r>
          </a:p>
        </p:txBody>
      </p:sp>
      <p:sp>
        <p:nvSpPr>
          <p:cNvPr id="2" name="Rectangle 1"/>
          <p:cNvSpPr/>
          <p:nvPr/>
        </p:nvSpPr>
        <p:spPr>
          <a:xfrm>
            <a:off x="4848225" y="1834711"/>
            <a:ext cx="6096000" cy="1754326"/>
          </a:xfrm>
          <a:prstGeom prst="rect">
            <a:avLst/>
          </a:prstGeom>
        </p:spPr>
        <p:txBody>
          <a:bodyPr>
            <a:spAutoFit/>
          </a:bodyPr>
          <a:lstStyle/>
          <a:p>
            <a:r>
              <a:rPr lang="en-US" b="0" i="0" dirty="0">
                <a:solidFill>
                  <a:schemeClr val="bg1"/>
                </a:solidFill>
                <a:effectLst/>
                <a:latin typeface="Abadi" panose="020B0604020104020204" pitchFamily="34" charset="0"/>
              </a:rPr>
              <a:t>“Imperfect people are, in fact, called by our perfect Lord to assist in His work. The Lord declared to certain associates of </a:t>
            </a:r>
            <a:r>
              <a:rPr lang="en-US" b="0" i="0" u="none" strike="noStrike" dirty="0">
                <a:solidFill>
                  <a:schemeClr val="bg1"/>
                </a:solidFill>
                <a:effectLst/>
                <a:latin typeface="Abadi" panose="020B0604020104020204" pitchFamily="34" charset="0"/>
              </a:rPr>
              <a:t>Joseph Smith </a:t>
            </a:r>
            <a:r>
              <a:rPr lang="en-US" b="0" i="0" dirty="0">
                <a:solidFill>
                  <a:schemeClr val="bg1"/>
                </a:solidFill>
                <a:effectLst/>
                <a:latin typeface="Abadi" panose="020B0604020104020204" pitchFamily="34" charset="0"/>
              </a:rPr>
              <a:t>that He knew that they had observed Joseph’s minor imperfections. Even so, the Lord then testified that the revelations given through the Prophet were true! </a:t>
            </a:r>
            <a:endParaRPr lang="en-US" dirty="0">
              <a:solidFill>
                <a:schemeClr val="bg1"/>
              </a:solidFill>
            </a:endParaRPr>
          </a:p>
        </p:txBody>
      </p:sp>
      <p:sp>
        <p:nvSpPr>
          <p:cNvPr id="3" name="Rectangle 2"/>
          <p:cNvSpPr/>
          <p:nvPr/>
        </p:nvSpPr>
        <p:spPr>
          <a:xfrm>
            <a:off x="657225" y="4667376"/>
            <a:ext cx="6096000" cy="1477328"/>
          </a:xfrm>
          <a:prstGeom prst="rect">
            <a:avLst/>
          </a:prstGeom>
        </p:spPr>
        <p:txBody>
          <a:bodyPr>
            <a:spAutoFit/>
          </a:bodyPr>
          <a:lstStyle/>
          <a:p>
            <a:r>
              <a:rPr lang="en-US" b="0" i="0" dirty="0">
                <a:solidFill>
                  <a:schemeClr val="bg1"/>
                </a:solidFill>
                <a:effectLst/>
                <a:latin typeface="Abadi" panose="020B0604020104020204" pitchFamily="34" charset="0"/>
              </a:rPr>
              <a:t>“Unsurprisingly, therefore, we do notice each other’s weaknesses. But we should not celebrate them. Let us be grateful for the small strides that we and others make, rather than rejoice in the shortfalls. And when mistakes occur, let them become instructive, not destructive.</a:t>
            </a:r>
            <a:endParaRPr lang="en-US" dirty="0">
              <a:solidFill>
                <a:schemeClr val="bg1"/>
              </a:solidFill>
            </a:endParaRPr>
          </a:p>
        </p:txBody>
      </p:sp>
      <p:pic>
        <p:nvPicPr>
          <p:cNvPr id="7" name="Picture 6">
            <a:extLst>
              <a:ext uri="{FF2B5EF4-FFF2-40B4-BE49-F238E27FC236}">
                <a16:creationId xmlns:a16="http://schemas.microsoft.com/office/drawing/2014/main" id="{E4756714-2358-4E0E-891C-734C89882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608" y="3461657"/>
            <a:ext cx="4762500" cy="3162300"/>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B076CE70-1224-36B5-3D12-63B0DCED7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8" y="187546"/>
            <a:ext cx="840193" cy="1051499"/>
          </a:xfrm>
          <a:prstGeom prst="rect">
            <a:avLst/>
          </a:prstGeom>
        </p:spPr>
      </p:pic>
    </p:spTree>
    <p:extLst>
      <p:ext uri="{BB962C8B-B14F-4D97-AF65-F5344CB8AC3E}">
        <p14:creationId xmlns:p14="http://schemas.microsoft.com/office/powerpoint/2010/main" val="23619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229142-83EF-43AB-A732-F62532A10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0" y="12345"/>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Additional Test</a:t>
            </a:r>
          </a:p>
        </p:txBody>
      </p:sp>
      <p:sp>
        <p:nvSpPr>
          <p:cNvPr id="8" name="TextBox 7"/>
          <p:cNvSpPr txBox="1"/>
          <p:nvPr/>
        </p:nvSpPr>
        <p:spPr>
          <a:xfrm>
            <a:off x="52387" y="6487100"/>
            <a:ext cx="3933825" cy="369332"/>
          </a:xfrm>
          <a:prstGeom prst="rect">
            <a:avLst/>
          </a:prstGeom>
          <a:noFill/>
        </p:spPr>
        <p:txBody>
          <a:bodyPr wrap="square" rtlCol="0">
            <a:spAutoFit/>
          </a:bodyPr>
          <a:lstStyle/>
          <a:p>
            <a:r>
              <a:rPr lang="en-US" dirty="0">
                <a:solidFill>
                  <a:schemeClr val="bg1"/>
                </a:solidFill>
              </a:rPr>
              <a:t>D&amp;C 67:9</a:t>
            </a:r>
          </a:p>
        </p:txBody>
      </p:sp>
      <p:sp>
        <p:nvSpPr>
          <p:cNvPr id="2" name="Rectangle 1"/>
          <p:cNvSpPr/>
          <p:nvPr/>
        </p:nvSpPr>
        <p:spPr>
          <a:xfrm>
            <a:off x="438150" y="1135146"/>
            <a:ext cx="4562475" cy="1200329"/>
          </a:xfrm>
          <a:prstGeom prst="rect">
            <a:avLst/>
          </a:prstGeom>
        </p:spPr>
        <p:txBody>
          <a:bodyPr wrap="square">
            <a:spAutoFit/>
          </a:bodyPr>
          <a:lstStyle/>
          <a:p>
            <a:r>
              <a:rPr lang="en-US" b="1" i="0" dirty="0">
                <a:solidFill>
                  <a:srgbClr val="FFFF00"/>
                </a:solidFill>
                <a:effectLst/>
                <a:latin typeface="Abadi" panose="020B0604020104020204" pitchFamily="34" charset="0"/>
              </a:rPr>
              <a:t>A Challenge:</a:t>
            </a:r>
          </a:p>
          <a:p>
            <a:r>
              <a:rPr lang="en-US" b="1" dirty="0">
                <a:solidFill>
                  <a:srgbClr val="FFFF00"/>
                </a:solidFill>
              </a:rPr>
              <a:t>William E. </a:t>
            </a:r>
            <a:r>
              <a:rPr lang="en-US" b="1" dirty="0" err="1">
                <a:solidFill>
                  <a:srgbClr val="FFFF00"/>
                </a:solidFill>
              </a:rPr>
              <a:t>McLellin</a:t>
            </a:r>
            <a:r>
              <a:rPr lang="en-US" b="1" dirty="0">
                <a:solidFill>
                  <a:srgbClr val="FFFF00"/>
                </a:solidFill>
              </a:rPr>
              <a:t> decided to take the Lord’s challenge to write a revelation comparable to those that Joseph Smith had received.</a:t>
            </a:r>
          </a:p>
        </p:txBody>
      </p:sp>
      <p:sp>
        <p:nvSpPr>
          <p:cNvPr id="4" name="Rectangle 3"/>
          <p:cNvSpPr/>
          <p:nvPr/>
        </p:nvSpPr>
        <p:spPr>
          <a:xfrm>
            <a:off x="4438650" y="2793781"/>
            <a:ext cx="6096000" cy="3693319"/>
          </a:xfrm>
          <a:prstGeom prst="rect">
            <a:avLst/>
          </a:prstGeom>
        </p:spPr>
        <p:txBody>
          <a:bodyPr>
            <a:spAutoFit/>
          </a:bodyPr>
          <a:lstStyle/>
          <a:p>
            <a:r>
              <a:rPr lang="en-US" b="0" i="0" dirty="0">
                <a:solidFill>
                  <a:schemeClr val="bg1"/>
                </a:solidFill>
                <a:effectLst/>
                <a:latin typeface="Abadi" panose="020B0604020104020204" pitchFamily="34" charset="0"/>
              </a:rPr>
              <a:t>“William E. </a:t>
            </a:r>
            <a:r>
              <a:rPr lang="en-US" b="0" i="0" dirty="0" err="1">
                <a:solidFill>
                  <a:schemeClr val="bg1"/>
                </a:solidFill>
                <a:effectLst/>
                <a:latin typeface="Abadi" panose="020B0604020104020204" pitchFamily="34" charset="0"/>
              </a:rPr>
              <a:t>M’Lellin</a:t>
            </a:r>
            <a:r>
              <a:rPr lang="en-US" b="0" i="0" dirty="0">
                <a:solidFill>
                  <a:schemeClr val="bg1"/>
                </a:solidFill>
                <a:effectLst/>
                <a:latin typeface="Abadi" panose="020B0604020104020204" pitchFamily="34" charset="0"/>
              </a:rPr>
              <a:t>, as the wisest man, in his own estimation, having more learning than sense, endeavored to write a commandment like unto one of the least of the Lord’s, but failed; it is an awful responsibility to write in the name of the Lord.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Elders and all present that witnessed this vain attempt of a man to imitate the language of </a:t>
            </a:r>
            <a:r>
              <a:rPr lang="en-US" b="0" i="0" u="none" strike="noStrike" dirty="0">
                <a:solidFill>
                  <a:schemeClr val="bg1"/>
                </a:solidFill>
                <a:effectLst/>
                <a:latin typeface="Abadi" panose="020B0604020104020204" pitchFamily="34" charset="0"/>
              </a:rPr>
              <a:t>Jesus Christ</a:t>
            </a:r>
            <a:r>
              <a:rPr lang="en-US" b="0" i="0" dirty="0">
                <a:solidFill>
                  <a:schemeClr val="bg1"/>
                </a:solidFill>
                <a:effectLst/>
                <a:latin typeface="Abadi" panose="020B0604020104020204" pitchFamily="34" charset="0"/>
              </a:rPr>
              <a:t>, renewed their faith in the fulness of the Gospel, and in the truth of the commandments and revelations which the Lord had given to the Church through my instrumentality; and the Elders signified a willingness to bear testimony of their truth to all the world.” </a:t>
            </a:r>
            <a:r>
              <a:rPr lang="en-US" sz="1100" b="0" i="0" dirty="0">
                <a:solidFill>
                  <a:schemeClr val="bg1"/>
                </a:solidFill>
                <a:effectLst/>
                <a:latin typeface="Abadi" panose="020B0604020104020204" pitchFamily="34" charset="0"/>
              </a:rPr>
              <a:t>(</a:t>
            </a:r>
            <a:r>
              <a:rPr lang="en-US" sz="1100" b="0" i="1" dirty="0">
                <a:solidFill>
                  <a:schemeClr val="bg1"/>
                </a:solidFill>
                <a:effectLst/>
                <a:latin typeface="Abadi" panose="020B0604020104020204" pitchFamily="34" charset="0"/>
              </a:rPr>
              <a:t>History of the Church,</a:t>
            </a:r>
            <a:r>
              <a:rPr lang="en-US" sz="1100" b="0" i="0" dirty="0">
                <a:solidFill>
                  <a:schemeClr val="bg1"/>
                </a:solidFill>
                <a:effectLst/>
                <a:latin typeface="Abadi" panose="020B0604020104020204" pitchFamily="34" charset="0"/>
              </a:rPr>
              <a:t> 1:226).</a:t>
            </a:r>
            <a:endParaRPr lang="en-US" sz="1100" dirty="0">
              <a:solidFill>
                <a:schemeClr val="bg1"/>
              </a:solidFill>
            </a:endParaRPr>
          </a:p>
        </p:txBody>
      </p:sp>
      <p:pic>
        <p:nvPicPr>
          <p:cNvPr id="5" name="Picture 4">
            <a:extLst>
              <a:ext uri="{FF2B5EF4-FFF2-40B4-BE49-F238E27FC236}">
                <a16:creationId xmlns:a16="http://schemas.microsoft.com/office/drawing/2014/main" id="{A6953BBB-845F-4C32-A854-E5E970F37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9" y="2888988"/>
            <a:ext cx="2428875" cy="3267075"/>
          </a:xfrm>
          <a:prstGeom prst="rect">
            <a:avLst/>
          </a:prstGeom>
        </p:spPr>
      </p:pic>
    </p:spTree>
    <p:extLst>
      <p:ext uri="{BB962C8B-B14F-4D97-AF65-F5344CB8AC3E}">
        <p14:creationId xmlns:p14="http://schemas.microsoft.com/office/powerpoint/2010/main" val="409003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AD7A54-A30F-4B95-A086-70C46F70D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0"/>
            <a:ext cx="12224657" cy="6858000"/>
          </a:xfrm>
          <a:prstGeom prst="rect">
            <a:avLst/>
          </a:prstGeom>
        </p:spPr>
      </p:pic>
      <p:sp>
        <p:nvSpPr>
          <p:cNvPr id="6" name="TextBox 5"/>
          <p:cNvSpPr txBox="1"/>
          <p:nvPr/>
        </p:nvSpPr>
        <p:spPr>
          <a:xfrm>
            <a:off x="0" y="12345"/>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Righteousness With Faith</a:t>
            </a:r>
          </a:p>
        </p:txBody>
      </p:sp>
      <p:sp>
        <p:nvSpPr>
          <p:cNvPr id="8" name="TextBox 7"/>
          <p:cNvSpPr txBox="1"/>
          <p:nvPr/>
        </p:nvSpPr>
        <p:spPr>
          <a:xfrm>
            <a:off x="52387" y="6487100"/>
            <a:ext cx="3933825" cy="369332"/>
          </a:xfrm>
          <a:prstGeom prst="rect">
            <a:avLst/>
          </a:prstGeom>
          <a:noFill/>
        </p:spPr>
        <p:txBody>
          <a:bodyPr wrap="square" rtlCol="0">
            <a:spAutoFit/>
          </a:bodyPr>
          <a:lstStyle/>
          <a:p>
            <a:r>
              <a:rPr lang="en-US" dirty="0">
                <a:solidFill>
                  <a:schemeClr val="bg1"/>
                </a:solidFill>
              </a:rPr>
              <a:t>D&amp;C 67:9-13  Elder Richard G. Scott</a:t>
            </a:r>
          </a:p>
        </p:txBody>
      </p:sp>
      <p:sp>
        <p:nvSpPr>
          <p:cNvPr id="3" name="Rectangle 2"/>
          <p:cNvSpPr/>
          <p:nvPr/>
        </p:nvSpPr>
        <p:spPr>
          <a:xfrm>
            <a:off x="271462" y="1173703"/>
            <a:ext cx="4500563" cy="1107996"/>
          </a:xfrm>
          <a:prstGeom prst="rect">
            <a:avLst/>
          </a:prstGeom>
        </p:spPr>
        <p:txBody>
          <a:bodyPr wrap="square">
            <a:spAutoFit/>
          </a:bodyPr>
          <a:lstStyle/>
          <a:p>
            <a:r>
              <a:rPr lang="en-US" b="0" i="0" dirty="0">
                <a:solidFill>
                  <a:schemeClr val="bg1"/>
                </a:solidFill>
                <a:effectLst/>
                <a:latin typeface="Abadi" panose="020B0604020104020204" pitchFamily="34" charset="0"/>
              </a:rPr>
              <a:t>“None of the revelations contains anything that has a tendency to produce unrighteousness, or to condone it.”</a:t>
            </a:r>
          </a:p>
          <a:p>
            <a:r>
              <a:rPr lang="en-US" sz="1200" dirty="0">
                <a:solidFill>
                  <a:schemeClr val="bg1"/>
                </a:solidFill>
                <a:latin typeface="Abadi" panose="020B0604020104020204" pitchFamily="34" charset="0"/>
              </a:rPr>
              <a:t>Smith and </a:t>
            </a:r>
            <a:r>
              <a:rPr lang="en-US" sz="1200" dirty="0" err="1">
                <a:solidFill>
                  <a:schemeClr val="bg1"/>
                </a:solidFill>
                <a:latin typeface="Abadi" panose="020B0604020104020204" pitchFamily="34" charset="0"/>
              </a:rPr>
              <a:t>Sjodahl</a:t>
            </a:r>
            <a:endParaRPr lang="en-US" sz="1200" dirty="0">
              <a:solidFill>
                <a:schemeClr val="bg1"/>
              </a:solidFill>
            </a:endParaRPr>
          </a:p>
        </p:txBody>
      </p:sp>
      <p:sp>
        <p:nvSpPr>
          <p:cNvPr id="5" name="Rectangle 4"/>
          <p:cNvSpPr/>
          <p:nvPr/>
        </p:nvSpPr>
        <p:spPr>
          <a:xfrm>
            <a:off x="5544257" y="1680845"/>
            <a:ext cx="6096000" cy="4524315"/>
          </a:xfrm>
          <a:prstGeom prst="rect">
            <a:avLst/>
          </a:prstGeom>
        </p:spPr>
        <p:txBody>
          <a:bodyPr>
            <a:spAutoFit/>
          </a:bodyPr>
          <a:lstStyle/>
          <a:p>
            <a:pPr fontAlgn="base"/>
            <a:r>
              <a:rPr lang="en-US" dirty="0">
                <a:solidFill>
                  <a:schemeClr val="bg1"/>
                </a:solidFill>
                <a:latin typeface="Abadi" panose="020B0604020104020204" pitchFamily="34" charset="0"/>
              </a:rPr>
              <a:t>The F</a:t>
            </a:r>
            <a:r>
              <a:rPr lang="en-US" b="0" i="0" dirty="0">
                <a:solidFill>
                  <a:schemeClr val="bg1"/>
                </a:solidFill>
                <a:effectLst/>
                <a:latin typeface="Abadi" panose="020B0604020104020204" pitchFamily="34" charset="0"/>
              </a:rPr>
              <a:t>ruits of faith as you follow the principles God has established for its use.</a:t>
            </a:r>
          </a:p>
          <a:p>
            <a:pPr fontAlgn="base"/>
            <a:endParaRPr lang="en-US" b="0" i="0" dirty="0">
              <a:solidFill>
                <a:schemeClr val="bg1"/>
              </a:solidFill>
              <a:effectLst/>
              <a:latin typeface="Abadi" panose="020B0604020104020204" pitchFamily="34" charset="0"/>
            </a:endParaRPr>
          </a:p>
          <a:p>
            <a:pPr fontAlgn="base">
              <a:buFont typeface="Arial" panose="020B0604020202020204" pitchFamily="34" charset="0"/>
              <a:buChar char="•"/>
            </a:pPr>
            <a:r>
              <a:rPr lang="en-US" b="0" i="0" dirty="0">
                <a:solidFill>
                  <a:schemeClr val="bg1"/>
                </a:solidFill>
                <a:effectLst/>
                <a:latin typeface="Abadi" panose="020B0604020104020204" pitchFamily="34" charset="0"/>
              </a:rPr>
              <a:t>• Trust in God and in His willingness to provide help when needed, no matter how challenging the circumstance.</a:t>
            </a:r>
          </a:p>
          <a:p>
            <a:pPr fontAlgn="base">
              <a:buFont typeface="Arial" panose="020B0604020202020204" pitchFamily="34" charset="0"/>
              <a:buChar char="•"/>
            </a:pPr>
            <a:endParaRPr lang="en-US" b="0" i="0" dirty="0">
              <a:solidFill>
                <a:schemeClr val="bg1"/>
              </a:solidFill>
              <a:effectLst/>
              <a:latin typeface="Abadi" panose="020B0604020104020204" pitchFamily="34" charset="0"/>
            </a:endParaRPr>
          </a:p>
          <a:p>
            <a:pPr fontAlgn="base">
              <a:buFont typeface="Arial" panose="020B0604020202020204" pitchFamily="34" charset="0"/>
              <a:buChar char="•"/>
            </a:pPr>
            <a:r>
              <a:rPr lang="en-US" b="0" i="0" dirty="0">
                <a:solidFill>
                  <a:schemeClr val="bg1"/>
                </a:solidFill>
                <a:effectLst/>
                <a:latin typeface="Abadi" panose="020B0604020104020204" pitchFamily="34" charset="0"/>
              </a:rPr>
              <a:t>• Obey His commandments and live to demonstrate that He can trust you.</a:t>
            </a:r>
          </a:p>
          <a:p>
            <a:pPr fontAlgn="base">
              <a:buFont typeface="Arial" panose="020B0604020202020204" pitchFamily="34" charset="0"/>
              <a:buChar char="•"/>
            </a:pPr>
            <a:endParaRPr lang="en-US" b="0" i="0" dirty="0">
              <a:solidFill>
                <a:schemeClr val="bg1"/>
              </a:solidFill>
              <a:effectLst/>
              <a:latin typeface="Abadi" panose="020B0604020104020204" pitchFamily="34" charset="0"/>
            </a:endParaRPr>
          </a:p>
          <a:p>
            <a:pPr fontAlgn="base">
              <a:buFont typeface="Arial" panose="020B0604020202020204" pitchFamily="34" charset="0"/>
              <a:buChar char="•"/>
            </a:pPr>
            <a:r>
              <a:rPr lang="en-US" b="0" i="0" dirty="0">
                <a:solidFill>
                  <a:schemeClr val="bg1"/>
                </a:solidFill>
                <a:effectLst/>
                <a:latin typeface="Abadi" panose="020B0604020104020204" pitchFamily="34" charset="0"/>
              </a:rPr>
              <a:t>• Be sensitive to the quiet prompting of the Spirit.</a:t>
            </a:r>
          </a:p>
          <a:p>
            <a:pPr fontAlgn="base">
              <a:buFont typeface="Arial" panose="020B0604020202020204" pitchFamily="34" charset="0"/>
              <a:buChar char="•"/>
            </a:pPr>
            <a:endParaRPr lang="en-US" b="0" i="0" dirty="0">
              <a:solidFill>
                <a:schemeClr val="bg1"/>
              </a:solidFill>
              <a:effectLst/>
              <a:latin typeface="Abadi" panose="020B0604020104020204" pitchFamily="34" charset="0"/>
            </a:endParaRPr>
          </a:p>
          <a:p>
            <a:pPr fontAlgn="base">
              <a:buFont typeface="Arial" panose="020B0604020202020204" pitchFamily="34" charset="0"/>
              <a:buChar char="•"/>
            </a:pPr>
            <a:r>
              <a:rPr lang="en-US" b="0" i="0" dirty="0">
                <a:solidFill>
                  <a:schemeClr val="bg1"/>
                </a:solidFill>
                <a:effectLst/>
                <a:latin typeface="Abadi" panose="020B0604020104020204" pitchFamily="34" charset="0"/>
              </a:rPr>
              <a:t>• Act courageously on that prompting.</a:t>
            </a:r>
          </a:p>
          <a:p>
            <a:pPr fontAlgn="base">
              <a:buFont typeface="Arial" panose="020B0604020202020204" pitchFamily="34" charset="0"/>
              <a:buChar char="•"/>
            </a:pPr>
            <a:endParaRPr lang="en-US" b="0" i="0" dirty="0">
              <a:solidFill>
                <a:schemeClr val="bg1"/>
              </a:solidFill>
              <a:effectLst/>
              <a:latin typeface="Abadi" panose="020B0604020104020204" pitchFamily="34" charset="0"/>
            </a:endParaRPr>
          </a:p>
          <a:p>
            <a:pPr fontAlgn="base">
              <a:buFont typeface="Arial" panose="020B0604020202020204" pitchFamily="34" charset="0"/>
              <a:buChar char="•"/>
            </a:pPr>
            <a:r>
              <a:rPr lang="en-US" b="0" i="0" dirty="0">
                <a:solidFill>
                  <a:schemeClr val="bg1"/>
                </a:solidFill>
                <a:effectLst/>
                <a:latin typeface="Abadi" panose="020B0604020104020204" pitchFamily="34" charset="0"/>
              </a:rPr>
              <a:t>• </a:t>
            </a:r>
            <a:r>
              <a:rPr lang="en-US" b="0" i="0" dirty="0">
                <a:solidFill>
                  <a:srgbClr val="FFFF00"/>
                </a:solidFill>
                <a:effectLst/>
                <a:latin typeface="Abadi" panose="020B0604020104020204" pitchFamily="34" charset="0"/>
              </a:rPr>
              <a:t>Be patient and understanding when God lets you struggle to grow and answers come a piece at a time over an extended period.</a:t>
            </a:r>
          </a:p>
        </p:txBody>
      </p:sp>
      <p:pic>
        <p:nvPicPr>
          <p:cNvPr id="7" name="Picture 6">
            <a:extLst>
              <a:ext uri="{FF2B5EF4-FFF2-40B4-BE49-F238E27FC236}">
                <a16:creationId xmlns:a16="http://schemas.microsoft.com/office/drawing/2014/main" id="{022FEBD9-3074-26CF-9184-7F000A085175}"/>
              </a:ext>
            </a:extLst>
          </p:cNvPr>
          <p:cNvPicPr>
            <a:picLocks noChangeAspect="1"/>
          </p:cNvPicPr>
          <p:nvPr/>
        </p:nvPicPr>
        <p:blipFill>
          <a:blip r:embed="rId3"/>
          <a:stretch>
            <a:fillRect/>
          </a:stretch>
        </p:blipFill>
        <p:spPr>
          <a:xfrm>
            <a:off x="578375" y="2841486"/>
            <a:ext cx="4158780" cy="2726241"/>
          </a:xfrm>
          <a:prstGeom prst="rect">
            <a:avLst/>
          </a:prstGeom>
        </p:spPr>
      </p:pic>
      <p:pic>
        <p:nvPicPr>
          <p:cNvPr id="11" name="Picture 10" descr="A close-up of a person in a suit&#10;&#10;Description automatically generated">
            <a:extLst>
              <a:ext uri="{FF2B5EF4-FFF2-40B4-BE49-F238E27FC236}">
                <a16:creationId xmlns:a16="http://schemas.microsoft.com/office/drawing/2014/main" id="{635CF2EE-0209-E6CB-F56B-9F85330A2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395" y="190481"/>
            <a:ext cx="927143" cy="1163946"/>
          </a:xfrm>
          <a:prstGeom prst="rect">
            <a:avLst/>
          </a:prstGeom>
        </p:spPr>
      </p:pic>
    </p:spTree>
    <p:extLst>
      <p:ext uri="{BB962C8B-B14F-4D97-AF65-F5344CB8AC3E}">
        <p14:creationId xmlns:p14="http://schemas.microsoft.com/office/powerpoint/2010/main" val="250441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TotalTime>
  <Words>2927</Words>
  <Application>Microsoft Office PowerPoint</Application>
  <PresentationFormat>Widescreen</PresentationFormat>
  <Paragraphs>151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Open Sans</vt:lpstr>
      <vt:lpstr>Abadi</vt:lpstr>
      <vt:lpstr>Arial Rounded MT Bold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27</cp:revision>
  <dcterms:created xsi:type="dcterms:W3CDTF">2014-11-03T13:25:47Z</dcterms:created>
  <dcterms:modified xsi:type="dcterms:W3CDTF">2025-01-01T15:52:06Z</dcterms:modified>
</cp:coreProperties>
</file>