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59" r:id="rId4"/>
    <p:sldId id="260" r:id="rId5"/>
    <p:sldId id="263" r:id="rId6"/>
    <p:sldId id="264" r:id="rId7"/>
    <p:sldId id="261" r:id="rId8"/>
    <p:sldId id="265" r:id="rId9"/>
    <p:sldId id="267" r:id="rId10"/>
    <p:sldId id="266"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6170-F87B-A9E9-98B4-2C09D5E18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9E9E4-B081-142D-4A8B-460036D0F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84BDA-53F8-149D-5A2F-7166E0B56907}"/>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5" name="Footer Placeholder 4">
            <a:extLst>
              <a:ext uri="{FF2B5EF4-FFF2-40B4-BE49-F238E27FC236}">
                <a16:creationId xmlns:a16="http://schemas.microsoft.com/office/drawing/2014/main" id="{C811B6DF-BFE2-A5AC-166A-F03A1B680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CCF52-C5A2-C695-F0F9-420B513FF61F}"/>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191126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792C-157B-DBF8-4322-CC8BA8B7D0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DAE5B-48E3-4BDE-8053-00690EDAE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7EB93-C0BF-8466-FAD3-73C4486EB395}"/>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5" name="Footer Placeholder 4">
            <a:extLst>
              <a:ext uri="{FF2B5EF4-FFF2-40B4-BE49-F238E27FC236}">
                <a16:creationId xmlns:a16="http://schemas.microsoft.com/office/drawing/2014/main" id="{D84632ED-842C-4EA7-A6A1-10311E3CD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28A7A-CC85-5619-672A-D9DB2BD1B735}"/>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65644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CF85D-6569-0349-7EA3-877A359183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9BD65-48BA-ABDD-BC59-8A38397F8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9BBF4-70E4-7162-54ED-AAC48663C5A8}"/>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5" name="Footer Placeholder 4">
            <a:extLst>
              <a:ext uri="{FF2B5EF4-FFF2-40B4-BE49-F238E27FC236}">
                <a16:creationId xmlns:a16="http://schemas.microsoft.com/office/drawing/2014/main" id="{47DA7E92-6726-ACD4-25ED-898AE2F6C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EAC4C-6BE0-50E2-24DE-8E172356546E}"/>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396360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9548-B75C-8A4E-2BC9-7B0876FC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74C773-DAB4-147E-5A8D-33C5D3D9B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90BC7-BABA-19EC-51F3-6472EA97E8A5}"/>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5" name="Footer Placeholder 4">
            <a:extLst>
              <a:ext uri="{FF2B5EF4-FFF2-40B4-BE49-F238E27FC236}">
                <a16:creationId xmlns:a16="http://schemas.microsoft.com/office/drawing/2014/main" id="{A1FFE6C0-8C60-73AE-0145-0B1947123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38EF5-9966-7BC3-6105-CF36C8D41B97}"/>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189442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629F-B9C9-C0D4-64DC-429B84A67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352501-FB9B-DEFD-E707-2F2B91C305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3965F-6F6B-A911-F595-13C44803F049}"/>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5" name="Footer Placeholder 4">
            <a:extLst>
              <a:ext uri="{FF2B5EF4-FFF2-40B4-BE49-F238E27FC236}">
                <a16:creationId xmlns:a16="http://schemas.microsoft.com/office/drawing/2014/main" id="{9FB46F50-D58D-6FF4-A671-1AA4C8551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A2407-39FA-86C2-8A19-994483859CA8}"/>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207456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3DCB-737F-108E-15E1-5A3BF6240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42FB7-9D9B-7AB8-E4BE-590A2E286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725935-890E-6E72-D788-7E75BB591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F4A49-AC50-7852-DA6D-CDE74FF8CD5D}"/>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6" name="Footer Placeholder 5">
            <a:extLst>
              <a:ext uri="{FF2B5EF4-FFF2-40B4-BE49-F238E27FC236}">
                <a16:creationId xmlns:a16="http://schemas.microsoft.com/office/drawing/2014/main" id="{0E9ED3ED-D0C5-DE4A-C586-65E2A6B6B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627B9-5428-5CE8-5898-E60389CAE99A}"/>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372038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532-780D-4AD9-A36E-28AE48AAAE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AB686-738F-5A7B-7D84-82E5C58F1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6267F-369E-E8B0-B6B3-A66513D590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A4F1B-B4E0-6C10-071B-E050ADC40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22D9E-AAF6-E1A8-E760-6C74B3DAE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CDE476-1825-AAA8-4ABC-F29390036852}"/>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8" name="Footer Placeholder 7">
            <a:extLst>
              <a:ext uri="{FF2B5EF4-FFF2-40B4-BE49-F238E27FC236}">
                <a16:creationId xmlns:a16="http://schemas.microsoft.com/office/drawing/2014/main" id="{293514A3-08AE-0DDD-5814-330DAF2A10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36AF-E8DF-972A-6FFD-6AB239A4308D}"/>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14829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B15E-1FE7-7879-965F-F5CA773B77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049379-2D69-A53B-485A-023DA207DCA3}"/>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4" name="Footer Placeholder 3">
            <a:extLst>
              <a:ext uri="{FF2B5EF4-FFF2-40B4-BE49-F238E27FC236}">
                <a16:creationId xmlns:a16="http://schemas.microsoft.com/office/drawing/2014/main" id="{878C034D-1A12-D28A-2669-DB6BE6D55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28E26F-EF1B-05CA-2CDF-49C07ED1345E}"/>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409204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D6215-3E40-B4F6-7FD2-4C65248F4298}"/>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3" name="Footer Placeholder 2">
            <a:extLst>
              <a:ext uri="{FF2B5EF4-FFF2-40B4-BE49-F238E27FC236}">
                <a16:creationId xmlns:a16="http://schemas.microsoft.com/office/drawing/2014/main" id="{9368F8AC-DEF1-0279-76FB-D6DDA5A4EE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230F7-1E81-92C7-FC6C-C995158509B8}"/>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316938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80FF-13DF-572C-A563-F4729CF6C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748D44-7269-9452-4633-5B5D16B18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03E22-324D-4495-A0E7-4F3C827CF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8E00A-70C5-6D13-5028-E5AD3CC6C363}"/>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6" name="Footer Placeholder 5">
            <a:extLst>
              <a:ext uri="{FF2B5EF4-FFF2-40B4-BE49-F238E27FC236}">
                <a16:creationId xmlns:a16="http://schemas.microsoft.com/office/drawing/2014/main" id="{E99359FE-6F59-36EA-2F80-CABFF43B1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1DC0A-AD0E-9A9A-765B-84B64EEC5FA7}"/>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1375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A553-5E58-5F56-308F-DF06EE0DE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DAF0E6-3420-F514-AD6D-B3AA8FD49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9F28B-8AF4-07A6-6584-8B69787C4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792EB-4AD5-E5E6-6D06-047ADD1E9BD9}"/>
              </a:ext>
            </a:extLst>
          </p:cNvPr>
          <p:cNvSpPr>
            <a:spLocks noGrp="1"/>
          </p:cNvSpPr>
          <p:nvPr>
            <p:ph type="dt" sz="half" idx="10"/>
          </p:nvPr>
        </p:nvSpPr>
        <p:spPr/>
        <p:txBody>
          <a:bodyPr/>
          <a:lstStyle/>
          <a:p>
            <a:fld id="{93F8F813-4389-4EFA-963C-D781D247E957}" type="datetimeFigureOut">
              <a:rPr lang="en-US" smtClean="0"/>
              <a:t>1/1/2025</a:t>
            </a:fld>
            <a:endParaRPr lang="en-US"/>
          </a:p>
        </p:txBody>
      </p:sp>
      <p:sp>
        <p:nvSpPr>
          <p:cNvPr id="6" name="Footer Placeholder 5">
            <a:extLst>
              <a:ext uri="{FF2B5EF4-FFF2-40B4-BE49-F238E27FC236}">
                <a16:creationId xmlns:a16="http://schemas.microsoft.com/office/drawing/2014/main" id="{0E08CA07-EE77-710E-DB1B-BF41AC4BA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A646F-C582-0236-B3F8-4066819B63DD}"/>
              </a:ext>
            </a:extLst>
          </p:cNvPr>
          <p:cNvSpPr>
            <a:spLocks noGrp="1"/>
          </p:cNvSpPr>
          <p:nvPr>
            <p:ph type="sldNum" sz="quarter" idx="12"/>
          </p:nvPr>
        </p:nvSpPr>
        <p:spPr/>
        <p:txBody>
          <a:bodyPr/>
          <a:lstStyle/>
          <a:p>
            <a:fld id="{52394838-B68C-4880-9BA0-22703F13CDDF}" type="slidenum">
              <a:rPr lang="en-US" smtClean="0"/>
              <a:t>‹#›</a:t>
            </a:fld>
            <a:endParaRPr lang="en-US"/>
          </a:p>
        </p:txBody>
      </p:sp>
    </p:spTree>
    <p:extLst>
      <p:ext uri="{BB962C8B-B14F-4D97-AF65-F5344CB8AC3E}">
        <p14:creationId xmlns:p14="http://schemas.microsoft.com/office/powerpoint/2010/main" val="1294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11EFF-4550-EE46-0E04-03595A2FB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EE13B-9DA2-ABB4-946E-31017C77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296590F-D359-6AB0-5727-1F69BE9F2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93F8F813-4389-4EFA-963C-D781D247E957}" type="datetimeFigureOut">
              <a:rPr lang="en-US" smtClean="0"/>
              <a:pPr/>
              <a:t>1/1/2025</a:t>
            </a:fld>
            <a:endParaRPr lang="en-US" dirty="0"/>
          </a:p>
        </p:txBody>
      </p:sp>
      <p:sp>
        <p:nvSpPr>
          <p:cNvPr id="5" name="Footer Placeholder 4">
            <a:extLst>
              <a:ext uri="{FF2B5EF4-FFF2-40B4-BE49-F238E27FC236}">
                <a16:creationId xmlns:a16="http://schemas.microsoft.com/office/drawing/2014/main" id="{3CC2EE07-E320-14A2-E2A4-F6DCAD1E4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BC160EE-41F0-97B1-E75A-FDBC748A4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52394838-B68C-4880-9BA0-22703F13CDDF}" type="slidenum">
              <a:rPr lang="en-US" smtClean="0"/>
              <a:pPr/>
              <a:t>‹#›</a:t>
            </a:fld>
            <a:endParaRPr lang="en-US" dirty="0"/>
          </a:p>
        </p:txBody>
      </p:sp>
    </p:spTree>
    <p:extLst>
      <p:ext uri="{BB962C8B-B14F-4D97-AF65-F5344CB8AC3E}">
        <p14:creationId xmlns:p14="http://schemas.microsoft.com/office/powerpoint/2010/main" val="321695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6436CE-113C-1326-0444-362A98641CC5}"/>
              </a:ext>
            </a:extLst>
          </p:cNvPr>
          <p:cNvPicPr>
            <a:picLocks noChangeAspect="1"/>
          </p:cNvPicPr>
          <p:nvPr/>
        </p:nvPicPr>
        <p:blipFill>
          <a:blip r:embed="rId2"/>
          <a:stretch>
            <a:fillRect/>
          </a:stretch>
        </p:blipFill>
        <p:spPr>
          <a:xfrm>
            <a:off x="0" y="0"/>
            <a:ext cx="12172730" cy="6858000"/>
          </a:xfrm>
          <a:prstGeom prst="rect">
            <a:avLst/>
          </a:prstGeom>
        </p:spPr>
      </p:pic>
      <p:sp>
        <p:nvSpPr>
          <p:cNvPr id="6" name="TextBox 5">
            <a:extLst>
              <a:ext uri="{FF2B5EF4-FFF2-40B4-BE49-F238E27FC236}">
                <a16:creationId xmlns:a16="http://schemas.microsoft.com/office/drawing/2014/main" id="{9E4997F8-9A70-55D5-24F8-557AA23F19EE}"/>
              </a:ext>
            </a:extLst>
          </p:cNvPr>
          <p:cNvSpPr txBox="1"/>
          <p:nvPr/>
        </p:nvSpPr>
        <p:spPr>
          <a:xfrm>
            <a:off x="1614535" y="832919"/>
            <a:ext cx="9144000" cy="3785652"/>
          </a:xfrm>
          <a:prstGeom prst="rect">
            <a:avLst/>
          </a:prstGeom>
          <a:noFill/>
        </p:spPr>
        <p:txBody>
          <a:bodyPr wrap="square" rtlCol="0">
            <a:spAutoFit/>
          </a:bodyPr>
          <a:lstStyle/>
          <a:p>
            <a:pPr algn="ctr"/>
            <a:r>
              <a:rPr lang="en-US" sz="6000" dirty="0">
                <a:latin typeface="Cooper Black" panose="0208090404030B020404" pitchFamily="18" charset="0"/>
              </a:rPr>
              <a:t>Doctrine and Covenants 69-70</a:t>
            </a:r>
          </a:p>
          <a:p>
            <a:pPr algn="ctr"/>
            <a:endParaRPr lang="en-US" sz="6000" dirty="0">
              <a:latin typeface="Cooper Black" panose="0208090404030B020404" pitchFamily="18" charset="0"/>
            </a:endParaRPr>
          </a:p>
          <a:p>
            <a:pPr algn="ctr"/>
            <a:r>
              <a:rPr lang="en-US" sz="6000" dirty="0">
                <a:latin typeface="Cooper Black" panose="0208090404030B020404" pitchFamily="18" charset="0"/>
              </a:rPr>
              <a:t>The Lord’s Steward</a:t>
            </a:r>
          </a:p>
        </p:txBody>
      </p:sp>
      <p:sp>
        <p:nvSpPr>
          <p:cNvPr id="3" name="TextBox 2">
            <a:extLst>
              <a:ext uri="{FF2B5EF4-FFF2-40B4-BE49-F238E27FC236}">
                <a16:creationId xmlns:a16="http://schemas.microsoft.com/office/drawing/2014/main" id="{9144F00F-1B39-27DE-6AE1-5C4CFA4B00E6}"/>
              </a:ext>
            </a:extLst>
          </p:cNvPr>
          <p:cNvSpPr txBox="1"/>
          <p:nvPr/>
        </p:nvSpPr>
        <p:spPr>
          <a:xfrm>
            <a:off x="-8111" y="6488668"/>
            <a:ext cx="6094476"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0277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660F0-DAF0-A020-ECC3-5DD873E09C7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Reward For Diligence</a:t>
            </a:r>
          </a:p>
        </p:txBody>
      </p:sp>
      <p:sp>
        <p:nvSpPr>
          <p:cNvPr id="5" name="Rectangle 4"/>
          <p:cNvSpPr/>
          <p:nvPr/>
        </p:nvSpPr>
        <p:spPr>
          <a:xfrm>
            <a:off x="0" y="6472490"/>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70:15-17 </a:t>
            </a:r>
            <a:r>
              <a:rPr lang="en-US" sz="1200" dirty="0">
                <a:solidFill>
                  <a:srgbClr val="2F393A"/>
                </a:solidFill>
                <a:latin typeface="Abadi" panose="020B0604020104020204" pitchFamily="34" charset="0"/>
              </a:rPr>
              <a:t>Smith and Sjodahl </a:t>
            </a:r>
            <a:endParaRPr lang="en-US" sz="1200" dirty="0">
              <a:latin typeface="Calibri" panose="020F0502020204030204" pitchFamily="34" charset="0"/>
            </a:endParaRPr>
          </a:p>
        </p:txBody>
      </p:sp>
      <p:sp>
        <p:nvSpPr>
          <p:cNvPr id="8" name="Rectangle 7"/>
          <p:cNvSpPr/>
          <p:nvPr/>
        </p:nvSpPr>
        <p:spPr>
          <a:xfrm>
            <a:off x="2144068" y="1947126"/>
            <a:ext cx="3513438" cy="923330"/>
          </a:xfrm>
          <a:prstGeom prst="rect">
            <a:avLst/>
          </a:prstGeom>
        </p:spPr>
        <p:txBody>
          <a:bodyPr wrap="square">
            <a:spAutoFit/>
          </a:bodyPr>
          <a:lstStyle/>
          <a:p>
            <a:r>
              <a:rPr lang="en-US" dirty="0">
                <a:solidFill>
                  <a:srgbClr val="2F393A"/>
                </a:solidFill>
                <a:latin typeface="Abadi" panose="020B0604020104020204" pitchFamily="34" charset="0"/>
              </a:rPr>
              <a:t>God’s willingness to bless them wit temporal blessings, as well as spiritual</a:t>
            </a:r>
            <a:endParaRPr lang="en-US" dirty="0">
              <a:latin typeface="Calibri" panose="020F0502020204030204" pitchFamily="34" charset="0"/>
            </a:endParaRPr>
          </a:p>
        </p:txBody>
      </p:sp>
      <p:sp>
        <p:nvSpPr>
          <p:cNvPr id="12" name="Rectangle 11"/>
          <p:cNvSpPr/>
          <p:nvPr/>
        </p:nvSpPr>
        <p:spPr>
          <a:xfrm>
            <a:off x="4422293" y="3988224"/>
            <a:ext cx="5627869" cy="2123658"/>
          </a:xfrm>
          <a:prstGeom prst="rect">
            <a:avLst/>
          </a:prstGeom>
        </p:spPr>
        <p:txBody>
          <a:bodyPr wrap="square">
            <a:spAutoFit/>
          </a:bodyPr>
          <a:lstStyle/>
          <a:p>
            <a:pPr algn="ctr"/>
            <a:r>
              <a:rPr lang="en-US" sz="4400" dirty="0">
                <a:solidFill>
                  <a:srgbClr val="2F393A"/>
                </a:solidFill>
                <a:latin typeface="Abadi" panose="020B0604020104020204" pitchFamily="34" charset="0"/>
              </a:rPr>
              <a:t>Those who can enjoy heaven can enjoy the earth, also.</a:t>
            </a:r>
            <a:endParaRPr lang="en-US" sz="4400" dirty="0">
              <a:latin typeface="Calibri" panose="020F0502020204030204" pitchFamily="34" charset="0"/>
            </a:endParaRPr>
          </a:p>
        </p:txBody>
      </p:sp>
      <p:pic>
        <p:nvPicPr>
          <p:cNvPr id="3" name="Picture 2">
            <a:extLst>
              <a:ext uri="{FF2B5EF4-FFF2-40B4-BE49-F238E27FC236}">
                <a16:creationId xmlns:a16="http://schemas.microsoft.com/office/drawing/2014/main" id="{9DC88F2D-087F-4713-800B-2F473D063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60306"/>
            <a:ext cx="3571875" cy="2676525"/>
          </a:xfrm>
          <a:prstGeom prst="rect">
            <a:avLst/>
          </a:prstGeom>
        </p:spPr>
      </p:pic>
      <p:pic>
        <p:nvPicPr>
          <p:cNvPr id="6" name="Picture 5">
            <a:extLst>
              <a:ext uri="{FF2B5EF4-FFF2-40B4-BE49-F238E27FC236}">
                <a16:creationId xmlns:a16="http://schemas.microsoft.com/office/drawing/2014/main" id="{98D19731-4B04-46AB-A70E-ADC255ECE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96" y="181860"/>
            <a:ext cx="1232877" cy="939335"/>
          </a:xfrm>
          <a:prstGeom prst="rect">
            <a:avLst/>
          </a:prstGeom>
        </p:spPr>
      </p:pic>
    </p:spTree>
    <p:extLst>
      <p:ext uri="{BB962C8B-B14F-4D97-AF65-F5344CB8AC3E}">
        <p14:creationId xmlns:p14="http://schemas.microsoft.com/office/powerpoint/2010/main" val="33713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92C34-9B81-79F8-F9FB-888DCB84A932}"/>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86C9485-25CC-3EB2-41FD-4BF3D5611056}"/>
              </a:ext>
            </a:extLst>
          </p:cNvPr>
          <p:cNvSpPr txBox="1"/>
          <p:nvPr/>
        </p:nvSpPr>
        <p:spPr>
          <a:xfrm>
            <a:off x="377983" y="338884"/>
            <a:ext cx="6097508" cy="3416320"/>
          </a:xfrm>
          <a:prstGeom prst="rect">
            <a:avLst/>
          </a:prstGeom>
          <a:noFill/>
        </p:spPr>
        <p:txBody>
          <a:bodyPr wrap="square">
            <a:spAutoFit/>
          </a:bodyPr>
          <a:lstStyle/>
          <a:p>
            <a:r>
              <a:rPr lang="en-US" dirty="0">
                <a:latin typeface="Calibri" panose="020F0502020204030204" pitchFamily="34" charset="0"/>
              </a:rPr>
              <a:t>Sources:</a:t>
            </a:r>
          </a:p>
          <a:p>
            <a:r>
              <a:rPr lang="en-US" dirty="0">
                <a:latin typeface="Calibri" panose="020F0502020204030204" pitchFamily="34" charset="0"/>
              </a:rPr>
              <a:t>HC (</a:t>
            </a:r>
            <a:r>
              <a:rPr lang="en-US" i="1" dirty="0">
                <a:latin typeface="Calibri" panose="020F0502020204030204" pitchFamily="34" charset="0"/>
              </a:rPr>
              <a:t>History of the Church,</a:t>
            </a:r>
            <a:r>
              <a:rPr lang="en-US" dirty="0">
                <a:latin typeface="Calibri" panose="020F0502020204030204" pitchFamily="34" charset="0"/>
              </a:rPr>
              <a:t>1:234).</a:t>
            </a:r>
          </a:p>
          <a:p>
            <a:r>
              <a:rPr lang="en-US" dirty="0">
                <a:latin typeface="Calibri" panose="020F0502020204030204" pitchFamily="34" charset="0"/>
              </a:rPr>
              <a:t>Hyrum M. Smith and Janne M. </a:t>
            </a:r>
            <a:r>
              <a:rPr lang="en-US" dirty="0" err="1">
                <a:latin typeface="Calibri" panose="020F0502020204030204" pitchFamily="34" charset="0"/>
              </a:rPr>
              <a:t>Sjodahl</a:t>
            </a:r>
            <a:r>
              <a:rPr lang="en-US" dirty="0">
                <a:latin typeface="Calibri" panose="020F0502020204030204" pitchFamily="34" charset="0"/>
              </a:rPr>
              <a:t> </a:t>
            </a:r>
            <a:r>
              <a:rPr lang="en-US" i="1" dirty="0">
                <a:latin typeface="Calibri" panose="020F0502020204030204" pitchFamily="34" charset="0"/>
              </a:rPr>
              <a:t>Doctrine and Covenants Commentary </a:t>
            </a:r>
            <a:r>
              <a:rPr lang="en-US" dirty="0">
                <a:latin typeface="Calibri" panose="020F0502020204030204" pitchFamily="34" charset="0"/>
              </a:rPr>
              <a:t>pg. 418-421</a:t>
            </a:r>
          </a:p>
          <a:p>
            <a:r>
              <a:rPr lang="en-US" dirty="0">
                <a:latin typeface="Calibri" panose="020F0502020204030204" pitchFamily="34" charset="0"/>
              </a:rPr>
              <a:t>Orson Pratt (</a:t>
            </a:r>
            <a:r>
              <a:rPr lang="en-US" i="1" dirty="0">
                <a:latin typeface="Calibri" panose="020F0502020204030204" pitchFamily="34" charset="0"/>
              </a:rPr>
              <a:t>Millennial Star,</a:t>
            </a:r>
            <a:r>
              <a:rPr lang="en-US" dirty="0">
                <a:latin typeface="Calibri" panose="020F0502020204030204" pitchFamily="34" charset="0"/>
              </a:rPr>
              <a:t> 15 May 1849, p. 152.)</a:t>
            </a:r>
          </a:p>
          <a:p>
            <a:r>
              <a:rPr lang="en-US" sz="1800" dirty="0"/>
              <a:t>Presentation by ©http://fashionsbylynda.com/blog/</a:t>
            </a:r>
          </a:p>
          <a:p>
            <a:pPr fontAlgn="base"/>
            <a:r>
              <a:rPr lang="en-US" dirty="0">
                <a:latin typeface="Calibri" panose="020F0502020204030204" pitchFamily="34" charset="0"/>
              </a:rPr>
              <a:t>John A. </a:t>
            </a:r>
            <a:r>
              <a:rPr lang="en-US" dirty="0" err="1">
                <a:latin typeface="Calibri" panose="020F0502020204030204" pitchFamily="34" charset="0"/>
              </a:rPr>
              <a:t>Tvedtnes</a:t>
            </a:r>
            <a:r>
              <a:rPr lang="en-US" dirty="0">
                <a:latin typeface="Calibri" panose="020F0502020204030204" pitchFamily="34" charset="0"/>
              </a:rPr>
              <a:t> The “Other Tribes”: Which Are They? January 1982 Ensign</a:t>
            </a:r>
          </a:p>
          <a:p>
            <a:pPr fontAlgn="base"/>
            <a:r>
              <a:rPr lang="en-US" i="1" dirty="0">
                <a:latin typeface="Calibri" panose="020F0502020204030204" pitchFamily="34" charset="0"/>
              </a:rPr>
              <a:t>Doctrine and Covenants Student Manual Religion 324-325 </a:t>
            </a:r>
            <a:r>
              <a:rPr lang="en-US" dirty="0">
                <a:latin typeface="Calibri" panose="020F0502020204030204" pitchFamily="34" charset="0"/>
              </a:rPr>
              <a:t>Section 70</a:t>
            </a:r>
          </a:p>
          <a:p>
            <a:pPr fontAlgn="base"/>
            <a:r>
              <a:rPr lang="en-US" dirty="0">
                <a:latin typeface="Calibri" panose="020F0502020204030204" pitchFamily="34" charset="0"/>
              </a:rPr>
              <a:t>President Joseph Fielding Smith (</a:t>
            </a:r>
            <a:r>
              <a:rPr lang="en-US" i="1" dirty="0">
                <a:latin typeface="Calibri" panose="020F0502020204030204" pitchFamily="34" charset="0"/>
              </a:rPr>
              <a:t>Church History and Modern Revelation,</a:t>
            </a:r>
            <a:r>
              <a:rPr lang="en-US" dirty="0">
                <a:latin typeface="Calibri" panose="020F0502020204030204" pitchFamily="34" charset="0"/>
              </a:rPr>
              <a:t> 1:268–69.)</a:t>
            </a:r>
          </a:p>
        </p:txBody>
      </p:sp>
      <p:sp>
        <p:nvSpPr>
          <p:cNvPr id="5" name="TextBox 4">
            <a:extLst>
              <a:ext uri="{FF2B5EF4-FFF2-40B4-BE49-F238E27FC236}">
                <a16:creationId xmlns:a16="http://schemas.microsoft.com/office/drawing/2014/main" id="{AAA24C03-9724-A9B0-ECDC-2D774862490C}"/>
              </a:ext>
            </a:extLst>
          </p:cNvPr>
          <p:cNvSpPr txBox="1"/>
          <p:nvPr/>
        </p:nvSpPr>
        <p:spPr>
          <a:xfrm>
            <a:off x="0" y="6488668"/>
            <a:ext cx="6094476" cy="307777"/>
          </a:xfrm>
          <a:prstGeom prst="rect">
            <a:avLst/>
          </a:prstGeom>
          <a:noFill/>
        </p:spPr>
        <p:txBody>
          <a:bodyPr wrap="square">
            <a:spAutoFit/>
          </a:bodyPr>
          <a:lstStyle/>
          <a:p>
            <a:pPr algn="l"/>
            <a:r>
              <a:rPr lang="en-US" sz="1400" dirty="0"/>
              <a:t>Presentation by ©http://fashionsbylynda.com/blog/</a:t>
            </a:r>
          </a:p>
        </p:txBody>
      </p:sp>
    </p:spTree>
    <p:extLst>
      <p:ext uri="{BB962C8B-B14F-4D97-AF65-F5344CB8AC3E}">
        <p14:creationId xmlns:p14="http://schemas.microsoft.com/office/powerpoint/2010/main" val="17606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C8FFF-BE55-7ACE-372D-AE1D9721A6CF}"/>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2" name="TextBox 1"/>
          <p:cNvSpPr txBox="1"/>
          <p:nvPr/>
        </p:nvSpPr>
        <p:spPr>
          <a:xfrm>
            <a:off x="1738033" y="1058203"/>
            <a:ext cx="4148243" cy="369332"/>
          </a:xfrm>
          <a:prstGeom prst="rect">
            <a:avLst/>
          </a:prstGeom>
          <a:noFill/>
        </p:spPr>
        <p:txBody>
          <a:bodyPr wrap="square" rtlCol="0">
            <a:spAutoFit/>
          </a:bodyPr>
          <a:lstStyle/>
          <a:p>
            <a:r>
              <a:rPr lang="en-US" dirty="0">
                <a:latin typeface="Calibri" panose="020F0502020204030204" pitchFamily="34" charset="0"/>
              </a:rPr>
              <a:t>November 1831</a:t>
            </a:r>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Background</a:t>
            </a:r>
          </a:p>
        </p:txBody>
      </p:sp>
      <p:sp>
        <p:nvSpPr>
          <p:cNvPr id="3" name="Rectangle 2"/>
          <p:cNvSpPr/>
          <p:nvPr/>
        </p:nvSpPr>
        <p:spPr>
          <a:xfrm>
            <a:off x="4861376" y="1427535"/>
            <a:ext cx="4781724" cy="3046988"/>
          </a:xfrm>
          <a:prstGeom prst="rect">
            <a:avLst/>
          </a:prstGeom>
        </p:spPr>
        <p:txBody>
          <a:bodyPr wrap="square">
            <a:spAutoFit/>
          </a:bodyPr>
          <a:lstStyle/>
          <a:p>
            <a:r>
              <a:rPr lang="en-US" sz="1600" dirty="0">
                <a:latin typeface="Abadi" panose="020B0604020104020204" pitchFamily="34" charset="0"/>
              </a:rPr>
              <a:t>Each of the revelations selected for that volume was placed there because the Prophet considered it had some value to the Church in regard to its teachings.</a:t>
            </a:r>
          </a:p>
          <a:p>
            <a:endParaRPr lang="en-US" sz="1600" dirty="0">
              <a:latin typeface="Abadi" panose="020B0604020104020204" pitchFamily="34" charset="0"/>
            </a:endParaRPr>
          </a:p>
          <a:p>
            <a:r>
              <a:rPr lang="en-US" sz="1600" dirty="0">
                <a:latin typeface="Abadi" panose="020B0604020104020204" pitchFamily="34" charset="0"/>
              </a:rPr>
              <a:t>There are some revelations still in possession of the Church which were not included. Some of these we can readily believe were not included because the inspiration of the Prophet was that it was not necessary, or because some of them had an application which was not intended for publication and to be sent to an unbelieving world.</a:t>
            </a:r>
          </a:p>
          <a:p>
            <a:r>
              <a:rPr lang="en-US" sz="1600" dirty="0">
                <a:latin typeface="Abadi" panose="020B0604020104020204" pitchFamily="34" charset="0"/>
              </a:rPr>
              <a:t>HC</a:t>
            </a:r>
            <a:endParaRPr lang="en-US" sz="1600" dirty="0">
              <a:latin typeface="Calibri" panose="020F0502020204030204" pitchFamily="34" charset="0"/>
            </a:endParaRPr>
          </a:p>
        </p:txBody>
      </p:sp>
      <p:sp>
        <p:nvSpPr>
          <p:cNvPr id="5" name="Rectangle 4"/>
          <p:cNvSpPr/>
          <p:nvPr/>
        </p:nvSpPr>
        <p:spPr>
          <a:xfrm>
            <a:off x="2283204" y="5468463"/>
            <a:ext cx="7206143" cy="1200329"/>
          </a:xfrm>
          <a:prstGeom prst="rect">
            <a:avLst/>
          </a:prstGeom>
        </p:spPr>
        <p:txBody>
          <a:bodyPr wrap="square">
            <a:spAutoFit/>
          </a:bodyPr>
          <a:lstStyle/>
          <a:p>
            <a:r>
              <a:rPr lang="en-US" dirty="0">
                <a:solidFill>
                  <a:srgbClr val="2F393A"/>
                </a:solidFill>
                <a:latin typeface="Abadi" panose="020B0604020104020204" pitchFamily="34" charset="0"/>
              </a:rPr>
              <a:t>The Prophet Joseph Smith stated, “the Book of Commandments and Revelations was to be dedicated by prayer to the service of Almighty God by me; and after I had done this, I inquired of the Lord concerning these things, and received the following (Section 69):</a:t>
            </a:r>
            <a:endParaRPr lang="en-US" dirty="0">
              <a:latin typeface="Calibri" panose="020F0502020204030204" pitchFamily="34" charset="0"/>
            </a:endParaRPr>
          </a:p>
        </p:txBody>
      </p:sp>
      <p:pic>
        <p:nvPicPr>
          <p:cNvPr id="9" name="Picture 8">
            <a:extLst>
              <a:ext uri="{FF2B5EF4-FFF2-40B4-BE49-F238E27FC236}">
                <a16:creationId xmlns:a16="http://schemas.microsoft.com/office/drawing/2014/main" id="{984B76C4-C8B6-44A0-81ED-166192669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44" y="1829298"/>
            <a:ext cx="3924300" cy="2867025"/>
          </a:xfrm>
          <a:prstGeom prst="rect">
            <a:avLst/>
          </a:prstGeom>
        </p:spPr>
      </p:pic>
      <p:grpSp>
        <p:nvGrpSpPr>
          <p:cNvPr id="8" name="Group 7">
            <a:extLst>
              <a:ext uri="{FF2B5EF4-FFF2-40B4-BE49-F238E27FC236}">
                <a16:creationId xmlns:a16="http://schemas.microsoft.com/office/drawing/2014/main" id="{BB3752BE-731A-4515-A594-A90C993AF674}"/>
              </a:ext>
            </a:extLst>
          </p:cNvPr>
          <p:cNvGrpSpPr/>
          <p:nvPr/>
        </p:nvGrpSpPr>
        <p:grpSpPr>
          <a:xfrm>
            <a:off x="10016732" y="3429001"/>
            <a:ext cx="1795309" cy="3239792"/>
            <a:chOff x="838200" y="76200"/>
            <a:chExt cx="2667000" cy="5029200"/>
          </a:xfrm>
        </p:grpSpPr>
        <p:grpSp>
          <p:nvGrpSpPr>
            <p:cNvPr id="10" name="Group 17">
              <a:extLst>
                <a:ext uri="{FF2B5EF4-FFF2-40B4-BE49-F238E27FC236}">
                  <a16:creationId xmlns:a16="http://schemas.microsoft.com/office/drawing/2014/main" id="{93C90427-1902-4207-86C7-7A1247BB5DD9}"/>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8F4CBF54-CFB0-4BA0-AE8F-A2728F9863EA}"/>
                  </a:ext>
                </a:extLst>
              </p:cNvPr>
              <p:cNvGrpSpPr/>
              <p:nvPr/>
            </p:nvGrpSpPr>
            <p:grpSpPr>
              <a:xfrm flipH="1">
                <a:off x="2209800" y="1447800"/>
                <a:ext cx="1295400" cy="3429000"/>
                <a:chOff x="685800" y="1447800"/>
                <a:chExt cx="1295400" cy="3124200"/>
              </a:xfrm>
            </p:grpSpPr>
            <p:sp>
              <p:nvSpPr>
                <p:cNvPr id="28" name="Bent Arrow 28">
                  <a:extLst>
                    <a:ext uri="{FF2B5EF4-FFF2-40B4-BE49-F238E27FC236}">
                      <a16:creationId xmlns:a16="http://schemas.microsoft.com/office/drawing/2014/main" id="{F9C7A41B-B3FB-4199-B7CD-A50C6A0E5C1B}"/>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9" name="Bent Arrow 29">
                  <a:extLst>
                    <a:ext uri="{FF2B5EF4-FFF2-40B4-BE49-F238E27FC236}">
                      <a16:creationId xmlns:a16="http://schemas.microsoft.com/office/drawing/2014/main" id="{5DAD0576-88C6-4F7B-B111-1492EB72DF6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3" name="Group 16">
                <a:extLst>
                  <a:ext uri="{FF2B5EF4-FFF2-40B4-BE49-F238E27FC236}">
                    <a16:creationId xmlns:a16="http://schemas.microsoft.com/office/drawing/2014/main" id="{6014ECC3-D21B-4AA7-9F88-204FB52D720D}"/>
                  </a:ext>
                </a:extLst>
              </p:cNvPr>
              <p:cNvGrpSpPr/>
              <p:nvPr/>
            </p:nvGrpSpPr>
            <p:grpSpPr>
              <a:xfrm>
                <a:off x="838200" y="1447800"/>
                <a:ext cx="1295400" cy="3429000"/>
                <a:chOff x="685800" y="1447800"/>
                <a:chExt cx="1295400" cy="3429000"/>
              </a:xfrm>
            </p:grpSpPr>
            <p:sp>
              <p:nvSpPr>
                <p:cNvPr id="26" name="Bent Arrow 26">
                  <a:extLst>
                    <a:ext uri="{FF2B5EF4-FFF2-40B4-BE49-F238E27FC236}">
                      <a16:creationId xmlns:a16="http://schemas.microsoft.com/office/drawing/2014/main" id="{7E2B70C6-829D-40E0-81D0-EDAB24F73A9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7" name="Bent Arrow 14">
                  <a:extLst>
                    <a:ext uri="{FF2B5EF4-FFF2-40B4-BE49-F238E27FC236}">
                      <a16:creationId xmlns:a16="http://schemas.microsoft.com/office/drawing/2014/main" id="{619BD87D-BB00-4B85-AD02-1D363B588AF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4" name="Oval 2">
                <a:extLst>
                  <a:ext uri="{FF2B5EF4-FFF2-40B4-BE49-F238E27FC236}">
                    <a16:creationId xmlns:a16="http://schemas.microsoft.com/office/drawing/2014/main" id="{9A9F6F6B-3F7D-4FCE-9035-828E6CB04F5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Flowchart: Manual Operation 3">
                <a:extLst>
                  <a:ext uri="{FF2B5EF4-FFF2-40B4-BE49-F238E27FC236}">
                    <a16:creationId xmlns:a16="http://schemas.microsoft.com/office/drawing/2014/main" id="{82A01E8A-B40F-4CAC-AF0A-1D219349B7E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Flowchart: Manual Operation 4">
                <a:extLst>
                  <a:ext uri="{FF2B5EF4-FFF2-40B4-BE49-F238E27FC236}">
                    <a16:creationId xmlns:a16="http://schemas.microsoft.com/office/drawing/2014/main" id="{6108A9FC-0B30-4651-A4ED-5EC41F931FF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17">
                <a:extLst>
                  <a:ext uri="{FF2B5EF4-FFF2-40B4-BE49-F238E27FC236}">
                    <a16:creationId xmlns:a16="http://schemas.microsoft.com/office/drawing/2014/main" id="{34EA4933-C3AC-4C8F-8404-4382F279CBA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5">
                <a:extLst>
                  <a:ext uri="{FF2B5EF4-FFF2-40B4-BE49-F238E27FC236}">
                    <a16:creationId xmlns:a16="http://schemas.microsoft.com/office/drawing/2014/main" id="{9C0642DB-982B-478B-AA89-E0DB716F275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Donut 19">
                <a:extLst>
                  <a:ext uri="{FF2B5EF4-FFF2-40B4-BE49-F238E27FC236}">
                    <a16:creationId xmlns:a16="http://schemas.microsoft.com/office/drawing/2014/main" id="{4B432A9E-3E20-4312-9A5C-6DF319A775A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0" name="Rounded Rectangle 7">
                <a:extLst>
                  <a:ext uri="{FF2B5EF4-FFF2-40B4-BE49-F238E27FC236}">
                    <a16:creationId xmlns:a16="http://schemas.microsoft.com/office/drawing/2014/main" id="{54AC1437-6B61-4A64-88AE-34CBF74EEFC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9">
                <a:extLst>
                  <a:ext uri="{FF2B5EF4-FFF2-40B4-BE49-F238E27FC236}">
                    <a16:creationId xmlns:a16="http://schemas.microsoft.com/office/drawing/2014/main" id="{8222CBCB-B51D-4FCE-9C39-C4414ECE64F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ounded Rectangle 10">
                <a:extLst>
                  <a:ext uri="{FF2B5EF4-FFF2-40B4-BE49-F238E27FC236}">
                    <a16:creationId xmlns:a16="http://schemas.microsoft.com/office/drawing/2014/main" id="{5F9E6A13-943C-4491-ADFF-EBFB44A7875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11">
                <a:extLst>
                  <a:ext uri="{FF2B5EF4-FFF2-40B4-BE49-F238E27FC236}">
                    <a16:creationId xmlns:a16="http://schemas.microsoft.com/office/drawing/2014/main" id="{694B8DF8-62B9-4BFC-B074-A51AF57D24F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12">
                <a:extLst>
                  <a:ext uri="{FF2B5EF4-FFF2-40B4-BE49-F238E27FC236}">
                    <a16:creationId xmlns:a16="http://schemas.microsoft.com/office/drawing/2014/main" id="{1D127D4C-CFCE-4591-A577-0FBACC56A82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Flowchart: Manual Operation 13">
                <a:extLst>
                  <a:ext uri="{FF2B5EF4-FFF2-40B4-BE49-F238E27FC236}">
                    <a16:creationId xmlns:a16="http://schemas.microsoft.com/office/drawing/2014/main" id="{E679B061-B2DF-438C-9E90-B4CE4749897B}"/>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1" name="Rectangle 10">
              <a:extLst>
                <a:ext uri="{FF2B5EF4-FFF2-40B4-BE49-F238E27FC236}">
                  <a16:creationId xmlns:a16="http://schemas.microsoft.com/office/drawing/2014/main" id="{C6471FAB-2DC9-4685-BE03-BF422F578625}"/>
                </a:ext>
              </a:extLst>
            </p:cNvPr>
            <p:cNvSpPr/>
            <p:nvPr/>
          </p:nvSpPr>
          <p:spPr>
            <a:xfrm>
              <a:off x="1219200" y="2069577"/>
              <a:ext cx="1905001" cy="1719966"/>
            </a:xfrm>
            <a:prstGeom prst="rect">
              <a:avLst/>
            </a:prstGeom>
          </p:spPr>
          <p:txBody>
            <a:bodyPr wrap="square">
              <a:spAutoFit/>
            </a:bodyPr>
            <a:lstStyle/>
            <a:p>
              <a:pPr algn="ctr"/>
              <a:r>
                <a:rPr lang="en-US" sz="1100" dirty="0">
                  <a:latin typeface="Calibri" panose="020F0502020204030204" pitchFamily="34" charset="0"/>
                  <a:cs typeface="Calibri" panose="020F0502020204030204" pitchFamily="34" charset="0"/>
                </a:rPr>
                <a:t> </a:t>
              </a:r>
              <a:r>
                <a:rPr lang="en-US" sz="1100" b="1" dirty="0">
                  <a:latin typeface="Calibri" panose="020F0502020204030204" pitchFamily="34" charset="0"/>
                  <a:cs typeface="Calibri" panose="020F0502020204030204" pitchFamily="34" charset="0"/>
                </a:rPr>
                <a:t>The Lord expects histories to be kept for the good of the Church and the rising generations</a:t>
              </a:r>
              <a:endParaRPr lang="en-US" sz="110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783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8F01C-7110-8A9C-BA23-359ADB17B9BC}"/>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Something of Value</a:t>
            </a:r>
          </a:p>
        </p:txBody>
      </p:sp>
      <p:sp>
        <p:nvSpPr>
          <p:cNvPr id="6" name="TextBox 5"/>
          <p:cNvSpPr txBox="1"/>
          <p:nvPr/>
        </p:nvSpPr>
        <p:spPr>
          <a:xfrm>
            <a:off x="3868259" y="1069426"/>
            <a:ext cx="4148243" cy="2308324"/>
          </a:xfrm>
          <a:prstGeom prst="rect">
            <a:avLst/>
          </a:prstGeom>
          <a:noFill/>
        </p:spPr>
        <p:txBody>
          <a:bodyPr wrap="square" rtlCol="0">
            <a:spAutoFit/>
          </a:bodyPr>
          <a:lstStyle/>
          <a:p>
            <a:r>
              <a:rPr lang="en-US" dirty="0">
                <a:latin typeface="Calibri" panose="020F0502020204030204" pitchFamily="34" charset="0"/>
              </a:rPr>
              <a:t>The Lord appoints John Whitmer  to accompany Oliver Cowdery in delivering the manuscripts to Missouri where William W. Phelps would print them.</a:t>
            </a:r>
          </a:p>
          <a:p>
            <a:endParaRPr lang="en-US" dirty="0">
              <a:latin typeface="Calibri" panose="020F0502020204030204" pitchFamily="34" charset="0"/>
            </a:endParaRPr>
          </a:p>
          <a:p>
            <a:r>
              <a:rPr lang="en-US" dirty="0">
                <a:latin typeface="Calibri" panose="020F0502020204030204" pitchFamily="34" charset="0"/>
              </a:rPr>
              <a:t>They left on 20 November, tarried a week in Winchester, Indiana, and arrived in Independence on 5 January 1832</a:t>
            </a:r>
          </a:p>
        </p:txBody>
      </p:sp>
      <p:sp>
        <p:nvSpPr>
          <p:cNvPr id="8" name="TextBox 7"/>
          <p:cNvSpPr txBox="1"/>
          <p:nvPr/>
        </p:nvSpPr>
        <p:spPr>
          <a:xfrm>
            <a:off x="4182722" y="3534327"/>
            <a:ext cx="2994869" cy="923330"/>
          </a:xfrm>
          <a:prstGeom prst="rect">
            <a:avLst/>
          </a:prstGeom>
          <a:noFill/>
        </p:spPr>
        <p:txBody>
          <a:bodyPr wrap="square" rtlCol="0">
            <a:spAutoFit/>
          </a:bodyPr>
          <a:lstStyle/>
          <a:p>
            <a:pPr algn="ctr"/>
            <a:r>
              <a:rPr lang="en-US" dirty="0">
                <a:latin typeface="Calibri" panose="020F0502020204030204" pitchFamily="34" charset="0"/>
              </a:rPr>
              <a:t>John Whitmer was to continue as Church Historian</a:t>
            </a:r>
          </a:p>
          <a:p>
            <a:pPr algn="ctr"/>
            <a:r>
              <a:rPr lang="en-US" dirty="0">
                <a:latin typeface="Calibri" panose="020F0502020204030204" pitchFamily="34" charset="0"/>
              </a:rPr>
              <a:t>(D&amp;C 47:2)</a:t>
            </a:r>
          </a:p>
        </p:txBody>
      </p:sp>
      <p:sp>
        <p:nvSpPr>
          <p:cNvPr id="5" name="Rectangle 4"/>
          <p:cNvSpPr/>
          <p:nvPr/>
        </p:nvSpPr>
        <p:spPr>
          <a:xfrm>
            <a:off x="90881" y="6460895"/>
            <a:ext cx="6811862" cy="369332"/>
          </a:xfrm>
          <a:prstGeom prst="rect">
            <a:avLst/>
          </a:prstGeom>
        </p:spPr>
        <p:txBody>
          <a:bodyPr wrap="square">
            <a:spAutoFit/>
          </a:bodyPr>
          <a:lstStyle/>
          <a:p>
            <a:r>
              <a:rPr lang="en-US" dirty="0">
                <a:solidFill>
                  <a:srgbClr val="2F393A"/>
                </a:solidFill>
                <a:latin typeface="Abadi" panose="020B0604020104020204" pitchFamily="34" charset="0"/>
              </a:rPr>
              <a:t>D&amp;C 69:1-3</a:t>
            </a:r>
            <a:endParaRPr lang="en-US" dirty="0">
              <a:latin typeface="Calibri" panose="020F0502020204030204" pitchFamily="34" charset="0"/>
            </a:endParaRPr>
          </a:p>
        </p:txBody>
      </p:sp>
      <p:sp>
        <p:nvSpPr>
          <p:cNvPr id="9" name="TextBox 8"/>
          <p:cNvSpPr txBox="1"/>
          <p:nvPr/>
        </p:nvSpPr>
        <p:spPr>
          <a:xfrm>
            <a:off x="6902744" y="5509792"/>
            <a:ext cx="2994869" cy="923330"/>
          </a:xfrm>
          <a:prstGeom prst="rect">
            <a:avLst/>
          </a:prstGeom>
          <a:noFill/>
        </p:spPr>
        <p:txBody>
          <a:bodyPr wrap="square" rtlCol="0">
            <a:spAutoFit/>
          </a:bodyPr>
          <a:lstStyle/>
          <a:p>
            <a:pPr algn="ctr"/>
            <a:r>
              <a:rPr lang="en-US" dirty="0">
                <a:latin typeface="Calibri" panose="020F0502020204030204" pitchFamily="34" charset="0"/>
              </a:rPr>
              <a:t>A compilation of revelations received by the Prophet Joseph Smith</a:t>
            </a:r>
          </a:p>
        </p:txBody>
      </p:sp>
      <p:sp>
        <p:nvSpPr>
          <p:cNvPr id="10" name="TextBox 9"/>
          <p:cNvSpPr txBox="1"/>
          <p:nvPr/>
        </p:nvSpPr>
        <p:spPr>
          <a:xfrm>
            <a:off x="6902743" y="4709231"/>
            <a:ext cx="2994869" cy="646331"/>
          </a:xfrm>
          <a:prstGeom prst="rect">
            <a:avLst/>
          </a:prstGeom>
          <a:noFill/>
        </p:spPr>
        <p:txBody>
          <a:bodyPr wrap="square" rtlCol="0">
            <a:spAutoFit/>
          </a:bodyPr>
          <a:lstStyle/>
          <a:p>
            <a:pPr algn="ctr"/>
            <a:r>
              <a:rPr lang="en-US" dirty="0">
                <a:latin typeface="Calibri" panose="020F0502020204030204" pitchFamily="34" charset="0"/>
              </a:rPr>
              <a:t>Manuscripts—</a:t>
            </a:r>
          </a:p>
          <a:p>
            <a:pPr algn="ctr"/>
            <a:r>
              <a:rPr lang="en-US" dirty="0">
                <a:latin typeface="Calibri" panose="020F0502020204030204" pitchFamily="34" charset="0"/>
              </a:rPr>
              <a:t>The Book of Commandments</a:t>
            </a:r>
          </a:p>
        </p:txBody>
      </p:sp>
      <p:pic>
        <p:nvPicPr>
          <p:cNvPr id="3" name="Picture 2">
            <a:extLst>
              <a:ext uri="{FF2B5EF4-FFF2-40B4-BE49-F238E27FC236}">
                <a16:creationId xmlns:a16="http://schemas.microsoft.com/office/drawing/2014/main" id="{FEDA54A9-FE5A-4B33-BD7A-26960D1C8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650" y="4483083"/>
            <a:ext cx="2457450" cy="2257425"/>
          </a:xfrm>
          <a:prstGeom prst="rect">
            <a:avLst/>
          </a:prstGeom>
        </p:spPr>
      </p:pic>
      <p:pic>
        <p:nvPicPr>
          <p:cNvPr id="13" name="Picture 12">
            <a:extLst>
              <a:ext uri="{FF2B5EF4-FFF2-40B4-BE49-F238E27FC236}">
                <a16:creationId xmlns:a16="http://schemas.microsoft.com/office/drawing/2014/main" id="{DD0F26EE-2E82-4957-915E-D63FCF347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420" y="1015664"/>
            <a:ext cx="2176461" cy="3279932"/>
          </a:xfrm>
          <a:prstGeom prst="rect">
            <a:avLst/>
          </a:prstGeom>
        </p:spPr>
      </p:pic>
      <p:pic>
        <p:nvPicPr>
          <p:cNvPr id="7" name="Picture 6">
            <a:extLst>
              <a:ext uri="{FF2B5EF4-FFF2-40B4-BE49-F238E27FC236}">
                <a16:creationId xmlns:a16="http://schemas.microsoft.com/office/drawing/2014/main" id="{9BA115B1-BB05-44B8-8A91-AF24BB28E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998" y="1040683"/>
            <a:ext cx="1552261" cy="2166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031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CCB047-CBE4-AA31-06DC-F75DC0EB6680}"/>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Historical Records</a:t>
            </a:r>
          </a:p>
        </p:txBody>
      </p:sp>
      <p:sp>
        <p:nvSpPr>
          <p:cNvPr id="6" name="TextBox 5"/>
          <p:cNvSpPr txBox="1"/>
          <p:nvPr/>
        </p:nvSpPr>
        <p:spPr>
          <a:xfrm>
            <a:off x="5475215" y="982751"/>
            <a:ext cx="4148243" cy="2308324"/>
          </a:xfrm>
          <a:prstGeom prst="rect">
            <a:avLst/>
          </a:prstGeom>
          <a:noFill/>
        </p:spPr>
        <p:txBody>
          <a:bodyPr wrap="square" rtlCol="0">
            <a:spAutoFit/>
          </a:bodyPr>
          <a:lstStyle/>
          <a:p>
            <a:r>
              <a:rPr lang="en-US" dirty="0">
                <a:latin typeface="Calibri" panose="020F0502020204030204" pitchFamily="34" charset="0"/>
              </a:rPr>
              <a:t>“The historical records of the church are exceeding valuable documents, and, as years go by, they increase in value to the entire world.</a:t>
            </a:r>
          </a:p>
          <a:p>
            <a:endParaRPr lang="en-US" dirty="0">
              <a:latin typeface="Calibri" panose="020F0502020204030204" pitchFamily="34" charset="0"/>
            </a:endParaRPr>
          </a:p>
          <a:p>
            <a:r>
              <a:rPr lang="en-US" dirty="0">
                <a:latin typeface="Calibri" panose="020F0502020204030204" pitchFamily="34" charset="0"/>
              </a:rPr>
              <a:t>In the Records of the Church historians will always be found reliable sources of information concerning the Church.”</a:t>
            </a:r>
          </a:p>
        </p:txBody>
      </p:sp>
      <p:sp>
        <p:nvSpPr>
          <p:cNvPr id="8" name="TextBox 7"/>
          <p:cNvSpPr txBox="1"/>
          <p:nvPr/>
        </p:nvSpPr>
        <p:spPr>
          <a:xfrm>
            <a:off x="1908886" y="3219770"/>
            <a:ext cx="2994869" cy="1200329"/>
          </a:xfrm>
          <a:prstGeom prst="rect">
            <a:avLst/>
          </a:prstGeom>
          <a:noFill/>
        </p:spPr>
        <p:txBody>
          <a:bodyPr wrap="square" rtlCol="0">
            <a:spAutoFit/>
          </a:bodyPr>
          <a:lstStyle/>
          <a:p>
            <a:r>
              <a:rPr lang="en-US" dirty="0">
                <a:latin typeface="Calibri" panose="020F0502020204030204" pitchFamily="34" charset="0"/>
              </a:rPr>
              <a:t>“Other historians either ignore the Church or write about it from a prejudiced, or even hostile, point of view.”</a:t>
            </a:r>
          </a:p>
        </p:txBody>
      </p:sp>
      <p:sp>
        <p:nvSpPr>
          <p:cNvPr id="5" name="Rectangle 4"/>
          <p:cNvSpPr/>
          <p:nvPr/>
        </p:nvSpPr>
        <p:spPr>
          <a:xfrm>
            <a:off x="389" y="6581000"/>
            <a:ext cx="6811862" cy="276999"/>
          </a:xfrm>
          <a:prstGeom prst="rect">
            <a:avLst/>
          </a:prstGeom>
        </p:spPr>
        <p:txBody>
          <a:bodyPr wrap="square">
            <a:spAutoFit/>
          </a:bodyPr>
          <a:lstStyle/>
          <a:p>
            <a:r>
              <a:rPr lang="en-US" sz="1200" dirty="0">
                <a:solidFill>
                  <a:srgbClr val="2F393A"/>
                </a:solidFill>
                <a:latin typeface="Abadi" panose="020B0604020104020204" pitchFamily="34" charset="0"/>
              </a:rPr>
              <a:t>Smith and Sjodahl</a:t>
            </a:r>
            <a:endParaRPr lang="en-US" sz="1200" dirty="0">
              <a:latin typeface="Calibri" panose="020F0502020204030204" pitchFamily="34" charset="0"/>
            </a:endParaRPr>
          </a:p>
        </p:txBody>
      </p:sp>
      <p:sp>
        <p:nvSpPr>
          <p:cNvPr id="10" name="TextBox 9"/>
          <p:cNvSpPr txBox="1"/>
          <p:nvPr/>
        </p:nvSpPr>
        <p:spPr>
          <a:xfrm>
            <a:off x="7456457" y="4471117"/>
            <a:ext cx="3627855" cy="1477328"/>
          </a:xfrm>
          <a:prstGeom prst="rect">
            <a:avLst/>
          </a:prstGeom>
          <a:noFill/>
        </p:spPr>
        <p:txBody>
          <a:bodyPr wrap="square" rtlCol="0">
            <a:spAutoFit/>
          </a:bodyPr>
          <a:lstStyle/>
          <a:p>
            <a:pPr algn="ctr"/>
            <a:r>
              <a:rPr lang="en-US" dirty="0">
                <a:latin typeface="Calibri" panose="020F0502020204030204" pitchFamily="34" charset="0"/>
              </a:rPr>
              <a:t>When reading on the internet or other sources of Church History your best bet whether it is true or false will come to you as a witness through the Holy Ghost.</a:t>
            </a:r>
          </a:p>
        </p:txBody>
      </p:sp>
      <p:pic>
        <p:nvPicPr>
          <p:cNvPr id="3" name="Picture 2">
            <a:extLst>
              <a:ext uri="{FF2B5EF4-FFF2-40B4-BE49-F238E27FC236}">
                <a16:creationId xmlns:a16="http://schemas.microsoft.com/office/drawing/2014/main" id="{7F6E5175-96AB-495F-B67D-AA3FD738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255" y="982544"/>
            <a:ext cx="3238500" cy="2159000"/>
          </a:xfrm>
          <a:prstGeom prst="rect">
            <a:avLst/>
          </a:prstGeom>
        </p:spPr>
      </p:pic>
      <p:pic>
        <p:nvPicPr>
          <p:cNvPr id="9" name="Picture 8">
            <a:extLst>
              <a:ext uri="{FF2B5EF4-FFF2-40B4-BE49-F238E27FC236}">
                <a16:creationId xmlns:a16="http://schemas.microsoft.com/office/drawing/2014/main" id="{03AE8BC5-93C1-4320-81B8-A0AC3AC9E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755" y="3970753"/>
            <a:ext cx="2139696" cy="2359152"/>
          </a:xfrm>
          <a:prstGeom prst="rect">
            <a:avLst/>
          </a:prstGeom>
        </p:spPr>
      </p:pic>
    </p:spTree>
    <p:extLst>
      <p:ext uri="{BB962C8B-B14F-4D97-AF65-F5344CB8AC3E}">
        <p14:creationId xmlns:p14="http://schemas.microsoft.com/office/powerpoint/2010/main" val="13026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4E678-E407-ADB4-56FB-A7F235C96FF4}"/>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8" name="TextBox 7"/>
          <p:cNvSpPr txBox="1"/>
          <p:nvPr/>
        </p:nvSpPr>
        <p:spPr>
          <a:xfrm>
            <a:off x="1678226" y="117694"/>
            <a:ext cx="5653450" cy="6740307"/>
          </a:xfrm>
          <a:prstGeom prst="rect">
            <a:avLst/>
          </a:prstGeom>
          <a:noFill/>
        </p:spPr>
        <p:txBody>
          <a:bodyPr wrap="square" rtlCol="0">
            <a:spAutoFit/>
          </a:bodyPr>
          <a:lstStyle/>
          <a:p>
            <a:r>
              <a:rPr lang="en-US" dirty="0">
                <a:latin typeface="Calibri" panose="020F0502020204030204" pitchFamily="34" charset="0"/>
              </a:rPr>
              <a:t>“If every elder had, during the last nineteen years kept a faithful record of all that he had seen, heard, and felt of the goodness, wisdom and power of God, the Church would now have been in possession of many thousand volumes, containing much important and useful information. </a:t>
            </a:r>
          </a:p>
          <a:p>
            <a:endParaRPr lang="en-US" dirty="0">
              <a:latin typeface="Calibri" panose="020F0502020204030204" pitchFamily="34" charset="0"/>
            </a:endParaRPr>
          </a:p>
          <a:p>
            <a:r>
              <a:rPr lang="en-US" dirty="0">
                <a:latin typeface="Calibri" panose="020F0502020204030204" pitchFamily="34" charset="0"/>
              </a:rPr>
              <a:t>How many thousands have been miraculously healed in this Church, and yet no one has recorded the circumstances. Is this right? </a:t>
            </a:r>
          </a:p>
          <a:p>
            <a:endParaRPr lang="en-US" dirty="0">
              <a:latin typeface="Calibri" panose="020F0502020204030204" pitchFamily="34" charset="0"/>
            </a:endParaRPr>
          </a:p>
          <a:p>
            <a:r>
              <a:rPr lang="en-US" dirty="0">
                <a:latin typeface="Calibri" panose="020F0502020204030204" pitchFamily="34" charset="0"/>
              </a:rPr>
              <a:t>Should these miraculous manifestations of the power of God be forgotten and pass into oblivion? </a:t>
            </a:r>
          </a:p>
          <a:p>
            <a:endParaRPr lang="en-US" dirty="0">
              <a:latin typeface="Calibri" panose="020F0502020204030204" pitchFamily="34" charset="0"/>
            </a:endParaRPr>
          </a:p>
          <a:p>
            <a:r>
              <a:rPr lang="en-US" dirty="0">
                <a:latin typeface="Calibri" panose="020F0502020204030204" pitchFamily="34" charset="0"/>
              </a:rPr>
              <a:t>Should the knowledge of these things slumber in the hearts of those who witnessed them? … </a:t>
            </a:r>
          </a:p>
          <a:p>
            <a:endParaRPr lang="en-US" dirty="0">
              <a:latin typeface="Calibri" panose="020F0502020204030204" pitchFamily="34" charset="0"/>
            </a:endParaRPr>
          </a:p>
          <a:p>
            <a:r>
              <a:rPr lang="en-US" dirty="0">
                <a:latin typeface="Calibri" panose="020F0502020204030204" pitchFamily="34" charset="0"/>
              </a:rPr>
              <a:t>We should keep a record because Jesus has commanded it. We should keep a record because the same will benefit us and the generations of our children after us. We should keep a record because it will furnish many important items for the general history of the Church which would otherwise be lost.”</a:t>
            </a:r>
          </a:p>
          <a:p>
            <a:r>
              <a:rPr lang="en-US" sz="1100" dirty="0">
                <a:latin typeface="Calibri" panose="020F0502020204030204" pitchFamily="34" charset="0"/>
              </a:rPr>
              <a:t>Orson Pratt</a:t>
            </a:r>
          </a:p>
        </p:txBody>
      </p:sp>
      <p:pic>
        <p:nvPicPr>
          <p:cNvPr id="5" name="Picture 4">
            <a:extLst>
              <a:ext uri="{FF2B5EF4-FFF2-40B4-BE49-F238E27FC236}">
                <a16:creationId xmlns:a16="http://schemas.microsoft.com/office/drawing/2014/main" id="{144AFA7F-F813-4116-84F5-5638E6027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073" y="314325"/>
            <a:ext cx="2809875" cy="1866900"/>
          </a:xfrm>
          <a:prstGeom prst="rect">
            <a:avLst/>
          </a:prstGeom>
        </p:spPr>
      </p:pic>
      <p:pic>
        <p:nvPicPr>
          <p:cNvPr id="7" name="Picture 6">
            <a:extLst>
              <a:ext uri="{FF2B5EF4-FFF2-40B4-BE49-F238E27FC236}">
                <a16:creationId xmlns:a16="http://schemas.microsoft.com/office/drawing/2014/main" id="{94C1BAD1-1741-4DDE-81A9-7C12C56A5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765" y="2495550"/>
            <a:ext cx="2664183" cy="1999661"/>
          </a:xfrm>
          <a:prstGeom prst="rect">
            <a:avLst/>
          </a:prstGeom>
        </p:spPr>
      </p:pic>
      <p:pic>
        <p:nvPicPr>
          <p:cNvPr id="11" name="Picture 10">
            <a:extLst>
              <a:ext uri="{FF2B5EF4-FFF2-40B4-BE49-F238E27FC236}">
                <a16:creationId xmlns:a16="http://schemas.microsoft.com/office/drawing/2014/main" id="{BEA05E19-C194-46CB-9DB5-3CC5F3B38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473" y="4743212"/>
            <a:ext cx="2657475" cy="1590675"/>
          </a:xfrm>
          <a:prstGeom prst="rect">
            <a:avLst/>
          </a:prstGeom>
        </p:spPr>
      </p:pic>
      <p:pic>
        <p:nvPicPr>
          <p:cNvPr id="3" name="Picture 2">
            <a:extLst>
              <a:ext uri="{FF2B5EF4-FFF2-40B4-BE49-F238E27FC236}">
                <a16:creationId xmlns:a16="http://schemas.microsoft.com/office/drawing/2014/main" id="{CF656C81-B631-4D86-B1D8-979A87922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518" y="190500"/>
            <a:ext cx="917191" cy="1234039"/>
          </a:xfrm>
          <a:prstGeom prst="rect">
            <a:avLst/>
          </a:prstGeom>
        </p:spPr>
      </p:pic>
    </p:spTree>
    <p:extLst>
      <p:ext uri="{BB962C8B-B14F-4D97-AF65-F5344CB8AC3E}">
        <p14:creationId xmlns:p14="http://schemas.microsoft.com/office/powerpoint/2010/main" val="35223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9" end="9"/>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68650-DFF1-AC8D-28EC-AC7D0B999297}"/>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8" name="TextBox 7"/>
          <p:cNvSpPr txBox="1"/>
          <p:nvPr/>
        </p:nvSpPr>
        <p:spPr>
          <a:xfrm>
            <a:off x="6441988" y="1102622"/>
            <a:ext cx="4295422" cy="923330"/>
          </a:xfrm>
          <a:prstGeom prst="rect">
            <a:avLst/>
          </a:prstGeom>
          <a:solidFill>
            <a:srgbClr val="00B0F0"/>
          </a:solidFill>
        </p:spPr>
        <p:txBody>
          <a:bodyPr wrap="square" rtlCol="0">
            <a:spAutoFit/>
          </a:bodyPr>
          <a:lstStyle/>
          <a:p>
            <a:r>
              <a:rPr lang="en-US" dirty="0">
                <a:latin typeface="Abadi" panose="020B0604020104020204" pitchFamily="34" charset="0"/>
              </a:rPr>
              <a:t>If there had been more people on the earth who wrote about their experiences, there would be more information</a:t>
            </a:r>
          </a:p>
        </p:txBody>
      </p:sp>
      <p:sp>
        <p:nvSpPr>
          <p:cNvPr id="4" name="TextBox 3"/>
          <p:cNvSpPr txBox="1"/>
          <p:nvPr/>
        </p:nvSpPr>
        <p:spPr>
          <a:xfrm>
            <a:off x="5369010" y="4856207"/>
            <a:ext cx="5475074" cy="1477328"/>
          </a:xfrm>
          <a:prstGeom prst="rect">
            <a:avLst/>
          </a:prstGeom>
          <a:solidFill>
            <a:schemeClr val="accent4">
              <a:lumMod val="60000"/>
              <a:lumOff val="40000"/>
            </a:schemeClr>
          </a:solidFill>
        </p:spPr>
        <p:txBody>
          <a:bodyPr wrap="square" rtlCol="0">
            <a:spAutoFit/>
          </a:bodyPr>
          <a:lstStyle/>
          <a:p>
            <a:r>
              <a:rPr lang="en-US" dirty="0">
                <a:latin typeface="Abadi" panose="020B0604020104020204" pitchFamily="34" charset="0"/>
              </a:rPr>
              <a:t>The only way we are going to know the truth is if we record it ourselves.</a:t>
            </a:r>
          </a:p>
          <a:p>
            <a:endParaRPr lang="en-US" dirty="0">
              <a:latin typeface="Abadi" panose="020B0604020104020204" pitchFamily="34" charset="0"/>
            </a:endParaRPr>
          </a:p>
          <a:p>
            <a:r>
              <a:rPr lang="en-US" dirty="0">
                <a:latin typeface="Abadi" panose="020B0604020104020204" pitchFamily="34" charset="0"/>
              </a:rPr>
              <a:t>The more witnesses of the truthfulness of the Gospel, the more “convincing” the Gospel will be.</a:t>
            </a:r>
          </a:p>
        </p:txBody>
      </p:sp>
      <p:sp>
        <p:nvSpPr>
          <p:cNvPr id="7" name="TextBox 6"/>
          <p:cNvSpPr txBox="1"/>
          <p:nvPr/>
        </p:nvSpPr>
        <p:spPr>
          <a:xfrm>
            <a:off x="1524000" y="-46259"/>
            <a:ext cx="9144000" cy="1015663"/>
          </a:xfrm>
          <a:prstGeom prst="rect">
            <a:avLst/>
          </a:prstGeom>
          <a:noFill/>
        </p:spPr>
        <p:txBody>
          <a:bodyPr wrap="square" rtlCol="0">
            <a:spAutoFit/>
          </a:bodyPr>
          <a:lstStyle/>
          <a:p>
            <a:pPr algn="ctr"/>
            <a:r>
              <a:rPr lang="en-US" sz="6000" dirty="0">
                <a:latin typeface="Cooper Black" panose="0208090404030B020404" pitchFamily="18" charset="0"/>
              </a:rPr>
              <a:t>If Only:</a:t>
            </a:r>
          </a:p>
        </p:txBody>
      </p:sp>
      <p:sp>
        <p:nvSpPr>
          <p:cNvPr id="9" name="TextBox 8"/>
          <p:cNvSpPr txBox="1"/>
          <p:nvPr/>
        </p:nvSpPr>
        <p:spPr>
          <a:xfrm>
            <a:off x="1692874" y="958839"/>
            <a:ext cx="2038868" cy="1477328"/>
          </a:xfrm>
          <a:prstGeom prst="rect">
            <a:avLst/>
          </a:prstGeom>
          <a:solidFill>
            <a:srgbClr val="92D050"/>
          </a:solidFill>
        </p:spPr>
        <p:txBody>
          <a:bodyPr wrap="square" rtlCol="0">
            <a:spAutoFit/>
          </a:bodyPr>
          <a:lstStyle/>
          <a:p>
            <a:r>
              <a:rPr lang="en-US" dirty="0">
                <a:latin typeface="Abadi" panose="020B0604020104020204" pitchFamily="34" charset="0"/>
              </a:rPr>
              <a:t>If there had been a better record keeping system, there would be more information</a:t>
            </a:r>
          </a:p>
        </p:txBody>
      </p:sp>
      <p:sp>
        <p:nvSpPr>
          <p:cNvPr id="10" name="TextBox 9"/>
          <p:cNvSpPr txBox="1"/>
          <p:nvPr/>
        </p:nvSpPr>
        <p:spPr>
          <a:xfrm>
            <a:off x="4050958" y="2449640"/>
            <a:ext cx="2283941" cy="1477328"/>
          </a:xfrm>
          <a:prstGeom prst="rect">
            <a:avLst/>
          </a:prstGeom>
          <a:solidFill>
            <a:schemeClr val="accent6">
              <a:lumMod val="75000"/>
            </a:schemeClr>
          </a:solidFill>
        </p:spPr>
        <p:txBody>
          <a:bodyPr wrap="square" rtlCol="0">
            <a:spAutoFit/>
          </a:bodyPr>
          <a:lstStyle/>
          <a:p>
            <a:r>
              <a:rPr lang="en-US" dirty="0">
                <a:latin typeface="Abadi" panose="020B0604020104020204" pitchFamily="34" charset="0"/>
              </a:rPr>
              <a:t>If there had been a better way to preserve the records, there would be more information</a:t>
            </a:r>
          </a:p>
        </p:txBody>
      </p:sp>
      <p:sp>
        <p:nvSpPr>
          <p:cNvPr id="3" name="Rectangle 2"/>
          <p:cNvSpPr/>
          <p:nvPr/>
        </p:nvSpPr>
        <p:spPr>
          <a:xfrm>
            <a:off x="6621163" y="3174516"/>
            <a:ext cx="3760573" cy="1200329"/>
          </a:xfrm>
          <a:prstGeom prst="rect">
            <a:avLst/>
          </a:prstGeom>
        </p:spPr>
        <p:txBody>
          <a:bodyPr wrap="square">
            <a:spAutoFit/>
          </a:bodyPr>
          <a:lstStyle/>
          <a:p>
            <a:r>
              <a:rPr lang="en-US" i="1" dirty="0">
                <a:solidFill>
                  <a:srgbClr val="2F393A"/>
                </a:solidFill>
                <a:latin typeface="Georgia" panose="02040502050405020303" pitchFamily="18" charset="0"/>
              </a:rPr>
              <a:t>But they taught them that they should keep their record, and that they might write one to another.</a:t>
            </a:r>
          </a:p>
          <a:p>
            <a:r>
              <a:rPr lang="en-US" i="1" dirty="0">
                <a:solidFill>
                  <a:srgbClr val="2F393A"/>
                </a:solidFill>
                <a:latin typeface="Georgia" panose="02040502050405020303" pitchFamily="18" charset="0"/>
              </a:rPr>
              <a:t>Mosiah 24:6</a:t>
            </a:r>
            <a:endParaRPr lang="en-US" i="1" dirty="0">
              <a:latin typeface="Calibri" panose="020F0502020204030204" pitchFamily="34" charset="0"/>
            </a:endParaRPr>
          </a:p>
        </p:txBody>
      </p:sp>
      <p:grpSp>
        <p:nvGrpSpPr>
          <p:cNvPr id="5" name="Group 4">
            <a:extLst>
              <a:ext uri="{FF2B5EF4-FFF2-40B4-BE49-F238E27FC236}">
                <a16:creationId xmlns:a16="http://schemas.microsoft.com/office/drawing/2014/main" id="{5B9A48A8-5833-4799-9576-CD30FABE107B}"/>
              </a:ext>
            </a:extLst>
          </p:cNvPr>
          <p:cNvGrpSpPr/>
          <p:nvPr/>
        </p:nvGrpSpPr>
        <p:grpSpPr>
          <a:xfrm>
            <a:off x="267944" y="4490262"/>
            <a:ext cx="4840545" cy="1492716"/>
            <a:chOff x="267944" y="4490262"/>
            <a:chExt cx="4840545" cy="1492716"/>
          </a:xfrm>
        </p:grpSpPr>
        <p:sp>
          <p:nvSpPr>
            <p:cNvPr id="2" name="Rectangle 1"/>
            <p:cNvSpPr/>
            <p:nvPr/>
          </p:nvSpPr>
          <p:spPr>
            <a:xfrm>
              <a:off x="1347916" y="4490262"/>
              <a:ext cx="3760573" cy="1492716"/>
            </a:xfrm>
            <a:prstGeom prst="rect">
              <a:avLst/>
            </a:prstGeom>
          </p:spPr>
          <p:txBody>
            <a:bodyPr wrap="square">
              <a:spAutoFit/>
            </a:bodyPr>
            <a:lstStyle/>
            <a:p>
              <a:pPr fontAlgn="base"/>
              <a:r>
                <a:rPr lang="en-US" sz="1600" dirty="0">
                  <a:solidFill>
                    <a:srgbClr val="2F393A"/>
                  </a:solidFill>
                  <a:latin typeface="Abadi" panose="020B0604020104020204" pitchFamily="34" charset="0"/>
                  <a:ea typeface="Times New Roman" panose="02020603050405020304" pitchFamily="18" charset="0"/>
                </a:rPr>
                <a:t>“The people of the northern kingdom that were taken away never returned to reclaim their land, and eventually they became the “lost tribes”—that is, lost to the record-keepers of Judah.” </a:t>
              </a:r>
            </a:p>
            <a:p>
              <a:pPr fontAlgn="base"/>
              <a:r>
                <a:rPr lang="en-US" sz="1100" dirty="0">
                  <a:solidFill>
                    <a:srgbClr val="2F393A"/>
                  </a:solidFill>
                  <a:latin typeface="Abadi" panose="020B0604020104020204" pitchFamily="34" charset="0"/>
                  <a:ea typeface="Times New Roman" panose="02020603050405020304" pitchFamily="18" charset="0"/>
                </a:rPr>
                <a:t>John </a:t>
              </a:r>
              <a:r>
                <a:rPr lang="en-US" sz="1100" dirty="0" err="1">
                  <a:solidFill>
                    <a:srgbClr val="2F393A"/>
                  </a:solidFill>
                  <a:latin typeface="Abadi" panose="020B0604020104020204" pitchFamily="34" charset="0"/>
                  <a:ea typeface="Times New Roman" panose="02020603050405020304" pitchFamily="18" charset="0"/>
                </a:rPr>
                <a:t>Tvedtnes</a:t>
              </a:r>
              <a:endParaRPr lang="en-US" sz="1100" dirty="0">
                <a:latin typeface="Abadi" panose="020B0604020104020204" pitchFamily="34" charset="0"/>
              </a:endParaRPr>
            </a:p>
          </p:txBody>
        </p:sp>
        <p:pic>
          <p:nvPicPr>
            <p:cNvPr id="3074" name="Picture 2" descr="Image result for john tvedtnes">
              <a:extLst>
                <a:ext uri="{FF2B5EF4-FFF2-40B4-BE49-F238E27FC236}">
                  <a16:creationId xmlns:a16="http://schemas.microsoft.com/office/drawing/2014/main" id="{0F245FA2-7A9C-4E91-8576-791AB8C3C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44" y="4505650"/>
              <a:ext cx="949711" cy="1477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50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F0163-7323-0707-D0E8-E1BD18E7A67D}"/>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A Steward</a:t>
            </a:r>
          </a:p>
        </p:txBody>
      </p:sp>
      <p:sp>
        <p:nvSpPr>
          <p:cNvPr id="6" name="TextBox 5"/>
          <p:cNvSpPr txBox="1"/>
          <p:nvPr/>
        </p:nvSpPr>
        <p:spPr>
          <a:xfrm>
            <a:off x="4844100" y="1439187"/>
            <a:ext cx="3749782" cy="4524315"/>
          </a:xfrm>
          <a:prstGeom prst="rect">
            <a:avLst/>
          </a:prstGeom>
          <a:noFill/>
        </p:spPr>
        <p:txBody>
          <a:bodyPr wrap="square" rtlCol="0">
            <a:spAutoFit/>
          </a:bodyPr>
          <a:lstStyle/>
          <a:p>
            <a:r>
              <a:rPr lang="en-US" dirty="0">
                <a:latin typeface="Calibri" panose="020F0502020204030204" pitchFamily="34" charset="0"/>
              </a:rPr>
              <a:t>Stewardship is not ownership. </a:t>
            </a:r>
          </a:p>
          <a:p>
            <a:endParaRPr lang="en-US" dirty="0">
              <a:latin typeface="Calibri" panose="020F0502020204030204" pitchFamily="34" charset="0"/>
            </a:endParaRPr>
          </a:p>
          <a:p>
            <a:r>
              <a:rPr lang="en-US" dirty="0">
                <a:latin typeface="Calibri" panose="020F0502020204030204" pitchFamily="34" charset="0"/>
              </a:rPr>
              <a:t>Stewardship is management with a responsibility to account to the owner or master. </a:t>
            </a:r>
          </a:p>
          <a:p>
            <a:endParaRPr lang="en-US" dirty="0">
              <a:latin typeface="Calibri" panose="020F0502020204030204" pitchFamily="34" charset="0"/>
            </a:endParaRPr>
          </a:p>
          <a:p>
            <a:r>
              <a:rPr lang="en-US" dirty="0">
                <a:latin typeface="Calibri" panose="020F0502020204030204" pitchFamily="34" charset="0"/>
              </a:rPr>
              <a:t>The basic principle was taught by the Lord when He said: “I, the Lord, stretched out the heavens, and built the earth, my very handiwork; and all things therein are mine.</a:t>
            </a:r>
          </a:p>
          <a:p>
            <a:endParaRPr lang="en-US" dirty="0">
              <a:latin typeface="Calibri" panose="020F0502020204030204" pitchFamily="34" charset="0"/>
            </a:endParaRPr>
          </a:p>
          <a:p>
            <a:r>
              <a:rPr lang="en-US" dirty="0">
                <a:latin typeface="Calibri" panose="020F0502020204030204" pitchFamily="34" charset="0"/>
              </a:rPr>
              <a:t> … Behold, all these properties are mine, … and if the properties are mine, then ye are stewards; otherwise ye are no stewards.”</a:t>
            </a:r>
          </a:p>
        </p:txBody>
      </p:sp>
      <p:sp>
        <p:nvSpPr>
          <p:cNvPr id="5" name="Rectangle 4"/>
          <p:cNvSpPr/>
          <p:nvPr/>
        </p:nvSpPr>
        <p:spPr>
          <a:xfrm>
            <a:off x="89836" y="6542680"/>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70:1-5 </a:t>
            </a:r>
            <a:r>
              <a:rPr lang="en-US" sz="1200" dirty="0">
                <a:solidFill>
                  <a:srgbClr val="2F393A"/>
                </a:solidFill>
                <a:latin typeface="Abadi" panose="020B0604020104020204" pitchFamily="34" charset="0"/>
              </a:rPr>
              <a:t>Student Manual </a:t>
            </a:r>
            <a:endParaRPr lang="en-US" sz="1200" dirty="0">
              <a:latin typeface="Calibri" panose="020F0502020204030204" pitchFamily="34" charset="0"/>
            </a:endParaRPr>
          </a:p>
        </p:txBody>
      </p:sp>
      <p:pic>
        <p:nvPicPr>
          <p:cNvPr id="11" name="Picture 10">
            <a:extLst>
              <a:ext uri="{FF2B5EF4-FFF2-40B4-BE49-F238E27FC236}">
                <a16:creationId xmlns:a16="http://schemas.microsoft.com/office/drawing/2014/main" id="{49396A4C-2D15-4618-9E17-9E407BBA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38" y="507832"/>
            <a:ext cx="4492762" cy="6858000"/>
          </a:xfrm>
          <a:prstGeom prst="rect">
            <a:avLst/>
          </a:prstGeom>
        </p:spPr>
      </p:pic>
      <p:grpSp>
        <p:nvGrpSpPr>
          <p:cNvPr id="7" name="Group 6">
            <a:extLst>
              <a:ext uri="{FF2B5EF4-FFF2-40B4-BE49-F238E27FC236}">
                <a16:creationId xmlns:a16="http://schemas.microsoft.com/office/drawing/2014/main" id="{4C3FE872-9F3D-4609-A8FE-0AC724763809}"/>
              </a:ext>
            </a:extLst>
          </p:cNvPr>
          <p:cNvGrpSpPr/>
          <p:nvPr/>
        </p:nvGrpSpPr>
        <p:grpSpPr>
          <a:xfrm>
            <a:off x="10019899" y="3684446"/>
            <a:ext cx="1605498" cy="3027511"/>
            <a:chOff x="838200" y="76200"/>
            <a:chExt cx="2667000" cy="5029200"/>
          </a:xfrm>
        </p:grpSpPr>
        <p:grpSp>
          <p:nvGrpSpPr>
            <p:cNvPr id="8" name="Group 17">
              <a:extLst>
                <a:ext uri="{FF2B5EF4-FFF2-40B4-BE49-F238E27FC236}">
                  <a16:creationId xmlns:a16="http://schemas.microsoft.com/office/drawing/2014/main" id="{95A462EE-C494-476A-B24C-9FEA8B2CCEA0}"/>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46580788-0F69-4D8B-8822-76D9E6844F30}"/>
                  </a:ext>
                </a:extLst>
              </p:cNvPr>
              <p:cNvGrpSpPr/>
              <p:nvPr/>
            </p:nvGrpSpPr>
            <p:grpSpPr>
              <a:xfrm flipH="1">
                <a:off x="2209800" y="1447800"/>
                <a:ext cx="1295400" cy="3429000"/>
                <a:chOff x="685800" y="1447800"/>
                <a:chExt cx="1295400" cy="3124200"/>
              </a:xfrm>
            </p:grpSpPr>
            <p:sp>
              <p:nvSpPr>
                <p:cNvPr id="28" name="Bent Arrow 28">
                  <a:extLst>
                    <a:ext uri="{FF2B5EF4-FFF2-40B4-BE49-F238E27FC236}">
                      <a16:creationId xmlns:a16="http://schemas.microsoft.com/office/drawing/2014/main" id="{EC2D0D55-11FA-4E6A-99AD-7698117789A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9" name="Bent Arrow 29">
                  <a:extLst>
                    <a:ext uri="{FF2B5EF4-FFF2-40B4-BE49-F238E27FC236}">
                      <a16:creationId xmlns:a16="http://schemas.microsoft.com/office/drawing/2014/main" id="{6855C5B3-0137-43FA-A948-41CB025FB85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3" name="Group 16">
                <a:extLst>
                  <a:ext uri="{FF2B5EF4-FFF2-40B4-BE49-F238E27FC236}">
                    <a16:creationId xmlns:a16="http://schemas.microsoft.com/office/drawing/2014/main" id="{15C5AD24-EA8B-4979-9C8A-83F9A0FD89F2}"/>
                  </a:ext>
                </a:extLst>
              </p:cNvPr>
              <p:cNvGrpSpPr/>
              <p:nvPr/>
            </p:nvGrpSpPr>
            <p:grpSpPr>
              <a:xfrm>
                <a:off x="838200" y="1447800"/>
                <a:ext cx="1295400" cy="3429000"/>
                <a:chOff x="685800" y="1447800"/>
                <a:chExt cx="1295400" cy="3429000"/>
              </a:xfrm>
            </p:grpSpPr>
            <p:sp>
              <p:nvSpPr>
                <p:cNvPr id="26" name="Bent Arrow 26">
                  <a:extLst>
                    <a:ext uri="{FF2B5EF4-FFF2-40B4-BE49-F238E27FC236}">
                      <a16:creationId xmlns:a16="http://schemas.microsoft.com/office/drawing/2014/main" id="{135ED829-D5E5-4829-96C0-DC013EDD1F2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7" name="Bent Arrow 14">
                  <a:extLst>
                    <a:ext uri="{FF2B5EF4-FFF2-40B4-BE49-F238E27FC236}">
                      <a16:creationId xmlns:a16="http://schemas.microsoft.com/office/drawing/2014/main" id="{2285C5FC-41ED-4728-9408-A7CFB48DE4B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4" name="Oval 2">
                <a:extLst>
                  <a:ext uri="{FF2B5EF4-FFF2-40B4-BE49-F238E27FC236}">
                    <a16:creationId xmlns:a16="http://schemas.microsoft.com/office/drawing/2014/main" id="{AF8BF79B-1DAE-497D-8A81-E518B065384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Flowchart: Manual Operation 3">
                <a:extLst>
                  <a:ext uri="{FF2B5EF4-FFF2-40B4-BE49-F238E27FC236}">
                    <a16:creationId xmlns:a16="http://schemas.microsoft.com/office/drawing/2014/main" id="{80DDA143-A171-4853-A113-15D6D5EED04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Flowchart: Manual Operation 4">
                <a:extLst>
                  <a:ext uri="{FF2B5EF4-FFF2-40B4-BE49-F238E27FC236}">
                    <a16:creationId xmlns:a16="http://schemas.microsoft.com/office/drawing/2014/main" id="{72A2D4FD-9B29-4AFF-BE7D-C831CB1D5C1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17">
                <a:extLst>
                  <a:ext uri="{FF2B5EF4-FFF2-40B4-BE49-F238E27FC236}">
                    <a16:creationId xmlns:a16="http://schemas.microsoft.com/office/drawing/2014/main" id="{99D9FCF3-B37F-46D9-9488-0F4BAE0E1BA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5">
                <a:extLst>
                  <a:ext uri="{FF2B5EF4-FFF2-40B4-BE49-F238E27FC236}">
                    <a16:creationId xmlns:a16="http://schemas.microsoft.com/office/drawing/2014/main" id="{9E4FFB73-2C18-4E8F-8F5A-7539DE792E5D}"/>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Donut 19">
                <a:extLst>
                  <a:ext uri="{FF2B5EF4-FFF2-40B4-BE49-F238E27FC236}">
                    <a16:creationId xmlns:a16="http://schemas.microsoft.com/office/drawing/2014/main" id="{252B2366-8A64-4997-822F-07A6AB681A6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0" name="Rounded Rectangle 7">
                <a:extLst>
                  <a:ext uri="{FF2B5EF4-FFF2-40B4-BE49-F238E27FC236}">
                    <a16:creationId xmlns:a16="http://schemas.microsoft.com/office/drawing/2014/main" id="{A4C20A5B-5586-4C4E-AED2-9B1B6795F92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9">
                <a:extLst>
                  <a:ext uri="{FF2B5EF4-FFF2-40B4-BE49-F238E27FC236}">
                    <a16:creationId xmlns:a16="http://schemas.microsoft.com/office/drawing/2014/main" id="{227EA517-58E6-4DD5-B615-7B4FE023CDC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ounded Rectangle 10">
                <a:extLst>
                  <a:ext uri="{FF2B5EF4-FFF2-40B4-BE49-F238E27FC236}">
                    <a16:creationId xmlns:a16="http://schemas.microsoft.com/office/drawing/2014/main" id="{379A68DC-5D66-4CA9-93E0-B1F98118A89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11">
                <a:extLst>
                  <a:ext uri="{FF2B5EF4-FFF2-40B4-BE49-F238E27FC236}">
                    <a16:creationId xmlns:a16="http://schemas.microsoft.com/office/drawing/2014/main" id="{AE7992A9-47A0-4A2C-A2EE-1C11FD41BDA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12">
                <a:extLst>
                  <a:ext uri="{FF2B5EF4-FFF2-40B4-BE49-F238E27FC236}">
                    <a16:creationId xmlns:a16="http://schemas.microsoft.com/office/drawing/2014/main" id="{4865D992-1E06-47A7-BBC2-D6763C8B22C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Flowchart: Manual Operation 13">
                <a:extLst>
                  <a:ext uri="{FF2B5EF4-FFF2-40B4-BE49-F238E27FC236}">
                    <a16:creationId xmlns:a16="http://schemas.microsoft.com/office/drawing/2014/main" id="{19D5C90C-F3E2-41A6-BB3A-A668FA7EE3E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0" name="Rectangle 9">
              <a:extLst>
                <a:ext uri="{FF2B5EF4-FFF2-40B4-BE49-F238E27FC236}">
                  <a16:creationId xmlns:a16="http://schemas.microsoft.com/office/drawing/2014/main" id="{483974A8-2015-4C79-A6BB-BC175446B567}"/>
                </a:ext>
              </a:extLst>
            </p:cNvPr>
            <p:cNvSpPr/>
            <p:nvPr/>
          </p:nvSpPr>
          <p:spPr>
            <a:xfrm>
              <a:off x="1268578" y="2144753"/>
              <a:ext cx="1905000" cy="1840566"/>
            </a:xfrm>
            <a:prstGeom prst="rect">
              <a:avLst/>
            </a:prstGeom>
          </p:spPr>
          <p:txBody>
            <a:bodyPr wrap="square">
              <a:spAutoFit/>
            </a:bodyPr>
            <a:lstStyle/>
            <a:p>
              <a:pPr algn="ctr"/>
              <a:r>
                <a:rPr lang="en-US" sz="1100" b="1" dirty="0">
                  <a:latin typeface="Calibri" panose="020F0502020204030204" pitchFamily="34" charset="0"/>
                  <a:cs typeface="Calibri" panose="020F0502020204030204" pitchFamily="34" charset="0"/>
                </a:rPr>
                <a:t>The Lord will hold us accountable for the duties He has entrusted to us</a:t>
              </a:r>
              <a:endParaRPr lang="en-US" sz="110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799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D3B67-DB18-2E1E-B486-9AF102EA6284}"/>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Temporal Needs</a:t>
            </a:r>
          </a:p>
        </p:txBody>
      </p:sp>
      <p:sp>
        <p:nvSpPr>
          <p:cNvPr id="5" name="Rectangle 4"/>
          <p:cNvSpPr/>
          <p:nvPr/>
        </p:nvSpPr>
        <p:spPr>
          <a:xfrm>
            <a:off x="62579" y="6517333"/>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70:6-14 </a:t>
            </a:r>
            <a:endParaRPr lang="en-US" sz="1600" dirty="0">
              <a:latin typeface="Calibri" panose="020F0502020204030204" pitchFamily="34" charset="0"/>
            </a:endParaRPr>
          </a:p>
        </p:txBody>
      </p:sp>
      <p:sp>
        <p:nvSpPr>
          <p:cNvPr id="8" name="Rectangle 7"/>
          <p:cNvSpPr/>
          <p:nvPr/>
        </p:nvSpPr>
        <p:spPr>
          <a:xfrm>
            <a:off x="1382750" y="1182827"/>
            <a:ext cx="4279899" cy="2031325"/>
          </a:xfrm>
          <a:prstGeom prst="rect">
            <a:avLst/>
          </a:prstGeom>
        </p:spPr>
        <p:txBody>
          <a:bodyPr wrap="square">
            <a:spAutoFit/>
          </a:bodyPr>
          <a:lstStyle/>
          <a:p>
            <a:r>
              <a:rPr lang="en-US" dirty="0">
                <a:solidFill>
                  <a:srgbClr val="2F393A"/>
                </a:solidFill>
                <a:latin typeface="Abadi" panose="020B0604020104020204" pitchFamily="34" charset="0"/>
              </a:rPr>
              <a:t>The brethren who were given the stewardship of the revelations to be published were to receive their livelihood from the proceeds. </a:t>
            </a:r>
          </a:p>
          <a:p>
            <a:endParaRPr lang="en-US" dirty="0">
              <a:solidFill>
                <a:srgbClr val="2F393A"/>
              </a:solidFill>
              <a:latin typeface="Abadi" panose="020B0604020104020204" pitchFamily="34" charset="0"/>
            </a:endParaRPr>
          </a:p>
          <a:p>
            <a:r>
              <a:rPr lang="en-US" dirty="0">
                <a:solidFill>
                  <a:srgbClr val="2F393A"/>
                </a:solidFill>
                <a:latin typeface="Abadi" panose="020B0604020104020204" pitchFamily="34" charset="0"/>
              </a:rPr>
              <a:t>The law of consecration included temporal needs as well as spiritual needs.</a:t>
            </a:r>
            <a:endParaRPr lang="en-US" dirty="0">
              <a:latin typeface="Calibri" panose="020F0502020204030204" pitchFamily="34" charset="0"/>
            </a:endParaRPr>
          </a:p>
        </p:txBody>
      </p:sp>
      <p:sp>
        <p:nvSpPr>
          <p:cNvPr id="12" name="Rectangle 11"/>
          <p:cNvSpPr/>
          <p:nvPr/>
        </p:nvSpPr>
        <p:spPr>
          <a:xfrm>
            <a:off x="5369955" y="4419451"/>
            <a:ext cx="4679092" cy="2215991"/>
          </a:xfrm>
          <a:prstGeom prst="rect">
            <a:avLst/>
          </a:prstGeom>
        </p:spPr>
        <p:txBody>
          <a:bodyPr wrap="square">
            <a:spAutoFit/>
          </a:bodyPr>
          <a:lstStyle/>
          <a:p>
            <a:r>
              <a:rPr lang="en-US" dirty="0">
                <a:solidFill>
                  <a:srgbClr val="2F393A"/>
                </a:solidFill>
                <a:latin typeface="Abadi" panose="020B0604020104020204" pitchFamily="34" charset="0"/>
              </a:rPr>
              <a:t>“According to the Law of God all share alike; one who administers in spiritual things is “worthy of his hire’ equal with one who manages some business, though the world generally rates business ability higher that spiritual excellence. “In your temporal things you shall be equal”</a:t>
            </a:r>
          </a:p>
          <a:p>
            <a:r>
              <a:rPr lang="en-US" sz="1200" dirty="0">
                <a:solidFill>
                  <a:srgbClr val="2F393A"/>
                </a:solidFill>
                <a:latin typeface="Abadi" panose="020B0604020104020204" pitchFamily="34" charset="0"/>
              </a:rPr>
              <a:t>Smith and Sjodahl</a:t>
            </a:r>
            <a:endParaRPr lang="en-US" sz="1200" dirty="0">
              <a:latin typeface="Calibri" panose="020F0502020204030204" pitchFamily="34" charset="0"/>
            </a:endParaRPr>
          </a:p>
        </p:txBody>
      </p:sp>
      <p:pic>
        <p:nvPicPr>
          <p:cNvPr id="3" name="Picture 2">
            <a:extLst>
              <a:ext uri="{FF2B5EF4-FFF2-40B4-BE49-F238E27FC236}">
                <a16:creationId xmlns:a16="http://schemas.microsoft.com/office/drawing/2014/main" id="{450B33A2-A584-4932-AA4B-0113C682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749" y="1115338"/>
            <a:ext cx="4279900" cy="3302000"/>
          </a:xfrm>
          <a:prstGeom prst="rect">
            <a:avLst/>
          </a:prstGeom>
        </p:spPr>
      </p:pic>
      <p:pic>
        <p:nvPicPr>
          <p:cNvPr id="7" name="Picture 6">
            <a:extLst>
              <a:ext uri="{FF2B5EF4-FFF2-40B4-BE49-F238E27FC236}">
                <a16:creationId xmlns:a16="http://schemas.microsoft.com/office/drawing/2014/main" id="{EA49B40D-7081-416A-B1FF-F74EB103A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294" y="3739879"/>
            <a:ext cx="2882900" cy="2882900"/>
          </a:xfrm>
          <a:prstGeom prst="rect">
            <a:avLst/>
          </a:prstGeom>
        </p:spPr>
      </p:pic>
      <p:pic>
        <p:nvPicPr>
          <p:cNvPr id="10" name="Picture 9">
            <a:extLst>
              <a:ext uri="{FF2B5EF4-FFF2-40B4-BE49-F238E27FC236}">
                <a16:creationId xmlns:a16="http://schemas.microsoft.com/office/drawing/2014/main" id="{6D476A88-DC21-4438-A026-C2C99288A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6560" y="5747275"/>
            <a:ext cx="1232877" cy="939335"/>
          </a:xfrm>
          <a:prstGeom prst="rect">
            <a:avLst/>
          </a:prstGeom>
        </p:spPr>
      </p:pic>
    </p:spTree>
    <p:extLst>
      <p:ext uri="{BB962C8B-B14F-4D97-AF65-F5344CB8AC3E}">
        <p14:creationId xmlns:p14="http://schemas.microsoft.com/office/powerpoint/2010/main" val="10157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47735C-0594-E871-34A4-B610DAAAD4CC}"/>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p:spPr>
      </p:pic>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latin typeface="Cooper Black" panose="0208090404030B020404" pitchFamily="18" charset="0"/>
              </a:rPr>
              <a:t>Equal</a:t>
            </a:r>
          </a:p>
        </p:txBody>
      </p:sp>
      <p:sp>
        <p:nvSpPr>
          <p:cNvPr id="5" name="Rectangle 4"/>
          <p:cNvSpPr/>
          <p:nvPr/>
        </p:nvSpPr>
        <p:spPr>
          <a:xfrm>
            <a:off x="70437" y="6519445"/>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70:14 </a:t>
            </a:r>
            <a:endParaRPr lang="en-US" sz="1600" dirty="0">
              <a:latin typeface="Calibri" panose="020F0502020204030204" pitchFamily="34" charset="0"/>
            </a:endParaRPr>
          </a:p>
        </p:txBody>
      </p:sp>
      <p:sp>
        <p:nvSpPr>
          <p:cNvPr id="8" name="Rectangle 7"/>
          <p:cNvSpPr/>
          <p:nvPr/>
        </p:nvSpPr>
        <p:spPr>
          <a:xfrm>
            <a:off x="1635211" y="1028344"/>
            <a:ext cx="5012724" cy="1200329"/>
          </a:xfrm>
          <a:prstGeom prst="rect">
            <a:avLst/>
          </a:prstGeom>
        </p:spPr>
        <p:txBody>
          <a:bodyPr wrap="square">
            <a:spAutoFit/>
          </a:bodyPr>
          <a:lstStyle/>
          <a:p>
            <a:r>
              <a:rPr lang="en-US" dirty="0">
                <a:latin typeface="Calibri" panose="020F0502020204030204" pitchFamily="34" charset="0"/>
              </a:rPr>
              <a:t>The dictionary defines </a:t>
            </a:r>
            <a:r>
              <a:rPr lang="en-US" i="1" dirty="0">
                <a:latin typeface="Calibri" panose="020F0502020204030204" pitchFamily="34" charset="0"/>
              </a:rPr>
              <a:t>equal</a:t>
            </a:r>
            <a:r>
              <a:rPr lang="en-US" dirty="0">
                <a:latin typeface="Calibri" panose="020F0502020204030204" pitchFamily="34" charset="0"/>
              </a:rPr>
              <a:t> as being of the same quantity, size, number, value, degree, or intensity. The Lord, however, does not endorse such a definition in His gospel. </a:t>
            </a:r>
          </a:p>
        </p:txBody>
      </p:sp>
      <p:sp>
        <p:nvSpPr>
          <p:cNvPr id="7" name="Rectangle 6"/>
          <p:cNvSpPr/>
          <p:nvPr/>
        </p:nvSpPr>
        <p:spPr>
          <a:xfrm>
            <a:off x="5428735" y="2441934"/>
            <a:ext cx="5012724" cy="3600986"/>
          </a:xfrm>
          <a:prstGeom prst="rect">
            <a:avLst/>
          </a:prstGeom>
        </p:spPr>
        <p:txBody>
          <a:bodyPr wrap="square">
            <a:spAutoFit/>
          </a:bodyPr>
          <a:lstStyle/>
          <a:p>
            <a:r>
              <a:rPr lang="en-US" dirty="0">
                <a:latin typeface="Calibri" panose="020F0502020204030204" pitchFamily="34" charset="0"/>
              </a:rPr>
              <a:t>“To be equal did not mean that all should have the same amount of food, but each should have according to his needs. </a:t>
            </a:r>
          </a:p>
          <a:p>
            <a:endParaRPr lang="en-US" dirty="0">
              <a:latin typeface="Calibri" panose="020F0502020204030204" pitchFamily="34" charset="0"/>
            </a:endParaRPr>
          </a:p>
          <a:p>
            <a:r>
              <a:rPr lang="en-US" dirty="0">
                <a:latin typeface="Calibri" panose="020F0502020204030204" pitchFamily="34" charset="0"/>
              </a:rPr>
              <a:t>For instance, a man would receive in proportion to the number in his family, not according to the nature of his work. </a:t>
            </a:r>
          </a:p>
          <a:p>
            <a:endParaRPr lang="en-US" dirty="0">
              <a:latin typeface="Calibri" panose="020F0502020204030204" pitchFamily="34" charset="0"/>
            </a:endParaRPr>
          </a:p>
          <a:p>
            <a:r>
              <a:rPr lang="en-US" dirty="0">
                <a:latin typeface="Calibri" panose="020F0502020204030204" pitchFamily="34" charset="0"/>
              </a:rPr>
              <a:t>He was to have, ‘for food and for raiment; for an inheritance; for houses and for lands, in whatsoever circumstances, I the Lord, shall place them, and whithersoever I, the Lord, shall send them.’”</a:t>
            </a:r>
          </a:p>
          <a:p>
            <a:r>
              <a:rPr lang="en-US" sz="1200" dirty="0">
                <a:latin typeface="Calibri" panose="020F0502020204030204" pitchFamily="34" charset="0"/>
              </a:rPr>
              <a:t>President Joseph Fielding Smith</a:t>
            </a:r>
          </a:p>
        </p:txBody>
      </p:sp>
      <p:pic>
        <p:nvPicPr>
          <p:cNvPr id="13314" name="Picture 2" descr="http://fashionsbylynda.com/blog/wp-content/uploads/2014/09/Lesson-48-DC-42-30-42-Law-of-Consec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8389" t="38378" r="9359" b="2403"/>
          <a:stretch/>
        </p:blipFill>
        <p:spPr bwMode="auto">
          <a:xfrm>
            <a:off x="1746423" y="3146855"/>
            <a:ext cx="3459891" cy="1868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53D5B3-0CB0-4D66-AD83-3698DCC28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174" y="1126275"/>
            <a:ext cx="3381375" cy="1257300"/>
          </a:xfrm>
          <a:prstGeom prst="rect">
            <a:avLst/>
          </a:prstGeom>
        </p:spPr>
      </p:pic>
      <p:pic>
        <p:nvPicPr>
          <p:cNvPr id="6" name="Picture 5">
            <a:extLst>
              <a:ext uri="{FF2B5EF4-FFF2-40B4-BE49-F238E27FC236}">
                <a16:creationId xmlns:a16="http://schemas.microsoft.com/office/drawing/2014/main" id="{8A8FC3B5-BE17-42E2-8C14-5B84A4A29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2426" y="5312246"/>
            <a:ext cx="1054216" cy="1365021"/>
          </a:xfrm>
          <a:prstGeom prst="rect">
            <a:avLst/>
          </a:prstGeom>
        </p:spPr>
      </p:pic>
    </p:spTree>
    <p:extLst>
      <p:ext uri="{BB962C8B-B14F-4D97-AF65-F5344CB8AC3E}">
        <p14:creationId xmlns:p14="http://schemas.microsoft.com/office/powerpoint/2010/main" val="20167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1180</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Aptos Display</vt:lpstr>
      <vt:lpstr>Arial</vt:lpstr>
      <vt:lpstr>Calibri</vt:lpstr>
      <vt:lpstr>Cooper Black</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2024-11-11T16:33:02Z</dcterms:created>
  <dcterms:modified xsi:type="dcterms:W3CDTF">2025-01-01T15:55:13Z</dcterms:modified>
</cp:coreProperties>
</file>