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4" r:id="rId6"/>
    <p:sldId id="259" r:id="rId7"/>
    <p:sldId id="265" r:id="rId8"/>
    <p:sldId id="266" r:id="rId9"/>
    <p:sldId id="267" r:id="rId10"/>
    <p:sldId id="268" r:id="rId11"/>
    <p:sldId id="269" r:id="rId12"/>
    <p:sldId id="270" r:id="rId13"/>
    <p:sldId id="271" r:id="rId14"/>
    <p:sldId id="273" r:id="rId15"/>
    <p:sldId id="272" r:id="rId16"/>
    <p:sldId id="258"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97" d="100"/>
          <a:sy n="97" d="100"/>
        </p:scale>
        <p:origin x="54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6671-6B7A-9173-E11D-5C33D3B350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CC71A-6C21-04C3-6B96-C87824FD1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9FE03-B637-4CA4-2A06-EFAB33A856BA}"/>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C912D304-76F9-F02B-5CB9-428488922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86F63-7E82-EC18-30C5-F173FBCE50D7}"/>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50289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48DE-B1A2-8C67-CA66-C68E57BD7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3A47A-2263-32B8-3F0B-7650E03BA2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C5052-F14E-0888-64F1-036C45EF9415}"/>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34C9DA96-FF7D-02E1-0C63-438F81E0D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99E0A-4F27-D571-8444-E91512483041}"/>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29431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294E1-A5BB-7BFF-4F43-1DE218A63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6611FD-6ABC-9795-2AAB-97F888C706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2BD32-6A84-3EB7-FACF-96F312AB6A49}"/>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1128F23C-DB53-6730-8208-B58ADF24D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09722-AD77-11C2-955B-FF9F34D4CB7F}"/>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278192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F179-9E9A-E389-A521-4A362FABBD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DA89A-0295-F61D-8008-0E4AEE1F39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244BB-1A8A-FE48-E18A-679F91B9967E}"/>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AE0BD233-7A75-65BF-C55A-1FA1F3729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ED96E-7F5B-EDA4-183B-1D0B725FF156}"/>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337960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64D1-4303-F4E1-6341-BBDC0FDD9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9FA01-E78F-C140-7FE4-F72FDC7478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66A5A-02A2-1A1C-65DC-28BDCB94D905}"/>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1974A56D-EAF9-1D27-5C41-68F9134E8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9962B-0EDC-D332-39D1-979A3065A453}"/>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206394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2B17-53CD-3F8B-8A62-73CEC6190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676DA-B8B0-C048-80B8-CC7063FAE0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F500D-841C-4797-0767-3FA43DEAE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1F5D3-7C48-AE1C-2353-1330FD6D1E54}"/>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6" name="Footer Placeholder 5">
            <a:extLst>
              <a:ext uri="{FF2B5EF4-FFF2-40B4-BE49-F238E27FC236}">
                <a16:creationId xmlns:a16="http://schemas.microsoft.com/office/drawing/2014/main" id="{100AF031-D843-FDC7-676A-2FC6978E4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DCBC6-7387-AD3A-AFE6-735131721463}"/>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79554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D3AC-4E1D-695A-6118-8FA16D870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95DA3-C589-78E8-ABBD-730CE21A1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62F12-7B6D-426C-A037-CFAA1C883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BD6C6-F390-1962-B173-2514A7448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05842-AC2B-9FE3-7726-C2BFA35821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7058D-C173-8686-B81C-C7801083E04A}"/>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8" name="Footer Placeholder 7">
            <a:extLst>
              <a:ext uri="{FF2B5EF4-FFF2-40B4-BE49-F238E27FC236}">
                <a16:creationId xmlns:a16="http://schemas.microsoft.com/office/drawing/2014/main" id="{2D9E4D9F-677D-8E1B-BBD3-629790ACF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C3C1C-D7E8-A076-B147-C80EF34A719D}"/>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28084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F07A-3A58-4712-2609-8B9AE9770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40B1B2-9992-D7F6-526A-32FF5877C057}"/>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4" name="Footer Placeholder 3">
            <a:extLst>
              <a:ext uri="{FF2B5EF4-FFF2-40B4-BE49-F238E27FC236}">
                <a16:creationId xmlns:a16="http://schemas.microsoft.com/office/drawing/2014/main" id="{68E67FA9-0C2B-EA38-0FB8-CB179585B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E6C1B-FDFF-FDCA-BA38-9FE0E7A28BCA}"/>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347783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0AB6F-CF36-40BD-F940-1B9F6B912039}"/>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3" name="Footer Placeholder 2">
            <a:extLst>
              <a:ext uri="{FF2B5EF4-FFF2-40B4-BE49-F238E27FC236}">
                <a16:creationId xmlns:a16="http://schemas.microsoft.com/office/drawing/2014/main" id="{35A7A622-84E4-41CD-8EDC-09E1205B9C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866012-9FA2-FB9C-924B-7A33AEACB9AC}"/>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212456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5F90-EFE1-431B-6DCD-1D4D59F95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4312A6-E08E-0733-2E7C-481C606AF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890FF-6204-B334-2B5A-BC7401E7D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779E2-D67D-2935-D6C0-5E0C3B2170F7}"/>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6" name="Footer Placeholder 5">
            <a:extLst>
              <a:ext uri="{FF2B5EF4-FFF2-40B4-BE49-F238E27FC236}">
                <a16:creationId xmlns:a16="http://schemas.microsoft.com/office/drawing/2014/main" id="{6A514243-F046-6AA5-31CE-A053F6CB0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2A6AF-7772-8D41-E430-F34388C985A7}"/>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94116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7728-C8FE-FD6C-36B8-1576552BE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BD7F4D-23B0-35B3-FF68-3F53A38B0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286FEF-011A-8FBD-6BBF-FECAEB00B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6748E-C1BF-EE62-CF06-35B11CB8E84A}"/>
              </a:ext>
            </a:extLst>
          </p:cNvPr>
          <p:cNvSpPr>
            <a:spLocks noGrp="1"/>
          </p:cNvSpPr>
          <p:nvPr>
            <p:ph type="dt" sz="half" idx="10"/>
          </p:nvPr>
        </p:nvSpPr>
        <p:spPr/>
        <p:txBody>
          <a:bodyPr/>
          <a:lstStyle/>
          <a:p>
            <a:fld id="{9894A51B-802F-407D-9F61-FBD4C836E777}" type="datetimeFigureOut">
              <a:rPr lang="en-US" smtClean="0"/>
              <a:t>7/31/2025</a:t>
            </a:fld>
            <a:endParaRPr lang="en-US"/>
          </a:p>
        </p:txBody>
      </p:sp>
      <p:sp>
        <p:nvSpPr>
          <p:cNvPr id="6" name="Footer Placeholder 5">
            <a:extLst>
              <a:ext uri="{FF2B5EF4-FFF2-40B4-BE49-F238E27FC236}">
                <a16:creationId xmlns:a16="http://schemas.microsoft.com/office/drawing/2014/main" id="{8F76996E-3C40-A7DB-DC2C-B68998165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6A78F-3B4A-4BBD-E1D9-42FF4A2332C7}"/>
              </a:ext>
            </a:extLst>
          </p:cNvPr>
          <p:cNvSpPr>
            <a:spLocks noGrp="1"/>
          </p:cNvSpPr>
          <p:nvPr>
            <p:ph type="sldNum" sz="quarter" idx="12"/>
          </p:nvPr>
        </p:nvSpPr>
        <p:spPr/>
        <p:txBody>
          <a:bodyPr/>
          <a:lstStyle/>
          <a:p>
            <a:fld id="{041E1C48-8A84-42FE-B408-325B21A9EAD1}" type="slidenum">
              <a:rPr lang="en-US" smtClean="0"/>
              <a:t>‹#›</a:t>
            </a:fld>
            <a:endParaRPr lang="en-US"/>
          </a:p>
        </p:txBody>
      </p:sp>
    </p:spTree>
    <p:extLst>
      <p:ext uri="{BB962C8B-B14F-4D97-AF65-F5344CB8AC3E}">
        <p14:creationId xmlns:p14="http://schemas.microsoft.com/office/powerpoint/2010/main" val="87034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66978-099A-8684-BC10-0112E99F0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FDADB-34A6-62B0-4A6E-C76EDC3EB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0C944-E027-4D92-5092-A5B029054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4A51B-802F-407D-9F61-FBD4C836E777}" type="datetimeFigureOut">
              <a:rPr lang="en-US" smtClean="0"/>
              <a:t>7/31/2025</a:t>
            </a:fld>
            <a:endParaRPr lang="en-US"/>
          </a:p>
        </p:txBody>
      </p:sp>
      <p:sp>
        <p:nvSpPr>
          <p:cNvPr id="5" name="Footer Placeholder 4">
            <a:extLst>
              <a:ext uri="{FF2B5EF4-FFF2-40B4-BE49-F238E27FC236}">
                <a16:creationId xmlns:a16="http://schemas.microsoft.com/office/drawing/2014/main" id="{7074FC03-55C7-09B7-9529-79FB398F9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240576-9C1F-DA3E-1E70-C19004860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1E1C48-8A84-42FE-B408-325B21A9EAD1}" type="slidenum">
              <a:rPr lang="en-US" smtClean="0"/>
              <a:t>‹#›</a:t>
            </a:fld>
            <a:endParaRPr lang="en-US"/>
          </a:p>
        </p:txBody>
      </p:sp>
    </p:spTree>
    <p:extLst>
      <p:ext uri="{BB962C8B-B14F-4D97-AF65-F5344CB8AC3E}">
        <p14:creationId xmlns:p14="http://schemas.microsoft.com/office/powerpoint/2010/main" val="3879277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ds.org/ensign/2002/02/the-origin-of-man?lang=eng" TargetMode="External"/><Relationship Id="rId2" Type="http://schemas.openxmlformats.org/officeDocument/2006/relationships/hyperlink" Target="https://www.lds.org/scriptures/pgp/moses/1.34?lang=eng#p3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5255BD-7256-F591-67A2-FCF19EDD22FB}"/>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B35447A-15BE-488B-9212-61502AD3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DAEF7E7-9F7F-1439-B3D9-6F725CC1BA72}"/>
                </a:ext>
              </a:extLst>
            </p:cNvPr>
            <p:cNvPicPr>
              <a:picLocks noChangeAspect="1"/>
            </p:cNvPicPr>
            <p:nvPr/>
          </p:nvPicPr>
          <p:blipFill>
            <a:blip r:embed="rId2">
              <a:extLst>
                <a:ext uri="{28A0092B-C50C-407E-A947-70E740481C1C}">
                  <a14:useLocalDpi xmlns:a14="http://schemas.microsoft.com/office/drawing/2010/main" val="0"/>
                </a:ext>
              </a:extLst>
            </a:blip>
            <a:srcRect t="4947" r="88508" b="88888"/>
            <a:stretch>
              <a:fillRect/>
            </a:stretch>
          </p:blipFill>
          <p:spPr>
            <a:xfrm>
              <a:off x="93407" y="0"/>
              <a:ext cx="1401097" cy="422788"/>
            </a:xfrm>
            <a:prstGeom prst="rect">
              <a:avLst/>
            </a:prstGeom>
          </p:spPr>
        </p:pic>
      </p:grpSp>
    </p:spTree>
    <p:extLst>
      <p:ext uri="{BB962C8B-B14F-4D97-AF65-F5344CB8AC3E}">
        <p14:creationId xmlns:p14="http://schemas.microsoft.com/office/powerpoint/2010/main" val="242036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Eastward in Eden</a:t>
            </a:r>
          </a:p>
        </p:txBody>
      </p:sp>
      <p:sp>
        <p:nvSpPr>
          <p:cNvPr id="2" name="Rectangle 1"/>
          <p:cNvSpPr/>
          <p:nvPr/>
        </p:nvSpPr>
        <p:spPr>
          <a:xfrm>
            <a:off x="4125686" y="1761172"/>
            <a:ext cx="3646714" cy="1477328"/>
          </a:xfrm>
          <a:prstGeom prst="rect">
            <a:avLst/>
          </a:prstGeom>
          <a:solidFill>
            <a:srgbClr val="002060"/>
          </a:solidFill>
        </p:spPr>
        <p:txBody>
          <a:bodyPr wrap="square">
            <a:spAutoFit/>
          </a:bodyPr>
          <a:lstStyle/>
          <a:p>
            <a:r>
              <a:rPr lang="en-US" b="0" i="0" dirty="0">
                <a:solidFill>
                  <a:srgbClr val="FFFF00"/>
                </a:solidFill>
                <a:effectLst/>
                <a:latin typeface="Palatino"/>
              </a:rPr>
              <a:t>And the Gods planted a garden, eastward in </a:t>
            </a:r>
            <a:r>
              <a:rPr lang="en-US" b="0" i="0" u="none" strike="noStrike" dirty="0">
                <a:solidFill>
                  <a:srgbClr val="FFFF00"/>
                </a:solidFill>
                <a:effectLst/>
                <a:latin typeface="Palatino"/>
              </a:rPr>
              <a:t>Eden</a:t>
            </a:r>
            <a:r>
              <a:rPr lang="en-US" b="0" i="0" dirty="0">
                <a:solidFill>
                  <a:srgbClr val="FFFF00"/>
                </a:solidFill>
                <a:effectLst/>
                <a:latin typeface="Palatino"/>
              </a:rPr>
              <a:t>, and there they put the man, whose spirit they had put into the body which they had formed.</a:t>
            </a:r>
            <a:endParaRPr lang="en-US" dirty="0">
              <a:solidFill>
                <a:srgbClr val="FFFF00"/>
              </a:solidFill>
            </a:endParaRPr>
          </a:p>
        </p:txBody>
      </p:sp>
      <p:sp>
        <p:nvSpPr>
          <p:cNvPr id="3" name="Rectangle 2"/>
          <p:cNvSpPr/>
          <p:nvPr/>
        </p:nvSpPr>
        <p:spPr>
          <a:xfrm>
            <a:off x="587829" y="1731085"/>
            <a:ext cx="2699657" cy="1477328"/>
          </a:xfrm>
          <a:prstGeom prst="rect">
            <a:avLst/>
          </a:prstGeom>
          <a:solidFill>
            <a:srgbClr val="002060"/>
          </a:solidFill>
        </p:spPr>
        <p:txBody>
          <a:bodyPr wrap="square">
            <a:spAutoFit/>
          </a:bodyPr>
          <a:lstStyle/>
          <a:p>
            <a:r>
              <a:rPr lang="en-US" b="0" i="0" dirty="0">
                <a:solidFill>
                  <a:srgbClr val="FFFF00"/>
                </a:solidFill>
                <a:effectLst/>
                <a:latin typeface="Palatino"/>
              </a:rPr>
              <a:t>And I, the Lord God, planted a garden eastward in</a:t>
            </a:r>
            <a:r>
              <a:rPr lang="en-US" baseline="30000" dirty="0">
                <a:solidFill>
                  <a:srgbClr val="FFFF00"/>
                </a:solidFill>
                <a:latin typeface="Palatino"/>
              </a:rPr>
              <a:t> </a:t>
            </a:r>
            <a:r>
              <a:rPr lang="en-US" b="0" i="0" u="none" strike="noStrike" dirty="0">
                <a:solidFill>
                  <a:srgbClr val="FFFF00"/>
                </a:solidFill>
                <a:effectLst/>
                <a:latin typeface="Palatino"/>
              </a:rPr>
              <a:t>Eden</a:t>
            </a:r>
            <a:r>
              <a:rPr lang="en-US" b="0" i="0" dirty="0">
                <a:solidFill>
                  <a:srgbClr val="FFFF00"/>
                </a:solidFill>
                <a:effectLst/>
                <a:latin typeface="Palatino"/>
              </a:rPr>
              <a:t>, and there I put the man whom I had formed.</a:t>
            </a:r>
            <a:endParaRPr lang="en-US" dirty="0">
              <a:solidFill>
                <a:srgbClr val="FFFF00"/>
              </a:solidFill>
            </a:endParaRPr>
          </a:p>
        </p:txBody>
      </p:sp>
      <p:sp>
        <p:nvSpPr>
          <p:cNvPr id="4" name="Rectangle 3"/>
          <p:cNvSpPr/>
          <p:nvPr/>
        </p:nvSpPr>
        <p:spPr>
          <a:xfrm>
            <a:off x="8969829" y="1746407"/>
            <a:ext cx="2928258" cy="1477328"/>
          </a:xfrm>
          <a:prstGeom prst="rect">
            <a:avLst/>
          </a:prstGeom>
          <a:solidFill>
            <a:srgbClr val="002060"/>
          </a:solidFill>
        </p:spPr>
        <p:txBody>
          <a:bodyPr wrap="square">
            <a:spAutoFit/>
          </a:bodyPr>
          <a:lstStyle/>
          <a:p>
            <a:r>
              <a:rPr lang="en-US" b="0" i="0" dirty="0">
                <a:solidFill>
                  <a:srgbClr val="FFFF00"/>
                </a:solidFill>
                <a:effectLst/>
                <a:latin typeface="Palatino"/>
              </a:rPr>
              <a:t>And the Lord God planted a garden eastward in</a:t>
            </a:r>
            <a:r>
              <a:rPr lang="en-US" dirty="0">
                <a:solidFill>
                  <a:srgbClr val="FFFF00"/>
                </a:solidFill>
                <a:latin typeface="Palatino"/>
              </a:rPr>
              <a:t> Eden</a:t>
            </a:r>
            <a:r>
              <a:rPr lang="en-US" b="0" i="0" dirty="0">
                <a:solidFill>
                  <a:srgbClr val="FFFF00"/>
                </a:solidFill>
                <a:effectLst/>
                <a:latin typeface="Palatino"/>
              </a:rPr>
              <a:t>; and there he put the man whom he had formed.</a:t>
            </a:r>
            <a:endParaRPr lang="en-US" dirty="0">
              <a:solidFill>
                <a:srgbClr val="FFFF00"/>
              </a:solidFill>
            </a:endParaRPr>
          </a:p>
        </p:txBody>
      </p:sp>
      <p:sp>
        <p:nvSpPr>
          <p:cNvPr id="8" name="TextBox 7"/>
          <p:cNvSpPr txBox="1"/>
          <p:nvPr/>
        </p:nvSpPr>
        <p:spPr>
          <a:xfrm>
            <a:off x="1153885" y="1163157"/>
            <a:ext cx="1567543" cy="461665"/>
          </a:xfrm>
          <a:prstGeom prst="rect">
            <a:avLst/>
          </a:prstGeom>
          <a:noFill/>
        </p:spPr>
        <p:txBody>
          <a:bodyPr wrap="square" rtlCol="0">
            <a:spAutoFit/>
          </a:bodyPr>
          <a:lstStyle/>
          <a:p>
            <a:r>
              <a:rPr lang="en-US" sz="2400" dirty="0">
                <a:solidFill>
                  <a:schemeClr val="bg1"/>
                </a:solidFill>
              </a:rPr>
              <a:t>Moses 3:8</a:t>
            </a:r>
          </a:p>
        </p:txBody>
      </p:sp>
      <p:sp>
        <p:nvSpPr>
          <p:cNvPr id="9" name="TextBox 8"/>
          <p:cNvSpPr txBox="1"/>
          <p:nvPr/>
        </p:nvSpPr>
        <p:spPr>
          <a:xfrm>
            <a:off x="4702629" y="1214864"/>
            <a:ext cx="2122714" cy="461665"/>
          </a:xfrm>
          <a:prstGeom prst="rect">
            <a:avLst/>
          </a:prstGeom>
          <a:noFill/>
        </p:spPr>
        <p:txBody>
          <a:bodyPr wrap="square" rtlCol="0">
            <a:spAutoFit/>
          </a:bodyPr>
          <a:lstStyle/>
          <a:p>
            <a:r>
              <a:rPr lang="en-US" sz="2400" dirty="0">
                <a:solidFill>
                  <a:schemeClr val="bg1"/>
                </a:solidFill>
              </a:rPr>
              <a:t>Abraham 5:8</a:t>
            </a:r>
          </a:p>
        </p:txBody>
      </p:sp>
      <p:sp>
        <p:nvSpPr>
          <p:cNvPr id="10" name="TextBox 9"/>
          <p:cNvSpPr txBox="1"/>
          <p:nvPr/>
        </p:nvSpPr>
        <p:spPr>
          <a:xfrm>
            <a:off x="9459685" y="1214864"/>
            <a:ext cx="2242458" cy="461665"/>
          </a:xfrm>
          <a:prstGeom prst="rect">
            <a:avLst/>
          </a:prstGeom>
          <a:noFill/>
        </p:spPr>
        <p:txBody>
          <a:bodyPr wrap="square" rtlCol="0">
            <a:spAutoFit/>
          </a:bodyPr>
          <a:lstStyle/>
          <a:p>
            <a:r>
              <a:rPr lang="en-US" sz="2400" dirty="0">
                <a:solidFill>
                  <a:schemeClr val="bg1"/>
                </a:solidFill>
              </a:rPr>
              <a:t>Genesis 2:8</a:t>
            </a:r>
          </a:p>
        </p:txBody>
      </p:sp>
      <p:pic>
        <p:nvPicPr>
          <p:cNvPr id="10242" name="Picture 2" descr="https://encrypted-tbn2.gstatic.com/images?q=tbn:ANd9GcQkXH1YQRS8J9X-XvtZRg8FbIzIr1qfHZ-sBXHX0rGVYWVQ15Vh"/>
          <p:cNvPicPr>
            <a:picLocks noChangeAspect="1" noChangeArrowheads="1"/>
          </p:cNvPicPr>
          <p:nvPr/>
        </p:nvPicPr>
        <p:blipFill rotWithShape="1">
          <a:blip r:embed="rId3">
            <a:extLst>
              <a:ext uri="{28A0092B-C50C-407E-A947-70E740481C1C}">
                <a14:useLocalDpi xmlns:a14="http://schemas.microsoft.com/office/drawing/2010/main" val="0"/>
              </a:ext>
            </a:extLst>
          </a:blip>
          <a:srcRect r="2239" b="28191"/>
          <a:stretch/>
        </p:blipFill>
        <p:spPr bwMode="auto">
          <a:xfrm>
            <a:off x="2430689" y="3772698"/>
            <a:ext cx="2045487" cy="26830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fulcrumexpress.files.wordpress.com/2012/06/knowledge-of-good-and-ev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082" y="3772698"/>
            <a:ext cx="2630635" cy="25511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9784" y="4786952"/>
            <a:ext cx="1966846" cy="523220"/>
          </a:xfrm>
          <a:prstGeom prst="rect">
            <a:avLst/>
          </a:prstGeom>
          <a:noFill/>
        </p:spPr>
        <p:txBody>
          <a:bodyPr wrap="square" rtlCol="0">
            <a:spAutoFit/>
          </a:bodyPr>
          <a:lstStyle/>
          <a:p>
            <a:r>
              <a:rPr lang="en-US" sz="2800" dirty="0">
                <a:solidFill>
                  <a:schemeClr val="bg1"/>
                </a:solidFill>
              </a:rPr>
              <a:t>Tree of Life</a:t>
            </a:r>
          </a:p>
        </p:txBody>
      </p:sp>
      <p:sp>
        <p:nvSpPr>
          <p:cNvPr id="14" name="TextBox 13"/>
          <p:cNvSpPr txBox="1"/>
          <p:nvPr/>
        </p:nvSpPr>
        <p:spPr>
          <a:xfrm>
            <a:off x="9192983" y="4209870"/>
            <a:ext cx="2775859" cy="1384995"/>
          </a:xfrm>
          <a:prstGeom prst="rect">
            <a:avLst/>
          </a:prstGeom>
          <a:noFill/>
        </p:spPr>
        <p:txBody>
          <a:bodyPr wrap="square" rtlCol="0">
            <a:spAutoFit/>
          </a:bodyPr>
          <a:lstStyle/>
          <a:p>
            <a:pPr algn="ctr"/>
            <a:r>
              <a:rPr lang="en-US" sz="2800" dirty="0">
                <a:solidFill>
                  <a:schemeClr val="bg1"/>
                </a:solidFill>
              </a:rPr>
              <a:t>Tree of Knowledge of Good and Evil</a:t>
            </a:r>
          </a:p>
        </p:txBody>
      </p:sp>
    </p:spTree>
    <p:extLst>
      <p:ext uri="{BB962C8B-B14F-4D97-AF65-F5344CB8AC3E}">
        <p14:creationId xmlns:p14="http://schemas.microsoft.com/office/powerpoint/2010/main" val="41184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4 Rivers</a:t>
            </a:r>
          </a:p>
        </p:txBody>
      </p:sp>
      <p:sp>
        <p:nvSpPr>
          <p:cNvPr id="2" name="Rectangle 1"/>
          <p:cNvSpPr/>
          <p:nvPr/>
        </p:nvSpPr>
        <p:spPr>
          <a:xfrm>
            <a:off x="4125686" y="1761172"/>
            <a:ext cx="3646714" cy="1323439"/>
          </a:xfrm>
          <a:prstGeom prst="rect">
            <a:avLst/>
          </a:prstGeom>
          <a:solidFill>
            <a:srgbClr val="002060"/>
          </a:solidFill>
        </p:spPr>
        <p:txBody>
          <a:bodyPr wrap="square">
            <a:spAutoFit/>
          </a:bodyPr>
          <a:lstStyle/>
          <a:p>
            <a:r>
              <a:rPr lang="en-US" sz="2000" dirty="0">
                <a:solidFill>
                  <a:srgbClr val="FFFF00"/>
                </a:solidFill>
                <a:latin typeface="Palatino"/>
              </a:rPr>
              <a:t>There was a river running out of Eden, to water the garden, and from thence it was parted and became into four heads.</a:t>
            </a:r>
          </a:p>
        </p:txBody>
      </p:sp>
      <p:sp>
        <p:nvSpPr>
          <p:cNvPr id="3" name="Rectangle 2"/>
          <p:cNvSpPr/>
          <p:nvPr/>
        </p:nvSpPr>
        <p:spPr>
          <a:xfrm>
            <a:off x="587829" y="1731085"/>
            <a:ext cx="2699657" cy="2246769"/>
          </a:xfrm>
          <a:prstGeom prst="rect">
            <a:avLst/>
          </a:prstGeom>
          <a:solidFill>
            <a:srgbClr val="002060"/>
          </a:solidFill>
        </p:spPr>
        <p:txBody>
          <a:bodyPr wrap="square">
            <a:spAutoFit/>
          </a:bodyPr>
          <a:lstStyle/>
          <a:p>
            <a:r>
              <a:rPr lang="en-US" sz="2000" dirty="0">
                <a:solidFill>
                  <a:srgbClr val="FFFF00"/>
                </a:solidFill>
                <a:latin typeface="Palatino"/>
              </a:rPr>
              <a:t>And I, the Lord God, caused a river to go out of Eden to water the garden; and from thence it was parted, and became into four heads.</a:t>
            </a:r>
          </a:p>
        </p:txBody>
      </p:sp>
      <p:sp>
        <p:nvSpPr>
          <p:cNvPr id="4" name="Rectangle 3"/>
          <p:cNvSpPr/>
          <p:nvPr/>
        </p:nvSpPr>
        <p:spPr>
          <a:xfrm>
            <a:off x="8969829" y="1746407"/>
            <a:ext cx="2928258" cy="1938992"/>
          </a:xfrm>
          <a:prstGeom prst="rect">
            <a:avLst/>
          </a:prstGeom>
          <a:solidFill>
            <a:srgbClr val="002060"/>
          </a:solidFill>
        </p:spPr>
        <p:txBody>
          <a:bodyPr wrap="square">
            <a:spAutoFit/>
          </a:bodyPr>
          <a:lstStyle/>
          <a:p>
            <a:r>
              <a:rPr lang="en-US" sz="2000" dirty="0">
                <a:solidFill>
                  <a:srgbClr val="FFFF00"/>
                </a:solidFill>
                <a:latin typeface="Palatino"/>
              </a:rPr>
              <a:t>And a river went out of Eden to water the garden; and from thence it was parted, and became into four heads.</a:t>
            </a:r>
          </a:p>
        </p:txBody>
      </p:sp>
      <p:sp>
        <p:nvSpPr>
          <p:cNvPr id="8" name="TextBox 7"/>
          <p:cNvSpPr txBox="1"/>
          <p:nvPr/>
        </p:nvSpPr>
        <p:spPr>
          <a:xfrm>
            <a:off x="1153885" y="1163157"/>
            <a:ext cx="2013858" cy="461665"/>
          </a:xfrm>
          <a:prstGeom prst="rect">
            <a:avLst/>
          </a:prstGeom>
          <a:noFill/>
        </p:spPr>
        <p:txBody>
          <a:bodyPr wrap="square" rtlCol="0">
            <a:spAutoFit/>
          </a:bodyPr>
          <a:lstStyle/>
          <a:p>
            <a:r>
              <a:rPr lang="en-US" sz="2400" dirty="0">
                <a:solidFill>
                  <a:schemeClr val="bg1"/>
                </a:solidFill>
              </a:rPr>
              <a:t>Moses 3:10</a:t>
            </a:r>
          </a:p>
        </p:txBody>
      </p:sp>
      <p:sp>
        <p:nvSpPr>
          <p:cNvPr id="9" name="TextBox 8"/>
          <p:cNvSpPr txBox="1"/>
          <p:nvPr/>
        </p:nvSpPr>
        <p:spPr>
          <a:xfrm>
            <a:off x="4702629" y="1214864"/>
            <a:ext cx="2122714" cy="461665"/>
          </a:xfrm>
          <a:prstGeom prst="rect">
            <a:avLst/>
          </a:prstGeom>
          <a:noFill/>
        </p:spPr>
        <p:txBody>
          <a:bodyPr wrap="square" rtlCol="0">
            <a:spAutoFit/>
          </a:bodyPr>
          <a:lstStyle/>
          <a:p>
            <a:r>
              <a:rPr lang="en-US" sz="2400" dirty="0">
                <a:solidFill>
                  <a:schemeClr val="bg1"/>
                </a:solidFill>
              </a:rPr>
              <a:t>Abraham 5:10</a:t>
            </a:r>
          </a:p>
        </p:txBody>
      </p:sp>
      <p:sp>
        <p:nvSpPr>
          <p:cNvPr id="10" name="TextBox 9"/>
          <p:cNvSpPr txBox="1"/>
          <p:nvPr/>
        </p:nvSpPr>
        <p:spPr>
          <a:xfrm>
            <a:off x="9459685" y="1214864"/>
            <a:ext cx="2242458" cy="461665"/>
          </a:xfrm>
          <a:prstGeom prst="rect">
            <a:avLst/>
          </a:prstGeom>
          <a:noFill/>
        </p:spPr>
        <p:txBody>
          <a:bodyPr wrap="square" rtlCol="0">
            <a:spAutoFit/>
          </a:bodyPr>
          <a:lstStyle/>
          <a:p>
            <a:r>
              <a:rPr lang="en-US" sz="2400" dirty="0">
                <a:solidFill>
                  <a:schemeClr val="bg1"/>
                </a:solidFill>
              </a:rPr>
              <a:t>Genesis 2:10</a:t>
            </a:r>
          </a:p>
        </p:txBody>
      </p:sp>
      <p:sp>
        <p:nvSpPr>
          <p:cNvPr id="13" name="TextBox 12"/>
          <p:cNvSpPr txBox="1"/>
          <p:nvPr/>
        </p:nvSpPr>
        <p:spPr>
          <a:xfrm>
            <a:off x="214715" y="5770388"/>
            <a:ext cx="3469073" cy="954107"/>
          </a:xfrm>
          <a:prstGeom prst="rect">
            <a:avLst/>
          </a:prstGeom>
          <a:noFill/>
        </p:spPr>
        <p:txBody>
          <a:bodyPr wrap="square" rtlCol="0">
            <a:spAutoFit/>
          </a:bodyPr>
          <a:lstStyle/>
          <a:p>
            <a:r>
              <a:rPr lang="en-US" sz="2800" dirty="0" err="1">
                <a:solidFill>
                  <a:schemeClr val="bg1"/>
                </a:solidFill>
              </a:rPr>
              <a:t>Havilah</a:t>
            </a:r>
            <a:r>
              <a:rPr lang="en-US" sz="2800" dirty="0">
                <a:solidFill>
                  <a:schemeClr val="bg1"/>
                </a:solidFill>
              </a:rPr>
              <a:t>—both land and a people</a:t>
            </a:r>
          </a:p>
        </p:txBody>
      </p:sp>
      <p:pic>
        <p:nvPicPr>
          <p:cNvPr id="12290" name="Picture 2" descr="http://britam.org/pics/sab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244" y="3768476"/>
            <a:ext cx="3550476" cy="27623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zionteacher.org/wp-content/uploads/2011/02/rive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022" y="3364440"/>
            <a:ext cx="3235898" cy="32358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557" y="4320123"/>
            <a:ext cx="3374730" cy="1107996"/>
          </a:xfrm>
          <a:prstGeom prst="rect">
            <a:avLst/>
          </a:prstGeom>
        </p:spPr>
        <p:txBody>
          <a:bodyPr wrap="square">
            <a:spAutoFit/>
          </a:bodyPr>
          <a:lstStyle/>
          <a:p>
            <a:r>
              <a:rPr lang="en-US" b="0" i="1" dirty="0">
                <a:solidFill>
                  <a:schemeClr val="bg1"/>
                </a:solidFill>
                <a:effectLst/>
                <a:latin typeface="Palatino"/>
              </a:rPr>
              <a:t>The name of the first is </a:t>
            </a:r>
            <a:r>
              <a:rPr lang="en-US" b="0" i="1" dirty="0" err="1">
                <a:solidFill>
                  <a:schemeClr val="bg1"/>
                </a:solidFill>
                <a:effectLst/>
                <a:latin typeface="Palatino"/>
              </a:rPr>
              <a:t>Pison</a:t>
            </a:r>
            <a:r>
              <a:rPr lang="en-US" b="0" i="1" dirty="0">
                <a:solidFill>
                  <a:schemeClr val="bg1"/>
                </a:solidFill>
                <a:effectLst/>
                <a:latin typeface="Palatino"/>
              </a:rPr>
              <a:t>: that is it which</a:t>
            </a:r>
            <a:r>
              <a:rPr lang="en-US" i="1" baseline="30000" dirty="0">
                <a:solidFill>
                  <a:schemeClr val="bg1"/>
                </a:solidFill>
                <a:latin typeface="Palatino"/>
              </a:rPr>
              <a:t> </a:t>
            </a:r>
            <a:r>
              <a:rPr lang="en-US" b="0" i="1" u="none" strike="noStrike" dirty="0" err="1">
                <a:solidFill>
                  <a:schemeClr val="bg1"/>
                </a:solidFill>
                <a:effectLst/>
                <a:latin typeface="Palatino"/>
              </a:rPr>
              <a:t>compasseth</a:t>
            </a:r>
            <a:r>
              <a:rPr lang="en-US" b="0" i="1" dirty="0">
                <a:solidFill>
                  <a:schemeClr val="bg1"/>
                </a:solidFill>
                <a:effectLst/>
                <a:latin typeface="Palatino"/>
              </a:rPr>
              <a:t> the whole land of </a:t>
            </a:r>
            <a:r>
              <a:rPr lang="en-US" b="0" i="1" u="none" strike="noStrike" dirty="0" err="1">
                <a:solidFill>
                  <a:schemeClr val="bg1"/>
                </a:solidFill>
                <a:effectLst/>
                <a:latin typeface="Palatino"/>
              </a:rPr>
              <a:t>Havilah</a:t>
            </a:r>
            <a:r>
              <a:rPr lang="en-US" i="1" dirty="0">
                <a:solidFill>
                  <a:schemeClr val="bg1"/>
                </a:solidFill>
                <a:latin typeface="Palatino"/>
              </a:rPr>
              <a:t>, …</a:t>
            </a:r>
          </a:p>
          <a:p>
            <a:r>
              <a:rPr lang="en-US" sz="1200" b="0" i="1" dirty="0">
                <a:solidFill>
                  <a:schemeClr val="bg1"/>
                </a:solidFill>
                <a:effectLst/>
                <a:latin typeface="Palatino"/>
              </a:rPr>
              <a:t>Gen. 2:11</a:t>
            </a:r>
            <a:endParaRPr lang="en-US" sz="1200" i="1" dirty="0">
              <a:solidFill>
                <a:schemeClr val="bg1"/>
              </a:solidFill>
            </a:endParaRPr>
          </a:p>
        </p:txBody>
      </p:sp>
    </p:spTree>
    <p:extLst>
      <p:ext uri="{BB962C8B-B14F-4D97-AF65-F5344CB8AC3E}">
        <p14:creationId xmlns:p14="http://schemas.microsoft.com/office/powerpoint/2010/main" val="8395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fade">
                                      <p:cBhvr>
                                        <p:cTn id="21" dur="500"/>
                                        <p:tgtEl>
                                          <p:spTgt spid="122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2290"/>
                                        </p:tgtEl>
                                        <p:attrNameLst>
                                          <p:attrName>style.visibility</p:attrName>
                                        </p:attrNameLst>
                                      </p:cBhvr>
                                      <p:to>
                                        <p:strVal val="visible"/>
                                      </p:to>
                                    </p:set>
                                    <p:animEffect transition="in" filter="fade">
                                      <p:cBhvr>
                                        <p:cTn id="2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10" grpId="0"/>
      <p:bldP spid="1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Eden</a:t>
            </a:r>
          </a:p>
        </p:txBody>
      </p:sp>
      <p:sp>
        <p:nvSpPr>
          <p:cNvPr id="8" name="TextBox 7"/>
          <p:cNvSpPr txBox="1"/>
          <p:nvPr/>
        </p:nvSpPr>
        <p:spPr>
          <a:xfrm>
            <a:off x="7084273" y="1211103"/>
            <a:ext cx="4452258" cy="461665"/>
          </a:xfrm>
          <a:prstGeom prst="rect">
            <a:avLst/>
          </a:prstGeom>
          <a:noFill/>
        </p:spPr>
        <p:txBody>
          <a:bodyPr wrap="square" rtlCol="0">
            <a:spAutoFit/>
          </a:bodyPr>
          <a:lstStyle/>
          <a:p>
            <a:r>
              <a:rPr lang="en-US" sz="2400" dirty="0">
                <a:solidFill>
                  <a:schemeClr val="bg1"/>
                </a:solidFill>
              </a:rPr>
              <a:t>Independence, Missouri</a:t>
            </a:r>
          </a:p>
        </p:txBody>
      </p:sp>
      <p:grpSp>
        <p:nvGrpSpPr>
          <p:cNvPr id="15" name="Group 14"/>
          <p:cNvGrpSpPr/>
          <p:nvPr/>
        </p:nvGrpSpPr>
        <p:grpSpPr>
          <a:xfrm>
            <a:off x="4335630" y="1672768"/>
            <a:ext cx="5537305" cy="3707041"/>
            <a:chOff x="4335631" y="1672768"/>
            <a:chExt cx="7200900" cy="4820763"/>
          </a:xfrm>
        </p:grpSpPr>
        <p:pic>
          <p:nvPicPr>
            <p:cNvPr id="14338" name="Picture 2" descr="http://4.bp.blogspot.com/-ZdidWiYBLas/UbpA0AwCdxI/AAAAAAAACeE/KAJCTv2afr8/s1600/5great+lak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631" y="1759606"/>
              <a:ext cx="7200900" cy="4733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015794" y="3233056"/>
              <a:ext cx="1556657" cy="15031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251371" y="1672768"/>
              <a:ext cx="620486" cy="2453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371938" y="1856926"/>
            <a:ext cx="3843795" cy="1938992"/>
          </a:xfrm>
          <a:prstGeom prst="rect">
            <a:avLst/>
          </a:prstGeom>
          <a:ln>
            <a:solidFill>
              <a:schemeClr val="tx1"/>
            </a:solidFill>
          </a:ln>
        </p:spPr>
        <p:txBody>
          <a:bodyPr wrap="square">
            <a:spAutoFit/>
          </a:bodyPr>
          <a:lstStyle/>
          <a:p>
            <a:r>
              <a:rPr lang="en-US" dirty="0">
                <a:solidFill>
                  <a:schemeClr val="bg1"/>
                </a:solidFill>
                <a:latin typeface="Open Sans"/>
              </a:rPr>
              <a:t>“The spot chosen for the garden of Eden was Jackson County, in the State of Missouri, where Independence now stands; it was occupied in the morn of creation by Adam.” </a:t>
            </a:r>
          </a:p>
          <a:p>
            <a:r>
              <a:rPr lang="en-US" sz="1200" dirty="0">
                <a:solidFill>
                  <a:schemeClr val="bg1"/>
                </a:solidFill>
                <a:latin typeface="Open Sans"/>
              </a:rPr>
              <a:t>Heber C. Kimball</a:t>
            </a:r>
            <a:endParaRPr lang="en-US" sz="1200" dirty="0">
              <a:solidFill>
                <a:schemeClr val="bg1"/>
              </a:solidFill>
            </a:endParaRPr>
          </a:p>
        </p:txBody>
      </p:sp>
      <p:sp>
        <p:nvSpPr>
          <p:cNvPr id="12" name="Rectangle 11"/>
          <p:cNvSpPr/>
          <p:nvPr/>
        </p:nvSpPr>
        <p:spPr>
          <a:xfrm>
            <a:off x="1928519" y="5426407"/>
            <a:ext cx="7746530" cy="1107996"/>
          </a:xfrm>
          <a:prstGeom prst="rect">
            <a:avLst/>
          </a:prstGeom>
        </p:spPr>
        <p:txBody>
          <a:bodyPr wrap="square">
            <a:spAutoFit/>
          </a:bodyPr>
          <a:lstStyle/>
          <a:p>
            <a:r>
              <a:rPr lang="en-US" b="0" i="0" dirty="0">
                <a:solidFill>
                  <a:schemeClr val="bg1"/>
                </a:solidFill>
                <a:effectLst/>
                <a:latin typeface="Open Sans"/>
              </a:rPr>
              <a:t>“Missouri has been and will be the site of many key events in Church history. It was the location of the Garden of Eden and Adam-</a:t>
            </a:r>
            <a:r>
              <a:rPr lang="en-US" b="0" i="0" dirty="0" err="1">
                <a:solidFill>
                  <a:schemeClr val="bg1"/>
                </a:solidFill>
                <a:effectLst/>
                <a:latin typeface="Open Sans"/>
              </a:rPr>
              <a:t>ondi</a:t>
            </a:r>
            <a:r>
              <a:rPr lang="en-US" b="0" i="0" dirty="0">
                <a:solidFill>
                  <a:schemeClr val="bg1"/>
                </a:solidFill>
                <a:effectLst/>
                <a:latin typeface="Open Sans"/>
              </a:rPr>
              <a:t>-</a:t>
            </a:r>
            <a:r>
              <a:rPr lang="en-US" b="0" i="0" dirty="0" err="1">
                <a:solidFill>
                  <a:schemeClr val="bg1"/>
                </a:solidFill>
                <a:effectLst/>
                <a:latin typeface="Open Sans"/>
              </a:rPr>
              <a:t>Ahman</a:t>
            </a:r>
            <a:r>
              <a:rPr lang="en-US" b="0" i="0" dirty="0">
                <a:solidFill>
                  <a:schemeClr val="bg1"/>
                </a:solidFill>
                <a:effectLst/>
                <a:latin typeface="Open Sans"/>
              </a:rPr>
              <a:t>, where Adam gathered his posterity for a final blessing.”</a:t>
            </a:r>
          </a:p>
          <a:p>
            <a:r>
              <a:rPr lang="en-US" sz="1200" dirty="0">
                <a:solidFill>
                  <a:schemeClr val="bg1"/>
                </a:solidFill>
                <a:latin typeface="Open Sans"/>
              </a:rPr>
              <a:t>Shanna Butler</a:t>
            </a:r>
            <a:endParaRPr lang="en-US" sz="1200" dirty="0">
              <a:solidFill>
                <a:schemeClr val="bg1"/>
              </a:solidFill>
            </a:endParaRPr>
          </a:p>
        </p:txBody>
      </p:sp>
      <p:sp>
        <p:nvSpPr>
          <p:cNvPr id="22" name="Rectangle 21"/>
          <p:cNvSpPr/>
          <p:nvPr/>
        </p:nvSpPr>
        <p:spPr>
          <a:xfrm>
            <a:off x="9675049" y="6442070"/>
            <a:ext cx="2745552" cy="369332"/>
          </a:xfrm>
          <a:prstGeom prst="rect">
            <a:avLst/>
          </a:prstGeom>
        </p:spPr>
        <p:txBody>
          <a:bodyPr wrap="square">
            <a:spAutoFit/>
          </a:bodyPr>
          <a:lstStyle/>
          <a:p>
            <a:r>
              <a:rPr lang="en-US" b="0" i="0" dirty="0">
                <a:solidFill>
                  <a:srgbClr val="FF0000"/>
                </a:solidFill>
                <a:effectLst/>
                <a:latin typeface="Open Sans"/>
              </a:rPr>
              <a:t>Read: D&amp;C 107:53-57</a:t>
            </a:r>
            <a:endParaRPr lang="en-US" dirty="0">
              <a:solidFill>
                <a:srgbClr val="FF0000"/>
              </a:solidFill>
            </a:endParaRPr>
          </a:p>
        </p:txBody>
      </p:sp>
      <p:sp>
        <p:nvSpPr>
          <p:cNvPr id="23" name="TextBox 22"/>
          <p:cNvSpPr txBox="1"/>
          <p:nvPr/>
        </p:nvSpPr>
        <p:spPr>
          <a:xfrm>
            <a:off x="9898306" y="3178737"/>
            <a:ext cx="1751012" cy="461665"/>
          </a:xfrm>
          <a:prstGeom prst="rect">
            <a:avLst/>
          </a:prstGeom>
          <a:noFill/>
        </p:spPr>
        <p:txBody>
          <a:bodyPr wrap="square" rtlCol="0">
            <a:spAutoFit/>
          </a:bodyPr>
          <a:lstStyle/>
          <a:p>
            <a:r>
              <a:rPr lang="en-US" sz="2400" dirty="0">
                <a:solidFill>
                  <a:schemeClr val="bg1"/>
                </a:solidFill>
              </a:rPr>
              <a:t>Ohio River</a:t>
            </a:r>
          </a:p>
        </p:txBody>
      </p:sp>
      <p:cxnSp>
        <p:nvCxnSpPr>
          <p:cNvPr id="24" name="Straight Arrow Connector 23"/>
          <p:cNvCxnSpPr/>
          <p:nvPr/>
        </p:nvCxnSpPr>
        <p:spPr>
          <a:xfrm flipH="1">
            <a:off x="8086329" y="3378841"/>
            <a:ext cx="1882892" cy="154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6000" y="1703766"/>
            <a:ext cx="1751012" cy="307777"/>
          </a:xfrm>
          <a:prstGeom prst="rect">
            <a:avLst/>
          </a:prstGeom>
          <a:noFill/>
        </p:spPr>
        <p:txBody>
          <a:bodyPr wrap="square" rtlCol="0">
            <a:spAutoFit/>
          </a:bodyPr>
          <a:lstStyle/>
          <a:p>
            <a:pPr algn="ctr"/>
            <a:r>
              <a:rPr lang="en-US" sz="1400" dirty="0">
                <a:solidFill>
                  <a:srgbClr val="FF0000"/>
                </a:solidFill>
              </a:rPr>
              <a:t>Mississippi River</a:t>
            </a:r>
          </a:p>
        </p:txBody>
      </p:sp>
      <p:cxnSp>
        <p:nvCxnSpPr>
          <p:cNvPr id="28" name="Straight Arrow Connector 27"/>
          <p:cNvCxnSpPr>
            <a:stCxn id="27" idx="2"/>
          </p:cNvCxnSpPr>
          <p:nvPr/>
        </p:nvCxnSpPr>
        <p:spPr>
          <a:xfrm>
            <a:off x="6971506" y="2011543"/>
            <a:ext cx="452551" cy="7211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61180" y="2614184"/>
            <a:ext cx="1751012" cy="307777"/>
          </a:xfrm>
          <a:prstGeom prst="rect">
            <a:avLst/>
          </a:prstGeom>
          <a:noFill/>
        </p:spPr>
        <p:txBody>
          <a:bodyPr wrap="square" rtlCol="0">
            <a:spAutoFit/>
          </a:bodyPr>
          <a:lstStyle/>
          <a:p>
            <a:pPr algn="ctr"/>
            <a:r>
              <a:rPr lang="en-US" sz="1400" dirty="0">
                <a:solidFill>
                  <a:srgbClr val="FF0000"/>
                </a:solidFill>
              </a:rPr>
              <a:t>Missouri River</a:t>
            </a:r>
          </a:p>
        </p:txBody>
      </p:sp>
      <p:sp>
        <p:nvSpPr>
          <p:cNvPr id="21" name="Freeform 20"/>
          <p:cNvSpPr/>
          <p:nvPr/>
        </p:nvSpPr>
        <p:spPr>
          <a:xfrm>
            <a:off x="7717813" y="3156857"/>
            <a:ext cx="359387" cy="304800"/>
          </a:xfrm>
          <a:custGeom>
            <a:avLst/>
            <a:gdLst>
              <a:gd name="connsiteX0" fmla="*/ 359387 w 359387"/>
              <a:gd name="connsiteY0" fmla="*/ 0 h 304800"/>
              <a:gd name="connsiteX1" fmla="*/ 87244 w 359387"/>
              <a:gd name="connsiteY1" fmla="*/ 130629 h 304800"/>
              <a:gd name="connsiteX2" fmla="*/ 76358 w 359387"/>
              <a:gd name="connsiteY2" fmla="*/ 163286 h 304800"/>
              <a:gd name="connsiteX3" fmla="*/ 43701 w 359387"/>
              <a:gd name="connsiteY3" fmla="*/ 185057 h 304800"/>
              <a:gd name="connsiteX4" fmla="*/ 21930 w 359387"/>
              <a:gd name="connsiteY4" fmla="*/ 206829 h 304800"/>
              <a:gd name="connsiteX5" fmla="*/ 158 w 359387"/>
              <a:gd name="connsiteY5"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387" h="304800">
                <a:moveTo>
                  <a:pt x="359387" y="0"/>
                </a:moveTo>
                <a:cubicBezTo>
                  <a:pt x="268673" y="43543"/>
                  <a:pt x="174403" y="80345"/>
                  <a:pt x="87244" y="130629"/>
                </a:cubicBezTo>
                <a:cubicBezTo>
                  <a:pt x="77305" y="136363"/>
                  <a:pt x="83526" y="154326"/>
                  <a:pt x="76358" y="163286"/>
                </a:cubicBezTo>
                <a:cubicBezTo>
                  <a:pt x="68185" y="173502"/>
                  <a:pt x="53917" y="176884"/>
                  <a:pt x="43701" y="185057"/>
                </a:cubicBezTo>
                <a:cubicBezTo>
                  <a:pt x="35687" y="191468"/>
                  <a:pt x="29187" y="199572"/>
                  <a:pt x="21930" y="206829"/>
                </a:cubicBezTo>
                <a:cubicBezTo>
                  <a:pt x="-3284" y="282470"/>
                  <a:pt x="158" y="249194"/>
                  <a:pt x="158" y="30480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7943767" y="2730992"/>
            <a:ext cx="2123242" cy="5498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067009" y="2493199"/>
            <a:ext cx="1751012" cy="461665"/>
          </a:xfrm>
          <a:prstGeom prst="rect">
            <a:avLst/>
          </a:prstGeom>
          <a:noFill/>
        </p:spPr>
        <p:txBody>
          <a:bodyPr wrap="square" rtlCol="0">
            <a:spAutoFit/>
          </a:bodyPr>
          <a:lstStyle/>
          <a:p>
            <a:r>
              <a:rPr lang="en-US" sz="2400" dirty="0">
                <a:solidFill>
                  <a:schemeClr val="bg1"/>
                </a:solidFill>
              </a:rPr>
              <a:t>Illinois River</a:t>
            </a:r>
          </a:p>
        </p:txBody>
      </p:sp>
      <p:pic>
        <p:nvPicPr>
          <p:cNvPr id="3" name="Picture 2">
            <a:extLst>
              <a:ext uri="{FF2B5EF4-FFF2-40B4-BE49-F238E27FC236}">
                <a16:creationId xmlns:a16="http://schemas.microsoft.com/office/drawing/2014/main" id="{66BAFC67-68C4-4960-9427-873C457715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9" y="390437"/>
            <a:ext cx="951723" cy="1268964"/>
          </a:xfrm>
          <a:prstGeom prst="rect">
            <a:avLst/>
          </a:prstGeom>
        </p:spPr>
      </p:pic>
    </p:spTree>
    <p:extLst>
      <p:ext uri="{BB962C8B-B14F-4D97-AF65-F5344CB8AC3E}">
        <p14:creationId xmlns:p14="http://schemas.microsoft.com/office/powerpoint/2010/main" val="42087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Dress This Garden</a:t>
            </a:r>
          </a:p>
        </p:txBody>
      </p:sp>
      <p:sp>
        <p:nvSpPr>
          <p:cNvPr id="3" name="Rectangle 2"/>
          <p:cNvSpPr/>
          <p:nvPr/>
        </p:nvSpPr>
        <p:spPr>
          <a:xfrm>
            <a:off x="4613075" y="3003069"/>
            <a:ext cx="4909457" cy="707886"/>
          </a:xfrm>
          <a:prstGeom prst="rect">
            <a:avLst/>
          </a:prstGeom>
        </p:spPr>
        <p:txBody>
          <a:bodyPr wrap="square">
            <a:spAutoFit/>
          </a:bodyPr>
          <a:lstStyle/>
          <a:p>
            <a:r>
              <a:rPr lang="en-US" sz="4000" b="0" i="0" dirty="0">
                <a:solidFill>
                  <a:schemeClr val="accent4">
                    <a:lumMod val="40000"/>
                    <a:lumOff val="60000"/>
                  </a:schemeClr>
                </a:solidFill>
                <a:effectLst/>
                <a:latin typeface="Palatino"/>
              </a:rPr>
              <a:t>Eat Freely…except</a:t>
            </a:r>
            <a:endParaRPr lang="en-US" sz="4000" dirty="0">
              <a:solidFill>
                <a:schemeClr val="accent4">
                  <a:lumMod val="40000"/>
                  <a:lumOff val="60000"/>
                </a:schemeClr>
              </a:solidFill>
            </a:endParaRPr>
          </a:p>
        </p:txBody>
      </p:sp>
      <p:grpSp>
        <p:nvGrpSpPr>
          <p:cNvPr id="11" name="Group 10"/>
          <p:cNvGrpSpPr/>
          <p:nvPr/>
        </p:nvGrpSpPr>
        <p:grpSpPr>
          <a:xfrm>
            <a:off x="521248" y="1120343"/>
            <a:ext cx="3646714" cy="1859448"/>
            <a:chOff x="4098471" y="1257968"/>
            <a:chExt cx="3646714" cy="1859448"/>
          </a:xfrm>
        </p:grpSpPr>
        <p:sp>
          <p:nvSpPr>
            <p:cNvPr id="2" name="Rectangle 1"/>
            <p:cNvSpPr/>
            <p:nvPr/>
          </p:nvSpPr>
          <p:spPr>
            <a:xfrm>
              <a:off x="4098471" y="1793977"/>
              <a:ext cx="3646714" cy="1323439"/>
            </a:xfrm>
            <a:prstGeom prst="rect">
              <a:avLst/>
            </a:prstGeom>
            <a:solidFill>
              <a:schemeClr val="accent3">
                <a:lumMod val="75000"/>
              </a:schemeClr>
            </a:solidFill>
          </p:spPr>
          <p:txBody>
            <a:bodyPr wrap="square">
              <a:spAutoFit/>
            </a:bodyPr>
            <a:lstStyle/>
            <a:p>
              <a:r>
                <a:rPr lang="en-US" sz="2000" dirty="0">
                  <a:solidFill>
                    <a:schemeClr val="bg1"/>
                  </a:solidFill>
                </a:rPr>
                <a:t>And I, the Lord God, took the man, and put him into the Garden of Eden, to dress it, and to keep it.</a:t>
              </a:r>
            </a:p>
          </p:txBody>
        </p:sp>
        <p:sp>
          <p:nvSpPr>
            <p:cNvPr id="9" name="TextBox 8"/>
            <p:cNvSpPr txBox="1"/>
            <p:nvPr/>
          </p:nvSpPr>
          <p:spPr>
            <a:xfrm>
              <a:off x="4887686" y="1257968"/>
              <a:ext cx="2122714" cy="461665"/>
            </a:xfrm>
            <a:prstGeom prst="rect">
              <a:avLst/>
            </a:prstGeom>
            <a:noFill/>
          </p:spPr>
          <p:txBody>
            <a:bodyPr wrap="square" rtlCol="0">
              <a:spAutoFit/>
            </a:bodyPr>
            <a:lstStyle/>
            <a:p>
              <a:r>
                <a:rPr lang="en-US" sz="2400" dirty="0">
                  <a:solidFill>
                    <a:schemeClr val="bg1"/>
                  </a:solidFill>
                </a:rPr>
                <a:t>Moses 3:15</a:t>
              </a:r>
            </a:p>
          </p:txBody>
        </p:sp>
      </p:grpSp>
      <p:grpSp>
        <p:nvGrpSpPr>
          <p:cNvPr id="12" name="Group 11"/>
          <p:cNvGrpSpPr/>
          <p:nvPr/>
        </p:nvGrpSpPr>
        <p:grpSpPr>
          <a:xfrm>
            <a:off x="8958943" y="1194436"/>
            <a:ext cx="2797628" cy="1694681"/>
            <a:chOff x="413658" y="1244078"/>
            <a:chExt cx="2797628" cy="1694681"/>
          </a:xfrm>
        </p:grpSpPr>
        <p:sp>
          <p:nvSpPr>
            <p:cNvPr id="10" name="TextBox 9"/>
            <p:cNvSpPr txBox="1"/>
            <p:nvPr/>
          </p:nvSpPr>
          <p:spPr>
            <a:xfrm>
              <a:off x="783771" y="1244078"/>
              <a:ext cx="2242458" cy="461665"/>
            </a:xfrm>
            <a:prstGeom prst="rect">
              <a:avLst/>
            </a:prstGeom>
            <a:noFill/>
          </p:spPr>
          <p:txBody>
            <a:bodyPr wrap="square" rtlCol="0">
              <a:spAutoFit/>
            </a:bodyPr>
            <a:lstStyle/>
            <a:p>
              <a:r>
                <a:rPr lang="en-US" sz="2400" dirty="0">
                  <a:solidFill>
                    <a:schemeClr val="bg1"/>
                  </a:solidFill>
                </a:rPr>
                <a:t>Genesis 2:15</a:t>
              </a:r>
            </a:p>
          </p:txBody>
        </p:sp>
        <p:sp>
          <p:nvSpPr>
            <p:cNvPr id="5" name="Rectangle 4"/>
            <p:cNvSpPr/>
            <p:nvPr/>
          </p:nvSpPr>
          <p:spPr>
            <a:xfrm>
              <a:off x="413658" y="1738430"/>
              <a:ext cx="2797628" cy="1200329"/>
            </a:xfrm>
            <a:prstGeom prst="rect">
              <a:avLst/>
            </a:prstGeom>
            <a:solidFill>
              <a:schemeClr val="accent3">
                <a:lumMod val="75000"/>
              </a:schemeClr>
            </a:solidFill>
          </p:spPr>
          <p:txBody>
            <a:bodyPr wrap="square">
              <a:spAutoFit/>
            </a:bodyPr>
            <a:lstStyle/>
            <a:p>
              <a:r>
                <a:rPr lang="en-US" b="0" i="0" dirty="0">
                  <a:solidFill>
                    <a:schemeClr val="bg1"/>
                  </a:solidFill>
                  <a:effectLst/>
                  <a:latin typeface="Palatino"/>
                </a:rPr>
                <a:t>And the </a:t>
              </a:r>
              <a:r>
                <a:rPr lang="en-US" b="0" i="0" cap="small" dirty="0">
                  <a:solidFill>
                    <a:schemeClr val="bg1"/>
                  </a:solidFill>
                  <a:effectLst/>
                  <a:latin typeface="Palatino"/>
                </a:rPr>
                <a:t>Lord</a:t>
              </a:r>
              <a:r>
                <a:rPr lang="en-US" b="0" i="0" dirty="0">
                  <a:solidFill>
                    <a:schemeClr val="bg1"/>
                  </a:solidFill>
                  <a:effectLst/>
                  <a:latin typeface="Palatino"/>
                </a:rPr>
                <a:t> God took the man, and put him into the</a:t>
              </a:r>
              <a:r>
                <a:rPr lang="en-US" baseline="30000" dirty="0">
                  <a:solidFill>
                    <a:schemeClr val="bg1"/>
                  </a:solidFill>
                  <a:latin typeface="Palatino"/>
                </a:rPr>
                <a:t> </a:t>
              </a:r>
              <a:r>
                <a:rPr lang="en-US" b="0" i="0" u="none" strike="noStrike" dirty="0">
                  <a:solidFill>
                    <a:schemeClr val="bg1"/>
                  </a:solidFill>
                  <a:effectLst/>
                  <a:latin typeface="Palatino"/>
                </a:rPr>
                <a:t>garden</a:t>
              </a:r>
              <a:r>
                <a:rPr lang="en-US" b="0" i="0" dirty="0">
                  <a:solidFill>
                    <a:schemeClr val="bg1"/>
                  </a:solidFill>
                  <a:effectLst/>
                  <a:latin typeface="Palatino"/>
                </a:rPr>
                <a:t> of </a:t>
              </a:r>
              <a:r>
                <a:rPr lang="en-US" b="0" i="0" u="none" strike="noStrike" dirty="0">
                  <a:solidFill>
                    <a:schemeClr val="bg1"/>
                  </a:solidFill>
                  <a:effectLst/>
                  <a:latin typeface="Palatino"/>
                </a:rPr>
                <a:t>Eden</a:t>
              </a:r>
              <a:r>
                <a:rPr lang="en-US" b="0" i="0" dirty="0">
                  <a:solidFill>
                    <a:schemeClr val="bg1"/>
                  </a:solidFill>
                  <a:effectLst/>
                  <a:latin typeface="Palatino"/>
                </a:rPr>
                <a:t> </a:t>
              </a:r>
              <a:r>
                <a:rPr lang="en-US" b="0" i="0" u="none" strike="noStrike" dirty="0">
                  <a:solidFill>
                    <a:schemeClr val="bg1"/>
                  </a:solidFill>
                  <a:effectLst/>
                  <a:latin typeface="Palatino"/>
                </a:rPr>
                <a:t>to dress it</a:t>
              </a:r>
              <a:r>
                <a:rPr lang="en-US" b="0" i="0" dirty="0">
                  <a:solidFill>
                    <a:schemeClr val="bg1"/>
                  </a:solidFill>
                  <a:effectLst/>
                  <a:latin typeface="Palatino"/>
                </a:rPr>
                <a:t> and to </a:t>
              </a:r>
              <a:r>
                <a:rPr lang="en-US" b="0" i="0" u="none" strike="noStrike" dirty="0">
                  <a:solidFill>
                    <a:schemeClr val="bg1"/>
                  </a:solidFill>
                  <a:effectLst/>
                  <a:latin typeface="Palatino"/>
                </a:rPr>
                <a:t>keep</a:t>
              </a:r>
              <a:r>
                <a:rPr lang="en-US" b="0" i="0" dirty="0">
                  <a:solidFill>
                    <a:schemeClr val="bg1"/>
                  </a:solidFill>
                  <a:effectLst/>
                  <a:latin typeface="Palatino"/>
                </a:rPr>
                <a:t> it.</a:t>
              </a:r>
              <a:endParaRPr lang="en-US" dirty="0">
                <a:solidFill>
                  <a:schemeClr val="bg1"/>
                </a:solidFill>
              </a:endParaRPr>
            </a:p>
          </p:txBody>
        </p:sp>
      </p:grpSp>
      <p:grpSp>
        <p:nvGrpSpPr>
          <p:cNvPr id="16" name="Group 15"/>
          <p:cNvGrpSpPr/>
          <p:nvPr/>
        </p:nvGrpSpPr>
        <p:grpSpPr>
          <a:xfrm>
            <a:off x="4778829" y="1194437"/>
            <a:ext cx="3385455" cy="1494374"/>
            <a:chOff x="8773887" y="1224728"/>
            <a:chExt cx="3385455" cy="1494374"/>
          </a:xfrm>
        </p:grpSpPr>
        <p:sp>
          <p:nvSpPr>
            <p:cNvPr id="4" name="Rectangle 3"/>
            <p:cNvSpPr/>
            <p:nvPr/>
          </p:nvSpPr>
          <p:spPr>
            <a:xfrm>
              <a:off x="8773887" y="1703439"/>
              <a:ext cx="3385455" cy="1015663"/>
            </a:xfrm>
            <a:prstGeom prst="rect">
              <a:avLst/>
            </a:prstGeom>
            <a:solidFill>
              <a:schemeClr val="accent3">
                <a:lumMod val="75000"/>
              </a:schemeClr>
            </a:solidFill>
          </p:spPr>
          <p:txBody>
            <a:bodyPr wrap="square">
              <a:spAutoFit/>
            </a:bodyPr>
            <a:lstStyle/>
            <a:p>
              <a:r>
                <a:rPr lang="en-US" sz="2000" dirty="0">
                  <a:solidFill>
                    <a:schemeClr val="bg1"/>
                  </a:solidFill>
                </a:rPr>
                <a:t>And the Gods took the man and put him in the Garden of Eden, to dress it and to keep it.</a:t>
              </a:r>
            </a:p>
          </p:txBody>
        </p:sp>
        <p:sp>
          <p:nvSpPr>
            <p:cNvPr id="15" name="TextBox 14"/>
            <p:cNvSpPr txBox="1"/>
            <p:nvPr/>
          </p:nvSpPr>
          <p:spPr>
            <a:xfrm>
              <a:off x="9405258" y="1224728"/>
              <a:ext cx="2122714" cy="461665"/>
            </a:xfrm>
            <a:prstGeom prst="rect">
              <a:avLst/>
            </a:prstGeom>
            <a:noFill/>
          </p:spPr>
          <p:txBody>
            <a:bodyPr wrap="square" rtlCol="0">
              <a:spAutoFit/>
            </a:bodyPr>
            <a:lstStyle/>
            <a:p>
              <a:r>
                <a:rPr lang="en-US" sz="2400" dirty="0">
                  <a:solidFill>
                    <a:schemeClr val="bg1"/>
                  </a:solidFill>
                </a:rPr>
                <a:t>Abraham 5:8</a:t>
              </a:r>
            </a:p>
          </p:txBody>
        </p:sp>
      </p:grpSp>
      <p:sp>
        <p:nvSpPr>
          <p:cNvPr id="20" name="Rectangle 19"/>
          <p:cNvSpPr/>
          <p:nvPr/>
        </p:nvSpPr>
        <p:spPr>
          <a:xfrm>
            <a:off x="153913" y="4333113"/>
            <a:ext cx="2911929" cy="1815882"/>
          </a:xfrm>
          <a:prstGeom prst="rect">
            <a:avLst/>
          </a:prstGeom>
        </p:spPr>
        <p:txBody>
          <a:bodyPr wrap="square">
            <a:spAutoFit/>
          </a:bodyPr>
          <a:lstStyle/>
          <a:p>
            <a:pPr algn="ctr"/>
            <a:r>
              <a:rPr lang="en-US" sz="2800" b="0" i="0" dirty="0">
                <a:solidFill>
                  <a:srgbClr val="FFC000"/>
                </a:solidFill>
                <a:effectLst/>
                <a:latin typeface="Palatino"/>
              </a:rPr>
              <a:t>Forbidden Fruit of Tree of Knowledge of good and Evil</a:t>
            </a:r>
            <a:endParaRPr lang="en-US" sz="2800" dirty="0">
              <a:solidFill>
                <a:srgbClr val="FFC000"/>
              </a:solidFill>
            </a:endParaRPr>
          </a:p>
        </p:txBody>
      </p:sp>
      <p:grpSp>
        <p:nvGrpSpPr>
          <p:cNvPr id="21" name="Group 20"/>
          <p:cNvGrpSpPr/>
          <p:nvPr/>
        </p:nvGrpSpPr>
        <p:grpSpPr>
          <a:xfrm>
            <a:off x="2953876" y="3337040"/>
            <a:ext cx="2060587" cy="3150383"/>
            <a:chOff x="489721" y="762000"/>
            <a:chExt cx="3372907" cy="5156757"/>
          </a:xfrm>
        </p:grpSpPr>
        <p:sp>
          <p:nvSpPr>
            <p:cNvPr id="22" name="Round Diagonal Corner Rectangle 21"/>
            <p:cNvSpPr/>
            <p:nvPr/>
          </p:nvSpPr>
          <p:spPr>
            <a:xfrm rot="5131315">
              <a:off x="2304288" y="193022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9793848">
              <a:off x="1841536" y="15295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622482">
              <a:off x="1245627" y="171121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917089">
              <a:off x="1270492" y="238312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8050365">
              <a:off x="585523" y="2430332"/>
              <a:ext cx="1227297" cy="1228666"/>
              <a:chOff x="2787732" y="2273525"/>
              <a:chExt cx="1227297" cy="1228666"/>
            </a:xfrm>
          </p:grpSpPr>
          <p:sp>
            <p:nvSpPr>
              <p:cNvPr id="68" name="Round Diagonal Corner Rectangle 67"/>
              <p:cNvSpPr/>
              <p:nvPr/>
            </p:nvSpPr>
            <p:spPr>
              <a:xfrm rot="5131315">
                <a:off x="3314367" y="22453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283283">
                <a:off x="2815922" y="232290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7854556">
                <a:off x="2917055" y="2923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
            <p:cNvGrpSpPr/>
            <p:nvPr/>
          </p:nvGrpSpPr>
          <p:grpSpPr>
            <a:xfrm>
              <a:off x="1203637" y="1103097"/>
              <a:ext cx="1639906" cy="4815660"/>
              <a:chOff x="3482985" y="1496025"/>
              <a:chExt cx="1639906" cy="4815660"/>
            </a:xfrm>
          </p:grpSpPr>
          <p:sp>
            <p:nvSpPr>
              <p:cNvPr id="62"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 Diagonal Corner Rectangle 27"/>
            <p:cNvSpPr/>
            <p:nvPr/>
          </p:nvSpPr>
          <p:spPr>
            <a:xfrm rot="2289744">
              <a:off x="559773" y="2008064"/>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1239603">
              <a:off x="2466567" y="76200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4188031">
              <a:off x="944511" y="87526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532267">
              <a:off x="1156696" y="1858515"/>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12"/>
            <p:cNvSpPr/>
            <p:nvPr/>
          </p:nvSpPr>
          <p:spPr>
            <a:xfrm rot="5132198">
              <a:off x="513001" y="1517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5225016">
              <a:off x="1623267" y="1323007"/>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370784">
              <a:off x="995542" y="2973163"/>
              <a:ext cx="535057" cy="59470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7584521">
              <a:off x="1240655" y="24663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5225016">
              <a:off x="2078854" y="26949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7559949">
              <a:off x="1781862" y="215981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36728">
              <a:off x="1628056" y="83781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225016">
              <a:off x="2536055" y="22377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5131315">
              <a:off x="3161966" y="203922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7559949">
              <a:off x="2731461" y="168209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4764557">
              <a:off x="2413026" y="1281695"/>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7854556">
              <a:off x="2764655" y="27711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9"/>
            <p:cNvGrpSpPr/>
            <p:nvPr/>
          </p:nvGrpSpPr>
          <p:grpSpPr>
            <a:xfrm>
              <a:off x="975037" y="1331697"/>
              <a:ext cx="2159000" cy="1701800"/>
              <a:chOff x="558800" y="2235200"/>
              <a:chExt cx="2159000" cy="1701800"/>
            </a:xfrm>
          </p:grpSpPr>
          <p:sp>
            <p:nvSpPr>
              <p:cNvPr id="54" name="Oval 53"/>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 Diagonal Corner Rectangle 44"/>
            <p:cNvSpPr/>
            <p:nvPr/>
          </p:nvSpPr>
          <p:spPr>
            <a:xfrm rot="16565366">
              <a:off x="1625690" y="3008004"/>
              <a:ext cx="461565" cy="50223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14318143">
              <a:off x="1444934" y="334915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31082" y="3339342"/>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rot="3103668">
              <a:off x="1941267" y="2985381"/>
              <a:ext cx="1159358" cy="1639506"/>
              <a:chOff x="2201943" y="2655174"/>
              <a:chExt cx="1159358" cy="1639506"/>
            </a:xfrm>
          </p:grpSpPr>
          <p:sp>
            <p:nvSpPr>
              <p:cNvPr id="51" name="Round Diagonal Corner Rectangle 50"/>
              <p:cNvSpPr/>
              <p:nvPr/>
            </p:nvSpPr>
            <p:spPr>
              <a:xfrm rot="5131315">
                <a:off x="2660639" y="303782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7559949">
                <a:off x="2230133" y="262698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7854556">
                <a:off x="2263327" y="37160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 Diagonal Corner Rectangle 48"/>
            <p:cNvSpPr/>
            <p:nvPr/>
          </p:nvSpPr>
          <p:spPr>
            <a:xfrm rot="11594902">
              <a:off x="2023352" y="3115687"/>
              <a:ext cx="583372" cy="61099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43675" y="3559044"/>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6618719" y="4289206"/>
            <a:ext cx="5061651" cy="2123658"/>
          </a:xfrm>
          <a:prstGeom prst="rect">
            <a:avLst/>
          </a:prstGeom>
          <a:noFill/>
          <a:ln>
            <a:noFill/>
          </a:ln>
        </p:spPr>
        <p:txBody>
          <a:bodyPr wrap="square">
            <a:spAutoFit/>
          </a:bodyPr>
          <a:lstStyle/>
          <a:p>
            <a:r>
              <a:rPr lang="en-US" sz="2000" dirty="0">
                <a:solidFill>
                  <a:schemeClr val="bg1"/>
                </a:solidFill>
              </a:rPr>
              <a:t>“What is meant by partaking of the fruit of the tree </a:t>
            </a:r>
            <a:r>
              <a:rPr lang="en-US" sz="2000" dirty="0">
                <a:solidFill>
                  <a:schemeClr val="bg1"/>
                </a:solidFill>
                <a:latin typeface="Palatino"/>
              </a:rPr>
              <a:t>of</a:t>
            </a:r>
            <a:r>
              <a:rPr lang="en-US" sz="2000" dirty="0">
                <a:solidFill>
                  <a:schemeClr val="bg1"/>
                </a:solidFill>
              </a:rPr>
              <a:t> the knowledge of good and evil is that our first parents complied with whatever laws were involved so that their bodies would change from their state of paradisiacal immortality to a state of natural mortality.”</a:t>
            </a:r>
          </a:p>
          <a:p>
            <a:r>
              <a:rPr lang="en-US" sz="1200" dirty="0">
                <a:solidFill>
                  <a:schemeClr val="bg1"/>
                </a:solidFill>
              </a:rPr>
              <a:t>Elder Bruce R. McConkie</a:t>
            </a:r>
          </a:p>
        </p:txBody>
      </p:sp>
      <p:grpSp>
        <p:nvGrpSpPr>
          <p:cNvPr id="72" name="Group 71"/>
          <p:cNvGrpSpPr/>
          <p:nvPr/>
        </p:nvGrpSpPr>
        <p:grpSpPr>
          <a:xfrm>
            <a:off x="102151" y="109860"/>
            <a:ext cx="623011" cy="2333138"/>
            <a:chOff x="97208" y="425658"/>
            <a:chExt cx="2661701" cy="8055733"/>
          </a:xfrm>
        </p:grpSpPr>
        <p:sp>
          <p:nvSpPr>
            <p:cNvPr id="73" name="Freeform 7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ound Diagonal Corner Rectangle 7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10800000">
            <a:off x="11389353" y="4322122"/>
            <a:ext cx="623011" cy="2333138"/>
            <a:chOff x="97208" y="425658"/>
            <a:chExt cx="2661701" cy="8055733"/>
          </a:xfrm>
        </p:grpSpPr>
        <p:sp>
          <p:nvSpPr>
            <p:cNvPr id="88" name="Freeform 87"/>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ound Diagonal Corner Rectangle 88"/>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991" y="4740441"/>
            <a:ext cx="864404" cy="1206564"/>
          </a:xfrm>
          <a:prstGeom prst="rect">
            <a:avLst/>
          </a:prstGeom>
        </p:spPr>
      </p:pic>
    </p:spTree>
    <p:extLst>
      <p:ext uri="{BB962C8B-B14F-4D97-AF65-F5344CB8AC3E}">
        <p14:creationId xmlns:p14="http://schemas.microsoft.com/office/powerpoint/2010/main" val="37807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Help Meet—A Woman</a:t>
            </a:r>
          </a:p>
        </p:txBody>
      </p:sp>
      <p:grpSp>
        <p:nvGrpSpPr>
          <p:cNvPr id="11" name="Group 10"/>
          <p:cNvGrpSpPr/>
          <p:nvPr/>
        </p:nvGrpSpPr>
        <p:grpSpPr>
          <a:xfrm>
            <a:off x="521248" y="1120343"/>
            <a:ext cx="3646714" cy="2167225"/>
            <a:chOff x="4098471" y="1257968"/>
            <a:chExt cx="3646714" cy="2167225"/>
          </a:xfrm>
        </p:grpSpPr>
        <p:sp>
          <p:nvSpPr>
            <p:cNvPr id="2" name="Rectangle 1"/>
            <p:cNvSpPr/>
            <p:nvPr/>
          </p:nvSpPr>
          <p:spPr>
            <a:xfrm>
              <a:off x="4098471" y="1793977"/>
              <a:ext cx="3646714" cy="1631216"/>
            </a:xfrm>
            <a:prstGeom prst="rect">
              <a:avLst/>
            </a:prstGeom>
            <a:solidFill>
              <a:schemeClr val="accent2"/>
            </a:solidFill>
          </p:spPr>
          <p:txBody>
            <a:bodyPr wrap="square">
              <a:spAutoFit/>
            </a:bodyPr>
            <a:lstStyle/>
            <a:p>
              <a:r>
                <a:rPr lang="en-US" sz="2000" dirty="0">
                  <a:solidFill>
                    <a:schemeClr val="bg1"/>
                  </a:solidFill>
                </a:rPr>
                <a:t>And I, the Lord God, said unto mine Only Begotten, that it was not good that the man should be alone; wherefore, I will make an help meet for him.</a:t>
              </a:r>
            </a:p>
          </p:txBody>
        </p:sp>
        <p:sp>
          <p:nvSpPr>
            <p:cNvPr id="9" name="TextBox 8"/>
            <p:cNvSpPr txBox="1"/>
            <p:nvPr/>
          </p:nvSpPr>
          <p:spPr>
            <a:xfrm>
              <a:off x="4887686" y="1257968"/>
              <a:ext cx="2122714" cy="461665"/>
            </a:xfrm>
            <a:prstGeom prst="rect">
              <a:avLst/>
            </a:prstGeom>
            <a:noFill/>
          </p:spPr>
          <p:txBody>
            <a:bodyPr wrap="square" rtlCol="0">
              <a:spAutoFit/>
            </a:bodyPr>
            <a:lstStyle/>
            <a:p>
              <a:r>
                <a:rPr lang="en-US" sz="2400" dirty="0">
                  <a:solidFill>
                    <a:schemeClr val="bg1"/>
                  </a:solidFill>
                </a:rPr>
                <a:t>Moses 3:18</a:t>
              </a:r>
            </a:p>
          </p:txBody>
        </p:sp>
      </p:grpSp>
      <p:grpSp>
        <p:nvGrpSpPr>
          <p:cNvPr id="12" name="Group 11"/>
          <p:cNvGrpSpPr/>
          <p:nvPr/>
        </p:nvGrpSpPr>
        <p:grpSpPr>
          <a:xfrm>
            <a:off x="8958943" y="1194436"/>
            <a:ext cx="2797628" cy="1694681"/>
            <a:chOff x="413658" y="1244078"/>
            <a:chExt cx="2797628" cy="1694681"/>
          </a:xfrm>
        </p:grpSpPr>
        <p:sp>
          <p:nvSpPr>
            <p:cNvPr id="10" name="TextBox 9"/>
            <p:cNvSpPr txBox="1"/>
            <p:nvPr/>
          </p:nvSpPr>
          <p:spPr>
            <a:xfrm>
              <a:off x="783771" y="1244078"/>
              <a:ext cx="2242458" cy="461665"/>
            </a:xfrm>
            <a:prstGeom prst="rect">
              <a:avLst/>
            </a:prstGeom>
            <a:noFill/>
          </p:spPr>
          <p:txBody>
            <a:bodyPr wrap="square" rtlCol="0">
              <a:spAutoFit/>
            </a:bodyPr>
            <a:lstStyle/>
            <a:p>
              <a:r>
                <a:rPr lang="en-US" sz="2400" dirty="0">
                  <a:solidFill>
                    <a:schemeClr val="bg1"/>
                  </a:solidFill>
                </a:rPr>
                <a:t>Genesis 2:18</a:t>
              </a:r>
            </a:p>
          </p:txBody>
        </p:sp>
        <p:sp>
          <p:nvSpPr>
            <p:cNvPr id="5" name="Rectangle 4"/>
            <p:cNvSpPr/>
            <p:nvPr/>
          </p:nvSpPr>
          <p:spPr>
            <a:xfrm>
              <a:off x="413658" y="1738430"/>
              <a:ext cx="2797628" cy="1200329"/>
            </a:xfrm>
            <a:prstGeom prst="rect">
              <a:avLst/>
            </a:prstGeom>
            <a:solidFill>
              <a:schemeClr val="accent2"/>
            </a:solidFill>
          </p:spPr>
          <p:txBody>
            <a:bodyPr wrap="square">
              <a:spAutoFit/>
            </a:bodyPr>
            <a:lstStyle/>
            <a:p>
              <a:r>
                <a:rPr lang="en-US" dirty="0">
                  <a:solidFill>
                    <a:schemeClr val="bg1"/>
                  </a:solidFill>
                </a:rPr>
                <a:t>And the </a:t>
              </a:r>
              <a:r>
                <a:rPr lang="en-US" cap="small" dirty="0">
                  <a:solidFill>
                    <a:schemeClr val="bg1"/>
                  </a:solidFill>
                </a:rPr>
                <a:t>Lord</a:t>
              </a:r>
              <a:r>
                <a:rPr lang="en-US" dirty="0">
                  <a:solidFill>
                    <a:schemeClr val="bg1"/>
                  </a:solidFill>
                </a:rPr>
                <a:t> God said, </a:t>
              </a:r>
              <a:r>
                <a:rPr lang="en-US" i="1" dirty="0">
                  <a:solidFill>
                    <a:schemeClr val="bg1"/>
                  </a:solidFill>
                </a:rPr>
                <a:t>It is</a:t>
              </a:r>
              <a:r>
                <a:rPr lang="en-US" dirty="0">
                  <a:solidFill>
                    <a:schemeClr val="bg1"/>
                  </a:solidFill>
                </a:rPr>
                <a:t> not good that the man should be alone; I will make him an help meet for him.</a:t>
              </a:r>
            </a:p>
          </p:txBody>
        </p:sp>
      </p:grpSp>
      <p:grpSp>
        <p:nvGrpSpPr>
          <p:cNvPr id="16" name="Group 15"/>
          <p:cNvGrpSpPr/>
          <p:nvPr/>
        </p:nvGrpSpPr>
        <p:grpSpPr>
          <a:xfrm>
            <a:off x="4778829" y="1194437"/>
            <a:ext cx="3385455" cy="2417703"/>
            <a:chOff x="8773887" y="1224728"/>
            <a:chExt cx="3385455" cy="2417703"/>
          </a:xfrm>
        </p:grpSpPr>
        <p:sp>
          <p:nvSpPr>
            <p:cNvPr id="4" name="Rectangle 3"/>
            <p:cNvSpPr/>
            <p:nvPr/>
          </p:nvSpPr>
          <p:spPr>
            <a:xfrm>
              <a:off x="8773887" y="1703439"/>
              <a:ext cx="3385455" cy="1938992"/>
            </a:xfrm>
            <a:prstGeom prst="rect">
              <a:avLst/>
            </a:prstGeom>
            <a:solidFill>
              <a:schemeClr val="accent2"/>
            </a:solidFill>
          </p:spPr>
          <p:txBody>
            <a:bodyPr wrap="square">
              <a:spAutoFit/>
            </a:bodyPr>
            <a:lstStyle/>
            <a:p>
              <a:r>
                <a:rPr lang="en-US" sz="2000" dirty="0">
                  <a:solidFill>
                    <a:schemeClr val="bg1"/>
                  </a:solidFill>
                </a:rPr>
                <a:t>And the Gods said: Let us make an help meet for the man, for it is not good that the man should be alone, therefore we will form an help meet for him.</a:t>
              </a:r>
            </a:p>
          </p:txBody>
        </p:sp>
        <p:sp>
          <p:nvSpPr>
            <p:cNvPr id="15" name="TextBox 14"/>
            <p:cNvSpPr txBox="1"/>
            <p:nvPr/>
          </p:nvSpPr>
          <p:spPr>
            <a:xfrm>
              <a:off x="9405258" y="1224728"/>
              <a:ext cx="2122714" cy="461665"/>
            </a:xfrm>
            <a:prstGeom prst="rect">
              <a:avLst/>
            </a:prstGeom>
            <a:noFill/>
          </p:spPr>
          <p:txBody>
            <a:bodyPr wrap="square" rtlCol="0">
              <a:spAutoFit/>
            </a:bodyPr>
            <a:lstStyle/>
            <a:p>
              <a:r>
                <a:rPr lang="en-US" sz="2400" dirty="0">
                  <a:solidFill>
                    <a:schemeClr val="bg1"/>
                  </a:solidFill>
                </a:rPr>
                <a:t>Abraham 5:14</a:t>
              </a:r>
            </a:p>
          </p:txBody>
        </p:sp>
      </p:grpSp>
      <p:sp>
        <p:nvSpPr>
          <p:cNvPr id="7" name="Rectangle 6"/>
          <p:cNvSpPr/>
          <p:nvPr/>
        </p:nvSpPr>
        <p:spPr>
          <a:xfrm>
            <a:off x="7431513" y="3739684"/>
            <a:ext cx="5196790" cy="646331"/>
          </a:xfrm>
          <a:prstGeom prst="rect">
            <a:avLst/>
          </a:prstGeom>
        </p:spPr>
        <p:txBody>
          <a:bodyPr wrap="square">
            <a:spAutoFit/>
          </a:bodyPr>
          <a:lstStyle/>
          <a:p>
            <a:r>
              <a:rPr lang="en-US" b="0" i="1" u="none" strike="noStrike" dirty="0">
                <a:solidFill>
                  <a:srgbClr val="FFFF00"/>
                </a:solidFill>
                <a:effectLst/>
                <a:latin typeface="Palatino"/>
              </a:rPr>
              <a:t>Marriage</a:t>
            </a:r>
            <a:r>
              <a:rPr lang="en-US" b="0" i="1" dirty="0">
                <a:solidFill>
                  <a:srgbClr val="FFFF00"/>
                </a:solidFill>
                <a:effectLst/>
                <a:latin typeface="Palatino"/>
              </a:rPr>
              <a:t> is </a:t>
            </a:r>
            <a:r>
              <a:rPr lang="en-US" b="0" i="1" dirty="0" err="1">
                <a:solidFill>
                  <a:srgbClr val="FFFF00"/>
                </a:solidFill>
                <a:effectLst/>
                <a:latin typeface="Palatino"/>
              </a:rPr>
              <a:t>honourable</a:t>
            </a:r>
            <a:r>
              <a:rPr lang="en-US" b="0" i="1" dirty="0">
                <a:solidFill>
                  <a:srgbClr val="FFFF00"/>
                </a:solidFill>
                <a:effectLst/>
                <a:latin typeface="Palatino"/>
              </a:rPr>
              <a:t> in all,</a:t>
            </a:r>
          </a:p>
          <a:p>
            <a:r>
              <a:rPr lang="en-US" i="1" dirty="0">
                <a:solidFill>
                  <a:srgbClr val="FFFF00"/>
                </a:solidFill>
                <a:latin typeface="Palatino"/>
              </a:rPr>
              <a:t>Hebrews 13:4</a:t>
            </a:r>
            <a:r>
              <a:rPr lang="en-US" b="0" i="1" dirty="0">
                <a:solidFill>
                  <a:srgbClr val="FFFF00"/>
                </a:solidFill>
                <a:effectLst/>
                <a:latin typeface="Palatino"/>
              </a:rPr>
              <a:t> </a:t>
            </a:r>
            <a:endParaRPr lang="en-US" i="1" dirty="0">
              <a:solidFill>
                <a:srgbClr val="FFFF00"/>
              </a:solidFill>
            </a:endParaRPr>
          </a:p>
        </p:txBody>
      </p:sp>
      <p:sp>
        <p:nvSpPr>
          <p:cNvPr id="102" name="Rectangle 101"/>
          <p:cNvSpPr/>
          <p:nvPr/>
        </p:nvSpPr>
        <p:spPr>
          <a:xfrm>
            <a:off x="7431513" y="4469092"/>
            <a:ext cx="4198585" cy="646331"/>
          </a:xfrm>
          <a:prstGeom prst="rect">
            <a:avLst/>
          </a:prstGeom>
        </p:spPr>
        <p:txBody>
          <a:bodyPr wrap="none">
            <a:spAutoFit/>
          </a:bodyPr>
          <a:lstStyle/>
          <a:p>
            <a:r>
              <a:rPr lang="en-US" b="0" i="1" u="none" strike="noStrike" dirty="0">
                <a:solidFill>
                  <a:srgbClr val="FFFF00"/>
                </a:solidFill>
                <a:effectLst/>
                <a:latin typeface="Palatino"/>
              </a:rPr>
              <a:t>Marriage is ordained of God unto man. </a:t>
            </a:r>
          </a:p>
          <a:p>
            <a:r>
              <a:rPr lang="en-US" b="0" i="1" u="none" strike="noStrike" dirty="0">
                <a:solidFill>
                  <a:srgbClr val="FFFF00"/>
                </a:solidFill>
                <a:effectLst/>
                <a:latin typeface="Palatino"/>
              </a:rPr>
              <a:t>D&amp;C 49:15</a:t>
            </a:r>
            <a:endParaRPr lang="en-US" i="1" dirty="0">
              <a:solidFill>
                <a:srgbClr val="FFFF00"/>
              </a:solidFill>
            </a:endParaRPr>
          </a:p>
        </p:txBody>
      </p:sp>
      <p:sp>
        <p:nvSpPr>
          <p:cNvPr id="103" name="Rectangle 102"/>
          <p:cNvSpPr/>
          <p:nvPr/>
        </p:nvSpPr>
        <p:spPr>
          <a:xfrm>
            <a:off x="162461" y="3849114"/>
            <a:ext cx="4909457" cy="2062103"/>
          </a:xfrm>
          <a:prstGeom prst="rect">
            <a:avLst/>
          </a:prstGeom>
        </p:spPr>
        <p:txBody>
          <a:bodyPr wrap="square">
            <a:spAutoFit/>
          </a:bodyPr>
          <a:lstStyle/>
          <a:p>
            <a:r>
              <a:rPr lang="en-US" sz="3200" b="0" i="0" dirty="0">
                <a:solidFill>
                  <a:schemeClr val="bg1"/>
                </a:solidFill>
                <a:effectLst/>
                <a:latin typeface="Palatino"/>
              </a:rPr>
              <a:t>The Rib--</a:t>
            </a:r>
            <a:r>
              <a:rPr lang="en-US" sz="3200" dirty="0">
                <a:solidFill>
                  <a:schemeClr val="bg1"/>
                </a:solidFill>
              </a:rPr>
              <a:t>symbolizes the side-by-side partnership of equality of Adam and Eve and all married couples.</a:t>
            </a:r>
          </a:p>
        </p:txBody>
      </p:sp>
      <p:sp>
        <p:nvSpPr>
          <p:cNvPr id="8" name="Rectangle 7"/>
          <p:cNvSpPr/>
          <p:nvPr/>
        </p:nvSpPr>
        <p:spPr>
          <a:xfrm>
            <a:off x="7425397" y="5273792"/>
            <a:ext cx="4331174" cy="1384995"/>
          </a:xfrm>
          <a:prstGeom prst="rect">
            <a:avLst/>
          </a:prstGeom>
        </p:spPr>
        <p:txBody>
          <a:bodyPr wrap="square">
            <a:spAutoFit/>
          </a:bodyPr>
          <a:lstStyle/>
          <a:p>
            <a:r>
              <a:rPr lang="en-US" b="0" i="0" dirty="0">
                <a:solidFill>
                  <a:schemeClr val="bg1"/>
                </a:solidFill>
                <a:effectLst/>
                <a:latin typeface="Open Sans"/>
              </a:rPr>
              <a:t>Adam and Eve were married for eternity by the Lord. Such a marriage extends beyond the grave. All peoples should call for this kind of marriage.</a:t>
            </a:r>
          </a:p>
          <a:p>
            <a:r>
              <a:rPr lang="en-US" sz="1200" dirty="0">
                <a:solidFill>
                  <a:schemeClr val="bg1"/>
                </a:solidFill>
                <a:latin typeface="Open Sans"/>
              </a:rPr>
              <a:t>President Spencer W. Kimball</a:t>
            </a:r>
            <a:endParaRPr lang="en-US" sz="1200" dirty="0">
              <a:solidFill>
                <a:schemeClr val="bg1"/>
              </a:solidFill>
            </a:endParaRPr>
          </a:p>
        </p:txBody>
      </p:sp>
      <p:grpSp>
        <p:nvGrpSpPr>
          <p:cNvPr id="13" name="Group 12"/>
          <p:cNvGrpSpPr/>
          <p:nvPr/>
        </p:nvGrpSpPr>
        <p:grpSpPr>
          <a:xfrm>
            <a:off x="4723785" y="3648982"/>
            <a:ext cx="1262223" cy="3097139"/>
            <a:chOff x="10747838" y="2440038"/>
            <a:chExt cx="1262223" cy="3097139"/>
          </a:xfrm>
        </p:grpSpPr>
        <p:sp>
          <p:nvSpPr>
            <p:cNvPr id="104" name="Oval 103"/>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838775" y="3651016"/>
            <a:ext cx="1558071" cy="3106295"/>
            <a:chOff x="6196511" y="1887967"/>
            <a:chExt cx="1565766" cy="3294010"/>
          </a:xfrm>
        </p:grpSpPr>
        <p:sp>
          <p:nvSpPr>
            <p:cNvPr id="36" name="Oval 35"/>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9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Food For Thought</a:t>
            </a:r>
          </a:p>
        </p:txBody>
      </p:sp>
      <p:sp>
        <p:nvSpPr>
          <p:cNvPr id="19" name="Rectangle 18"/>
          <p:cNvSpPr/>
          <p:nvPr/>
        </p:nvSpPr>
        <p:spPr>
          <a:xfrm>
            <a:off x="6096000" y="4992960"/>
            <a:ext cx="5248053" cy="1384995"/>
          </a:xfrm>
          <a:prstGeom prst="rect">
            <a:avLst/>
          </a:prstGeom>
          <a:ln>
            <a:solidFill>
              <a:schemeClr val="tx1"/>
            </a:solidFill>
          </a:ln>
        </p:spPr>
        <p:txBody>
          <a:bodyPr wrap="square">
            <a:spAutoFit/>
          </a:bodyPr>
          <a:lstStyle/>
          <a:p>
            <a:r>
              <a:rPr lang="en-US" sz="2800" dirty="0">
                <a:solidFill>
                  <a:srgbClr val="FFFF00"/>
                </a:solidFill>
                <a:latin typeface="Open Sans"/>
              </a:rPr>
              <a:t>If Adam and Eve chose to eat of the fruit…did we also choose to partake of mortal life?</a:t>
            </a:r>
            <a:endParaRPr lang="en-US" sz="2800" dirty="0">
              <a:solidFill>
                <a:srgbClr val="FFFF00"/>
              </a:solidFill>
            </a:endParaRPr>
          </a:p>
        </p:txBody>
      </p:sp>
      <p:sp>
        <p:nvSpPr>
          <p:cNvPr id="12" name="Rectangle 11"/>
          <p:cNvSpPr/>
          <p:nvPr/>
        </p:nvSpPr>
        <p:spPr>
          <a:xfrm>
            <a:off x="408518" y="1220782"/>
            <a:ext cx="5245168" cy="3600986"/>
          </a:xfrm>
          <a:prstGeom prst="rect">
            <a:avLst/>
          </a:prstGeom>
        </p:spPr>
        <p:txBody>
          <a:bodyPr wrap="square">
            <a:spAutoFit/>
          </a:bodyPr>
          <a:lstStyle/>
          <a:p>
            <a:r>
              <a:rPr lang="en-US" dirty="0">
                <a:solidFill>
                  <a:schemeClr val="bg1"/>
                </a:solidFill>
                <a:latin typeface="Open Sans"/>
              </a:rPr>
              <a:t>“Just why the Lord would say to Adam that he forbade him to partake of the fruit of that tree is not made clear in the Bible account, but in the original as it comes to us in the Book of Moses it is made definitely clear. It is that the Lord said to Adam that if he wished to remain as he was in the garden, then he was not to eat the fruit, but if he desired to eat it and partake of death he was at liberty to do so. So really it was not in the true sense a transgression of a divine commandment. Adam made the wise decision, in fact the only decision he could make.” </a:t>
            </a:r>
          </a:p>
          <a:p>
            <a:r>
              <a:rPr lang="en-US" sz="1200" dirty="0">
                <a:solidFill>
                  <a:schemeClr val="bg1"/>
                </a:solidFill>
                <a:latin typeface="Open Sans"/>
              </a:rPr>
              <a:t>Joseph Fielding Smith</a:t>
            </a:r>
            <a:endParaRPr lang="en-US" sz="12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878" y="958506"/>
            <a:ext cx="2092565" cy="3712029"/>
          </a:xfrm>
          <a:prstGeom prst="rect">
            <a:avLst/>
          </a:prstGeom>
        </p:spPr>
      </p:pic>
      <p:pic>
        <p:nvPicPr>
          <p:cNvPr id="15362" name="Picture 2" descr="http://josephsmith.net/bc/content/images/joseph-smith-net/Headshots/joseph_fielding_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792" y="4533328"/>
            <a:ext cx="1468894" cy="18530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095" y="1805633"/>
            <a:ext cx="1609344" cy="2017776"/>
          </a:xfrm>
          <a:prstGeom prst="rect">
            <a:avLst/>
          </a:prstGeom>
        </p:spPr>
      </p:pic>
      <p:sp>
        <p:nvSpPr>
          <p:cNvPr id="4" name="TextBox 3"/>
          <p:cNvSpPr txBox="1"/>
          <p:nvPr/>
        </p:nvSpPr>
        <p:spPr>
          <a:xfrm>
            <a:off x="323553" y="5459861"/>
            <a:ext cx="3946204" cy="646331"/>
          </a:xfrm>
          <a:prstGeom prst="rect">
            <a:avLst/>
          </a:prstGeom>
          <a:noFill/>
        </p:spPr>
        <p:txBody>
          <a:bodyPr wrap="square" rtlCol="0">
            <a:spAutoFit/>
          </a:bodyPr>
          <a:lstStyle/>
          <a:p>
            <a:r>
              <a:rPr lang="en-US" sz="3600" dirty="0">
                <a:solidFill>
                  <a:srgbClr val="FF0000"/>
                </a:solidFill>
              </a:rPr>
              <a:t>Read 2 Nephi 2:22</a:t>
            </a:r>
          </a:p>
        </p:txBody>
      </p:sp>
    </p:spTree>
    <p:extLst>
      <p:ext uri="{BB962C8B-B14F-4D97-AF65-F5344CB8AC3E}">
        <p14:creationId xmlns:p14="http://schemas.microsoft.com/office/powerpoint/2010/main" val="32907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04698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For the Strength of Youth Pamphlet</a:t>
            </a:r>
          </a:p>
          <a:p>
            <a:pPr fontAlgn="base"/>
            <a:r>
              <a:rPr lang="en-US" sz="1600" dirty="0">
                <a:solidFill>
                  <a:schemeClr val="bg1"/>
                </a:solidFill>
              </a:rPr>
              <a:t>Elder L. Tom Perry The Sabbath and the Sacrament  April 2011 Gen. Conf.</a:t>
            </a:r>
          </a:p>
          <a:p>
            <a:pPr fontAlgn="base"/>
            <a:r>
              <a:rPr lang="en-US" sz="1600" dirty="0">
                <a:solidFill>
                  <a:schemeClr val="bg1"/>
                </a:solidFill>
              </a:rPr>
              <a:t>First Presidency: Joseph F. Smith, Anthon H. Lund, and Charles W. Penrose, as quoted in Melvin A. Cook and M. Garfield Cook, </a:t>
            </a:r>
            <a:r>
              <a:rPr lang="en-US" sz="1600" i="1" dirty="0">
                <a:solidFill>
                  <a:schemeClr val="bg1"/>
                </a:solidFill>
              </a:rPr>
              <a:t>Science and Mormonism</a:t>
            </a:r>
            <a:r>
              <a:rPr lang="en-US" sz="1600" dirty="0">
                <a:solidFill>
                  <a:schemeClr val="bg1"/>
                </a:solidFill>
              </a:rPr>
              <a:t> p. 156</a:t>
            </a:r>
          </a:p>
          <a:p>
            <a:pPr fontAlgn="base"/>
            <a:r>
              <a:rPr lang="en-US" sz="1600" dirty="0">
                <a:solidFill>
                  <a:schemeClr val="bg1"/>
                </a:solidFill>
              </a:rPr>
              <a:t>President Spencer W. Kimball </a:t>
            </a:r>
            <a:r>
              <a:rPr lang="en-US" sz="1600" i="1" dirty="0">
                <a:solidFill>
                  <a:schemeClr val="bg1"/>
                </a:solidFill>
              </a:rPr>
              <a:t>The Blessings and Responsibilities of Womanhood </a:t>
            </a:r>
            <a:r>
              <a:rPr lang="en-US" sz="1600" dirty="0">
                <a:solidFill>
                  <a:schemeClr val="bg1"/>
                </a:solidFill>
              </a:rPr>
              <a:t>March 1976 Ensign</a:t>
            </a:r>
          </a:p>
          <a:p>
            <a:pPr fontAlgn="base"/>
            <a:r>
              <a:rPr lang="en-US" sz="1600" dirty="0">
                <a:solidFill>
                  <a:schemeClr val="bg1"/>
                </a:solidFill>
              </a:rPr>
              <a:t>(Heber C. Kimball, in </a:t>
            </a:r>
            <a:r>
              <a:rPr lang="en-US" sz="1600" i="1" dirty="0">
                <a:solidFill>
                  <a:schemeClr val="bg1"/>
                </a:solidFill>
              </a:rPr>
              <a:t>Journal of Discourses</a:t>
            </a:r>
            <a:r>
              <a:rPr lang="en-US" sz="1600" dirty="0">
                <a:solidFill>
                  <a:schemeClr val="bg1"/>
                </a:solidFill>
              </a:rPr>
              <a:t>, 10:235)</a:t>
            </a:r>
          </a:p>
          <a:p>
            <a:pPr fontAlgn="base"/>
            <a:r>
              <a:rPr lang="en-US" sz="1600" dirty="0">
                <a:solidFill>
                  <a:schemeClr val="bg1"/>
                </a:solidFill>
              </a:rPr>
              <a:t>Presentation by http://fashionsbylynda.com/blog/</a:t>
            </a:r>
          </a:p>
          <a:p>
            <a:pPr fontAlgn="base"/>
            <a:r>
              <a:rPr lang="en-US" sz="1600" dirty="0">
                <a:solidFill>
                  <a:schemeClr val="bg1"/>
                </a:solidFill>
              </a:rPr>
              <a:t>Shanna Butler </a:t>
            </a:r>
            <a:r>
              <a:rPr lang="en-US" sz="1600" i="1" dirty="0">
                <a:solidFill>
                  <a:schemeClr val="bg1"/>
                </a:solidFill>
              </a:rPr>
              <a:t>Independence: Living in Zion </a:t>
            </a:r>
            <a:r>
              <a:rPr lang="en-US" sz="1600" dirty="0">
                <a:solidFill>
                  <a:schemeClr val="bg1"/>
                </a:solidFill>
              </a:rPr>
              <a:t>May 2005 Ensign</a:t>
            </a:r>
          </a:p>
          <a:p>
            <a:pPr fontAlgn="base"/>
            <a:r>
              <a:rPr lang="en-US" sz="1600" dirty="0">
                <a:solidFill>
                  <a:schemeClr val="bg1"/>
                </a:solidFill>
              </a:rPr>
              <a:t>Elder Bruce R. McConkie </a:t>
            </a:r>
            <a:r>
              <a:rPr lang="en-US" sz="1600" i="1" dirty="0">
                <a:solidFill>
                  <a:schemeClr val="bg1"/>
                </a:solidFill>
              </a:rPr>
              <a:t>Christ and the Creator </a:t>
            </a:r>
            <a:r>
              <a:rPr lang="en-US" sz="1600" dirty="0">
                <a:solidFill>
                  <a:schemeClr val="bg1"/>
                </a:solidFill>
              </a:rPr>
              <a:t>June 1982 Ensign</a:t>
            </a:r>
          </a:p>
          <a:p>
            <a:pPr fontAlgn="base"/>
            <a:r>
              <a:rPr lang="en-US" sz="1600" dirty="0">
                <a:solidFill>
                  <a:schemeClr val="bg1"/>
                </a:solidFill>
              </a:rPr>
              <a:t>Joseph Fielding Smith, </a:t>
            </a:r>
            <a:r>
              <a:rPr lang="en-US" sz="1600" i="1" dirty="0">
                <a:solidFill>
                  <a:schemeClr val="bg1"/>
                </a:solidFill>
              </a:rPr>
              <a:t>Answers to Gospel Question </a:t>
            </a:r>
            <a:r>
              <a:rPr lang="en-US" sz="1600" dirty="0">
                <a:solidFill>
                  <a:schemeClr val="bg1"/>
                </a:solidFill>
              </a:rPr>
              <a:t>p. 4:81</a:t>
            </a:r>
          </a:p>
        </p:txBody>
      </p:sp>
    </p:spTree>
    <p:extLst>
      <p:ext uri="{BB962C8B-B14F-4D97-AF65-F5344CB8AC3E}">
        <p14:creationId xmlns:p14="http://schemas.microsoft.com/office/powerpoint/2010/main" val="196329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latin typeface="Open Sans"/>
              </a:rPr>
              <a:t>What does it mean to offer up our sacraments to the Lord? </a:t>
            </a:r>
            <a:r>
              <a:rPr lang="en-US" sz="1200" b="0" i="0" dirty="0">
                <a:solidFill>
                  <a:srgbClr val="333333"/>
                </a:solidFill>
                <a:effectLst/>
                <a:latin typeface="Open Sans"/>
              </a:rPr>
              <a:t>We acknowledge that all of us make mistakes. Each of us has a need to confess and forsake our sins and errors to our Heavenly Father and to others we may have offended. The Sabbath provides us with a precious opportunity to offer up these—our sacraments—to the Lord. He said, “Remember that on this, the Lord’s day, thou shalt offer thine oblations and thy sacraments unto the Most High, confessing thy sins unto thy brethren, and before the Lord.”</a:t>
            </a:r>
            <a:endParaRPr lang="en-US" sz="1200" baseline="30000" dirty="0">
              <a:solidFill>
                <a:srgbClr val="0091BC"/>
              </a:solidFill>
              <a:latin typeface="Open Sans"/>
            </a:endParaRPr>
          </a:p>
          <a:p>
            <a:r>
              <a:rPr lang="en-US" sz="1200" dirty="0"/>
              <a:t>Elder Melvin J. Ballard has suggested, “We want every Latter-day Saint to come to the sacrament table because it is the place for self-investigation, for self-inspection, where we may learn to rectify our course and to make right our own lives, bringing ourselves into harmony with the teachings of the Church and with our brethren and sisters.”</a:t>
            </a:r>
          </a:p>
          <a:p>
            <a:r>
              <a:rPr lang="en-US" sz="1200" dirty="0"/>
              <a:t>As we worthily partake of the sacrament, we witness that we are willing to take the Savior’s name upon us and keep His commandments and </a:t>
            </a:r>
            <a:r>
              <a:rPr lang="en-US" sz="1200" i="1" dirty="0"/>
              <a:t>do</a:t>
            </a:r>
            <a:r>
              <a:rPr lang="en-US" sz="1200" dirty="0"/>
              <a:t> always remember Him, that we may have His Spirit to be with us. In this way the covenant of our baptism is renewed. The Lord assured His disciples, “As oft as ye do this ye will remember this hour that I was with you.” </a:t>
            </a:r>
          </a:p>
          <a:p>
            <a:r>
              <a:rPr lang="en-US" sz="1200" dirty="0"/>
              <a:t>Elder L. Tom Perry April 2011 Gen. Conf. The Sabbath and the Sacrament</a:t>
            </a:r>
          </a:p>
        </p:txBody>
      </p:sp>
      <p:sp>
        <p:nvSpPr>
          <p:cNvPr id="3" name="Rectangle 2"/>
          <p:cNvSpPr/>
          <p:nvPr/>
        </p:nvSpPr>
        <p:spPr>
          <a:xfrm>
            <a:off x="0" y="3046988"/>
            <a:ext cx="6096000" cy="1015663"/>
          </a:xfrm>
          <a:prstGeom prst="rect">
            <a:avLst/>
          </a:prstGeom>
          <a:ln>
            <a:solidFill>
              <a:schemeClr val="tx1"/>
            </a:solidFill>
          </a:ln>
        </p:spPr>
        <p:txBody>
          <a:bodyPr>
            <a:spAutoFit/>
          </a:bodyPr>
          <a:lstStyle/>
          <a:p>
            <a:r>
              <a:rPr lang="en-US" sz="1200" b="1" i="0" dirty="0">
                <a:effectLst/>
                <a:latin typeface="Open Sans"/>
              </a:rPr>
              <a:t>All Things Created Spiritually</a:t>
            </a:r>
          </a:p>
          <a:p>
            <a:r>
              <a:rPr lang="en-US" sz="1200" b="0" i="0" dirty="0">
                <a:effectLst/>
                <a:latin typeface="Open Sans"/>
              </a:rPr>
              <a:t>“This earth, all men [and women], animals, fish, fowls, plants, all things—all lived first as spirit entities. Their home was heaven, and the earth was created to be the place where they could take upon themselves mortality” (</a:t>
            </a:r>
            <a:r>
              <a:rPr lang="en-US" sz="1200" b="0" i="0" u="none" strike="noStrike" dirty="0">
                <a:effectLst/>
                <a:latin typeface="Open Sans"/>
              </a:rPr>
              <a:t>“Christ and the Creation,”</a:t>
            </a:r>
            <a:r>
              <a:rPr lang="en-US" sz="1200" b="0" i="1" dirty="0">
                <a:effectLst/>
                <a:latin typeface="Open Sans"/>
              </a:rPr>
              <a:t> Ensign,</a:t>
            </a:r>
            <a:r>
              <a:rPr lang="en-US" sz="1200" b="0" i="0" dirty="0">
                <a:effectLst/>
                <a:latin typeface="Open Sans"/>
              </a:rPr>
              <a:t> June 1982, 86). Elder Bruce R. McConkie</a:t>
            </a:r>
            <a:endParaRPr lang="en-US" sz="1200" dirty="0"/>
          </a:p>
        </p:txBody>
      </p:sp>
      <p:sp>
        <p:nvSpPr>
          <p:cNvPr id="5" name="Rectangle 4"/>
          <p:cNvSpPr/>
          <p:nvPr/>
        </p:nvSpPr>
        <p:spPr>
          <a:xfrm>
            <a:off x="0" y="4062651"/>
            <a:ext cx="6096000" cy="1200329"/>
          </a:xfrm>
          <a:prstGeom prst="rect">
            <a:avLst/>
          </a:prstGeom>
          <a:ln>
            <a:solidFill>
              <a:schemeClr val="tx1"/>
            </a:solidFill>
          </a:ln>
        </p:spPr>
        <p:txBody>
          <a:bodyPr>
            <a:spAutoFit/>
          </a:bodyPr>
          <a:lstStyle/>
          <a:p>
            <a:r>
              <a:rPr lang="en-US" sz="1200" b="1" i="0" dirty="0">
                <a:effectLst/>
                <a:latin typeface="Open Sans"/>
              </a:rPr>
              <a:t>The Garden of Eden</a:t>
            </a:r>
            <a:endParaRPr lang="en-US" sz="1200" i="0" dirty="0">
              <a:effectLst/>
              <a:latin typeface="Open Sans"/>
            </a:endParaRPr>
          </a:p>
          <a:p>
            <a:r>
              <a:rPr lang="en-US" sz="1200" dirty="0">
                <a:latin typeface="Open Sans"/>
              </a:rPr>
              <a:t>“In the beginning, after this earth was prepared for man, the Lord commenced his work upon what is now called the American continent, where the Garden of Eden was made. In the days of Noah, in the days of the floating of the ark, he took the people to another part of the earth.” (Brigham Young, </a:t>
            </a:r>
            <a:r>
              <a:rPr lang="en-US" sz="1200" i="1" dirty="0">
                <a:latin typeface="Open Sans"/>
              </a:rPr>
              <a:t>Discourses of Brigham Young, </a:t>
            </a:r>
            <a:r>
              <a:rPr lang="en-US" sz="1200" dirty="0">
                <a:latin typeface="Open Sans"/>
              </a:rPr>
              <a:t>p. 157. and Joseph Fielding Smith</a:t>
            </a:r>
            <a:r>
              <a:rPr lang="en-US" sz="1200" i="1" dirty="0">
                <a:latin typeface="Open Sans"/>
              </a:rPr>
              <a:t>, Discourses of Salvation</a:t>
            </a:r>
            <a:r>
              <a:rPr lang="en-US" sz="1200" dirty="0">
                <a:latin typeface="Open Sans"/>
              </a:rPr>
              <a:t>, 2:139-40</a:t>
            </a:r>
            <a:endParaRPr lang="en-US" sz="1200" dirty="0"/>
          </a:p>
        </p:txBody>
      </p:sp>
      <p:sp>
        <p:nvSpPr>
          <p:cNvPr id="64" name="Rectangle 63"/>
          <p:cNvSpPr/>
          <p:nvPr/>
        </p:nvSpPr>
        <p:spPr>
          <a:xfrm>
            <a:off x="0" y="5262980"/>
            <a:ext cx="6096000" cy="830997"/>
          </a:xfrm>
          <a:prstGeom prst="rect">
            <a:avLst/>
          </a:prstGeom>
          <a:ln>
            <a:solidFill>
              <a:schemeClr val="tx1"/>
            </a:solidFill>
          </a:ln>
        </p:spPr>
        <p:txBody>
          <a:bodyPr>
            <a:spAutoFit/>
          </a:bodyPr>
          <a:lstStyle/>
          <a:p>
            <a:r>
              <a:rPr lang="en-US" sz="1200" b="1" i="0" dirty="0">
                <a:effectLst/>
                <a:latin typeface="Open Sans"/>
              </a:rPr>
              <a:t>Rib</a:t>
            </a:r>
          </a:p>
          <a:p>
            <a:r>
              <a:rPr lang="en-US" sz="1200" b="0" i="0" dirty="0">
                <a:effectLst/>
                <a:latin typeface="Open Sans"/>
              </a:rPr>
              <a:t>“The rib, coming as it does from the side, seems to denote partnership. The rib signifies … a lateral relationship as partners, to work and to live, side by side” Elder Russell M. Nelson (</a:t>
            </a:r>
            <a:r>
              <a:rPr lang="en-US" sz="1200" b="0" i="0" u="none" strike="noStrike" dirty="0">
                <a:effectLst/>
                <a:latin typeface="Open Sans"/>
              </a:rPr>
              <a:t>“Lessons from Eve,”</a:t>
            </a:r>
            <a:r>
              <a:rPr lang="en-US" sz="1200" b="0" i="1" dirty="0">
                <a:effectLst/>
                <a:latin typeface="Open Sans"/>
              </a:rPr>
              <a:t> Ensign,</a:t>
            </a:r>
            <a:r>
              <a:rPr lang="en-US" sz="1200" b="0" i="0" dirty="0">
                <a:effectLst/>
                <a:latin typeface="Open Sans"/>
              </a:rPr>
              <a:t> Nov. 1987, 87).</a:t>
            </a:r>
            <a:endParaRPr lang="en-US" sz="1200" dirty="0"/>
          </a:p>
        </p:txBody>
      </p:sp>
      <p:sp>
        <p:nvSpPr>
          <p:cNvPr id="65" name="Rectangle 64"/>
          <p:cNvSpPr/>
          <p:nvPr/>
        </p:nvSpPr>
        <p:spPr>
          <a:xfrm>
            <a:off x="6096000" y="0"/>
            <a:ext cx="6096000" cy="830997"/>
          </a:xfrm>
          <a:prstGeom prst="rect">
            <a:avLst/>
          </a:prstGeom>
          <a:ln>
            <a:solidFill>
              <a:schemeClr val="tx1"/>
            </a:solidFill>
          </a:ln>
        </p:spPr>
        <p:txBody>
          <a:bodyPr>
            <a:spAutoFit/>
          </a:bodyPr>
          <a:lstStyle/>
          <a:p>
            <a:pPr fontAlgn="base"/>
            <a:r>
              <a:rPr lang="en-US" sz="1200" b="1" i="0" dirty="0">
                <a:effectLst/>
                <a:latin typeface="Open Sans"/>
              </a:rPr>
              <a:t>Help Meet</a:t>
            </a:r>
          </a:p>
          <a:p>
            <a:pPr fontAlgn="base"/>
            <a:r>
              <a:rPr lang="en-US" sz="1200" b="0" i="0" dirty="0">
                <a:effectLst/>
                <a:latin typeface="Open Sans"/>
              </a:rPr>
              <a:t>The Hebrew word translated as </a:t>
            </a:r>
            <a:r>
              <a:rPr lang="en-US" sz="1200" b="0" i="1" dirty="0">
                <a:effectLst/>
                <a:latin typeface="Open Sans"/>
              </a:rPr>
              <a:t>help</a:t>
            </a:r>
            <a:r>
              <a:rPr lang="en-US" sz="1200" b="0" i="0" dirty="0">
                <a:effectLst/>
                <a:latin typeface="Open Sans"/>
              </a:rPr>
              <a:t> means succor or support, and the word translated as </a:t>
            </a:r>
            <a:r>
              <a:rPr lang="en-US" sz="1200" b="0" i="1" dirty="0">
                <a:effectLst/>
                <a:latin typeface="Open Sans"/>
              </a:rPr>
              <a:t>meet</a:t>
            </a:r>
            <a:r>
              <a:rPr lang="en-US" sz="1200" b="0" i="0" dirty="0">
                <a:effectLst/>
                <a:latin typeface="Open Sans"/>
              </a:rPr>
              <a:t> means suitable. Thus a husband and wife are to help, succor, and support one another as equal partners.</a:t>
            </a:r>
          </a:p>
        </p:txBody>
      </p:sp>
      <p:sp>
        <p:nvSpPr>
          <p:cNvPr id="66" name="Rectangle 65"/>
          <p:cNvSpPr/>
          <p:nvPr/>
        </p:nvSpPr>
        <p:spPr>
          <a:xfrm>
            <a:off x="6096000" y="830997"/>
            <a:ext cx="6096000" cy="3416320"/>
          </a:xfrm>
          <a:prstGeom prst="rect">
            <a:avLst/>
          </a:prstGeom>
          <a:ln>
            <a:solidFill>
              <a:schemeClr val="tx1"/>
            </a:solidFill>
          </a:ln>
        </p:spPr>
        <p:txBody>
          <a:bodyPr>
            <a:spAutoFit/>
          </a:bodyPr>
          <a:lstStyle/>
          <a:p>
            <a:pPr fontAlgn="base"/>
            <a:r>
              <a:rPr lang="en-US" sz="1200" b="1" dirty="0"/>
              <a:t>Cleave:</a:t>
            </a:r>
          </a:p>
          <a:p>
            <a:pPr fontAlgn="base"/>
            <a:r>
              <a:rPr lang="en-US" sz="1200" dirty="0"/>
              <a:t>The word </a:t>
            </a:r>
            <a:r>
              <a:rPr lang="en-US" sz="1200" i="1" dirty="0"/>
              <a:t>cleave</a:t>
            </a:r>
            <a:r>
              <a:rPr lang="en-US" sz="1200" dirty="0"/>
              <a:t> means to cling or stick tightly to something and implies unity. Adam and Eve were commanded to be “one flesh,” meaning they were to be unified mentally, socially, sexually, and spiritually. This oneness was a command with which they could not fully comply until after the Fall.</a:t>
            </a:r>
          </a:p>
          <a:p>
            <a:pPr fontAlgn="base"/>
            <a:r>
              <a:rPr lang="en-US" sz="1200" dirty="0"/>
              <a:t>Elder Jeffrey R. Holland of the Quorum of the Twelve Apostles explained:</a:t>
            </a:r>
          </a:p>
          <a:p>
            <a:pPr fontAlgn="base"/>
            <a:r>
              <a:rPr lang="en-US" sz="1200" dirty="0"/>
              <a:t>“Human intimacy is reserved for a married couple because it is the ultimate symbol of total union, a totality and a union ordained and defined by God. From the Garden of Eden onward, marriage was intended to mean the complete merger of a man and a woman—their hearts, hopes, lives, love, family, future, everything. Adam said of Eve that she was bone of his bones and flesh of his flesh, and that they were to be ‘one flesh’ in their life together [see Genesis 2:23–24]. This is a union of such completeness that we use the word </a:t>
            </a:r>
            <a:r>
              <a:rPr lang="en-US" sz="1200" i="1" dirty="0"/>
              <a:t>seal</a:t>
            </a:r>
            <a:r>
              <a:rPr lang="en-US" sz="1200" dirty="0"/>
              <a:t> to convey its eternal promise. The Prophet Joseph Smith once said we perhaps could render such a sacred bond as being ‘welded’ [see D&amp;C 128:18] one to another.</a:t>
            </a:r>
          </a:p>
          <a:p>
            <a:pPr fontAlgn="base"/>
            <a:r>
              <a:rPr lang="en-US" sz="1200" dirty="0"/>
              <a:t>“But such a total union, such an unyielding commitment between a man and a woman, can only come with the proximity and permanence afforded in a marriage covenant, with solemn promises and the pledge of all they possess—their very hearts and minds, all their days and all their dreams” (“Personal Purity,” </a:t>
            </a:r>
            <a:r>
              <a:rPr lang="en-US" sz="1200" i="1" dirty="0"/>
              <a:t>Ensign,</a:t>
            </a:r>
            <a:r>
              <a:rPr lang="en-US" sz="1200" dirty="0"/>
              <a:t> Nov. 1998, 76).</a:t>
            </a:r>
          </a:p>
        </p:txBody>
      </p:sp>
      <p:sp>
        <p:nvSpPr>
          <p:cNvPr id="8" name="TextBox 7">
            <a:extLst>
              <a:ext uri="{FF2B5EF4-FFF2-40B4-BE49-F238E27FC236}">
                <a16:creationId xmlns:a16="http://schemas.microsoft.com/office/drawing/2014/main" id="{16688692-BBCB-4A65-AC86-58F066E5C578}"/>
              </a:ext>
            </a:extLst>
          </p:cNvPr>
          <p:cNvSpPr txBox="1"/>
          <p:nvPr/>
        </p:nvSpPr>
        <p:spPr>
          <a:xfrm>
            <a:off x="6096000" y="4247317"/>
            <a:ext cx="6096000" cy="2677656"/>
          </a:xfrm>
          <a:prstGeom prst="rect">
            <a:avLst/>
          </a:prstGeom>
          <a:noFill/>
          <a:ln>
            <a:solidFill>
              <a:schemeClr val="tx1"/>
            </a:solidFill>
          </a:ln>
        </p:spPr>
        <p:txBody>
          <a:bodyPr wrap="square" rtlCol="0">
            <a:spAutoFit/>
          </a:bodyPr>
          <a:lstStyle/>
          <a:p>
            <a:pPr fontAlgn="base"/>
            <a:r>
              <a:rPr lang="en-US" sz="1200" b="1" i="1" dirty="0"/>
              <a:t>The Origin of Man:</a:t>
            </a:r>
          </a:p>
          <a:p>
            <a:pPr fontAlgn="base"/>
            <a:r>
              <a:rPr lang="en-US" sz="1200" i="1" dirty="0"/>
              <a:t>“It is held by some that Adam was not the first man upon this earth and that the original human being was a development from lower orders of the animal creation. These, however, are the theories of men. The word of the Lord declared that Adam was ‘the first man of all men’ (</a:t>
            </a:r>
            <a:r>
              <a:rPr lang="en-US" sz="1200" i="1" dirty="0">
                <a:hlinkClick r:id="rId2">
                  <a:extLst>
                    <a:ext uri="{A12FA001-AC4F-418D-AE19-62706E023703}">
                      <ahyp:hlinkClr xmlns:ahyp="http://schemas.microsoft.com/office/drawing/2018/hyperlinkcolor" val="tx"/>
                    </a:ext>
                  </a:extLst>
                </a:hlinkClick>
              </a:rPr>
              <a:t>Moses 1:34</a:t>
            </a:r>
            <a:r>
              <a:rPr lang="en-US" sz="1200" i="1" dirty="0"/>
              <a:t>), and we are therefore in duty bound to regard him as the primal parent of our race. It was shown to the brother of Jared that all men were created in the beginning after the image of God; whether we take this to mean the spirit or the body, or both, it commits us to the same conclusion: Man began life as a human being, in the likeness of our Heavenly Father.</a:t>
            </a:r>
          </a:p>
          <a:p>
            <a:pPr fontAlgn="base"/>
            <a:r>
              <a:rPr lang="en-US" sz="1200" i="1" dirty="0"/>
              <a:t>“True it is that the body of man enters upon its career as a tiny germ embryo, which becomes an infant, quickened at a certain stage by the spirit whose tabernacle it is, and the child, after being born, develops into a man. There is nothing in this, however, to indicate that the original man, the first of our race, began life as anything less than a man, or less than the human germ or embryo that becomes a man” (“The Origin of Man,” Improvement Era, Nov. 1909, 80; </a:t>
            </a:r>
            <a:r>
              <a:rPr lang="en-US" sz="1200" i="1" dirty="0">
                <a:hlinkClick r:id="rId3">
                  <a:extLst>
                    <a:ext uri="{A12FA001-AC4F-418D-AE19-62706E023703}">
                      <ahyp:hlinkClr xmlns:ahyp="http://schemas.microsoft.com/office/drawing/2018/hyperlinkcolor" val="tx"/>
                    </a:ext>
                  </a:extLst>
                </a:hlinkClick>
              </a:rPr>
              <a:t>“The Origin of Man,”</a:t>
            </a:r>
            <a:r>
              <a:rPr lang="en-US" sz="1200" i="1" dirty="0"/>
              <a:t> Ensign, Feb. 2002, 30).</a:t>
            </a:r>
          </a:p>
        </p:txBody>
      </p:sp>
    </p:spTree>
    <p:extLst>
      <p:ext uri="{BB962C8B-B14F-4D97-AF65-F5344CB8AC3E}">
        <p14:creationId xmlns:p14="http://schemas.microsoft.com/office/powerpoint/2010/main" val="14729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460282" y="220225"/>
            <a:ext cx="5334000" cy="22098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19600" y="717211"/>
            <a:ext cx="3352800" cy="1015663"/>
          </a:xfrm>
          <a:prstGeom prst="rect">
            <a:avLst/>
          </a:prstGeom>
          <a:noFill/>
        </p:spPr>
        <p:txBody>
          <a:bodyPr wrap="square" rtlCol="0">
            <a:spAutoFit/>
          </a:bodyPr>
          <a:lstStyle/>
          <a:p>
            <a:pPr algn="ctr"/>
            <a:r>
              <a:rPr lang="en-US" sz="6000" dirty="0">
                <a:solidFill>
                  <a:schemeClr val="bg1"/>
                </a:solidFill>
              </a:rPr>
              <a:t>SABBATH</a:t>
            </a:r>
          </a:p>
        </p:txBody>
      </p:sp>
      <p:sp>
        <p:nvSpPr>
          <p:cNvPr id="5" name="Oval 4"/>
          <p:cNvSpPr/>
          <p:nvPr/>
        </p:nvSpPr>
        <p:spPr>
          <a:xfrm>
            <a:off x="4381500" y="3049250"/>
            <a:ext cx="3429000" cy="1420586"/>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3204" y="3277850"/>
            <a:ext cx="3352800" cy="1015663"/>
          </a:xfrm>
          <a:prstGeom prst="rect">
            <a:avLst/>
          </a:prstGeom>
          <a:noFill/>
        </p:spPr>
        <p:txBody>
          <a:bodyPr wrap="square" rtlCol="0">
            <a:spAutoFit/>
          </a:bodyPr>
          <a:lstStyle/>
          <a:p>
            <a:r>
              <a:rPr lang="en-US" sz="6000" dirty="0">
                <a:solidFill>
                  <a:schemeClr val="bg1"/>
                </a:solidFill>
              </a:rPr>
              <a:t>ABBA</a:t>
            </a:r>
          </a:p>
        </p:txBody>
      </p:sp>
      <p:sp>
        <p:nvSpPr>
          <p:cNvPr id="7" name="Rounded Rectangle 6"/>
          <p:cNvSpPr/>
          <p:nvPr/>
        </p:nvSpPr>
        <p:spPr>
          <a:xfrm>
            <a:off x="3583004" y="5106650"/>
            <a:ext cx="5334000" cy="12954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44904" y="5030450"/>
            <a:ext cx="5181600" cy="1446550"/>
          </a:xfrm>
          <a:prstGeom prst="rect">
            <a:avLst/>
          </a:prstGeom>
          <a:noFill/>
        </p:spPr>
        <p:txBody>
          <a:bodyPr wrap="square" rtlCol="0">
            <a:spAutoFit/>
          </a:bodyPr>
          <a:lstStyle/>
          <a:p>
            <a:pPr algn="ctr"/>
            <a:r>
              <a:rPr lang="en-US" sz="4400" dirty="0">
                <a:solidFill>
                  <a:schemeClr val="bg1"/>
                </a:solidFill>
              </a:rPr>
              <a:t>Abba another name for Jesus</a:t>
            </a:r>
          </a:p>
        </p:txBody>
      </p:sp>
      <p:sp>
        <p:nvSpPr>
          <p:cNvPr id="9" name="Down Arrow 8"/>
          <p:cNvSpPr/>
          <p:nvPr/>
        </p:nvSpPr>
        <p:spPr>
          <a:xfrm>
            <a:off x="5869004" y="2515850"/>
            <a:ext cx="4572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69004" y="4573250"/>
            <a:ext cx="4572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3:1-3</a:t>
            </a:r>
          </a:p>
        </p:txBody>
      </p:sp>
    </p:spTree>
    <p:extLst>
      <p:ext uri="{BB962C8B-B14F-4D97-AF65-F5344CB8AC3E}">
        <p14:creationId xmlns:p14="http://schemas.microsoft.com/office/powerpoint/2010/main" val="21872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890" y="3609018"/>
            <a:ext cx="4452259" cy="2246769"/>
          </a:xfrm>
          <a:prstGeom prst="rect">
            <a:avLst/>
          </a:prstGeom>
          <a:noFill/>
        </p:spPr>
        <p:txBody>
          <a:bodyPr wrap="square" rtlCol="0">
            <a:spAutoFit/>
          </a:bodyPr>
          <a:lstStyle/>
          <a:p>
            <a:r>
              <a:rPr lang="en-US" sz="2000" i="1" dirty="0">
                <a:solidFill>
                  <a:srgbClr val="FFFF00"/>
                </a:solidFill>
                <a:latin typeface="Palatino"/>
              </a:rPr>
              <a:t>Speak thou also unto the children of Israel, saying, Verily my </a:t>
            </a:r>
            <a:r>
              <a:rPr lang="en-US" sz="2000" i="1" dirty="0" err="1">
                <a:solidFill>
                  <a:srgbClr val="FFFF00"/>
                </a:solidFill>
                <a:latin typeface="Palatino"/>
              </a:rPr>
              <a:t>sabbaths</a:t>
            </a:r>
            <a:r>
              <a:rPr lang="en-US" sz="2000" i="1" dirty="0">
                <a:solidFill>
                  <a:srgbClr val="FFFF00"/>
                </a:solidFill>
                <a:latin typeface="Palatino"/>
              </a:rPr>
              <a:t> ye shall keep: for it is a sign between me and you throughout your generations; that ye may know that I am the </a:t>
            </a:r>
            <a:r>
              <a:rPr lang="en-US" sz="2000" i="1" cap="small" dirty="0">
                <a:solidFill>
                  <a:srgbClr val="FFFF00"/>
                </a:solidFill>
                <a:latin typeface="Palatino"/>
              </a:rPr>
              <a:t>Lord</a:t>
            </a:r>
            <a:r>
              <a:rPr lang="en-US" sz="2000" i="1" dirty="0">
                <a:solidFill>
                  <a:srgbClr val="FFFF00"/>
                </a:solidFill>
                <a:latin typeface="Palatino"/>
              </a:rPr>
              <a:t> that doth sanctify you.</a:t>
            </a:r>
          </a:p>
          <a:p>
            <a:r>
              <a:rPr lang="en-US" sz="2000" i="1" dirty="0">
                <a:solidFill>
                  <a:srgbClr val="FFFF00"/>
                </a:solidFill>
                <a:latin typeface="Palatino"/>
              </a:rPr>
              <a:t>Exodus 31:13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Sabbath Day</a:t>
            </a:r>
          </a:p>
        </p:txBody>
      </p:sp>
      <p:sp>
        <p:nvSpPr>
          <p:cNvPr id="5" name="TextBox 4"/>
          <p:cNvSpPr txBox="1"/>
          <p:nvPr/>
        </p:nvSpPr>
        <p:spPr>
          <a:xfrm>
            <a:off x="3169553" y="1336376"/>
            <a:ext cx="6109032" cy="1815882"/>
          </a:xfrm>
          <a:prstGeom prst="rect">
            <a:avLst/>
          </a:prstGeom>
          <a:noFill/>
        </p:spPr>
        <p:txBody>
          <a:bodyPr wrap="square" rtlCol="0">
            <a:spAutoFit/>
          </a:bodyPr>
          <a:lstStyle/>
          <a:p>
            <a:r>
              <a:rPr lang="en-US" sz="2800" dirty="0">
                <a:solidFill>
                  <a:schemeClr val="bg1"/>
                </a:solidFill>
              </a:rPr>
              <a:t>A day of religious observance and abstinence from work, kept by Jews from Friday evening to Saturday evening, and by most Christians on Sunday.</a:t>
            </a:r>
          </a:p>
        </p:txBody>
      </p:sp>
      <p:sp>
        <p:nvSpPr>
          <p:cNvPr id="2" name="Rectangle 1"/>
          <p:cNvSpPr/>
          <p:nvPr/>
        </p:nvSpPr>
        <p:spPr>
          <a:xfrm>
            <a:off x="5716689" y="3490299"/>
            <a:ext cx="6096000" cy="2031325"/>
          </a:xfrm>
          <a:prstGeom prst="rect">
            <a:avLst/>
          </a:prstGeom>
        </p:spPr>
        <p:txBody>
          <a:bodyPr>
            <a:spAutoFit/>
          </a:bodyPr>
          <a:lstStyle/>
          <a:p>
            <a:pPr fontAlgn="base"/>
            <a:r>
              <a:rPr lang="en-US" b="0" i="1" u="none" strike="noStrike" dirty="0">
                <a:solidFill>
                  <a:srgbClr val="FFFF00"/>
                </a:solidFill>
                <a:effectLst/>
                <a:latin typeface="Palatino"/>
              </a:rPr>
              <a:t>Six</a:t>
            </a:r>
            <a:r>
              <a:rPr lang="en-US" b="0" i="1" dirty="0">
                <a:solidFill>
                  <a:srgbClr val="FFFF00"/>
                </a:solidFill>
                <a:effectLst/>
                <a:latin typeface="Palatino"/>
              </a:rPr>
              <a:t> days shalt thou </a:t>
            </a:r>
            <a:r>
              <a:rPr lang="en-US" b="0" i="1" u="none" strike="noStrike" dirty="0" err="1">
                <a:solidFill>
                  <a:srgbClr val="FFFF00"/>
                </a:solidFill>
                <a:effectLst/>
                <a:latin typeface="Palatino"/>
              </a:rPr>
              <a:t>labour</a:t>
            </a:r>
            <a:r>
              <a:rPr lang="en-US" b="0" i="1" dirty="0">
                <a:solidFill>
                  <a:srgbClr val="FFFF00"/>
                </a:solidFill>
                <a:effectLst/>
                <a:latin typeface="Palatino"/>
              </a:rPr>
              <a:t>, and do all thy work:</a:t>
            </a:r>
          </a:p>
          <a:p>
            <a:pPr fontAlgn="base"/>
            <a:endParaRPr lang="en-US" i="1" dirty="0">
              <a:solidFill>
                <a:srgbClr val="FFFF00"/>
              </a:solidFill>
              <a:latin typeface="Palatino"/>
            </a:endParaRPr>
          </a:p>
          <a:p>
            <a:pPr fontAlgn="base"/>
            <a:r>
              <a:rPr lang="en-US" b="0" i="1" dirty="0">
                <a:solidFill>
                  <a:srgbClr val="FFFF00"/>
                </a:solidFill>
                <a:effectLst/>
                <a:latin typeface="Palatino"/>
              </a:rPr>
              <a:t>But the seventh day is the </a:t>
            </a:r>
            <a:r>
              <a:rPr lang="en-US" b="0" i="1" dirty="0" err="1">
                <a:solidFill>
                  <a:srgbClr val="FFFF00"/>
                </a:solidFill>
                <a:effectLst/>
                <a:latin typeface="Palatino"/>
              </a:rPr>
              <a:t>sabbath</a:t>
            </a:r>
            <a:r>
              <a:rPr lang="en-US" b="0" i="1" dirty="0">
                <a:solidFill>
                  <a:srgbClr val="FFFF00"/>
                </a:solidFill>
                <a:effectLst/>
                <a:latin typeface="Palatino"/>
              </a:rPr>
              <a:t> of the </a:t>
            </a:r>
            <a:r>
              <a:rPr lang="en-US" b="0" i="1" cap="small" dirty="0">
                <a:solidFill>
                  <a:srgbClr val="FFFF00"/>
                </a:solidFill>
                <a:effectLst/>
                <a:latin typeface="Palatino"/>
              </a:rPr>
              <a:t>Lord</a:t>
            </a:r>
            <a:r>
              <a:rPr lang="en-US" b="0" i="1" dirty="0">
                <a:solidFill>
                  <a:srgbClr val="FFFF00"/>
                </a:solidFill>
                <a:effectLst/>
                <a:latin typeface="Palatino"/>
              </a:rPr>
              <a:t> thy God: in it thou shalt not do any work, thou, nor thy son, nor thy daughter, thy manservant, nor thy maidservant, nor thy cattle, nor thy </a:t>
            </a:r>
            <a:r>
              <a:rPr lang="en-US" b="0" i="1" u="none" strike="noStrike" dirty="0">
                <a:solidFill>
                  <a:srgbClr val="FFFF00"/>
                </a:solidFill>
                <a:effectLst/>
                <a:latin typeface="Palatino"/>
              </a:rPr>
              <a:t>stranger</a:t>
            </a:r>
            <a:r>
              <a:rPr lang="en-US" b="0" i="1" dirty="0">
                <a:solidFill>
                  <a:srgbClr val="FFFF00"/>
                </a:solidFill>
                <a:effectLst/>
                <a:latin typeface="Palatino"/>
              </a:rPr>
              <a:t> that is within thy gates:</a:t>
            </a:r>
          </a:p>
          <a:p>
            <a:pPr fontAlgn="base"/>
            <a:r>
              <a:rPr lang="en-US" i="1" dirty="0">
                <a:solidFill>
                  <a:srgbClr val="FFFF00"/>
                </a:solidFill>
                <a:latin typeface="Palatino"/>
              </a:rPr>
              <a:t>Exodus 20:9-10</a:t>
            </a:r>
            <a:endParaRPr lang="en-US" b="0" i="1" dirty="0">
              <a:solidFill>
                <a:srgbClr val="FFFF00"/>
              </a:solidFill>
              <a:effectLst/>
              <a:latin typeface="Palatino"/>
            </a:endParaRPr>
          </a:p>
        </p:txBody>
      </p:sp>
      <p:pic>
        <p:nvPicPr>
          <p:cNvPr id="7170" name="Picture 2" descr="http://lonelypilgrim.com/wp-content/uploads/2015/01/jesus-synagog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8585" y="443532"/>
            <a:ext cx="2534104" cy="28743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3:1-3</a:t>
            </a:r>
          </a:p>
        </p:txBody>
      </p:sp>
      <p:pic>
        <p:nvPicPr>
          <p:cNvPr id="3074" name="Picture 2" descr="http://ldsblogs.com/files/2007/10/mormon-church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71" y="589428"/>
            <a:ext cx="2232967" cy="27912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3D1D38-D79A-4209-9D9D-5018B11C976E}"/>
              </a:ext>
            </a:extLst>
          </p:cNvPr>
          <p:cNvGrpSpPr/>
          <p:nvPr/>
        </p:nvGrpSpPr>
        <p:grpSpPr>
          <a:xfrm>
            <a:off x="1947954" y="5530169"/>
            <a:ext cx="9518738" cy="1107996"/>
            <a:chOff x="1947954" y="5530169"/>
            <a:chExt cx="9518738" cy="1107996"/>
          </a:xfrm>
        </p:grpSpPr>
        <p:sp>
          <p:nvSpPr>
            <p:cNvPr id="10" name="TextBox 9">
              <a:extLst>
                <a:ext uri="{FF2B5EF4-FFF2-40B4-BE49-F238E27FC236}">
                  <a16:creationId xmlns:a16="http://schemas.microsoft.com/office/drawing/2014/main" id="{AF8DF13E-46FB-4A50-A0CD-68AC7A650922}"/>
                </a:ext>
              </a:extLst>
            </p:cNvPr>
            <p:cNvSpPr txBox="1"/>
            <p:nvPr/>
          </p:nvSpPr>
          <p:spPr>
            <a:xfrm>
              <a:off x="1947954" y="5530169"/>
              <a:ext cx="437271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Sanctify</a:t>
              </a:r>
            </a:p>
          </p:txBody>
        </p:sp>
        <p:sp>
          <p:nvSpPr>
            <p:cNvPr id="11" name="Rectangle 10">
              <a:extLst>
                <a:ext uri="{FF2B5EF4-FFF2-40B4-BE49-F238E27FC236}">
                  <a16:creationId xmlns:a16="http://schemas.microsoft.com/office/drawing/2014/main" id="{C3D884D5-B495-4EEC-9408-21070D8DD5E6}"/>
                </a:ext>
              </a:extLst>
            </p:cNvPr>
            <p:cNvSpPr/>
            <p:nvPr/>
          </p:nvSpPr>
          <p:spPr>
            <a:xfrm>
              <a:off x="6580546" y="5958979"/>
              <a:ext cx="4886146" cy="461665"/>
            </a:xfrm>
            <a:prstGeom prst="rect">
              <a:avLst/>
            </a:prstGeom>
          </p:spPr>
          <p:txBody>
            <a:bodyPr wrap="none">
              <a:spAutoFit/>
            </a:bodyPr>
            <a:lstStyle/>
            <a:p>
              <a:r>
                <a:rPr lang="en-US" sz="2400" dirty="0">
                  <a:solidFill>
                    <a:schemeClr val="bg1"/>
                  </a:solidFill>
                  <a:latin typeface="Open Sans"/>
                </a:rPr>
                <a:t>To make something sacred or holy.</a:t>
              </a:r>
              <a:endParaRPr lang="en-US" sz="2400" dirty="0">
                <a:solidFill>
                  <a:schemeClr val="bg1"/>
                </a:solidFill>
              </a:endParaRPr>
            </a:p>
          </p:txBody>
        </p:sp>
        <p:sp>
          <p:nvSpPr>
            <p:cNvPr id="3" name="Arrow: Right 2">
              <a:extLst>
                <a:ext uri="{FF2B5EF4-FFF2-40B4-BE49-F238E27FC236}">
                  <a16:creationId xmlns:a16="http://schemas.microsoft.com/office/drawing/2014/main" id="{0291A8A8-9E9F-43D1-A4D8-076229B7D7DE}"/>
                </a:ext>
              </a:extLst>
            </p:cNvPr>
            <p:cNvSpPr/>
            <p:nvPr/>
          </p:nvSpPr>
          <p:spPr>
            <a:xfrm>
              <a:off x="5902595" y="6027811"/>
              <a:ext cx="520482" cy="39283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49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9914" y="1066647"/>
            <a:ext cx="8926286" cy="400110"/>
          </a:xfrm>
          <a:prstGeom prst="rect">
            <a:avLst/>
          </a:prstGeom>
          <a:noFill/>
        </p:spPr>
        <p:txBody>
          <a:bodyPr wrap="square" rtlCol="0">
            <a:spAutoFit/>
          </a:bodyPr>
          <a:lstStyle/>
          <a:p>
            <a:r>
              <a:rPr lang="en-US" sz="2000" dirty="0">
                <a:solidFill>
                  <a:schemeClr val="bg1"/>
                </a:solidFill>
              </a:rPr>
              <a:t>“The pattern of Sabbath day observance must always include worship”</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Worship</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Elder L. Tom Perry</a:t>
            </a:r>
          </a:p>
        </p:txBody>
      </p:sp>
      <p:sp>
        <p:nvSpPr>
          <p:cNvPr id="2" name="Rectangle 1"/>
          <p:cNvSpPr/>
          <p:nvPr/>
        </p:nvSpPr>
        <p:spPr>
          <a:xfrm>
            <a:off x="3995057" y="2185936"/>
            <a:ext cx="6096000" cy="923330"/>
          </a:xfrm>
          <a:prstGeom prst="rect">
            <a:avLst/>
          </a:prstGeom>
        </p:spPr>
        <p:txBody>
          <a:bodyPr>
            <a:spAutoFit/>
          </a:bodyPr>
          <a:lstStyle/>
          <a:p>
            <a:r>
              <a:rPr lang="en-US" b="0" i="0" dirty="0">
                <a:solidFill>
                  <a:schemeClr val="bg1"/>
                </a:solidFill>
                <a:effectLst/>
                <a:latin typeface="Open Sans"/>
              </a:rPr>
              <a:t>“It is remarkable that even through the dark periods of apostasy, this pattern of Sabbath day worship and the sacrament continued to be practiced in many forms.”</a:t>
            </a:r>
            <a:endParaRPr lang="en-US" dirty="0">
              <a:solidFill>
                <a:schemeClr val="bg1"/>
              </a:solidFill>
            </a:endParaRPr>
          </a:p>
        </p:txBody>
      </p:sp>
      <p:sp>
        <p:nvSpPr>
          <p:cNvPr id="3" name="Rectangle 2"/>
          <p:cNvSpPr/>
          <p:nvPr/>
        </p:nvSpPr>
        <p:spPr>
          <a:xfrm>
            <a:off x="343356" y="4499958"/>
            <a:ext cx="3806626" cy="1754326"/>
          </a:xfrm>
          <a:prstGeom prst="rect">
            <a:avLst/>
          </a:prstGeom>
        </p:spPr>
        <p:txBody>
          <a:bodyPr wrap="square">
            <a:spAutoFit/>
          </a:bodyPr>
          <a:lstStyle/>
          <a:p>
            <a:r>
              <a:rPr lang="en-US" b="0" i="0" dirty="0">
                <a:solidFill>
                  <a:schemeClr val="bg1"/>
                </a:solidFill>
                <a:effectLst/>
                <a:latin typeface="Open Sans"/>
              </a:rPr>
              <a:t>“When the gospel was restored, Peter, James, and John, three of the Apostles who first received the sacrament from the Savior, appeared to </a:t>
            </a:r>
            <a:r>
              <a:rPr lang="en-US" b="0" i="0" u="none" strike="noStrike" dirty="0">
                <a:solidFill>
                  <a:schemeClr val="bg1"/>
                </a:solidFill>
                <a:effectLst/>
                <a:latin typeface="Open Sans"/>
              </a:rPr>
              <a:t>Joseph Smith</a:t>
            </a:r>
            <a:r>
              <a:rPr lang="en-US" b="0" i="0" dirty="0">
                <a:solidFill>
                  <a:schemeClr val="bg1"/>
                </a:solidFill>
                <a:effectLst/>
                <a:latin typeface="Open Sans"/>
              </a:rPr>
              <a:t> and Oliver Cowdery”. </a:t>
            </a:r>
            <a:endParaRPr lang="en-US" dirty="0">
              <a:solidFill>
                <a:schemeClr val="bg1"/>
              </a:solidFill>
            </a:endParaRPr>
          </a:p>
        </p:txBody>
      </p:sp>
      <p:grpSp>
        <p:nvGrpSpPr>
          <p:cNvPr id="8" name="Group 7"/>
          <p:cNvGrpSpPr/>
          <p:nvPr/>
        </p:nvGrpSpPr>
        <p:grpSpPr>
          <a:xfrm>
            <a:off x="8175171" y="4202580"/>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95478" y="1132441"/>
              <a:ext cx="2371313" cy="1077218"/>
            </a:xfrm>
            <a:prstGeom prst="rect">
              <a:avLst/>
            </a:prstGeom>
          </p:spPr>
          <p:txBody>
            <a:bodyPr wrap="square">
              <a:spAutoFit/>
            </a:bodyPr>
            <a:lstStyle/>
            <a:p>
              <a:pPr algn="ctr"/>
              <a:r>
                <a:rPr lang="en-US" sz="1600" dirty="0"/>
                <a:t> </a:t>
              </a:r>
              <a:r>
                <a:rPr lang="en-US" sz="1600" b="1" dirty="0"/>
                <a:t>We can keep the Sabbath day holy as we rest from our labors and focus on sacred things</a:t>
              </a:r>
              <a:r>
                <a:rPr lang="en-US" sz="1600" dirty="0"/>
                <a:t> </a:t>
              </a:r>
              <a:endParaRPr lang="en-US" sz="1600" i="1" dirty="0"/>
            </a:p>
          </p:txBody>
        </p:sp>
      </p:grpSp>
      <p:pic>
        <p:nvPicPr>
          <p:cNvPr id="2050" name="Picture 2" descr="https://c2.staticflickr.com/6/5054/5388211086_cdc562ca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55304"/>
            <a:ext cx="2910115" cy="2182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3/31/GOOD_SHABBES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790" y="1956677"/>
            <a:ext cx="16097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1.bp.blogspot.com/-vU6YuX6cIQM/VF1s4T2iUJI/AAAAAAAADu4/hkeStfejVpA/s1600/last-supp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7" y="3919199"/>
            <a:ext cx="38100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6E5760B-BFD7-4645-9176-6F8D8E8FD1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582" y="167968"/>
            <a:ext cx="1095375" cy="1095375"/>
          </a:xfrm>
          <a:prstGeom prst="rect">
            <a:avLst/>
          </a:prstGeom>
        </p:spPr>
      </p:pic>
    </p:spTree>
    <p:extLst>
      <p:ext uri="{BB962C8B-B14F-4D97-AF65-F5344CB8AC3E}">
        <p14:creationId xmlns:p14="http://schemas.microsoft.com/office/powerpoint/2010/main" val="10543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Shabbat--Rest</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Wikipedia</a:t>
            </a:r>
          </a:p>
        </p:txBody>
      </p:sp>
      <p:sp>
        <p:nvSpPr>
          <p:cNvPr id="2" name="Rectangle 1"/>
          <p:cNvSpPr/>
          <p:nvPr/>
        </p:nvSpPr>
        <p:spPr>
          <a:xfrm>
            <a:off x="533400" y="1377535"/>
            <a:ext cx="6096000" cy="1015663"/>
          </a:xfrm>
          <a:prstGeom prst="rect">
            <a:avLst/>
          </a:prstGeom>
        </p:spPr>
        <p:txBody>
          <a:bodyPr>
            <a:spAutoFit/>
          </a:bodyPr>
          <a:lstStyle/>
          <a:p>
            <a:r>
              <a:rPr lang="en-US" sz="2000" dirty="0">
                <a:solidFill>
                  <a:schemeClr val="bg1"/>
                </a:solidFill>
              </a:rPr>
              <a:t>Shabbat observance entails refraining from work activities, often with great rigor, and engaging in restful activities to honor the day</a:t>
            </a:r>
          </a:p>
        </p:txBody>
      </p:sp>
      <p:sp>
        <p:nvSpPr>
          <p:cNvPr id="3" name="Rectangle 2"/>
          <p:cNvSpPr/>
          <p:nvPr/>
        </p:nvSpPr>
        <p:spPr>
          <a:xfrm>
            <a:off x="5769428" y="2705763"/>
            <a:ext cx="6096000" cy="1631216"/>
          </a:xfrm>
          <a:prstGeom prst="rect">
            <a:avLst/>
          </a:prstGeom>
        </p:spPr>
        <p:txBody>
          <a:bodyPr>
            <a:spAutoFit/>
          </a:bodyPr>
          <a:lstStyle/>
          <a:p>
            <a:r>
              <a:rPr lang="en-US" sz="2000" dirty="0">
                <a:solidFill>
                  <a:schemeClr val="bg1"/>
                </a:solidFill>
              </a:rPr>
              <a:t>Judaism's traditional position is that unbroken seventh-day Shabbat originated among the Jewish people, as their first and most sacred institution, though some suggest other origins. Variations upon Shabbat are widespread in Judaism</a:t>
            </a:r>
            <a:r>
              <a:rPr lang="en-US" sz="2000" b="0" i="0" dirty="0">
                <a:solidFill>
                  <a:schemeClr val="bg1"/>
                </a:solidFill>
                <a:effectLst/>
              </a:rPr>
              <a:t> </a:t>
            </a:r>
            <a:endParaRPr lang="en-US" sz="2000" dirty="0">
              <a:solidFill>
                <a:schemeClr val="bg1"/>
              </a:solidFill>
            </a:endParaRPr>
          </a:p>
        </p:txBody>
      </p:sp>
      <p:sp>
        <p:nvSpPr>
          <p:cNvPr id="7" name="Rectangle 6"/>
          <p:cNvSpPr/>
          <p:nvPr/>
        </p:nvSpPr>
        <p:spPr>
          <a:xfrm>
            <a:off x="359229" y="4766493"/>
            <a:ext cx="6096000" cy="1661993"/>
          </a:xfrm>
          <a:prstGeom prst="rect">
            <a:avLst/>
          </a:prstGeom>
        </p:spPr>
        <p:txBody>
          <a:bodyPr>
            <a:spAutoFit/>
          </a:bodyPr>
          <a:lstStyle/>
          <a:p>
            <a:r>
              <a:rPr lang="en-US" b="0" i="0" dirty="0">
                <a:solidFill>
                  <a:schemeClr val="bg1"/>
                </a:solidFill>
                <a:effectLst/>
              </a:rPr>
              <a:t>Shabbat is observed from a few minutes before sunset on </a:t>
            </a:r>
            <a:r>
              <a:rPr lang="en-US" b="0" i="0" u="none" strike="noStrike" dirty="0">
                <a:solidFill>
                  <a:schemeClr val="bg1"/>
                </a:solidFill>
                <a:effectLst/>
              </a:rPr>
              <a:t>Friday</a:t>
            </a:r>
            <a:r>
              <a:rPr lang="en-US" b="0" i="0" dirty="0">
                <a:solidFill>
                  <a:schemeClr val="bg1"/>
                </a:solidFill>
                <a:effectLst/>
              </a:rPr>
              <a:t> evening until the appearance of three stars in the sky on Saturday night.</a:t>
            </a:r>
            <a:endParaRPr lang="en-US" baseline="30000" dirty="0">
              <a:solidFill>
                <a:schemeClr val="bg1"/>
              </a:solidFill>
            </a:endParaRPr>
          </a:p>
          <a:p>
            <a:endParaRPr lang="en-US" b="0" i="0" baseline="30000" dirty="0">
              <a:solidFill>
                <a:schemeClr val="bg1"/>
              </a:solidFill>
              <a:effectLst/>
            </a:endParaRPr>
          </a:p>
          <a:p>
            <a:r>
              <a:rPr lang="en-US" b="0" i="0" dirty="0">
                <a:solidFill>
                  <a:schemeClr val="bg1"/>
                </a:solidFill>
                <a:effectLst/>
              </a:rPr>
              <a:t>Shabbat is ushered in by lighting candles and reciting a blessing.</a:t>
            </a:r>
            <a:endParaRPr lang="en-US" dirty="0">
              <a:solidFill>
                <a:schemeClr val="bg1"/>
              </a:solidFill>
            </a:endParaRPr>
          </a:p>
        </p:txBody>
      </p:sp>
      <p:pic>
        <p:nvPicPr>
          <p:cNvPr id="8194" name="Picture 2" descr="https://upload.wikimedia.org/wikipedia/commons/thumb/d/df/Shabbat_Candles.jpg/290px-Shabbat_Cand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58" y="4473773"/>
            <a:ext cx="27622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dn.lifehopeandtruth.com/image-cache/sabbath-a-gift-for-all_472_343_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1" y="2393198"/>
            <a:ext cx="2966357" cy="215563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image.slidesharecdn.com/3rdcommandment-thesabbath-131202064806-phpapp01/95/3rd-commandment-the-sabbath-6-638.jpg?cb=1385967101"/>
          <p:cNvPicPr>
            <a:picLocks noChangeAspect="1" noChangeArrowheads="1"/>
          </p:cNvPicPr>
          <p:nvPr/>
        </p:nvPicPr>
        <p:blipFill rotWithShape="1">
          <a:blip r:embed="rId5">
            <a:extLst>
              <a:ext uri="{28A0092B-C50C-407E-A947-70E740481C1C}">
                <a14:useLocalDpi xmlns:a14="http://schemas.microsoft.com/office/drawing/2010/main" val="0"/>
              </a:ext>
            </a:extLst>
          </a:blip>
          <a:srcRect l="2257" t="2886"/>
          <a:stretch/>
        </p:blipFill>
        <p:spPr bwMode="auto">
          <a:xfrm>
            <a:off x="7064829" y="1055914"/>
            <a:ext cx="2828691" cy="158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857" y="1445453"/>
            <a:ext cx="6738257" cy="4093428"/>
          </a:xfrm>
          <a:prstGeom prst="rect">
            <a:avLst/>
          </a:prstGeom>
          <a:noFill/>
        </p:spPr>
        <p:txBody>
          <a:bodyPr wrap="square" rtlCol="0">
            <a:spAutoFit/>
          </a:bodyPr>
          <a:lstStyle/>
          <a:p>
            <a:r>
              <a:rPr lang="en-US" sz="2000" dirty="0">
                <a:solidFill>
                  <a:schemeClr val="bg1"/>
                </a:solidFill>
              </a:rPr>
              <a:t>Honoring the Sabbath day includes attending all your Church meetings. Go to sacrament meeting prepared to worship the Lord and partake worthily of the sacrament. </a:t>
            </a:r>
          </a:p>
          <a:p>
            <a:endParaRPr lang="en-US" sz="2000" dirty="0">
              <a:solidFill>
                <a:schemeClr val="bg1"/>
              </a:solidFill>
            </a:endParaRPr>
          </a:p>
          <a:p>
            <a:r>
              <a:rPr lang="en-US" sz="2000" dirty="0">
                <a:solidFill>
                  <a:schemeClr val="bg1"/>
                </a:solidFill>
              </a:rPr>
              <a:t>During sacrament meeting, be reverent and willing to learn. Refrain from activities that would distract you or others during this sacred meeting. </a:t>
            </a:r>
          </a:p>
          <a:p>
            <a:endParaRPr lang="en-US" sz="2000" dirty="0">
              <a:solidFill>
                <a:schemeClr val="bg1"/>
              </a:solidFill>
            </a:endParaRPr>
          </a:p>
          <a:p>
            <a:r>
              <a:rPr lang="en-US" sz="2000" dirty="0">
                <a:solidFill>
                  <a:schemeClr val="bg1"/>
                </a:solidFill>
              </a:rPr>
              <a:t>Be on time for your meetings. </a:t>
            </a:r>
          </a:p>
          <a:p>
            <a:endParaRPr lang="en-US" sz="2000" dirty="0">
              <a:solidFill>
                <a:schemeClr val="bg1"/>
              </a:solidFill>
            </a:endParaRPr>
          </a:p>
          <a:p>
            <a:endParaRPr lang="en-US" sz="2000" dirty="0">
              <a:solidFill>
                <a:schemeClr val="bg1"/>
              </a:solidFill>
            </a:endParaRPr>
          </a:p>
          <a:p>
            <a:r>
              <a:rPr lang="en-US" sz="2000" dirty="0">
                <a:solidFill>
                  <a:schemeClr val="bg1"/>
                </a:solidFill>
              </a:rPr>
              <a:t>As you do these things, you invite the Spirit of the Lord to be with you.</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Honoring the Sabbath Day</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Youth</a:t>
            </a:r>
          </a:p>
        </p:txBody>
      </p:sp>
      <p:sp>
        <p:nvSpPr>
          <p:cNvPr id="7" name="TextBox 6"/>
          <p:cNvSpPr txBox="1"/>
          <p:nvPr/>
        </p:nvSpPr>
        <p:spPr>
          <a:xfrm>
            <a:off x="10809514" y="6519445"/>
            <a:ext cx="1447800" cy="369332"/>
          </a:xfrm>
          <a:prstGeom prst="rect">
            <a:avLst/>
          </a:prstGeom>
          <a:noFill/>
        </p:spPr>
        <p:txBody>
          <a:bodyPr wrap="square" rtlCol="0">
            <a:spAutoFit/>
          </a:bodyPr>
          <a:lstStyle/>
          <a:p>
            <a:r>
              <a:rPr lang="en-US" dirty="0">
                <a:solidFill>
                  <a:schemeClr val="bg1"/>
                </a:solidFill>
              </a:rPr>
              <a:t>Moses 3:1-3</a:t>
            </a:r>
          </a:p>
        </p:txBody>
      </p:sp>
      <p:pic>
        <p:nvPicPr>
          <p:cNvPr id="2" name="Picture 2" descr="https://www.lds.org/bc/content/ldsorg/church/news/sacred-anthems-why-latter-day-saints-worship-with-music/images/Music-in-Worship-58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322" y="1316329"/>
            <a:ext cx="3769794" cy="1943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aklandmormontemple.com/files/2012/06/mormon-churc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432" y="3706817"/>
            <a:ext cx="2017574" cy="25219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193676" y="3460308"/>
            <a:ext cx="1281837" cy="1281837"/>
            <a:chOff x="4193677" y="3460309"/>
            <a:chExt cx="1798530" cy="1798530"/>
          </a:xfrm>
        </p:grpSpPr>
        <p:pic>
          <p:nvPicPr>
            <p:cNvPr id="1030" name="Picture 6" descr="http://images.clipartpanda.com/blank-clock-clipart-9TzEojyjc.jpeg"/>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93677" y="3460309"/>
              <a:ext cx="1798530" cy="1798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5092942" y="3706817"/>
              <a:ext cx="1" cy="6527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61114" y="4359574"/>
              <a:ext cx="5318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30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063" y="1107996"/>
            <a:ext cx="7326852" cy="3170099"/>
          </a:xfrm>
          <a:prstGeom prst="rect">
            <a:avLst/>
          </a:prstGeom>
          <a:noFill/>
        </p:spPr>
        <p:txBody>
          <a:bodyPr wrap="square" rtlCol="0">
            <a:spAutoFit/>
          </a:bodyPr>
          <a:lstStyle/>
          <a:p>
            <a:r>
              <a:rPr lang="en-US" sz="2000" dirty="0">
                <a:solidFill>
                  <a:schemeClr val="bg1"/>
                </a:solidFill>
              </a:rPr>
              <a:t>Prepare during the week so that you can reserve Sunday for the many uplifting activities that are appropriate for the Sabbath day. </a:t>
            </a:r>
          </a:p>
          <a:p>
            <a:endParaRPr lang="en-US" sz="2000" dirty="0">
              <a:solidFill>
                <a:schemeClr val="bg1"/>
              </a:solidFill>
            </a:endParaRPr>
          </a:p>
          <a:p>
            <a:r>
              <a:rPr lang="en-US" sz="2000" dirty="0">
                <a:solidFill>
                  <a:schemeClr val="bg1"/>
                </a:solidFill>
              </a:rPr>
              <a:t>Such activities include spending quiet time with your family, studying the gospel, fulfilling your Church callings and responsibilities, serving others, writing letters, writing in your journal, and doing family history work.</a:t>
            </a:r>
          </a:p>
          <a:p>
            <a:endParaRPr lang="en-US" sz="2000" dirty="0">
              <a:solidFill>
                <a:schemeClr val="bg1"/>
              </a:solidFill>
            </a:endParaRPr>
          </a:p>
          <a:p>
            <a:r>
              <a:rPr lang="en-US" sz="2000" dirty="0">
                <a:solidFill>
                  <a:schemeClr val="bg1"/>
                </a:solidFill>
              </a:rPr>
              <a:t>Your behavior and dress on the Sabbath should show respect for the Lord and His holy day.</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Prepare for The Sabbath Day</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Youth</a:t>
            </a:r>
          </a:p>
        </p:txBody>
      </p:sp>
      <p:sp>
        <p:nvSpPr>
          <p:cNvPr id="7" name="TextBox 6"/>
          <p:cNvSpPr txBox="1"/>
          <p:nvPr/>
        </p:nvSpPr>
        <p:spPr>
          <a:xfrm>
            <a:off x="10842171" y="6488668"/>
            <a:ext cx="1447800" cy="369332"/>
          </a:xfrm>
          <a:prstGeom prst="rect">
            <a:avLst/>
          </a:prstGeom>
          <a:noFill/>
        </p:spPr>
        <p:txBody>
          <a:bodyPr wrap="square" rtlCol="0">
            <a:spAutoFit/>
          </a:bodyPr>
          <a:lstStyle/>
          <a:p>
            <a:r>
              <a:rPr lang="en-US" dirty="0">
                <a:solidFill>
                  <a:schemeClr val="bg1"/>
                </a:solidFill>
              </a:rPr>
              <a:t>Moses 3:1-3</a:t>
            </a:r>
          </a:p>
        </p:txBody>
      </p:sp>
      <p:pic>
        <p:nvPicPr>
          <p:cNvPr id="2050" name="Picture 2" descr="http://www.cnbhomes.com/wp-content/uploads/2015/04/best-wall-mounted-ironing-board-1cz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635" y="1324915"/>
            <a:ext cx="2667536" cy="2667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imemanagementninja.com/wp-content/uploads/2011/08/Journaling-to-Productiv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034" y="4636978"/>
            <a:ext cx="2326738" cy="1552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A830E7-E9BA-0AF5-FCAD-97E2AD2D4FCD}"/>
              </a:ext>
            </a:extLst>
          </p:cNvPr>
          <p:cNvPicPr>
            <a:picLocks noChangeAspect="1"/>
          </p:cNvPicPr>
          <p:nvPr/>
        </p:nvPicPr>
        <p:blipFill>
          <a:blip r:embed="rId5"/>
          <a:stretch>
            <a:fillRect/>
          </a:stretch>
        </p:blipFill>
        <p:spPr>
          <a:xfrm>
            <a:off x="2913685" y="4120066"/>
            <a:ext cx="4668216" cy="2368602"/>
          </a:xfrm>
          <a:prstGeom prst="rect">
            <a:avLst/>
          </a:prstGeom>
        </p:spPr>
      </p:pic>
    </p:spTree>
    <p:extLst>
      <p:ext uri="{BB962C8B-B14F-4D97-AF65-F5344CB8AC3E}">
        <p14:creationId xmlns:p14="http://schemas.microsoft.com/office/powerpoint/2010/main" val="20759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True or False?</a:t>
            </a:r>
          </a:p>
        </p:txBody>
      </p:sp>
      <p:grpSp>
        <p:nvGrpSpPr>
          <p:cNvPr id="7" name="Group 6"/>
          <p:cNvGrpSpPr/>
          <p:nvPr/>
        </p:nvGrpSpPr>
        <p:grpSpPr>
          <a:xfrm>
            <a:off x="359228" y="1328057"/>
            <a:ext cx="3505201" cy="1752601"/>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94019" y="2413481"/>
              <a:ext cx="7010401" cy="2456858"/>
            </a:xfrm>
            <a:prstGeom prst="rect">
              <a:avLst/>
            </a:prstGeom>
            <a:noFill/>
          </p:spPr>
          <p:txBody>
            <a:bodyPr wrap="square" rtlCol="0">
              <a:spAutoFit/>
            </a:bodyPr>
            <a:lstStyle/>
            <a:p>
              <a:pPr algn="ctr"/>
              <a:r>
                <a:rPr lang="en-US" sz="2400" dirty="0">
                  <a:solidFill>
                    <a:schemeClr val="bg1"/>
                  </a:solidFill>
                </a:rPr>
                <a:t>We lived in heaven as spirit children of god before we were born on earth</a:t>
              </a:r>
            </a:p>
          </p:txBody>
        </p:sp>
      </p:grpSp>
      <p:grpSp>
        <p:nvGrpSpPr>
          <p:cNvPr id="15" name="Group 14"/>
          <p:cNvGrpSpPr/>
          <p:nvPr/>
        </p:nvGrpSpPr>
        <p:grpSpPr>
          <a:xfrm>
            <a:off x="4114799" y="2405743"/>
            <a:ext cx="3505201" cy="1752601"/>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94019" y="2413481"/>
              <a:ext cx="7010401" cy="2071469"/>
            </a:xfrm>
            <a:prstGeom prst="rect">
              <a:avLst/>
            </a:prstGeom>
            <a:noFill/>
          </p:spPr>
          <p:txBody>
            <a:bodyPr wrap="square" rtlCol="0">
              <a:spAutoFit/>
            </a:bodyPr>
            <a:lstStyle/>
            <a:p>
              <a:pPr algn="ctr"/>
              <a:r>
                <a:rPr lang="en-US" sz="2000" dirty="0">
                  <a:solidFill>
                    <a:schemeClr val="bg1"/>
                  </a:solidFill>
                </a:rPr>
                <a:t>Plants and animals were created spiritually in heaven before they were created physically on the earth</a:t>
              </a:r>
            </a:p>
          </p:txBody>
        </p:sp>
      </p:grpSp>
      <p:grpSp>
        <p:nvGrpSpPr>
          <p:cNvPr id="23" name="Group 22"/>
          <p:cNvGrpSpPr/>
          <p:nvPr/>
        </p:nvGrpSpPr>
        <p:grpSpPr>
          <a:xfrm>
            <a:off x="7882520" y="1014126"/>
            <a:ext cx="3505201" cy="1752601"/>
            <a:chOff x="965200" y="2286000"/>
            <a:chExt cx="7264400" cy="2743200"/>
          </a:xfrm>
        </p:grpSpPr>
        <p:grpSp>
          <p:nvGrpSpPr>
            <p:cNvPr id="24" name="Group 18"/>
            <p:cNvGrpSpPr/>
            <p:nvPr/>
          </p:nvGrpSpPr>
          <p:grpSpPr>
            <a:xfrm>
              <a:off x="965200" y="2286000"/>
              <a:ext cx="7264400" cy="2743200"/>
              <a:chOff x="965200" y="2286000"/>
              <a:chExt cx="7327900" cy="2743200"/>
            </a:xfrm>
          </p:grpSpPr>
          <p:sp>
            <p:nvSpPr>
              <p:cNvPr id="26" name="Rectangle 2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1"/>
                <a:endCxn id="2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94019" y="2413481"/>
              <a:ext cx="7010401" cy="2167817"/>
            </a:xfrm>
            <a:prstGeom prst="rect">
              <a:avLst/>
            </a:prstGeom>
            <a:noFill/>
          </p:spPr>
          <p:txBody>
            <a:bodyPr wrap="square" rtlCol="0">
              <a:spAutoFit/>
            </a:bodyPr>
            <a:lstStyle/>
            <a:p>
              <a:pPr algn="ctr"/>
              <a:r>
                <a:rPr lang="en-US" sz="2800" dirty="0">
                  <a:solidFill>
                    <a:schemeClr val="bg1"/>
                  </a:solidFill>
                </a:rPr>
                <a:t>Some forms of life on the earth are not creations of God</a:t>
              </a:r>
            </a:p>
          </p:txBody>
        </p:sp>
      </p:grpSp>
      <p:grpSp>
        <p:nvGrpSpPr>
          <p:cNvPr id="35" name="Group 34"/>
          <p:cNvGrpSpPr/>
          <p:nvPr/>
        </p:nvGrpSpPr>
        <p:grpSpPr>
          <a:xfrm>
            <a:off x="1257644" y="3928529"/>
            <a:ext cx="1502228" cy="2275427"/>
            <a:chOff x="1257644" y="3928529"/>
            <a:chExt cx="1502228" cy="2275427"/>
          </a:xfrm>
          <a:solidFill>
            <a:srgbClr val="FFFFCC"/>
          </a:solidFill>
        </p:grpSpPr>
        <p:sp>
          <p:nvSpPr>
            <p:cNvPr id="2" name="Rectangle 1"/>
            <p:cNvSpPr/>
            <p:nvPr/>
          </p:nvSpPr>
          <p:spPr>
            <a:xfrm>
              <a:off x="1257644" y="3928529"/>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07262" y="4113900"/>
              <a:ext cx="848597" cy="369332"/>
            </a:xfrm>
            <a:prstGeom prst="rect">
              <a:avLst/>
            </a:prstGeom>
            <a:grpFill/>
          </p:spPr>
          <p:txBody>
            <a:bodyPr wrap="square" rtlCol="0">
              <a:spAutoFit/>
            </a:bodyPr>
            <a:lstStyle/>
            <a:p>
              <a:r>
                <a:rPr lang="en-US" b="1" dirty="0"/>
                <a:t>True</a:t>
              </a:r>
            </a:p>
          </p:txBody>
        </p:sp>
        <p:sp>
          <p:nvSpPr>
            <p:cNvPr id="32" name="TextBox 31"/>
            <p:cNvSpPr txBox="1"/>
            <p:nvPr/>
          </p:nvSpPr>
          <p:spPr>
            <a:xfrm>
              <a:off x="1307262" y="5120281"/>
              <a:ext cx="848597" cy="369332"/>
            </a:xfrm>
            <a:prstGeom prst="rect">
              <a:avLst/>
            </a:prstGeom>
            <a:grpFill/>
          </p:spPr>
          <p:txBody>
            <a:bodyPr wrap="square" rtlCol="0">
              <a:spAutoFit/>
            </a:bodyPr>
            <a:lstStyle/>
            <a:p>
              <a:r>
                <a:rPr lang="en-US" b="1" dirty="0"/>
                <a:t>False</a:t>
              </a:r>
            </a:p>
          </p:txBody>
        </p:sp>
        <p:sp>
          <p:nvSpPr>
            <p:cNvPr id="31" name="Rectangle 30"/>
            <p:cNvSpPr/>
            <p:nvPr/>
          </p:nvSpPr>
          <p:spPr>
            <a:xfrm>
              <a:off x="1967620" y="4049564"/>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67620" y="5055945"/>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9632" y="4003158"/>
            <a:ext cx="534102" cy="53410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5165415" y="4343010"/>
            <a:ext cx="1502228" cy="2275427"/>
            <a:chOff x="5165415" y="4343010"/>
            <a:chExt cx="1502228" cy="2275427"/>
          </a:xfrm>
          <a:solidFill>
            <a:srgbClr val="FFFFCC"/>
          </a:solidFill>
        </p:grpSpPr>
        <p:sp>
          <p:nvSpPr>
            <p:cNvPr id="38" name="Rectangle 37"/>
            <p:cNvSpPr/>
            <p:nvPr/>
          </p:nvSpPr>
          <p:spPr>
            <a:xfrm>
              <a:off x="5165415" y="4343010"/>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15033" y="4528381"/>
              <a:ext cx="848597" cy="369332"/>
            </a:xfrm>
            <a:prstGeom prst="rect">
              <a:avLst/>
            </a:prstGeom>
            <a:grpFill/>
          </p:spPr>
          <p:txBody>
            <a:bodyPr wrap="square" rtlCol="0">
              <a:spAutoFit/>
            </a:bodyPr>
            <a:lstStyle/>
            <a:p>
              <a:r>
                <a:rPr lang="en-US" b="1" dirty="0"/>
                <a:t>True</a:t>
              </a:r>
            </a:p>
          </p:txBody>
        </p:sp>
        <p:sp>
          <p:nvSpPr>
            <p:cNvPr id="40" name="TextBox 39"/>
            <p:cNvSpPr txBox="1"/>
            <p:nvPr/>
          </p:nvSpPr>
          <p:spPr>
            <a:xfrm>
              <a:off x="5215033" y="5534762"/>
              <a:ext cx="848597" cy="369332"/>
            </a:xfrm>
            <a:prstGeom prst="rect">
              <a:avLst/>
            </a:prstGeom>
            <a:grpFill/>
          </p:spPr>
          <p:txBody>
            <a:bodyPr wrap="square" rtlCol="0">
              <a:spAutoFit/>
            </a:bodyPr>
            <a:lstStyle/>
            <a:p>
              <a:r>
                <a:rPr lang="en-US" b="1" dirty="0"/>
                <a:t>False</a:t>
              </a:r>
            </a:p>
          </p:txBody>
        </p:sp>
        <p:sp>
          <p:nvSpPr>
            <p:cNvPr id="41" name="Rectangle 40"/>
            <p:cNvSpPr/>
            <p:nvPr/>
          </p:nvSpPr>
          <p:spPr>
            <a:xfrm>
              <a:off x="5875391" y="4464045"/>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75391" y="5470426"/>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3474" y="4447677"/>
            <a:ext cx="534102" cy="53410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8933136" y="2824334"/>
            <a:ext cx="1502228" cy="2275427"/>
            <a:chOff x="9068087" y="3938827"/>
            <a:chExt cx="1502228" cy="2275427"/>
          </a:xfrm>
          <a:solidFill>
            <a:srgbClr val="FFFFCC"/>
          </a:solidFill>
        </p:grpSpPr>
        <p:sp>
          <p:nvSpPr>
            <p:cNvPr id="45" name="Rectangle 44"/>
            <p:cNvSpPr/>
            <p:nvPr/>
          </p:nvSpPr>
          <p:spPr>
            <a:xfrm>
              <a:off x="9068087" y="3938827"/>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117705" y="4124198"/>
              <a:ext cx="848597" cy="369332"/>
            </a:xfrm>
            <a:prstGeom prst="rect">
              <a:avLst/>
            </a:prstGeom>
            <a:grpFill/>
          </p:spPr>
          <p:txBody>
            <a:bodyPr wrap="square" rtlCol="0">
              <a:spAutoFit/>
            </a:bodyPr>
            <a:lstStyle/>
            <a:p>
              <a:r>
                <a:rPr lang="en-US" b="1" dirty="0"/>
                <a:t>True</a:t>
              </a:r>
            </a:p>
          </p:txBody>
        </p:sp>
        <p:sp>
          <p:nvSpPr>
            <p:cNvPr id="47" name="TextBox 46"/>
            <p:cNvSpPr txBox="1"/>
            <p:nvPr/>
          </p:nvSpPr>
          <p:spPr>
            <a:xfrm>
              <a:off x="9117705" y="5130579"/>
              <a:ext cx="848597" cy="369332"/>
            </a:xfrm>
            <a:prstGeom prst="rect">
              <a:avLst/>
            </a:prstGeom>
            <a:grpFill/>
          </p:spPr>
          <p:txBody>
            <a:bodyPr wrap="square" rtlCol="0">
              <a:spAutoFit/>
            </a:bodyPr>
            <a:lstStyle/>
            <a:p>
              <a:r>
                <a:rPr lang="en-US" b="1" dirty="0"/>
                <a:t>False</a:t>
              </a:r>
            </a:p>
          </p:txBody>
        </p:sp>
        <p:sp>
          <p:nvSpPr>
            <p:cNvPr id="48" name="Rectangle 47"/>
            <p:cNvSpPr/>
            <p:nvPr/>
          </p:nvSpPr>
          <p:spPr>
            <a:xfrm>
              <a:off x="9778063" y="4059862"/>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778063" y="5066243"/>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4082" y="3872842"/>
            <a:ext cx="534102" cy="53410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4-7</a:t>
            </a:r>
          </a:p>
        </p:txBody>
      </p:sp>
      <p:grpSp>
        <p:nvGrpSpPr>
          <p:cNvPr id="56" name="Group 55"/>
          <p:cNvGrpSpPr/>
          <p:nvPr/>
        </p:nvGrpSpPr>
        <p:grpSpPr>
          <a:xfrm>
            <a:off x="7931716" y="4303183"/>
            <a:ext cx="3505068" cy="2501531"/>
            <a:chOff x="228600" y="381000"/>
            <a:chExt cx="3505068" cy="2501531"/>
          </a:xfrm>
        </p:grpSpPr>
        <p:grpSp>
          <p:nvGrpSpPr>
            <p:cNvPr id="57" name="Group 56"/>
            <p:cNvGrpSpPr/>
            <p:nvPr/>
          </p:nvGrpSpPr>
          <p:grpSpPr>
            <a:xfrm>
              <a:off x="228600" y="381000"/>
              <a:ext cx="3505068" cy="2501531"/>
              <a:chOff x="534986" y="381000"/>
              <a:chExt cx="2637111" cy="2501531"/>
            </a:xfrm>
          </p:grpSpPr>
          <p:sp>
            <p:nvSpPr>
              <p:cNvPr id="59" name="Rectangle 5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34986" y="384805"/>
                <a:ext cx="457200" cy="2497726"/>
                <a:chOff x="533400" y="381000"/>
                <a:chExt cx="457200" cy="2497726"/>
              </a:xfrm>
            </p:grpSpPr>
            <p:sp>
              <p:nvSpPr>
                <p:cNvPr id="66" name="Oval 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714897" y="381000"/>
                <a:ext cx="457200" cy="2497726"/>
                <a:chOff x="2714897" y="457200"/>
                <a:chExt cx="457200" cy="2497726"/>
              </a:xfrm>
            </p:grpSpPr>
            <p:sp>
              <p:nvSpPr>
                <p:cNvPr id="62" name="Oval 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7"/>
            <p:cNvSpPr/>
            <p:nvPr/>
          </p:nvSpPr>
          <p:spPr>
            <a:xfrm>
              <a:off x="847229" y="1123698"/>
              <a:ext cx="2371313" cy="1077218"/>
            </a:xfrm>
            <a:prstGeom prst="rect">
              <a:avLst/>
            </a:prstGeom>
          </p:spPr>
          <p:txBody>
            <a:bodyPr wrap="square">
              <a:spAutoFit/>
            </a:bodyPr>
            <a:lstStyle/>
            <a:p>
              <a:r>
                <a:rPr lang="en-US" sz="1600" b="1" dirty="0"/>
                <a:t>God created the spirits of all living things before they were created physically on the earth.</a:t>
              </a:r>
              <a:r>
                <a:rPr lang="en-US" sz="1600" dirty="0"/>
                <a:t> </a:t>
              </a:r>
              <a:endParaRPr lang="en-US" sz="1600" i="1" dirty="0"/>
            </a:p>
          </p:txBody>
        </p:sp>
      </p:grpSp>
    </p:spTree>
    <p:extLst>
      <p:ext uri="{BB962C8B-B14F-4D97-AF65-F5344CB8AC3E}">
        <p14:creationId xmlns:p14="http://schemas.microsoft.com/office/powerpoint/2010/main" val="4019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xit" presetSubtype="0" fill="hold" nodeType="withEffect">
                                  <p:stCondLst>
                                    <p:cond delay="0"/>
                                  </p:stCondLst>
                                  <p:childTnLst>
                                    <p:animEffect transition="out" filter="fade">
                                      <p:cBhvr>
                                        <p:cTn id="42" dur="500"/>
                                        <p:tgtEl>
                                          <p:spTgt spid="9218"/>
                                        </p:tgtEl>
                                      </p:cBhvr>
                                    </p:animEffect>
                                    <p:set>
                                      <p:cBhvr>
                                        <p:cTn id="43" dur="1" fill="hold">
                                          <p:stCondLst>
                                            <p:cond delay="499"/>
                                          </p:stCondLst>
                                        </p:cTn>
                                        <p:tgtEl>
                                          <p:spTgt spid="92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1"/>
                                        </p:tgtEl>
                                      </p:cBhvr>
                                    </p:animEffect>
                                    <p:set>
                                      <p:cBhvr>
                                        <p:cTn id="58" dur="1" fill="hold">
                                          <p:stCondLst>
                                            <p:cond delay="499"/>
                                          </p:stCondLst>
                                        </p:cTn>
                                        <p:tgtEl>
                                          <p:spTgt spid="5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Dust—Living Soul</a:t>
            </a:r>
          </a:p>
        </p:txBody>
      </p:sp>
      <p:sp>
        <p:nvSpPr>
          <p:cNvPr id="54" name="TextBox 53"/>
          <p:cNvSpPr txBox="1"/>
          <p:nvPr/>
        </p:nvSpPr>
        <p:spPr>
          <a:xfrm>
            <a:off x="-1" y="6477000"/>
            <a:ext cx="4800601" cy="369332"/>
          </a:xfrm>
          <a:prstGeom prst="rect">
            <a:avLst/>
          </a:prstGeom>
          <a:noFill/>
        </p:spPr>
        <p:txBody>
          <a:bodyPr wrap="square" rtlCol="0">
            <a:spAutoFit/>
          </a:bodyPr>
          <a:lstStyle/>
          <a:p>
            <a:r>
              <a:rPr lang="en-US" dirty="0">
                <a:solidFill>
                  <a:schemeClr val="bg1"/>
                </a:solidFill>
              </a:rPr>
              <a:t>Moses 3:7; Abraham 5:7; Genesis 2:7</a:t>
            </a:r>
          </a:p>
        </p:txBody>
      </p:sp>
      <p:sp>
        <p:nvSpPr>
          <p:cNvPr id="53" name="TextBox 52"/>
          <p:cNvSpPr txBox="1"/>
          <p:nvPr/>
        </p:nvSpPr>
        <p:spPr>
          <a:xfrm>
            <a:off x="435428" y="1237952"/>
            <a:ext cx="4365172" cy="2554545"/>
          </a:xfrm>
          <a:prstGeom prst="rect">
            <a:avLst/>
          </a:prstGeom>
          <a:noFill/>
        </p:spPr>
        <p:txBody>
          <a:bodyPr wrap="square" rtlCol="0">
            <a:spAutoFit/>
          </a:bodyPr>
          <a:lstStyle/>
          <a:p>
            <a:r>
              <a:rPr lang="en-US" sz="2000" dirty="0">
                <a:solidFill>
                  <a:schemeClr val="bg1"/>
                </a:solidFill>
              </a:rPr>
              <a:t>“Our father Adam—that is our earthly father—the progenitor of the human race of man, stands at the head being ‘Michael the Archangel, the Ancient of Days,’ and that he was not fashioned from earth life and adobe but begotten by his Father in Heaven.’”</a:t>
            </a:r>
          </a:p>
          <a:p>
            <a:r>
              <a:rPr lang="en-US" sz="1400" dirty="0">
                <a:solidFill>
                  <a:schemeClr val="bg1"/>
                </a:solidFill>
              </a:rPr>
              <a:t>First Presidency</a:t>
            </a:r>
          </a:p>
        </p:txBody>
      </p:sp>
      <p:sp>
        <p:nvSpPr>
          <p:cNvPr id="55" name="TextBox 54"/>
          <p:cNvSpPr txBox="1"/>
          <p:nvPr/>
        </p:nvSpPr>
        <p:spPr>
          <a:xfrm>
            <a:off x="5529943" y="4291787"/>
            <a:ext cx="6128657" cy="2431435"/>
          </a:xfrm>
          <a:prstGeom prst="rect">
            <a:avLst/>
          </a:prstGeom>
          <a:noFill/>
        </p:spPr>
        <p:txBody>
          <a:bodyPr wrap="square" rtlCol="0">
            <a:spAutoFit/>
          </a:bodyPr>
          <a:lstStyle/>
          <a:p>
            <a:r>
              <a:rPr lang="en-US" sz="2000" dirty="0">
                <a:solidFill>
                  <a:schemeClr val="bg1"/>
                </a:solidFill>
              </a:rPr>
              <a:t>“Man became a living soul—mankind, male and female. The Creators breathed into their nostrils the breath of life and man and woman became living souls. </a:t>
            </a:r>
          </a:p>
          <a:p>
            <a:endParaRPr lang="en-US" sz="2000" dirty="0">
              <a:solidFill>
                <a:schemeClr val="bg1"/>
              </a:solidFill>
            </a:endParaRPr>
          </a:p>
          <a:p>
            <a:r>
              <a:rPr lang="en-US" sz="2000" dirty="0">
                <a:solidFill>
                  <a:schemeClr val="bg1"/>
                </a:solidFill>
              </a:rPr>
              <a:t>We don’t know exactly how their coming into this world happened, and when we’re able to understand it the Lord will tell us.”</a:t>
            </a:r>
          </a:p>
          <a:p>
            <a:r>
              <a:rPr lang="en-US" sz="1200" dirty="0">
                <a:solidFill>
                  <a:schemeClr val="bg1"/>
                </a:solidFill>
              </a:rPr>
              <a:t>President Spencer W. Kimball</a:t>
            </a:r>
          </a:p>
        </p:txBody>
      </p:sp>
      <p:sp>
        <p:nvSpPr>
          <p:cNvPr id="4" name="Rectangle 3"/>
          <p:cNvSpPr/>
          <p:nvPr/>
        </p:nvSpPr>
        <p:spPr>
          <a:xfrm>
            <a:off x="5649686" y="1237952"/>
            <a:ext cx="6096000" cy="1200329"/>
          </a:xfrm>
          <a:prstGeom prst="rect">
            <a:avLst/>
          </a:prstGeom>
        </p:spPr>
        <p:txBody>
          <a:bodyPr>
            <a:spAutoFit/>
          </a:bodyPr>
          <a:lstStyle/>
          <a:p>
            <a:r>
              <a:rPr lang="en-US" b="0" i="1" dirty="0">
                <a:solidFill>
                  <a:srgbClr val="FFFF00"/>
                </a:solidFill>
                <a:effectLst/>
                <a:latin typeface="Palatino"/>
              </a:rPr>
              <a:t>And the </a:t>
            </a:r>
            <a:r>
              <a:rPr lang="en-US" b="0" i="1" u="none" strike="noStrike" dirty="0">
                <a:solidFill>
                  <a:srgbClr val="FFFF00"/>
                </a:solidFill>
                <a:effectLst/>
                <a:latin typeface="Palatino"/>
              </a:rPr>
              <a:t>Gods</a:t>
            </a:r>
            <a:r>
              <a:rPr lang="en-US" b="0" i="1" dirty="0">
                <a:solidFill>
                  <a:srgbClr val="FFFF00"/>
                </a:solidFill>
                <a:effectLst/>
                <a:latin typeface="Palatino"/>
              </a:rPr>
              <a:t> formed man from the </a:t>
            </a:r>
            <a:r>
              <a:rPr lang="en-US" b="0" i="1" u="none" strike="noStrike" dirty="0">
                <a:solidFill>
                  <a:srgbClr val="FFFF00"/>
                </a:solidFill>
                <a:effectLst/>
                <a:latin typeface="Palatino"/>
              </a:rPr>
              <a:t>dust</a:t>
            </a:r>
            <a:r>
              <a:rPr lang="en-US" b="0" i="1" dirty="0">
                <a:solidFill>
                  <a:srgbClr val="FFFF00"/>
                </a:solidFill>
                <a:effectLst/>
                <a:latin typeface="Palatino"/>
              </a:rPr>
              <a:t> of the ground, and took his </a:t>
            </a:r>
            <a:r>
              <a:rPr lang="en-US" b="0" i="1" u="none" strike="noStrike" dirty="0">
                <a:solidFill>
                  <a:srgbClr val="FFFF00"/>
                </a:solidFill>
                <a:effectLst/>
                <a:latin typeface="Palatino"/>
              </a:rPr>
              <a:t>spirit</a:t>
            </a:r>
            <a:r>
              <a:rPr lang="en-US" b="0" i="1" dirty="0">
                <a:solidFill>
                  <a:srgbClr val="FFFF00"/>
                </a:solidFill>
                <a:effectLst/>
                <a:latin typeface="Palatino"/>
              </a:rPr>
              <a:t> (that is, the man’s spirit), and put it into him; and breathed into his nostrils the breath of life, and man became a living </a:t>
            </a:r>
            <a:r>
              <a:rPr lang="en-US" b="0" i="1" u="none" strike="noStrike" dirty="0">
                <a:solidFill>
                  <a:srgbClr val="FFFF00"/>
                </a:solidFill>
                <a:effectLst/>
                <a:latin typeface="Palatino"/>
              </a:rPr>
              <a:t>soul</a:t>
            </a:r>
            <a:r>
              <a:rPr lang="en-US" b="0" i="1" dirty="0">
                <a:solidFill>
                  <a:srgbClr val="FFFF00"/>
                </a:solidFill>
                <a:effectLst/>
                <a:latin typeface="Palatino"/>
              </a:rPr>
              <a:t>.</a:t>
            </a:r>
            <a:endParaRPr lang="en-US" i="1" dirty="0">
              <a:solidFill>
                <a:srgbClr val="FFFF00"/>
              </a:solidFill>
            </a:endParaRPr>
          </a:p>
        </p:txBody>
      </p:sp>
      <p:pic>
        <p:nvPicPr>
          <p:cNvPr id="11266" name="Picture 2" descr="https://s-media-cache-ak0.pinimg.com/736x/5c/07/53/5c075399e51a23a3a26fba822a3e188e.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5" t="36238"/>
          <a:stretch/>
        </p:blipFill>
        <p:spPr bwMode="auto">
          <a:xfrm>
            <a:off x="729342" y="4054888"/>
            <a:ext cx="4441371" cy="21597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johnpratt.com/items/docs/lds/meridian/2011/images/breath_of_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358" y="2364182"/>
            <a:ext cx="2518228" cy="1888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17765C4-0F89-4CC3-B744-BC89666E8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7670" y="5842698"/>
            <a:ext cx="670160" cy="880524"/>
          </a:xfrm>
          <a:prstGeom prst="rect">
            <a:avLst/>
          </a:prstGeom>
        </p:spPr>
      </p:pic>
    </p:spTree>
    <p:extLst>
      <p:ext uri="{BB962C8B-B14F-4D97-AF65-F5344CB8AC3E}">
        <p14:creationId xmlns:p14="http://schemas.microsoft.com/office/powerpoint/2010/main" val="9555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2812</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 JULIAN</vt:lpstr>
      <vt:lpstr>Arial</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2025-07-31T14:17:09Z</dcterms:created>
  <dcterms:modified xsi:type="dcterms:W3CDTF">2025-07-31T14:31:55Z</dcterms:modified>
</cp:coreProperties>
</file>