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0" r:id="rId2"/>
    <p:sldId id="285" r:id="rId3"/>
    <p:sldId id="286" r:id="rId4"/>
    <p:sldId id="287" r:id="rId5"/>
    <p:sldId id="288" r:id="rId6"/>
    <p:sldId id="260" r:id="rId7"/>
    <p:sldId id="259" r:id="rId8"/>
    <p:sldId id="261" r:id="rId9"/>
    <p:sldId id="265" r:id="rId10"/>
    <p:sldId id="262" r:id="rId11"/>
    <p:sldId id="264" r:id="rId12"/>
    <p:sldId id="266" r:id="rId13"/>
    <p:sldId id="268" r:id="rId14"/>
    <p:sldId id="267" r:id="rId15"/>
    <p:sldId id="269" r:id="rId16"/>
    <p:sldId id="283" r:id="rId17"/>
    <p:sldId id="271" r:id="rId18"/>
    <p:sldId id="257" r:id="rId19"/>
    <p:sldId id="263" r:id="rId20"/>
    <p:sldId id="270" r:id="rId21"/>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Eras Bold ITC" panose="020B0907030504020204" pitchFamily="34" charset="0"/>
      <p:regular r:id="rId26"/>
    </p:embeddedFont>
    <p:embeddedFont>
      <p:font typeface="Georgia" panose="02040502050405020303" pitchFamily="18" charset="0"/>
      <p:regular r:id="rId27"/>
      <p:bold r:id="rId28"/>
      <p:italic r:id="rId29"/>
      <p:boldItalic r:id="rId30"/>
    </p:embeddedFont>
    <p:embeddedFont>
      <p:font typeface="Lucida Handwriting" panose="03010101010101010101" pitchFamily="66" charset="0"/>
      <p:regular r:id="rId31"/>
    </p:embeddedFont>
    <p:embeddedFont>
      <p:font typeface="Palatino" panose="020B0604020202020204"/>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2EC0B2-ACC5-4414-9636-9180F855253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123236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C0B2-ACC5-4414-9636-9180F855253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40756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C0B2-ACC5-4414-9636-9180F855253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93278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C0B2-ACC5-4414-9636-9180F855253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00001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EC0B2-ACC5-4414-9636-9180F855253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91822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2EC0B2-ACC5-4414-9636-9180F855253F}"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64973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2EC0B2-ACC5-4414-9636-9180F855253F}"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38700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2EC0B2-ACC5-4414-9636-9180F855253F}"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185828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EC0B2-ACC5-4414-9636-9180F855253F}"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6639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EC0B2-ACC5-4414-9636-9180F855253F}"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39024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EC0B2-ACC5-4414-9636-9180F855253F}"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26271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EC0B2-ACC5-4414-9636-9180F855253F}" type="datetimeFigureOut">
              <a:rPr lang="en-US" smtClean="0"/>
              <a:t>7/31/2025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DB5FC-845C-48D3-B8D4-C0FA201EC2AD}" type="slidenum">
              <a:rPr lang="en-US" smtClean="0"/>
              <a:t>‹#›</a:t>
            </a:fld>
            <a:endParaRPr lang="en-US"/>
          </a:p>
        </p:txBody>
      </p:sp>
    </p:spTree>
    <p:extLst>
      <p:ext uri="{BB962C8B-B14F-4D97-AF65-F5344CB8AC3E}">
        <p14:creationId xmlns:p14="http://schemas.microsoft.com/office/powerpoint/2010/main" val="38425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B448C-CC84-E775-19CA-CC58F3761F00}"/>
            </a:ext>
          </a:extLst>
        </p:cNvPr>
        <p:cNvGrpSpPr/>
        <p:nvPr/>
      </p:nvGrpSpPr>
      <p:grpSpPr>
        <a:xfrm>
          <a:off x="0" y="0"/>
          <a:ext cx="0" cy="0"/>
          <a:chOff x="0" y="0"/>
          <a:chExt cx="0" cy="0"/>
        </a:xfrm>
      </p:grpSpPr>
      <p:pic>
        <p:nvPicPr>
          <p:cNvPr id="1026" name="Picture 2" descr="http://www.drapekings.com/wp-content/uploads/2011/05/Encore-Black-Drapery-Fabric-by-Drape-Kings-Final.jpg">
            <a:extLst>
              <a:ext uri="{FF2B5EF4-FFF2-40B4-BE49-F238E27FC236}">
                <a16:creationId xmlns:a16="http://schemas.microsoft.com/office/drawing/2014/main" id="{4CA77210-C104-68EA-07B5-5243FE6247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E15C42-DDA3-0CBF-9E68-F426EA0B6887}"/>
              </a:ext>
            </a:extLst>
          </p:cNvPr>
          <p:cNvSpPr txBox="1"/>
          <p:nvPr/>
        </p:nvSpPr>
        <p:spPr>
          <a:xfrm>
            <a:off x="0" y="879943"/>
            <a:ext cx="12192000" cy="3293209"/>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War of Words</a:t>
            </a:r>
          </a:p>
          <a:p>
            <a:pPr algn="ctr"/>
            <a:endParaRPr lang="en-US" sz="6000" dirty="0">
              <a:solidFill>
                <a:schemeClr val="bg1"/>
              </a:solidFill>
              <a:latin typeface="Eras Bold ITC" panose="020B0907030504020204" pitchFamily="34" charset="0"/>
            </a:endParaRPr>
          </a:p>
          <a:p>
            <a:pPr algn="ctr"/>
            <a:r>
              <a:rPr lang="en-US" sz="6000" dirty="0">
                <a:solidFill>
                  <a:schemeClr val="bg1"/>
                </a:solidFill>
                <a:latin typeface="Eras Bold ITC" panose="020B0907030504020204" pitchFamily="34" charset="0"/>
              </a:rPr>
              <a:t>Moses 4:1-4</a:t>
            </a:r>
          </a:p>
          <a:p>
            <a:pPr algn="ctr"/>
            <a:r>
              <a:rPr lang="en-US" sz="2800" dirty="0">
                <a:solidFill>
                  <a:schemeClr val="bg1"/>
                </a:solidFill>
                <a:latin typeface="Eras Bold ITC" panose="020B0907030504020204" pitchFamily="34" charset="0"/>
              </a:rPr>
              <a:t>Including Genesis 3</a:t>
            </a:r>
          </a:p>
        </p:txBody>
      </p:sp>
      <p:grpSp>
        <p:nvGrpSpPr>
          <p:cNvPr id="86" name="Group 85">
            <a:extLst>
              <a:ext uri="{FF2B5EF4-FFF2-40B4-BE49-F238E27FC236}">
                <a16:creationId xmlns:a16="http://schemas.microsoft.com/office/drawing/2014/main" id="{6CE856D7-6413-3C6C-0550-D08D43BE1605}"/>
              </a:ext>
            </a:extLst>
          </p:cNvPr>
          <p:cNvGrpSpPr/>
          <p:nvPr/>
        </p:nvGrpSpPr>
        <p:grpSpPr>
          <a:xfrm>
            <a:off x="1485395" y="2846869"/>
            <a:ext cx="1825826" cy="2338643"/>
            <a:chOff x="423677" y="4262352"/>
            <a:chExt cx="1666264" cy="2134265"/>
          </a:xfrm>
        </p:grpSpPr>
        <p:sp>
          <p:nvSpPr>
            <p:cNvPr id="87" name="Rectangle 86">
              <a:extLst>
                <a:ext uri="{FF2B5EF4-FFF2-40B4-BE49-F238E27FC236}">
                  <a16:creationId xmlns:a16="http://schemas.microsoft.com/office/drawing/2014/main" id="{2DD0F15F-6B02-D0EF-89DC-8E0DD79FF82B}"/>
                </a:ext>
              </a:extLst>
            </p:cNvPr>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4">
              <a:extLst>
                <a:ext uri="{FF2B5EF4-FFF2-40B4-BE49-F238E27FC236}">
                  <a16:creationId xmlns:a16="http://schemas.microsoft.com/office/drawing/2014/main" id="{FE8349A8-9FB8-01F5-16AA-907EE75D6B6B}"/>
                </a:ext>
              </a:extLst>
            </p:cNvPr>
            <p:cNvGrpSpPr/>
            <p:nvPr/>
          </p:nvGrpSpPr>
          <p:grpSpPr>
            <a:xfrm>
              <a:off x="519244" y="4590039"/>
              <a:ext cx="1519100" cy="1745588"/>
              <a:chOff x="6014594" y="3657600"/>
              <a:chExt cx="1233577" cy="1417495"/>
            </a:xfrm>
          </p:grpSpPr>
          <p:sp>
            <p:nvSpPr>
              <p:cNvPr id="90" name="Cloud 89">
                <a:extLst>
                  <a:ext uri="{FF2B5EF4-FFF2-40B4-BE49-F238E27FC236}">
                    <a16:creationId xmlns:a16="http://schemas.microsoft.com/office/drawing/2014/main" id="{03DDD735-80A0-CEA0-6175-B207B94920BC}"/>
                  </a:ext>
                </a:extLst>
              </p:cNvPr>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a:extLst>
                  <a:ext uri="{FF2B5EF4-FFF2-40B4-BE49-F238E27FC236}">
                    <a16:creationId xmlns:a16="http://schemas.microsoft.com/office/drawing/2014/main" id="{7D8C3E60-774E-F514-CFC0-6C167352FB1E}"/>
                  </a:ext>
                </a:extLst>
              </p:cNvPr>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348D2FD0-B72F-27C4-C440-D2BCB03DDA5A}"/>
                  </a:ext>
                </a:extLst>
              </p:cNvPr>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32A2399C-FD17-02B1-89F9-CAF05CD05D89}"/>
                  </a:ext>
                </a:extLst>
              </p:cNvPr>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a:extLst>
                  <a:ext uri="{FF2B5EF4-FFF2-40B4-BE49-F238E27FC236}">
                    <a16:creationId xmlns:a16="http://schemas.microsoft.com/office/drawing/2014/main" id="{476538B4-C18D-321E-D05C-3ABAD2CD009C}"/>
                  </a:ext>
                </a:extLst>
              </p:cNvPr>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a:extLst>
                  <a:ext uri="{FF2B5EF4-FFF2-40B4-BE49-F238E27FC236}">
                    <a16:creationId xmlns:a16="http://schemas.microsoft.com/office/drawing/2014/main" id="{8B6EB986-B608-243C-3A0C-A77990F9EF50}"/>
                  </a:ext>
                </a:extLst>
              </p:cNvPr>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a:extLst>
                  <a:ext uri="{FF2B5EF4-FFF2-40B4-BE49-F238E27FC236}">
                    <a16:creationId xmlns:a16="http://schemas.microsoft.com/office/drawing/2014/main" id="{83C78D67-2500-B24B-3467-B0162E06C7B8}"/>
                  </a:ext>
                </a:extLst>
              </p:cNvPr>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a:extLst>
                  <a:ext uri="{FF2B5EF4-FFF2-40B4-BE49-F238E27FC236}">
                    <a16:creationId xmlns:a16="http://schemas.microsoft.com/office/drawing/2014/main" id="{42F4C814-8567-8822-8235-5C8360C5C95D}"/>
                  </a:ext>
                </a:extLst>
              </p:cNvPr>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tored Data 97">
                <a:extLst>
                  <a:ext uri="{FF2B5EF4-FFF2-40B4-BE49-F238E27FC236}">
                    <a16:creationId xmlns:a16="http://schemas.microsoft.com/office/drawing/2014/main" id="{EBF22FF6-6D36-9816-1B09-927F44708E6B}"/>
                  </a:ext>
                </a:extLst>
              </p:cNvPr>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gular Pentagon 98">
                <a:extLst>
                  <a:ext uri="{FF2B5EF4-FFF2-40B4-BE49-F238E27FC236}">
                    <a16:creationId xmlns:a16="http://schemas.microsoft.com/office/drawing/2014/main" id="{45A32F1F-46CF-CD34-13AB-67C65DC7518D}"/>
                  </a:ext>
                </a:extLst>
              </p:cNvPr>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gular Pentagon 99">
                <a:extLst>
                  <a:ext uri="{FF2B5EF4-FFF2-40B4-BE49-F238E27FC236}">
                    <a16:creationId xmlns:a16="http://schemas.microsoft.com/office/drawing/2014/main" id="{1B895EFF-BDD5-140A-651A-D5138FC865F1}"/>
                  </a:ext>
                </a:extLst>
              </p:cNvPr>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1">
                <a:extLst>
                  <a:ext uri="{FF2B5EF4-FFF2-40B4-BE49-F238E27FC236}">
                    <a16:creationId xmlns:a16="http://schemas.microsoft.com/office/drawing/2014/main" id="{3F6895BF-9D5A-4DB8-708E-E87C92783037}"/>
                  </a:ext>
                </a:extLst>
              </p:cNvPr>
              <p:cNvGrpSpPr/>
              <p:nvPr/>
            </p:nvGrpSpPr>
            <p:grpSpPr>
              <a:xfrm rot="16355409">
                <a:off x="6559288" y="3284183"/>
                <a:ext cx="209602" cy="1100863"/>
                <a:chOff x="6629400" y="1447800"/>
                <a:chExt cx="806264" cy="3603319"/>
              </a:xfrm>
            </p:grpSpPr>
            <p:grpSp>
              <p:nvGrpSpPr>
                <p:cNvPr id="104" name="Group 79">
                  <a:extLst>
                    <a:ext uri="{FF2B5EF4-FFF2-40B4-BE49-F238E27FC236}">
                      <a16:creationId xmlns:a16="http://schemas.microsoft.com/office/drawing/2014/main" id="{C0137EE2-5269-79F4-3A36-5FC4BAD1AC0B}"/>
                    </a:ext>
                  </a:extLst>
                </p:cNvPr>
                <p:cNvGrpSpPr/>
                <p:nvPr/>
              </p:nvGrpSpPr>
              <p:grpSpPr>
                <a:xfrm>
                  <a:off x="6629400" y="1447800"/>
                  <a:ext cx="713825" cy="1174911"/>
                  <a:chOff x="6629400" y="1447800"/>
                  <a:chExt cx="713825" cy="1174911"/>
                </a:xfrm>
              </p:grpSpPr>
              <p:sp>
                <p:nvSpPr>
                  <p:cNvPr id="113" name="Regular Pentagon 112">
                    <a:extLst>
                      <a:ext uri="{FF2B5EF4-FFF2-40B4-BE49-F238E27FC236}">
                        <a16:creationId xmlns:a16="http://schemas.microsoft.com/office/drawing/2014/main" id="{CBD03886-5D97-B748-DCF6-D757A9950223}"/>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gular Pentagon 113">
                    <a:extLst>
                      <a:ext uri="{FF2B5EF4-FFF2-40B4-BE49-F238E27FC236}">
                        <a16:creationId xmlns:a16="http://schemas.microsoft.com/office/drawing/2014/main" id="{0DBFF827-F30B-2C32-2436-7393D2AD4C4F}"/>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80">
                  <a:extLst>
                    <a:ext uri="{FF2B5EF4-FFF2-40B4-BE49-F238E27FC236}">
                      <a16:creationId xmlns:a16="http://schemas.microsoft.com/office/drawing/2014/main" id="{1F123143-F529-8057-C72A-94F342A08687}"/>
                    </a:ext>
                  </a:extLst>
                </p:cNvPr>
                <p:cNvGrpSpPr/>
                <p:nvPr/>
              </p:nvGrpSpPr>
              <p:grpSpPr>
                <a:xfrm>
                  <a:off x="6645639" y="2683240"/>
                  <a:ext cx="713825" cy="1174911"/>
                  <a:chOff x="6629400" y="1447800"/>
                  <a:chExt cx="713825" cy="1174911"/>
                </a:xfrm>
              </p:grpSpPr>
              <p:sp>
                <p:nvSpPr>
                  <p:cNvPr id="111" name="Regular Pentagon 110">
                    <a:extLst>
                      <a:ext uri="{FF2B5EF4-FFF2-40B4-BE49-F238E27FC236}">
                        <a16:creationId xmlns:a16="http://schemas.microsoft.com/office/drawing/2014/main" id="{E9046A7D-B109-690E-9201-DCBA5B356B49}"/>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gular Pentagon 111">
                    <a:extLst>
                      <a:ext uri="{FF2B5EF4-FFF2-40B4-BE49-F238E27FC236}">
                        <a16:creationId xmlns:a16="http://schemas.microsoft.com/office/drawing/2014/main" id="{D62432E3-49D3-D0B3-D7BB-590853049A0C}"/>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83">
                  <a:extLst>
                    <a:ext uri="{FF2B5EF4-FFF2-40B4-BE49-F238E27FC236}">
                      <a16:creationId xmlns:a16="http://schemas.microsoft.com/office/drawing/2014/main" id="{5EC970D9-CA08-FF97-A648-6899306CB113}"/>
                    </a:ext>
                  </a:extLst>
                </p:cNvPr>
                <p:cNvGrpSpPr/>
                <p:nvPr/>
              </p:nvGrpSpPr>
              <p:grpSpPr>
                <a:xfrm>
                  <a:off x="6721839" y="3876208"/>
                  <a:ext cx="713825" cy="1174911"/>
                  <a:chOff x="6629400" y="1447800"/>
                  <a:chExt cx="713825" cy="1174911"/>
                </a:xfrm>
              </p:grpSpPr>
              <p:sp>
                <p:nvSpPr>
                  <p:cNvPr id="109" name="Regular Pentagon 108">
                    <a:extLst>
                      <a:ext uri="{FF2B5EF4-FFF2-40B4-BE49-F238E27FC236}">
                        <a16:creationId xmlns:a16="http://schemas.microsoft.com/office/drawing/2014/main" id="{6C49D6E8-B418-969B-5104-399612A1B88F}"/>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a:extLst>
                      <a:ext uri="{FF2B5EF4-FFF2-40B4-BE49-F238E27FC236}">
                        <a16:creationId xmlns:a16="http://schemas.microsoft.com/office/drawing/2014/main" id="{320C6E3D-9240-E35E-4DAB-B6A0226EF5CF}"/>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Quad Arrow 106">
                  <a:extLst>
                    <a:ext uri="{FF2B5EF4-FFF2-40B4-BE49-F238E27FC236}">
                      <a16:creationId xmlns:a16="http://schemas.microsoft.com/office/drawing/2014/main" id="{504A496A-1937-456A-AF2B-EC7B3D92C3D0}"/>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a:extLst>
                    <a:ext uri="{FF2B5EF4-FFF2-40B4-BE49-F238E27FC236}">
                      <a16:creationId xmlns:a16="http://schemas.microsoft.com/office/drawing/2014/main" id="{62F8FE69-0700-B0FD-312D-D4619747D975}"/>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Moon 101">
                <a:extLst>
                  <a:ext uri="{FF2B5EF4-FFF2-40B4-BE49-F238E27FC236}">
                    <a16:creationId xmlns:a16="http://schemas.microsoft.com/office/drawing/2014/main" id="{8CCFFEE7-954C-5AA9-DF14-E5E2FD23F0B7}"/>
                  </a:ext>
                </a:extLst>
              </p:cNvPr>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a:extLst>
                  <a:ext uri="{FF2B5EF4-FFF2-40B4-BE49-F238E27FC236}">
                    <a16:creationId xmlns:a16="http://schemas.microsoft.com/office/drawing/2014/main" id="{CE85ACB8-7838-6663-0198-9255CEE41E6A}"/>
                  </a:ext>
                </a:extLst>
              </p:cNvPr>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rame 88">
              <a:extLst>
                <a:ext uri="{FF2B5EF4-FFF2-40B4-BE49-F238E27FC236}">
                  <a16:creationId xmlns:a16="http://schemas.microsoft.com/office/drawing/2014/main" id="{02D9F3EE-AFE1-B0AF-2D45-B2C2C7F4C25D}"/>
                </a:ext>
              </a:extLst>
            </p:cNvPr>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id="{D3F72B5B-E5CD-92B8-291B-A49FE47FC21B}"/>
              </a:ext>
            </a:extLst>
          </p:cNvPr>
          <p:cNvGrpSpPr/>
          <p:nvPr/>
        </p:nvGrpSpPr>
        <p:grpSpPr>
          <a:xfrm>
            <a:off x="8676548" y="2788041"/>
            <a:ext cx="2361528" cy="2500357"/>
            <a:chOff x="6172201" y="990599"/>
            <a:chExt cx="2361528" cy="2500357"/>
          </a:xfrm>
        </p:grpSpPr>
        <p:sp>
          <p:nvSpPr>
            <p:cNvPr id="7" name="Rectangle 6">
              <a:extLst>
                <a:ext uri="{FF2B5EF4-FFF2-40B4-BE49-F238E27FC236}">
                  <a16:creationId xmlns:a16="http://schemas.microsoft.com/office/drawing/2014/main" id="{7EEB99C7-2AB8-381A-2E9D-A1F0C07AC485}"/>
                </a:ext>
              </a:extLst>
            </p:cNvPr>
            <p:cNvSpPr/>
            <p:nvPr/>
          </p:nvSpPr>
          <p:spPr>
            <a:xfrm>
              <a:off x="6248400" y="1066800"/>
              <a:ext cx="2285329" cy="2362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B1EEF24-2C3A-ED55-1BAF-AD292F6E1333}"/>
                </a:ext>
              </a:extLst>
            </p:cNvPr>
            <p:cNvSpPr/>
            <p:nvPr/>
          </p:nvSpPr>
          <p:spPr>
            <a:xfrm rot="10800000">
              <a:off x="6444385" y="1260369"/>
              <a:ext cx="1938874" cy="2016230"/>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Trapezoid 8">
              <a:extLst>
                <a:ext uri="{FF2B5EF4-FFF2-40B4-BE49-F238E27FC236}">
                  <a16:creationId xmlns:a16="http://schemas.microsoft.com/office/drawing/2014/main" id="{A68DC03F-A7DF-52C6-93B9-9EAED5098A20}"/>
                </a:ext>
              </a:extLst>
            </p:cNvPr>
            <p:cNvSpPr/>
            <p:nvPr/>
          </p:nvSpPr>
          <p:spPr>
            <a:xfrm>
              <a:off x="6782562" y="2777608"/>
              <a:ext cx="1197337" cy="60202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BD029A-07A1-D9E9-2257-3F67276F8C85}"/>
                </a:ext>
              </a:extLst>
            </p:cNvPr>
            <p:cNvSpPr/>
            <p:nvPr/>
          </p:nvSpPr>
          <p:spPr>
            <a:xfrm flipH="1">
              <a:off x="7124928" y="2129979"/>
              <a:ext cx="491120" cy="9789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9DE559-AAD0-462F-0D7B-F56E7D76B8E6}"/>
                </a:ext>
              </a:extLst>
            </p:cNvPr>
            <p:cNvSpPr/>
            <p:nvPr/>
          </p:nvSpPr>
          <p:spPr>
            <a:xfrm>
              <a:off x="6847401" y="1432351"/>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AC0BEA-4098-77A6-094B-A2C7981917F3}"/>
                </a:ext>
              </a:extLst>
            </p:cNvPr>
            <p:cNvSpPr/>
            <p:nvPr/>
          </p:nvSpPr>
          <p:spPr>
            <a:xfrm>
              <a:off x="6642972" y="1794993"/>
              <a:ext cx="189008" cy="92783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9805187-C4C9-E906-300F-A4DE36EC57AA}"/>
                </a:ext>
              </a:extLst>
            </p:cNvPr>
            <p:cNvSpPr/>
            <p:nvPr/>
          </p:nvSpPr>
          <p:spPr>
            <a:xfrm rot="407483">
              <a:off x="6856262" y="2366236"/>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9A04597F-4F51-CC97-6CCE-368C735DB4A8}"/>
                </a:ext>
              </a:extLst>
            </p:cNvPr>
            <p:cNvSpPr/>
            <p:nvPr/>
          </p:nvSpPr>
          <p:spPr>
            <a:xfrm>
              <a:off x="7155769" y="2446186"/>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0ECA940-4DA7-0BEB-2F4A-83B7ED931C77}"/>
                </a:ext>
              </a:extLst>
            </p:cNvPr>
            <p:cNvSpPr/>
            <p:nvPr/>
          </p:nvSpPr>
          <p:spPr>
            <a:xfrm rot="10800000">
              <a:off x="6884692" y="1271084"/>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 name="Oval 15">
              <a:extLst>
                <a:ext uri="{FF2B5EF4-FFF2-40B4-BE49-F238E27FC236}">
                  <a16:creationId xmlns:a16="http://schemas.microsoft.com/office/drawing/2014/main" id="{73097335-840C-7216-3273-D5D4DE22A60A}"/>
                </a:ext>
              </a:extLst>
            </p:cNvPr>
            <p:cNvSpPr/>
            <p:nvPr/>
          </p:nvSpPr>
          <p:spPr>
            <a:xfrm rot="886948" flipH="1">
              <a:off x="7507322" y="1299508"/>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CB31E4-0ED1-BB98-2309-5F9052B1A18E}"/>
                </a:ext>
              </a:extLst>
            </p:cNvPr>
            <p:cNvSpPr/>
            <p:nvPr/>
          </p:nvSpPr>
          <p:spPr>
            <a:xfrm rot="886948" flipH="1">
              <a:off x="6758410" y="1291389"/>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4E074476-3218-CD92-7CA1-AA69202A02E4}"/>
                </a:ext>
              </a:extLst>
            </p:cNvPr>
            <p:cNvSpPr/>
            <p:nvPr/>
          </p:nvSpPr>
          <p:spPr>
            <a:xfrm>
              <a:off x="6172201" y="990599"/>
              <a:ext cx="2361528" cy="2500357"/>
            </a:xfrm>
            <a:prstGeom prst="frame">
              <a:avLst>
                <a:gd name="adj1" fmla="val 53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a:extLst>
              <a:ext uri="{FF2B5EF4-FFF2-40B4-BE49-F238E27FC236}">
                <a16:creationId xmlns:a16="http://schemas.microsoft.com/office/drawing/2014/main" id="{BC40E9D8-DEC4-E680-9DFF-84D1E6C45015}"/>
              </a:ext>
            </a:extLst>
          </p:cNvPr>
          <p:cNvSpPr txBox="1"/>
          <p:nvPr/>
        </p:nvSpPr>
        <p:spPr>
          <a:xfrm>
            <a:off x="27193" y="6482292"/>
            <a:ext cx="6125378" cy="276999"/>
          </a:xfrm>
          <a:prstGeom prst="rect">
            <a:avLst/>
          </a:prstGeom>
          <a:noFill/>
        </p:spPr>
        <p:txBody>
          <a:bodyPr wrap="square">
            <a:spAutoFit/>
          </a:bodyPr>
          <a:lstStyle/>
          <a:p>
            <a:r>
              <a:rPr lang="en-US" sz="1200" dirty="0">
                <a:solidFill>
                  <a:schemeClr val="bg1"/>
                </a:solidFill>
              </a:rPr>
              <a:t>Presentation by http://fashionsbylynda.com/blog/</a:t>
            </a:r>
          </a:p>
        </p:txBody>
      </p:sp>
    </p:spTree>
    <p:extLst>
      <p:ext uri="{BB962C8B-B14F-4D97-AF65-F5344CB8AC3E}">
        <p14:creationId xmlns:p14="http://schemas.microsoft.com/office/powerpoint/2010/main" val="8950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4:1</a:t>
            </a:r>
          </a:p>
        </p:txBody>
      </p:sp>
      <p:sp>
        <p:nvSpPr>
          <p:cNvPr id="44" name="TextBox 43"/>
          <p:cNvSpPr txBox="1"/>
          <p:nvPr/>
        </p:nvSpPr>
        <p:spPr>
          <a:xfrm>
            <a:off x="391886" y="577725"/>
            <a:ext cx="5900057" cy="5262979"/>
          </a:xfrm>
          <a:prstGeom prst="rect">
            <a:avLst/>
          </a:prstGeom>
          <a:noFill/>
        </p:spPr>
        <p:txBody>
          <a:bodyPr wrap="square" rtlCol="0">
            <a:spAutoFit/>
          </a:bodyPr>
          <a:lstStyle/>
          <a:p>
            <a:r>
              <a:rPr lang="en-US" sz="2400" dirty="0">
                <a:solidFill>
                  <a:schemeClr val="bg1"/>
                </a:solidFill>
              </a:rPr>
              <a:t>“Just what authority Lucifer held before his rebellion we do not know, but he was an angel of light, his name Lucifer, meaning torchbearer. </a:t>
            </a:r>
          </a:p>
          <a:p>
            <a:endParaRPr lang="en-US" sz="2400" dirty="0">
              <a:solidFill>
                <a:schemeClr val="bg1"/>
              </a:solidFill>
            </a:endParaRPr>
          </a:p>
          <a:p>
            <a:r>
              <a:rPr lang="en-US" sz="2400" dirty="0">
                <a:solidFill>
                  <a:schemeClr val="bg1"/>
                </a:solidFill>
              </a:rPr>
              <a:t>Agency was given unto the spirits of men, and they had their talents and individual traits of character there as they do here. </a:t>
            </a:r>
          </a:p>
          <a:p>
            <a:endParaRPr lang="en-US" sz="2400" dirty="0">
              <a:solidFill>
                <a:schemeClr val="bg1"/>
              </a:solidFill>
            </a:endParaRPr>
          </a:p>
          <a:p>
            <a:r>
              <a:rPr lang="en-US" sz="2400" dirty="0">
                <a:solidFill>
                  <a:schemeClr val="bg1"/>
                </a:solidFill>
              </a:rPr>
              <a:t>It was due to this fact that Lucifer, who was proud and ambitious, rebelled against the Father when his pan for salvation of fallen man was rejected.”</a:t>
            </a:r>
          </a:p>
          <a:p>
            <a:r>
              <a:rPr lang="en-US" sz="1200" dirty="0">
                <a:solidFill>
                  <a:schemeClr val="bg1"/>
                </a:solidFill>
              </a:rPr>
              <a:t>Joseph Fielding Smith</a:t>
            </a:r>
          </a:p>
        </p:txBody>
      </p:sp>
      <p:grpSp>
        <p:nvGrpSpPr>
          <p:cNvPr id="5" name="Group 4"/>
          <p:cNvGrpSpPr/>
          <p:nvPr/>
        </p:nvGrpSpPr>
        <p:grpSpPr>
          <a:xfrm>
            <a:off x="8079173" y="141514"/>
            <a:ext cx="2325596" cy="3287486"/>
            <a:chOff x="6683829" y="86618"/>
            <a:chExt cx="1734693" cy="2452180"/>
          </a:xfrm>
        </p:grpSpPr>
        <p:grpSp>
          <p:nvGrpSpPr>
            <p:cNvPr id="51" name="Group 54"/>
            <p:cNvGrpSpPr/>
            <p:nvPr/>
          </p:nvGrpSpPr>
          <p:grpSpPr>
            <a:xfrm>
              <a:off x="6683829" y="318257"/>
              <a:ext cx="1395987" cy="2220541"/>
              <a:chOff x="8229600" y="1905000"/>
              <a:chExt cx="1285778" cy="2613919"/>
            </a:xfrm>
          </p:grpSpPr>
          <p:sp>
            <p:nvSpPr>
              <p:cNvPr id="52" name="Oval 5"/>
              <p:cNvSpPr/>
              <p:nvPr/>
            </p:nvSpPr>
            <p:spPr>
              <a:xfrm rot="20244480">
                <a:off x="8801765" y="4010606"/>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204902">
                <a:off x="8515350" y="40072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229628" y="3415213"/>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229600" y="34988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8481267">
                <a:off x="8631510" y="2789155"/>
                <a:ext cx="735188" cy="94061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2043946">
                <a:off x="8301128" y="26585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a:off x="8392886" y="26517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15350" y="19739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8017962">
                <a:off x="8314939" y="2206590"/>
                <a:ext cx="533400" cy="32727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4862556">
                <a:off x="8828786" y="2202416"/>
                <a:ext cx="533400" cy="2805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8534400" y="1905000"/>
                <a:ext cx="533400" cy="381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7689742" y="86618"/>
              <a:ext cx="728780" cy="2403653"/>
              <a:chOff x="7389973" y="1460776"/>
              <a:chExt cx="1312971" cy="4330424"/>
            </a:xfrm>
          </p:grpSpPr>
          <p:grpSp>
            <p:nvGrpSpPr>
              <p:cNvPr id="84" name="Group 238"/>
              <p:cNvGrpSpPr/>
              <p:nvPr/>
            </p:nvGrpSpPr>
            <p:grpSpPr>
              <a:xfrm rot="21065330">
                <a:off x="7389973" y="1460776"/>
                <a:ext cx="1312971" cy="2073815"/>
                <a:chOff x="6747898" y="3506037"/>
                <a:chExt cx="1509789" cy="2015745"/>
              </a:xfrm>
            </p:grpSpPr>
            <p:sp>
              <p:nvSpPr>
                <p:cNvPr id="127" name="Wave 126"/>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Wave 127"/>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Wave 128"/>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Wave 129"/>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Wave 131"/>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Wave 132"/>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488888" y="4781766"/>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696200" y="3200400"/>
                <a:ext cx="914400" cy="2590800"/>
                <a:chOff x="7696200" y="3200400"/>
                <a:chExt cx="914400" cy="2590800"/>
              </a:xfrm>
            </p:grpSpPr>
            <p:sp>
              <p:nvSpPr>
                <p:cNvPr id="123" name="Isosceles Triangle 122"/>
                <p:cNvSpPr/>
                <p:nvPr/>
              </p:nvSpPr>
              <p:spPr>
                <a:xfrm rot="10800000">
                  <a:off x="7696200" y="3200400"/>
                  <a:ext cx="914400" cy="2590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848600" y="3962400"/>
                  <a:ext cx="609600" cy="76200"/>
                </a:xfrm>
                <a:prstGeom prst="rect">
                  <a:avLst/>
                </a:prstGeom>
                <a:solidFill>
                  <a:srgbClr val="FFA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954818" y="4645891"/>
                  <a:ext cx="394855" cy="69273"/>
                </a:xfrm>
                <a:prstGeom prst="rect">
                  <a:avLst/>
                </a:prstGeom>
                <a:solidFill>
                  <a:srgbClr val="FFA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8001000" y="4038600"/>
                  <a:ext cx="304800" cy="609600"/>
                </a:xfrm>
                <a:prstGeom prst="flowChartSummingJunction">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04" y="4281704"/>
            <a:ext cx="1769423" cy="2232561"/>
          </a:xfrm>
          <a:prstGeom prst="rect">
            <a:avLst/>
          </a:prstGeom>
        </p:spPr>
      </p:pic>
    </p:spTree>
    <p:extLst>
      <p:ext uri="{BB962C8B-B14F-4D97-AF65-F5344CB8AC3E}">
        <p14:creationId xmlns:p14="http://schemas.microsoft.com/office/powerpoint/2010/main" val="14668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Isaiah 14:12-14</a:t>
            </a:r>
          </a:p>
        </p:txBody>
      </p:sp>
      <p:sp>
        <p:nvSpPr>
          <p:cNvPr id="8" name="Rectangle 7"/>
          <p:cNvSpPr/>
          <p:nvPr/>
        </p:nvSpPr>
        <p:spPr>
          <a:xfrm>
            <a:off x="380388" y="1528649"/>
            <a:ext cx="3679343" cy="1477328"/>
          </a:xfrm>
          <a:prstGeom prst="rect">
            <a:avLst/>
          </a:prstGeom>
        </p:spPr>
        <p:txBody>
          <a:bodyPr wrap="square">
            <a:spAutoFit/>
          </a:bodyPr>
          <a:lstStyle/>
          <a:p>
            <a:r>
              <a:rPr lang="en-US" b="0" i="1" dirty="0">
                <a:solidFill>
                  <a:srgbClr val="FFFF00"/>
                </a:solidFill>
                <a:effectLst/>
                <a:latin typeface="Palatino"/>
              </a:rPr>
              <a:t>How art thou</a:t>
            </a:r>
            <a:r>
              <a:rPr lang="en-US" i="1" dirty="0">
                <a:solidFill>
                  <a:srgbClr val="FFFF00"/>
                </a:solidFill>
                <a:latin typeface="Palatino"/>
              </a:rPr>
              <a:t> f</a:t>
            </a:r>
            <a:r>
              <a:rPr lang="en-US" b="0" i="1" u="none" strike="noStrike" dirty="0">
                <a:solidFill>
                  <a:srgbClr val="FFFF00"/>
                </a:solidFill>
                <a:effectLst/>
                <a:latin typeface="Palatino"/>
              </a:rPr>
              <a:t>allen</a:t>
            </a:r>
            <a:r>
              <a:rPr lang="en-US" b="0" i="1" dirty="0">
                <a:solidFill>
                  <a:srgbClr val="FFFF00"/>
                </a:solidFill>
                <a:effectLst/>
                <a:latin typeface="Palatino"/>
              </a:rPr>
              <a:t> from </a:t>
            </a:r>
            <a:r>
              <a:rPr lang="en-US" b="0" i="1" u="none" strike="noStrike" dirty="0">
                <a:solidFill>
                  <a:srgbClr val="FFFF00"/>
                </a:solidFill>
                <a:effectLst/>
                <a:latin typeface="Palatino"/>
              </a:rPr>
              <a:t>heaven</a:t>
            </a:r>
            <a:r>
              <a:rPr lang="en-US" b="0" i="1" dirty="0">
                <a:solidFill>
                  <a:srgbClr val="FFFF00"/>
                </a:solidFill>
                <a:effectLst/>
                <a:latin typeface="Palatino"/>
              </a:rPr>
              <a:t>, O </a:t>
            </a:r>
            <a:r>
              <a:rPr lang="en-US" b="0" i="1" u="none" strike="noStrike" dirty="0">
                <a:solidFill>
                  <a:srgbClr val="FFFF00"/>
                </a:solidFill>
                <a:effectLst/>
                <a:latin typeface="Palatino"/>
              </a:rPr>
              <a:t>Lucifer</a:t>
            </a:r>
            <a:r>
              <a:rPr lang="en-US" b="0" i="1" dirty="0">
                <a:solidFill>
                  <a:srgbClr val="FFFF00"/>
                </a:solidFill>
                <a:effectLst/>
                <a:latin typeface="Palatino"/>
              </a:rPr>
              <a:t>, son of the morning! how art thou cut down to the ground, which didst weaken the </a:t>
            </a:r>
            <a:r>
              <a:rPr lang="en-US" b="0" i="1" u="none" strike="noStrike" dirty="0">
                <a:solidFill>
                  <a:srgbClr val="FFFF00"/>
                </a:solidFill>
                <a:effectLst/>
                <a:latin typeface="Palatino"/>
              </a:rPr>
              <a:t>nations</a:t>
            </a:r>
            <a:r>
              <a:rPr lang="en-US" b="0" i="1" dirty="0">
                <a:solidFill>
                  <a:srgbClr val="FFFF00"/>
                </a:solidFill>
                <a:effectLst/>
                <a:latin typeface="Palatino"/>
              </a:rPr>
              <a:t>!</a:t>
            </a:r>
          </a:p>
        </p:txBody>
      </p:sp>
      <p:sp>
        <p:nvSpPr>
          <p:cNvPr id="2" name="Rectangle 1"/>
          <p:cNvSpPr/>
          <p:nvPr/>
        </p:nvSpPr>
        <p:spPr>
          <a:xfrm>
            <a:off x="3278574" y="3546993"/>
            <a:ext cx="4045352" cy="1754326"/>
          </a:xfrm>
          <a:prstGeom prst="rect">
            <a:avLst/>
          </a:prstGeom>
        </p:spPr>
        <p:txBody>
          <a:bodyPr wrap="square">
            <a:spAutoFit/>
          </a:bodyPr>
          <a:lstStyle/>
          <a:p>
            <a:r>
              <a:rPr lang="en-US" b="0" i="1" dirty="0">
                <a:solidFill>
                  <a:srgbClr val="FFFF00"/>
                </a:solidFill>
                <a:effectLst/>
                <a:latin typeface="Palatino"/>
              </a:rPr>
              <a:t>For thou hast said in thine </a:t>
            </a:r>
            <a:r>
              <a:rPr lang="en-US" b="0" i="1" u="none" strike="noStrike" dirty="0">
                <a:solidFill>
                  <a:srgbClr val="FFFF00"/>
                </a:solidFill>
                <a:effectLst/>
                <a:latin typeface="Palatino"/>
              </a:rPr>
              <a:t>heart</a:t>
            </a:r>
            <a:r>
              <a:rPr lang="en-US" b="0" i="1" dirty="0">
                <a:solidFill>
                  <a:srgbClr val="FFFF00"/>
                </a:solidFill>
                <a:effectLst/>
                <a:latin typeface="Palatino"/>
              </a:rPr>
              <a:t>, </a:t>
            </a:r>
            <a:r>
              <a:rPr lang="en-US" b="0" i="1" u="none" strike="noStrike" dirty="0">
                <a:solidFill>
                  <a:srgbClr val="FFFF00"/>
                </a:solidFill>
                <a:effectLst/>
                <a:latin typeface="Palatino"/>
              </a:rPr>
              <a:t>I</a:t>
            </a:r>
            <a:r>
              <a:rPr lang="en-US" b="0" i="1" dirty="0">
                <a:solidFill>
                  <a:srgbClr val="FFFF00"/>
                </a:solidFill>
                <a:effectLst/>
                <a:latin typeface="Palatino"/>
              </a:rPr>
              <a:t> will ascend into heaven, I will </a:t>
            </a:r>
            <a:r>
              <a:rPr lang="en-US" b="0" i="1" u="none" strike="noStrike" dirty="0">
                <a:solidFill>
                  <a:srgbClr val="FFFF00"/>
                </a:solidFill>
                <a:effectLst/>
                <a:latin typeface="Palatino"/>
              </a:rPr>
              <a:t>exalt</a:t>
            </a:r>
            <a:r>
              <a:rPr lang="en-US" b="0" i="1" dirty="0">
                <a:solidFill>
                  <a:srgbClr val="FFFF00"/>
                </a:solidFill>
                <a:effectLst/>
                <a:latin typeface="Palatino"/>
              </a:rPr>
              <a:t> my </a:t>
            </a:r>
            <a:r>
              <a:rPr lang="en-US" b="0" i="1" u="none" strike="noStrike" dirty="0">
                <a:solidFill>
                  <a:srgbClr val="FFFF00"/>
                </a:solidFill>
                <a:effectLst/>
                <a:latin typeface="Palatino"/>
              </a:rPr>
              <a:t>throne</a:t>
            </a:r>
            <a:r>
              <a:rPr lang="en-US" b="0" i="1" dirty="0">
                <a:solidFill>
                  <a:srgbClr val="FFFF00"/>
                </a:solidFill>
                <a:effectLst/>
                <a:latin typeface="Palatino"/>
              </a:rPr>
              <a:t> above the stars of God: I will sit also upon the mount of the congregation, in the sides of the </a:t>
            </a:r>
            <a:r>
              <a:rPr lang="en-US" b="0" i="1" u="none" strike="noStrike" dirty="0">
                <a:solidFill>
                  <a:srgbClr val="FFFF00"/>
                </a:solidFill>
                <a:effectLst/>
                <a:latin typeface="Palatino"/>
              </a:rPr>
              <a:t>north</a:t>
            </a:r>
            <a:r>
              <a:rPr lang="en-US" b="0" i="1" dirty="0">
                <a:solidFill>
                  <a:srgbClr val="FFFF00"/>
                </a:solidFill>
                <a:effectLst/>
                <a:latin typeface="Palatino"/>
              </a:rPr>
              <a:t>:</a:t>
            </a:r>
            <a:endParaRPr lang="en-US" i="1" dirty="0">
              <a:solidFill>
                <a:srgbClr val="FFFF00"/>
              </a:solidFill>
            </a:endParaRPr>
          </a:p>
        </p:txBody>
      </p:sp>
      <p:sp>
        <p:nvSpPr>
          <p:cNvPr id="3" name="Rectangle 2"/>
          <p:cNvSpPr/>
          <p:nvPr/>
        </p:nvSpPr>
        <p:spPr>
          <a:xfrm>
            <a:off x="5286859" y="5694748"/>
            <a:ext cx="6096000" cy="646331"/>
          </a:xfrm>
          <a:prstGeom prst="rect">
            <a:avLst/>
          </a:prstGeom>
        </p:spPr>
        <p:txBody>
          <a:bodyPr>
            <a:spAutoFit/>
          </a:bodyPr>
          <a:lstStyle/>
          <a:p>
            <a:r>
              <a:rPr lang="en-US" b="0" i="1" dirty="0">
                <a:solidFill>
                  <a:srgbClr val="FFFF00"/>
                </a:solidFill>
                <a:effectLst/>
                <a:latin typeface="Palatino"/>
              </a:rPr>
              <a:t>I will ascend above the heights of the clouds; I will be like the </a:t>
            </a:r>
            <a:r>
              <a:rPr lang="en-US" b="0" i="1" u="none" strike="noStrike" dirty="0">
                <a:solidFill>
                  <a:srgbClr val="FFFF00"/>
                </a:solidFill>
                <a:effectLst/>
                <a:latin typeface="Palatino"/>
              </a:rPr>
              <a:t>most</a:t>
            </a:r>
            <a:r>
              <a:rPr lang="en-US" b="0" i="1" dirty="0">
                <a:solidFill>
                  <a:srgbClr val="FFFF00"/>
                </a:solidFill>
                <a:effectLst/>
                <a:latin typeface="Palatino"/>
              </a:rPr>
              <a:t> High.</a:t>
            </a:r>
            <a:endParaRPr lang="en-US" i="1" dirty="0">
              <a:solidFill>
                <a:srgbClr val="FFFF00"/>
              </a:solidFill>
            </a:endParaRPr>
          </a:p>
        </p:txBody>
      </p:sp>
      <p:sp>
        <p:nvSpPr>
          <p:cNvPr id="37" name="TextBox 3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Lucifer’s Name</a:t>
            </a:r>
            <a:endParaRPr lang="en-US" sz="4400" dirty="0">
              <a:solidFill>
                <a:schemeClr val="bg1"/>
              </a:solidFill>
              <a:latin typeface="Eras Bold ITC" panose="020B0907030504020204" pitchFamily="34" charset="0"/>
            </a:endParaRPr>
          </a:p>
        </p:txBody>
      </p:sp>
      <p:sp>
        <p:nvSpPr>
          <p:cNvPr id="38" name="Rectangle 37"/>
          <p:cNvSpPr/>
          <p:nvPr/>
        </p:nvSpPr>
        <p:spPr>
          <a:xfrm>
            <a:off x="3092493" y="953333"/>
            <a:ext cx="6096000" cy="369332"/>
          </a:xfrm>
          <a:prstGeom prst="rect">
            <a:avLst/>
          </a:prstGeom>
        </p:spPr>
        <p:txBody>
          <a:bodyPr>
            <a:spAutoFit/>
          </a:bodyPr>
          <a:lstStyle/>
          <a:p>
            <a:pPr algn="ctr"/>
            <a:r>
              <a:rPr lang="en-US" b="0" dirty="0">
                <a:solidFill>
                  <a:schemeClr val="bg1"/>
                </a:solidFill>
                <a:effectLst/>
                <a:latin typeface="Palatino"/>
              </a:rPr>
              <a:t>Appears only once in the Bible</a:t>
            </a:r>
            <a:endParaRPr lang="en-US" dirty="0">
              <a:solidFill>
                <a:schemeClr val="bg1"/>
              </a:solidFill>
            </a:endParaRPr>
          </a:p>
        </p:txBody>
      </p:sp>
      <p:pic>
        <p:nvPicPr>
          <p:cNvPr id="4098" name="Picture 2" descr="http://www.mormonchronicle.com/wp-content/uploads/lucifer-angel-of-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265" y="1348180"/>
            <a:ext cx="3121228" cy="20808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fc09.deviantart.net/fs70/f/2013/337/e/9/e9a3450db4a89f90e3cc298a70599650-d6wmi8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07" y="3049520"/>
            <a:ext cx="1838325" cy="2486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5C3C72-649A-6083-456D-A02250710525}"/>
              </a:ext>
            </a:extLst>
          </p:cNvPr>
          <p:cNvPicPr>
            <a:picLocks noChangeAspect="1"/>
          </p:cNvPicPr>
          <p:nvPr/>
        </p:nvPicPr>
        <p:blipFill>
          <a:blip r:embed="rId5"/>
          <a:stretch>
            <a:fillRect/>
          </a:stretch>
        </p:blipFill>
        <p:spPr>
          <a:xfrm>
            <a:off x="7568868" y="3822429"/>
            <a:ext cx="3519434" cy="1799301"/>
          </a:xfrm>
          <a:prstGeom prst="rect">
            <a:avLst/>
          </a:prstGeom>
        </p:spPr>
      </p:pic>
    </p:spTree>
    <p:extLst>
      <p:ext uri="{BB962C8B-B14F-4D97-AF65-F5344CB8AC3E}">
        <p14:creationId xmlns:p14="http://schemas.microsoft.com/office/powerpoint/2010/main" val="21423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“My Beloved Son”</a:t>
            </a:r>
            <a:endParaRPr lang="en-US" sz="4400" dirty="0">
              <a:latin typeface="Eras Bold ITC" panose="020B0907030504020204" pitchFamily="34" charset="0"/>
            </a:endParaRPr>
          </a:p>
        </p:txBody>
      </p:sp>
      <p:sp>
        <p:nvSpPr>
          <p:cNvPr id="16" name="Rectangle 15"/>
          <p:cNvSpPr/>
          <p:nvPr/>
        </p:nvSpPr>
        <p:spPr>
          <a:xfrm>
            <a:off x="384177" y="1015663"/>
            <a:ext cx="3980996" cy="1200329"/>
          </a:xfrm>
          <a:prstGeom prst="rect">
            <a:avLst/>
          </a:prstGeom>
        </p:spPr>
        <p:txBody>
          <a:bodyPr wrap="square">
            <a:spAutoFit/>
          </a:bodyPr>
          <a:lstStyle/>
          <a:p>
            <a:r>
              <a:rPr lang="en-US" i="1" dirty="0">
                <a:latin typeface="Palatino"/>
              </a:rPr>
              <a:t>Who verily was foreordained before the foundation of the world, but was manifest in these last times for you. </a:t>
            </a:r>
          </a:p>
          <a:p>
            <a:r>
              <a:rPr lang="en-US" i="1" dirty="0">
                <a:latin typeface="Palatino"/>
              </a:rPr>
              <a:t>1 Peter:1:20</a:t>
            </a:r>
          </a:p>
        </p:txBody>
      </p:sp>
      <p:sp>
        <p:nvSpPr>
          <p:cNvPr id="21" name="TextBox 20"/>
          <p:cNvSpPr txBox="1"/>
          <p:nvPr/>
        </p:nvSpPr>
        <p:spPr>
          <a:xfrm>
            <a:off x="0" y="6488668"/>
            <a:ext cx="1883229" cy="369332"/>
          </a:xfrm>
          <a:prstGeom prst="rect">
            <a:avLst/>
          </a:prstGeom>
          <a:noFill/>
        </p:spPr>
        <p:txBody>
          <a:bodyPr wrap="square" rtlCol="0">
            <a:spAutoFit/>
          </a:bodyPr>
          <a:lstStyle/>
          <a:p>
            <a:r>
              <a:rPr lang="en-US" dirty="0"/>
              <a:t>Moses 4:2</a:t>
            </a:r>
          </a:p>
        </p:txBody>
      </p:sp>
      <p:sp>
        <p:nvSpPr>
          <p:cNvPr id="4" name="Rectangle 3"/>
          <p:cNvSpPr/>
          <p:nvPr/>
        </p:nvSpPr>
        <p:spPr>
          <a:xfrm>
            <a:off x="6999514" y="1015663"/>
            <a:ext cx="4648200" cy="1200329"/>
          </a:xfrm>
          <a:prstGeom prst="rect">
            <a:avLst/>
          </a:prstGeom>
        </p:spPr>
        <p:txBody>
          <a:bodyPr wrap="square">
            <a:spAutoFit/>
          </a:bodyPr>
          <a:lstStyle/>
          <a:p>
            <a:r>
              <a:rPr lang="en-US" b="0" i="1" dirty="0">
                <a:effectLst/>
                <a:latin typeface="Palatino"/>
              </a:rPr>
              <a:t>Behold, I am he who was </a:t>
            </a:r>
            <a:r>
              <a:rPr lang="en-US" b="0" i="1" u="none" strike="noStrike" dirty="0">
                <a:effectLst/>
                <a:latin typeface="Palatino"/>
              </a:rPr>
              <a:t>prepared</a:t>
            </a:r>
            <a:r>
              <a:rPr lang="en-US" b="0" i="1" dirty="0">
                <a:effectLst/>
                <a:latin typeface="Palatino"/>
              </a:rPr>
              <a:t> from the foundation of the world to </a:t>
            </a:r>
            <a:r>
              <a:rPr lang="en-US" b="0" i="1" u="none" strike="noStrike" dirty="0">
                <a:effectLst/>
                <a:latin typeface="Palatino"/>
              </a:rPr>
              <a:t>redeem</a:t>
            </a:r>
            <a:r>
              <a:rPr lang="en-US" b="0" i="1" dirty="0">
                <a:effectLst/>
                <a:latin typeface="Palatino"/>
              </a:rPr>
              <a:t> my people. Behold, I am Jesus Christ. </a:t>
            </a:r>
          </a:p>
          <a:p>
            <a:r>
              <a:rPr lang="en-US" i="1" dirty="0">
                <a:latin typeface="Palatino"/>
              </a:rPr>
              <a:t>Ether 3:14</a:t>
            </a:r>
          </a:p>
        </p:txBody>
      </p:sp>
      <p:sp>
        <p:nvSpPr>
          <p:cNvPr id="5" name="Rectangle 4"/>
          <p:cNvSpPr/>
          <p:nvPr/>
        </p:nvSpPr>
        <p:spPr>
          <a:xfrm>
            <a:off x="3453198" y="2817877"/>
            <a:ext cx="6096000" cy="1477328"/>
          </a:xfrm>
          <a:prstGeom prst="rect">
            <a:avLst/>
          </a:prstGeom>
        </p:spPr>
        <p:txBody>
          <a:bodyPr>
            <a:spAutoFit/>
          </a:bodyPr>
          <a:lstStyle/>
          <a:p>
            <a:r>
              <a:rPr lang="en-US" b="0" i="1" dirty="0">
                <a:effectLst/>
                <a:latin typeface="Palatino"/>
              </a:rPr>
              <a:t>And the </a:t>
            </a:r>
            <a:r>
              <a:rPr lang="en-US" b="0" i="1" u="none" strike="noStrike" dirty="0">
                <a:effectLst/>
                <a:latin typeface="Palatino"/>
              </a:rPr>
              <a:t>Lord</a:t>
            </a:r>
            <a:r>
              <a:rPr lang="en-US" b="0" i="1" dirty="0">
                <a:effectLst/>
                <a:latin typeface="Palatino"/>
              </a:rPr>
              <a:t> said: Whom shall I </a:t>
            </a:r>
            <a:r>
              <a:rPr lang="en-US" b="0" i="1" u="none" strike="noStrike" dirty="0">
                <a:effectLst/>
                <a:latin typeface="Palatino"/>
              </a:rPr>
              <a:t>send</a:t>
            </a:r>
            <a:r>
              <a:rPr lang="en-US" b="0" i="1" dirty="0">
                <a:effectLst/>
                <a:latin typeface="Palatino"/>
              </a:rPr>
              <a:t>? And one answered like unto the Son of Man: Here am I, send me. And </a:t>
            </a:r>
            <a:r>
              <a:rPr lang="en-US" b="0" i="1" u="none" strike="noStrike" dirty="0">
                <a:effectLst/>
                <a:latin typeface="Palatino"/>
              </a:rPr>
              <a:t>another</a:t>
            </a:r>
            <a:r>
              <a:rPr lang="en-US" b="0" i="1" dirty="0">
                <a:effectLst/>
                <a:latin typeface="Palatino"/>
              </a:rPr>
              <a:t> answered and said: Here am I, send me. And the Lord said: I will </a:t>
            </a:r>
            <a:r>
              <a:rPr lang="en-US" b="0" i="1" u="none" strike="noStrike" dirty="0">
                <a:effectLst/>
                <a:latin typeface="Palatino"/>
              </a:rPr>
              <a:t>send</a:t>
            </a:r>
            <a:r>
              <a:rPr lang="en-US" b="0" i="1" dirty="0">
                <a:effectLst/>
                <a:latin typeface="Palatino"/>
              </a:rPr>
              <a:t> the first.</a:t>
            </a:r>
          </a:p>
          <a:p>
            <a:r>
              <a:rPr lang="en-US" i="1" dirty="0">
                <a:latin typeface="Palatino"/>
              </a:rPr>
              <a:t>Abraham 3:27</a:t>
            </a:r>
            <a:endParaRPr lang="en-US" i="1" dirty="0"/>
          </a:p>
        </p:txBody>
      </p:sp>
      <p:grpSp>
        <p:nvGrpSpPr>
          <p:cNvPr id="24" name="Group 23"/>
          <p:cNvGrpSpPr/>
          <p:nvPr/>
        </p:nvGrpSpPr>
        <p:grpSpPr>
          <a:xfrm>
            <a:off x="7391466" y="3987137"/>
            <a:ext cx="3505068" cy="2501531"/>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49427" y="1060939"/>
              <a:ext cx="2371313" cy="1077218"/>
            </a:xfrm>
            <a:prstGeom prst="rect">
              <a:avLst/>
            </a:prstGeom>
          </p:spPr>
          <p:txBody>
            <a:bodyPr wrap="square">
              <a:spAutoFit/>
            </a:bodyPr>
            <a:lstStyle/>
            <a:p>
              <a:r>
                <a:rPr lang="en-US" sz="1600" b="1" dirty="0"/>
                <a:t>Jesus Christ was chosen in the premortal existence to be the Redeemer of mankind</a:t>
              </a:r>
              <a:endParaRPr lang="en-US" sz="1600" i="1" dirty="0"/>
            </a:p>
          </p:txBody>
        </p:sp>
      </p:grpSp>
      <p:grpSp>
        <p:nvGrpSpPr>
          <p:cNvPr id="39" name="Group 120"/>
          <p:cNvGrpSpPr/>
          <p:nvPr/>
        </p:nvGrpSpPr>
        <p:grpSpPr>
          <a:xfrm>
            <a:off x="4354718" y="962052"/>
            <a:ext cx="584261" cy="1349829"/>
            <a:chOff x="3962400" y="685800"/>
            <a:chExt cx="2514600" cy="4930345"/>
          </a:xfrm>
        </p:grpSpPr>
        <p:sp>
          <p:nvSpPr>
            <p:cNvPr id="40" name="Round Diagonal Corner Rectangle 39"/>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3"/>
            <p:cNvGrpSpPr/>
            <p:nvPr/>
          </p:nvGrpSpPr>
          <p:grpSpPr>
            <a:xfrm rot="2754858">
              <a:off x="4727425" y="4901111"/>
              <a:ext cx="483355" cy="946713"/>
              <a:chOff x="1676400" y="2133600"/>
              <a:chExt cx="1447800" cy="2088845"/>
            </a:xfrm>
          </p:grpSpPr>
          <p:sp>
            <p:nvSpPr>
              <p:cNvPr id="63" name="Oval 6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5"/>
            <p:cNvGrpSpPr/>
            <p:nvPr/>
          </p:nvGrpSpPr>
          <p:grpSpPr>
            <a:xfrm rot="18845142" flipH="1">
              <a:off x="5215780" y="4792556"/>
              <a:ext cx="525679" cy="955158"/>
              <a:chOff x="1676400" y="2133600"/>
              <a:chExt cx="1447800" cy="2088845"/>
            </a:xfrm>
          </p:grpSpPr>
          <p:sp>
            <p:nvSpPr>
              <p:cNvPr id="60" name="Oval 5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9"/>
            <p:cNvGrpSpPr/>
            <p:nvPr/>
          </p:nvGrpSpPr>
          <p:grpSpPr>
            <a:xfrm>
              <a:off x="4082143" y="2546274"/>
              <a:ext cx="2394857" cy="2681378"/>
              <a:chOff x="4419600" y="2060454"/>
              <a:chExt cx="3045502" cy="4187946"/>
            </a:xfrm>
          </p:grpSpPr>
          <p:sp>
            <p:nvSpPr>
              <p:cNvPr id="51" name="Oval 5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ound Diagonal Corner Rectangle 45"/>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24270" y="2175277"/>
              <a:ext cx="561416" cy="3973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266057" y="956856"/>
            <a:ext cx="731245" cy="1462490"/>
            <a:chOff x="5699794" y="1337082"/>
            <a:chExt cx="1310606" cy="3649561"/>
          </a:xfrm>
        </p:grpSpPr>
        <p:sp>
          <p:nvSpPr>
            <p:cNvPr id="67" name="Oval 66"/>
            <p:cNvSpPr/>
            <p:nvPr/>
          </p:nvSpPr>
          <p:spPr>
            <a:xfrm rot="18242526">
              <a:off x="6780635" y="3627916"/>
              <a:ext cx="215389" cy="2441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Oval 67"/>
            <p:cNvSpPr/>
            <p:nvPr/>
          </p:nvSpPr>
          <p:spPr>
            <a:xfrm>
              <a:off x="5949433"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a:off x="6261482"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Cloud 69"/>
            <p:cNvSpPr/>
            <p:nvPr/>
          </p:nvSpPr>
          <p:spPr>
            <a:xfrm rot="20835976" flipH="1">
              <a:off x="6414925" y="1623392"/>
              <a:ext cx="454119"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a:off x="5699794" y="3554127"/>
              <a:ext cx="171804" cy="408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Flowchart: Manual Operation 71"/>
            <p:cNvSpPr/>
            <p:nvPr/>
          </p:nvSpPr>
          <p:spPr>
            <a:xfrm rot="10800000">
              <a:off x="5943600" y="2743200"/>
              <a:ext cx="685801" cy="1861106"/>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p:cNvSpPr/>
            <p:nvPr/>
          </p:nvSpPr>
          <p:spPr>
            <a:xfrm>
              <a:off x="5943600" y="4572000"/>
              <a:ext cx="681602" cy="196294"/>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Flowchart: Extract 73"/>
            <p:cNvSpPr/>
            <p:nvPr/>
          </p:nvSpPr>
          <p:spPr>
            <a:xfrm rot="10800000">
              <a:off x="6129301" y="2620634"/>
              <a:ext cx="300656" cy="450216"/>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75" name="Flowchart: Manual Operation 74"/>
            <p:cNvSpPr/>
            <p:nvPr/>
          </p:nvSpPr>
          <p:spPr>
            <a:xfrm rot="12217775">
              <a:off x="5797270" y="2551319"/>
              <a:ext cx="35517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Flowchart: Manual Operation 75"/>
            <p:cNvSpPr/>
            <p:nvPr/>
          </p:nvSpPr>
          <p:spPr>
            <a:xfrm rot="9181948" flipH="1">
              <a:off x="6434240" y="2553900"/>
              <a:ext cx="35746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Cloud 76"/>
            <p:cNvSpPr/>
            <p:nvPr/>
          </p:nvSpPr>
          <p:spPr>
            <a:xfrm rot="764024">
              <a:off x="5708212" y="1617313"/>
              <a:ext cx="413583"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a:off x="6000450" y="1628800"/>
              <a:ext cx="558359" cy="11581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Cloud 78"/>
            <p:cNvSpPr/>
            <p:nvPr/>
          </p:nvSpPr>
          <p:spPr>
            <a:xfrm rot="16200000" flipH="1">
              <a:off x="6009387" y="1199290"/>
              <a:ext cx="583432" cy="85901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Rounded Rectangle 79"/>
            <p:cNvSpPr/>
            <p:nvPr/>
          </p:nvSpPr>
          <p:spPr>
            <a:xfrm>
              <a:off x="5828646" y="1628798"/>
              <a:ext cx="901966" cy="17502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ounded Rectangle 80"/>
            <p:cNvSpPr/>
            <p:nvPr/>
          </p:nvSpPr>
          <p:spPr>
            <a:xfrm>
              <a:off x="5960566" y="3638725"/>
              <a:ext cx="625854" cy="14196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2" name="Group 81"/>
            <p:cNvGrpSpPr/>
            <p:nvPr/>
          </p:nvGrpSpPr>
          <p:grpSpPr>
            <a:xfrm>
              <a:off x="6429963" y="3567742"/>
              <a:ext cx="373407" cy="1242098"/>
              <a:chOff x="5029205" y="1676401"/>
              <a:chExt cx="982013" cy="1407436"/>
            </a:xfrm>
            <a:solidFill>
              <a:srgbClr val="996633"/>
            </a:solidFill>
          </p:grpSpPr>
          <p:sp>
            <p:nvSpPr>
              <p:cNvPr id="83" name="Diagonal Stripe 82"/>
              <p:cNvSpPr/>
              <p:nvPr/>
            </p:nvSpPr>
            <p:spPr>
              <a:xfrm rot="19468279">
                <a:off x="5401618" y="1834736"/>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4" name="Diagonal Stripe 83"/>
              <p:cNvSpPr/>
              <p:nvPr/>
            </p:nvSpPr>
            <p:spPr>
              <a:xfrm rot="20963615">
                <a:off x="5066204" y="1940837"/>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5" name="Rounded Rectangle 84"/>
              <p:cNvSpPr/>
              <p:nvPr/>
            </p:nvSpPr>
            <p:spPr>
              <a:xfrm>
                <a:off x="5029205" y="1676401"/>
                <a:ext cx="548640" cy="334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pic>
        <p:nvPicPr>
          <p:cNvPr id="3" name="Picture 2">
            <a:extLst>
              <a:ext uri="{FF2B5EF4-FFF2-40B4-BE49-F238E27FC236}">
                <a16:creationId xmlns:a16="http://schemas.microsoft.com/office/drawing/2014/main" id="{2D5B3A18-D52B-2502-D73B-A6294183B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65" y="2570207"/>
            <a:ext cx="2628666" cy="3527669"/>
          </a:xfrm>
          <a:prstGeom prst="rect">
            <a:avLst/>
          </a:prstGeom>
        </p:spPr>
      </p:pic>
    </p:spTree>
    <p:extLst>
      <p:ext uri="{BB962C8B-B14F-4D97-AF65-F5344CB8AC3E}">
        <p14:creationId xmlns:p14="http://schemas.microsoft.com/office/powerpoint/2010/main" val="39165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out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4:3-4</a:t>
            </a:r>
          </a:p>
        </p:txBody>
      </p:sp>
      <p:sp>
        <p:nvSpPr>
          <p:cNvPr id="37" name="TextBox 3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Rebellion and a War of Words</a:t>
            </a:r>
          </a:p>
        </p:txBody>
      </p:sp>
      <p:sp>
        <p:nvSpPr>
          <p:cNvPr id="12" name="TextBox 11"/>
          <p:cNvSpPr txBox="1"/>
          <p:nvPr/>
        </p:nvSpPr>
        <p:spPr>
          <a:xfrm>
            <a:off x="4934592" y="1016970"/>
            <a:ext cx="6019800" cy="4585871"/>
          </a:xfrm>
          <a:prstGeom prst="rect">
            <a:avLst/>
          </a:prstGeom>
          <a:noFill/>
        </p:spPr>
        <p:txBody>
          <a:bodyPr wrap="square" rtlCol="0">
            <a:spAutoFit/>
          </a:bodyPr>
          <a:lstStyle/>
          <a:p>
            <a:r>
              <a:rPr lang="en-US" sz="2000" dirty="0">
                <a:solidFill>
                  <a:schemeClr val="bg1"/>
                </a:solidFill>
              </a:rPr>
              <a:t>“There was war in Heaven. That war was a war of words; it was a conflict of ideologies; it was a rebellion against God and his laws. </a:t>
            </a:r>
          </a:p>
          <a:p>
            <a:endParaRPr lang="en-US" sz="2000" dirty="0">
              <a:solidFill>
                <a:schemeClr val="bg1"/>
              </a:solidFill>
            </a:endParaRPr>
          </a:p>
          <a:p>
            <a:r>
              <a:rPr lang="en-US" sz="2000" dirty="0">
                <a:solidFill>
                  <a:schemeClr val="bg1"/>
                </a:solidFill>
              </a:rPr>
              <a:t>Lucifer sought to dethrone God, to sit himself on the divine throne, and to save all men without reference to their works. </a:t>
            </a:r>
          </a:p>
          <a:p>
            <a:endParaRPr lang="en-US" sz="2000" dirty="0">
              <a:solidFill>
                <a:schemeClr val="bg1"/>
              </a:solidFill>
            </a:endParaRPr>
          </a:p>
          <a:p>
            <a:r>
              <a:rPr lang="en-US" sz="2000" dirty="0">
                <a:solidFill>
                  <a:schemeClr val="bg1"/>
                </a:solidFill>
              </a:rPr>
              <a:t>He sought to deny men their agency so they could not sin. </a:t>
            </a:r>
          </a:p>
          <a:p>
            <a:endParaRPr lang="en-US" sz="2000" dirty="0">
              <a:solidFill>
                <a:schemeClr val="bg1"/>
              </a:solidFill>
            </a:endParaRPr>
          </a:p>
          <a:p>
            <a:r>
              <a:rPr lang="en-US" sz="2000" dirty="0">
                <a:solidFill>
                  <a:schemeClr val="bg1"/>
                </a:solidFill>
              </a:rPr>
              <a:t>He offered a mortal life of…evil…</a:t>
            </a:r>
          </a:p>
          <a:p>
            <a:r>
              <a:rPr lang="en-US" sz="2000" dirty="0">
                <a:solidFill>
                  <a:schemeClr val="bg1"/>
                </a:solidFill>
              </a:rPr>
              <a:t>following which all men would be </a:t>
            </a:r>
          </a:p>
          <a:p>
            <a:r>
              <a:rPr lang="en-US" sz="2000" dirty="0">
                <a:solidFill>
                  <a:schemeClr val="bg1"/>
                </a:solidFill>
              </a:rPr>
              <a:t>saved.”</a:t>
            </a:r>
          </a:p>
          <a:p>
            <a:r>
              <a:rPr lang="en-US" sz="1200" dirty="0">
                <a:solidFill>
                  <a:schemeClr val="bg1"/>
                </a:solidFill>
              </a:rPr>
              <a:t>Elder Bruce R. McConkie</a:t>
            </a:r>
          </a:p>
        </p:txBody>
      </p:sp>
      <p:grpSp>
        <p:nvGrpSpPr>
          <p:cNvPr id="53" name="Group 52"/>
          <p:cNvGrpSpPr/>
          <p:nvPr/>
        </p:nvGrpSpPr>
        <p:grpSpPr>
          <a:xfrm rot="16200000">
            <a:off x="-74535" y="1841570"/>
            <a:ext cx="5459772" cy="3623293"/>
            <a:chOff x="3090510" y="4267201"/>
            <a:chExt cx="2579761" cy="2057400"/>
          </a:xfrm>
        </p:grpSpPr>
        <p:sp>
          <p:nvSpPr>
            <p:cNvPr id="54" name="Frame 53"/>
            <p:cNvSpPr/>
            <p:nvPr/>
          </p:nvSpPr>
          <p:spPr>
            <a:xfrm>
              <a:off x="3090510" y="4267201"/>
              <a:ext cx="2579761" cy="2057400"/>
            </a:xfrm>
            <a:prstGeom prst="frame">
              <a:avLst>
                <a:gd name="adj1" fmla="val 7113"/>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3201209" y="4419600"/>
              <a:ext cx="2371347"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648421" y="3587761"/>
            <a:ext cx="2013856" cy="2215348"/>
            <a:chOff x="8935585" y="1219515"/>
            <a:chExt cx="2013856" cy="2215348"/>
          </a:xfrm>
        </p:grpSpPr>
        <p:sp>
          <p:nvSpPr>
            <p:cNvPr id="57" name="Folded Corner 56"/>
            <p:cNvSpPr/>
            <p:nvPr/>
          </p:nvSpPr>
          <p:spPr>
            <a:xfrm rot="463899">
              <a:off x="8935585" y="1503191"/>
              <a:ext cx="2013856" cy="1931672"/>
            </a:xfrm>
            <a:prstGeom prst="foldedCorner">
              <a:avLst>
                <a:gd name="adj" fmla="val 2537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942513" y="1219515"/>
              <a:ext cx="466914" cy="520331"/>
              <a:chOff x="3978462" y="4800600"/>
              <a:chExt cx="974538" cy="1086030"/>
            </a:xfrm>
          </p:grpSpPr>
          <p:sp>
            <p:nvSpPr>
              <p:cNvPr id="60" name="Isosceles Triangle 5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rot="482272">
              <a:off x="9259983" y="1971397"/>
              <a:ext cx="1328057" cy="923330"/>
            </a:xfrm>
            <a:prstGeom prst="rect">
              <a:avLst/>
            </a:prstGeom>
            <a:noFill/>
          </p:spPr>
          <p:txBody>
            <a:bodyPr wrap="square" rtlCol="0">
              <a:spAutoFit/>
            </a:bodyPr>
            <a:lstStyle/>
            <a:p>
              <a:pPr algn="ctr"/>
              <a:r>
                <a:rPr lang="en-US" dirty="0">
                  <a:latin typeface="Lucida Handwriting" panose="03010101010101010101" pitchFamily="66" charset="0"/>
                </a:rPr>
                <a:t>My Way or the Highway</a:t>
              </a:r>
            </a:p>
          </p:txBody>
        </p:sp>
      </p:grpSp>
      <p:grpSp>
        <p:nvGrpSpPr>
          <p:cNvPr id="68" name="Group 67"/>
          <p:cNvGrpSpPr/>
          <p:nvPr/>
        </p:nvGrpSpPr>
        <p:grpSpPr>
          <a:xfrm>
            <a:off x="1897441" y="1343293"/>
            <a:ext cx="1490767" cy="1909477"/>
            <a:chOff x="423677" y="4262352"/>
            <a:chExt cx="1666264" cy="2134265"/>
          </a:xfrm>
        </p:grpSpPr>
        <p:sp>
          <p:nvSpPr>
            <p:cNvPr id="69" name="Rectangle 68"/>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4"/>
            <p:cNvGrpSpPr/>
            <p:nvPr/>
          </p:nvGrpSpPr>
          <p:grpSpPr>
            <a:xfrm>
              <a:off x="519244" y="4590039"/>
              <a:ext cx="1519100" cy="1745588"/>
              <a:chOff x="6014594" y="3657600"/>
              <a:chExt cx="1233577" cy="1417495"/>
            </a:xfrm>
          </p:grpSpPr>
          <p:sp>
            <p:nvSpPr>
              <p:cNvPr id="72" name="Cloud 71"/>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gular Pentagon 75"/>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tored Data 79"/>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gular Pentagon 80"/>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gular Pentagon 81"/>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1"/>
              <p:cNvGrpSpPr/>
              <p:nvPr/>
            </p:nvGrpSpPr>
            <p:grpSpPr>
              <a:xfrm rot="16355409">
                <a:off x="6559288" y="3284183"/>
                <a:ext cx="209602" cy="1100863"/>
                <a:chOff x="6629400" y="1447800"/>
                <a:chExt cx="806264" cy="3603319"/>
              </a:xfrm>
            </p:grpSpPr>
            <p:grpSp>
              <p:nvGrpSpPr>
                <p:cNvPr id="86" name="Group 79"/>
                <p:cNvGrpSpPr/>
                <p:nvPr/>
              </p:nvGrpSpPr>
              <p:grpSpPr>
                <a:xfrm>
                  <a:off x="6629400" y="1447800"/>
                  <a:ext cx="713825" cy="1174911"/>
                  <a:chOff x="6629400" y="1447800"/>
                  <a:chExt cx="713825" cy="1174911"/>
                </a:xfrm>
              </p:grpSpPr>
              <p:sp>
                <p:nvSpPr>
                  <p:cNvPr id="95" name="Regular Pentagon 9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gular Pentagon 9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0"/>
                <p:cNvGrpSpPr/>
                <p:nvPr/>
              </p:nvGrpSpPr>
              <p:grpSpPr>
                <a:xfrm>
                  <a:off x="6645639" y="2683240"/>
                  <a:ext cx="713825" cy="1174911"/>
                  <a:chOff x="6629400" y="1447800"/>
                  <a:chExt cx="713825" cy="1174911"/>
                </a:xfrm>
              </p:grpSpPr>
              <p:sp>
                <p:nvSpPr>
                  <p:cNvPr id="93" name="Regular Pentagon 9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3"/>
                <p:cNvGrpSpPr/>
                <p:nvPr/>
              </p:nvGrpSpPr>
              <p:grpSpPr>
                <a:xfrm>
                  <a:off x="6721839" y="3876208"/>
                  <a:ext cx="713825" cy="1174911"/>
                  <a:chOff x="6629400" y="1447800"/>
                  <a:chExt cx="713825" cy="1174911"/>
                </a:xfrm>
              </p:grpSpPr>
              <p:sp>
                <p:nvSpPr>
                  <p:cNvPr id="91" name="Regular Pentagon 9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gular Pentagon 9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Quad Arrow 8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Moon 83"/>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Frame 70"/>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741227" y="4527050"/>
            <a:ext cx="3116065" cy="2223904"/>
            <a:chOff x="228600" y="381000"/>
            <a:chExt cx="3505068" cy="2501531"/>
          </a:xfrm>
        </p:grpSpPr>
        <p:grpSp>
          <p:nvGrpSpPr>
            <p:cNvPr id="45" name="Group 44"/>
            <p:cNvGrpSpPr/>
            <p:nvPr/>
          </p:nvGrpSpPr>
          <p:grpSpPr>
            <a:xfrm>
              <a:off x="228600" y="381000"/>
              <a:ext cx="3505068" cy="2501531"/>
              <a:chOff x="534986" y="381000"/>
              <a:chExt cx="2637111" cy="2501531"/>
            </a:xfrm>
          </p:grpSpPr>
          <p:sp>
            <p:nvSpPr>
              <p:cNvPr id="47" name="Rectangle 4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534986" y="384805"/>
                <a:ext cx="457200" cy="2497726"/>
                <a:chOff x="533400" y="381000"/>
                <a:chExt cx="457200" cy="2497726"/>
              </a:xfrm>
            </p:grpSpPr>
            <p:sp>
              <p:nvSpPr>
                <p:cNvPr id="63" name="Oval 6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714897" y="381000"/>
                <a:ext cx="457200" cy="2497726"/>
                <a:chOff x="2714897" y="457200"/>
                <a:chExt cx="457200" cy="2497726"/>
              </a:xfrm>
            </p:grpSpPr>
            <p:sp>
              <p:nvSpPr>
                <p:cNvPr id="50" name="Oval 4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ectangle 45"/>
            <p:cNvSpPr/>
            <p:nvPr/>
          </p:nvSpPr>
          <p:spPr>
            <a:xfrm>
              <a:off x="875936" y="1087048"/>
              <a:ext cx="2121979" cy="1211695"/>
            </a:xfrm>
            <a:prstGeom prst="rect">
              <a:avLst/>
            </a:prstGeom>
          </p:spPr>
          <p:txBody>
            <a:bodyPr wrap="square">
              <a:spAutoFit/>
            </a:bodyPr>
            <a:lstStyle/>
            <a:p>
              <a:r>
                <a:rPr lang="en-US" sz="1600" b="1" dirty="0"/>
                <a:t>Satan seeks to deceive and blind us so he can lead us captive at his will.</a:t>
              </a:r>
              <a:r>
                <a:rPr lang="en-US" sz="1600" dirty="0"/>
                <a:t> </a:t>
              </a:r>
              <a:endParaRPr lang="en-US" sz="1600" i="1" dirty="0"/>
            </a:p>
          </p:txBody>
        </p:sp>
      </p:grpSp>
      <p:pic>
        <p:nvPicPr>
          <p:cNvPr id="3" name="Picture 2">
            <a:extLst>
              <a:ext uri="{FF2B5EF4-FFF2-40B4-BE49-F238E27FC236}">
                <a16:creationId xmlns:a16="http://schemas.microsoft.com/office/drawing/2014/main" id="{947C4CC7-B944-4608-83EC-BEC5FBC0E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504" y="844762"/>
            <a:ext cx="914400" cy="1276350"/>
          </a:xfrm>
          <a:prstGeom prst="rect">
            <a:avLst/>
          </a:prstGeom>
        </p:spPr>
      </p:pic>
    </p:spTree>
    <p:extLst>
      <p:ext uri="{BB962C8B-B14F-4D97-AF65-F5344CB8AC3E}">
        <p14:creationId xmlns:p14="http://schemas.microsoft.com/office/powerpoint/2010/main" val="30906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4:3-4</a:t>
            </a:r>
          </a:p>
        </p:txBody>
      </p:sp>
      <p:sp>
        <p:nvSpPr>
          <p:cNvPr id="37" name="TextBox 3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Fallen Spirits</a:t>
            </a:r>
          </a:p>
        </p:txBody>
      </p:sp>
      <p:sp>
        <p:nvSpPr>
          <p:cNvPr id="12" name="TextBox 11"/>
          <p:cNvSpPr txBox="1"/>
          <p:nvPr/>
        </p:nvSpPr>
        <p:spPr>
          <a:xfrm>
            <a:off x="473527" y="1091740"/>
            <a:ext cx="6482443" cy="3970318"/>
          </a:xfrm>
          <a:prstGeom prst="rect">
            <a:avLst/>
          </a:prstGeom>
          <a:noFill/>
        </p:spPr>
        <p:txBody>
          <a:bodyPr wrap="square" rtlCol="0">
            <a:spAutoFit/>
          </a:bodyPr>
          <a:lstStyle/>
          <a:p>
            <a:r>
              <a:rPr lang="en-US" sz="2400" dirty="0">
                <a:solidFill>
                  <a:schemeClr val="bg1"/>
                </a:solidFill>
              </a:rPr>
              <a:t>“Every person who desires and strives to be a Saint is closely watched by fallen spirits that came here when Lucifer fell, and by the spirits of wicked persons who have been here in tabernacles and departed from them, but who are still under the control of the prince of the power of the air. </a:t>
            </a:r>
          </a:p>
          <a:p>
            <a:endParaRPr lang="en-US" sz="2400" dirty="0">
              <a:solidFill>
                <a:schemeClr val="bg1"/>
              </a:solidFill>
            </a:endParaRPr>
          </a:p>
          <a:p>
            <a:r>
              <a:rPr lang="en-US" sz="2400" dirty="0">
                <a:solidFill>
                  <a:schemeClr val="bg1"/>
                </a:solidFill>
              </a:rPr>
              <a:t>Those spirits are never idle: they are watching every person who wishes to do right and are continually prompting them to do wrong.”</a:t>
            </a:r>
          </a:p>
          <a:p>
            <a:r>
              <a:rPr lang="en-US" sz="1200" dirty="0">
                <a:solidFill>
                  <a:schemeClr val="bg1"/>
                </a:solidFill>
              </a:rPr>
              <a:t>Brigham Young</a:t>
            </a:r>
          </a:p>
        </p:txBody>
      </p:sp>
      <p:pic>
        <p:nvPicPr>
          <p:cNvPr id="10242" name="Picture 2" descr="http://static.dailystrength.org/groupfiles/7/2/3/4/10004327/g_14236382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458" y="1337511"/>
            <a:ext cx="3982420" cy="3081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826" t="17648" r="10343" b="14456"/>
          <a:stretch/>
        </p:blipFill>
        <p:spPr>
          <a:xfrm>
            <a:off x="2743200" y="4942963"/>
            <a:ext cx="1589314" cy="1545705"/>
          </a:xfrm>
          <a:prstGeom prst="rect">
            <a:avLst/>
          </a:prstGeom>
        </p:spPr>
      </p:pic>
      <p:sp>
        <p:nvSpPr>
          <p:cNvPr id="97" name="TextBox 96"/>
          <p:cNvSpPr txBox="1"/>
          <p:nvPr/>
        </p:nvSpPr>
        <p:spPr>
          <a:xfrm>
            <a:off x="6455228" y="5270586"/>
            <a:ext cx="4871357" cy="830997"/>
          </a:xfrm>
          <a:prstGeom prst="rect">
            <a:avLst/>
          </a:prstGeom>
          <a:noFill/>
        </p:spPr>
        <p:txBody>
          <a:bodyPr wrap="square" rtlCol="0">
            <a:spAutoFit/>
          </a:bodyPr>
          <a:lstStyle/>
          <a:p>
            <a:pPr algn="ctr"/>
            <a:r>
              <a:rPr lang="en-US" sz="2400" dirty="0">
                <a:solidFill>
                  <a:schemeClr val="bg1"/>
                </a:solidFill>
              </a:rPr>
              <a:t>Those who followed Satan are called “Sons of Perdition”</a:t>
            </a:r>
            <a:endParaRPr lang="en-US" sz="1200" dirty="0">
              <a:solidFill>
                <a:schemeClr val="bg1"/>
              </a:solidFill>
            </a:endParaRPr>
          </a:p>
        </p:txBody>
      </p:sp>
    </p:spTree>
    <p:extLst>
      <p:ext uri="{BB962C8B-B14F-4D97-AF65-F5344CB8AC3E}">
        <p14:creationId xmlns:p14="http://schemas.microsoft.com/office/powerpoint/2010/main" val="27928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par>
                                <p:cTn id="10" presetID="1" presetClass="entr" presetSubtype="0" fill="hold" nodeType="with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4:3-4</a:t>
            </a:r>
          </a:p>
        </p:txBody>
      </p:sp>
      <p:sp>
        <p:nvSpPr>
          <p:cNvPr id="37" name="TextBox 3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Satan’s Influence</a:t>
            </a:r>
          </a:p>
        </p:txBody>
      </p:sp>
      <p:sp>
        <p:nvSpPr>
          <p:cNvPr id="12" name="TextBox 11"/>
          <p:cNvSpPr txBox="1"/>
          <p:nvPr/>
        </p:nvSpPr>
        <p:spPr>
          <a:xfrm>
            <a:off x="473527" y="1091740"/>
            <a:ext cx="6482443" cy="2492990"/>
          </a:xfrm>
          <a:prstGeom prst="rect">
            <a:avLst/>
          </a:prstGeom>
          <a:noFill/>
        </p:spPr>
        <p:txBody>
          <a:bodyPr wrap="square" rtlCol="0">
            <a:spAutoFit/>
          </a:bodyPr>
          <a:lstStyle/>
          <a:p>
            <a:r>
              <a:rPr lang="en-US" sz="2400" dirty="0">
                <a:solidFill>
                  <a:schemeClr val="bg1"/>
                </a:solidFill>
              </a:rPr>
              <a:t>“The war that began in heaven is not yet over. The conflict continues on the battlefield of mortality. And one of Lucifer’s primary strategies has been to restrict our agency through the power of earthly governments. Proof of this is found in the long history of humanity.”</a:t>
            </a:r>
          </a:p>
          <a:p>
            <a:r>
              <a:rPr lang="en-US" sz="1200" dirty="0">
                <a:solidFill>
                  <a:schemeClr val="bg1"/>
                </a:solidFill>
              </a:rPr>
              <a:t>Ezra Taft Benson</a:t>
            </a:r>
          </a:p>
        </p:txBody>
      </p:sp>
      <p:pic>
        <p:nvPicPr>
          <p:cNvPr id="13314" name="Picture 2" descr="http://usabilitygeek.com/wp-content/uploads/2011/10/Official-Usability-Web-Site-Guidelines-of-Governments-From-Around-the-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404" y="3107418"/>
            <a:ext cx="6181725" cy="3143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2202F0-EE74-4BD6-8A4A-4D1B5B586D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3165" y="252770"/>
            <a:ext cx="947928" cy="1341120"/>
          </a:xfrm>
          <a:prstGeom prst="rect">
            <a:avLst/>
          </a:prstGeom>
        </p:spPr>
      </p:pic>
    </p:spTree>
    <p:extLst>
      <p:ext uri="{BB962C8B-B14F-4D97-AF65-F5344CB8AC3E}">
        <p14:creationId xmlns:p14="http://schemas.microsoft.com/office/powerpoint/2010/main" val="83692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DC08D-3202-90FE-0A46-B4EC70FC6A03}"/>
            </a:ext>
          </a:extLst>
        </p:cNvPr>
        <p:cNvGrpSpPr/>
        <p:nvPr/>
      </p:nvGrpSpPr>
      <p:grpSpPr>
        <a:xfrm>
          <a:off x="0" y="0"/>
          <a:ext cx="0" cy="0"/>
          <a:chOff x="0" y="0"/>
          <a:chExt cx="0" cy="0"/>
        </a:xfrm>
      </p:grpSpPr>
      <p:pic>
        <p:nvPicPr>
          <p:cNvPr id="1026" name="Picture 2" descr="http://www.drapekings.com/wp-content/uploads/2011/05/Encore-Black-Drapery-Fabric-by-Drape-Kings-Final.jpg">
            <a:extLst>
              <a:ext uri="{FF2B5EF4-FFF2-40B4-BE49-F238E27FC236}">
                <a16:creationId xmlns:a16="http://schemas.microsoft.com/office/drawing/2014/main" id="{467F8B88-4312-F21A-FED6-B83C2D584D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8" y="-16066"/>
            <a:ext cx="6132671" cy="6899255"/>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F8CECFEC-7729-A57E-F101-6EEDC699ACEF}"/>
              </a:ext>
            </a:extLst>
          </p:cNvPr>
          <p:cNvSpPr txBox="1"/>
          <p:nvPr/>
        </p:nvSpPr>
        <p:spPr>
          <a:xfrm>
            <a:off x="0" y="91554"/>
            <a:ext cx="12192000" cy="646331"/>
          </a:xfrm>
          <a:prstGeom prst="rect">
            <a:avLst/>
          </a:prstGeom>
          <a:noFill/>
        </p:spPr>
        <p:txBody>
          <a:bodyPr wrap="square" rtlCol="0">
            <a:spAutoFit/>
          </a:bodyPr>
          <a:lstStyle/>
          <a:p>
            <a:r>
              <a:rPr lang="en-US" sz="3600" dirty="0">
                <a:solidFill>
                  <a:schemeClr val="bg1"/>
                </a:solidFill>
                <a:latin typeface="Eras Bold ITC" panose="020B0907030504020204" pitchFamily="34" charset="0"/>
              </a:rPr>
              <a:t>                          Isaiah 5:20     </a:t>
            </a:r>
            <a:r>
              <a:rPr lang="en-US" sz="3600" dirty="0">
                <a:latin typeface="Eras Bold ITC" panose="020B0907030504020204" pitchFamily="34" charset="0"/>
              </a:rPr>
              <a:t>Review</a:t>
            </a:r>
          </a:p>
        </p:txBody>
      </p:sp>
      <p:grpSp>
        <p:nvGrpSpPr>
          <p:cNvPr id="1024" name="Group 1023">
            <a:extLst>
              <a:ext uri="{FF2B5EF4-FFF2-40B4-BE49-F238E27FC236}">
                <a16:creationId xmlns:a16="http://schemas.microsoft.com/office/drawing/2014/main" id="{62D08C4C-1906-37B7-28DD-C0388CAA3820}"/>
              </a:ext>
            </a:extLst>
          </p:cNvPr>
          <p:cNvGrpSpPr/>
          <p:nvPr/>
        </p:nvGrpSpPr>
        <p:grpSpPr>
          <a:xfrm>
            <a:off x="528644" y="815019"/>
            <a:ext cx="2367845" cy="1435541"/>
            <a:chOff x="528644" y="815019"/>
            <a:chExt cx="2367845" cy="1435541"/>
          </a:xfrm>
        </p:grpSpPr>
        <p:sp>
          <p:nvSpPr>
            <p:cNvPr id="4" name="TextBox 3">
              <a:extLst>
                <a:ext uri="{FF2B5EF4-FFF2-40B4-BE49-F238E27FC236}">
                  <a16:creationId xmlns:a16="http://schemas.microsoft.com/office/drawing/2014/main" id="{8D3075F0-9654-32B8-0C76-3A601996F0BF}"/>
                </a:ext>
              </a:extLst>
            </p:cNvPr>
            <p:cNvSpPr txBox="1"/>
            <p:nvPr/>
          </p:nvSpPr>
          <p:spPr>
            <a:xfrm>
              <a:off x="528644" y="1007255"/>
              <a:ext cx="1883229" cy="523220"/>
            </a:xfrm>
            <a:prstGeom prst="rect">
              <a:avLst/>
            </a:prstGeom>
            <a:noFill/>
          </p:spPr>
          <p:txBody>
            <a:bodyPr wrap="square" rtlCol="0">
              <a:spAutoFit/>
            </a:bodyPr>
            <a:lstStyle/>
            <a:p>
              <a:pPr fontAlgn="base"/>
              <a:r>
                <a:rPr lang="en-US" sz="2800" dirty="0">
                  <a:solidFill>
                    <a:schemeClr val="bg1"/>
                  </a:solidFill>
                </a:rPr>
                <a:t>Evil</a:t>
              </a:r>
            </a:p>
          </p:txBody>
        </p:sp>
        <p:grpSp>
          <p:nvGrpSpPr>
            <p:cNvPr id="105" name="Group 104">
              <a:extLst>
                <a:ext uri="{FF2B5EF4-FFF2-40B4-BE49-F238E27FC236}">
                  <a16:creationId xmlns:a16="http://schemas.microsoft.com/office/drawing/2014/main" id="{A880FD3A-B61F-FD09-AA2C-2C4ADFC15BC2}"/>
                </a:ext>
              </a:extLst>
            </p:cNvPr>
            <p:cNvGrpSpPr/>
            <p:nvPr/>
          </p:nvGrpSpPr>
          <p:grpSpPr>
            <a:xfrm>
              <a:off x="1501966" y="815019"/>
              <a:ext cx="1394523" cy="1435541"/>
              <a:chOff x="7423791" y="802486"/>
              <a:chExt cx="2667000" cy="2667000"/>
            </a:xfrm>
          </p:grpSpPr>
          <p:sp>
            <p:nvSpPr>
              <p:cNvPr id="106" name="Oval 105">
                <a:extLst>
                  <a:ext uri="{FF2B5EF4-FFF2-40B4-BE49-F238E27FC236}">
                    <a16:creationId xmlns:a16="http://schemas.microsoft.com/office/drawing/2014/main" id="{9CA76002-A565-6E6B-0EBC-1C3A4D3EEAF4}"/>
                  </a:ext>
                </a:extLst>
              </p:cNvPr>
              <p:cNvSpPr/>
              <p:nvPr/>
            </p:nvSpPr>
            <p:spPr>
              <a:xfrm>
                <a:off x="7423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4A222386-B33E-B9F8-AEE4-0766A0BADD2C}"/>
                  </a:ext>
                </a:extLst>
              </p:cNvPr>
              <p:cNvGrpSpPr/>
              <p:nvPr/>
            </p:nvGrpSpPr>
            <p:grpSpPr>
              <a:xfrm>
                <a:off x="7789944" y="1346934"/>
                <a:ext cx="762000" cy="762000"/>
                <a:chOff x="1226056" y="2773679"/>
                <a:chExt cx="762000" cy="762000"/>
              </a:xfrm>
            </p:grpSpPr>
            <p:sp>
              <p:nvSpPr>
                <p:cNvPr id="116" name="Oval 115">
                  <a:extLst>
                    <a:ext uri="{FF2B5EF4-FFF2-40B4-BE49-F238E27FC236}">
                      <a16:creationId xmlns:a16="http://schemas.microsoft.com/office/drawing/2014/main" id="{9A88C078-CA29-D658-B3B6-AD6B1F02D79A}"/>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15D2C7E-26A3-1A3E-57D7-2B2B21D3DF73}"/>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DABA34F-2822-8926-C2D4-6ED2C4E6E247}"/>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4CF267B7-374D-A9D4-4194-4A66BA1CE200}"/>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6314B7F2-5677-8D76-75DE-68AC1E2A47FC}"/>
                  </a:ext>
                </a:extLst>
              </p:cNvPr>
              <p:cNvGrpSpPr/>
              <p:nvPr/>
            </p:nvGrpSpPr>
            <p:grpSpPr>
              <a:xfrm flipH="1">
                <a:off x="8831102" y="1348665"/>
                <a:ext cx="762000" cy="762000"/>
                <a:chOff x="1226056" y="2773679"/>
                <a:chExt cx="762000" cy="762000"/>
              </a:xfrm>
            </p:grpSpPr>
            <p:sp>
              <p:nvSpPr>
                <p:cNvPr id="112" name="Oval 111">
                  <a:extLst>
                    <a:ext uri="{FF2B5EF4-FFF2-40B4-BE49-F238E27FC236}">
                      <a16:creationId xmlns:a16="http://schemas.microsoft.com/office/drawing/2014/main" id="{62765549-8F44-D7AF-C634-477DF3AE18C9}"/>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68940002-F492-714C-1AF3-34EE58190E34}"/>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A4EF9DB-1471-A26B-5A0F-6DFD8354ADE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812AC8F-05D4-1467-A3A9-6106F796F5E9}"/>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a:extLst>
                  <a:ext uri="{FF2B5EF4-FFF2-40B4-BE49-F238E27FC236}">
                    <a16:creationId xmlns:a16="http://schemas.microsoft.com/office/drawing/2014/main" id="{4B55D509-43CD-C01F-A8B7-0A35AA2811FC}"/>
                  </a:ext>
                </a:extLst>
              </p:cNvPr>
              <p:cNvSpPr/>
              <p:nvPr/>
            </p:nvSpPr>
            <p:spPr>
              <a:xfrm rot="17183275">
                <a:off x="7974152" y="90733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Moon 109">
                <a:extLst>
                  <a:ext uri="{FF2B5EF4-FFF2-40B4-BE49-F238E27FC236}">
                    <a16:creationId xmlns:a16="http://schemas.microsoft.com/office/drawing/2014/main" id="{EAE1EA11-8708-3E0E-7982-1D4C915BF315}"/>
                  </a:ext>
                </a:extLst>
              </p:cNvPr>
              <p:cNvSpPr/>
              <p:nvPr/>
            </p:nvSpPr>
            <p:spPr>
              <a:xfrm rot="15320344">
                <a:off x="9129657" y="92208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8" descr="http://upload.wikimedia.org/wikipedia/commons/thumb/1/12/Tooth_icon_001.svg/477px-Tooth_icon_001.svg.png">
                <a:extLst>
                  <a:ext uri="{FF2B5EF4-FFF2-40B4-BE49-F238E27FC236}">
                    <a16:creationId xmlns:a16="http://schemas.microsoft.com/office/drawing/2014/main" id="{4C2FF1FE-EA85-9ABA-4988-E08A00CD4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5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8" name="Group 1027">
            <a:extLst>
              <a:ext uri="{FF2B5EF4-FFF2-40B4-BE49-F238E27FC236}">
                <a16:creationId xmlns:a16="http://schemas.microsoft.com/office/drawing/2014/main" id="{C590D1E9-B535-806A-74C6-CCCFB7D9F5F9}"/>
              </a:ext>
            </a:extLst>
          </p:cNvPr>
          <p:cNvGrpSpPr/>
          <p:nvPr/>
        </p:nvGrpSpPr>
        <p:grpSpPr>
          <a:xfrm>
            <a:off x="6890087" y="757229"/>
            <a:ext cx="2827132" cy="1350085"/>
            <a:chOff x="6890087" y="757229"/>
            <a:chExt cx="2827132" cy="1350085"/>
          </a:xfrm>
        </p:grpSpPr>
        <p:sp>
          <p:nvSpPr>
            <p:cNvPr id="100" name="TextBox 99">
              <a:extLst>
                <a:ext uri="{FF2B5EF4-FFF2-40B4-BE49-F238E27FC236}">
                  <a16:creationId xmlns:a16="http://schemas.microsoft.com/office/drawing/2014/main" id="{CCDEA8A0-B93F-9092-422D-AFFB794EBC7C}"/>
                </a:ext>
              </a:extLst>
            </p:cNvPr>
            <p:cNvSpPr txBox="1"/>
            <p:nvPr/>
          </p:nvSpPr>
          <p:spPr>
            <a:xfrm>
              <a:off x="6890087" y="1102153"/>
              <a:ext cx="1883229" cy="523220"/>
            </a:xfrm>
            <a:prstGeom prst="rect">
              <a:avLst/>
            </a:prstGeom>
            <a:noFill/>
          </p:spPr>
          <p:txBody>
            <a:bodyPr wrap="square" rtlCol="0">
              <a:spAutoFit/>
            </a:bodyPr>
            <a:lstStyle/>
            <a:p>
              <a:pPr fontAlgn="base"/>
              <a:r>
                <a:rPr lang="en-US" sz="2800" dirty="0"/>
                <a:t>Good</a:t>
              </a:r>
            </a:p>
          </p:txBody>
        </p:sp>
        <p:grpSp>
          <p:nvGrpSpPr>
            <p:cNvPr id="120" name="Group 119">
              <a:extLst>
                <a:ext uri="{FF2B5EF4-FFF2-40B4-BE49-F238E27FC236}">
                  <a16:creationId xmlns:a16="http://schemas.microsoft.com/office/drawing/2014/main" id="{206CCB65-44BC-998B-5F56-E9AD7B21E236}"/>
                </a:ext>
              </a:extLst>
            </p:cNvPr>
            <p:cNvGrpSpPr/>
            <p:nvPr/>
          </p:nvGrpSpPr>
          <p:grpSpPr>
            <a:xfrm>
              <a:off x="8367134" y="757229"/>
              <a:ext cx="1350085" cy="1350085"/>
              <a:chOff x="5003637" y="4031221"/>
              <a:chExt cx="2667000" cy="2667000"/>
            </a:xfrm>
          </p:grpSpPr>
          <p:sp>
            <p:nvSpPr>
              <p:cNvPr id="121" name="Oval 120">
                <a:extLst>
                  <a:ext uri="{FF2B5EF4-FFF2-40B4-BE49-F238E27FC236}">
                    <a16:creationId xmlns:a16="http://schemas.microsoft.com/office/drawing/2014/main" id="{02B2AB9F-AC71-B28E-F1B7-CCF01DB0EC68}"/>
                  </a:ext>
                </a:extLst>
              </p:cNvPr>
              <p:cNvSpPr/>
              <p:nvPr/>
            </p:nvSpPr>
            <p:spPr>
              <a:xfrm>
                <a:off x="5003637" y="403122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a:extLst>
                  <a:ext uri="{FF2B5EF4-FFF2-40B4-BE49-F238E27FC236}">
                    <a16:creationId xmlns:a16="http://schemas.microsoft.com/office/drawing/2014/main" id="{E63B8C92-B5AA-D09D-9E34-47E4A6FFC012}"/>
                  </a:ext>
                </a:extLst>
              </p:cNvPr>
              <p:cNvSpPr/>
              <p:nvPr/>
            </p:nvSpPr>
            <p:spPr>
              <a:xfrm rot="16200000">
                <a:off x="6116595" y="5417495"/>
                <a:ext cx="405949" cy="1098640"/>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3" name="Group 122">
                <a:extLst>
                  <a:ext uri="{FF2B5EF4-FFF2-40B4-BE49-F238E27FC236}">
                    <a16:creationId xmlns:a16="http://schemas.microsoft.com/office/drawing/2014/main" id="{5F3A76DE-5771-508C-313A-DCC1C96CA399}"/>
                  </a:ext>
                </a:extLst>
              </p:cNvPr>
              <p:cNvGrpSpPr/>
              <p:nvPr/>
            </p:nvGrpSpPr>
            <p:grpSpPr>
              <a:xfrm rot="377617">
                <a:off x="6513334" y="4633573"/>
                <a:ext cx="612001" cy="612001"/>
                <a:chOff x="2452639" y="4588413"/>
                <a:chExt cx="612001" cy="612001"/>
              </a:xfrm>
            </p:grpSpPr>
            <p:sp>
              <p:nvSpPr>
                <p:cNvPr id="129" name="Oval 128">
                  <a:extLst>
                    <a:ext uri="{FF2B5EF4-FFF2-40B4-BE49-F238E27FC236}">
                      <a16:creationId xmlns:a16="http://schemas.microsoft.com/office/drawing/2014/main" id="{E564E760-4859-10F7-74FA-EF9A51E6DA0F}"/>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A43106D-153C-DF2B-82D5-5C662431C328}"/>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B1BCEEF-B231-7E9C-6DC9-65D538558D97}"/>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BB6BFC92-CA50-7C81-221C-48AAFBC118B6}"/>
                    </a:ext>
                  </a:extLst>
                </p:cNvPr>
                <p:cNvSpPr/>
                <p:nvPr/>
              </p:nvSpPr>
              <p:spPr>
                <a:xfrm flipH="1">
                  <a:off x="2635368" y="4914300"/>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06D389B9-A48A-B06E-AC97-54FC2FEF6DA7}"/>
                  </a:ext>
                </a:extLst>
              </p:cNvPr>
              <p:cNvGrpSpPr/>
              <p:nvPr/>
            </p:nvGrpSpPr>
            <p:grpSpPr>
              <a:xfrm rot="377617" flipH="1">
                <a:off x="5543318" y="4627106"/>
                <a:ext cx="612001" cy="612001"/>
                <a:chOff x="2452639" y="4588413"/>
                <a:chExt cx="612001" cy="612001"/>
              </a:xfrm>
            </p:grpSpPr>
            <p:sp>
              <p:nvSpPr>
                <p:cNvPr id="125" name="Oval 124">
                  <a:extLst>
                    <a:ext uri="{FF2B5EF4-FFF2-40B4-BE49-F238E27FC236}">
                      <a16:creationId xmlns:a16="http://schemas.microsoft.com/office/drawing/2014/main" id="{ACA6E48D-6F65-4C1A-A278-3E96C80AD327}"/>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D213BA69-BC75-DB22-1ACB-1541003327BD}"/>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A4AA5888-DF00-2724-B902-35D9F00BC290}"/>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1AD65DE-E7CE-CCE7-3D9D-22B2AAE355FC}"/>
                    </a:ext>
                  </a:extLst>
                </p:cNvPr>
                <p:cNvSpPr/>
                <p:nvPr/>
              </p:nvSpPr>
              <p:spPr>
                <a:xfrm flipH="1">
                  <a:off x="2575141" y="4907059"/>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5" name="Group 1024">
            <a:extLst>
              <a:ext uri="{FF2B5EF4-FFF2-40B4-BE49-F238E27FC236}">
                <a16:creationId xmlns:a16="http://schemas.microsoft.com/office/drawing/2014/main" id="{6A6293F0-D80C-3ADC-97BA-0049E9685D89}"/>
              </a:ext>
            </a:extLst>
          </p:cNvPr>
          <p:cNvGrpSpPr/>
          <p:nvPr/>
        </p:nvGrpSpPr>
        <p:grpSpPr>
          <a:xfrm>
            <a:off x="1393464" y="2211239"/>
            <a:ext cx="4055228" cy="1839571"/>
            <a:chOff x="1393464" y="2211239"/>
            <a:chExt cx="4055228" cy="1839571"/>
          </a:xfrm>
        </p:grpSpPr>
        <p:sp>
          <p:nvSpPr>
            <p:cNvPr id="101" name="TextBox 100">
              <a:extLst>
                <a:ext uri="{FF2B5EF4-FFF2-40B4-BE49-F238E27FC236}">
                  <a16:creationId xmlns:a16="http://schemas.microsoft.com/office/drawing/2014/main" id="{00F1A712-E2AA-6701-A31B-969923DD80C0}"/>
                </a:ext>
              </a:extLst>
            </p:cNvPr>
            <p:cNvSpPr txBox="1"/>
            <p:nvPr/>
          </p:nvSpPr>
          <p:spPr>
            <a:xfrm>
              <a:off x="1393464" y="2869415"/>
              <a:ext cx="1883229" cy="523220"/>
            </a:xfrm>
            <a:prstGeom prst="rect">
              <a:avLst/>
            </a:prstGeom>
            <a:noFill/>
          </p:spPr>
          <p:txBody>
            <a:bodyPr wrap="square" rtlCol="0">
              <a:spAutoFit/>
            </a:bodyPr>
            <a:lstStyle/>
            <a:p>
              <a:pPr fontAlgn="base"/>
              <a:r>
                <a:rPr lang="en-US" sz="2800" dirty="0">
                  <a:solidFill>
                    <a:schemeClr val="bg1"/>
                  </a:solidFill>
                </a:rPr>
                <a:t>Darkness</a:t>
              </a:r>
            </a:p>
          </p:txBody>
        </p:sp>
        <p:grpSp>
          <p:nvGrpSpPr>
            <p:cNvPr id="5" name="Group 4">
              <a:extLst>
                <a:ext uri="{FF2B5EF4-FFF2-40B4-BE49-F238E27FC236}">
                  <a16:creationId xmlns:a16="http://schemas.microsoft.com/office/drawing/2014/main" id="{B2F489F6-0F82-D351-9DB4-265A9B0F529F}"/>
                </a:ext>
              </a:extLst>
            </p:cNvPr>
            <p:cNvGrpSpPr/>
            <p:nvPr/>
          </p:nvGrpSpPr>
          <p:grpSpPr>
            <a:xfrm>
              <a:off x="3190647" y="2211239"/>
              <a:ext cx="2258045" cy="1839571"/>
              <a:chOff x="3306641" y="1950338"/>
              <a:chExt cx="2258045" cy="1839571"/>
            </a:xfrm>
          </p:grpSpPr>
          <p:grpSp>
            <p:nvGrpSpPr>
              <p:cNvPr id="135" name="Group 134">
                <a:extLst>
                  <a:ext uri="{FF2B5EF4-FFF2-40B4-BE49-F238E27FC236}">
                    <a16:creationId xmlns:a16="http://schemas.microsoft.com/office/drawing/2014/main" id="{3EEEDB76-A0F2-6EE7-D359-3E481104CE66}"/>
                  </a:ext>
                </a:extLst>
              </p:cNvPr>
              <p:cNvGrpSpPr/>
              <p:nvPr/>
            </p:nvGrpSpPr>
            <p:grpSpPr>
              <a:xfrm>
                <a:off x="3306641" y="2475934"/>
                <a:ext cx="1313975" cy="1313975"/>
                <a:chOff x="4868501" y="4267258"/>
                <a:chExt cx="2209800" cy="2209800"/>
              </a:xfrm>
            </p:grpSpPr>
            <p:sp>
              <p:nvSpPr>
                <p:cNvPr id="136" name="Oval 135">
                  <a:extLst>
                    <a:ext uri="{FF2B5EF4-FFF2-40B4-BE49-F238E27FC236}">
                      <a16:creationId xmlns:a16="http://schemas.microsoft.com/office/drawing/2014/main" id="{F01EB0FB-C313-F10E-A07F-A337312DE8A6}"/>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71A074B-C910-E7F1-FCC0-2E85221F52BA}"/>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65FF4761-6D52-A535-C097-6419BA406A30}"/>
                    </a:ext>
                  </a:extLst>
                </p:cNvPr>
                <p:cNvGrpSpPr/>
                <p:nvPr/>
              </p:nvGrpSpPr>
              <p:grpSpPr>
                <a:xfrm>
                  <a:off x="6074025" y="4869070"/>
                  <a:ext cx="612001" cy="612001"/>
                  <a:chOff x="2452639" y="4588413"/>
                  <a:chExt cx="612001" cy="612001"/>
                </a:xfrm>
              </p:grpSpPr>
              <p:sp>
                <p:nvSpPr>
                  <p:cNvPr id="147" name="Oval 146">
                    <a:extLst>
                      <a:ext uri="{FF2B5EF4-FFF2-40B4-BE49-F238E27FC236}">
                        <a16:creationId xmlns:a16="http://schemas.microsoft.com/office/drawing/2014/main" id="{7C6647E3-6843-445D-1940-AB65B88AB634}"/>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DDD4EC96-C140-E915-697B-5C40AE17E689}"/>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D3903E83-F4B4-7C66-D415-FBD2A0D16536}"/>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256D0112-7CE3-828F-9F1B-18A12E37946C}"/>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9B8091A1-98E8-64AC-4296-45DC41185EC2}"/>
                    </a:ext>
                  </a:extLst>
                </p:cNvPr>
                <p:cNvGrpSpPr/>
                <p:nvPr/>
              </p:nvGrpSpPr>
              <p:grpSpPr>
                <a:xfrm flipH="1">
                  <a:off x="5257704" y="4858508"/>
                  <a:ext cx="612001" cy="612001"/>
                  <a:chOff x="2452639" y="4588413"/>
                  <a:chExt cx="612001" cy="612001"/>
                </a:xfrm>
              </p:grpSpPr>
              <p:sp>
                <p:nvSpPr>
                  <p:cNvPr id="143" name="Oval 142">
                    <a:extLst>
                      <a:ext uri="{FF2B5EF4-FFF2-40B4-BE49-F238E27FC236}">
                        <a16:creationId xmlns:a16="http://schemas.microsoft.com/office/drawing/2014/main" id="{D36CD7AA-0218-8A09-27EE-374EE306E9A7}"/>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3EF0892-456C-6E2B-CC7E-5834C72FBA1F}"/>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7DC24989-43CE-54D0-86B7-1DB5A47F7AD0}"/>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5F186CF5-C747-FC08-CAE3-6B199C3F183C}"/>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6AB05D79-0CCF-0E06-3883-9F8043AAB35F}"/>
                    </a:ext>
                  </a:extLst>
                </p:cNvPr>
                <p:cNvGrpSpPr/>
                <p:nvPr/>
              </p:nvGrpSpPr>
              <p:grpSpPr>
                <a:xfrm rot="21213287">
                  <a:off x="5441135" y="4526732"/>
                  <a:ext cx="986828" cy="470780"/>
                  <a:chOff x="5413972" y="4517679"/>
                  <a:chExt cx="1013989" cy="506994"/>
                </a:xfrm>
              </p:grpSpPr>
              <p:cxnSp>
                <p:nvCxnSpPr>
                  <p:cNvPr id="141" name="Straight Connector 140">
                    <a:extLst>
                      <a:ext uri="{FF2B5EF4-FFF2-40B4-BE49-F238E27FC236}">
                        <a16:creationId xmlns:a16="http://schemas.microsoft.com/office/drawing/2014/main" id="{E799AE90-91D5-402A-2D72-B35EB145CA32}"/>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A3928F7-97F3-B091-B161-08822B73A6BF}"/>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hought Bubble: Cloud 2">
                <a:extLst>
                  <a:ext uri="{FF2B5EF4-FFF2-40B4-BE49-F238E27FC236}">
                    <a16:creationId xmlns:a16="http://schemas.microsoft.com/office/drawing/2014/main" id="{2B3F131E-B731-A1C3-8B99-3FD060502624}"/>
                  </a:ext>
                </a:extLst>
              </p:cNvPr>
              <p:cNvSpPr/>
              <p:nvPr/>
            </p:nvSpPr>
            <p:spPr>
              <a:xfrm>
                <a:off x="4515048" y="1950338"/>
                <a:ext cx="1049638" cy="534556"/>
              </a:xfrm>
              <a:prstGeom prst="cloudCallou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9" name="Group 1028">
            <a:extLst>
              <a:ext uri="{FF2B5EF4-FFF2-40B4-BE49-F238E27FC236}">
                <a16:creationId xmlns:a16="http://schemas.microsoft.com/office/drawing/2014/main" id="{C09FFF62-E85A-0A89-0796-D5CFCFF9E95D}"/>
              </a:ext>
            </a:extLst>
          </p:cNvPr>
          <p:cNvGrpSpPr/>
          <p:nvPr/>
        </p:nvGrpSpPr>
        <p:grpSpPr>
          <a:xfrm>
            <a:off x="6820036" y="2234026"/>
            <a:ext cx="3739982" cy="1854309"/>
            <a:chOff x="6820036" y="2234026"/>
            <a:chExt cx="3739982" cy="1854309"/>
          </a:xfrm>
        </p:grpSpPr>
        <p:sp>
          <p:nvSpPr>
            <p:cNvPr id="103" name="TextBox 102">
              <a:extLst>
                <a:ext uri="{FF2B5EF4-FFF2-40B4-BE49-F238E27FC236}">
                  <a16:creationId xmlns:a16="http://schemas.microsoft.com/office/drawing/2014/main" id="{15D289E7-41E7-82C9-DA61-3D35E3E27C9A}"/>
                </a:ext>
              </a:extLst>
            </p:cNvPr>
            <p:cNvSpPr txBox="1"/>
            <p:nvPr/>
          </p:nvSpPr>
          <p:spPr>
            <a:xfrm>
              <a:off x="8676789" y="3033726"/>
              <a:ext cx="1883229" cy="523220"/>
            </a:xfrm>
            <a:prstGeom prst="rect">
              <a:avLst/>
            </a:prstGeom>
            <a:noFill/>
          </p:spPr>
          <p:txBody>
            <a:bodyPr wrap="square" rtlCol="0">
              <a:spAutoFit/>
            </a:bodyPr>
            <a:lstStyle/>
            <a:p>
              <a:pPr fontAlgn="base"/>
              <a:r>
                <a:rPr lang="en-US" sz="2800" dirty="0"/>
                <a:t>Light</a:t>
              </a:r>
            </a:p>
          </p:txBody>
        </p:sp>
        <p:grpSp>
          <p:nvGrpSpPr>
            <p:cNvPr id="151" name="Group 150">
              <a:extLst>
                <a:ext uri="{FF2B5EF4-FFF2-40B4-BE49-F238E27FC236}">
                  <a16:creationId xmlns:a16="http://schemas.microsoft.com/office/drawing/2014/main" id="{2F87F150-6134-9131-D5D6-2ADF7E327469}"/>
                </a:ext>
              </a:extLst>
            </p:cNvPr>
            <p:cNvGrpSpPr/>
            <p:nvPr/>
          </p:nvGrpSpPr>
          <p:grpSpPr>
            <a:xfrm>
              <a:off x="6820036" y="2234026"/>
              <a:ext cx="1606504" cy="1854309"/>
              <a:chOff x="4364700" y="-357929"/>
              <a:chExt cx="3215642" cy="3686885"/>
            </a:xfrm>
          </p:grpSpPr>
          <p:sp>
            <p:nvSpPr>
              <p:cNvPr id="152" name="Oval 151">
                <a:extLst>
                  <a:ext uri="{FF2B5EF4-FFF2-40B4-BE49-F238E27FC236}">
                    <a16:creationId xmlns:a16="http://schemas.microsoft.com/office/drawing/2014/main" id="{3EB4CBE0-4211-E586-D7E9-1C0255926FB1}"/>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CB8BC885-FD46-8211-80F5-284BF0C6C31E}"/>
                  </a:ext>
                </a:extLst>
              </p:cNvPr>
              <p:cNvGrpSpPr/>
              <p:nvPr/>
            </p:nvGrpSpPr>
            <p:grpSpPr>
              <a:xfrm rot="14121608">
                <a:off x="4787169" y="1214397"/>
                <a:ext cx="762000" cy="762000"/>
                <a:chOff x="1226056" y="2773679"/>
                <a:chExt cx="762000" cy="762000"/>
              </a:xfrm>
            </p:grpSpPr>
            <p:sp>
              <p:nvSpPr>
                <p:cNvPr id="163" name="Oval 162">
                  <a:extLst>
                    <a:ext uri="{FF2B5EF4-FFF2-40B4-BE49-F238E27FC236}">
                      <a16:creationId xmlns:a16="http://schemas.microsoft.com/office/drawing/2014/main" id="{61F69691-89D0-9409-9A09-0A9B07F714BE}"/>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9B679CFE-CB44-3FA4-F33B-5541D20D38D1}"/>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64D4C4F-0C83-4475-FBEB-937045D56D27}"/>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19EFAE4-C0E7-878F-B622-8221CE44A8BB}"/>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AA006396-D146-6E22-D0E1-9F8E491D5485}"/>
                  </a:ext>
                </a:extLst>
              </p:cNvPr>
              <p:cNvGrpSpPr/>
              <p:nvPr/>
            </p:nvGrpSpPr>
            <p:grpSpPr>
              <a:xfrm rot="8038943" flipH="1">
                <a:off x="5828327" y="1216128"/>
                <a:ext cx="762000" cy="762000"/>
                <a:chOff x="1226056" y="2773679"/>
                <a:chExt cx="762000" cy="762000"/>
              </a:xfrm>
            </p:grpSpPr>
            <p:sp>
              <p:nvSpPr>
                <p:cNvPr id="159" name="Oval 158">
                  <a:extLst>
                    <a:ext uri="{FF2B5EF4-FFF2-40B4-BE49-F238E27FC236}">
                      <a16:creationId xmlns:a16="http://schemas.microsoft.com/office/drawing/2014/main" id="{C77CB901-9881-5593-6B86-8DDA1F214447}"/>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BC88D2D4-1B32-19AC-7EB0-BD97BAB61C85}"/>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384E6BE5-20AC-5809-03AB-CF4258764F1B}"/>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16842649-633A-4399-3454-06C0A160B6FA}"/>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Moon 154">
                <a:extLst>
                  <a:ext uri="{FF2B5EF4-FFF2-40B4-BE49-F238E27FC236}">
                    <a16:creationId xmlns:a16="http://schemas.microsoft.com/office/drawing/2014/main" id="{EDED864B-43D6-0B3C-BF19-BB34E425A867}"/>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Moon 155">
                <a:extLst>
                  <a:ext uri="{FF2B5EF4-FFF2-40B4-BE49-F238E27FC236}">
                    <a16:creationId xmlns:a16="http://schemas.microsoft.com/office/drawing/2014/main" id="{D2BA9F69-841F-9207-A89D-5098AE917E82}"/>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Moon 156">
                <a:extLst>
                  <a:ext uri="{FF2B5EF4-FFF2-40B4-BE49-F238E27FC236}">
                    <a16:creationId xmlns:a16="http://schemas.microsoft.com/office/drawing/2014/main" id="{C9DEDB44-0382-42A8-4017-A5E398DF6E41}"/>
                  </a:ext>
                </a:extLst>
              </p:cNvPr>
              <p:cNvSpPr/>
              <p:nvPr/>
            </p:nvSpPr>
            <p:spPr>
              <a:xfrm rot="16664277">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Cloud Callout 60">
                <a:extLst>
                  <a:ext uri="{FF2B5EF4-FFF2-40B4-BE49-F238E27FC236}">
                    <a16:creationId xmlns:a16="http://schemas.microsoft.com/office/drawing/2014/main" id="{FF525778-0682-DEDA-F14A-E55B5A16336E}"/>
                  </a:ext>
                </a:extLst>
              </p:cNvPr>
              <p:cNvSpPr/>
              <p:nvPr/>
            </p:nvSpPr>
            <p:spPr>
              <a:xfrm>
                <a:off x="5689334" y="-357929"/>
                <a:ext cx="1891008" cy="915870"/>
              </a:xfrm>
              <a:prstGeom prst="cloud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7" name="Group 1026">
            <a:extLst>
              <a:ext uri="{FF2B5EF4-FFF2-40B4-BE49-F238E27FC236}">
                <a16:creationId xmlns:a16="http://schemas.microsoft.com/office/drawing/2014/main" id="{831862D6-0EB1-95FA-83F4-95D2EB93A5E2}"/>
              </a:ext>
            </a:extLst>
          </p:cNvPr>
          <p:cNvGrpSpPr/>
          <p:nvPr/>
        </p:nvGrpSpPr>
        <p:grpSpPr>
          <a:xfrm>
            <a:off x="864764" y="4882056"/>
            <a:ext cx="2671394" cy="1263297"/>
            <a:chOff x="864764" y="4882056"/>
            <a:chExt cx="2671394" cy="1263297"/>
          </a:xfrm>
        </p:grpSpPr>
        <p:sp>
          <p:nvSpPr>
            <p:cNvPr id="102" name="TextBox 101">
              <a:extLst>
                <a:ext uri="{FF2B5EF4-FFF2-40B4-BE49-F238E27FC236}">
                  <a16:creationId xmlns:a16="http://schemas.microsoft.com/office/drawing/2014/main" id="{34B1899E-6F33-F781-E5F7-549C977AE3F8}"/>
                </a:ext>
              </a:extLst>
            </p:cNvPr>
            <p:cNvSpPr txBox="1"/>
            <p:nvPr/>
          </p:nvSpPr>
          <p:spPr>
            <a:xfrm>
              <a:off x="864764" y="5191267"/>
              <a:ext cx="1883229" cy="523220"/>
            </a:xfrm>
            <a:prstGeom prst="rect">
              <a:avLst/>
            </a:prstGeom>
            <a:noFill/>
          </p:spPr>
          <p:txBody>
            <a:bodyPr wrap="square" rtlCol="0">
              <a:spAutoFit/>
            </a:bodyPr>
            <a:lstStyle/>
            <a:p>
              <a:pPr fontAlgn="base"/>
              <a:r>
                <a:rPr lang="en-US" sz="2800" dirty="0">
                  <a:solidFill>
                    <a:schemeClr val="bg1"/>
                  </a:solidFill>
                </a:rPr>
                <a:t>Bitter</a:t>
              </a:r>
            </a:p>
          </p:txBody>
        </p:sp>
        <p:grpSp>
          <p:nvGrpSpPr>
            <p:cNvPr id="167" name="Group 166">
              <a:extLst>
                <a:ext uri="{FF2B5EF4-FFF2-40B4-BE49-F238E27FC236}">
                  <a16:creationId xmlns:a16="http://schemas.microsoft.com/office/drawing/2014/main" id="{8DB008AD-8C58-28B1-E08A-037B668059BB}"/>
                </a:ext>
              </a:extLst>
            </p:cNvPr>
            <p:cNvGrpSpPr/>
            <p:nvPr/>
          </p:nvGrpSpPr>
          <p:grpSpPr>
            <a:xfrm>
              <a:off x="2262800" y="4882056"/>
              <a:ext cx="1273358" cy="1263297"/>
              <a:chOff x="9848029" y="2703307"/>
              <a:chExt cx="1730282" cy="1693156"/>
            </a:xfrm>
          </p:grpSpPr>
          <p:grpSp>
            <p:nvGrpSpPr>
              <p:cNvPr id="168" name="Group 167">
                <a:extLst>
                  <a:ext uri="{FF2B5EF4-FFF2-40B4-BE49-F238E27FC236}">
                    <a16:creationId xmlns:a16="http://schemas.microsoft.com/office/drawing/2014/main" id="{5B473009-00F4-F576-AE2E-7222927A25D0}"/>
                  </a:ext>
                </a:extLst>
              </p:cNvPr>
              <p:cNvGrpSpPr/>
              <p:nvPr/>
            </p:nvGrpSpPr>
            <p:grpSpPr>
              <a:xfrm>
                <a:off x="9848029" y="2703307"/>
                <a:ext cx="1730282" cy="1693156"/>
                <a:chOff x="2757653" y="3031244"/>
                <a:chExt cx="1918936" cy="1918936"/>
              </a:xfrm>
              <a:solidFill>
                <a:srgbClr val="92D050"/>
              </a:solidFill>
            </p:grpSpPr>
            <p:sp>
              <p:nvSpPr>
                <p:cNvPr id="170" name="Oval 169">
                  <a:extLst>
                    <a:ext uri="{FF2B5EF4-FFF2-40B4-BE49-F238E27FC236}">
                      <a16:creationId xmlns:a16="http://schemas.microsoft.com/office/drawing/2014/main" id="{FE303180-C147-180D-F468-503DC4403335}"/>
                    </a:ext>
                  </a:extLst>
                </p:cNvPr>
                <p:cNvSpPr/>
                <p:nvPr/>
              </p:nvSpPr>
              <p:spPr>
                <a:xfrm>
                  <a:off x="2757653" y="3031244"/>
                  <a:ext cx="1918936" cy="191893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8A52EB99-908A-1051-C93E-C659C620884C}"/>
                    </a:ext>
                  </a:extLst>
                </p:cNvPr>
                <p:cNvGrpSpPr/>
                <p:nvPr/>
              </p:nvGrpSpPr>
              <p:grpSpPr>
                <a:xfrm>
                  <a:off x="3272304" y="3373692"/>
                  <a:ext cx="371553" cy="524625"/>
                  <a:chOff x="7157005" y="4807796"/>
                  <a:chExt cx="371553" cy="524625"/>
                </a:xfrm>
                <a:grpFill/>
              </p:grpSpPr>
              <p:sp>
                <p:nvSpPr>
                  <p:cNvPr id="176" name="Oval 175">
                    <a:extLst>
                      <a:ext uri="{FF2B5EF4-FFF2-40B4-BE49-F238E27FC236}">
                        <a16:creationId xmlns:a16="http://schemas.microsoft.com/office/drawing/2014/main" id="{479B2646-A1CB-94F0-9C9C-570B7F4F2043}"/>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6A6D7A80-5504-5CBB-9FEA-B74D2BD6CC87}"/>
                      </a:ext>
                    </a:extLst>
                  </p:cNvPr>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D6B702BA-C075-B972-5454-CF0D5D657316}"/>
                    </a:ext>
                  </a:extLst>
                </p:cNvPr>
                <p:cNvGrpSpPr/>
                <p:nvPr/>
              </p:nvGrpSpPr>
              <p:grpSpPr>
                <a:xfrm>
                  <a:off x="3769859" y="3373692"/>
                  <a:ext cx="371553" cy="524625"/>
                  <a:chOff x="7157005" y="4807796"/>
                  <a:chExt cx="371553" cy="524625"/>
                </a:xfrm>
                <a:grpFill/>
              </p:grpSpPr>
              <p:sp>
                <p:nvSpPr>
                  <p:cNvPr id="174" name="Oval 173">
                    <a:extLst>
                      <a:ext uri="{FF2B5EF4-FFF2-40B4-BE49-F238E27FC236}">
                        <a16:creationId xmlns:a16="http://schemas.microsoft.com/office/drawing/2014/main" id="{1189AAB4-327F-7A6A-54F1-BDD31A6E0985}"/>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3369EEB9-2C9C-D018-1A35-75D793A1A589}"/>
                      </a:ext>
                    </a:extLst>
                  </p:cNvPr>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3" name="Moon 172">
                  <a:extLst>
                    <a:ext uri="{FF2B5EF4-FFF2-40B4-BE49-F238E27FC236}">
                      <a16:creationId xmlns:a16="http://schemas.microsoft.com/office/drawing/2014/main" id="{62DFDEA1-14B1-AD2B-B8B4-D0D44ADB4D7E}"/>
                    </a:ext>
                  </a:extLst>
                </p:cNvPr>
                <p:cNvSpPr/>
                <p:nvPr/>
              </p:nvSpPr>
              <p:spPr>
                <a:xfrm rot="5400000">
                  <a:off x="3484989" y="3702234"/>
                  <a:ext cx="449230" cy="1146197"/>
                </a:xfrm>
                <a:prstGeom prst="moon">
                  <a:avLst>
                    <a:gd name="adj" fmla="val 69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a:extLst>
                  <a:ext uri="{FF2B5EF4-FFF2-40B4-BE49-F238E27FC236}">
                    <a16:creationId xmlns:a16="http://schemas.microsoft.com/office/drawing/2014/main" id="{DAE07BC8-A4EB-F15B-F2CF-D0F7F8EEA99D}"/>
                  </a:ext>
                </a:extLst>
              </p:cNvPr>
              <p:cNvSpPr/>
              <p:nvPr/>
            </p:nvSpPr>
            <p:spPr>
              <a:xfrm rot="1441451">
                <a:off x="10426235" y="3647782"/>
                <a:ext cx="261858" cy="4632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0" name="Group 1029">
            <a:extLst>
              <a:ext uri="{FF2B5EF4-FFF2-40B4-BE49-F238E27FC236}">
                <a16:creationId xmlns:a16="http://schemas.microsoft.com/office/drawing/2014/main" id="{54F4EAC7-159E-772C-56CE-70E2C481DC0A}"/>
              </a:ext>
            </a:extLst>
          </p:cNvPr>
          <p:cNvGrpSpPr/>
          <p:nvPr/>
        </p:nvGrpSpPr>
        <p:grpSpPr>
          <a:xfrm>
            <a:off x="8203271" y="4882056"/>
            <a:ext cx="3539983" cy="1279629"/>
            <a:chOff x="8203271" y="4882056"/>
            <a:chExt cx="3539983" cy="1279629"/>
          </a:xfrm>
        </p:grpSpPr>
        <p:sp>
          <p:nvSpPr>
            <p:cNvPr id="104" name="TextBox 103">
              <a:extLst>
                <a:ext uri="{FF2B5EF4-FFF2-40B4-BE49-F238E27FC236}">
                  <a16:creationId xmlns:a16="http://schemas.microsoft.com/office/drawing/2014/main" id="{F4C2065E-D648-5025-1A92-273880E53228}"/>
                </a:ext>
              </a:extLst>
            </p:cNvPr>
            <p:cNvSpPr txBox="1"/>
            <p:nvPr/>
          </p:nvSpPr>
          <p:spPr>
            <a:xfrm>
              <a:off x="9860025" y="5107500"/>
              <a:ext cx="1883229" cy="523220"/>
            </a:xfrm>
            <a:prstGeom prst="rect">
              <a:avLst/>
            </a:prstGeom>
            <a:noFill/>
          </p:spPr>
          <p:txBody>
            <a:bodyPr wrap="square" rtlCol="0">
              <a:spAutoFit/>
            </a:bodyPr>
            <a:lstStyle/>
            <a:p>
              <a:pPr fontAlgn="base"/>
              <a:r>
                <a:rPr lang="en-US" sz="2800" dirty="0"/>
                <a:t>Sweet</a:t>
              </a:r>
            </a:p>
          </p:txBody>
        </p:sp>
        <p:grpSp>
          <p:nvGrpSpPr>
            <p:cNvPr id="178" name="Group 177">
              <a:extLst>
                <a:ext uri="{FF2B5EF4-FFF2-40B4-BE49-F238E27FC236}">
                  <a16:creationId xmlns:a16="http://schemas.microsoft.com/office/drawing/2014/main" id="{C43C6178-B3B0-1895-C7D3-F466FA5B3B70}"/>
                </a:ext>
              </a:extLst>
            </p:cNvPr>
            <p:cNvGrpSpPr/>
            <p:nvPr/>
          </p:nvGrpSpPr>
          <p:grpSpPr>
            <a:xfrm>
              <a:off x="8203271" y="4882056"/>
              <a:ext cx="1307688" cy="1279629"/>
              <a:chOff x="335993" y="1609925"/>
              <a:chExt cx="1730282" cy="1693156"/>
            </a:xfrm>
          </p:grpSpPr>
          <p:grpSp>
            <p:nvGrpSpPr>
              <p:cNvPr id="179" name="Group 178">
                <a:extLst>
                  <a:ext uri="{FF2B5EF4-FFF2-40B4-BE49-F238E27FC236}">
                    <a16:creationId xmlns:a16="http://schemas.microsoft.com/office/drawing/2014/main" id="{41E54AE9-ABCF-C875-F539-ED9E4E1DE198}"/>
                  </a:ext>
                </a:extLst>
              </p:cNvPr>
              <p:cNvGrpSpPr/>
              <p:nvPr/>
            </p:nvGrpSpPr>
            <p:grpSpPr>
              <a:xfrm>
                <a:off x="335993" y="1609925"/>
                <a:ext cx="1730282" cy="1693156"/>
                <a:chOff x="2757653" y="3031244"/>
                <a:chExt cx="1918936" cy="1918936"/>
              </a:xfrm>
              <a:solidFill>
                <a:srgbClr val="92D050"/>
              </a:solidFill>
            </p:grpSpPr>
            <p:sp>
              <p:nvSpPr>
                <p:cNvPr id="183" name="Oval 182">
                  <a:extLst>
                    <a:ext uri="{FF2B5EF4-FFF2-40B4-BE49-F238E27FC236}">
                      <a16:creationId xmlns:a16="http://schemas.microsoft.com/office/drawing/2014/main" id="{39256722-FC64-E3BD-E9C5-019183622DDE}"/>
                    </a:ext>
                  </a:extLst>
                </p:cNvPr>
                <p:cNvSpPr/>
                <p:nvPr/>
              </p:nvSpPr>
              <p:spPr>
                <a:xfrm>
                  <a:off x="2757653" y="3031244"/>
                  <a:ext cx="1918936" cy="191893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a:extLst>
                    <a:ext uri="{FF2B5EF4-FFF2-40B4-BE49-F238E27FC236}">
                      <a16:creationId xmlns:a16="http://schemas.microsoft.com/office/drawing/2014/main" id="{D1D7A61A-8563-A403-5283-1D14E21846CD}"/>
                    </a:ext>
                  </a:extLst>
                </p:cNvPr>
                <p:cNvGrpSpPr/>
                <p:nvPr/>
              </p:nvGrpSpPr>
              <p:grpSpPr>
                <a:xfrm>
                  <a:off x="3272304" y="3373692"/>
                  <a:ext cx="371553" cy="524625"/>
                  <a:chOff x="7157005" y="4807796"/>
                  <a:chExt cx="371553" cy="524625"/>
                </a:xfrm>
                <a:grpFill/>
              </p:grpSpPr>
              <p:sp>
                <p:nvSpPr>
                  <p:cNvPr id="188" name="Oval 187">
                    <a:extLst>
                      <a:ext uri="{FF2B5EF4-FFF2-40B4-BE49-F238E27FC236}">
                        <a16:creationId xmlns:a16="http://schemas.microsoft.com/office/drawing/2014/main" id="{5488AEDD-5949-AFF3-D948-2E581894E7EA}"/>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a:extLst>
                      <a:ext uri="{FF2B5EF4-FFF2-40B4-BE49-F238E27FC236}">
                        <a16:creationId xmlns:a16="http://schemas.microsoft.com/office/drawing/2014/main" id="{1EBF01FC-6690-0516-A257-2B58C0B4E67C}"/>
                      </a:ext>
                    </a:extLst>
                  </p:cNvPr>
                  <p:cNvSpPr/>
                  <p:nvPr/>
                </p:nvSpPr>
                <p:spPr>
                  <a:xfrm>
                    <a:off x="7216878" y="493763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04F02F04-4F2E-A91D-5F21-BF3327AA6694}"/>
                    </a:ext>
                  </a:extLst>
                </p:cNvPr>
                <p:cNvGrpSpPr/>
                <p:nvPr/>
              </p:nvGrpSpPr>
              <p:grpSpPr>
                <a:xfrm>
                  <a:off x="3769859" y="3373692"/>
                  <a:ext cx="371553" cy="524625"/>
                  <a:chOff x="7157005" y="4807796"/>
                  <a:chExt cx="371553" cy="524625"/>
                </a:xfrm>
                <a:grpFill/>
              </p:grpSpPr>
              <p:sp>
                <p:nvSpPr>
                  <p:cNvPr id="186" name="Oval 185">
                    <a:extLst>
                      <a:ext uri="{FF2B5EF4-FFF2-40B4-BE49-F238E27FC236}">
                        <a16:creationId xmlns:a16="http://schemas.microsoft.com/office/drawing/2014/main" id="{17D5B26D-C333-C1D8-E95E-34021801EE58}"/>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BE04CC43-1209-C945-9D4A-18E8DCCB5910}"/>
                      </a:ext>
                    </a:extLst>
                  </p:cNvPr>
                  <p:cNvSpPr/>
                  <p:nvPr/>
                </p:nvSpPr>
                <p:spPr>
                  <a:xfrm>
                    <a:off x="7216340" y="493763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0" name="Arc 179">
                <a:extLst>
                  <a:ext uri="{FF2B5EF4-FFF2-40B4-BE49-F238E27FC236}">
                    <a16:creationId xmlns:a16="http://schemas.microsoft.com/office/drawing/2014/main" id="{0F67C7CE-7ABF-3B2E-8A13-015E7C1510B0}"/>
                  </a:ext>
                </a:extLst>
              </p:cNvPr>
              <p:cNvSpPr/>
              <p:nvPr/>
            </p:nvSpPr>
            <p:spPr>
              <a:xfrm rot="7249408">
                <a:off x="774752" y="2054903"/>
                <a:ext cx="639794" cy="91613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Oval 180">
                <a:extLst>
                  <a:ext uri="{FF2B5EF4-FFF2-40B4-BE49-F238E27FC236}">
                    <a16:creationId xmlns:a16="http://schemas.microsoft.com/office/drawing/2014/main" id="{2D7817B2-D18F-E39D-DAB4-2CB1A74A1EE3}"/>
                  </a:ext>
                </a:extLst>
              </p:cNvPr>
              <p:cNvSpPr/>
              <p:nvPr/>
            </p:nvSpPr>
            <p:spPr>
              <a:xfrm>
                <a:off x="1588224" y="2445922"/>
                <a:ext cx="243203" cy="231213"/>
              </a:xfrm>
              <a:prstGeom prst="ellipse">
                <a:avLst/>
              </a:prstGeom>
              <a:solidFill>
                <a:schemeClr val="accent2">
                  <a:lumMod val="60000"/>
                  <a:lumOff val="40000"/>
                </a:schemeClr>
              </a:solidFill>
              <a:ln>
                <a:solidFill>
                  <a:schemeClr val="accent2">
                    <a:lumMod val="60000"/>
                    <a:lumOff val="40000"/>
                  </a:schemeClr>
                </a:solidFill>
              </a:ln>
              <a:effectLst>
                <a:glow rad="368300">
                  <a:schemeClr val="accent2">
                    <a:lumMod val="60000"/>
                    <a:lumOff val="40000"/>
                    <a:alpha val="59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74259AA-B9E5-5DE0-8734-3C88C3F7B6EB}"/>
                  </a:ext>
                </a:extLst>
              </p:cNvPr>
              <p:cNvSpPr/>
              <p:nvPr/>
            </p:nvSpPr>
            <p:spPr>
              <a:xfrm>
                <a:off x="648302" y="2516158"/>
                <a:ext cx="243203" cy="231213"/>
              </a:xfrm>
              <a:prstGeom prst="ellipse">
                <a:avLst/>
              </a:prstGeom>
              <a:solidFill>
                <a:schemeClr val="accent2">
                  <a:lumMod val="60000"/>
                  <a:lumOff val="40000"/>
                </a:schemeClr>
              </a:solidFill>
              <a:ln>
                <a:solidFill>
                  <a:schemeClr val="accent2">
                    <a:lumMod val="60000"/>
                    <a:lumOff val="40000"/>
                  </a:schemeClr>
                </a:solidFill>
              </a:ln>
              <a:effectLst>
                <a:glow rad="368300">
                  <a:schemeClr val="accent2">
                    <a:lumMod val="60000"/>
                    <a:lumOff val="40000"/>
                    <a:alpha val="59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1" name="Rectangle 1030">
            <a:extLst>
              <a:ext uri="{FF2B5EF4-FFF2-40B4-BE49-F238E27FC236}">
                <a16:creationId xmlns:a16="http://schemas.microsoft.com/office/drawing/2014/main" id="{DB5AD14D-8A61-4D3A-A368-4DFB9A2615E0}"/>
              </a:ext>
            </a:extLst>
          </p:cNvPr>
          <p:cNvSpPr/>
          <p:nvPr/>
        </p:nvSpPr>
        <p:spPr>
          <a:xfrm>
            <a:off x="4454856" y="5217944"/>
            <a:ext cx="3339966" cy="1200329"/>
          </a:xfrm>
          <a:prstGeom prst="rect">
            <a:avLst/>
          </a:prstGeom>
          <a:solidFill>
            <a:schemeClr val="bg1">
              <a:lumMod val="65000"/>
            </a:schemeClr>
          </a:solidFill>
        </p:spPr>
        <p:txBody>
          <a:bodyPr wrap="square">
            <a:spAutoFit/>
          </a:bodyPr>
          <a:lstStyle/>
          <a:p>
            <a:r>
              <a:rPr lang="en-US" dirty="0">
                <a:solidFill>
                  <a:srgbClr val="333333"/>
                </a:solidFill>
                <a:latin typeface="Calibri" panose="020F0502020204030204" pitchFamily="34" charset="0"/>
              </a:rPr>
              <a:t>How can knowing that many will try to get you to believe that evil is good and good is evil help you in your life?</a:t>
            </a:r>
            <a:endParaRPr lang="en-US" dirty="0"/>
          </a:p>
        </p:txBody>
      </p:sp>
    </p:spTree>
    <p:extLst>
      <p:ext uri="{BB962C8B-B14F-4D97-AF65-F5344CB8AC3E}">
        <p14:creationId xmlns:p14="http://schemas.microsoft.com/office/powerpoint/2010/main" val="2952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wipe(down)">
                                      <p:cBhvr>
                                        <p:cTn id="7" dur="580">
                                          <p:stCondLst>
                                            <p:cond delay="0"/>
                                          </p:stCondLst>
                                        </p:cTn>
                                        <p:tgtEl>
                                          <p:spTgt spid="1024"/>
                                        </p:tgtEl>
                                      </p:cBhvr>
                                    </p:animEffect>
                                    <p:anim calcmode="lin" valueType="num">
                                      <p:cBhvr>
                                        <p:cTn id="8" dur="1822" tmFilter="0,0; 0.14,0.36; 0.43,0.73; 0.71,0.91; 1.0,1.0">
                                          <p:stCondLst>
                                            <p:cond delay="0"/>
                                          </p:stCondLst>
                                        </p:cTn>
                                        <p:tgtEl>
                                          <p:spTgt spid="10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
                                        </p:tgtEl>
                                      </p:cBhvr>
                                      <p:to x="100000" y="60000"/>
                                    </p:animScale>
                                    <p:animScale>
                                      <p:cBhvr>
                                        <p:cTn id="14" dur="166" decel="50000">
                                          <p:stCondLst>
                                            <p:cond delay="676"/>
                                          </p:stCondLst>
                                        </p:cTn>
                                        <p:tgtEl>
                                          <p:spTgt spid="1024"/>
                                        </p:tgtEl>
                                      </p:cBhvr>
                                      <p:to x="100000" y="100000"/>
                                    </p:animScale>
                                    <p:animScale>
                                      <p:cBhvr>
                                        <p:cTn id="15" dur="26">
                                          <p:stCondLst>
                                            <p:cond delay="1312"/>
                                          </p:stCondLst>
                                        </p:cTn>
                                        <p:tgtEl>
                                          <p:spTgt spid="1024"/>
                                        </p:tgtEl>
                                      </p:cBhvr>
                                      <p:to x="100000" y="80000"/>
                                    </p:animScale>
                                    <p:animScale>
                                      <p:cBhvr>
                                        <p:cTn id="16" dur="166" decel="50000">
                                          <p:stCondLst>
                                            <p:cond delay="1338"/>
                                          </p:stCondLst>
                                        </p:cTn>
                                        <p:tgtEl>
                                          <p:spTgt spid="1024"/>
                                        </p:tgtEl>
                                      </p:cBhvr>
                                      <p:to x="100000" y="100000"/>
                                    </p:animScale>
                                    <p:animScale>
                                      <p:cBhvr>
                                        <p:cTn id="17" dur="26">
                                          <p:stCondLst>
                                            <p:cond delay="1642"/>
                                          </p:stCondLst>
                                        </p:cTn>
                                        <p:tgtEl>
                                          <p:spTgt spid="1024"/>
                                        </p:tgtEl>
                                      </p:cBhvr>
                                      <p:to x="100000" y="90000"/>
                                    </p:animScale>
                                    <p:animScale>
                                      <p:cBhvr>
                                        <p:cTn id="18" dur="166" decel="50000">
                                          <p:stCondLst>
                                            <p:cond delay="1668"/>
                                          </p:stCondLst>
                                        </p:cTn>
                                        <p:tgtEl>
                                          <p:spTgt spid="1024"/>
                                        </p:tgtEl>
                                      </p:cBhvr>
                                      <p:to x="100000" y="100000"/>
                                    </p:animScale>
                                    <p:animScale>
                                      <p:cBhvr>
                                        <p:cTn id="19" dur="26">
                                          <p:stCondLst>
                                            <p:cond delay="1808"/>
                                          </p:stCondLst>
                                        </p:cTn>
                                        <p:tgtEl>
                                          <p:spTgt spid="1024"/>
                                        </p:tgtEl>
                                      </p:cBhvr>
                                      <p:to x="100000" y="95000"/>
                                    </p:animScale>
                                    <p:animScale>
                                      <p:cBhvr>
                                        <p:cTn id="20" dur="166" decel="50000">
                                          <p:stCondLst>
                                            <p:cond delay="1834"/>
                                          </p:stCondLst>
                                        </p:cTn>
                                        <p:tgtEl>
                                          <p:spTgt spid="10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80">
                                          <p:stCondLst>
                                            <p:cond delay="0"/>
                                          </p:stCondLst>
                                        </p:cTn>
                                        <p:tgtEl>
                                          <p:spTgt spid="1028"/>
                                        </p:tgtEl>
                                      </p:cBhvr>
                                    </p:animEffect>
                                    <p:anim calcmode="lin" valueType="num">
                                      <p:cBhvr>
                                        <p:cTn id="2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8"/>
                                        </p:tgtEl>
                                      </p:cBhvr>
                                      <p:to x="100000" y="60000"/>
                                    </p:animScale>
                                    <p:animScale>
                                      <p:cBhvr>
                                        <p:cTn id="30" dur="166" decel="50000">
                                          <p:stCondLst>
                                            <p:cond delay="676"/>
                                          </p:stCondLst>
                                        </p:cTn>
                                        <p:tgtEl>
                                          <p:spTgt spid="1028"/>
                                        </p:tgtEl>
                                      </p:cBhvr>
                                      <p:to x="100000" y="100000"/>
                                    </p:animScale>
                                    <p:animScale>
                                      <p:cBhvr>
                                        <p:cTn id="31" dur="26">
                                          <p:stCondLst>
                                            <p:cond delay="1312"/>
                                          </p:stCondLst>
                                        </p:cTn>
                                        <p:tgtEl>
                                          <p:spTgt spid="1028"/>
                                        </p:tgtEl>
                                      </p:cBhvr>
                                      <p:to x="100000" y="80000"/>
                                    </p:animScale>
                                    <p:animScale>
                                      <p:cBhvr>
                                        <p:cTn id="32" dur="166" decel="50000">
                                          <p:stCondLst>
                                            <p:cond delay="1338"/>
                                          </p:stCondLst>
                                        </p:cTn>
                                        <p:tgtEl>
                                          <p:spTgt spid="1028"/>
                                        </p:tgtEl>
                                      </p:cBhvr>
                                      <p:to x="100000" y="100000"/>
                                    </p:animScale>
                                    <p:animScale>
                                      <p:cBhvr>
                                        <p:cTn id="33" dur="26">
                                          <p:stCondLst>
                                            <p:cond delay="1642"/>
                                          </p:stCondLst>
                                        </p:cTn>
                                        <p:tgtEl>
                                          <p:spTgt spid="1028"/>
                                        </p:tgtEl>
                                      </p:cBhvr>
                                      <p:to x="100000" y="90000"/>
                                    </p:animScale>
                                    <p:animScale>
                                      <p:cBhvr>
                                        <p:cTn id="34" dur="166" decel="50000">
                                          <p:stCondLst>
                                            <p:cond delay="1668"/>
                                          </p:stCondLst>
                                        </p:cTn>
                                        <p:tgtEl>
                                          <p:spTgt spid="1028"/>
                                        </p:tgtEl>
                                      </p:cBhvr>
                                      <p:to x="100000" y="100000"/>
                                    </p:animScale>
                                    <p:animScale>
                                      <p:cBhvr>
                                        <p:cTn id="35" dur="26">
                                          <p:stCondLst>
                                            <p:cond delay="1808"/>
                                          </p:stCondLst>
                                        </p:cTn>
                                        <p:tgtEl>
                                          <p:spTgt spid="1028"/>
                                        </p:tgtEl>
                                      </p:cBhvr>
                                      <p:to x="100000" y="95000"/>
                                    </p:animScale>
                                    <p:animScale>
                                      <p:cBhvr>
                                        <p:cTn id="36" dur="166" decel="50000">
                                          <p:stCondLst>
                                            <p:cond delay="1834"/>
                                          </p:stCondLst>
                                        </p:cTn>
                                        <p:tgtEl>
                                          <p:spTgt spid="102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25"/>
                                        </p:tgtEl>
                                        <p:attrNameLst>
                                          <p:attrName>style.visibility</p:attrName>
                                        </p:attrNameLst>
                                      </p:cBhvr>
                                      <p:to>
                                        <p:strVal val="visible"/>
                                      </p:to>
                                    </p:set>
                                    <p:animEffect transition="in" filter="wipe(down)">
                                      <p:cBhvr>
                                        <p:cTn id="41" dur="580">
                                          <p:stCondLst>
                                            <p:cond delay="0"/>
                                          </p:stCondLst>
                                        </p:cTn>
                                        <p:tgtEl>
                                          <p:spTgt spid="1025"/>
                                        </p:tgtEl>
                                      </p:cBhvr>
                                    </p:animEffect>
                                    <p:anim calcmode="lin" valueType="num">
                                      <p:cBhvr>
                                        <p:cTn id="42"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5"/>
                                        </p:tgtEl>
                                      </p:cBhvr>
                                      <p:to x="100000" y="60000"/>
                                    </p:animScale>
                                    <p:animScale>
                                      <p:cBhvr>
                                        <p:cTn id="48" dur="166" decel="50000">
                                          <p:stCondLst>
                                            <p:cond delay="676"/>
                                          </p:stCondLst>
                                        </p:cTn>
                                        <p:tgtEl>
                                          <p:spTgt spid="1025"/>
                                        </p:tgtEl>
                                      </p:cBhvr>
                                      <p:to x="100000" y="100000"/>
                                    </p:animScale>
                                    <p:animScale>
                                      <p:cBhvr>
                                        <p:cTn id="49" dur="26">
                                          <p:stCondLst>
                                            <p:cond delay="1312"/>
                                          </p:stCondLst>
                                        </p:cTn>
                                        <p:tgtEl>
                                          <p:spTgt spid="1025"/>
                                        </p:tgtEl>
                                      </p:cBhvr>
                                      <p:to x="100000" y="80000"/>
                                    </p:animScale>
                                    <p:animScale>
                                      <p:cBhvr>
                                        <p:cTn id="50" dur="166" decel="50000">
                                          <p:stCondLst>
                                            <p:cond delay="1338"/>
                                          </p:stCondLst>
                                        </p:cTn>
                                        <p:tgtEl>
                                          <p:spTgt spid="1025"/>
                                        </p:tgtEl>
                                      </p:cBhvr>
                                      <p:to x="100000" y="100000"/>
                                    </p:animScale>
                                    <p:animScale>
                                      <p:cBhvr>
                                        <p:cTn id="51" dur="26">
                                          <p:stCondLst>
                                            <p:cond delay="1642"/>
                                          </p:stCondLst>
                                        </p:cTn>
                                        <p:tgtEl>
                                          <p:spTgt spid="1025"/>
                                        </p:tgtEl>
                                      </p:cBhvr>
                                      <p:to x="100000" y="90000"/>
                                    </p:animScale>
                                    <p:animScale>
                                      <p:cBhvr>
                                        <p:cTn id="52" dur="166" decel="50000">
                                          <p:stCondLst>
                                            <p:cond delay="1668"/>
                                          </p:stCondLst>
                                        </p:cTn>
                                        <p:tgtEl>
                                          <p:spTgt spid="1025"/>
                                        </p:tgtEl>
                                      </p:cBhvr>
                                      <p:to x="100000" y="100000"/>
                                    </p:animScale>
                                    <p:animScale>
                                      <p:cBhvr>
                                        <p:cTn id="53" dur="26">
                                          <p:stCondLst>
                                            <p:cond delay="1808"/>
                                          </p:stCondLst>
                                        </p:cTn>
                                        <p:tgtEl>
                                          <p:spTgt spid="1025"/>
                                        </p:tgtEl>
                                      </p:cBhvr>
                                      <p:to x="100000" y="95000"/>
                                    </p:animScale>
                                    <p:animScale>
                                      <p:cBhvr>
                                        <p:cTn id="54" dur="166" decel="50000">
                                          <p:stCondLst>
                                            <p:cond delay="1834"/>
                                          </p:stCondLst>
                                        </p:cTn>
                                        <p:tgtEl>
                                          <p:spTgt spid="1025"/>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wipe(down)">
                                      <p:cBhvr>
                                        <p:cTn id="57" dur="580">
                                          <p:stCondLst>
                                            <p:cond delay="0"/>
                                          </p:stCondLst>
                                        </p:cTn>
                                        <p:tgtEl>
                                          <p:spTgt spid="1029"/>
                                        </p:tgtEl>
                                      </p:cBhvr>
                                    </p:animEffect>
                                    <p:anim calcmode="lin" valueType="num">
                                      <p:cBhvr>
                                        <p:cTn id="5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63" dur="26">
                                          <p:stCondLst>
                                            <p:cond delay="650"/>
                                          </p:stCondLst>
                                        </p:cTn>
                                        <p:tgtEl>
                                          <p:spTgt spid="1029"/>
                                        </p:tgtEl>
                                      </p:cBhvr>
                                      <p:to x="100000" y="60000"/>
                                    </p:animScale>
                                    <p:animScale>
                                      <p:cBhvr>
                                        <p:cTn id="64" dur="166" decel="50000">
                                          <p:stCondLst>
                                            <p:cond delay="676"/>
                                          </p:stCondLst>
                                        </p:cTn>
                                        <p:tgtEl>
                                          <p:spTgt spid="1029"/>
                                        </p:tgtEl>
                                      </p:cBhvr>
                                      <p:to x="100000" y="100000"/>
                                    </p:animScale>
                                    <p:animScale>
                                      <p:cBhvr>
                                        <p:cTn id="65" dur="26">
                                          <p:stCondLst>
                                            <p:cond delay="1312"/>
                                          </p:stCondLst>
                                        </p:cTn>
                                        <p:tgtEl>
                                          <p:spTgt spid="1029"/>
                                        </p:tgtEl>
                                      </p:cBhvr>
                                      <p:to x="100000" y="80000"/>
                                    </p:animScale>
                                    <p:animScale>
                                      <p:cBhvr>
                                        <p:cTn id="66" dur="166" decel="50000">
                                          <p:stCondLst>
                                            <p:cond delay="1338"/>
                                          </p:stCondLst>
                                        </p:cTn>
                                        <p:tgtEl>
                                          <p:spTgt spid="1029"/>
                                        </p:tgtEl>
                                      </p:cBhvr>
                                      <p:to x="100000" y="100000"/>
                                    </p:animScale>
                                    <p:animScale>
                                      <p:cBhvr>
                                        <p:cTn id="67" dur="26">
                                          <p:stCondLst>
                                            <p:cond delay="1642"/>
                                          </p:stCondLst>
                                        </p:cTn>
                                        <p:tgtEl>
                                          <p:spTgt spid="1029"/>
                                        </p:tgtEl>
                                      </p:cBhvr>
                                      <p:to x="100000" y="90000"/>
                                    </p:animScale>
                                    <p:animScale>
                                      <p:cBhvr>
                                        <p:cTn id="68" dur="166" decel="50000">
                                          <p:stCondLst>
                                            <p:cond delay="1668"/>
                                          </p:stCondLst>
                                        </p:cTn>
                                        <p:tgtEl>
                                          <p:spTgt spid="1029"/>
                                        </p:tgtEl>
                                      </p:cBhvr>
                                      <p:to x="100000" y="100000"/>
                                    </p:animScale>
                                    <p:animScale>
                                      <p:cBhvr>
                                        <p:cTn id="69" dur="26">
                                          <p:stCondLst>
                                            <p:cond delay="1808"/>
                                          </p:stCondLst>
                                        </p:cTn>
                                        <p:tgtEl>
                                          <p:spTgt spid="1029"/>
                                        </p:tgtEl>
                                      </p:cBhvr>
                                      <p:to x="100000" y="95000"/>
                                    </p:animScale>
                                    <p:animScale>
                                      <p:cBhvr>
                                        <p:cTn id="70" dur="166" decel="50000">
                                          <p:stCondLst>
                                            <p:cond delay="1834"/>
                                          </p:stCondLst>
                                        </p:cTn>
                                        <p:tgtEl>
                                          <p:spTgt spid="102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027"/>
                                        </p:tgtEl>
                                        <p:attrNameLst>
                                          <p:attrName>style.visibility</p:attrName>
                                        </p:attrNameLst>
                                      </p:cBhvr>
                                      <p:to>
                                        <p:strVal val="visible"/>
                                      </p:to>
                                    </p:set>
                                    <p:animEffect transition="in" filter="wipe(down)">
                                      <p:cBhvr>
                                        <p:cTn id="75" dur="580">
                                          <p:stCondLst>
                                            <p:cond delay="0"/>
                                          </p:stCondLst>
                                        </p:cTn>
                                        <p:tgtEl>
                                          <p:spTgt spid="1027"/>
                                        </p:tgtEl>
                                      </p:cBhvr>
                                    </p:animEffect>
                                    <p:anim calcmode="lin" valueType="num">
                                      <p:cBhvr>
                                        <p:cTn id="7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81" dur="26">
                                          <p:stCondLst>
                                            <p:cond delay="650"/>
                                          </p:stCondLst>
                                        </p:cTn>
                                        <p:tgtEl>
                                          <p:spTgt spid="1027"/>
                                        </p:tgtEl>
                                      </p:cBhvr>
                                      <p:to x="100000" y="60000"/>
                                    </p:animScale>
                                    <p:animScale>
                                      <p:cBhvr>
                                        <p:cTn id="82" dur="166" decel="50000">
                                          <p:stCondLst>
                                            <p:cond delay="676"/>
                                          </p:stCondLst>
                                        </p:cTn>
                                        <p:tgtEl>
                                          <p:spTgt spid="1027"/>
                                        </p:tgtEl>
                                      </p:cBhvr>
                                      <p:to x="100000" y="100000"/>
                                    </p:animScale>
                                    <p:animScale>
                                      <p:cBhvr>
                                        <p:cTn id="83" dur="26">
                                          <p:stCondLst>
                                            <p:cond delay="1312"/>
                                          </p:stCondLst>
                                        </p:cTn>
                                        <p:tgtEl>
                                          <p:spTgt spid="1027"/>
                                        </p:tgtEl>
                                      </p:cBhvr>
                                      <p:to x="100000" y="80000"/>
                                    </p:animScale>
                                    <p:animScale>
                                      <p:cBhvr>
                                        <p:cTn id="84" dur="166" decel="50000">
                                          <p:stCondLst>
                                            <p:cond delay="1338"/>
                                          </p:stCondLst>
                                        </p:cTn>
                                        <p:tgtEl>
                                          <p:spTgt spid="1027"/>
                                        </p:tgtEl>
                                      </p:cBhvr>
                                      <p:to x="100000" y="100000"/>
                                    </p:animScale>
                                    <p:animScale>
                                      <p:cBhvr>
                                        <p:cTn id="85" dur="26">
                                          <p:stCondLst>
                                            <p:cond delay="1642"/>
                                          </p:stCondLst>
                                        </p:cTn>
                                        <p:tgtEl>
                                          <p:spTgt spid="1027"/>
                                        </p:tgtEl>
                                      </p:cBhvr>
                                      <p:to x="100000" y="90000"/>
                                    </p:animScale>
                                    <p:animScale>
                                      <p:cBhvr>
                                        <p:cTn id="86" dur="166" decel="50000">
                                          <p:stCondLst>
                                            <p:cond delay="1668"/>
                                          </p:stCondLst>
                                        </p:cTn>
                                        <p:tgtEl>
                                          <p:spTgt spid="1027"/>
                                        </p:tgtEl>
                                      </p:cBhvr>
                                      <p:to x="100000" y="100000"/>
                                    </p:animScale>
                                    <p:animScale>
                                      <p:cBhvr>
                                        <p:cTn id="87" dur="26">
                                          <p:stCondLst>
                                            <p:cond delay="1808"/>
                                          </p:stCondLst>
                                        </p:cTn>
                                        <p:tgtEl>
                                          <p:spTgt spid="1027"/>
                                        </p:tgtEl>
                                      </p:cBhvr>
                                      <p:to x="100000" y="95000"/>
                                    </p:animScale>
                                    <p:animScale>
                                      <p:cBhvr>
                                        <p:cTn id="88" dur="166" decel="50000">
                                          <p:stCondLst>
                                            <p:cond delay="1834"/>
                                          </p:stCondLst>
                                        </p:cTn>
                                        <p:tgtEl>
                                          <p:spTgt spid="102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030"/>
                                        </p:tgtEl>
                                        <p:attrNameLst>
                                          <p:attrName>style.visibility</p:attrName>
                                        </p:attrNameLst>
                                      </p:cBhvr>
                                      <p:to>
                                        <p:strVal val="visible"/>
                                      </p:to>
                                    </p:set>
                                    <p:animEffect transition="in" filter="wipe(down)">
                                      <p:cBhvr>
                                        <p:cTn id="91" dur="580">
                                          <p:stCondLst>
                                            <p:cond delay="0"/>
                                          </p:stCondLst>
                                        </p:cTn>
                                        <p:tgtEl>
                                          <p:spTgt spid="1030"/>
                                        </p:tgtEl>
                                      </p:cBhvr>
                                    </p:animEffect>
                                    <p:anim calcmode="lin" valueType="num">
                                      <p:cBhvr>
                                        <p:cTn id="9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30"/>
                                        </p:tgtEl>
                                      </p:cBhvr>
                                      <p:to x="100000" y="60000"/>
                                    </p:animScale>
                                    <p:animScale>
                                      <p:cBhvr>
                                        <p:cTn id="98" dur="166" decel="50000">
                                          <p:stCondLst>
                                            <p:cond delay="676"/>
                                          </p:stCondLst>
                                        </p:cTn>
                                        <p:tgtEl>
                                          <p:spTgt spid="1030"/>
                                        </p:tgtEl>
                                      </p:cBhvr>
                                      <p:to x="100000" y="100000"/>
                                    </p:animScale>
                                    <p:animScale>
                                      <p:cBhvr>
                                        <p:cTn id="99" dur="26">
                                          <p:stCondLst>
                                            <p:cond delay="1312"/>
                                          </p:stCondLst>
                                        </p:cTn>
                                        <p:tgtEl>
                                          <p:spTgt spid="1030"/>
                                        </p:tgtEl>
                                      </p:cBhvr>
                                      <p:to x="100000" y="80000"/>
                                    </p:animScale>
                                    <p:animScale>
                                      <p:cBhvr>
                                        <p:cTn id="100" dur="166" decel="50000">
                                          <p:stCondLst>
                                            <p:cond delay="1338"/>
                                          </p:stCondLst>
                                        </p:cTn>
                                        <p:tgtEl>
                                          <p:spTgt spid="1030"/>
                                        </p:tgtEl>
                                      </p:cBhvr>
                                      <p:to x="100000" y="100000"/>
                                    </p:animScale>
                                    <p:animScale>
                                      <p:cBhvr>
                                        <p:cTn id="101" dur="26">
                                          <p:stCondLst>
                                            <p:cond delay="1642"/>
                                          </p:stCondLst>
                                        </p:cTn>
                                        <p:tgtEl>
                                          <p:spTgt spid="1030"/>
                                        </p:tgtEl>
                                      </p:cBhvr>
                                      <p:to x="100000" y="90000"/>
                                    </p:animScale>
                                    <p:animScale>
                                      <p:cBhvr>
                                        <p:cTn id="102" dur="166" decel="50000">
                                          <p:stCondLst>
                                            <p:cond delay="1668"/>
                                          </p:stCondLst>
                                        </p:cTn>
                                        <p:tgtEl>
                                          <p:spTgt spid="1030"/>
                                        </p:tgtEl>
                                      </p:cBhvr>
                                      <p:to x="100000" y="100000"/>
                                    </p:animScale>
                                    <p:animScale>
                                      <p:cBhvr>
                                        <p:cTn id="103" dur="26">
                                          <p:stCondLst>
                                            <p:cond delay="1808"/>
                                          </p:stCondLst>
                                        </p:cTn>
                                        <p:tgtEl>
                                          <p:spTgt spid="1030"/>
                                        </p:tgtEl>
                                      </p:cBhvr>
                                      <p:to x="100000" y="95000"/>
                                    </p:animScale>
                                    <p:animScale>
                                      <p:cBhvr>
                                        <p:cTn id="104" dur="166" decel="50000">
                                          <p:stCondLst>
                                            <p:cond delay="1834"/>
                                          </p:stCondLst>
                                        </p:cTn>
                                        <p:tgtEl>
                                          <p:spTgt spid="1030"/>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031"/>
                                        </p:tgtEl>
                                        <p:attrNameLst>
                                          <p:attrName>style.visibility</p:attrName>
                                        </p:attrNameLst>
                                      </p:cBhvr>
                                      <p:to>
                                        <p:strVal val="visible"/>
                                      </p:to>
                                    </p:set>
                                    <p:animEffect transition="in" filter="fade">
                                      <p:cBhvr>
                                        <p:cTn id="109" dur="1000"/>
                                        <p:tgtEl>
                                          <p:spTgt spid="1031"/>
                                        </p:tgtEl>
                                      </p:cBhvr>
                                    </p:animEffect>
                                    <p:anim calcmode="lin" valueType="num">
                                      <p:cBhvr>
                                        <p:cTn id="110" dur="1000" fill="hold"/>
                                        <p:tgtEl>
                                          <p:spTgt spid="1031"/>
                                        </p:tgtEl>
                                        <p:attrNameLst>
                                          <p:attrName>ppt_x</p:attrName>
                                        </p:attrNameLst>
                                      </p:cBhvr>
                                      <p:tavLst>
                                        <p:tav tm="0">
                                          <p:val>
                                            <p:strVal val="#ppt_x"/>
                                          </p:val>
                                        </p:tav>
                                        <p:tav tm="100000">
                                          <p:val>
                                            <p:strVal val="#ppt_x"/>
                                          </p:val>
                                        </p:tav>
                                      </p:tavLst>
                                    </p:anim>
                                    <p:anim calcmode="lin" valueType="num">
                                      <p:cBhvr>
                                        <p:cTn id="111"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4:5-6</a:t>
            </a:r>
          </a:p>
        </p:txBody>
      </p:sp>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Through The Mouth of The Serpent</a:t>
            </a:r>
          </a:p>
        </p:txBody>
      </p:sp>
      <p:sp>
        <p:nvSpPr>
          <p:cNvPr id="12" name="TextBox 11"/>
          <p:cNvSpPr txBox="1"/>
          <p:nvPr/>
        </p:nvSpPr>
        <p:spPr>
          <a:xfrm>
            <a:off x="382993" y="946016"/>
            <a:ext cx="6482443" cy="1200329"/>
          </a:xfrm>
          <a:prstGeom prst="rect">
            <a:avLst/>
          </a:prstGeom>
          <a:noFill/>
        </p:spPr>
        <p:txBody>
          <a:bodyPr wrap="square" rtlCol="0">
            <a:spAutoFit/>
          </a:bodyPr>
          <a:lstStyle/>
          <a:p>
            <a:r>
              <a:rPr lang="en-US" sz="2400" dirty="0">
                <a:solidFill>
                  <a:schemeClr val="bg1"/>
                </a:solidFill>
              </a:rPr>
              <a:t>Satan is symbolic as a serpent and taught that Satan “sought to destroy the world” by tempting Adam and Eve in the Garden of Eden</a:t>
            </a:r>
            <a:endParaRPr lang="en-US" sz="1200" dirty="0">
              <a:solidFill>
                <a:schemeClr val="bg1"/>
              </a:solidFill>
            </a:endParaRPr>
          </a:p>
        </p:txBody>
      </p:sp>
      <p:grpSp>
        <p:nvGrpSpPr>
          <p:cNvPr id="5" name="Group 4"/>
          <p:cNvGrpSpPr/>
          <p:nvPr/>
        </p:nvGrpSpPr>
        <p:grpSpPr>
          <a:xfrm>
            <a:off x="8217419" y="907074"/>
            <a:ext cx="2474724" cy="2324890"/>
            <a:chOff x="8217419" y="907074"/>
            <a:chExt cx="2474724" cy="2324890"/>
          </a:xfrm>
        </p:grpSpPr>
        <p:pic>
          <p:nvPicPr>
            <p:cNvPr id="1028" name="Picture 4" descr="http://www.jeremiahdirt.com/uploads/9/0/2/9/9029057/961453_orig.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79" t="1622" r="16079" b="38236"/>
            <a:stretch/>
          </p:blipFill>
          <p:spPr bwMode="auto">
            <a:xfrm>
              <a:off x="8217419" y="923330"/>
              <a:ext cx="2038533" cy="23086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465173" y="907074"/>
              <a:ext cx="1226970" cy="230832"/>
            </a:xfrm>
            <a:prstGeom prst="rect">
              <a:avLst/>
            </a:prstGeom>
            <a:noFill/>
          </p:spPr>
          <p:txBody>
            <a:bodyPr wrap="square" rtlCol="0">
              <a:spAutoFit/>
            </a:bodyPr>
            <a:lstStyle/>
            <a:p>
              <a:r>
                <a:rPr lang="en-US" sz="900" dirty="0"/>
                <a:t>Jeremiah Dirt</a:t>
              </a:r>
            </a:p>
          </p:txBody>
        </p:sp>
      </p:grpSp>
      <p:sp>
        <p:nvSpPr>
          <p:cNvPr id="6" name="Rectangle 5"/>
          <p:cNvSpPr/>
          <p:nvPr/>
        </p:nvSpPr>
        <p:spPr>
          <a:xfrm>
            <a:off x="2052119" y="2605371"/>
            <a:ext cx="6096000" cy="646331"/>
          </a:xfrm>
          <a:prstGeom prst="rect">
            <a:avLst/>
          </a:prstGeom>
        </p:spPr>
        <p:txBody>
          <a:bodyPr>
            <a:spAutoFit/>
          </a:bodyPr>
          <a:lstStyle/>
          <a:p>
            <a:r>
              <a:rPr lang="en-US" i="1" dirty="0">
                <a:solidFill>
                  <a:srgbClr val="FFFF00"/>
                </a:solidFill>
                <a:latin typeface="Palatino"/>
              </a:rPr>
              <a:t>…even that old serpent that did</a:t>
            </a:r>
            <a:r>
              <a:rPr lang="en-US" i="1" baseline="30000" dirty="0">
                <a:solidFill>
                  <a:srgbClr val="FFFF00"/>
                </a:solidFill>
                <a:latin typeface="Palatino"/>
              </a:rPr>
              <a:t> </a:t>
            </a:r>
            <a:r>
              <a:rPr lang="en-US" i="1" dirty="0">
                <a:solidFill>
                  <a:srgbClr val="FFFF00"/>
                </a:solidFill>
                <a:latin typeface="Palatino"/>
              </a:rPr>
              <a:t>beguile our first parents, which was the cause of their fall; Mosiah 16:3</a:t>
            </a:r>
            <a:endParaRPr lang="en-US" i="1" dirty="0">
              <a:solidFill>
                <a:srgbClr val="FFFF00"/>
              </a:solidFill>
            </a:endParaRPr>
          </a:p>
        </p:txBody>
      </p:sp>
      <p:grpSp>
        <p:nvGrpSpPr>
          <p:cNvPr id="7" name="Group 6"/>
          <p:cNvGrpSpPr/>
          <p:nvPr/>
        </p:nvGrpSpPr>
        <p:grpSpPr>
          <a:xfrm>
            <a:off x="1759093" y="3349432"/>
            <a:ext cx="3683522" cy="3103062"/>
            <a:chOff x="1759093" y="3349432"/>
            <a:chExt cx="3683522" cy="3103062"/>
          </a:xfrm>
        </p:grpSpPr>
        <p:pic>
          <p:nvPicPr>
            <p:cNvPr id="16" name="Picture 4" descr="http://www.lizardtypes.com/wp-content/uploads/2013/03/chameleon-picture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49" r="15463"/>
            <a:stretch/>
          </p:blipFill>
          <p:spPr bwMode="auto">
            <a:xfrm>
              <a:off x="1883229" y="3349432"/>
              <a:ext cx="3168713" cy="24097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59093" y="5806163"/>
              <a:ext cx="3683522" cy="646331"/>
            </a:xfrm>
            <a:prstGeom prst="rect">
              <a:avLst/>
            </a:prstGeom>
            <a:noFill/>
          </p:spPr>
          <p:txBody>
            <a:bodyPr wrap="square" rtlCol="0">
              <a:spAutoFit/>
            </a:bodyPr>
            <a:lstStyle/>
            <a:p>
              <a:r>
                <a:rPr lang="en-US" sz="1200" dirty="0">
                  <a:solidFill>
                    <a:schemeClr val="bg1"/>
                  </a:solidFill>
                </a:rPr>
                <a:t>Chameleon’s have the ability to change skin color with their environment to deceive their predators—they have the ability to adapt themselves to their situations</a:t>
              </a:r>
            </a:p>
          </p:txBody>
        </p:sp>
      </p:grpSp>
      <p:sp>
        <p:nvSpPr>
          <p:cNvPr id="18" name="TextBox 17"/>
          <p:cNvSpPr txBox="1"/>
          <p:nvPr/>
        </p:nvSpPr>
        <p:spPr>
          <a:xfrm>
            <a:off x="5709557" y="3862502"/>
            <a:ext cx="6482443" cy="2677656"/>
          </a:xfrm>
          <a:prstGeom prst="rect">
            <a:avLst/>
          </a:prstGeom>
          <a:noFill/>
        </p:spPr>
        <p:txBody>
          <a:bodyPr wrap="square" rtlCol="0">
            <a:spAutoFit/>
          </a:bodyPr>
          <a:lstStyle/>
          <a:p>
            <a:r>
              <a:rPr lang="en-US" sz="2400" dirty="0">
                <a:solidFill>
                  <a:schemeClr val="bg1"/>
                </a:solidFill>
              </a:rPr>
              <a:t>“The devil can adapt himself to the belief of any person…If he could get you to swallow down one or two great lies that would effect your destruction, and which you would preach and destroy many others, he would not mind how many truths you might believe…he could only deceive you and lead you astray.” Orson Pratt</a:t>
            </a:r>
            <a:endParaRPr lang="en-US" sz="1200" dirty="0">
              <a:solidFill>
                <a:schemeClr val="bg1"/>
              </a:solidFill>
            </a:endParaRPr>
          </a:p>
        </p:txBody>
      </p:sp>
      <p:pic>
        <p:nvPicPr>
          <p:cNvPr id="3" name="Picture 2">
            <a:extLst>
              <a:ext uri="{FF2B5EF4-FFF2-40B4-BE49-F238E27FC236}">
                <a16:creationId xmlns:a16="http://schemas.microsoft.com/office/drawing/2014/main" id="{FE94795E-F011-4836-811F-C12A691F45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8446" y="2605371"/>
            <a:ext cx="892136" cy="1200329"/>
          </a:xfrm>
          <a:prstGeom prst="rect">
            <a:avLst/>
          </a:prstGeom>
        </p:spPr>
      </p:pic>
    </p:spTree>
    <p:extLst>
      <p:ext uri="{BB962C8B-B14F-4D97-AF65-F5344CB8AC3E}">
        <p14:creationId xmlns:p14="http://schemas.microsoft.com/office/powerpoint/2010/main" val="31822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30629"/>
            <a:ext cx="11996057"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Brother M. Joseph Brough, (“Lift Up Your Head and Rejoice,”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2018, 14</a:t>
            </a:r>
          </a:p>
          <a:p>
            <a:r>
              <a:rPr lang="en-US" sz="1600" dirty="0">
                <a:solidFill>
                  <a:schemeClr val="bg1"/>
                </a:solidFill>
              </a:rPr>
              <a:t>Joseph Fielding Smith</a:t>
            </a:r>
            <a:r>
              <a:rPr lang="en-US" sz="1600" i="1" dirty="0">
                <a:solidFill>
                  <a:schemeClr val="bg1"/>
                </a:solidFill>
              </a:rPr>
              <a:t> Church History and Modern Revelation </a:t>
            </a:r>
            <a:r>
              <a:rPr lang="en-US" sz="1600" dirty="0">
                <a:solidFill>
                  <a:schemeClr val="bg1"/>
                </a:solidFill>
              </a:rPr>
              <a:t>2:51-52</a:t>
            </a:r>
          </a:p>
          <a:p>
            <a:r>
              <a:rPr lang="en-US" sz="1600" dirty="0">
                <a:solidFill>
                  <a:schemeClr val="bg1"/>
                </a:solidFill>
              </a:rPr>
              <a:t>	</a:t>
            </a:r>
            <a:r>
              <a:rPr lang="en-US" sz="1600" i="1" dirty="0">
                <a:solidFill>
                  <a:schemeClr val="bg1"/>
                </a:solidFill>
              </a:rPr>
              <a:t>Improvement Era, </a:t>
            </a:r>
            <a:r>
              <a:rPr lang="en-US" sz="1600" dirty="0">
                <a:solidFill>
                  <a:schemeClr val="bg1"/>
                </a:solidFill>
              </a:rPr>
              <a:t>April 1962 p. 230 (The Fall of Adam and Eve)</a:t>
            </a:r>
          </a:p>
          <a:p>
            <a:r>
              <a:rPr lang="en-US" sz="1600" dirty="0">
                <a:solidFill>
                  <a:schemeClr val="bg1"/>
                </a:solidFill>
              </a:rPr>
              <a:t>Elder Bruce R. McConkie </a:t>
            </a:r>
            <a:r>
              <a:rPr lang="en-US" sz="1600" i="1" dirty="0">
                <a:solidFill>
                  <a:schemeClr val="bg1"/>
                </a:solidFill>
              </a:rPr>
              <a:t>Improvement Era </a:t>
            </a:r>
            <a:r>
              <a:rPr lang="en-US" sz="1600" dirty="0">
                <a:solidFill>
                  <a:schemeClr val="bg1"/>
                </a:solidFill>
              </a:rPr>
              <a:t>May 1953 	</a:t>
            </a:r>
            <a:r>
              <a:rPr lang="en-US" sz="1600" i="1" dirty="0">
                <a:solidFill>
                  <a:schemeClr val="bg1"/>
                </a:solidFill>
              </a:rPr>
              <a:t>Millennial Messiah </a:t>
            </a:r>
            <a:r>
              <a:rPr lang="en-US" sz="1600" dirty="0">
                <a:solidFill>
                  <a:schemeClr val="bg1"/>
                </a:solidFill>
              </a:rPr>
              <a:t>p. 666-67</a:t>
            </a:r>
          </a:p>
          <a:p>
            <a:r>
              <a:rPr lang="en-US" sz="1600" dirty="0">
                <a:solidFill>
                  <a:schemeClr val="bg1"/>
                </a:solidFill>
                <a:latin typeface="Calibri" panose="020F0502020204030204" pitchFamily="34" charset="0"/>
              </a:rPr>
              <a:t>Dallin H. Oaks “The Great Plan of Happiness,” </a:t>
            </a:r>
            <a:r>
              <a:rPr lang="en-US" sz="1600" i="1" dirty="0">
                <a:solidFill>
                  <a:schemeClr val="bg1"/>
                </a:solidFill>
                <a:latin typeface="Georgia" panose="02040502050405020303" pitchFamily="18" charset="0"/>
              </a:rPr>
              <a:t>Ensign, </a:t>
            </a:r>
            <a:r>
              <a:rPr lang="en-US" sz="1600" dirty="0">
                <a:solidFill>
                  <a:schemeClr val="bg1"/>
                </a:solidFill>
                <a:latin typeface="Calibri" panose="020F0502020204030204" pitchFamily="34" charset="0"/>
              </a:rPr>
              <a:t>Nov. 1993, 72).</a:t>
            </a:r>
            <a:endParaRPr lang="en-US" sz="1600" dirty="0">
              <a:solidFill>
                <a:schemeClr val="bg1"/>
              </a:solidFill>
            </a:endParaRPr>
          </a:p>
          <a:p>
            <a:r>
              <a:rPr lang="en-US" sz="1600" dirty="0">
                <a:solidFill>
                  <a:schemeClr val="bg1"/>
                </a:solidFill>
              </a:rPr>
              <a:t>Brigham Young </a:t>
            </a:r>
            <a:r>
              <a:rPr lang="en-US" sz="1600" i="1" dirty="0">
                <a:solidFill>
                  <a:schemeClr val="bg1"/>
                </a:solidFill>
              </a:rPr>
              <a:t>Journal of Discourses </a:t>
            </a:r>
            <a:r>
              <a:rPr lang="en-US" sz="1600" dirty="0">
                <a:solidFill>
                  <a:schemeClr val="bg1"/>
                </a:solidFill>
              </a:rPr>
              <a:t> 7:239</a:t>
            </a:r>
          </a:p>
          <a:p>
            <a:r>
              <a:rPr lang="en-US" sz="1600" dirty="0">
                <a:solidFill>
                  <a:schemeClr val="bg1"/>
                </a:solidFill>
              </a:rPr>
              <a:t>Ezra Taft Benson </a:t>
            </a:r>
            <a:r>
              <a:rPr lang="en-US" sz="1600" i="1" dirty="0">
                <a:solidFill>
                  <a:schemeClr val="bg1"/>
                </a:solidFill>
              </a:rPr>
              <a:t>The Constitution, a Heavenly Banner </a:t>
            </a:r>
            <a:r>
              <a:rPr lang="en-US" sz="1600" dirty="0">
                <a:solidFill>
                  <a:schemeClr val="bg1"/>
                </a:solidFill>
              </a:rPr>
              <a:t>pp. 2-3</a:t>
            </a:r>
          </a:p>
          <a:p>
            <a:r>
              <a:rPr lang="en-US" sz="1600" dirty="0">
                <a:solidFill>
                  <a:schemeClr val="bg1"/>
                </a:solidFill>
              </a:rPr>
              <a:t>James E. Talmage </a:t>
            </a:r>
            <a:r>
              <a:rPr lang="en-US" sz="1600" i="1" dirty="0">
                <a:solidFill>
                  <a:schemeClr val="bg1"/>
                </a:solidFill>
              </a:rPr>
              <a:t>Articles of Faith </a:t>
            </a:r>
            <a:r>
              <a:rPr lang="en-US" sz="1600" dirty="0">
                <a:solidFill>
                  <a:schemeClr val="bg1"/>
                </a:solidFill>
              </a:rPr>
              <a:t>pp. 69-70</a:t>
            </a:r>
          </a:p>
          <a:p>
            <a:r>
              <a:rPr lang="en-US" sz="1600" dirty="0">
                <a:solidFill>
                  <a:schemeClr val="bg1"/>
                </a:solidFill>
              </a:rPr>
              <a:t>Orson Pratt </a:t>
            </a:r>
            <a:r>
              <a:rPr lang="en-US" sz="1600" i="1" dirty="0">
                <a:solidFill>
                  <a:schemeClr val="bg1"/>
                </a:solidFill>
              </a:rPr>
              <a:t>Journal of Discourses </a:t>
            </a:r>
            <a:r>
              <a:rPr lang="en-US" sz="1600" dirty="0">
                <a:solidFill>
                  <a:schemeClr val="bg1"/>
                </a:solidFill>
              </a:rPr>
              <a:t>13:73</a:t>
            </a:r>
          </a:p>
          <a:p>
            <a:r>
              <a:rPr lang="en-US" sz="1600" dirty="0">
                <a:solidFill>
                  <a:schemeClr val="bg1"/>
                </a:solidFill>
              </a:rPr>
              <a:t>Presentation by http://fashionsbylynda.com/blog/</a:t>
            </a:r>
          </a:p>
          <a:p>
            <a:r>
              <a:rPr lang="en-US" sz="1600" dirty="0">
                <a:solidFill>
                  <a:schemeClr val="bg1"/>
                </a:solidFill>
              </a:rPr>
              <a:t>George Q. Cannon </a:t>
            </a:r>
            <a:r>
              <a:rPr lang="en-US" sz="1600" i="1" dirty="0">
                <a:solidFill>
                  <a:schemeClr val="bg1"/>
                </a:solidFill>
              </a:rPr>
              <a:t>Gospel Truth </a:t>
            </a:r>
            <a:r>
              <a:rPr lang="en-US" sz="1600" dirty="0">
                <a:solidFill>
                  <a:schemeClr val="bg1"/>
                </a:solidFill>
              </a:rPr>
              <a:t>1:16</a:t>
            </a:r>
          </a:p>
          <a:p>
            <a:r>
              <a:rPr lang="en-US" sz="1600" i="1" dirty="0">
                <a:solidFill>
                  <a:schemeClr val="bg1"/>
                </a:solidFill>
              </a:rPr>
              <a:t>Who’s Who in the Old Testament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pp. 8-10, 55-56</a:t>
            </a:r>
          </a:p>
          <a:p>
            <a:pPr fontAlgn="base"/>
            <a:r>
              <a:rPr lang="en-US" sz="1600" dirty="0">
                <a:solidFill>
                  <a:schemeClr val="bg1"/>
                </a:solidFill>
              </a:rPr>
              <a:t>Elder </a:t>
            </a:r>
            <a:r>
              <a:rPr lang="en-US" sz="1600" dirty="0" err="1">
                <a:solidFill>
                  <a:schemeClr val="bg1"/>
                </a:solidFill>
              </a:rPr>
              <a:t>Russel</a:t>
            </a:r>
            <a:r>
              <a:rPr lang="en-US" sz="1600" dirty="0">
                <a:solidFill>
                  <a:schemeClr val="bg1"/>
                </a:solidFill>
              </a:rPr>
              <a:t> M. Nelson </a:t>
            </a:r>
            <a:r>
              <a:rPr lang="en-US" sz="1600" i="1" dirty="0">
                <a:solidFill>
                  <a:schemeClr val="bg1"/>
                </a:solidFill>
              </a:rPr>
              <a:t>Lessons from Eve </a:t>
            </a:r>
            <a:r>
              <a:rPr lang="en-US" sz="1600" dirty="0">
                <a:solidFill>
                  <a:schemeClr val="bg1"/>
                </a:solidFill>
              </a:rPr>
              <a:t>October 1987 Gen. Conf.</a:t>
            </a:r>
          </a:p>
          <a:p>
            <a:pPr fontAlgn="base"/>
            <a:r>
              <a:rPr lang="en-US" sz="1600" dirty="0">
                <a:solidFill>
                  <a:schemeClr val="bg1"/>
                </a:solidFill>
              </a:rPr>
              <a:t>Tad R. </a:t>
            </a:r>
            <a:r>
              <a:rPr lang="en-US" sz="1600" dirty="0" err="1">
                <a:solidFill>
                  <a:schemeClr val="bg1"/>
                </a:solidFill>
              </a:rPr>
              <a:t>Callister</a:t>
            </a:r>
            <a:r>
              <a:rPr lang="en-US" sz="1600" dirty="0">
                <a:solidFill>
                  <a:schemeClr val="bg1"/>
                </a:solidFill>
              </a:rPr>
              <a:t> </a:t>
            </a:r>
            <a:r>
              <a:rPr lang="en-US" sz="1600" i="1" dirty="0">
                <a:solidFill>
                  <a:schemeClr val="bg1"/>
                </a:solidFill>
              </a:rPr>
              <a:t>The Infinite Atonement</a:t>
            </a:r>
            <a:r>
              <a:rPr lang="en-US" sz="1600" dirty="0">
                <a:solidFill>
                  <a:schemeClr val="bg1"/>
                </a:solidFill>
              </a:rPr>
              <a:t> pp. 31-39</a:t>
            </a:r>
          </a:p>
          <a:p>
            <a:pPr fontAlgn="base"/>
            <a:r>
              <a:rPr lang="en-US" sz="1600" dirty="0">
                <a:solidFill>
                  <a:schemeClr val="bg1"/>
                </a:solidFill>
              </a:rPr>
              <a:t>Richard D. Draper, S. Kent Brown, Michael D. Rhodes </a:t>
            </a:r>
            <a:r>
              <a:rPr lang="en-US" sz="1600" i="1" dirty="0">
                <a:solidFill>
                  <a:schemeClr val="bg1"/>
                </a:solidFill>
              </a:rPr>
              <a:t>The Pearl of Great Price Verse by Verse Commentary </a:t>
            </a:r>
            <a:r>
              <a:rPr lang="en-US" sz="1600" dirty="0">
                <a:solidFill>
                  <a:schemeClr val="bg1"/>
                </a:solidFill>
              </a:rPr>
              <a:t>p. 50</a:t>
            </a:r>
          </a:p>
          <a:p>
            <a:pPr fontAlgn="base"/>
            <a:r>
              <a:rPr lang="en-US" sz="1600" dirty="0">
                <a:solidFill>
                  <a:schemeClr val="bg1"/>
                </a:solidFill>
              </a:rPr>
              <a:t>Elder Earl C. </a:t>
            </a:r>
            <a:r>
              <a:rPr lang="en-US" sz="1600" dirty="0" err="1">
                <a:solidFill>
                  <a:schemeClr val="bg1"/>
                </a:solidFill>
              </a:rPr>
              <a:t>Tingey</a:t>
            </a:r>
            <a:r>
              <a:rPr lang="en-US" sz="1600" dirty="0">
                <a:solidFill>
                  <a:schemeClr val="bg1"/>
                </a:solidFill>
              </a:rPr>
              <a:t> (“The Great Plan of Happiness,”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2006, 73).</a:t>
            </a:r>
          </a:p>
        </p:txBody>
      </p:sp>
    </p:spTree>
    <p:extLst>
      <p:ext uri="{BB962C8B-B14F-4D97-AF65-F5344CB8AC3E}">
        <p14:creationId xmlns:p14="http://schemas.microsoft.com/office/powerpoint/2010/main" val="102697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421086" cy="2677656"/>
          </a:xfrm>
          <a:prstGeom prst="rect">
            <a:avLst/>
          </a:prstGeom>
          <a:ln>
            <a:solidFill>
              <a:schemeClr val="tx1"/>
            </a:solidFill>
          </a:ln>
        </p:spPr>
        <p:txBody>
          <a:bodyPr wrap="square">
            <a:spAutoFit/>
          </a:bodyPr>
          <a:lstStyle/>
          <a:p>
            <a:r>
              <a:rPr lang="en-US" sz="1200" b="1" i="0" dirty="0">
                <a:effectLst/>
              </a:rPr>
              <a:t>Lucifer:</a:t>
            </a:r>
          </a:p>
          <a:p>
            <a:r>
              <a:rPr lang="en-US" sz="1200" b="1" i="0" dirty="0">
                <a:effectLst/>
              </a:rPr>
              <a:t> </a:t>
            </a:r>
            <a:r>
              <a:rPr lang="en-US" sz="1200" b="0" i="0" dirty="0">
                <a:effectLst/>
              </a:rPr>
              <a:t>is the </a:t>
            </a:r>
            <a:r>
              <a:rPr lang="en-US" sz="1200" b="0" i="0" u="none" strike="noStrike" dirty="0">
                <a:effectLst/>
              </a:rPr>
              <a:t>King James Version</a:t>
            </a:r>
            <a:r>
              <a:rPr lang="en-US" sz="1200" b="0" i="0" dirty="0">
                <a:effectLst/>
              </a:rPr>
              <a:t> rendering of the </a:t>
            </a:r>
            <a:r>
              <a:rPr lang="en-US" sz="1200" b="0" i="0" u="none" strike="noStrike" dirty="0">
                <a:effectLst/>
              </a:rPr>
              <a:t>Hebrew</a:t>
            </a:r>
            <a:r>
              <a:rPr lang="en-US" sz="1200" b="0" i="0" dirty="0">
                <a:effectLst/>
              </a:rPr>
              <a:t> word </a:t>
            </a:r>
            <a:r>
              <a:rPr lang="he-IL" sz="1200" dirty="0"/>
              <a:t>הֵילֵל</a:t>
            </a:r>
            <a:r>
              <a:rPr lang="he-IL" sz="1200" b="0" i="0" dirty="0">
                <a:effectLst/>
              </a:rPr>
              <a:t> </a:t>
            </a:r>
            <a:r>
              <a:rPr lang="en-US" sz="1200" b="0" i="0" dirty="0">
                <a:effectLst/>
              </a:rPr>
              <a:t>in </a:t>
            </a:r>
            <a:r>
              <a:rPr lang="en-US" sz="1200" b="0" i="0" u="none" strike="noStrike" dirty="0">
                <a:effectLst/>
              </a:rPr>
              <a:t>Isaiah</a:t>
            </a:r>
            <a:r>
              <a:rPr lang="en-US" sz="1200" b="0" i="0" dirty="0">
                <a:effectLst/>
              </a:rPr>
              <a:t> </a:t>
            </a:r>
            <a:r>
              <a:rPr lang="en-US" sz="1200" b="0" i="0" u="none" strike="noStrike" dirty="0">
                <a:effectLst/>
              </a:rPr>
              <a:t>14:12</a:t>
            </a:r>
            <a:r>
              <a:rPr lang="en-US" sz="1200" b="0" i="0" dirty="0">
                <a:effectLst/>
              </a:rPr>
              <a:t>. This word, transliterated </a:t>
            </a:r>
            <a:r>
              <a:rPr lang="en-US" sz="1200" b="0" i="1" dirty="0" err="1">
                <a:effectLst/>
              </a:rPr>
              <a:t>hêlêl</a:t>
            </a:r>
            <a:r>
              <a:rPr lang="en-US" sz="1200" b="0" i="0" dirty="0">
                <a:effectLst/>
              </a:rPr>
              <a:t> or </a:t>
            </a:r>
            <a:r>
              <a:rPr lang="en-US" sz="1200" b="0" i="1" dirty="0" err="1">
                <a:effectLst/>
              </a:rPr>
              <a:t>heylel</a:t>
            </a:r>
            <a:r>
              <a:rPr lang="en-US" sz="1200" b="0" i="0" dirty="0">
                <a:effectLst/>
              </a:rPr>
              <a:t>, occurs only once in the </a:t>
            </a:r>
            <a:r>
              <a:rPr lang="en-US" sz="1200" b="0" i="0" u="none" strike="noStrike" dirty="0">
                <a:effectLst/>
              </a:rPr>
              <a:t>Hebrew Bible</a:t>
            </a:r>
            <a:r>
              <a:rPr lang="en-US" sz="1200" b="0" i="0" dirty="0">
                <a:effectLst/>
              </a:rPr>
              <a:t> and according to the KJV-influenced </a:t>
            </a:r>
            <a:r>
              <a:rPr lang="en-US" sz="1200" b="0" i="0" u="none" strike="noStrike" dirty="0">
                <a:effectLst/>
              </a:rPr>
              <a:t>Strong's Concordance</a:t>
            </a:r>
            <a:r>
              <a:rPr lang="en-US" sz="1200" b="0" i="0" dirty="0">
                <a:effectLst/>
              </a:rPr>
              <a:t> means "shining one, morning star".</a:t>
            </a:r>
            <a:r>
              <a:rPr lang="en-US" sz="1200" baseline="30000" dirty="0"/>
              <a:t> </a:t>
            </a:r>
            <a:r>
              <a:rPr lang="en-US" sz="1200" b="0" i="0" dirty="0">
                <a:effectLst/>
              </a:rPr>
              <a:t>The word </a:t>
            </a:r>
            <a:r>
              <a:rPr lang="en-US" sz="1200" b="0" i="1" dirty="0">
                <a:effectLst/>
              </a:rPr>
              <a:t>Lucifer</a:t>
            </a:r>
            <a:r>
              <a:rPr lang="en-US" sz="1200" b="0" i="0" dirty="0">
                <a:effectLst/>
              </a:rPr>
              <a:t> is taken from the </a:t>
            </a:r>
            <a:r>
              <a:rPr lang="en-US" sz="1200" b="0" i="0" u="none" strike="noStrike" dirty="0">
                <a:effectLst/>
              </a:rPr>
              <a:t>Latin</a:t>
            </a:r>
            <a:r>
              <a:rPr lang="en-US" sz="1200" b="0" i="0" dirty="0">
                <a:effectLst/>
              </a:rPr>
              <a:t> </a:t>
            </a:r>
            <a:r>
              <a:rPr lang="en-US" sz="1200" b="0" i="0" u="none" strike="noStrike" dirty="0">
                <a:effectLst/>
              </a:rPr>
              <a:t>Vulgate</a:t>
            </a:r>
            <a:r>
              <a:rPr lang="en-US" sz="1200" dirty="0"/>
              <a:t>, </a:t>
            </a:r>
            <a:r>
              <a:rPr lang="en-US" sz="1200" b="0" i="0" dirty="0">
                <a:effectLst/>
              </a:rPr>
              <a:t> which translates </a:t>
            </a:r>
            <a:r>
              <a:rPr lang="he-IL" sz="1200" b="0" i="0" dirty="0">
                <a:effectLst/>
              </a:rPr>
              <a:t>הֵילֵל </a:t>
            </a:r>
            <a:r>
              <a:rPr lang="en-US" sz="1200" b="0" i="0" dirty="0">
                <a:effectLst/>
              </a:rPr>
              <a:t>as </a:t>
            </a:r>
            <a:r>
              <a:rPr lang="en-US" sz="1200" b="0" i="1" dirty="0" err="1">
                <a:effectLst/>
              </a:rPr>
              <a:t>lucifer</a:t>
            </a:r>
            <a:r>
              <a:rPr lang="en-US" sz="1200" b="0" i="0" dirty="0">
                <a:effectLst/>
              </a:rPr>
              <a:t>,</a:t>
            </a:r>
            <a:r>
              <a:rPr lang="en-US" sz="1200" baseline="30000" dirty="0"/>
              <a:t> </a:t>
            </a:r>
            <a:r>
              <a:rPr lang="en-US" sz="1200" b="0" i="0" dirty="0">
                <a:effectLst/>
              </a:rPr>
              <a:t>meaning "the morning star, the </a:t>
            </a:r>
            <a:r>
              <a:rPr lang="en-US" sz="1200" b="0" i="0" u="none" strike="noStrike" dirty="0">
                <a:effectLst/>
              </a:rPr>
              <a:t>planet</a:t>
            </a:r>
            <a:r>
              <a:rPr lang="en-US" sz="1200" b="0" i="0" dirty="0">
                <a:effectLst/>
              </a:rPr>
              <a:t> </a:t>
            </a:r>
            <a:r>
              <a:rPr lang="en-US" sz="1200" b="0" i="0" u="none" strike="noStrike" dirty="0">
                <a:effectLst/>
              </a:rPr>
              <a:t>Venus</a:t>
            </a:r>
            <a:r>
              <a:rPr lang="en-US" sz="1200" b="0" i="0" dirty="0">
                <a:effectLst/>
              </a:rPr>
              <a:t>", or, as an adjective, "light-bringing".</a:t>
            </a:r>
            <a:r>
              <a:rPr lang="en-US" sz="1200" baseline="30000" dirty="0"/>
              <a:t> </a:t>
            </a:r>
            <a:r>
              <a:rPr lang="en-US" sz="1200" b="0" i="0" dirty="0">
                <a:effectLst/>
              </a:rPr>
              <a:t>The </a:t>
            </a:r>
            <a:r>
              <a:rPr lang="en-US" sz="1200" b="0" i="0" u="none" strike="noStrike" dirty="0">
                <a:effectLst/>
              </a:rPr>
              <a:t>Septuagint</a:t>
            </a:r>
            <a:r>
              <a:rPr lang="en-US" sz="1200" b="0" i="0" dirty="0">
                <a:effectLst/>
              </a:rPr>
              <a:t> renders </a:t>
            </a:r>
            <a:r>
              <a:rPr lang="he-IL" sz="1200" b="0" i="0" dirty="0">
                <a:effectLst/>
              </a:rPr>
              <a:t>הֵילֵל </a:t>
            </a:r>
            <a:r>
              <a:rPr lang="en-US" sz="1200" b="0" i="0" dirty="0">
                <a:effectLst/>
              </a:rPr>
              <a:t>in </a:t>
            </a:r>
            <a:r>
              <a:rPr lang="en-US" sz="1200" b="0" i="0" u="none" strike="noStrike" dirty="0">
                <a:effectLst/>
              </a:rPr>
              <a:t>Greek</a:t>
            </a:r>
            <a:r>
              <a:rPr lang="en-US" sz="1200" b="0" i="0" dirty="0">
                <a:effectLst/>
              </a:rPr>
              <a:t> as </a:t>
            </a:r>
            <a:r>
              <a:rPr lang="el-GR" sz="1200" b="0" i="0" dirty="0">
                <a:effectLst/>
              </a:rPr>
              <a:t>ἑωσφόρος (</a:t>
            </a:r>
            <a:r>
              <a:rPr lang="en-US" sz="1200" b="0" i="1" dirty="0" err="1">
                <a:effectLst/>
              </a:rPr>
              <a:t>heōsphoros</a:t>
            </a:r>
            <a:r>
              <a:rPr lang="en-US" sz="1200" b="0" i="0" dirty="0">
                <a:effectLst/>
              </a:rPr>
              <a:t>), a name, literally "bringer of dawn", for the morning star.</a:t>
            </a:r>
          </a:p>
          <a:p>
            <a:r>
              <a:rPr lang="en-US" sz="1200" dirty="0"/>
              <a:t>the Latin word </a:t>
            </a:r>
            <a:r>
              <a:rPr lang="en-US" sz="1200" i="1" dirty="0" err="1"/>
              <a:t>lucifer</a:t>
            </a:r>
            <a:r>
              <a:rPr lang="en-US" sz="1200" dirty="0"/>
              <a:t> meant "light-bringing" The Latin word </a:t>
            </a:r>
            <a:r>
              <a:rPr lang="en-US" sz="1200" i="1" dirty="0" err="1"/>
              <a:t>lucifer</a:t>
            </a:r>
            <a:r>
              <a:rPr lang="en-US" sz="1200" dirty="0"/>
              <a:t> is also used of Jesus in the Easter Proclamation prayer to God regarding the paschal candle:</a:t>
            </a:r>
          </a:p>
          <a:p>
            <a:r>
              <a:rPr lang="en-US" sz="1200" dirty="0"/>
              <a:t>("May this flame be found still burning by the Morning Star: the one Morning Star who never sets, Christ your Son, who, coming back from death's domain, has shed his peaceful light on humanity, and lives and reigns for ever and ever")</a:t>
            </a:r>
            <a:endParaRPr lang="en-US" sz="1200" b="0" i="0" dirty="0">
              <a:effectLst/>
            </a:endParaRPr>
          </a:p>
          <a:p>
            <a:r>
              <a:rPr lang="en-US" sz="1200" dirty="0"/>
              <a:t>Wikipedia</a:t>
            </a:r>
          </a:p>
        </p:txBody>
      </p:sp>
      <p:sp>
        <p:nvSpPr>
          <p:cNvPr id="4" name="Rectangle 3"/>
          <p:cNvSpPr/>
          <p:nvPr/>
        </p:nvSpPr>
        <p:spPr>
          <a:xfrm>
            <a:off x="5421086" y="14798"/>
            <a:ext cx="6770915" cy="2677656"/>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Lucifer the name:</a:t>
            </a:r>
          </a:p>
          <a:p>
            <a:r>
              <a:rPr lang="en-US" sz="1200" b="0" i="0" dirty="0">
                <a:effectLst/>
                <a:latin typeface="Arial" panose="020B0604020202020204" pitchFamily="34" charset="0"/>
              </a:rPr>
              <a:t>Treating "Lucifer" as a name for the devil or Satan, they may use that name when speaking of such accounts of the devil or Satan as the following:</a:t>
            </a:r>
            <a:br>
              <a:rPr lang="en-US" sz="1200" dirty="0"/>
            </a:br>
            <a:r>
              <a:rPr lang="en-US" sz="1200" b="0" i="0" dirty="0">
                <a:effectLst/>
                <a:latin typeface="Arial" panose="020B0604020202020204" pitchFamily="34" charset="0"/>
              </a:rPr>
              <a:t>- Satan inciting </a:t>
            </a:r>
            <a:r>
              <a:rPr lang="en-US" sz="1200" b="0" i="0" u="none" strike="noStrike" dirty="0">
                <a:effectLst/>
                <a:latin typeface="Arial" panose="020B0604020202020204" pitchFamily="34" charset="0"/>
              </a:rPr>
              <a:t>David</a:t>
            </a:r>
            <a:r>
              <a:rPr lang="en-US" sz="1200" b="0" i="0" dirty="0">
                <a:effectLst/>
                <a:latin typeface="Arial" panose="020B0604020202020204" pitchFamily="34" charset="0"/>
              </a:rPr>
              <a:t> to number Israel (</a:t>
            </a:r>
            <a:r>
              <a:rPr lang="en-US" sz="1200" b="0" i="0" u="none" strike="noStrike" dirty="0">
                <a:effectLst/>
                <a:latin typeface="Arial" panose="020B0604020202020204" pitchFamily="34" charset="0"/>
              </a:rPr>
              <a:t>1 Chronicles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21:1</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Job</a:t>
            </a:r>
            <a:r>
              <a:rPr lang="en-US" sz="1200" b="0" i="0" dirty="0">
                <a:effectLst/>
                <a:latin typeface="Arial" panose="020B0604020202020204" pitchFamily="34" charset="0"/>
              </a:rPr>
              <a:t> tested by Satan (</a:t>
            </a:r>
            <a:r>
              <a:rPr lang="en-US" sz="1200" b="0" i="0" u="none" strike="noStrike" dirty="0">
                <a:effectLst/>
                <a:latin typeface="Arial" panose="020B0604020202020204" pitchFamily="34" charset="0"/>
              </a:rPr>
              <a:t>Book of Job</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Satan ready to accuse the high priest Joshua (</a:t>
            </a:r>
            <a:r>
              <a:rPr lang="en-US" sz="1200" b="0" i="0" u="none" strike="noStrike" dirty="0">
                <a:effectLst/>
                <a:latin typeface="Arial" panose="020B0604020202020204" pitchFamily="34" charset="0"/>
              </a:rPr>
              <a:t>Zechariah</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3:1-2</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Sin</a:t>
            </a:r>
            <a:r>
              <a:rPr lang="en-US" sz="1200" b="0" i="0" dirty="0">
                <a:effectLst/>
                <a:latin typeface="Arial" panose="020B0604020202020204" pitchFamily="34" charset="0"/>
              </a:rPr>
              <a:t> brought into the world through the devil's envy (</a:t>
            </a:r>
            <a:r>
              <a:rPr lang="en-US" sz="1200" b="0" i="0" u="none" strike="noStrike" dirty="0">
                <a:effectLst/>
                <a:latin typeface="Arial" panose="020B0604020202020204" pitchFamily="34" charset="0"/>
              </a:rPr>
              <a:t>Wisdom</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2:24</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prince of the power of the air, the spirit that is now at work in the sons of disobedience" (</a:t>
            </a:r>
            <a:r>
              <a:rPr lang="en-US" sz="1200" b="0" i="0" u="none" strike="noStrike" dirty="0">
                <a:effectLst/>
                <a:latin typeface="Arial" panose="020B0604020202020204" pitchFamily="34" charset="0"/>
              </a:rPr>
              <a:t>Ephesians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2:2</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god of this world" (</a:t>
            </a:r>
            <a:r>
              <a:rPr lang="en-US" sz="1200" b="0" i="0" u="none" strike="noStrike" dirty="0">
                <a:effectLst/>
                <a:latin typeface="Arial" panose="020B0604020202020204" pitchFamily="34" charset="0"/>
              </a:rPr>
              <a:t>2 Corinthians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4:4</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devil disputing with </a:t>
            </a:r>
            <a:r>
              <a:rPr lang="en-US" sz="1200" b="0" i="0" u="none" strike="noStrike" dirty="0">
                <a:effectLst/>
                <a:latin typeface="Arial" panose="020B0604020202020204" pitchFamily="34" charset="0"/>
              </a:rPr>
              <a:t>Michael</a:t>
            </a:r>
            <a:r>
              <a:rPr lang="en-US" sz="1200" b="0" i="0" dirty="0">
                <a:effectLst/>
                <a:latin typeface="Arial" panose="020B0604020202020204" pitchFamily="34" charset="0"/>
              </a:rPr>
              <a:t> about the body of Moses (</a:t>
            </a:r>
            <a:r>
              <a:rPr lang="en-US" sz="1200" b="0" i="0" u="none" strike="noStrike" dirty="0">
                <a:effectLst/>
                <a:latin typeface="Arial" panose="020B0604020202020204" pitchFamily="34" charset="0"/>
              </a:rPr>
              <a:t>Jude</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1:9</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dragon of the </a:t>
            </a:r>
            <a:r>
              <a:rPr lang="en-US" sz="1200" b="0" i="0" u="none" strike="noStrike" dirty="0">
                <a:effectLst/>
                <a:latin typeface="Arial" panose="020B0604020202020204" pitchFamily="34" charset="0"/>
              </a:rPr>
              <a:t>Book of Revelation</a:t>
            </a:r>
            <a:r>
              <a:rPr lang="en-US" sz="1200" b="0" i="0" dirty="0">
                <a:effectLst/>
                <a:latin typeface="Arial" panose="020B0604020202020204" pitchFamily="34" charset="0"/>
              </a:rPr>
              <a:t> "who is called the devil and Satan" (</a:t>
            </a:r>
            <a:r>
              <a:rPr lang="en-US" sz="1200" b="0" i="0" u="none" strike="noStrike" dirty="0">
                <a:effectLst/>
                <a:latin typeface="Arial" panose="020B0604020202020204" pitchFamily="34" charset="0"/>
              </a:rPr>
              <a:t>Revelation 12:9;20:2</a:t>
            </a:r>
            <a:r>
              <a:rPr lang="en-US" sz="1200" b="0" i="0" dirty="0">
                <a:effectLst/>
                <a:latin typeface="Arial" panose="020B0604020202020204" pitchFamily="34" charset="0"/>
              </a:rPr>
              <a:t>)</a:t>
            </a:r>
          </a:p>
          <a:p>
            <a:endParaRPr lang="en-US" sz="1200" dirty="0">
              <a:latin typeface="Arial" panose="020B0604020202020204" pitchFamily="34" charset="0"/>
            </a:endParaRPr>
          </a:p>
          <a:p>
            <a:r>
              <a:rPr lang="en-US" sz="1200" dirty="0"/>
              <a:t>In Islam the Devil is known as </a:t>
            </a:r>
            <a:r>
              <a:rPr lang="en-US" sz="1200" dirty="0" err="1"/>
              <a:t>Iblīs</a:t>
            </a:r>
            <a:endParaRPr lang="en-US" sz="1200" dirty="0"/>
          </a:p>
        </p:txBody>
      </p:sp>
      <p:sp>
        <p:nvSpPr>
          <p:cNvPr id="5" name="Rectangle 4"/>
          <p:cNvSpPr/>
          <p:nvPr/>
        </p:nvSpPr>
        <p:spPr>
          <a:xfrm>
            <a:off x="0" y="2692454"/>
            <a:ext cx="5421086" cy="1015663"/>
          </a:xfrm>
          <a:prstGeom prst="rect">
            <a:avLst/>
          </a:prstGeom>
          <a:ln>
            <a:solidFill>
              <a:schemeClr val="tx1"/>
            </a:solidFill>
          </a:ln>
        </p:spPr>
        <p:txBody>
          <a:bodyPr wrap="square">
            <a:spAutoFit/>
          </a:bodyPr>
          <a:lstStyle/>
          <a:p>
            <a:r>
              <a:rPr lang="en-US" sz="1200" b="0" i="0" dirty="0">
                <a:effectLst/>
                <a:latin typeface="Calibri" panose="020F0502020204030204" pitchFamily="34" charset="0"/>
              </a:rPr>
              <a:t>The name means the Shining One or Light bearer. He is also known as the Son of the Morning. Lucifer was a spirit son of Heavenly Father and led the rebellion in the premortal life. The name Lucifer appears only once in the Bible (</a:t>
            </a:r>
            <a:r>
              <a:rPr lang="en-US" sz="1200" b="0" i="0" u="none" strike="noStrike" dirty="0">
                <a:effectLst/>
                <a:latin typeface="Calibri" panose="020F0502020204030204" pitchFamily="34" charset="0"/>
              </a:rPr>
              <a:t>Isa. 14:12</a:t>
            </a:r>
            <a:r>
              <a:rPr lang="en-US" sz="1200" b="0" i="0" dirty="0">
                <a:effectLst/>
                <a:latin typeface="Calibri" panose="020F0502020204030204" pitchFamily="34" charset="0"/>
              </a:rPr>
              <a:t>). Latter-day revelation gives more detail on Lucifer’s fall (</a:t>
            </a:r>
            <a:r>
              <a:rPr lang="en-US" sz="1200" b="0" i="0" u="none" strike="noStrike" dirty="0">
                <a:effectLst/>
                <a:latin typeface="Calibri" panose="020F0502020204030204" pitchFamily="34" charset="0"/>
              </a:rPr>
              <a:t>D&amp;C 76:25–29</a:t>
            </a:r>
            <a:r>
              <a:rPr lang="en-US" sz="1200" b="0" i="0" dirty="0">
                <a:effectLst/>
                <a:latin typeface="Calibri" panose="020F0502020204030204" pitchFamily="34" charset="0"/>
              </a:rPr>
              <a:t>). LDS Guide To the Scriptures</a:t>
            </a:r>
            <a:endParaRPr lang="en-US" sz="1200" dirty="0"/>
          </a:p>
        </p:txBody>
      </p:sp>
      <p:sp>
        <p:nvSpPr>
          <p:cNvPr id="6" name="Rectangle 5"/>
          <p:cNvSpPr/>
          <p:nvPr/>
        </p:nvSpPr>
        <p:spPr>
          <a:xfrm>
            <a:off x="1" y="3722915"/>
            <a:ext cx="5421086" cy="2123658"/>
          </a:xfrm>
          <a:prstGeom prst="rect">
            <a:avLst/>
          </a:prstGeom>
          <a:ln>
            <a:solidFill>
              <a:schemeClr val="tx1"/>
            </a:solidFill>
          </a:ln>
        </p:spPr>
        <p:txBody>
          <a:bodyPr wrap="square">
            <a:spAutoFit/>
          </a:bodyPr>
          <a:lstStyle/>
          <a:p>
            <a:r>
              <a:rPr lang="en-US" sz="1200" b="1" dirty="0">
                <a:latin typeface="Arial" panose="020B0604020202020204" pitchFamily="34" charset="0"/>
              </a:rPr>
              <a:t>What happened to Lucifer?</a:t>
            </a:r>
          </a:p>
          <a:p>
            <a:pPr marL="228600" indent="-228600">
              <a:buAutoNum type="arabicPeriod"/>
            </a:pPr>
            <a:r>
              <a:rPr lang="en-US" sz="1200" i="0" dirty="0">
                <a:effectLst/>
                <a:latin typeface="Arial" panose="020B0604020202020204" pitchFamily="34" charset="0"/>
              </a:rPr>
              <a:t>The proposition of Lucifer was an act of rebellion against God.</a:t>
            </a:r>
          </a:p>
          <a:p>
            <a:pPr marL="228600" indent="-228600">
              <a:buAutoNum type="arabicPeriod"/>
            </a:pPr>
            <a:r>
              <a:rPr lang="en-US" sz="1200" dirty="0">
                <a:latin typeface="Arial" panose="020B0604020202020204" pitchFamily="34" charset="0"/>
              </a:rPr>
              <a:t>God had already decreed that man should have his free agency.</a:t>
            </a:r>
          </a:p>
          <a:p>
            <a:pPr marL="228600" indent="-228600">
              <a:buAutoNum type="arabicPeriod"/>
            </a:pPr>
            <a:r>
              <a:rPr lang="en-US" sz="1200" i="0" dirty="0">
                <a:effectLst/>
                <a:latin typeface="Arial" panose="020B0604020202020204" pitchFamily="34" charset="0"/>
              </a:rPr>
              <a:t>Lucifer coveted and asked for a power which was the prerogative of the </a:t>
            </a:r>
            <a:r>
              <a:rPr lang="en-US" sz="1200" i="0" dirty="0" err="1">
                <a:effectLst/>
                <a:latin typeface="Arial" panose="020B0604020202020204" pitchFamily="34" charset="0"/>
              </a:rPr>
              <a:t>Almight</a:t>
            </a:r>
            <a:r>
              <a:rPr lang="en-US" sz="1200" i="0" dirty="0">
                <a:effectLst/>
                <a:latin typeface="Arial" panose="020B0604020202020204" pitchFamily="34" charset="0"/>
              </a:rPr>
              <a:t> and alone belonged to God</a:t>
            </a:r>
          </a:p>
          <a:p>
            <a:pPr marL="228600" indent="-228600">
              <a:buAutoNum type="arabicPeriod"/>
            </a:pPr>
            <a:r>
              <a:rPr lang="en-US" sz="1200" dirty="0">
                <a:latin typeface="Arial" panose="020B0604020202020204" pitchFamily="34" charset="0"/>
              </a:rPr>
              <a:t>For the rebellion Lucifer was cast out and became Satan</a:t>
            </a:r>
          </a:p>
          <a:p>
            <a:pPr marL="228600" indent="-228600">
              <a:buAutoNum type="arabicPeriod"/>
            </a:pPr>
            <a:r>
              <a:rPr lang="en-US" sz="1200" i="0" dirty="0">
                <a:effectLst/>
                <a:latin typeface="Arial" panose="020B0604020202020204" pitchFamily="34" charset="0"/>
              </a:rPr>
              <a:t>The power by which he was cast out, was by a certain power or Priesthood which had been conferred by God on His Only Begotten</a:t>
            </a:r>
            <a:r>
              <a:rPr lang="en-US" sz="1200" dirty="0">
                <a:latin typeface="Arial" panose="020B0604020202020204" pitchFamily="34" charset="0"/>
              </a:rPr>
              <a:t>.</a:t>
            </a:r>
          </a:p>
          <a:p>
            <a:pPr marL="228600" indent="-228600">
              <a:buAutoNum type="arabicPeriod"/>
            </a:pPr>
            <a:r>
              <a:rPr lang="en-US" sz="1200" i="0" dirty="0">
                <a:effectLst/>
                <a:latin typeface="Arial" panose="020B0604020202020204" pitchFamily="34" charset="0"/>
              </a:rPr>
              <a:t>Being cast down and becoming Satan,…the devil,…the father of lies…his office was to deceive and to blind men.</a:t>
            </a:r>
          </a:p>
          <a:p>
            <a:r>
              <a:rPr lang="en-US" sz="1200" dirty="0">
                <a:latin typeface="Arial" panose="020B0604020202020204" pitchFamily="34" charset="0"/>
              </a:rPr>
              <a:t>John Taylor </a:t>
            </a:r>
            <a:r>
              <a:rPr lang="en-US" sz="1200" i="1" dirty="0">
                <a:latin typeface="Arial" panose="020B0604020202020204" pitchFamily="34" charset="0"/>
              </a:rPr>
              <a:t>Mediation and Atonement </a:t>
            </a:r>
            <a:r>
              <a:rPr lang="en-US" sz="1200" dirty="0">
                <a:latin typeface="Arial" panose="020B0604020202020204" pitchFamily="34" charset="0"/>
              </a:rPr>
              <a:t>p. 98</a:t>
            </a:r>
            <a:endParaRPr lang="en-US" sz="1200" i="0" dirty="0">
              <a:effectLst/>
              <a:latin typeface="Arial" panose="020B0604020202020204" pitchFamily="34" charset="0"/>
            </a:endParaRPr>
          </a:p>
        </p:txBody>
      </p:sp>
      <p:sp>
        <p:nvSpPr>
          <p:cNvPr id="7" name="Rectangle 6"/>
          <p:cNvSpPr/>
          <p:nvPr/>
        </p:nvSpPr>
        <p:spPr>
          <a:xfrm>
            <a:off x="5421086" y="2677656"/>
            <a:ext cx="6770914" cy="1200329"/>
          </a:xfrm>
          <a:prstGeom prst="rect">
            <a:avLst/>
          </a:prstGeom>
          <a:ln>
            <a:solidFill>
              <a:schemeClr val="tx1"/>
            </a:solidFill>
          </a:ln>
        </p:spPr>
        <p:txBody>
          <a:bodyPr wrap="square">
            <a:spAutoFit/>
          </a:bodyPr>
          <a:lstStyle/>
          <a:p>
            <a:pPr fontAlgn="base"/>
            <a:r>
              <a:rPr lang="en-US" sz="1200" b="1" dirty="0"/>
              <a:t>War In Heaven:</a:t>
            </a:r>
          </a:p>
          <a:p>
            <a:pPr fontAlgn="base"/>
            <a:r>
              <a:rPr lang="en-US" sz="1200" dirty="0"/>
              <a:t>The Prophet Joseph Smith taught:</a:t>
            </a:r>
          </a:p>
          <a:p>
            <a:pPr fontAlgn="base"/>
            <a:r>
              <a:rPr lang="en-US" sz="1200" dirty="0"/>
              <a:t>“The contention in heaven was—Jesus said there would be certain souls that would not be saved; and the devil said he would save them all, and laid his plans before the grand council, who gave their vote in favor of Jesus Christ. So the devil rose up in rebellion against God, and was cast down, with all who put up their heads for him” (</a:t>
            </a:r>
            <a:r>
              <a:rPr lang="en-US" sz="1200" i="1" dirty="0"/>
              <a:t>Teachings of Presidents of the Church: Joseph Smith</a:t>
            </a:r>
            <a:r>
              <a:rPr lang="en-US" sz="1200" dirty="0"/>
              <a:t> [2007], 209).</a:t>
            </a:r>
          </a:p>
        </p:txBody>
      </p:sp>
      <p:sp>
        <p:nvSpPr>
          <p:cNvPr id="8" name="Rectangle 7"/>
          <p:cNvSpPr/>
          <p:nvPr/>
        </p:nvSpPr>
        <p:spPr>
          <a:xfrm>
            <a:off x="5421086" y="3881087"/>
            <a:ext cx="6770914" cy="1384995"/>
          </a:xfrm>
          <a:prstGeom prst="rect">
            <a:avLst/>
          </a:prstGeom>
          <a:ln>
            <a:solidFill>
              <a:schemeClr val="tx1"/>
            </a:solidFill>
          </a:ln>
        </p:spPr>
        <p:txBody>
          <a:bodyPr wrap="square">
            <a:spAutoFit/>
          </a:bodyPr>
          <a:lstStyle/>
          <a:p>
            <a:pPr fontAlgn="base"/>
            <a:r>
              <a:rPr lang="en-US" sz="1200" b="1" dirty="0"/>
              <a:t>Two truths concerning Satan: Elder Jeffrey R. Holland:</a:t>
            </a:r>
          </a:p>
          <a:p>
            <a:pPr fontAlgn="base"/>
            <a:r>
              <a:rPr lang="en-US" sz="1200" dirty="0"/>
              <a:t>“Number one, Satan, or Lucifer, or the father of lies—call him what you will—is real, the very personification of evil. His motives are in every case malicious, and he convulses at the appearance of redeeming light, at the very thought of truth. Number two, he is eternally opposed to the love of God, the Atonement of Jesus Christ, and the work of peace and salvation. He will fight against these whenever and wherever he can. He knows he will be defeated and cast out in the end, but he is determined to take down with him as many others as he possibly can” (“We Are All Enlisted,”</a:t>
            </a:r>
            <a:r>
              <a:rPr lang="en-US" sz="1200" i="1" dirty="0"/>
              <a:t> Ensign</a:t>
            </a:r>
            <a:r>
              <a:rPr lang="en-US" sz="1200" dirty="0"/>
              <a:t> or </a:t>
            </a:r>
            <a:r>
              <a:rPr lang="en-US" sz="1200" i="1" dirty="0"/>
              <a:t>Liahona,</a:t>
            </a:r>
            <a:r>
              <a:rPr lang="en-US" sz="1200" dirty="0"/>
              <a:t> Nov. 2011, 44).</a:t>
            </a:r>
          </a:p>
        </p:txBody>
      </p:sp>
      <p:sp>
        <p:nvSpPr>
          <p:cNvPr id="9" name="Rectangle 8"/>
          <p:cNvSpPr/>
          <p:nvPr/>
        </p:nvSpPr>
        <p:spPr>
          <a:xfrm>
            <a:off x="5421084" y="5266082"/>
            <a:ext cx="6770915" cy="1015663"/>
          </a:xfrm>
          <a:prstGeom prst="rect">
            <a:avLst/>
          </a:prstGeom>
          <a:ln>
            <a:solidFill>
              <a:schemeClr val="tx1"/>
            </a:solidFill>
          </a:ln>
        </p:spPr>
        <p:txBody>
          <a:bodyPr wrap="square">
            <a:spAutoFit/>
          </a:bodyPr>
          <a:lstStyle/>
          <a:p>
            <a:pPr fontAlgn="base"/>
            <a:r>
              <a:rPr lang="en-US" sz="1200" b="1" dirty="0"/>
              <a:t>Cherubim</a:t>
            </a:r>
          </a:p>
          <a:p>
            <a:pPr fontAlgn="base"/>
            <a:r>
              <a:rPr lang="en-US" sz="1200" dirty="0"/>
              <a:t>Figures representing heavenly creatures, the exact form being unknown. They are found in the Holy of Holies, on the Mercy Seat of the Ark (Ex. 25:18, 22; 1 Kgs. 6:23–28;Heb. 9:5), and in the visions of Ezekiel (Ezek. 10; 11:22). In the account of the Fall, cherubim are represented as keeping “the way of the tree of life” (Gen. 3:24). Bible Dictionary</a:t>
            </a:r>
            <a:endParaRPr lang="en-US" sz="1200" b="0" i="0" dirty="0">
              <a:effectLst/>
            </a:endParaRPr>
          </a:p>
        </p:txBody>
      </p:sp>
      <p:sp>
        <p:nvSpPr>
          <p:cNvPr id="10" name="Rectangle 9"/>
          <p:cNvSpPr/>
          <p:nvPr/>
        </p:nvSpPr>
        <p:spPr>
          <a:xfrm>
            <a:off x="0" y="5846573"/>
            <a:ext cx="5421083" cy="646331"/>
          </a:xfrm>
          <a:prstGeom prst="rect">
            <a:avLst/>
          </a:prstGeom>
          <a:ln>
            <a:solidFill>
              <a:schemeClr val="tx1"/>
            </a:solidFill>
          </a:ln>
        </p:spPr>
        <p:txBody>
          <a:bodyPr wrap="square">
            <a:spAutoFit/>
          </a:bodyPr>
          <a:lstStyle/>
          <a:p>
            <a:pPr fontAlgn="base"/>
            <a:r>
              <a:rPr lang="en-US" sz="1200" b="1" dirty="0">
                <a:solidFill>
                  <a:srgbClr val="2A3753"/>
                </a:solidFill>
                <a:latin typeface="Palatino"/>
              </a:rPr>
              <a:t>Fire</a:t>
            </a:r>
          </a:p>
          <a:p>
            <a:pPr fontAlgn="base"/>
            <a:r>
              <a:rPr lang="en-US" sz="1200" dirty="0">
                <a:solidFill>
                  <a:srgbClr val="333333"/>
                </a:solidFill>
                <a:latin typeface="Calibri" panose="020F0502020204030204" pitchFamily="34" charset="0"/>
              </a:rPr>
              <a:t>Frequently the symbol of God’s presence, revealed either in mercy or in judgment. Bible Dictionary</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42488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AE78-A849-C754-BE26-199AAD579863}"/>
            </a:ext>
          </a:extLst>
        </p:cNvPr>
        <p:cNvGrpSpPr/>
        <p:nvPr/>
      </p:nvGrpSpPr>
      <p:grpSpPr>
        <a:xfrm>
          <a:off x="0" y="0"/>
          <a:ext cx="0" cy="0"/>
          <a:chOff x="0" y="0"/>
          <a:chExt cx="0" cy="0"/>
        </a:xfrm>
      </p:grpSpPr>
      <p:pic>
        <p:nvPicPr>
          <p:cNvPr id="2056" name="Picture 8" descr="http://homeguides.sfgate.com/DM-Resize/photos.demandstudios.com/getty/article/97/111/87524998.jpg?w=600&amp;h=600&amp;keep_ratio=1">
            <a:extLst>
              <a:ext uri="{FF2B5EF4-FFF2-40B4-BE49-F238E27FC236}">
                <a16:creationId xmlns:a16="http://schemas.microsoft.com/office/drawing/2014/main" id="{8B3D74E6-9891-2D39-0E47-873C4241ACC0}"/>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F87440-6A62-1142-FA56-CB244934AFC3}"/>
              </a:ext>
            </a:extLst>
          </p:cNvPr>
          <p:cNvSpPr txBox="1"/>
          <p:nvPr/>
        </p:nvSpPr>
        <p:spPr>
          <a:xfrm>
            <a:off x="0" y="0"/>
            <a:ext cx="12192000" cy="646331"/>
          </a:xfrm>
          <a:prstGeom prst="rect">
            <a:avLst/>
          </a:prstGeom>
          <a:noFill/>
        </p:spPr>
        <p:txBody>
          <a:bodyPr wrap="square" rtlCol="0">
            <a:spAutoFit/>
          </a:bodyPr>
          <a:lstStyle/>
          <a:p>
            <a:pPr algn="ctr"/>
            <a:r>
              <a:rPr lang="en-US" sz="3600" dirty="0">
                <a:latin typeface="Eras Bold ITC" panose="020B0907030504020204" pitchFamily="34" charset="0"/>
              </a:rPr>
              <a:t>Doing Heavenly Father’s Will</a:t>
            </a:r>
          </a:p>
        </p:txBody>
      </p:sp>
      <p:sp>
        <p:nvSpPr>
          <p:cNvPr id="5" name="TextBox 4">
            <a:extLst>
              <a:ext uri="{FF2B5EF4-FFF2-40B4-BE49-F238E27FC236}">
                <a16:creationId xmlns:a16="http://schemas.microsoft.com/office/drawing/2014/main" id="{6EBD2545-6062-3B5B-F121-27E0B636A821}"/>
              </a:ext>
            </a:extLst>
          </p:cNvPr>
          <p:cNvSpPr txBox="1"/>
          <p:nvPr/>
        </p:nvSpPr>
        <p:spPr>
          <a:xfrm>
            <a:off x="2245490" y="645214"/>
            <a:ext cx="7701020" cy="646331"/>
          </a:xfrm>
          <a:prstGeom prst="rect">
            <a:avLst/>
          </a:prstGeom>
          <a:noFill/>
        </p:spPr>
        <p:txBody>
          <a:bodyPr wrap="square">
            <a:spAutoFit/>
          </a:bodyPr>
          <a:lstStyle/>
          <a:p>
            <a:pPr algn="ctr"/>
            <a:r>
              <a:rPr lang="en-US" b="0" i="0" dirty="0">
                <a:solidFill>
                  <a:srgbClr val="212225"/>
                </a:solidFill>
                <a:effectLst/>
              </a:rPr>
              <a:t>In the premortal life, Heavenly Father chose Jesus Christ to be the Savior in His plan. Jesus Christ consistently obeys Heavenly Father’s </a:t>
            </a:r>
            <a:r>
              <a:rPr lang="en-US" dirty="0"/>
              <a:t>will, even when it is hard.</a:t>
            </a:r>
          </a:p>
        </p:txBody>
      </p:sp>
      <p:sp>
        <p:nvSpPr>
          <p:cNvPr id="8" name="TextBox 7">
            <a:extLst>
              <a:ext uri="{FF2B5EF4-FFF2-40B4-BE49-F238E27FC236}">
                <a16:creationId xmlns:a16="http://schemas.microsoft.com/office/drawing/2014/main" id="{6A3C905E-BE53-5ACF-9864-2853B531A9AA}"/>
              </a:ext>
            </a:extLst>
          </p:cNvPr>
          <p:cNvSpPr txBox="1"/>
          <p:nvPr/>
        </p:nvSpPr>
        <p:spPr>
          <a:xfrm>
            <a:off x="2705100" y="1290427"/>
            <a:ext cx="6781800" cy="646331"/>
          </a:xfrm>
          <a:prstGeom prst="rect">
            <a:avLst/>
          </a:prstGeom>
          <a:noFill/>
        </p:spPr>
        <p:txBody>
          <a:bodyPr wrap="square" rtlCol="0">
            <a:spAutoFit/>
          </a:bodyPr>
          <a:lstStyle/>
          <a:p>
            <a:pPr algn="ctr"/>
            <a:r>
              <a:rPr lang="en-US" sz="3600" dirty="0">
                <a:latin typeface="Eras Bold ITC" panose="020B0907030504020204" pitchFamily="34" charset="0"/>
              </a:rPr>
              <a:t>Requiring to do hard things:</a:t>
            </a:r>
          </a:p>
        </p:txBody>
      </p:sp>
      <p:sp>
        <p:nvSpPr>
          <p:cNvPr id="11" name="TextBox 10">
            <a:extLst>
              <a:ext uri="{FF2B5EF4-FFF2-40B4-BE49-F238E27FC236}">
                <a16:creationId xmlns:a16="http://schemas.microsoft.com/office/drawing/2014/main" id="{29A8D6F4-7493-F926-0730-F707398B24BF}"/>
              </a:ext>
            </a:extLst>
          </p:cNvPr>
          <p:cNvSpPr txBox="1"/>
          <p:nvPr/>
        </p:nvSpPr>
        <p:spPr>
          <a:xfrm>
            <a:off x="295275" y="2218029"/>
            <a:ext cx="6096000" cy="3447098"/>
          </a:xfrm>
          <a:prstGeom prst="rect">
            <a:avLst/>
          </a:prstGeom>
          <a:noFill/>
        </p:spPr>
        <p:txBody>
          <a:bodyPr wrap="square">
            <a:spAutoFit/>
          </a:bodyPr>
          <a:lstStyle/>
          <a:p>
            <a:pPr algn="l" fontAlgn="base">
              <a:spcAft>
                <a:spcPts val="1200"/>
              </a:spcAft>
              <a:buNone/>
            </a:pPr>
            <a:r>
              <a:rPr lang="en-US" b="0" i="0" dirty="0">
                <a:effectLst/>
              </a:rPr>
              <a:t>One 14-year-old young woman participated in competitive basketball. She dreamed of playing high school basketball like her older sister. She then learned that her parents had been called to preside over a mission in Guatemala.</a:t>
            </a:r>
          </a:p>
          <a:p>
            <a:pPr algn="l" fontAlgn="base">
              <a:spcAft>
                <a:spcPts val="1200"/>
              </a:spcAft>
              <a:buNone/>
            </a:pPr>
            <a:r>
              <a:rPr lang="en-US" b="0" i="0" dirty="0">
                <a:effectLst/>
              </a:rPr>
              <a:t>Upon arrival, she discovered that a couple of her classes would be in Spanish, a language she did not yet speak. There was not a single girls’ sports team at her school. She lived on the 14th floor of a building with tight security. And to top it all off, she could not go outside alone for safety reasons.</a:t>
            </a:r>
          </a:p>
          <a:p>
            <a:pPr fontAlgn="base">
              <a:spcAft>
                <a:spcPts val="1200"/>
              </a:spcAft>
            </a:pPr>
            <a:r>
              <a:rPr lang="en-US" b="0" i="0" dirty="0">
                <a:effectLst/>
              </a:rPr>
              <a:t>Her parents listened to her cry herself to sleep every night for months</a:t>
            </a:r>
            <a:r>
              <a:rPr lang="en-US" dirty="0"/>
              <a:t>.</a:t>
            </a:r>
          </a:p>
        </p:txBody>
      </p:sp>
      <p:pic>
        <p:nvPicPr>
          <p:cNvPr id="13" name="Picture 12">
            <a:extLst>
              <a:ext uri="{FF2B5EF4-FFF2-40B4-BE49-F238E27FC236}">
                <a16:creationId xmlns:a16="http://schemas.microsoft.com/office/drawing/2014/main" id="{C930D25F-7B0A-EFD0-CBF3-B521AC0DFC13}"/>
              </a:ext>
            </a:extLst>
          </p:cNvPr>
          <p:cNvPicPr>
            <a:picLocks noChangeAspect="1"/>
          </p:cNvPicPr>
          <p:nvPr/>
        </p:nvPicPr>
        <p:blipFill>
          <a:blip r:embed="rId3"/>
          <a:stretch>
            <a:fillRect/>
          </a:stretch>
        </p:blipFill>
        <p:spPr>
          <a:xfrm>
            <a:off x="6583705" y="2082601"/>
            <a:ext cx="2629531" cy="2319523"/>
          </a:xfrm>
          <a:prstGeom prst="rect">
            <a:avLst/>
          </a:prstGeom>
        </p:spPr>
      </p:pic>
      <p:pic>
        <p:nvPicPr>
          <p:cNvPr id="15" name="Picture 14">
            <a:extLst>
              <a:ext uri="{FF2B5EF4-FFF2-40B4-BE49-F238E27FC236}">
                <a16:creationId xmlns:a16="http://schemas.microsoft.com/office/drawing/2014/main" id="{48A8292B-9FF0-60AC-DC8D-3A9CC9FF59A5}"/>
              </a:ext>
            </a:extLst>
          </p:cNvPr>
          <p:cNvPicPr>
            <a:picLocks noChangeAspect="1"/>
          </p:cNvPicPr>
          <p:nvPr/>
        </p:nvPicPr>
        <p:blipFill>
          <a:blip r:embed="rId4"/>
          <a:stretch>
            <a:fillRect/>
          </a:stretch>
        </p:blipFill>
        <p:spPr>
          <a:xfrm>
            <a:off x="7972424" y="4618181"/>
            <a:ext cx="2481625" cy="1898784"/>
          </a:xfrm>
          <a:prstGeom prst="rect">
            <a:avLst/>
          </a:prstGeom>
        </p:spPr>
      </p:pic>
      <p:sp>
        <p:nvSpPr>
          <p:cNvPr id="18" name="TextBox 17">
            <a:extLst>
              <a:ext uri="{FF2B5EF4-FFF2-40B4-BE49-F238E27FC236}">
                <a16:creationId xmlns:a16="http://schemas.microsoft.com/office/drawing/2014/main" id="{F0B0B41E-5BF7-9214-8F90-511822F04533}"/>
              </a:ext>
            </a:extLst>
          </p:cNvPr>
          <p:cNvSpPr txBox="1"/>
          <p:nvPr/>
        </p:nvSpPr>
        <p:spPr>
          <a:xfrm>
            <a:off x="16181" y="6454130"/>
            <a:ext cx="6119868" cy="276999"/>
          </a:xfrm>
          <a:prstGeom prst="rect">
            <a:avLst/>
          </a:prstGeom>
          <a:noFill/>
        </p:spPr>
        <p:txBody>
          <a:bodyPr wrap="square">
            <a:spAutoFit/>
          </a:bodyPr>
          <a:lstStyle/>
          <a:p>
            <a:pPr fontAlgn="base">
              <a:spcAft>
                <a:spcPts val="1200"/>
              </a:spcAft>
            </a:pPr>
            <a:r>
              <a:rPr lang="en-US" sz="1200" dirty="0"/>
              <a:t>Brother M. Joseph Brough</a:t>
            </a:r>
            <a:endParaRPr lang="en-US" sz="1200" b="0" i="0" dirty="0">
              <a:effectLst/>
            </a:endParaRPr>
          </a:p>
        </p:txBody>
      </p:sp>
      <p:pic>
        <p:nvPicPr>
          <p:cNvPr id="20" name="Picture 19">
            <a:extLst>
              <a:ext uri="{FF2B5EF4-FFF2-40B4-BE49-F238E27FC236}">
                <a16:creationId xmlns:a16="http://schemas.microsoft.com/office/drawing/2014/main" id="{E8B987EF-4C23-49C7-81F3-504CCCCEAC12}"/>
              </a:ext>
            </a:extLst>
          </p:cNvPr>
          <p:cNvPicPr>
            <a:picLocks noChangeAspect="1"/>
          </p:cNvPicPr>
          <p:nvPr/>
        </p:nvPicPr>
        <p:blipFill>
          <a:blip r:embed="rId5"/>
          <a:stretch>
            <a:fillRect/>
          </a:stretch>
        </p:blipFill>
        <p:spPr>
          <a:xfrm>
            <a:off x="246826" y="218391"/>
            <a:ext cx="1021466" cy="1332347"/>
          </a:xfrm>
          <a:prstGeom prst="rect">
            <a:avLst/>
          </a:prstGeom>
        </p:spPr>
      </p:pic>
    </p:spTree>
    <p:extLst>
      <p:ext uri="{BB962C8B-B14F-4D97-AF65-F5344CB8AC3E}">
        <p14:creationId xmlns:p14="http://schemas.microsoft.com/office/powerpoint/2010/main" val="20340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679"/>
            <a:ext cx="12192000" cy="5909310"/>
          </a:xfrm>
          <a:prstGeom prst="rect">
            <a:avLst/>
          </a:prstGeom>
        </p:spPr>
        <p:txBody>
          <a:bodyPr wrap="square">
            <a:spAutoFit/>
          </a:bodyPr>
          <a:lstStyle/>
          <a:p>
            <a:pPr marL="95250" marR="95250">
              <a:spcBef>
                <a:spcPts val="500"/>
              </a:spcBef>
              <a:spcAft>
                <a:spcPts val="500"/>
              </a:spcAft>
            </a:pPr>
            <a:r>
              <a:rPr lang="en-US" sz="1200" b="1" dirty="0">
                <a:solidFill>
                  <a:srgbClr val="000000"/>
                </a:solidFill>
                <a:effectLst/>
                <a:latin typeface="Times New Roman" panose="02020603050405020304" pitchFamily="18" charset="0"/>
                <a:ea typeface="Times New Roman" panose="02020603050405020304" pitchFamily="18" charset="0"/>
              </a:rPr>
              <a:t>If I Were The Devil</a:t>
            </a:r>
            <a:r>
              <a:rPr lang="en-US" sz="1200" dirty="0">
                <a:solidFill>
                  <a:srgbClr val="000000"/>
                </a:solidFill>
                <a:effectLst/>
                <a:latin typeface="Times New Roman" panose="02020603050405020304" pitchFamily="18" charset="0"/>
                <a:ea typeface="Times New Roman" panose="02020603050405020304" pitchFamily="18" charset="0"/>
              </a:rPr>
              <a:t>      By Paul Harvey</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gain control of the most powerful nation in the world;</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delude their minds into thinking that they had come from man's effort, instead of God's blessings;</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promote an attitude of loving things and using people, instead of the other way around;</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dupe entire states into relying on gambling for their state revenue;</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convince people that character is not an issue when it comes to leadership;</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make it legal to take the life of unborn babies;</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make it socially acceptable to take one's own life, and invent machines to make it convenient;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cheapen human life as much as possible so that life of animals are valued more than human beings;</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take God out of the schools, where even the mention of His name was grounds for a lawsuit;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come up with drugs that sedate the mind and target the young, and I would get sports heroes to advertise them;</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get control of the media, so that every night I could pollute the minds of every family member for my agenda;</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attack then family, the backbone of any nation. I would make divorce acceptable and easy, even fashionable. If the family crumbles, so does the nation;</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compel people to express their most depraved fantasies on canvas and movies screens, and I would call it art;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convince the world that people are born homosexuals, and that their lifestyles should be accepted and marveled;</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convince the people that right and wrong are determined by a few who call themselves authorities and refer to their agendas as politically correct;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persuade people that the church is irrelevant and out of date;  the Bible is for the naive:</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dull the minds of Christians, and make them believe that prayer is not important, and that faithfulness and obedience are optional;</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GUESS I WOULD LEAVE THINGS PRETTY MUCH THE WAY THEY ARE!</a:t>
            </a:r>
          </a:p>
        </p:txBody>
      </p:sp>
    </p:spTree>
    <p:extLst>
      <p:ext uri="{BB962C8B-B14F-4D97-AF65-F5344CB8AC3E}">
        <p14:creationId xmlns:p14="http://schemas.microsoft.com/office/powerpoint/2010/main" val="18826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7A38-7F93-4B7C-9E76-45673B67BC15}"/>
            </a:ext>
          </a:extLst>
        </p:cNvPr>
        <p:cNvGrpSpPr/>
        <p:nvPr/>
      </p:nvGrpSpPr>
      <p:grpSpPr>
        <a:xfrm>
          <a:off x="0" y="0"/>
          <a:ext cx="0" cy="0"/>
          <a:chOff x="0" y="0"/>
          <a:chExt cx="0" cy="0"/>
        </a:xfrm>
      </p:grpSpPr>
      <p:pic>
        <p:nvPicPr>
          <p:cNvPr id="2056" name="Picture 8" descr="http://homeguides.sfgate.com/DM-Resize/photos.demandstudios.com/getty/article/97/111/87524998.jpg?w=600&amp;h=600&amp;keep_ratio=1">
            <a:extLst>
              <a:ext uri="{FF2B5EF4-FFF2-40B4-BE49-F238E27FC236}">
                <a16:creationId xmlns:a16="http://schemas.microsoft.com/office/drawing/2014/main" id="{092BDED0-5D65-09A1-CCE8-AFFED26AAA07}"/>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1FFBEF3-5563-405B-B337-BDD62FD13372}"/>
              </a:ext>
            </a:extLst>
          </p:cNvPr>
          <p:cNvSpPr/>
          <p:nvPr/>
        </p:nvSpPr>
        <p:spPr>
          <a:xfrm>
            <a:off x="620940" y="1166842"/>
            <a:ext cx="7214053" cy="3785652"/>
          </a:xfrm>
          <a:prstGeom prst="rect">
            <a:avLst/>
          </a:prstGeom>
        </p:spPr>
        <p:txBody>
          <a:bodyPr wrap="square">
            <a:spAutoFit/>
          </a:bodyPr>
          <a:lstStyle/>
          <a:p>
            <a:pPr fontAlgn="base"/>
            <a:r>
              <a:rPr lang="en-US" sz="2400" dirty="0"/>
              <a:t>If you were in this young woman’s situation, what would have been most difficult for you?</a:t>
            </a:r>
          </a:p>
          <a:p>
            <a:pPr fontAlgn="base"/>
            <a:endParaRPr lang="en-US" sz="2400" dirty="0"/>
          </a:p>
          <a:p>
            <a:pPr fontAlgn="base"/>
            <a:endParaRPr lang="en-US" sz="2400" dirty="0"/>
          </a:p>
          <a:p>
            <a:pPr fontAlgn="base"/>
            <a:r>
              <a:rPr lang="en-US" sz="2400" dirty="0"/>
              <a:t>What is a hard thing that God has required or may require of you?</a:t>
            </a:r>
          </a:p>
          <a:p>
            <a:pPr fontAlgn="base"/>
            <a:endParaRPr lang="en-US" sz="2400" dirty="0"/>
          </a:p>
          <a:p>
            <a:pPr fontAlgn="base"/>
            <a:endParaRPr lang="en-US" sz="2400" dirty="0"/>
          </a:p>
          <a:p>
            <a:pPr fontAlgn="base"/>
            <a:r>
              <a:rPr lang="en-US" sz="2400" dirty="0"/>
              <a:t>How willing are you to do this hard thing? Why?</a:t>
            </a:r>
          </a:p>
          <a:p>
            <a:pPr fontAlgn="base"/>
            <a:endParaRPr lang="en-US" sz="2400" dirty="0"/>
          </a:p>
        </p:txBody>
      </p:sp>
      <p:pic>
        <p:nvPicPr>
          <p:cNvPr id="4" name="Picture 2" descr="http://www.uni.edu/becker/anImated%20question%20mark%20.gif">
            <a:extLst>
              <a:ext uri="{FF2B5EF4-FFF2-40B4-BE49-F238E27FC236}">
                <a16:creationId xmlns:a16="http://schemas.microsoft.com/office/drawing/2014/main" id="{1A574405-D62D-2A3C-50AA-6DE2C0B23C5C}"/>
              </a:ext>
            </a:extLst>
          </p:cNvPr>
          <p:cNvPicPr>
            <a:picLocks noChangeAspect="1" noChangeArrowheads="1" noCrop="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55933" y="1166842"/>
            <a:ext cx="2203979" cy="374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9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47BCB-24DE-978B-A8F3-0F7DB5FB343B}"/>
            </a:ext>
          </a:extLst>
        </p:cNvPr>
        <p:cNvGrpSpPr/>
        <p:nvPr/>
      </p:nvGrpSpPr>
      <p:grpSpPr>
        <a:xfrm>
          <a:off x="0" y="0"/>
          <a:ext cx="0" cy="0"/>
          <a:chOff x="0" y="0"/>
          <a:chExt cx="0" cy="0"/>
        </a:xfrm>
      </p:grpSpPr>
      <p:pic>
        <p:nvPicPr>
          <p:cNvPr id="2056" name="Picture 8" descr="http://homeguides.sfgate.com/DM-Resize/photos.demandstudios.com/getty/article/97/111/87524998.jpg?w=600&amp;h=600&amp;keep_ratio=1">
            <a:extLst>
              <a:ext uri="{FF2B5EF4-FFF2-40B4-BE49-F238E27FC236}">
                <a16:creationId xmlns:a16="http://schemas.microsoft.com/office/drawing/2014/main" id="{F3CF48FD-96ED-C206-00CA-82B5EC8FED2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drapekings.com/wp-content/uploads/2011/05/Encore-Black-Drapery-Fabric-by-Drape-Kings-Final.jpg">
            <a:extLst>
              <a:ext uri="{FF2B5EF4-FFF2-40B4-BE49-F238E27FC236}">
                <a16:creationId xmlns:a16="http://schemas.microsoft.com/office/drawing/2014/main" id="{967CD542-FA7E-2C8B-4064-7CD8BFBB5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41255"/>
            <a:ext cx="6132671" cy="6899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9ECA75-2356-E141-EA38-FEDA03BC66AD}"/>
              </a:ext>
            </a:extLst>
          </p:cNvPr>
          <p:cNvSpPr txBox="1"/>
          <p:nvPr/>
        </p:nvSpPr>
        <p:spPr>
          <a:xfrm>
            <a:off x="-165254" y="96264"/>
            <a:ext cx="11292289" cy="1077218"/>
          </a:xfrm>
          <a:prstGeom prst="rect">
            <a:avLst/>
          </a:prstGeom>
          <a:noFill/>
        </p:spPr>
        <p:txBody>
          <a:bodyPr wrap="square">
            <a:spAutoFit/>
          </a:bodyPr>
          <a:lstStyle/>
          <a:p>
            <a:pPr algn="ctr"/>
            <a:r>
              <a:rPr lang="en-US" sz="3200" dirty="0">
                <a:latin typeface="Eras Bold ITC" panose="020B0907030504020204" pitchFamily="34" charset="0"/>
              </a:rPr>
              <a:t>Character    </a:t>
            </a:r>
            <a:r>
              <a:rPr lang="en-US" sz="3200" dirty="0">
                <a:solidFill>
                  <a:schemeClr val="bg1"/>
                </a:solidFill>
                <a:latin typeface="Eras Bold ITC" panose="020B0907030504020204" pitchFamily="34" charset="0"/>
              </a:rPr>
              <a:t> of </a:t>
            </a:r>
          </a:p>
          <a:p>
            <a:pPr algn="ctr"/>
            <a:r>
              <a:rPr lang="en-US" sz="3200" dirty="0">
                <a:latin typeface="Eras Bold ITC" panose="020B0907030504020204" pitchFamily="34" charset="0"/>
              </a:rPr>
              <a:t>Jesus Christ V</a:t>
            </a:r>
            <a:r>
              <a:rPr lang="en-US" sz="3200" dirty="0">
                <a:solidFill>
                  <a:schemeClr val="bg1"/>
                </a:solidFill>
                <a:latin typeface="Eras Bold ITC" panose="020B0907030504020204" pitchFamily="34" charset="0"/>
              </a:rPr>
              <a:t>S</a:t>
            </a:r>
            <a:r>
              <a:rPr lang="en-US" sz="3200" dirty="0">
                <a:latin typeface="Eras Bold ITC" panose="020B0907030504020204" pitchFamily="34" charset="0"/>
              </a:rPr>
              <a:t> </a:t>
            </a:r>
            <a:r>
              <a:rPr lang="en-US" sz="3200" dirty="0">
                <a:solidFill>
                  <a:schemeClr val="bg1"/>
                </a:solidFill>
                <a:latin typeface="Eras Bold ITC" panose="020B0907030504020204" pitchFamily="34" charset="0"/>
              </a:rPr>
              <a:t>Satan</a:t>
            </a:r>
          </a:p>
        </p:txBody>
      </p:sp>
      <p:sp>
        <p:nvSpPr>
          <p:cNvPr id="7" name="TextBox 6">
            <a:extLst>
              <a:ext uri="{FF2B5EF4-FFF2-40B4-BE49-F238E27FC236}">
                <a16:creationId xmlns:a16="http://schemas.microsoft.com/office/drawing/2014/main" id="{239E5ED3-8819-A352-4E26-9D6ABC7819CC}"/>
              </a:ext>
            </a:extLst>
          </p:cNvPr>
          <p:cNvSpPr txBox="1"/>
          <p:nvPr/>
        </p:nvSpPr>
        <p:spPr>
          <a:xfrm>
            <a:off x="7220636" y="1267511"/>
            <a:ext cx="3798065" cy="1477328"/>
          </a:xfrm>
          <a:prstGeom prst="rect">
            <a:avLst/>
          </a:prstGeom>
          <a:noFill/>
        </p:spPr>
        <p:txBody>
          <a:bodyPr wrap="square">
            <a:spAutoFit/>
          </a:bodyPr>
          <a:lstStyle/>
          <a:p>
            <a:r>
              <a:rPr lang="en-US" b="1" i="0" dirty="0">
                <a:solidFill>
                  <a:schemeClr val="bg1"/>
                </a:solidFill>
                <a:effectLst/>
              </a:rPr>
              <a:t>Behold, here am I, send me, I will be thy son, and I will redeem all mankind, that one soul shall not be lost, and surely I will do it; wherefore give me thine honor.</a:t>
            </a:r>
            <a:endParaRPr lang="en-US" b="1" dirty="0">
              <a:solidFill>
                <a:schemeClr val="bg1"/>
              </a:solidFill>
            </a:endParaRPr>
          </a:p>
        </p:txBody>
      </p:sp>
      <p:sp>
        <p:nvSpPr>
          <p:cNvPr id="9" name="TextBox 8">
            <a:extLst>
              <a:ext uri="{FF2B5EF4-FFF2-40B4-BE49-F238E27FC236}">
                <a16:creationId xmlns:a16="http://schemas.microsoft.com/office/drawing/2014/main" id="{0E65B209-137F-58C1-4B72-6E4B574CD31C}"/>
              </a:ext>
            </a:extLst>
          </p:cNvPr>
          <p:cNvSpPr txBox="1"/>
          <p:nvPr/>
        </p:nvSpPr>
        <p:spPr>
          <a:xfrm>
            <a:off x="558188" y="1869978"/>
            <a:ext cx="5633344" cy="369332"/>
          </a:xfrm>
          <a:prstGeom prst="rect">
            <a:avLst/>
          </a:prstGeom>
          <a:noFill/>
        </p:spPr>
        <p:txBody>
          <a:bodyPr wrap="square">
            <a:spAutoFit/>
          </a:bodyPr>
          <a:lstStyle/>
          <a:p>
            <a:r>
              <a:rPr lang="en-US" b="1" i="0" dirty="0">
                <a:solidFill>
                  <a:srgbClr val="212225"/>
                </a:solidFill>
                <a:effectLst/>
              </a:rPr>
              <a:t>Father, thy will be done, and the glory be thine forever.</a:t>
            </a:r>
            <a:endParaRPr lang="en-US" b="1" dirty="0"/>
          </a:p>
        </p:txBody>
      </p:sp>
      <p:pic>
        <p:nvPicPr>
          <p:cNvPr id="22" name="Picture 21">
            <a:extLst>
              <a:ext uri="{FF2B5EF4-FFF2-40B4-BE49-F238E27FC236}">
                <a16:creationId xmlns:a16="http://schemas.microsoft.com/office/drawing/2014/main" id="{4EBC494C-5A97-E414-280F-F976F0CDD2CA}"/>
              </a:ext>
            </a:extLst>
          </p:cNvPr>
          <p:cNvPicPr>
            <a:picLocks noChangeAspect="1"/>
          </p:cNvPicPr>
          <p:nvPr/>
        </p:nvPicPr>
        <p:blipFill>
          <a:blip r:embed="rId4"/>
          <a:stretch>
            <a:fillRect/>
          </a:stretch>
        </p:blipFill>
        <p:spPr>
          <a:xfrm>
            <a:off x="7220636" y="2744839"/>
            <a:ext cx="3354997" cy="3299492"/>
          </a:xfrm>
          <a:prstGeom prst="rect">
            <a:avLst/>
          </a:prstGeom>
        </p:spPr>
      </p:pic>
      <p:pic>
        <p:nvPicPr>
          <p:cNvPr id="24" name="Picture 23">
            <a:extLst>
              <a:ext uri="{FF2B5EF4-FFF2-40B4-BE49-F238E27FC236}">
                <a16:creationId xmlns:a16="http://schemas.microsoft.com/office/drawing/2014/main" id="{F0EF2B1D-3647-7288-FA58-21D76EC8B2D1}"/>
              </a:ext>
            </a:extLst>
          </p:cNvPr>
          <p:cNvPicPr>
            <a:picLocks noChangeAspect="1"/>
          </p:cNvPicPr>
          <p:nvPr/>
        </p:nvPicPr>
        <p:blipFill>
          <a:blip r:embed="rId5"/>
          <a:stretch>
            <a:fillRect/>
          </a:stretch>
        </p:blipFill>
        <p:spPr>
          <a:xfrm>
            <a:off x="878833" y="2744839"/>
            <a:ext cx="4338333" cy="3135949"/>
          </a:xfrm>
          <a:prstGeom prst="rect">
            <a:avLst/>
          </a:prstGeom>
        </p:spPr>
      </p:pic>
      <p:sp>
        <p:nvSpPr>
          <p:cNvPr id="25" name="TextBox 24">
            <a:extLst>
              <a:ext uri="{FF2B5EF4-FFF2-40B4-BE49-F238E27FC236}">
                <a16:creationId xmlns:a16="http://schemas.microsoft.com/office/drawing/2014/main" id="{64A88F8D-DAE6-F4E4-6979-66C9BCE1AF0A}"/>
              </a:ext>
            </a:extLst>
          </p:cNvPr>
          <p:cNvSpPr txBox="1"/>
          <p:nvPr/>
        </p:nvSpPr>
        <p:spPr>
          <a:xfrm>
            <a:off x="0" y="6488668"/>
            <a:ext cx="1883229" cy="369332"/>
          </a:xfrm>
          <a:prstGeom prst="rect">
            <a:avLst/>
          </a:prstGeom>
          <a:noFill/>
        </p:spPr>
        <p:txBody>
          <a:bodyPr wrap="square" rtlCol="0">
            <a:spAutoFit/>
          </a:bodyPr>
          <a:lstStyle/>
          <a:p>
            <a:r>
              <a:rPr lang="en-US" dirty="0"/>
              <a:t>Moses 4:1-4</a:t>
            </a:r>
          </a:p>
        </p:txBody>
      </p:sp>
      <p:sp>
        <p:nvSpPr>
          <p:cNvPr id="26" name="TextBox 25">
            <a:extLst>
              <a:ext uri="{FF2B5EF4-FFF2-40B4-BE49-F238E27FC236}">
                <a16:creationId xmlns:a16="http://schemas.microsoft.com/office/drawing/2014/main" id="{EDECAD9E-B1A2-A8AF-F193-4D4A253926FB}"/>
              </a:ext>
            </a:extLst>
          </p:cNvPr>
          <p:cNvSpPr txBox="1"/>
          <p:nvPr/>
        </p:nvSpPr>
        <p:spPr>
          <a:xfrm>
            <a:off x="7121484" y="6128000"/>
            <a:ext cx="3798065" cy="646331"/>
          </a:xfrm>
          <a:prstGeom prst="rect">
            <a:avLst/>
          </a:prstGeom>
          <a:noFill/>
        </p:spPr>
        <p:txBody>
          <a:bodyPr wrap="square">
            <a:spAutoFit/>
          </a:bodyPr>
          <a:lstStyle/>
          <a:p>
            <a:pPr algn="ctr"/>
            <a:r>
              <a:rPr lang="en-US" b="1" i="0" dirty="0">
                <a:solidFill>
                  <a:schemeClr val="bg1"/>
                </a:solidFill>
                <a:effectLst/>
              </a:rPr>
              <a:t>Satan rebelled and sought to destroy the agency of man.</a:t>
            </a:r>
            <a:endParaRPr lang="en-US" b="1" dirty="0">
              <a:solidFill>
                <a:schemeClr val="bg1"/>
              </a:solidFill>
            </a:endParaRPr>
          </a:p>
        </p:txBody>
      </p:sp>
      <p:sp>
        <p:nvSpPr>
          <p:cNvPr id="27" name="TextBox 26">
            <a:extLst>
              <a:ext uri="{FF2B5EF4-FFF2-40B4-BE49-F238E27FC236}">
                <a16:creationId xmlns:a16="http://schemas.microsoft.com/office/drawing/2014/main" id="{AF8A91C9-ACEE-DB4D-1169-CDCD63DFDD4B}"/>
              </a:ext>
            </a:extLst>
          </p:cNvPr>
          <p:cNvSpPr txBox="1"/>
          <p:nvPr/>
        </p:nvSpPr>
        <p:spPr>
          <a:xfrm>
            <a:off x="1148966" y="5902742"/>
            <a:ext cx="3798065" cy="646331"/>
          </a:xfrm>
          <a:prstGeom prst="rect">
            <a:avLst/>
          </a:prstGeom>
          <a:noFill/>
        </p:spPr>
        <p:txBody>
          <a:bodyPr wrap="square">
            <a:spAutoFit/>
          </a:bodyPr>
          <a:lstStyle/>
          <a:p>
            <a:pPr algn="ctr"/>
            <a:r>
              <a:rPr lang="en-US" b="1" i="0" dirty="0">
                <a:effectLst/>
              </a:rPr>
              <a:t>Jesus accepted His Father’s plan and obeyed His will</a:t>
            </a:r>
            <a:endParaRPr lang="en-US" b="1" dirty="0"/>
          </a:p>
        </p:txBody>
      </p:sp>
    </p:spTree>
    <p:extLst>
      <p:ext uri="{BB962C8B-B14F-4D97-AF65-F5344CB8AC3E}">
        <p14:creationId xmlns:p14="http://schemas.microsoft.com/office/powerpoint/2010/main" val="4038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FC99-E4D1-100A-B0E2-35ABBC89EF0C}"/>
            </a:ext>
          </a:extLst>
        </p:cNvPr>
        <p:cNvGrpSpPr/>
        <p:nvPr/>
      </p:nvGrpSpPr>
      <p:grpSpPr>
        <a:xfrm>
          <a:off x="0" y="0"/>
          <a:ext cx="0" cy="0"/>
          <a:chOff x="0" y="0"/>
          <a:chExt cx="0" cy="0"/>
        </a:xfrm>
      </p:grpSpPr>
      <p:pic>
        <p:nvPicPr>
          <p:cNvPr id="2056" name="Picture 8" descr="http://homeguides.sfgate.com/DM-Resize/photos.demandstudios.com/getty/article/97/111/87524998.jpg?w=600&amp;h=600&amp;keep_ratio=1">
            <a:extLst>
              <a:ext uri="{FF2B5EF4-FFF2-40B4-BE49-F238E27FC236}">
                <a16:creationId xmlns:a16="http://schemas.microsoft.com/office/drawing/2014/main" id="{CBAE59C4-B6FF-CED0-2D0F-49970B387B65}"/>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8DA0E2-C83B-CD3D-A140-044CF0D1454A}"/>
              </a:ext>
            </a:extLst>
          </p:cNvPr>
          <p:cNvSpPr txBox="1"/>
          <p:nvPr/>
        </p:nvSpPr>
        <p:spPr>
          <a:xfrm>
            <a:off x="0" y="0"/>
            <a:ext cx="12192000" cy="646331"/>
          </a:xfrm>
          <a:prstGeom prst="rect">
            <a:avLst/>
          </a:prstGeom>
          <a:noFill/>
        </p:spPr>
        <p:txBody>
          <a:bodyPr wrap="square" rtlCol="0">
            <a:spAutoFit/>
          </a:bodyPr>
          <a:lstStyle/>
          <a:p>
            <a:pPr algn="ctr"/>
            <a:r>
              <a:rPr lang="en-US" sz="3600" dirty="0">
                <a:latin typeface="Eras Bold ITC" panose="020B0907030504020204" pitchFamily="34" charset="0"/>
              </a:rPr>
              <a:t>The Rest of the Story</a:t>
            </a:r>
          </a:p>
        </p:txBody>
      </p:sp>
      <p:sp>
        <p:nvSpPr>
          <p:cNvPr id="11" name="TextBox 10">
            <a:extLst>
              <a:ext uri="{FF2B5EF4-FFF2-40B4-BE49-F238E27FC236}">
                <a16:creationId xmlns:a16="http://schemas.microsoft.com/office/drawing/2014/main" id="{3A041F36-C574-607E-56DA-91992F1CB091}"/>
              </a:ext>
            </a:extLst>
          </p:cNvPr>
          <p:cNvSpPr txBox="1"/>
          <p:nvPr/>
        </p:nvSpPr>
        <p:spPr>
          <a:xfrm>
            <a:off x="1515118" y="586813"/>
            <a:ext cx="6835668" cy="6340197"/>
          </a:xfrm>
          <a:prstGeom prst="rect">
            <a:avLst/>
          </a:prstGeom>
          <a:noFill/>
        </p:spPr>
        <p:txBody>
          <a:bodyPr wrap="square">
            <a:spAutoFit/>
          </a:bodyPr>
          <a:lstStyle/>
          <a:p>
            <a:pPr algn="l" fontAlgn="base">
              <a:spcAft>
                <a:spcPts val="1200"/>
              </a:spcAft>
              <a:buNone/>
            </a:pPr>
            <a:r>
              <a:rPr lang="en-US" b="0" i="0" dirty="0">
                <a:effectLst/>
              </a:rPr>
              <a:t>They stayed on their mission for 3 years.</a:t>
            </a:r>
          </a:p>
          <a:p>
            <a:pPr fontAlgn="base"/>
            <a:r>
              <a:rPr lang="en-US" dirty="0"/>
              <a:t>At the conclusion of our mission, I asked my daughter if she was going to serve a full-time mission. Her answer was “No, Dad, I have already served.”</a:t>
            </a:r>
          </a:p>
          <a:p>
            <a:pPr fontAlgn="base"/>
            <a:endParaRPr lang="en-US" dirty="0"/>
          </a:p>
          <a:p>
            <a:pPr fontAlgn="base"/>
            <a:r>
              <a:rPr lang="en-US" dirty="0"/>
              <a:t>I was just fine with that! But about six months later, the Spirit awoke me in the night with this thought: “I have called your daughter to serve a mission.”</a:t>
            </a:r>
          </a:p>
          <a:p>
            <a:pPr fontAlgn="base"/>
            <a:endParaRPr lang="en-US" dirty="0"/>
          </a:p>
          <a:p>
            <a:pPr fontAlgn="base"/>
            <a:r>
              <a:rPr lang="en-US" dirty="0"/>
              <a:t>My reaction was “Heavenly Father, she has given so much.” I was quickly corrected by the Spirit and came to understand that her missionary service was required of the Lord.</a:t>
            </a:r>
          </a:p>
          <a:p>
            <a:pPr fontAlgn="base"/>
            <a:endParaRPr lang="en-US" dirty="0"/>
          </a:p>
          <a:p>
            <a:pPr fontAlgn="base"/>
            <a:r>
              <a:rPr lang="en-US" dirty="0"/>
              <a:t>I soon took my daughter to lunch. From across the table, I said, “Ganzie, do you know why we are here?”</a:t>
            </a:r>
          </a:p>
          <a:p>
            <a:pPr fontAlgn="base"/>
            <a:r>
              <a:rPr lang="en-US" dirty="0"/>
              <a:t>She said, “Yes, Dad. You know I have to serve a mission. I do not want to go, but I am going.”</a:t>
            </a:r>
          </a:p>
          <a:p>
            <a:pPr fontAlgn="base"/>
            <a:endParaRPr lang="en-US" dirty="0"/>
          </a:p>
          <a:p>
            <a:pPr fontAlgn="base"/>
            <a:r>
              <a:rPr lang="en-US" dirty="0"/>
              <a:t>Because she gave her will to Heavenly Father, she served Him with all of her heart, might, mind, and strength. She has taught her father how to do a hard thing.</a:t>
            </a:r>
          </a:p>
          <a:p>
            <a:pPr algn="l" fontAlgn="base">
              <a:spcAft>
                <a:spcPts val="1200"/>
              </a:spcAft>
              <a:buNone/>
            </a:pPr>
            <a:endParaRPr lang="en-US" dirty="0"/>
          </a:p>
        </p:txBody>
      </p:sp>
      <p:sp>
        <p:nvSpPr>
          <p:cNvPr id="18" name="TextBox 17">
            <a:extLst>
              <a:ext uri="{FF2B5EF4-FFF2-40B4-BE49-F238E27FC236}">
                <a16:creationId xmlns:a16="http://schemas.microsoft.com/office/drawing/2014/main" id="{4BC3CCD8-B155-84F7-3875-101A872DF1F3}"/>
              </a:ext>
            </a:extLst>
          </p:cNvPr>
          <p:cNvSpPr txBox="1"/>
          <p:nvPr/>
        </p:nvSpPr>
        <p:spPr>
          <a:xfrm>
            <a:off x="0" y="6590493"/>
            <a:ext cx="6119868" cy="276999"/>
          </a:xfrm>
          <a:prstGeom prst="rect">
            <a:avLst/>
          </a:prstGeom>
          <a:noFill/>
        </p:spPr>
        <p:txBody>
          <a:bodyPr wrap="square">
            <a:spAutoFit/>
          </a:bodyPr>
          <a:lstStyle/>
          <a:p>
            <a:pPr fontAlgn="base">
              <a:spcAft>
                <a:spcPts val="1200"/>
              </a:spcAft>
            </a:pPr>
            <a:r>
              <a:rPr lang="en-US" sz="1200" dirty="0"/>
              <a:t>Brother M. Joseph Brough</a:t>
            </a:r>
            <a:endParaRPr lang="en-US" sz="1200" b="0" i="0" dirty="0">
              <a:effectLst/>
            </a:endParaRPr>
          </a:p>
        </p:txBody>
      </p:sp>
      <p:pic>
        <p:nvPicPr>
          <p:cNvPr id="20" name="Picture 19">
            <a:extLst>
              <a:ext uri="{FF2B5EF4-FFF2-40B4-BE49-F238E27FC236}">
                <a16:creationId xmlns:a16="http://schemas.microsoft.com/office/drawing/2014/main" id="{09C33932-1A8C-A40C-724F-3EC315EC7398}"/>
              </a:ext>
            </a:extLst>
          </p:cNvPr>
          <p:cNvPicPr>
            <a:picLocks noChangeAspect="1"/>
          </p:cNvPicPr>
          <p:nvPr/>
        </p:nvPicPr>
        <p:blipFill>
          <a:blip r:embed="rId3"/>
          <a:stretch>
            <a:fillRect/>
          </a:stretch>
        </p:blipFill>
        <p:spPr>
          <a:xfrm>
            <a:off x="246826" y="218391"/>
            <a:ext cx="1021466" cy="1332347"/>
          </a:xfrm>
          <a:prstGeom prst="rect">
            <a:avLst/>
          </a:prstGeom>
        </p:spPr>
      </p:pic>
      <p:pic>
        <p:nvPicPr>
          <p:cNvPr id="3" name="Picture 2">
            <a:extLst>
              <a:ext uri="{FF2B5EF4-FFF2-40B4-BE49-F238E27FC236}">
                <a16:creationId xmlns:a16="http://schemas.microsoft.com/office/drawing/2014/main" id="{6A490AA8-A9EC-68DC-5E31-CE2BD068164F}"/>
              </a:ext>
            </a:extLst>
          </p:cNvPr>
          <p:cNvPicPr>
            <a:picLocks noChangeAspect="1"/>
          </p:cNvPicPr>
          <p:nvPr/>
        </p:nvPicPr>
        <p:blipFill>
          <a:blip r:embed="rId4"/>
          <a:stretch>
            <a:fillRect/>
          </a:stretch>
        </p:blipFill>
        <p:spPr>
          <a:xfrm>
            <a:off x="8119429" y="2833578"/>
            <a:ext cx="3740523" cy="2590524"/>
          </a:xfrm>
          <a:prstGeom prst="rect">
            <a:avLst/>
          </a:prstGeom>
        </p:spPr>
      </p:pic>
    </p:spTree>
    <p:extLst>
      <p:ext uri="{BB962C8B-B14F-4D97-AF65-F5344CB8AC3E}">
        <p14:creationId xmlns:p14="http://schemas.microsoft.com/office/powerpoint/2010/main" val="40902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886" y="0"/>
            <a:ext cx="60851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omeguides.sfgate.com/DM-Resize/photos.demandstudios.com/getty/article/97/111/87524998.jpg?w=600&amp;h=600&amp;keep_ratio=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6106886"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     </a:t>
            </a:r>
            <a:r>
              <a:rPr lang="en-US" sz="6000" dirty="0">
                <a:latin typeface="Eras Bold ITC" panose="020B0907030504020204" pitchFamily="34" charset="0"/>
              </a:rPr>
              <a:t>Advance</a:t>
            </a:r>
            <a:r>
              <a:rPr lang="en-US" sz="6000" dirty="0">
                <a:solidFill>
                  <a:schemeClr val="bg1"/>
                </a:solidFill>
                <a:latin typeface="Eras Bold ITC" panose="020B0907030504020204" pitchFamily="34" charset="0"/>
              </a:rPr>
              <a:t>  Preparation</a:t>
            </a:r>
            <a:endParaRPr lang="en-US" sz="4400" dirty="0">
              <a:solidFill>
                <a:schemeClr val="bg1"/>
              </a:solidFill>
              <a:latin typeface="Eras Bold ITC" panose="020B0907030504020204" pitchFamily="34" charset="0"/>
            </a:endParaRPr>
          </a:p>
        </p:txBody>
      </p:sp>
      <p:sp>
        <p:nvSpPr>
          <p:cNvPr id="16" name="Rectangle 15"/>
          <p:cNvSpPr/>
          <p:nvPr/>
        </p:nvSpPr>
        <p:spPr>
          <a:xfrm>
            <a:off x="830490" y="1073383"/>
            <a:ext cx="4732110" cy="1384995"/>
          </a:xfrm>
          <a:prstGeom prst="rect">
            <a:avLst/>
          </a:prstGeom>
        </p:spPr>
        <p:txBody>
          <a:bodyPr wrap="square">
            <a:spAutoFit/>
          </a:bodyPr>
          <a:lstStyle/>
          <a:p>
            <a:r>
              <a:rPr lang="en-US" sz="2800" dirty="0"/>
              <a:t>The Savior would be required to carry out Heavenly Father’s plan of happiness</a:t>
            </a:r>
          </a:p>
        </p:txBody>
      </p:sp>
      <p:sp>
        <p:nvSpPr>
          <p:cNvPr id="197" name="Rectangle 196"/>
          <p:cNvSpPr/>
          <p:nvPr/>
        </p:nvSpPr>
        <p:spPr>
          <a:xfrm>
            <a:off x="6900409" y="1182231"/>
            <a:ext cx="4498067" cy="2246769"/>
          </a:xfrm>
          <a:prstGeom prst="rect">
            <a:avLst/>
          </a:prstGeom>
        </p:spPr>
        <p:txBody>
          <a:bodyPr wrap="square">
            <a:spAutoFit/>
          </a:bodyPr>
          <a:lstStyle/>
          <a:p>
            <a:r>
              <a:rPr lang="en-US" sz="2800" dirty="0">
                <a:solidFill>
                  <a:schemeClr val="bg1"/>
                </a:solidFill>
              </a:rPr>
              <a:t>Lucifer, one of Heavenly Father’s spirit children, rebelled against Heavenly Father’s plan. He is commonly known as Satan</a:t>
            </a:r>
          </a:p>
        </p:txBody>
      </p:sp>
      <p:grpSp>
        <p:nvGrpSpPr>
          <p:cNvPr id="7" name="Group 6"/>
          <p:cNvGrpSpPr/>
          <p:nvPr/>
        </p:nvGrpSpPr>
        <p:grpSpPr>
          <a:xfrm>
            <a:off x="8102833" y="3433320"/>
            <a:ext cx="1825826" cy="2338643"/>
            <a:chOff x="423677" y="4262352"/>
            <a:chExt cx="1666264" cy="2134265"/>
          </a:xfrm>
        </p:grpSpPr>
        <p:sp>
          <p:nvSpPr>
            <p:cNvPr id="278" name="Rectangle 277"/>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64"/>
            <p:cNvGrpSpPr/>
            <p:nvPr/>
          </p:nvGrpSpPr>
          <p:grpSpPr>
            <a:xfrm>
              <a:off x="519244" y="4590039"/>
              <a:ext cx="1519100" cy="1745588"/>
              <a:chOff x="6014594" y="3657600"/>
              <a:chExt cx="1233577" cy="1417495"/>
            </a:xfrm>
          </p:grpSpPr>
          <p:sp>
            <p:nvSpPr>
              <p:cNvPr id="201" name="Cloud 20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gular Pentagon 208"/>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tored Data 21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gular Pentagon 249"/>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gular Pentagon 238"/>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01"/>
              <p:cNvGrpSpPr/>
              <p:nvPr/>
            </p:nvGrpSpPr>
            <p:grpSpPr>
              <a:xfrm rot="16355409">
                <a:off x="6559288" y="3284183"/>
                <a:ext cx="209602" cy="1100863"/>
                <a:chOff x="6629400" y="1447800"/>
                <a:chExt cx="806264" cy="3603319"/>
              </a:xfrm>
            </p:grpSpPr>
            <p:grpSp>
              <p:nvGrpSpPr>
                <p:cNvPr id="219" name="Group 79"/>
                <p:cNvGrpSpPr/>
                <p:nvPr/>
              </p:nvGrpSpPr>
              <p:grpSpPr>
                <a:xfrm>
                  <a:off x="6629400" y="1447800"/>
                  <a:ext cx="713825" cy="1174911"/>
                  <a:chOff x="6629400" y="1447800"/>
                  <a:chExt cx="713825" cy="1174911"/>
                </a:xfrm>
              </p:grpSpPr>
              <p:sp>
                <p:nvSpPr>
                  <p:cNvPr id="228" name="Regular Pentagon 22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gular Pentagon 22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80"/>
                <p:cNvGrpSpPr/>
                <p:nvPr/>
              </p:nvGrpSpPr>
              <p:grpSpPr>
                <a:xfrm>
                  <a:off x="6645639" y="2683240"/>
                  <a:ext cx="713825" cy="1174911"/>
                  <a:chOff x="6629400" y="1447800"/>
                  <a:chExt cx="713825" cy="1174911"/>
                </a:xfrm>
              </p:grpSpPr>
              <p:sp>
                <p:nvSpPr>
                  <p:cNvPr id="226" name="Regular Pentagon 22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gular Pentagon 22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83"/>
                <p:cNvGrpSpPr/>
                <p:nvPr/>
              </p:nvGrpSpPr>
              <p:grpSpPr>
                <a:xfrm>
                  <a:off x="6721839" y="3876208"/>
                  <a:ext cx="713825" cy="1174911"/>
                  <a:chOff x="6629400" y="1447800"/>
                  <a:chExt cx="713825" cy="1174911"/>
                </a:xfrm>
              </p:grpSpPr>
              <p:sp>
                <p:nvSpPr>
                  <p:cNvPr id="224" name="Regular Pentagon 22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gular Pentagon 22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Quad Arrow 221"/>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Moon 21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Frame 278"/>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a:extLst>
              <a:ext uri="{FF2B5EF4-FFF2-40B4-BE49-F238E27FC236}">
                <a16:creationId xmlns:a16="http://schemas.microsoft.com/office/drawing/2014/main" id="{8D684F3E-1535-42D1-96EC-4CA27C6EEEA9}"/>
              </a:ext>
            </a:extLst>
          </p:cNvPr>
          <p:cNvGrpSpPr/>
          <p:nvPr/>
        </p:nvGrpSpPr>
        <p:grpSpPr>
          <a:xfrm>
            <a:off x="1587267" y="3310470"/>
            <a:ext cx="2361528" cy="2500357"/>
            <a:chOff x="6172201" y="990599"/>
            <a:chExt cx="2361528" cy="2500357"/>
          </a:xfrm>
        </p:grpSpPr>
        <p:sp>
          <p:nvSpPr>
            <p:cNvPr id="55" name="Rectangle 54">
              <a:extLst>
                <a:ext uri="{FF2B5EF4-FFF2-40B4-BE49-F238E27FC236}">
                  <a16:creationId xmlns:a16="http://schemas.microsoft.com/office/drawing/2014/main" id="{EFBC4A68-9A6B-4816-BCBC-869BF65C494B}"/>
                </a:ext>
              </a:extLst>
            </p:cNvPr>
            <p:cNvSpPr/>
            <p:nvPr/>
          </p:nvSpPr>
          <p:spPr>
            <a:xfrm>
              <a:off x="6248400" y="1066800"/>
              <a:ext cx="2285329" cy="2362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5E06055-4179-405D-B99B-D5AA2060AE38}"/>
                </a:ext>
              </a:extLst>
            </p:cNvPr>
            <p:cNvSpPr/>
            <p:nvPr/>
          </p:nvSpPr>
          <p:spPr>
            <a:xfrm rot="10800000">
              <a:off x="6444385" y="1260369"/>
              <a:ext cx="1938874" cy="2016230"/>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7" name="Trapezoid 56">
              <a:extLst>
                <a:ext uri="{FF2B5EF4-FFF2-40B4-BE49-F238E27FC236}">
                  <a16:creationId xmlns:a16="http://schemas.microsoft.com/office/drawing/2014/main" id="{1385A861-DEE2-49A5-90B1-C313E608931D}"/>
                </a:ext>
              </a:extLst>
            </p:cNvPr>
            <p:cNvSpPr/>
            <p:nvPr/>
          </p:nvSpPr>
          <p:spPr>
            <a:xfrm>
              <a:off x="6782562" y="2777608"/>
              <a:ext cx="1197337" cy="60202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5B54DB3-BDAD-40C5-AC4B-DB43242A4EA1}"/>
                </a:ext>
              </a:extLst>
            </p:cNvPr>
            <p:cNvSpPr/>
            <p:nvPr/>
          </p:nvSpPr>
          <p:spPr>
            <a:xfrm flipH="1">
              <a:off x="7124928" y="2129979"/>
              <a:ext cx="491120" cy="9789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1FFC667-5697-4163-A9EC-DCB60641B567}"/>
                </a:ext>
              </a:extLst>
            </p:cNvPr>
            <p:cNvSpPr/>
            <p:nvPr/>
          </p:nvSpPr>
          <p:spPr>
            <a:xfrm>
              <a:off x="6847401" y="1432351"/>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8EB9E08-2169-4C8A-B3AE-F1C1481532E0}"/>
                </a:ext>
              </a:extLst>
            </p:cNvPr>
            <p:cNvSpPr/>
            <p:nvPr/>
          </p:nvSpPr>
          <p:spPr>
            <a:xfrm>
              <a:off x="6642972" y="1794993"/>
              <a:ext cx="189008" cy="92783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D475D62-DDA6-4C23-B53F-C49052D5DCCD}"/>
                </a:ext>
              </a:extLst>
            </p:cNvPr>
            <p:cNvSpPr/>
            <p:nvPr/>
          </p:nvSpPr>
          <p:spPr>
            <a:xfrm rot="407483">
              <a:off x="6856262" y="2366236"/>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2" name="Oval 61">
              <a:extLst>
                <a:ext uri="{FF2B5EF4-FFF2-40B4-BE49-F238E27FC236}">
                  <a16:creationId xmlns:a16="http://schemas.microsoft.com/office/drawing/2014/main" id="{109CC78C-A266-4B43-852A-FD45452A8690}"/>
                </a:ext>
              </a:extLst>
            </p:cNvPr>
            <p:cNvSpPr/>
            <p:nvPr/>
          </p:nvSpPr>
          <p:spPr>
            <a:xfrm>
              <a:off x="7155769" y="2446186"/>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04AA6C8D-854F-4312-A057-72470F3A199E}"/>
                </a:ext>
              </a:extLst>
            </p:cNvPr>
            <p:cNvSpPr/>
            <p:nvPr/>
          </p:nvSpPr>
          <p:spPr>
            <a:xfrm rot="10800000">
              <a:off x="6884692" y="1271084"/>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Oval 63">
              <a:extLst>
                <a:ext uri="{FF2B5EF4-FFF2-40B4-BE49-F238E27FC236}">
                  <a16:creationId xmlns:a16="http://schemas.microsoft.com/office/drawing/2014/main" id="{2404AE51-3968-480B-99D7-C920134AC0CA}"/>
                </a:ext>
              </a:extLst>
            </p:cNvPr>
            <p:cNvSpPr/>
            <p:nvPr/>
          </p:nvSpPr>
          <p:spPr>
            <a:xfrm rot="886948" flipH="1">
              <a:off x="7507322" y="1299508"/>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5031B3A-F809-4D3F-AA87-86A57D32BF62}"/>
                </a:ext>
              </a:extLst>
            </p:cNvPr>
            <p:cNvSpPr/>
            <p:nvPr/>
          </p:nvSpPr>
          <p:spPr>
            <a:xfrm rot="886948" flipH="1">
              <a:off x="6758410" y="1291389"/>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a:extLst>
                <a:ext uri="{FF2B5EF4-FFF2-40B4-BE49-F238E27FC236}">
                  <a16:creationId xmlns:a16="http://schemas.microsoft.com/office/drawing/2014/main" id="{6168EA1C-5012-4758-B161-1282B58ADC0E}"/>
                </a:ext>
              </a:extLst>
            </p:cNvPr>
            <p:cNvSpPr/>
            <p:nvPr/>
          </p:nvSpPr>
          <p:spPr>
            <a:xfrm>
              <a:off x="6172201" y="990599"/>
              <a:ext cx="2361528" cy="2500357"/>
            </a:xfrm>
            <a:prstGeom prst="frame">
              <a:avLst>
                <a:gd name="adj1" fmla="val 53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959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500"/>
                                        <p:tgtEl>
                                          <p:spTgt spid="197"/>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Preparation</a:t>
            </a:r>
            <a:endParaRPr lang="en-US" sz="4400" dirty="0">
              <a:latin typeface="Eras Bold ITC" panose="020B0907030504020204" pitchFamily="34" charset="0"/>
            </a:endParaRPr>
          </a:p>
        </p:txBody>
      </p:sp>
      <p:sp>
        <p:nvSpPr>
          <p:cNvPr id="16" name="Rectangle 15"/>
          <p:cNvSpPr/>
          <p:nvPr/>
        </p:nvSpPr>
        <p:spPr>
          <a:xfrm>
            <a:off x="373290" y="953042"/>
            <a:ext cx="8716282" cy="954107"/>
          </a:xfrm>
          <a:prstGeom prst="rect">
            <a:avLst/>
          </a:prstGeom>
        </p:spPr>
        <p:txBody>
          <a:bodyPr wrap="square">
            <a:spAutoFit/>
          </a:bodyPr>
          <a:lstStyle/>
          <a:p>
            <a:r>
              <a:rPr lang="en-US" sz="2800" dirty="0"/>
              <a:t>What are some other examples of solutions that can be prepared before a particular condition occurs?</a:t>
            </a:r>
          </a:p>
        </p:txBody>
      </p:sp>
      <p:grpSp>
        <p:nvGrpSpPr>
          <p:cNvPr id="25" name="Group 24"/>
          <p:cNvGrpSpPr/>
          <p:nvPr/>
        </p:nvGrpSpPr>
        <p:grpSpPr>
          <a:xfrm>
            <a:off x="707361" y="2202229"/>
            <a:ext cx="3624943" cy="3657600"/>
            <a:chOff x="500743" y="1606063"/>
            <a:chExt cx="3624943" cy="3657600"/>
          </a:xfrm>
        </p:grpSpPr>
        <p:grpSp>
          <p:nvGrpSpPr>
            <p:cNvPr id="17" name="Group 16"/>
            <p:cNvGrpSpPr/>
            <p:nvPr/>
          </p:nvGrpSpPr>
          <p:grpSpPr>
            <a:xfrm>
              <a:off x="500743" y="1606063"/>
              <a:ext cx="2057400" cy="3657600"/>
              <a:chOff x="609600" y="914400"/>
              <a:chExt cx="4114800" cy="3505200"/>
            </a:xfrm>
          </p:grpSpPr>
          <p:sp>
            <p:nvSpPr>
              <p:cNvPr id="18" name="Rounded Rectangle 17"/>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3"/>
              <p:cNvGrpSpPr/>
              <p:nvPr/>
            </p:nvGrpSpPr>
            <p:grpSpPr>
              <a:xfrm>
                <a:off x="1447800" y="3200400"/>
                <a:ext cx="2590800" cy="1143000"/>
                <a:chOff x="1447800" y="4724400"/>
                <a:chExt cx="2590800" cy="1143000"/>
              </a:xfrm>
            </p:grpSpPr>
            <p:sp>
              <p:nvSpPr>
                <p:cNvPr id="21" name="Rounded Rectangle 20"/>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5" name="Group 4"/>
            <p:cNvGrpSpPr/>
            <p:nvPr/>
          </p:nvGrpSpPr>
          <p:grpSpPr>
            <a:xfrm>
              <a:off x="2922815" y="2797629"/>
              <a:ext cx="1017814" cy="489857"/>
              <a:chOff x="2922815" y="2797629"/>
              <a:chExt cx="1017814" cy="489857"/>
            </a:xfrm>
          </p:grpSpPr>
          <p:sp>
            <p:nvSpPr>
              <p:cNvPr id="4" name="Rounded Rectangle 3"/>
              <p:cNvSpPr/>
              <p:nvPr/>
            </p:nvSpPr>
            <p:spPr>
              <a:xfrm>
                <a:off x="3037114" y="2797629"/>
                <a:ext cx="903515" cy="4898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922815" y="2873828"/>
                <a:ext cx="114300" cy="33745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3181393" y="3037114"/>
              <a:ext cx="944293" cy="1328057"/>
            </a:xfrm>
            <a:custGeom>
              <a:avLst/>
              <a:gdLst>
                <a:gd name="connsiteX0" fmla="*/ 759236 w 944293"/>
                <a:gd name="connsiteY0" fmla="*/ 0 h 1328057"/>
                <a:gd name="connsiteX1" fmla="*/ 813664 w 944293"/>
                <a:gd name="connsiteY1" fmla="*/ 32657 h 1328057"/>
                <a:gd name="connsiteX2" fmla="*/ 857207 w 944293"/>
                <a:gd name="connsiteY2" fmla="*/ 54429 h 1328057"/>
                <a:gd name="connsiteX3" fmla="*/ 911636 w 944293"/>
                <a:gd name="connsiteY3" fmla="*/ 97972 h 1328057"/>
                <a:gd name="connsiteX4" fmla="*/ 944293 w 944293"/>
                <a:gd name="connsiteY4" fmla="*/ 163286 h 1328057"/>
                <a:gd name="connsiteX5" fmla="*/ 933407 w 944293"/>
                <a:gd name="connsiteY5" fmla="*/ 315686 h 1328057"/>
                <a:gd name="connsiteX6" fmla="*/ 911636 w 944293"/>
                <a:gd name="connsiteY6" fmla="*/ 348343 h 1328057"/>
                <a:gd name="connsiteX7" fmla="*/ 846321 w 944293"/>
                <a:gd name="connsiteY7" fmla="*/ 370115 h 1328057"/>
                <a:gd name="connsiteX8" fmla="*/ 737464 w 944293"/>
                <a:gd name="connsiteY8" fmla="*/ 402772 h 1328057"/>
                <a:gd name="connsiteX9" fmla="*/ 704807 w 944293"/>
                <a:gd name="connsiteY9" fmla="*/ 413657 h 1328057"/>
                <a:gd name="connsiteX10" fmla="*/ 661264 w 944293"/>
                <a:gd name="connsiteY10" fmla="*/ 424543 h 1328057"/>
                <a:gd name="connsiteX11" fmla="*/ 606836 w 944293"/>
                <a:gd name="connsiteY11" fmla="*/ 446315 h 1328057"/>
                <a:gd name="connsiteX12" fmla="*/ 563293 w 944293"/>
                <a:gd name="connsiteY12" fmla="*/ 457200 h 1328057"/>
                <a:gd name="connsiteX13" fmla="*/ 497978 w 944293"/>
                <a:gd name="connsiteY13" fmla="*/ 478972 h 1328057"/>
                <a:gd name="connsiteX14" fmla="*/ 432664 w 944293"/>
                <a:gd name="connsiteY14" fmla="*/ 522515 h 1328057"/>
                <a:gd name="connsiteX15" fmla="*/ 389121 w 944293"/>
                <a:gd name="connsiteY15" fmla="*/ 555172 h 1328057"/>
                <a:gd name="connsiteX16" fmla="*/ 356464 w 944293"/>
                <a:gd name="connsiteY16" fmla="*/ 576943 h 1328057"/>
                <a:gd name="connsiteX17" fmla="*/ 367350 w 944293"/>
                <a:gd name="connsiteY17" fmla="*/ 653143 h 1328057"/>
                <a:gd name="connsiteX18" fmla="*/ 389121 w 944293"/>
                <a:gd name="connsiteY18" fmla="*/ 718457 h 1328057"/>
                <a:gd name="connsiteX19" fmla="*/ 378236 w 944293"/>
                <a:gd name="connsiteY19" fmla="*/ 816429 h 1328057"/>
                <a:gd name="connsiteX20" fmla="*/ 291150 w 944293"/>
                <a:gd name="connsiteY20" fmla="*/ 838200 h 1328057"/>
                <a:gd name="connsiteX21" fmla="*/ 225836 w 944293"/>
                <a:gd name="connsiteY21" fmla="*/ 859972 h 1328057"/>
                <a:gd name="connsiteX22" fmla="*/ 138750 w 944293"/>
                <a:gd name="connsiteY22" fmla="*/ 881743 h 1328057"/>
                <a:gd name="connsiteX23" fmla="*/ 116978 w 944293"/>
                <a:gd name="connsiteY23" fmla="*/ 914400 h 1328057"/>
                <a:gd name="connsiteX24" fmla="*/ 51664 w 944293"/>
                <a:gd name="connsiteY24" fmla="*/ 957943 h 1328057"/>
                <a:gd name="connsiteX25" fmla="*/ 29893 w 944293"/>
                <a:gd name="connsiteY25" fmla="*/ 990600 h 1328057"/>
                <a:gd name="connsiteX26" fmla="*/ 8121 w 944293"/>
                <a:gd name="connsiteY26" fmla="*/ 1328057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4293" h="1328057">
                  <a:moveTo>
                    <a:pt x="759236" y="0"/>
                  </a:moveTo>
                  <a:cubicBezTo>
                    <a:pt x="777379" y="10886"/>
                    <a:pt x="795169" y="22382"/>
                    <a:pt x="813664" y="32657"/>
                  </a:cubicBezTo>
                  <a:cubicBezTo>
                    <a:pt x="827849" y="40538"/>
                    <a:pt x="843118" y="46378"/>
                    <a:pt x="857207" y="54429"/>
                  </a:cubicBezTo>
                  <a:cubicBezTo>
                    <a:pt x="878053" y="66341"/>
                    <a:pt x="896578" y="79149"/>
                    <a:pt x="911636" y="97972"/>
                  </a:cubicBezTo>
                  <a:cubicBezTo>
                    <a:pt x="935752" y="128117"/>
                    <a:pt x="932795" y="128794"/>
                    <a:pt x="944293" y="163286"/>
                  </a:cubicBezTo>
                  <a:cubicBezTo>
                    <a:pt x="940664" y="214086"/>
                    <a:pt x="942258" y="265532"/>
                    <a:pt x="933407" y="315686"/>
                  </a:cubicBezTo>
                  <a:cubicBezTo>
                    <a:pt x="931133" y="328570"/>
                    <a:pt x="922730" y="341409"/>
                    <a:pt x="911636" y="348343"/>
                  </a:cubicBezTo>
                  <a:cubicBezTo>
                    <a:pt x="892175" y="360506"/>
                    <a:pt x="865416" y="357385"/>
                    <a:pt x="846321" y="370115"/>
                  </a:cubicBezTo>
                  <a:cubicBezTo>
                    <a:pt x="792315" y="406118"/>
                    <a:pt x="826615" y="390036"/>
                    <a:pt x="737464" y="402772"/>
                  </a:cubicBezTo>
                  <a:cubicBezTo>
                    <a:pt x="726578" y="406400"/>
                    <a:pt x="715840" y="410505"/>
                    <a:pt x="704807" y="413657"/>
                  </a:cubicBezTo>
                  <a:cubicBezTo>
                    <a:pt x="690422" y="417767"/>
                    <a:pt x="675457" y="419812"/>
                    <a:pt x="661264" y="424543"/>
                  </a:cubicBezTo>
                  <a:cubicBezTo>
                    <a:pt x="642726" y="430722"/>
                    <a:pt x="625374" y="440136"/>
                    <a:pt x="606836" y="446315"/>
                  </a:cubicBezTo>
                  <a:cubicBezTo>
                    <a:pt x="592643" y="451046"/>
                    <a:pt x="577623" y="452901"/>
                    <a:pt x="563293" y="457200"/>
                  </a:cubicBezTo>
                  <a:cubicBezTo>
                    <a:pt x="541311" y="463794"/>
                    <a:pt x="497978" y="478972"/>
                    <a:pt x="497978" y="478972"/>
                  </a:cubicBezTo>
                  <a:cubicBezTo>
                    <a:pt x="421982" y="554968"/>
                    <a:pt x="506181" y="480505"/>
                    <a:pt x="432664" y="522515"/>
                  </a:cubicBezTo>
                  <a:cubicBezTo>
                    <a:pt x="416912" y="531516"/>
                    <a:pt x="403885" y="544627"/>
                    <a:pt x="389121" y="555172"/>
                  </a:cubicBezTo>
                  <a:cubicBezTo>
                    <a:pt x="378475" y="562776"/>
                    <a:pt x="367350" y="569686"/>
                    <a:pt x="356464" y="576943"/>
                  </a:cubicBezTo>
                  <a:cubicBezTo>
                    <a:pt x="360093" y="602343"/>
                    <a:pt x="361581" y="628142"/>
                    <a:pt x="367350" y="653143"/>
                  </a:cubicBezTo>
                  <a:cubicBezTo>
                    <a:pt x="372510" y="675504"/>
                    <a:pt x="389121" y="718457"/>
                    <a:pt x="389121" y="718457"/>
                  </a:cubicBezTo>
                  <a:cubicBezTo>
                    <a:pt x="385493" y="751114"/>
                    <a:pt x="399043" y="790998"/>
                    <a:pt x="378236" y="816429"/>
                  </a:cubicBezTo>
                  <a:cubicBezTo>
                    <a:pt x="359288" y="839587"/>
                    <a:pt x="319536" y="828738"/>
                    <a:pt x="291150" y="838200"/>
                  </a:cubicBezTo>
                  <a:cubicBezTo>
                    <a:pt x="269379" y="845457"/>
                    <a:pt x="248339" y="855472"/>
                    <a:pt x="225836" y="859972"/>
                  </a:cubicBezTo>
                  <a:cubicBezTo>
                    <a:pt x="160155" y="873107"/>
                    <a:pt x="188960" y="865006"/>
                    <a:pt x="138750" y="881743"/>
                  </a:cubicBezTo>
                  <a:cubicBezTo>
                    <a:pt x="131493" y="892629"/>
                    <a:pt x="126824" y="905785"/>
                    <a:pt x="116978" y="914400"/>
                  </a:cubicBezTo>
                  <a:cubicBezTo>
                    <a:pt x="97286" y="931630"/>
                    <a:pt x="51664" y="957943"/>
                    <a:pt x="51664" y="957943"/>
                  </a:cubicBezTo>
                  <a:cubicBezTo>
                    <a:pt x="44407" y="968829"/>
                    <a:pt x="35206" y="978645"/>
                    <a:pt x="29893" y="990600"/>
                  </a:cubicBezTo>
                  <a:cubicBezTo>
                    <a:pt x="-20566" y="1104132"/>
                    <a:pt x="8121" y="1182545"/>
                    <a:pt x="8121" y="1328057"/>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10800000">
              <a:off x="2868386" y="4282280"/>
              <a:ext cx="996043" cy="489857"/>
              <a:chOff x="2944586" y="2797629"/>
              <a:chExt cx="996043" cy="489857"/>
            </a:xfrm>
          </p:grpSpPr>
          <p:sp>
            <p:nvSpPr>
              <p:cNvPr id="29" name="Rounded Rectangle 28"/>
              <p:cNvSpPr/>
              <p:nvPr/>
            </p:nvSpPr>
            <p:spPr>
              <a:xfrm>
                <a:off x="2944586" y="3005156"/>
                <a:ext cx="168729" cy="9128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037114" y="2797629"/>
                <a:ext cx="903515" cy="4898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0"/>
          <p:cNvGrpSpPr/>
          <p:nvPr/>
        </p:nvGrpSpPr>
        <p:grpSpPr>
          <a:xfrm>
            <a:off x="10070449" y="4120518"/>
            <a:ext cx="1188765" cy="2127263"/>
            <a:chOff x="1752600" y="914400"/>
            <a:chExt cx="2895600" cy="5181600"/>
          </a:xfrm>
        </p:grpSpPr>
        <p:sp>
          <p:nvSpPr>
            <p:cNvPr id="31" name="Rounded Rectangle 30"/>
            <p:cNvSpPr/>
            <p:nvPr/>
          </p:nvSpPr>
          <p:spPr>
            <a:xfrm rot="5400000">
              <a:off x="2700518" y="473616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09800" y="2286000"/>
              <a:ext cx="1219200" cy="3733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209800" y="56388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0800000">
              <a:off x="1752600" y="1143000"/>
              <a:ext cx="2133600" cy="1173480"/>
            </a:xfrm>
            <a:prstGeom prst="trapezoid">
              <a:avLst>
                <a:gd name="adj" fmla="val 467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209800" y="21336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7"/>
            <p:cNvGrpSpPr/>
            <p:nvPr/>
          </p:nvGrpSpPr>
          <p:grpSpPr>
            <a:xfrm>
              <a:off x="3886200" y="2514600"/>
              <a:ext cx="762000" cy="3124200"/>
              <a:chOff x="4724400" y="1828800"/>
              <a:chExt cx="914400" cy="4267200"/>
            </a:xfrm>
          </p:grpSpPr>
          <p:sp>
            <p:nvSpPr>
              <p:cNvPr id="38" name="Can 37"/>
              <p:cNvSpPr/>
              <p:nvPr/>
            </p:nvSpPr>
            <p:spPr>
              <a:xfrm>
                <a:off x="4724400" y="1905000"/>
                <a:ext cx="914400" cy="4191000"/>
              </a:xfrm>
              <a:prstGeom prst="can">
                <a:avLst/>
              </a:prstGeom>
              <a:solidFill>
                <a:srgbClr val="CB8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1828800"/>
                <a:ext cx="533400" cy="20002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1768839" y="914400"/>
              <a:ext cx="2128604" cy="40473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740949" y="1556464"/>
            <a:ext cx="3968926" cy="2277097"/>
            <a:chOff x="4810172" y="1458077"/>
            <a:chExt cx="3968926" cy="2277097"/>
          </a:xfrm>
        </p:grpSpPr>
        <p:grpSp>
          <p:nvGrpSpPr>
            <p:cNvPr id="40" name="Group 15"/>
            <p:cNvGrpSpPr/>
            <p:nvPr/>
          </p:nvGrpSpPr>
          <p:grpSpPr>
            <a:xfrm>
              <a:off x="8126309" y="1553569"/>
              <a:ext cx="652789" cy="1948593"/>
              <a:chOff x="2438400" y="2514600"/>
              <a:chExt cx="1676400" cy="3733799"/>
            </a:xfrm>
          </p:grpSpPr>
          <p:sp>
            <p:nvSpPr>
              <p:cNvPr id="41" name="Left Arrow Callout 4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Callout 4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810172" y="1458077"/>
              <a:ext cx="3364684" cy="2277097"/>
              <a:chOff x="2057400" y="1447800"/>
              <a:chExt cx="4114800" cy="2784748"/>
            </a:xfrm>
          </p:grpSpPr>
          <p:sp>
            <p:nvSpPr>
              <p:cNvPr id="48" name="Rectangle 47"/>
              <p:cNvSpPr/>
              <p:nvPr/>
            </p:nvSpPr>
            <p:spPr>
              <a:xfrm>
                <a:off x="2514600" y="2286000"/>
                <a:ext cx="3276600" cy="1676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057400" y="1447800"/>
                <a:ext cx="4114800" cy="990600"/>
              </a:xfrm>
              <a:prstGeom prst="triangle">
                <a:avLst/>
              </a:prstGeom>
              <a:solidFill>
                <a:srgbClr val="D283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6"/>
              <p:cNvGrpSpPr/>
              <p:nvPr/>
            </p:nvGrpSpPr>
            <p:grpSpPr>
              <a:xfrm>
                <a:off x="2971800" y="2667000"/>
                <a:ext cx="914400" cy="853439"/>
                <a:chOff x="838200" y="4267200"/>
                <a:chExt cx="914400" cy="853439"/>
              </a:xfrm>
            </p:grpSpPr>
            <p:sp>
              <p:nvSpPr>
                <p:cNvPr id="99" name="Rectangle 15"/>
                <p:cNvSpPr/>
                <p:nvPr/>
              </p:nvSpPr>
              <p:spPr>
                <a:xfrm>
                  <a:off x="838200" y="4267200"/>
                  <a:ext cx="9144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4"/>
                <p:cNvGrpSpPr/>
                <p:nvPr/>
              </p:nvGrpSpPr>
              <p:grpSpPr>
                <a:xfrm>
                  <a:off x="838200" y="4267200"/>
                  <a:ext cx="914399" cy="853439"/>
                  <a:chOff x="914400" y="4343400"/>
                  <a:chExt cx="2286000" cy="2133600"/>
                </a:xfrm>
              </p:grpSpPr>
              <p:grpSp>
                <p:nvGrpSpPr>
                  <p:cNvPr id="101" name="Group 8"/>
                  <p:cNvGrpSpPr/>
                  <p:nvPr/>
                </p:nvGrpSpPr>
                <p:grpSpPr>
                  <a:xfrm>
                    <a:off x="914400" y="4495800"/>
                    <a:ext cx="2209800" cy="1905000"/>
                    <a:chOff x="914400" y="4495800"/>
                    <a:chExt cx="2209800" cy="1905000"/>
                  </a:xfrm>
                </p:grpSpPr>
                <p:sp>
                  <p:nvSpPr>
                    <p:cNvPr id="108" name="Diagonal Stripe 4"/>
                    <p:cNvSpPr/>
                    <p:nvPr/>
                  </p:nvSpPr>
                  <p:spPr>
                    <a:xfrm rot="5400000">
                      <a:off x="2133600" y="44196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iagonal Stripe 5"/>
                    <p:cNvSpPr/>
                    <p:nvPr/>
                  </p:nvSpPr>
                  <p:spPr>
                    <a:xfrm rot="5400000">
                      <a:off x="1409700" y="43815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9"/>
                  <p:cNvGrpSpPr/>
                  <p:nvPr/>
                </p:nvGrpSpPr>
                <p:grpSpPr>
                  <a:xfrm rot="16200000">
                    <a:off x="990600" y="4419600"/>
                    <a:ext cx="2133600" cy="1981200"/>
                    <a:chOff x="914400" y="4419600"/>
                    <a:chExt cx="2133600" cy="1981200"/>
                  </a:xfrm>
                </p:grpSpPr>
                <p:sp>
                  <p:nvSpPr>
                    <p:cNvPr id="104" name="Diagonal Stripe 10"/>
                    <p:cNvSpPr/>
                    <p:nvPr/>
                  </p:nvSpPr>
                  <p:spPr>
                    <a:xfrm rot="5400000">
                      <a:off x="2057400" y="43434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gonal Stripe 11"/>
                    <p:cNvSpPr/>
                    <p:nvPr/>
                  </p:nvSpPr>
                  <p:spPr>
                    <a:xfrm rot="5400000">
                      <a:off x="1409700" y="4305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iagonal Stripe 12"/>
                    <p:cNvSpPr/>
                    <p:nvPr/>
                  </p:nvSpPr>
                  <p:spPr>
                    <a:xfrm rot="5400000" flipH="1" flipV="1">
                      <a:off x="1181100" y="46863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iagonal Stripe 13"/>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3" name="Frame 3"/>
                  <p:cNvSpPr/>
                  <p:nvPr/>
                </p:nvSpPr>
                <p:spPr>
                  <a:xfrm>
                    <a:off x="914400" y="4343400"/>
                    <a:ext cx="2286000" cy="2133600"/>
                  </a:xfrm>
                  <a:prstGeom prst="frame">
                    <a:avLst>
                      <a:gd name="adj1" fmla="val 728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1" name="Group 48"/>
              <p:cNvGrpSpPr/>
              <p:nvPr/>
            </p:nvGrpSpPr>
            <p:grpSpPr>
              <a:xfrm>
                <a:off x="2839995" y="3188043"/>
                <a:ext cx="1143000" cy="457200"/>
                <a:chOff x="2209800" y="4648200"/>
                <a:chExt cx="1828800" cy="1143000"/>
              </a:xfrm>
            </p:grpSpPr>
            <p:sp>
              <p:nvSpPr>
                <p:cNvPr id="68" name="Trapezoid 67"/>
                <p:cNvSpPr/>
                <p:nvPr/>
              </p:nvSpPr>
              <p:spPr>
                <a:xfrm rot="10800000">
                  <a:off x="2209800" y="5410200"/>
                  <a:ext cx="1828800" cy="381000"/>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7"/>
                <p:cNvGrpSpPr/>
                <p:nvPr/>
              </p:nvGrpSpPr>
              <p:grpSpPr>
                <a:xfrm>
                  <a:off x="2209800" y="4648200"/>
                  <a:ext cx="609600" cy="762000"/>
                  <a:chOff x="6208671" y="4664856"/>
                  <a:chExt cx="999447" cy="1278744"/>
                </a:xfrm>
              </p:grpSpPr>
              <p:sp>
                <p:nvSpPr>
                  <p:cNvPr id="90" name="Rounded Rectangle 24"/>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23"/>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25"/>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8"/>
                <p:cNvGrpSpPr/>
                <p:nvPr/>
              </p:nvGrpSpPr>
              <p:grpSpPr>
                <a:xfrm>
                  <a:off x="2743200" y="4648200"/>
                  <a:ext cx="609600" cy="762000"/>
                  <a:chOff x="6208671" y="4664856"/>
                  <a:chExt cx="999447" cy="1278744"/>
                </a:xfrm>
              </p:grpSpPr>
              <p:sp>
                <p:nvSpPr>
                  <p:cNvPr id="81" name="Rounded Rectangle 80"/>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8"/>
                <p:cNvGrpSpPr/>
                <p:nvPr/>
              </p:nvGrpSpPr>
              <p:grpSpPr>
                <a:xfrm>
                  <a:off x="3276600" y="4648200"/>
                  <a:ext cx="609600" cy="762000"/>
                  <a:chOff x="6208671" y="4664856"/>
                  <a:chExt cx="999447" cy="1278744"/>
                </a:xfrm>
              </p:grpSpPr>
              <p:sp>
                <p:nvSpPr>
                  <p:cNvPr id="72" name="Rounded Rectangle 71"/>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4495800" y="2743200"/>
                <a:ext cx="762000" cy="12192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343400" y="3810000"/>
                <a:ext cx="1066800" cy="152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334000" y="2819400"/>
                <a:ext cx="333375" cy="381000"/>
                <a:chOff x="7010400" y="2819400"/>
                <a:chExt cx="533400" cy="609600"/>
              </a:xfrm>
            </p:grpSpPr>
            <p:sp>
              <p:nvSpPr>
                <p:cNvPr id="66" name="Oval 65"/>
                <p:cNvSpPr/>
                <p:nvPr/>
              </p:nvSpPr>
              <p:spPr>
                <a:xfrm>
                  <a:off x="7086600" y="2895600"/>
                  <a:ext cx="381000"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16200000">
                  <a:off x="7086600" y="2743200"/>
                  <a:ext cx="381000" cy="533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5027142" y="3196282"/>
                <a:ext cx="152400" cy="2286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p:cNvSpPr/>
              <p:nvPr/>
            </p:nvSpPr>
            <p:spPr>
              <a:xfrm>
                <a:off x="4800600" y="2895600"/>
                <a:ext cx="152400" cy="457200"/>
              </a:xfrm>
              <a:prstGeom prst="fram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loud 56"/>
              <p:cNvSpPr/>
              <p:nvPr/>
            </p:nvSpPr>
            <p:spPr>
              <a:xfrm>
                <a:off x="2447860" y="3622948"/>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3451021" y="3592644"/>
                <a:ext cx="9144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5301842" y="3527722"/>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2667000" y="1752600"/>
                <a:ext cx="2819400" cy="678744"/>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70"/>
              <p:cNvGrpSpPr/>
              <p:nvPr/>
            </p:nvGrpSpPr>
            <p:grpSpPr>
              <a:xfrm>
                <a:off x="3828535" y="1959576"/>
                <a:ext cx="498389" cy="410267"/>
                <a:chOff x="6512011" y="4762500"/>
                <a:chExt cx="879389" cy="723900"/>
              </a:xfrm>
            </p:grpSpPr>
            <p:sp>
              <p:nvSpPr>
                <p:cNvPr id="62" name="Flowchart: Delay 61"/>
                <p:cNvSpPr/>
                <p:nvPr/>
              </p:nvSpPr>
              <p:spPr>
                <a:xfrm rot="16200000">
                  <a:off x="6591300" y="4686300"/>
                  <a:ext cx="723900" cy="876300"/>
                </a:xfrm>
                <a:prstGeom prst="flowChartDelay">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6553200" y="49530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2"/>
                </p:cNvCxnSpPr>
                <p:nvPr/>
              </p:nvCxnSpPr>
              <p:spPr>
                <a:xfrm flipV="1">
                  <a:off x="6512011" y="5124450"/>
                  <a:ext cx="879389" cy="3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520248" y="5334000"/>
                  <a:ext cx="871152" cy="6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6" name="Group 25"/>
          <p:cNvGrpSpPr/>
          <p:nvPr/>
        </p:nvGrpSpPr>
        <p:grpSpPr>
          <a:xfrm>
            <a:off x="4805833" y="4191764"/>
            <a:ext cx="3739154" cy="2342924"/>
            <a:chOff x="4805833" y="4191764"/>
            <a:chExt cx="3739154" cy="2342924"/>
          </a:xfrm>
        </p:grpSpPr>
        <p:grpSp>
          <p:nvGrpSpPr>
            <p:cNvPr id="114" name="Group 113"/>
            <p:cNvGrpSpPr/>
            <p:nvPr/>
          </p:nvGrpSpPr>
          <p:grpSpPr>
            <a:xfrm>
              <a:off x="4805833" y="4191764"/>
              <a:ext cx="3200400" cy="2342924"/>
              <a:chOff x="1143000" y="2590800"/>
              <a:chExt cx="3200400" cy="2342924"/>
            </a:xfrm>
          </p:grpSpPr>
          <p:sp>
            <p:nvSpPr>
              <p:cNvPr id="115" name="Rounded Rectangle 2"/>
              <p:cNvSpPr/>
              <p:nvPr/>
            </p:nvSpPr>
            <p:spPr>
              <a:xfrm>
                <a:off x="2552700" y="2619780"/>
                <a:ext cx="1790700" cy="2313944"/>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3"/>
              <p:cNvSpPr/>
              <p:nvPr/>
            </p:nvSpPr>
            <p:spPr>
              <a:xfrm>
                <a:off x="2667000" y="2590800"/>
                <a:ext cx="1524000" cy="2313944"/>
              </a:xfrm>
              <a:prstGeom prst="roundRect">
                <a:avLst>
                  <a:gd name="adj" fmla="val 619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4"/>
              <p:cNvSpPr/>
              <p:nvPr/>
            </p:nvSpPr>
            <p:spPr>
              <a:xfrm>
                <a:off x="1143000" y="2590800"/>
                <a:ext cx="1524000" cy="2313944"/>
              </a:xfrm>
              <a:prstGeom prst="roundRect">
                <a:avLst>
                  <a:gd name="adj" fmla="val 42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120" name="Group 119"/>
              <p:cNvGrpSpPr/>
              <p:nvPr/>
            </p:nvGrpSpPr>
            <p:grpSpPr>
              <a:xfrm>
                <a:off x="2546829" y="2970007"/>
                <a:ext cx="217714" cy="1537165"/>
                <a:chOff x="2489200" y="2992799"/>
                <a:chExt cx="381000" cy="1350209"/>
              </a:xfrm>
            </p:grpSpPr>
            <p:sp>
              <p:nvSpPr>
                <p:cNvPr id="185"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Frame 185"/>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Frame 186"/>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a:off x="1251857" y="2717800"/>
                <a:ext cx="1288143" cy="2042886"/>
                <a:chOff x="1251857" y="2717800"/>
                <a:chExt cx="1288143" cy="2042886"/>
              </a:xfrm>
            </p:grpSpPr>
            <p:sp>
              <p:nvSpPr>
                <p:cNvPr id="154"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295400" y="2786743"/>
                  <a:ext cx="1172029" cy="667657"/>
                  <a:chOff x="5450115" y="914400"/>
                  <a:chExt cx="2100942" cy="1436914"/>
                </a:xfrm>
              </p:grpSpPr>
              <p:cxnSp>
                <p:nvCxnSpPr>
                  <p:cNvPr id="171" name="Straight Connector 170"/>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1324429" y="3933372"/>
                  <a:ext cx="1172029" cy="667657"/>
                  <a:chOff x="5450115" y="914400"/>
                  <a:chExt cx="2100942" cy="1436914"/>
                </a:xfrm>
              </p:grpSpPr>
              <p:cxnSp>
                <p:nvCxnSpPr>
                  <p:cNvPr id="157" name="Straight Connector 156"/>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2" name="Group 121"/>
              <p:cNvGrpSpPr/>
              <p:nvPr/>
            </p:nvGrpSpPr>
            <p:grpSpPr>
              <a:xfrm>
                <a:off x="2819400" y="2667000"/>
                <a:ext cx="1288143" cy="2042886"/>
                <a:chOff x="1251857" y="2717800"/>
                <a:chExt cx="1288143" cy="2042886"/>
              </a:xfrm>
            </p:grpSpPr>
            <p:sp>
              <p:nvSpPr>
                <p:cNvPr id="123"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49"/>
                <p:cNvGrpSpPr/>
                <p:nvPr/>
              </p:nvGrpSpPr>
              <p:grpSpPr>
                <a:xfrm>
                  <a:off x="1295400" y="2786743"/>
                  <a:ext cx="1172029" cy="667657"/>
                  <a:chOff x="5450115" y="914400"/>
                  <a:chExt cx="2100942" cy="1436914"/>
                </a:xfrm>
              </p:grpSpPr>
              <p:cxnSp>
                <p:nvCxnSpPr>
                  <p:cNvPr id="140" name="Straight Connector 139"/>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50"/>
                <p:cNvGrpSpPr/>
                <p:nvPr/>
              </p:nvGrpSpPr>
              <p:grpSpPr>
                <a:xfrm>
                  <a:off x="1324429" y="3933372"/>
                  <a:ext cx="1172029" cy="667657"/>
                  <a:chOff x="5450115" y="914400"/>
                  <a:chExt cx="2100942" cy="1436914"/>
                </a:xfrm>
              </p:grpSpPr>
              <p:cxnSp>
                <p:nvCxnSpPr>
                  <p:cNvPr id="126" name="Straight Connector 125"/>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88" name="Group 187"/>
            <p:cNvGrpSpPr/>
            <p:nvPr/>
          </p:nvGrpSpPr>
          <p:grpSpPr>
            <a:xfrm rot="8057495" flipH="1">
              <a:off x="7687722" y="5190287"/>
              <a:ext cx="337665" cy="1376865"/>
              <a:chOff x="5257800" y="990600"/>
              <a:chExt cx="1371600" cy="4191000"/>
            </a:xfrm>
          </p:grpSpPr>
          <p:sp>
            <p:nvSpPr>
              <p:cNvPr id="189" name="Rectangle 188"/>
              <p:cNvSpPr/>
              <p:nvPr/>
            </p:nvSpPr>
            <p:spPr>
              <a:xfrm>
                <a:off x="5334000" y="1905000"/>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0800000">
                <a:off x="5562600" y="4724400"/>
                <a:ext cx="762000" cy="457200"/>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5486400" y="1981200"/>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6019800" y="1981200"/>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Operation 192"/>
              <p:cNvSpPr/>
              <p:nvPr/>
            </p:nvSpPr>
            <p:spPr>
              <a:xfrm>
                <a:off x="5334000" y="4267200"/>
                <a:ext cx="1219200" cy="457200"/>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5257800" y="1447800"/>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agnetic Disk 194"/>
              <p:cNvSpPr/>
              <p:nvPr/>
            </p:nvSpPr>
            <p:spPr>
              <a:xfrm>
                <a:off x="5257800" y="990600"/>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85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par>
                                <p:cTn id="15" presetID="3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par>
                                <p:cTn id="21" presetID="3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par>
                                <p:cTn id="27" presetID="3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style.rotation</p:attrName>
                                        </p:attrNameLst>
                                      </p:cBhvr>
                                      <p:tavLst>
                                        <p:tav tm="0">
                                          <p:val>
                                            <p:fltVal val="90"/>
                                          </p:val>
                                        </p:tav>
                                        <p:tav tm="100000">
                                          <p:val>
                                            <p:fltVal val="0"/>
                                          </p:val>
                                        </p:tav>
                                      </p:tavLst>
                                    </p:anim>
                                    <p:animEffect transition="in" filter="fade">
                                      <p:cBhvr>
                                        <p:cTn id="3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Satan’s Demand</a:t>
            </a:r>
            <a:endParaRPr lang="en-US" sz="4400" dirty="0">
              <a:solidFill>
                <a:schemeClr val="bg1"/>
              </a:solidFill>
              <a:latin typeface="Eras Bold ITC" panose="020B0907030504020204" pitchFamily="34" charset="0"/>
            </a:endParaRPr>
          </a:p>
        </p:txBody>
      </p:sp>
      <p:grpSp>
        <p:nvGrpSpPr>
          <p:cNvPr id="86" name="Group 85"/>
          <p:cNvGrpSpPr/>
          <p:nvPr/>
        </p:nvGrpSpPr>
        <p:grpSpPr>
          <a:xfrm>
            <a:off x="5183087" y="2582844"/>
            <a:ext cx="1825826" cy="2338643"/>
            <a:chOff x="423677" y="4262352"/>
            <a:chExt cx="1666264" cy="2134265"/>
          </a:xfrm>
        </p:grpSpPr>
        <p:sp>
          <p:nvSpPr>
            <p:cNvPr id="87" name="Rectangle 86"/>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4"/>
            <p:cNvGrpSpPr/>
            <p:nvPr/>
          </p:nvGrpSpPr>
          <p:grpSpPr>
            <a:xfrm>
              <a:off x="519244" y="4590039"/>
              <a:ext cx="1519100" cy="1745588"/>
              <a:chOff x="6014594" y="3657600"/>
              <a:chExt cx="1233577" cy="1417495"/>
            </a:xfrm>
          </p:grpSpPr>
          <p:sp>
            <p:nvSpPr>
              <p:cNvPr id="90" name="Cloud 89"/>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tored Data 97"/>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gular Pentagon 98"/>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gular Pentagon 99"/>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1"/>
              <p:cNvGrpSpPr/>
              <p:nvPr/>
            </p:nvGrpSpPr>
            <p:grpSpPr>
              <a:xfrm rot="16355409">
                <a:off x="6559288" y="3284183"/>
                <a:ext cx="209602" cy="1100863"/>
                <a:chOff x="6629400" y="1447800"/>
                <a:chExt cx="806264" cy="3603319"/>
              </a:xfrm>
            </p:grpSpPr>
            <p:grpSp>
              <p:nvGrpSpPr>
                <p:cNvPr id="104" name="Group 79"/>
                <p:cNvGrpSpPr/>
                <p:nvPr/>
              </p:nvGrpSpPr>
              <p:grpSpPr>
                <a:xfrm>
                  <a:off x="6629400" y="1447800"/>
                  <a:ext cx="713825" cy="1174911"/>
                  <a:chOff x="6629400" y="1447800"/>
                  <a:chExt cx="713825" cy="1174911"/>
                </a:xfrm>
              </p:grpSpPr>
              <p:sp>
                <p:nvSpPr>
                  <p:cNvPr id="113" name="Regular Pentagon 11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gular Pentagon 11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80"/>
                <p:cNvGrpSpPr/>
                <p:nvPr/>
              </p:nvGrpSpPr>
              <p:grpSpPr>
                <a:xfrm>
                  <a:off x="6645639" y="2683240"/>
                  <a:ext cx="713825" cy="1174911"/>
                  <a:chOff x="6629400" y="1447800"/>
                  <a:chExt cx="713825" cy="1174911"/>
                </a:xfrm>
              </p:grpSpPr>
              <p:sp>
                <p:nvSpPr>
                  <p:cNvPr id="111" name="Regular Pentagon 11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gular Pentagon 11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83"/>
                <p:cNvGrpSpPr/>
                <p:nvPr/>
              </p:nvGrpSpPr>
              <p:grpSpPr>
                <a:xfrm>
                  <a:off x="6721839" y="3876208"/>
                  <a:ext cx="713825" cy="1174911"/>
                  <a:chOff x="6629400" y="1447800"/>
                  <a:chExt cx="713825" cy="1174911"/>
                </a:xfrm>
              </p:grpSpPr>
              <p:sp>
                <p:nvSpPr>
                  <p:cNvPr id="109" name="Regular Pentagon 10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Quad Arrow 10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Moon 101"/>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rame 88"/>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
          <p:cNvGrpSpPr/>
          <p:nvPr/>
        </p:nvGrpSpPr>
        <p:grpSpPr>
          <a:xfrm flipH="1">
            <a:off x="2036197" y="1559117"/>
            <a:ext cx="2215873" cy="3256865"/>
            <a:chOff x="8143630" y="1752027"/>
            <a:chExt cx="2215873" cy="3256865"/>
          </a:xfrm>
        </p:grpSpPr>
        <p:grpSp>
          <p:nvGrpSpPr>
            <p:cNvPr id="115" name="Group 114"/>
            <p:cNvGrpSpPr/>
            <p:nvPr/>
          </p:nvGrpSpPr>
          <p:grpSpPr>
            <a:xfrm rot="946149">
              <a:off x="8143630" y="1752027"/>
              <a:ext cx="2215873" cy="3256865"/>
              <a:chOff x="5089899" y="2514600"/>
              <a:chExt cx="1463301" cy="2150742"/>
            </a:xfrm>
          </p:grpSpPr>
          <p:sp>
            <p:nvSpPr>
              <p:cNvPr id="116" name="Rounded Rectangle 115"/>
              <p:cNvSpPr/>
              <p:nvPr/>
            </p:nvSpPr>
            <p:spPr>
              <a:xfrm>
                <a:off x="5089899" y="2638847"/>
                <a:ext cx="57220" cy="202649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116"/>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rot="2253786">
              <a:off x="8194408" y="2217685"/>
              <a:ext cx="2002971" cy="830997"/>
            </a:xfrm>
            <a:prstGeom prst="rect">
              <a:avLst/>
            </a:prstGeom>
            <a:noFill/>
          </p:spPr>
          <p:txBody>
            <a:bodyPr wrap="square" rtlCol="0">
              <a:spAutoFit/>
            </a:bodyPr>
            <a:lstStyle/>
            <a:p>
              <a:pPr algn="ctr"/>
              <a:r>
                <a:rPr lang="en-US" sz="2400" dirty="0"/>
                <a:t>Redemption for all</a:t>
              </a:r>
            </a:p>
          </p:txBody>
        </p:sp>
      </p:grpSp>
      <p:grpSp>
        <p:nvGrpSpPr>
          <p:cNvPr id="121" name="Group 120"/>
          <p:cNvGrpSpPr/>
          <p:nvPr/>
        </p:nvGrpSpPr>
        <p:grpSpPr>
          <a:xfrm>
            <a:off x="7857916" y="1633586"/>
            <a:ext cx="2215873" cy="3256865"/>
            <a:chOff x="7857916" y="1633586"/>
            <a:chExt cx="2215873" cy="3256865"/>
          </a:xfrm>
        </p:grpSpPr>
        <p:grpSp>
          <p:nvGrpSpPr>
            <p:cNvPr id="118" name="Group 117"/>
            <p:cNvGrpSpPr/>
            <p:nvPr/>
          </p:nvGrpSpPr>
          <p:grpSpPr>
            <a:xfrm rot="946149">
              <a:off x="7857916" y="1633586"/>
              <a:ext cx="2215873" cy="3256865"/>
              <a:chOff x="5089899" y="2514600"/>
              <a:chExt cx="1463301" cy="2150742"/>
            </a:xfrm>
          </p:grpSpPr>
          <p:sp>
            <p:nvSpPr>
              <p:cNvPr id="119" name="Rounded Rectangle 118"/>
              <p:cNvSpPr/>
              <p:nvPr/>
            </p:nvSpPr>
            <p:spPr>
              <a:xfrm>
                <a:off x="5089899" y="2638847"/>
                <a:ext cx="57220" cy="202649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entagon 119"/>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p:cNvSpPr txBox="1"/>
            <p:nvPr/>
          </p:nvSpPr>
          <p:spPr>
            <a:xfrm rot="2311826" flipH="1">
              <a:off x="7859681" y="2015783"/>
              <a:ext cx="2002971" cy="830997"/>
            </a:xfrm>
            <a:prstGeom prst="rect">
              <a:avLst/>
            </a:prstGeom>
            <a:noFill/>
          </p:spPr>
          <p:txBody>
            <a:bodyPr wrap="square" rtlCol="0">
              <a:spAutoFit/>
            </a:bodyPr>
            <a:lstStyle/>
            <a:p>
              <a:pPr algn="ctr"/>
              <a:r>
                <a:rPr lang="en-US" sz="2400" dirty="0"/>
                <a:t>Not One Soul Lost</a:t>
              </a:r>
            </a:p>
          </p:txBody>
        </p:sp>
      </p:grpSp>
    </p:spTree>
    <p:extLst>
      <p:ext uri="{BB962C8B-B14F-4D97-AF65-F5344CB8AC3E}">
        <p14:creationId xmlns:p14="http://schemas.microsoft.com/office/powerpoint/2010/main" val="8168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One Plan</a:t>
            </a:r>
            <a:endParaRPr lang="en-US" sz="4400" dirty="0">
              <a:latin typeface="Eras Bold ITC" panose="020B0907030504020204" pitchFamily="34" charset="0"/>
            </a:endParaRPr>
          </a:p>
        </p:txBody>
      </p:sp>
      <p:sp>
        <p:nvSpPr>
          <p:cNvPr id="16" name="Rectangle 15"/>
          <p:cNvSpPr/>
          <p:nvPr/>
        </p:nvSpPr>
        <p:spPr>
          <a:xfrm>
            <a:off x="373290" y="953042"/>
            <a:ext cx="7214053" cy="5262979"/>
          </a:xfrm>
          <a:prstGeom prst="rect">
            <a:avLst/>
          </a:prstGeom>
        </p:spPr>
        <p:txBody>
          <a:bodyPr wrap="square">
            <a:spAutoFit/>
          </a:bodyPr>
          <a:lstStyle/>
          <a:p>
            <a:r>
              <a:rPr lang="en-US" sz="2400" dirty="0"/>
              <a:t>“Although we sometimes hear it said that there were two plans—Christ’s plan of freedom and agency, and Lucifer's of slavery and compulsion—such teaching does not conform to the revealed word. </a:t>
            </a:r>
          </a:p>
          <a:p>
            <a:endParaRPr lang="en-US" sz="2400" dirty="0"/>
          </a:p>
          <a:p>
            <a:r>
              <a:rPr lang="en-US" sz="2400" dirty="0"/>
              <a:t>Christ did not present a plan of redemption and salvation nor did Lucifer. </a:t>
            </a:r>
          </a:p>
          <a:p>
            <a:endParaRPr lang="en-US" sz="2400" dirty="0"/>
          </a:p>
          <a:p>
            <a:r>
              <a:rPr lang="en-US" sz="2400" dirty="0"/>
              <a:t>There were not two plans up for consideration; there was only one; and that was the plan of the Father: originated, developed, presented, and put in force by him. Christ,  however, made the Father’s plan his own by his willing obedience to its terms and provisions.”</a:t>
            </a:r>
          </a:p>
          <a:p>
            <a:r>
              <a:rPr lang="en-US" sz="1200" dirty="0"/>
              <a:t>Elder Bruce R. McConkie</a:t>
            </a:r>
          </a:p>
        </p:txBody>
      </p:sp>
      <p:grpSp>
        <p:nvGrpSpPr>
          <p:cNvPr id="197" name="Group 196"/>
          <p:cNvGrpSpPr/>
          <p:nvPr/>
        </p:nvGrpSpPr>
        <p:grpSpPr>
          <a:xfrm rot="16200000">
            <a:off x="6867299" y="1775958"/>
            <a:ext cx="5834743" cy="3872137"/>
            <a:chOff x="3090510" y="4267201"/>
            <a:chExt cx="2579761" cy="2057400"/>
          </a:xfrm>
        </p:grpSpPr>
        <p:sp>
          <p:nvSpPr>
            <p:cNvPr id="198" name="Frame 197"/>
            <p:cNvSpPr/>
            <p:nvPr/>
          </p:nvSpPr>
          <p:spPr>
            <a:xfrm>
              <a:off x="3090510" y="4267201"/>
              <a:ext cx="2579761" cy="2057400"/>
            </a:xfrm>
            <a:prstGeom prst="frame">
              <a:avLst>
                <a:gd name="adj1" fmla="val 7113"/>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198"/>
            <p:cNvSpPr/>
            <p:nvPr/>
          </p:nvSpPr>
          <p:spPr>
            <a:xfrm>
              <a:off x="3201209" y="4419600"/>
              <a:ext cx="2371347"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935585" y="1219515"/>
            <a:ext cx="2013856" cy="2215348"/>
            <a:chOff x="8935585" y="1219515"/>
            <a:chExt cx="2013856" cy="2215348"/>
          </a:xfrm>
        </p:grpSpPr>
        <p:sp>
          <p:nvSpPr>
            <p:cNvPr id="2" name="Folded Corner 1"/>
            <p:cNvSpPr/>
            <p:nvPr/>
          </p:nvSpPr>
          <p:spPr>
            <a:xfrm rot="463899">
              <a:off x="8935585" y="1503191"/>
              <a:ext cx="2013856" cy="1931672"/>
            </a:xfrm>
            <a:prstGeom prst="foldedCorner">
              <a:avLst>
                <a:gd name="adj" fmla="val 2537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p:cNvGrpSpPr/>
            <p:nvPr/>
          </p:nvGrpSpPr>
          <p:grpSpPr>
            <a:xfrm>
              <a:off x="9942513" y="1219515"/>
              <a:ext cx="466914" cy="520331"/>
              <a:chOff x="3978462" y="4800600"/>
              <a:chExt cx="974538" cy="1086030"/>
            </a:xfrm>
          </p:grpSpPr>
          <p:sp>
            <p:nvSpPr>
              <p:cNvPr id="201" name="Isosceles Triangle 200"/>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rot="482272">
              <a:off x="9098600" y="1683060"/>
              <a:ext cx="1490237" cy="1477328"/>
            </a:xfrm>
            <a:prstGeom prst="rect">
              <a:avLst/>
            </a:prstGeom>
            <a:noFill/>
          </p:spPr>
          <p:txBody>
            <a:bodyPr wrap="square" rtlCol="0">
              <a:spAutoFit/>
            </a:bodyPr>
            <a:lstStyle/>
            <a:p>
              <a:pPr algn="ctr"/>
              <a:r>
                <a:rPr lang="en-US" dirty="0">
                  <a:latin typeface="Lucida Handwriting" panose="03010101010101010101" pitchFamily="66" charset="0"/>
                </a:rPr>
                <a:t>Plan 1</a:t>
              </a:r>
            </a:p>
            <a:p>
              <a:pPr algn="ctr"/>
              <a:endParaRPr lang="en-US" dirty="0">
                <a:latin typeface="Lucida Handwriting" panose="03010101010101010101" pitchFamily="66" charset="0"/>
              </a:endParaRPr>
            </a:p>
            <a:p>
              <a:pPr algn="ctr"/>
              <a:r>
                <a:rPr lang="en-US" dirty="0">
                  <a:latin typeface="Lucida Handwriting" panose="03010101010101010101" pitchFamily="66" charset="0"/>
                </a:rPr>
                <a:t>Heavenly Father’s Plan</a:t>
              </a:r>
            </a:p>
          </p:txBody>
        </p:sp>
      </p:grpSp>
      <p:grpSp>
        <p:nvGrpSpPr>
          <p:cNvPr id="203" name="Group 202"/>
          <p:cNvGrpSpPr/>
          <p:nvPr/>
        </p:nvGrpSpPr>
        <p:grpSpPr>
          <a:xfrm rot="20522361">
            <a:off x="8909828" y="3737824"/>
            <a:ext cx="2013856" cy="2215348"/>
            <a:chOff x="8935585" y="1219515"/>
            <a:chExt cx="2013856" cy="2215348"/>
          </a:xfrm>
        </p:grpSpPr>
        <p:sp>
          <p:nvSpPr>
            <p:cNvPr id="204" name="Folded Corner 203"/>
            <p:cNvSpPr/>
            <p:nvPr/>
          </p:nvSpPr>
          <p:spPr>
            <a:xfrm rot="463899">
              <a:off x="8935585" y="1503191"/>
              <a:ext cx="2013856" cy="1931672"/>
            </a:xfrm>
            <a:prstGeom prst="foldedCorner">
              <a:avLst>
                <a:gd name="adj" fmla="val 2537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9942513" y="1219515"/>
              <a:ext cx="466914" cy="520331"/>
              <a:chOff x="3978462" y="4800600"/>
              <a:chExt cx="974538" cy="1086030"/>
            </a:xfrm>
          </p:grpSpPr>
          <p:sp>
            <p:nvSpPr>
              <p:cNvPr id="207" name="Isosceles Triangle 20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p:cNvSpPr txBox="1"/>
            <p:nvPr/>
          </p:nvSpPr>
          <p:spPr>
            <a:xfrm rot="482272">
              <a:off x="9259983" y="1832897"/>
              <a:ext cx="1328057" cy="1200329"/>
            </a:xfrm>
            <a:prstGeom prst="rect">
              <a:avLst/>
            </a:prstGeom>
            <a:noFill/>
          </p:spPr>
          <p:txBody>
            <a:bodyPr wrap="square" rtlCol="0">
              <a:spAutoFit/>
            </a:bodyPr>
            <a:lstStyle/>
            <a:p>
              <a:r>
                <a:rPr lang="en-US" dirty="0">
                  <a:latin typeface="Lucida Handwriting" panose="03010101010101010101" pitchFamily="66" charset="0"/>
                </a:rPr>
                <a:t>Plan 2</a:t>
              </a:r>
            </a:p>
            <a:p>
              <a:endParaRPr lang="en-US" dirty="0">
                <a:latin typeface="Lucida Handwriting" panose="03010101010101010101" pitchFamily="66" charset="0"/>
              </a:endParaRPr>
            </a:p>
            <a:p>
              <a:r>
                <a:rPr lang="en-US" dirty="0">
                  <a:latin typeface="Lucida Handwriting" panose="03010101010101010101" pitchFamily="66" charset="0"/>
                </a:rPr>
                <a:t>Lucifer’s Plan</a:t>
              </a:r>
            </a:p>
          </p:txBody>
        </p:sp>
      </p:grpSp>
      <p:sp>
        <p:nvSpPr>
          <p:cNvPr id="9" name="&quot;No&quot; Symbol 8"/>
          <p:cNvSpPr/>
          <p:nvPr/>
        </p:nvSpPr>
        <p:spPr>
          <a:xfrm>
            <a:off x="9103036" y="4105048"/>
            <a:ext cx="1575925" cy="1659025"/>
          </a:xfrm>
          <a:prstGeom prst="noSmoking">
            <a:avLst>
              <a:gd name="adj" fmla="val 903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098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3019</Words>
  <Application>Microsoft Office PowerPoint</Application>
  <PresentationFormat>Widescreen</PresentationFormat>
  <Paragraphs>187</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 Light</vt:lpstr>
      <vt:lpstr>Calibri</vt:lpstr>
      <vt:lpstr>Lucida Handwriting</vt:lpstr>
      <vt:lpstr>Arial</vt:lpstr>
      <vt:lpstr>Eras Bold ITC</vt:lpstr>
      <vt:lpstr>Times New Roman</vt:lpstr>
      <vt:lpstr>Comic Sans MS</vt:lpstr>
      <vt:lpstr>Palatino</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51</cp:revision>
  <dcterms:created xsi:type="dcterms:W3CDTF">2015-06-22T13:37:13Z</dcterms:created>
  <dcterms:modified xsi:type="dcterms:W3CDTF">2025-07-31T15:56:56Z</dcterms:modified>
</cp:coreProperties>
</file>