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9" r:id="rId3"/>
    <p:sldId id="258" r:id="rId4"/>
    <p:sldId id="260" r:id="rId5"/>
    <p:sldId id="262" r:id="rId6"/>
    <p:sldId id="263" r:id="rId7"/>
    <p:sldId id="264" r:id="rId8"/>
    <p:sldId id="266" r:id="rId9"/>
    <p:sldId id="265" r:id="rId10"/>
    <p:sldId id="270" r:id="rId11"/>
    <p:sldId id="267" r:id="rId12"/>
    <p:sldId id="268" r:id="rId13"/>
    <p:sldId id="269" r:id="rId14"/>
    <p:sldId id="272" r:id="rId15"/>
    <p:sldId id="273" r:id="rId16"/>
    <p:sldId id="274" r:id="rId17"/>
    <p:sldId id="275" r:id="rId18"/>
    <p:sldId id="276" r:id="rId19"/>
    <p:sldId id="257" r:id="rId20"/>
    <p:sldId id="259" r:id="rId21"/>
    <p:sldId id="271" r:id="rId22"/>
    <p:sldId id="278" r:id="rId23"/>
  </p:sldIdLst>
  <p:sldSz cx="12192000" cy="6858000"/>
  <p:notesSz cx="6858000" cy="9144000"/>
  <p:embeddedFontLst>
    <p:embeddedFont>
      <p:font typeface="AR ESSENCE" panose="020B0604020202020204" charset="0"/>
      <p:regular r:id="rId24"/>
    </p:embeddedFont>
    <p:embeddedFont>
      <p:font typeface="Colonna MT" panose="04020805060202030203" pitchFamily="82" charset="0"/>
      <p:regular r:id="rId25"/>
    </p:embeddedFont>
    <p:embeddedFont>
      <p:font typeface="Comic Sans MS" panose="030F0702030302020204" pitchFamily="66" charset="0"/>
      <p:regular r:id="rId26"/>
      <p:bold r:id="rId27"/>
      <p:italic r:id="rId28"/>
      <p:boldItalic r:id="rId29"/>
    </p:embeddedFont>
    <p:embeddedFont>
      <p:font typeface="Palatino" panose="020B0604020202020204"/>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6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EB138F-613F-4B71-8505-18A3911C9C55}" type="datetimeFigureOut">
              <a:rPr lang="en-US" smtClean="0"/>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A748B-BFCE-4B72-B95A-4B330DDED3C8}" type="slidenum">
              <a:rPr lang="en-US" smtClean="0"/>
              <a:t>‹#›</a:t>
            </a:fld>
            <a:endParaRPr lang="en-US"/>
          </a:p>
        </p:txBody>
      </p:sp>
    </p:spTree>
    <p:extLst>
      <p:ext uri="{BB962C8B-B14F-4D97-AF65-F5344CB8AC3E}">
        <p14:creationId xmlns:p14="http://schemas.microsoft.com/office/powerpoint/2010/main" val="85658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EB138F-613F-4B71-8505-18A3911C9C55}" type="datetimeFigureOut">
              <a:rPr lang="en-US" smtClean="0"/>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A748B-BFCE-4B72-B95A-4B330DDED3C8}" type="slidenum">
              <a:rPr lang="en-US" smtClean="0"/>
              <a:t>‹#›</a:t>
            </a:fld>
            <a:endParaRPr lang="en-US"/>
          </a:p>
        </p:txBody>
      </p:sp>
    </p:spTree>
    <p:extLst>
      <p:ext uri="{BB962C8B-B14F-4D97-AF65-F5344CB8AC3E}">
        <p14:creationId xmlns:p14="http://schemas.microsoft.com/office/powerpoint/2010/main" val="37557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EB138F-613F-4B71-8505-18A3911C9C55}" type="datetimeFigureOut">
              <a:rPr lang="en-US" smtClean="0"/>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A748B-BFCE-4B72-B95A-4B330DDED3C8}" type="slidenum">
              <a:rPr lang="en-US" smtClean="0"/>
              <a:t>‹#›</a:t>
            </a:fld>
            <a:endParaRPr lang="en-US"/>
          </a:p>
        </p:txBody>
      </p:sp>
    </p:spTree>
    <p:extLst>
      <p:ext uri="{BB962C8B-B14F-4D97-AF65-F5344CB8AC3E}">
        <p14:creationId xmlns:p14="http://schemas.microsoft.com/office/powerpoint/2010/main" val="3523088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EB138F-613F-4B71-8505-18A3911C9C55}" type="datetimeFigureOut">
              <a:rPr lang="en-US" smtClean="0"/>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A748B-BFCE-4B72-B95A-4B330DDED3C8}" type="slidenum">
              <a:rPr lang="en-US" smtClean="0"/>
              <a:t>‹#›</a:t>
            </a:fld>
            <a:endParaRPr lang="en-US"/>
          </a:p>
        </p:txBody>
      </p:sp>
    </p:spTree>
    <p:extLst>
      <p:ext uri="{BB962C8B-B14F-4D97-AF65-F5344CB8AC3E}">
        <p14:creationId xmlns:p14="http://schemas.microsoft.com/office/powerpoint/2010/main" val="220943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EB138F-613F-4B71-8505-18A3911C9C55}" type="datetimeFigureOut">
              <a:rPr lang="en-US" smtClean="0"/>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A748B-BFCE-4B72-B95A-4B330DDED3C8}" type="slidenum">
              <a:rPr lang="en-US" smtClean="0"/>
              <a:t>‹#›</a:t>
            </a:fld>
            <a:endParaRPr lang="en-US"/>
          </a:p>
        </p:txBody>
      </p:sp>
    </p:spTree>
    <p:extLst>
      <p:ext uri="{BB962C8B-B14F-4D97-AF65-F5344CB8AC3E}">
        <p14:creationId xmlns:p14="http://schemas.microsoft.com/office/powerpoint/2010/main" val="3358175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EB138F-613F-4B71-8505-18A3911C9C55}" type="datetimeFigureOut">
              <a:rPr lang="en-US" smtClean="0"/>
              <a:t>7/25/2025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A748B-BFCE-4B72-B95A-4B330DDED3C8}" type="slidenum">
              <a:rPr lang="en-US" smtClean="0"/>
              <a:t>‹#›</a:t>
            </a:fld>
            <a:endParaRPr lang="en-US"/>
          </a:p>
        </p:txBody>
      </p:sp>
    </p:spTree>
    <p:extLst>
      <p:ext uri="{BB962C8B-B14F-4D97-AF65-F5344CB8AC3E}">
        <p14:creationId xmlns:p14="http://schemas.microsoft.com/office/powerpoint/2010/main" val="108967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EB138F-613F-4B71-8505-18A3911C9C55}" type="datetimeFigureOut">
              <a:rPr lang="en-US" smtClean="0"/>
              <a:t>7/25/2025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3A748B-BFCE-4B72-B95A-4B330DDED3C8}" type="slidenum">
              <a:rPr lang="en-US" smtClean="0"/>
              <a:t>‹#›</a:t>
            </a:fld>
            <a:endParaRPr lang="en-US"/>
          </a:p>
        </p:txBody>
      </p:sp>
    </p:spTree>
    <p:extLst>
      <p:ext uri="{BB962C8B-B14F-4D97-AF65-F5344CB8AC3E}">
        <p14:creationId xmlns:p14="http://schemas.microsoft.com/office/powerpoint/2010/main" val="101927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EB138F-613F-4B71-8505-18A3911C9C55}" type="datetimeFigureOut">
              <a:rPr lang="en-US" smtClean="0"/>
              <a:t>7/25/2025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3A748B-BFCE-4B72-B95A-4B330DDED3C8}" type="slidenum">
              <a:rPr lang="en-US" smtClean="0"/>
              <a:t>‹#›</a:t>
            </a:fld>
            <a:endParaRPr lang="en-US"/>
          </a:p>
        </p:txBody>
      </p:sp>
    </p:spTree>
    <p:extLst>
      <p:ext uri="{BB962C8B-B14F-4D97-AF65-F5344CB8AC3E}">
        <p14:creationId xmlns:p14="http://schemas.microsoft.com/office/powerpoint/2010/main" val="3310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138F-613F-4B71-8505-18A3911C9C55}" type="datetimeFigureOut">
              <a:rPr lang="en-US" smtClean="0"/>
              <a:t>7/25/2025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3A748B-BFCE-4B72-B95A-4B330DDED3C8}" type="slidenum">
              <a:rPr lang="en-US" smtClean="0"/>
              <a:t>‹#›</a:t>
            </a:fld>
            <a:endParaRPr lang="en-US"/>
          </a:p>
        </p:txBody>
      </p:sp>
    </p:spTree>
    <p:extLst>
      <p:ext uri="{BB962C8B-B14F-4D97-AF65-F5344CB8AC3E}">
        <p14:creationId xmlns:p14="http://schemas.microsoft.com/office/powerpoint/2010/main" val="118539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EB138F-613F-4B71-8505-18A3911C9C55}" type="datetimeFigureOut">
              <a:rPr lang="en-US" smtClean="0"/>
              <a:t>7/25/2025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A748B-BFCE-4B72-B95A-4B330DDED3C8}" type="slidenum">
              <a:rPr lang="en-US" smtClean="0"/>
              <a:t>‹#›</a:t>
            </a:fld>
            <a:endParaRPr lang="en-US"/>
          </a:p>
        </p:txBody>
      </p:sp>
    </p:spTree>
    <p:extLst>
      <p:ext uri="{BB962C8B-B14F-4D97-AF65-F5344CB8AC3E}">
        <p14:creationId xmlns:p14="http://schemas.microsoft.com/office/powerpoint/2010/main" val="884689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EB138F-613F-4B71-8505-18A3911C9C55}" type="datetimeFigureOut">
              <a:rPr lang="en-US" smtClean="0"/>
              <a:t>7/25/2025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A748B-BFCE-4B72-B95A-4B330DDED3C8}" type="slidenum">
              <a:rPr lang="en-US" smtClean="0"/>
              <a:t>‹#›</a:t>
            </a:fld>
            <a:endParaRPr lang="en-US"/>
          </a:p>
        </p:txBody>
      </p:sp>
    </p:spTree>
    <p:extLst>
      <p:ext uri="{BB962C8B-B14F-4D97-AF65-F5344CB8AC3E}">
        <p14:creationId xmlns:p14="http://schemas.microsoft.com/office/powerpoint/2010/main" val="206083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B138F-613F-4B71-8505-18A3911C9C55}" type="datetimeFigureOut">
              <a:rPr lang="en-US" smtClean="0"/>
              <a:t>7/25/2025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A748B-BFCE-4B72-B95A-4B330DDED3C8}" type="slidenum">
              <a:rPr lang="en-US" smtClean="0"/>
              <a:t>‹#›</a:t>
            </a:fld>
            <a:endParaRPr lang="en-US"/>
          </a:p>
        </p:txBody>
      </p:sp>
    </p:spTree>
    <p:extLst>
      <p:ext uri="{BB962C8B-B14F-4D97-AF65-F5344CB8AC3E}">
        <p14:creationId xmlns:p14="http://schemas.microsoft.com/office/powerpoint/2010/main" val="4103976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B61DCAF0-38F4-456A-9396-0A4D173C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15645" y="979662"/>
            <a:ext cx="11906026" cy="2246769"/>
          </a:xfrm>
          <a:prstGeom prst="rect">
            <a:avLst/>
          </a:prstGeom>
          <a:noFill/>
        </p:spPr>
        <p:txBody>
          <a:bodyPr wrap="square" rtlCol="0">
            <a:spAutoFit/>
          </a:bodyPr>
          <a:lstStyle/>
          <a:p>
            <a:pPr algn="ctr"/>
            <a:r>
              <a:rPr lang="en-US" sz="8000" dirty="0">
                <a:solidFill>
                  <a:schemeClr val="bg1"/>
                </a:solidFill>
                <a:latin typeface="AR ESSENCE" panose="02000000000000000000" pitchFamily="2" charset="0"/>
              </a:rPr>
              <a:t>Order of the Stars</a:t>
            </a:r>
          </a:p>
          <a:p>
            <a:pPr algn="ctr"/>
            <a:r>
              <a:rPr lang="en-US" sz="6000" dirty="0">
                <a:solidFill>
                  <a:schemeClr val="bg1"/>
                </a:solidFill>
                <a:latin typeface="AR ESSENCE" panose="02000000000000000000" pitchFamily="2" charset="0"/>
              </a:rPr>
              <a:t>Abraham 3</a:t>
            </a:r>
          </a:p>
        </p:txBody>
      </p:sp>
      <p:sp>
        <p:nvSpPr>
          <p:cNvPr id="5" name="Rectangle 4"/>
          <p:cNvSpPr/>
          <p:nvPr/>
        </p:nvSpPr>
        <p:spPr>
          <a:xfrm>
            <a:off x="3048000" y="3559762"/>
            <a:ext cx="6096000" cy="1200329"/>
          </a:xfrm>
          <a:prstGeom prst="rect">
            <a:avLst/>
          </a:prstGeom>
        </p:spPr>
        <p:txBody>
          <a:bodyPr>
            <a:spAutoFit/>
          </a:bodyPr>
          <a:lstStyle/>
          <a:p>
            <a:r>
              <a:rPr lang="en-US" sz="2400" b="0" i="1" dirty="0">
                <a:solidFill>
                  <a:schemeClr val="bg1"/>
                </a:solidFill>
                <a:effectLst/>
                <a:latin typeface="Palatino"/>
              </a:rPr>
              <a:t>The glory of God is intelligence, or, in other words, light and truth.</a:t>
            </a:r>
          </a:p>
          <a:p>
            <a:pPr algn="ctr"/>
            <a:r>
              <a:rPr lang="en-US" sz="2400" i="1" dirty="0">
                <a:solidFill>
                  <a:schemeClr val="bg1"/>
                </a:solidFill>
                <a:latin typeface="Palatino"/>
              </a:rPr>
              <a:t>D&amp;C 93:36</a:t>
            </a:r>
            <a:endParaRPr lang="en-US" sz="2400" i="1" dirty="0">
              <a:solidFill>
                <a:schemeClr val="bg1"/>
              </a:solidFill>
            </a:endParaRPr>
          </a:p>
        </p:txBody>
      </p:sp>
      <p:grpSp>
        <p:nvGrpSpPr>
          <p:cNvPr id="7" name="Group 6"/>
          <p:cNvGrpSpPr/>
          <p:nvPr/>
        </p:nvGrpSpPr>
        <p:grpSpPr>
          <a:xfrm>
            <a:off x="9517417" y="2839998"/>
            <a:ext cx="1839832" cy="3482238"/>
            <a:chOff x="3810000" y="553998"/>
            <a:chExt cx="1839832" cy="3482238"/>
          </a:xfrm>
        </p:grpSpPr>
        <p:sp>
          <p:nvSpPr>
            <p:cNvPr id="8" name="Cloud 7"/>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Extract 16"/>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220061" y="818482"/>
              <a:ext cx="938018" cy="300171"/>
              <a:chOff x="1756756" y="4876800"/>
              <a:chExt cx="4088873" cy="1308463"/>
            </a:xfrm>
          </p:grpSpPr>
          <p:grpSp>
            <p:nvGrpSpPr>
              <p:cNvPr id="55" name="Group 54"/>
              <p:cNvGrpSpPr/>
              <p:nvPr/>
            </p:nvGrpSpPr>
            <p:grpSpPr>
              <a:xfrm>
                <a:off x="1756756" y="4876800"/>
                <a:ext cx="1367444" cy="1295400"/>
                <a:chOff x="1756756" y="4876800"/>
                <a:chExt cx="1367444" cy="1295400"/>
              </a:xfrm>
            </p:grpSpPr>
            <p:sp>
              <p:nvSpPr>
                <p:cNvPr id="66" name="Quad Arrow Callout 6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Callout 6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119647" y="4889863"/>
                <a:ext cx="1367444" cy="1295400"/>
                <a:chOff x="1756756" y="4876800"/>
                <a:chExt cx="1367444" cy="1295400"/>
              </a:xfrm>
            </p:grpSpPr>
            <p:sp>
              <p:nvSpPr>
                <p:cNvPr id="63" name="Quad Arrow Callout 6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4478185" y="4889863"/>
                <a:ext cx="1367444" cy="1295400"/>
                <a:chOff x="1756756" y="4876800"/>
                <a:chExt cx="1367444" cy="1295400"/>
              </a:xfrm>
            </p:grpSpPr>
            <p:sp>
              <p:nvSpPr>
                <p:cNvPr id="60" name="Quad Arrow Callout 5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Quad Arrow Callout 57"/>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Callout 58"/>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17531393">
              <a:off x="4356564" y="2143638"/>
              <a:ext cx="938018" cy="300171"/>
              <a:chOff x="1756756" y="4876800"/>
              <a:chExt cx="4088873" cy="1308463"/>
            </a:xfrm>
          </p:grpSpPr>
          <p:grpSp>
            <p:nvGrpSpPr>
              <p:cNvPr id="41" name="Group 40"/>
              <p:cNvGrpSpPr/>
              <p:nvPr/>
            </p:nvGrpSpPr>
            <p:grpSpPr>
              <a:xfrm>
                <a:off x="1756756" y="4876800"/>
                <a:ext cx="1367444" cy="1295400"/>
                <a:chOff x="1756756" y="4876800"/>
                <a:chExt cx="1367444" cy="1295400"/>
              </a:xfrm>
            </p:grpSpPr>
            <p:sp>
              <p:nvSpPr>
                <p:cNvPr id="52" name="Quad Arrow Callout 5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Callout 5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5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3119647" y="4889863"/>
                <a:ext cx="1367444" cy="1295400"/>
                <a:chOff x="1756756" y="4876800"/>
                <a:chExt cx="1367444" cy="1295400"/>
              </a:xfrm>
            </p:grpSpPr>
            <p:sp>
              <p:nvSpPr>
                <p:cNvPr id="49" name="Quad Arrow Callout 4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4478185" y="4889863"/>
                <a:ext cx="1367444" cy="1295400"/>
                <a:chOff x="1756756" y="4876800"/>
                <a:chExt cx="1367444" cy="1295400"/>
              </a:xfrm>
            </p:grpSpPr>
            <p:sp>
              <p:nvSpPr>
                <p:cNvPr id="46" name="Quad Arrow Callout 4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Callout 4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Quad Arrow Callout 43"/>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Callout 44"/>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7531393">
              <a:off x="3995156" y="3097226"/>
              <a:ext cx="938018" cy="300171"/>
              <a:chOff x="1756756" y="4876800"/>
              <a:chExt cx="4088873" cy="1308463"/>
            </a:xfrm>
          </p:grpSpPr>
          <p:grpSp>
            <p:nvGrpSpPr>
              <p:cNvPr id="27" name="Group 26"/>
              <p:cNvGrpSpPr/>
              <p:nvPr/>
            </p:nvGrpSpPr>
            <p:grpSpPr>
              <a:xfrm>
                <a:off x="1756756" y="4876800"/>
                <a:ext cx="1367444" cy="1295400"/>
                <a:chOff x="1756756" y="4876800"/>
                <a:chExt cx="1367444" cy="1295400"/>
              </a:xfrm>
            </p:grpSpPr>
            <p:sp>
              <p:nvSpPr>
                <p:cNvPr id="38" name="Quad Arrow Callout 3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Callout 3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119647" y="4889863"/>
                <a:ext cx="1367444" cy="1295400"/>
                <a:chOff x="1756756" y="4876800"/>
                <a:chExt cx="1367444" cy="1295400"/>
              </a:xfrm>
            </p:grpSpPr>
            <p:sp>
              <p:nvSpPr>
                <p:cNvPr id="35" name="Quad Arrow Callout 3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Callout 3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Callout 3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478185" y="4889863"/>
                <a:ext cx="1367444" cy="1295400"/>
                <a:chOff x="1756756" y="4876800"/>
                <a:chExt cx="1367444" cy="1295400"/>
              </a:xfrm>
            </p:grpSpPr>
            <p:sp>
              <p:nvSpPr>
                <p:cNvPr id="32" name="Quad Arrow Callout 3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Callout 3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Quad Arrow Callout 2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loud 24"/>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5944673">
              <a:off x="4616281" y="1685544"/>
              <a:ext cx="149685" cy="2644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5-Point Star 1"/>
          <p:cNvSpPr/>
          <p:nvPr/>
        </p:nvSpPr>
        <p:spPr>
          <a:xfrm>
            <a:off x="1039189" y="979662"/>
            <a:ext cx="1327493" cy="1327493"/>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5-Point Star 68"/>
          <p:cNvSpPr/>
          <p:nvPr/>
        </p:nvSpPr>
        <p:spPr>
          <a:xfrm rot="4466476">
            <a:off x="2183581" y="2106306"/>
            <a:ext cx="838363" cy="838363"/>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5-Point Star 69"/>
          <p:cNvSpPr/>
          <p:nvPr/>
        </p:nvSpPr>
        <p:spPr>
          <a:xfrm rot="4466476">
            <a:off x="2277516" y="446819"/>
            <a:ext cx="838363" cy="838363"/>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736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E3D6D45-78F5-4792-8477-90A88C7A6C7A}"/>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4" name="TextBox 3"/>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3:15</a:t>
            </a:r>
          </a:p>
        </p:txBody>
      </p:sp>
      <p:sp>
        <p:nvSpPr>
          <p:cNvPr id="6" name="TextBox 5"/>
          <p:cNvSpPr txBox="1"/>
          <p:nvPr/>
        </p:nvSpPr>
        <p:spPr>
          <a:xfrm>
            <a:off x="142987" y="0"/>
            <a:ext cx="11906026"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Who Taught the Egyptians?</a:t>
            </a:r>
          </a:p>
        </p:txBody>
      </p:sp>
      <p:sp>
        <p:nvSpPr>
          <p:cNvPr id="9" name="TextBox 8"/>
          <p:cNvSpPr txBox="1"/>
          <p:nvPr/>
        </p:nvSpPr>
        <p:spPr>
          <a:xfrm>
            <a:off x="11349363" y="6347549"/>
            <a:ext cx="699650" cy="369332"/>
          </a:xfrm>
          <a:prstGeom prst="rect">
            <a:avLst/>
          </a:prstGeom>
          <a:noFill/>
        </p:spPr>
        <p:txBody>
          <a:bodyPr wrap="square" rtlCol="0">
            <a:spAutoFit/>
          </a:bodyPr>
          <a:lstStyle/>
          <a:p>
            <a:pPr algn="r"/>
            <a:r>
              <a:rPr lang="en-US" dirty="0">
                <a:solidFill>
                  <a:schemeClr val="bg1"/>
                </a:solidFill>
              </a:rPr>
              <a:t>(6)</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155575" y="2503457"/>
            <a:ext cx="4991040" cy="2246769"/>
          </a:xfrm>
          <a:prstGeom prst="rect">
            <a:avLst/>
          </a:prstGeom>
          <a:noFill/>
        </p:spPr>
        <p:txBody>
          <a:bodyPr wrap="square" rtlCol="0">
            <a:spAutoFit/>
          </a:bodyPr>
          <a:lstStyle/>
          <a:p>
            <a:r>
              <a:rPr lang="en-US" sz="2000" dirty="0">
                <a:solidFill>
                  <a:schemeClr val="bg1"/>
                </a:solidFill>
              </a:rPr>
              <a:t>“Who taught the Egyptians? </a:t>
            </a:r>
          </a:p>
          <a:p>
            <a:endParaRPr lang="en-US" sz="2000" dirty="0">
              <a:solidFill>
                <a:schemeClr val="bg1"/>
              </a:solidFill>
            </a:endParaRPr>
          </a:p>
          <a:p>
            <a:r>
              <a:rPr lang="en-US" sz="2000" dirty="0">
                <a:solidFill>
                  <a:schemeClr val="bg1"/>
                </a:solidFill>
              </a:rPr>
              <a:t>Abraham taught them the science of astronomy, so we are informed, by late Egyptologists, and revealed unto them the principle concerning the motions of the heavenly bodies.” </a:t>
            </a:r>
          </a:p>
        </p:txBody>
      </p:sp>
      <p:sp>
        <p:nvSpPr>
          <p:cNvPr id="10" name="TextBox 9"/>
          <p:cNvSpPr txBox="1"/>
          <p:nvPr/>
        </p:nvSpPr>
        <p:spPr>
          <a:xfrm>
            <a:off x="7967016" y="2865998"/>
            <a:ext cx="4274533" cy="1631216"/>
          </a:xfrm>
          <a:prstGeom prst="rect">
            <a:avLst/>
          </a:prstGeom>
          <a:noFill/>
        </p:spPr>
        <p:txBody>
          <a:bodyPr wrap="square" rtlCol="0">
            <a:spAutoFit/>
          </a:bodyPr>
          <a:lstStyle/>
          <a:p>
            <a:r>
              <a:rPr lang="en-US" sz="2000" dirty="0">
                <a:solidFill>
                  <a:schemeClr val="bg1"/>
                </a:solidFill>
              </a:rPr>
              <a:t>“The learning of the Egyptians, and their knowledge of astronomy was no doubt taught them by Abraham and Joseph, as their records testify, who received it from the Lord.”</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963" y="160338"/>
            <a:ext cx="1291831" cy="173056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3786" y="160338"/>
            <a:ext cx="1329018" cy="1898597"/>
          </a:xfrm>
          <a:prstGeom prst="rect">
            <a:avLst/>
          </a:prstGeom>
        </p:spPr>
      </p:pic>
      <p:grpSp>
        <p:nvGrpSpPr>
          <p:cNvPr id="7" name="Group 6"/>
          <p:cNvGrpSpPr/>
          <p:nvPr/>
        </p:nvGrpSpPr>
        <p:grpSpPr>
          <a:xfrm>
            <a:off x="4463527" y="1310878"/>
            <a:ext cx="3268531" cy="5155147"/>
            <a:chOff x="4463527" y="1310878"/>
            <a:chExt cx="3268531" cy="5155147"/>
          </a:xfrm>
        </p:grpSpPr>
        <p:pic>
          <p:nvPicPr>
            <p:cNvPr id="12290" name="Picture 2" descr="https://s-media-cache-ak0.pinimg.com/736x/55/d0/f4/55d0f40e02505e89599da3349f0dd4c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1163" y="1310878"/>
              <a:ext cx="2789674" cy="453630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463527" y="5942805"/>
              <a:ext cx="3268531" cy="523220"/>
            </a:xfrm>
            <a:prstGeom prst="rect">
              <a:avLst/>
            </a:prstGeom>
            <a:noFill/>
          </p:spPr>
          <p:txBody>
            <a:bodyPr wrap="square" rtlCol="0">
              <a:spAutoFit/>
            </a:bodyPr>
            <a:lstStyle/>
            <a:p>
              <a:pPr algn="ctr"/>
              <a:r>
                <a:rPr lang="en-US" sz="1400" dirty="0">
                  <a:solidFill>
                    <a:schemeClr val="bg1"/>
                  </a:solidFill>
                </a:rPr>
                <a:t>Star Gates: Louvre, Paris, France from Egypt</a:t>
              </a:r>
            </a:p>
          </p:txBody>
        </p:sp>
      </p:grpSp>
    </p:spTree>
    <p:extLst>
      <p:ext uri="{BB962C8B-B14F-4D97-AF65-F5344CB8AC3E}">
        <p14:creationId xmlns:p14="http://schemas.microsoft.com/office/powerpoint/2010/main" val="221302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798F204-1F69-43F7-9677-B70D9FF44F9E}"/>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4" name="TextBox 3"/>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3:18-29</a:t>
            </a:r>
          </a:p>
        </p:txBody>
      </p:sp>
      <p:sp>
        <p:nvSpPr>
          <p:cNvPr id="6" name="TextBox 5"/>
          <p:cNvSpPr txBox="1"/>
          <p:nvPr/>
        </p:nvSpPr>
        <p:spPr>
          <a:xfrm>
            <a:off x="142987" y="0"/>
            <a:ext cx="11906026"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Intelligence</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4772281" y="1038347"/>
            <a:ext cx="6181209" cy="707886"/>
          </a:xfrm>
          <a:prstGeom prst="rect">
            <a:avLst/>
          </a:prstGeom>
          <a:noFill/>
        </p:spPr>
        <p:txBody>
          <a:bodyPr wrap="square" rtlCol="0">
            <a:spAutoFit/>
          </a:bodyPr>
          <a:lstStyle/>
          <a:p>
            <a:r>
              <a:rPr lang="en-US" sz="2000" i="1" dirty="0">
                <a:solidFill>
                  <a:schemeClr val="bg1"/>
                </a:solidFill>
              </a:rPr>
              <a:t>Intelligence</a:t>
            </a:r>
            <a:r>
              <a:rPr lang="en-US" sz="2000" dirty="0">
                <a:solidFill>
                  <a:schemeClr val="bg1"/>
                </a:solidFill>
              </a:rPr>
              <a:t> often refers to the degree of light and truth an individual has received. </a:t>
            </a:r>
          </a:p>
        </p:txBody>
      </p:sp>
      <p:grpSp>
        <p:nvGrpSpPr>
          <p:cNvPr id="11" name="Group 10"/>
          <p:cNvGrpSpPr/>
          <p:nvPr/>
        </p:nvGrpSpPr>
        <p:grpSpPr>
          <a:xfrm>
            <a:off x="228600" y="381000"/>
            <a:ext cx="3505068" cy="2501531"/>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795478" y="1096878"/>
              <a:ext cx="2371313" cy="1077218"/>
            </a:xfrm>
            <a:prstGeom prst="rect">
              <a:avLst/>
            </a:prstGeom>
          </p:spPr>
          <p:txBody>
            <a:bodyPr wrap="square">
              <a:spAutoFit/>
            </a:bodyPr>
            <a:lstStyle/>
            <a:p>
              <a:pPr algn="ctr"/>
              <a:r>
                <a:rPr lang="en-US" sz="1600" b="1" dirty="0"/>
                <a:t>Jesus Christ is the greatest and most intelligent of all Heavenly Father’s children</a:t>
              </a:r>
              <a:endParaRPr lang="en-US" sz="1600" i="1" dirty="0"/>
            </a:p>
          </p:txBody>
        </p:sp>
      </p:grpSp>
      <p:sp>
        <p:nvSpPr>
          <p:cNvPr id="5" name="Rectangle 4"/>
          <p:cNvSpPr/>
          <p:nvPr/>
        </p:nvSpPr>
        <p:spPr>
          <a:xfrm>
            <a:off x="1921845" y="4084568"/>
            <a:ext cx="3505068" cy="1754326"/>
          </a:xfrm>
          <a:prstGeom prst="rect">
            <a:avLst/>
          </a:prstGeom>
        </p:spPr>
        <p:txBody>
          <a:bodyPr wrap="square">
            <a:spAutoFit/>
          </a:bodyPr>
          <a:lstStyle/>
          <a:p>
            <a:r>
              <a:rPr lang="en-US" b="1" i="1" dirty="0">
                <a:solidFill>
                  <a:srgbClr val="FFFF00"/>
                </a:solidFill>
                <a:effectLst/>
                <a:latin typeface="Palatino"/>
              </a:rPr>
              <a:t> </a:t>
            </a:r>
            <a:r>
              <a:rPr lang="en-US" b="0" i="1" dirty="0">
                <a:solidFill>
                  <a:srgbClr val="FFFF00"/>
                </a:solidFill>
                <a:effectLst/>
                <a:latin typeface="Palatino"/>
              </a:rPr>
              <a:t>He that </a:t>
            </a:r>
            <a:r>
              <a:rPr lang="en-US" b="0" i="1" dirty="0" err="1">
                <a:solidFill>
                  <a:srgbClr val="FFFF00"/>
                </a:solidFill>
                <a:effectLst/>
                <a:latin typeface="Palatino"/>
              </a:rPr>
              <a:t>keepeth</a:t>
            </a:r>
            <a:r>
              <a:rPr lang="en-US" b="0" i="1" dirty="0">
                <a:solidFill>
                  <a:srgbClr val="FFFF00"/>
                </a:solidFill>
                <a:effectLst/>
                <a:latin typeface="Palatino"/>
              </a:rPr>
              <a:t> his commandments </a:t>
            </a:r>
            <a:r>
              <a:rPr lang="en-US" b="0" i="1" dirty="0" err="1">
                <a:solidFill>
                  <a:srgbClr val="FFFF00"/>
                </a:solidFill>
                <a:effectLst/>
                <a:latin typeface="Palatino"/>
              </a:rPr>
              <a:t>receiveth</a:t>
            </a:r>
            <a:r>
              <a:rPr lang="en-US" b="0" i="1" dirty="0">
                <a:solidFill>
                  <a:srgbClr val="FFFF00"/>
                </a:solidFill>
                <a:effectLst/>
                <a:latin typeface="Palatino"/>
              </a:rPr>
              <a:t> truth and light, until he is glorified in truth and </a:t>
            </a:r>
            <a:r>
              <a:rPr lang="en-US" b="0" i="1" dirty="0" err="1">
                <a:solidFill>
                  <a:srgbClr val="FFFF00"/>
                </a:solidFill>
                <a:effectLst/>
                <a:latin typeface="Palatino"/>
              </a:rPr>
              <a:t>knoweth</a:t>
            </a:r>
            <a:r>
              <a:rPr lang="en-US" b="0" i="1" dirty="0">
                <a:solidFill>
                  <a:srgbClr val="FFFF00"/>
                </a:solidFill>
                <a:effectLst/>
                <a:latin typeface="Palatino"/>
              </a:rPr>
              <a:t> all things.</a:t>
            </a:r>
          </a:p>
          <a:p>
            <a:r>
              <a:rPr lang="en-US" i="1" dirty="0">
                <a:solidFill>
                  <a:srgbClr val="FFFF00"/>
                </a:solidFill>
                <a:latin typeface="Palatino"/>
              </a:rPr>
              <a:t>D</a:t>
            </a:r>
            <a:r>
              <a:rPr lang="en-US" b="0" i="1" dirty="0">
                <a:solidFill>
                  <a:srgbClr val="FFFF00"/>
                </a:solidFill>
                <a:effectLst/>
                <a:latin typeface="Palatino"/>
              </a:rPr>
              <a:t>&amp;C 93:28</a:t>
            </a:r>
          </a:p>
          <a:p>
            <a:endParaRPr lang="en-US" i="1" dirty="0">
              <a:solidFill>
                <a:srgbClr val="FFFF00"/>
              </a:solidFill>
            </a:endParaRPr>
          </a:p>
        </p:txBody>
      </p:sp>
      <p:sp>
        <p:nvSpPr>
          <p:cNvPr id="26" name="TextBox 25"/>
          <p:cNvSpPr txBox="1"/>
          <p:nvPr/>
        </p:nvSpPr>
        <p:spPr>
          <a:xfrm>
            <a:off x="215981" y="2994581"/>
            <a:ext cx="4813219" cy="1015663"/>
          </a:xfrm>
          <a:prstGeom prst="rect">
            <a:avLst/>
          </a:prstGeom>
          <a:noFill/>
        </p:spPr>
        <p:txBody>
          <a:bodyPr wrap="square" rtlCol="0">
            <a:spAutoFit/>
          </a:bodyPr>
          <a:lstStyle/>
          <a:p>
            <a:r>
              <a:rPr lang="en-US" sz="2000" dirty="0">
                <a:solidFill>
                  <a:schemeClr val="bg1"/>
                </a:solidFill>
              </a:rPr>
              <a:t>We gain intelligence by obeying God’s commandments; thus, the more obedient we are, the greater our intelligence can be. </a:t>
            </a:r>
          </a:p>
        </p:txBody>
      </p:sp>
      <p:sp>
        <p:nvSpPr>
          <p:cNvPr id="27" name="TextBox 26"/>
          <p:cNvSpPr txBox="1"/>
          <p:nvPr/>
        </p:nvSpPr>
        <p:spPr>
          <a:xfrm>
            <a:off x="5517979" y="5403818"/>
            <a:ext cx="6181209" cy="1015663"/>
          </a:xfrm>
          <a:prstGeom prst="rect">
            <a:avLst/>
          </a:prstGeom>
          <a:noFill/>
        </p:spPr>
        <p:txBody>
          <a:bodyPr wrap="square" rtlCol="0">
            <a:spAutoFit/>
          </a:bodyPr>
          <a:lstStyle/>
          <a:p>
            <a:r>
              <a:rPr lang="en-US" sz="2000" dirty="0">
                <a:solidFill>
                  <a:schemeClr val="bg1"/>
                </a:solidFill>
              </a:rPr>
              <a:t>Jesus Christ is nearest to and most like Heavenly Father because of the light and truth He has received through His perfect obedience.</a:t>
            </a:r>
          </a:p>
        </p:txBody>
      </p:sp>
      <p:pic>
        <p:nvPicPr>
          <p:cNvPr id="11266" name="Picture 2" descr="http://c586412.r12.cf2.rackcdn.com/j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6840" y="2114970"/>
            <a:ext cx="2582091" cy="2991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99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266"/>
                                        </p:tgtEl>
                                        <p:attrNameLst>
                                          <p:attrName>style.visibility</p:attrName>
                                        </p:attrNameLst>
                                      </p:cBhvr>
                                      <p:to>
                                        <p:strVal val="visible"/>
                                      </p:to>
                                    </p:set>
                                    <p:animEffect transition="in" filter="fade">
                                      <p:cBhvr>
                                        <p:cTn id="19" dur="500"/>
                                        <p:tgtEl>
                                          <p:spTgt spid="1126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125E27-826B-4939-80E7-BB0ECD7F3993}"/>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6" name="TextBox 5"/>
          <p:cNvSpPr txBox="1"/>
          <p:nvPr/>
        </p:nvSpPr>
        <p:spPr>
          <a:xfrm>
            <a:off x="142987" y="0"/>
            <a:ext cx="11906026"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Doctrinal Mastery</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5581357" y="1419448"/>
            <a:ext cx="5942772" cy="4524315"/>
          </a:xfrm>
          <a:prstGeom prst="rect">
            <a:avLst/>
          </a:prstGeom>
          <a:noFill/>
        </p:spPr>
        <p:txBody>
          <a:bodyPr wrap="square" rtlCol="0">
            <a:spAutoFit/>
          </a:bodyPr>
          <a:lstStyle/>
          <a:p>
            <a:pPr fontAlgn="base"/>
            <a:r>
              <a:rPr lang="en-US" sz="2400" dirty="0">
                <a:solidFill>
                  <a:schemeClr val="bg1"/>
                </a:solidFill>
              </a:rPr>
              <a:t>Now the Lord had shown unto me, Abraham, the intelligences that were organized before the world was; and among all these there were many of the noble and great ones;</a:t>
            </a:r>
          </a:p>
          <a:p>
            <a:pPr fontAlgn="base"/>
            <a:endParaRPr lang="en-US" sz="2400" dirty="0">
              <a:solidFill>
                <a:schemeClr val="bg1"/>
              </a:solidFill>
            </a:endParaRPr>
          </a:p>
          <a:p>
            <a:pPr fontAlgn="base"/>
            <a:r>
              <a:rPr lang="en-US" sz="2400" dirty="0">
                <a:solidFill>
                  <a:schemeClr val="bg1"/>
                </a:solidFill>
              </a:rPr>
              <a:t>And God saw these souls that they were good, and he stood in the midst of them, and he said: These I will make my rulers; for he stood among those that were spirits, and he saw that they were good; and he said unto me: Abraham, thou art one of them; thou </a:t>
            </a:r>
            <a:r>
              <a:rPr lang="en-US" sz="2400" dirty="0" err="1">
                <a:solidFill>
                  <a:schemeClr val="bg1"/>
                </a:solidFill>
              </a:rPr>
              <a:t>wast</a:t>
            </a:r>
            <a:r>
              <a:rPr lang="en-US" sz="2400" dirty="0">
                <a:solidFill>
                  <a:schemeClr val="bg1"/>
                </a:solidFill>
              </a:rPr>
              <a:t> chosen before thou </a:t>
            </a:r>
            <a:r>
              <a:rPr lang="en-US" sz="2400" dirty="0" err="1">
                <a:solidFill>
                  <a:schemeClr val="bg1"/>
                </a:solidFill>
              </a:rPr>
              <a:t>wast</a:t>
            </a:r>
            <a:r>
              <a:rPr lang="en-US" sz="2400" dirty="0">
                <a:solidFill>
                  <a:schemeClr val="bg1"/>
                </a:solidFill>
              </a:rPr>
              <a:t> born.</a:t>
            </a:r>
          </a:p>
        </p:txBody>
      </p:sp>
      <p:grpSp>
        <p:nvGrpSpPr>
          <p:cNvPr id="28" name="Group 27"/>
          <p:cNvGrpSpPr/>
          <p:nvPr/>
        </p:nvGrpSpPr>
        <p:grpSpPr>
          <a:xfrm>
            <a:off x="917207" y="1611000"/>
            <a:ext cx="2979879" cy="3770972"/>
            <a:chOff x="2819400" y="3657600"/>
            <a:chExt cx="1447800" cy="2121932"/>
          </a:xfrm>
        </p:grpSpPr>
        <p:sp>
          <p:nvSpPr>
            <p:cNvPr id="29" name="TextBox 28"/>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30" name="Rectangle 29"/>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Old Testament</a:t>
              </a:r>
            </a:p>
            <a:p>
              <a:pPr algn="ctr"/>
              <a:r>
                <a:rPr lang="en-US" sz="2400" dirty="0">
                  <a:solidFill>
                    <a:srgbClr val="FFC000"/>
                  </a:solidFill>
                  <a:latin typeface="Colonna MT" pitchFamily="82" charset="0"/>
                </a:rPr>
                <a:t>Abraham 3:22-23</a:t>
              </a:r>
            </a:p>
          </p:txBody>
        </p:sp>
        <p:sp>
          <p:nvSpPr>
            <p:cNvPr id="33" name="Rectangle 32"/>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ight Arrow 1"/>
          <p:cNvSpPr/>
          <p:nvPr/>
        </p:nvSpPr>
        <p:spPr>
          <a:xfrm>
            <a:off x="4120657" y="2998694"/>
            <a:ext cx="1237129" cy="86061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93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750" fill="hold"/>
                                        <p:tgtEl>
                                          <p:spTgt spid="26"/>
                                        </p:tgtEl>
                                        <p:attrNameLst>
                                          <p:attrName>ppt_x</p:attrName>
                                        </p:attrNameLst>
                                      </p:cBhvr>
                                      <p:tavLst>
                                        <p:tav tm="0">
                                          <p:val>
                                            <p:strVal val="0-#ppt_w/2"/>
                                          </p:val>
                                        </p:tav>
                                        <p:tav tm="100000">
                                          <p:val>
                                            <p:strVal val="#ppt_x"/>
                                          </p:val>
                                        </p:tav>
                                      </p:tavLst>
                                    </p:anim>
                                    <p:anim calcmode="lin" valueType="num">
                                      <p:cBhvr additive="base">
                                        <p:cTn id="8" dur="75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0-#ppt_w/2"/>
                                          </p:val>
                                        </p:tav>
                                        <p:tav tm="100000">
                                          <p:val>
                                            <p:strVal val="#ppt_x"/>
                                          </p:val>
                                        </p:tav>
                                      </p:tavLst>
                                    </p:anim>
                                    <p:anim calcmode="lin" valueType="num">
                                      <p:cBhvr additive="base">
                                        <p:cTn id="12" dur="1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250" fill="hold"/>
                                        <p:tgtEl>
                                          <p:spTgt spid="28"/>
                                        </p:tgtEl>
                                        <p:attrNameLst>
                                          <p:attrName>ppt_x</p:attrName>
                                        </p:attrNameLst>
                                      </p:cBhvr>
                                      <p:tavLst>
                                        <p:tav tm="0">
                                          <p:val>
                                            <p:strVal val="0-#ppt_w/2"/>
                                          </p:val>
                                        </p:tav>
                                        <p:tav tm="100000">
                                          <p:val>
                                            <p:strVal val="#ppt_x"/>
                                          </p:val>
                                        </p:tav>
                                      </p:tavLst>
                                    </p:anim>
                                    <p:anim calcmode="lin" valueType="num">
                                      <p:cBhvr additive="base">
                                        <p:cTn id="16" dur="12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D0F1DD63-2845-4E18-8330-6E76B71596DA}"/>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6" name="TextBox 5"/>
          <p:cNvSpPr txBox="1"/>
          <p:nvPr/>
        </p:nvSpPr>
        <p:spPr>
          <a:xfrm>
            <a:off x="142987" y="0"/>
            <a:ext cx="11906026"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Noble and Great</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210199" y="662025"/>
            <a:ext cx="3283772" cy="2292446"/>
            <a:chOff x="228600" y="381000"/>
            <a:chExt cx="3505068" cy="2501531"/>
          </a:xfrm>
        </p:grpSpPr>
        <p:grpSp>
          <p:nvGrpSpPr>
            <p:cNvPr id="14" name="Group 13"/>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14897" y="381000"/>
                <a:ext cx="457200" cy="2497726"/>
                <a:chOff x="2714897" y="457200"/>
                <a:chExt cx="457200" cy="2497726"/>
              </a:xfrm>
            </p:grpSpPr>
            <p:sp>
              <p:nvSpPr>
                <p:cNvPr id="19" name="Oval 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795477" y="1076786"/>
              <a:ext cx="2371313" cy="1175467"/>
            </a:xfrm>
            <a:prstGeom prst="rect">
              <a:avLst/>
            </a:prstGeom>
          </p:spPr>
          <p:txBody>
            <a:bodyPr wrap="square">
              <a:spAutoFit/>
            </a:bodyPr>
            <a:lstStyle/>
            <a:p>
              <a:r>
                <a:rPr lang="en-US" sz="1600" b="1" dirty="0"/>
                <a:t>God chose His noble and great spirit children to become rulers before they were born.</a:t>
              </a:r>
              <a:endParaRPr lang="en-US" sz="1600" i="1" dirty="0"/>
            </a:p>
          </p:txBody>
        </p:sp>
      </p:grpSp>
      <p:sp>
        <p:nvSpPr>
          <p:cNvPr id="34" name="Rectangle 33"/>
          <p:cNvSpPr/>
          <p:nvPr/>
        </p:nvSpPr>
        <p:spPr>
          <a:xfrm>
            <a:off x="4280496" y="1033054"/>
            <a:ext cx="4814046" cy="1323439"/>
          </a:xfrm>
          <a:prstGeom prst="rect">
            <a:avLst/>
          </a:prstGeom>
          <a:ln>
            <a:solidFill>
              <a:schemeClr val="tx1"/>
            </a:solidFill>
          </a:ln>
        </p:spPr>
        <p:txBody>
          <a:bodyPr wrap="square">
            <a:spAutoFit/>
          </a:bodyPr>
          <a:lstStyle/>
          <a:p>
            <a:r>
              <a:rPr lang="en-US" sz="2000" dirty="0">
                <a:solidFill>
                  <a:schemeClr val="bg1"/>
                </a:solidFill>
              </a:rPr>
              <a:t>“Every man who has a calling to minister to the inhabitants of the world was ordained to that very purpose in the Grand Council of heaven before this world was.” </a:t>
            </a:r>
          </a:p>
        </p:txBody>
      </p:sp>
      <p:sp>
        <p:nvSpPr>
          <p:cNvPr id="4" name="Rectangle 3"/>
          <p:cNvSpPr/>
          <p:nvPr/>
        </p:nvSpPr>
        <p:spPr>
          <a:xfrm>
            <a:off x="11606263" y="6308613"/>
            <a:ext cx="442750" cy="369332"/>
          </a:xfrm>
          <a:prstGeom prst="rect">
            <a:avLst/>
          </a:prstGeom>
        </p:spPr>
        <p:txBody>
          <a:bodyPr wrap="none">
            <a:spAutoFit/>
          </a:bodyPr>
          <a:lstStyle/>
          <a:p>
            <a:r>
              <a:rPr lang="en-US" dirty="0">
                <a:solidFill>
                  <a:schemeClr val="bg1"/>
                </a:solidFill>
              </a:rPr>
              <a:t>(7)</a:t>
            </a:r>
            <a:endParaRPr lang="en-US" dirty="0"/>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3786" y="160338"/>
            <a:ext cx="1329018" cy="1898597"/>
          </a:xfrm>
          <a:prstGeom prst="rect">
            <a:avLst/>
          </a:prstGeom>
        </p:spPr>
      </p:pic>
      <p:sp>
        <p:nvSpPr>
          <p:cNvPr id="7" name="Rectangle 6"/>
          <p:cNvSpPr/>
          <p:nvPr/>
        </p:nvSpPr>
        <p:spPr>
          <a:xfrm>
            <a:off x="355199" y="3209629"/>
            <a:ext cx="6096000" cy="2862322"/>
          </a:xfrm>
          <a:prstGeom prst="rect">
            <a:avLst/>
          </a:prstGeom>
        </p:spPr>
        <p:txBody>
          <a:bodyPr>
            <a:spAutoFit/>
          </a:bodyPr>
          <a:lstStyle/>
          <a:p>
            <a:pPr fontAlgn="base"/>
            <a:r>
              <a:rPr lang="en-US" b="0" i="0" dirty="0">
                <a:solidFill>
                  <a:schemeClr val="bg1"/>
                </a:solidFill>
                <a:effectLst/>
                <a:latin typeface="Calibri" panose="020F0502020204030204" pitchFamily="34" charset="0"/>
              </a:rPr>
              <a:t>“In the </a:t>
            </a:r>
            <a:r>
              <a:rPr lang="en-US" b="0" i="0" dirty="0" err="1">
                <a:solidFill>
                  <a:schemeClr val="bg1"/>
                </a:solidFill>
                <a:effectLst/>
                <a:latin typeface="Calibri" panose="020F0502020204030204" pitchFamily="34" charset="0"/>
              </a:rPr>
              <a:t>premortal</a:t>
            </a:r>
            <a:r>
              <a:rPr lang="en-US" b="0" i="0" dirty="0">
                <a:solidFill>
                  <a:schemeClr val="bg1"/>
                </a:solidFill>
                <a:effectLst/>
                <a:latin typeface="Calibri" panose="020F0502020204030204" pitchFamily="34" charset="0"/>
              </a:rPr>
              <a:t> spirit world, God appointed certain spirits to fulfill specific missions during their mortal lives. This is called foreordination. …</a:t>
            </a:r>
          </a:p>
          <a:p>
            <a:pPr fontAlgn="base"/>
            <a:r>
              <a:rPr lang="en-US" b="0" i="0" dirty="0">
                <a:solidFill>
                  <a:schemeClr val="bg1"/>
                </a:solidFill>
                <a:effectLst/>
                <a:latin typeface="Calibri" panose="020F0502020204030204" pitchFamily="34" charset="0"/>
              </a:rPr>
              <a:t>“The doctrine of foreordination applies to all members of the Church, not just to the Savior and His prophets. Before the creation of the earth, faithful women were given certain responsibilities and faithful men were foreordained to certain priesthood duties. Although you do not remember that time, you surely agreed to fulfill significant tasks in the service of your Father.”</a:t>
            </a:r>
          </a:p>
        </p:txBody>
      </p:sp>
      <p:pic>
        <p:nvPicPr>
          <p:cNvPr id="13314" name="Picture 2" descr="http://ldsliberty.org/wp-content/uploads/2011/01/pre-mortal-life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0388" y="2618767"/>
            <a:ext cx="3026198" cy="387451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15645" y="6327110"/>
            <a:ext cx="1847088" cy="365760"/>
          </a:xfrm>
          <a:prstGeom prst="rect">
            <a:avLst/>
          </a:prstGeom>
          <a:noFill/>
        </p:spPr>
        <p:txBody>
          <a:bodyPr wrap="square" rtlCol="0">
            <a:spAutoFit/>
          </a:bodyPr>
          <a:lstStyle/>
          <a:p>
            <a:r>
              <a:rPr lang="en-US">
                <a:solidFill>
                  <a:schemeClr val="bg1"/>
                </a:solidFill>
              </a:rPr>
              <a:t>Abraham 3:22</a:t>
            </a:r>
            <a:endParaRPr lang="en-US" dirty="0">
              <a:solidFill>
                <a:schemeClr val="bg1"/>
              </a:solidFill>
            </a:endParaRPr>
          </a:p>
        </p:txBody>
      </p:sp>
    </p:spTree>
    <p:extLst>
      <p:ext uri="{BB962C8B-B14F-4D97-AF65-F5344CB8AC3E}">
        <p14:creationId xmlns:p14="http://schemas.microsoft.com/office/powerpoint/2010/main" val="388466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1" cy="6858000"/>
          </a:xfrm>
          <a:prstGeom prst="rect">
            <a:avLst/>
          </a:prstGeom>
          <a:solidFill>
            <a:srgbClr val="2E6F23"/>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2987" y="0"/>
            <a:ext cx="11906026"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The Test of Life</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8336465" y="4052529"/>
            <a:ext cx="3505068" cy="2501531"/>
            <a:chOff x="228600" y="381000"/>
            <a:chExt cx="3505068" cy="2501531"/>
          </a:xfrm>
        </p:grpSpPr>
        <p:grpSp>
          <p:nvGrpSpPr>
            <p:cNvPr id="14" name="Group 13"/>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14897" y="381000"/>
                <a:ext cx="457200" cy="2497726"/>
                <a:chOff x="2714897" y="457200"/>
                <a:chExt cx="457200" cy="2497726"/>
              </a:xfrm>
            </p:grpSpPr>
            <p:sp>
              <p:nvSpPr>
                <p:cNvPr id="19" name="Oval 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80080" y="1164011"/>
              <a:ext cx="2100114" cy="1077218"/>
            </a:xfrm>
            <a:prstGeom prst="rect">
              <a:avLst/>
            </a:prstGeom>
          </p:spPr>
          <p:txBody>
            <a:bodyPr wrap="square">
              <a:spAutoFit/>
            </a:bodyPr>
            <a:lstStyle/>
            <a:p>
              <a:pPr algn="ctr"/>
              <a:r>
                <a:rPr lang="en-US" sz="1600" b="1" dirty="0"/>
                <a:t>The test of life is to determine if we will do whatever God commands us.</a:t>
              </a:r>
              <a:endParaRPr lang="en-US" sz="1500" i="1" dirty="0"/>
            </a:p>
          </p:txBody>
        </p:sp>
      </p:grpSp>
      <p:sp>
        <p:nvSpPr>
          <p:cNvPr id="4" name="Rectangle 3"/>
          <p:cNvSpPr/>
          <p:nvPr/>
        </p:nvSpPr>
        <p:spPr>
          <a:xfrm>
            <a:off x="11620158" y="6369394"/>
            <a:ext cx="442750" cy="369332"/>
          </a:xfrm>
          <a:prstGeom prst="rect">
            <a:avLst/>
          </a:prstGeom>
        </p:spPr>
        <p:txBody>
          <a:bodyPr wrap="none">
            <a:spAutoFit/>
          </a:bodyPr>
          <a:lstStyle/>
          <a:p>
            <a:r>
              <a:rPr lang="en-US" dirty="0">
                <a:solidFill>
                  <a:schemeClr val="bg1"/>
                </a:solidFill>
              </a:rPr>
              <a:t>(8)</a:t>
            </a:r>
            <a:endParaRPr lang="en-US" dirty="0"/>
          </a:p>
        </p:txBody>
      </p:sp>
      <p:sp>
        <p:nvSpPr>
          <p:cNvPr id="36" name="TextBox 35"/>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3:24-25</a:t>
            </a:r>
          </a:p>
        </p:txBody>
      </p:sp>
      <p:pic>
        <p:nvPicPr>
          <p:cNvPr id="5" name="Picture 2" descr="A set of scriptures lying open next to a test paper, paired with the words “Life Is an Open Book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304801"/>
            <a:ext cx="2267768" cy="29045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45531" y="891434"/>
            <a:ext cx="6687671" cy="646331"/>
          </a:xfrm>
          <a:prstGeom prst="rect">
            <a:avLst/>
          </a:prstGeom>
        </p:spPr>
        <p:txBody>
          <a:bodyPr wrap="square">
            <a:spAutoFit/>
          </a:bodyPr>
          <a:lstStyle/>
          <a:p>
            <a:r>
              <a:rPr lang="en-US" dirty="0">
                <a:solidFill>
                  <a:schemeClr val="bg1"/>
                </a:solidFill>
                <a:latin typeface="Calibri" panose="020F0502020204030204" pitchFamily="34" charset="0"/>
              </a:rPr>
              <a:t>“The great test of life is to see whether we will hearken to and obey God’s commands in the midst of the storms of life.”</a:t>
            </a:r>
            <a:endParaRPr lang="en-US" dirty="0">
              <a:solidFill>
                <a:schemeClr val="bg1"/>
              </a:solidFill>
            </a:endParaRPr>
          </a:p>
        </p:txBody>
      </p:sp>
      <p:sp>
        <p:nvSpPr>
          <p:cNvPr id="29" name="Rectangle 28"/>
          <p:cNvSpPr/>
          <p:nvPr/>
        </p:nvSpPr>
        <p:spPr>
          <a:xfrm>
            <a:off x="3341366" y="1862532"/>
            <a:ext cx="6096000" cy="2554545"/>
          </a:xfrm>
          <a:prstGeom prst="rect">
            <a:avLst/>
          </a:prstGeom>
        </p:spPr>
        <p:txBody>
          <a:bodyPr>
            <a:spAutoFit/>
          </a:bodyPr>
          <a:lstStyle/>
          <a:p>
            <a:r>
              <a:rPr lang="en-US" sz="3200" dirty="0">
                <a:solidFill>
                  <a:schemeClr val="bg1"/>
                </a:solidFill>
                <a:latin typeface="Calibri" panose="020F0502020204030204" pitchFamily="34" charset="0"/>
              </a:rPr>
              <a:t>Spiritual weaknesses through temptations of worldly desires</a:t>
            </a:r>
          </a:p>
          <a:p>
            <a:endParaRPr lang="en-US" sz="3200" dirty="0">
              <a:solidFill>
                <a:schemeClr val="bg1"/>
              </a:solidFill>
              <a:latin typeface="Calibri" panose="020F0502020204030204" pitchFamily="34" charset="0"/>
            </a:endParaRPr>
          </a:p>
          <a:p>
            <a:r>
              <a:rPr lang="en-US" sz="3200" dirty="0">
                <a:solidFill>
                  <a:schemeClr val="bg1"/>
                </a:solidFill>
                <a:latin typeface="Calibri" panose="020F0502020204030204" pitchFamily="34" charset="0"/>
              </a:rPr>
              <a:t>Physical weaknesses such as sicknesses, pain, and death</a:t>
            </a:r>
            <a:endParaRPr lang="en-US" sz="3200" dirty="0">
              <a:solidFill>
                <a:schemeClr val="bg1"/>
              </a:solidFill>
            </a:endParaRPr>
          </a:p>
        </p:txBody>
      </p:sp>
    </p:spTree>
    <p:extLst>
      <p:ext uri="{BB962C8B-B14F-4D97-AF65-F5344CB8AC3E}">
        <p14:creationId xmlns:p14="http://schemas.microsoft.com/office/powerpoint/2010/main" val="57807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75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9">
                                            <p:txEl>
                                              <p:pRg st="2" end="2"/>
                                            </p:txEl>
                                          </p:spTgt>
                                        </p:tgtEl>
                                        <p:attrNameLst>
                                          <p:attrName>style.visibility</p:attrName>
                                        </p:attrNameLst>
                                      </p:cBhvr>
                                      <p:to>
                                        <p:strVal val="visible"/>
                                      </p:to>
                                    </p:set>
                                    <p:anim calcmode="lin" valueType="num">
                                      <p:cBhvr additive="base">
                                        <p:cTn id="13" dur="750" fill="hold"/>
                                        <p:tgtEl>
                                          <p:spTgt spid="29">
                                            <p:txEl>
                                              <p:pRg st="2" end="2"/>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2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1" cy="6858000"/>
          </a:xfrm>
          <a:prstGeom prst="rect">
            <a:avLst/>
          </a:prstGeom>
          <a:solidFill>
            <a:srgbClr val="2E6F23"/>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2987" y="0"/>
            <a:ext cx="11906026"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How to Prepare For Your Test</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1620158" y="6369394"/>
            <a:ext cx="442750" cy="369332"/>
          </a:xfrm>
          <a:prstGeom prst="rect">
            <a:avLst/>
          </a:prstGeom>
        </p:spPr>
        <p:txBody>
          <a:bodyPr wrap="none">
            <a:spAutoFit/>
          </a:bodyPr>
          <a:lstStyle/>
          <a:p>
            <a:r>
              <a:rPr lang="en-US" dirty="0">
                <a:solidFill>
                  <a:schemeClr val="bg1"/>
                </a:solidFill>
              </a:rPr>
              <a:t>(8)</a:t>
            </a:r>
            <a:endParaRPr lang="en-US" dirty="0"/>
          </a:p>
        </p:txBody>
      </p:sp>
      <p:sp>
        <p:nvSpPr>
          <p:cNvPr id="36" name="TextBox 35"/>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3:24-25</a:t>
            </a:r>
          </a:p>
        </p:txBody>
      </p:sp>
      <p:sp>
        <p:nvSpPr>
          <p:cNvPr id="29" name="Rectangle 28"/>
          <p:cNvSpPr/>
          <p:nvPr/>
        </p:nvSpPr>
        <p:spPr>
          <a:xfrm>
            <a:off x="520732" y="1343975"/>
            <a:ext cx="2116978" cy="1631216"/>
          </a:xfrm>
          <a:prstGeom prst="rect">
            <a:avLst/>
          </a:prstGeom>
        </p:spPr>
        <p:txBody>
          <a:bodyPr wrap="square">
            <a:spAutoFit/>
          </a:bodyPr>
          <a:lstStyle/>
          <a:p>
            <a:r>
              <a:rPr lang="en-US" sz="2000" dirty="0">
                <a:solidFill>
                  <a:schemeClr val="bg1"/>
                </a:solidFill>
                <a:latin typeface="Calibri" panose="020F0502020204030204" pitchFamily="34" charset="0"/>
              </a:rPr>
              <a:t>1. Feast Upon the Words of Christ and act quickly on what the Holy Ghost tells you</a:t>
            </a:r>
            <a:endParaRPr lang="en-US" sz="2000" dirty="0">
              <a:solidFill>
                <a:schemeClr val="bg1"/>
              </a:solidFill>
            </a:endParaRPr>
          </a:p>
        </p:txBody>
      </p:sp>
      <p:sp>
        <p:nvSpPr>
          <p:cNvPr id="26" name="Rectangle 25"/>
          <p:cNvSpPr/>
          <p:nvPr/>
        </p:nvSpPr>
        <p:spPr>
          <a:xfrm>
            <a:off x="8155824" y="1594307"/>
            <a:ext cx="2689412" cy="1015663"/>
          </a:xfrm>
          <a:prstGeom prst="rect">
            <a:avLst/>
          </a:prstGeom>
        </p:spPr>
        <p:txBody>
          <a:bodyPr wrap="square">
            <a:spAutoFit/>
          </a:bodyPr>
          <a:lstStyle/>
          <a:p>
            <a:r>
              <a:rPr lang="en-US" sz="2000" dirty="0">
                <a:solidFill>
                  <a:schemeClr val="bg1"/>
                </a:solidFill>
                <a:latin typeface="Calibri" panose="020F0502020204030204" pitchFamily="34" charset="0"/>
              </a:rPr>
              <a:t>2. Pray always to accept Heavenly Father’s will and do it</a:t>
            </a:r>
            <a:endParaRPr lang="en-US" sz="2000" dirty="0">
              <a:solidFill>
                <a:schemeClr val="bg1"/>
              </a:solidFill>
            </a:endParaRPr>
          </a:p>
        </p:txBody>
      </p:sp>
      <p:sp>
        <p:nvSpPr>
          <p:cNvPr id="28" name="Rectangle 27"/>
          <p:cNvSpPr/>
          <p:nvPr/>
        </p:nvSpPr>
        <p:spPr>
          <a:xfrm>
            <a:off x="863938" y="4243655"/>
            <a:ext cx="2197589" cy="1323439"/>
          </a:xfrm>
          <a:prstGeom prst="rect">
            <a:avLst/>
          </a:prstGeom>
        </p:spPr>
        <p:txBody>
          <a:bodyPr wrap="square">
            <a:spAutoFit/>
          </a:bodyPr>
          <a:lstStyle/>
          <a:p>
            <a:r>
              <a:rPr lang="en-US" sz="2000" dirty="0">
                <a:solidFill>
                  <a:schemeClr val="bg1"/>
                </a:solidFill>
                <a:latin typeface="Calibri" panose="020F0502020204030204" pitchFamily="34" charset="0"/>
              </a:rPr>
              <a:t>3. Be a full tithe payer showing obedience to the Lord</a:t>
            </a:r>
            <a:endParaRPr lang="en-US" sz="2000" dirty="0">
              <a:solidFill>
                <a:schemeClr val="bg1"/>
              </a:solidFill>
            </a:endParaRPr>
          </a:p>
        </p:txBody>
      </p:sp>
      <p:sp>
        <p:nvSpPr>
          <p:cNvPr id="30" name="Rectangle 29"/>
          <p:cNvSpPr/>
          <p:nvPr/>
        </p:nvSpPr>
        <p:spPr>
          <a:xfrm>
            <a:off x="8816523" y="4005140"/>
            <a:ext cx="3246385" cy="1631216"/>
          </a:xfrm>
          <a:prstGeom prst="rect">
            <a:avLst/>
          </a:prstGeom>
        </p:spPr>
        <p:txBody>
          <a:bodyPr wrap="square">
            <a:spAutoFit/>
          </a:bodyPr>
          <a:lstStyle/>
          <a:p>
            <a:r>
              <a:rPr lang="en-US" sz="2000" dirty="0">
                <a:solidFill>
                  <a:schemeClr val="bg1"/>
                </a:solidFill>
                <a:latin typeface="Calibri" panose="020F0502020204030204" pitchFamily="34" charset="0"/>
              </a:rPr>
              <a:t>4. Escape from sin and its effects. The best time to resist temptation is early. The best time to be forgiven is now.</a:t>
            </a:r>
            <a:endParaRPr lang="en-US" sz="2000" dirty="0">
              <a:solidFill>
                <a:schemeClr val="bg1"/>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3870" t="8083" r="16666" b="28993"/>
          <a:stretch/>
        </p:blipFill>
        <p:spPr>
          <a:xfrm rot="16200000">
            <a:off x="5529188" y="1423299"/>
            <a:ext cx="2550762" cy="2024417"/>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572" t="24168"/>
          <a:stretch/>
        </p:blipFill>
        <p:spPr>
          <a:xfrm>
            <a:off x="2671036" y="1089551"/>
            <a:ext cx="2303548" cy="2581835"/>
          </a:xfrm>
          <a:prstGeom prst="rect">
            <a:avLst/>
          </a:prstGeom>
        </p:spPr>
      </p:pic>
      <p:pic>
        <p:nvPicPr>
          <p:cNvPr id="2052" name="Picture 4" descr="http://2.bp.blogspot.com/_yy68UHEipjY/TSixLatxN1I/AAAAAAAAAKQ/CXSwEOKBNyc/s1600/1862531%255B1%255D.jpg"/>
          <p:cNvPicPr>
            <a:picLocks noChangeAspect="1" noChangeArrowheads="1"/>
          </p:cNvPicPr>
          <p:nvPr/>
        </p:nvPicPr>
        <p:blipFill rotWithShape="1">
          <a:blip r:embed="rId4">
            <a:extLst>
              <a:ext uri="{28A0092B-C50C-407E-A947-70E740481C1C}">
                <a14:useLocalDpi xmlns:a14="http://schemas.microsoft.com/office/drawing/2010/main" val="0"/>
              </a:ext>
            </a:extLst>
          </a:blip>
          <a:srcRect t="480" r="40322"/>
          <a:stretch/>
        </p:blipFill>
        <p:spPr bwMode="auto">
          <a:xfrm>
            <a:off x="6405005" y="3887635"/>
            <a:ext cx="2358767" cy="26223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dstalk.com/wp-content/images/mormon-beliefs/mormon-tith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6488" y="3909798"/>
            <a:ext cx="2080154" cy="26001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1428" y="47475"/>
            <a:ext cx="1124790" cy="1402335"/>
          </a:xfrm>
          <a:prstGeom prst="rect">
            <a:avLst/>
          </a:prstGeom>
        </p:spPr>
      </p:pic>
    </p:spTree>
    <p:extLst>
      <p:ext uri="{BB962C8B-B14F-4D97-AF65-F5344CB8AC3E}">
        <p14:creationId xmlns:p14="http://schemas.microsoft.com/office/powerpoint/2010/main" val="370729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6" grpId="0"/>
      <p:bldP spid="28"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9B0A389-CF47-43E8-8CB7-699BAB576544}"/>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6" name="TextBox 5"/>
          <p:cNvSpPr txBox="1"/>
          <p:nvPr/>
        </p:nvSpPr>
        <p:spPr>
          <a:xfrm>
            <a:off x="142987" y="0"/>
            <a:ext cx="11906026"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First Estate</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1606263" y="6308613"/>
            <a:ext cx="564578" cy="369332"/>
          </a:xfrm>
          <a:prstGeom prst="rect">
            <a:avLst/>
          </a:prstGeom>
        </p:spPr>
        <p:txBody>
          <a:bodyPr wrap="none">
            <a:spAutoFit/>
          </a:bodyPr>
          <a:lstStyle/>
          <a:p>
            <a:r>
              <a:rPr lang="en-US" dirty="0">
                <a:solidFill>
                  <a:schemeClr val="bg1"/>
                </a:solidFill>
              </a:rPr>
              <a:t>(1b)</a:t>
            </a:r>
            <a:endParaRPr lang="en-US" dirty="0"/>
          </a:p>
        </p:txBody>
      </p:sp>
      <p:sp>
        <p:nvSpPr>
          <p:cNvPr id="7" name="Rectangle 6"/>
          <p:cNvSpPr/>
          <p:nvPr/>
        </p:nvSpPr>
        <p:spPr>
          <a:xfrm>
            <a:off x="4890623" y="975460"/>
            <a:ext cx="2534305" cy="369332"/>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Our </a:t>
            </a:r>
            <a:r>
              <a:rPr lang="en-US" b="0" i="0" dirty="0" err="1">
                <a:solidFill>
                  <a:schemeClr val="bg1"/>
                </a:solidFill>
                <a:effectLst/>
                <a:latin typeface="Calibri" panose="020F0502020204030204" pitchFamily="34" charset="0"/>
              </a:rPr>
              <a:t>Premortal</a:t>
            </a:r>
            <a:r>
              <a:rPr lang="en-US" b="0" i="0" dirty="0">
                <a:solidFill>
                  <a:schemeClr val="bg1"/>
                </a:solidFill>
                <a:effectLst/>
                <a:latin typeface="Calibri" panose="020F0502020204030204" pitchFamily="34" charset="0"/>
              </a:rPr>
              <a:t> State</a:t>
            </a:r>
          </a:p>
        </p:txBody>
      </p:sp>
      <p:sp>
        <p:nvSpPr>
          <p:cNvPr id="36" name="TextBox 35"/>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3:26</a:t>
            </a:r>
          </a:p>
        </p:txBody>
      </p:sp>
      <p:sp>
        <p:nvSpPr>
          <p:cNvPr id="26" name="Rectangle 25"/>
          <p:cNvSpPr/>
          <p:nvPr/>
        </p:nvSpPr>
        <p:spPr>
          <a:xfrm>
            <a:off x="4111625" y="1881250"/>
            <a:ext cx="6743928" cy="4154984"/>
          </a:xfrm>
          <a:prstGeom prst="rect">
            <a:avLst/>
          </a:prstGeom>
        </p:spPr>
        <p:txBody>
          <a:bodyPr wrap="square">
            <a:spAutoFit/>
          </a:bodyPr>
          <a:lstStyle/>
          <a:p>
            <a:r>
              <a:rPr lang="en-US" sz="2400" dirty="0">
                <a:solidFill>
                  <a:schemeClr val="bg1"/>
                </a:solidFill>
                <a:latin typeface="Calibri" panose="020F0502020204030204" pitchFamily="34" charset="0"/>
              </a:rPr>
              <a:t>“We lived in the presence of God in the spirit before we came here. We desired to be like him, we saw Him...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There is not a soul who has not seen both the Father and the Son…</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but it became necessary for us to gain experiences which could not be obtained in that world of spirits, and so we were accorded the privilege of come down here upon the earth.”</a:t>
            </a:r>
            <a:endParaRPr lang="en-US" sz="2400" dirty="0">
              <a:solidFill>
                <a:schemeClr val="bg1"/>
              </a:solidFill>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4553" y="150075"/>
            <a:ext cx="1372048" cy="1731175"/>
          </a:xfrm>
          <a:prstGeom prst="rect">
            <a:avLst/>
          </a:prstGeom>
        </p:spPr>
      </p:pic>
      <p:pic>
        <p:nvPicPr>
          <p:cNvPr id="3074" name="Picture 2" descr="https://s-media-cache-ak0.pinimg.com/736x/f0/42/35/f04235ccbfcc952978aa559c7595f0b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460375" y="975460"/>
            <a:ext cx="31908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06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C6ED799-D690-4E7F-846B-A8CB1CD96B51}"/>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6" name="TextBox 5"/>
          <p:cNvSpPr txBox="1"/>
          <p:nvPr/>
        </p:nvSpPr>
        <p:spPr>
          <a:xfrm>
            <a:off x="142987" y="0"/>
            <a:ext cx="11906026"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First and Second Estate</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446857" y="1115079"/>
            <a:ext cx="4219869" cy="1938992"/>
          </a:xfrm>
          <a:prstGeom prst="rect">
            <a:avLst/>
          </a:prstGeom>
        </p:spPr>
        <p:txBody>
          <a:bodyPr wrap="square">
            <a:spAutoFit/>
          </a:bodyPr>
          <a:lstStyle/>
          <a:p>
            <a:pPr fontAlgn="base"/>
            <a:r>
              <a:rPr lang="en-US" sz="2400" dirty="0">
                <a:solidFill>
                  <a:srgbClr val="FFFF00"/>
                </a:solidFill>
              </a:rPr>
              <a:t>What blessing did Heavenly Father plan to give to those who kept their first estate? </a:t>
            </a:r>
          </a:p>
          <a:p>
            <a:pPr fontAlgn="base"/>
            <a:endParaRPr lang="en-US" sz="2400" dirty="0">
              <a:solidFill>
                <a:srgbClr val="FFFF00"/>
              </a:solidFill>
            </a:endParaRPr>
          </a:p>
          <a:p>
            <a:pPr fontAlgn="base"/>
            <a:r>
              <a:rPr lang="en-US" sz="2400" dirty="0">
                <a:solidFill>
                  <a:srgbClr val="FF0000"/>
                </a:solidFill>
              </a:rPr>
              <a:t>They would be “added upon.”</a:t>
            </a:r>
          </a:p>
        </p:txBody>
      </p:sp>
      <p:sp>
        <p:nvSpPr>
          <p:cNvPr id="36" name="TextBox 35"/>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3:26</a:t>
            </a:r>
          </a:p>
        </p:txBody>
      </p:sp>
      <p:sp>
        <p:nvSpPr>
          <p:cNvPr id="26" name="Rectangle 25"/>
          <p:cNvSpPr/>
          <p:nvPr/>
        </p:nvSpPr>
        <p:spPr>
          <a:xfrm>
            <a:off x="7018694" y="930413"/>
            <a:ext cx="4882849" cy="2308324"/>
          </a:xfrm>
          <a:prstGeom prst="rect">
            <a:avLst/>
          </a:prstGeom>
        </p:spPr>
        <p:txBody>
          <a:bodyPr wrap="square">
            <a:spAutoFit/>
          </a:bodyPr>
          <a:lstStyle/>
          <a:p>
            <a:pPr fontAlgn="base"/>
            <a:r>
              <a:rPr lang="en-US" sz="2400" dirty="0">
                <a:solidFill>
                  <a:srgbClr val="FFFF00"/>
                </a:solidFill>
              </a:rPr>
              <a:t>What do you think it means to be “added upon”?</a:t>
            </a:r>
          </a:p>
          <a:p>
            <a:pPr fontAlgn="base"/>
            <a:endParaRPr lang="en-US" sz="2400" dirty="0">
              <a:solidFill>
                <a:srgbClr val="FFFF00"/>
              </a:solidFill>
            </a:endParaRPr>
          </a:p>
          <a:p>
            <a:pPr fontAlgn="base"/>
            <a:r>
              <a:rPr lang="en-US" sz="2400" dirty="0">
                <a:solidFill>
                  <a:srgbClr val="FF0000"/>
                </a:solidFill>
              </a:rPr>
              <a:t>We were given the opportunity to progress to mortality and receive a physical body</a:t>
            </a:r>
          </a:p>
        </p:txBody>
      </p:sp>
      <p:sp>
        <p:nvSpPr>
          <p:cNvPr id="28" name="Rectangle 27"/>
          <p:cNvSpPr/>
          <p:nvPr/>
        </p:nvSpPr>
        <p:spPr>
          <a:xfrm>
            <a:off x="307975" y="3501129"/>
            <a:ext cx="4922931" cy="2677656"/>
          </a:xfrm>
          <a:prstGeom prst="rect">
            <a:avLst/>
          </a:prstGeom>
        </p:spPr>
        <p:txBody>
          <a:bodyPr wrap="square">
            <a:spAutoFit/>
          </a:bodyPr>
          <a:lstStyle/>
          <a:p>
            <a:pPr fontAlgn="base"/>
            <a:r>
              <a:rPr lang="en-US" sz="2400" dirty="0">
                <a:solidFill>
                  <a:srgbClr val="FFFF00"/>
                </a:solidFill>
              </a:rPr>
              <a:t>What were the consequences for spirits who chose not to keep their first estate? </a:t>
            </a:r>
          </a:p>
          <a:p>
            <a:pPr fontAlgn="base"/>
            <a:endParaRPr lang="en-US" sz="2400" dirty="0">
              <a:solidFill>
                <a:srgbClr val="FF0000"/>
              </a:solidFill>
            </a:endParaRPr>
          </a:p>
          <a:p>
            <a:pPr fontAlgn="base"/>
            <a:r>
              <a:rPr lang="en-US" sz="2400" dirty="0">
                <a:solidFill>
                  <a:srgbClr val="FF0000"/>
                </a:solidFill>
              </a:rPr>
              <a:t>They would neither receive a physical body nor have the opportunity to attain eternal glory</a:t>
            </a:r>
          </a:p>
        </p:txBody>
      </p:sp>
      <p:sp>
        <p:nvSpPr>
          <p:cNvPr id="29" name="Rectangle 28"/>
          <p:cNvSpPr/>
          <p:nvPr/>
        </p:nvSpPr>
        <p:spPr>
          <a:xfrm>
            <a:off x="6342200" y="3396737"/>
            <a:ext cx="5339114" cy="3416320"/>
          </a:xfrm>
          <a:prstGeom prst="rect">
            <a:avLst/>
          </a:prstGeom>
        </p:spPr>
        <p:txBody>
          <a:bodyPr wrap="square">
            <a:spAutoFit/>
          </a:bodyPr>
          <a:lstStyle/>
          <a:p>
            <a:pPr fontAlgn="base"/>
            <a:r>
              <a:rPr lang="en-US" sz="2400" dirty="0">
                <a:solidFill>
                  <a:srgbClr val="FFFF00"/>
                </a:solidFill>
              </a:rPr>
              <a:t>What do you think it means to keep our second estate?</a:t>
            </a:r>
            <a:endParaRPr lang="en-US" sz="2400" dirty="0">
              <a:solidFill>
                <a:srgbClr val="FF0000"/>
              </a:solidFill>
            </a:endParaRPr>
          </a:p>
          <a:p>
            <a:pPr fontAlgn="base"/>
            <a:endParaRPr lang="en-US" sz="2400" dirty="0">
              <a:solidFill>
                <a:srgbClr val="FF0000"/>
              </a:solidFill>
            </a:endParaRPr>
          </a:p>
          <a:p>
            <a:pPr fontAlgn="base"/>
            <a:r>
              <a:rPr lang="en-US" sz="2400" dirty="0">
                <a:solidFill>
                  <a:srgbClr val="FF0000"/>
                </a:solidFill>
              </a:rPr>
              <a:t>The second estate refers to the time between our mortal birth and the Final Judgment. To keep our second estate, we must accept and live the gospel of Jesus Christ, including obeying all that Heavenly Father commands us to do</a:t>
            </a:r>
          </a:p>
        </p:txBody>
      </p:sp>
      <p:pic>
        <p:nvPicPr>
          <p:cNvPr id="30"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0451" y="1115079"/>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14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childTnLst>
                                </p:cTn>
                              </p:par>
                              <p:par>
                                <p:cTn id="15" presetID="10" presetClass="exit" presetSubtype="0" fill="hold" grpId="0" nodeType="withEffect">
                                  <p:stCondLst>
                                    <p:cond delay="0"/>
                                  </p:stCondLst>
                                  <p:childTnLst>
                                    <p:animEffect transition="out" filter="fade">
                                      <p:cBhvr>
                                        <p:cTn id="16" dur="500"/>
                                        <p:tgtEl>
                                          <p:spTgt spid="7">
                                            <p:txEl>
                                              <p:pRg st="0" end="0"/>
                                            </p:txEl>
                                          </p:spTgt>
                                        </p:tgtEl>
                                      </p:cBhvr>
                                    </p:animEffect>
                                    <p:set>
                                      <p:cBhvr>
                                        <p:cTn id="17" dur="1" fill="hold">
                                          <p:stCondLst>
                                            <p:cond delay="499"/>
                                          </p:stCondLst>
                                        </p:cTn>
                                        <p:tgtEl>
                                          <p:spTgt spid="7">
                                            <p:txEl>
                                              <p:pRg st="0" end="0"/>
                                            </p:txEl>
                                          </p:spTgt>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7">
                                            <p:txEl>
                                              <p:pRg st="2" end="2"/>
                                            </p:txEl>
                                          </p:spTgt>
                                        </p:tgtEl>
                                      </p:cBhvr>
                                    </p:animEffect>
                                    <p:set>
                                      <p:cBhvr>
                                        <p:cTn id="20"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childTnLst>
                                </p:cTn>
                              </p:par>
                              <p:par>
                                <p:cTn id="29" presetID="10" presetClass="exit" presetSubtype="0" fill="hold" grpId="0" nodeType="withEffect">
                                  <p:stCondLst>
                                    <p:cond delay="0"/>
                                  </p:stCondLst>
                                  <p:childTnLst>
                                    <p:animEffect transition="out" filter="fade">
                                      <p:cBhvr>
                                        <p:cTn id="30" dur="500"/>
                                        <p:tgtEl>
                                          <p:spTgt spid="26">
                                            <p:txEl>
                                              <p:pRg st="0" end="0"/>
                                            </p:txEl>
                                          </p:spTgt>
                                        </p:tgtEl>
                                      </p:cBhvr>
                                    </p:animEffect>
                                    <p:set>
                                      <p:cBhvr>
                                        <p:cTn id="31" dur="1" fill="hold">
                                          <p:stCondLst>
                                            <p:cond delay="499"/>
                                          </p:stCondLst>
                                        </p:cTn>
                                        <p:tgtEl>
                                          <p:spTgt spid="26">
                                            <p:txEl>
                                              <p:pRg st="0" end="0"/>
                                            </p:txEl>
                                          </p:spTgt>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6">
                                            <p:txEl>
                                              <p:pRg st="2" end="2"/>
                                            </p:txEl>
                                          </p:spTgt>
                                        </p:tgtEl>
                                      </p:cBhvr>
                                    </p:animEffect>
                                    <p:set>
                                      <p:cBhvr>
                                        <p:cTn id="34" dur="1" fill="hold">
                                          <p:stCondLst>
                                            <p:cond delay="499"/>
                                          </p:stCondLst>
                                        </p:cTn>
                                        <p:tgtEl>
                                          <p:spTgt spid="26">
                                            <p:txEl>
                                              <p:pRg st="2" end="2"/>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xEl>
                                              <p:pRg st="0" end="0"/>
                                            </p:txEl>
                                          </p:spTgt>
                                        </p:tgtEl>
                                        <p:attrNameLst>
                                          <p:attrName>style.visibility</p:attrName>
                                        </p:attrNameLst>
                                      </p:cBhvr>
                                      <p:to>
                                        <p:strVal val="visible"/>
                                      </p:to>
                                    </p:set>
                                  </p:childTnLst>
                                </p:cTn>
                              </p:par>
                              <p:par>
                                <p:cTn id="43" presetID="10" presetClass="exit" presetSubtype="0" fill="hold" grpId="0" nodeType="withEffect">
                                  <p:stCondLst>
                                    <p:cond delay="0"/>
                                  </p:stCondLst>
                                  <p:childTnLst>
                                    <p:animEffect transition="out" filter="fade">
                                      <p:cBhvr>
                                        <p:cTn id="44" dur="500"/>
                                        <p:tgtEl>
                                          <p:spTgt spid="28">
                                            <p:txEl>
                                              <p:pRg st="0" end="0"/>
                                            </p:txEl>
                                          </p:spTgt>
                                        </p:tgtEl>
                                      </p:cBhvr>
                                    </p:animEffect>
                                    <p:set>
                                      <p:cBhvr>
                                        <p:cTn id="45" dur="1" fill="hold">
                                          <p:stCondLst>
                                            <p:cond delay="499"/>
                                          </p:stCondLst>
                                        </p:cTn>
                                        <p:tgtEl>
                                          <p:spTgt spid="28">
                                            <p:txEl>
                                              <p:pRg st="0" end="0"/>
                                            </p:txEl>
                                          </p:spTgt>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8">
                                            <p:txEl>
                                              <p:pRg st="2" end="2"/>
                                            </p:txEl>
                                          </p:spTgt>
                                        </p:tgtEl>
                                      </p:cBhvr>
                                    </p:animEffect>
                                    <p:set>
                                      <p:cBhvr>
                                        <p:cTn id="48" dur="1" fill="hold">
                                          <p:stCondLst>
                                            <p:cond delay="499"/>
                                          </p:stCondLst>
                                        </p:cTn>
                                        <p:tgtEl>
                                          <p:spTgt spid="28">
                                            <p:txEl>
                                              <p:pRg st="2" end="2"/>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26" grpId="0" build="allAtOnce"/>
      <p:bldP spid="28"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64C877-8D6B-4459-9712-A98F49E13507}"/>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6" name="TextBox 5"/>
          <p:cNvSpPr txBox="1"/>
          <p:nvPr/>
        </p:nvSpPr>
        <p:spPr>
          <a:xfrm>
            <a:off x="142987" y="0"/>
            <a:ext cx="11906026"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Whom Shall I Send?</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p:nvPr/>
        </p:nvSpPr>
        <p:spPr>
          <a:xfrm>
            <a:off x="596000" y="1444180"/>
            <a:ext cx="7314623" cy="3970318"/>
          </a:xfrm>
          <a:prstGeom prst="rect">
            <a:avLst/>
          </a:prstGeom>
          <a:ln>
            <a:solidFill>
              <a:schemeClr val="tx1"/>
            </a:solidFill>
          </a:ln>
        </p:spPr>
        <p:txBody>
          <a:bodyPr wrap="square">
            <a:spAutoFit/>
          </a:bodyPr>
          <a:lstStyle/>
          <a:p>
            <a:pPr fontAlgn="base"/>
            <a:r>
              <a:rPr lang="en-US" sz="2800" i="1" dirty="0">
                <a:solidFill>
                  <a:srgbClr val="FFFF00"/>
                </a:solidFill>
              </a:rPr>
              <a:t>And the Lord said: Whom shall I send? And one answered like unto the Son of Man: Here am I, send me. And another answered and said: Here am I, send me. And the Lord said: I will send the first.</a:t>
            </a:r>
          </a:p>
          <a:p>
            <a:pPr fontAlgn="base"/>
            <a:endParaRPr lang="en-US" sz="2800" i="1" dirty="0">
              <a:solidFill>
                <a:srgbClr val="FFFF00"/>
              </a:solidFill>
            </a:endParaRPr>
          </a:p>
          <a:p>
            <a:pPr fontAlgn="base"/>
            <a:r>
              <a:rPr lang="en-US" sz="2800" i="1" dirty="0">
                <a:solidFill>
                  <a:srgbClr val="FFFF00"/>
                </a:solidFill>
              </a:rPr>
              <a:t>And the second was angry, and kept not his first estate; and, at that day, many followed after him.</a:t>
            </a:r>
          </a:p>
        </p:txBody>
      </p:sp>
      <p:sp>
        <p:nvSpPr>
          <p:cNvPr id="36" name="TextBox 35"/>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3:27-28</a:t>
            </a:r>
          </a:p>
        </p:txBody>
      </p:sp>
      <p:pic>
        <p:nvPicPr>
          <p:cNvPr id="4098" name="Picture 2" descr="https://www.lds.org/bc/content/shared/content/images/magazines/new-era/2014/10/get-thee-hence-satan-bloch_1298507_i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917" y="1308847"/>
            <a:ext cx="3446958" cy="44599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83741" y="5407192"/>
            <a:ext cx="4182036" cy="1200329"/>
          </a:xfrm>
          <a:prstGeom prst="rect">
            <a:avLst/>
          </a:prstGeom>
          <a:noFill/>
        </p:spPr>
        <p:txBody>
          <a:bodyPr wrap="square" rtlCol="0">
            <a:spAutoFit/>
          </a:bodyPr>
          <a:lstStyle/>
          <a:p>
            <a:r>
              <a:rPr lang="en-US" i="1" dirty="0">
                <a:solidFill>
                  <a:schemeClr val="bg1"/>
                </a:solidFill>
              </a:rPr>
              <a:t>And they who keep not their first estate shall not have glory in the same kingdom with those who keep their first estate.</a:t>
            </a:r>
          </a:p>
          <a:p>
            <a:r>
              <a:rPr lang="en-US" i="1" dirty="0">
                <a:solidFill>
                  <a:schemeClr val="bg1"/>
                </a:solidFill>
              </a:rPr>
              <a:t>Abraham 3:26</a:t>
            </a:r>
          </a:p>
        </p:txBody>
      </p:sp>
    </p:spTree>
    <p:extLst>
      <p:ext uri="{BB962C8B-B14F-4D97-AF65-F5344CB8AC3E}">
        <p14:creationId xmlns:p14="http://schemas.microsoft.com/office/powerpoint/2010/main" val="76059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DB64AD-0598-44CE-AD12-EE1DBB625B2F}"/>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4" name="TextBox 3"/>
          <p:cNvSpPr txBox="1"/>
          <p:nvPr/>
        </p:nvSpPr>
        <p:spPr>
          <a:xfrm>
            <a:off x="115644" y="114568"/>
            <a:ext cx="11973261" cy="729430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Song: #284 </a:t>
            </a:r>
            <a:r>
              <a:rPr lang="en-US" i="1" dirty="0">
                <a:solidFill>
                  <a:schemeClr val="bg1"/>
                </a:solidFill>
              </a:rPr>
              <a:t>If You Could </a:t>
            </a:r>
            <a:r>
              <a:rPr lang="en-US" i="1" dirty="0" err="1">
                <a:solidFill>
                  <a:schemeClr val="bg1"/>
                </a:solidFill>
              </a:rPr>
              <a:t>Hie</a:t>
            </a:r>
            <a:r>
              <a:rPr lang="en-US" i="1" dirty="0">
                <a:solidFill>
                  <a:schemeClr val="bg1"/>
                </a:solidFill>
              </a:rPr>
              <a:t> to </a:t>
            </a:r>
            <a:r>
              <a:rPr lang="en-US" i="1" dirty="0" err="1">
                <a:solidFill>
                  <a:schemeClr val="bg1"/>
                </a:solidFill>
              </a:rPr>
              <a:t>Kolob</a:t>
            </a:r>
            <a:endParaRPr lang="en-US" dirty="0">
              <a:solidFill>
                <a:schemeClr val="bg1"/>
              </a:solidFill>
            </a:endParaRPr>
          </a:p>
          <a:p>
            <a:endParaRPr lang="en-US" dirty="0">
              <a:solidFill>
                <a:schemeClr val="bg1"/>
              </a:solidFill>
            </a:endParaRPr>
          </a:p>
          <a:p>
            <a:pPr marL="342900" indent="-342900">
              <a:buAutoNum type="arabicPeriod"/>
            </a:pPr>
            <a:r>
              <a:rPr lang="en-US" dirty="0">
                <a:solidFill>
                  <a:schemeClr val="bg1"/>
                </a:solidFill>
              </a:rPr>
              <a:t>Joseph Fielding Smith </a:t>
            </a:r>
            <a:r>
              <a:rPr lang="en-US" i="1" dirty="0">
                <a:solidFill>
                  <a:schemeClr val="bg1"/>
                </a:solidFill>
              </a:rPr>
              <a:t>Doctrines of Salvation, </a:t>
            </a:r>
            <a:r>
              <a:rPr lang="en-US" dirty="0">
                <a:solidFill>
                  <a:schemeClr val="bg1"/>
                </a:solidFill>
              </a:rPr>
              <a:t>3:222)</a:t>
            </a:r>
          </a:p>
          <a:p>
            <a:r>
              <a:rPr lang="en-US" dirty="0">
                <a:solidFill>
                  <a:schemeClr val="bg1"/>
                </a:solidFill>
              </a:rPr>
              <a:t>1a. </a:t>
            </a:r>
            <a:r>
              <a:rPr lang="en-US" i="1" dirty="0">
                <a:solidFill>
                  <a:schemeClr val="bg1"/>
                </a:solidFill>
              </a:rPr>
              <a:t>Man: His Origin and Destiny, </a:t>
            </a:r>
            <a:r>
              <a:rPr lang="en-US" dirty="0">
                <a:solidFill>
                  <a:schemeClr val="bg1"/>
                </a:solidFill>
              </a:rPr>
              <a:t>p. 461    1b</a:t>
            </a:r>
            <a:r>
              <a:rPr lang="en-US" i="1" dirty="0">
                <a:solidFill>
                  <a:schemeClr val="bg1"/>
                </a:solidFill>
              </a:rPr>
              <a:t>. Doctrines of Salvation</a:t>
            </a:r>
            <a:r>
              <a:rPr lang="en-US" dirty="0">
                <a:solidFill>
                  <a:schemeClr val="bg1"/>
                </a:solidFill>
              </a:rPr>
              <a:t>, 1:56</a:t>
            </a:r>
            <a:endParaRPr lang="en-US" i="1" dirty="0">
              <a:solidFill>
                <a:schemeClr val="bg1"/>
              </a:solidFill>
            </a:endParaRPr>
          </a:p>
          <a:p>
            <a:pPr marL="342900" indent="-342900">
              <a:buAutoNum type="arabicPeriod"/>
            </a:pPr>
            <a:endParaRPr lang="en-US" dirty="0">
              <a:solidFill>
                <a:schemeClr val="bg1"/>
              </a:solidFill>
            </a:endParaRPr>
          </a:p>
          <a:p>
            <a:r>
              <a:rPr lang="en-US" dirty="0">
                <a:solidFill>
                  <a:schemeClr val="bg1"/>
                </a:solidFill>
              </a:rPr>
              <a:t>2. George Reynolds, </a:t>
            </a:r>
            <a:r>
              <a:rPr lang="en-US" i="1" dirty="0">
                <a:solidFill>
                  <a:schemeClr val="bg1"/>
                </a:solidFill>
              </a:rPr>
              <a:t>Book of Abraham</a:t>
            </a:r>
            <a:r>
              <a:rPr lang="en-US" dirty="0">
                <a:solidFill>
                  <a:schemeClr val="bg1"/>
                </a:solidFill>
              </a:rPr>
              <a:t>, p. 104</a:t>
            </a:r>
          </a:p>
          <a:p>
            <a:pPr marL="342900" indent="-342900">
              <a:buAutoNum type="arabicPeriod"/>
            </a:pPr>
            <a:endParaRPr lang="en-US" dirty="0">
              <a:solidFill>
                <a:schemeClr val="bg1"/>
              </a:solidFill>
            </a:endParaRPr>
          </a:p>
          <a:p>
            <a:r>
              <a:rPr lang="en-US" dirty="0">
                <a:solidFill>
                  <a:schemeClr val="bg1"/>
                </a:solidFill>
              </a:rPr>
              <a:t>3. The Pearl of Great Price  Student Manual  </a:t>
            </a:r>
            <a:r>
              <a:rPr lang="en-US" i="1" dirty="0">
                <a:solidFill>
                  <a:schemeClr val="bg1"/>
                </a:solidFill>
              </a:rPr>
              <a:t>The Book of Abraham</a:t>
            </a:r>
          </a:p>
          <a:p>
            <a:pPr marL="342900" indent="-342900">
              <a:buAutoNum type="arabicPeriod"/>
            </a:pPr>
            <a:endParaRPr lang="en-US" i="1" dirty="0">
              <a:solidFill>
                <a:schemeClr val="bg1"/>
              </a:solidFill>
            </a:endParaRPr>
          </a:p>
          <a:p>
            <a:pPr marL="342900" indent="-342900" fontAlgn="base">
              <a:buAutoNum type="arabicPeriod" startAt="4"/>
            </a:pPr>
            <a:r>
              <a:rPr lang="en-US" dirty="0">
                <a:solidFill>
                  <a:schemeClr val="bg1"/>
                </a:solidFill>
              </a:rPr>
              <a:t>The Book of Abraham: A Most Remarkable Book by Andrew Skinner March 1997 Ensign</a:t>
            </a:r>
          </a:p>
          <a:p>
            <a:pPr marL="342900" indent="-342900" fontAlgn="base">
              <a:buAutoNum type="arabicPeriod" startAt="4"/>
            </a:pPr>
            <a:endParaRPr lang="en-US" dirty="0">
              <a:solidFill>
                <a:schemeClr val="bg1"/>
              </a:solidFill>
            </a:endParaRPr>
          </a:p>
          <a:p>
            <a:pPr marL="342900" indent="-342900" fontAlgn="base">
              <a:buAutoNum type="arabicPeriod" startAt="4"/>
            </a:pPr>
            <a:r>
              <a:rPr lang="en-US" dirty="0">
                <a:solidFill>
                  <a:schemeClr val="bg1"/>
                </a:solidFill>
              </a:rPr>
              <a:t>Eldred G. Smith Improvement Era, June 1966, p. 513</a:t>
            </a:r>
          </a:p>
          <a:p>
            <a:pPr marL="342900" indent="-342900" fontAlgn="base">
              <a:buAutoNum type="arabicPeriod" startAt="4"/>
            </a:pPr>
            <a:endParaRPr lang="en-US" dirty="0">
              <a:solidFill>
                <a:schemeClr val="bg1"/>
              </a:solidFill>
            </a:endParaRPr>
          </a:p>
          <a:p>
            <a:pPr marL="342900" indent="-342900" fontAlgn="base">
              <a:buAutoNum type="arabicPeriod" startAt="4"/>
            </a:pPr>
            <a:r>
              <a:rPr lang="en-US" dirty="0">
                <a:solidFill>
                  <a:schemeClr val="bg1"/>
                </a:solidFill>
              </a:rPr>
              <a:t>John Taylor </a:t>
            </a:r>
            <a:r>
              <a:rPr lang="en-US" i="1" dirty="0">
                <a:solidFill>
                  <a:schemeClr val="bg1"/>
                </a:solidFill>
              </a:rPr>
              <a:t>Journal of Discourses, </a:t>
            </a:r>
            <a:r>
              <a:rPr lang="en-US" dirty="0">
                <a:solidFill>
                  <a:schemeClr val="bg1"/>
                </a:solidFill>
              </a:rPr>
              <a:t>25:215 </a:t>
            </a:r>
          </a:p>
          <a:p>
            <a:pPr fontAlgn="base"/>
            <a:r>
              <a:rPr lang="en-US" dirty="0">
                <a:solidFill>
                  <a:schemeClr val="bg1"/>
                </a:solidFill>
              </a:rPr>
              <a:t>	Joseph Smith </a:t>
            </a:r>
            <a:r>
              <a:rPr lang="en-US" i="1" dirty="0">
                <a:solidFill>
                  <a:schemeClr val="bg1"/>
                </a:solidFill>
              </a:rPr>
              <a:t>Teachings of the Prophet Joseph Smith, p. 251</a:t>
            </a:r>
          </a:p>
          <a:p>
            <a:pPr fontAlgn="base"/>
            <a:endParaRPr lang="en-US" i="1" dirty="0">
              <a:solidFill>
                <a:schemeClr val="bg1"/>
              </a:solidFill>
            </a:endParaRPr>
          </a:p>
          <a:p>
            <a:pPr marL="342900" indent="-342900" fontAlgn="base">
              <a:buAutoNum type="arabicPeriod" startAt="7"/>
            </a:pPr>
            <a:r>
              <a:rPr lang="en-US" dirty="0">
                <a:solidFill>
                  <a:schemeClr val="bg1"/>
                </a:solidFill>
              </a:rPr>
              <a:t>Joseph Smith </a:t>
            </a:r>
            <a:r>
              <a:rPr lang="en-US" i="1" dirty="0">
                <a:solidFill>
                  <a:schemeClr val="bg1"/>
                </a:solidFill>
              </a:rPr>
              <a:t>Teachings of the Prophet Joseph Smith, </a:t>
            </a:r>
            <a:r>
              <a:rPr lang="en-US" dirty="0">
                <a:solidFill>
                  <a:schemeClr val="bg1"/>
                </a:solidFill>
              </a:rPr>
              <a:t>p. 365</a:t>
            </a:r>
          </a:p>
          <a:p>
            <a:pPr fontAlgn="base"/>
            <a:r>
              <a:rPr lang="en-US" dirty="0">
                <a:solidFill>
                  <a:schemeClr val="bg1"/>
                </a:solidFill>
              </a:rPr>
              <a:t>	</a:t>
            </a:r>
            <a:r>
              <a:rPr lang="en-US" b="0" i="0" dirty="0">
                <a:solidFill>
                  <a:schemeClr val="bg1"/>
                </a:solidFill>
                <a:effectLst/>
                <a:latin typeface="Calibri" panose="020F0502020204030204" pitchFamily="34" charset="0"/>
              </a:rPr>
              <a:t>(</a:t>
            </a:r>
            <a:r>
              <a:rPr lang="en-US" b="0" i="1" dirty="0">
                <a:solidFill>
                  <a:schemeClr val="bg1"/>
                </a:solidFill>
                <a:effectLst/>
                <a:latin typeface="Calibri" panose="020F0502020204030204" pitchFamily="34" charset="0"/>
              </a:rPr>
              <a:t>True to the Faith: A Gospel Reference</a:t>
            </a:r>
            <a:r>
              <a:rPr lang="en-US" b="0" i="0" dirty="0">
                <a:solidFill>
                  <a:schemeClr val="bg1"/>
                </a:solidFill>
                <a:effectLst/>
                <a:latin typeface="Calibri" panose="020F0502020204030204" pitchFamily="34" charset="0"/>
              </a:rPr>
              <a:t> [2004], </a:t>
            </a:r>
            <a:r>
              <a:rPr lang="en-US" b="0" i="0" u="none" strike="noStrike" dirty="0">
                <a:solidFill>
                  <a:schemeClr val="bg1"/>
                </a:solidFill>
                <a:effectLst/>
                <a:latin typeface="Calibri" panose="020F0502020204030204" pitchFamily="34" charset="0"/>
              </a:rPr>
              <a:t>69, 70</a:t>
            </a:r>
            <a:r>
              <a:rPr lang="en-US" b="0" i="0" dirty="0">
                <a:solidFill>
                  <a:schemeClr val="bg1"/>
                </a:solidFill>
                <a:effectLst/>
                <a:latin typeface="Calibri" panose="020F0502020204030204" pitchFamily="34" charset="0"/>
              </a:rPr>
              <a:t>).</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8. </a:t>
            </a:r>
            <a:r>
              <a:rPr lang="en-US" dirty="0">
                <a:solidFill>
                  <a:schemeClr val="bg1"/>
                </a:solidFill>
                <a:latin typeface="Calibri" panose="020F0502020204030204" pitchFamily="34" charset="0"/>
              </a:rPr>
              <a:t>President Henry B. </a:t>
            </a:r>
            <a:r>
              <a:rPr lang="en-US" dirty="0" err="1">
                <a:solidFill>
                  <a:schemeClr val="bg1"/>
                </a:solidFill>
                <a:latin typeface="Calibri" panose="020F0502020204030204" pitchFamily="34" charset="0"/>
              </a:rPr>
              <a:t>Eyring</a:t>
            </a:r>
            <a:r>
              <a:rPr lang="en-US" dirty="0">
                <a:solidFill>
                  <a:schemeClr val="bg1"/>
                </a:solidFill>
                <a:latin typeface="Calibri" panose="020F0502020204030204" pitchFamily="34" charset="0"/>
              </a:rPr>
              <a:t> </a:t>
            </a:r>
            <a:r>
              <a:rPr lang="en-US" i="1" dirty="0">
                <a:solidFill>
                  <a:schemeClr val="bg1"/>
                </a:solidFill>
              </a:rPr>
              <a:t>Spiritual Preparedness: Start Early and Be Steady  </a:t>
            </a:r>
            <a:r>
              <a:rPr lang="en-US" dirty="0">
                <a:solidFill>
                  <a:schemeClr val="bg1"/>
                </a:solidFill>
              </a:rPr>
              <a:t>Oct. 2005 Gen. Conf.</a:t>
            </a:r>
          </a:p>
          <a:p>
            <a:pPr fontAlgn="base"/>
            <a:endParaRPr lang="en-US" dirty="0">
              <a:solidFill>
                <a:schemeClr val="bg1"/>
              </a:solidFill>
            </a:endParaRPr>
          </a:p>
          <a:p>
            <a:pPr fontAlgn="base"/>
            <a:r>
              <a:rPr lang="en-US" dirty="0">
                <a:solidFill>
                  <a:schemeClr val="bg1"/>
                </a:solidFill>
              </a:rPr>
              <a:t>9. Elder Bruce R. McConkie </a:t>
            </a:r>
            <a:r>
              <a:rPr lang="en-US" i="1" dirty="0">
                <a:solidFill>
                  <a:schemeClr val="bg1"/>
                </a:solidFill>
              </a:rPr>
              <a:t>Mormon Doctrine </a:t>
            </a:r>
            <a:r>
              <a:rPr lang="en-US" dirty="0">
                <a:solidFill>
                  <a:schemeClr val="bg1"/>
                </a:solidFill>
              </a:rPr>
              <a:t>p. 57</a:t>
            </a:r>
          </a:p>
          <a:p>
            <a:pPr fontAlgn="base"/>
            <a:endParaRPr lang="en-US" b="0" i="0" dirty="0">
              <a:solidFill>
                <a:schemeClr val="bg1"/>
              </a:solidFill>
              <a:effectLst/>
              <a:latin typeface="Calibri" panose="020F0502020204030204" pitchFamily="34" charset="0"/>
            </a:endParaRPr>
          </a:p>
          <a:p>
            <a:pPr fontAlgn="base"/>
            <a:endParaRPr lang="en-US" dirty="0">
              <a:solidFill>
                <a:schemeClr val="bg1"/>
              </a:solidFill>
            </a:endParaRPr>
          </a:p>
        </p:txBody>
      </p:sp>
    </p:spTree>
    <p:extLst>
      <p:ext uri="{BB962C8B-B14F-4D97-AF65-F5344CB8AC3E}">
        <p14:creationId xmlns:p14="http://schemas.microsoft.com/office/powerpoint/2010/main" val="3535108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D26EA-512F-CF0F-4CE0-1F99185C2DF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994EBD4-458D-C6F0-DBCF-D0E4EFF9CC44}"/>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4" name="TextBox 3">
            <a:extLst>
              <a:ext uri="{FF2B5EF4-FFF2-40B4-BE49-F238E27FC236}">
                <a16:creationId xmlns:a16="http://schemas.microsoft.com/office/drawing/2014/main" id="{96F381FA-DC2F-E0DA-8161-EEA795E124AA}"/>
              </a:ext>
            </a:extLst>
          </p:cNvPr>
          <p:cNvSpPr txBox="1"/>
          <p:nvPr/>
        </p:nvSpPr>
        <p:spPr>
          <a:xfrm>
            <a:off x="5073485" y="1015663"/>
            <a:ext cx="4978869" cy="2585323"/>
          </a:xfrm>
          <a:prstGeom prst="rect">
            <a:avLst/>
          </a:prstGeom>
          <a:noFill/>
        </p:spPr>
        <p:txBody>
          <a:bodyPr wrap="square" rtlCol="0">
            <a:spAutoFit/>
          </a:bodyPr>
          <a:lstStyle/>
          <a:p>
            <a:r>
              <a:rPr lang="en-US" dirty="0">
                <a:solidFill>
                  <a:schemeClr val="bg1"/>
                </a:solidFill>
              </a:rPr>
              <a:t>Abraham recorded an experience that can help us understand more about the premortal life.</a:t>
            </a:r>
          </a:p>
          <a:p>
            <a:endParaRPr lang="en-US" dirty="0">
              <a:solidFill>
                <a:schemeClr val="bg1"/>
              </a:solidFill>
            </a:endParaRPr>
          </a:p>
          <a:p>
            <a:r>
              <a:rPr lang="en-US" dirty="0">
                <a:solidFill>
                  <a:schemeClr val="bg1"/>
                </a:solidFill>
              </a:rPr>
              <a:t>Abraham was born about 2,000 years before the birth of Jesus Christ. </a:t>
            </a:r>
          </a:p>
          <a:p>
            <a:endParaRPr lang="en-US" dirty="0">
              <a:solidFill>
                <a:schemeClr val="bg1"/>
              </a:solidFill>
            </a:endParaRPr>
          </a:p>
          <a:p>
            <a:r>
              <a:rPr lang="en-US" dirty="0">
                <a:solidFill>
                  <a:schemeClr val="bg1"/>
                </a:solidFill>
              </a:rPr>
              <a:t>He recorded a few details of his life along with visions he received from God that can be found in the book of Abraham. </a:t>
            </a:r>
          </a:p>
        </p:txBody>
      </p:sp>
      <p:sp>
        <p:nvSpPr>
          <p:cNvPr id="6" name="TextBox 5">
            <a:extLst>
              <a:ext uri="{FF2B5EF4-FFF2-40B4-BE49-F238E27FC236}">
                <a16:creationId xmlns:a16="http://schemas.microsoft.com/office/drawing/2014/main" id="{B8F362E5-EF6D-7B04-3884-2976615E03F9}"/>
              </a:ext>
            </a:extLst>
          </p:cNvPr>
          <p:cNvSpPr txBox="1"/>
          <p:nvPr/>
        </p:nvSpPr>
        <p:spPr>
          <a:xfrm>
            <a:off x="142987" y="0"/>
            <a:ext cx="11906026"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Abraham</a:t>
            </a:r>
          </a:p>
        </p:txBody>
      </p:sp>
      <p:pic>
        <p:nvPicPr>
          <p:cNvPr id="74" name="Picture 73">
            <a:extLst>
              <a:ext uri="{FF2B5EF4-FFF2-40B4-BE49-F238E27FC236}">
                <a16:creationId xmlns:a16="http://schemas.microsoft.com/office/drawing/2014/main" id="{BF0A9D17-C969-A805-BB11-A0C51FE5D5A8}"/>
              </a:ext>
            </a:extLst>
          </p:cNvPr>
          <p:cNvPicPr>
            <a:picLocks noChangeAspect="1"/>
          </p:cNvPicPr>
          <p:nvPr/>
        </p:nvPicPr>
        <p:blipFill>
          <a:blip r:embed="rId3"/>
          <a:stretch>
            <a:fillRect/>
          </a:stretch>
        </p:blipFill>
        <p:spPr>
          <a:xfrm>
            <a:off x="370308" y="880369"/>
            <a:ext cx="4335558" cy="4526720"/>
          </a:xfrm>
          <a:prstGeom prst="rect">
            <a:avLst/>
          </a:prstGeom>
        </p:spPr>
      </p:pic>
      <p:pic>
        <p:nvPicPr>
          <p:cNvPr id="76" name="Picture 75">
            <a:extLst>
              <a:ext uri="{FF2B5EF4-FFF2-40B4-BE49-F238E27FC236}">
                <a16:creationId xmlns:a16="http://schemas.microsoft.com/office/drawing/2014/main" id="{EA2FC4DF-2070-1A93-4811-F41BF30FAEFF}"/>
              </a:ext>
            </a:extLst>
          </p:cNvPr>
          <p:cNvPicPr>
            <a:picLocks noChangeAspect="1"/>
          </p:cNvPicPr>
          <p:nvPr/>
        </p:nvPicPr>
        <p:blipFill>
          <a:blip r:embed="rId4"/>
          <a:stretch>
            <a:fillRect/>
          </a:stretch>
        </p:blipFill>
        <p:spPr>
          <a:xfrm>
            <a:off x="6742367" y="4793971"/>
            <a:ext cx="4978870" cy="1676733"/>
          </a:xfrm>
          <a:prstGeom prst="rect">
            <a:avLst/>
          </a:prstGeom>
        </p:spPr>
      </p:pic>
      <p:sp>
        <p:nvSpPr>
          <p:cNvPr id="78" name="TextBox 77">
            <a:extLst>
              <a:ext uri="{FF2B5EF4-FFF2-40B4-BE49-F238E27FC236}">
                <a16:creationId xmlns:a16="http://schemas.microsoft.com/office/drawing/2014/main" id="{968F2D1E-95C9-5274-7214-312D91802452}"/>
              </a:ext>
            </a:extLst>
          </p:cNvPr>
          <p:cNvSpPr txBox="1"/>
          <p:nvPr/>
        </p:nvSpPr>
        <p:spPr>
          <a:xfrm>
            <a:off x="7125229" y="3735813"/>
            <a:ext cx="4213145" cy="923330"/>
          </a:xfrm>
          <a:prstGeom prst="rect">
            <a:avLst/>
          </a:prstGeom>
          <a:noFill/>
        </p:spPr>
        <p:txBody>
          <a:bodyPr wrap="square">
            <a:spAutoFit/>
          </a:bodyPr>
          <a:lstStyle/>
          <a:p>
            <a:r>
              <a:rPr lang="en-US" dirty="0">
                <a:solidFill>
                  <a:schemeClr val="bg1"/>
                </a:solidFill>
              </a:rPr>
              <a:t>This record originated from scrolls of papyrus discovered in Egypt and purchased by members of the Church. </a:t>
            </a:r>
          </a:p>
        </p:txBody>
      </p:sp>
      <p:sp>
        <p:nvSpPr>
          <p:cNvPr id="80" name="TextBox 79">
            <a:extLst>
              <a:ext uri="{FF2B5EF4-FFF2-40B4-BE49-F238E27FC236}">
                <a16:creationId xmlns:a16="http://schemas.microsoft.com/office/drawing/2014/main" id="{ADEC628D-3E10-1573-DFB5-581092A9ED7F}"/>
              </a:ext>
            </a:extLst>
          </p:cNvPr>
          <p:cNvSpPr txBox="1"/>
          <p:nvPr/>
        </p:nvSpPr>
        <p:spPr>
          <a:xfrm>
            <a:off x="1760442" y="5670879"/>
            <a:ext cx="4511162" cy="646331"/>
          </a:xfrm>
          <a:prstGeom prst="rect">
            <a:avLst/>
          </a:prstGeom>
          <a:noFill/>
        </p:spPr>
        <p:txBody>
          <a:bodyPr wrap="square">
            <a:spAutoFit/>
          </a:bodyPr>
          <a:lstStyle/>
          <a:p>
            <a:r>
              <a:rPr lang="en-US" dirty="0">
                <a:solidFill>
                  <a:schemeClr val="bg1"/>
                </a:solidFill>
              </a:rPr>
              <a:t>This record was then revealed to the Prophet Joseph Smith by the gift and power of God.</a:t>
            </a:r>
          </a:p>
        </p:txBody>
      </p:sp>
    </p:spTree>
    <p:extLst>
      <p:ext uri="{BB962C8B-B14F-4D97-AF65-F5344CB8AC3E}">
        <p14:creationId xmlns:p14="http://schemas.microsoft.com/office/powerpoint/2010/main" val="275719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123658"/>
          </a:xfrm>
          <a:prstGeom prst="rect">
            <a:avLst/>
          </a:prstGeom>
          <a:ln>
            <a:solidFill>
              <a:schemeClr val="tx1"/>
            </a:solidFill>
          </a:ln>
        </p:spPr>
        <p:txBody>
          <a:bodyPr>
            <a:spAutoFit/>
          </a:bodyPr>
          <a:lstStyle/>
          <a:p>
            <a:r>
              <a:rPr lang="en-US" sz="1200" b="1" i="0" dirty="0">
                <a:solidFill>
                  <a:srgbClr val="333333"/>
                </a:solidFill>
                <a:effectLst/>
                <a:latin typeface="Calibri" panose="020F0502020204030204" pitchFamily="34" charset="0"/>
              </a:rPr>
              <a:t>Urim and Thummim:</a:t>
            </a:r>
          </a:p>
          <a:p>
            <a:r>
              <a:rPr lang="en-US" sz="1200" b="0" i="0" dirty="0">
                <a:solidFill>
                  <a:srgbClr val="333333"/>
                </a:solidFill>
                <a:effectLst/>
                <a:latin typeface="Calibri" panose="020F0502020204030204" pitchFamily="34" charset="0"/>
              </a:rPr>
              <a:t>Joseph Smith and his scribes wrote of two instruments used in translating the Book of Mormon. According to witnesses of the translation, when Joseph looked into the instruments, the words of scripture appeared in English. One instrument, called in the Book of Mormon the “interpreters,” is better known to Latter-day Saints today as the “</a:t>
            </a:r>
            <a:r>
              <a:rPr lang="en-US" sz="1200" b="0" i="0" dirty="0" err="1">
                <a:solidFill>
                  <a:srgbClr val="333333"/>
                </a:solidFill>
                <a:effectLst/>
                <a:latin typeface="Calibri" panose="020F0502020204030204" pitchFamily="34" charset="0"/>
              </a:rPr>
              <a:t>Urim</a:t>
            </a:r>
            <a:r>
              <a:rPr lang="en-US" sz="1200" b="0" i="0" dirty="0">
                <a:solidFill>
                  <a:srgbClr val="333333"/>
                </a:solidFill>
                <a:effectLst/>
                <a:latin typeface="Calibri" panose="020F0502020204030204" pitchFamily="34" charset="0"/>
              </a:rPr>
              <a:t> and </a:t>
            </a:r>
            <a:r>
              <a:rPr lang="en-US" sz="1200" b="0" i="0" dirty="0" err="1">
                <a:solidFill>
                  <a:srgbClr val="333333"/>
                </a:solidFill>
                <a:effectLst/>
                <a:latin typeface="Calibri" panose="020F0502020204030204" pitchFamily="34" charset="0"/>
              </a:rPr>
              <a:t>Thummim</a:t>
            </a:r>
            <a:r>
              <a:rPr lang="en-US" sz="1200" b="0" i="0" dirty="0">
                <a:solidFill>
                  <a:srgbClr val="333333"/>
                </a:solidFill>
                <a:effectLst/>
                <a:latin typeface="Calibri" panose="020F0502020204030204" pitchFamily="34" charset="0"/>
              </a:rPr>
              <a:t>.” Joseph found the interpreters buried in the hill with the plates. Those who saw the interpreters described them as a clear pair of stones bound together with a metal rim. The Book of Mormon referred to this instrument, together with its breastplate, as a device “kept and preserved by the hand of the Lord” and “handed down from generation to generation, for the purpose of interpreting languages.”</a:t>
            </a:r>
          </a:p>
          <a:p>
            <a:r>
              <a:rPr lang="en-US" sz="1200" dirty="0">
                <a:solidFill>
                  <a:srgbClr val="333333"/>
                </a:solidFill>
                <a:latin typeface="Calibri" panose="020F0502020204030204" pitchFamily="34" charset="0"/>
              </a:rPr>
              <a:t>Topics—Book of Mormon Translators</a:t>
            </a:r>
            <a:endParaRPr lang="en-US" sz="1200" dirty="0"/>
          </a:p>
        </p:txBody>
      </p:sp>
      <p:sp>
        <p:nvSpPr>
          <p:cNvPr id="3" name="Rectangle 2"/>
          <p:cNvSpPr/>
          <p:nvPr/>
        </p:nvSpPr>
        <p:spPr>
          <a:xfrm>
            <a:off x="0" y="2123658"/>
            <a:ext cx="6096000" cy="2031325"/>
          </a:xfrm>
          <a:prstGeom prst="rect">
            <a:avLst/>
          </a:prstGeom>
          <a:ln>
            <a:solidFill>
              <a:schemeClr val="tx1"/>
            </a:solidFill>
          </a:ln>
        </p:spPr>
        <p:txBody>
          <a:bodyPr>
            <a:spAutoFit/>
          </a:bodyPr>
          <a:lstStyle/>
          <a:p>
            <a:r>
              <a:rPr lang="en-US" sz="1400" b="1" i="0" dirty="0">
                <a:effectLst/>
              </a:rPr>
              <a:t>George Reynolds</a:t>
            </a:r>
            <a:r>
              <a:rPr lang="en-US" sz="1400" b="0" i="0" dirty="0">
                <a:effectLst/>
              </a:rPr>
              <a:t> (January 1, 1842 – August 9, 1909) was a </a:t>
            </a:r>
            <a:r>
              <a:rPr lang="en-US" sz="1400" b="0" i="0" u="none" strike="noStrike" dirty="0">
                <a:effectLst/>
              </a:rPr>
              <a:t>general authority</a:t>
            </a:r>
            <a:r>
              <a:rPr lang="en-US" sz="1400" b="0" i="0" dirty="0">
                <a:effectLst/>
              </a:rPr>
              <a:t> of </a:t>
            </a:r>
            <a:r>
              <a:rPr lang="en-US" sz="1400" b="0" i="0" u="none" strike="noStrike" dirty="0">
                <a:effectLst/>
              </a:rPr>
              <a:t>The Church of Jesus Christ of Latter-day Saints</a:t>
            </a:r>
            <a:r>
              <a:rPr lang="en-US" sz="1400" b="0" i="0" dirty="0">
                <a:effectLst/>
              </a:rPr>
              <a:t> (LDS Church), a longtime secretary to the </a:t>
            </a:r>
            <a:r>
              <a:rPr lang="en-US" sz="1400" b="0" i="0" u="none" strike="noStrike" dirty="0">
                <a:effectLst/>
              </a:rPr>
              <a:t>First Presidency</a:t>
            </a:r>
            <a:r>
              <a:rPr lang="en-US" sz="1400" b="0" i="0" dirty="0">
                <a:effectLst/>
              </a:rPr>
              <a:t> of the LDS Church, and a party to the 1878 </a:t>
            </a:r>
            <a:r>
              <a:rPr lang="en-US" sz="1400" b="0" i="0" u="none" strike="noStrike" dirty="0">
                <a:effectLst/>
              </a:rPr>
              <a:t>United States Supreme Court</a:t>
            </a:r>
            <a:r>
              <a:rPr lang="en-US" sz="1400" b="0" i="0" dirty="0">
                <a:effectLst/>
              </a:rPr>
              <a:t> case </a:t>
            </a:r>
            <a:r>
              <a:rPr lang="en-US" sz="1400" b="0" i="1" u="none" strike="noStrike" dirty="0">
                <a:effectLst/>
              </a:rPr>
              <a:t>Reynolds v. United States</a:t>
            </a:r>
            <a:r>
              <a:rPr lang="en-US" sz="1400" b="0" i="0" dirty="0">
                <a:effectLst/>
              </a:rPr>
              <a:t>, the first </a:t>
            </a:r>
            <a:r>
              <a:rPr lang="en-US" sz="1400" b="0" i="0" u="none" strike="noStrike" dirty="0">
                <a:effectLst/>
              </a:rPr>
              <a:t>freedom of religion</a:t>
            </a:r>
            <a:r>
              <a:rPr lang="en-US" sz="1400" b="0" i="0" dirty="0">
                <a:effectLst/>
              </a:rPr>
              <a:t> case to issue from that court. </a:t>
            </a:r>
            <a:r>
              <a:rPr lang="en-US" sz="1400" dirty="0"/>
              <a:t>Reynolds, George (1879). </a:t>
            </a:r>
            <a:r>
              <a:rPr lang="en-US" sz="1400" i="1" dirty="0"/>
              <a:t>The Book of Abraham: Its Authenticity Established as a Divine and Ancient Record: With Copious References to Ancient and Modern Authorities</a:t>
            </a:r>
            <a:r>
              <a:rPr lang="en-US" sz="1400" dirty="0"/>
              <a:t>. Salt Lake City, Utah: Deseret New Printing &amp; Publishing.</a:t>
            </a:r>
          </a:p>
          <a:p>
            <a:r>
              <a:rPr lang="en-US" sz="1400" dirty="0"/>
              <a:t>Wikipedia</a:t>
            </a:r>
          </a:p>
        </p:txBody>
      </p:sp>
      <p:sp>
        <p:nvSpPr>
          <p:cNvPr id="4" name="Rectangle 3"/>
          <p:cNvSpPr/>
          <p:nvPr/>
        </p:nvSpPr>
        <p:spPr>
          <a:xfrm>
            <a:off x="0" y="4113512"/>
            <a:ext cx="6096000" cy="646331"/>
          </a:xfrm>
          <a:prstGeom prst="rect">
            <a:avLst/>
          </a:prstGeom>
          <a:ln>
            <a:solidFill>
              <a:schemeClr val="tx1"/>
            </a:solidFill>
          </a:ln>
        </p:spPr>
        <p:txBody>
          <a:bodyPr wrap="square">
            <a:spAutoFit/>
          </a:bodyPr>
          <a:lstStyle/>
          <a:p>
            <a:r>
              <a:rPr lang="en-US" dirty="0"/>
              <a:t>BYU Cosmology Study the picture on slide 5 is from</a:t>
            </a:r>
          </a:p>
          <a:p>
            <a:r>
              <a:rPr lang="en-US" dirty="0"/>
              <a:t>http://www.scari.org/Mormons.United.html</a:t>
            </a:r>
          </a:p>
        </p:txBody>
      </p:sp>
      <p:sp>
        <p:nvSpPr>
          <p:cNvPr id="5" name="Rectangle 4"/>
          <p:cNvSpPr/>
          <p:nvPr/>
        </p:nvSpPr>
        <p:spPr>
          <a:xfrm>
            <a:off x="6096000" y="0"/>
            <a:ext cx="6096000" cy="4616648"/>
          </a:xfrm>
          <a:prstGeom prst="rect">
            <a:avLst/>
          </a:prstGeom>
          <a:ln>
            <a:solidFill>
              <a:schemeClr val="tx1"/>
            </a:solidFill>
          </a:ln>
        </p:spPr>
        <p:txBody>
          <a:bodyPr wrap="square">
            <a:spAutoFit/>
          </a:bodyPr>
          <a:lstStyle/>
          <a:p>
            <a:r>
              <a:rPr lang="en-US" sz="1400" dirty="0"/>
              <a:t>Joseph Smith’s Poetic Explanation of the vision (D&amp;C 76)</a:t>
            </a:r>
          </a:p>
          <a:p>
            <a:endParaRPr lang="en-US" sz="1400" dirty="0"/>
          </a:p>
          <a:p>
            <a:r>
              <a:rPr lang="en-US" sz="1400" i="1" dirty="0"/>
              <a:t>For thus </a:t>
            </a:r>
            <a:r>
              <a:rPr lang="en-US" sz="1400" i="1" dirty="0" err="1"/>
              <a:t>saith</a:t>
            </a:r>
            <a:r>
              <a:rPr lang="en-US" sz="1400" i="1" dirty="0"/>
              <a:t> the Lord, in the spirit of truth,</a:t>
            </a:r>
          </a:p>
          <a:p>
            <a:r>
              <a:rPr lang="en-US" sz="1400" i="1" dirty="0"/>
              <a:t>I am merciful, gracious and good unto those</a:t>
            </a:r>
          </a:p>
          <a:p>
            <a:r>
              <a:rPr lang="en-US" sz="1400" i="1" dirty="0"/>
              <a:t>That fear me, and live for the life that’s to come;</a:t>
            </a:r>
          </a:p>
          <a:p>
            <a:r>
              <a:rPr lang="en-US" sz="1400" i="1" dirty="0"/>
              <a:t>My delight is to honor the saints with repose;</a:t>
            </a:r>
          </a:p>
          <a:p>
            <a:endParaRPr lang="en-US" sz="1400" i="1" dirty="0"/>
          </a:p>
          <a:p>
            <a:r>
              <a:rPr lang="en-US" sz="1400" i="1" dirty="0"/>
              <a:t>That serve me in righteousness true to the end;</a:t>
            </a:r>
          </a:p>
          <a:p>
            <a:r>
              <a:rPr lang="en-US" sz="1400" i="1" dirty="0"/>
              <a:t>Eternal’s their glory, and great their reward;</a:t>
            </a:r>
          </a:p>
          <a:p>
            <a:r>
              <a:rPr lang="en-US" sz="1400" i="1" dirty="0"/>
              <a:t>I’ll surely reveal all my </a:t>
            </a:r>
            <a:r>
              <a:rPr lang="en-US" sz="1400" i="1" dirty="0" err="1"/>
              <a:t>myst’ries</a:t>
            </a:r>
            <a:r>
              <a:rPr lang="en-US" sz="1400" i="1" dirty="0"/>
              <a:t> to them, will, </a:t>
            </a:r>
          </a:p>
          <a:p>
            <a:r>
              <a:rPr lang="en-US" sz="1400" i="1" dirty="0"/>
              <a:t>The great hidden </a:t>
            </a:r>
            <a:r>
              <a:rPr lang="en-US" sz="1400" i="1" dirty="0" err="1"/>
              <a:t>myst’ries</a:t>
            </a:r>
            <a:r>
              <a:rPr lang="en-US" sz="1400" i="1" dirty="0"/>
              <a:t> in my kingdom </a:t>
            </a:r>
            <a:r>
              <a:rPr lang="en-US" sz="1400" i="1" dirty="0" err="1"/>
              <a:t>stor’d</a:t>
            </a:r>
            <a:r>
              <a:rPr lang="en-US" sz="1400" i="1" dirty="0"/>
              <a:t>—</a:t>
            </a:r>
          </a:p>
          <a:p>
            <a:endParaRPr lang="en-US" sz="1400" i="1" dirty="0"/>
          </a:p>
          <a:p>
            <a:r>
              <a:rPr lang="en-US" sz="1400" i="1" dirty="0"/>
              <a:t>From the council in </a:t>
            </a:r>
            <a:r>
              <a:rPr lang="en-US" sz="1400" i="1" dirty="0" err="1"/>
              <a:t>Kolob</a:t>
            </a:r>
            <a:r>
              <a:rPr lang="en-US" sz="1400" i="1" dirty="0"/>
              <a:t>, to time on the earth.</a:t>
            </a:r>
          </a:p>
          <a:p>
            <a:r>
              <a:rPr lang="en-US" sz="1400" i="1" dirty="0"/>
              <a:t>And for ages to come unto them I will show</a:t>
            </a:r>
          </a:p>
          <a:p>
            <a:r>
              <a:rPr lang="en-US" sz="1400" i="1" dirty="0"/>
              <a:t>My pleasure &amp; will, what my kingdom will do.</a:t>
            </a:r>
          </a:p>
          <a:p>
            <a:r>
              <a:rPr lang="en-US" sz="1400" i="1" dirty="0"/>
              <a:t>Eternity’s wonders they truly shall know.</a:t>
            </a:r>
          </a:p>
          <a:p>
            <a:endParaRPr lang="en-US" sz="1400" i="1" dirty="0"/>
          </a:p>
          <a:p>
            <a:r>
              <a:rPr lang="en-US" sz="1400" i="1" dirty="0"/>
              <a:t>Times and Season </a:t>
            </a:r>
            <a:r>
              <a:rPr lang="en-US" sz="1400" dirty="0"/>
              <a:t>1 Feb. 1843</a:t>
            </a:r>
          </a:p>
          <a:p>
            <a:endParaRPr lang="en-US" sz="1400" dirty="0"/>
          </a:p>
          <a:p>
            <a:endParaRPr lang="en-US" sz="1400" dirty="0"/>
          </a:p>
          <a:p>
            <a:endParaRPr lang="en-US" sz="1400" i="1" dirty="0"/>
          </a:p>
        </p:txBody>
      </p:sp>
      <p:sp>
        <p:nvSpPr>
          <p:cNvPr id="6" name="Rectangle 5"/>
          <p:cNvSpPr/>
          <p:nvPr/>
        </p:nvSpPr>
        <p:spPr>
          <a:xfrm>
            <a:off x="0" y="4775231"/>
            <a:ext cx="12192000" cy="2062103"/>
          </a:xfrm>
          <a:prstGeom prst="rect">
            <a:avLst/>
          </a:prstGeom>
          <a:ln>
            <a:solidFill>
              <a:schemeClr val="tx1"/>
            </a:solidFill>
          </a:ln>
        </p:spPr>
        <p:txBody>
          <a:bodyPr wrap="square">
            <a:spAutoFit/>
          </a:bodyPr>
          <a:lstStyle/>
          <a:p>
            <a:r>
              <a:rPr lang="en-US" sz="1600" b="1" dirty="0"/>
              <a:t>Abraham teaches the Egyptians:</a:t>
            </a:r>
          </a:p>
          <a:p>
            <a:r>
              <a:rPr lang="en-US" sz="1600" dirty="0"/>
              <a:t>“The book of Abraham states that God commanded the patriarch to show unto the Egyptians the things that He had revealed unto him. Josephus, in narrating this portion of Abraham's history—being only partially acquainted with the facts of the case from the authorities at his disposal—tells us that Abraham went down into Egypt to avoid the famine in Canaan, and to ‘become an auditor of their priests, and to know what they said concerning the gods; designing either to follow them it they had better notions than he, or to convert them into a better way if his own notions proved the truest.’  After his arrival in Egypt, …Joseph states that ‘Pharaoh gave Abraham leave to enter into conversation with the most learned among the Egyptians…” George Reynold, Book of Abraham, pp. 9-80.  </a:t>
            </a:r>
            <a:r>
              <a:rPr lang="en-US" sz="1600" b="1" dirty="0"/>
              <a:t>Josephus Book 1 Chapter 8 “Science came by the Chaldeans into Egypt, and from them to the Greeks also.”</a:t>
            </a:r>
          </a:p>
        </p:txBody>
      </p:sp>
    </p:spTree>
    <p:extLst>
      <p:ext uri="{BB962C8B-B14F-4D97-AF65-F5344CB8AC3E}">
        <p14:creationId xmlns:p14="http://schemas.microsoft.com/office/powerpoint/2010/main" val="2599844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683188" cy="3108543"/>
          </a:xfrm>
          <a:prstGeom prst="rect">
            <a:avLst/>
          </a:prstGeom>
          <a:noFill/>
          <a:ln>
            <a:solidFill>
              <a:schemeClr val="tx1"/>
            </a:solidFill>
          </a:ln>
        </p:spPr>
        <p:txBody>
          <a:bodyPr wrap="square" rtlCol="0">
            <a:spAutoFit/>
          </a:bodyPr>
          <a:lstStyle/>
          <a:p>
            <a:r>
              <a:rPr lang="en-US" sz="1400" b="1" dirty="0"/>
              <a:t>Noble and Great:</a:t>
            </a:r>
            <a:endParaRPr lang="en-US" sz="1400" dirty="0"/>
          </a:p>
          <a:p>
            <a:r>
              <a:rPr lang="en-US" sz="1400" dirty="0"/>
              <a:t>“But now there is a warning. Despite that calling which is spoken of in the scriptures as ‘foreordination,’ we have another inspired declaration: ‘Behold, there are many called, but few are chosen…’ (D&amp;C 121:34).</a:t>
            </a:r>
          </a:p>
          <a:p>
            <a:r>
              <a:rPr lang="en-US" sz="1400" dirty="0"/>
              <a:t>“This suggests that even though we have our free agency here, there are many who were foreordained before the world was, to a greater state than they have prepared themselves for here. Even though they might have been among the noble and great, from among whom the Father declared he would make his chosen leaders, they may fail of that calling here in mortality. Then the Lord poses this question: ‘…and why are they not chosen?’ (D&amp;C 121:34)</a:t>
            </a:r>
          </a:p>
          <a:p>
            <a:r>
              <a:rPr lang="en-US" sz="1400" dirty="0"/>
              <a:t>“Two answers were given: First, “Because their hearts are set so much upon the things of this world…’ And second, they ‘…aspire in the honors of men.’ (D&amp;C 121:35)</a:t>
            </a:r>
          </a:p>
          <a:p>
            <a:r>
              <a:rPr lang="en-US" sz="1400" dirty="0"/>
              <a:t>(Harold B. Lee, </a:t>
            </a:r>
            <a:r>
              <a:rPr lang="en-US" sz="1400" i="1" dirty="0"/>
              <a:t>Stand Ye in Holy Places, </a:t>
            </a:r>
            <a:r>
              <a:rPr lang="en-US" sz="1400" dirty="0"/>
              <a:t>p. 9) Also Bruce R. McConkie, </a:t>
            </a:r>
            <a:r>
              <a:rPr lang="en-US" sz="1400" i="1" dirty="0"/>
              <a:t>Mortal Messiah, 1:26</a:t>
            </a:r>
            <a:endParaRPr lang="en-US" sz="1400" dirty="0"/>
          </a:p>
        </p:txBody>
      </p:sp>
      <p:sp>
        <p:nvSpPr>
          <p:cNvPr id="3" name="Rectangle 2"/>
          <p:cNvSpPr/>
          <p:nvPr/>
        </p:nvSpPr>
        <p:spPr>
          <a:xfrm>
            <a:off x="0" y="3108543"/>
            <a:ext cx="6683188" cy="646331"/>
          </a:xfrm>
          <a:prstGeom prst="rect">
            <a:avLst/>
          </a:prstGeom>
          <a:ln>
            <a:solidFill>
              <a:schemeClr val="tx1"/>
            </a:solidFill>
          </a:ln>
        </p:spPr>
        <p:txBody>
          <a:bodyPr wrap="square">
            <a:spAutoFit/>
          </a:bodyPr>
          <a:lstStyle/>
          <a:p>
            <a:pPr fontAlgn="base"/>
            <a:r>
              <a:rPr lang="en-US" b="1" dirty="0">
                <a:latin typeface="Calibri" panose="020F0502020204030204" pitchFamily="34" charset="0"/>
              </a:rPr>
              <a:t>A Good Read on </a:t>
            </a:r>
            <a:r>
              <a:rPr lang="en-US" b="1" dirty="0" err="1">
                <a:latin typeface="Calibri" panose="020F0502020204030204" pitchFamily="34" charset="0"/>
              </a:rPr>
              <a:t>Premortal</a:t>
            </a:r>
            <a:r>
              <a:rPr lang="en-US" b="1" dirty="0">
                <a:latin typeface="Calibri" panose="020F0502020204030204" pitchFamily="34" charset="0"/>
              </a:rPr>
              <a:t> Life and why we are here</a:t>
            </a:r>
            <a:r>
              <a:rPr lang="en-US" dirty="0">
                <a:latin typeface="Calibri" panose="020F0502020204030204" pitchFamily="34" charset="0"/>
              </a:rPr>
              <a:t>:</a:t>
            </a:r>
          </a:p>
          <a:p>
            <a:pPr fontAlgn="base"/>
            <a:r>
              <a:rPr lang="en-US" dirty="0">
                <a:latin typeface="Calibri" panose="020F0502020204030204" pitchFamily="34" charset="0"/>
              </a:rPr>
              <a:t>The Mystery of Life by Boyd K. Packer October 1983 Gen. Conf.</a:t>
            </a:r>
            <a:endParaRPr lang="en-US" b="0" i="0" dirty="0">
              <a:effectLst/>
              <a:latin typeface="Calibri" panose="020F0502020204030204" pitchFamily="34" charset="0"/>
            </a:endParaRPr>
          </a:p>
        </p:txBody>
      </p:sp>
      <p:sp>
        <p:nvSpPr>
          <p:cNvPr id="5" name="TextBox 4">
            <a:extLst>
              <a:ext uri="{FF2B5EF4-FFF2-40B4-BE49-F238E27FC236}">
                <a16:creationId xmlns:a16="http://schemas.microsoft.com/office/drawing/2014/main" id="{33850790-751B-EBC0-494D-9348B99BE164}"/>
              </a:ext>
            </a:extLst>
          </p:cNvPr>
          <p:cNvSpPr txBox="1"/>
          <p:nvPr/>
        </p:nvSpPr>
        <p:spPr>
          <a:xfrm>
            <a:off x="0" y="3754874"/>
            <a:ext cx="6683188" cy="2123658"/>
          </a:xfrm>
          <a:prstGeom prst="rect">
            <a:avLst/>
          </a:prstGeom>
          <a:noFill/>
          <a:ln>
            <a:solidFill>
              <a:schemeClr val="tx1"/>
            </a:solidFill>
          </a:ln>
        </p:spPr>
        <p:txBody>
          <a:bodyPr wrap="square">
            <a:spAutoFit/>
          </a:bodyPr>
          <a:lstStyle/>
          <a:p>
            <a:pPr algn="l" fontAlgn="base">
              <a:spcAft>
                <a:spcPts val="1200"/>
              </a:spcAft>
              <a:buNone/>
            </a:pPr>
            <a:r>
              <a:rPr lang="en-US" sz="1400" b="1" i="0" dirty="0">
                <a:effectLst/>
              </a:rPr>
              <a:t>Greatness </a:t>
            </a:r>
            <a:r>
              <a:rPr lang="en-US" sz="1400" b="1" dirty="0"/>
              <a:t>of the Savior in the</a:t>
            </a:r>
            <a:r>
              <a:rPr lang="en-US" sz="1400" b="1" i="0" dirty="0">
                <a:effectLst/>
              </a:rPr>
              <a:t> </a:t>
            </a:r>
            <a:r>
              <a:rPr lang="en-US" sz="1400" b="1" dirty="0"/>
              <a:t>premortal life: </a:t>
            </a:r>
          </a:p>
          <a:p>
            <a:pPr algn="l" fontAlgn="base">
              <a:spcAft>
                <a:spcPts val="1200"/>
              </a:spcAft>
              <a:buNone/>
            </a:pPr>
            <a:r>
              <a:rPr lang="en-US" sz="1400" b="0" i="0" dirty="0">
                <a:effectLst/>
              </a:rPr>
              <a:t>Of [Jesus Christ] it was said that He is “more intelligent than they all.” (</a:t>
            </a:r>
            <a:r>
              <a:rPr lang="en-US" sz="1400" b="0" i="0" u="none" strike="noStrike" dirty="0">
                <a:effectLst/>
              </a:rPr>
              <a:t>Abraham 3:19</a:t>
            </a:r>
            <a:r>
              <a:rPr lang="en-US" sz="1400" b="0" i="0" dirty="0">
                <a:effectLst/>
              </a:rPr>
              <a:t>.) … Moreover, what the Lord knows is, fortunately, vastly more—not just barely more—than the combination of what all mortals know. (</a:t>
            </a:r>
            <a:r>
              <a:rPr lang="en-US" sz="1400" b="0" i="1" dirty="0">
                <a:effectLst/>
              </a:rPr>
              <a:t>All These Things Shall Give Thee Experience</a:t>
            </a:r>
            <a:r>
              <a:rPr lang="en-US" sz="1400" b="0" i="0" dirty="0">
                <a:effectLst/>
              </a:rPr>
              <a:t> [1979], 22)</a:t>
            </a:r>
          </a:p>
          <a:p>
            <a:pPr algn="l" fontAlgn="base">
              <a:spcAft>
                <a:spcPts val="1200"/>
              </a:spcAft>
            </a:pPr>
            <a:r>
              <a:rPr lang="en-US" sz="1400" b="0" i="0" dirty="0">
                <a:effectLst/>
              </a:rPr>
              <a:t>Our Divine Redeemer … far surpasses the individual and [total combination of] … capacities and achievements of all who have lived, live now, and will yet live! (“</a:t>
            </a:r>
            <a:r>
              <a:rPr lang="en-US" sz="1400" b="0" i="0" u="none" strike="noStrike" dirty="0">
                <a:effectLst/>
              </a:rPr>
              <a:t>O, Divine Redeemer</a:t>
            </a:r>
            <a:r>
              <a:rPr lang="en-US" sz="1400" b="0" i="0" dirty="0">
                <a:effectLst/>
              </a:rPr>
              <a:t>,” </a:t>
            </a:r>
            <a:r>
              <a:rPr lang="en-US" sz="1400" b="0" i="1" dirty="0">
                <a:effectLst/>
              </a:rPr>
              <a:t>Ensign</a:t>
            </a:r>
            <a:r>
              <a:rPr lang="en-US" sz="1400" b="0" i="0" dirty="0">
                <a:effectLst/>
              </a:rPr>
              <a:t>, Nov. 1981, 8)</a:t>
            </a:r>
          </a:p>
        </p:txBody>
      </p:sp>
    </p:spTree>
    <p:extLst>
      <p:ext uri="{BB962C8B-B14F-4D97-AF65-F5344CB8AC3E}">
        <p14:creationId xmlns:p14="http://schemas.microsoft.com/office/powerpoint/2010/main" val="3781325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acsimile 2">
            <a:extLst>
              <a:ext uri="{FF2B5EF4-FFF2-40B4-BE49-F238E27FC236}">
                <a16:creationId xmlns:a16="http://schemas.microsoft.com/office/drawing/2014/main" id="{69701DF0-0A33-4785-9BD2-99AB8F078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2564" y="736059"/>
            <a:ext cx="4446872" cy="42535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9A50486-CB41-46E6-94A4-2E296F8D3903}"/>
              </a:ext>
            </a:extLst>
          </p:cNvPr>
          <p:cNvSpPr/>
          <p:nvPr/>
        </p:nvSpPr>
        <p:spPr>
          <a:xfrm>
            <a:off x="266299" y="286155"/>
            <a:ext cx="3420177" cy="1754326"/>
          </a:xfrm>
          <a:prstGeom prst="rect">
            <a:avLst/>
          </a:prstGeom>
        </p:spPr>
        <p:txBody>
          <a:bodyPr wrap="square">
            <a:spAutoFit/>
          </a:bodyPr>
          <a:lstStyle/>
          <a:p>
            <a:r>
              <a:rPr lang="en-US" sz="1200" dirty="0">
                <a:solidFill>
                  <a:srgbClr val="333333"/>
                </a:solidFill>
                <a:latin typeface="Calibri" panose="020F0502020204030204" pitchFamily="34" charset="0"/>
              </a:rPr>
              <a:t>Fig. 1. </a:t>
            </a:r>
            <a:r>
              <a:rPr lang="en-US" sz="1200" dirty="0" err="1">
                <a:solidFill>
                  <a:srgbClr val="333333"/>
                </a:solidFill>
                <a:latin typeface="Calibri" panose="020F0502020204030204" pitchFamily="34" charset="0"/>
              </a:rPr>
              <a:t>Kolob</a:t>
            </a:r>
            <a:r>
              <a:rPr lang="en-US" sz="1200" dirty="0">
                <a:solidFill>
                  <a:srgbClr val="333333"/>
                </a:solidFill>
                <a:latin typeface="Calibri" panose="020F0502020204030204" pitchFamily="34" charset="0"/>
              </a:rPr>
              <a:t>, signifying the first creation, nearest to the celestial, or the residence of God. First in government, the last pertaining to the measurement of time. The measurement according to celestial time, which celestial time signifies one day to a cubit. One day in </a:t>
            </a:r>
            <a:r>
              <a:rPr lang="en-US" sz="1200" dirty="0" err="1">
                <a:solidFill>
                  <a:srgbClr val="333333"/>
                </a:solidFill>
                <a:latin typeface="Calibri" panose="020F0502020204030204" pitchFamily="34" charset="0"/>
              </a:rPr>
              <a:t>Kolob</a:t>
            </a:r>
            <a:r>
              <a:rPr lang="en-US" sz="1200" dirty="0">
                <a:solidFill>
                  <a:srgbClr val="333333"/>
                </a:solidFill>
                <a:latin typeface="Calibri" panose="020F0502020204030204" pitchFamily="34" charset="0"/>
              </a:rPr>
              <a:t> is equal to a thousand years according to the measurement of this earth, which is called by the Egyptians Jah-oh-eh.</a:t>
            </a:r>
            <a:endParaRPr lang="en-US" sz="1200" dirty="0"/>
          </a:p>
        </p:txBody>
      </p:sp>
      <p:sp>
        <p:nvSpPr>
          <p:cNvPr id="3" name="Rectangle 2">
            <a:extLst>
              <a:ext uri="{FF2B5EF4-FFF2-40B4-BE49-F238E27FC236}">
                <a16:creationId xmlns:a16="http://schemas.microsoft.com/office/drawing/2014/main" id="{D51E4FFA-FF4C-48EE-9B57-0D5B4ACA68EB}"/>
              </a:ext>
            </a:extLst>
          </p:cNvPr>
          <p:cNvSpPr/>
          <p:nvPr/>
        </p:nvSpPr>
        <p:spPr>
          <a:xfrm>
            <a:off x="266299" y="2170327"/>
            <a:ext cx="3670434" cy="1200329"/>
          </a:xfrm>
          <a:prstGeom prst="rect">
            <a:avLst/>
          </a:prstGeom>
        </p:spPr>
        <p:txBody>
          <a:bodyPr wrap="square">
            <a:spAutoFit/>
          </a:bodyPr>
          <a:lstStyle/>
          <a:p>
            <a:r>
              <a:rPr lang="en-US" sz="1200" dirty="0">
                <a:solidFill>
                  <a:srgbClr val="333333"/>
                </a:solidFill>
                <a:latin typeface="Calibri" panose="020F0502020204030204" pitchFamily="34" charset="0"/>
              </a:rPr>
              <a:t>Fig. 2. Stands next to </a:t>
            </a:r>
            <a:r>
              <a:rPr lang="en-US" sz="1200" dirty="0" err="1">
                <a:solidFill>
                  <a:srgbClr val="333333"/>
                </a:solidFill>
                <a:latin typeface="Calibri" panose="020F0502020204030204" pitchFamily="34" charset="0"/>
              </a:rPr>
              <a:t>Kolob</a:t>
            </a:r>
            <a:r>
              <a:rPr lang="en-US" sz="1200" dirty="0">
                <a:solidFill>
                  <a:srgbClr val="333333"/>
                </a:solidFill>
                <a:latin typeface="Calibri" panose="020F0502020204030204" pitchFamily="34" charset="0"/>
              </a:rPr>
              <a:t>, called by the Egyptians </a:t>
            </a:r>
            <a:r>
              <a:rPr lang="en-US" sz="1200" dirty="0" err="1">
                <a:solidFill>
                  <a:srgbClr val="333333"/>
                </a:solidFill>
                <a:latin typeface="Calibri" panose="020F0502020204030204" pitchFamily="34" charset="0"/>
              </a:rPr>
              <a:t>Oliblish</a:t>
            </a:r>
            <a:r>
              <a:rPr lang="en-US" sz="1200" dirty="0">
                <a:solidFill>
                  <a:srgbClr val="333333"/>
                </a:solidFill>
                <a:latin typeface="Calibri" panose="020F0502020204030204" pitchFamily="34" charset="0"/>
              </a:rPr>
              <a:t>, which is the next grand governing creation near to the celestial or the place where God resides; holding the key of power also, pertaining to other planets; as revealed from God to Abraham, as he offered sacrifice upon an altar, which he had built unto the Lord.</a:t>
            </a:r>
            <a:endParaRPr lang="en-US" sz="1200" dirty="0"/>
          </a:p>
        </p:txBody>
      </p:sp>
      <p:sp>
        <p:nvSpPr>
          <p:cNvPr id="4" name="Rectangle 3">
            <a:extLst>
              <a:ext uri="{FF2B5EF4-FFF2-40B4-BE49-F238E27FC236}">
                <a16:creationId xmlns:a16="http://schemas.microsoft.com/office/drawing/2014/main" id="{D4B19B62-E79C-46EE-869D-C7C9C6A79CE7}"/>
              </a:ext>
            </a:extLst>
          </p:cNvPr>
          <p:cNvSpPr/>
          <p:nvPr/>
        </p:nvSpPr>
        <p:spPr>
          <a:xfrm>
            <a:off x="266299" y="3685168"/>
            <a:ext cx="3246922" cy="1569660"/>
          </a:xfrm>
          <a:prstGeom prst="rect">
            <a:avLst/>
          </a:prstGeom>
        </p:spPr>
        <p:txBody>
          <a:bodyPr wrap="square">
            <a:spAutoFit/>
          </a:bodyPr>
          <a:lstStyle/>
          <a:p>
            <a:r>
              <a:rPr lang="en-US" sz="1200" dirty="0">
                <a:solidFill>
                  <a:srgbClr val="333333"/>
                </a:solidFill>
                <a:latin typeface="Calibri" panose="020F0502020204030204" pitchFamily="34" charset="0"/>
              </a:rPr>
              <a:t>Fig. 3. Is made to represent God, sitting upon his throne, clothed with power and authority; with a crown of eternal light upon his head; representing also the grand Key-words of the Holy Priesthood, as revealed to Adam in the Garden of Eden, as also to Seth, Noah, Melchizedek, Abraham, and all to whom the Priesthood was revealed.</a:t>
            </a:r>
            <a:endParaRPr lang="en-US" sz="1200" dirty="0"/>
          </a:p>
        </p:txBody>
      </p:sp>
      <p:sp>
        <p:nvSpPr>
          <p:cNvPr id="5" name="Rectangle 4">
            <a:extLst>
              <a:ext uri="{FF2B5EF4-FFF2-40B4-BE49-F238E27FC236}">
                <a16:creationId xmlns:a16="http://schemas.microsoft.com/office/drawing/2014/main" id="{55C4736E-4B4F-4299-BFC6-972DF5D54580}"/>
              </a:ext>
            </a:extLst>
          </p:cNvPr>
          <p:cNvSpPr/>
          <p:nvPr/>
        </p:nvSpPr>
        <p:spPr>
          <a:xfrm>
            <a:off x="266299" y="5384673"/>
            <a:ext cx="3420176" cy="1384995"/>
          </a:xfrm>
          <a:prstGeom prst="rect">
            <a:avLst/>
          </a:prstGeom>
        </p:spPr>
        <p:txBody>
          <a:bodyPr wrap="square">
            <a:spAutoFit/>
          </a:bodyPr>
          <a:lstStyle/>
          <a:p>
            <a:r>
              <a:rPr lang="en-US" sz="1200" dirty="0">
                <a:solidFill>
                  <a:srgbClr val="333333"/>
                </a:solidFill>
                <a:latin typeface="Calibri" panose="020F0502020204030204" pitchFamily="34" charset="0"/>
              </a:rPr>
              <a:t>Fig. 4. Answers to the Hebrew word </a:t>
            </a:r>
            <a:r>
              <a:rPr lang="en-US" sz="1200" dirty="0" err="1">
                <a:solidFill>
                  <a:srgbClr val="333333"/>
                </a:solidFill>
                <a:latin typeface="Calibri" panose="020F0502020204030204" pitchFamily="34" charset="0"/>
              </a:rPr>
              <a:t>Raukeeyang</a:t>
            </a:r>
            <a:r>
              <a:rPr lang="en-US" sz="1200" dirty="0">
                <a:solidFill>
                  <a:srgbClr val="333333"/>
                </a:solidFill>
                <a:latin typeface="Calibri" panose="020F0502020204030204" pitchFamily="34" charset="0"/>
              </a:rPr>
              <a:t>, signifying expanse, or the firmament of the heavens; also a numerical figure, in Egyptian signifying one thousand; answering to the measuring of the time of </a:t>
            </a:r>
            <a:r>
              <a:rPr lang="en-US" sz="1200" dirty="0" err="1">
                <a:solidFill>
                  <a:srgbClr val="333333"/>
                </a:solidFill>
                <a:latin typeface="Calibri" panose="020F0502020204030204" pitchFamily="34" charset="0"/>
              </a:rPr>
              <a:t>Oliblish</a:t>
            </a:r>
            <a:r>
              <a:rPr lang="en-US" sz="1200" dirty="0">
                <a:solidFill>
                  <a:srgbClr val="333333"/>
                </a:solidFill>
                <a:latin typeface="Calibri" panose="020F0502020204030204" pitchFamily="34" charset="0"/>
              </a:rPr>
              <a:t>, which is equal with </a:t>
            </a:r>
            <a:r>
              <a:rPr lang="en-US" sz="1200" dirty="0" err="1">
                <a:solidFill>
                  <a:srgbClr val="333333"/>
                </a:solidFill>
                <a:latin typeface="Calibri" panose="020F0502020204030204" pitchFamily="34" charset="0"/>
              </a:rPr>
              <a:t>Kolob</a:t>
            </a:r>
            <a:r>
              <a:rPr lang="en-US" sz="1200" dirty="0">
                <a:solidFill>
                  <a:srgbClr val="333333"/>
                </a:solidFill>
                <a:latin typeface="Calibri" panose="020F0502020204030204" pitchFamily="34" charset="0"/>
              </a:rPr>
              <a:t> in its revolution and in its measuring of time.</a:t>
            </a:r>
            <a:endParaRPr lang="en-US" sz="1200" dirty="0"/>
          </a:p>
        </p:txBody>
      </p:sp>
      <p:sp>
        <p:nvSpPr>
          <p:cNvPr id="6" name="Rectangle 5">
            <a:extLst>
              <a:ext uri="{FF2B5EF4-FFF2-40B4-BE49-F238E27FC236}">
                <a16:creationId xmlns:a16="http://schemas.microsoft.com/office/drawing/2014/main" id="{6D91F4AE-8692-4457-9C32-0DCF0EE60DEE}"/>
              </a:ext>
            </a:extLst>
          </p:cNvPr>
          <p:cNvSpPr/>
          <p:nvPr/>
        </p:nvSpPr>
        <p:spPr>
          <a:xfrm>
            <a:off x="8351520" y="194169"/>
            <a:ext cx="3840480" cy="2123658"/>
          </a:xfrm>
          <a:prstGeom prst="rect">
            <a:avLst/>
          </a:prstGeom>
        </p:spPr>
        <p:txBody>
          <a:bodyPr wrap="square">
            <a:spAutoFit/>
          </a:bodyPr>
          <a:lstStyle/>
          <a:p>
            <a:r>
              <a:rPr lang="en-US" sz="1200" dirty="0">
                <a:solidFill>
                  <a:srgbClr val="333333"/>
                </a:solidFill>
                <a:latin typeface="Calibri" panose="020F0502020204030204" pitchFamily="34" charset="0"/>
              </a:rPr>
              <a:t>Fig. 5. Is called in Egyptian </a:t>
            </a:r>
            <a:r>
              <a:rPr lang="en-US" sz="1200" dirty="0" err="1">
                <a:solidFill>
                  <a:srgbClr val="333333"/>
                </a:solidFill>
                <a:latin typeface="Calibri" panose="020F0502020204030204" pitchFamily="34" charset="0"/>
              </a:rPr>
              <a:t>Enish</a:t>
            </a:r>
            <a:r>
              <a:rPr lang="en-US" sz="1200" dirty="0">
                <a:solidFill>
                  <a:srgbClr val="333333"/>
                </a:solidFill>
                <a:latin typeface="Calibri" panose="020F0502020204030204" pitchFamily="34" charset="0"/>
              </a:rPr>
              <a:t>-go-on-dosh; this is one of the governing planets also, and is said by the Egyptians to be the Sun, and to borrow its light from </a:t>
            </a:r>
            <a:r>
              <a:rPr lang="en-US" sz="1200" dirty="0" err="1">
                <a:solidFill>
                  <a:srgbClr val="333333"/>
                </a:solidFill>
                <a:latin typeface="Calibri" panose="020F0502020204030204" pitchFamily="34" charset="0"/>
              </a:rPr>
              <a:t>Kolob</a:t>
            </a:r>
            <a:r>
              <a:rPr lang="en-US" sz="1200" dirty="0">
                <a:solidFill>
                  <a:srgbClr val="333333"/>
                </a:solidFill>
                <a:latin typeface="Calibri" panose="020F0502020204030204" pitchFamily="34" charset="0"/>
              </a:rPr>
              <a:t> through the medium of Kae-e-</a:t>
            </a:r>
            <a:r>
              <a:rPr lang="en-US" sz="1200" dirty="0" err="1">
                <a:solidFill>
                  <a:srgbClr val="333333"/>
                </a:solidFill>
                <a:latin typeface="Calibri" panose="020F0502020204030204" pitchFamily="34" charset="0"/>
              </a:rPr>
              <a:t>vanrash</a:t>
            </a:r>
            <a:r>
              <a:rPr lang="en-US" sz="1200" dirty="0">
                <a:solidFill>
                  <a:srgbClr val="333333"/>
                </a:solidFill>
                <a:latin typeface="Calibri" panose="020F0502020204030204" pitchFamily="34" charset="0"/>
              </a:rPr>
              <a:t>, which is the grand Key, or, in other words, the governing power, which governs fifteen other fixed planets or stars, as also </a:t>
            </a:r>
            <a:r>
              <a:rPr lang="en-US" sz="1200" dirty="0" err="1">
                <a:solidFill>
                  <a:srgbClr val="333333"/>
                </a:solidFill>
                <a:latin typeface="Calibri" panose="020F0502020204030204" pitchFamily="34" charset="0"/>
              </a:rPr>
              <a:t>Floeese</a:t>
            </a:r>
            <a:r>
              <a:rPr lang="en-US" sz="1200" dirty="0">
                <a:solidFill>
                  <a:srgbClr val="333333"/>
                </a:solidFill>
                <a:latin typeface="Calibri" panose="020F0502020204030204" pitchFamily="34" charset="0"/>
              </a:rPr>
              <a:t> or the Moon, the Earth and the Sun in their annual revolutions. This planet receives its power through the medium of </a:t>
            </a:r>
            <a:r>
              <a:rPr lang="en-US" sz="1200" dirty="0" err="1">
                <a:solidFill>
                  <a:srgbClr val="333333"/>
                </a:solidFill>
                <a:latin typeface="Calibri" panose="020F0502020204030204" pitchFamily="34" charset="0"/>
              </a:rPr>
              <a:t>Kli</a:t>
            </a:r>
            <a:r>
              <a:rPr lang="en-US" sz="1200" dirty="0">
                <a:solidFill>
                  <a:srgbClr val="333333"/>
                </a:solidFill>
                <a:latin typeface="Calibri" panose="020F0502020204030204" pitchFamily="34" charset="0"/>
              </a:rPr>
              <a:t>-</a:t>
            </a:r>
            <a:r>
              <a:rPr lang="en-US" sz="1200" dirty="0" err="1">
                <a:solidFill>
                  <a:srgbClr val="333333"/>
                </a:solidFill>
                <a:latin typeface="Calibri" panose="020F0502020204030204" pitchFamily="34" charset="0"/>
              </a:rPr>
              <a:t>flos</a:t>
            </a:r>
            <a:r>
              <a:rPr lang="en-US" sz="1200" dirty="0">
                <a:solidFill>
                  <a:srgbClr val="333333"/>
                </a:solidFill>
                <a:latin typeface="Calibri" panose="020F0502020204030204" pitchFamily="34" charset="0"/>
              </a:rPr>
              <a:t>-is-es, or Hah-ko-kau-beam, the stars represented by numbers 22 and 23, receiving light from the revolutions of </a:t>
            </a:r>
            <a:r>
              <a:rPr lang="en-US" sz="1200" dirty="0" err="1">
                <a:solidFill>
                  <a:srgbClr val="333333"/>
                </a:solidFill>
                <a:latin typeface="Calibri" panose="020F0502020204030204" pitchFamily="34" charset="0"/>
              </a:rPr>
              <a:t>Kolob</a:t>
            </a:r>
            <a:r>
              <a:rPr lang="en-US" sz="1200" dirty="0">
                <a:solidFill>
                  <a:srgbClr val="333333"/>
                </a:solidFill>
                <a:latin typeface="Calibri" panose="020F0502020204030204" pitchFamily="34" charset="0"/>
              </a:rPr>
              <a:t>.</a:t>
            </a:r>
            <a:endParaRPr lang="en-US" sz="1200" dirty="0"/>
          </a:p>
        </p:txBody>
      </p:sp>
      <p:sp>
        <p:nvSpPr>
          <p:cNvPr id="7" name="Rectangle 6">
            <a:extLst>
              <a:ext uri="{FF2B5EF4-FFF2-40B4-BE49-F238E27FC236}">
                <a16:creationId xmlns:a16="http://schemas.microsoft.com/office/drawing/2014/main" id="{D44523FF-365B-40F2-8297-B93CE1E928C3}"/>
              </a:ext>
            </a:extLst>
          </p:cNvPr>
          <p:cNvSpPr/>
          <p:nvPr/>
        </p:nvSpPr>
        <p:spPr>
          <a:xfrm>
            <a:off x="8351520" y="2667546"/>
            <a:ext cx="3766686" cy="2862322"/>
          </a:xfrm>
          <a:prstGeom prst="rect">
            <a:avLst/>
          </a:prstGeom>
        </p:spPr>
        <p:txBody>
          <a:bodyPr wrap="square">
            <a:spAutoFit/>
          </a:bodyPr>
          <a:lstStyle/>
          <a:p>
            <a:pPr fontAlgn="base"/>
            <a:r>
              <a:rPr lang="en-US" sz="1200" dirty="0">
                <a:solidFill>
                  <a:srgbClr val="333333"/>
                </a:solidFill>
                <a:latin typeface="Calibri" panose="020F0502020204030204" pitchFamily="34" charset="0"/>
              </a:rPr>
              <a:t>Fig. 6. Represents this earth in its four quarters.</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Fig. 7. Represents God sitting upon his throne, revealing through the heavens the grand Key-words of the Priesthood; as, also, the sign of the Holy Ghost unto Abraham, in the form of a dove.</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Fig. 8. Contains writings that cannot be revealed unto the world; but is to be had in the Holy Temple of God.</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Fig. 9. Ought not to be revealed at the present time.</a:t>
            </a:r>
          </a:p>
          <a:p>
            <a:pPr fontAlgn="base"/>
            <a:r>
              <a:rPr lang="en-US" sz="1200" dirty="0">
                <a:solidFill>
                  <a:srgbClr val="333333"/>
                </a:solidFill>
                <a:latin typeface="Calibri" panose="020F0502020204030204" pitchFamily="34" charset="0"/>
              </a:rPr>
              <a:t>Fig. 10. Also.</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Fig. 11. Also. If the world can find out these numbers, so let it be. Amen.</a:t>
            </a:r>
            <a:endParaRPr lang="en-US" sz="1200" b="0" i="0" dirty="0">
              <a:solidFill>
                <a:srgbClr val="333333"/>
              </a:solidFill>
              <a:effectLst/>
              <a:latin typeface="Calibri" panose="020F0502020204030204" pitchFamily="34" charset="0"/>
            </a:endParaRPr>
          </a:p>
        </p:txBody>
      </p:sp>
      <p:sp>
        <p:nvSpPr>
          <p:cNvPr id="8" name="Rectangle 7">
            <a:extLst>
              <a:ext uri="{FF2B5EF4-FFF2-40B4-BE49-F238E27FC236}">
                <a16:creationId xmlns:a16="http://schemas.microsoft.com/office/drawing/2014/main" id="{5F7A21F0-AD86-409B-B56E-21CC0FE710A4}"/>
              </a:ext>
            </a:extLst>
          </p:cNvPr>
          <p:cNvSpPr/>
          <p:nvPr/>
        </p:nvSpPr>
        <p:spPr>
          <a:xfrm>
            <a:off x="8390021" y="5846337"/>
            <a:ext cx="3535680" cy="461665"/>
          </a:xfrm>
          <a:prstGeom prst="rect">
            <a:avLst/>
          </a:prstGeom>
        </p:spPr>
        <p:txBody>
          <a:bodyPr wrap="square">
            <a:spAutoFit/>
          </a:bodyPr>
          <a:lstStyle/>
          <a:p>
            <a:r>
              <a:rPr lang="en-US" sz="1200" dirty="0">
                <a:solidFill>
                  <a:srgbClr val="333333"/>
                </a:solidFill>
                <a:latin typeface="Calibri" panose="020F0502020204030204" pitchFamily="34" charset="0"/>
              </a:rPr>
              <a:t>Figures 12, 13, 14, 15, 16, 17, 18, 19, 20, and 21 will be given in the own due time of the Lord.</a:t>
            </a:r>
            <a:endParaRPr lang="en-US" sz="1200" dirty="0"/>
          </a:p>
        </p:txBody>
      </p:sp>
      <p:sp>
        <p:nvSpPr>
          <p:cNvPr id="9" name="Rectangle 8">
            <a:extLst>
              <a:ext uri="{FF2B5EF4-FFF2-40B4-BE49-F238E27FC236}">
                <a16:creationId xmlns:a16="http://schemas.microsoft.com/office/drawing/2014/main" id="{DE19F882-5910-4534-AE92-127274FF9AFA}"/>
              </a:ext>
            </a:extLst>
          </p:cNvPr>
          <p:cNvSpPr/>
          <p:nvPr/>
        </p:nvSpPr>
        <p:spPr>
          <a:xfrm>
            <a:off x="4478956" y="5232705"/>
            <a:ext cx="3330342" cy="923330"/>
          </a:xfrm>
          <a:prstGeom prst="rect">
            <a:avLst/>
          </a:prstGeom>
        </p:spPr>
        <p:txBody>
          <a:bodyPr wrap="square">
            <a:spAutoFit/>
          </a:bodyPr>
          <a:lstStyle/>
          <a:p>
            <a:r>
              <a:rPr lang="en-US" dirty="0">
                <a:solidFill>
                  <a:srgbClr val="333333"/>
                </a:solidFill>
                <a:latin typeface="Calibri" panose="020F0502020204030204" pitchFamily="34" charset="0"/>
              </a:rPr>
              <a:t>The above translation is given as far as we have any right to give at the present time.</a:t>
            </a:r>
            <a:endParaRPr lang="en-US" dirty="0"/>
          </a:p>
        </p:txBody>
      </p:sp>
      <p:sp>
        <p:nvSpPr>
          <p:cNvPr id="10" name="Rectangle 9">
            <a:extLst>
              <a:ext uri="{FF2B5EF4-FFF2-40B4-BE49-F238E27FC236}">
                <a16:creationId xmlns:a16="http://schemas.microsoft.com/office/drawing/2014/main" id="{C26F257F-290C-428C-8128-10D452C92EE8}"/>
              </a:ext>
            </a:extLst>
          </p:cNvPr>
          <p:cNvSpPr/>
          <p:nvPr/>
        </p:nvSpPr>
        <p:spPr>
          <a:xfrm>
            <a:off x="8568409" y="6550366"/>
            <a:ext cx="3406702" cy="261610"/>
          </a:xfrm>
          <a:prstGeom prst="rect">
            <a:avLst/>
          </a:prstGeom>
        </p:spPr>
        <p:txBody>
          <a:bodyPr wrap="none">
            <a:spAutoFit/>
          </a:bodyPr>
          <a:lstStyle/>
          <a:p>
            <a:r>
              <a:rPr lang="en-US" sz="1100" dirty="0"/>
              <a:t>https://www.lds.org/scriptures/pgp/abr/fac-2?lang=eng</a:t>
            </a:r>
          </a:p>
        </p:txBody>
      </p:sp>
      <p:sp>
        <p:nvSpPr>
          <p:cNvPr id="11" name="Rectangle 10">
            <a:extLst>
              <a:ext uri="{FF2B5EF4-FFF2-40B4-BE49-F238E27FC236}">
                <a16:creationId xmlns:a16="http://schemas.microsoft.com/office/drawing/2014/main" id="{5FF2F0D7-D3CB-4242-9CAA-8CC3AB377309}"/>
              </a:ext>
            </a:extLst>
          </p:cNvPr>
          <p:cNvSpPr/>
          <p:nvPr/>
        </p:nvSpPr>
        <p:spPr>
          <a:xfrm>
            <a:off x="4305701" y="120268"/>
            <a:ext cx="3426594" cy="646331"/>
          </a:xfrm>
          <a:prstGeom prst="rect">
            <a:avLst/>
          </a:prstGeom>
        </p:spPr>
        <p:txBody>
          <a:bodyPr wrap="square">
            <a:spAutoFit/>
          </a:bodyPr>
          <a:lstStyle/>
          <a:p>
            <a:pPr algn="ctr" fontAlgn="base"/>
            <a:r>
              <a:rPr lang="en-US" dirty="0">
                <a:solidFill>
                  <a:srgbClr val="2A3753"/>
                </a:solidFill>
                <a:latin typeface="Palatino"/>
              </a:rPr>
              <a:t>A Facsimile from the Book of Abraham No. 2</a:t>
            </a:r>
            <a:endParaRPr lang="en-US" b="0" dirty="0">
              <a:solidFill>
                <a:srgbClr val="2A3753"/>
              </a:solidFill>
              <a:effectLst/>
              <a:latin typeface="Palatino"/>
            </a:endParaRPr>
          </a:p>
        </p:txBody>
      </p:sp>
    </p:spTree>
    <p:extLst>
      <p:ext uri="{BB962C8B-B14F-4D97-AF65-F5344CB8AC3E}">
        <p14:creationId xmlns:p14="http://schemas.microsoft.com/office/powerpoint/2010/main" val="1566503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B2D8A45-4F34-4B0D-82AB-3A45AF16770B}"/>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4" name="TextBox 3"/>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3:1</a:t>
            </a:r>
          </a:p>
        </p:txBody>
      </p:sp>
      <p:sp>
        <p:nvSpPr>
          <p:cNvPr id="6" name="TextBox 5"/>
          <p:cNvSpPr txBox="1"/>
          <p:nvPr/>
        </p:nvSpPr>
        <p:spPr>
          <a:xfrm>
            <a:off x="142987" y="0"/>
            <a:ext cx="11906026" cy="1015663"/>
          </a:xfrm>
          <a:prstGeom prst="rect">
            <a:avLst/>
          </a:prstGeom>
          <a:noFill/>
        </p:spPr>
        <p:txBody>
          <a:bodyPr wrap="square" rtlCol="0">
            <a:spAutoFit/>
          </a:bodyPr>
          <a:lstStyle/>
          <a:p>
            <a:pPr algn="ctr"/>
            <a:r>
              <a:rPr lang="en-US" sz="6000" dirty="0" err="1">
                <a:solidFill>
                  <a:schemeClr val="bg1"/>
                </a:solidFill>
                <a:latin typeface="AR ESSENCE" panose="02000000000000000000" pitchFamily="2" charset="0"/>
              </a:rPr>
              <a:t>Urim</a:t>
            </a:r>
            <a:r>
              <a:rPr lang="en-US" sz="6000" dirty="0">
                <a:solidFill>
                  <a:schemeClr val="bg1"/>
                </a:solidFill>
                <a:latin typeface="AR ESSENCE" panose="02000000000000000000" pitchFamily="2" charset="0"/>
              </a:rPr>
              <a:t> and </a:t>
            </a:r>
            <a:r>
              <a:rPr lang="en-US" sz="6000" dirty="0" err="1">
                <a:solidFill>
                  <a:schemeClr val="bg1"/>
                </a:solidFill>
                <a:latin typeface="AR ESSENCE" panose="02000000000000000000" pitchFamily="2" charset="0"/>
              </a:rPr>
              <a:t>Thummin</a:t>
            </a:r>
            <a:endParaRPr lang="en-US" sz="6000" dirty="0">
              <a:solidFill>
                <a:schemeClr val="bg1"/>
              </a:solidFill>
              <a:latin typeface="AR ESSENCE" panose="02000000000000000000" pitchFamily="2" charset="0"/>
            </a:endParaRPr>
          </a:p>
        </p:txBody>
      </p:sp>
      <p:sp>
        <p:nvSpPr>
          <p:cNvPr id="5" name="TextBox 4"/>
          <p:cNvSpPr txBox="1"/>
          <p:nvPr/>
        </p:nvSpPr>
        <p:spPr>
          <a:xfrm>
            <a:off x="900056" y="1732699"/>
            <a:ext cx="3107168" cy="2862322"/>
          </a:xfrm>
          <a:prstGeom prst="rect">
            <a:avLst/>
          </a:prstGeom>
          <a:noFill/>
        </p:spPr>
        <p:txBody>
          <a:bodyPr wrap="square" rtlCol="0">
            <a:spAutoFit/>
          </a:bodyPr>
          <a:lstStyle/>
          <a:p>
            <a:r>
              <a:rPr lang="en-US" sz="2000" dirty="0">
                <a:solidFill>
                  <a:schemeClr val="bg1"/>
                </a:solidFill>
              </a:rPr>
              <a:t>An ancient instrument or tool prepared by God and used by Joseph Smith to aid in the translation of the Book of Mormon. </a:t>
            </a:r>
          </a:p>
          <a:p>
            <a:endParaRPr lang="en-US" sz="2000" dirty="0">
              <a:solidFill>
                <a:schemeClr val="bg1"/>
              </a:solidFill>
            </a:endParaRPr>
          </a:p>
          <a:p>
            <a:r>
              <a:rPr lang="en-US" sz="2000" dirty="0">
                <a:solidFill>
                  <a:schemeClr val="bg1"/>
                </a:solidFill>
              </a:rPr>
              <a:t>God provided a </a:t>
            </a:r>
            <a:r>
              <a:rPr lang="en-US" sz="2000" dirty="0" err="1">
                <a:solidFill>
                  <a:schemeClr val="bg1"/>
                </a:solidFill>
              </a:rPr>
              <a:t>Urim</a:t>
            </a:r>
            <a:r>
              <a:rPr lang="en-US" sz="2000" dirty="0">
                <a:solidFill>
                  <a:schemeClr val="bg1"/>
                </a:solidFill>
              </a:rPr>
              <a:t> and </a:t>
            </a:r>
            <a:r>
              <a:rPr lang="en-US" sz="2000" dirty="0" err="1">
                <a:solidFill>
                  <a:schemeClr val="bg1"/>
                </a:solidFill>
              </a:rPr>
              <a:t>Thummim</a:t>
            </a:r>
            <a:r>
              <a:rPr lang="en-US" sz="2000" dirty="0">
                <a:solidFill>
                  <a:schemeClr val="bg1"/>
                </a:solidFill>
              </a:rPr>
              <a:t> to His prophets in ancient times.</a:t>
            </a:r>
          </a:p>
        </p:txBody>
      </p:sp>
      <p:sp>
        <p:nvSpPr>
          <p:cNvPr id="2" name="Rectangle 1"/>
          <p:cNvSpPr/>
          <p:nvPr/>
        </p:nvSpPr>
        <p:spPr>
          <a:xfrm>
            <a:off x="7521387" y="1515256"/>
            <a:ext cx="4329953" cy="2308324"/>
          </a:xfrm>
          <a:prstGeom prst="rect">
            <a:avLst/>
          </a:prstGeom>
        </p:spPr>
        <p:txBody>
          <a:bodyPr wrap="square">
            <a:spAutoFit/>
          </a:bodyPr>
          <a:lstStyle/>
          <a:p>
            <a:r>
              <a:rPr lang="en-US" b="0" i="1" dirty="0">
                <a:solidFill>
                  <a:srgbClr val="FFFF00"/>
                </a:solidFill>
                <a:effectLst/>
                <a:latin typeface="Palatino"/>
              </a:rPr>
              <a:t>¶And thou shalt put in the breastplate of judgment the </a:t>
            </a:r>
            <a:r>
              <a:rPr lang="en-US" b="0" i="1" dirty="0" err="1">
                <a:solidFill>
                  <a:srgbClr val="FFFF00"/>
                </a:solidFill>
                <a:effectLst/>
                <a:latin typeface="Palatino"/>
              </a:rPr>
              <a:t>Urim</a:t>
            </a:r>
            <a:r>
              <a:rPr lang="en-US" b="0" i="1" dirty="0">
                <a:solidFill>
                  <a:srgbClr val="FFFF00"/>
                </a:solidFill>
                <a:effectLst/>
                <a:latin typeface="Palatino"/>
              </a:rPr>
              <a:t> and the </a:t>
            </a:r>
            <a:r>
              <a:rPr lang="en-US" b="0" i="1" dirty="0" err="1">
                <a:solidFill>
                  <a:srgbClr val="FFFF00"/>
                </a:solidFill>
                <a:effectLst/>
                <a:latin typeface="Palatino"/>
              </a:rPr>
              <a:t>Thummim</a:t>
            </a:r>
            <a:r>
              <a:rPr lang="en-US" b="0" i="1" dirty="0">
                <a:solidFill>
                  <a:srgbClr val="FFFF00"/>
                </a:solidFill>
                <a:effectLst/>
                <a:latin typeface="Palatino"/>
              </a:rPr>
              <a:t>; and they shall be upon Aaron’s heart, when he </a:t>
            </a:r>
            <a:r>
              <a:rPr lang="en-US" b="0" i="1" dirty="0" err="1">
                <a:solidFill>
                  <a:srgbClr val="FFFF00"/>
                </a:solidFill>
                <a:effectLst/>
                <a:latin typeface="Palatino"/>
              </a:rPr>
              <a:t>goeth</a:t>
            </a:r>
            <a:r>
              <a:rPr lang="en-US" b="0" i="1" dirty="0">
                <a:solidFill>
                  <a:srgbClr val="FFFF00"/>
                </a:solidFill>
                <a:effectLst/>
                <a:latin typeface="Palatino"/>
              </a:rPr>
              <a:t> in before the </a:t>
            </a:r>
            <a:r>
              <a:rPr lang="en-US" b="0" i="1" cap="small" dirty="0">
                <a:solidFill>
                  <a:srgbClr val="FFFF00"/>
                </a:solidFill>
                <a:effectLst/>
                <a:latin typeface="Palatino"/>
              </a:rPr>
              <a:t>Lord</a:t>
            </a:r>
            <a:r>
              <a:rPr lang="en-US" b="0" i="1" dirty="0">
                <a:solidFill>
                  <a:srgbClr val="FFFF00"/>
                </a:solidFill>
                <a:effectLst/>
                <a:latin typeface="Palatino"/>
              </a:rPr>
              <a:t>: and Aaron shall bear the judgment of the children of Israel upon his heart before the </a:t>
            </a:r>
            <a:r>
              <a:rPr lang="en-US" b="0" i="1" cap="small" dirty="0">
                <a:solidFill>
                  <a:srgbClr val="FFFF00"/>
                </a:solidFill>
                <a:effectLst/>
                <a:latin typeface="Palatino"/>
              </a:rPr>
              <a:t>Lord</a:t>
            </a:r>
            <a:r>
              <a:rPr lang="en-US" b="0" i="1" dirty="0">
                <a:solidFill>
                  <a:srgbClr val="FFFF00"/>
                </a:solidFill>
                <a:effectLst/>
                <a:latin typeface="Palatino"/>
              </a:rPr>
              <a:t> continually.</a:t>
            </a:r>
          </a:p>
          <a:p>
            <a:r>
              <a:rPr lang="en-US" i="1" dirty="0">
                <a:solidFill>
                  <a:srgbClr val="FFFF00"/>
                </a:solidFill>
                <a:latin typeface="Palatino"/>
              </a:rPr>
              <a:t>Exodus 28:30</a:t>
            </a:r>
            <a:endParaRPr lang="en-US" i="1" dirty="0">
              <a:solidFill>
                <a:srgbClr val="FFFF00"/>
              </a:solidFill>
            </a:endParaRPr>
          </a:p>
        </p:txBody>
      </p:sp>
      <p:sp>
        <p:nvSpPr>
          <p:cNvPr id="7" name="TextBox 6"/>
          <p:cNvSpPr txBox="1"/>
          <p:nvPr/>
        </p:nvSpPr>
        <p:spPr>
          <a:xfrm>
            <a:off x="5123329" y="850961"/>
            <a:ext cx="2528406" cy="523220"/>
          </a:xfrm>
          <a:prstGeom prst="rect">
            <a:avLst/>
          </a:prstGeom>
          <a:noFill/>
        </p:spPr>
        <p:txBody>
          <a:bodyPr wrap="square" rtlCol="0">
            <a:spAutoFit/>
          </a:bodyPr>
          <a:lstStyle/>
          <a:p>
            <a:r>
              <a:rPr lang="en-US" sz="2800" dirty="0">
                <a:solidFill>
                  <a:schemeClr val="bg1"/>
                </a:solidFill>
              </a:rPr>
              <a:t>Interpreters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282" y="1515256"/>
            <a:ext cx="2680446" cy="3657692"/>
          </a:xfrm>
          <a:prstGeom prst="rect">
            <a:avLst/>
          </a:prstGeom>
        </p:spPr>
      </p:pic>
      <p:sp>
        <p:nvSpPr>
          <p:cNvPr id="9" name="TextBox 8"/>
          <p:cNvSpPr txBox="1"/>
          <p:nvPr/>
        </p:nvSpPr>
        <p:spPr>
          <a:xfrm>
            <a:off x="1962733" y="5382152"/>
            <a:ext cx="6176683" cy="1015663"/>
          </a:xfrm>
          <a:prstGeom prst="rect">
            <a:avLst/>
          </a:prstGeom>
          <a:noFill/>
        </p:spPr>
        <p:txBody>
          <a:bodyPr wrap="square" rtlCol="0">
            <a:spAutoFit/>
          </a:bodyPr>
          <a:lstStyle/>
          <a:p>
            <a:r>
              <a:rPr lang="en-US" sz="2000" dirty="0">
                <a:solidFill>
                  <a:schemeClr val="bg1"/>
                </a:solidFill>
              </a:rPr>
              <a:t>“There were two stones in silver bows—and these stones, fastened to a breastplate, constituted what is called the </a:t>
            </a:r>
            <a:r>
              <a:rPr lang="en-US" sz="2000" dirty="0" err="1">
                <a:solidFill>
                  <a:schemeClr val="bg1"/>
                </a:solidFill>
              </a:rPr>
              <a:t>Urim</a:t>
            </a:r>
            <a:r>
              <a:rPr lang="en-US" sz="2000" dirty="0">
                <a:solidFill>
                  <a:schemeClr val="bg1"/>
                </a:solidFill>
              </a:rPr>
              <a:t> and </a:t>
            </a:r>
            <a:r>
              <a:rPr lang="en-US" sz="2000" dirty="0" err="1">
                <a:solidFill>
                  <a:schemeClr val="bg1"/>
                </a:solidFill>
              </a:rPr>
              <a:t>Thummim</a:t>
            </a:r>
            <a:r>
              <a:rPr lang="en-US" sz="2000" dirty="0">
                <a:solidFill>
                  <a:schemeClr val="bg1"/>
                </a:solidFill>
              </a:rPr>
              <a:t>.” </a:t>
            </a:r>
            <a:r>
              <a:rPr lang="en-US" sz="1200" dirty="0">
                <a:solidFill>
                  <a:schemeClr val="bg1"/>
                </a:solidFill>
              </a:rPr>
              <a:t>(Joseph Smith—History 1:35)</a:t>
            </a:r>
          </a:p>
        </p:txBody>
      </p:sp>
      <p:sp>
        <p:nvSpPr>
          <p:cNvPr id="10" name="TextBox 9"/>
          <p:cNvSpPr txBox="1"/>
          <p:nvPr/>
        </p:nvSpPr>
        <p:spPr>
          <a:xfrm>
            <a:off x="8625213" y="4595021"/>
            <a:ext cx="2953871" cy="1323439"/>
          </a:xfrm>
          <a:prstGeom prst="rect">
            <a:avLst/>
          </a:prstGeom>
          <a:noFill/>
        </p:spPr>
        <p:txBody>
          <a:bodyPr wrap="square" rtlCol="0">
            <a:spAutoFit/>
          </a:bodyPr>
          <a:lstStyle/>
          <a:p>
            <a:r>
              <a:rPr lang="en-US" sz="2000" dirty="0">
                <a:solidFill>
                  <a:schemeClr val="bg1"/>
                </a:solidFill>
              </a:rPr>
              <a:t>“What became of these after his [Abraham’s] death we do not know.” (1)</a:t>
            </a:r>
          </a:p>
        </p:txBody>
      </p:sp>
    </p:spTree>
    <p:extLst>
      <p:ext uri="{BB962C8B-B14F-4D97-AF65-F5344CB8AC3E}">
        <p14:creationId xmlns:p14="http://schemas.microsoft.com/office/powerpoint/2010/main" val="251857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CA6164-8840-4C94-A885-38A2556140A0}"/>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4" name="TextBox 3"/>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3:2</a:t>
            </a:r>
          </a:p>
        </p:txBody>
      </p:sp>
      <p:sp>
        <p:nvSpPr>
          <p:cNvPr id="6" name="TextBox 5"/>
          <p:cNvSpPr txBox="1"/>
          <p:nvPr/>
        </p:nvSpPr>
        <p:spPr>
          <a:xfrm>
            <a:off x="142987" y="0"/>
            <a:ext cx="11906026"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The Great Astronomer</a:t>
            </a:r>
          </a:p>
        </p:txBody>
      </p:sp>
      <p:sp>
        <p:nvSpPr>
          <p:cNvPr id="5" name="TextBox 4"/>
          <p:cNvSpPr txBox="1"/>
          <p:nvPr/>
        </p:nvSpPr>
        <p:spPr>
          <a:xfrm>
            <a:off x="605118" y="1732699"/>
            <a:ext cx="3402106" cy="3785652"/>
          </a:xfrm>
          <a:prstGeom prst="rect">
            <a:avLst/>
          </a:prstGeom>
          <a:noFill/>
        </p:spPr>
        <p:txBody>
          <a:bodyPr wrap="square" rtlCol="0">
            <a:spAutoFit/>
          </a:bodyPr>
          <a:lstStyle/>
          <a:p>
            <a:r>
              <a:rPr lang="en-US" sz="2000" dirty="0">
                <a:solidFill>
                  <a:schemeClr val="bg1"/>
                </a:solidFill>
              </a:rPr>
              <a:t>He [Abraham] saw, recorded, and taught the truths relative to the creation of the earth;</a:t>
            </a:r>
          </a:p>
          <a:p>
            <a:endParaRPr lang="en-US" sz="2000" dirty="0">
              <a:solidFill>
                <a:schemeClr val="bg1"/>
              </a:solidFill>
            </a:endParaRPr>
          </a:p>
          <a:p>
            <a:r>
              <a:rPr lang="en-US" sz="2000" dirty="0">
                <a:solidFill>
                  <a:schemeClr val="bg1"/>
                </a:solidFill>
              </a:rPr>
              <a:t>Of the movements and relationships of the sun, moon, and stars;</a:t>
            </a:r>
          </a:p>
          <a:p>
            <a:endParaRPr lang="en-US" sz="2000" dirty="0">
              <a:solidFill>
                <a:schemeClr val="bg1"/>
              </a:solidFill>
            </a:endParaRPr>
          </a:p>
          <a:p>
            <a:r>
              <a:rPr lang="en-US" sz="2000" dirty="0">
                <a:solidFill>
                  <a:schemeClr val="bg1"/>
                </a:solidFill>
              </a:rPr>
              <a:t>And of the positions and revolutions of the various spheres in the sidereal heavens.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117" y="143963"/>
            <a:ext cx="1013012" cy="1413996"/>
          </a:xfrm>
          <a:prstGeom prst="rect">
            <a:avLst/>
          </a:prstGeom>
        </p:spPr>
      </p:pic>
      <p:pic>
        <p:nvPicPr>
          <p:cNvPr id="2050" name="Picture 2" descr="http://i113.photobucket.com/albums/n206/ceruleanscarab/tumblr_m6ruhsjBHP1qeevc3o1_50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06306" y="1636434"/>
            <a:ext cx="6892317" cy="46007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620158" y="6369394"/>
            <a:ext cx="442750" cy="369332"/>
          </a:xfrm>
          <a:prstGeom prst="rect">
            <a:avLst/>
          </a:prstGeom>
        </p:spPr>
        <p:txBody>
          <a:bodyPr wrap="none">
            <a:spAutoFit/>
          </a:bodyPr>
          <a:lstStyle/>
          <a:p>
            <a:r>
              <a:rPr lang="en-US" dirty="0">
                <a:solidFill>
                  <a:schemeClr val="bg1"/>
                </a:solidFill>
              </a:rPr>
              <a:t>(9)</a:t>
            </a:r>
            <a:endParaRPr lang="en-US" dirty="0"/>
          </a:p>
        </p:txBody>
      </p:sp>
    </p:spTree>
    <p:extLst>
      <p:ext uri="{BB962C8B-B14F-4D97-AF65-F5344CB8AC3E}">
        <p14:creationId xmlns:p14="http://schemas.microsoft.com/office/powerpoint/2010/main" val="302074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60C6334-AA58-4C23-A108-A4F13E5FD3F3}"/>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4" name="TextBox 3"/>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3:2</a:t>
            </a:r>
          </a:p>
        </p:txBody>
      </p:sp>
      <p:sp>
        <p:nvSpPr>
          <p:cNvPr id="6" name="TextBox 5"/>
          <p:cNvSpPr txBox="1"/>
          <p:nvPr/>
        </p:nvSpPr>
        <p:spPr>
          <a:xfrm>
            <a:off x="142987" y="0"/>
            <a:ext cx="11906026"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Abraham’s Knowledge</a:t>
            </a:r>
          </a:p>
        </p:txBody>
      </p:sp>
      <p:sp>
        <p:nvSpPr>
          <p:cNvPr id="5" name="TextBox 4"/>
          <p:cNvSpPr txBox="1"/>
          <p:nvPr/>
        </p:nvSpPr>
        <p:spPr>
          <a:xfrm>
            <a:off x="430306" y="1240635"/>
            <a:ext cx="3402106" cy="1015663"/>
          </a:xfrm>
          <a:prstGeom prst="rect">
            <a:avLst/>
          </a:prstGeom>
          <a:noFill/>
        </p:spPr>
        <p:txBody>
          <a:bodyPr wrap="square" rtlCol="0">
            <a:spAutoFit/>
          </a:bodyPr>
          <a:lstStyle/>
          <a:p>
            <a:r>
              <a:rPr lang="en-US" sz="2000" dirty="0">
                <a:solidFill>
                  <a:schemeClr val="bg1"/>
                </a:solidFill>
              </a:rPr>
              <a:t>Through records handed down to him from the antediluvian patriarchs.</a:t>
            </a:r>
          </a:p>
        </p:txBody>
      </p:sp>
      <p:sp>
        <p:nvSpPr>
          <p:cNvPr id="9" name="TextBox 8"/>
          <p:cNvSpPr txBox="1"/>
          <p:nvPr/>
        </p:nvSpPr>
        <p:spPr>
          <a:xfrm>
            <a:off x="4123721" y="4355539"/>
            <a:ext cx="3402106" cy="1015663"/>
          </a:xfrm>
          <a:prstGeom prst="rect">
            <a:avLst/>
          </a:prstGeom>
          <a:noFill/>
        </p:spPr>
        <p:txBody>
          <a:bodyPr wrap="square" rtlCol="0">
            <a:spAutoFit/>
          </a:bodyPr>
          <a:lstStyle/>
          <a:p>
            <a:r>
              <a:rPr lang="en-US" sz="2000" dirty="0">
                <a:solidFill>
                  <a:schemeClr val="bg1"/>
                </a:solidFill>
              </a:rPr>
              <a:t>By the use of the </a:t>
            </a:r>
            <a:r>
              <a:rPr lang="en-US" sz="2000" dirty="0" err="1">
                <a:solidFill>
                  <a:schemeClr val="bg1"/>
                </a:solidFill>
              </a:rPr>
              <a:t>Urim</a:t>
            </a:r>
            <a:r>
              <a:rPr lang="en-US" sz="2000" dirty="0">
                <a:solidFill>
                  <a:schemeClr val="bg1"/>
                </a:solidFill>
              </a:rPr>
              <a:t> and </a:t>
            </a:r>
            <a:r>
              <a:rPr lang="en-US" sz="2000" dirty="0" err="1">
                <a:solidFill>
                  <a:schemeClr val="bg1"/>
                </a:solidFill>
              </a:rPr>
              <a:t>Thummim</a:t>
            </a:r>
            <a:r>
              <a:rPr lang="en-US" sz="2000" dirty="0">
                <a:solidFill>
                  <a:schemeClr val="bg1"/>
                </a:solidFill>
              </a:rPr>
              <a:t>, which he received from the Lord in Ur of Chaldea</a:t>
            </a:r>
          </a:p>
        </p:txBody>
      </p:sp>
      <p:sp>
        <p:nvSpPr>
          <p:cNvPr id="10" name="TextBox 9"/>
          <p:cNvSpPr txBox="1"/>
          <p:nvPr/>
        </p:nvSpPr>
        <p:spPr>
          <a:xfrm>
            <a:off x="8260978" y="2354718"/>
            <a:ext cx="3402106" cy="1938992"/>
          </a:xfrm>
          <a:prstGeom prst="rect">
            <a:avLst/>
          </a:prstGeom>
          <a:noFill/>
        </p:spPr>
        <p:txBody>
          <a:bodyPr wrap="square" rtlCol="0">
            <a:spAutoFit/>
          </a:bodyPr>
          <a:lstStyle/>
          <a:p>
            <a:r>
              <a:rPr lang="en-US" sz="2000" dirty="0">
                <a:solidFill>
                  <a:schemeClr val="bg1"/>
                </a:solidFill>
              </a:rPr>
              <a:t>“By direct communication with the Almighty, who, face to face, and with His own voice, explained to him the laws that govern His countless creations.”</a:t>
            </a:r>
          </a:p>
        </p:txBody>
      </p:sp>
      <p:sp>
        <p:nvSpPr>
          <p:cNvPr id="11" name="TextBox 10"/>
          <p:cNvSpPr txBox="1"/>
          <p:nvPr/>
        </p:nvSpPr>
        <p:spPr>
          <a:xfrm>
            <a:off x="11349363" y="6347549"/>
            <a:ext cx="699650" cy="369332"/>
          </a:xfrm>
          <a:prstGeom prst="rect">
            <a:avLst/>
          </a:prstGeom>
          <a:noFill/>
        </p:spPr>
        <p:txBody>
          <a:bodyPr wrap="square" rtlCol="0">
            <a:spAutoFit/>
          </a:bodyPr>
          <a:lstStyle/>
          <a:p>
            <a:pPr algn="r"/>
            <a:r>
              <a:rPr lang="en-US" dirty="0">
                <a:solidFill>
                  <a:schemeClr val="bg1"/>
                </a:solidFill>
              </a:rPr>
              <a:t>(2)</a:t>
            </a:r>
          </a:p>
        </p:txBody>
      </p:sp>
      <p:pic>
        <p:nvPicPr>
          <p:cNvPr id="5122" name="Picture 2" descr="https://upload.wikimedia.org/wikipedia/commons/3/38/George_Reynolds_(L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1357" y="210244"/>
            <a:ext cx="1268319" cy="19588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02194" y="2328826"/>
            <a:ext cx="2575892" cy="1200329"/>
          </a:xfrm>
          <a:prstGeom prst="rect">
            <a:avLst/>
          </a:prstGeom>
        </p:spPr>
        <p:txBody>
          <a:bodyPr wrap="square">
            <a:spAutoFit/>
          </a:bodyPr>
          <a:lstStyle/>
          <a:p>
            <a:r>
              <a:rPr lang="en-US" b="0" i="0" dirty="0">
                <a:solidFill>
                  <a:srgbClr val="FFFF00"/>
                </a:solidFill>
                <a:effectLst/>
                <a:latin typeface="arial" panose="020B0604020202020204" pitchFamily="34" charset="0"/>
              </a:rPr>
              <a:t>Antediluvian-of or belonging to the time before the biblical Flood.</a:t>
            </a:r>
            <a:endParaRPr lang="en-US" dirty="0">
              <a:solidFill>
                <a:srgbClr val="FFFF00"/>
              </a:solidFill>
            </a:endParaRPr>
          </a:p>
        </p:txBody>
      </p:sp>
      <p:pic>
        <p:nvPicPr>
          <p:cNvPr id="5124" name="Picture 4" descr="http://2012rising.com/images/7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272" y="3718428"/>
            <a:ext cx="2416922" cy="211722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ofwlvs.co/images/Urim-and-Thummi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6542" y="1355055"/>
            <a:ext cx="3810000" cy="28765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1.bp.blogspot.com/-SapqEupiHt0/UgJMrMEflXI/AAAAAAAAENo/35XMliFTFrg/s400/thCA62EW8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383" y="4509054"/>
            <a:ext cx="28575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08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fade">
                                      <p:cBhvr>
                                        <p:cTn id="10" dur="500"/>
                                        <p:tgtEl>
                                          <p:spTgt spid="51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AB954E8-944A-4F37-8551-E1DD8333A87C}"/>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4" name="TextBox 3"/>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3:3-4</a:t>
            </a:r>
          </a:p>
        </p:txBody>
      </p:sp>
      <p:sp>
        <p:nvSpPr>
          <p:cNvPr id="6" name="TextBox 5"/>
          <p:cNvSpPr txBox="1"/>
          <p:nvPr/>
        </p:nvSpPr>
        <p:spPr>
          <a:xfrm>
            <a:off x="142987" y="0"/>
            <a:ext cx="11906026" cy="707886"/>
          </a:xfrm>
          <a:prstGeom prst="rect">
            <a:avLst/>
          </a:prstGeom>
          <a:noFill/>
        </p:spPr>
        <p:txBody>
          <a:bodyPr wrap="square" rtlCol="0">
            <a:spAutoFit/>
          </a:bodyPr>
          <a:lstStyle/>
          <a:p>
            <a:pPr algn="ctr"/>
            <a:r>
              <a:rPr lang="en-US" sz="4000" dirty="0" err="1">
                <a:solidFill>
                  <a:schemeClr val="bg1"/>
                </a:solidFill>
                <a:latin typeface="AR ESSENCE" panose="02000000000000000000" pitchFamily="2" charset="0"/>
              </a:rPr>
              <a:t>Kolob</a:t>
            </a:r>
            <a:r>
              <a:rPr lang="en-US" sz="4000" dirty="0">
                <a:solidFill>
                  <a:schemeClr val="bg1"/>
                </a:solidFill>
                <a:latin typeface="AR ESSENCE" panose="02000000000000000000" pitchFamily="2" charset="0"/>
              </a:rPr>
              <a:t>= The Great One</a:t>
            </a:r>
          </a:p>
        </p:txBody>
      </p:sp>
      <p:sp>
        <p:nvSpPr>
          <p:cNvPr id="5" name="TextBox 4"/>
          <p:cNvSpPr txBox="1"/>
          <p:nvPr/>
        </p:nvSpPr>
        <p:spPr>
          <a:xfrm>
            <a:off x="605118" y="1732699"/>
            <a:ext cx="3402106" cy="3170099"/>
          </a:xfrm>
          <a:prstGeom prst="rect">
            <a:avLst/>
          </a:prstGeom>
          <a:noFill/>
        </p:spPr>
        <p:txBody>
          <a:bodyPr wrap="square" rtlCol="0">
            <a:spAutoFit/>
          </a:bodyPr>
          <a:lstStyle/>
          <a:p>
            <a:r>
              <a:rPr lang="en-US" sz="2000" dirty="0">
                <a:solidFill>
                  <a:schemeClr val="bg1"/>
                </a:solidFill>
              </a:rPr>
              <a:t>The Lord’s teachings about stars and planets helped Abraham understand more about this earth and its relationship to </a:t>
            </a:r>
            <a:r>
              <a:rPr lang="en-US" sz="2000" dirty="0" err="1">
                <a:solidFill>
                  <a:schemeClr val="bg1"/>
                </a:solidFill>
              </a:rPr>
              <a:t>Kolob</a:t>
            </a:r>
            <a:r>
              <a:rPr lang="en-US" sz="2000" dirty="0">
                <a:solidFill>
                  <a:schemeClr val="bg1"/>
                </a:solidFill>
              </a:rPr>
              <a:t>. For example, he taught Abraham that one day on </a:t>
            </a:r>
            <a:r>
              <a:rPr lang="en-US" sz="2000" dirty="0" err="1">
                <a:solidFill>
                  <a:schemeClr val="bg1"/>
                </a:solidFill>
              </a:rPr>
              <a:t>Kolob</a:t>
            </a:r>
            <a:r>
              <a:rPr lang="en-US" sz="2000" dirty="0">
                <a:solidFill>
                  <a:schemeClr val="bg1"/>
                </a:solidFill>
              </a:rPr>
              <a:t> was equal to one thousand years of time on our earth.</a:t>
            </a:r>
          </a:p>
          <a:p>
            <a:endParaRPr lang="en-US" sz="2000" dirty="0">
              <a:solidFill>
                <a:schemeClr val="bg1"/>
              </a:solidFill>
            </a:endParaRPr>
          </a:p>
        </p:txBody>
      </p:sp>
      <p:sp>
        <p:nvSpPr>
          <p:cNvPr id="9" name="TextBox 8"/>
          <p:cNvSpPr txBox="1"/>
          <p:nvPr/>
        </p:nvSpPr>
        <p:spPr>
          <a:xfrm>
            <a:off x="11349363" y="6347549"/>
            <a:ext cx="699650" cy="369332"/>
          </a:xfrm>
          <a:prstGeom prst="rect">
            <a:avLst/>
          </a:prstGeom>
          <a:noFill/>
        </p:spPr>
        <p:txBody>
          <a:bodyPr wrap="square" rtlCol="0">
            <a:spAutoFit/>
          </a:bodyPr>
          <a:lstStyle/>
          <a:p>
            <a:pPr algn="r"/>
            <a:r>
              <a:rPr lang="en-US" dirty="0">
                <a:solidFill>
                  <a:schemeClr val="bg1"/>
                </a:solidFill>
              </a:rPr>
              <a:t>(1a)</a:t>
            </a:r>
          </a:p>
        </p:txBody>
      </p:sp>
      <p:sp>
        <p:nvSpPr>
          <p:cNvPr id="10" name="TextBox 9"/>
          <p:cNvSpPr txBox="1"/>
          <p:nvPr/>
        </p:nvSpPr>
        <p:spPr>
          <a:xfrm>
            <a:off x="4603075" y="1064268"/>
            <a:ext cx="3402106" cy="2246769"/>
          </a:xfrm>
          <a:prstGeom prst="rect">
            <a:avLst/>
          </a:prstGeom>
          <a:noFill/>
        </p:spPr>
        <p:txBody>
          <a:bodyPr wrap="square" rtlCol="0">
            <a:spAutoFit/>
          </a:bodyPr>
          <a:lstStyle/>
          <a:p>
            <a:r>
              <a:rPr lang="en-US" sz="2000" dirty="0">
                <a:solidFill>
                  <a:schemeClr val="bg1"/>
                </a:solidFill>
              </a:rPr>
              <a:t>“…</a:t>
            </a:r>
            <a:r>
              <a:rPr lang="en-US" sz="2000" dirty="0" err="1">
                <a:solidFill>
                  <a:schemeClr val="bg1"/>
                </a:solidFill>
              </a:rPr>
              <a:t>Kolob</a:t>
            </a:r>
            <a:r>
              <a:rPr lang="en-US" sz="2000" dirty="0">
                <a:solidFill>
                  <a:schemeClr val="bg1"/>
                </a:solidFill>
              </a:rPr>
              <a:t> is the first creation, and is nearest to the celestial, or the residence of God. It is the first in government, the last pertaining to the measurement of time.”</a:t>
            </a:r>
          </a:p>
          <a:p>
            <a:endParaRPr lang="en-US" sz="20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4553" y="150075"/>
            <a:ext cx="1372048" cy="1731175"/>
          </a:xfrm>
          <a:prstGeom prst="rect">
            <a:avLst/>
          </a:prstGeom>
        </p:spPr>
      </p:pic>
      <p:sp>
        <p:nvSpPr>
          <p:cNvPr id="11" name="TextBox 10"/>
          <p:cNvSpPr txBox="1"/>
          <p:nvPr/>
        </p:nvSpPr>
        <p:spPr>
          <a:xfrm>
            <a:off x="8099612" y="2746563"/>
            <a:ext cx="3402106" cy="3785652"/>
          </a:xfrm>
          <a:prstGeom prst="rect">
            <a:avLst/>
          </a:prstGeom>
          <a:noFill/>
        </p:spPr>
        <p:txBody>
          <a:bodyPr wrap="square" rtlCol="0">
            <a:spAutoFit/>
          </a:bodyPr>
          <a:lstStyle/>
          <a:p>
            <a:r>
              <a:rPr lang="en-US" sz="2000" dirty="0">
                <a:solidFill>
                  <a:schemeClr val="bg1"/>
                </a:solidFill>
              </a:rPr>
              <a:t>“One day in </a:t>
            </a:r>
            <a:r>
              <a:rPr lang="en-US" sz="2000" dirty="0" err="1">
                <a:solidFill>
                  <a:schemeClr val="bg1"/>
                </a:solidFill>
              </a:rPr>
              <a:t>Kolob</a:t>
            </a:r>
            <a:r>
              <a:rPr lang="en-US" sz="2000" dirty="0">
                <a:solidFill>
                  <a:schemeClr val="bg1"/>
                </a:solidFill>
              </a:rPr>
              <a:t> is equal to a thousand years according to the measurement of this earth, which by the Egyptians was called Jah-oh-eh.</a:t>
            </a:r>
          </a:p>
          <a:p>
            <a:endParaRPr lang="en-US" sz="2000" dirty="0">
              <a:solidFill>
                <a:schemeClr val="bg1"/>
              </a:solidFill>
            </a:endParaRPr>
          </a:p>
          <a:p>
            <a:r>
              <a:rPr lang="en-US" sz="2000" dirty="0" err="1">
                <a:solidFill>
                  <a:schemeClr val="bg1"/>
                </a:solidFill>
              </a:rPr>
              <a:t>Oliblish</a:t>
            </a:r>
            <a:r>
              <a:rPr lang="en-US" sz="2000" dirty="0">
                <a:solidFill>
                  <a:schemeClr val="bg1"/>
                </a:solidFill>
              </a:rPr>
              <a:t>, so called by the Egyptians, stands next to </a:t>
            </a:r>
            <a:r>
              <a:rPr lang="en-US" sz="2000" dirty="0" err="1">
                <a:solidFill>
                  <a:schemeClr val="bg1"/>
                </a:solidFill>
              </a:rPr>
              <a:t>Kolob</a:t>
            </a:r>
            <a:r>
              <a:rPr lang="en-US" sz="2000" dirty="0">
                <a:solidFill>
                  <a:schemeClr val="bg1"/>
                </a:solidFill>
              </a:rPr>
              <a:t> in the grand governing creation near the celestial, or place where God resides. .”</a:t>
            </a:r>
          </a:p>
          <a:p>
            <a:endParaRPr lang="en-US" sz="2000" dirty="0">
              <a:solidFill>
                <a:schemeClr val="bg1"/>
              </a:solidFill>
            </a:endParaRP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OLIBLISH and ENISH-GO-ON-DO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169" y="3157556"/>
            <a:ext cx="2334790" cy="31421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6ED73E0-F93D-4673-9EBF-D861532266E4}"/>
              </a:ext>
            </a:extLst>
          </p:cNvPr>
          <p:cNvSpPr txBox="1"/>
          <p:nvPr/>
        </p:nvSpPr>
        <p:spPr>
          <a:xfrm>
            <a:off x="1006996" y="248127"/>
            <a:ext cx="2587974" cy="1200329"/>
          </a:xfrm>
          <a:prstGeom prst="rect">
            <a:avLst/>
          </a:prstGeom>
          <a:noFill/>
        </p:spPr>
        <p:txBody>
          <a:bodyPr wrap="square" rtlCol="0">
            <a:spAutoFit/>
          </a:bodyPr>
          <a:lstStyle/>
          <a:p>
            <a:pPr algn="ctr"/>
            <a:r>
              <a:rPr lang="en-US" sz="2400" dirty="0">
                <a:solidFill>
                  <a:srgbClr val="FFFF00"/>
                </a:solidFill>
              </a:rPr>
              <a:t>Which Star is nearest to the throne of God?</a:t>
            </a:r>
          </a:p>
        </p:txBody>
      </p:sp>
    </p:spTree>
    <p:extLst>
      <p:ext uri="{BB962C8B-B14F-4D97-AF65-F5344CB8AC3E}">
        <p14:creationId xmlns:p14="http://schemas.microsoft.com/office/powerpoint/2010/main" val="200209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1000"/>
                                        <p:tgtEl>
                                          <p:spTgt spid="6148"/>
                                        </p:tgtEl>
                                      </p:cBhvr>
                                    </p:animEffect>
                                    <p:anim calcmode="lin" valueType="num">
                                      <p:cBhvr>
                                        <p:cTn id="18" dur="1000" fill="hold"/>
                                        <p:tgtEl>
                                          <p:spTgt spid="6148"/>
                                        </p:tgtEl>
                                        <p:attrNameLst>
                                          <p:attrName>ppt_x</p:attrName>
                                        </p:attrNameLst>
                                      </p:cBhvr>
                                      <p:tavLst>
                                        <p:tav tm="0">
                                          <p:val>
                                            <p:strVal val="#ppt_x"/>
                                          </p:val>
                                        </p:tav>
                                        <p:tav tm="100000">
                                          <p:val>
                                            <p:strVal val="#ppt_x"/>
                                          </p:val>
                                        </p:tav>
                                      </p:tavLst>
                                    </p:anim>
                                    <p:anim calcmode="lin" valueType="num">
                                      <p:cBhvr>
                                        <p:cTn id="19"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C91F67-9148-499F-B883-544C2F9376C8}"/>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4" name="TextBox 3"/>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3:3-4</a:t>
            </a:r>
          </a:p>
        </p:txBody>
      </p:sp>
      <p:sp>
        <p:nvSpPr>
          <p:cNvPr id="6" name="TextBox 5"/>
          <p:cNvSpPr txBox="1"/>
          <p:nvPr/>
        </p:nvSpPr>
        <p:spPr>
          <a:xfrm>
            <a:off x="142987" y="0"/>
            <a:ext cx="11906026"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One Thousand Years</a:t>
            </a:r>
          </a:p>
        </p:txBody>
      </p:sp>
      <p:sp>
        <p:nvSpPr>
          <p:cNvPr id="5" name="TextBox 4"/>
          <p:cNvSpPr txBox="1"/>
          <p:nvPr/>
        </p:nvSpPr>
        <p:spPr>
          <a:xfrm>
            <a:off x="307975" y="1160126"/>
            <a:ext cx="3402106" cy="1323439"/>
          </a:xfrm>
          <a:prstGeom prst="rect">
            <a:avLst/>
          </a:prstGeom>
          <a:noFill/>
        </p:spPr>
        <p:txBody>
          <a:bodyPr wrap="square" rtlCol="0">
            <a:spAutoFit/>
          </a:bodyPr>
          <a:lstStyle/>
          <a:p>
            <a:r>
              <a:rPr lang="en-US" sz="2000" i="1" dirty="0">
                <a:solidFill>
                  <a:srgbClr val="FFFF00"/>
                </a:solidFill>
              </a:rPr>
              <a:t>One day is with the Lord as a thousand years, and a thousand years as one day.</a:t>
            </a:r>
          </a:p>
          <a:p>
            <a:r>
              <a:rPr lang="en-US" sz="2000" i="1" dirty="0">
                <a:solidFill>
                  <a:srgbClr val="FFFF00"/>
                </a:solidFill>
              </a:rPr>
              <a:t>2 Peter 3:8</a:t>
            </a:r>
          </a:p>
        </p:txBody>
      </p:sp>
      <p:sp>
        <p:nvSpPr>
          <p:cNvPr id="9" name="TextBox 8"/>
          <p:cNvSpPr txBox="1"/>
          <p:nvPr/>
        </p:nvSpPr>
        <p:spPr>
          <a:xfrm>
            <a:off x="11349363" y="6347549"/>
            <a:ext cx="699650" cy="369332"/>
          </a:xfrm>
          <a:prstGeom prst="rect">
            <a:avLst/>
          </a:prstGeom>
          <a:noFill/>
        </p:spPr>
        <p:txBody>
          <a:bodyPr wrap="square" rtlCol="0">
            <a:spAutoFit/>
          </a:bodyPr>
          <a:lstStyle/>
          <a:p>
            <a:pPr algn="r"/>
            <a:r>
              <a:rPr lang="en-US" dirty="0">
                <a:solidFill>
                  <a:schemeClr val="bg1"/>
                </a:solidFill>
              </a:rPr>
              <a:t>(5)</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4710998" y="1207680"/>
            <a:ext cx="6638365" cy="5324535"/>
          </a:xfrm>
          <a:prstGeom prst="rect">
            <a:avLst/>
          </a:prstGeom>
          <a:noFill/>
        </p:spPr>
        <p:txBody>
          <a:bodyPr wrap="square" rtlCol="0">
            <a:spAutoFit/>
          </a:bodyPr>
          <a:lstStyle/>
          <a:p>
            <a:r>
              <a:rPr lang="en-US" sz="2000" dirty="0">
                <a:solidFill>
                  <a:schemeClr val="bg1"/>
                </a:solidFill>
              </a:rPr>
              <a:t>1000 years our time=1 day with the Lord</a:t>
            </a:r>
          </a:p>
          <a:p>
            <a:endParaRPr lang="en-US" sz="2000" dirty="0">
              <a:solidFill>
                <a:schemeClr val="bg1"/>
              </a:solidFill>
            </a:endParaRPr>
          </a:p>
          <a:p>
            <a:r>
              <a:rPr lang="en-US" sz="2000" dirty="0">
                <a:solidFill>
                  <a:schemeClr val="bg1"/>
                </a:solidFill>
              </a:rPr>
              <a:t>If you live 100 years on earth= 1/10 of one day with the Lord</a:t>
            </a:r>
          </a:p>
          <a:p>
            <a:endParaRPr lang="en-US" sz="2000" dirty="0">
              <a:solidFill>
                <a:schemeClr val="bg1"/>
              </a:solidFill>
            </a:endParaRPr>
          </a:p>
          <a:p>
            <a:r>
              <a:rPr lang="en-US" sz="2000" dirty="0">
                <a:solidFill>
                  <a:schemeClr val="bg1"/>
                </a:solidFill>
              </a:rPr>
              <a:t>Divide Lord’s day into 24 equal parts—as our day is= 2.4 hours. </a:t>
            </a:r>
          </a:p>
          <a:p>
            <a:endParaRPr lang="en-US" sz="2000" dirty="0">
              <a:solidFill>
                <a:schemeClr val="bg1"/>
              </a:solidFill>
            </a:endParaRPr>
          </a:p>
          <a:p>
            <a:r>
              <a:rPr lang="en-US" sz="2000" dirty="0">
                <a:solidFill>
                  <a:schemeClr val="bg1"/>
                </a:solidFill>
              </a:rPr>
              <a:t>100 years of life=2.4 hours in the Lord’s time calendar…</a:t>
            </a:r>
          </a:p>
          <a:p>
            <a:endParaRPr lang="en-US" sz="2000" dirty="0">
              <a:solidFill>
                <a:schemeClr val="bg1"/>
              </a:solidFill>
            </a:endParaRPr>
          </a:p>
          <a:p>
            <a:r>
              <a:rPr lang="en-US" sz="2000" dirty="0">
                <a:solidFill>
                  <a:schemeClr val="bg1"/>
                </a:solidFill>
              </a:rPr>
              <a:t>“Imagine yourself…in the spirit world before you came to earth…living in the presence of God…knowing firsthand of the fullness of the glory of God. </a:t>
            </a:r>
          </a:p>
          <a:p>
            <a:endParaRPr lang="en-US" sz="2000" dirty="0">
              <a:solidFill>
                <a:schemeClr val="bg1"/>
              </a:solidFill>
            </a:endParaRPr>
          </a:p>
          <a:p>
            <a:r>
              <a:rPr lang="en-US" sz="2000" dirty="0">
                <a:solidFill>
                  <a:schemeClr val="bg1"/>
                </a:solidFill>
              </a:rPr>
              <a:t>Wouldn’t you promise to endure almost anything for 2 hours to get the blessings that the Lord has promised of eternal life and to become as He is?”</a:t>
            </a:r>
          </a:p>
          <a:p>
            <a:endParaRPr lang="en-US" sz="2000" dirty="0">
              <a:solidFill>
                <a:schemeClr val="bg1"/>
              </a:solidFill>
            </a:endParaRPr>
          </a:p>
          <a:p>
            <a:endParaRPr lang="en-US" sz="2000"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229" y="2789393"/>
            <a:ext cx="3926541" cy="2944906"/>
          </a:xfrm>
          <a:prstGeom prst="rect">
            <a:avLst/>
          </a:prstGeom>
        </p:spPr>
      </p:pic>
    </p:spTree>
    <p:extLst>
      <p:ext uri="{BB962C8B-B14F-4D97-AF65-F5344CB8AC3E}">
        <p14:creationId xmlns:p14="http://schemas.microsoft.com/office/powerpoint/2010/main" val="194834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59A16B-97D7-4DB9-80AF-C17E7EFC5026}"/>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6" name="TextBox 5"/>
          <p:cNvSpPr txBox="1"/>
          <p:nvPr/>
        </p:nvSpPr>
        <p:spPr>
          <a:xfrm>
            <a:off x="142987" y="0"/>
            <a:ext cx="11906026" cy="1015663"/>
          </a:xfrm>
          <a:prstGeom prst="rect">
            <a:avLst/>
          </a:prstGeom>
          <a:noFill/>
        </p:spPr>
        <p:txBody>
          <a:bodyPr wrap="square" rtlCol="0">
            <a:spAutoFit/>
          </a:bodyPr>
          <a:lstStyle/>
          <a:p>
            <a:pPr algn="ctr"/>
            <a:r>
              <a:rPr lang="en-US" sz="6000" dirty="0" err="1">
                <a:solidFill>
                  <a:schemeClr val="bg1"/>
                </a:solidFill>
                <a:latin typeface="AR ESSENCE" panose="02000000000000000000" pitchFamily="2" charset="0"/>
              </a:rPr>
              <a:t>Kolob</a:t>
            </a:r>
            <a:r>
              <a:rPr lang="en-US" sz="6000" dirty="0">
                <a:solidFill>
                  <a:schemeClr val="bg1"/>
                </a:solidFill>
                <a:latin typeface="AR ESSENCE" panose="02000000000000000000" pitchFamily="2" charset="0"/>
              </a:rPr>
              <a:t>, A Symbol of the Savior</a:t>
            </a:r>
          </a:p>
        </p:txBody>
      </p:sp>
      <p:sp>
        <p:nvSpPr>
          <p:cNvPr id="9" name="TextBox 8"/>
          <p:cNvSpPr txBox="1"/>
          <p:nvPr/>
        </p:nvSpPr>
        <p:spPr>
          <a:xfrm>
            <a:off x="11349363" y="6347549"/>
            <a:ext cx="699650" cy="369332"/>
          </a:xfrm>
          <a:prstGeom prst="rect">
            <a:avLst/>
          </a:prstGeom>
          <a:noFill/>
        </p:spPr>
        <p:txBody>
          <a:bodyPr wrap="square" rtlCol="0">
            <a:spAutoFit/>
          </a:bodyPr>
          <a:lstStyle/>
          <a:p>
            <a:pPr algn="r"/>
            <a:r>
              <a:rPr lang="en-US" dirty="0">
                <a:solidFill>
                  <a:schemeClr val="bg1"/>
                </a:solidFill>
              </a:rPr>
              <a:t>(4)</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816463226"/>
              </p:ext>
            </p:extLst>
          </p:nvPr>
        </p:nvGraphicFramePr>
        <p:xfrm>
          <a:off x="1267787" y="1464284"/>
          <a:ext cx="9583988" cy="4331397"/>
        </p:xfrm>
        <a:graphic>
          <a:graphicData uri="http://schemas.openxmlformats.org/drawingml/2006/table">
            <a:tbl>
              <a:tblPr firstRow="1" bandRow="1">
                <a:tableStyleId>{5C22544A-7EE6-4342-B048-85BDC9FD1C3A}</a:tableStyleId>
              </a:tblPr>
              <a:tblGrid>
                <a:gridCol w="4791994">
                  <a:extLst>
                    <a:ext uri="{9D8B030D-6E8A-4147-A177-3AD203B41FA5}">
                      <a16:colId xmlns:a16="http://schemas.microsoft.com/office/drawing/2014/main" val="20000"/>
                    </a:ext>
                  </a:extLst>
                </a:gridCol>
                <a:gridCol w="4791994">
                  <a:extLst>
                    <a:ext uri="{9D8B030D-6E8A-4147-A177-3AD203B41FA5}">
                      <a16:colId xmlns:a16="http://schemas.microsoft.com/office/drawing/2014/main" val="20001"/>
                    </a:ext>
                  </a:extLst>
                </a:gridCol>
              </a:tblGrid>
              <a:tr h="792461">
                <a:tc>
                  <a:txBody>
                    <a:bodyPr/>
                    <a:lstStyle/>
                    <a:p>
                      <a:pPr algn="ctr"/>
                      <a:r>
                        <a:rPr lang="en-US" sz="2800" dirty="0" err="1"/>
                        <a:t>Kolob</a:t>
                      </a:r>
                      <a:endParaRPr lang="en-US" sz="2800" dirty="0"/>
                    </a:p>
                  </a:txBody>
                  <a:tcPr/>
                </a:tc>
                <a:tc>
                  <a:txBody>
                    <a:bodyPr/>
                    <a:lstStyle/>
                    <a:p>
                      <a:pPr algn="ctr"/>
                      <a:r>
                        <a:rPr lang="en-US" sz="2800" dirty="0"/>
                        <a:t>The Savior</a:t>
                      </a:r>
                    </a:p>
                  </a:txBody>
                  <a:tcPr/>
                </a:tc>
                <a:extLst>
                  <a:ext uri="{0D108BD9-81ED-4DB2-BD59-A6C34878D82A}">
                    <a16:rowId xmlns:a16="http://schemas.microsoft.com/office/drawing/2014/main" val="10000"/>
                  </a:ext>
                </a:extLst>
              </a:tr>
              <a:tr h="792461">
                <a:tc>
                  <a:txBody>
                    <a:bodyPr/>
                    <a:lstStyle/>
                    <a:p>
                      <a:r>
                        <a:rPr lang="en-US" sz="2800" dirty="0"/>
                        <a:t>The great one (Abraham 3:3)</a:t>
                      </a:r>
                    </a:p>
                  </a:txBody>
                  <a:tcPr/>
                </a:tc>
                <a:tc>
                  <a:txBody>
                    <a:bodyPr/>
                    <a:lstStyle/>
                    <a:p>
                      <a:r>
                        <a:rPr lang="en-US" sz="2800" dirty="0"/>
                        <a:t>The Great I AM (D&amp;C 29:1)</a:t>
                      </a:r>
                    </a:p>
                  </a:txBody>
                  <a:tcPr/>
                </a:tc>
                <a:extLst>
                  <a:ext uri="{0D108BD9-81ED-4DB2-BD59-A6C34878D82A}">
                    <a16:rowId xmlns:a16="http://schemas.microsoft.com/office/drawing/2014/main" val="10001"/>
                  </a:ext>
                </a:extLst>
              </a:tr>
              <a:tr h="792461">
                <a:tc>
                  <a:txBody>
                    <a:bodyPr/>
                    <a:lstStyle/>
                    <a:p>
                      <a:r>
                        <a:rPr lang="en-US" sz="2800" dirty="0"/>
                        <a:t>The first creation (Abraham 3:3)</a:t>
                      </a:r>
                    </a:p>
                  </a:txBody>
                  <a:tcPr/>
                </a:tc>
                <a:tc>
                  <a:txBody>
                    <a:bodyPr/>
                    <a:lstStyle/>
                    <a:p>
                      <a:r>
                        <a:rPr lang="en-US" sz="2800" dirty="0"/>
                        <a:t>The Firstborn (D&amp;C 93:21)</a:t>
                      </a:r>
                    </a:p>
                  </a:txBody>
                  <a:tcPr/>
                </a:tc>
                <a:extLst>
                  <a:ext uri="{0D108BD9-81ED-4DB2-BD59-A6C34878D82A}">
                    <a16:rowId xmlns:a16="http://schemas.microsoft.com/office/drawing/2014/main" val="10002"/>
                  </a:ext>
                </a:extLst>
              </a:tr>
              <a:tr h="1954014">
                <a:tc>
                  <a:txBody>
                    <a:bodyPr/>
                    <a:lstStyle/>
                    <a:p>
                      <a:r>
                        <a:rPr lang="en-US" sz="2800" dirty="0"/>
                        <a:t>Source of light for other stars and planets (Abraham 3:6)</a:t>
                      </a:r>
                    </a:p>
                  </a:txBody>
                  <a:tcPr/>
                </a:tc>
                <a:tc>
                  <a:txBody>
                    <a:bodyPr/>
                    <a:lstStyle/>
                    <a:p>
                      <a:r>
                        <a:rPr lang="en-US" sz="2800" dirty="0"/>
                        <a:t>Source of light for the immensity of space, including the sun,</a:t>
                      </a:r>
                      <a:r>
                        <a:rPr lang="en-US" sz="2800" baseline="0" dirty="0"/>
                        <a:t> moon, stars, and earth (D&amp;C 88:5-13)</a:t>
                      </a:r>
                      <a:endParaRPr lang="en-US" sz="2800" dirty="0"/>
                    </a:p>
                  </a:txBody>
                  <a:tcPr/>
                </a:tc>
                <a:extLst>
                  <a:ext uri="{0D108BD9-81ED-4DB2-BD59-A6C34878D82A}">
                    <a16:rowId xmlns:a16="http://schemas.microsoft.com/office/drawing/2014/main" val="10003"/>
                  </a:ext>
                </a:extLst>
              </a:tr>
            </a:tbl>
          </a:graphicData>
        </a:graphic>
      </p:graphicFrame>
      <p:pic>
        <p:nvPicPr>
          <p:cNvPr id="7170" name="Picture 2" descr="https://upload.wikimedia.org/wikipedia/commons/thumb/8/85/Fac2Fig1.jpg/220px-Fac2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868" y="4789581"/>
            <a:ext cx="2612597" cy="1745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375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F177178-1D4A-42DF-8403-30C464B84A3E}"/>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4" name="TextBox 3"/>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3:3-4</a:t>
            </a:r>
          </a:p>
        </p:txBody>
      </p:sp>
      <p:sp>
        <p:nvSpPr>
          <p:cNvPr id="6" name="TextBox 5"/>
          <p:cNvSpPr txBox="1"/>
          <p:nvPr/>
        </p:nvSpPr>
        <p:spPr>
          <a:xfrm>
            <a:off x="142987" y="0"/>
            <a:ext cx="11906026" cy="769441"/>
          </a:xfrm>
          <a:prstGeom prst="rect">
            <a:avLst/>
          </a:prstGeom>
          <a:noFill/>
        </p:spPr>
        <p:txBody>
          <a:bodyPr wrap="square" rtlCol="0">
            <a:spAutoFit/>
          </a:bodyPr>
          <a:lstStyle/>
          <a:p>
            <a:pPr algn="ctr"/>
            <a:r>
              <a:rPr lang="en-US" sz="4400" dirty="0">
                <a:solidFill>
                  <a:schemeClr val="bg1"/>
                </a:solidFill>
                <a:latin typeface="AR ESSENCE" panose="02000000000000000000" pitchFamily="2" charset="0"/>
              </a:rPr>
              <a:t>The Greatness of Jesus Christ</a:t>
            </a:r>
          </a:p>
        </p:txBody>
      </p:sp>
      <p:sp>
        <p:nvSpPr>
          <p:cNvPr id="9" name="TextBox 8"/>
          <p:cNvSpPr txBox="1"/>
          <p:nvPr/>
        </p:nvSpPr>
        <p:spPr>
          <a:xfrm>
            <a:off x="11349363" y="6347549"/>
            <a:ext cx="699650" cy="369332"/>
          </a:xfrm>
          <a:prstGeom prst="rect">
            <a:avLst/>
          </a:prstGeom>
          <a:noFill/>
        </p:spPr>
        <p:txBody>
          <a:bodyPr wrap="square" rtlCol="0">
            <a:spAutoFit/>
          </a:bodyPr>
          <a:lstStyle/>
          <a:p>
            <a:pPr algn="r"/>
            <a:r>
              <a:rPr lang="en-US" dirty="0">
                <a:solidFill>
                  <a:schemeClr val="bg1"/>
                </a:solidFill>
              </a:rPr>
              <a:t>(4)</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307975" y="1470784"/>
            <a:ext cx="6443699" cy="1323439"/>
          </a:xfrm>
          <a:prstGeom prst="rect">
            <a:avLst/>
          </a:prstGeom>
          <a:noFill/>
        </p:spPr>
        <p:txBody>
          <a:bodyPr wrap="square" rtlCol="0">
            <a:spAutoFit/>
          </a:bodyPr>
          <a:lstStyle/>
          <a:p>
            <a:r>
              <a:rPr lang="en-US" sz="2000" dirty="0">
                <a:solidFill>
                  <a:schemeClr val="bg1"/>
                </a:solidFill>
              </a:rPr>
              <a:t>As fascinating as this knowledge of astronomy is, the far more important issue here may be </a:t>
            </a:r>
            <a:r>
              <a:rPr lang="en-US" sz="2000" i="1" dirty="0">
                <a:solidFill>
                  <a:schemeClr val="bg1"/>
                </a:solidFill>
              </a:rPr>
              <a:t>why</a:t>
            </a:r>
            <a:r>
              <a:rPr lang="en-US" sz="2000" dirty="0">
                <a:solidFill>
                  <a:schemeClr val="bg1"/>
                </a:solidFill>
              </a:rPr>
              <a:t> the information was given. The revelation helped teach Abraham (and thus all who would read his record) the greatness of Jesus Christ—</a:t>
            </a:r>
          </a:p>
        </p:txBody>
      </p:sp>
      <p:sp>
        <p:nvSpPr>
          <p:cNvPr id="10" name="TextBox 9"/>
          <p:cNvSpPr txBox="1"/>
          <p:nvPr/>
        </p:nvSpPr>
        <p:spPr>
          <a:xfrm>
            <a:off x="5399455" y="3186908"/>
            <a:ext cx="6181209" cy="3170099"/>
          </a:xfrm>
          <a:prstGeom prst="rect">
            <a:avLst/>
          </a:prstGeom>
          <a:noFill/>
        </p:spPr>
        <p:txBody>
          <a:bodyPr wrap="square" rtlCol="0">
            <a:spAutoFit/>
          </a:bodyPr>
          <a:lstStyle/>
          <a:p>
            <a:r>
              <a:rPr lang="en-US" sz="2000" dirty="0">
                <a:solidFill>
                  <a:schemeClr val="bg1"/>
                </a:solidFill>
              </a:rPr>
              <a:t>The awesome and premier position of the Only Begotten Son relative to all other beings and objects in the Father’s vast kingdom. </a:t>
            </a:r>
          </a:p>
          <a:p>
            <a:endParaRPr lang="en-US" sz="2000" dirty="0">
              <a:solidFill>
                <a:schemeClr val="bg1"/>
              </a:solidFill>
            </a:endParaRPr>
          </a:p>
          <a:p>
            <a:r>
              <a:rPr lang="en-US" sz="2000" dirty="0">
                <a:solidFill>
                  <a:schemeClr val="bg1"/>
                </a:solidFill>
              </a:rPr>
              <a:t>By explaining to Abraham the truly divine grandeur of something that might engage the mind of any mortal on a clear night—the stars of creation—God could go on to teach the even greater significance of something that one pondering the heavens might consider—the role of the Lord of creation.</a:t>
            </a:r>
          </a:p>
        </p:txBody>
      </p:sp>
      <p:pic>
        <p:nvPicPr>
          <p:cNvPr id="8194" name="Picture 2" descr="https://www.lds.org/bc/content/shared/content/images/gospel-library/magazine/ensignlp.nfo:o:31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9788" y="160338"/>
            <a:ext cx="14192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991" y="3236184"/>
            <a:ext cx="2958670" cy="2925796"/>
          </a:xfrm>
          <a:prstGeom prst="rect">
            <a:avLst/>
          </a:prstGeom>
        </p:spPr>
      </p:pic>
    </p:spTree>
    <p:extLst>
      <p:ext uri="{BB962C8B-B14F-4D97-AF65-F5344CB8AC3E}">
        <p14:creationId xmlns:p14="http://schemas.microsoft.com/office/powerpoint/2010/main" val="159555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3593</Words>
  <Application>Microsoft Office PowerPoint</Application>
  <PresentationFormat>Widescreen</PresentationFormat>
  <Paragraphs>234</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Comic Sans MS</vt:lpstr>
      <vt:lpstr>Palatino</vt:lpstr>
      <vt:lpstr>arial</vt:lpstr>
      <vt:lpstr>AR ESSENCE</vt:lpstr>
      <vt:lpstr>Calibri Light</vt:lpstr>
      <vt:lpstr>Colonna MT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Brad Blau</cp:lastModifiedBy>
  <cp:revision>43</cp:revision>
  <dcterms:created xsi:type="dcterms:W3CDTF">2015-08-10T13:48:59Z</dcterms:created>
  <dcterms:modified xsi:type="dcterms:W3CDTF">2025-07-25T15:21:26Z</dcterms:modified>
</cp:coreProperties>
</file>