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5" r:id="rId3"/>
    <p:sldId id="260" r:id="rId4"/>
    <p:sldId id="262" r:id="rId5"/>
    <p:sldId id="257" r:id="rId6"/>
    <p:sldId id="264" r:id="rId7"/>
    <p:sldId id="276" r:id="rId8"/>
    <p:sldId id="263" r:id="rId9"/>
    <p:sldId id="267" r:id="rId10"/>
    <p:sldId id="265" r:id="rId11"/>
    <p:sldId id="268" r:id="rId12"/>
    <p:sldId id="270" r:id="rId13"/>
    <p:sldId id="266" r:id="rId14"/>
    <p:sldId id="269" r:id="rId15"/>
    <p:sldId id="274" r:id="rId16"/>
    <p:sldId id="277" r:id="rId17"/>
    <p:sldId id="271" r:id="rId18"/>
    <p:sldId id="272" r:id="rId19"/>
    <p:sldId id="273" r:id="rId20"/>
    <p:sldId id="25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5B144-3CAF-4249-B39C-71B2D473A4B5}"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6223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1382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39857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71220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5B144-3CAF-4249-B39C-71B2D473A4B5}"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19856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5B144-3CAF-4249-B39C-71B2D473A4B5}"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94427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5B144-3CAF-4249-B39C-71B2D473A4B5}"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7660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5B144-3CAF-4249-B39C-71B2D473A4B5}"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93537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5B144-3CAF-4249-B39C-71B2D473A4B5}"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97314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05B144-3CAF-4249-B39C-71B2D473A4B5}"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79381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05B144-3CAF-4249-B39C-71B2D473A4B5}"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80634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5B144-3CAF-4249-B39C-71B2D473A4B5}" type="datetimeFigureOut">
              <a:rPr lang="en-US" smtClean="0"/>
              <a:t>7/26/2025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35FC-658F-43E2-BE1B-75CE09512EEC}" type="slidenum">
              <a:rPr lang="en-US" smtClean="0"/>
              <a:t>‹#›</a:t>
            </a:fld>
            <a:endParaRPr lang="en-US"/>
          </a:p>
        </p:txBody>
      </p:sp>
    </p:spTree>
    <p:extLst>
      <p:ext uri="{BB962C8B-B14F-4D97-AF65-F5344CB8AC3E}">
        <p14:creationId xmlns:p14="http://schemas.microsoft.com/office/powerpoint/2010/main" val="155884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2862322"/>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Purpose of God’s Creations</a:t>
            </a:r>
          </a:p>
          <a:p>
            <a:pPr algn="ctr"/>
            <a:endParaRPr lang="en-US" sz="6000" dirty="0">
              <a:solidFill>
                <a:schemeClr val="bg1"/>
              </a:solidFill>
              <a:latin typeface="Berlin Sans FB Demi" panose="020E0802020502020306" pitchFamily="34" charset="0"/>
            </a:endParaRPr>
          </a:p>
          <a:p>
            <a:pPr algn="ctr"/>
            <a:r>
              <a:rPr lang="en-US" sz="6000" dirty="0">
                <a:solidFill>
                  <a:schemeClr val="bg1"/>
                </a:solidFill>
                <a:latin typeface="Berlin Sans FB Demi" panose="020E0802020502020306" pitchFamily="34" charset="0"/>
              </a:rPr>
              <a:t>Moses 1:24-42</a:t>
            </a:r>
          </a:p>
        </p:txBody>
      </p:sp>
      <p:pic>
        <p:nvPicPr>
          <p:cNvPr id="3" name="Picture 2">
            <a:extLst>
              <a:ext uri="{FF2B5EF4-FFF2-40B4-BE49-F238E27FC236}">
                <a16:creationId xmlns:a16="http://schemas.microsoft.com/office/drawing/2014/main" id="{1821E0B0-B57A-9AF1-0921-BE29D7A1A9AF}"/>
              </a:ext>
            </a:extLst>
          </p:cNvPr>
          <p:cNvPicPr>
            <a:picLocks noChangeAspect="1"/>
          </p:cNvPicPr>
          <p:nvPr/>
        </p:nvPicPr>
        <p:blipFill>
          <a:blip r:embed="rId3">
            <a:extLst>
              <a:ext uri="{28A0092B-C50C-407E-A947-70E740481C1C}">
                <a14:useLocalDpi xmlns:a14="http://schemas.microsoft.com/office/drawing/2010/main" val="0"/>
              </a:ext>
            </a:extLst>
          </a:blip>
          <a:srcRect l="5391" t="45972" r="39453" b="13750"/>
          <a:stretch>
            <a:fillRect/>
          </a:stretch>
        </p:blipFill>
        <p:spPr>
          <a:xfrm>
            <a:off x="123824" y="2919354"/>
            <a:ext cx="6724651" cy="2862322"/>
          </a:xfrm>
          <a:prstGeom prst="rect">
            <a:avLst/>
          </a:prstGeom>
        </p:spPr>
      </p:pic>
      <p:grpSp>
        <p:nvGrpSpPr>
          <p:cNvPr id="5" name="Group 174">
            <a:extLst>
              <a:ext uri="{FF2B5EF4-FFF2-40B4-BE49-F238E27FC236}">
                <a16:creationId xmlns:a16="http://schemas.microsoft.com/office/drawing/2014/main" id="{117772AF-D982-B57E-232F-17FF1114BE51}"/>
              </a:ext>
            </a:extLst>
          </p:cNvPr>
          <p:cNvGrpSpPr/>
          <p:nvPr/>
        </p:nvGrpSpPr>
        <p:grpSpPr>
          <a:xfrm>
            <a:off x="7219949" y="2919354"/>
            <a:ext cx="3933826" cy="3538596"/>
            <a:chOff x="0" y="0"/>
            <a:chExt cx="9144000" cy="6858000"/>
          </a:xfrm>
        </p:grpSpPr>
        <p:grpSp>
          <p:nvGrpSpPr>
            <p:cNvPr id="62" name="Group 1">
              <a:extLst>
                <a:ext uri="{FF2B5EF4-FFF2-40B4-BE49-F238E27FC236}">
                  <a16:creationId xmlns:a16="http://schemas.microsoft.com/office/drawing/2014/main" id="{501FDDB3-101A-CE56-B0A6-8DC15E8D7E97}"/>
                </a:ext>
              </a:extLst>
            </p:cNvPr>
            <p:cNvGrpSpPr/>
            <p:nvPr/>
          </p:nvGrpSpPr>
          <p:grpSpPr>
            <a:xfrm>
              <a:off x="0" y="0"/>
              <a:ext cx="9144000" cy="6858000"/>
              <a:chOff x="0" y="0"/>
              <a:chExt cx="9144000" cy="6858000"/>
            </a:xfrm>
          </p:grpSpPr>
          <p:sp>
            <p:nvSpPr>
              <p:cNvPr id="1158" name="Rectangle 1157">
                <a:extLst>
                  <a:ext uri="{FF2B5EF4-FFF2-40B4-BE49-F238E27FC236}">
                    <a16:creationId xmlns:a16="http://schemas.microsoft.com/office/drawing/2014/main" id="{0F59FC4A-2479-5FBA-56FD-6AB58458C542}"/>
                  </a:ext>
                </a:extLst>
              </p:cNvPr>
              <p:cNvSpPr/>
              <p:nvPr/>
            </p:nvSpPr>
            <p:spPr>
              <a:xfrm>
                <a:off x="0" y="0"/>
                <a:ext cx="9144000" cy="2590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Freeform 3">
                <a:extLst>
                  <a:ext uri="{FF2B5EF4-FFF2-40B4-BE49-F238E27FC236}">
                    <a16:creationId xmlns:a16="http://schemas.microsoft.com/office/drawing/2014/main" id="{76F5800B-70FB-38A9-6FFE-E321DE6BE59F}"/>
                  </a:ext>
                </a:extLst>
              </p:cNvPr>
              <p:cNvSpPr/>
              <p:nvPr/>
            </p:nvSpPr>
            <p:spPr>
              <a:xfrm>
                <a:off x="0" y="914400"/>
                <a:ext cx="1371600" cy="12954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Rectangle 1159">
                <a:extLst>
                  <a:ext uri="{FF2B5EF4-FFF2-40B4-BE49-F238E27FC236}">
                    <a16:creationId xmlns:a16="http://schemas.microsoft.com/office/drawing/2014/main" id="{8C534BE0-59C5-8979-6B6F-69E213C286E7}"/>
                  </a:ext>
                </a:extLst>
              </p:cNvPr>
              <p:cNvSpPr/>
              <p:nvPr/>
            </p:nvSpPr>
            <p:spPr>
              <a:xfrm>
                <a:off x="0" y="2057400"/>
                <a:ext cx="9144000" cy="4800600"/>
              </a:xfrm>
              <a:prstGeom prst="rect">
                <a:avLst/>
              </a:prstGeom>
              <a:solidFill>
                <a:srgbClr val="DEB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Freeform 5">
                <a:extLst>
                  <a:ext uri="{FF2B5EF4-FFF2-40B4-BE49-F238E27FC236}">
                    <a16:creationId xmlns:a16="http://schemas.microsoft.com/office/drawing/2014/main" id="{6C4653C5-95B8-7F7A-0B9B-91C90745236A}"/>
                  </a:ext>
                </a:extLst>
              </p:cNvPr>
              <p:cNvSpPr/>
              <p:nvPr/>
            </p:nvSpPr>
            <p:spPr>
              <a:xfrm>
                <a:off x="2514600" y="838200"/>
                <a:ext cx="4421038" cy="136035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Freeform 6">
                <a:extLst>
                  <a:ext uri="{FF2B5EF4-FFF2-40B4-BE49-F238E27FC236}">
                    <a16:creationId xmlns:a16="http://schemas.microsoft.com/office/drawing/2014/main" id="{2D6435CF-6D99-CA98-C67B-25B46ECE14AF}"/>
                  </a:ext>
                </a:extLst>
              </p:cNvPr>
              <p:cNvSpPr/>
              <p:nvPr/>
            </p:nvSpPr>
            <p:spPr>
              <a:xfrm>
                <a:off x="381000" y="914400"/>
                <a:ext cx="5486400" cy="14478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3" name="Group 9">
                <a:extLst>
                  <a:ext uri="{FF2B5EF4-FFF2-40B4-BE49-F238E27FC236}">
                    <a16:creationId xmlns:a16="http://schemas.microsoft.com/office/drawing/2014/main" id="{C3DB3E63-47E3-3B74-E36E-A0CC46CB72C4}"/>
                  </a:ext>
                </a:extLst>
              </p:cNvPr>
              <p:cNvGrpSpPr/>
              <p:nvPr/>
            </p:nvGrpSpPr>
            <p:grpSpPr>
              <a:xfrm>
                <a:off x="0" y="1905000"/>
                <a:ext cx="3886200" cy="2971800"/>
                <a:chOff x="0" y="1905000"/>
                <a:chExt cx="3886200" cy="2971800"/>
              </a:xfrm>
            </p:grpSpPr>
            <p:sp>
              <p:nvSpPr>
                <p:cNvPr id="1193" name="Double Wave 1192">
                  <a:extLst>
                    <a:ext uri="{FF2B5EF4-FFF2-40B4-BE49-F238E27FC236}">
                      <a16:creationId xmlns:a16="http://schemas.microsoft.com/office/drawing/2014/main" id="{BAF91005-7FD6-DAB6-A1E1-1AC22AEB61E4}"/>
                    </a:ext>
                  </a:extLst>
                </p:cNvPr>
                <p:cNvSpPr/>
                <p:nvPr/>
              </p:nvSpPr>
              <p:spPr>
                <a:xfrm>
                  <a:off x="0" y="1905000"/>
                  <a:ext cx="3886200" cy="1905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Double Wave 1193">
                  <a:extLst>
                    <a:ext uri="{FF2B5EF4-FFF2-40B4-BE49-F238E27FC236}">
                      <a16:creationId xmlns:a16="http://schemas.microsoft.com/office/drawing/2014/main" id="{F1DB6EB5-38B7-3FBC-FE0A-76BCD622C05C}"/>
                    </a:ext>
                  </a:extLst>
                </p:cNvPr>
                <p:cNvSpPr/>
                <p:nvPr/>
              </p:nvSpPr>
              <p:spPr>
                <a:xfrm>
                  <a:off x="0" y="2286000"/>
                  <a:ext cx="3886200" cy="1905000"/>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Double Wave 1194">
                  <a:extLst>
                    <a:ext uri="{FF2B5EF4-FFF2-40B4-BE49-F238E27FC236}">
                      <a16:creationId xmlns:a16="http://schemas.microsoft.com/office/drawing/2014/main" id="{3E653963-717B-D2C2-9A14-7FE8C054927D}"/>
                    </a:ext>
                  </a:extLst>
                </p:cNvPr>
                <p:cNvSpPr/>
                <p:nvPr/>
              </p:nvSpPr>
              <p:spPr>
                <a:xfrm>
                  <a:off x="0" y="2971800"/>
                  <a:ext cx="3886200" cy="19050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 name="Group 10">
                <a:extLst>
                  <a:ext uri="{FF2B5EF4-FFF2-40B4-BE49-F238E27FC236}">
                    <a16:creationId xmlns:a16="http://schemas.microsoft.com/office/drawing/2014/main" id="{D842B4C5-FC9A-7BF5-BB56-D048394F2ABA}"/>
                  </a:ext>
                </a:extLst>
              </p:cNvPr>
              <p:cNvGrpSpPr/>
              <p:nvPr/>
            </p:nvGrpSpPr>
            <p:grpSpPr>
              <a:xfrm>
                <a:off x="5791200" y="1981200"/>
                <a:ext cx="3352800" cy="2971800"/>
                <a:chOff x="0" y="1905000"/>
                <a:chExt cx="3886200" cy="2971800"/>
              </a:xfrm>
            </p:grpSpPr>
            <p:sp>
              <p:nvSpPr>
                <p:cNvPr id="1190" name="Double Wave 1189">
                  <a:extLst>
                    <a:ext uri="{FF2B5EF4-FFF2-40B4-BE49-F238E27FC236}">
                      <a16:creationId xmlns:a16="http://schemas.microsoft.com/office/drawing/2014/main" id="{B90BA7F3-1BE9-C255-287D-755833C0884C}"/>
                    </a:ext>
                  </a:extLst>
                </p:cNvPr>
                <p:cNvSpPr/>
                <p:nvPr/>
              </p:nvSpPr>
              <p:spPr>
                <a:xfrm>
                  <a:off x="0" y="1905000"/>
                  <a:ext cx="3886200" cy="1905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a:extLst>
                    <a:ext uri="{FF2B5EF4-FFF2-40B4-BE49-F238E27FC236}">
                      <a16:creationId xmlns:a16="http://schemas.microsoft.com/office/drawing/2014/main" id="{E0CE6700-AF30-32CF-6C24-B08A3288445B}"/>
                    </a:ext>
                  </a:extLst>
                </p:cNvPr>
                <p:cNvSpPr/>
                <p:nvPr/>
              </p:nvSpPr>
              <p:spPr>
                <a:xfrm>
                  <a:off x="0" y="2286000"/>
                  <a:ext cx="3886200" cy="1905000"/>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a:extLst>
                    <a:ext uri="{FF2B5EF4-FFF2-40B4-BE49-F238E27FC236}">
                      <a16:creationId xmlns:a16="http://schemas.microsoft.com/office/drawing/2014/main" id="{021FEE6F-D68E-1602-A000-A71C11C47DB4}"/>
                    </a:ext>
                  </a:extLst>
                </p:cNvPr>
                <p:cNvSpPr/>
                <p:nvPr/>
              </p:nvSpPr>
              <p:spPr>
                <a:xfrm>
                  <a:off x="0" y="2971800"/>
                  <a:ext cx="3886200" cy="19050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5" name="Cloud 1164">
                <a:extLst>
                  <a:ext uri="{FF2B5EF4-FFF2-40B4-BE49-F238E27FC236}">
                    <a16:creationId xmlns:a16="http://schemas.microsoft.com/office/drawing/2014/main" id="{7849DA00-5D5B-B2CC-77C1-324F1DF17507}"/>
                  </a:ext>
                </a:extLst>
              </p:cNvPr>
              <p:cNvSpPr/>
              <p:nvPr/>
            </p:nvSpPr>
            <p:spPr>
              <a:xfrm>
                <a:off x="3352800" y="2057400"/>
                <a:ext cx="838200" cy="1447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Cloud 1165">
                <a:extLst>
                  <a:ext uri="{FF2B5EF4-FFF2-40B4-BE49-F238E27FC236}">
                    <a16:creationId xmlns:a16="http://schemas.microsoft.com/office/drawing/2014/main" id="{E6623980-EA4F-41D9-722C-D84809F7F31B}"/>
                  </a:ext>
                </a:extLst>
              </p:cNvPr>
              <p:cNvSpPr/>
              <p:nvPr/>
            </p:nvSpPr>
            <p:spPr>
              <a:xfrm rot="5148344">
                <a:off x="3170847" y="2340970"/>
                <a:ext cx="838200" cy="10058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Cloud 1166">
                <a:extLst>
                  <a:ext uri="{FF2B5EF4-FFF2-40B4-BE49-F238E27FC236}">
                    <a16:creationId xmlns:a16="http://schemas.microsoft.com/office/drawing/2014/main" id="{6FE3253E-0D08-140E-5192-C6CB72CA513C}"/>
                  </a:ext>
                </a:extLst>
              </p:cNvPr>
              <p:cNvSpPr/>
              <p:nvPr/>
            </p:nvSpPr>
            <p:spPr>
              <a:xfrm>
                <a:off x="3276600" y="3124200"/>
                <a:ext cx="838200" cy="17526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Cloud 1167">
                <a:extLst>
                  <a:ext uri="{FF2B5EF4-FFF2-40B4-BE49-F238E27FC236}">
                    <a16:creationId xmlns:a16="http://schemas.microsoft.com/office/drawing/2014/main" id="{74873961-8908-82EE-2A6C-54A7DC8E5A8F}"/>
                  </a:ext>
                </a:extLst>
              </p:cNvPr>
              <p:cNvSpPr/>
              <p:nvPr/>
            </p:nvSpPr>
            <p:spPr>
              <a:xfrm>
                <a:off x="5334000" y="3200400"/>
                <a:ext cx="838200" cy="16764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Cloud 1168">
                <a:extLst>
                  <a:ext uri="{FF2B5EF4-FFF2-40B4-BE49-F238E27FC236}">
                    <a16:creationId xmlns:a16="http://schemas.microsoft.com/office/drawing/2014/main" id="{9382E7A7-156C-FE0E-700B-C3CC60514896}"/>
                  </a:ext>
                </a:extLst>
              </p:cNvPr>
              <p:cNvSpPr/>
              <p:nvPr/>
            </p:nvSpPr>
            <p:spPr>
              <a:xfrm>
                <a:off x="5410200" y="2133600"/>
                <a:ext cx="838200" cy="15240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Cloud 1169">
                <a:extLst>
                  <a:ext uri="{FF2B5EF4-FFF2-40B4-BE49-F238E27FC236}">
                    <a16:creationId xmlns:a16="http://schemas.microsoft.com/office/drawing/2014/main" id="{EDB6DDA9-76FD-651B-84F8-860EFDF79207}"/>
                  </a:ext>
                </a:extLst>
              </p:cNvPr>
              <p:cNvSpPr/>
              <p:nvPr/>
            </p:nvSpPr>
            <p:spPr>
              <a:xfrm rot="3129569">
                <a:off x="5675754" y="2771214"/>
                <a:ext cx="838200" cy="10058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1" name="Group 45">
                <a:extLst>
                  <a:ext uri="{FF2B5EF4-FFF2-40B4-BE49-F238E27FC236}">
                    <a16:creationId xmlns:a16="http://schemas.microsoft.com/office/drawing/2014/main" id="{DE794A88-E076-6126-8792-09EB377BA899}"/>
                  </a:ext>
                </a:extLst>
              </p:cNvPr>
              <p:cNvGrpSpPr/>
              <p:nvPr/>
            </p:nvGrpSpPr>
            <p:grpSpPr>
              <a:xfrm>
                <a:off x="3733800" y="3733800"/>
                <a:ext cx="1676400" cy="2514600"/>
                <a:chOff x="457200" y="609600"/>
                <a:chExt cx="2743200" cy="5638800"/>
              </a:xfrm>
            </p:grpSpPr>
            <p:sp>
              <p:nvSpPr>
                <p:cNvPr id="1172" name="Oval 1171">
                  <a:extLst>
                    <a:ext uri="{FF2B5EF4-FFF2-40B4-BE49-F238E27FC236}">
                      <a16:creationId xmlns:a16="http://schemas.microsoft.com/office/drawing/2014/main" id="{EC102ADD-B37B-043D-F9BB-6200D77B6A76}"/>
                    </a:ext>
                  </a:extLst>
                </p:cNvPr>
                <p:cNvSpPr/>
                <p:nvPr/>
              </p:nvSpPr>
              <p:spPr>
                <a:xfrm>
                  <a:off x="914400" y="56388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a:extLst>
                    <a:ext uri="{FF2B5EF4-FFF2-40B4-BE49-F238E27FC236}">
                      <a16:creationId xmlns:a16="http://schemas.microsoft.com/office/drawing/2014/main" id="{2CFAF756-B02E-5CB0-E283-8C6DCD441AB9}"/>
                    </a:ext>
                  </a:extLst>
                </p:cNvPr>
                <p:cNvSpPr/>
                <p:nvPr/>
              </p:nvSpPr>
              <p:spPr>
                <a:xfrm>
                  <a:off x="1676400" y="56388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Oval 1173">
                  <a:extLst>
                    <a:ext uri="{FF2B5EF4-FFF2-40B4-BE49-F238E27FC236}">
                      <a16:creationId xmlns:a16="http://schemas.microsoft.com/office/drawing/2014/main" id="{F82611E6-F224-B733-E0F5-0DB0404B8698}"/>
                    </a:ext>
                  </a:extLst>
                </p:cNvPr>
                <p:cNvSpPr/>
                <p:nvPr/>
              </p:nvSpPr>
              <p:spPr>
                <a:xfrm>
                  <a:off x="457200" y="38100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Trapezoid 1174">
                  <a:extLst>
                    <a:ext uri="{FF2B5EF4-FFF2-40B4-BE49-F238E27FC236}">
                      <a16:creationId xmlns:a16="http://schemas.microsoft.com/office/drawing/2014/main" id="{5B5D8F8E-C33B-B5BB-848E-E32B8BA1243D}"/>
                    </a:ext>
                  </a:extLst>
                </p:cNvPr>
                <p:cNvSpPr/>
                <p:nvPr/>
              </p:nvSpPr>
              <p:spPr>
                <a:xfrm rot="1480658">
                  <a:off x="628371" y="24105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Trapezoid 1175">
                  <a:extLst>
                    <a:ext uri="{FF2B5EF4-FFF2-40B4-BE49-F238E27FC236}">
                      <a16:creationId xmlns:a16="http://schemas.microsoft.com/office/drawing/2014/main" id="{3077BF8D-FC3A-AFAF-AC07-27AF39FF024A}"/>
                    </a:ext>
                  </a:extLst>
                </p:cNvPr>
                <p:cNvSpPr/>
                <p:nvPr/>
              </p:nvSpPr>
              <p:spPr>
                <a:xfrm rot="1447265">
                  <a:off x="795966" y="2302294"/>
                  <a:ext cx="762000" cy="1447800"/>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Trapezoid 1176">
                  <a:extLst>
                    <a:ext uri="{FF2B5EF4-FFF2-40B4-BE49-F238E27FC236}">
                      <a16:creationId xmlns:a16="http://schemas.microsoft.com/office/drawing/2014/main" id="{796FB3DF-C5D6-6C61-0DB0-A191A1B4BE7B}"/>
                    </a:ext>
                  </a:extLst>
                </p:cNvPr>
                <p:cNvSpPr/>
                <p:nvPr/>
              </p:nvSpPr>
              <p:spPr>
                <a:xfrm>
                  <a:off x="762000" y="25146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Trapezoid 1177">
                  <a:extLst>
                    <a:ext uri="{FF2B5EF4-FFF2-40B4-BE49-F238E27FC236}">
                      <a16:creationId xmlns:a16="http://schemas.microsoft.com/office/drawing/2014/main" id="{48F5E0CA-5373-9384-73D5-889D91BF0F6F}"/>
                    </a:ext>
                  </a:extLst>
                </p:cNvPr>
                <p:cNvSpPr/>
                <p:nvPr/>
              </p:nvSpPr>
              <p:spPr>
                <a:xfrm>
                  <a:off x="838200" y="2286000"/>
                  <a:ext cx="1828800" cy="2362200"/>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Trapezoid 1178">
                  <a:extLst>
                    <a:ext uri="{FF2B5EF4-FFF2-40B4-BE49-F238E27FC236}">
                      <a16:creationId xmlns:a16="http://schemas.microsoft.com/office/drawing/2014/main" id="{AB6167C3-4A88-A2D3-4075-E984D72FCB7D}"/>
                    </a:ext>
                  </a:extLst>
                </p:cNvPr>
                <p:cNvSpPr/>
                <p:nvPr/>
              </p:nvSpPr>
              <p:spPr>
                <a:xfrm rot="402310">
                  <a:off x="840217" y="2448358"/>
                  <a:ext cx="762000" cy="3300306"/>
                </a:xfrm>
                <a:prstGeom prst="trapezoid">
                  <a:avLst>
                    <a:gd name="adj" fmla="val 30469"/>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Cloud 1179">
                  <a:extLst>
                    <a:ext uri="{FF2B5EF4-FFF2-40B4-BE49-F238E27FC236}">
                      <a16:creationId xmlns:a16="http://schemas.microsoft.com/office/drawing/2014/main" id="{7F2BAA6D-23B4-D018-5FAC-FD456DAF1C81}"/>
                    </a:ext>
                  </a:extLst>
                </p:cNvPr>
                <p:cNvSpPr/>
                <p:nvPr/>
              </p:nvSpPr>
              <p:spPr>
                <a:xfrm>
                  <a:off x="990600" y="685800"/>
                  <a:ext cx="609600" cy="1524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Cloud 1180">
                  <a:extLst>
                    <a:ext uri="{FF2B5EF4-FFF2-40B4-BE49-F238E27FC236}">
                      <a16:creationId xmlns:a16="http://schemas.microsoft.com/office/drawing/2014/main" id="{75581F60-BE79-EE1D-058C-34F853657C34}"/>
                    </a:ext>
                  </a:extLst>
                </p:cNvPr>
                <p:cNvSpPr/>
                <p:nvPr/>
              </p:nvSpPr>
              <p:spPr>
                <a:xfrm rot="21175570">
                  <a:off x="1999055" y="722052"/>
                  <a:ext cx="685800" cy="156989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181">
                  <a:extLst>
                    <a:ext uri="{FF2B5EF4-FFF2-40B4-BE49-F238E27FC236}">
                      <a16:creationId xmlns:a16="http://schemas.microsoft.com/office/drawing/2014/main" id="{009E117B-4D91-811C-28C1-509F807D68D2}"/>
                    </a:ext>
                  </a:extLst>
                </p:cNvPr>
                <p:cNvSpPr/>
                <p:nvPr/>
              </p:nvSpPr>
              <p:spPr>
                <a:xfrm>
                  <a:off x="1219200" y="6096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Trapezoid 1182">
                  <a:extLst>
                    <a:ext uri="{FF2B5EF4-FFF2-40B4-BE49-F238E27FC236}">
                      <a16:creationId xmlns:a16="http://schemas.microsoft.com/office/drawing/2014/main" id="{49A74A09-7563-AE99-3AEE-C68897C2884C}"/>
                    </a:ext>
                  </a:extLst>
                </p:cNvPr>
                <p:cNvSpPr/>
                <p:nvPr/>
              </p:nvSpPr>
              <p:spPr>
                <a:xfrm rot="21185207">
                  <a:off x="1905000" y="2514600"/>
                  <a:ext cx="762000" cy="3300306"/>
                </a:xfrm>
                <a:prstGeom prst="trapezoid">
                  <a:avLst>
                    <a:gd name="adj" fmla="val 30469"/>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4" name="Group 23">
                  <a:extLst>
                    <a:ext uri="{FF2B5EF4-FFF2-40B4-BE49-F238E27FC236}">
                      <a16:creationId xmlns:a16="http://schemas.microsoft.com/office/drawing/2014/main" id="{80DE8B18-A501-17E8-6030-03117EA6D44A}"/>
                    </a:ext>
                  </a:extLst>
                </p:cNvPr>
                <p:cNvGrpSpPr/>
                <p:nvPr/>
              </p:nvGrpSpPr>
              <p:grpSpPr>
                <a:xfrm>
                  <a:off x="2088948" y="2293712"/>
                  <a:ext cx="1111452" cy="2049688"/>
                  <a:chOff x="4755948" y="2903312"/>
                  <a:chExt cx="1111452" cy="2049688"/>
                </a:xfrm>
              </p:grpSpPr>
              <p:sp>
                <p:nvSpPr>
                  <p:cNvPr id="1187" name="Oval 1186">
                    <a:extLst>
                      <a:ext uri="{FF2B5EF4-FFF2-40B4-BE49-F238E27FC236}">
                        <a16:creationId xmlns:a16="http://schemas.microsoft.com/office/drawing/2014/main" id="{690C048C-F557-650A-430A-401FE4DDCEFD}"/>
                      </a:ext>
                    </a:extLst>
                  </p:cNvPr>
                  <p:cNvSpPr/>
                  <p:nvPr/>
                </p:nvSpPr>
                <p:spPr>
                  <a:xfrm>
                    <a:off x="5486400" y="42672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Trapezoid 1187">
                    <a:extLst>
                      <a:ext uri="{FF2B5EF4-FFF2-40B4-BE49-F238E27FC236}">
                        <a16:creationId xmlns:a16="http://schemas.microsoft.com/office/drawing/2014/main" id="{CD54889B-7154-4017-7CF3-67BDB29E9EC3}"/>
                      </a:ext>
                    </a:extLst>
                  </p:cNvPr>
                  <p:cNvSpPr/>
                  <p:nvPr/>
                </p:nvSpPr>
                <p:spPr>
                  <a:xfrm rot="19830111">
                    <a:off x="4816550" y="2903312"/>
                    <a:ext cx="822282"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Trapezoid 1188">
                    <a:extLst>
                      <a:ext uri="{FF2B5EF4-FFF2-40B4-BE49-F238E27FC236}">
                        <a16:creationId xmlns:a16="http://schemas.microsoft.com/office/drawing/2014/main" id="{441BACF4-AF63-E404-ED51-8EC48E126011}"/>
                      </a:ext>
                    </a:extLst>
                  </p:cNvPr>
                  <p:cNvSpPr/>
                  <p:nvPr/>
                </p:nvSpPr>
                <p:spPr>
                  <a:xfrm rot="19749421">
                    <a:off x="4755948" y="3014181"/>
                    <a:ext cx="877678" cy="1504779"/>
                  </a:xfrm>
                  <a:prstGeom prst="trapezoid">
                    <a:avLst>
                      <a:gd name="adj" fmla="val 30469"/>
                    </a:avLst>
                  </a:prstGeom>
                  <a:solidFill>
                    <a:srgbClr val="DA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5" name="Cloud 1184">
                  <a:extLst>
                    <a:ext uri="{FF2B5EF4-FFF2-40B4-BE49-F238E27FC236}">
                      <a16:creationId xmlns:a16="http://schemas.microsoft.com/office/drawing/2014/main" id="{7D92F2FB-9577-FB97-ED5D-CE9734177B6E}"/>
                    </a:ext>
                  </a:extLst>
                </p:cNvPr>
                <p:cNvSpPr/>
                <p:nvPr/>
              </p:nvSpPr>
              <p:spPr>
                <a:xfrm rot="21175570">
                  <a:off x="1217431" y="1589727"/>
                  <a:ext cx="1146537" cy="12796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1185">
                  <a:extLst>
                    <a:ext uri="{FF2B5EF4-FFF2-40B4-BE49-F238E27FC236}">
                      <a16:creationId xmlns:a16="http://schemas.microsoft.com/office/drawing/2014/main" id="{B181BCDC-300F-FA5D-1A72-FDE91AE19FB9}"/>
                    </a:ext>
                  </a:extLst>
                </p:cNvPr>
                <p:cNvSpPr/>
                <p:nvPr/>
              </p:nvSpPr>
              <p:spPr>
                <a:xfrm rot="5225831">
                  <a:off x="1667189" y="1748164"/>
                  <a:ext cx="272564" cy="4460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6">
              <a:extLst>
                <a:ext uri="{FF2B5EF4-FFF2-40B4-BE49-F238E27FC236}">
                  <a16:creationId xmlns:a16="http://schemas.microsoft.com/office/drawing/2014/main" id="{0D84C788-9CC8-5038-2A24-0D7D3D5925BD}"/>
                </a:ext>
              </a:extLst>
            </p:cNvPr>
            <p:cNvGrpSpPr/>
            <p:nvPr/>
          </p:nvGrpSpPr>
          <p:grpSpPr>
            <a:xfrm>
              <a:off x="5029200" y="2819400"/>
              <a:ext cx="314325" cy="663575"/>
              <a:chOff x="2895600" y="304800"/>
              <a:chExt cx="2186496" cy="3771554"/>
            </a:xfrm>
          </p:grpSpPr>
          <p:sp>
            <p:nvSpPr>
              <p:cNvPr id="1141" name="Oval 1140">
                <a:extLst>
                  <a:ext uri="{FF2B5EF4-FFF2-40B4-BE49-F238E27FC236}">
                    <a16:creationId xmlns:a16="http://schemas.microsoft.com/office/drawing/2014/main" id="{50F01313-6504-C965-015B-DD138D8F066A}"/>
                  </a:ext>
                </a:extLst>
              </p:cNvPr>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Oval 1141">
                <a:extLst>
                  <a:ext uri="{FF2B5EF4-FFF2-40B4-BE49-F238E27FC236}">
                    <a16:creationId xmlns:a16="http://schemas.microsoft.com/office/drawing/2014/main" id="{BA0E42AB-9313-7B94-1DFA-7A2FB9A2EFB4}"/>
                  </a:ext>
                </a:extLst>
              </p:cNvPr>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a:extLst>
                  <a:ext uri="{FF2B5EF4-FFF2-40B4-BE49-F238E27FC236}">
                    <a16:creationId xmlns:a16="http://schemas.microsoft.com/office/drawing/2014/main" id="{B6A1D8C1-391C-F721-9592-E51517619660}"/>
                  </a:ext>
                </a:extLst>
              </p:cNvPr>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Isosceles Triangle 1143">
                <a:extLst>
                  <a:ext uri="{FF2B5EF4-FFF2-40B4-BE49-F238E27FC236}">
                    <a16:creationId xmlns:a16="http://schemas.microsoft.com/office/drawing/2014/main" id="{7DA942B8-EA20-819A-B798-CE9EBB871713}"/>
                  </a:ext>
                </a:extLst>
              </p:cNvPr>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Isosceles Triangle 1144">
                <a:extLst>
                  <a:ext uri="{FF2B5EF4-FFF2-40B4-BE49-F238E27FC236}">
                    <a16:creationId xmlns:a16="http://schemas.microsoft.com/office/drawing/2014/main" id="{BD9E419A-E783-6379-9979-BB0BF47C201C}"/>
                  </a:ext>
                </a:extLst>
              </p:cNvPr>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a:extLst>
                  <a:ext uri="{FF2B5EF4-FFF2-40B4-BE49-F238E27FC236}">
                    <a16:creationId xmlns:a16="http://schemas.microsoft.com/office/drawing/2014/main" id="{EF56FBA2-4B74-EB58-F397-81975D4D505A}"/>
                  </a:ext>
                </a:extLst>
              </p:cNvPr>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a:extLst>
                  <a:ext uri="{FF2B5EF4-FFF2-40B4-BE49-F238E27FC236}">
                    <a16:creationId xmlns:a16="http://schemas.microsoft.com/office/drawing/2014/main" id="{3B8E0440-BC8C-1660-A479-3C4C95852769}"/>
                  </a:ext>
                </a:extLst>
              </p:cNvPr>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Isosceles Triangle 1147">
                <a:extLst>
                  <a:ext uri="{FF2B5EF4-FFF2-40B4-BE49-F238E27FC236}">
                    <a16:creationId xmlns:a16="http://schemas.microsoft.com/office/drawing/2014/main" id="{8ACD11A7-7C07-2031-708D-A49FF27B6457}"/>
                  </a:ext>
                </a:extLst>
              </p:cNvPr>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Isosceles Triangle 1148">
                <a:extLst>
                  <a:ext uri="{FF2B5EF4-FFF2-40B4-BE49-F238E27FC236}">
                    <a16:creationId xmlns:a16="http://schemas.microsoft.com/office/drawing/2014/main" id="{7E958198-0D28-E232-DF11-CF3F50A2CC21}"/>
                  </a:ext>
                </a:extLst>
              </p:cNvPr>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Oval 1149">
                <a:extLst>
                  <a:ext uri="{FF2B5EF4-FFF2-40B4-BE49-F238E27FC236}">
                    <a16:creationId xmlns:a16="http://schemas.microsoft.com/office/drawing/2014/main" id="{F86470D8-556E-7DF3-8F97-772D8D2D81B5}"/>
                  </a:ext>
                </a:extLst>
              </p:cNvPr>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Cloud 1150">
                <a:extLst>
                  <a:ext uri="{FF2B5EF4-FFF2-40B4-BE49-F238E27FC236}">
                    <a16:creationId xmlns:a16="http://schemas.microsoft.com/office/drawing/2014/main" id="{1D2B472C-225C-0BD5-39B3-4CA24683B96B}"/>
                  </a:ext>
                </a:extLst>
              </p:cNvPr>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Cloud 1151">
                <a:extLst>
                  <a:ext uri="{FF2B5EF4-FFF2-40B4-BE49-F238E27FC236}">
                    <a16:creationId xmlns:a16="http://schemas.microsoft.com/office/drawing/2014/main" id="{AC3D94AF-08F0-612E-8F05-D4E382464C68}"/>
                  </a:ext>
                </a:extLst>
              </p:cNvPr>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Cloud 1152">
                <a:extLst>
                  <a:ext uri="{FF2B5EF4-FFF2-40B4-BE49-F238E27FC236}">
                    <a16:creationId xmlns:a16="http://schemas.microsoft.com/office/drawing/2014/main" id="{E04A2318-C460-4EC6-13E1-C74B35F31BFB}"/>
                  </a:ext>
                </a:extLst>
              </p:cNvPr>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Trapezoid 1153">
                <a:extLst>
                  <a:ext uri="{FF2B5EF4-FFF2-40B4-BE49-F238E27FC236}">
                    <a16:creationId xmlns:a16="http://schemas.microsoft.com/office/drawing/2014/main" id="{223E3C03-9B6E-71A5-9EA0-793BE5C9CDFD}"/>
                  </a:ext>
                </a:extLst>
              </p:cNvPr>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Trapezoid 1154">
                <a:extLst>
                  <a:ext uri="{FF2B5EF4-FFF2-40B4-BE49-F238E27FC236}">
                    <a16:creationId xmlns:a16="http://schemas.microsoft.com/office/drawing/2014/main" id="{77F7D9E3-6C71-379C-E481-7571F6F379A9}"/>
                  </a:ext>
                </a:extLst>
              </p:cNvPr>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Trapezoid 1155">
                <a:extLst>
                  <a:ext uri="{FF2B5EF4-FFF2-40B4-BE49-F238E27FC236}">
                    <a16:creationId xmlns:a16="http://schemas.microsoft.com/office/drawing/2014/main" id="{E2DA3776-294E-BE8C-F82A-4EF748621902}"/>
                  </a:ext>
                </a:extLst>
              </p:cNvPr>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Flowchart: Stored Data 1156">
                <a:extLst>
                  <a:ext uri="{FF2B5EF4-FFF2-40B4-BE49-F238E27FC236}">
                    <a16:creationId xmlns:a16="http://schemas.microsoft.com/office/drawing/2014/main" id="{DE235EF4-B68B-6176-5B9C-C04976100773}"/>
                  </a:ext>
                </a:extLst>
              </p:cNvPr>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109">
              <a:extLst>
                <a:ext uri="{FF2B5EF4-FFF2-40B4-BE49-F238E27FC236}">
                  <a16:creationId xmlns:a16="http://schemas.microsoft.com/office/drawing/2014/main" id="{02EEC98C-EEC6-BAAE-B5F3-2D6566A5619C}"/>
                </a:ext>
              </a:extLst>
            </p:cNvPr>
            <p:cNvGrpSpPr/>
            <p:nvPr/>
          </p:nvGrpSpPr>
          <p:grpSpPr>
            <a:xfrm>
              <a:off x="4648200" y="1828800"/>
              <a:ext cx="384175" cy="733425"/>
              <a:chOff x="1143000" y="1066800"/>
              <a:chExt cx="1127234" cy="2686339"/>
            </a:xfrm>
          </p:grpSpPr>
          <p:sp>
            <p:nvSpPr>
              <p:cNvPr id="1123" name="Oval 1122">
                <a:extLst>
                  <a:ext uri="{FF2B5EF4-FFF2-40B4-BE49-F238E27FC236}">
                    <a16:creationId xmlns:a16="http://schemas.microsoft.com/office/drawing/2014/main" id="{E9EEDB1C-E592-F0BA-59F6-B1400A05E17A}"/>
                  </a:ext>
                </a:extLst>
              </p:cNvPr>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a:extLst>
                  <a:ext uri="{FF2B5EF4-FFF2-40B4-BE49-F238E27FC236}">
                    <a16:creationId xmlns:a16="http://schemas.microsoft.com/office/drawing/2014/main" id="{D5DD355C-C93D-CC3D-3CB8-72781A2ECD0A}"/>
                  </a:ext>
                </a:extLst>
              </p:cNvPr>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a:extLst>
                  <a:ext uri="{FF2B5EF4-FFF2-40B4-BE49-F238E27FC236}">
                    <a16:creationId xmlns:a16="http://schemas.microsoft.com/office/drawing/2014/main" id="{1339450C-DE60-A8D4-20C6-DBA88AB32295}"/>
                  </a:ext>
                </a:extLst>
              </p:cNvPr>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1125">
                <a:extLst>
                  <a:ext uri="{FF2B5EF4-FFF2-40B4-BE49-F238E27FC236}">
                    <a16:creationId xmlns:a16="http://schemas.microsoft.com/office/drawing/2014/main" id="{2E463D79-0CEE-34BD-CE90-60B05BF86CA1}"/>
                  </a:ext>
                </a:extLst>
              </p:cNvPr>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Trapezoid 1126">
                <a:extLst>
                  <a:ext uri="{FF2B5EF4-FFF2-40B4-BE49-F238E27FC236}">
                    <a16:creationId xmlns:a16="http://schemas.microsoft.com/office/drawing/2014/main" id="{0A62B1F7-7DEA-7509-75C1-A126D5D7FF77}"/>
                  </a:ext>
                </a:extLst>
              </p:cNvPr>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Trapezoid 1127">
                <a:extLst>
                  <a:ext uri="{FF2B5EF4-FFF2-40B4-BE49-F238E27FC236}">
                    <a16:creationId xmlns:a16="http://schemas.microsoft.com/office/drawing/2014/main" id="{FD6EEADF-4408-1A34-1754-298F934A9111}"/>
                  </a:ext>
                </a:extLst>
              </p:cNvPr>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Trapezoid 1128">
                <a:extLst>
                  <a:ext uri="{FF2B5EF4-FFF2-40B4-BE49-F238E27FC236}">
                    <a16:creationId xmlns:a16="http://schemas.microsoft.com/office/drawing/2014/main" id="{C43FD3EE-8349-FC1D-7B98-EAD688C05B1A}"/>
                  </a:ext>
                </a:extLst>
              </p:cNvPr>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Cloud 1129">
                <a:extLst>
                  <a:ext uri="{FF2B5EF4-FFF2-40B4-BE49-F238E27FC236}">
                    <a16:creationId xmlns:a16="http://schemas.microsoft.com/office/drawing/2014/main" id="{55BB52A5-92F8-6828-4C61-79747606D8A8}"/>
                  </a:ext>
                </a:extLst>
              </p:cNvPr>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Trapezoid 1130">
                <a:extLst>
                  <a:ext uri="{FF2B5EF4-FFF2-40B4-BE49-F238E27FC236}">
                    <a16:creationId xmlns:a16="http://schemas.microsoft.com/office/drawing/2014/main" id="{A4B28903-8079-8BCE-1665-AC9614520A42}"/>
                  </a:ext>
                </a:extLst>
              </p:cNvPr>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B0CFEFC2-1EE6-78B7-2D45-6C0A28B92DD8}"/>
                  </a:ext>
                </a:extLst>
              </p:cNvPr>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Half Frame 1132">
                <a:extLst>
                  <a:ext uri="{FF2B5EF4-FFF2-40B4-BE49-F238E27FC236}">
                    <a16:creationId xmlns:a16="http://schemas.microsoft.com/office/drawing/2014/main" id="{E24B335D-D322-05BB-F53B-6A213408A8CE}"/>
                  </a:ext>
                </a:extLst>
              </p:cNvPr>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4" name="Oval 1133">
                <a:extLst>
                  <a:ext uri="{FF2B5EF4-FFF2-40B4-BE49-F238E27FC236}">
                    <a16:creationId xmlns:a16="http://schemas.microsoft.com/office/drawing/2014/main" id="{1E36C977-A0E2-200A-A88B-834ED9ADC66F}"/>
                  </a:ext>
                </a:extLst>
              </p:cNvPr>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Cloud 1134">
                <a:extLst>
                  <a:ext uri="{FF2B5EF4-FFF2-40B4-BE49-F238E27FC236}">
                    <a16:creationId xmlns:a16="http://schemas.microsoft.com/office/drawing/2014/main" id="{4A2534A7-C3A5-251A-0B74-872A0FB69EF8}"/>
                  </a:ext>
                </a:extLst>
              </p:cNvPr>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Quad Arrow 72">
                <a:extLst>
                  <a:ext uri="{FF2B5EF4-FFF2-40B4-BE49-F238E27FC236}">
                    <a16:creationId xmlns:a16="http://schemas.microsoft.com/office/drawing/2014/main" id="{9239B70A-D29E-6B74-FDC3-8F173A91F895}"/>
                  </a:ext>
                </a:extLst>
              </p:cNvPr>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Quad Arrow 73">
                <a:extLst>
                  <a:ext uri="{FF2B5EF4-FFF2-40B4-BE49-F238E27FC236}">
                    <a16:creationId xmlns:a16="http://schemas.microsoft.com/office/drawing/2014/main" id="{7C949E95-663C-F1DD-AEC3-3A893B7A399F}"/>
                  </a:ext>
                </a:extLst>
              </p:cNvPr>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Trapezoid 1137">
                <a:extLst>
                  <a:ext uri="{FF2B5EF4-FFF2-40B4-BE49-F238E27FC236}">
                    <a16:creationId xmlns:a16="http://schemas.microsoft.com/office/drawing/2014/main" id="{FAE01E46-1691-AAC7-3846-88C06A3BBAF5}"/>
                  </a:ext>
                </a:extLst>
              </p:cNvPr>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Trapezoid 1138">
                <a:extLst>
                  <a:ext uri="{FF2B5EF4-FFF2-40B4-BE49-F238E27FC236}">
                    <a16:creationId xmlns:a16="http://schemas.microsoft.com/office/drawing/2014/main" id="{C143DDD3-81D2-858C-26D2-9044123E2A34}"/>
                  </a:ext>
                </a:extLst>
              </p:cNvPr>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Cross 1139">
                <a:extLst>
                  <a:ext uri="{FF2B5EF4-FFF2-40B4-BE49-F238E27FC236}">
                    <a16:creationId xmlns:a16="http://schemas.microsoft.com/office/drawing/2014/main" id="{1E44C9DE-F401-5519-3D68-68EC9200973D}"/>
                  </a:ext>
                </a:extLst>
              </p:cNvPr>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128">
              <a:extLst>
                <a:ext uri="{FF2B5EF4-FFF2-40B4-BE49-F238E27FC236}">
                  <a16:creationId xmlns:a16="http://schemas.microsoft.com/office/drawing/2014/main" id="{EE33E495-17AD-26EB-BD1F-618A45B8A790}"/>
                </a:ext>
              </a:extLst>
            </p:cNvPr>
            <p:cNvGrpSpPr/>
            <p:nvPr/>
          </p:nvGrpSpPr>
          <p:grpSpPr>
            <a:xfrm>
              <a:off x="4572000" y="2590800"/>
              <a:ext cx="488950" cy="733425"/>
              <a:chOff x="1565994" y="990600"/>
              <a:chExt cx="2085014" cy="3466754"/>
            </a:xfrm>
          </p:grpSpPr>
          <p:sp>
            <p:nvSpPr>
              <p:cNvPr id="1104" name="Oval 1103">
                <a:extLst>
                  <a:ext uri="{FF2B5EF4-FFF2-40B4-BE49-F238E27FC236}">
                    <a16:creationId xmlns:a16="http://schemas.microsoft.com/office/drawing/2014/main" id="{CDCDA016-DE4D-5279-31A6-5A3801D94A0D}"/>
                  </a:ext>
                </a:extLst>
              </p:cNvPr>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a:extLst>
                  <a:ext uri="{FF2B5EF4-FFF2-40B4-BE49-F238E27FC236}">
                    <a16:creationId xmlns:a16="http://schemas.microsoft.com/office/drawing/2014/main" id="{C2594432-713F-621E-082E-79651486BE2B}"/>
                  </a:ext>
                </a:extLst>
              </p:cNvPr>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Isosceles Triangle 1105">
                <a:extLst>
                  <a:ext uri="{FF2B5EF4-FFF2-40B4-BE49-F238E27FC236}">
                    <a16:creationId xmlns:a16="http://schemas.microsoft.com/office/drawing/2014/main" id="{06328D9A-66D4-1954-F525-0125DB77EA9A}"/>
                  </a:ext>
                </a:extLst>
              </p:cNvPr>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Isosceles Triangle 1106">
                <a:extLst>
                  <a:ext uri="{FF2B5EF4-FFF2-40B4-BE49-F238E27FC236}">
                    <a16:creationId xmlns:a16="http://schemas.microsoft.com/office/drawing/2014/main" id="{13EEC024-0ECC-A46F-BE0C-DA203BEDC3D9}"/>
                  </a:ext>
                </a:extLst>
              </p:cNvPr>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id="{382276DB-2336-B9FA-3E4E-DB2A21B5CE36}"/>
                  </a:ext>
                </a:extLst>
              </p:cNvPr>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a:extLst>
                  <a:ext uri="{FF2B5EF4-FFF2-40B4-BE49-F238E27FC236}">
                    <a16:creationId xmlns:a16="http://schemas.microsoft.com/office/drawing/2014/main" id="{70A4426F-10E6-58A8-E93B-B2C227F8655C}"/>
                  </a:ext>
                </a:extLst>
              </p:cNvPr>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Isosceles Triangle 1109">
                <a:extLst>
                  <a:ext uri="{FF2B5EF4-FFF2-40B4-BE49-F238E27FC236}">
                    <a16:creationId xmlns:a16="http://schemas.microsoft.com/office/drawing/2014/main" id="{05EBB0C4-AFC7-8743-6075-5E870D677039}"/>
                  </a:ext>
                </a:extLst>
              </p:cNvPr>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Isosceles Triangle 1110">
                <a:extLst>
                  <a:ext uri="{FF2B5EF4-FFF2-40B4-BE49-F238E27FC236}">
                    <a16:creationId xmlns:a16="http://schemas.microsoft.com/office/drawing/2014/main" id="{A178F62D-D10E-7043-47EF-3C26086E6E46}"/>
                  </a:ext>
                </a:extLst>
              </p:cNvPr>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a:extLst>
                  <a:ext uri="{FF2B5EF4-FFF2-40B4-BE49-F238E27FC236}">
                    <a16:creationId xmlns:a16="http://schemas.microsoft.com/office/drawing/2014/main" id="{E2D4D5DD-3B6C-2C76-5A38-CE3B6B505D14}"/>
                  </a:ext>
                </a:extLst>
              </p:cNvPr>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Cloud 1112">
                <a:extLst>
                  <a:ext uri="{FF2B5EF4-FFF2-40B4-BE49-F238E27FC236}">
                    <a16:creationId xmlns:a16="http://schemas.microsoft.com/office/drawing/2014/main" id="{EAC90F68-AAE2-5F52-C3BE-E4BC56B44D6B}"/>
                  </a:ext>
                </a:extLst>
              </p:cNvPr>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Cloud 1113">
                <a:extLst>
                  <a:ext uri="{FF2B5EF4-FFF2-40B4-BE49-F238E27FC236}">
                    <a16:creationId xmlns:a16="http://schemas.microsoft.com/office/drawing/2014/main" id="{8D3708EA-2DE6-710A-0B9E-C60F6E66B795}"/>
                  </a:ext>
                </a:extLst>
              </p:cNvPr>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Cloud 1114">
                <a:extLst>
                  <a:ext uri="{FF2B5EF4-FFF2-40B4-BE49-F238E27FC236}">
                    <a16:creationId xmlns:a16="http://schemas.microsoft.com/office/drawing/2014/main" id="{72B49502-AD30-A73E-58A3-9AEC197694BD}"/>
                  </a:ext>
                </a:extLst>
              </p:cNvPr>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Trapezoid 1115">
                <a:extLst>
                  <a:ext uri="{FF2B5EF4-FFF2-40B4-BE49-F238E27FC236}">
                    <a16:creationId xmlns:a16="http://schemas.microsoft.com/office/drawing/2014/main" id="{2E6AFEB5-0401-4F59-7220-D31BAEEF9241}"/>
                  </a:ext>
                </a:extLst>
              </p:cNvPr>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Trapezoid 1116">
                <a:extLst>
                  <a:ext uri="{FF2B5EF4-FFF2-40B4-BE49-F238E27FC236}">
                    <a16:creationId xmlns:a16="http://schemas.microsoft.com/office/drawing/2014/main" id="{64C4C722-4D43-71AB-3215-4D2FB760C528}"/>
                  </a:ext>
                </a:extLst>
              </p:cNvPr>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Flowchart: Stored Data 1117">
                <a:extLst>
                  <a:ext uri="{FF2B5EF4-FFF2-40B4-BE49-F238E27FC236}">
                    <a16:creationId xmlns:a16="http://schemas.microsoft.com/office/drawing/2014/main" id="{A23E19A3-B3EA-00E4-4325-907F7B0BD227}"/>
                  </a:ext>
                </a:extLst>
              </p:cNvPr>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Cross 1118">
                <a:extLst>
                  <a:ext uri="{FF2B5EF4-FFF2-40B4-BE49-F238E27FC236}">
                    <a16:creationId xmlns:a16="http://schemas.microsoft.com/office/drawing/2014/main" id="{4590FB3B-571A-34EE-C1E3-55A6CF776680}"/>
                  </a:ext>
                </a:extLst>
              </p:cNvPr>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Cross 1119">
                <a:extLst>
                  <a:ext uri="{FF2B5EF4-FFF2-40B4-BE49-F238E27FC236}">
                    <a16:creationId xmlns:a16="http://schemas.microsoft.com/office/drawing/2014/main" id="{4A955CDD-8F7E-4A0E-5F00-312EE72EE567}"/>
                  </a:ext>
                </a:extLst>
              </p:cNvPr>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Cross 1120">
                <a:extLst>
                  <a:ext uri="{FF2B5EF4-FFF2-40B4-BE49-F238E27FC236}">
                    <a16:creationId xmlns:a16="http://schemas.microsoft.com/office/drawing/2014/main" id="{6E67CD48-AA4F-55B9-4A05-3FAA5869A238}"/>
                  </a:ext>
                </a:extLst>
              </p:cNvPr>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Cross 1121">
                <a:extLst>
                  <a:ext uri="{FF2B5EF4-FFF2-40B4-BE49-F238E27FC236}">
                    <a16:creationId xmlns:a16="http://schemas.microsoft.com/office/drawing/2014/main" id="{CD91D1D7-A1FE-1E8E-895D-2E82DCAD94A6}"/>
                  </a:ext>
                </a:extLst>
              </p:cNvPr>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256">
              <a:extLst>
                <a:ext uri="{FF2B5EF4-FFF2-40B4-BE49-F238E27FC236}">
                  <a16:creationId xmlns:a16="http://schemas.microsoft.com/office/drawing/2014/main" id="{7FBF7DC4-D4BA-33E5-7EF7-3DC5E57456B9}"/>
                </a:ext>
              </a:extLst>
            </p:cNvPr>
            <p:cNvGrpSpPr/>
            <p:nvPr/>
          </p:nvGrpSpPr>
          <p:grpSpPr>
            <a:xfrm>
              <a:off x="4343400" y="2057400"/>
              <a:ext cx="279400" cy="803275"/>
              <a:chOff x="1524000" y="1478095"/>
              <a:chExt cx="2286000" cy="4770305"/>
            </a:xfrm>
          </p:grpSpPr>
          <p:sp>
            <p:nvSpPr>
              <p:cNvPr id="1086" name="Oval 1085">
                <a:extLst>
                  <a:ext uri="{FF2B5EF4-FFF2-40B4-BE49-F238E27FC236}">
                    <a16:creationId xmlns:a16="http://schemas.microsoft.com/office/drawing/2014/main" id="{9D6FA2CD-588E-9C75-F194-564E074E9C22}"/>
                  </a:ext>
                </a:extLst>
              </p:cNvPr>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a:extLst>
                  <a:ext uri="{FF2B5EF4-FFF2-40B4-BE49-F238E27FC236}">
                    <a16:creationId xmlns:a16="http://schemas.microsoft.com/office/drawing/2014/main" id="{54F04D0B-80EB-F717-0522-55618BC09445}"/>
                  </a:ext>
                </a:extLst>
              </p:cNvPr>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a:extLst>
                  <a:ext uri="{FF2B5EF4-FFF2-40B4-BE49-F238E27FC236}">
                    <a16:creationId xmlns:a16="http://schemas.microsoft.com/office/drawing/2014/main" id="{CFFD2529-C2D4-C356-71FD-BA5FD331AFEF}"/>
                  </a:ext>
                </a:extLst>
              </p:cNvPr>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a:extLst>
                  <a:ext uri="{FF2B5EF4-FFF2-40B4-BE49-F238E27FC236}">
                    <a16:creationId xmlns:a16="http://schemas.microsoft.com/office/drawing/2014/main" id="{AD37C58C-CB5A-0A5A-FA18-5A616EA3BA53}"/>
                  </a:ext>
                </a:extLst>
              </p:cNvPr>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a:extLst>
                  <a:ext uri="{FF2B5EF4-FFF2-40B4-BE49-F238E27FC236}">
                    <a16:creationId xmlns:a16="http://schemas.microsoft.com/office/drawing/2014/main" id="{694208B2-A6E4-9153-037E-993DFBACE12C}"/>
                  </a:ext>
                </a:extLst>
              </p:cNvPr>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a:extLst>
                  <a:ext uri="{FF2B5EF4-FFF2-40B4-BE49-F238E27FC236}">
                    <a16:creationId xmlns:a16="http://schemas.microsoft.com/office/drawing/2014/main" id="{E72E5C8F-5EB8-0DCD-9B35-59957AEA9868}"/>
                  </a:ext>
                </a:extLst>
              </p:cNvPr>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Trapezoid 1091">
                <a:extLst>
                  <a:ext uri="{FF2B5EF4-FFF2-40B4-BE49-F238E27FC236}">
                    <a16:creationId xmlns:a16="http://schemas.microsoft.com/office/drawing/2014/main" id="{B0338FE8-7DAE-9160-450E-92B5E36C453B}"/>
                  </a:ext>
                </a:extLst>
              </p:cNvPr>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Trapezoid 1092">
                <a:extLst>
                  <a:ext uri="{FF2B5EF4-FFF2-40B4-BE49-F238E27FC236}">
                    <a16:creationId xmlns:a16="http://schemas.microsoft.com/office/drawing/2014/main" id="{73CC674F-D02D-B8A6-9517-9ADCCC263A4F}"/>
                  </a:ext>
                </a:extLst>
              </p:cNvPr>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a:extLst>
                  <a:ext uri="{FF2B5EF4-FFF2-40B4-BE49-F238E27FC236}">
                    <a16:creationId xmlns:a16="http://schemas.microsoft.com/office/drawing/2014/main" id="{B56734E7-AC4A-D0AC-D016-6E388EE180D7}"/>
                  </a:ext>
                </a:extLst>
              </p:cNvPr>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94">
                <a:extLst>
                  <a:ext uri="{FF2B5EF4-FFF2-40B4-BE49-F238E27FC236}">
                    <a16:creationId xmlns:a16="http://schemas.microsoft.com/office/drawing/2014/main" id="{05AE1714-33BD-7FD4-6CB0-7DD9ED049299}"/>
                  </a:ext>
                </a:extLst>
              </p:cNvPr>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Trapezoid 1095">
                <a:extLst>
                  <a:ext uri="{FF2B5EF4-FFF2-40B4-BE49-F238E27FC236}">
                    <a16:creationId xmlns:a16="http://schemas.microsoft.com/office/drawing/2014/main" id="{C6C70984-FF6C-F53D-76C1-E071FAEDE498}"/>
                  </a:ext>
                </a:extLst>
              </p:cNvPr>
              <p:cNvSpPr/>
              <p:nvPr/>
            </p:nvSpPr>
            <p:spPr>
              <a:xfrm rot="339967">
                <a:off x="2047834" y="3235884"/>
                <a:ext cx="626968" cy="2235731"/>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Diagonal Stripe 1096">
                <a:extLst>
                  <a:ext uri="{FF2B5EF4-FFF2-40B4-BE49-F238E27FC236}">
                    <a16:creationId xmlns:a16="http://schemas.microsoft.com/office/drawing/2014/main" id="{E70B9D4E-D83C-12E1-3F38-DFD392BE8ABC}"/>
                  </a:ext>
                </a:extLst>
              </p:cNvPr>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8" name="Diagonal Stripe 1097">
                <a:extLst>
                  <a:ext uri="{FF2B5EF4-FFF2-40B4-BE49-F238E27FC236}">
                    <a16:creationId xmlns:a16="http://schemas.microsoft.com/office/drawing/2014/main" id="{4C203A3E-0167-ECC2-69E7-DE74CADC71EE}"/>
                  </a:ext>
                </a:extLst>
              </p:cNvPr>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9" name="Diagonal Stripe 1098">
                <a:extLst>
                  <a:ext uri="{FF2B5EF4-FFF2-40B4-BE49-F238E27FC236}">
                    <a16:creationId xmlns:a16="http://schemas.microsoft.com/office/drawing/2014/main" id="{B5ECA66B-73A3-67E1-8619-5A50EBFC4FA2}"/>
                  </a:ext>
                </a:extLst>
              </p:cNvPr>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0" name="Flowchart: Display 1099">
                <a:extLst>
                  <a:ext uri="{FF2B5EF4-FFF2-40B4-BE49-F238E27FC236}">
                    <a16:creationId xmlns:a16="http://schemas.microsoft.com/office/drawing/2014/main" id="{34BE93B1-5A20-4139-F68D-39B855D6D77E}"/>
                  </a:ext>
                </a:extLst>
              </p:cNvPr>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a:extLst>
                  <a:ext uri="{FF2B5EF4-FFF2-40B4-BE49-F238E27FC236}">
                    <a16:creationId xmlns:a16="http://schemas.microsoft.com/office/drawing/2014/main" id="{4EB120C9-8F37-B6E8-44A3-2E89AD677BA9}"/>
                  </a:ext>
                </a:extLst>
              </p:cNvPr>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a:extLst>
                  <a:ext uri="{FF2B5EF4-FFF2-40B4-BE49-F238E27FC236}">
                    <a16:creationId xmlns:a16="http://schemas.microsoft.com/office/drawing/2014/main" id="{0949E685-8589-4B40-AA82-A88E2434436D}"/>
                  </a:ext>
                </a:extLst>
              </p:cNvPr>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a:extLst>
                  <a:ext uri="{FF2B5EF4-FFF2-40B4-BE49-F238E27FC236}">
                    <a16:creationId xmlns:a16="http://schemas.microsoft.com/office/drawing/2014/main" id="{26287F2A-F9C3-442B-E7C9-7E688F76EDA9}"/>
                  </a:ext>
                </a:extLst>
              </p:cNvPr>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67">
              <a:extLst>
                <a:ext uri="{FF2B5EF4-FFF2-40B4-BE49-F238E27FC236}">
                  <a16:creationId xmlns:a16="http://schemas.microsoft.com/office/drawing/2014/main" id="{B172F499-CB86-5CBA-814F-819E388E8D3B}"/>
                </a:ext>
              </a:extLst>
            </p:cNvPr>
            <p:cNvGrpSpPr/>
            <p:nvPr/>
          </p:nvGrpSpPr>
          <p:grpSpPr>
            <a:xfrm>
              <a:off x="4267200" y="2667000"/>
              <a:ext cx="384175" cy="838200"/>
              <a:chOff x="166466" y="1905000"/>
              <a:chExt cx="1814734" cy="3657600"/>
            </a:xfrm>
          </p:grpSpPr>
          <p:sp>
            <p:nvSpPr>
              <p:cNvPr id="1051" name="Oval 1050">
                <a:extLst>
                  <a:ext uri="{FF2B5EF4-FFF2-40B4-BE49-F238E27FC236}">
                    <a16:creationId xmlns:a16="http://schemas.microsoft.com/office/drawing/2014/main" id="{FD6491F2-5773-250B-5109-2A3152B52A82}"/>
                  </a:ext>
                </a:extLst>
              </p:cNvPr>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id="{BDA5574A-25DE-12A7-0A10-9B6F42964CE6}"/>
                  </a:ext>
                </a:extLst>
              </p:cNvPr>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a:extLst>
                  <a:ext uri="{FF2B5EF4-FFF2-40B4-BE49-F238E27FC236}">
                    <a16:creationId xmlns:a16="http://schemas.microsoft.com/office/drawing/2014/main" id="{BFE4E24B-B0DB-2ABF-D77C-A65A7E42E975}"/>
                  </a:ext>
                </a:extLst>
              </p:cNvPr>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a:extLst>
                  <a:ext uri="{FF2B5EF4-FFF2-40B4-BE49-F238E27FC236}">
                    <a16:creationId xmlns:a16="http://schemas.microsoft.com/office/drawing/2014/main" id="{CB081E68-DE3F-3CDD-B671-02CEB51B5403}"/>
                  </a:ext>
                </a:extLst>
              </p:cNvPr>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rapezoid 1054">
                <a:extLst>
                  <a:ext uri="{FF2B5EF4-FFF2-40B4-BE49-F238E27FC236}">
                    <a16:creationId xmlns:a16="http://schemas.microsoft.com/office/drawing/2014/main" id="{DF6AF847-C1E0-C517-4EB4-49530CF77A2E}"/>
                  </a:ext>
                </a:extLst>
              </p:cNvPr>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a:extLst>
                  <a:ext uri="{FF2B5EF4-FFF2-40B4-BE49-F238E27FC236}">
                    <a16:creationId xmlns:a16="http://schemas.microsoft.com/office/drawing/2014/main" id="{ED9BCF3A-EEA1-D8EA-1F2C-30F3E2154B3D}"/>
                  </a:ext>
                </a:extLst>
              </p:cNvPr>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rapezoid 1056">
                <a:extLst>
                  <a:ext uri="{FF2B5EF4-FFF2-40B4-BE49-F238E27FC236}">
                    <a16:creationId xmlns:a16="http://schemas.microsoft.com/office/drawing/2014/main" id="{A98C0819-A6E9-C427-1F8E-87D70D6153AD}"/>
                  </a:ext>
                </a:extLst>
              </p:cNvPr>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a:extLst>
                  <a:ext uri="{FF2B5EF4-FFF2-40B4-BE49-F238E27FC236}">
                    <a16:creationId xmlns:a16="http://schemas.microsoft.com/office/drawing/2014/main" id="{04D260B0-1CB1-9FBE-7530-496238B8DB3F}"/>
                  </a:ext>
                </a:extLst>
              </p:cNvPr>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Trapezoid 1058">
                <a:extLst>
                  <a:ext uri="{FF2B5EF4-FFF2-40B4-BE49-F238E27FC236}">
                    <a16:creationId xmlns:a16="http://schemas.microsoft.com/office/drawing/2014/main" id="{B0DD3759-EC05-8FB9-95D7-C2CA4882F5B7}"/>
                  </a:ext>
                </a:extLst>
              </p:cNvPr>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a:extLst>
                  <a:ext uri="{FF2B5EF4-FFF2-40B4-BE49-F238E27FC236}">
                    <a16:creationId xmlns:a16="http://schemas.microsoft.com/office/drawing/2014/main" id="{ED2A01A6-76C6-09FA-F35E-38F3A1E66584}"/>
                  </a:ext>
                </a:extLst>
              </p:cNvPr>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a:extLst>
                  <a:ext uri="{FF2B5EF4-FFF2-40B4-BE49-F238E27FC236}">
                    <a16:creationId xmlns:a16="http://schemas.microsoft.com/office/drawing/2014/main" id="{8D3991B4-42F5-E05C-5EAF-C0F0FC1A4D71}"/>
                  </a:ext>
                </a:extLst>
              </p:cNvPr>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a:extLst>
                  <a:ext uri="{FF2B5EF4-FFF2-40B4-BE49-F238E27FC236}">
                    <a16:creationId xmlns:a16="http://schemas.microsoft.com/office/drawing/2014/main" id="{D46DD5B4-FDBA-D38A-C5B9-931A46065EA5}"/>
                  </a:ext>
                </a:extLst>
              </p:cNvPr>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Cloud 1062">
                <a:extLst>
                  <a:ext uri="{FF2B5EF4-FFF2-40B4-BE49-F238E27FC236}">
                    <a16:creationId xmlns:a16="http://schemas.microsoft.com/office/drawing/2014/main" id="{63BF029E-A6D2-5A1B-5AA5-41428FAF84BF}"/>
                  </a:ext>
                </a:extLst>
              </p:cNvPr>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a:extLst>
                  <a:ext uri="{FF2B5EF4-FFF2-40B4-BE49-F238E27FC236}">
                    <a16:creationId xmlns:a16="http://schemas.microsoft.com/office/drawing/2014/main" id="{2A5BFA12-F831-C782-918E-9D111C313E79}"/>
                  </a:ext>
                </a:extLst>
              </p:cNvPr>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Cloud 1064">
                <a:extLst>
                  <a:ext uri="{FF2B5EF4-FFF2-40B4-BE49-F238E27FC236}">
                    <a16:creationId xmlns:a16="http://schemas.microsoft.com/office/drawing/2014/main" id="{D45CD7B5-BA56-93AE-BA3C-74FE64F0BEE5}"/>
                  </a:ext>
                </a:extLst>
              </p:cNvPr>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ed Rectangle 132">
                <a:extLst>
                  <a:ext uri="{FF2B5EF4-FFF2-40B4-BE49-F238E27FC236}">
                    <a16:creationId xmlns:a16="http://schemas.microsoft.com/office/drawing/2014/main" id="{93559C7F-F693-DC6E-A68A-D5E06A0A13EE}"/>
                  </a:ext>
                </a:extLst>
              </p:cNvPr>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a:extLst>
                  <a:ext uri="{FF2B5EF4-FFF2-40B4-BE49-F238E27FC236}">
                    <a16:creationId xmlns:a16="http://schemas.microsoft.com/office/drawing/2014/main" id="{035EF687-C32D-D536-B322-7033860E3BF4}"/>
                  </a:ext>
                </a:extLst>
              </p:cNvPr>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a:extLst>
                  <a:ext uri="{FF2B5EF4-FFF2-40B4-BE49-F238E27FC236}">
                    <a16:creationId xmlns:a16="http://schemas.microsoft.com/office/drawing/2014/main" id="{D6D883F1-790E-612D-F1FD-DBD6481E550E}"/>
                  </a:ext>
                </a:extLst>
              </p:cNvPr>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Trapezoid 1068">
                <a:extLst>
                  <a:ext uri="{FF2B5EF4-FFF2-40B4-BE49-F238E27FC236}">
                    <a16:creationId xmlns:a16="http://schemas.microsoft.com/office/drawing/2014/main" id="{24C408C0-CC07-A035-E694-B51290BB36E9}"/>
                  </a:ext>
                </a:extLst>
              </p:cNvPr>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rapezoid 1069">
                <a:extLst>
                  <a:ext uri="{FF2B5EF4-FFF2-40B4-BE49-F238E27FC236}">
                    <a16:creationId xmlns:a16="http://schemas.microsoft.com/office/drawing/2014/main" id="{A8498575-8D00-69C6-F5ED-3F1006A72A92}"/>
                  </a:ext>
                </a:extLst>
              </p:cNvPr>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a:extLst>
                  <a:ext uri="{FF2B5EF4-FFF2-40B4-BE49-F238E27FC236}">
                    <a16:creationId xmlns:a16="http://schemas.microsoft.com/office/drawing/2014/main" id="{38952BAB-3B1D-7E0B-7C31-4CB2B6ECE800}"/>
                  </a:ext>
                </a:extLst>
              </p:cNvPr>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2" name="Group 180">
                <a:extLst>
                  <a:ext uri="{FF2B5EF4-FFF2-40B4-BE49-F238E27FC236}">
                    <a16:creationId xmlns:a16="http://schemas.microsoft.com/office/drawing/2014/main" id="{49226E43-466C-D575-050C-6A82B672A5A3}"/>
                  </a:ext>
                </a:extLst>
              </p:cNvPr>
              <p:cNvGrpSpPr/>
              <p:nvPr/>
            </p:nvGrpSpPr>
            <p:grpSpPr>
              <a:xfrm>
                <a:off x="533400" y="4786313"/>
                <a:ext cx="1295400" cy="287677"/>
                <a:chOff x="3352800" y="5486400"/>
                <a:chExt cx="1219200" cy="654390"/>
              </a:xfrm>
            </p:grpSpPr>
            <p:grpSp>
              <p:nvGrpSpPr>
                <p:cNvPr id="1073" name="Group 172">
                  <a:extLst>
                    <a:ext uri="{FF2B5EF4-FFF2-40B4-BE49-F238E27FC236}">
                      <a16:creationId xmlns:a16="http://schemas.microsoft.com/office/drawing/2014/main" id="{8386659E-6DD6-7EE3-009E-B335986B796E}"/>
                    </a:ext>
                  </a:extLst>
                </p:cNvPr>
                <p:cNvGrpSpPr/>
                <p:nvPr/>
              </p:nvGrpSpPr>
              <p:grpSpPr>
                <a:xfrm>
                  <a:off x="3352800" y="5867400"/>
                  <a:ext cx="1188550" cy="273390"/>
                  <a:chOff x="583296" y="4539882"/>
                  <a:chExt cx="1188550" cy="273390"/>
                </a:xfrm>
              </p:grpSpPr>
              <p:sp>
                <p:nvSpPr>
                  <p:cNvPr id="1081" name="Trapezoid 1080">
                    <a:extLst>
                      <a:ext uri="{FF2B5EF4-FFF2-40B4-BE49-F238E27FC236}">
                        <a16:creationId xmlns:a16="http://schemas.microsoft.com/office/drawing/2014/main" id="{792F6B6F-0370-8B8A-C4BC-A87E6DCA0252}"/>
                      </a:ext>
                    </a:extLst>
                  </p:cNvPr>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Trapezoid 1081">
                    <a:extLst>
                      <a:ext uri="{FF2B5EF4-FFF2-40B4-BE49-F238E27FC236}">
                        <a16:creationId xmlns:a16="http://schemas.microsoft.com/office/drawing/2014/main" id="{3A7372A1-C911-4007-50B7-DE07147AFF38}"/>
                      </a:ext>
                    </a:extLst>
                  </p:cNvPr>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Trapezoid 1082">
                    <a:extLst>
                      <a:ext uri="{FF2B5EF4-FFF2-40B4-BE49-F238E27FC236}">
                        <a16:creationId xmlns:a16="http://schemas.microsoft.com/office/drawing/2014/main" id="{C2279EEF-25D1-941D-41B1-7A12C0D6AA0B}"/>
                      </a:ext>
                    </a:extLst>
                  </p:cNvPr>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Trapezoid 1083">
                    <a:extLst>
                      <a:ext uri="{FF2B5EF4-FFF2-40B4-BE49-F238E27FC236}">
                        <a16:creationId xmlns:a16="http://schemas.microsoft.com/office/drawing/2014/main" id="{9984D74E-0303-7B61-51D1-98F2E23B06D8}"/>
                      </a:ext>
                    </a:extLst>
                  </p:cNvPr>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Trapezoid 1084">
                    <a:extLst>
                      <a:ext uri="{FF2B5EF4-FFF2-40B4-BE49-F238E27FC236}">
                        <a16:creationId xmlns:a16="http://schemas.microsoft.com/office/drawing/2014/main" id="{DF3ECD6B-A135-BC11-D152-D5A443959A5B}"/>
                      </a:ext>
                    </a:extLst>
                  </p:cNvPr>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4" name="Group 173">
                  <a:extLst>
                    <a:ext uri="{FF2B5EF4-FFF2-40B4-BE49-F238E27FC236}">
                      <a16:creationId xmlns:a16="http://schemas.microsoft.com/office/drawing/2014/main" id="{ADA0FBE2-16D2-64B9-B553-2BC3CD12DD93}"/>
                    </a:ext>
                  </a:extLst>
                </p:cNvPr>
                <p:cNvGrpSpPr/>
                <p:nvPr/>
              </p:nvGrpSpPr>
              <p:grpSpPr>
                <a:xfrm rot="10800000">
                  <a:off x="3352800" y="5486400"/>
                  <a:ext cx="1188550" cy="273390"/>
                  <a:chOff x="583296" y="4539882"/>
                  <a:chExt cx="1188550" cy="273390"/>
                </a:xfrm>
              </p:grpSpPr>
              <p:sp>
                <p:nvSpPr>
                  <p:cNvPr id="1076" name="Trapezoid 1075">
                    <a:extLst>
                      <a:ext uri="{FF2B5EF4-FFF2-40B4-BE49-F238E27FC236}">
                        <a16:creationId xmlns:a16="http://schemas.microsoft.com/office/drawing/2014/main" id="{46E1F812-D50C-1A42-CA1B-7C3D36260409}"/>
                      </a:ext>
                    </a:extLst>
                  </p:cNvPr>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a:extLst>
                      <a:ext uri="{FF2B5EF4-FFF2-40B4-BE49-F238E27FC236}">
                        <a16:creationId xmlns:a16="http://schemas.microsoft.com/office/drawing/2014/main" id="{DD407DEC-F773-7063-AFCD-224D1E8071D7}"/>
                      </a:ext>
                    </a:extLst>
                  </p:cNvPr>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Trapezoid 1077">
                    <a:extLst>
                      <a:ext uri="{FF2B5EF4-FFF2-40B4-BE49-F238E27FC236}">
                        <a16:creationId xmlns:a16="http://schemas.microsoft.com/office/drawing/2014/main" id="{7DCE5BBB-8332-A600-75C8-C81CE3781640}"/>
                      </a:ext>
                    </a:extLst>
                  </p:cNvPr>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Trapezoid 1078">
                    <a:extLst>
                      <a:ext uri="{FF2B5EF4-FFF2-40B4-BE49-F238E27FC236}">
                        <a16:creationId xmlns:a16="http://schemas.microsoft.com/office/drawing/2014/main" id="{9C3BE213-55B0-40FE-73D9-5EB17DF1DF35}"/>
                      </a:ext>
                    </a:extLst>
                  </p:cNvPr>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1079">
                    <a:extLst>
                      <a:ext uri="{FF2B5EF4-FFF2-40B4-BE49-F238E27FC236}">
                        <a16:creationId xmlns:a16="http://schemas.microsoft.com/office/drawing/2014/main" id="{F1D2BC3A-F601-0705-1421-91DBCB5A183F}"/>
                      </a:ext>
                    </a:extLst>
                  </p:cNvPr>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5" name="Trapezoid 1074">
                  <a:extLst>
                    <a:ext uri="{FF2B5EF4-FFF2-40B4-BE49-F238E27FC236}">
                      <a16:creationId xmlns:a16="http://schemas.microsoft.com/office/drawing/2014/main" id="{9BE213CD-1607-0C2E-FC5F-1F77F963FDE3}"/>
                    </a:ext>
                  </a:extLst>
                </p:cNvPr>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203">
              <a:extLst>
                <a:ext uri="{FF2B5EF4-FFF2-40B4-BE49-F238E27FC236}">
                  <a16:creationId xmlns:a16="http://schemas.microsoft.com/office/drawing/2014/main" id="{2D34334D-A2FE-5E17-03B0-5B590DC098F9}"/>
                </a:ext>
              </a:extLst>
            </p:cNvPr>
            <p:cNvGrpSpPr/>
            <p:nvPr/>
          </p:nvGrpSpPr>
          <p:grpSpPr>
            <a:xfrm>
              <a:off x="5029200" y="2057400"/>
              <a:ext cx="314325" cy="663575"/>
              <a:chOff x="7243695" y="3657601"/>
              <a:chExt cx="1609100" cy="2924089"/>
            </a:xfrm>
          </p:grpSpPr>
          <p:sp>
            <p:nvSpPr>
              <p:cNvPr id="1030" name="Cloud 1029">
                <a:extLst>
                  <a:ext uri="{FF2B5EF4-FFF2-40B4-BE49-F238E27FC236}">
                    <a16:creationId xmlns:a16="http://schemas.microsoft.com/office/drawing/2014/main" id="{30E54D85-6BD7-9263-F518-61457A8F8DD7}"/>
                  </a:ext>
                </a:extLst>
              </p:cNvPr>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Cloud 1030">
                <a:extLst>
                  <a:ext uri="{FF2B5EF4-FFF2-40B4-BE49-F238E27FC236}">
                    <a16:creationId xmlns:a16="http://schemas.microsoft.com/office/drawing/2014/main" id="{7AF9F3BB-348E-C95B-E62C-53D82701A420}"/>
                  </a:ext>
                </a:extLst>
              </p:cNvPr>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a:extLst>
                  <a:ext uri="{FF2B5EF4-FFF2-40B4-BE49-F238E27FC236}">
                    <a16:creationId xmlns:a16="http://schemas.microsoft.com/office/drawing/2014/main" id="{43C16F70-2DFF-61C6-BB39-7AADF8034F3C}"/>
                  </a:ext>
                </a:extLst>
              </p:cNvPr>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63987F79-EDAA-E599-E7F3-446A2539931F}"/>
                  </a:ext>
                </a:extLst>
              </p:cNvPr>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a:extLst>
                  <a:ext uri="{FF2B5EF4-FFF2-40B4-BE49-F238E27FC236}">
                    <a16:creationId xmlns:a16="http://schemas.microsoft.com/office/drawing/2014/main" id="{46502217-D490-DDA4-0C65-8B186D5A542E}"/>
                  </a:ext>
                </a:extLst>
              </p:cNvPr>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BAF7D8BB-E9B8-45B4-1AFF-0C1EEE28ABBC}"/>
                  </a:ext>
                </a:extLst>
              </p:cNvPr>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a:extLst>
                  <a:ext uri="{FF2B5EF4-FFF2-40B4-BE49-F238E27FC236}">
                    <a16:creationId xmlns:a16="http://schemas.microsoft.com/office/drawing/2014/main" id="{DCD49DB4-FF01-BCEA-C909-F32B04BBD009}"/>
                  </a:ext>
                </a:extLst>
              </p:cNvPr>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a:extLst>
                  <a:ext uri="{FF2B5EF4-FFF2-40B4-BE49-F238E27FC236}">
                    <a16:creationId xmlns:a16="http://schemas.microsoft.com/office/drawing/2014/main" id="{49A6A8C8-DB65-8E19-6DBD-0852F7B89467}"/>
                  </a:ext>
                </a:extLst>
              </p:cNvPr>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rapezoid 1037">
                <a:extLst>
                  <a:ext uri="{FF2B5EF4-FFF2-40B4-BE49-F238E27FC236}">
                    <a16:creationId xmlns:a16="http://schemas.microsoft.com/office/drawing/2014/main" id="{D67B6083-9204-0B7A-92A3-AEC30708DDDE}"/>
                  </a:ext>
                </a:extLst>
              </p:cNvPr>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ed Rectangle 162">
                <a:extLst>
                  <a:ext uri="{FF2B5EF4-FFF2-40B4-BE49-F238E27FC236}">
                    <a16:creationId xmlns:a16="http://schemas.microsoft.com/office/drawing/2014/main" id="{19283EE1-808E-5FB7-F4E0-5689FDB0E573}"/>
                  </a:ext>
                </a:extLst>
              </p:cNvPr>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Trapezoid 1039">
                <a:extLst>
                  <a:ext uri="{FF2B5EF4-FFF2-40B4-BE49-F238E27FC236}">
                    <a16:creationId xmlns:a16="http://schemas.microsoft.com/office/drawing/2014/main" id="{C373C9C5-0159-832C-C61A-993FEB72F016}"/>
                  </a:ext>
                </a:extLst>
              </p:cNvPr>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a:extLst>
                  <a:ext uri="{FF2B5EF4-FFF2-40B4-BE49-F238E27FC236}">
                    <a16:creationId xmlns:a16="http://schemas.microsoft.com/office/drawing/2014/main" id="{3F6CA4DA-DB6D-5332-7F2A-BED517FA74F5}"/>
                  </a:ext>
                </a:extLst>
              </p:cNvPr>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a:extLst>
                  <a:ext uri="{FF2B5EF4-FFF2-40B4-BE49-F238E27FC236}">
                    <a16:creationId xmlns:a16="http://schemas.microsoft.com/office/drawing/2014/main" id="{8FFEDDD8-3DD9-290D-5C5C-79F1BDD6F843}"/>
                  </a:ext>
                </a:extLst>
              </p:cNvPr>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AC65853B-B96C-1211-1828-51583E449B03}"/>
                  </a:ext>
                </a:extLst>
              </p:cNvPr>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D098122D-F962-14EC-A9A1-BF53A39619C0}"/>
                  </a:ext>
                </a:extLst>
              </p:cNvPr>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ounded Rectangle 168">
                <a:extLst>
                  <a:ext uri="{FF2B5EF4-FFF2-40B4-BE49-F238E27FC236}">
                    <a16:creationId xmlns:a16="http://schemas.microsoft.com/office/drawing/2014/main" id="{4E108287-4BCA-0D21-7AF7-1C3CF3F857B3}"/>
                  </a:ext>
                </a:extLst>
              </p:cNvPr>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6" name="Group 43">
                <a:extLst>
                  <a:ext uri="{FF2B5EF4-FFF2-40B4-BE49-F238E27FC236}">
                    <a16:creationId xmlns:a16="http://schemas.microsoft.com/office/drawing/2014/main" id="{5A5F54E4-B680-72AD-B196-8544E9BD8242}"/>
                  </a:ext>
                </a:extLst>
              </p:cNvPr>
              <p:cNvGrpSpPr/>
              <p:nvPr/>
            </p:nvGrpSpPr>
            <p:grpSpPr>
              <a:xfrm>
                <a:off x="7467600" y="5486400"/>
                <a:ext cx="1327870" cy="745538"/>
                <a:chOff x="4309849" y="4876800"/>
                <a:chExt cx="1063369" cy="745538"/>
              </a:xfrm>
            </p:grpSpPr>
            <p:sp>
              <p:nvSpPr>
                <p:cNvPr id="1047" name="Diagonal Stripe 1046">
                  <a:extLst>
                    <a:ext uri="{FF2B5EF4-FFF2-40B4-BE49-F238E27FC236}">
                      <a16:creationId xmlns:a16="http://schemas.microsoft.com/office/drawing/2014/main" id="{00C51A1F-EF64-4FE9-B707-CE5997C60A91}"/>
                    </a:ext>
                  </a:extLst>
                </p:cNvPr>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8" name="Diagonal Stripe 1047">
                  <a:extLst>
                    <a:ext uri="{FF2B5EF4-FFF2-40B4-BE49-F238E27FC236}">
                      <a16:creationId xmlns:a16="http://schemas.microsoft.com/office/drawing/2014/main" id="{E5DE9C08-1B26-4555-441B-2B75C5CCE57D}"/>
                    </a:ext>
                  </a:extLst>
                </p:cNvPr>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9" name="Diagonal Stripe 1048">
                  <a:extLst>
                    <a:ext uri="{FF2B5EF4-FFF2-40B4-BE49-F238E27FC236}">
                      <a16:creationId xmlns:a16="http://schemas.microsoft.com/office/drawing/2014/main" id="{FBD06B27-5B31-A6CD-BFE0-3E838E443CEE}"/>
                    </a:ext>
                  </a:extLst>
                </p:cNvPr>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0" name="Flowchart: Display 1049">
                  <a:extLst>
                    <a:ext uri="{FF2B5EF4-FFF2-40B4-BE49-F238E27FC236}">
                      <a16:creationId xmlns:a16="http://schemas.microsoft.com/office/drawing/2014/main" id="{4C1E12F5-32F6-7C1B-E1BB-3802B3E88E9D}"/>
                    </a:ext>
                  </a:extLst>
                </p:cNvPr>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6" name="TextBox 1195">
            <a:extLst>
              <a:ext uri="{FF2B5EF4-FFF2-40B4-BE49-F238E27FC236}">
                <a16:creationId xmlns:a16="http://schemas.microsoft.com/office/drawing/2014/main" id="{FE69AE02-A67B-ED46-AF83-D57A21078C7D}"/>
              </a:ext>
            </a:extLst>
          </p:cNvPr>
          <p:cNvSpPr txBox="1"/>
          <p:nvPr/>
        </p:nvSpPr>
        <p:spPr>
          <a:xfrm>
            <a:off x="123824" y="6424851"/>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114901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Universe</a:t>
            </a:r>
          </a:p>
        </p:txBody>
      </p:sp>
      <p:sp>
        <p:nvSpPr>
          <p:cNvPr id="7" name="TextBox 6"/>
          <p:cNvSpPr txBox="1"/>
          <p:nvPr/>
        </p:nvSpPr>
        <p:spPr>
          <a:xfrm>
            <a:off x="97970" y="974688"/>
            <a:ext cx="5410200" cy="1754326"/>
          </a:xfrm>
          <a:prstGeom prst="rect">
            <a:avLst/>
          </a:prstGeom>
          <a:noFill/>
        </p:spPr>
        <p:txBody>
          <a:bodyPr wrap="square" rtlCol="0">
            <a:spAutoFit/>
          </a:bodyPr>
          <a:lstStyle/>
          <a:p>
            <a:r>
              <a:rPr lang="en-US" sz="2400" dirty="0">
                <a:solidFill>
                  <a:schemeClr val="bg1"/>
                </a:solidFill>
              </a:rPr>
              <a:t>“Moses was given a panoramic view of the universe. Not only did he see many worlds, but he also saw and recorded that they were inhabited.”</a:t>
            </a:r>
          </a:p>
          <a:p>
            <a:endParaRPr lang="en-US" sz="1200" dirty="0">
              <a:solidFill>
                <a:schemeClr val="bg1"/>
              </a:solidFill>
            </a:endParaRPr>
          </a:p>
        </p:txBody>
      </p:sp>
      <p:sp>
        <p:nvSpPr>
          <p:cNvPr id="3" name="Rectangle 2"/>
          <p:cNvSpPr/>
          <p:nvPr/>
        </p:nvSpPr>
        <p:spPr>
          <a:xfrm>
            <a:off x="7721144" y="3747067"/>
            <a:ext cx="3986440" cy="1384995"/>
          </a:xfrm>
          <a:prstGeom prst="rect">
            <a:avLst/>
          </a:prstGeom>
        </p:spPr>
        <p:txBody>
          <a:bodyPr wrap="square">
            <a:spAutoFit/>
          </a:bodyPr>
          <a:lstStyle/>
          <a:p>
            <a:r>
              <a:rPr lang="en-US" b="0" i="1" dirty="0">
                <a:solidFill>
                  <a:srgbClr val="FFFF00"/>
                </a:solidFill>
                <a:effectLst/>
                <a:latin typeface="Palatino"/>
              </a:rPr>
              <a:t>Behold, all these are </a:t>
            </a:r>
            <a:r>
              <a:rPr lang="en-US" b="0" i="1" u="none" strike="noStrike" dirty="0">
                <a:solidFill>
                  <a:srgbClr val="FFFF00"/>
                </a:solidFill>
                <a:effectLst/>
                <a:latin typeface="Palatino"/>
              </a:rPr>
              <a:t>kingdoms</a:t>
            </a:r>
            <a:r>
              <a:rPr lang="en-US" b="0" i="1" dirty="0">
                <a:solidFill>
                  <a:srgbClr val="FFFF00"/>
                </a:solidFill>
                <a:effectLst/>
                <a:latin typeface="Palatino"/>
              </a:rPr>
              <a:t>, and any man who hath </a:t>
            </a:r>
            <a:r>
              <a:rPr lang="en-US" b="0" i="1" u="none" strike="noStrike" dirty="0">
                <a:solidFill>
                  <a:srgbClr val="FFFF00"/>
                </a:solidFill>
                <a:effectLst/>
                <a:latin typeface="Palatino"/>
              </a:rPr>
              <a:t>seen</a:t>
            </a:r>
            <a:r>
              <a:rPr lang="en-US" b="0" i="1" dirty="0">
                <a:solidFill>
                  <a:srgbClr val="FFFF00"/>
                </a:solidFill>
                <a:effectLst/>
                <a:latin typeface="Palatino"/>
              </a:rPr>
              <a:t> any or the least of these hath </a:t>
            </a:r>
            <a:r>
              <a:rPr lang="en-US" b="0" i="1" u="none" strike="noStrike" dirty="0">
                <a:solidFill>
                  <a:srgbClr val="FFFF00"/>
                </a:solidFill>
                <a:effectLst/>
                <a:latin typeface="Palatino"/>
              </a:rPr>
              <a:t>seen</a:t>
            </a:r>
            <a:r>
              <a:rPr lang="en-US" b="0" i="1" dirty="0">
                <a:solidFill>
                  <a:srgbClr val="FFFF00"/>
                </a:solidFill>
                <a:effectLst/>
                <a:latin typeface="Palatino"/>
              </a:rPr>
              <a:t> God </a:t>
            </a:r>
            <a:r>
              <a:rPr lang="en-US" b="0" i="1" u="none" strike="noStrike" dirty="0">
                <a:solidFill>
                  <a:srgbClr val="FFFF00"/>
                </a:solidFill>
                <a:effectLst/>
                <a:latin typeface="Palatino"/>
              </a:rPr>
              <a:t>moving </a:t>
            </a:r>
            <a:r>
              <a:rPr lang="en-US" b="0" i="1" dirty="0">
                <a:solidFill>
                  <a:srgbClr val="FFFF00"/>
                </a:solidFill>
                <a:effectLst/>
                <a:latin typeface="Palatino"/>
              </a:rPr>
              <a:t>in his majesty and power.</a:t>
            </a:r>
          </a:p>
          <a:p>
            <a:r>
              <a:rPr lang="en-US" sz="1200" i="1" dirty="0">
                <a:solidFill>
                  <a:srgbClr val="FFFF00"/>
                </a:solidFill>
                <a:latin typeface="Palatino"/>
              </a:rPr>
              <a:t>D&amp;C 88:47</a:t>
            </a:r>
            <a:endParaRPr lang="en-US" sz="1200" i="1" dirty="0">
              <a:solidFill>
                <a:srgbClr val="FFFF00"/>
              </a:solidFill>
            </a:endParaRPr>
          </a:p>
        </p:txBody>
      </p:sp>
      <p:grpSp>
        <p:nvGrpSpPr>
          <p:cNvPr id="8" name="Group 7"/>
          <p:cNvGrpSpPr/>
          <p:nvPr/>
        </p:nvGrpSpPr>
        <p:grpSpPr>
          <a:xfrm>
            <a:off x="1940831" y="3028440"/>
            <a:ext cx="5461454" cy="3214007"/>
            <a:chOff x="4553403" y="2982685"/>
            <a:chExt cx="5461454" cy="3214007"/>
          </a:xfrm>
        </p:grpSpPr>
        <p:pic>
          <p:nvPicPr>
            <p:cNvPr id="10242" name="Picture 2" descr="http://d1jqu7g1y74ds1.cloudfront.net/wp-content/uploads/2008/12/where-in-the-universe-35.jpg"/>
            <p:cNvPicPr>
              <a:picLocks noChangeAspect="1" noChangeArrowheads="1"/>
            </p:cNvPicPr>
            <p:nvPr/>
          </p:nvPicPr>
          <p:blipFill rotWithShape="1">
            <a:blip r:embed="rId3">
              <a:extLst>
                <a:ext uri="{28A0092B-C50C-407E-A947-70E740481C1C}">
                  <a14:useLocalDpi xmlns:a14="http://schemas.microsoft.com/office/drawing/2010/main" val="0"/>
                </a:ext>
              </a:extLst>
            </a:blip>
            <a:srcRect t="3592" r="1141"/>
            <a:stretch/>
          </p:blipFill>
          <p:spPr bwMode="auto">
            <a:xfrm>
              <a:off x="4553403" y="2982685"/>
              <a:ext cx="5461454" cy="3214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53403" y="5950471"/>
              <a:ext cx="1760312" cy="246221"/>
            </a:xfrm>
            <a:prstGeom prst="rect">
              <a:avLst/>
            </a:prstGeom>
          </p:spPr>
          <p:txBody>
            <a:bodyPr wrap="square">
              <a:spAutoFit/>
            </a:bodyPr>
            <a:lstStyle/>
            <a:p>
              <a:r>
                <a:rPr lang="en-US" sz="1000" b="0" i="0" dirty="0">
                  <a:solidFill>
                    <a:schemeClr val="bg1"/>
                  </a:solidFill>
                  <a:effectLst/>
                  <a:latin typeface="Lustria"/>
                </a:rPr>
                <a:t>Snowflake Cluster</a:t>
              </a:r>
              <a:endParaRPr lang="en-US" sz="1000" dirty="0">
                <a:solidFill>
                  <a:schemeClr val="bg1"/>
                </a:solidFill>
              </a:endParaRPr>
            </a:p>
          </p:txBody>
        </p:sp>
      </p:grpSp>
    </p:spTree>
    <p:extLst>
      <p:ext uri="{BB962C8B-B14F-4D97-AF65-F5344CB8AC3E}">
        <p14:creationId xmlns:p14="http://schemas.microsoft.com/office/powerpoint/2010/main" val="30869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1:31-33</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Worlds Without Numbers</a:t>
            </a:r>
          </a:p>
        </p:txBody>
      </p:sp>
      <p:sp>
        <p:nvSpPr>
          <p:cNvPr id="7" name="TextBox 6"/>
          <p:cNvSpPr txBox="1"/>
          <p:nvPr/>
        </p:nvSpPr>
        <p:spPr>
          <a:xfrm>
            <a:off x="250369" y="1404559"/>
            <a:ext cx="5410200" cy="1754326"/>
          </a:xfrm>
          <a:prstGeom prst="rect">
            <a:avLst/>
          </a:prstGeom>
          <a:noFill/>
        </p:spPr>
        <p:txBody>
          <a:bodyPr wrap="square" rtlCol="0">
            <a:spAutoFit/>
          </a:bodyPr>
          <a:lstStyle/>
          <a:p>
            <a:r>
              <a:rPr lang="en-US" sz="2400" i="1" dirty="0">
                <a:solidFill>
                  <a:srgbClr val="FFFF00"/>
                </a:solidFill>
              </a:rPr>
              <a:t> Hath in these last days spoken unto us by </a:t>
            </a:r>
            <a:r>
              <a:rPr lang="en-US" sz="2400" dirty="0">
                <a:solidFill>
                  <a:srgbClr val="FFFF00"/>
                </a:solidFill>
              </a:rPr>
              <a:t>his</a:t>
            </a:r>
            <a:r>
              <a:rPr lang="en-US" sz="2400" i="1" dirty="0">
                <a:solidFill>
                  <a:srgbClr val="FFFF00"/>
                </a:solidFill>
              </a:rPr>
              <a:t> Son, whom he hath appointed heir of all things, by whom also he made the worlds;</a:t>
            </a:r>
          </a:p>
          <a:p>
            <a:r>
              <a:rPr lang="en-US" sz="1200" i="1" dirty="0">
                <a:solidFill>
                  <a:srgbClr val="FFFF00"/>
                </a:solidFill>
              </a:rPr>
              <a:t>Hebrews 1:2</a:t>
            </a:r>
          </a:p>
        </p:txBody>
      </p:sp>
      <p:sp>
        <p:nvSpPr>
          <p:cNvPr id="2" name="Rectangle 1"/>
          <p:cNvSpPr/>
          <p:nvPr/>
        </p:nvSpPr>
        <p:spPr>
          <a:xfrm>
            <a:off x="5505168" y="5750004"/>
            <a:ext cx="6686832" cy="923330"/>
          </a:xfrm>
          <a:prstGeom prst="rect">
            <a:avLst/>
          </a:prstGeom>
        </p:spPr>
        <p:txBody>
          <a:bodyPr wrap="square">
            <a:spAutoFit/>
          </a:bodyPr>
          <a:lstStyle/>
          <a:p>
            <a:r>
              <a:rPr lang="en-US" b="0" i="1" dirty="0">
                <a:solidFill>
                  <a:srgbClr val="FFFF00"/>
                </a:solidFill>
                <a:effectLst/>
                <a:latin typeface="Open Sans"/>
              </a:rPr>
              <a:t>And he said: Yea, I believe that he created all things which are in the earth; but I do not know the heavens.</a:t>
            </a:r>
          </a:p>
          <a:p>
            <a:r>
              <a:rPr lang="en-US" i="1" dirty="0">
                <a:solidFill>
                  <a:srgbClr val="FFFF00"/>
                </a:solidFill>
                <a:latin typeface="Open Sans"/>
              </a:rPr>
              <a:t>Alma 18:29</a:t>
            </a:r>
            <a:endParaRPr lang="en-US" i="1" dirty="0">
              <a:solidFill>
                <a:srgbClr val="FFFF00"/>
              </a:solidFill>
            </a:endParaRPr>
          </a:p>
        </p:txBody>
      </p:sp>
      <p:sp>
        <p:nvSpPr>
          <p:cNvPr id="9" name="Rectangle 8"/>
          <p:cNvSpPr/>
          <p:nvPr/>
        </p:nvSpPr>
        <p:spPr>
          <a:xfrm>
            <a:off x="751112" y="4186670"/>
            <a:ext cx="4408715" cy="2031325"/>
          </a:xfrm>
          <a:prstGeom prst="rect">
            <a:avLst/>
          </a:prstGeom>
        </p:spPr>
        <p:txBody>
          <a:bodyPr wrap="square">
            <a:spAutoFit/>
          </a:bodyPr>
          <a:lstStyle/>
          <a:p>
            <a:r>
              <a:rPr lang="en-US" b="0" i="1" dirty="0">
                <a:solidFill>
                  <a:srgbClr val="FFFF00"/>
                </a:solidFill>
                <a:effectLst/>
                <a:latin typeface="Open Sans"/>
              </a:rPr>
              <a:t>Lift up your eyes on high, and behold who hath created these things, that </a:t>
            </a:r>
            <a:r>
              <a:rPr lang="en-US" b="0" i="1" dirty="0" err="1">
                <a:solidFill>
                  <a:srgbClr val="FFFF00"/>
                </a:solidFill>
                <a:effectLst/>
                <a:latin typeface="Open Sans"/>
              </a:rPr>
              <a:t>bringeth</a:t>
            </a:r>
            <a:r>
              <a:rPr lang="en-US" b="0" i="1" dirty="0">
                <a:solidFill>
                  <a:srgbClr val="FFFF00"/>
                </a:solidFill>
                <a:effectLst/>
                <a:latin typeface="Open Sans"/>
              </a:rPr>
              <a:t> out their host by number: he </a:t>
            </a:r>
            <a:r>
              <a:rPr lang="en-US" b="0" i="1" dirty="0" err="1">
                <a:solidFill>
                  <a:srgbClr val="FFFF00"/>
                </a:solidFill>
                <a:effectLst/>
                <a:latin typeface="Open Sans"/>
              </a:rPr>
              <a:t>calleth</a:t>
            </a:r>
            <a:r>
              <a:rPr lang="en-US" b="0" i="1" dirty="0">
                <a:solidFill>
                  <a:srgbClr val="FFFF00"/>
                </a:solidFill>
                <a:effectLst/>
                <a:latin typeface="Open Sans"/>
              </a:rPr>
              <a:t> them all by names by the greatness of his might, for that he is strong in power; not one </a:t>
            </a:r>
            <a:r>
              <a:rPr lang="en-US" b="0" i="1" dirty="0" err="1">
                <a:solidFill>
                  <a:srgbClr val="FFFF00"/>
                </a:solidFill>
                <a:effectLst/>
                <a:latin typeface="Open Sans"/>
              </a:rPr>
              <a:t>faileth</a:t>
            </a:r>
            <a:r>
              <a:rPr lang="en-US" b="0" i="1" dirty="0">
                <a:solidFill>
                  <a:srgbClr val="FFFF00"/>
                </a:solidFill>
                <a:effectLst/>
                <a:latin typeface="Open Sans"/>
              </a:rPr>
              <a:t>.</a:t>
            </a:r>
          </a:p>
          <a:p>
            <a:r>
              <a:rPr lang="en-US" i="1" dirty="0">
                <a:solidFill>
                  <a:srgbClr val="FFFF00"/>
                </a:solidFill>
                <a:latin typeface="Open Sans"/>
              </a:rPr>
              <a:t>Isaiah 40:26</a:t>
            </a:r>
            <a:endParaRPr lang="en-US" i="1" dirty="0">
              <a:solidFill>
                <a:srgbClr val="FFFF00"/>
              </a:solidFill>
            </a:endParaRPr>
          </a:p>
        </p:txBody>
      </p:sp>
      <p:sp>
        <p:nvSpPr>
          <p:cNvPr id="13" name="TextBox 12"/>
          <p:cNvSpPr txBox="1"/>
          <p:nvPr/>
        </p:nvSpPr>
        <p:spPr>
          <a:xfrm>
            <a:off x="7805055" y="2138980"/>
            <a:ext cx="4498804" cy="2123658"/>
          </a:xfrm>
          <a:prstGeom prst="rect">
            <a:avLst/>
          </a:prstGeom>
          <a:noFill/>
        </p:spPr>
        <p:txBody>
          <a:bodyPr wrap="square" rtlCol="0">
            <a:spAutoFit/>
          </a:bodyPr>
          <a:lstStyle/>
          <a:p>
            <a:r>
              <a:rPr lang="en-US" sz="2400" dirty="0">
                <a:solidFill>
                  <a:schemeClr val="bg1"/>
                </a:solidFill>
              </a:rPr>
              <a:t>“His service and relationship to other worlds and their inhabitants are the same as his service and relationship to this earth and its inhabitants…”</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12292" name="Picture 4" descr="http://images.sodahead.com/polls/002224261/Earths-58717105996_x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2" y="1755065"/>
            <a:ext cx="2743203" cy="2807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1112" y="757670"/>
            <a:ext cx="11087667" cy="461665"/>
          </a:xfrm>
          <a:prstGeom prst="rect">
            <a:avLst/>
          </a:prstGeom>
          <a:noFill/>
        </p:spPr>
        <p:txBody>
          <a:bodyPr wrap="square" rtlCol="0">
            <a:spAutoFit/>
          </a:bodyPr>
          <a:lstStyle/>
          <a:p>
            <a:r>
              <a:rPr lang="en-US" sz="2400" b="1" dirty="0">
                <a:solidFill>
                  <a:schemeClr val="bg1"/>
                </a:solidFill>
              </a:rPr>
              <a:t>Under the direction of Heavenly Father, Jesus Christ created worlds without number.</a:t>
            </a:r>
            <a:r>
              <a:rPr lang="en-US" sz="2400"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26392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9" grpId="0"/>
      <p:bldP spid="9" grpId="1"/>
      <p:bldP spid="13" grpId="0"/>
      <p:bldP spid="13"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1:31-33   Neal A. Maxwell</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“For Mine Own Purpose”</a:t>
            </a:r>
          </a:p>
        </p:txBody>
      </p:sp>
      <p:sp>
        <p:nvSpPr>
          <p:cNvPr id="13" name="TextBox 12"/>
          <p:cNvSpPr txBox="1"/>
          <p:nvPr/>
        </p:nvSpPr>
        <p:spPr>
          <a:xfrm>
            <a:off x="337455" y="936010"/>
            <a:ext cx="5431974" cy="2554545"/>
          </a:xfrm>
          <a:prstGeom prst="rect">
            <a:avLst/>
          </a:prstGeom>
          <a:noFill/>
        </p:spPr>
        <p:txBody>
          <a:bodyPr wrap="square" rtlCol="0">
            <a:spAutoFit/>
          </a:bodyPr>
          <a:lstStyle/>
          <a:p>
            <a:r>
              <a:rPr lang="en-US" sz="2000" dirty="0">
                <a:solidFill>
                  <a:schemeClr val="bg1"/>
                </a:solidFill>
              </a:rPr>
              <a:t> “As the plan of salvation is executed and re-executed, again and again, in realms beyond our purview, His love is constant and personal.”</a:t>
            </a:r>
          </a:p>
          <a:p>
            <a:r>
              <a:rPr lang="en-US" sz="2000" dirty="0">
                <a:solidFill>
                  <a:schemeClr val="bg1"/>
                </a:solidFill>
              </a:rPr>
              <a:t> </a:t>
            </a:r>
          </a:p>
          <a:p>
            <a:r>
              <a:rPr lang="en-US" sz="2000" dirty="0">
                <a:solidFill>
                  <a:schemeClr val="bg1"/>
                </a:solidFill>
              </a:rPr>
              <a:t>Because God’s “great and eternal plan” </a:t>
            </a:r>
          </a:p>
          <a:p>
            <a:r>
              <a:rPr lang="en-US" sz="2000" dirty="0">
                <a:solidFill>
                  <a:schemeClr val="bg1"/>
                </a:solidFill>
              </a:rPr>
              <a:t>does not vary, the same plan that will exalt the inhabitants of this earth is implemented for the same purpose in all the worlds God has created. </a:t>
            </a:r>
          </a:p>
        </p:txBody>
      </p:sp>
      <p:sp>
        <p:nvSpPr>
          <p:cNvPr id="3" name="Rectangle 2"/>
          <p:cNvSpPr/>
          <p:nvPr/>
        </p:nvSpPr>
        <p:spPr>
          <a:xfrm>
            <a:off x="5769429" y="3705999"/>
            <a:ext cx="6096000" cy="2862322"/>
          </a:xfrm>
          <a:prstGeom prst="rect">
            <a:avLst/>
          </a:prstGeom>
        </p:spPr>
        <p:txBody>
          <a:bodyPr>
            <a:spAutoFit/>
          </a:bodyPr>
          <a:lstStyle/>
          <a:p>
            <a:r>
              <a:rPr lang="en-US" sz="2000" dirty="0">
                <a:solidFill>
                  <a:schemeClr val="bg1"/>
                </a:solidFill>
              </a:rPr>
              <a:t>“We learn from Doctrine and Covenants 76:23–24 that the inhabitants of numerous worlds “are begotten sons and daughters unto God” through the Atonement of Jesus Christ. </a:t>
            </a:r>
          </a:p>
          <a:p>
            <a:endParaRPr lang="en-US" sz="2000" dirty="0">
              <a:solidFill>
                <a:schemeClr val="bg1"/>
              </a:solidFill>
            </a:endParaRPr>
          </a:p>
          <a:p>
            <a:r>
              <a:rPr lang="en-US" sz="2000" dirty="0">
                <a:solidFill>
                  <a:schemeClr val="bg1"/>
                </a:solidFill>
              </a:rPr>
              <a:t>This truth underscores the central role of Jesus Christ’s infinite Atonement in God’s plan for the salvation of our world as well as the many others created by His Only Begotten Son.”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58" y="3908241"/>
            <a:ext cx="1895982" cy="23728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78" y="1060876"/>
            <a:ext cx="3279321" cy="2429679"/>
          </a:xfrm>
          <a:prstGeom prst="rect">
            <a:avLst/>
          </a:prstGeom>
        </p:spPr>
      </p:pic>
    </p:spTree>
    <p:extLst>
      <p:ext uri="{BB962C8B-B14F-4D97-AF65-F5344CB8AC3E}">
        <p14:creationId xmlns:p14="http://schemas.microsoft.com/office/powerpoint/2010/main" val="28401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1:34</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First Man—Called Adam</a:t>
            </a:r>
          </a:p>
        </p:txBody>
      </p:sp>
      <p:sp>
        <p:nvSpPr>
          <p:cNvPr id="7" name="TextBox 6"/>
          <p:cNvSpPr txBox="1"/>
          <p:nvPr/>
        </p:nvSpPr>
        <p:spPr>
          <a:xfrm>
            <a:off x="250370" y="3423757"/>
            <a:ext cx="5410200" cy="2308324"/>
          </a:xfrm>
          <a:prstGeom prst="rect">
            <a:avLst/>
          </a:prstGeom>
          <a:noFill/>
        </p:spPr>
        <p:txBody>
          <a:bodyPr wrap="square" rtlCol="0">
            <a:spAutoFit/>
          </a:bodyPr>
          <a:lstStyle/>
          <a:p>
            <a:r>
              <a:rPr lang="en-US" i="1" dirty="0">
                <a:solidFill>
                  <a:srgbClr val="FFFF00"/>
                </a:solidFill>
              </a:rPr>
              <a:t> And I, the Lord God, formed man from the dust of the ground, and breathed into his nostrils the breath of life; and man became a living soul, the first flesh upon the earth, the first man also; nevertheless, all things were before created; but spiritually</a:t>
            </a:r>
          </a:p>
          <a:p>
            <a:r>
              <a:rPr lang="en-US" i="1" dirty="0">
                <a:solidFill>
                  <a:srgbClr val="FFFF00"/>
                </a:solidFill>
              </a:rPr>
              <a:t>were they created and made </a:t>
            </a:r>
          </a:p>
          <a:p>
            <a:r>
              <a:rPr lang="en-US" i="1" dirty="0">
                <a:solidFill>
                  <a:srgbClr val="FFFF00"/>
                </a:solidFill>
              </a:rPr>
              <a:t>according to my word.</a:t>
            </a:r>
          </a:p>
          <a:p>
            <a:r>
              <a:rPr lang="en-US" i="1" dirty="0">
                <a:solidFill>
                  <a:srgbClr val="FFFF00"/>
                </a:solidFill>
              </a:rPr>
              <a:t>Moses 3:7</a:t>
            </a:r>
          </a:p>
        </p:txBody>
      </p:sp>
      <p:sp>
        <p:nvSpPr>
          <p:cNvPr id="13" name="TextBox 12"/>
          <p:cNvSpPr txBox="1"/>
          <p:nvPr/>
        </p:nvSpPr>
        <p:spPr>
          <a:xfrm>
            <a:off x="6564085" y="2762037"/>
            <a:ext cx="5410200" cy="1323439"/>
          </a:xfrm>
          <a:prstGeom prst="rect">
            <a:avLst/>
          </a:prstGeom>
          <a:noFill/>
        </p:spPr>
        <p:txBody>
          <a:bodyPr wrap="square" rtlCol="0">
            <a:spAutoFit/>
          </a:bodyPr>
          <a:lstStyle/>
          <a:p>
            <a:r>
              <a:rPr lang="en-US" sz="2000" i="1" dirty="0">
                <a:solidFill>
                  <a:srgbClr val="FFFF00"/>
                </a:solidFill>
              </a:rPr>
              <a:t>And he beheld that they did contain the five books of Moses, which gave an account of the creation of the world, and also of Adam and Eve, who were our first parents; 1 Nephi 5:12</a:t>
            </a:r>
          </a:p>
        </p:txBody>
      </p:sp>
      <p:sp>
        <p:nvSpPr>
          <p:cNvPr id="11" name="Rectangle 10"/>
          <p:cNvSpPr/>
          <p:nvPr/>
        </p:nvSpPr>
        <p:spPr>
          <a:xfrm>
            <a:off x="5878285" y="5168866"/>
            <a:ext cx="6096000" cy="1477328"/>
          </a:xfrm>
          <a:prstGeom prst="rect">
            <a:avLst/>
          </a:prstGeom>
        </p:spPr>
        <p:txBody>
          <a:bodyPr>
            <a:spAutoFit/>
          </a:bodyPr>
          <a:lstStyle/>
          <a:p>
            <a:r>
              <a:rPr lang="en-US" b="0" i="1" dirty="0">
                <a:solidFill>
                  <a:srgbClr val="FFFF00"/>
                </a:solidFill>
                <a:effectLst/>
                <a:latin typeface="Palatino"/>
              </a:rPr>
              <a:t>And from Enoch to </a:t>
            </a:r>
            <a:r>
              <a:rPr lang="en-US" b="0" i="1" u="none" strike="noStrike" dirty="0">
                <a:solidFill>
                  <a:srgbClr val="FFFF00"/>
                </a:solidFill>
                <a:effectLst/>
                <a:latin typeface="Palatino"/>
              </a:rPr>
              <a:t>Abel</a:t>
            </a:r>
            <a:r>
              <a:rPr lang="en-US" b="0" i="1" dirty="0">
                <a:solidFill>
                  <a:srgbClr val="FFFF00"/>
                </a:solidFill>
                <a:effectLst/>
                <a:latin typeface="Palatino"/>
              </a:rPr>
              <a:t>, who was slain by the</a:t>
            </a:r>
            <a:r>
              <a:rPr lang="en-US" i="1" baseline="30000" dirty="0">
                <a:solidFill>
                  <a:srgbClr val="FFFF00"/>
                </a:solidFill>
                <a:latin typeface="Palatino"/>
              </a:rPr>
              <a:t> </a:t>
            </a:r>
            <a:r>
              <a:rPr lang="en-US" b="0" i="1" u="none" strike="noStrike" dirty="0">
                <a:solidFill>
                  <a:srgbClr val="FFFF00"/>
                </a:solidFill>
                <a:effectLst/>
                <a:latin typeface="Palatino"/>
              </a:rPr>
              <a:t>conspiracy</a:t>
            </a:r>
            <a:r>
              <a:rPr lang="en-US" b="0" i="1" dirty="0">
                <a:solidFill>
                  <a:srgbClr val="FFFF00"/>
                </a:solidFill>
                <a:effectLst/>
                <a:latin typeface="Palatino"/>
              </a:rPr>
              <a:t> of his brother, who </a:t>
            </a:r>
            <a:r>
              <a:rPr lang="en-US" b="0" i="1" u="none" strike="noStrike" dirty="0">
                <a:solidFill>
                  <a:srgbClr val="FFFF00"/>
                </a:solidFill>
                <a:effectLst/>
                <a:latin typeface="Palatino"/>
              </a:rPr>
              <a:t>received</a:t>
            </a:r>
            <a:r>
              <a:rPr lang="en-US" b="0" i="1" dirty="0">
                <a:solidFill>
                  <a:srgbClr val="FFFF00"/>
                </a:solidFill>
                <a:effectLst/>
                <a:latin typeface="Palatino"/>
              </a:rPr>
              <a:t> the priesthood by the commandments of God, by the hand of his father</a:t>
            </a:r>
            <a:r>
              <a:rPr lang="en-US" i="1" baseline="30000" dirty="0">
                <a:solidFill>
                  <a:srgbClr val="FFFF00"/>
                </a:solidFill>
                <a:latin typeface="Palatino"/>
              </a:rPr>
              <a:t> </a:t>
            </a:r>
            <a:r>
              <a:rPr lang="en-US" b="0" i="1" u="none" strike="noStrike" dirty="0">
                <a:solidFill>
                  <a:srgbClr val="FFFF00"/>
                </a:solidFill>
                <a:effectLst/>
                <a:latin typeface="Palatino"/>
              </a:rPr>
              <a:t>Adam</a:t>
            </a:r>
            <a:r>
              <a:rPr lang="en-US" b="0" i="1" dirty="0">
                <a:solidFill>
                  <a:srgbClr val="FFFF00"/>
                </a:solidFill>
                <a:effectLst/>
                <a:latin typeface="Palatino"/>
              </a:rPr>
              <a:t>, who was the first man—</a:t>
            </a:r>
          </a:p>
          <a:p>
            <a:r>
              <a:rPr lang="en-US" i="1" dirty="0">
                <a:solidFill>
                  <a:srgbClr val="FFFF00"/>
                </a:solidFill>
                <a:latin typeface="Palatino"/>
              </a:rPr>
              <a:t>D&amp;C 84:16</a:t>
            </a:r>
            <a:endParaRPr lang="en-US" i="1" dirty="0">
              <a:solidFill>
                <a:srgbClr val="FFFF00"/>
              </a:solidFill>
            </a:endParaRPr>
          </a:p>
        </p:txBody>
      </p:sp>
      <p:sp>
        <p:nvSpPr>
          <p:cNvPr id="18" name="TextBox 17"/>
          <p:cNvSpPr txBox="1"/>
          <p:nvPr/>
        </p:nvSpPr>
        <p:spPr>
          <a:xfrm>
            <a:off x="3561352" y="861937"/>
            <a:ext cx="5410200" cy="1508105"/>
          </a:xfrm>
          <a:prstGeom prst="rect">
            <a:avLst/>
          </a:prstGeom>
          <a:noFill/>
        </p:spPr>
        <p:txBody>
          <a:bodyPr wrap="square" rtlCol="0">
            <a:spAutoFit/>
          </a:bodyPr>
          <a:lstStyle/>
          <a:p>
            <a:r>
              <a:rPr lang="en-US" sz="2000" dirty="0">
                <a:solidFill>
                  <a:schemeClr val="bg1"/>
                </a:solidFill>
              </a:rPr>
              <a:t>“Adam was placed on earth as the first of the human family and given a name which signifies many as pertaining to the greatness of the posterity which should flow from him.”</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3" name="Picture 2">
            <a:extLst>
              <a:ext uri="{FF2B5EF4-FFF2-40B4-BE49-F238E27FC236}">
                <a16:creationId xmlns:a16="http://schemas.microsoft.com/office/drawing/2014/main" id="{783A27A4-FB5F-A70E-9DDE-ADD4EF6BBA41}"/>
              </a:ext>
            </a:extLst>
          </p:cNvPr>
          <p:cNvPicPr>
            <a:picLocks noChangeAspect="1"/>
          </p:cNvPicPr>
          <p:nvPr/>
        </p:nvPicPr>
        <p:blipFill>
          <a:blip r:embed="rId3"/>
          <a:stretch>
            <a:fillRect/>
          </a:stretch>
        </p:blipFill>
        <p:spPr>
          <a:xfrm>
            <a:off x="3099571" y="4930862"/>
            <a:ext cx="2786264" cy="1715332"/>
          </a:xfrm>
          <a:prstGeom prst="rect">
            <a:avLst/>
          </a:prstGeom>
        </p:spPr>
      </p:pic>
      <p:pic>
        <p:nvPicPr>
          <p:cNvPr id="8" name="Picture 7">
            <a:extLst>
              <a:ext uri="{FF2B5EF4-FFF2-40B4-BE49-F238E27FC236}">
                <a16:creationId xmlns:a16="http://schemas.microsoft.com/office/drawing/2014/main" id="{A66DEF3E-7D1C-9818-7A3E-98E1893E4471}"/>
              </a:ext>
            </a:extLst>
          </p:cNvPr>
          <p:cNvPicPr>
            <a:picLocks noChangeAspect="1"/>
          </p:cNvPicPr>
          <p:nvPr/>
        </p:nvPicPr>
        <p:blipFill>
          <a:blip r:embed="rId4"/>
          <a:stretch>
            <a:fillRect/>
          </a:stretch>
        </p:blipFill>
        <p:spPr>
          <a:xfrm>
            <a:off x="755153" y="960559"/>
            <a:ext cx="2354441" cy="2217638"/>
          </a:xfrm>
          <a:prstGeom prst="rect">
            <a:avLst/>
          </a:prstGeom>
        </p:spPr>
      </p:pic>
    </p:spTree>
    <p:extLst>
      <p:ext uri="{BB962C8B-B14F-4D97-AF65-F5344CB8AC3E}">
        <p14:creationId xmlns:p14="http://schemas.microsoft.com/office/powerpoint/2010/main" val="31058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p:bldP spid="13" grpId="1"/>
      <p:bldP spid="11" grpId="0"/>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1:35-38   Joseph Fielding Smith</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Many Worlds Have Passed Away</a:t>
            </a:r>
          </a:p>
        </p:txBody>
      </p:sp>
      <p:sp>
        <p:nvSpPr>
          <p:cNvPr id="18" name="TextBox 17"/>
          <p:cNvSpPr txBox="1"/>
          <p:nvPr/>
        </p:nvSpPr>
        <p:spPr>
          <a:xfrm>
            <a:off x="640533" y="1505396"/>
            <a:ext cx="5410200" cy="1938992"/>
          </a:xfrm>
          <a:prstGeom prst="rect">
            <a:avLst/>
          </a:prstGeom>
          <a:noFill/>
        </p:spPr>
        <p:txBody>
          <a:bodyPr wrap="square" rtlCol="0">
            <a:spAutoFit/>
          </a:bodyPr>
          <a:lstStyle/>
          <a:p>
            <a:r>
              <a:rPr lang="en-US" sz="2000" dirty="0">
                <a:solidFill>
                  <a:schemeClr val="bg1"/>
                </a:solidFill>
              </a:rPr>
              <a:t>“Our heavens are filled with eternal worlds that have attained their exaltation. They are not dying. They have passed through the stage of death and have become eternal, glorious bodies, the habitations of sons and daughters of God who likewise have attained to glory.”</a:t>
            </a:r>
          </a:p>
        </p:txBody>
      </p:sp>
      <p:pic>
        <p:nvPicPr>
          <p:cNvPr id="15362" name="Picture 2" descr="http://img2.wikia.nocookie.net/__cb20140310222756/althistory/images/5/5f/World_on_fi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65" t="946" r="22177" b="13340"/>
          <a:stretch/>
        </p:blipFill>
        <p:spPr bwMode="auto">
          <a:xfrm>
            <a:off x="7926831" y="1262744"/>
            <a:ext cx="3002425" cy="261501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pre05.deviantart.net/afb9/th/pre/f/2012/109/8/4/jerusem_architectural_worlds_by_antifan_real-d4wol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90" y="3680563"/>
            <a:ext cx="5123543" cy="25719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44771" y="4124840"/>
            <a:ext cx="5410200" cy="1015663"/>
          </a:xfrm>
          <a:prstGeom prst="rect">
            <a:avLst/>
          </a:prstGeom>
          <a:noFill/>
        </p:spPr>
        <p:txBody>
          <a:bodyPr wrap="square" rtlCol="0">
            <a:spAutoFit/>
          </a:bodyPr>
          <a:lstStyle/>
          <a:p>
            <a:r>
              <a:rPr lang="en-US" sz="2000" dirty="0">
                <a:solidFill>
                  <a:schemeClr val="bg1"/>
                </a:solidFill>
              </a:rPr>
              <a:t>“The earth is a living body. It was created to become a celestial body and the abode for celestial beings.” </a:t>
            </a:r>
            <a:endParaRPr lang="en-US" sz="1200" dirty="0">
              <a:solidFill>
                <a:schemeClr val="bg1"/>
              </a:solidFill>
            </a:endParaRPr>
          </a:p>
        </p:txBody>
      </p:sp>
    </p:spTree>
    <p:extLst>
      <p:ext uri="{BB962C8B-B14F-4D97-AF65-F5344CB8AC3E}">
        <p14:creationId xmlns:p14="http://schemas.microsoft.com/office/powerpoint/2010/main" val="7281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0" y="0"/>
            <a:ext cx="12192001" cy="6882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01466" cy="1015663"/>
          </a:xfrm>
          <a:prstGeom prst="rect">
            <a:avLst/>
          </a:prstGeom>
          <a:noFill/>
        </p:spPr>
        <p:txBody>
          <a:bodyPr wrap="square" rtlCol="0">
            <a:spAutoFit/>
          </a:bodyPr>
          <a:lstStyle/>
          <a:p>
            <a:pPr algn="ctr"/>
            <a:endParaRPr lang="en-US" sz="6000" dirty="0">
              <a:solidFill>
                <a:schemeClr val="bg1"/>
              </a:solidFill>
              <a:latin typeface="Berlin Sans FB Demi" panose="020E0802020502020306" pitchFamily="34" charset="0"/>
            </a:endParaRPr>
          </a:p>
        </p:txBody>
      </p:sp>
      <p:sp>
        <p:nvSpPr>
          <p:cNvPr id="5" name="Rectangle 4"/>
          <p:cNvSpPr/>
          <p:nvPr/>
        </p:nvSpPr>
        <p:spPr>
          <a:xfrm>
            <a:off x="6618513" y="1930178"/>
            <a:ext cx="4604657" cy="2554545"/>
          </a:xfrm>
          <a:prstGeom prst="rect">
            <a:avLst/>
          </a:prstGeom>
        </p:spPr>
        <p:txBody>
          <a:bodyPr wrap="square">
            <a:spAutoFit/>
          </a:bodyPr>
          <a:lstStyle/>
          <a:p>
            <a:r>
              <a:rPr lang="en-US" sz="3200" b="0" i="0" dirty="0">
                <a:solidFill>
                  <a:schemeClr val="bg1"/>
                </a:solidFill>
                <a:effectLst/>
                <a:latin typeface="Palatino"/>
              </a:rPr>
              <a:t>For behold, this is my </a:t>
            </a:r>
            <a:r>
              <a:rPr lang="en-US" sz="3200" b="0" i="0" u="none" strike="noStrike" dirty="0">
                <a:solidFill>
                  <a:schemeClr val="bg1"/>
                </a:solidFill>
                <a:effectLst/>
                <a:latin typeface="Palatino"/>
              </a:rPr>
              <a:t>work</a:t>
            </a:r>
            <a:r>
              <a:rPr lang="en-US" sz="3200" b="0" i="0" dirty="0">
                <a:solidFill>
                  <a:schemeClr val="bg1"/>
                </a:solidFill>
                <a:effectLst/>
                <a:latin typeface="Palatino"/>
              </a:rPr>
              <a:t> and my </a:t>
            </a:r>
            <a:r>
              <a:rPr lang="en-US" sz="3200" b="0" i="0" u="none" strike="noStrike" dirty="0">
                <a:solidFill>
                  <a:schemeClr val="bg1"/>
                </a:solidFill>
                <a:effectLst/>
                <a:latin typeface="Palatino"/>
              </a:rPr>
              <a:t>glory</a:t>
            </a:r>
            <a:r>
              <a:rPr lang="en-US" sz="3200" b="0" i="0" dirty="0">
                <a:solidFill>
                  <a:schemeClr val="bg1"/>
                </a:solidFill>
                <a:effectLst/>
                <a:latin typeface="Palatino"/>
              </a:rPr>
              <a:t>—to bring to pass the </a:t>
            </a:r>
            <a:r>
              <a:rPr lang="en-US" sz="3200" b="0" i="0" u="none" strike="noStrike" dirty="0">
                <a:solidFill>
                  <a:schemeClr val="bg1"/>
                </a:solidFill>
                <a:effectLst/>
                <a:latin typeface="Palatino"/>
              </a:rPr>
              <a:t>immortality</a:t>
            </a:r>
            <a:r>
              <a:rPr lang="en-US" sz="3200" dirty="0">
                <a:solidFill>
                  <a:schemeClr val="bg1"/>
                </a:solidFill>
                <a:latin typeface="Palatino"/>
              </a:rPr>
              <a:t> </a:t>
            </a:r>
            <a:r>
              <a:rPr lang="en-US" sz="3200" b="0" i="0" dirty="0">
                <a:solidFill>
                  <a:schemeClr val="bg1"/>
                </a:solidFill>
                <a:effectLst/>
                <a:latin typeface="Palatino"/>
              </a:rPr>
              <a:t>and </a:t>
            </a:r>
            <a:r>
              <a:rPr lang="en-US" sz="3200" b="0" i="0" u="none" strike="noStrike" dirty="0">
                <a:solidFill>
                  <a:schemeClr val="bg1"/>
                </a:solidFill>
                <a:effectLst/>
                <a:latin typeface="Palatino"/>
              </a:rPr>
              <a:t>eternal</a:t>
            </a:r>
            <a:r>
              <a:rPr lang="en-US" sz="3200" b="0" i="0" dirty="0">
                <a:solidFill>
                  <a:schemeClr val="bg1"/>
                </a:solidFill>
                <a:effectLst/>
                <a:latin typeface="Palatino"/>
              </a:rPr>
              <a:t> </a:t>
            </a:r>
            <a:r>
              <a:rPr lang="en-US" sz="3200" b="0" i="0" u="none" strike="noStrike" dirty="0">
                <a:solidFill>
                  <a:schemeClr val="bg1"/>
                </a:solidFill>
                <a:effectLst/>
                <a:latin typeface="Palatino"/>
              </a:rPr>
              <a:t>life</a:t>
            </a:r>
            <a:r>
              <a:rPr lang="en-US" sz="3200" b="0" i="0" dirty="0">
                <a:solidFill>
                  <a:schemeClr val="bg1"/>
                </a:solidFill>
                <a:effectLst/>
                <a:latin typeface="Palatino"/>
              </a:rPr>
              <a:t> of man.</a:t>
            </a:r>
          </a:p>
        </p:txBody>
      </p:sp>
      <p:sp>
        <p:nvSpPr>
          <p:cNvPr id="15" name="TextBox 14"/>
          <p:cNvSpPr txBox="1"/>
          <p:nvPr/>
        </p:nvSpPr>
        <p:spPr>
          <a:xfrm>
            <a:off x="0" y="95253"/>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Doctrinal Mastery</a:t>
            </a:r>
          </a:p>
        </p:txBody>
      </p:sp>
      <p:sp>
        <p:nvSpPr>
          <p:cNvPr id="7" name="Right Arrow 6"/>
          <p:cNvSpPr/>
          <p:nvPr/>
        </p:nvSpPr>
        <p:spPr>
          <a:xfrm>
            <a:off x="3690257" y="2971800"/>
            <a:ext cx="2569029" cy="7770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30085" y="1987508"/>
            <a:ext cx="2182850" cy="2667096"/>
            <a:chOff x="2819400" y="3657600"/>
            <a:chExt cx="1447800" cy="2048762"/>
          </a:xfrm>
        </p:grpSpPr>
        <p:sp>
          <p:nvSpPr>
            <p:cNvPr id="11" name="Rectangle 10"/>
            <p:cNvSpPr/>
            <p:nvPr/>
          </p:nvSpPr>
          <p:spPr>
            <a:xfrm>
              <a:off x="2819400" y="3657601"/>
              <a:ext cx="1447800" cy="2048761"/>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r>
                <a:rPr lang="en-US" sz="2800" dirty="0">
                  <a:solidFill>
                    <a:srgbClr val="FFC000"/>
                  </a:solidFill>
                  <a:latin typeface="Colonna MT" pitchFamily="82" charset="0"/>
                </a:rPr>
                <a:t>Pearl of </a:t>
              </a:r>
              <a:r>
                <a:rPr lang="en-US" sz="2800">
                  <a:solidFill>
                    <a:srgbClr val="FFC000"/>
                  </a:solidFill>
                  <a:latin typeface="Colonna MT" pitchFamily="82" charset="0"/>
                </a:rPr>
                <a:t>Great Price</a:t>
              </a:r>
              <a:endParaRPr lang="en-US" sz="2800" dirty="0">
                <a:solidFill>
                  <a:srgbClr val="FFC000"/>
                </a:solidFill>
                <a:latin typeface="Colonna MT" pitchFamily="82" charset="0"/>
              </a:endParaRPr>
            </a:p>
            <a:p>
              <a:pPr algn="ctr"/>
              <a:r>
                <a:rPr lang="en-US" sz="2800" dirty="0">
                  <a:solidFill>
                    <a:srgbClr val="FFC000"/>
                  </a:solidFill>
                  <a:latin typeface="Colonna MT" pitchFamily="82" charset="0"/>
                </a:rPr>
                <a:t>Moses 1:39</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35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385D-C5AA-7651-633E-7641AB196EBE}"/>
            </a:ext>
          </a:extLst>
        </p:cNvPr>
        <p:cNvGrpSpPr/>
        <p:nvPr/>
      </p:nvGrpSpPr>
      <p:grpSpPr>
        <a:xfrm>
          <a:off x="0" y="0"/>
          <a:ext cx="0" cy="0"/>
          <a:chOff x="0" y="0"/>
          <a:chExt cx="0" cy="0"/>
        </a:xfrm>
      </p:grpSpPr>
      <p:pic>
        <p:nvPicPr>
          <p:cNvPr id="1026" name="Picture 2" descr="http://assets.inhabitat.com/wp-content/blogs.dir/1/files/2013/01/ne-quittez-pas-dirt-restaurant-french-japan-2.jpg">
            <a:extLst>
              <a:ext uri="{FF2B5EF4-FFF2-40B4-BE49-F238E27FC236}">
                <a16:creationId xmlns:a16="http://schemas.microsoft.com/office/drawing/2014/main" id="{84F1E93C-BF5B-66E1-2638-FE3868C2CB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0" y="0"/>
            <a:ext cx="12192001" cy="6882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65D8F4-1ACC-1BBF-FBC1-86D40DA1CC26}"/>
              </a:ext>
            </a:extLst>
          </p:cNvPr>
          <p:cNvSpPr txBox="1"/>
          <p:nvPr/>
        </p:nvSpPr>
        <p:spPr>
          <a:xfrm>
            <a:off x="0" y="0"/>
            <a:ext cx="12101466" cy="1015663"/>
          </a:xfrm>
          <a:prstGeom prst="rect">
            <a:avLst/>
          </a:prstGeom>
          <a:noFill/>
        </p:spPr>
        <p:txBody>
          <a:bodyPr wrap="square" rtlCol="0">
            <a:spAutoFit/>
          </a:bodyPr>
          <a:lstStyle/>
          <a:p>
            <a:pPr algn="ctr"/>
            <a:endParaRPr lang="en-US" sz="6000" dirty="0">
              <a:solidFill>
                <a:schemeClr val="bg1"/>
              </a:solidFill>
              <a:latin typeface="Berlin Sans FB Demi" panose="020E0802020502020306" pitchFamily="34" charset="0"/>
            </a:endParaRPr>
          </a:p>
        </p:txBody>
      </p:sp>
      <p:sp>
        <p:nvSpPr>
          <p:cNvPr id="15" name="TextBox 14">
            <a:extLst>
              <a:ext uri="{FF2B5EF4-FFF2-40B4-BE49-F238E27FC236}">
                <a16:creationId xmlns:a16="http://schemas.microsoft.com/office/drawing/2014/main" id="{88D5A5BE-64C6-BE7F-C689-014EC5B5ACFB}"/>
              </a:ext>
            </a:extLst>
          </p:cNvPr>
          <p:cNvSpPr txBox="1"/>
          <p:nvPr/>
        </p:nvSpPr>
        <p:spPr>
          <a:xfrm>
            <a:off x="0" y="95253"/>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Immortality</a:t>
            </a:r>
          </a:p>
        </p:txBody>
      </p:sp>
      <p:sp>
        <p:nvSpPr>
          <p:cNvPr id="3" name="TextBox 2">
            <a:extLst>
              <a:ext uri="{FF2B5EF4-FFF2-40B4-BE49-F238E27FC236}">
                <a16:creationId xmlns:a16="http://schemas.microsoft.com/office/drawing/2014/main" id="{47AFF483-36FE-D85E-7E91-7F3578A03036}"/>
              </a:ext>
            </a:extLst>
          </p:cNvPr>
          <p:cNvSpPr txBox="1"/>
          <p:nvPr/>
        </p:nvSpPr>
        <p:spPr>
          <a:xfrm>
            <a:off x="168467" y="2644170"/>
            <a:ext cx="6941544" cy="1569660"/>
          </a:xfrm>
          <a:prstGeom prst="rect">
            <a:avLst/>
          </a:prstGeom>
          <a:noFill/>
        </p:spPr>
        <p:txBody>
          <a:bodyPr wrap="square">
            <a:spAutoFit/>
          </a:bodyPr>
          <a:lstStyle/>
          <a:p>
            <a:pPr algn="ctr"/>
            <a:r>
              <a:rPr lang="en-US" sz="2400" b="0" i="0" dirty="0">
                <a:solidFill>
                  <a:schemeClr val="bg1"/>
                </a:solidFill>
                <a:effectLst/>
              </a:rPr>
              <a:t>To live forever as a resurrected being. </a:t>
            </a:r>
          </a:p>
          <a:p>
            <a:pPr algn="ctr"/>
            <a:endParaRPr lang="en-US" sz="2400" dirty="0">
              <a:solidFill>
                <a:schemeClr val="bg1"/>
              </a:solidFill>
            </a:endParaRPr>
          </a:p>
          <a:p>
            <a:pPr algn="ctr"/>
            <a:r>
              <a:rPr lang="en-US" sz="2400" b="0" i="0" dirty="0">
                <a:solidFill>
                  <a:schemeClr val="bg1"/>
                </a:solidFill>
                <a:effectLst/>
              </a:rPr>
              <a:t>“Eternal life, or exaltation, is to become like God and live in His presence eternally as families”</a:t>
            </a:r>
            <a:endParaRPr lang="en-US" sz="2400" dirty="0">
              <a:solidFill>
                <a:schemeClr val="bg1"/>
              </a:solidFill>
            </a:endParaRPr>
          </a:p>
        </p:txBody>
      </p:sp>
      <p:sp>
        <p:nvSpPr>
          <p:cNvPr id="8" name="TextBox 7">
            <a:extLst>
              <a:ext uri="{FF2B5EF4-FFF2-40B4-BE49-F238E27FC236}">
                <a16:creationId xmlns:a16="http://schemas.microsoft.com/office/drawing/2014/main" id="{E5572AE9-995E-1F67-13B5-C7388084276F}"/>
              </a:ext>
            </a:extLst>
          </p:cNvPr>
          <p:cNvSpPr txBox="1"/>
          <p:nvPr/>
        </p:nvSpPr>
        <p:spPr>
          <a:xfrm>
            <a:off x="0" y="6578236"/>
            <a:ext cx="6941544" cy="276999"/>
          </a:xfrm>
          <a:prstGeom prst="rect">
            <a:avLst/>
          </a:prstGeom>
          <a:noFill/>
        </p:spPr>
        <p:txBody>
          <a:bodyPr wrap="square">
            <a:spAutoFit/>
          </a:bodyPr>
          <a:lstStyle/>
          <a:p>
            <a:r>
              <a:rPr lang="en-US" sz="1200" b="0" i="0" dirty="0">
                <a:solidFill>
                  <a:schemeClr val="bg1"/>
                </a:solidFill>
                <a:effectLst/>
              </a:rPr>
              <a:t>(</a:t>
            </a:r>
            <a:r>
              <a:rPr lang="en-US" sz="1200" b="0" i="1" dirty="0">
                <a:solidFill>
                  <a:schemeClr val="bg1"/>
                </a:solidFill>
                <a:effectLst/>
              </a:rPr>
              <a:t>General Handbook: Serving in The Church of Jesus Christ of Latter-day Saints</a:t>
            </a:r>
            <a:r>
              <a:rPr lang="en-US" sz="1200" b="0" i="0" dirty="0">
                <a:solidFill>
                  <a:schemeClr val="bg1"/>
                </a:solidFill>
                <a:effectLst/>
              </a:rPr>
              <a:t>, </a:t>
            </a:r>
            <a:r>
              <a:rPr lang="en-US" sz="1200" b="0" i="0" u="none" strike="noStrike" dirty="0">
                <a:solidFill>
                  <a:schemeClr val="bg1"/>
                </a:solidFill>
                <a:effectLst/>
              </a:rPr>
              <a:t>1.1</a:t>
            </a:r>
            <a:r>
              <a:rPr lang="en-US" sz="1200" b="0" i="0" dirty="0">
                <a:solidFill>
                  <a:schemeClr val="bg1"/>
                </a:solidFill>
                <a:effectLst/>
              </a:rPr>
              <a:t>, Gospel Library).</a:t>
            </a:r>
            <a:endParaRPr lang="en-US" sz="1200" dirty="0"/>
          </a:p>
        </p:txBody>
      </p:sp>
      <p:pic>
        <p:nvPicPr>
          <p:cNvPr id="16" name="Picture 15">
            <a:extLst>
              <a:ext uri="{FF2B5EF4-FFF2-40B4-BE49-F238E27FC236}">
                <a16:creationId xmlns:a16="http://schemas.microsoft.com/office/drawing/2014/main" id="{700DEC5D-9C77-B0B8-0B1F-9EBBE57529DA}"/>
              </a:ext>
            </a:extLst>
          </p:cNvPr>
          <p:cNvPicPr>
            <a:picLocks noChangeAspect="1"/>
          </p:cNvPicPr>
          <p:nvPr/>
        </p:nvPicPr>
        <p:blipFill>
          <a:blip r:embed="rId3"/>
          <a:srcRect l="5600" t="-388" r="3573" b="12653"/>
          <a:stretch>
            <a:fillRect/>
          </a:stretch>
        </p:blipFill>
        <p:spPr>
          <a:xfrm>
            <a:off x="7634689" y="1333041"/>
            <a:ext cx="3360146" cy="4638101"/>
          </a:xfrm>
          <a:prstGeom prst="rect">
            <a:avLst/>
          </a:prstGeom>
        </p:spPr>
      </p:pic>
    </p:spTree>
    <p:extLst>
      <p:ext uri="{BB962C8B-B14F-4D97-AF65-F5344CB8AC3E}">
        <p14:creationId xmlns:p14="http://schemas.microsoft.com/office/powerpoint/2010/main" val="48905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“My Work and My Glory”</a:t>
            </a:r>
          </a:p>
        </p:txBody>
      </p:sp>
      <p:sp>
        <p:nvSpPr>
          <p:cNvPr id="2" name="Rectangle 1"/>
          <p:cNvSpPr/>
          <p:nvPr/>
        </p:nvSpPr>
        <p:spPr>
          <a:xfrm>
            <a:off x="163286" y="859065"/>
            <a:ext cx="11938180" cy="369332"/>
          </a:xfrm>
          <a:prstGeom prst="rect">
            <a:avLst/>
          </a:prstGeom>
        </p:spPr>
        <p:txBody>
          <a:bodyPr wrap="square">
            <a:spAutoFit/>
          </a:bodyPr>
          <a:lstStyle/>
          <a:p>
            <a:pPr algn="ctr"/>
            <a:r>
              <a:rPr lang="en-US" b="1" i="0" dirty="0">
                <a:solidFill>
                  <a:srgbClr val="FFFF00"/>
                </a:solidFill>
                <a:effectLst/>
                <a:latin typeface="Open Sans"/>
              </a:rPr>
              <a:t>Heavenly Father’s purpose is to bring about the </a:t>
            </a:r>
            <a:r>
              <a:rPr lang="en-US" b="1" i="0" u="none" strike="noStrike" dirty="0">
                <a:solidFill>
                  <a:srgbClr val="FFFF00"/>
                </a:solidFill>
                <a:effectLst/>
                <a:latin typeface="Open Sans"/>
              </a:rPr>
              <a:t>immortality</a:t>
            </a:r>
            <a:r>
              <a:rPr lang="en-US" b="1" i="0" dirty="0">
                <a:solidFill>
                  <a:srgbClr val="FFFF00"/>
                </a:solidFill>
                <a:effectLst/>
                <a:latin typeface="Open Sans"/>
              </a:rPr>
              <a:t> and eternal life of man</a:t>
            </a:r>
            <a:endParaRPr lang="en-US" dirty="0">
              <a:solidFill>
                <a:srgbClr val="FFFF00"/>
              </a:solidFill>
            </a:endParaRPr>
          </a:p>
        </p:txBody>
      </p:sp>
      <p:sp>
        <p:nvSpPr>
          <p:cNvPr id="11" name="TextBox 10"/>
          <p:cNvSpPr txBox="1"/>
          <p:nvPr/>
        </p:nvSpPr>
        <p:spPr>
          <a:xfrm>
            <a:off x="447379" y="3058850"/>
            <a:ext cx="1433196" cy="400110"/>
          </a:xfrm>
          <a:prstGeom prst="rect">
            <a:avLst/>
          </a:prstGeom>
          <a:solidFill>
            <a:schemeClr val="accent3">
              <a:lumMod val="75000"/>
            </a:schemeClr>
          </a:solidFill>
        </p:spPr>
        <p:txBody>
          <a:bodyPr wrap="square" rtlCol="0">
            <a:spAutoFit/>
          </a:bodyPr>
          <a:lstStyle/>
          <a:p>
            <a:r>
              <a:rPr lang="en-US" sz="2000" dirty="0">
                <a:solidFill>
                  <a:schemeClr val="bg1"/>
                </a:solidFill>
              </a:rPr>
              <a:t>Immortality</a:t>
            </a:r>
            <a:endParaRPr lang="en-US" sz="1200" dirty="0">
              <a:solidFill>
                <a:schemeClr val="bg1"/>
              </a:solidFill>
            </a:endParaRPr>
          </a:p>
        </p:txBody>
      </p:sp>
      <p:sp>
        <p:nvSpPr>
          <p:cNvPr id="12" name="TextBox 11"/>
          <p:cNvSpPr txBox="1"/>
          <p:nvPr/>
        </p:nvSpPr>
        <p:spPr>
          <a:xfrm>
            <a:off x="163285" y="4327892"/>
            <a:ext cx="2347596" cy="1015663"/>
          </a:xfrm>
          <a:prstGeom prst="rect">
            <a:avLst/>
          </a:prstGeom>
          <a:solidFill>
            <a:schemeClr val="accent5">
              <a:lumMod val="75000"/>
            </a:schemeClr>
          </a:solidFill>
        </p:spPr>
        <p:txBody>
          <a:bodyPr wrap="square" rtlCol="0">
            <a:spAutoFit/>
          </a:bodyPr>
          <a:lstStyle/>
          <a:p>
            <a:r>
              <a:rPr lang="en-US" sz="2000" dirty="0">
                <a:solidFill>
                  <a:schemeClr val="bg1"/>
                </a:solidFill>
              </a:rPr>
              <a:t>The condition of living forever in a resurrected state</a:t>
            </a:r>
            <a:endParaRPr lang="en-US" sz="1200" dirty="0">
              <a:solidFill>
                <a:schemeClr val="bg1"/>
              </a:solidFill>
            </a:endParaRPr>
          </a:p>
        </p:txBody>
      </p:sp>
      <p:sp>
        <p:nvSpPr>
          <p:cNvPr id="13" name="TextBox 12"/>
          <p:cNvSpPr txBox="1"/>
          <p:nvPr/>
        </p:nvSpPr>
        <p:spPr>
          <a:xfrm>
            <a:off x="2776425" y="3044279"/>
            <a:ext cx="3727892" cy="400110"/>
          </a:xfrm>
          <a:prstGeom prst="rect">
            <a:avLst/>
          </a:prstGeom>
          <a:solidFill>
            <a:schemeClr val="accent3">
              <a:lumMod val="75000"/>
            </a:schemeClr>
          </a:solidFill>
        </p:spPr>
        <p:txBody>
          <a:bodyPr wrap="square" rtlCol="0">
            <a:spAutoFit/>
          </a:bodyPr>
          <a:lstStyle/>
          <a:p>
            <a:r>
              <a:rPr lang="en-US" sz="2000" dirty="0">
                <a:solidFill>
                  <a:schemeClr val="bg1"/>
                </a:solidFill>
              </a:rPr>
              <a:t>Immortality made possible by…</a:t>
            </a:r>
            <a:endParaRPr lang="en-US" sz="1200" dirty="0">
              <a:solidFill>
                <a:schemeClr val="bg1"/>
              </a:solidFill>
            </a:endParaRPr>
          </a:p>
        </p:txBody>
      </p:sp>
      <p:sp>
        <p:nvSpPr>
          <p:cNvPr id="15" name="TextBox 14"/>
          <p:cNvSpPr txBox="1"/>
          <p:nvPr/>
        </p:nvSpPr>
        <p:spPr>
          <a:xfrm>
            <a:off x="2913922" y="4327892"/>
            <a:ext cx="3218454" cy="1938992"/>
          </a:xfrm>
          <a:prstGeom prst="rect">
            <a:avLst/>
          </a:prstGeom>
          <a:solidFill>
            <a:schemeClr val="accent5">
              <a:lumMod val="75000"/>
            </a:schemeClr>
          </a:solidFill>
        </p:spPr>
        <p:txBody>
          <a:bodyPr wrap="square" rtlCol="0">
            <a:spAutoFit/>
          </a:bodyPr>
          <a:lstStyle/>
          <a:p>
            <a:r>
              <a:rPr lang="en-US" sz="2000" dirty="0">
                <a:solidFill>
                  <a:schemeClr val="bg1"/>
                </a:solidFill>
              </a:rPr>
              <a:t>The Atonement of Jesus Christ which includes His Resurrection…every person born with a physical body will be resurrected and will live forever</a:t>
            </a:r>
            <a:endParaRPr lang="en-US" sz="1200" dirty="0">
              <a:solidFill>
                <a:schemeClr val="bg1"/>
              </a:solidFill>
            </a:endParaRPr>
          </a:p>
        </p:txBody>
      </p:sp>
      <p:sp>
        <p:nvSpPr>
          <p:cNvPr id="16" name="TextBox 15"/>
          <p:cNvSpPr txBox="1"/>
          <p:nvPr/>
        </p:nvSpPr>
        <p:spPr>
          <a:xfrm>
            <a:off x="7006817" y="3020819"/>
            <a:ext cx="1433196" cy="400110"/>
          </a:xfrm>
          <a:prstGeom prst="rect">
            <a:avLst/>
          </a:prstGeom>
          <a:solidFill>
            <a:schemeClr val="accent3">
              <a:lumMod val="75000"/>
            </a:schemeClr>
          </a:solidFill>
        </p:spPr>
        <p:txBody>
          <a:bodyPr wrap="square" rtlCol="0">
            <a:spAutoFit/>
          </a:bodyPr>
          <a:lstStyle/>
          <a:p>
            <a:r>
              <a:rPr lang="en-US" sz="2000" dirty="0">
                <a:solidFill>
                  <a:schemeClr val="bg1"/>
                </a:solidFill>
              </a:rPr>
              <a:t>Eternal Life</a:t>
            </a:r>
            <a:endParaRPr lang="en-US" sz="1200" dirty="0">
              <a:solidFill>
                <a:schemeClr val="bg1"/>
              </a:solidFill>
            </a:endParaRPr>
          </a:p>
        </p:txBody>
      </p:sp>
      <p:sp>
        <p:nvSpPr>
          <p:cNvPr id="17" name="TextBox 16"/>
          <p:cNvSpPr txBox="1"/>
          <p:nvPr/>
        </p:nvSpPr>
        <p:spPr>
          <a:xfrm>
            <a:off x="6769984" y="4336942"/>
            <a:ext cx="1906861" cy="1631216"/>
          </a:xfrm>
          <a:prstGeom prst="rect">
            <a:avLst/>
          </a:prstGeom>
          <a:solidFill>
            <a:schemeClr val="accent5">
              <a:lumMod val="75000"/>
            </a:schemeClr>
          </a:solidFill>
        </p:spPr>
        <p:txBody>
          <a:bodyPr wrap="square" rtlCol="0">
            <a:spAutoFit/>
          </a:bodyPr>
          <a:lstStyle/>
          <a:p>
            <a:r>
              <a:rPr lang="en-US" sz="2000" dirty="0">
                <a:solidFill>
                  <a:schemeClr val="bg1"/>
                </a:solidFill>
              </a:rPr>
              <a:t>Becoming like God and live forever as families in His presence</a:t>
            </a:r>
            <a:endParaRPr lang="en-US" sz="1200" dirty="0">
              <a:solidFill>
                <a:schemeClr val="bg1"/>
              </a:solidFill>
            </a:endParaRPr>
          </a:p>
        </p:txBody>
      </p:sp>
      <p:sp>
        <p:nvSpPr>
          <p:cNvPr id="19" name="TextBox 18"/>
          <p:cNvSpPr txBox="1"/>
          <p:nvPr/>
        </p:nvSpPr>
        <p:spPr>
          <a:xfrm>
            <a:off x="8990552" y="3028890"/>
            <a:ext cx="3053543" cy="400110"/>
          </a:xfrm>
          <a:prstGeom prst="rect">
            <a:avLst/>
          </a:prstGeom>
          <a:solidFill>
            <a:schemeClr val="accent3">
              <a:lumMod val="75000"/>
            </a:schemeClr>
          </a:solidFill>
        </p:spPr>
        <p:txBody>
          <a:bodyPr wrap="square" rtlCol="0">
            <a:spAutoFit/>
          </a:bodyPr>
          <a:lstStyle/>
          <a:p>
            <a:r>
              <a:rPr lang="en-US" sz="2000" dirty="0">
                <a:solidFill>
                  <a:schemeClr val="bg1"/>
                </a:solidFill>
              </a:rPr>
              <a:t>We receive eternal life by…</a:t>
            </a:r>
            <a:endParaRPr lang="en-US" sz="1200" dirty="0">
              <a:solidFill>
                <a:schemeClr val="bg1"/>
              </a:solidFill>
            </a:endParaRPr>
          </a:p>
        </p:txBody>
      </p:sp>
      <p:sp>
        <p:nvSpPr>
          <p:cNvPr id="20" name="TextBox 19"/>
          <p:cNvSpPr txBox="1"/>
          <p:nvPr/>
        </p:nvSpPr>
        <p:spPr>
          <a:xfrm>
            <a:off x="9204828" y="4327892"/>
            <a:ext cx="2624993" cy="1631216"/>
          </a:xfrm>
          <a:prstGeom prst="rect">
            <a:avLst/>
          </a:prstGeom>
          <a:solidFill>
            <a:schemeClr val="accent5">
              <a:lumMod val="75000"/>
            </a:schemeClr>
          </a:solidFill>
        </p:spPr>
        <p:txBody>
          <a:bodyPr wrap="square" rtlCol="0">
            <a:spAutoFit/>
          </a:bodyPr>
          <a:lstStyle/>
          <a:p>
            <a:r>
              <a:rPr lang="en-US" sz="2000" dirty="0">
                <a:solidFill>
                  <a:schemeClr val="bg1"/>
                </a:solidFill>
              </a:rPr>
              <a:t>Obedience to the laws and ordinances of the gospel…Jesus Christ made it possible for all to receive</a:t>
            </a:r>
            <a:endParaRPr lang="en-US" sz="1200" dirty="0">
              <a:solidFill>
                <a:schemeClr val="bg1"/>
              </a:solidFill>
            </a:endParaRPr>
          </a:p>
        </p:txBody>
      </p:sp>
      <p:sp>
        <p:nvSpPr>
          <p:cNvPr id="5" name="Down Arrow 4"/>
          <p:cNvSpPr/>
          <p:nvPr/>
        </p:nvSpPr>
        <p:spPr>
          <a:xfrm>
            <a:off x="896880" y="3572215"/>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256052" y="3588879"/>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456317" y="3570755"/>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0281295" y="3537581"/>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1153782" y="5425447"/>
            <a:ext cx="331197" cy="824962"/>
            <a:chOff x="7162800" y="1828800"/>
            <a:chExt cx="1271017" cy="3165915"/>
          </a:xfrm>
          <a:solidFill>
            <a:srgbClr val="FFC000"/>
          </a:solidFill>
        </p:grpSpPr>
        <p:sp>
          <p:nvSpPr>
            <p:cNvPr id="51"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a:off x="7085556" y="6000598"/>
            <a:ext cx="331197" cy="824962"/>
            <a:chOff x="5891782" y="1905000"/>
            <a:chExt cx="1271017" cy="3165915"/>
          </a:xfrm>
          <a:solidFill>
            <a:schemeClr val="tx2">
              <a:lumMod val="60000"/>
              <a:lumOff val="40000"/>
            </a:schemeClr>
          </a:solidFill>
        </p:grpSpPr>
        <p:sp>
          <p:nvSpPr>
            <p:cNvPr id="46" name="Oval 45"/>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p:cNvGrpSpPr/>
          <p:nvPr/>
        </p:nvGrpSpPr>
        <p:grpSpPr>
          <a:xfrm>
            <a:off x="7731061" y="5987136"/>
            <a:ext cx="331197" cy="824962"/>
            <a:chOff x="7162800" y="1828800"/>
            <a:chExt cx="1271017" cy="3165915"/>
          </a:xfrm>
          <a:solidFill>
            <a:srgbClr val="FF0000"/>
          </a:solidFill>
        </p:grpSpPr>
        <p:sp>
          <p:nvSpPr>
            <p:cNvPr id="41" name="Oval 4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649993" y="5436318"/>
            <a:ext cx="331197" cy="824962"/>
            <a:chOff x="5891782" y="1905000"/>
            <a:chExt cx="1271017" cy="3165915"/>
          </a:xfrm>
          <a:solidFill>
            <a:srgbClr val="92D050"/>
          </a:solidFill>
        </p:grpSpPr>
        <p:sp>
          <p:nvSpPr>
            <p:cNvPr id="36" name="Oval 35"/>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10881" y="1303453"/>
            <a:ext cx="9104177" cy="1528092"/>
            <a:chOff x="2510881" y="1303453"/>
            <a:chExt cx="9104177" cy="1528092"/>
          </a:xfrm>
        </p:grpSpPr>
        <p:sp>
          <p:nvSpPr>
            <p:cNvPr id="18" name="TextBox 17"/>
            <p:cNvSpPr txBox="1"/>
            <p:nvPr/>
          </p:nvSpPr>
          <p:spPr>
            <a:xfrm>
              <a:off x="2510881" y="1323440"/>
              <a:ext cx="7739743" cy="1508105"/>
            </a:xfrm>
            <a:prstGeom prst="rect">
              <a:avLst/>
            </a:prstGeom>
            <a:noFill/>
          </p:spPr>
          <p:txBody>
            <a:bodyPr wrap="square" rtlCol="0">
              <a:spAutoFit/>
            </a:bodyPr>
            <a:lstStyle/>
            <a:p>
              <a:r>
                <a:rPr lang="en-US" sz="2000" dirty="0">
                  <a:solidFill>
                    <a:schemeClr val="bg1"/>
                  </a:solidFill>
                </a:rPr>
                <a:t>“The whole object of the creation of this world is to exalt the intelligences that are placed upon it, that they may live, endure, and increase for ever and ever. We are not here to quarrel and contend about the things of this world, but we are here to subdue and beautify it…”</a:t>
              </a:r>
            </a:p>
            <a:p>
              <a:r>
                <a:rPr lang="en-US" sz="1200" dirty="0">
                  <a:solidFill>
                    <a:schemeClr val="bg1"/>
                  </a:solidFill>
                </a:rPr>
                <a:t>Brigham Young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357" b="18150"/>
            <a:stretch/>
          </p:blipFill>
          <p:spPr>
            <a:xfrm>
              <a:off x="10461172" y="1303453"/>
              <a:ext cx="1153886" cy="1426709"/>
            </a:xfrm>
            <a:prstGeom prst="rect">
              <a:avLst/>
            </a:prstGeom>
          </p:spPr>
        </p:pic>
      </p:grpSp>
    </p:spTree>
    <p:extLst>
      <p:ext uri="{BB962C8B-B14F-4D97-AF65-F5344CB8AC3E}">
        <p14:creationId xmlns:p14="http://schemas.microsoft.com/office/powerpoint/2010/main" val="41338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9" grpId="0" animBg="1"/>
      <p:bldP spid="20" grpId="0" animBg="1"/>
      <p:bldP spid="5"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“Write the Words”</a:t>
            </a:r>
          </a:p>
        </p:txBody>
      </p:sp>
      <p:sp>
        <p:nvSpPr>
          <p:cNvPr id="18" name="TextBox 17"/>
          <p:cNvSpPr txBox="1"/>
          <p:nvPr/>
        </p:nvSpPr>
        <p:spPr>
          <a:xfrm>
            <a:off x="499018" y="1527168"/>
            <a:ext cx="5410200" cy="1323439"/>
          </a:xfrm>
          <a:prstGeom prst="rect">
            <a:avLst/>
          </a:prstGeom>
          <a:noFill/>
        </p:spPr>
        <p:txBody>
          <a:bodyPr wrap="square" rtlCol="0">
            <a:spAutoFit/>
          </a:bodyPr>
          <a:lstStyle/>
          <a:p>
            <a:r>
              <a:rPr lang="en-US" sz="2000" i="1" dirty="0">
                <a:solidFill>
                  <a:srgbClr val="FFFF00"/>
                </a:solidFill>
              </a:rPr>
              <a:t>“These last records…shall establish the truth of the first (bible)…and shall make known the plain and precious things which have been taken away from the.” 1 Nephi 13:40</a:t>
            </a:r>
          </a:p>
        </p:txBody>
      </p:sp>
      <p:sp>
        <p:nvSpPr>
          <p:cNvPr id="10" name="TextBox 9"/>
          <p:cNvSpPr txBox="1"/>
          <p:nvPr/>
        </p:nvSpPr>
        <p:spPr>
          <a:xfrm>
            <a:off x="5704114" y="3550451"/>
            <a:ext cx="5410200" cy="646331"/>
          </a:xfrm>
          <a:prstGeom prst="rect">
            <a:avLst/>
          </a:prstGeom>
          <a:noFill/>
        </p:spPr>
        <p:txBody>
          <a:bodyPr wrap="square" rtlCol="0">
            <a:spAutoFit/>
          </a:bodyPr>
          <a:lstStyle/>
          <a:p>
            <a:r>
              <a:rPr lang="en-US" sz="3600" dirty="0">
                <a:solidFill>
                  <a:schemeClr val="bg1"/>
                </a:solidFill>
                <a:latin typeface="Berlin Sans FB Demi" panose="020E0802020502020306" pitchFamily="34" charset="0"/>
              </a:rPr>
              <a:t>“Raise up the Man”</a:t>
            </a:r>
          </a:p>
        </p:txBody>
      </p:sp>
      <p:sp>
        <p:nvSpPr>
          <p:cNvPr id="11" name="TextBox 10"/>
          <p:cNvSpPr txBox="1"/>
          <p:nvPr/>
        </p:nvSpPr>
        <p:spPr>
          <a:xfrm>
            <a:off x="5230587" y="4548961"/>
            <a:ext cx="5410200" cy="1938992"/>
          </a:xfrm>
          <a:prstGeom prst="rect">
            <a:avLst/>
          </a:prstGeom>
          <a:noFill/>
        </p:spPr>
        <p:txBody>
          <a:bodyPr wrap="square" rtlCol="0">
            <a:spAutoFit/>
          </a:bodyPr>
          <a:lstStyle/>
          <a:p>
            <a:r>
              <a:rPr lang="en-US" sz="2000" i="1" dirty="0">
                <a:solidFill>
                  <a:srgbClr val="FFFF00"/>
                </a:solidFill>
              </a:rPr>
              <a:t>And in a day when the children of men shall esteem my words as naught and take many of them from the</a:t>
            </a:r>
            <a:r>
              <a:rPr lang="en-US" sz="2000" i="1" baseline="30000" dirty="0">
                <a:solidFill>
                  <a:srgbClr val="FFFF00"/>
                </a:solidFill>
              </a:rPr>
              <a:t> </a:t>
            </a:r>
            <a:r>
              <a:rPr lang="en-US" sz="2000" i="1" dirty="0">
                <a:solidFill>
                  <a:srgbClr val="FFFF00"/>
                </a:solidFill>
              </a:rPr>
              <a:t>book which thou shalt write, behold, I will raise up another like unto thee; and they shall be had again among the children of men—among as many as shall believe.</a:t>
            </a:r>
          </a:p>
        </p:txBody>
      </p:sp>
      <p:pic>
        <p:nvPicPr>
          <p:cNvPr id="16386" name="Picture 2" descr="http://www.stbarnabasoc.org/wp-content/uploads/2012/02/evangelicals-lar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373" y="986073"/>
            <a:ext cx="4062802" cy="25939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465" y="6465076"/>
            <a:ext cx="5410200" cy="400110"/>
          </a:xfrm>
          <a:prstGeom prst="rect">
            <a:avLst/>
          </a:prstGeom>
          <a:noFill/>
        </p:spPr>
        <p:txBody>
          <a:bodyPr wrap="square" rtlCol="0">
            <a:spAutoFit/>
          </a:bodyPr>
          <a:lstStyle/>
          <a:p>
            <a:r>
              <a:rPr lang="en-US" sz="2000" dirty="0">
                <a:solidFill>
                  <a:schemeClr val="bg1"/>
                </a:solidFill>
              </a:rPr>
              <a:t>Moses 1:40-42</a:t>
            </a:r>
            <a:endParaRPr lang="en-US" sz="1200" dirty="0">
              <a:solidFill>
                <a:schemeClr val="bg1"/>
              </a:solidFill>
            </a:endParaRPr>
          </a:p>
        </p:txBody>
      </p:sp>
      <p:pic>
        <p:nvPicPr>
          <p:cNvPr id="16388" name="Picture 4" descr="https://www.lds.org/bc/content/shared/content/images/gospel-library/manual/09797/joseph-smith-writing-kilbourn_193866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08" y="3025169"/>
            <a:ext cx="42862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01466" cy="1015663"/>
          </a:xfrm>
          <a:prstGeom prst="rect">
            <a:avLst/>
          </a:prstGeom>
          <a:noFill/>
        </p:spPr>
        <p:txBody>
          <a:bodyPr wrap="square" rtlCol="0">
            <a:spAutoFit/>
          </a:bodyPr>
          <a:lstStyle/>
          <a:p>
            <a:pPr algn="ctr"/>
            <a:endParaRPr lang="en-US" sz="6000" dirty="0">
              <a:solidFill>
                <a:schemeClr val="bg1"/>
              </a:solidFill>
              <a:latin typeface="Berlin Sans FB Demi" panose="020E0802020502020306" pitchFamily="34" charset="0"/>
            </a:endParaRPr>
          </a:p>
        </p:txBody>
      </p:sp>
      <p:grpSp>
        <p:nvGrpSpPr>
          <p:cNvPr id="3" name="Group 2"/>
          <p:cNvGrpSpPr/>
          <p:nvPr/>
        </p:nvGrpSpPr>
        <p:grpSpPr>
          <a:xfrm>
            <a:off x="2517266" y="711371"/>
            <a:ext cx="7316825" cy="5487619"/>
            <a:chOff x="2517266" y="711371"/>
            <a:chExt cx="7316825" cy="5487619"/>
          </a:xfrm>
        </p:grpSpPr>
        <p:pic>
          <p:nvPicPr>
            <p:cNvPr id="18436" name="Picture 4" descr="http://i293.photobucket.com/albums/mm55/3LiteCh0mp/Backgrou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266" y="711371"/>
              <a:ext cx="7316825" cy="5487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8419" y="1193022"/>
              <a:ext cx="6096000" cy="4524315"/>
            </a:xfrm>
            <a:prstGeom prst="rect">
              <a:avLst/>
            </a:prstGeom>
          </p:spPr>
          <p:txBody>
            <a:bodyPr>
              <a:spAutoFit/>
            </a:bodyPr>
            <a:lstStyle/>
            <a:p>
              <a:r>
                <a:rPr lang="en-US" sz="3200" i="1" dirty="0">
                  <a:effectLst/>
                  <a:latin typeface="Open Sans"/>
                </a:rPr>
                <a:t>…These last records, which thou hast seen among the Gentiles, shall establish the truth of the first, which are of the twelve apostles of the Lamb, and shall make known the plain and precious things which have been taken away from them;…</a:t>
              </a:r>
            </a:p>
            <a:p>
              <a:pPr algn="ctr"/>
              <a:r>
                <a:rPr lang="en-US" sz="3200" i="1" dirty="0">
                  <a:latin typeface="Open Sans"/>
                </a:rPr>
                <a:t>1 Nephi 13:40</a:t>
              </a:r>
              <a:endParaRPr lang="en-US" sz="3200" i="1" dirty="0"/>
            </a:p>
          </p:txBody>
        </p:sp>
      </p:grpSp>
    </p:spTree>
    <p:extLst>
      <p:ext uri="{BB962C8B-B14F-4D97-AF65-F5344CB8AC3E}">
        <p14:creationId xmlns:p14="http://schemas.microsoft.com/office/powerpoint/2010/main" val="299304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CEA5-32C7-113F-675C-4241899A88E5}"/>
            </a:ext>
          </a:extLst>
        </p:cNvPr>
        <p:cNvGrpSpPr/>
        <p:nvPr/>
      </p:nvGrpSpPr>
      <p:grpSpPr>
        <a:xfrm>
          <a:off x="0" y="0"/>
          <a:ext cx="0" cy="0"/>
          <a:chOff x="0" y="0"/>
          <a:chExt cx="0" cy="0"/>
        </a:xfrm>
      </p:grpSpPr>
      <p:pic>
        <p:nvPicPr>
          <p:cNvPr id="1026" name="Picture 2" descr="http://assets.inhabitat.com/wp-content/blogs.dir/1/files/2013/01/ne-quittez-pas-dirt-restaurant-french-japan-2.jpg">
            <a:extLst>
              <a:ext uri="{FF2B5EF4-FFF2-40B4-BE49-F238E27FC236}">
                <a16:creationId xmlns:a16="http://schemas.microsoft.com/office/drawing/2014/main" id="{9E1BA1D3-379C-A47B-AE22-4B1F75174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95494D-7772-4C53-E913-A77F9E6D0745}"/>
              </a:ext>
            </a:extLst>
          </p:cNvPr>
          <p:cNvSpPr txBox="1"/>
          <p:nvPr/>
        </p:nvSpPr>
        <p:spPr>
          <a:xfrm>
            <a:off x="796704" y="1334850"/>
            <a:ext cx="5160475" cy="2123658"/>
          </a:xfrm>
          <a:prstGeom prst="rect">
            <a:avLst/>
          </a:prstGeom>
          <a:noFill/>
        </p:spPr>
        <p:txBody>
          <a:bodyPr wrap="square" rtlCol="0">
            <a:spAutoFit/>
          </a:bodyPr>
          <a:lstStyle/>
          <a:p>
            <a:r>
              <a:rPr lang="en-US" sz="2000" dirty="0">
                <a:solidFill>
                  <a:schemeClr val="bg1"/>
                </a:solidFill>
              </a:rPr>
              <a:t>“Satan is very much a personal, individual spirit being, but without a mortal body. His desires to seal each of us his are no less ardent in wickedness than our Father’s are in righteousness to attract us to his own eternal kingdom.”</a:t>
            </a:r>
          </a:p>
          <a:p>
            <a:r>
              <a:rPr lang="en-US" sz="1200" dirty="0">
                <a:solidFill>
                  <a:schemeClr val="bg1"/>
                </a:solidFill>
              </a:rPr>
              <a:t>President Spencer W. Kimball</a:t>
            </a:r>
          </a:p>
        </p:txBody>
      </p:sp>
      <p:sp>
        <p:nvSpPr>
          <p:cNvPr id="6" name="TextBox 5">
            <a:extLst>
              <a:ext uri="{FF2B5EF4-FFF2-40B4-BE49-F238E27FC236}">
                <a16:creationId xmlns:a16="http://schemas.microsoft.com/office/drawing/2014/main" id="{AD6E39F2-8908-813A-F8A2-8A09209522F1}"/>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Is Satan Real?</a:t>
            </a:r>
          </a:p>
        </p:txBody>
      </p:sp>
      <p:sp>
        <p:nvSpPr>
          <p:cNvPr id="2" name="Rectangle 1">
            <a:extLst>
              <a:ext uri="{FF2B5EF4-FFF2-40B4-BE49-F238E27FC236}">
                <a16:creationId xmlns:a16="http://schemas.microsoft.com/office/drawing/2014/main" id="{DDF429E0-F44B-E348-E3FC-24BE6D9F0AAA}"/>
              </a:ext>
            </a:extLst>
          </p:cNvPr>
          <p:cNvSpPr/>
          <p:nvPr/>
        </p:nvSpPr>
        <p:spPr>
          <a:xfrm>
            <a:off x="5745933" y="4277825"/>
            <a:ext cx="6096000" cy="1754326"/>
          </a:xfrm>
          <a:prstGeom prst="rect">
            <a:avLst/>
          </a:prstGeom>
        </p:spPr>
        <p:txBody>
          <a:bodyPr>
            <a:spAutoFit/>
          </a:bodyPr>
          <a:lstStyle/>
          <a:p>
            <a:r>
              <a:rPr lang="en-US" b="0" i="1" dirty="0">
                <a:solidFill>
                  <a:srgbClr val="FFFF00"/>
                </a:solidFill>
                <a:effectLst/>
                <a:latin typeface="Palatino"/>
              </a:rPr>
              <a:t>And behold, others he </a:t>
            </a:r>
            <a:r>
              <a:rPr lang="en-US" b="0" i="1" u="none" strike="noStrike" dirty="0" err="1">
                <a:solidFill>
                  <a:srgbClr val="FFFF00"/>
                </a:solidFill>
                <a:effectLst/>
                <a:latin typeface="Palatino"/>
              </a:rPr>
              <a:t>flattereth</a:t>
            </a:r>
            <a:r>
              <a:rPr lang="en-US" b="0" i="1" dirty="0">
                <a:solidFill>
                  <a:srgbClr val="FFFF00"/>
                </a:solidFill>
                <a:effectLst/>
                <a:latin typeface="Palatino"/>
              </a:rPr>
              <a:t> away, and </a:t>
            </a:r>
            <a:r>
              <a:rPr lang="en-US" b="0" i="1" dirty="0" err="1">
                <a:solidFill>
                  <a:srgbClr val="FFFF00"/>
                </a:solidFill>
                <a:effectLst/>
                <a:latin typeface="Palatino"/>
              </a:rPr>
              <a:t>telleth</a:t>
            </a:r>
            <a:r>
              <a:rPr lang="en-US" b="0" i="1" dirty="0">
                <a:solidFill>
                  <a:srgbClr val="FFFF00"/>
                </a:solidFill>
                <a:effectLst/>
                <a:latin typeface="Palatino"/>
              </a:rPr>
              <a:t> them there is no </a:t>
            </a:r>
            <a:r>
              <a:rPr lang="en-US" b="0" i="1" u="none" strike="noStrike" dirty="0">
                <a:solidFill>
                  <a:srgbClr val="FFFF00"/>
                </a:solidFill>
                <a:effectLst/>
                <a:latin typeface="Palatino"/>
              </a:rPr>
              <a:t>hell</a:t>
            </a:r>
            <a:r>
              <a:rPr lang="en-US" b="0" i="1" dirty="0">
                <a:solidFill>
                  <a:srgbClr val="FFFF00"/>
                </a:solidFill>
                <a:effectLst/>
                <a:latin typeface="Palatino"/>
              </a:rPr>
              <a:t>; and he </a:t>
            </a:r>
            <a:r>
              <a:rPr lang="en-US" b="0" i="1" dirty="0" err="1">
                <a:solidFill>
                  <a:srgbClr val="FFFF00"/>
                </a:solidFill>
                <a:effectLst/>
                <a:latin typeface="Palatino"/>
              </a:rPr>
              <a:t>saith</a:t>
            </a:r>
            <a:r>
              <a:rPr lang="en-US" b="0" i="1" dirty="0">
                <a:solidFill>
                  <a:srgbClr val="FFFF00"/>
                </a:solidFill>
                <a:effectLst/>
                <a:latin typeface="Palatino"/>
              </a:rPr>
              <a:t> unto them: I am no devil, for there is none—and thus he </a:t>
            </a:r>
            <a:r>
              <a:rPr lang="en-US" b="0" i="1" dirty="0" err="1">
                <a:solidFill>
                  <a:srgbClr val="FFFF00"/>
                </a:solidFill>
                <a:effectLst/>
                <a:latin typeface="Palatino"/>
              </a:rPr>
              <a:t>whispereth</a:t>
            </a:r>
            <a:r>
              <a:rPr lang="en-US" b="0" i="1" dirty="0">
                <a:solidFill>
                  <a:srgbClr val="FFFF00"/>
                </a:solidFill>
                <a:effectLst/>
                <a:latin typeface="Palatino"/>
              </a:rPr>
              <a:t> in their ears, until he grasps them with his awful </a:t>
            </a:r>
            <a:r>
              <a:rPr lang="en-US" b="0" i="1" u="none" strike="noStrike" dirty="0">
                <a:solidFill>
                  <a:srgbClr val="FFFF00"/>
                </a:solidFill>
                <a:effectLst/>
                <a:latin typeface="Palatino"/>
              </a:rPr>
              <a:t>chains</a:t>
            </a:r>
            <a:r>
              <a:rPr lang="en-US" b="0" i="1" dirty="0">
                <a:solidFill>
                  <a:srgbClr val="FFFF00"/>
                </a:solidFill>
                <a:effectLst/>
                <a:latin typeface="Palatino"/>
              </a:rPr>
              <a:t>, from whence there is no deliverance.</a:t>
            </a:r>
          </a:p>
          <a:p>
            <a:r>
              <a:rPr lang="en-US" i="1" dirty="0">
                <a:solidFill>
                  <a:srgbClr val="FFFF00"/>
                </a:solidFill>
                <a:latin typeface="Palatino"/>
              </a:rPr>
              <a:t>2 Nephi 28:22</a:t>
            </a:r>
            <a:endParaRPr lang="en-US" i="1" dirty="0">
              <a:solidFill>
                <a:srgbClr val="FFFF00"/>
              </a:solidFill>
            </a:endParaRPr>
          </a:p>
        </p:txBody>
      </p:sp>
      <p:sp>
        <p:nvSpPr>
          <p:cNvPr id="7" name="TextBox 6">
            <a:extLst>
              <a:ext uri="{FF2B5EF4-FFF2-40B4-BE49-F238E27FC236}">
                <a16:creationId xmlns:a16="http://schemas.microsoft.com/office/drawing/2014/main" id="{6A8BE650-3940-2AA3-6863-E6F9423588D7}"/>
              </a:ext>
            </a:extLst>
          </p:cNvPr>
          <p:cNvSpPr txBox="1"/>
          <p:nvPr/>
        </p:nvSpPr>
        <p:spPr>
          <a:xfrm>
            <a:off x="6095999" y="2985298"/>
            <a:ext cx="4958282" cy="1077218"/>
          </a:xfrm>
          <a:prstGeom prst="rect">
            <a:avLst/>
          </a:prstGeom>
          <a:noFill/>
        </p:spPr>
        <p:txBody>
          <a:bodyPr wrap="square" rtlCol="0">
            <a:spAutoFit/>
          </a:bodyPr>
          <a:lstStyle/>
          <a:p>
            <a:pPr algn="ctr"/>
            <a:r>
              <a:rPr lang="en-US" sz="3200" dirty="0">
                <a:solidFill>
                  <a:schemeClr val="bg1"/>
                </a:solidFill>
              </a:rPr>
              <a:t>Satan teaches that there is no hell and no devil</a:t>
            </a:r>
          </a:p>
        </p:txBody>
      </p:sp>
      <p:grpSp>
        <p:nvGrpSpPr>
          <p:cNvPr id="8" name="Group 64">
            <a:extLst>
              <a:ext uri="{FF2B5EF4-FFF2-40B4-BE49-F238E27FC236}">
                <a16:creationId xmlns:a16="http://schemas.microsoft.com/office/drawing/2014/main" id="{8216A0D6-3F13-721D-B1AA-20D8B9E39098}"/>
              </a:ext>
            </a:extLst>
          </p:cNvPr>
          <p:cNvGrpSpPr/>
          <p:nvPr/>
        </p:nvGrpSpPr>
        <p:grpSpPr>
          <a:xfrm>
            <a:off x="2736430" y="3576549"/>
            <a:ext cx="1281022" cy="2514600"/>
            <a:chOff x="6014594" y="3657600"/>
            <a:chExt cx="1281022" cy="2514600"/>
          </a:xfrm>
        </p:grpSpPr>
        <p:sp>
          <p:nvSpPr>
            <p:cNvPr id="9" name="Oval 8">
              <a:extLst>
                <a:ext uri="{FF2B5EF4-FFF2-40B4-BE49-F238E27FC236}">
                  <a16:creationId xmlns:a16="http://schemas.microsoft.com/office/drawing/2014/main" id="{82C8FD47-40A1-8B9E-9B22-6FC6B80A2952}"/>
                </a:ext>
              </a:extLst>
            </p:cNvPr>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9FD71A-DDF4-482D-14FC-E206B04CA3F2}"/>
                </a:ext>
              </a:extLst>
            </p:cNvPr>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35647B96-69E7-F9DC-7A56-5ED4AF094641}"/>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201AEC-20AB-D5CB-5F71-CEF882F04275}"/>
                </a:ext>
              </a:extLst>
            </p:cNvPr>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7B82DE-1CAF-DF98-C934-7BF408B2CB63}"/>
                </a:ext>
              </a:extLst>
            </p:cNvPr>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C6AFA871-53C1-3D6C-5390-95C3609EAE84}"/>
                </a:ext>
              </a:extLst>
            </p:cNvPr>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88614AD-CC4E-B959-0E81-C8254BA81C1B}"/>
                </a:ext>
              </a:extLst>
            </p:cNvPr>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49EFD485-C9D0-2708-F886-A4DB06DA107E}"/>
                </a:ext>
              </a:extLst>
            </p:cNvPr>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5920AF9C-E6EA-3515-63D1-0A982F82929C}"/>
                </a:ext>
              </a:extLst>
            </p:cNvPr>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D1BE7AC-EBF2-B800-E2E6-D57CFA55143F}"/>
                </a:ext>
              </a:extLst>
            </p:cNvPr>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a:extLst>
                <a:ext uri="{FF2B5EF4-FFF2-40B4-BE49-F238E27FC236}">
                  <a16:creationId xmlns:a16="http://schemas.microsoft.com/office/drawing/2014/main" id="{80E64729-9D24-A3D2-2980-59B9081CE55F}"/>
                </a:ext>
              </a:extLst>
            </p:cNvPr>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422FE770-A863-8D41-B4B8-C04F0E3897CC}"/>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4373E3C8-3EA4-BE23-FC75-79B5B622F6CF}"/>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F7D1D032-49B3-84EB-7E2D-1FF288FB64B6}"/>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a:extLst>
                <a:ext uri="{FF2B5EF4-FFF2-40B4-BE49-F238E27FC236}">
                  <a16:creationId xmlns:a16="http://schemas.microsoft.com/office/drawing/2014/main" id="{9D23C07A-8E71-275F-7404-860006A37946}"/>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8">
              <a:extLst>
                <a:ext uri="{FF2B5EF4-FFF2-40B4-BE49-F238E27FC236}">
                  <a16:creationId xmlns:a16="http://schemas.microsoft.com/office/drawing/2014/main" id="{46024784-DF37-3CBF-7666-543DC93B6810}"/>
                </a:ext>
              </a:extLst>
            </p:cNvPr>
            <p:cNvGrpSpPr/>
            <p:nvPr/>
          </p:nvGrpSpPr>
          <p:grpSpPr>
            <a:xfrm>
              <a:off x="6773719" y="4511615"/>
              <a:ext cx="178160" cy="1493964"/>
              <a:chOff x="6629400" y="1447800"/>
              <a:chExt cx="806264" cy="3603319"/>
            </a:xfrm>
          </p:grpSpPr>
          <p:grpSp>
            <p:nvGrpSpPr>
              <p:cNvPr id="51" name="Group 79">
                <a:extLst>
                  <a:ext uri="{FF2B5EF4-FFF2-40B4-BE49-F238E27FC236}">
                    <a16:creationId xmlns:a16="http://schemas.microsoft.com/office/drawing/2014/main" id="{2BEB5744-C020-9DCB-C35D-86DBB3E7C5A6}"/>
                  </a:ext>
                </a:extLst>
              </p:cNvPr>
              <p:cNvGrpSpPr/>
              <p:nvPr/>
            </p:nvGrpSpPr>
            <p:grpSpPr>
              <a:xfrm>
                <a:off x="6629400" y="1447800"/>
                <a:ext cx="713825" cy="1174911"/>
                <a:chOff x="6629400" y="1447800"/>
                <a:chExt cx="713825" cy="1174911"/>
              </a:xfrm>
            </p:grpSpPr>
            <p:sp>
              <p:nvSpPr>
                <p:cNvPr id="60" name="Regular Pentagon 59">
                  <a:extLst>
                    <a:ext uri="{FF2B5EF4-FFF2-40B4-BE49-F238E27FC236}">
                      <a16:creationId xmlns:a16="http://schemas.microsoft.com/office/drawing/2014/main" id="{73A336E2-154C-88DB-4D8B-2BA2015B17E5}"/>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a:extLst>
                    <a:ext uri="{FF2B5EF4-FFF2-40B4-BE49-F238E27FC236}">
                      <a16:creationId xmlns:a16="http://schemas.microsoft.com/office/drawing/2014/main" id="{5A459417-0F76-B55A-9C9B-CA1728444183}"/>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a:extLst>
                  <a:ext uri="{FF2B5EF4-FFF2-40B4-BE49-F238E27FC236}">
                    <a16:creationId xmlns:a16="http://schemas.microsoft.com/office/drawing/2014/main" id="{328B2654-F6E6-64CA-1D0B-08A04513D242}"/>
                  </a:ext>
                </a:extLst>
              </p:cNvPr>
              <p:cNvGrpSpPr/>
              <p:nvPr/>
            </p:nvGrpSpPr>
            <p:grpSpPr>
              <a:xfrm>
                <a:off x="6645639" y="2683240"/>
                <a:ext cx="713825" cy="1174911"/>
                <a:chOff x="6629400" y="1447800"/>
                <a:chExt cx="713825" cy="1174911"/>
              </a:xfrm>
            </p:grpSpPr>
            <p:sp>
              <p:nvSpPr>
                <p:cNvPr id="58" name="Regular Pentagon 57">
                  <a:extLst>
                    <a:ext uri="{FF2B5EF4-FFF2-40B4-BE49-F238E27FC236}">
                      <a16:creationId xmlns:a16="http://schemas.microsoft.com/office/drawing/2014/main" id="{D8584754-4585-44E4-B5AF-D74DA56D14A8}"/>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a:extLst>
                    <a:ext uri="{FF2B5EF4-FFF2-40B4-BE49-F238E27FC236}">
                      <a16:creationId xmlns:a16="http://schemas.microsoft.com/office/drawing/2014/main" id="{06353D3D-F2A7-5A80-1111-651552C4DAD2}"/>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a:extLst>
                  <a:ext uri="{FF2B5EF4-FFF2-40B4-BE49-F238E27FC236}">
                    <a16:creationId xmlns:a16="http://schemas.microsoft.com/office/drawing/2014/main" id="{4535E6E7-FB4A-9152-E7AF-DC6A579AA20E}"/>
                  </a:ext>
                </a:extLst>
              </p:cNvPr>
              <p:cNvGrpSpPr/>
              <p:nvPr/>
            </p:nvGrpSpPr>
            <p:grpSpPr>
              <a:xfrm>
                <a:off x="6721839" y="3876208"/>
                <a:ext cx="713825" cy="1174911"/>
                <a:chOff x="6629400" y="1447800"/>
                <a:chExt cx="713825" cy="1174911"/>
              </a:xfrm>
            </p:grpSpPr>
            <p:sp>
              <p:nvSpPr>
                <p:cNvPr id="56" name="Regular Pentagon 55">
                  <a:extLst>
                    <a:ext uri="{FF2B5EF4-FFF2-40B4-BE49-F238E27FC236}">
                      <a16:creationId xmlns:a16="http://schemas.microsoft.com/office/drawing/2014/main" id="{BEB86EAE-3866-97B8-3EFC-FA19D249B757}"/>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a:extLst>
                    <a:ext uri="{FF2B5EF4-FFF2-40B4-BE49-F238E27FC236}">
                      <a16:creationId xmlns:a16="http://schemas.microsoft.com/office/drawing/2014/main" id="{71332705-2A88-CD5F-D6B4-22B238E7391C}"/>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a:extLst>
                  <a:ext uri="{FF2B5EF4-FFF2-40B4-BE49-F238E27FC236}">
                    <a16:creationId xmlns:a16="http://schemas.microsoft.com/office/drawing/2014/main" id="{55D69815-DA47-C0BD-7B77-0F63F6F78466}"/>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a:extLst>
                  <a:ext uri="{FF2B5EF4-FFF2-40B4-BE49-F238E27FC236}">
                    <a16:creationId xmlns:a16="http://schemas.microsoft.com/office/drawing/2014/main" id="{F7736A48-83E9-0A95-3DC4-6B17A7AFB41D}"/>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9">
              <a:extLst>
                <a:ext uri="{FF2B5EF4-FFF2-40B4-BE49-F238E27FC236}">
                  <a16:creationId xmlns:a16="http://schemas.microsoft.com/office/drawing/2014/main" id="{F9EA5DF6-E8A5-219E-868F-B4DAE196A788}"/>
                </a:ext>
              </a:extLst>
            </p:cNvPr>
            <p:cNvGrpSpPr/>
            <p:nvPr/>
          </p:nvGrpSpPr>
          <p:grpSpPr>
            <a:xfrm>
              <a:off x="6346711" y="4511615"/>
              <a:ext cx="178160" cy="1493964"/>
              <a:chOff x="6629400" y="1447800"/>
              <a:chExt cx="806264" cy="3603319"/>
            </a:xfrm>
          </p:grpSpPr>
          <p:grpSp>
            <p:nvGrpSpPr>
              <p:cNvPr id="40" name="Group 79">
                <a:extLst>
                  <a:ext uri="{FF2B5EF4-FFF2-40B4-BE49-F238E27FC236}">
                    <a16:creationId xmlns:a16="http://schemas.microsoft.com/office/drawing/2014/main" id="{4B5A7A91-0944-711D-247E-E740DC16A15D}"/>
                  </a:ext>
                </a:extLst>
              </p:cNvPr>
              <p:cNvGrpSpPr/>
              <p:nvPr/>
            </p:nvGrpSpPr>
            <p:grpSpPr>
              <a:xfrm>
                <a:off x="6629400" y="1447800"/>
                <a:ext cx="713825" cy="1174911"/>
                <a:chOff x="6629400" y="1447800"/>
                <a:chExt cx="713825" cy="1174911"/>
              </a:xfrm>
            </p:grpSpPr>
            <p:sp>
              <p:nvSpPr>
                <p:cNvPr id="49" name="Regular Pentagon 48">
                  <a:extLst>
                    <a:ext uri="{FF2B5EF4-FFF2-40B4-BE49-F238E27FC236}">
                      <a16:creationId xmlns:a16="http://schemas.microsoft.com/office/drawing/2014/main" id="{4C114F00-56ED-6767-9366-0504D2FB6292}"/>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a:extLst>
                    <a:ext uri="{FF2B5EF4-FFF2-40B4-BE49-F238E27FC236}">
                      <a16:creationId xmlns:a16="http://schemas.microsoft.com/office/drawing/2014/main" id="{7BAF73C3-F77A-9E45-3523-6FB66667BCB5}"/>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a:extLst>
                  <a:ext uri="{FF2B5EF4-FFF2-40B4-BE49-F238E27FC236}">
                    <a16:creationId xmlns:a16="http://schemas.microsoft.com/office/drawing/2014/main" id="{836E329E-40DA-70CF-1333-08318687D526}"/>
                  </a:ext>
                </a:extLst>
              </p:cNvPr>
              <p:cNvGrpSpPr/>
              <p:nvPr/>
            </p:nvGrpSpPr>
            <p:grpSpPr>
              <a:xfrm>
                <a:off x="6645639" y="2683240"/>
                <a:ext cx="713825" cy="1174911"/>
                <a:chOff x="6629400" y="1447800"/>
                <a:chExt cx="713825" cy="1174911"/>
              </a:xfrm>
            </p:grpSpPr>
            <p:sp>
              <p:nvSpPr>
                <p:cNvPr id="47" name="Regular Pentagon 46">
                  <a:extLst>
                    <a:ext uri="{FF2B5EF4-FFF2-40B4-BE49-F238E27FC236}">
                      <a16:creationId xmlns:a16="http://schemas.microsoft.com/office/drawing/2014/main" id="{8C4584F1-7DFD-FB18-6FBA-1A12AD041156}"/>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a:extLst>
                    <a:ext uri="{FF2B5EF4-FFF2-40B4-BE49-F238E27FC236}">
                      <a16:creationId xmlns:a16="http://schemas.microsoft.com/office/drawing/2014/main" id="{86DD84B0-9043-74C0-70D6-33F7C2AFB24F}"/>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a:extLst>
                  <a:ext uri="{FF2B5EF4-FFF2-40B4-BE49-F238E27FC236}">
                    <a16:creationId xmlns:a16="http://schemas.microsoft.com/office/drawing/2014/main" id="{EBED693C-2383-7461-2295-7A072FC783AE}"/>
                  </a:ext>
                </a:extLst>
              </p:cNvPr>
              <p:cNvGrpSpPr/>
              <p:nvPr/>
            </p:nvGrpSpPr>
            <p:grpSpPr>
              <a:xfrm>
                <a:off x="6721839" y="3876208"/>
                <a:ext cx="713825" cy="1174911"/>
                <a:chOff x="6629400" y="1447800"/>
                <a:chExt cx="713825" cy="1174911"/>
              </a:xfrm>
            </p:grpSpPr>
            <p:sp>
              <p:nvSpPr>
                <p:cNvPr id="45" name="Regular Pentagon 44">
                  <a:extLst>
                    <a:ext uri="{FF2B5EF4-FFF2-40B4-BE49-F238E27FC236}">
                      <a16:creationId xmlns:a16="http://schemas.microsoft.com/office/drawing/2014/main" id="{39C2B2E8-8355-14D2-25B2-A28225F75ED1}"/>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a:extLst>
                    <a:ext uri="{FF2B5EF4-FFF2-40B4-BE49-F238E27FC236}">
                      <a16:creationId xmlns:a16="http://schemas.microsoft.com/office/drawing/2014/main" id="{DA60DA86-D450-3C44-294B-5DCF93A5BD8B}"/>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a:extLst>
                  <a:ext uri="{FF2B5EF4-FFF2-40B4-BE49-F238E27FC236}">
                    <a16:creationId xmlns:a16="http://schemas.microsoft.com/office/drawing/2014/main" id="{65979F53-8546-672B-4317-74DED14FE65B}"/>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a:extLst>
                  <a:ext uri="{FF2B5EF4-FFF2-40B4-BE49-F238E27FC236}">
                    <a16:creationId xmlns:a16="http://schemas.microsoft.com/office/drawing/2014/main" id="{0FF8CFD9-7395-B5E3-CE0F-29A1C004624C}"/>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1">
              <a:extLst>
                <a:ext uri="{FF2B5EF4-FFF2-40B4-BE49-F238E27FC236}">
                  <a16:creationId xmlns:a16="http://schemas.microsoft.com/office/drawing/2014/main" id="{50EC9079-9E68-9626-E455-694807C086AA}"/>
                </a:ext>
              </a:extLst>
            </p:cNvPr>
            <p:cNvGrpSpPr/>
            <p:nvPr/>
          </p:nvGrpSpPr>
          <p:grpSpPr>
            <a:xfrm rot="16355409">
              <a:off x="6559288" y="3284183"/>
              <a:ext cx="209602" cy="1100863"/>
              <a:chOff x="6629400" y="1447800"/>
              <a:chExt cx="806264" cy="3603319"/>
            </a:xfrm>
          </p:grpSpPr>
          <p:grpSp>
            <p:nvGrpSpPr>
              <p:cNvPr id="29" name="Group 79">
                <a:extLst>
                  <a:ext uri="{FF2B5EF4-FFF2-40B4-BE49-F238E27FC236}">
                    <a16:creationId xmlns:a16="http://schemas.microsoft.com/office/drawing/2014/main" id="{4BC77E35-ECBC-F26B-0C80-F1A6BB1A150D}"/>
                  </a:ext>
                </a:extLst>
              </p:cNvPr>
              <p:cNvGrpSpPr/>
              <p:nvPr/>
            </p:nvGrpSpPr>
            <p:grpSpPr>
              <a:xfrm>
                <a:off x="6629400" y="1447800"/>
                <a:ext cx="713825" cy="1174911"/>
                <a:chOff x="6629400" y="1447800"/>
                <a:chExt cx="713825" cy="1174911"/>
              </a:xfrm>
            </p:grpSpPr>
            <p:sp>
              <p:nvSpPr>
                <p:cNvPr id="38" name="Regular Pentagon 37">
                  <a:extLst>
                    <a:ext uri="{FF2B5EF4-FFF2-40B4-BE49-F238E27FC236}">
                      <a16:creationId xmlns:a16="http://schemas.microsoft.com/office/drawing/2014/main" id="{2DC2F15F-29BF-0BE5-BC89-BF01FDDAB3E7}"/>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a:extLst>
                    <a:ext uri="{FF2B5EF4-FFF2-40B4-BE49-F238E27FC236}">
                      <a16:creationId xmlns:a16="http://schemas.microsoft.com/office/drawing/2014/main" id="{CF838160-6474-BF0C-543E-91F2F8883E1F}"/>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0">
                <a:extLst>
                  <a:ext uri="{FF2B5EF4-FFF2-40B4-BE49-F238E27FC236}">
                    <a16:creationId xmlns:a16="http://schemas.microsoft.com/office/drawing/2014/main" id="{8D3C5BC8-BC33-63CE-B117-8CAD4614FA72}"/>
                  </a:ext>
                </a:extLst>
              </p:cNvPr>
              <p:cNvGrpSpPr/>
              <p:nvPr/>
            </p:nvGrpSpPr>
            <p:grpSpPr>
              <a:xfrm>
                <a:off x="6645639" y="2683240"/>
                <a:ext cx="713825" cy="1174911"/>
                <a:chOff x="6629400" y="1447800"/>
                <a:chExt cx="713825" cy="1174911"/>
              </a:xfrm>
            </p:grpSpPr>
            <p:sp>
              <p:nvSpPr>
                <p:cNvPr id="36" name="Regular Pentagon 35">
                  <a:extLst>
                    <a:ext uri="{FF2B5EF4-FFF2-40B4-BE49-F238E27FC236}">
                      <a16:creationId xmlns:a16="http://schemas.microsoft.com/office/drawing/2014/main" id="{0C579EC7-AEB0-5DC2-34BF-168BA9E03C7A}"/>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a:extLst>
                    <a:ext uri="{FF2B5EF4-FFF2-40B4-BE49-F238E27FC236}">
                      <a16:creationId xmlns:a16="http://schemas.microsoft.com/office/drawing/2014/main" id="{99F1B19E-ABDE-6E1B-1672-5BD6D1AFAB4C}"/>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83">
                <a:extLst>
                  <a:ext uri="{FF2B5EF4-FFF2-40B4-BE49-F238E27FC236}">
                    <a16:creationId xmlns:a16="http://schemas.microsoft.com/office/drawing/2014/main" id="{841441FD-D8FE-3184-3CFF-0A6E67F775E4}"/>
                  </a:ext>
                </a:extLst>
              </p:cNvPr>
              <p:cNvGrpSpPr/>
              <p:nvPr/>
            </p:nvGrpSpPr>
            <p:grpSpPr>
              <a:xfrm>
                <a:off x="6721839" y="3876208"/>
                <a:ext cx="713825" cy="1174911"/>
                <a:chOff x="6629400" y="1447800"/>
                <a:chExt cx="713825" cy="1174911"/>
              </a:xfrm>
            </p:grpSpPr>
            <p:sp>
              <p:nvSpPr>
                <p:cNvPr id="34" name="Regular Pentagon 33">
                  <a:extLst>
                    <a:ext uri="{FF2B5EF4-FFF2-40B4-BE49-F238E27FC236}">
                      <a16:creationId xmlns:a16="http://schemas.microsoft.com/office/drawing/2014/main" id="{21EFB170-203B-75ED-197D-05D95AC9832D}"/>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a:extLst>
                    <a:ext uri="{FF2B5EF4-FFF2-40B4-BE49-F238E27FC236}">
                      <a16:creationId xmlns:a16="http://schemas.microsoft.com/office/drawing/2014/main" id="{1561A1E8-B889-D8D5-597F-0D343A44B9C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31">
                <a:extLst>
                  <a:ext uri="{FF2B5EF4-FFF2-40B4-BE49-F238E27FC236}">
                    <a16:creationId xmlns:a16="http://schemas.microsoft.com/office/drawing/2014/main" id="{E07BF064-24EB-AE1A-1397-37DD5DEF3536}"/>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a:extLst>
                  <a:ext uri="{FF2B5EF4-FFF2-40B4-BE49-F238E27FC236}">
                    <a16:creationId xmlns:a16="http://schemas.microsoft.com/office/drawing/2014/main" id="{A4B62179-6775-B098-88B1-D9E1DA4D01AA}"/>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a:extLst>
                <a:ext uri="{FF2B5EF4-FFF2-40B4-BE49-F238E27FC236}">
                  <a16:creationId xmlns:a16="http://schemas.microsoft.com/office/drawing/2014/main" id="{7F143B7E-12F6-3F54-2E7D-EB8E22F91C19}"/>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D9579623-83A4-EA29-0BC9-12AD29AF26D3}"/>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CC8B3F50-078D-5607-3AAF-6FBD86DB4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56" y="334433"/>
            <a:ext cx="752856" cy="1000417"/>
          </a:xfrm>
          <a:prstGeom prst="rect">
            <a:avLst/>
          </a:prstGeom>
        </p:spPr>
      </p:pic>
    </p:spTree>
    <p:extLst>
      <p:ext uri="{BB962C8B-B14F-4D97-AF65-F5344CB8AC3E}">
        <p14:creationId xmlns:p14="http://schemas.microsoft.com/office/powerpoint/2010/main" val="15973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anim calcmode="lin" valueType="num">
                                      <p:cBhvr>
                                        <p:cTn id="10" dur="2000" fill="hold"/>
                                        <p:tgtEl>
                                          <p:spTgt spid="8"/>
                                        </p:tgtEl>
                                        <p:attrNameLst>
                                          <p:attrName>ppt_w</p:attrName>
                                        </p:attrNameLst>
                                      </p:cBhvr>
                                      <p:tavLst>
                                        <p:tav tm="0" fmla="#ppt_w*sin(2.5*pi*$)">
                                          <p:val>
                                            <p:fltVal val="0"/>
                                          </p:val>
                                        </p:tav>
                                        <p:tav tm="100000">
                                          <p:val>
                                            <p:fltVal val="1"/>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7478970"/>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 86 </a:t>
            </a:r>
            <a:r>
              <a:rPr lang="en-US" sz="1600" i="1" dirty="0">
                <a:solidFill>
                  <a:schemeClr val="bg1"/>
                </a:solidFill>
              </a:rPr>
              <a:t>How Great Thou Art</a:t>
            </a:r>
          </a:p>
          <a:p>
            <a:endParaRPr lang="en-US" sz="1600" i="1" dirty="0">
              <a:solidFill>
                <a:schemeClr val="bg1"/>
              </a:solidFill>
            </a:endParaRPr>
          </a:p>
          <a:p>
            <a:r>
              <a:rPr lang="en-US" sz="1600" i="1" dirty="0">
                <a:solidFill>
                  <a:schemeClr val="bg1"/>
                </a:solidFill>
              </a:rPr>
              <a:t>Video: Christ the Creator</a:t>
            </a:r>
          </a:p>
          <a:p>
            <a:endParaRPr lang="en-US" sz="1600" dirty="0">
              <a:solidFill>
                <a:schemeClr val="bg1"/>
              </a:solidFill>
            </a:endParaRPr>
          </a:p>
          <a:p>
            <a:r>
              <a:rPr lang="en-US" sz="1600" dirty="0">
                <a:solidFill>
                  <a:schemeClr val="bg1"/>
                </a:solidFill>
              </a:rPr>
              <a:t>President Spencer W. Kimball </a:t>
            </a:r>
            <a:r>
              <a:rPr lang="en-US" sz="1600" i="1" dirty="0">
                <a:solidFill>
                  <a:schemeClr val="bg1"/>
                </a:solidFill>
              </a:rPr>
              <a:t>Teachings of Spencer W. Kimball </a:t>
            </a:r>
            <a:r>
              <a:rPr lang="en-US" sz="1600" dirty="0">
                <a:solidFill>
                  <a:schemeClr val="bg1"/>
                </a:solidFill>
              </a:rPr>
              <a:t> p. 35</a:t>
            </a:r>
          </a:p>
          <a:p>
            <a:endParaRPr lang="en-US" sz="1600" dirty="0">
              <a:solidFill>
                <a:schemeClr val="bg1"/>
              </a:solidFill>
            </a:endParaRPr>
          </a:p>
          <a:p>
            <a:r>
              <a:rPr lang="en-US" sz="1600" dirty="0">
                <a:solidFill>
                  <a:schemeClr val="bg1"/>
                </a:solidFill>
              </a:rPr>
              <a:t>H. </a:t>
            </a:r>
            <a:r>
              <a:rPr lang="en-US" sz="1600" dirty="0" err="1">
                <a:solidFill>
                  <a:schemeClr val="bg1"/>
                </a:solidFill>
              </a:rPr>
              <a:t>Donl</a:t>
            </a:r>
            <a:r>
              <a:rPr lang="en-US" sz="1600" dirty="0">
                <a:solidFill>
                  <a:schemeClr val="bg1"/>
                </a:solidFill>
              </a:rPr>
              <a:t> Peterson </a:t>
            </a:r>
            <a:r>
              <a:rPr lang="en-US" sz="1600" i="1" dirty="0">
                <a:solidFill>
                  <a:schemeClr val="bg1"/>
                </a:solidFill>
              </a:rPr>
              <a:t>The Pearl of Great Price, a History and Commentary </a:t>
            </a:r>
            <a:r>
              <a:rPr lang="en-US" sz="1600" dirty="0">
                <a:solidFill>
                  <a:schemeClr val="bg1"/>
                </a:solidFill>
              </a:rPr>
              <a:t>p. 95. 101</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Teachings of the Prophet Joseph Smith </a:t>
            </a:r>
            <a:r>
              <a:rPr lang="en-US" sz="1600" dirty="0">
                <a:solidFill>
                  <a:schemeClr val="bg1"/>
                </a:solidFill>
              </a:rPr>
              <a:t>6:474</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New Witness for the Articles of Faith </a:t>
            </a:r>
            <a:r>
              <a:rPr lang="en-US" sz="1600" dirty="0">
                <a:solidFill>
                  <a:schemeClr val="bg1"/>
                </a:solidFill>
              </a:rPr>
              <a:t>p. 267 </a:t>
            </a:r>
          </a:p>
          <a:p>
            <a:r>
              <a:rPr lang="en-US" sz="1600" dirty="0">
                <a:solidFill>
                  <a:schemeClr val="bg1"/>
                </a:solidFill>
              </a:rPr>
              <a:t>		</a:t>
            </a:r>
            <a:r>
              <a:rPr lang="en-US" sz="1600" i="1" dirty="0">
                <a:solidFill>
                  <a:schemeClr val="bg1"/>
                </a:solidFill>
              </a:rPr>
              <a:t>Mortal Messiah </a:t>
            </a:r>
            <a:r>
              <a:rPr lang="en-US" sz="1600" dirty="0">
                <a:solidFill>
                  <a:schemeClr val="bg1"/>
                </a:solidFill>
              </a:rPr>
              <a:t> 2:354-56</a:t>
            </a:r>
          </a:p>
          <a:p>
            <a:endParaRPr lang="en-US" sz="1600" dirty="0">
              <a:solidFill>
                <a:schemeClr val="bg1"/>
              </a:solidFill>
            </a:endParaRPr>
          </a:p>
          <a:p>
            <a:r>
              <a:rPr lang="en-US" sz="1600" dirty="0">
                <a:solidFill>
                  <a:schemeClr val="bg1"/>
                </a:solidFill>
              </a:rPr>
              <a:t>Mark E. Peterson </a:t>
            </a:r>
            <a:r>
              <a:rPr lang="en-US" sz="1600" i="1" dirty="0">
                <a:solidFill>
                  <a:schemeClr val="bg1"/>
                </a:solidFill>
              </a:rPr>
              <a:t>Moses, Man of Miracles </a:t>
            </a:r>
            <a:r>
              <a:rPr lang="en-US" sz="1600" dirty="0">
                <a:solidFill>
                  <a:schemeClr val="bg1"/>
                </a:solidFill>
              </a:rPr>
              <a:t>p. 154</a:t>
            </a:r>
          </a:p>
          <a:p>
            <a:endParaRPr lang="en-US" sz="1600" dirty="0">
              <a:solidFill>
                <a:schemeClr val="bg1"/>
              </a:solidFill>
            </a:endParaRPr>
          </a:p>
          <a:p>
            <a:r>
              <a:rPr lang="en-US" sz="1600" dirty="0">
                <a:solidFill>
                  <a:schemeClr val="bg1"/>
                </a:solidFill>
              </a:rPr>
              <a:t>Presentation by http://fashionsbylynda.com/blog</a:t>
            </a:r>
          </a:p>
          <a:p>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16:337</a:t>
            </a:r>
          </a:p>
          <a:p>
            <a:endParaRPr lang="en-US" sz="1600" dirty="0">
              <a:solidFill>
                <a:schemeClr val="bg1"/>
              </a:solidFill>
            </a:endParaRPr>
          </a:p>
          <a:p>
            <a:r>
              <a:rPr lang="en-US" sz="1600" b="0" i="0" dirty="0">
                <a:solidFill>
                  <a:schemeClr val="bg1"/>
                </a:solidFill>
                <a:effectLst/>
              </a:rPr>
              <a:t>President Dieter F. Uchtdorf (</a:t>
            </a:r>
            <a:r>
              <a:rPr lang="en-US" sz="1600" b="0" i="0" u="none" strike="noStrike" dirty="0">
                <a:solidFill>
                  <a:schemeClr val="bg1"/>
                </a:solidFill>
                <a:effectLst/>
              </a:rPr>
              <a:t>“The Reflection in the Water” </a:t>
            </a:r>
            <a:r>
              <a:rPr lang="en-US" sz="1600" b="0" i="0" dirty="0">
                <a:solidFill>
                  <a:schemeClr val="bg1"/>
                </a:solidFill>
                <a:effectLst/>
              </a:rPr>
              <a:t>[Church Educational System fireside for young adults, Nov. 1, 2009]; </a:t>
            </a:r>
            <a:r>
              <a:rPr lang="en-US" sz="1600" b="0" i="0" u="none" strike="noStrike" dirty="0">
                <a:solidFill>
                  <a:schemeClr val="bg1"/>
                </a:solidFill>
                <a:effectLst/>
              </a:rPr>
              <a:t>LDS.org</a:t>
            </a:r>
            <a:r>
              <a:rPr lang="en-US" sz="1600" b="0" i="0" dirty="0">
                <a:solidFill>
                  <a:schemeClr val="bg1"/>
                </a:solidFill>
                <a:effectLst/>
              </a:rPr>
              <a:t>).</a:t>
            </a:r>
          </a:p>
          <a:p>
            <a:endParaRPr lang="en-US" sz="1600" dirty="0">
              <a:solidFill>
                <a:schemeClr val="bg1"/>
              </a:solidFill>
            </a:endParaRPr>
          </a:p>
          <a:p>
            <a:r>
              <a:rPr lang="en-US" sz="1600" dirty="0">
                <a:solidFill>
                  <a:schemeClr val="bg1"/>
                </a:solidFill>
              </a:rPr>
              <a:t>Neal A. Maxwell (“Wisdom and Order,”</a:t>
            </a:r>
            <a:r>
              <a:rPr lang="en-US" sz="1600" i="1" dirty="0">
                <a:solidFill>
                  <a:schemeClr val="bg1"/>
                </a:solidFill>
              </a:rPr>
              <a:t> Ensign,</a:t>
            </a:r>
            <a:r>
              <a:rPr lang="en-US" sz="1600" dirty="0">
                <a:solidFill>
                  <a:schemeClr val="bg1"/>
                </a:solidFill>
              </a:rPr>
              <a:t> June 1994, 43).</a:t>
            </a:r>
          </a:p>
          <a:p>
            <a:endParaRPr lang="en-US" sz="1600" dirty="0">
              <a:solidFill>
                <a:schemeClr val="bg1"/>
              </a:solidFill>
            </a:endParaRPr>
          </a:p>
          <a:p>
            <a:r>
              <a:rPr lang="en-US" sz="1600" dirty="0">
                <a:solidFill>
                  <a:schemeClr val="bg1"/>
                </a:solidFill>
              </a:rPr>
              <a:t>Joseph Fielding Smith, </a:t>
            </a:r>
            <a:r>
              <a:rPr lang="en-US" sz="1600" i="1" dirty="0">
                <a:solidFill>
                  <a:schemeClr val="bg1"/>
                </a:solidFill>
              </a:rPr>
              <a:t>Man: His Origin and Destiny</a:t>
            </a:r>
            <a:r>
              <a:rPr lang="en-US" sz="1600" dirty="0">
                <a:solidFill>
                  <a:schemeClr val="bg1"/>
                </a:solidFill>
              </a:rPr>
              <a:t>, pp. 28-29</a:t>
            </a:r>
          </a:p>
          <a:p>
            <a:r>
              <a:rPr lang="en-US" sz="1600" dirty="0">
                <a:solidFill>
                  <a:schemeClr val="bg1"/>
                </a:solidFill>
              </a:rPr>
              <a:t>	</a:t>
            </a:r>
            <a:r>
              <a:rPr lang="en-US" sz="1600" i="1" dirty="0">
                <a:solidFill>
                  <a:schemeClr val="bg1"/>
                </a:solidFill>
              </a:rPr>
              <a:t>Doctrines of Salvation </a:t>
            </a:r>
            <a:r>
              <a:rPr lang="en-US" sz="1600" dirty="0">
                <a:solidFill>
                  <a:schemeClr val="bg1"/>
                </a:solidFill>
              </a:rPr>
              <a:t>1:72</a:t>
            </a:r>
          </a:p>
          <a:p>
            <a:endParaRPr lang="en-US" sz="1600" dirty="0">
              <a:solidFill>
                <a:schemeClr val="bg1"/>
              </a:solidFill>
            </a:endParaRPr>
          </a:p>
          <a:p>
            <a:r>
              <a:rPr lang="en-US" sz="1600" dirty="0">
                <a:solidFill>
                  <a:schemeClr val="bg1"/>
                </a:solidFill>
              </a:rPr>
              <a:t>Brigham Young </a:t>
            </a:r>
            <a:r>
              <a:rPr lang="en-US" sz="1600" i="1" dirty="0">
                <a:solidFill>
                  <a:schemeClr val="bg1"/>
                </a:solidFill>
              </a:rPr>
              <a:t>Discourses of Brigham Young </a:t>
            </a:r>
            <a:r>
              <a:rPr lang="en-US" sz="1600" dirty="0">
                <a:solidFill>
                  <a:schemeClr val="bg1"/>
                </a:solidFill>
              </a:rPr>
              <a:t>pp. 87-88</a:t>
            </a:r>
          </a:p>
          <a:p>
            <a:endParaRPr lang="en-US" sz="1600" dirty="0">
              <a:solidFill>
                <a:schemeClr val="bg1"/>
              </a:solidFill>
            </a:endParaRPr>
          </a:p>
          <a:p>
            <a:endParaRPr lang="en-US" sz="1600" dirty="0">
              <a:solidFill>
                <a:schemeClr val="bg1"/>
              </a:solidFill>
            </a:endParaRPr>
          </a:p>
        </p:txBody>
      </p:sp>
      <p:grpSp>
        <p:nvGrpSpPr>
          <p:cNvPr id="5" name="Group 4"/>
          <p:cNvGrpSpPr/>
          <p:nvPr/>
        </p:nvGrpSpPr>
        <p:grpSpPr>
          <a:xfrm>
            <a:off x="2361318" y="835925"/>
            <a:ext cx="481165" cy="60947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38AFC4C1-28E1-4FC2-B3EB-CACF1B6E6E26}"/>
              </a:ext>
            </a:extLst>
          </p:cNvPr>
          <p:cNvSpPr>
            <a:spLocks noGrp="1"/>
          </p:cNvSpPr>
          <p:nvPr/>
        </p:nvSpPr>
        <p:spPr>
          <a:xfrm>
            <a:off x="6554805"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223471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41171" cy="2123658"/>
          </a:xfrm>
          <a:prstGeom prst="rect">
            <a:avLst/>
          </a:prstGeom>
          <a:noFill/>
          <a:ln>
            <a:solidFill>
              <a:schemeClr val="tx1"/>
            </a:solidFill>
          </a:ln>
        </p:spPr>
        <p:txBody>
          <a:bodyPr wrap="square" rtlCol="0">
            <a:spAutoFit/>
          </a:bodyPr>
          <a:lstStyle/>
          <a:p>
            <a:r>
              <a:rPr lang="en-US" sz="1200" b="1" dirty="0"/>
              <a:t>Satan:</a:t>
            </a:r>
          </a:p>
          <a:p>
            <a:r>
              <a:rPr lang="en-US" sz="1200" dirty="0"/>
              <a:t>Some critics of the bible have concluded from this and from the few references to Satan in the Old Testament that the Jewish people acquired the idea of Satan at a late date, probably during the Babylonian exile (609-539 B.C.). This view of the bible indicates a belief in the evolution of religious ideas rather than in direct revelation from God.” </a:t>
            </a:r>
          </a:p>
          <a:p>
            <a:r>
              <a:rPr lang="en-US" sz="1200" dirty="0"/>
              <a:t>H </a:t>
            </a:r>
            <a:r>
              <a:rPr lang="en-US" sz="1200" dirty="0" err="1"/>
              <a:t>Donl</a:t>
            </a:r>
            <a:r>
              <a:rPr lang="en-US" sz="1200" dirty="0"/>
              <a:t> Peterson p. 95  </a:t>
            </a:r>
          </a:p>
        </p:txBody>
      </p:sp>
      <p:sp>
        <p:nvSpPr>
          <p:cNvPr id="3" name="Rectangle 2"/>
          <p:cNvSpPr/>
          <p:nvPr/>
        </p:nvSpPr>
        <p:spPr>
          <a:xfrm>
            <a:off x="2841171" y="0"/>
            <a:ext cx="9284869" cy="1015663"/>
          </a:xfrm>
          <a:prstGeom prst="rect">
            <a:avLst/>
          </a:prstGeom>
          <a:ln>
            <a:solidFill>
              <a:schemeClr val="tx1"/>
            </a:solidFill>
          </a:ln>
        </p:spPr>
        <p:txBody>
          <a:bodyPr wrap="square">
            <a:spAutoFit/>
          </a:bodyPr>
          <a:lstStyle/>
          <a:p>
            <a:r>
              <a:rPr lang="en-US" sz="1200" b="1" i="0" dirty="0">
                <a:solidFill>
                  <a:srgbClr val="333333"/>
                </a:solidFill>
                <a:effectLst/>
                <a:latin typeface="Open Sans"/>
              </a:rPr>
              <a:t>Dispensations:</a:t>
            </a:r>
          </a:p>
          <a:p>
            <a:r>
              <a:rPr lang="en-US" sz="1200" b="0" i="0" dirty="0">
                <a:solidFill>
                  <a:srgbClr val="333333"/>
                </a:solidFill>
                <a:effectLst/>
                <a:latin typeface="Open Sans"/>
              </a:rPr>
              <a:t>Adam, Enoch, Noah, Abraham, Moses, Jesus Christ, Joseph Smith, and others have each started a new gospel dispensation. When the Lord organizes a dispensation, the gospel is revealed anew so that the people of that dispensation do not have to depend on past dispensations for knowledge of the plan of salvation. The dispensation begun by Joseph Smith is known as the “dispensation of the </a:t>
            </a:r>
            <a:r>
              <a:rPr lang="en-US" sz="1200" b="0" i="0" dirty="0" err="1">
                <a:solidFill>
                  <a:srgbClr val="333333"/>
                </a:solidFill>
                <a:effectLst/>
                <a:latin typeface="Open Sans"/>
              </a:rPr>
              <a:t>fulness</a:t>
            </a:r>
            <a:r>
              <a:rPr lang="en-US" sz="1200" b="0" i="0" dirty="0">
                <a:solidFill>
                  <a:srgbClr val="333333"/>
                </a:solidFill>
                <a:effectLst/>
                <a:latin typeface="Open Sans"/>
              </a:rPr>
              <a:t> of times.” Guide to the Scriptures “Dispensation”</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2419889312"/>
              </p:ext>
            </p:extLst>
          </p:nvPr>
        </p:nvGraphicFramePr>
        <p:xfrm>
          <a:off x="2841170" y="1015663"/>
          <a:ext cx="9284868" cy="640080"/>
        </p:xfrm>
        <a:graphic>
          <a:graphicData uri="http://schemas.openxmlformats.org/drawingml/2006/table">
            <a:tbl>
              <a:tblPr firstRow="1" bandRow="1">
                <a:tableStyleId>{5940675A-B579-460E-94D1-54222C63F5DA}</a:tableStyleId>
              </a:tblPr>
              <a:tblGrid>
                <a:gridCol w="1326410">
                  <a:extLst>
                    <a:ext uri="{9D8B030D-6E8A-4147-A177-3AD203B41FA5}">
                      <a16:colId xmlns:a16="http://schemas.microsoft.com/office/drawing/2014/main" val="20000"/>
                    </a:ext>
                  </a:extLst>
                </a:gridCol>
                <a:gridCol w="1326410">
                  <a:extLst>
                    <a:ext uri="{9D8B030D-6E8A-4147-A177-3AD203B41FA5}">
                      <a16:colId xmlns:a16="http://schemas.microsoft.com/office/drawing/2014/main" val="20001"/>
                    </a:ext>
                  </a:extLst>
                </a:gridCol>
                <a:gridCol w="1326410">
                  <a:extLst>
                    <a:ext uri="{9D8B030D-6E8A-4147-A177-3AD203B41FA5}">
                      <a16:colId xmlns:a16="http://schemas.microsoft.com/office/drawing/2014/main" val="20002"/>
                    </a:ext>
                  </a:extLst>
                </a:gridCol>
                <a:gridCol w="1179063">
                  <a:extLst>
                    <a:ext uri="{9D8B030D-6E8A-4147-A177-3AD203B41FA5}">
                      <a16:colId xmlns:a16="http://schemas.microsoft.com/office/drawing/2014/main" val="20003"/>
                    </a:ext>
                  </a:extLst>
                </a:gridCol>
                <a:gridCol w="1144709">
                  <a:extLst>
                    <a:ext uri="{9D8B030D-6E8A-4147-A177-3AD203B41FA5}">
                      <a16:colId xmlns:a16="http://schemas.microsoft.com/office/drawing/2014/main" val="20004"/>
                    </a:ext>
                  </a:extLst>
                </a:gridCol>
                <a:gridCol w="1293097">
                  <a:extLst>
                    <a:ext uri="{9D8B030D-6E8A-4147-A177-3AD203B41FA5}">
                      <a16:colId xmlns:a16="http://schemas.microsoft.com/office/drawing/2014/main" val="20005"/>
                    </a:ext>
                  </a:extLst>
                </a:gridCol>
                <a:gridCol w="1688769">
                  <a:extLst>
                    <a:ext uri="{9D8B030D-6E8A-4147-A177-3AD203B41FA5}">
                      <a16:colId xmlns:a16="http://schemas.microsoft.com/office/drawing/2014/main" val="20006"/>
                    </a:ext>
                  </a:extLst>
                </a:gridCol>
              </a:tblGrid>
              <a:tr h="0">
                <a:tc>
                  <a:txBody>
                    <a:bodyPr/>
                    <a:lstStyle/>
                    <a:p>
                      <a:pPr algn="ctr"/>
                      <a:r>
                        <a:rPr lang="en-US" sz="1600" dirty="0"/>
                        <a:t>Adam</a:t>
                      </a:r>
                    </a:p>
                    <a:p>
                      <a:pPr algn="ctr"/>
                      <a:r>
                        <a:rPr lang="en-US" sz="1600" dirty="0"/>
                        <a:t>4,000 B.C.</a:t>
                      </a:r>
                    </a:p>
                  </a:txBody>
                  <a:tcPr/>
                </a:tc>
                <a:tc>
                  <a:txBody>
                    <a:bodyPr/>
                    <a:lstStyle/>
                    <a:p>
                      <a:pPr algn="ctr"/>
                      <a:r>
                        <a:rPr lang="en-US" dirty="0"/>
                        <a:t>Enoch</a:t>
                      </a:r>
                    </a:p>
                    <a:p>
                      <a:pPr algn="ctr"/>
                      <a:r>
                        <a:rPr lang="en-US" dirty="0"/>
                        <a:t>3,000 B.C. </a:t>
                      </a:r>
                    </a:p>
                  </a:txBody>
                  <a:tcPr/>
                </a:tc>
                <a:tc>
                  <a:txBody>
                    <a:bodyPr/>
                    <a:lstStyle/>
                    <a:p>
                      <a:pPr algn="ctr"/>
                      <a:r>
                        <a:rPr lang="en-US" dirty="0"/>
                        <a:t>Noah</a:t>
                      </a:r>
                    </a:p>
                    <a:p>
                      <a:pPr algn="ctr"/>
                      <a:r>
                        <a:rPr lang="en-US" dirty="0"/>
                        <a:t>2,500 B.C.</a:t>
                      </a:r>
                    </a:p>
                  </a:txBody>
                  <a:tcPr/>
                </a:tc>
                <a:tc>
                  <a:txBody>
                    <a:bodyPr/>
                    <a:lstStyle/>
                    <a:p>
                      <a:pPr algn="ctr"/>
                      <a:r>
                        <a:rPr lang="en-US" dirty="0"/>
                        <a:t>Abraham</a:t>
                      </a:r>
                    </a:p>
                    <a:p>
                      <a:pPr algn="ctr"/>
                      <a:r>
                        <a:rPr lang="en-US" dirty="0"/>
                        <a:t>2,000 B.C.</a:t>
                      </a:r>
                    </a:p>
                  </a:txBody>
                  <a:tcPr/>
                </a:tc>
                <a:tc>
                  <a:txBody>
                    <a:bodyPr/>
                    <a:lstStyle/>
                    <a:p>
                      <a:pPr algn="ctr"/>
                      <a:r>
                        <a:rPr lang="en-US" dirty="0">
                          <a:solidFill>
                            <a:schemeClr val="tx1"/>
                          </a:solidFill>
                        </a:rPr>
                        <a:t>Moses</a:t>
                      </a:r>
                    </a:p>
                    <a:p>
                      <a:pPr algn="ctr"/>
                      <a:r>
                        <a:rPr lang="en-US" dirty="0">
                          <a:solidFill>
                            <a:schemeClr val="tx1"/>
                          </a:solidFill>
                        </a:rPr>
                        <a:t>1,500</a:t>
                      </a:r>
                      <a:r>
                        <a:rPr lang="en-US" baseline="0" dirty="0">
                          <a:solidFill>
                            <a:schemeClr val="tx1"/>
                          </a:solidFill>
                        </a:rPr>
                        <a:t> B.C.</a:t>
                      </a:r>
                      <a:endParaRPr lang="en-US" dirty="0">
                        <a:solidFill>
                          <a:schemeClr val="tx1"/>
                        </a:solidFill>
                      </a:endParaRPr>
                    </a:p>
                  </a:txBody>
                  <a:tcPr/>
                </a:tc>
                <a:tc>
                  <a:txBody>
                    <a:bodyPr/>
                    <a:lstStyle/>
                    <a:p>
                      <a:pPr algn="ctr"/>
                      <a:r>
                        <a:rPr lang="en-US" dirty="0"/>
                        <a:t>Jesus Christ</a:t>
                      </a:r>
                    </a:p>
                    <a:p>
                      <a:pPr algn="ctr"/>
                      <a:endParaRPr lang="en-US" dirty="0"/>
                    </a:p>
                  </a:txBody>
                  <a:tcPr/>
                </a:tc>
                <a:tc>
                  <a:txBody>
                    <a:bodyPr/>
                    <a:lstStyle/>
                    <a:p>
                      <a:pPr algn="ctr"/>
                      <a:r>
                        <a:rPr lang="en-US" dirty="0"/>
                        <a:t>Joseph Smith</a:t>
                      </a:r>
                    </a:p>
                    <a:p>
                      <a:pPr algn="ctr"/>
                      <a:r>
                        <a:rPr lang="en-US" dirty="0"/>
                        <a:t>1,800 A.D.</a:t>
                      </a:r>
                    </a:p>
                  </a:txBody>
                  <a:tcPr/>
                </a:tc>
                <a:extLst>
                  <a:ext uri="{0D108BD9-81ED-4DB2-BD59-A6C34878D82A}">
                    <a16:rowId xmlns:a16="http://schemas.microsoft.com/office/drawing/2014/main" val="10000"/>
                  </a:ext>
                </a:extLst>
              </a:tr>
            </a:tbl>
          </a:graphicData>
        </a:graphic>
      </p:graphicFrame>
      <p:sp>
        <p:nvSpPr>
          <p:cNvPr id="5" name="Rectangle 4"/>
          <p:cNvSpPr/>
          <p:nvPr/>
        </p:nvSpPr>
        <p:spPr>
          <a:xfrm>
            <a:off x="-1" y="2123658"/>
            <a:ext cx="2841171" cy="1754326"/>
          </a:xfrm>
          <a:prstGeom prst="rect">
            <a:avLst/>
          </a:prstGeom>
          <a:ln>
            <a:solidFill>
              <a:schemeClr val="tx1"/>
            </a:solidFill>
          </a:ln>
        </p:spPr>
        <p:txBody>
          <a:bodyPr wrap="square">
            <a:spAutoFit/>
          </a:bodyPr>
          <a:lstStyle/>
          <a:p>
            <a:r>
              <a:rPr lang="en-US" sz="1200" b="0" i="0" dirty="0">
                <a:solidFill>
                  <a:srgbClr val="111111"/>
                </a:solidFill>
                <a:effectLst/>
                <a:latin typeface="Lustria"/>
              </a:rPr>
              <a:t>Astronomers nicknamed this the “</a:t>
            </a:r>
            <a:r>
              <a:rPr lang="en-US" sz="1200" b="1" i="0" dirty="0">
                <a:solidFill>
                  <a:srgbClr val="111111"/>
                </a:solidFill>
                <a:effectLst/>
                <a:latin typeface="Lustria"/>
              </a:rPr>
              <a:t>Snowflake Cluster</a:t>
            </a:r>
            <a:r>
              <a:rPr lang="en-US" sz="1200" b="0" i="0" dirty="0">
                <a:solidFill>
                  <a:srgbClr val="111111"/>
                </a:solidFill>
                <a:effectLst/>
                <a:latin typeface="Lustria"/>
              </a:rPr>
              <a:t>,” the stars appear to have formed in regularly spaced intervals along linear structures in a configuration that resembles the pattern of a snowflake. </a:t>
            </a:r>
          </a:p>
          <a:p>
            <a:r>
              <a:rPr lang="en-US" sz="1200" b="0" i="0" dirty="0">
                <a:solidFill>
                  <a:srgbClr val="111111"/>
                </a:solidFill>
                <a:effectLst/>
                <a:latin typeface="Lustria"/>
              </a:rPr>
              <a:t>NASA’s Spitzer’s Infrared Array Camera (IRAC) and Multiband Imaging Photometer (MIPS) instruments.</a:t>
            </a:r>
          </a:p>
        </p:txBody>
      </p:sp>
      <p:sp>
        <p:nvSpPr>
          <p:cNvPr id="9" name="Rectangle 8"/>
          <p:cNvSpPr/>
          <p:nvPr/>
        </p:nvSpPr>
        <p:spPr>
          <a:xfrm>
            <a:off x="2841170" y="1655572"/>
            <a:ext cx="9284870" cy="1015663"/>
          </a:xfrm>
          <a:prstGeom prst="rect">
            <a:avLst/>
          </a:prstGeom>
          <a:ln>
            <a:solidFill>
              <a:schemeClr val="tx1"/>
            </a:solidFill>
          </a:ln>
        </p:spPr>
        <p:txBody>
          <a:bodyPr wrap="square">
            <a:spAutoFit/>
          </a:bodyPr>
          <a:lstStyle/>
          <a:p>
            <a:r>
              <a:rPr lang="en-US" sz="1200" b="1" i="0" dirty="0">
                <a:solidFill>
                  <a:srgbClr val="111111"/>
                </a:solidFill>
                <a:effectLst/>
                <a:latin typeface="Lustria"/>
              </a:rPr>
              <a:t>Adam:</a:t>
            </a:r>
          </a:p>
          <a:p>
            <a:r>
              <a:rPr lang="en-US" sz="1200" b="0" i="0" dirty="0">
                <a:solidFill>
                  <a:srgbClr val="111111"/>
                </a:solidFill>
                <a:effectLst/>
                <a:latin typeface="Lustria"/>
              </a:rPr>
              <a:t>“The first man Adam was made a living soul.” (Corinthians 15:45.)</a:t>
            </a:r>
          </a:p>
          <a:p>
            <a:r>
              <a:rPr lang="en-US" sz="1200" dirty="0">
                <a:solidFill>
                  <a:srgbClr val="111111"/>
                </a:solidFill>
                <a:latin typeface="Lustria"/>
              </a:rPr>
              <a:t>The brass plates of Laban contained an account of “Adam and Eve, who were our first parents.: (1 Nephi 5:11)</a:t>
            </a:r>
          </a:p>
          <a:p>
            <a:r>
              <a:rPr lang="en-US" sz="1200" dirty="0">
                <a:solidFill>
                  <a:srgbClr val="111111"/>
                </a:solidFill>
                <a:latin typeface="Lustria"/>
              </a:rPr>
              <a:t>“Adam, who was the first man,” received the priesthood of god. (D&amp;C 84:16)</a:t>
            </a:r>
          </a:p>
          <a:p>
            <a:r>
              <a:rPr lang="en-US" sz="1200" b="0" i="0" dirty="0">
                <a:solidFill>
                  <a:srgbClr val="111111"/>
                </a:solidFill>
                <a:effectLst/>
                <a:latin typeface="Lustria"/>
              </a:rPr>
              <a:t>“Abraham received the same priesthood held by the first man, who is Adam, or first father.” (Abraham 1:3)</a:t>
            </a:r>
          </a:p>
        </p:txBody>
      </p:sp>
      <p:sp>
        <p:nvSpPr>
          <p:cNvPr id="7" name="TextBox 6">
            <a:extLst>
              <a:ext uri="{FF2B5EF4-FFF2-40B4-BE49-F238E27FC236}">
                <a16:creationId xmlns:a16="http://schemas.microsoft.com/office/drawing/2014/main" id="{F6381E24-A950-36A2-A488-82FF0F383CEA}"/>
              </a:ext>
            </a:extLst>
          </p:cNvPr>
          <p:cNvSpPr txBox="1"/>
          <p:nvPr/>
        </p:nvSpPr>
        <p:spPr>
          <a:xfrm>
            <a:off x="6022694" y="2671235"/>
            <a:ext cx="6103344" cy="3539430"/>
          </a:xfrm>
          <a:prstGeom prst="rect">
            <a:avLst/>
          </a:prstGeom>
          <a:noFill/>
          <a:ln>
            <a:solidFill>
              <a:schemeClr val="tx1"/>
            </a:solidFill>
          </a:ln>
        </p:spPr>
        <p:txBody>
          <a:bodyPr wrap="square">
            <a:spAutoFit/>
          </a:bodyPr>
          <a:lstStyle/>
          <a:p>
            <a:pPr algn="l" fontAlgn="base">
              <a:spcAft>
                <a:spcPts val="1200"/>
              </a:spcAft>
              <a:buNone/>
            </a:pPr>
            <a:r>
              <a:rPr lang="en-US" sz="1200" b="1" i="0" dirty="0">
                <a:effectLst/>
              </a:rPr>
              <a:t>Immortality and Eternal Life: Moses 1;39</a:t>
            </a:r>
          </a:p>
          <a:p>
            <a:pPr algn="l" fontAlgn="base">
              <a:spcAft>
                <a:spcPts val="1200"/>
              </a:spcAft>
              <a:buNone/>
            </a:pPr>
            <a:r>
              <a:rPr lang="en-US" sz="1200" b="0" i="0" dirty="0">
                <a:effectLst/>
              </a:rPr>
              <a:t>[Heavenly Father] has given us the gospel and the Church of Jesus Christ. He has given us the plan of redemption, the plan of salvation, even the plan of happiness. …</a:t>
            </a:r>
          </a:p>
          <a:p>
            <a:pPr algn="l" fontAlgn="base">
              <a:spcAft>
                <a:spcPts val="1200"/>
              </a:spcAft>
              <a:buFont typeface="Arial" panose="020B0604020202020204" pitchFamily="34" charset="0"/>
              <a:buChar char="•"/>
            </a:pPr>
            <a:r>
              <a:rPr lang="en-US" sz="1200" b="0" i="0" dirty="0">
                <a:effectLst/>
              </a:rPr>
              <a:t>He has given us the priceless gift of the Holy Ghost. …</a:t>
            </a:r>
          </a:p>
          <a:p>
            <a:pPr algn="l" fontAlgn="base">
              <a:spcAft>
                <a:spcPts val="1200"/>
              </a:spcAft>
              <a:buFont typeface="Arial" panose="020B0604020202020204" pitchFamily="34" charset="0"/>
              <a:buChar char="•"/>
            </a:pPr>
            <a:r>
              <a:rPr lang="en-US" sz="1200" b="0" i="0" dirty="0">
                <a:effectLst/>
              </a:rPr>
              <a:t>He has given us 24/7 access to Him through prayers of faith and supplications of real intent.</a:t>
            </a:r>
          </a:p>
          <a:p>
            <a:pPr algn="l" fontAlgn="base">
              <a:spcAft>
                <a:spcPts val="1200"/>
              </a:spcAft>
              <a:buFont typeface="Arial" panose="020B0604020202020204" pitchFamily="34" charset="0"/>
              <a:buChar char="•"/>
            </a:pPr>
            <a:r>
              <a:rPr lang="en-US" sz="1200" b="0" i="0" dirty="0">
                <a:effectLst/>
              </a:rPr>
              <a:t>He has given us modern-day apostles and prophets, who reveal the word of God in our day. …</a:t>
            </a:r>
          </a:p>
          <a:p>
            <a:pPr algn="l" fontAlgn="base">
              <a:spcAft>
                <a:spcPts val="1200"/>
              </a:spcAft>
              <a:buFont typeface="Arial" panose="020B0604020202020204" pitchFamily="34" charset="0"/>
              <a:buChar char="•"/>
            </a:pPr>
            <a:r>
              <a:rPr lang="en-US" sz="1200" b="0" i="0" dirty="0">
                <a:effectLst/>
              </a:rPr>
              <a:t>He has restored His Church. …</a:t>
            </a:r>
          </a:p>
          <a:p>
            <a:pPr algn="l" fontAlgn="base">
              <a:spcAft>
                <a:spcPts val="1200"/>
              </a:spcAft>
              <a:buFont typeface="Arial" panose="020B0604020202020204" pitchFamily="34" charset="0"/>
              <a:buChar char="•"/>
            </a:pPr>
            <a:r>
              <a:rPr lang="en-US" sz="1200" b="0" i="0" dirty="0">
                <a:effectLst/>
              </a:rPr>
              <a:t>He has given us the holy scriptures—His written word to us.</a:t>
            </a:r>
          </a:p>
          <a:p>
            <a:pPr algn="l" fontAlgn="base">
              <a:spcAft>
                <a:spcPts val="1200"/>
              </a:spcAft>
              <a:buFont typeface="Arial" panose="020B0604020202020204" pitchFamily="34" charset="0"/>
              <a:buChar char="•"/>
            </a:pPr>
            <a:r>
              <a:rPr lang="en-US" sz="1200" b="0" i="0" dirty="0">
                <a:effectLst/>
              </a:rPr>
              <a:t>He has given myriad tools of modern technology to help us in our walk of discipleship. …</a:t>
            </a:r>
          </a:p>
          <a:p>
            <a:pPr algn="l" fontAlgn="base">
              <a:spcAft>
                <a:spcPts val="1200"/>
              </a:spcAft>
            </a:pPr>
            <a:r>
              <a:rPr lang="en-US" sz="1200" b="0" i="0" dirty="0">
                <a:effectLst/>
              </a:rPr>
              <a:t>Why has our Heavenly Father given us so much help? Because He loves us. And because, as He said of Himself, “This is my work and my glory—to bring to pass the immortality and eternal life of man” (</a:t>
            </a:r>
            <a:r>
              <a:rPr lang="en-US" sz="1200" b="0" i="0" u="none" strike="noStrike" dirty="0">
                <a:effectLst/>
              </a:rPr>
              <a:t>Moses 1:39</a:t>
            </a:r>
            <a:r>
              <a:rPr lang="en-US" sz="1200" b="0" i="0" dirty="0">
                <a:effectLst/>
              </a:rPr>
              <a:t>). (“</a:t>
            </a:r>
            <a:r>
              <a:rPr lang="en-US" sz="1200" b="0" i="0" u="none" strike="noStrike" dirty="0">
                <a:effectLst/>
              </a:rPr>
              <a:t>Our Father, Our Mentor</a:t>
            </a:r>
            <a:r>
              <a:rPr lang="en-US" sz="1200" b="0" i="0" dirty="0">
                <a:effectLst/>
              </a:rPr>
              <a:t>,” </a:t>
            </a:r>
            <a:r>
              <a:rPr lang="en-US" sz="1200" b="0" i="1" dirty="0">
                <a:effectLst/>
              </a:rPr>
              <a:t>Ensign</a:t>
            </a:r>
            <a:r>
              <a:rPr lang="en-US" sz="1200" b="0" i="0" dirty="0">
                <a:effectLst/>
              </a:rPr>
              <a:t>, June 2016, 5)</a:t>
            </a:r>
          </a:p>
        </p:txBody>
      </p:sp>
    </p:spTree>
    <p:extLst>
      <p:ext uri="{BB962C8B-B14F-4D97-AF65-F5344CB8AC3E}">
        <p14:creationId xmlns:p14="http://schemas.microsoft.com/office/powerpoint/2010/main" val="182424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4107" y="1227111"/>
            <a:ext cx="6218426" cy="461665"/>
          </a:xfrm>
          <a:prstGeom prst="rect">
            <a:avLst/>
          </a:prstGeom>
          <a:noFill/>
        </p:spPr>
        <p:txBody>
          <a:bodyPr wrap="square" rtlCol="0">
            <a:spAutoFit/>
          </a:bodyPr>
          <a:lstStyle/>
          <a:p>
            <a:r>
              <a:rPr lang="en-US" sz="2400" dirty="0">
                <a:solidFill>
                  <a:schemeClr val="bg1"/>
                </a:solidFill>
              </a:rPr>
              <a:t>The first time Satan is mentioned in the Bible.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Is Satan Mentioned in the Bible?</a:t>
            </a:r>
          </a:p>
        </p:txBody>
      </p:sp>
      <p:sp>
        <p:nvSpPr>
          <p:cNvPr id="7" name="TextBox 6"/>
          <p:cNvSpPr txBox="1"/>
          <p:nvPr/>
        </p:nvSpPr>
        <p:spPr>
          <a:xfrm>
            <a:off x="7228236" y="1165556"/>
            <a:ext cx="4958282" cy="523220"/>
          </a:xfrm>
          <a:prstGeom prst="rect">
            <a:avLst/>
          </a:prstGeom>
          <a:noFill/>
        </p:spPr>
        <p:txBody>
          <a:bodyPr wrap="square" rtlCol="0">
            <a:spAutoFit/>
          </a:bodyPr>
          <a:lstStyle/>
          <a:p>
            <a:r>
              <a:rPr lang="en-US" sz="2800" dirty="0">
                <a:solidFill>
                  <a:schemeClr val="bg1"/>
                </a:solidFill>
              </a:rPr>
              <a:t>1 Chronicles 21:1</a:t>
            </a:r>
          </a:p>
        </p:txBody>
      </p:sp>
      <p:grpSp>
        <p:nvGrpSpPr>
          <p:cNvPr id="8" name="Group 64"/>
          <p:cNvGrpSpPr/>
          <p:nvPr/>
        </p:nvGrpSpPr>
        <p:grpSpPr>
          <a:xfrm>
            <a:off x="5455488" y="2046513"/>
            <a:ext cx="1281022" cy="2514600"/>
            <a:chOff x="6014594" y="3657600"/>
            <a:chExt cx="1281022" cy="2514600"/>
          </a:xfrm>
        </p:grpSpPr>
        <p:sp>
          <p:nvSpPr>
            <p:cNvPr id="9" name="Oval 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8"/>
            <p:cNvGrpSpPr/>
            <p:nvPr/>
          </p:nvGrpSpPr>
          <p:grpSpPr>
            <a:xfrm>
              <a:off x="6773719"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9"/>
            <p:cNvGrpSpPr/>
            <p:nvPr/>
          </p:nvGrpSpPr>
          <p:grpSpPr>
            <a:xfrm>
              <a:off x="6346711" y="4511615"/>
              <a:ext cx="178160" cy="1493964"/>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1"/>
            <p:cNvGrpSpPr/>
            <p:nvPr/>
          </p:nvGrpSpPr>
          <p:grpSpPr>
            <a:xfrm rot="16355409">
              <a:off x="6559288" y="3284183"/>
              <a:ext cx="209602" cy="1100863"/>
              <a:chOff x="6629400" y="1447800"/>
              <a:chExt cx="806264" cy="3603319"/>
            </a:xfrm>
          </p:grpSpPr>
          <p:grpSp>
            <p:nvGrpSpPr>
              <p:cNvPr id="29" name="Group 79"/>
              <p:cNvGrpSpPr/>
              <p:nvPr/>
            </p:nvGrpSpPr>
            <p:grpSpPr>
              <a:xfrm>
                <a:off x="6629400" y="1447800"/>
                <a:ext cx="713825" cy="1174911"/>
                <a:chOff x="6629400" y="1447800"/>
                <a:chExt cx="713825" cy="1174911"/>
              </a:xfrm>
            </p:grpSpPr>
            <p:sp>
              <p:nvSpPr>
                <p:cNvPr id="38" name="Regular Pentagon 3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0"/>
              <p:cNvGrpSpPr/>
              <p:nvPr/>
            </p:nvGrpSpPr>
            <p:grpSpPr>
              <a:xfrm>
                <a:off x="6645639" y="2683240"/>
                <a:ext cx="713825" cy="1174911"/>
                <a:chOff x="6629400" y="1447800"/>
                <a:chExt cx="713825" cy="1174911"/>
              </a:xfrm>
            </p:grpSpPr>
            <p:sp>
              <p:nvSpPr>
                <p:cNvPr id="36" name="Regular Pentagon 3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83"/>
              <p:cNvGrpSpPr/>
              <p:nvPr/>
            </p:nvGrpSpPr>
            <p:grpSpPr>
              <a:xfrm>
                <a:off x="6721839" y="3876208"/>
                <a:ext cx="713825" cy="1174911"/>
                <a:chOff x="6629400" y="1447800"/>
                <a:chExt cx="713825" cy="1174911"/>
              </a:xfrm>
            </p:grpSpPr>
            <p:sp>
              <p:nvSpPr>
                <p:cNvPr id="34" name="Regular Pentagon 3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3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554719" y="1946180"/>
            <a:ext cx="4682210" cy="1200329"/>
          </a:xfrm>
          <a:prstGeom prst="rect">
            <a:avLst/>
          </a:prstGeom>
          <a:noFill/>
        </p:spPr>
        <p:txBody>
          <a:bodyPr wrap="square" rtlCol="0">
            <a:spAutoFit/>
          </a:bodyPr>
          <a:lstStyle/>
          <a:p>
            <a:r>
              <a:rPr lang="en-US" sz="2400" dirty="0">
                <a:solidFill>
                  <a:schemeClr val="bg1"/>
                </a:solidFill>
              </a:rPr>
              <a:t>His name appears only in 13 verses in the Old Testament, 10 of which are in the Book of Job.</a:t>
            </a:r>
          </a:p>
        </p:txBody>
      </p:sp>
      <p:sp>
        <p:nvSpPr>
          <p:cNvPr id="63" name="TextBox 62"/>
          <p:cNvSpPr txBox="1"/>
          <p:nvPr/>
        </p:nvSpPr>
        <p:spPr>
          <a:xfrm>
            <a:off x="519709" y="3363535"/>
            <a:ext cx="4682210" cy="1569660"/>
          </a:xfrm>
          <a:prstGeom prst="rect">
            <a:avLst/>
          </a:prstGeom>
          <a:noFill/>
        </p:spPr>
        <p:txBody>
          <a:bodyPr wrap="square" rtlCol="0">
            <a:spAutoFit/>
          </a:bodyPr>
          <a:lstStyle/>
          <a:p>
            <a:r>
              <a:rPr lang="en-US" sz="2400" dirty="0">
                <a:solidFill>
                  <a:schemeClr val="bg1"/>
                </a:solidFill>
              </a:rPr>
              <a:t>The Devil/Devils are mentioned 4 times in the Old Testament. And numerous references in the New Testament</a:t>
            </a:r>
          </a:p>
        </p:txBody>
      </p:sp>
      <p:sp>
        <p:nvSpPr>
          <p:cNvPr id="64" name="TextBox 63"/>
          <p:cNvSpPr txBox="1"/>
          <p:nvPr/>
        </p:nvSpPr>
        <p:spPr>
          <a:xfrm>
            <a:off x="7376053" y="3326970"/>
            <a:ext cx="4958282" cy="1815882"/>
          </a:xfrm>
          <a:prstGeom prst="rect">
            <a:avLst/>
          </a:prstGeom>
          <a:noFill/>
        </p:spPr>
        <p:txBody>
          <a:bodyPr wrap="square" rtlCol="0">
            <a:spAutoFit/>
          </a:bodyPr>
          <a:lstStyle/>
          <a:p>
            <a:r>
              <a:rPr lang="en-US" sz="2800" dirty="0">
                <a:solidFill>
                  <a:schemeClr val="bg1"/>
                </a:solidFill>
              </a:rPr>
              <a:t>Leviticus 17:7</a:t>
            </a:r>
          </a:p>
          <a:p>
            <a:r>
              <a:rPr lang="en-US" sz="2800" dirty="0">
                <a:solidFill>
                  <a:schemeClr val="bg1"/>
                </a:solidFill>
              </a:rPr>
              <a:t>Deuteronomy 32:17</a:t>
            </a:r>
          </a:p>
          <a:p>
            <a:r>
              <a:rPr lang="en-US" sz="2800" dirty="0">
                <a:solidFill>
                  <a:schemeClr val="bg1"/>
                </a:solidFill>
              </a:rPr>
              <a:t>2 chronicles 11:15</a:t>
            </a:r>
          </a:p>
          <a:p>
            <a:r>
              <a:rPr lang="en-US" sz="2800" dirty="0">
                <a:solidFill>
                  <a:schemeClr val="bg1"/>
                </a:solidFill>
              </a:rPr>
              <a:t>Psalm 106:37</a:t>
            </a:r>
          </a:p>
        </p:txBody>
      </p:sp>
      <p:sp>
        <p:nvSpPr>
          <p:cNvPr id="65" name="TextBox 64"/>
          <p:cNvSpPr txBox="1"/>
          <p:nvPr/>
        </p:nvSpPr>
        <p:spPr>
          <a:xfrm>
            <a:off x="2251838" y="5650756"/>
            <a:ext cx="4682210" cy="1015663"/>
          </a:xfrm>
          <a:prstGeom prst="rect">
            <a:avLst/>
          </a:prstGeom>
          <a:noFill/>
        </p:spPr>
        <p:txBody>
          <a:bodyPr wrap="square" rtlCol="0">
            <a:spAutoFit/>
          </a:bodyPr>
          <a:lstStyle/>
          <a:p>
            <a:r>
              <a:rPr lang="en-US" sz="2000" dirty="0">
                <a:solidFill>
                  <a:srgbClr val="FFFF00"/>
                </a:solidFill>
              </a:rPr>
              <a:t>Serpents are identified as tempting Adam and Eve, but there is no reference that the serpent is Satan </a:t>
            </a:r>
            <a:r>
              <a:rPr lang="en-US" sz="1200" dirty="0">
                <a:solidFill>
                  <a:srgbClr val="FFFF00"/>
                </a:solidFill>
              </a:rPr>
              <a:t>(Genesis 3:1-2)</a:t>
            </a:r>
          </a:p>
        </p:txBody>
      </p:sp>
      <p:sp>
        <p:nvSpPr>
          <p:cNvPr id="66" name="TextBox 65"/>
          <p:cNvSpPr txBox="1"/>
          <p:nvPr/>
        </p:nvSpPr>
        <p:spPr>
          <a:xfrm>
            <a:off x="-1706" y="6403398"/>
            <a:ext cx="6004016" cy="338554"/>
          </a:xfrm>
          <a:prstGeom prst="rect">
            <a:avLst/>
          </a:prstGeom>
          <a:noFill/>
        </p:spPr>
        <p:txBody>
          <a:bodyPr wrap="square" rtlCol="0">
            <a:spAutoFit/>
          </a:bodyPr>
          <a:lstStyle/>
          <a:p>
            <a:r>
              <a:rPr lang="en-US" sz="1600" dirty="0">
                <a:solidFill>
                  <a:schemeClr val="bg1"/>
                </a:solidFill>
              </a:rPr>
              <a:t>H. </a:t>
            </a:r>
            <a:r>
              <a:rPr lang="en-US" sz="1600" dirty="0" err="1">
                <a:solidFill>
                  <a:schemeClr val="bg1"/>
                </a:solidFill>
              </a:rPr>
              <a:t>Donl</a:t>
            </a:r>
            <a:r>
              <a:rPr lang="en-US" sz="1600" dirty="0">
                <a:solidFill>
                  <a:schemeClr val="bg1"/>
                </a:solidFill>
              </a:rPr>
              <a:t> Peterson</a:t>
            </a:r>
          </a:p>
        </p:txBody>
      </p:sp>
      <p:sp>
        <p:nvSpPr>
          <p:cNvPr id="67" name="TextBox 66"/>
          <p:cNvSpPr txBox="1"/>
          <p:nvPr/>
        </p:nvSpPr>
        <p:spPr>
          <a:xfrm>
            <a:off x="7221919" y="5650756"/>
            <a:ext cx="4682210" cy="646331"/>
          </a:xfrm>
          <a:prstGeom prst="rect">
            <a:avLst/>
          </a:prstGeom>
          <a:noFill/>
        </p:spPr>
        <p:txBody>
          <a:bodyPr wrap="square" rtlCol="0">
            <a:spAutoFit/>
          </a:bodyPr>
          <a:lstStyle/>
          <a:p>
            <a:r>
              <a:rPr lang="en-US" dirty="0">
                <a:solidFill>
                  <a:srgbClr val="FFFF00"/>
                </a:solidFill>
              </a:rPr>
              <a:t>The Book of Moses Satan appears 28 times and is also referred to as the devil. </a:t>
            </a:r>
          </a:p>
        </p:txBody>
      </p:sp>
      <p:pic>
        <p:nvPicPr>
          <p:cNvPr id="3" name="Picture 2">
            <a:extLst>
              <a:ext uri="{FF2B5EF4-FFF2-40B4-BE49-F238E27FC236}">
                <a16:creationId xmlns:a16="http://schemas.microsoft.com/office/drawing/2014/main" id="{DE84207C-1F87-5C21-22F4-BC9C7B7A85A9}"/>
              </a:ext>
            </a:extLst>
          </p:cNvPr>
          <p:cNvPicPr>
            <a:picLocks noChangeAspect="1"/>
          </p:cNvPicPr>
          <p:nvPr/>
        </p:nvPicPr>
        <p:blipFill>
          <a:blip r:embed="rId3"/>
          <a:stretch>
            <a:fillRect/>
          </a:stretch>
        </p:blipFill>
        <p:spPr>
          <a:xfrm>
            <a:off x="487381" y="5278578"/>
            <a:ext cx="638538" cy="903413"/>
          </a:xfrm>
          <a:prstGeom prst="rect">
            <a:avLst/>
          </a:prstGeom>
        </p:spPr>
      </p:pic>
    </p:spTree>
    <p:extLst>
      <p:ext uri="{BB962C8B-B14F-4D97-AF65-F5344CB8AC3E}">
        <p14:creationId xmlns:p14="http://schemas.microsoft.com/office/powerpoint/2010/main" val="8956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63"/>
                                        </p:tgtEl>
                                      </p:cBhvr>
                                    </p:animEffect>
                                    <p:set>
                                      <p:cBhvr>
                                        <p:cTn id="39" dur="1" fill="hold">
                                          <p:stCondLst>
                                            <p:cond delay="499"/>
                                          </p:stCondLst>
                                        </p:cTn>
                                        <p:tgtEl>
                                          <p:spTgt spid="6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4"/>
                                        </p:tgtEl>
                                      </p:cBhvr>
                                    </p:animEffect>
                                    <p:set>
                                      <p:cBhvr>
                                        <p:cTn id="42" dur="1" fill="hold">
                                          <p:stCondLst>
                                            <p:cond delay="499"/>
                                          </p:stCondLst>
                                        </p:cTn>
                                        <p:tgtEl>
                                          <p:spTgt spid="6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0" presetClass="exit" presetSubtype="0" fill="hold" grpId="1" nodeType="withEffect">
                                  <p:stCondLst>
                                    <p:cond delay="0"/>
                                  </p:stCondLst>
                                  <p:childTnLst>
                                    <p:animEffect transition="out" filter="fade">
                                      <p:cBhvr>
                                        <p:cTn id="52" dur="500"/>
                                        <p:tgtEl>
                                          <p:spTgt spid="65"/>
                                        </p:tgtEl>
                                      </p:cBhvr>
                                    </p:animEffect>
                                    <p:set>
                                      <p:cBhvr>
                                        <p:cTn id="53"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62" grpId="0"/>
      <p:bldP spid="62" grpId="1"/>
      <p:bldP spid="63" grpId="0"/>
      <p:bldP spid="63" grpId="1"/>
      <p:bldP spid="64" grpId="0"/>
      <p:bldP spid="64" grpId="1"/>
      <p:bldP spid="65" grpId="0"/>
      <p:bldP spid="65" grpId="1"/>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5060887" cy="369332"/>
          </a:xfrm>
          <a:prstGeom prst="rect">
            <a:avLst/>
          </a:prstGeom>
          <a:noFill/>
        </p:spPr>
        <p:txBody>
          <a:bodyPr wrap="square" rtlCol="0">
            <a:spAutoFit/>
          </a:bodyPr>
          <a:lstStyle/>
          <a:p>
            <a:r>
              <a:rPr lang="en-US" dirty="0">
                <a:solidFill>
                  <a:schemeClr val="bg1"/>
                </a:solidFill>
              </a:rPr>
              <a:t>Moses 1:24   </a:t>
            </a:r>
            <a:r>
              <a:rPr lang="en-US" sz="1200" dirty="0">
                <a:solidFill>
                  <a:schemeClr val="bg1"/>
                </a:solidFill>
              </a:rPr>
              <a:t>excerpts from Bruce R. McConkie</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Holy Ghost</a:t>
            </a:r>
          </a:p>
        </p:txBody>
      </p:sp>
      <p:sp>
        <p:nvSpPr>
          <p:cNvPr id="7" name="TextBox 6"/>
          <p:cNvSpPr txBox="1"/>
          <p:nvPr/>
        </p:nvSpPr>
        <p:spPr>
          <a:xfrm>
            <a:off x="232914" y="1116213"/>
            <a:ext cx="5488875" cy="3970318"/>
          </a:xfrm>
          <a:prstGeom prst="rect">
            <a:avLst/>
          </a:prstGeom>
          <a:noFill/>
        </p:spPr>
        <p:txBody>
          <a:bodyPr wrap="square" rtlCol="0">
            <a:spAutoFit/>
          </a:bodyPr>
          <a:lstStyle/>
          <a:p>
            <a:r>
              <a:rPr lang="en-US" sz="2400" dirty="0">
                <a:solidFill>
                  <a:schemeClr val="bg1"/>
                </a:solidFill>
              </a:rPr>
              <a:t>“I have always declared God to be a distinct personage, Jesus Christ a separate and distinct personage from God the Father, and that the Holy Ghost was a distinct personage </a:t>
            </a:r>
          </a:p>
          <a:p>
            <a:r>
              <a:rPr lang="en-US" sz="2400" dirty="0">
                <a:solidFill>
                  <a:schemeClr val="bg1"/>
                </a:solidFill>
              </a:rPr>
              <a:t>and a Spirit; and </a:t>
            </a:r>
          </a:p>
          <a:p>
            <a:r>
              <a:rPr lang="en-US" sz="2400" dirty="0">
                <a:solidFill>
                  <a:schemeClr val="bg1"/>
                </a:solidFill>
              </a:rPr>
              <a:t>these three constitute</a:t>
            </a:r>
          </a:p>
          <a:p>
            <a:r>
              <a:rPr lang="en-US" sz="2400" dirty="0">
                <a:solidFill>
                  <a:schemeClr val="bg1"/>
                </a:solidFill>
              </a:rPr>
              <a:t>three distinct </a:t>
            </a:r>
          </a:p>
          <a:p>
            <a:r>
              <a:rPr lang="en-US" sz="2400" dirty="0">
                <a:solidFill>
                  <a:schemeClr val="bg1"/>
                </a:solidFill>
              </a:rPr>
              <a:t>personages and </a:t>
            </a:r>
          </a:p>
          <a:p>
            <a:r>
              <a:rPr lang="en-US" sz="2400" dirty="0">
                <a:solidFill>
                  <a:schemeClr val="bg1"/>
                </a:solidFill>
              </a:rPr>
              <a:t>three Gods.”</a:t>
            </a:r>
          </a:p>
          <a:p>
            <a:r>
              <a:rPr lang="en-US" sz="1200" dirty="0">
                <a:solidFill>
                  <a:schemeClr val="bg1"/>
                </a:solidFill>
              </a:rPr>
              <a:t>Joseph Smith</a:t>
            </a:r>
          </a:p>
        </p:txBody>
      </p:sp>
      <p:sp>
        <p:nvSpPr>
          <p:cNvPr id="8" name="TextBox 7"/>
          <p:cNvSpPr txBox="1"/>
          <p:nvPr/>
        </p:nvSpPr>
        <p:spPr>
          <a:xfrm>
            <a:off x="6101654" y="1771469"/>
            <a:ext cx="3608017" cy="830997"/>
          </a:xfrm>
          <a:prstGeom prst="rect">
            <a:avLst/>
          </a:prstGeom>
          <a:noFill/>
        </p:spPr>
        <p:txBody>
          <a:bodyPr wrap="square" rtlCol="0">
            <a:spAutoFit/>
          </a:bodyPr>
          <a:lstStyle/>
          <a:p>
            <a:r>
              <a:rPr lang="en-US" sz="2400" dirty="0">
                <a:solidFill>
                  <a:schemeClr val="bg1"/>
                </a:solidFill>
              </a:rPr>
              <a:t>“The Holy Ghost ‘witnesses of the Father and the Son’ </a:t>
            </a:r>
          </a:p>
        </p:txBody>
      </p:sp>
      <p:grpSp>
        <p:nvGrpSpPr>
          <p:cNvPr id="3" name="Group 2"/>
          <p:cNvGrpSpPr/>
          <p:nvPr/>
        </p:nvGrpSpPr>
        <p:grpSpPr>
          <a:xfrm>
            <a:off x="6095999" y="3384173"/>
            <a:ext cx="6096000" cy="1765666"/>
            <a:chOff x="5417593" y="3513748"/>
            <a:chExt cx="6096000" cy="1765666"/>
          </a:xfrm>
        </p:grpSpPr>
        <p:sp>
          <p:nvSpPr>
            <p:cNvPr id="9" name="TextBox 8"/>
            <p:cNvSpPr txBox="1"/>
            <p:nvPr/>
          </p:nvSpPr>
          <p:spPr>
            <a:xfrm>
              <a:off x="5903131" y="3513748"/>
              <a:ext cx="4682210" cy="461665"/>
            </a:xfrm>
            <a:prstGeom prst="rect">
              <a:avLst/>
            </a:prstGeom>
            <a:noFill/>
          </p:spPr>
          <p:txBody>
            <a:bodyPr wrap="square" rtlCol="0">
              <a:spAutoFit/>
            </a:bodyPr>
            <a:lstStyle/>
            <a:p>
              <a:r>
                <a:rPr lang="en-US" sz="2400" dirty="0">
                  <a:solidFill>
                    <a:schemeClr val="bg1"/>
                  </a:solidFill>
                </a:rPr>
                <a:t>The Holy Ghost testifies of Jesus</a:t>
              </a:r>
            </a:p>
          </p:txBody>
        </p:sp>
        <p:sp>
          <p:nvSpPr>
            <p:cNvPr id="2" name="Rectangle 1"/>
            <p:cNvSpPr/>
            <p:nvPr/>
          </p:nvSpPr>
          <p:spPr>
            <a:xfrm>
              <a:off x="5417593" y="4079085"/>
              <a:ext cx="6096000" cy="1200329"/>
            </a:xfrm>
            <a:prstGeom prst="rect">
              <a:avLst/>
            </a:prstGeom>
          </p:spPr>
          <p:txBody>
            <a:bodyPr>
              <a:spAutoFit/>
            </a:bodyPr>
            <a:lstStyle/>
            <a:p>
              <a:r>
                <a:rPr lang="en-US" b="0" i="0" dirty="0">
                  <a:solidFill>
                    <a:srgbClr val="FFFF00"/>
                  </a:solidFill>
                  <a:effectLst/>
                  <a:latin typeface="Palatino"/>
                </a:rPr>
                <a:t>But when the </a:t>
              </a:r>
              <a:r>
                <a:rPr lang="en-US" b="0" i="0" u="none" strike="noStrike" dirty="0">
                  <a:solidFill>
                    <a:srgbClr val="FFFF00"/>
                  </a:solidFill>
                  <a:effectLst/>
                  <a:latin typeface="Palatino"/>
                </a:rPr>
                <a:t>Comforter</a:t>
              </a:r>
              <a:r>
                <a:rPr lang="en-US" b="0" i="0" dirty="0">
                  <a:solidFill>
                    <a:srgbClr val="FFFF00"/>
                  </a:solidFill>
                  <a:effectLst/>
                  <a:latin typeface="Palatino"/>
                </a:rPr>
                <a:t> is come, whom I will send unto you from the Father, </a:t>
              </a:r>
              <a:r>
                <a:rPr lang="en-US" b="0" i="1" dirty="0">
                  <a:solidFill>
                    <a:srgbClr val="FFFF00"/>
                  </a:solidFill>
                  <a:effectLst/>
                  <a:latin typeface="Palatino"/>
                </a:rPr>
                <a:t>even</a:t>
              </a:r>
              <a:r>
                <a:rPr lang="en-US" b="0" i="0" dirty="0">
                  <a:solidFill>
                    <a:srgbClr val="FFFF00"/>
                  </a:solidFill>
                  <a:effectLst/>
                  <a:latin typeface="Palatino"/>
                </a:rPr>
                <a:t> the Spirit of truth, which </a:t>
              </a:r>
              <a:r>
                <a:rPr lang="en-US" b="0" i="0" dirty="0" err="1">
                  <a:solidFill>
                    <a:srgbClr val="FFFF00"/>
                  </a:solidFill>
                  <a:effectLst/>
                  <a:latin typeface="Palatino"/>
                </a:rPr>
                <a:t>proceedeth</a:t>
              </a:r>
              <a:r>
                <a:rPr lang="en-US" b="0" i="0" dirty="0">
                  <a:solidFill>
                    <a:srgbClr val="FFFF00"/>
                  </a:solidFill>
                  <a:effectLst/>
                  <a:latin typeface="Palatino"/>
                </a:rPr>
                <a:t> from the Father, he shall </a:t>
              </a:r>
              <a:r>
                <a:rPr lang="en-US" b="0" i="0" u="none" strike="noStrike" dirty="0">
                  <a:solidFill>
                    <a:srgbClr val="FFFF00"/>
                  </a:solidFill>
                  <a:effectLst/>
                  <a:latin typeface="Palatino"/>
                </a:rPr>
                <a:t>testify</a:t>
              </a:r>
              <a:r>
                <a:rPr lang="en-US" b="0" i="0" dirty="0">
                  <a:solidFill>
                    <a:srgbClr val="FFFF00"/>
                  </a:solidFill>
                  <a:effectLst/>
                  <a:latin typeface="Palatino"/>
                </a:rPr>
                <a:t> of me:</a:t>
              </a:r>
            </a:p>
            <a:p>
              <a:r>
                <a:rPr lang="en-US" dirty="0">
                  <a:solidFill>
                    <a:srgbClr val="FFFF00"/>
                  </a:solidFill>
                  <a:latin typeface="Palatino"/>
                </a:rPr>
                <a:t>John 15:26</a:t>
              </a:r>
              <a:endParaRPr lang="en-US" dirty="0">
                <a:solidFill>
                  <a:srgbClr val="FFFF00"/>
                </a:solidFill>
              </a:endParaRPr>
            </a:p>
          </p:txBody>
        </p:sp>
      </p:grpSp>
      <p:sp>
        <p:nvSpPr>
          <p:cNvPr id="10" name="TextBox 9"/>
          <p:cNvSpPr txBox="1"/>
          <p:nvPr/>
        </p:nvSpPr>
        <p:spPr>
          <a:xfrm>
            <a:off x="4085138" y="5657671"/>
            <a:ext cx="5150985" cy="830997"/>
          </a:xfrm>
          <a:prstGeom prst="rect">
            <a:avLst/>
          </a:prstGeom>
          <a:noFill/>
        </p:spPr>
        <p:txBody>
          <a:bodyPr wrap="square" rtlCol="0">
            <a:spAutoFit/>
          </a:bodyPr>
          <a:lstStyle/>
          <a:p>
            <a:r>
              <a:rPr lang="en-US" sz="2400" dirty="0">
                <a:solidFill>
                  <a:schemeClr val="bg1"/>
                </a:solidFill>
              </a:rPr>
              <a:t>The Holy Ghost’s mission is to bear witness to the truth</a:t>
            </a:r>
          </a:p>
        </p:txBody>
      </p:sp>
      <p:pic>
        <p:nvPicPr>
          <p:cNvPr id="4098" name="Picture 2" descr="http://www.mormonnewsroom.org/media/orig/josephsmith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812" y="2669900"/>
            <a:ext cx="1636652" cy="21645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olyfetch.com/images/savior_pa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997" y="1479852"/>
            <a:ext cx="142875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1:25  Bruce R. McConkie</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Many Waters</a:t>
            </a:r>
          </a:p>
        </p:txBody>
      </p:sp>
      <p:pic>
        <p:nvPicPr>
          <p:cNvPr id="3074" name="Picture 2" descr="Moses parting the Red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015663"/>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2656" y="1483907"/>
            <a:ext cx="4682210" cy="1938992"/>
          </a:xfrm>
          <a:prstGeom prst="rect">
            <a:avLst/>
          </a:prstGeom>
          <a:noFill/>
        </p:spPr>
        <p:txBody>
          <a:bodyPr wrap="square" rtlCol="0">
            <a:spAutoFit/>
          </a:bodyPr>
          <a:lstStyle/>
          <a:p>
            <a:r>
              <a:rPr lang="en-US" sz="2400" dirty="0">
                <a:solidFill>
                  <a:schemeClr val="bg1"/>
                </a:solidFill>
              </a:rPr>
              <a:t>“Water is used for God’s own purposes—to give life to men; to cleanse them from their sins; to drown them in death when his judgments are poured out.”</a:t>
            </a:r>
            <a:endParaRPr lang="en-US" sz="1200" dirty="0">
              <a:solidFill>
                <a:schemeClr val="bg1"/>
              </a:solidFill>
            </a:endParaRPr>
          </a:p>
        </p:txBody>
      </p:sp>
      <p:sp>
        <p:nvSpPr>
          <p:cNvPr id="8" name="TextBox 7"/>
          <p:cNvSpPr txBox="1"/>
          <p:nvPr/>
        </p:nvSpPr>
        <p:spPr>
          <a:xfrm>
            <a:off x="5365476" y="4549676"/>
            <a:ext cx="4682210" cy="1569660"/>
          </a:xfrm>
          <a:prstGeom prst="rect">
            <a:avLst/>
          </a:prstGeom>
          <a:noFill/>
        </p:spPr>
        <p:txBody>
          <a:bodyPr wrap="square" rtlCol="0">
            <a:spAutoFit/>
          </a:bodyPr>
          <a:lstStyle/>
          <a:p>
            <a:r>
              <a:rPr lang="en-US" sz="2400" dirty="0">
                <a:solidFill>
                  <a:schemeClr val="bg1"/>
                </a:solidFill>
              </a:rPr>
              <a:t>“The miracle—Jehovah rules the waters, whether it be by His own voice or by the voice of his servants.”</a:t>
            </a:r>
            <a:endParaRPr lang="en-US" sz="1200" dirty="0">
              <a:solidFill>
                <a:schemeClr val="bg1"/>
              </a:solidFill>
            </a:endParaRPr>
          </a:p>
        </p:txBody>
      </p:sp>
    </p:spTree>
    <p:extLst>
      <p:ext uri="{BB962C8B-B14F-4D97-AF65-F5344CB8AC3E}">
        <p14:creationId xmlns:p14="http://schemas.microsoft.com/office/powerpoint/2010/main" val="297074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1:26  Mark E. Peterson</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Two Missions of Moses</a:t>
            </a:r>
          </a:p>
        </p:txBody>
      </p:sp>
      <p:sp>
        <p:nvSpPr>
          <p:cNvPr id="7" name="TextBox 6"/>
          <p:cNvSpPr txBox="1"/>
          <p:nvPr/>
        </p:nvSpPr>
        <p:spPr>
          <a:xfrm>
            <a:off x="5567228" y="4056076"/>
            <a:ext cx="6624772" cy="1015663"/>
          </a:xfrm>
          <a:prstGeom prst="rect">
            <a:avLst/>
          </a:prstGeom>
          <a:noFill/>
        </p:spPr>
        <p:txBody>
          <a:bodyPr wrap="square" rtlCol="0">
            <a:spAutoFit/>
          </a:bodyPr>
          <a:lstStyle/>
          <a:p>
            <a:r>
              <a:rPr lang="en-US" sz="2400" dirty="0">
                <a:solidFill>
                  <a:schemeClr val="bg1"/>
                </a:solidFill>
              </a:rPr>
              <a:t>“Moses was given a dispensation of gathering and leading Israel from Egypt to their promised land.”</a:t>
            </a:r>
          </a:p>
          <a:p>
            <a:r>
              <a:rPr lang="en-US" sz="1200" dirty="0">
                <a:solidFill>
                  <a:schemeClr val="bg1"/>
                </a:solidFill>
              </a:rPr>
              <a:t>Joseph Fielding Smith</a:t>
            </a:r>
          </a:p>
        </p:txBody>
      </p:sp>
      <p:sp>
        <p:nvSpPr>
          <p:cNvPr id="8" name="TextBox 7"/>
          <p:cNvSpPr txBox="1"/>
          <p:nvPr/>
        </p:nvSpPr>
        <p:spPr>
          <a:xfrm>
            <a:off x="368390" y="873761"/>
            <a:ext cx="4682210" cy="2308324"/>
          </a:xfrm>
          <a:prstGeom prst="rect">
            <a:avLst/>
          </a:prstGeom>
          <a:noFill/>
        </p:spPr>
        <p:txBody>
          <a:bodyPr wrap="square" rtlCol="0">
            <a:spAutoFit/>
          </a:bodyPr>
          <a:lstStyle/>
          <a:p>
            <a:r>
              <a:rPr lang="en-US" sz="2400" dirty="0">
                <a:solidFill>
                  <a:schemeClr val="bg1"/>
                </a:solidFill>
              </a:rPr>
              <a:t>To rescue Israel from Egyptian bondage, restoring the nation to the Land of Promise.</a:t>
            </a:r>
          </a:p>
          <a:p>
            <a:endParaRPr lang="en-US" sz="2400" dirty="0">
              <a:solidFill>
                <a:schemeClr val="bg1"/>
              </a:solidFill>
            </a:endParaRPr>
          </a:p>
          <a:p>
            <a:r>
              <a:rPr lang="en-US" sz="2400" dirty="0">
                <a:solidFill>
                  <a:schemeClr val="bg1"/>
                </a:solidFill>
              </a:rPr>
              <a:t>To convert the tribes to worship the true God.</a:t>
            </a:r>
            <a:endParaRPr lang="en-US" sz="1200" dirty="0">
              <a:solidFill>
                <a:schemeClr val="bg1"/>
              </a:solidFill>
            </a:endParaRPr>
          </a:p>
        </p:txBody>
      </p:sp>
      <p:pic>
        <p:nvPicPr>
          <p:cNvPr id="7170" name="Picture 2" descr="http://www.expertistas.com/wp-content/uploads/2013/06/mo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72" y="3236929"/>
            <a:ext cx="40481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ijs.org.au/Images/UserUploadedImages/israel-exod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42" y="1015663"/>
            <a:ext cx="4009116" cy="3033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6274" y="5703728"/>
            <a:ext cx="6096000" cy="923330"/>
          </a:xfrm>
          <a:prstGeom prst="rect">
            <a:avLst/>
          </a:prstGeom>
        </p:spPr>
        <p:txBody>
          <a:bodyPr>
            <a:spAutoFit/>
          </a:bodyPr>
          <a:lstStyle/>
          <a:p>
            <a:r>
              <a:rPr lang="en-US" b="0" i="0" dirty="0">
                <a:solidFill>
                  <a:srgbClr val="FFFF00"/>
                </a:solidFill>
                <a:effectLst/>
                <a:latin typeface="Open Sans"/>
              </a:rPr>
              <a:t>A gospel dispensation is a period of time in which the Lord has at least one authorized servant on the earth who bears the keys of the holy priesthood.</a:t>
            </a:r>
            <a:endParaRPr lang="en-US" dirty="0">
              <a:solidFill>
                <a:srgbClr val="FFFF00"/>
              </a:solidFill>
            </a:endParaRPr>
          </a:p>
        </p:txBody>
      </p:sp>
    </p:spTree>
    <p:extLst>
      <p:ext uri="{BB962C8B-B14F-4D97-AF65-F5344CB8AC3E}">
        <p14:creationId xmlns:p14="http://schemas.microsoft.com/office/powerpoint/2010/main" val="18103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3FCF-AA92-6674-BE6F-FDD00A784B97}"/>
            </a:ext>
          </a:extLst>
        </p:cNvPr>
        <p:cNvGrpSpPr/>
        <p:nvPr/>
      </p:nvGrpSpPr>
      <p:grpSpPr>
        <a:xfrm>
          <a:off x="0" y="0"/>
          <a:ext cx="0" cy="0"/>
          <a:chOff x="0" y="0"/>
          <a:chExt cx="0" cy="0"/>
        </a:xfrm>
      </p:grpSpPr>
      <p:pic>
        <p:nvPicPr>
          <p:cNvPr id="1026" name="Picture 2" descr="http://assets.inhabitat.com/wp-content/blogs.dir/1/files/2013/01/ne-quittez-pas-dirt-restaurant-french-japan-2.jpg">
            <a:extLst>
              <a:ext uri="{FF2B5EF4-FFF2-40B4-BE49-F238E27FC236}">
                <a16:creationId xmlns:a16="http://schemas.microsoft.com/office/drawing/2014/main" id="{74C4AFB3-A243-DBF9-E6CA-9F1FF3355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A23062E-B7D3-677E-D00D-F760D2B9968B}"/>
              </a:ext>
            </a:extLst>
          </p:cNvPr>
          <p:cNvPicPr>
            <a:picLocks noChangeAspect="1"/>
          </p:cNvPicPr>
          <p:nvPr/>
        </p:nvPicPr>
        <p:blipFill>
          <a:blip r:embed="rId3">
            <a:extLst>
              <a:ext uri="{28A0092B-C50C-407E-A947-70E740481C1C}">
                <a14:useLocalDpi xmlns:a14="http://schemas.microsoft.com/office/drawing/2010/main" val="0"/>
              </a:ext>
            </a:extLst>
          </a:blip>
          <a:srcRect l="2024" t="2151" r="2084" b="4790"/>
          <a:stretch>
            <a:fillRect/>
          </a:stretch>
        </p:blipFill>
        <p:spPr>
          <a:xfrm>
            <a:off x="5199961" y="1410158"/>
            <a:ext cx="6610109" cy="4814371"/>
          </a:xfrm>
          <a:prstGeom prst="rect">
            <a:avLst/>
          </a:prstGeom>
        </p:spPr>
      </p:pic>
      <p:sp>
        <p:nvSpPr>
          <p:cNvPr id="5" name="TextBox 4">
            <a:extLst>
              <a:ext uri="{FF2B5EF4-FFF2-40B4-BE49-F238E27FC236}">
                <a16:creationId xmlns:a16="http://schemas.microsoft.com/office/drawing/2014/main" id="{88CB58CB-7E24-AEA6-9605-A9473E75CAC6}"/>
              </a:ext>
            </a:extLst>
          </p:cNvPr>
          <p:cNvSpPr txBox="1"/>
          <p:nvPr/>
        </p:nvSpPr>
        <p:spPr>
          <a:xfrm>
            <a:off x="121186" y="184666"/>
            <a:ext cx="5974814" cy="3816429"/>
          </a:xfrm>
          <a:prstGeom prst="rect">
            <a:avLst/>
          </a:prstGeom>
          <a:noFill/>
        </p:spPr>
        <p:txBody>
          <a:bodyPr wrap="square">
            <a:spAutoFit/>
          </a:bodyPr>
          <a:lstStyle/>
          <a:p>
            <a:pPr algn="l" fontAlgn="base">
              <a:spcAft>
                <a:spcPts val="1200"/>
              </a:spcAft>
            </a:pPr>
            <a:r>
              <a:rPr lang="en-US" sz="3200" b="0" i="0" dirty="0">
                <a:solidFill>
                  <a:schemeClr val="bg1"/>
                </a:solidFill>
                <a:effectLst/>
              </a:rPr>
              <a:t>Why did God create the universe?</a:t>
            </a:r>
          </a:p>
          <a:p>
            <a:pPr algn="l" fontAlgn="base">
              <a:spcAft>
                <a:spcPts val="1200"/>
              </a:spcAft>
            </a:pPr>
            <a:endParaRPr lang="en-US" sz="3200" b="0" i="0" dirty="0">
              <a:solidFill>
                <a:schemeClr val="bg1"/>
              </a:solidFill>
              <a:effectLst/>
            </a:endParaRPr>
          </a:p>
          <a:p>
            <a:pPr algn="l" fontAlgn="base">
              <a:spcAft>
                <a:spcPts val="1200"/>
              </a:spcAft>
            </a:pPr>
            <a:r>
              <a:rPr lang="en-US" sz="3200" b="0" i="0" dirty="0">
                <a:solidFill>
                  <a:schemeClr val="bg1"/>
                </a:solidFill>
                <a:effectLst/>
              </a:rPr>
              <a:t>Why did God create us?</a:t>
            </a:r>
          </a:p>
          <a:p>
            <a:pPr algn="l" fontAlgn="base">
              <a:spcAft>
                <a:spcPts val="1200"/>
              </a:spcAft>
            </a:pPr>
            <a:endParaRPr lang="en-US" sz="3200" b="0" i="0" dirty="0">
              <a:solidFill>
                <a:schemeClr val="bg1"/>
              </a:solidFill>
              <a:effectLst/>
            </a:endParaRPr>
          </a:p>
          <a:p>
            <a:pPr algn="l" fontAlgn="base">
              <a:spcAft>
                <a:spcPts val="1200"/>
              </a:spcAft>
            </a:pPr>
            <a:r>
              <a:rPr lang="en-US" sz="3200" b="0" i="0" dirty="0">
                <a:solidFill>
                  <a:schemeClr val="bg1"/>
                </a:solidFill>
                <a:effectLst/>
              </a:rPr>
              <a:t>How do I feel about God and </a:t>
            </a:r>
          </a:p>
          <a:p>
            <a:pPr algn="l" fontAlgn="base">
              <a:spcAft>
                <a:spcPts val="1200"/>
              </a:spcAft>
            </a:pPr>
            <a:r>
              <a:rPr lang="en-US" sz="3200" b="0" i="0" dirty="0">
                <a:solidFill>
                  <a:schemeClr val="bg1"/>
                </a:solidFill>
                <a:effectLst/>
              </a:rPr>
              <a:t>what He does for me?</a:t>
            </a:r>
          </a:p>
        </p:txBody>
      </p:sp>
    </p:spTree>
    <p:extLst>
      <p:ext uri="{BB962C8B-B14F-4D97-AF65-F5344CB8AC3E}">
        <p14:creationId xmlns:p14="http://schemas.microsoft.com/office/powerpoint/2010/main" val="392360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1:27-29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Every Particle</a:t>
            </a:r>
          </a:p>
        </p:txBody>
      </p:sp>
      <p:sp>
        <p:nvSpPr>
          <p:cNvPr id="7" name="TextBox 6"/>
          <p:cNvSpPr txBox="1"/>
          <p:nvPr/>
        </p:nvSpPr>
        <p:spPr>
          <a:xfrm>
            <a:off x="293913" y="1120565"/>
            <a:ext cx="5410200" cy="1015663"/>
          </a:xfrm>
          <a:prstGeom prst="rect">
            <a:avLst/>
          </a:prstGeom>
          <a:noFill/>
        </p:spPr>
        <p:txBody>
          <a:bodyPr wrap="square" rtlCol="0">
            <a:spAutoFit/>
          </a:bodyPr>
          <a:lstStyle/>
          <a:p>
            <a:r>
              <a:rPr lang="en-US" sz="2400" dirty="0">
                <a:solidFill>
                  <a:schemeClr val="bg1"/>
                </a:solidFill>
              </a:rPr>
              <a:t>“Moses beheld every particle of the earth…discerning it by the Spirit of God.”</a:t>
            </a:r>
          </a:p>
          <a:p>
            <a:r>
              <a:rPr lang="en-US" sz="1200" dirty="0">
                <a:solidFill>
                  <a:schemeClr val="bg1"/>
                </a:solidFill>
              </a:rPr>
              <a:t>Orson Pratt</a:t>
            </a:r>
          </a:p>
        </p:txBody>
      </p:sp>
      <p:sp>
        <p:nvSpPr>
          <p:cNvPr id="2" name="Rectangle 1"/>
          <p:cNvSpPr/>
          <p:nvPr/>
        </p:nvSpPr>
        <p:spPr>
          <a:xfrm>
            <a:off x="582072" y="5257877"/>
            <a:ext cx="6464024" cy="1107996"/>
          </a:xfrm>
          <a:prstGeom prst="rect">
            <a:avLst/>
          </a:prstGeom>
        </p:spPr>
        <p:txBody>
          <a:bodyPr wrap="square">
            <a:spAutoFit/>
          </a:bodyPr>
          <a:lstStyle/>
          <a:p>
            <a:r>
              <a:rPr lang="en-US" b="0" i="1" dirty="0">
                <a:solidFill>
                  <a:srgbClr val="FFFF00"/>
                </a:solidFill>
                <a:effectLst/>
                <a:latin typeface="Palatino"/>
              </a:rPr>
              <a:t>By the power of the </a:t>
            </a:r>
            <a:r>
              <a:rPr lang="en-US" b="0" i="1" u="none" strike="noStrike" dirty="0">
                <a:solidFill>
                  <a:srgbClr val="FFFF00"/>
                </a:solidFill>
                <a:effectLst/>
                <a:latin typeface="Palatino"/>
              </a:rPr>
              <a:t>Spirit</a:t>
            </a:r>
            <a:r>
              <a:rPr lang="en-US" b="0" i="1" dirty="0">
                <a:solidFill>
                  <a:srgbClr val="FFFF00"/>
                </a:solidFill>
                <a:effectLst/>
                <a:latin typeface="Palatino"/>
              </a:rPr>
              <a:t> our </a:t>
            </a:r>
            <a:r>
              <a:rPr lang="en-US" b="0" i="1" u="none" strike="noStrike" dirty="0">
                <a:solidFill>
                  <a:srgbClr val="FFFF00"/>
                </a:solidFill>
                <a:effectLst/>
                <a:latin typeface="Palatino"/>
              </a:rPr>
              <a:t>eyes</a:t>
            </a:r>
            <a:r>
              <a:rPr lang="en-US" b="0" i="1" dirty="0">
                <a:solidFill>
                  <a:srgbClr val="FFFF00"/>
                </a:solidFill>
                <a:effectLst/>
                <a:latin typeface="Palatino"/>
              </a:rPr>
              <a:t> were opened and our understandings were enlightened, so as to see and understand the things of God—</a:t>
            </a:r>
          </a:p>
          <a:p>
            <a:r>
              <a:rPr lang="en-US" sz="1200" i="1" dirty="0">
                <a:solidFill>
                  <a:srgbClr val="FFFF00"/>
                </a:solidFill>
                <a:latin typeface="Palatino"/>
              </a:rPr>
              <a:t>D&amp;C 76:12</a:t>
            </a:r>
            <a:endParaRPr lang="en-US" sz="1200" i="1" dirty="0">
              <a:solidFill>
                <a:srgbClr val="FFFF00"/>
              </a:solidFill>
            </a:endParaRPr>
          </a:p>
        </p:txBody>
      </p:sp>
      <p:pic>
        <p:nvPicPr>
          <p:cNvPr id="8194" name="Picture 2" descr="http://www.thehedgepost.com/wp-content/uploads/2014/10/A-Grain-of-S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290" y="2029618"/>
            <a:ext cx="4622246" cy="30820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17174" y="1674673"/>
            <a:ext cx="5974826" cy="1384995"/>
          </a:xfrm>
          <a:prstGeom prst="rect">
            <a:avLst/>
          </a:prstGeom>
          <a:noFill/>
        </p:spPr>
        <p:txBody>
          <a:bodyPr wrap="square" rtlCol="0">
            <a:spAutoFit/>
          </a:bodyPr>
          <a:lstStyle/>
          <a:p>
            <a:r>
              <a:rPr lang="en-US" sz="2400" dirty="0">
                <a:solidFill>
                  <a:schemeClr val="bg1"/>
                </a:solidFill>
              </a:rPr>
              <a:t>“Moses also beheld all the inhabitants of the earth…He was able to perceive as God does…comprehending their eternal souls.”</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8196" name="Picture 4" descr="http://wallpapers87.com/wallpapers-n/Earth-people-globes-globe-creative-_488754-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31" r="16978" b="477"/>
          <a:stretch/>
        </p:blipFill>
        <p:spPr bwMode="auto">
          <a:xfrm>
            <a:off x="7628169" y="2965790"/>
            <a:ext cx="3780060" cy="36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1:27-29</a:t>
            </a:r>
          </a:p>
        </p:txBody>
      </p:sp>
      <p:sp>
        <p:nvSpPr>
          <p:cNvPr id="7" name="TextBox 6"/>
          <p:cNvSpPr txBox="1"/>
          <p:nvPr/>
        </p:nvSpPr>
        <p:spPr>
          <a:xfrm>
            <a:off x="293913" y="459701"/>
            <a:ext cx="5410200" cy="3416320"/>
          </a:xfrm>
          <a:prstGeom prst="rect">
            <a:avLst/>
          </a:prstGeom>
          <a:noFill/>
        </p:spPr>
        <p:txBody>
          <a:bodyPr wrap="square" rtlCol="0">
            <a:spAutoFit/>
          </a:bodyPr>
          <a:lstStyle/>
          <a:p>
            <a:r>
              <a:rPr lang="en-US" sz="2400" dirty="0">
                <a:solidFill>
                  <a:schemeClr val="bg1"/>
                </a:solidFill>
              </a:rPr>
              <a:t>“Discovering who we really are is part of this great adventure called </a:t>
            </a:r>
            <a:r>
              <a:rPr lang="en-US" sz="2400" i="1" dirty="0">
                <a:solidFill>
                  <a:schemeClr val="bg1"/>
                </a:solidFill>
              </a:rPr>
              <a:t>life.</a:t>
            </a:r>
            <a:r>
              <a:rPr lang="en-US" sz="2400" dirty="0">
                <a:solidFill>
                  <a:schemeClr val="bg1"/>
                </a:solidFill>
              </a:rPr>
              <a:t> Mankind’s greatest minds have wrestled endlessly with these questions: </a:t>
            </a:r>
          </a:p>
          <a:p>
            <a:r>
              <a:rPr lang="en-US" sz="2400" dirty="0">
                <a:solidFill>
                  <a:schemeClr val="bg1"/>
                </a:solidFill>
              </a:rPr>
              <a:t>Where did we come from? </a:t>
            </a:r>
          </a:p>
          <a:p>
            <a:r>
              <a:rPr lang="en-US" sz="2400" dirty="0">
                <a:solidFill>
                  <a:schemeClr val="bg1"/>
                </a:solidFill>
              </a:rPr>
              <a:t>Why are we here? </a:t>
            </a:r>
          </a:p>
          <a:p>
            <a:r>
              <a:rPr lang="en-US" sz="2400" dirty="0">
                <a:solidFill>
                  <a:schemeClr val="bg1"/>
                </a:solidFill>
              </a:rPr>
              <a:t>What happens after we die? </a:t>
            </a:r>
          </a:p>
          <a:p>
            <a:r>
              <a:rPr lang="en-US" sz="2400" dirty="0">
                <a:solidFill>
                  <a:schemeClr val="bg1"/>
                </a:solidFill>
              </a:rPr>
              <a:t>And how does all this fit together—how does it make sense?</a:t>
            </a:r>
            <a:endParaRPr lang="en-US" sz="1200" dirty="0">
              <a:solidFill>
                <a:schemeClr val="bg1"/>
              </a:solidFill>
            </a:endParaRPr>
          </a:p>
        </p:txBody>
      </p:sp>
      <p:sp>
        <p:nvSpPr>
          <p:cNvPr id="3" name="Rectangle 2"/>
          <p:cNvSpPr/>
          <p:nvPr/>
        </p:nvSpPr>
        <p:spPr>
          <a:xfrm>
            <a:off x="4386942" y="4089738"/>
            <a:ext cx="7162801" cy="2492990"/>
          </a:xfrm>
          <a:prstGeom prst="rect">
            <a:avLst/>
          </a:prstGeom>
        </p:spPr>
        <p:txBody>
          <a:bodyPr wrap="square">
            <a:spAutoFit/>
          </a:bodyPr>
          <a:lstStyle/>
          <a:p>
            <a:r>
              <a:rPr lang="en-US" sz="2400" b="0" i="0" dirty="0">
                <a:solidFill>
                  <a:schemeClr val="bg1"/>
                </a:solidFill>
                <a:effectLst/>
              </a:rPr>
              <a:t>“Once we begin to understand the answers to these questions—not with the mind only, but with the heart and the soul—we will begin to understand </a:t>
            </a:r>
          </a:p>
          <a:p>
            <a:r>
              <a:rPr lang="en-US" sz="2400" b="0" i="0" dirty="0">
                <a:solidFill>
                  <a:schemeClr val="bg1"/>
                </a:solidFill>
                <a:effectLst/>
              </a:rPr>
              <a:t>who we are, and we will feel like the </a:t>
            </a:r>
          </a:p>
          <a:p>
            <a:r>
              <a:rPr lang="en-US" sz="2400" b="0" i="0" dirty="0">
                <a:solidFill>
                  <a:schemeClr val="bg1"/>
                </a:solidFill>
                <a:effectLst/>
              </a:rPr>
              <a:t>wanderer who is finally finding home. … </a:t>
            </a:r>
          </a:p>
          <a:p>
            <a:r>
              <a:rPr lang="en-US" sz="2400" b="0" i="0" dirty="0">
                <a:solidFill>
                  <a:schemeClr val="bg1"/>
                </a:solidFill>
                <a:effectLst/>
              </a:rPr>
              <a:t>Everything finally makes sense” </a:t>
            </a:r>
          </a:p>
          <a:p>
            <a:r>
              <a:rPr lang="en-US" sz="1200" b="0" i="0" dirty="0">
                <a:solidFill>
                  <a:schemeClr val="bg1"/>
                </a:solidFill>
                <a:effectLst/>
              </a:rPr>
              <a:t>President Dieter F. Uchtdorf</a:t>
            </a:r>
            <a:endParaRPr lang="en-US" sz="1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98" y="4885743"/>
            <a:ext cx="1517904" cy="1895856"/>
          </a:xfrm>
          <a:prstGeom prst="rect">
            <a:avLst/>
          </a:prstGeom>
        </p:spPr>
      </p:pic>
      <p:grpSp>
        <p:nvGrpSpPr>
          <p:cNvPr id="12" name="Group 11"/>
          <p:cNvGrpSpPr/>
          <p:nvPr/>
        </p:nvGrpSpPr>
        <p:grpSpPr>
          <a:xfrm>
            <a:off x="5798653" y="355451"/>
            <a:ext cx="1726855" cy="1753470"/>
            <a:chOff x="9679806" y="1526158"/>
            <a:chExt cx="1726855" cy="1753470"/>
          </a:xfrm>
        </p:grpSpPr>
        <p:sp>
          <p:nvSpPr>
            <p:cNvPr id="13" name="Rectangle 12"/>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0197726" y="1829361"/>
              <a:ext cx="799917" cy="1320146"/>
              <a:chOff x="4455643" y="2321799"/>
              <a:chExt cx="1088409" cy="1874697"/>
            </a:xfrm>
            <a:solidFill>
              <a:schemeClr val="tx2">
                <a:lumMod val="20000"/>
                <a:lumOff val="80000"/>
              </a:schemeClr>
            </a:solidFill>
          </p:grpSpPr>
          <p:sp>
            <p:nvSpPr>
              <p:cNvPr id="16" name="Wave 15"/>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ame 14"/>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9889499" y="1992398"/>
            <a:ext cx="1726855" cy="1753470"/>
            <a:chOff x="9696960" y="3459212"/>
            <a:chExt cx="1726855" cy="1753470"/>
          </a:xfrm>
        </p:grpSpPr>
        <p:sp>
          <p:nvSpPr>
            <p:cNvPr id="24" name="Rectangle 23"/>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0100306" y="3735064"/>
              <a:ext cx="930774" cy="1393741"/>
              <a:chOff x="4508252" y="211638"/>
              <a:chExt cx="875337" cy="1373757"/>
            </a:xfrm>
            <a:solidFill>
              <a:schemeClr val="tx2">
                <a:lumMod val="20000"/>
                <a:lumOff val="80000"/>
              </a:schemeClr>
            </a:solidFill>
          </p:grpSpPr>
          <p:sp>
            <p:nvSpPr>
              <p:cNvPr id="27" name="Trapezoid 26"/>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loud 31"/>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ame 25"/>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3" name="Picture 2" descr="http://www.uni.edu/becker/anImated%20question%20mark%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72554" y="549444"/>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2543</Words>
  <Application>Microsoft Office PowerPoint</Application>
  <PresentationFormat>Widescreen</PresentationFormat>
  <Paragraphs>206</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Berlin Sans FB Demi</vt:lpstr>
      <vt:lpstr>Calibri</vt:lpstr>
      <vt:lpstr>Calibri Light</vt:lpstr>
      <vt:lpstr>Colonna MT</vt:lpstr>
      <vt:lpstr>Lustria</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2015-06-15T12:51:38Z</dcterms:created>
  <dcterms:modified xsi:type="dcterms:W3CDTF">2025-07-26T16:20:02Z</dcterms:modified>
</cp:coreProperties>
</file>