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82" r:id="rId8"/>
    <p:sldId id="281" r:id="rId9"/>
    <p:sldId id="262" r:id="rId10"/>
    <p:sldId id="263" r:id="rId11"/>
    <p:sldId id="264" r:id="rId12"/>
    <p:sldId id="265" r:id="rId13"/>
    <p:sldId id="271" r:id="rId14"/>
    <p:sldId id="273" r:id="rId15"/>
    <p:sldId id="274" r:id="rId16"/>
    <p:sldId id="275" r:id="rId17"/>
    <p:sldId id="276" r:id="rId18"/>
    <p:sldId id="277" r:id="rId19"/>
    <p:sldId id="278" r:id="rId20"/>
    <p:sldId id="272" r:id="rId21"/>
    <p:sldId id="266" r:id="rId22"/>
  </p:sldIdLst>
  <p:sldSz cx="12192000" cy="6858000"/>
  <p:notesSz cx="6858000" cy="9144000"/>
  <p:embeddedFontLst>
    <p:embeddedFont>
      <p:font typeface="Abadi" panose="020B0604020202020204" charset="0"/>
      <p:regular r:id="rId23"/>
    </p:embeddedFont>
    <p:embeddedFont>
      <p:font typeface="Harrington" panose="04040505050A02020702" pitchFamily="8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EA46-CA33-4718-942D-94E99613B1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C3D29E-2D69-4A69-BE24-C2689A185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9F472D-CCB7-4C5A-9681-8F97D5310DF1}"/>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5" name="Footer Placeholder 4">
            <a:extLst>
              <a:ext uri="{FF2B5EF4-FFF2-40B4-BE49-F238E27FC236}">
                <a16:creationId xmlns:a16="http://schemas.microsoft.com/office/drawing/2014/main" id="{81368CC4-1765-442B-B189-E6010CF56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007F1-2798-46DE-A2E1-BAE23A1731C0}"/>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126096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02D5-F0BC-40CF-A410-E20BA4AFDA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7E7528-0D16-475E-8791-50FD1774B1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DF7FE-FC77-414D-99FC-C2A82CB94C13}"/>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5" name="Footer Placeholder 4">
            <a:extLst>
              <a:ext uri="{FF2B5EF4-FFF2-40B4-BE49-F238E27FC236}">
                <a16:creationId xmlns:a16="http://schemas.microsoft.com/office/drawing/2014/main" id="{513D7879-881E-4363-A994-B81DCC1F5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DDF38-81D3-4B1B-984A-CBD3D8D4AE3E}"/>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143774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16294A-64D2-4DD4-8DAD-F563196EDB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6151B-1019-4A6F-B9F3-A91D6A7B75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7C351-1E9D-4CBD-8E60-6F37668FA932}"/>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5" name="Footer Placeholder 4">
            <a:extLst>
              <a:ext uri="{FF2B5EF4-FFF2-40B4-BE49-F238E27FC236}">
                <a16:creationId xmlns:a16="http://schemas.microsoft.com/office/drawing/2014/main" id="{CD627648-259A-44C4-8449-3F33F0CAE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28FE2-AF00-42E0-B1E6-C3316C9EBC2F}"/>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103227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8AAE-6DEE-4F29-8DD5-087FC2AB8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3EECE-5383-4863-A8B1-604E07DB1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82926-140E-4CE2-970B-04FE8ABDB0F3}"/>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5" name="Footer Placeholder 4">
            <a:extLst>
              <a:ext uri="{FF2B5EF4-FFF2-40B4-BE49-F238E27FC236}">
                <a16:creationId xmlns:a16="http://schemas.microsoft.com/office/drawing/2014/main" id="{FDD79E1D-14E0-4416-A158-0B0826BD1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12F11-CD8C-47DE-9D1D-046526A12313}"/>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121726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2C02-5510-4F96-A1CA-57F3A3C5A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F92884-CEC0-41E7-93E8-C43C6490C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58F325-61E2-4316-876B-D8CD0A8301E5}"/>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5" name="Footer Placeholder 4">
            <a:extLst>
              <a:ext uri="{FF2B5EF4-FFF2-40B4-BE49-F238E27FC236}">
                <a16:creationId xmlns:a16="http://schemas.microsoft.com/office/drawing/2014/main" id="{D0EA1927-62BE-49A4-BE66-B6520841F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2CA29-46B5-4D28-9F84-9ACA314F0F10}"/>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27995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0BB3-2B47-4582-B80D-1554D455B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0F8E6-1296-4490-A145-D705CBEB0A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FFD51E-9792-4DA2-8B80-BE12FEEBE4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3226D0-83F0-407A-82D9-784FCE447BFF}"/>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6" name="Footer Placeholder 5">
            <a:extLst>
              <a:ext uri="{FF2B5EF4-FFF2-40B4-BE49-F238E27FC236}">
                <a16:creationId xmlns:a16="http://schemas.microsoft.com/office/drawing/2014/main" id="{540C08C9-20B0-43D8-A474-D767D851A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F5985-0F47-4835-AE74-DE5228C30114}"/>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317230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CEDB-8938-4A66-B18B-1BFDC535D5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1D01F6-FD9F-4261-BE2A-1A21EBD6E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95EF2E-F3CE-4F90-9541-CEA6314A93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C43D4-7B30-4268-8FDE-0E99B5226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84711-88DB-4222-B507-974FB6B55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408DF6-B90D-405E-9181-C4FBB18C7193}"/>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8" name="Footer Placeholder 7">
            <a:extLst>
              <a:ext uri="{FF2B5EF4-FFF2-40B4-BE49-F238E27FC236}">
                <a16:creationId xmlns:a16="http://schemas.microsoft.com/office/drawing/2014/main" id="{FC143815-8560-4592-8C9B-9A3D00C673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95B6D5-BB0F-42CA-8187-50BEA80D87AD}"/>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90405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9CF5-6F55-4310-8393-D21B5BB206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2311FC-E112-427B-B1A0-8A9D38CAFAE9}"/>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4" name="Footer Placeholder 3">
            <a:extLst>
              <a:ext uri="{FF2B5EF4-FFF2-40B4-BE49-F238E27FC236}">
                <a16:creationId xmlns:a16="http://schemas.microsoft.com/office/drawing/2014/main" id="{D70502A3-471B-4C3C-B93C-E28B64BDB9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523C00-EAE4-46AA-8642-445D7EF0CC7D}"/>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4487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6C7E9-7C54-4DEB-9462-8A012CF6452D}"/>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3" name="Footer Placeholder 2">
            <a:extLst>
              <a:ext uri="{FF2B5EF4-FFF2-40B4-BE49-F238E27FC236}">
                <a16:creationId xmlns:a16="http://schemas.microsoft.com/office/drawing/2014/main" id="{C259F6DE-6439-402D-9919-2604BDDF61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06C6E1-C446-40B1-B221-C6BACC675297}"/>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29521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B6C5-DEDD-4D26-93AA-B942465D8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EE14D-47C9-4AE4-9780-433C04521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F9CEBE-01CA-460B-AD8D-434749D36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BD340-0C3E-4D6B-A3F8-C209F89ED816}"/>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6" name="Footer Placeholder 5">
            <a:extLst>
              <a:ext uri="{FF2B5EF4-FFF2-40B4-BE49-F238E27FC236}">
                <a16:creationId xmlns:a16="http://schemas.microsoft.com/office/drawing/2014/main" id="{1291BFAD-DAA2-4AF1-A7E8-DADABA52B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84B75-31B5-4448-8AC1-D5F845EC2012}"/>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273772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F09F1-00ED-4173-B6C7-6DBEEF4FE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7FB56-84B9-41BA-B66F-4502062DB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BCBF6C-3F7A-4D69-A016-A4F7C8776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8B9783-F3B1-464B-B658-887943BC31BB}"/>
              </a:ext>
            </a:extLst>
          </p:cNvPr>
          <p:cNvSpPr>
            <a:spLocks noGrp="1"/>
          </p:cNvSpPr>
          <p:nvPr>
            <p:ph type="dt" sz="half" idx="10"/>
          </p:nvPr>
        </p:nvSpPr>
        <p:spPr/>
        <p:txBody>
          <a:bodyPr/>
          <a:lstStyle/>
          <a:p>
            <a:fld id="{1B00CB86-5478-48EB-B87C-AB8C969B4F96}" type="datetimeFigureOut">
              <a:rPr lang="en-US" smtClean="0"/>
              <a:t>8/22/2025</a:t>
            </a:fld>
            <a:endParaRPr lang="en-US"/>
          </a:p>
        </p:txBody>
      </p:sp>
      <p:sp>
        <p:nvSpPr>
          <p:cNvPr id="6" name="Footer Placeholder 5">
            <a:extLst>
              <a:ext uri="{FF2B5EF4-FFF2-40B4-BE49-F238E27FC236}">
                <a16:creationId xmlns:a16="http://schemas.microsoft.com/office/drawing/2014/main" id="{85C17BFD-D721-420C-9A53-3C2969838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C5FDE-DD96-48DB-97B6-4F3237C55E5B}"/>
              </a:ext>
            </a:extLst>
          </p:cNvPr>
          <p:cNvSpPr>
            <a:spLocks noGrp="1"/>
          </p:cNvSpPr>
          <p:nvPr>
            <p:ph type="sldNum" sz="quarter" idx="12"/>
          </p:nvPr>
        </p:nvSpPr>
        <p:spPr/>
        <p:txBody>
          <a:bodyPr/>
          <a:lstStyle/>
          <a:p>
            <a:fld id="{7FBC24BB-C563-4CA1-90C8-18ABEB5D7C42}" type="slidenum">
              <a:rPr lang="en-US" smtClean="0"/>
              <a:t>‹#›</a:t>
            </a:fld>
            <a:endParaRPr lang="en-US"/>
          </a:p>
        </p:txBody>
      </p:sp>
    </p:spTree>
    <p:extLst>
      <p:ext uri="{BB962C8B-B14F-4D97-AF65-F5344CB8AC3E}">
        <p14:creationId xmlns:p14="http://schemas.microsoft.com/office/powerpoint/2010/main" val="40578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A487B-205C-4783-9149-1D737A25D7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2D27C-8367-463A-9A7C-CDC5A2249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FB7EC-C219-4B84-A97D-63CECE0D7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0CB86-5478-48EB-B87C-AB8C969B4F96}" type="datetimeFigureOut">
              <a:rPr lang="en-US" smtClean="0"/>
              <a:t>8/22/2025</a:t>
            </a:fld>
            <a:endParaRPr lang="en-US"/>
          </a:p>
        </p:txBody>
      </p:sp>
      <p:sp>
        <p:nvSpPr>
          <p:cNvPr id="5" name="Footer Placeholder 4">
            <a:extLst>
              <a:ext uri="{FF2B5EF4-FFF2-40B4-BE49-F238E27FC236}">
                <a16:creationId xmlns:a16="http://schemas.microsoft.com/office/drawing/2014/main" id="{72EDE46E-13AF-4B40-9684-DAC18A1F1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F9133A-D44C-40D8-8ACE-7A1B173FE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C24BB-C563-4CA1-90C8-18ABEB5D7C42}" type="slidenum">
              <a:rPr lang="en-US" smtClean="0"/>
              <a:t>‹#›</a:t>
            </a:fld>
            <a:endParaRPr lang="en-US"/>
          </a:p>
        </p:txBody>
      </p:sp>
    </p:spTree>
    <p:extLst>
      <p:ext uri="{BB962C8B-B14F-4D97-AF65-F5344CB8AC3E}">
        <p14:creationId xmlns:p14="http://schemas.microsoft.com/office/powerpoint/2010/main" val="862354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EDAF60-CBE1-4B82-A4E4-0DD7554CF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BB8C419-B6C8-47D3-9A52-BC03C970202A}"/>
              </a:ext>
            </a:extLst>
          </p:cNvPr>
          <p:cNvSpPr txBox="1"/>
          <p:nvPr/>
        </p:nvSpPr>
        <p:spPr>
          <a:xfrm>
            <a:off x="1331494" y="1145407"/>
            <a:ext cx="9529011" cy="1754326"/>
          </a:xfrm>
          <a:prstGeom prst="rect">
            <a:avLst/>
          </a:prstGeom>
          <a:noFill/>
        </p:spPr>
        <p:txBody>
          <a:bodyPr wrap="square" rtlCol="0">
            <a:spAutoFit/>
          </a:bodyPr>
          <a:lstStyle/>
          <a:p>
            <a:pPr algn="ctr"/>
            <a:r>
              <a:rPr lang="en-US" sz="5400" b="1" dirty="0">
                <a:solidFill>
                  <a:schemeClr val="bg1"/>
                </a:solidFill>
                <a:latin typeface="Harrington" panose="04040505050A02020702" pitchFamily="82" charset="0"/>
              </a:rPr>
              <a:t>Hope and Peace Through the Savior and His Atonement</a:t>
            </a:r>
          </a:p>
        </p:txBody>
      </p:sp>
    </p:spTree>
    <p:extLst>
      <p:ext uri="{BB962C8B-B14F-4D97-AF65-F5344CB8AC3E}">
        <p14:creationId xmlns:p14="http://schemas.microsoft.com/office/powerpoint/2010/main" val="15641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7AAE8F7-39C2-4B0F-AC93-3CA80AE0F03D}"/>
              </a:ext>
            </a:extLst>
          </p:cNvPr>
          <p:cNvSpPr/>
          <p:nvPr/>
        </p:nvSpPr>
        <p:spPr>
          <a:xfrm>
            <a:off x="0" y="6519310"/>
            <a:ext cx="1090363" cy="307777"/>
          </a:xfrm>
          <a:prstGeom prst="rect">
            <a:avLst/>
          </a:prstGeom>
        </p:spPr>
        <p:txBody>
          <a:bodyPr wrap="none">
            <a:spAutoFit/>
          </a:bodyPr>
          <a:lstStyle/>
          <a:p>
            <a:r>
              <a:rPr lang="en-US" sz="1400" i="1" dirty="0">
                <a:solidFill>
                  <a:schemeClr val="bg1"/>
                </a:solidFill>
              </a:rPr>
              <a:t>Mosiah 3:19</a:t>
            </a:r>
            <a:endParaRPr lang="en-US" sz="1400" dirty="0">
              <a:solidFill>
                <a:schemeClr val="bg1"/>
              </a:solidFill>
            </a:endParaRPr>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Faith and Repentance</a:t>
            </a:r>
          </a:p>
        </p:txBody>
      </p:sp>
      <p:sp>
        <p:nvSpPr>
          <p:cNvPr id="6" name="Rectangle 5">
            <a:extLst>
              <a:ext uri="{FF2B5EF4-FFF2-40B4-BE49-F238E27FC236}">
                <a16:creationId xmlns:a16="http://schemas.microsoft.com/office/drawing/2014/main" id="{0BC404C2-7CD2-47B5-8DD4-3EC56B9E4766}"/>
              </a:ext>
            </a:extLst>
          </p:cNvPr>
          <p:cNvSpPr/>
          <p:nvPr/>
        </p:nvSpPr>
        <p:spPr>
          <a:xfrm>
            <a:off x="285550" y="1997839"/>
            <a:ext cx="5393355" cy="3416320"/>
          </a:xfrm>
          <a:prstGeom prst="rect">
            <a:avLst/>
          </a:prstGeom>
        </p:spPr>
        <p:txBody>
          <a:bodyPr wrap="square">
            <a:spAutoFit/>
          </a:bodyPr>
          <a:lstStyle/>
          <a:p>
            <a:r>
              <a:rPr lang="en-US" dirty="0">
                <a:solidFill>
                  <a:schemeClr val="bg1"/>
                </a:solidFill>
              </a:rPr>
              <a:t>Faith in Jesus Christ and our love for Him and Heavenly Father lead us to repent. Repentance is part of Heavenly Father’s plan for all of His children who are accountable for their choices.</a:t>
            </a:r>
          </a:p>
          <a:p>
            <a:endParaRPr lang="en-US" dirty="0">
              <a:solidFill>
                <a:schemeClr val="bg1"/>
              </a:solidFill>
            </a:endParaRPr>
          </a:p>
          <a:p>
            <a:r>
              <a:rPr lang="en-US" dirty="0">
                <a:solidFill>
                  <a:schemeClr val="bg1"/>
                </a:solidFill>
              </a:rPr>
              <a:t>This gift is made possible through the Atonement of Jesus Christ. </a:t>
            </a:r>
          </a:p>
          <a:p>
            <a:endParaRPr lang="en-US" dirty="0">
              <a:solidFill>
                <a:schemeClr val="bg1"/>
              </a:solidFill>
            </a:endParaRPr>
          </a:p>
          <a:p>
            <a:r>
              <a:rPr lang="en-US" dirty="0">
                <a:solidFill>
                  <a:schemeClr val="bg1"/>
                </a:solidFill>
              </a:rPr>
              <a:t>Repentance is a change of mind and heart. It includes turning away from sin and turning our thoughts, actions, and desires toward God and aligning our will with His.</a:t>
            </a:r>
          </a:p>
        </p:txBody>
      </p:sp>
      <p:pic>
        <p:nvPicPr>
          <p:cNvPr id="7" name="Picture 6">
            <a:extLst>
              <a:ext uri="{FF2B5EF4-FFF2-40B4-BE49-F238E27FC236}">
                <a16:creationId xmlns:a16="http://schemas.microsoft.com/office/drawing/2014/main" id="{6157966D-9018-4F15-BE92-4E479B24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27683"/>
            <a:ext cx="5529714" cy="3686476"/>
          </a:xfrm>
          <a:prstGeom prst="rect">
            <a:avLst/>
          </a:prstGeom>
        </p:spPr>
      </p:pic>
      <p:sp>
        <p:nvSpPr>
          <p:cNvPr id="2" name="TextBox 1">
            <a:extLst>
              <a:ext uri="{FF2B5EF4-FFF2-40B4-BE49-F238E27FC236}">
                <a16:creationId xmlns:a16="http://schemas.microsoft.com/office/drawing/2014/main" id="{559C92D0-A8A9-7DDD-180A-B748391443E5}"/>
              </a:ext>
            </a:extLst>
          </p:cNvPr>
          <p:cNvSpPr txBox="1"/>
          <p:nvPr/>
        </p:nvSpPr>
        <p:spPr>
          <a:xfrm>
            <a:off x="6071120" y="6534834"/>
            <a:ext cx="6120880" cy="276999"/>
          </a:xfrm>
          <a:prstGeom prst="rect">
            <a:avLst/>
          </a:prstGeom>
          <a:noFill/>
        </p:spPr>
        <p:txBody>
          <a:bodyPr wrap="square">
            <a:spAutoFit/>
          </a:bodyPr>
          <a:lstStyle/>
          <a:p>
            <a:pPr algn="r"/>
            <a:r>
              <a:rPr lang="en-US" sz="1200" dirty="0">
                <a:solidFill>
                  <a:schemeClr val="bg1"/>
                </a:solidFill>
              </a:rPr>
              <a:t>Old Testament Seminary Teachers Manual 2019</a:t>
            </a:r>
          </a:p>
        </p:txBody>
      </p:sp>
    </p:spTree>
    <p:extLst>
      <p:ext uri="{BB962C8B-B14F-4D97-AF65-F5344CB8AC3E}">
        <p14:creationId xmlns:p14="http://schemas.microsoft.com/office/powerpoint/2010/main" val="29858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7AAE8F7-39C2-4B0F-AC93-3CA80AE0F03D}"/>
              </a:ext>
            </a:extLst>
          </p:cNvPr>
          <p:cNvSpPr/>
          <p:nvPr/>
        </p:nvSpPr>
        <p:spPr>
          <a:xfrm>
            <a:off x="0" y="6519310"/>
            <a:ext cx="1202573" cy="307777"/>
          </a:xfrm>
          <a:prstGeom prst="rect">
            <a:avLst/>
          </a:prstGeom>
        </p:spPr>
        <p:txBody>
          <a:bodyPr wrap="none">
            <a:spAutoFit/>
          </a:bodyPr>
          <a:lstStyle/>
          <a:p>
            <a:r>
              <a:rPr lang="en-US" sz="1400" i="1" dirty="0">
                <a:solidFill>
                  <a:schemeClr val="bg1"/>
                </a:solidFill>
              </a:rPr>
              <a:t>D&amp;C 58:42-43</a:t>
            </a:r>
            <a:endParaRPr lang="en-US" sz="1400" dirty="0">
              <a:solidFill>
                <a:schemeClr val="bg1"/>
              </a:solidFill>
            </a:endParaRPr>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Repentance</a:t>
            </a:r>
          </a:p>
        </p:txBody>
      </p:sp>
      <p:sp>
        <p:nvSpPr>
          <p:cNvPr id="6" name="Rectangle 5">
            <a:extLst>
              <a:ext uri="{FF2B5EF4-FFF2-40B4-BE49-F238E27FC236}">
                <a16:creationId xmlns:a16="http://schemas.microsoft.com/office/drawing/2014/main" id="{0BC404C2-7CD2-47B5-8DD4-3EC56B9E4766}"/>
              </a:ext>
            </a:extLst>
          </p:cNvPr>
          <p:cNvSpPr/>
          <p:nvPr/>
        </p:nvSpPr>
        <p:spPr>
          <a:xfrm>
            <a:off x="5573027" y="1859339"/>
            <a:ext cx="5592278" cy="3139321"/>
          </a:xfrm>
          <a:prstGeom prst="rect">
            <a:avLst/>
          </a:prstGeom>
        </p:spPr>
        <p:txBody>
          <a:bodyPr wrap="square">
            <a:spAutoFit/>
          </a:bodyPr>
          <a:lstStyle/>
          <a:p>
            <a:r>
              <a:rPr lang="en-US" dirty="0">
                <a:solidFill>
                  <a:schemeClr val="bg1"/>
                </a:solidFill>
              </a:rPr>
              <a:t>Repentance includes recognizing our sins; feeling remorse, or godly sorrow, for committing sin; confessing our sins to Heavenly Father and, if necessary, to others; forsaking sin; seeking to restore, as far as possible, all that has been damaged as a result of our sins; and living a life of obedience to God’s commandments.</a:t>
            </a:r>
          </a:p>
          <a:p>
            <a:endParaRPr lang="en-US" dirty="0">
              <a:solidFill>
                <a:schemeClr val="bg1"/>
              </a:solidFill>
            </a:endParaRPr>
          </a:p>
          <a:p>
            <a:r>
              <a:rPr lang="en-US" dirty="0">
                <a:solidFill>
                  <a:schemeClr val="bg1"/>
                </a:solidFill>
              </a:rPr>
              <a:t>The Lord promises to forgive us of our sins at baptism, and we renew that covenant each time we sincerely partake of the sacrament with the intent of remembering the Savior and keeping His commandments.</a:t>
            </a:r>
          </a:p>
        </p:txBody>
      </p:sp>
      <p:pic>
        <p:nvPicPr>
          <p:cNvPr id="4" name="Picture 3">
            <a:extLst>
              <a:ext uri="{FF2B5EF4-FFF2-40B4-BE49-F238E27FC236}">
                <a16:creationId xmlns:a16="http://schemas.microsoft.com/office/drawing/2014/main" id="{1B1E50FB-FDC4-4120-A899-4F6CFB53C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85" y="1284804"/>
            <a:ext cx="4201595" cy="4201595"/>
          </a:xfrm>
          <a:prstGeom prst="rect">
            <a:avLst/>
          </a:prstGeom>
        </p:spPr>
      </p:pic>
      <p:sp>
        <p:nvSpPr>
          <p:cNvPr id="2" name="TextBox 1">
            <a:extLst>
              <a:ext uri="{FF2B5EF4-FFF2-40B4-BE49-F238E27FC236}">
                <a16:creationId xmlns:a16="http://schemas.microsoft.com/office/drawing/2014/main" id="{45698171-F685-FE64-2AE2-4D830AD26B60}"/>
              </a:ext>
            </a:extLst>
          </p:cNvPr>
          <p:cNvSpPr txBox="1"/>
          <p:nvPr/>
        </p:nvSpPr>
        <p:spPr>
          <a:xfrm>
            <a:off x="6071120" y="6534834"/>
            <a:ext cx="6120880" cy="276999"/>
          </a:xfrm>
          <a:prstGeom prst="rect">
            <a:avLst/>
          </a:prstGeom>
          <a:noFill/>
        </p:spPr>
        <p:txBody>
          <a:bodyPr wrap="square">
            <a:spAutoFit/>
          </a:bodyPr>
          <a:lstStyle/>
          <a:p>
            <a:pPr algn="r"/>
            <a:r>
              <a:rPr lang="en-US" sz="1200" dirty="0">
                <a:solidFill>
                  <a:schemeClr val="bg1"/>
                </a:solidFill>
              </a:rPr>
              <a:t>Old Testament Seminary Teachers Manual 2019</a:t>
            </a:r>
          </a:p>
        </p:txBody>
      </p:sp>
    </p:spTree>
    <p:extLst>
      <p:ext uri="{BB962C8B-B14F-4D97-AF65-F5344CB8AC3E}">
        <p14:creationId xmlns:p14="http://schemas.microsoft.com/office/powerpoint/2010/main" val="4299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Sincere Repentance</a:t>
            </a:r>
          </a:p>
        </p:txBody>
      </p:sp>
      <p:sp>
        <p:nvSpPr>
          <p:cNvPr id="6" name="Rectangle 5">
            <a:extLst>
              <a:ext uri="{FF2B5EF4-FFF2-40B4-BE49-F238E27FC236}">
                <a16:creationId xmlns:a16="http://schemas.microsoft.com/office/drawing/2014/main" id="{0BC404C2-7CD2-47B5-8DD4-3EC56B9E4766}"/>
              </a:ext>
            </a:extLst>
          </p:cNvPr>
          <p:cNvSpPr/>
          <p:nvPr/>
        </p:nvSpPr>
        <p:spPr>
          <a:xfrm>
            <a:off x="3299860" y="812673"/>
            <a:ext cx="5592278" cy="923330"/>
          </a:xfrm>
          <a:prstGeom prst="rect">
            <a:avLst/>
          </a:prstGeom>
        </p:spPr>
        <p:txBody>
          <a:bodyPr wrap="square">
            <a:spAutoFit/>
          </a:bodyPr>
          <a:lstStyle/>
          <a:p>
            <a:pPr algn="ctr"/>
            <a:r>
              <a:rPr lang="en-US" dirty="0">
                <a:solidFill>
                  <a:schemeClr val="bg1"/>
                </a:solidFill>
              </a:rPr>
              <a:t>Through sincere repentance and the grace offered through Jesus Christ’s Atonement, we can receive God’s forgiveness and feel peace. </a:t>
            </a:r>
          </a:p>
        </p:txBody>
      </p:sp>
      <p:pic>
        <p:nvPicPr>
          <p:cNvPr id="3074" name="Picture 2" descr="Image result for repentance">
            <a:extLst>
              <a:ext uri="{FF2B5EF4-FFF2-40B4-BE49-F238E27FC236}">
                <a16:creationId xmlns:a16="http://schemas.microsoft.com/office/drawing/2014/main" id="{436C0639-9E4E-4FDC-9EFF-4303E561E4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378"/>
          <a:stretch/>
        </p:blipFill>
        <p:spPr bwMode="auto">
          <a:xfrm>
            <a:off x="2146973" y="1904004"/>
            <a:ext cx="7898053" cy="36796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9ADDD48-59A1-41F3-B98F-87B4728F61E8}"/>
              </a:ext>
            </a:extLst>
          </p:cNvPr>
          <p:cNvSpPr/>
          <p:nvPr/>
        </p:nvSpPr>
        <p:spPr>
          <a:xfrm>
            <a:off x="3299860" y="5751663"/>
            <a:ext cx="5592278" cy="923330"/>
          </a:xfrm>
          <a:prstGeom prst="rect">
            <a:avLst/>
          </a:prstGeom>
        </p:spPr>
        <p:txBody>
          <a:bodyPr wrap="square">
            <a:spAutoFit/>
          </a:bodyPr>
          <a:lstStyle/>
          <a:p>
            <a:pPr algn="ctr"/>
            <a:r>
              <a:rPr lang="en-US" dirty="0">
                <a:solidFill>
                  <a:schemeClr val="bg1"/>
                </a:solidFill>
              </a:rPr>
              <a:t>We feel the influence of the Spirit in greater abundance, and we are more prepared to live eternally with our Heavenly Father and His Son.</a:t>
            </a:r>
          </a:p>
        </p:txBody>
      </p:sp>
      <p:sp>
        <p:nvSpPr>
          <p:cNvPr id="2" name="TextBox 1">
            <a:extLst>
              <a:ext uri="{FF2B5EF4-FFF2-40B4-BE49-F238E27FC236}">
                <a16:creationId xmlns:a16="http://schemas.microsoft.com/office/drawing/2014/main" id="{16E6E819-F28F-DEE2-C0D5-54F5FF1BB911}"/>
              </a:ext>
            </a:extLst>
          </p:cNvPr>
          <p:cNvSpPr txBox="1"/>
          <p:nvPr/>
        </p:nvSpPr>
        <p:spPr>
          <a:xfrm>
            <a:off x="6071120" y="6534834"/>
            <a:ext cx="6120880" cy="276999"/>
          </a:xfrm>
          <a:prstGeom prst="rect">
            <a:avLst/>
          </a:prstGeom>
          <a:noFill/>
        </p:spPr>
        <p:txBody>
          <a:bodyPr wrap="square">
            <a:spAutoFit/>
          </a:bodyPr>
          <a:lstStyle/>
          <a:p>
            <a:pPr algn="r"/>
            <a:r>
              <a:rPr lang="en-US" sz="1200" dirty="0">
                <a:solidFill>
                  <a:schemeClr val="bg1"/>
                </a:solidFill>
              </a:rPr>
              <a:t>Old Testament Seminary Teachers Manual 2019</a:t>
            </a:r>
          </a:p>
        </p:txBody>
      </p:sp>
    </p:spTree>
    <p:extLst>
      <p:ext uri="{BB962C8B-B14F-4D97-AF65-F5344CB8AC3E}">
        <p14:creationId xmlns:p14="http://schemas.microsoft.com/office/powerpoint/2010/main" val="344240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B56D0F8-CC07-40ED-90A6-33ADA9E927D9}"/>
              </a:ext>
            </a:extLst>
          </p:cNvPr>
          <p:cNvSpPr/>
          <p:nvPr/>
        </p:nvSpPr>
        <p:spPr>
          <a:xfrm>
            <a:off x="6535554" y="1606950"/>
            <a:ext cx="5188016" cy="4339650"/>
          </a:xfrm>
          <a:prstGeom prst="rect">
            <a:avLst/>
          </a:prstGeom>
        </p:spPr>
        <p:txBody>
          <a:bodyPr wrap="square">
            <a:spAutoFit/>
          </a:bodyPr>
          <a:lstStyle/>
          <a:p>
            <a:r>
              <a:rPr lang="en-US" sz="2000" b="0" i="0" dirty="0">
                <a:solidFill>
                  <a:schemeClr val="bg1"/>
                </a:solidFill>
                <a:effectLst/>
                <a:latin typeface="Calibri" panose="020F0502020204030204" pitchFamily="34" charset="0"/>
              </a:rPr>
              <a:t>“Sometimes in our repentance, in our daily efforts to become more Christlike, we find ourselves repeatedly struggling with the same difficulties. </a:t>
            </a:r>
          </a:p>
          <a:p>
            <a:endParaRPr lang="en-US" sz="2000" dirty="0">
              <a:solidFill>
                <a:schemeClr val="bg1"/>
              </a:solidFill>
              <a:latin typeface="Calibri" panose="020F0502020204030204" pitchFamily="34" charset="0"/>
            </a:endParaRPr>
          </a:p>
          <a:p>
            <a:r>
              <a:rPr lang="en-US" sz="2000" b="0" i="0" dirty="0">
                <a:solidFill>
                  <a:schemeClr val="bg1"/>
                </a:solidFill>
                <a:effectLst/>
                <a:latin typeface="Calibri" panose="020F0502020204030204" pitchFamily="34" charset="0"/>
              </a:rPr>
              <a:t>As if we were climbing a tree-covered mountain, at times we don’t see our progress until we get closer to the top and look back from the high ridges. </a:t>
            </a:r>
          </a:p>
          <a:p>
            <a:endParaRPr lang="en-US" sz="2000" dirty="0">
              <a:solidFill>
                <a:schemeClr val="bg1"/>
              </a:solidFill>
              <a:latin typeface="Calibri" panose="020F0502020204030204" pitchFamily="34" charset="0"/>
            </a:endParaRPr>
          </a:p>
          <a:p>
            <a:r>
              <a:rPr lang="en-US" sz="2000" b="0" i="0" dirty="0">
                <a:solidFill>
                  <a:schemeClr val="bg1"/>
                </a:solidFill>
                <a:effectLst/>
                <a:latin typeface="Calibri" panose="020F0502020204030204" pitchFamily="34" charset="0"/>
              </a:rPr>
              <a:t>Don’t be discouraged. If you are striving and working to repent, you are in the process of repenting.”</a:t>
            </a:r>
          </a:p>
          <a:p>
            <a:r>
              <a:rPr lang="en-US" sz="1600" dirty="0">
                <a:solidFill>
                  <a:schemeClr val="bg1"/>
                </a:solidFill>
                <a:latin typeface="Calibri" panose="020F0502020204030204" pitchFamily="34" charset="0"/>
              </a:rPr>
              <a:t>Neil L. Andersen</a:t>
            </a:r>
            <a:endParaRPr lang="en-US" sz="1600" dirty="0">
              <a:solidFill>
                <a:schemeClr val="bg1"/>
              </a:solidFill>
            </a:endParaRPr>
          </a:p>
        </p:txBody>
      </p:sp>
      <p:pic>
        <p:nvPicPr>
          <p:cNvPr id="4100" name="Picture 4" descr="Image result for teen climbing a mountain">
            <a:extLst>
              <a:ext uri="{FF2B5EF4-FFF2-40B4-BE49-F238E27FC236}">
                <a16:creationId xmlns:a16="http://schemas.microsoft.com/office/drawing/2014/main" id="{DE5F8EA6-E91B-4708-8EDF-5BA8081E8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77" y="1962766"/>
            <a:ext cx="57912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D24E5CF-8D41-4181-8BD3-A33E146EB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935" y="159150"/>
            <a:ext cx="1085850" cy="1447800"/>
          </a:xfrm>
          <a:prstGeom prst="rect">
            <a:avLst/>
          </a:prstGeom>
        </p:spPr>
      </p:pic>
    </p:spTree>
    <p:extLst>
      <p:ext uri="{BB962C8B-B14F-4D97-AF65-F5344CB8AC3E}">
        <p14:creationId xmlns:p14="http://schemas.microsoft.com/office/powerpoint/2010/main" val="63764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B56D0F8-CC07-40ED-90A6-33ADA9E927D9}"/>
              </a:ext>
            </a:extLst>
          </p:cNvPr>
          <p:cNvSpPr/>
          <p:nvPr/>
        </p:nvSpPr>
        <p:spPr>
          <a:xfrm>
            <a:off x="6457148" y="2371611"/>
            <a:ext cx="5852159" cy="2523768"/>
          </a:xfrm>
          <a:prstGeom prst="rect">
            <a:avLst/>
          </a:prstGeom>
        </p:spPr>
        <p:txBody>
          <a:bodyPr wrap="square">
            <a:spAutoFit/>
          </a:bodyPr>
          <a:lstStyle/>
          <a:p>
            <a:pPr fontAlgn="base"/>
            <a:r>
              <a:rPr lang="en-US" sz="2800" dirty="0">
                <a:solidFill>
                  <a:schemeClr val="bg1"/>
                </a:solidFill>
                <a:latin typeface="Calibri" panose="020F0502020204030204" pitchFamily="34" charset="0"/>
              </a:rPr>
              <a:t>“God cares a lot more about who we are and who we are becoming than about who we once were.</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He cares that we keep on trying.” </a:t>
            </a:r>
          </a:p>
          <a:p>
            <a:pPr fontAlgn="base"/>
            <a:r>
              <a:rPr lang="en-US" dirty="0">
                <a:solidFill>
                  <a:schemeClr val="bg1"/>
                </a:solidFill>
                <a:latin typeface="Calibri" panose="020F0502020204030204" pitchFamily="34" charset="0"/>
              </a:rPr>
              <a:t>Dale G. </a:t>
            </a:r>
            <a:r>
              <a:rPr lang="en-US" dirty="0" err="1">
                <a:solidFill>
                  <a:schemeClr val="bg1"/>
                </a:solidFill>
                <a:latin typeface="Calibri" panose="020F0502020204030204" pitchFamily="34" charset="0"/>
              </a:rPr>
              <a:t>Renlund</a:t>
            </a:r>
            <a:endParaRPr lang="en-US" dirty="0">
              <a:solidFill>
                <a:schemeClr val="bg1"/>
              </a:solidFill>
              <a:latin typeface="Calibri" panose="020F0502020204030204" pitchFamily="34" charset="0"/>
            </a:endParaRPr>
          </a:p>
        </p:txBody>
      </p:sp>
      <p:pic>
        <p:nvPicPr>
          <p:cNvPr id="6" name="Picture 5">
            <a:extLst>
              <a:ext uri="{FF2B5EF4-FFF2-40B4-BE49-F238E27FC236}">
                <a16:creationId xmlns:a16="http://schemas.microsoft.com/office/drawing/2014/main" id="{1293EC3B-873B-41CD-AB09-1B1A77BD4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274" y="199689"/>
            <a:ext cx="925629" cy="1231087"/>
          </a:xfrm>
          <a:prstGeom prst="rect">
            <a:avLst/>
          </a:prstGeom>
        </p:spPr>
      </p:pic>
      <p:pic>
        <p:nvPicPr>
          <p:cNvPr id="8" name="Picture 7">
            <a:extLst>
              <a:ext uri="{FF2B5EF4-FFF2-40B4-BE49-F238E27FC236}">
                <a16:creationId xmlns:a16="http://schemas.microsoft.com/office/drawing/2014/main" id="{63927753-76D7-4806-AFBC-D129DD00D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0" y="1823745"/>
            <a:ext cx="5664200" cy="3619500"/>
          </a:xfrm>
          <a:prstGeom prst="rect">
            <a:avLst/>
          </a:prstGeom>
        </p:spPr>
      </p:pic>
    </p:spTree>
    <p:extLst>
      <p:ext uri="{BB962C8B-B14F-4D97-AF65-F5344CB8AC3E}">
        <p14:creationId xmlns:p14="http://schemas.microsoft.com/office/powerpoint/2010/main" val="41752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A20C02DC-8CD2-4B82-B6D9-4F928857EF80}"/>
              </a:ext>
            </a:extLst>
          </p:cNvPr>
          <p:cNvGrpSpPr/>
          <p:nvPr/>
        </p:nvGrpSpPr>
        <p:grpSpPr>
          <a:xfrm>
            <a:off x="3808083" y="215496"/>
            <a:ext cx="3612996" cy="4991855"/>
            <a:chOff x="689497" y="1596899"/>
            <a:chExt cx="1962495" cy="2711459"/>
          </a:xfrm>
          <a:solidFill>
            <a:schemeClr val="tx1"/>
          </a:solidFill>
        </p:grpSpPr>
        <p:grpSp>
          <p:nvGrpSpPr>
            <p:cNvPr id="8" name="Group 7">
              <a:extLst>
                <a:ext uri="{FF2B5EF4-FFF2-40B4-BE49-F238E27FC236}">
                  <a16:creationId xmlns:a16="http://schemas.microsoft.com/office/drawing/2014/main" id="{307166C1-02DE-40C9-8147-54BA82071928}"/>
                </a:ext>
              </a:extLst>
            </p:cNvPr>
            <p:cNvGrpSpPr/>
            <p:nvPr/>
          </p:nvGrpSpPr>
          <p:grpSpPr>
            <a:xfrm>
              <a:off x="689497" y="1596899"/>
              <a:ext cx="1962495" cy="2529889"/>
              <a:chOff x="689497" y="1596899"/>
              <a:chExt cx="1962495" cy="2529889"/>
            </a:xfrm>
            <a:grpFill/>
          </p:grpSpPr>
          <p:sp>
            <p:nvSpPr>
              <p:cNvPr id="10" name="Freeform: Shape 9">
                <a:extLst>
                  <a:ext uri="{FF2B5EF4-FFF2-40B4-BE49-F238E27FC236}">
                    <a16:creationId xmlns:a16="http://schemas.microsoft.com/office/drawing/2014/main" id="{35D94831-6758-4D87-A467-61CE0910B6BD}"/>
                  </a:ext>
                </a:extLst>
              </p:cNvPr>
              <p:cNvSpPr/>
              <p:nvPr/>
            </p:nvSpPr>
            <p:spPr>
              <a:xfrm rot="8541183">
                <a:off x="689497" y="1596899"/>
                <a:ext cx="1962495" cy="1833174"/>
              </a:xfrm>
              <a:custGeom>
                <a:avLst/>
                <a:gdLst>
                  <a:gd name="connsiteX0" fmla="*/ 517647 w 1962495"/>
                  <a:gd name="connsiteY0" fmla="*/ 1621106 h 1833174"/>
                  <a:gd name="connsiteX1" fmla="*/ 437580 w 1962495"/>
                  <a:gd name="connsiteY1" fmla="*/ 1558823 h 1833174"/>
                  <a:gd name="connsiteX2" fmla="*/ 146467 w 1962495"/>
                  <a:gd name="connsiteY2" fmla="*/ 0 h 1833174"/>
                  <a:gd name="connsiteX3" fmla="*/ 183732 w 1962495"/>
                  <a:gd name="connsiteY3" fmla="*/ 28690 h 1833174"/>
                  <a:gd name="connsiteX4" fmla="*/ 176494 w 1962495"/>
                  <a:gd name="connsiteY4" fmla="*/ 50364 h 1833174"/>
                  <a:gd name="connsiteX5" fmla="*/ 334431 w 1962495"/>
                  <a:gd name="connsiteY5" fmla="*/ 310037 h 1833174"/>
                  <a:gd name="connsiteX6" fmla="*/ 625692 w 1962495"/>
                  <a:gd name="connsiteY6" fmla="*/ 396880 h 1833174"/>
                  <a:gd name="connsiteX7" fmla="*/ 635368 w 1962495"/>
                  <a:gd name="connsiteY7" fmla="*/ 390555 h 1833174"/>
                  <a:gd name="connsiteX8" fmla="*/ 623957 w 1962495"/>
                  <a:gd name="connsiteY8" fmla="*/ 427240 h 1833174"/>
                  <a:gd name="connsiteX9" fmla="*/ 797060 w 1962495"/>
                  <a:gd name="connsiteY9" fmla="*/ 698613 h 1833174"/>
                  <a:gd name="connsiteX10" fmla="*/ 1103486 w 1962495"/>
                  <a:gd name="connsiteY10" fmla="*/ 797154 h 1833174"/>
                  <a:gd name="connsiteX11" fmla="*/ 1146780 w 1962495"/>
                  <a:gd name="connsiteY11" fmla="*/ 770118 h 1833174"/>
                  <a:gd name="connsiteX12" fmla="*/ 1150078 w 1962495"/>
                  <a:gd name="connsiteY12" fmla="*/ 772657 h 1833174"/>
                  <a:gd name="connsiteX13" fmla="*/ 1130667 w 1962495"/>
                  <a:gd name="connsiteY13" fmla="*/ 835064 h 1833174"/>
                  <a:gd name="connsiteX14" fmla="*/ 1303770 w 1962495"/>
                  <a:gd name="connsiteY14" fmla="*/ 1106437 h 1833174"/>
                  <a:gd name="connsiteX15" fmla="*/ 1610197 w 1962495"/>
                  <a:gd name="connsiteY15" fmla="*/ 1204978 h 1833174"/>
                  <a:gd name="connsiteX16" fmla="*/ 1618145 w 1962495"/>
                  <a:gd name="connsiteY16" fmla="*/ 1200015 h 1833174"/>
                  <a:gd name="connsiteX17" fmla="*/ 1609278 w 1962495"/>
                  <a:gd name="connsiteY17" fmla="*/ 1226962 h 1833174"/>
                  <a:gd name="connsiteX18" fmla="*/ 1738803 w 1962495"/>
                  <a:gd name="connsiteY18" fmla="*/ 1437660 h 1833174"/>
                  <a:gd name="connsiteX19" fmla="*/ 1905010 w 1962495"/>
                  <a:gd name="connsiteY19" fmla="*/ 1512748 h 1833174"/>
                  <a:gd name="connsiteX20" fmla="*/ 1962495 w 1962495"/>
                  <a:gd name="connsiteY20" fmla="*/ 1510061 h 1833174"/>
                  <a:gd name="connsiteX21" fmla="*/ 1858936 w 1962495"/>
                  <a:gd name="connsiteY21" fmla="*/ 1604489 h 1833174"/>
                  <a:gd name="connsiteX22" fmla="*/ 517647 w 1962495"/>
                  <a:gd name="connsiteY22" fmla="*/ 1621106 h 183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2495" h="1833174">
                    <a:moveTo>
                      <a:pt x="517647" y="1621106"/>
                    </a:moveTo>
                    <a:cubicBezTo>
                      <a:pt x="490366" y="1601693"/>
                      <a:pt x="463651" y="1580934"/>
                      <a:pt x="437580" y="1558823"/>
                    </a:cubicBezTo>
                    <a:cubicBezTo>
                      <a:pt x="-6537" y="1182159"/>
                      <a:pt x="-129263" y="525001"/>
                      <a:pt x="146467" y="0"/>
                    </a:cubicBezTo>
                    <a:lnTo>
                      <a:pt x="183732" y="28690"/>
                    </a:lnTo>
                    <a:lnTo>
                      <a:pt x="176494" y="50364"/>
                    </a:lnTo>
                    <a:cubicBezTo>
                      <a:pt x="174323" y="129691"/>
                      <a:pt x="233464" y="232150"/>
                      <a:pt x="334431" y="310037"/>
                    </a:cubicBezTo>
                    <a:cubicBezTo>
                      <a:pt x="435398" y="387924"/>
                      <a:pt x="549514" y="419118"/>
                      <a:pt x="625692" y="396880"/>
                    </a:cubicBezTo>
                    <a:lnTo>
                      <a:pt x="635368" y="390555"/>
                    </a:lnTo>
                    <a:lnTo>
                      <a:pt x="623957" y="427240"/>
                    </a:lnTo>
                    <a:cubicBezTo>
                      <a:pt x="624285" y="508496"/>
                      <a:pt x="689276" y="615467"/>
                      <a:pt x="797060" y="698613"/>
                    </a:cubicBezTo>
                    <a:cubicBezTo>
                      <a:pt x="904844" y="781758"/>
                      <a:pt x="1024809" y="817464"/>
                      <a:pt x="1103486" y="797154"/>
                    </a:cubicBezTo>
                    <a:lnTo>
                      <a:pt x="1146780" y="770118"/>
                    </a:lnTo>
                    <a:lnTo>
                      <a:pt x="1150078" y="772657"/>
                    </a:lnTo>
                    <a:lnTo>
                      <a:pt x="1130667" y="835064"/>
                    </a:lnTo>
                    <a:cubicBezTo>
                      <a:pt x="1130996" y="916320"/>
                      <a:pt x="1195986" y="1023291"/>
                      <a:pt x="1303770" y="1106437"/>
                    </a:cubicBezTo>
                    <a:cubicBezTo>
                      <a:pt x="1411554" y="1189583"/>
                      <a:pt x="1531520" y="1225288"/>
                      <a:pt x="1610197" y="1204978"/>
                    </a:cubicBezTo>
                    <a:lnTo>
                      <a:pt x="1618145" y="1200015"/>
                    </a:lnTo>
                    <a:lnTo>
                      <a:pt x="1609278" y="1226962"/>
                    </a:lnTo>
                    <a:cubicBezTo>
                      <a:pt x="1607961" y="1291047"/>
                      <a:pt x="1656492" y="1374164"/>
                      <a:pt x="1738803" y="1437660"/>
                    </a:cubicBezTo>
                    <a:cubicBezTo>
                      <a:pt x="1793677" y="1479991"/>
                      <a:pt x="1853175" y="1505586"/>
                      <a:pt x="1905010" y="1512748"/>
                    </a:cubicBezTo>
                    <a:lnTo>
                      <a:pt x="1962495" y="1510061"/>
                    </a:lnTo>
                    <a:lnTo>
                      <a:pt x="1858936" y="1604489"/>
                    </a:lnTo>
                    <a:cubicBezTo>
                      <a:pt x="1463269" y="1900622"/>
                      <a:pt x="926856" y="1912305"/>
                      <a:pt x="517647" y="162110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a16="http://schemas.microsoft.com/office/drawing/2014/main" id="{ABA4D134-354E-41F7-97AB-81D696AECA98}"/>
                  </a:ext>
                </a:extLst>
              </p:cNvPr>
              <p:cNvSpPr/>
              <p:nvPr/>
            </p:nvSpPr>
            <p:spPr>
              <a:xfrm>
                <a:off x="1596995" y="2411359"/>
                <a:ext cx="45719" cy="1715429"/>
              </a:xfrm>
              <a:prstGeom prst="roundRect">
                <a:avLst>
                  <a:gd name="adj" fmla="val 405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6AABF6-B6B4-46B0-847C-6626DF1389BD}"/>
                  </a:ext>
                </a:extLst>
              </p:cNvPr>
              <p:cNvSpPr/>
              <p:nvPr/>
            </p:nvSpPr>
            <p:spPr>
              <a:xfrm rot="442899">
                <a:off x="1560147" y="1613073"/>
                <a:ext cx="149286" cy="32023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reeform: Shape 8">
              <a:extLst>
                <a:ext uri="{FF2B5EF4-FFF2-40B4-BE49-F238E27FC236}">
                  <a16:creationId xmlns:a16="http://schemas.microsoft.com/office/drawing/2014/main" id="{105451A4-694C-423F-B730-379163B3B81F}"/>
                </a:ext>
              </a:extLst>
            </p:cNvPr>
            <p:cNvSpPr/>
            <p:nvPr/>
          </p:nvSpPr>
          <p:spPr>
            <a:xfrm>
              <a:off x="1206250" y="4076178"/>
              <a:ext cx="436464" cy="232180"/>
            </a:xfrm>
            <a:custGeom>
              <a:avLst/>
              <a:gdLst>
                <a:gd name="connsiteX0" fmla="*/ 2816 w 436464"/>
                <a:gd name="connsiteY0" fmla="*/ 0 h 232180"/>
                <a:gd name="connsiteX1" fmla="*/ 39885 w 436464"/>
                <a:gd name="connsiteY1" fmla="*/ 0 h 232180"/>
                <a:gd name="connsiteX2" fmla="*/ 37069 w 436464"/>
                <a:gd name="connsiteY2" fmla="*/ 13948 h 232180"/>
                <a:gd name="connsiteX3" fmla="*/ 218232 w 436464"/>
                <a:gd name="connsiteY3" fmla="*/ 195111 h 232180"/>
                <a:gd name="connsiteX4" fmla="*/ 399395 w 436464"/>
                <a:gd name="connsiteY4" fmla="*/ 13948 h 232180"/>
                <a:gd name="connsiteX5" fmla="*/ 396579 w 436464"/>
                <a:gd name="connsiteY5" fmla="*/ 0 h 232180"/>
                <a:gd name="connsiteX6" fmla="*/ 433648 w 436464"/>
                <a:gd name="connsiteY6" fmla="*/ 0 h 232180"/>
                <a:gd name="connsiteX7" fmla="*/ 436464 w 436464"/>
                <a:gd name="connsiteY7" fmla="*/ 13948 h 232180"/>
                <a:gd name="connsiteX8" fmla="*/ 218232 w 436464"/>
                <a:gd name="connsiteY8" fmla="*/ 232180 h 232180"/>
                <a:gd name="connsiteX9" fmla="*/ 0 w 436464"/>
                <a:gd name="connsiteY9" fmla="*/ 13948 h 2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464" h="232180">
                  <a:moveTo>
                    <a:pt x="2816" y="0"/>
                  </a:moveTo>
                  <a:lnTo>
                    <a:pt x="39885" y="0"/>
                  </a:lnTo>
                  <a:lnTo>
                    <a:pt x="37069" y="13948"/>
                  </a:lnTo>
                  <a:cubicBezTo>
                    <a:pt x="37069" y="114002"/>
                    <a:pt x="118178" y="195111"/>
                    <a:pt x="218232" y="195111"/>
                  </a:cubicBezTo>
                  <a:cubicBezTo>
                    <a:pt x="318286" y="195111"/>
                    <a:pt x="399395" y="114002"/>
                    <a:pt x="399395" y="13948"/>
                  </a:cubicBezTo>
                  <a:lnTo>
                    <a:pt x="396579" y="0"/>
                  </a:lnTo>
                  <a:lnTo>
                    <a:pt x="433648" y="0"/>
                  </a:lnTo>
                  <a:lnTo>
                    <a:pt x="436464" y="13948"/>
                  </a:lnTo>
                  <a:cubicBezTo>
                    <a:pt x="436464" y="134474"/>
                    <a:pt x="338758" y="232180"/>
                    <a:pt x="218232" y="232180"/>
                  </a:cubicBezTo>
                  <a:cubicBezTo>
                    <a:pt x="97706" y="232180"/>
                    <a:pt x="0" y="134474"/>
                    <a:pt x="0" y="13948"/>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a:extLst>
              <a:ext uri="{FF2B5EF4-FFF2-40B4-BE49-F238E27FC236}">
                <a16:creationId xmlns:a16="http://schemas.microsoft.com/office/drawing/2014/main" id="{2FA9867A-EEBC-4E2C-AE80-66ECF6DAC09A}"/>
              </a:ext>
            </a:extLst>
          </p:cNvPr>
          <p:cNvSpPr/>
          <p:nvPr/>
        </p:nvSpPr>
        <p:spPr>
          <a:xfrm>
            <a:off x="3866154" y="929210"/>
            <a:ext cx="3496854"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What is the purpose of an umbrella? </a:t>
            </a:r>
            <a:endParaRPr lang="en-US" dirty="0">
              <a:solidFill>
                <a:schemeClr val="bg1"/>
              </a:solidFill>
            </a:endParaRPr>
          </a:p>
        </p:txBody>
      </p:sp>
      <p:sp>
        <p:nvSpPr>
          <p:cNvPr id="5" name="Rectangle 4">
            <a:extLst>
              <a:ext uri="{FF2B5EF4-FFF2-40B4-BE49-F238E27FC236}">
                <a16:creationId xmlns:a16="http://schemas.microsoft.com/office/drawing/2014/main" id="{1FC0D2FF-7916-4C43-95A0-F2F89798357A}"/>
              </a:ext>
            </a:extLst>
          </p:cNvPr>
          <p:cNvSpPr/>
          <p:nvPr/>
        </p:nvSpPr>
        <p:spPr>
          <a:xfrm>
            <a:off x="3503545" y="2406636"/>
            <a:ext cx="4437994" cy="646331"/>
          </a:xfrm>
          <a:prstGeom prst="rect">
            <a:avLst/>
          </a:prstGeom>
        </p:spPr>
        <p:txBody>
          <a:bodyPr wrap="square">
            <a:spAutoFit/>
          </a:bodyPr>
          <a:lstStyle/>
          <a:p>
            <a:pPr algn="ctr"/>
            <a:r>
              <a:rPr lang="en-US" b="0" i="0" dirty="0">
                <a:solidFill>
                  <a:srgbClr val="FFFF00"/>
                </a:solidFill>
                <a:effectLst/>
                <a:latin typeface="Calibri" panose="020F0502020204030204" pitchFamily="34" charset="0"/>
              </a:rPr>
              <a:t>To provide protection or a covering from rain or sunlight</a:t>
            </a:r>
            <a:endParaRPr lang="en-US" dirty="0">
              <a:solidFill>
                <a:srgbClr val="FFFF00"/>
              </a:solidFill>
            </a:endParaRPr>
          </a:p>
        </p:txBody>
      </p:sp>
      <p:sp>
        <p:nvSpPr>
          <p:cNvPr id="13" name="Rectangle 12">
            <a:extLst>
              <a:ext uri="{FF2B5EF4-FFF2-40B4-BE49-F238E27FC236}">
                <a16:creationId xmlns:a16="http://schemas.microsoft.com/office/drawing/2014/main" id="{5E52731B-E3B1-4693-A668-95D3A5AD3497}"/>
              </a:ext>
            </a:extLst>
          </p:cNvPr>
          <p:cNvSpPr/>
          <p:nvPr/>
        </p:nvSpPr>
        <p:spPr>
          <a:xfrm>
            <a:off x="455545" y="3148014"/>
            <a:ext cx="4032285" cy="2400657"/>
          </a:xfrm>
          <a:prstGeom prst="rect">
            <a:avLst/>
          </a:prstGeom>
        </p:spPr>
        <p:txBody>
          <a:bodyPr wrap="square">
            <a:spAutoFit/>
          </a:bodyPr>
          <a:lstStyle/>
          <a:p>
            <a:pPr algn="ctr"/>
            <a:r>
              <a:rPr lang="en-US" sz="6000" b="0" i="1" dirty="0" err="1">
                <a:solidFill>
                  <a:schemeClr val="bg1"/>
                </a:solidFill>
                <a:effectLst/>
                <a:latin typeface="Calibri" panose="020F0502020204030204" pitchFamily="34" charset="0"/>
              </a:rPr>
              <a:t>kaphar</a:t>
            </a:r>
            <a:r>
              <a:rPr lang="en-US" sz="6000"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“in Hebrew, the basic word for atonement is </a:t>
            </a:r>
            <a:r>
              <a:rPr lang="en-US" b="0" i="1" dirty="0" err="1">
                <a:solidFill>
                  <a:schemeClr val="bg1"/>
                </a:solidFill>
                <a:effectLst/>
                <a:latin typeface="Calibri" panose="020F0502020204030204" pitchFamily="34" charset="0"/>
              </a:rPr>
              <a:t>kaphar</a:t>
            </a:r>
            <a:r>
              <a:rPr lang="en-US" b="0" i="1" dirty="0">
                <a:solidFill>
                  <a:schemeClr val="bg1"/>
                </a:solidFill>
                <a:effectLst/>
                <a:latin typeface="Calibri" panose="020F0502020204030204" pitchFamily="34" charset="0"/>
              </a:rPr>
              <a:t>,</a:t>
            </a:r>
            <a:r>
              <a:rPr lang="en-US" b="0" i="0" dirty="0">
                <a:solidFill>
                  <a:schemeClr val="bg1"/>
                </a:solidFill>
                <a:effectLst/>
                <a:latin typeface="Calibri" panose="020F0502020204030204" pitchFamily="34" charset="0"/>
              </a:rPr>
              <a:t> a verb that means ‘to cover’ or ‘to forgive.’” </a:t>
            </a:r>
          </a:p>
          <a:p>
            <a:r>
              <a:rPr lang="en-US" sz="1400" dirty="0">
                <a:solidFill>
                  <a:schemeClr val="bg1"/>
                </a:solidFill>
                <a:latin typeface="Calibri" panose="020F0502020204030204" pitchFamily="34" charset="0"/>
              </a:rPr>
              <a:t>Russell M. Nelson</a:t>
            </a:r>
            <a:endParaRPr lang="en-US" sz="1400" dirty="0">
              <a:solidFill>
                <a:schemeClr val="bg1"/>
              </a:solidFill>
            </a:endParaRPr>
          </a:p>
        </p:txBody>
      </p:sp>
      <p:sp>
        <p:nvSpPr>
          <p:cNvPr id="14" name="Rectangle 13">
            <a:extLst>
              <a:ext uri="{FF2B5EF4-FFF2-40B4-BE49-F238E27FC236}">
                <a16:creationId xmlns:a16="http://schemas.microsoft.com/office/drawing/2014/main" id="{880B0708-937E-4878-9C62-2FEDDDE88E7A}"/>
              </a:ext>
            </a:extLst>
          </p:cNvPr>
          <p:cNvSpPr/>
          <p:nvPr/>
        </p:nvSpPr>
        <p:spPr>
          <a:xfrm>
            <a:off x="6096000" y="3479891"/>
            <a:ext cx="5674491" cy="2246769"/>
          </a:xfrm>
          <a:prstGeom prst="rect">
            <a:avLst/>
          </a:prstGeom>
        </p:spPr>
        <p:txBody>
          <a:bodyPr wrap="square">
            <a:spAutoFit/>
          </a:bodyPr>
          <a:lstStyle/>
          <a:p>
            <a:pPr fontAlgn="base"/>
            <a:r>
              <a:rPr lang="en-US" sz="2800" b="0" i="0" dirty="0">
                <a:solidFill>
                  <a:srgbClr val="FFFF00"/>
                </a:solidFill>
                <a:effectLst/>
                <a:latin typeface="Calibri" panose="020F0502020204030204" pitchFamily="34" charset="0"/>
              </a:rPr>
              <a:t>What can the Savior cover or shelter us from through His atoning sacrifice? </a:t>
            </a:r>
            <a:endParaRPr lang="en-US" sz="2800" dirty="0">
              <a:solidFill>
                <a:srgbClr val="FFFF00"/>
              </a:solidFill>
              <a:latin typeface="Calibri" panose="020F0502020204030204" pitchFamily="34" charset="0"/>
            </a:endParaRPr>
          </a:p>
          <a:p>
            <a:pPr fontAlgn="base"/>
            <a:endParaRPr lang="en-US" sz="2800" b="0" i="0" dirty="0">
              <a:solidFill>
                <a:srgbClr val="FFFF00"/>
              </a:solidFill>
              <a:effectLst/>
              <a:latin typeface="Calibri" panose="020F0502020204030204" pitchFamily="34" charset="0"/>
            </a:endParaRPr>
          </a:p>
          <a:p>
            <a:pPr fontAlgn="base"/>
            <a:endParaRPr lang="en-US" sz="2800" b="0" i="0" dirty="0">
              <a:solidFill>
                <a:srgbClr val="FFFF00"/>
              </a:solidFill>
              <a:effectLst/>
              <a:latin typeface="Calibri" panose="020F0502020204030204" pitchFamily="34" charset="0"/>
            </a:endParaRPr>
          </a:p>
          <a:p>
            <a:pPr fontAlgn="base"/>
            <a:r>
              <a:rPr lang="en-US" sz="2800" b="0" i="0" dirty="0">
                <a:solidFill>
                  <a:srgbClr val="FFFF00"/>
                </a:solidFill>
                <a:effectLst/>
                <a:latin typeface="Calibri" panose="020F0502020204030204" pitchFamily="34" charset="0"/>
              </a:rPr>
              <a:t>Why is Jesus Christ able to do this?</a:t>
            </a:r>
          </a:p>
        </p:txBody>
      </p:sp>
      <p:pic>
        <p:nvPicPr>
          <p:cNvPr id="16" name="Picture 15">
            <a:extLst>
              <a:ext uri="{FF2B5EF4-FFF2-40B4-BE49-F238E27FC236}">
                <a16:creationId xmlns:a16="http://schemas.microsoft.com/office/drawing/2014/main" id="{4EC2FEDE-5577-4F10-B2C8-76B989881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32" y="190935"/>
            <a:ext cx="817478" cy="1021848"/>
          </a:xfrm>
          <a:prstGeom prst="rect">
            <a:avLst/>
          </a:prstGeom>
        </p:spPr>
      </p:pic>
    </p:spTree>
    <p:extLst>
      <p:ext uri="{BB962C8B-B14F-4D97-AF65-F5344CB8AC3E}">
        <p14:creationId xmlns:p14="http://schemas.microsoft.com/office/powerpoint/2010/main" val="181093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4816579-D8EC-4B53-9E53-C6380771A360}"/>
              </a:ext>
            </a:extLst>
          </p:cNvPr>
          <p:cNvSpPr/>
          <p:nvPr/>
        </p:nvSpPr>
        <p:spPr>
          <a:xfrm>
            <a:off x="6724850" y="1401810"/>
            <a:ext cx="4719587" cy="3970318"/>
          </a:xfrm>
          <a:prstGeom prst="rect">
            <a:avLst/>
          </a:prstGeom>
        </p:spPr>
        <p:txBody>
          <a:bodyPr wrap="square">
            <a:spAutoFit/>
          </a:bodyPr>
          <a:lstStyle/>
          <a:p>
            <a:pPr fontAlgn="base"/>
            <a:r>
              <a:rPr lang="en-US" b="0" i="1" dirty="0">
                <a:solidFill>
                  <a:srgbClr val="FFFF00"/>
                </a:solidFill>
                <a:effectLst/>
              </a:rPr>
              <a:t>He is despised and rejected of men; a man of sorrows, and acquainted with grief: and we hid as it were our faces from him; he was despised, and we esteemed him not.</a:t>
            </a:r>
          </a:p>
          <a:p>
            <a:pPr fontAlgn="base"/>
            <a:endParaRPr lang="en-US" b="1" i="1" dirty="0">
              <a:solidFill>
                <a:srgbClr val="FFFF00"/>
              </a:solidFill>
            </a:endParaRPr>
          </a:p>
          <a:p>
            <a:pPr fontAlgn="base"/>
            <a:r>
              <a:rPr lang="en-US" b="0" i="1" dirty="0">
                <a:solidFill>
                  <a:srgbClr val="FFFF00"/>
                </a:solidFill>
                <a:effectLst/>
              </a:rPr>
              <a:t>Surely he hath borne our griefs, and carried our sorrows: yet we did esteem him stricken, smitten of God, and afflicted.</a:t>
            </a:r>
          </a:p>
          <a:p>
            <a:pPr fontAlgn="base"/>
            <a:endParaRPr lang="en-US" i="1" dirty="0">
              <a:solidFill>
                <a:srgbClr val="FFFF00"/>
              </a:solidFill>
            </a:endParaRPr>
          </a:p>
          <a:p>
            <a:pPr fontAlgn="base"/>
            <a:r>
              <a:rPr lang="en-US" b="0" i="1" dirty="0">
                <a:solidFill>
                  <a:srgbClr val="FFFF00"/>
                </a:solidFill>
                <a:effectLst/>
              </a:rPr>
              <a:t>But he was wounded for our transgressions, he was bruised for our iniquities: the chastisement of our peace was upon him; and with his stripes we are healed.</a:t>
            </a:r>
          </a:p>
          <a:p>
            <a:pPr fontAlgn="base"/>
            <a:r>
              <a:rPr lang="en-US" i="1" dirty="0">
                <a:solidFill>
                  <a:srgbClr val="FFFF00"/>
                </a:solidFill>
              </a:rPr>
              <a:t>Isaiah 53:3-5</a:t>
            </a:r>
            <a:endParaRPr lang="en-US" b="0" i="1" dirty="0">
              <a:solidFill>
                <a:srgbClr val="FFFF00"/>
              </a:solidFill>
              <a:effectLst/>
            </a:endParaRPr>
          </a:p>
        </p:txBody>
      </p:sp>
      <p:pic>
        <p:nvPicPr>
          <p:cNvPr id="20" name="Picture 19">
            <a:extLst>
              <a:ext uri="{FF2B5EF4-FFF2-40B4-BE49-F238E27FC236}">
                <a16:creationId xmlns:a16="http://schemas.microsoft.com/office/drawing/2014/main" id="{340B2405-C600-4D81-91F8-358A30990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32" y="978408"/>
            <a:ext cx="5230368" cy="4901184"/>
          </a:xfrm>
          <a:prstGeom prst="rect">
            <a:avLst/>
          </a:prstGeom>
        </p:spPr>
      </p:pic>
    </p:spTree>
    <p:extLst>
      <p:ext uri="{BB962C8B-B14F-4D97-AF65-F5344CB8AC3E}">
        <p14:creationId xmlns:p14="http://schemas.microsoft.com/office/powerpoint/2010/main" val="42509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729E91F-3705-439C-A607-4001BF37E52B}"/>
              </a:ext>
            </a:extLst>
          </p:cNvPr>
          <p:cNvSpPr/>
          <p:nvPr/>
        </p:nvSpPr>
        <p:spPr>
          <a:xfrm>
            <a:off x="541856" y="554002"/>
            <a:ext cx="6096000" cy="4801314"/>
          </a:xfrm>
          <a:prstGeom prst="rect">
            <a:avLst/>
          </a:prstGeom>
        </p:spPr>
        <p:txBody>
          <a:bodyPr>
            <a:spAutoFit/>
          </a:bodyPr>
          <a:lstStyle/>
          <a:p>
            <a:pPr fontAlgn="base"/>
            <a:r>
              <a:rPr lang="en-US" b="0" i="1" dirty="0">
                <a:solidFill>
                  <a:srgbClr val="FFFF00"/>
                </a:solidFill>
                <a:effectLst/>
              </a:rPr>
              <a:t>And he shall go forth, suffering pains and afflictions and temptations of every kind; and this that the word might be fulfilled which saith he will take upon him the pains and the sicknesses of his people.</a:t>
            </a:r>
          </a:p>
          <a:p>
            <a:pPr fontAlgn="base"/>
            <a:endParaRPr lang="en-US" b="1" i="1" dirty="0">
              <a:solidFill>
                <a:srgbClr val="FFFF00"/>
              </a:solidFill>
            </a:endParaRPr>
          </a:p>
          <a:p>
            <a:pPr fontAlgn="base"/>
            <a:r>
              <a:rPr lang="en-US" b="0" i="1" dirty="0">
                <a:solidFill>
                  <a:srgbClr val="FFFF00"/>
                </a:solidFill>
                <a:effectLst/>
              </a:rPr>
              <a:t>And he will take upon him death, that he may loose the bands of death which bind his people; and he will take upon him their infirmities, that his bowels may be filled with mercy, according to the flesh, that he may know according to the flesh how to succor his people according to their infirmities.</a:t>
            </a:r>
          </a:p>
          <a:p>
            <a:pPr fontAlgn="base"/>
            <a:endParaRPr lang="en-US" b="1" i="1" dirty="0">
              <a:solidFill>
                <a:srgbClr val="FFFF00"/>
              </a:solidFill>
            </a:endParaRPr>
          </a:p>
          <a:p>
            <a:pPr fontAlgn="base"/>
            <a:r>
              <a:rPr lang="en-US" b="0" i="1" dirty="0">
                <a:solidFill>
                  <a:srgbClr val="FFFF00"/>
                </a:solidFill>
                <a:effectLst/>
              </a:rPr>
              <a:t>Now the Spirit </a:t>
            </a:r>
            <a:r>
              <a:rPr lang="en-US" b="0" i="1" dirty="0" err="1">
                <a:solidFill>
                  <a:srgbClr val="FFFF00"/>
                </a:solidFill>
                <a:effectLst/>
              </a:rPr>
              <a:t>knoweth</a:t>
            </a:r>
            <a:r>
              <a:rPr lang="en-US" b="0" i="1" dirty="0">
                <a:solidFill>
                  <a:srgbClr val="FFFF00"/>
                </a:solidFill>
                <a:effectLst/>
              </a:rPr>
              <a:t> all things; nevertheless the Son of God </a:t>
            </a:r>
            <a:r>
              <a:rPr lang="en-US" b="0" i="1" dirty="0" err="1">
                <a:solidFill>
                  <a:srgbClr val="FFFF00"/>
                </a:solidFill>
                <a:effectLst/>
              </a:rPr>
              <a:t>suffereth</a:t>
            </a:r>
            <a:r>
              <a:rPr lang="en-US" b="0" i="1" dirty="0">
                <a:solidFill>
                  <a:srgbClr val="FFFF00"/>
                </a:solidFill>
                <a:effectLst/>
              </a:rPr>
              <a:t> according to the flesh that he might take upon him the sins of his people, that he might blot out their transgressions according to the power of his deliverance; and now behold, this is the testimony which is in me.</a:t>
            </a:r>
          </a:p>
          <a:p>
            <a:pPr fontAlgn="base"/>
            <a:r>
              <a:rPr lang="en-US" i="1" dirty="0">
                <a:solidFill>
                  <a:srgbClr val="FFFF00"/>
                </a:solidFill>
              </a:rPr>
              <a:t>Alma 7:11-13</a:t>
            </a:r>
            <a:endParaRPr lang="en-US" b="0" i="1" dirty="0">
              <a:solidFill>
                <a:srgbClr val="FFFF00"/>
              </a:solidFill>
              <a:effectLst/>
            </a:endParaRPr>
          </a:p>
        </p:txBody>
      </p:sp>
      <p:sp>
        <p:nvSpPr>
          <p:cNvPr id="5" name="Rectangle 4">
            <a:extLst>
              <a:ext uri="{FF2B5EF4-FFF2-40B4-BE49-F238E27FC236}">
                <a16:creationId xmlns:a16="http://schemas.microsoft.com/office/drawing/2014/main" id="{FC419F1F-3E1C-4957-A038-86D3DA4EF1B9}"/>
              </a:ext>
            </a:extLst>
          </p:cNvPr>
          <p:cNvSpPr/>
          <p:nvPr/>
        </p:nvSpPr>
        <p:spPr>
          <a:xfrm>
            <a:off x="5825072" y="5389581"/>
            <a:ext cx="6096000" cy="923330"/>
          </a:xfrm>
          <a:prstGeom prst="rect">
            <a:avLst/>
          </a:prstGeom>
        </p:spPr>
        <p:txBody>
          <a:bodyPr>
            <a:spAutoFit/>
          </a:bodyPr>
          <a:lstStyle/>
          <a:p>
            <a:pPr algn="ctr"/>
            <a:r>
              <a:rPr lang="en-US" b="1" i="0" dirty="0">
                <a:solidFill>
                  <a:srgbClr val="FF0000"/>
                </a:solidFill>
                <a:effectLst/>
                <a:latin typeface="Calibri" panose="020F0502020204030204" pitchFamily="34" charset="0"/>
              </a:rPr>
              <a:t>As part of His Atonement, Jesus Christ not only suffered for our sins, but He also took upon Himself the pains, temptations, sicknesses, and infirmities of all mankind.</a:t>
            </a:r>
            <a:endParaRPr lang="en-US" dirty="0">
              <a:solidFill>
                <a:srgbClr val="FF0000"/>
              </a:solidFill>
            </a:endParaRPr>
          </a:p>
        </p:txBody>
      </p:sp>
      <p:pic>
        <p:nvPicPr>
          <p:cNvPr id="8" name="Picture 7">
            <a:extLst>
              <a:ext uri="{FF2B5EF4-FFF2-40B4-BE49-F238E27FC236}">
                <a16:creationId xmlns:a16="http://schemas.microsoft.com/office/drawing/2014/main" id="{F1940E71-593C-40F2-B1B4-0DAB6BAF6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628" y="1168766"/>
            <a:ext cx="4835516" cy="3859739"/>
          </a:xfrm>
          <a:prstGeom prst="rect">
            <a:avLst/>
          </a:prstGeom>
        </p:spPr>
      </p:pic>
    </p:spTree>
    <p:extLst>
      <p:ext uri="{BB962C8B-B14F-4D97-AF65-F5344CB8AC3E}">
        <p14:creationId xmlns:p14="http://schemas.microsoft.com/office/powerpoint/2010/main" val="374862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074B73-D6C1-43FE-9505-794907853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C7C61C2-D8F8-4105-8383-CBEBB98F701D}"/>
              </a:ext>
            </a:extLst>
          </p:cNvPr>
          <p:cNvSpPr/>
          <p:nvPr/>
        </p:nvSpPr>
        <p:spPr>
          <a:xfrm>
            <a:off x="5705314" y="1582340"/>
            <a:ext cx="6096000" cy="3693319"/>
          </a:xfrm>
          <a:prstGeom prst="rect">
            <a:avLst/>
          </a:prstGeom>
        </p:spPr>
        <p:txBody>
          <a:bodyPr>
            <a:spAutoFit/>
          </a:bodyPr>
          <a:lstStyle/>
          <a:p>
            <a:r>
              <a:rPr lang="en-US" b="0" i="0" dirty="0">
                <a:solidFill>
                  <a:schemeClr val="bg1"/>
                </a:solidFill>
                <a:effectLst/>
                <a:latin typeface="Calibri" panose="020F0502020204030204" pitchFamily="34" charset="0"/>
              </a:rPr>
              <a:t>“Jesus’ perfect empathy was ensured when, along with His Atonement for our sins, He took upon Himself our sicknesses, sorrows, griefs, and infirmities and came to know these ‘according to the flesh’.</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He did this in order that He might be filled with perfect, personal mercy and empathy and thereby know how to succor us in our infirmities.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He thus fully comprehends human suffering. Truly Christ ‘descended below all things, in that He comprehended all things’.” </a:t>
            </a:r>
          </a:p>
          <a:p>
            <a:r>
              <a:rPr lang="en-US" b="0" i="0" dirty="0">
                <a:solidFill>
                  <a:schemeClr val="bg1"/>
                </a:solidFill>
                <a:effectLst/>
                <a:latin typeface="Calibri" panose="020F0502020204030204" pitchFamily="34" charset="0"/>
              </a:rPr>
              <a:t>Neal A. Maxwell</a:t>
            </a:r>
            <a:endParaRPr lang="en-US" dirty="0">
              <a:solidFill>
                <a:schemeClr val="bg1"/>
              </a:solidFill>
            </a:endParaRPr>
          </a:p>
        </p:txBody>
      </p:sp>
      <p:sp>
        <p:nvSpPr>
          <p:cNvPr id="5" name="Rectangle 4">
            <a:extLst>
              <a:ext uri="{FF2B5EF4-FFF2-40B4-BE49-F238E27FC236}">
                <a16:creationId xmlns:a16="http://schemas.microsoft.com/office/drawing/2014/main" id="{D6913076-8715-40B1-968A-93E02B7047E8}"/>
              </a:ext>
            </a:extLst>
          </p:cNvPr>
          <p:cNvSpPr/>
          <p:nvPr/>
        </p:nvSpPr>
        <p:spPr>
          <a:xfrm>
            <a:off x="0" y="6401420"/>
            <a:ext cx="2486578" cy="369332"/>
          </a:xfrm>
          <a:prstGeom prst="rect">
            <a:avLst/>
          </a:prstGeom>
        </p:spPr>
        <p:txBody>
          <a:bodyPr wrap="none">
            <a:spAutoFit/>
          </a:bodyPr>
          <a:lstStyle/>
          <a:p>
            <a:r>
              <a:rPr lang="en-US" dirty="0">
                <a:solidFill>
                  <a:schemeClr val="bg1"/>
                </a:solidFill>
                <a:latin typeface="Calibri" panose="020F0502020204030204" pitchFamily="34" charset="0"/>
              </a:rPr>
              <a:t>Alma 7:11–12; D&amp;C 88:6</a:t>
            </a:r>
            <a:endParaRPr lang="en-US" dirty="0"/>
          </a:p>
        </p:txBody>
      </p:sp>
      <p:pic>
        <p:nvPicPr>
          <p:cNvPr id="8" name="Picture 7">
            <a:extLst>
              <a:ext uri="{FF2B5EF4-FFF2-40B4-BE49-F238E27FC236}">
                <a16:creationId xmlns:a16="http://schemas.microsoft.com/office/drawing/2014/main" id="{6F0B5014-6FB2-4F7B-824A-B54C847BC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7579" y="5307167"/>
            <a:ext cx="1021911" cy="1278919"/>
          </a:xfrm>
          <a:prstGeom prst="rect">
            <a:avLst/>
          </a:prstGeom>
        </p:spPr>
      </p:pic>
    </p:spTree>
    <p:extLst>
      <p:ext uri="{BB962C8B-B14F-4D97-AF65-F5344CB8AC3E}">
        <p14:creationId xmlns:p14="http://schemas.microsoft.com/office/powerpoint/2010/main" val="416544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75C8E9E-A51F-45E7-BA3E-A2DE0FEF6482}"/>
              </a:ext>
            </a:extLst>
          </p:cNvPr>
          <p:cNvSpPr/>
          <p:nvPr/>
        </p:nvSpPr>
        <p:spPr>
          <a:xfrm>
            <a:off x="560766" y="2011384"/>
            <a:ext cx="6096000" cy="3046988"/>
          </a:xfrm>
          <a:prstGeom prst="rect">
            <a:avLst/>
          </a:prstGeom>
        </p:spPr>
        <p:txBody>
          <a:bodyPr>
            <a:spAutoFit/>
          </a:bodyPr>
          <a:lstStyle/>
          <a:p>
            <a:r>
              <a:rPr lang="en-US" sz="3200" dirty="0">
                <a:solidFill>
                  <a:schemeClr val="bg1"/>
                </a:solidFill>
                <a:latin typeface="Calibri" panose="020F0502020204030204" pitchFamily="34" charset="0"/>
              </a:rPr>
              <a:t>B</a:t>
            </a:r>
            <a:r>
              <a:rPr lang="en-US" sz="3200" b="0" i="0" dirty="0">
                <a:solidFill>
                  <a:schemeClr val="bg1"/>
                </a:solidFill>
                <a:effectLst/>
                <a:latin typeface="Calibri" panose="020F0502020204030204" pitchFamily="34" charset="0"/>
              </a:rPr>
              <a:t>ecause of the suffering He experienced through His atoning sacrifice, Jesus Christ has perfect empathy for us and can strengthen and comfort us through all of life’s difficulties.</a:t>
            </a:r>
            <a:endParaRPr lang="en-US" sz="3200" dirty="0">
              <a:solidFill>
                <a:schemeClr val="bg1"/>
              </a:solidFill>
            </a:endParaRPr>
          </a:p>
        </p:txBody>
      </p:sp>
      <p:pic>
        <p:nvPicPr>
          <p:cNvPr id="9" name="Picture 8">
            <a:extLst>
              <a:ext uri="{FF2B5EF4-FFF2-40B4-BE49-F238E27FC236}">
                <a16:creationId xmlns:a16="http://schemas.microsoft.com/office/drawing/2014/main" id="{CCAF0BD6-E515-48B6-B96E-4BCBAF9FA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532" y="1001770"/>
            <a:ext cx="3712786" cy="5066215"/>
          </a:xfrm>
          <a:prstGeom prst="rect">
            <a:avLst/>
          </a:prstGeom>
        </p:spPr>
      </p:pic>
      <p:sp>
        <p:nvSpPr>
          <p:cNvPr id="3" name="TextBox 2">
            <a:extLst>
              <a:ext uri="{FF2B5EF4-FFF2-40B4-BE49-F238E27FC236}">
                <a16:creationId xmlns:a16="http://schemas.microsoft.com/office/drawing/2014/main" id="{7D821B71-DAD8-65C9-DD70-DAA9474B08EF}"/>
              </a:ext>
            </a:extLst>
          </p:cNvPr>
          <p:cNvSpPr txBox="1"/>
          <p:nvPr/>
        </p:nvSpPr>
        <p:spPr>
          <a:xfrm>
            <a:off x="6071120" y="6534834"/>
            <a:ext cx="6120880" cy="276999"/>
          </a:xfrm>
          <a:prstGeom prst="rect">
            <a:avLst/>
          </a:prstGeom>
          <a:noFill/>
        </p:spPr>
        <p:txBody>
          <a:bodyPr wrap="square">
            <a:spAutoFit/>
          </a:bodyPr>
          <a:lstStyle/>
          <a:p>
            <a:pPr algn="r"/>
            <a:r>
              <a:rPr lang="en-US" sz="1200" dirty="0">
                <a:solidFill>
                  <a:schemeClr val="bg1"/>
                </a:solidFill>
              </a:rPr>
              <a:t>Old Testament Seminary Teachers Manual 2019</a:t>
            </a:r>
          </a:p>
        </p:txBody>
      </p:sp>
    </p:spTree>
    <p:extLst>
      <p:ext uri="{BB962C8B-B14F-4D97-AF65-F5344CB8AC3E}">
        <p14:creationId xmlns:p14="http://schemas.microsoft.com/office/powerpoint/2010/main" val="221938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555057" y="1626200"/>
            <a:ext cx="6096000" cy="3970318"/>
          </a:xfrm>
          <a:prstGeom prst="rect">
            <a:avLst/>
          </a:prstGeom>
        </p:spPr>
        <p:txBody>
          <a:bodyPr>
            <a:spAutoFit/>
          </a:bodyPr>
          <a:lstStyle/>
          <a:p>
            <a:r>
              <a:rPr lang="en-US" b="0" i="0" dirty="0">
                <a:solidFill>
                  <a:schemeClr val="bg1"/>
                </a:solidFill>
                <a:effectLst/>
                <a:latin typeface="Abadi" panose="020B0604020104020204" pitchFamily="34" charset="0"/>
              </a:rPr>
              <a:t> </a:t>
            </a:r>
            <a:r>
              <a:rPr lang="en-US" dirty="0">
                <a:solidFill>
                  <a:schemeClr val="bg1"/>
                </a:solidFill>
                <a:latin typeface="Abadi" panose="020B0604020104020204" pitchFamily="34" charset="0"/>
              </a:rPr>
              <a:t>Jesus Christ</a:t>
            </a:r>
            <a:r>
              <a:rPr lang="en-US" b="0" i="0" dirty="0">
                <a:solidFill>
                  <a:schemeClr val="bg1"/>
                </a:solidFill>
                <a:effectLst/>
                <a:latin typeface="Abadi" panose="020B0604020104020204" pitchFamily="34" charset="0"/>
              </a:rPr>
              <a:t> was foreordained in the premortal council to be our Savior and Redeemer.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came to earth and willingly suffered and died to redeem all mankind from the negative effects of the Fall and to pay the penalty for our sins.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Jesus Christ’s triumph over spiritual and physical death by His suffering, death, and </a:t>
            </a:r>
            <a:r>
              <a:rPr lang="en-US" dirty="0">
                <a:solidFill>
                  <a:schemeClr val="bg1"/>
                </a:solidFill>
                <a:latin typeface="Abadi" panose="020B0604020104020204" pitchFamily="34" charset="0"/>
              </a:rPr>
              <a:t>Resurrection</a:t>
            </a:r>
            <a:r>
              <a:rPr lang="en-US" b="0" i="0" dirty="0">
                <a:solidFill>
                  <a:schemeClr val="bg1"/>
                </a:solidFill>
                <a:effectLst/>
                <a:latin typeface="Abadi" panose="020B0604020104020204" pitchFamily="34" charset="0"/>
              </a:rPr>
              <a:t> is called the Atonement.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His sacrifice benefits each of us and demonstrates the infinite worth of each and every one of Heavenly Father’s children. </a:t>
            </a:r>
            <a:endParaRPr lang="en-US" dirty="0">
              <a:solidFill>
                <a:schemeClr val="bg1"/>
              </a:solidFill>
            </a:endParaRPr>
          </a:p>
        </p:txBody>
      </p:sp>
      <p:sp>
        <p:nvSpPr>
          <p:cNvPr id="3" name="Rectangle 2">
            <a:extLst>
              <a:ext uri="{FF2B5EF4-FFF2-40B4-BE49-F238E27FC236}">
                <a16:creationId xmlns:a16="http://schemas.microsoft.com/office/drawing/2014/main" id="{57AAE8F7-39C2-4B0F-AC93-3CA80AE0F03D}"/>
              </a:ext>
            </a:extLst>
          </p:cNvPr>
          <p:cNvSpPr/>
          <p:nvPr/>
        </p:nvSpPr>
        <p:spPr>
          <a:xfrm>
            <a:off x="0" y="6488668"/>
            <a:ext cx="1760418" cy="369332"/>
          </a:xfrm>
          <a:prstGeom prst="rect">
            <a:avLst/>
          </a:prstGeom>
        </p:spPr>
        <p:txBody>
          <a:bodyPr wrap="none">
            <a:spAutoFit/>
          </a:bodyPr>
          <a:lstStyle/>
          <a:p>
            <a:r>
              <a:rPr lang="en-US" b="0" i="0" dirty="0">
                <a:solidFill>
                  <a:schemeClr val="bg1"/>
                </a:solidFill>
                <a:effectLst/>
                <a:latin typeface="Abadi" panose="020B0604020104020204" pitchFamily="34" charset="0"/>
              </a:rPr>
              <a:t> </a:t>
            </a:r>
            <a:r>
              <a:rPr lang="en-US" dirty="0">
                <a:solidFill>
                  <a:schemeClr val="bg1"/>
                </a:solidFill>
                <a:latin typeface="Abadi" panose="020B0604020104020204" pitchFamily="34" charset="0"/>
              </a:rPr>
              <a:t>D&amp;C 18:10–11</a:t>
            </a:r>
            <a:endParaRPr lang="en-US" dirty="0"/>
          </a:p>
        </p:txBody>
      </p:sp>
      <p:sp>
        <p:nvSpPr>
          <p:cNvPr id="14" name="TextBox 13">
            <a:extLst>
              <a:ext uri="{FF2B5EF4-FFF2-40B4-BE49-F238E27FC236}">
                <a16:creationId xmlns:a16="http://schemas.microsoft.com/office/drawing/2014/main" id="{9BFA0E0F-EEC8-404D-A803-BFEDD1E12FF0}"/>
              </a:ext>
            </a:extLst>
          </p:cNvPr>
          <p:cNvSpPr txBox="1"/>
          <p:nvPr/>
        </p:nvSpPr>
        <p:spPr>
          <a:xfrm>
            <a:off x="1484900" y="43659"/>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Jesus Christ Chosen to Be Our Savior</a:t>
            </a:r>
          </a:p>
        </p:txBody>
      </p:sp>
      <p:pic>
        <p:nvPicPr>
          <p:cNvPr id="17" name="Picture 16">
            <a:extLst>
              <a:ext uri="{FF2B5EF4-FFF2-40B4-BE49-F238E27FC236}">
                <a16:creationId xmlns:a16="http://schemas.microsoft.com/office/drawing/2014/main" id="{D8FA4544-1332-42EB-8E04-E97558BE9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153" y="1141013"/>
            <a:ext cx="4980864" cy="5114987"/>
          </a:xfrm>
          <a:prstGeom prst="rect">
            <a:avLst/>
          </a:prstGeom>
        </p:spPr>
      </p:pic>
    </p:spTree>
    <p:extLst>
      <p:ext uri="{BB962C8B-B14F-4D97-AF65-F5344CB8AC3E}">
        <p14:creationId xmlns:p14="http://schemas.microsoft.com/office/powerpoint/2010/main" val="273153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B56D0F8-CC07-40ED-90A6-33ADA9E927D9}"/>
              </a:ext>
            </a:extLst>
          </p:cNvPr>
          <p:cNvSpPr/>
          <p:nvPr/>
        </p:nvSpPr>
        <p:spPr>
          <a:xfrm>
            <a:off x="586551" y="1213008"/>
            <a:ext cx="5235751" cy="4431983"/>
          </a:xfrm>
          <a:prstGeom prst="rect">
            <a:avLst/>
          </a:prstGeom>
        </p:spPr>
        <p:txBody>
          <a:bodyPr wrap="square">
            <a:spAutoFit/>
          </a:bodyPr>
          <a:lstStyle/>
          <a:p>
            <a:pPr fontAlgn="base"/>
            <a:r>
              <a:rPr lang="en-US" dirty="0">
                <a:solidFill>
                  <a:schemeClr val="bg1"/>
                </a:solidFill>
              </a:rPr>
              <a:t>This Easter, I encourage you to focus on the Savior. If you are looking for a place to worship, please join with us. On [or near] Easter Sunday, the worldwide general conference of The Church of Jesus Christ of Latter-day Saints will be filled with Christ-centered messages and music. </a:t>
            </a:r>
          </a:p>
          <a:p>
            <a:pPr fontAlgn="base"/>
            <a:endParaRPr lang="en-US" dirty="0">
              <a:solidFill>
                <a:schemeClr val="bg1"/>
              </a:solidFill>
            </a:endParaRPr>
          </a:p>
          <a:p>
            <a:pPr fontAlgn="base"/>
            <a:r>
              <a:rPr lang="en-US" dirty="0">
                <a:solidFill>
                  <a:schemeClr val="bg1"/>
                </a:solidFill>
              </a:rPr>
              <a:t>We will gather [in person and] virtually to worship our Redeemer. Please join with us. Invite your friends!</a:t>
            </a:r>
          </a:p>
          <a:p>
            <a:pPr fontAlgn="base"/>
            <a:endParaRPr lang="en-US" dirty="0">
              <a:solidFill>
                <a:schemeClr val="bg1"/>
              </a:solidFill>
            </a:endParaRPr>
          </a:p>
          <a:p>
            <a:pPr fontAlgn="base"/>
            <a:r>
              <a:rPr lang="en-US" dirty="0">
                <a:solidFill>
                  <a:schemeClr val="bg1"/>
                </a:solidFill>
              </a:rPr>
              <a:t>Jesus Christ lives! As our resurrected and atoning Savior, He stands ready to help us grow from the dramatic, unexpected events in our lives. At this Easter season, let us worship and praise Him for the peace, hope, light, and truth He brings to us. </a:t>
            </a:r>
          </a:p>
          <a:p>
            <a:pPr fontAlgn="base"/>
            <a:r>
              <a:rPr lang="en-US" sz="1200" dirty="0">
                <a:solidFill>
                  <a:schemeClr val="bg1"/>
                </a:solidFill>
              </a:rPr>
              <a:t>President Russell M. Nelson </a:t>
            </a:r>
            <a:endParaRPr lang="en-US" sz="1200" dirty="0">
              <a:solidFill>
                <a:schemeClr val="bg1"/>
              </a:solidFill>
              <a:latin typeface="Calibri" panose="020F0502020204030204" pitchFamily="34" charset="0"/>
            </a:endParaRPr>
          </a:p>
        </p:txBody>
      </p:sp>
      <p:pic>
        <p:nvPicPr>
          <p:cNvPr id="9" name="Picture 8">
            <a:extLst>
              <a:ext uri="{FF2B5EF4-FFF2-40B4-BE49-F238E27FC236}">
                <a16:creationId xmlns:a16="http://schemas.microsoft.com/office/drawing/2014/main" id="{A45D0976-C2C4-2570-8296-2D9F863155B8}"/>
              </a:ext>
            </a:extLst>
          </p:cNvPr>
          <p:cNvPicPr>
            <a:picLocks noChangeAspect="1"/>
          </p:cNvPicPr>
          <p:nvPr/>
        </p:nvPicPr>
        <p:blipFill>
          <a:blip r:embed="rId3"/>
          <a:stretch>
            <a:fillRect/>
          </a:stretch>
        </p:blipFill>
        <p:spPr>
          <a:xfrm>
            <a:off x="6369700" y="1836603"/>
            <a:ext cx="4668537" cy="2984556"/>
          </a:xfrm>
          <a:prstGeom prst="rect">
            <a:avLst/>
          </a:prstGeom>
        </p:spPr>
      </p:pic>
    </p:spTree>
    <p:extLst>
      <p:ext uri="{BB962C8B-B14F-4D97-AF65-F5344CB8AC3E}">
        <p14:creationId xmlns:p14="http://schemas.microsoft.com/office/powerpoint/2010/main" val="2601513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A5576D5-B9ED-D6F1-D325-A07C8F66004D}"/>
              </a:ext>
            </a:extLst>
          </p:cNvPr>
          <p:cNvSpPr txBox="1"/>
          <p:nvPr/>
        </p:nvSpPr>
        <p:spPr>
          <a:xfrm>
            <a:off x="99165" y="115976"/>
            <a:ext cx="11284182" cy="4247317"/>
          </a:xfrm>
          <a:prstGeom prst="rect">
            <a:avLst/>
          </a:prstGeom>
          <a:noFill/>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“The Peace and Hope of Easter, President Russell M. Nelson Palm Sunday Invitation” from time code 3:50 to 5:11.</a:t>
            </a:r>
          </a:p>
          <a:p>
            <a:r>
              <a:rPr lang="en-US" dirty="0">
                <a:solidFill>
                  <a:schemeClr val="bg1"/>
                </a:solidFill>
              </a:rPr>
              <a:t> </a:t>
            </a:r>
          </a:p>
          <a:p>
            <a:r>
              <a:rPr lang="en-US" dirty="0">
                <a:solidFill>
                  <a:schemeClr val="bg1"/>
                </a:solidFill>
              </a:rPr>
              <a:t>The Church of Jesus Christ of Latter-day Saints Seminary Manual (Old Testament) Seminary Teacher Manual…putting pictures with words</a:t>
            </a:r>
          </a:p>
          <a:p>
            <a:r>
              <a:rPr lang="en-US" dirty="0">
                <a:solidFill>
                  <a:schemeClr val="bg1"/>
                </a:solidFill>
              </a:rPr>
              <a:t>Presentation by ©http://fashionsbylynda.com/blog/</a:t>
            </a:r>
          </a:p>
          <a:p>
            <a:r>
              <a:rPr lang="en-US" dirty="0">
                <a:solidFill>
                  <a:schemeClr val="bg1"/>
                </a:solidFill>
              </a:rPr>
              <a:t>Neil L. Andersen</a:t>
            </a:r>
            <a:r>
              <a:rPr lang="en-US" b="0" i="0" dirty="0">
                <a:solidFill>
                  <a:schemeClr val="bg1"/>
                </a:solidFill>
                <a:effectLst/>
              </a:rPr>
              <a:t>, “</a:t>
            </a:r>
            <a:r>
              <a:rPr lang="en-US" dirty="0">
                <a:solidFill>
                  <a:schemeClr val="bg1"/>
                </a:solidFill>
              </a:rPr>
              <a:t>Repent … That I May Heal You</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2009, 41</a:t>
            </a:r>
          </a:p>
          <a:p>
            <a:r>
              <a:rPr lang="en-US" dirty="0">
                <a:solidFill>
                  <a:schemeClr val="bg1"/>
                </a:solidFill>
              </a:rPr>
              <a:t>Dale G. Renlund, “Latter-day Saints Keep on Trying,”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2015, 56</a:t>
            </a:r>
          </a:p>
          <a:p>
            <a:r>
              <a:rPr lang="en-US" dirty="0">
                <a:solidFill>
                  <a:schemeClr val="bg1"/>
                </a:solidFill>
              </a:rPr>
              <a:t>Russell M. Nelson</a:t>
            </a:r>
            <a:r>
              <a:rPr lang="en-US" b="0" i="0" dirty="0">
                <a:solidFill>
                  <a:schemeClr val="bg1"/>
                </a:solidFill>
                <a:effectLst/>
              </a:rPr>
              <a:t>, “</a:t>
            </a:r>
            <a:r>
              <a:rPr lang="en-US" dirty="0">
                <a:solidFill>
                  <a:schemeClr val="bg1"/>
                </a:solidFill>
              </a:rPr>
              <a:t>The Atonement</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Nov. 1996, 34; </a:t>
            </a:r>
            <a:r>
              <a:rPr lang="en-US" dirty="0">
                <a:solidFill>
                  <a:schemeClr val="bg1"/>
                </a:solidFill>
              </a:rPr>
              <a:t>(“The Peace and Hope of Easter, President Russell M. Nelson Palm Sunday Invitation,” video, ChurchofJesusChrist.org)</a:t>
            </a:r>
          </a:p>
          <a:p>
            <a:r>
              <a:rPr lang="en-US" dirty="0">
                <a:solidFill>
                  <a:schemeClr val="bg1"/>
                </a:solidFill>
              </a:rPr>
              <a:t> video, ChurchofJesusChrist.org)</a:t>
            </a:r>
            <a:endParaRPr lang="en-US" b="0" i="0" dirty="0">
              <a:solidFill>
                <a:schemeClr val="bg1"/>
              </a:solidFill>
              <a:effectLst/>
            </a:endParaRPr>
          </a:p>
          <a:p>
            <a:r>
              <a:rPr lang="en-US" b="0" i="0" dirty="0">
                <a:solidFill>
                  <a:schemeClr val="bg1"/>
                </a:solidFill>
                <a:effectLst/>
              </a:rPr>
              <a:t>Neal A. Maxwell, “</a:t>
            </a:r>
            <a:r>
              <a:rPr lang="en-US" dirty="0">
                <a:solidFill>
                  <a:schemeClr val="bg1"/>
                </a:solidFill>
              </a:rPr>
              <a:t>Enduring Well,</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Apr. 1997, 7</a:t>
            </a:r>
          </a:p>
          <a:p>
            <a:r>
              <a:rPr lang="en-US" dirty="0">
                <a:solidFill>
                  <a:schemeClr val="bg1"/>
                </a:solidFill>
              </a:rPr>
              <a:t>ChurchofJesusChrist.org</a:t>
            </a:r>
          </a:p>
        </p:txBody>
      </p:sp>
    </p:spTree>
    <p:extLst>
      <p:ext uri="{BB962C8B-B14F-4D97-AF65-F5344CB8AC3E}">
        <p14:creationId xmlns:p14="http://schemas.microsoft.com/office/powerpoint/2010/main" val="245568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555057" y="1626200"/>
            <a:ext cx="6096000" cy="3693319"/>
          </a:xfrm>
          <a:prstGeom prst="rect">
            <a:avLst/>
          </a:prstGeom>
        </p:spPr>
        <p:txBody>
          <a:bodyPr>
            <a:spAutoFit/>
          </a:bodyPr>
          <a:lstStyle/>
          <a:p>
            <a:r>
              <a:rPr lang="en-US" dirty="0">
                <a:solidFill>
                  <a:schemeClr val="bg1"/>
                </a:solidFill>
              </a:rPr>
              <a:t>It is only through Jesus Christ that we can be saved because He was the only one capable of making an infinite and eternal Atonement for all mankind.</a:t>
            </a:r>
          </a:p>
          <a:p>
            <a:endParaRPr lang="en-US" dirty="0">
              <a:solidFill>
                <a:schemeClr val="bg1"/>
              </a:solidFill>
            </a:endParaRPr>
          </a:p>
          <a:p>
            <a:r>
              <a:rPr lang="en-US" dirty="0">
                <a:solidFill>
                  <a:schemeClr val="bg1"/>
                </a:solidFill>
              </a:rPr>
              <a:t>Only He had the power to overcome physical death. From His mortal mother, Mary, He inherited the ability to die. </a:t>
            </a:r>
          </a:p>
          <a:p>
            <a:endParaRPr lang="en-US" dirty="0">
              <a:solidFill>
                <a:schemeClr val="bg1"/>
              </a:solidFill>
            </a:endParaRPr>
          </a:p>
          <a:p>
            <a:r>
              <a:rPr lang="en-US" dirty="0">
                <a:solidFill>
                  <a:schemeClr val="bg1"/>
                </a:solidFill>
              </a:rPr>
              <a:t>From God, His immortal Father, He inherited the power to live forever or to lay down His life and to take it up again. </a:t>
            </a:r>
          </a:p>
          <a:p>
            <a:endParaRPr lang="en-US" dirty="0">
              <a:solidFill>
                <a:schemeClr val="bg1"/>
              </a:solidFill>
            </a:endParaRPr>
          </a:p>
          <a:p>
            <a:r>
              <a:rPr lang="en-US" dirty="0">
                <a:solidFill>
                  <a:schemeClr val="bg1"/>
                </a:solidFill>
              </a:rPr>
              <a:t>He alone could redeem us from our sins. Because He lived a perfect, sinless life, He was free from the demands of justice and could pay the debt for those who repent. </a:t>
            </a:r>
          </a:p>
        </p:txBody>
      </p:sp>
      <p:sp>
        <p:nvSpPr>
          <p:cNvPr id="3" name="Rectangle 2">
            <a:extLst>
              <a:ext uri="{FF2B5EF4-FFF2-40B4-BE49-F238E27FC236}">
                <a16:creationId xmlns:a16="http://schemas.microsoft.com/office/drawing/2014/main" id="{57AAE8F7-39C2-4B0F-AC93-3CA80AE0F03D}"/>
              </a:ext>
            </a:extLst>
          </p:cNvPr>
          <p:cNvSpPr/>
          <p:nvPr/>
        </p:nvSpPr>
        <p:spPr>
          <a:xfrm>
            <a:off x="0" y="6488668"/>
            <a:ext cx="1574470" cy="369332"/>
          </a:xfrm>
          <a:prstGeom prst="rect">
            <a:avLst/>
          </a:prstGeom>
        </p:spPr>
        <p:txBody>
          <a:bodyPr wrap="none">
            <a:spAutoFit/>
          </a:bodyPr>
          <a:lstStyle/>
          <a:p>
            <a:r>
              <a:rPr lang="en-US" b="0" i="0" dirty="0">
                <a:solidFill>
                  <a:schemeClr val="bg1"/>
                </a:solidFill>
                <a:effectLst/>
                <a:latin typeface="Abadi" panose="020B0604020104020204" pitchFamily="34" charset="0"/>
              </a:rPr>
              <a:t>Alma 34:9-10</a:t>
            </a:r>
            <a:endParaRPr lang="en-US" dirty="0"/>
          </a:p>
        </p:txBody>
      </p:sp>
      <p:pic>
        <p:nvPicPr>
          <p:cNvPr id="12" name="Picture 11">
            <a:extLst>
              <a:ext uri="{FF2B5EF4-FFF2-40B4-BE49-F238E27FC236}">
                <a16:creationId xmlns:a16="http://schemas.microsoft.com/office/drawing/2014/main" id="{B85C6888-EB68-4FF0-AB66-2179FD0EC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226" y="1484801"/>
            <a:ext cx="3202604" cy="4606878"/>
          </a:xfrm>
          <a:prstGeom prst="rect">
            <a:avLst/>
          </a:prstGeom>
        </p:spPr>
      </p:pic>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Jesus Christ – The Only One Capable</a:t>
            </a:r>
          </a:p>
        </p:txBody>
      </p:sp>
      <p:sp>
        <p:nvSpPr>
          <p:cNvPr id="6" name="TextBox 5">
            <a:extLst>
              <a:ext uri="{FF2B5EF4-FFF2-40B4-BE49-F238E27FC236}">
                <a16:creationId xmlns:a16="http://schemas.microsoft.com/office/drawing/2014/main" id="{88F1D431-BC15-E6EC-88A3-8C87DECA9568}"/>
              </a:ext>
            </a:extLst>
          </p:cNvPr>
          <p:cNvSpPr txBox="1"/>
          <p:nvPr/>
        </p:nvSpPr>
        <p:spPr>
          <a:xfrm>
            <a:off x="6071120" y="6534834"/>
            <a:ext cx="6120880" cy="276999"/>
          </a:xfrm>
          <a:prstGeom prst="rect">
            <a:avLst/>
          </a:prstGeom>
          <a:noFill/>
        </p:spPr>
        <p:txBody>
          <a:bodyPr wrap="square">
            <a:spAutoFit/>
          </a:bodyPr>
          <a:lstStyle/>
          <a:p>
            <a:pPr algn="r"/>
            <a:r>
              <a:rPr lang="en-US" sz="1200" dirty="0">
                <a:solidFill>
                  <a:schemeClr val="bg1"/>
                </a:solidFill>
              </a:rPr>
              <a:t>Old Testament Seminary Teachers Manual 2019</a:t>
            </a:r>
          </a:p>
        </p:txBody>
      </p:sp>
    </p:spTree>
    <p:extLst>
      <p:ext uri="{BB962C8B-B14F-4D97-AF65-F5344CB8AC3E}">
        <p14:creationId xmlns:p14="http://schemas.microsoft.com/office/powerpoint/2010/main" val="28134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449180" y="995587"/>
            <a:ext cx="6096000" cy="2031325"/>
          </a:xfrm>
          <a:prstGeom prst="rect">
            <a:avLst/>
          </a:prstGeom>
        </p:spPr>
        <p:txBody>
          <a:bodyPr wrap="square">
            <a:spAutoFit/>
          </a:bodyPr>
          <a:lstStyle/>
          <a:p>
            <a:r>
              <a:rPr lang="en-US" dirty="0">
                <a:solidFill>
                  <a:schemeClr val="bg1"/>
                </a:solidFill>
                <a:latin typeface="Abadi" panose="020B0604020104020204" pitchFamily="34" charset="0"/>
              </a:rPr>
              <a:t>The Atonement of Jesus Christ included His suffering for the sins of mankind in the Garden of Gethsemane, the shedding of His blood, His suffering and death on the cross, and His literal Resurrection.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was the first to be resurrected. He rose from the tomb with a glorified, immortal body of flesh and bone.</a:t>
            </a:r>
            <a:endParaRPr lang="en-US" dirty="0">
              <a:solidFill>
                <a:schemeClr val="bg1"/>
              </a:solidFill>
            </a:endParaRPr>
          </a:p>
        </p:txBody>
      </p:sp>
      <p:sp>
        <p:nvSpPr>
          <p:cNvPr id="3" name="Rectangle 2">
            <a:extLst>
              <a:ext uri="{FF2B5EF4-FFF2-40B4-BE49-F238E27FC236}">
                <a16:creationId xmlns:a16="http://schemas.microsoft.com/office/drawing/2014/main" id="{57AAE8F7-39C2-4B0F-AC93-3CA80AE0F03D}"/>
              </a:ext>
            </a:extLst>
          </p:cNvPr>
          <p:cNvSpPr/>
          <p:nvPr/>
        </p:nvSpPr>
        <p:spPr>
          <a:xfrm>
            <a:off x="0" y="6488668"/>
            <a:ext cx="4511171" cy="369332"/>
          </a:xfrm>
          <a:prstGeom prst="rect">
            <a:avLst/>
          </a:prstGeom>
        </p:spPr>
        <p:txBody>
          <a:bodyPr wrap="none">
            <a:spAutoFit/>
          </a:bodyPr>
          <a:lstStyle/>
          <a:p>
            <a:r>
              <a:rPr lang="en-US" b="0" i="0" dirty="0">
                <a:solidFill>
                  <a:schemeClr val="bg1"/>
                </a:solidFill>
                <a:effectLst/>
                <a:latin typeface="Abadi" panose="020B0604020104020204" pitchFamily="34" charset="0"/>
              </a:rPr>
              <a:t>Luke 24:36-39; Isaiah 1:18; D&amp;C 19:16-19</a:t>
            </a:r>
            <a:endParaRPr lang="en-US" dirty="0"/>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Possible For Us</a:t>
            </a:r>
          </a:p>
        </p:txBody>
      </p:sp>
      <p:sp>
        <p:nvSpPr>
          <p:cNvPr id="4" name="Rectangle 3">
            <a:extLst>
              <a:ext uri="{FF2B5EF4-FFF2-40B4-BE49-F238E27FC236}">
                <a16:creationId xmlns:a16="http://schemas.microsoft.com/office/drawing/2014/main" id="{72ED3B59-1631-44A0-9487-E7F15503CDA4}"/>
              </a:ext>
            </a:extLst>
          </p:cNvPr>
          <p:cNvSpPr/>
          <p:nvPr/>
        </p:nvSpPr>
        <p:spPr>
          <a:xfrm>
            <a:off x="5897078" y="4332511"/>
            <a:ext cx="6096000" cy="2031325"/>
          </a:xfrm>
          <a:prstGeom prst="rect">
            <a:avLst/>
          </a:prstGeom>
        </p:spPr>
        <p:txBody>
          <a:bodyPr>
            <a:spAutoFit/>
          </a:bodyPr>
          <a:lstStyle/>
          <a:p>
            <a:r>
              <a:rPr lang="en-US" b="0" i="0" dirty="0">
                <a:solidFill>
                  <a:schemeClr val="bg1"/>
                </a:solidFill>
                <a:effectLst/>
                <a:latin typeface="Abadi" panose="020B0604020104020204" pitchFamily="34" charset="0"/>
              </a:rPr>
              <a:t>Because of His Atonement all mankind will be resurrected with perfect, immortal bodies and be brought back into God’s presence to be judged.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Jesus Christ’s atoning sacrifice provided the only way for us to be cleansed and forgiven of our sins so that we can dwell in God’s presence eternally.</a:t>
            </a:r>
            <a:endParaRPr lang="en-US" dirty="0">
              <a:solidFill>
                <a:schemeClr val="bg1"/>
              </a:solidFill>
            </a:endParaRPr>
          </a:p>
        </p:txBody>
      </p:sp>
      <p:grpSp>
        <p:nvGrpSpPr>
          <p:cNvPr id="15" name="Group 14">
            <a:extLst>
              <a:ext uri="{FF2B5EF4-FFF2-40B4-BE49-F238E27FC236}">
                <a16:creationId xmlns:a16="http://schemas.microsoft.com/office/drawing/2014/main" id="{4FDA0A71-778D-433C-9738-AC67D4C671AA}"/>
              </a:ext>
            </a:extLst>
          </p:cNvPr>
          <p:cNvGrpSpPr/>
          <p:nvPr/>
        </p:nvGrpSpPr>
        <p:grpSpPr>
          <a:xfrm>
            <a:off x="7396454" y="792315"/>
            <a:ext cx="2782467" cy="3632273"/>
            <a:chOff x="7297967" y="810989"/>
            <a:chExt cx="2782467" cy="3632273"/>
          </a:xfrm>
        </p:grpSpPr>
        <p:pic>
          <p:nvPicPr>
            <p:cNvPr id="13" name="Picture 12">
              <a:extLst>
                <a:ext uri="{FF2B5EF4-FFF2-40B4-BE49-F238E27FC236}">
                  <a16:creationId xmlns:a16="http://schemas.microsoft.com/office/drawing/2014/main" id="{549C6F02-503C-4D9F-9253-7376ECA00B73}"/>
                </a:ext>
              </a:extLst>
            </p:cNvPr>
            <p:cNvPicPr>
              <a:picLocks noChangeAspect="1"/>
            </p:cNvPicPr>
            <p:nvPr/>
          </p:nvPicPr>
          <p:blipFill rotWithShape="1">
            <a:blip r:embed="rId4">
              <a:extLst>
                <a:ext uri="{28A0092B-C50C-407E-A947-70E740481C1C}">
                  <a14:useLocalDpi xmlns:a14="http://schemas.microsoft.com/office/drawing/2010/main" val="0"/>
                </a:ext>
              </a:extLst>
            </a:blip>
            <a:srcRect l="20279" r="18198"/>
            <a:stretch/>
          </p:blipFill>
          <p:spPr>
            <a:xfrm>
              <a:off x="7423862" y="810989"/>
              <a:ext cx="2656572" cy="3429000"/>
            </a:xfrm>
            <a:prstGeom prst="rect">
              <a:avLst/>
            </a:prstGeom>
          </p:spPr>
        </p:pic>
        <p:sp>
          <p:nvSpPr>
            <p:cNvPr id="14" name="Rectangle 13">
              <a:extLst>
                <a:ext uri="{FF2B5EF4-FFF2-40B4-BE49-F238E27FC236}">
                  <a16:creationId xmlns:a16="http://schemas.microsoft.com/office/drawing/2014/main" id="{173951E4-38A5-4F97-AAF4-E550FA3F2FD1}"/>
                </a:ext>
              </a:extLst>
            </p:cNvPr>
            <p:cNvSpPr/>
            <p:nvPr/>
          </p:nvSpPr>
          <p:spPr>
            <a:xfrm>
              <a:off x="7297967" y="4181652"/>
              <a:ext cx="966931" cy="261610"/>
            </a:xfrm>
            <a:prstGeom prst="rect">
              <a:avLst/>
            </a:prstGeom>
          </p:spPr>
          <p:txBody>
            <a:bodyPr wrap="none">
              <a:spAutoFit/>
            </a:bodyPr>
            <a:lstStyle/>
            <a:p>
              <a:r>
                <a:rPr lang="en-US" sz="1100" b="0" i="0" dirty="0">
                  <a:solidFill>
                    <a:schemeClr val="bg1"/>
                  </a:solidFill>
                  <a:effectLst/>
                  <a:latin typeface="Abadi" panose="020B0604020104020204" pitchFamily="34" charset="0"/>
                </a:rPr>
                <a:t>Jared Barnes</a:t>
              </a:r>
              <a:endParaRPr lang="en-US" sz="1100" dirty="0"/>
            </a:p>
          </p:txBody>
        </p:sp>
      </p:grpSp>
      <p:grpSp>
        <p:nvGrpSpPr>
          <p:cNvPr id="19" name="Group 18">
            <a:extLst>
              <a:ext uri="{FF2B5EF4-FFF2-40B4-BE49-F238E27FC236}">
                <a16:creationId xmlns:a16="http://schemas.microsoft.com/office/drawing/2014/main" id="{BDEA892E-7796-448E-AA01-408CA0F14298}"/>
              </a:ext>
            </a:extLst>
          </p:cNvPr>
          <p:cNvGrpSpPr/>
          <p:nvPr/>
        </p:nvGrpSpPr>
        <p:grpSpPr>
          <a:xfrm>
            <a:off x="2393482" y="3199739"/>
            <a:ext cx="2402065" cy="3164097"/>
            <a:chOff x="2393482" y="3429000"/>
            <a:chExt cx="2402065" cy="3164097"/>
          </a:xfrm>
        </p:grpSpPr>
        <p:pic>
          <p:nvPicPr>
            <p:cNvPr id="17" name="Picture 16">
              <a:extLst>
                <a:ext uri="{FF2B5EF4-FFF2-40B4-BE49-F238E27FC236}">
                  <a16:creationId xmlns:a16="http://schemas.microsoft.com/office/drawing/2014/main" id="{348409FD-994E-4D49-B495-FECE95B7EA89}"/>
                </a:ext>
              </a:extLst>
            </p:cNvPr>
            <p:cNvPicPr>
              <a:picLocks noChangeAspect="1"/>
            </p:cNvPicPr>
            <p:nvPr/>
          </p:nvPicPr>
          <p:blipFill rotWithShape="1">
            <a:blip r:embed="rId5">
              <a:extLst>
                <a:ext uri="{28A0092B-C50C-407E-A947-70E740481C1C}">
                  <a14:useLocalDpi xmlns:a14="http://schemas.microsoft.com/office/drawing/2010/main" val="0"/>
                </a:ext>
              </a:extLst>
            </a:blip>
            <a:srcRect t="6250" b="11908"/>
            <a:stretch/>
          </p:blipFill>
          <p:spPr>
            <a:xfrm>
              <a:off x="2485163" y="3429000"/>
              <a:ext cx="2310384" cy="2993459"/>
            </a:xfrm>
            <a:prstGeom prst="rect">
              <a:avLst/>
            </a:prstGeom>
          </p:spPr>
        </p:pic>
        <p:sp>
          <p:nvSpPr>
            <p:cNvPr id="18" name="Rectangle 17">
              <a:extLst>
                <a:ext uri="{FF2B5EF4-FFF2-40B4-BE49-F238E27FC236}">
                  <a16:creationId xmlns:a16="http://schemas.microsoft.com/office/drawing/2014/main" id="{1F4A9D88-4DA8-449B-BF49-B72F1C2D010F}"/>
                </a:ext>
              </a:extLst>
            </p:cNvPr>
            <p:cNvSpPr/>
            <p:nvPr/>
          </p:nvSpPr>
          <p:spPr>
            <a:xfrm>
              <a:off x="2393482" y="6331487"/>
              <a:ext cx="962123" cy="261610"/>
            </a:xfrm>
            <a:prstGeom prst="rect">
              <a:avLst/>
            </a:prstGeom>
          </p:spPr>
          <p:txBody>
            <a:bodyPr wrap="none">
              <a:spAutoFit/>
            </a:bodyPr>
            <a:lstStyle/>
            <a:p>
              <a:r>
                <a:rPr lang="en-US" sz="1100" b="0" i="0" dirty="0">
                  <a:solidFill>
                    <a:schemeClr val="bg1"/>
                  </a:solidFill>
                  <a:effectLst/>
                  <a:latin typeface="Abadi" panose="020B0604020104020204" pitchFamily="34" charset="0"/>
                </a:rPr>
                <a:t>Ron </a:t>
              </a:r>
              <a:r>
                <a:rPr lang="en-US" sz="1100" b="0" i="0" dirty="0" err="1">
                  <a:solidFill>
                    <a:schemeClr val="bg1"/>
                  </a:solidFill>
                  <a:effectLst/>
                  <a:latin typeface="Abadi" panose="020B0604020104020204" pitchFamily="34" charset="0"/>
                </a:rPr>
                <a:t>DiCianni</a:t>
              </a:r>
              <a:endParaRPr lang="en-US" sz="1100" dirty="0"/>
            </a:p>
          </p:txBody>
        </p:sp>
      </p:grpSp>
      <p:sp>
        <p:nvSpPr>
          <p:cNvPr id="6" name="TextBox 5">
            <a:extLst>
              <a:ext uri="{FF2B5EF4-FFF2-40B4-BE49-F238E27FC236}">
                <a16:creationId xmlns:a16="http://schemas.microsoft.com/office/drawing/2014/main" id="{2FFD454B-E667-3BE9-602E-3066B2A05C0B}"/>
              </a:ext>
            </a:extLst>
          </p:cNvPr>
          <p:cNvSpPr txBox="1"/>
          <p:nvPr/>
        </p:nvSpPr>
        <p:spPr>
          <a:xfrm>
            <a:off x="6071120" y="6534834"/>
            <a:ext cx="6120880" cy="276999"/>
          </a:xfrm>
          <a:prstGeom prst="rect">
            <a:avLst/>
          </a:prstGeom>
          <a:noFill/>
        </p:spPr>
        <p:txBody>
          <a:bodyPr wrap="square">
            <a:spAutoFit/>
          </a:bodyPr>
          <a:lstStyle/>
          <a:p>
            <a:pPr algn="r"/>
            <a:r>
              <a:rPr lang="en-US" sz="1200" dirty="0">
                <a:solidFill>
                  <a:schemeClr val="bg1"/>
                </a:solidFill>
              </a:rPr>
              <a:t>Old Testament Seminary Teachers Manual 2019</a:t>
            </a:r>
          </a:p>
        </p:txBody>
      </p:sp>
    </p:spTree>
    <p:extLst>
      <p:ext uri="{BB962C8B-B14F-4D97-AF65-F5344CB8AC3E}">
        <p14:creationId xmlns:p14="http://schemas.microsoft.com/office/powerpoint/2010/main" val="32912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478056" y="1130341"/>
            <a:ext cx="4812536" cy="1200329"/>
          </a:xfrm>
          <a:prstGeom prst="rect">
            <a:avLst/>
          </a:prstGeom>
        </p:spPr>
        <p:txBody>
          <a:bodyPr wrap="square">
            <a:spAutoFit/>
          </a:bodyPr>
          <a:lstStyle/>
          <a:p>
            <a:r>
              <a:rPr lang="en-US" dirty="0">
                <a:solidFill>
                  <a:schemeClr val="bg1"/>
                </a:solidFill>
              </a:rPr>
              <a:t>As part of His Atonement, Jesus Christ not only suffered for our sins, but He also took upon Himself the pains, temptations, sicknesses, and infirmities of all mankind.</a:t>
            </a:r>
          </a:p>
        </p:txBody>
      </p:sp>
      <p:sp>
        <p:nvSpPr>
          <p:cNvPr id="3" name="Rectangle 2">
            <a:extLst>
              <a:ext uri="{FF2B5EF4-FFF2-40B4-BE49-F238E27FC236}">
                <a16:creationId xmlns:a16="http://schemas.microsoft.com/office/drawing/2014/main" id="{57AAE8F7-39C2-4B0F-AC93-3CA80AE0F03D}"/>
              </a:ext>
            </a:extLst>
          </p:cNvPr>
          <p:cNvSpPr/>
          <p:nvPr/>
        </p:nvSpPr>
        <p:spPr>
          <a:xfrm>
            <a:off x="0" y="6488668"/>
            <a:ext cx="4976042" cy="307777"/>
          </a:xfrm>
          <a:prstGeom prst="rect">
            <a:avLst/>
          </a:prstGeom>
        </p:spPr>
        <p:txBody>
          <a:bodyPr wrap="none">
            <a:spAutoFit/>
          </a:bodyPr>
          <a:lstStyle/>
          <a:p>
            <a:r>
              <a:rPr lang="en-US" sz="1400" b="0" i="0" dirty="0">
                <a:solidFill>
                  <a:schemeClr val="bg1"/>
                </a:solidFill>
                <a:effectLst/>
                <a:latin typeface="Abadi" panose="020B0604020104020204" pitchFamily="34" charset="0"/>
              </a:rPr>
              <a:t>Isaiah 53:3-5; Alma 7:11-13; Matthew 11:28-30; Ether 12:27</a:t>
            </a:r>
            <a:endParaRPr lang="en-US" sz="1400" dirty="0"/>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Taking On Himself</a:t>
            </a:r>
          </a:p>
        </p:txBody>
      </p:sp>
      <p:sp>
        <p:nvSpPr>
          <p:cNvPr id="4" name="Rectangle 3">
            <a:extLst>
              <a:ext uri="{FF2B5EF4-FFF2-40B4-BE49-F238E27FC236}">
                <a16:creationId xmlns:a16="http://schemas.microsoft.com/office/drawing/2014/main" id="{72ED3B59-1631-44A0-9487-E7F15503CDA4}"/>
              </a:ext>
            </a:extLst>
          </p:cNvPr>
          <p:cNvSpPr/>
          <p:nvPr/>
        </p:nvSpPr>
        <p:spPr>
          <a:xfrm>
            <a:off x="6061751" y="4680817"/>
            <a:ext cx="5897077" cy="1477328"/>
          </a:xfrm>
          <a:prstGeom prst="rect">
            <a:avLst/>
          </a:prstGeom>
        </p:spPr>
        <p:txBody>
          <a:bodyPr wrap="square">
            <a:spAutoFit/>
          </a:bodyPr>
          <a:lstStyle/>
          <a:p>
            <a:r>
              <a:rPr lang="en-US" dirty="0">
                <a:solidFill>
                  <a:schemeClr val="bg1"/>
                </a:solidFill>
              </a:rPr>
              <a:t>He understands our suffering because He has experienced it.</a:t>
            </a:r>
          </a:p>
          <a:p>
            <a:endParaRPr lang="en-US" dirty="0">
              <a:solidFill>
                <a:schemeClr val="bg1"/>
              </a:solidFill>
            </a:endParaRPr>
          </a:p>
          <a:p>
            <a:r>
              <a:rPr lang="en-US" dirty="0">
                <a:solidFill>
                  <a:schemeClr val="bg1"/>
                </a:solidFill>
              </a:rPr>
              <a:t>As we come to Him in faith, the Savior will strengthen us to bear our burdens and accomplish tasks that we could not do on our own.</a:t>
            </a:r>
          </a:p>
        </p:txBody>
      </p:sp>
      <p:grpSp>
        <p:nvGrpSpPr>
          <p:cNvPr id="11" name="Group 10">
            <a:extLst>
              <a:ext uri="{FF2B5EF4-FFF2-40B4-BE49-F238E27FC236}">
                <a16:creationId xmlns:a16="http://schemas.microsoft.com/office/drawing/2014/main" id="{3ED8C0EB-9E7A-4CEB-9D63-49BBABE9CEB2}"/>
              </a:ext>
            </a:extLst>
          </p:cNvPr>
          <p:cNvGrpSpPr/>
          <p:nvPr/>
        </p:nvGrpSpPr>
        <p:grpSpPr>
          <a:xfrm>
            <a:off x="5996538" y="962008"/>
            <a:ext cx="4822258" cy="3327689"/>
            <a:chOff x="5996538" y="962008"/>
            <a:chExt cx="4822258" cy="3327689"/>
          </a:xfrm>
        </p:grpSpPr>
        <p:pic>
          <p:nvPicPr>
            <p:cNvPr id="10" name="Picture 9">
              <a:extLst>
                <a:ext uri="{FF2B5EF4-FFF2-40B4-BE49-F238E27FC236}">
                  <a16:creationId xmlns:a16="http://schemas.microsoft.com/office/drawing/2014/main" id="{30B90092-D6A8-4C81-B99C-7815D0066DB5}"/>
                </a:ext>
              </a:extLst>
            </p:cNvPr>
            <p:cNvPicPr>
              <a:picLocks noChangeAspect="1"/>
            </p:cNvPicPr>
            <p:nvPr/>
          </p:nvPicPr>
          <p:blipFill rotWithShape="1">
            <a:blip r:embed="rId4">
              <a:extLst>
                <a:ext uri="{28A0092B-C50C-407E-A947-70E740481C1C}">
                  <a14:useLocalDpi xmlns:a14="http://schemas.microsoft.com/office/drawing/2010/main" val="0"/>
                </a:ext>
              </a:extLst>
            </a:blip>
            <a:srcRect l="620" t="12612" r="6863" b="11745"/>
            <a:stretch/>
          </p:blipFill>
          <p:spPr>
            <a:xfrm>
              <a:off x="5996538" y="962008"/>
              <a:ext cx="4822258" cy="3126962"/>
            </a:xfrm>
            <a:prstGeom prst="rect">
              <a:avLst/>
            </a:prstGeom>
          </p:spPr>
        </p:pic>
        <p:sp>
          <p:nvSpPr>
            <p:cNvPr id="20" name="Rectangle 19">
              <a:extLst>
                <a:ext uri="{FF2B5EF4-FFF2-40B4-BE49-F238E27FC236}">
                  <a16:creationId xmlns:a16="http://schemas.microsoft.com/office/drawing/2014/main" id="{CB345027-227D-4E5C-A93F-F1D966439E29}"/>
                </a:ext>
              </a:extLst>
            </p:cNvPr>
            <p:cNvSpPr/>
            <p:nvPr/>
          </p:nvSpPr>
          <p:spPr>
            <a:xfrm>
              <a:off x="5996538" y="4043476"/>
              <a:ext cx="896399" cy="246221"/>
            </a:xfrm>
            <a:prstGeom prst="rect">
              <a:avLst/>
            </a:prstGeom>
          </p:spPr>
          <p:txBody>
            <a:bodyPr wrap="none">
              <a:spAutoFit/>
            </a:bodyPr>
            <a:lstStyle/>
            <a:p>
              <a:r>
                <a:rPr lang="en-US" sz="1000" b="0" i="0" dirty="0">
                  <a:solidFill>
                    <a:schemeClr val="bg1"/>
                  </a:solidFill>
                  <a:effectLst/>
                  <a:latin typeface="Abadi" panose="020B0604020104020204" pitchFamily="34" charset="0"/>
                </a:rPr>
                <a:t>Adam Abram</a:t>
              </a:r>
              <a:endParaRPr lang="en-US" sz="1000" dirty="0"/>
            </a:p>
          </p:txBody>
        </p:sp>
      </p:grpSp>
      <p:pic>
        <p:nvPicPr>
          <p:cNvPr id="22" name="Picture 21">
            <a:extLst>
              <a:ext uri="{FF2B5EF4-FFF2-40B4-BE49-F238E27FC236}">
                <a16:creationId xmlns:a16="http://schemas.microsoft.com/office/drawing/2014/main" id="{DAEAAA53-F7AE-42C1-8DE9-AB7308FC4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335" y="2683681"/>
            <a:ext cx="4839347" cy="3226231"/>
          </a:xfrm>
          <a:prstGeom prst="rect">
            <a:avLst/>
          </a:prstGeom>
        </p:spPr>
      </p:pic>
      <p:sp>
        <p:nvSpPr>
          <p:cNvPr id="6" name="TextBox 5">
            <a:extLst>
              <a:ext uri="{FF2B5EF4-FFF2-40B4-BE49-F238E27FC236}">
                <a16:creationId xmlns:a16="http://schemas.microsoft.com/office/drawing/2014/main" id="{6B6FFDF7-22F7-66E7-8925-17321673EAEB}"/>
              </a:ext>
            </a:extLst>
          </p:cNvPr>
          <p:cNvSpPr txBox="1"/>
          <p:nvPr/>
        </p:nvSpPr>
        <p:spPr>
          <a:xfrm>
            <a:off x="6071120" y="6534834"/>
            <a:ext cx="6120880" cy="276999"/>
          </a:xfrm>
          <a:prstGeom prst="rect">
            <a:avLst/>
          </a:prstGeom>
          <a:noFill/>
        </p:spPr>
        <p:txBody>
          <a:bodyPr wrap="square">
            <a:spAutoFit/>
          </a:bodyPr>
          <a:lstStyle/>
          <a:p>
            <a:pPr algn="r"/>
            <a:r>
              <a:rPr lang="en-US" sz="1200" dirty="0">
                <a:solidFill>
                  <a:schemeClr val="bg1"/>
                </a:solidFill>
              </a:rPr>
              <a:t>Old Testament Seminary Teachers Manual 2019</a:t>
            </a:r>
          </a:p>
        </p:txBody>
      </p:sp>
    </p:spTree>
    <p:extLst>
      <p:ext uri="{BB962C8B-B14F-4D97-AF65-F5344CB8AC3E}">
        <p14:creationId xmlns:p14="http://schemas.microsoft.com/office/powerpoint/2010/main" val="19092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77F87EE-388C-4E74-9963-F0B6AECBC924}"/>
              </a:ext>
            </a:extLst>
          </p:cNvPr>
          <p:cNvSpPr/>
          <p:nvPr/>
        </p:nvSpPr>
        <p:spPr>
          <a:xfrm>
            <a:off x="4137111" y="1806012"/>
            <a:ext cx="3474720" cy="2862322"/>
          </a:xfrm>
          <a:prstGeom prst="rect">
            <a:avLst/>
          </a:prstGeom>
        </p:spPr>
        <p:txBody>
          <a:bodyPr wrap="square">
            <a:spAutoFit/>
          </a:bodyPr>
          <a:lstStyle/>
          <a:p>
            <a:r>
              <a:rPr lang="en-US" dirty="0">
                <a:solidFill>
                  <a:schemeClr val="bg1"/>
                </a:solidFill>
              </a:rPr>
              <a:t>In paying the penalty for our sins, Jesus Christ did not eliminate our personal responsibility. </a:t>
            </a:r>
          </a:p>
          <a:p>
            <a:endParaRPr lang="en-US" dirty="0">
              <a:solidFill>
                <a:schemeClr val="bg1"/>
              </a:solidFill>
            </a:endParaRPr>
          </a:p>
          <a:p>
            <a:r>
              <a:rPr lang="en-US" dirty="0">
                <a:solidFill>
                  <a:schemeClr val="bg1"/>
                </a:solidFill>
              </a:rPr>
              <a:t>In order to accept His sacrifice, be cleansed from our sins, and inherit eternal life, we must exercise faith in Him, repent, be baptized, receive the Holy Ghost, and endure faithfully to the end of our lives.</a:t>
            </a:r>
          </a:p>
        </p:txBody>
      </p:sp>
      <p:sp>
        <p:nvSpPr>
          <p:cNvPr id="3" name="Rectangle 2">
            <a:extLst>
              <a:ext uri="{FF2B5EF4-FFF2-40B4-BE49-F238E27FC236}">
                <a16:creationId xmlns:a16="http://schemas.microsoft.com/office/drawing/2014/main" id="{57AAE8F7-39C2-4B0F-AC93-3CA80AE0F03D}"/>
              </a:ext>
            </a:extLst>
          </p:cNvPr>
          <p:cNvSpPr/>
          <p:nvPr/>
        </p:nvSpPr>
        <p:spPr>
          <a:xfrm>
            <a:off x="0" y="6519310"/>
            <a:ext cx="7178440" cy="307777"/>
          </a:xfrm>
          <a:prstGeom prst="rect">
            <a:avLst/>
          </a:prstGeom>
        </p:spPr>
        <p:txBody>
          <a:bodyPr wrap="none">
            <a:spAutoFit/>
          </a:bodyPr>
          <a:lstStyle/>
          <a:p>
            <a:r>
              <a:rPr lang="en-US" sz="1400" i="1" dirty="0">
                <a:solidFill>
                  <a:schemeClr val="bg1"/>
                </a:solidFill>
              </a:rPr>
              <a:t>John 3:5; 1 Corinthians 15:20–22; Mosiah 3:19; 3 Nephi 11:10–11; 3 Nephi 27:20; D&amp;C 76:22–24</a:t>
            </a:r>
            <a:endParaRPr lang="en-US" sz="1400" dirty="0">
              <a:solidFill>
                <a:schemeClr val="bg1"/>
              </a:solidFill>
            </a:endParaRPr>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Effect</a:t>
            </a:r>
          </a:p>
        </p:txBody>
      </p:sp>
      <p:grpSp>
        <p:nvGrpSpPr>
          <p:cNvPr id="17" name="Group 16">
            <a:extLst>
              <a:ext uri="{FF2B5EF4-FFF2-40B4-BE49-F238E27FC236}">
                <a16:creationId xmlns:a16="http://schemas.microsoft.com/office/drawing/2014/main" id="{C4319969-3880-48E2-8DCB-C9F6F507E9B4}"/>
              </a:ext>
            </a:extLst>
          </p:cNvPr>
          <p:cNvGrpSpPr/>
          <p:nvPr/>
        </p:nvGrpSpPr>
        <p:grpSpPr>
          <a:xfrm>
            <a:off x="724888" y="1716457"/>
            <a:ext cx="2489655" cy="3610455"/>
            <a:chOff x="542008" y="1716457"/>
            <a:chExt cx="2489655" cy="3610455"/>
          </a:xfrm>
        </p:grpSpPr>
        <p:pic>
          <p:nvPicPr>
            <p:cNvPr id="7" name="Picture 6">
              <a:extLst>
                <a:ext uri="{FF2B5EF4-FFF2-40B4-BE49-F238E27FC236}">
                  <a16:creationId xmlns:a16="http://schemas.microsoft.com/office/drawing/2014/main" id="{ABA93F42-A064-4FDA-ABE6-01821C269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008" y="1716457"/>
              <a:ext cx="2489655" cy="3379623"/>
            </a:xfrm>
            <a:prstGeom prst="rect">
              <a:avLst/>
            </a:prstGeom>
          </p:spPr>
        </p:pic>
        <p:sp>
          <p:nvSpPr>
            <p:cNvPr id="13" name="Rectangle 12">
              <a:extLst>
                <a:ext uri="{FF2B5EF4-FFF2-40B4-BE49-F238E27FC236}">
                  <a16:creationId xmlns:a16="http://schemas.microsoft.com/office/drawing/2014/main" id="{1671D39A-0E01-411A-83D0-1064A18F8103}"/>
                </a:ext>
              </a:extLst>
            </p:cNvPr>
            <p:cNvSpPr/>
            <p:nvPr/>
          </p:nvSpPr>
          <p:spPr>
            <a:xfrm>
              <a:off x="542008" y="5096080"/>
              <a:ext cx="849913" cy="230832"/>
            </a:xfrm>
            <a:prstGeom prst="rect">
              <a:avLst/>
            </a:prstGeom>
          </p:spPr>
          <p:txBody>
            <a:bodyPr wrap="none">
              <a:spAutoFit/>
            </a:bodyPr>
            <a:lstStyle/>
            <a:p>
              <a:r>
                <a:rPr lang="en-US" sz="900" b="0" i="0" dirty="0">
                  <a:solidFill>
                    <a:schemeClr val="bg1"/>
                  </a:solidFill>
                  <a:effectLst/>
                  <a:latin typeface="Abadi" panose="020B0604020104020204" pitchFamily="34" charset="0"/>
                </a:rPr>
                <a:t>Arti Chauhan</a:t>
              </a:r>
              <a:endParaRPr lang="en-US" sz="900" dirty="0"/>
            </a:p>
          </p:txBody>
        </p:sp>
      </p:grpSp>
      <p:grpSp>
        <p:nvGrpSpPr>
          <p:cNvPr id="24" name="Group 23">
            <a:extLst>
              <a:ext uri="{FF2B5EF4-FFF2-40B4-BE49-F238E27FC236}">
                <a16:creationId xmlns:a16="http://schemas.microsoft.com/office/drawing/2014/main" id="{4EDA591F-B144-4D9E-9F9C-D237A961D3A8}"/>
              </a:ext>
            </a:extLst>
          </p:cNvPr>
          <p:cNvGrpSpPr/>
          <p:nvPr/>
        </p:nvGrpSpPr>
        <p:grpSpPr>
          <a:xfrm>
            <a:off x="8421642" y="1070612"/>
            <a:ext cx="3060153" cy="4870606"/>
            <a:chOff x="8267629" y="1109113"/>
            <a:chExt cx="3060153" cy="4870606"/>
          </a:xfrm>
        </p:grpSpPr>
        <p:pic>
          <p:nvPicPr>
            <p:cNvPr id="21" name="Picture 20">
              <a:extLst>
                <a:ext uri="{FF2B5EF4-FFF2-40B4-BE49-F238E27FC236}">
                  <a16:creationId xmlns:a16="http://schemas.microsoft.com/office/drawing/2014/main" id="{41AAE9DC-730F-4CF0-A001-19C16E4744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7629" y="1109113"/>
              <a:ext cx="3060153" cy="4594309"/>
            </a:xfrm>
            <a:prstGeom prst="rect">
              <a:avLst/>
            </a:prstGeom>
          </p:spPr>
        </p:pic>
        <p:sp>
          <p:nvSpPr>
            <p:cNvPr id="23" name="Rectangle 22">
              <a:extLst>
                <a:ext uri="{FF2B5EF4-FFF2-40B4-BE49-F238E27FC236}">
                  <a16:creationId xmlns:a16="http://schemas.microsoft.com/office/drawing/2014/main" id="{6E177738-D5D7-43CB-9AB0-72D3ADBB1422}"/>
                </a:ext>
              </a:extLst>
            </p:cNvPr>
            <p:cNvSpPr/>
            <p:nvPr/>
          </p:nvSpPr>
          <p:spPr>
            <a:xfrm>
              <a:off x="8374059" y="5748887"/>
              <a:ext cx="1018227" cy="230832"/>
            </a:xfrm>
            <a:prstGeom prst="rect">
              <a:avLst/>
            </a:prstGeom>
          </p:spPr>
          <p:txBody>
            <a:bodyPr wrap="none">
              <a:spAutoFit/>
            </a:bodyPr>
            <a:lstStyle/>
            <a:p>
              <a:r>
                <a:rPr lang="en-US" sz="900" b="0" i="0" dirty="0">
                  <a:solidFill>
                    <a:schemeClr val="bg1"/>
                  </a:solidFill>
                  <a:effectLst/>
                  <a:latin typeface="Abadi" panose="020B0604020104020204" pitchFamily="34" charset="0"/>
                </a:rPr>
                <a:t>Sergey </a:t>
              </a:r>
              <a:r>
                <a:rPr lang="en-US" sz="900" b="0" i="0" dirty="0" err="1">
                  <a:solidFill>
                    <a:schemeClr val="bg1"/>
                  </a:solidFill>
                  <a:effectLst/>
                  <a:latin typeface="Abadi" panose="020B0604020104020204" pitchFamily="34" charset="0"/>
                </a:rPr>
                <a:t>Selivanov</a:t>
              </a:r>
              <a:endParaRPr lang="en-US" sz="900" dirty="0"/>
            </a:p>
          </p:txBody>
        </p:sp>
      </p:grpSp>
      <p:sp>
        <p:nvSpPr>
          <p:cNvPr id="4" name="TextBox 3">
            <a:extLst>
              <a:ext uri="{FF2B5EF4-FFF2-40B4-BE49-F238E27FC236}">
                <a16:creationId xmlns:a16="http://schemas.microsoft.com/office/drawing/2014/main" id="{8BBF8087-2D33-7FDC-1861-27DD6928206E}"/>
              </a:ext>
            </a:extLst>
          </p:cNvPr>
          <p:cNvSpPr txBox="1"/>
          <p:nvPr/>
        </p:nvSpPr>
        <p:spPr>
          <a:xfrm>
            <a:off x="6071120" y="6534834"/>
            <a:ext cx="6120880" cy="276999"/>
          </a:xfrm>
          <a:prstGeom prst="rect">
            <a:avLst/>
          </a:prstGeom>
          <a:noFill/>
        </p:spPr>
        <p:txBody>
          <a:bodyPr wrap="square">
            <a:spAutoFit/>
          </a:bodyPr>
          <a:lstStyle/>
          <a:p>
            <a:pPr algn="r"/>
            <a:r>
              <a:rPr lang="en-US" sz="1200" dirty="0">
                <a:solidFill>
                  <a:schemeClr val="bg1"/>
                </a:solidFill>
              </a:rPr>
              <a:t>Old Testament Seminary Teachers Manual 2019</a:t>
            </a:r>
          </a:p>
        </p:txBody>
      </p:sp>
    </p:spTree>
    <p:extLst>
      <p:ext uri="{BB962C8B-B14F-4D97-AF65-F5344CB8AC3E}">
        <p14:creationId xmlns:p14="http://schemas.microsoft.com/office/powerpoint/2010/main" val="78189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9A17-7572-E5DC-0A4E-76DE4F34B26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5D33D35-A788-3663-E08A-0A9CA25EA6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2190477-245C-1175-2723-DD34900A6C61}"/>
              </a:ext>
            </a:extLst>
          </p:cNvPr>
          <p:cNvSpPr txBox="1"/>
          <p:nvPr/>
        </p:nvSpPr>
        <p:spPr>
          <a:xfrm>
            <a:off x="83976" y="114950"/>
            <a:ext cx="12108023" cy="707886"/>
          </a:xfrm>
          <a:prstGeom prst="rect">
            <a:avLst/>
          </a:prstGeom>
          <a:noFill/>
        </p:spPr>
        <p:txBody>
          <a:bodyPr wrap="square" rtlCol="0">
            <a:spAutoFit/>
          </a:bodyPr>
          <a:lstStyle/>
          <a:p>
            <a:pPr algn="ctr"/>
            <a:r>
              <a:rPr lang="en-US" sz="4000" b="1" dirty="0">
                <a:solidFill>
                  <a:schemeClr val="bg1"/>
                </a:solidFill>
                <a:latin typeface="Harrington" panose="04040505050A02020702" pitchFamily="82" charset="0"/>
              </a:rPr>
              <a:t>How Does the Savior Bring Hope Into Our Lives ?</a:t>
            </a:r>
          </a:p>
        </p:txBody>
      </p:sp>
      <p:grpSp>
        <p:nvGrpSpPr>
          <p:cNvPr id="22" name="Group 21">
            <a:extLst>
              <a:ext uri="{FF2B5EF4-FFF2-40B4-BE49-F238E27FC236}">
                <a16:creationId xmlns:a16="http://schemas.microsoft.com/office/drawing/2014/main" id="{1D97E78E-C182-070B-79B9-ACD58651FCB2}"/>
              </a:ext>
            </a:extLst>
          </p:cNvPr>
          <p:cNvGrpSpPr/>
          <p:nvPr/>
        </p:nvGrpSpPr>
        <p:grpSpPr>
          <a:xfrm>
            <a:off x="1445385" y="999341"/>
            <a:ext cx="3526741" cy="2544661"/>
            <a:chOff x="-1318206" y="1326534"/>
            <a:chExt cx="3526741" cy="2544661"/>
          </a:xfrm>
        </p:grpSpPr>
        <p:sp>
          <p:nvSpPr>
            <p:cNvPr id="3" name="Rectangle 2">
              <a:extLst>
                <a:ext uri="{FF2B5EF4-FFF2-40B4-BE49-F238E27FC236}">
                  <a16:creationId xmlns:a16="http://schemas.microsoft.com/office/drawing/2014/main" id="{5696B4DA-FE41-7050-94DC-DD6A35F2664C}"/>
                </a:ext>
              </a:extLst>
            </p:cNvPr>
            <p:cNvSpPr/>
            <p:nvPr/>
          </p:nvSpPr>
          <p:spPr>
            <a:xfrm>
              <a:off x="-1318206" y="2255354"/>
              <a:ext cx="1435008" cy="369332"/>
            </a:xfrm>
            <a:prstGeom prst="rect">
              <a:avLst/>
            </a:prstGeom>
          </p:spPr>
          <p:txBody>
            <a:bodyPr wrap="none">
              <a:spAutoFit/>
            </a:bodyPr>
            <a:lstStyle/>
            <a:p>
              <a:pPr fontAlgn="base"/>
              <a:r>
                <a:rPr lang="en-US" dirty="0">
                  <a:solidFill>
                    <a:schemeClr val="bg1"/>
                  </a:solidFill>
                </a:rPr>
                <a:t>Job 19:25–26</a:t>
              </a:r>
            </a:p>
          </p:txBody>
        </p:sp>
        <p:pic>
          <p:nvPicPr>
            <p:cNvPr id="20" name="Picture 19">
              <a:extLst>
                <a:ext uri="{FF2B5EF4-FFF2-40B4-BE49-F238E27FC236}">
                  <a16:creationId xmlns:a16="http://schemas.microsoft.com/office/drawing/2014/main" id="{2CD0610C-7DC9-B86E-BD52-20237F7A15AD}"/>
                </a:ext>
              </a:extLst>
            </p:cNvPr>
            <p:cNvPicPr>
              <a:picLocks noChangeAspect="1"/>
            </p:cNvPicPr>
            <p:nvPr/>
          </p:nvPicPr>
          <p:blipFill>
            <a:blip r:embed="rId4"/>
            <a:stretch>
              <a:fillRect/>
            </a:stretch>
          </p:blipFill>
          <p:spPr>
            <a:xfrm>
              <a:off x="239905" y="1326534"/>
              <a:ext cx="1968630" cy="2544661"/>
            </a:xfrm>
            <a:prstGeom prst="rect">
              <a:avLst/>
            </a:prstGeom>
          </p:spPr>
        </p:pic>
      </p:grpSp>
      <p:grpSp>
        <p:nvGrpSpPr>
          <p:cNvPr id="27" name="Group 26">
            <a:extLst>
              <a:ext uri="{FF2B5EF4-FFF2-40B4-BE49-F238E27FC236}">
                <a16:creationId xmlns:a16="http://schemas.microsoft.com/office/drawing/2014/main" id="{71FE8A6A-91F1-89F4-AD56-4BB0AFF30D68}"/>
              </a:ext>
            </a:extLst>
          </p:cNvPr>
          <p:cNvGrpSpPr/>
          <p:nvPr/>
        </p:nvGrpSpPr>
        <p:grpSpPr>
          <a:xfrm>
            <a:off x="6689077" y="999341"/>
            <a:ext cx="3777721" cy="2229160"/>
            <a:chOff x="3050138" y="1506133"/>
            <a:chExt cx="3777721" cy="2229160"/>
          </a:xfrm>
        </p:grpSpPr>
        <p:sp>
          <p:nvSpPr>
            <p:cNvPr id="4" name="Rectangle 3">
              <a:extLst>
                <a:ext uri="{FF2B5EF4-FFF2-40B4-BE49-F238E27FC236}">
                  <a16:creationId xmlns:a16="http://schemas.microsoft.com/office/drawing/2014/main" id="{8F3720DB-2EF5-FCA8-2079-709E436ADF24}"/>
                </a:ext>
              </a:extLst>
            </p:cNvPr>
            <p:cNvSpPr/>
            <p:nvPr/>
          </p:nvSpPr>
          <p:spPr>
            <a:xfrm>
              <a:off x="3108648" y="1597839"/>
              <a:ext cx="1643014" cy="369332"/>
            </a:xfrm>
            <a:prstGeom prst="rect">
              <a:avLst/>
            </a:prstGeom>
          </p:spPr>
          <p:txBody>
            <a:bodyPr wrap="none">
              <a:spAutoFit/>
            </a:bodyPr>
            <a:lstStyle/>
            <a:p>
              <a:pPr fontAlgn="base"/>
              <a:r>
                <a:rPr lang="en-US" dirty="0">
                  <a:solidFill>
                    <a:schemeClr val="bg1"/>
                  </a:solidFill>
                </a:rPr>
                <a:t>Psalms 16:8–11</a:t>
              </a:r>
            </a:p>
          </p:txBody>
        </p:sp>
        <p:sp>
          <p:nvSpPr>
            <p:cNvPr id="6" name="Rectangle 5">
              <a:extLst>
                <a:ext uri="{FF2B5EF4-FFF2-40B4-BE49-F238E27FC236}">
                  <a16:creationId xmlns:a16="http://schemas.microsoft.com/office/drawing/2014/main" id="{793AA8BE-A3DE-1037-6597-C0E919E2C521}"/>
                </a:ext>
              </a:extLst>
            </p:cNvPr>
            <p:cNvSpPr/>
            <p:nvPr/>
          </p:nvSpPr>
          <p:spPr>
            <a:xfrm>
              <a:off x="3076812" y="2434953"/>
              <a:ext cx="1525995" cy="369332"/>
            </a:xfrm>
            <a:prstGeom prst="rect">
              <a:avLst/>
            </a:prstGeom>
          </p:spPr>
          <p:txBody>
            <a:bodyPr wrap="none">
              <a:spAutoFit/>
            </a:bodyPr>
            <a:lstStyle/>
            <a:p>
              <a:pPr fontAlgn="base"/>
              <a:r>
                <a:rPr lang="en-US" dirty="0">
                  <a:solidFill>
                    <a:schemeClr val="bg1"/>
                  </a:solidFill>
                </a:rPr>
                <a:t>Psalms 30:2–5</a:t>
              </a:r>
            </a:p>
          </p:txBody>
        </p:sp>
        <p:sp>
          <p:nvSpPr>
            <p:cNvPr id="9" name="Rectangle 8">
              <a:extLst>
                <a:ext uri="{FF2B5EF4-FFF2-40B4-BE49-F238E27FC236}">
                  <a16:creationId xmlns:a16="http://schemas.microsoft.com/office/drawing/2014/main" id="{B0917809-F508-7D5C-EC33-EA55929918F7}"/>
                </a:ext>
              </a:extLst>
            </p:cNvPr>
            <p:cNvSpPr/>
            <p:nvPr/>
          </p:nvSpPr>
          <p:spPr>
            <a:xfrm>
              <a:off x="3050138" y="3244334"/>
              <a:ext cx="1760034" cy="369332"/>
            </a:xfrm>
            <a:prstGeom prst="rect">
              <a:avLst/>
            </a:prstGeom>
          </p:spPr>
          <p:txBody>
            <a:bodyPr wrap="none">
              <a:spAutoFit/>
            </a:bodyPr>
            <a:lstStyle/>
            <a:p>
              <a:pPr fontAlgn="base"/>
              <a:r>
                <a:rPr lang="en-US" dirty="0">
                  <a:solidFill>
                    <a:schemeClr val="bg1"/>
                  </a:solidFill>
                </a:rPr>
                <a:t>Psalms 33:18–22</a:t>
              </a:r>
            </a:p>
          </p:txBody>
        </p:sp>
        <p:pic>
          <p:nvPicPr>
            <p:cNvPr id="26" name="Picture 25">
              <a:extLst>
                <a:ext uri="{FF2B5EF4-FFF2-40B4-BE49-F238E27FC236}">
                  <a16:creationId xmlns:a16="http://schemas.microsoft.com/office/drawing/2014/main" id="{43CAABB4-A4EA-7BF2-2222-85A7FA4D9A03}"/>
                </a:ext>
              </a:extLst>
            </p:cNvPr>
            <p:cNvPicPr>
              <a:picLocks noChangeAspect="1"/>
            </p:cNvPicPr>
            <p:nvPr/>
          </p:nvPicPr>
          <p:blipFill>
            <a:blip r:embed="rId5"/>
            <a:stretch>
              <a:fillRect/>
            </a:stretch>
          </p:blipFill>
          <p:spPr>
            <a:xfrm>
              <a:off x="4927357" y="1506133"/>
              <a:ext cx="1900502" cy="2229160"/>
            </a:xfrm>
            <a:prstGeom prst="rect">
              <a:avLst/>
            </a:prstGeom>
          </p:spPr>
        </p:pic>
      </p:grpSp>
      <p:grpSp>
        <p:nvGrpSpPr>
          <p:cNvPr id="30" name="Group 29">
            <a:extLst>
              <a:ext uri="{FF2B5EF4-FFF2-40B4-BE49-F238E27FC236}">
                <a16:creationId xmlns:a16="http://schemas.microsoft.com/office/drawing/2014/main" id="{6F54AFA3-673E-6FDF-B48E-3D05EBFE25B6}"/>
              </a:ext>
            </a:extLst>
          </p:cNvPr>
          <p:cNvGrpSpPr/>
          <p:nvPr/>
        </p:nvGrpSpPr>
        <p:grpSpPr>
          <a:xfrm>
            <a:off x="685907" y="3888749"/>
            <a:ext cx="4336100" cy="2624504"/>
            <a:chOff x="7310419" y="1448427"/>
            <a:chExt cx="4336100" cy="2624504"/>
          </a:xfrm>
        </p:grpSpPr>
        <p:sp>
          <p:nvSpPr>
            <p:cNvPr id="10" name="Rectangle 9">
              <a:extLst>
                <a:ext uri="{FF2B5EF4-FFF2-40B4-BE49-F238E27FC236}">
                  <a16:creationId xmlns:a16="http://schemas.microsoft.com/office/drawing/2014/main" id="{3EBDA057-0F52-D4AF-BC69-BE853D00F1C2}"/>
                </a:ext>
              </a:extLst>
            </p:cNvPr>
            <p:cNvSpPr/>
            <p:nvPr/>
          </p:nvSpPr>
          <p:spPr>
            <a:xfrm>
              <a:off x="7508352" y="1486218"/>
              <a:ext cx="1194558" cy="369332"/>
            </a:xfrm>
            <a:prstGeom prst="rect">
              <a:avLst/>
            </a:prstGeom>
          </p:spPr>
          <p:txBody>
            <a:bodyPr wrap="none">
              <a:spAutoFit/>
            </a:bodyPr>
            <a:lstStyle/>
            <a:p>
              <a:pPr fontAlgn="base"/>
              <a:r>
                <a:rPr lang="en-US" dirty="0">
                  <a:solidFill>
                    <a:schemeClr val="bg1"/>
                  </a:solidFill>
                </a:rPr>
                <a:t>Isaiah 1:18</a:t>
              </a:r>
            </a:p>
          </p:txBody>
        </p:sp>
        <p:sp>
          <p:nvSpPr>
            <p:cNvPr id="11" name="Rectangle 10">
              <a:extLst>
                <a:ext uri="{FF2B5EF4-FFF2-40B4-BE49-F238E27FC236}">
                  <a16:creationId xmlns:a16="http://schemas.microsoft.com/office/drawing/2014/main" id="{3EFBC4FF-028F-210E-0F06-05C2ADB21DA7}"/>
                </a:ext>
              </a:extLst>
            </p:cNvPr>
            <p:cNvSpPr/>
            <p:nvPr/>
          </p:nvSpPr>
          <p:spPr>
            <a:xfrm>
              <a:off x="7508352" y="2012642"/>
              <a:ext cx="1194558" cy="369332"/>
            </a:xfrm>
            <a:prstGeom prst="rect">
              <a:avLst/>
            </a:prstGeom>
          </p:spPr>
          <p:txBody>
            <a:bodyPr wrap="none">
              <a:spAutoFit/>
            </a:bodyPr>
            <a:lstStyle/>
            <a:p>
              <a:pPr fontAlgn="base"/>
              <a:r>
                <a:rPr lang="en-US" dirty="0">
                  <a:solidFill>
                    <a:schemeClr val="bg1"/>
                  </a:solidFill>
                </a:rPr>
                <a:t>Isaiah 12:2</a:t>
              </a:r>
            </a:p>
          </p:txBody>
        </p:sp>
        <p:sp>
          <p:nvSpPr>
            <p:cNvPr id="12" name="Rectangle 11">
              <a:extLst>
                <a:ext uri="{FF2B5EF4-FFF2-40B4-BE49-F238E27FC236}">
                  <a16:creationId xmlns:a16="http://schemas.microsoft.com/office/drawing/2014/main" id="{2F882A16-9E25-D800-B9B0-2BE70F08AE94}"/>
                </a:ext>
              </a:extLst>
            </p:cNvPr>
            <p:cNvSpPr/>
            <p:nvPr/>
          </p:nvSpPr>
          <p:spPr>
            <a:xfrm>
              <a:off x="7392134" y="2563284"/>
              <a:ext cx="1426994" cy="369332"/>
            </a:xfrm>
            <a:prstGeom prst="rect">
              <a:avLst/>
            </a:prstGeom>
          </p:spPr>
          <p:txBody>
            <a:bodyPr wrap="none">
              <a:spAutoFit/>
            </a:bodyPr>
            <a:lstStyle/>
            <a:p>
              <a:pPr fontAlgn="base"/>
              <a:r>
                <a:rPr lang="en-US" dirty="0">
                  <a:solidFill>
                    <a:schemeClr val="bg1"/>
                  </a:solidFill>
                </a:rPr>
                <a:t>Isaiah 25:8–9</a:t>
              </a:r>
            </a:p>
          </p:txBody>
        </p:sp>
        <p:sp>
          <p:nvSpPr>
            <p:cNvPr id="14" name="Rectangle 13">
              <a:extLst>
                <a:ext uri="{FF2B5EF4-FFF2-40B4-BE49-F238E27FC236}">
                  <a16:creationId xmlns:a16="http://schemas.microsoft.com/office/drawing/2014/main" id="{1779550D-4726-3F11-79E1-C0351FBF713D}"/>
                </a:ext>
              </a:extLst>
            </p:cNvPr>
            <p:cNvSpPr/>
            <p:nvPr/>
          </p:nvSpPr>
          <p:spPr>
            <a:xfrm>
              <a:off x="7310419" y="3076264"/>
              <a:ext cx="1661032" cy="369332"/>
            </a:xfrm>
            <a:prstGeom prst="rect">
              <a:avLst/>
            </a:prstGeom>
          </p:spPr>
          <p:txBody>
            <a:bodyPr wrap="none">
              <a:spAutoFit/>
            </a:bodyPr>
            <a:lstStyle/>
            <a:p>
              <a:pPr fontAlgn="base"/>
              <a:r>
                <a:rPr lang="en-US" dirty="0">
                  <a:solidFill>
                    <a:schemeClr val="bg1"/>
                  </a:solidFill>
                </a:rPr>
                <a:t>Isaiah 40:28–31</a:t>
              </a:r>
            </a:p>
          </p:txBody>
        </p:sp>
        <p:pic>
          <p:nvPicPr>
            <p:cNvPr id="29" name="Picture 28">
              <a:extLst>
                <a:ext uri="{FF2B5EF4-FFF2-40B4-BE49-F238E27FC236}">
                  <a16:creationId xmlns:a16="http://schemas.microsoft.com/office/drawing/2014/main" id="{045F871B-716C-2879-9337-491BE6BD3A27}"/>
                </a:ext>
              </a:extLst>
            </p:cNvPr>
            <p:cNvPicPr>
              <a:picLocks noChangeAspect="1"/>
            </p:cNvPicPr>
            <p:nvPr/>
          </p:nvPicPr>
          <p:blipFill>
            <a:blip r:embed="rId6"/>
            <a:stretch>
              <a:fillRect/>
            </a:stretch>
          </p:blipFill>
          <p:spPr>
            <a:xfrm>
              <a:off x="8936278" y="1448427"/>
              <a:ext cx="2710241" cy="2624504"/>
            </a:xfrm>
            <a:prstGeom prst="rect">
              <a:avLst/>
            </a:prstGeom>
          </p:spPr>
        </p:pic>
      </p:grpSp>
      <p:grpSp>
        <p:nvGrpSpPr>
          <p:cNvPr id="36" name="Group 35">
            <a:extLst>
              <a:ext uri="{FF2B5EF4-FFF2-40B4-BE49-F238E27FC236}">
                <a16:creationId xmlns:a16="http://schemas.microsoft.com/office/drawing/2014/main" id="{625287BE-47C2-12E1-EB2C-5B37F8F3245D}"/>
              </a:ext>
            </a:extLst>
          </p:cNvPr>
          <p:cNvGrpSpPr/>
          <p:nvPr/>
        </p:nvGrpSpPr>
        <p:grpSpPr>
          <a:xfrm>
            <a:off x="6506784" y="3841370"/>
            <a:ext cx="3960014" cy="2719261"/>
            <a:chOff x="6506784" y="3841370"/>
            <a:chExt cx="3960014" cy="2719261"/>
          </a:xfrm>
        </p:grpSpPr>
        <p:sp>
          <p:nvSpPr>
            <p:cNvPr id="15" name="Rectangle 14">
              <a:extLst>
                <a:ext uri="{FF2B5EF4-FFF2-40B4-BE49-F238E27FC236}">
                  <a16:creationId xmlns:a16="http://schemas.microsoft.com/office/drawing/2014/main" id="{500CE8B1-A954-BC42-444C-6CB17AE7F5DF}"/>
                </a:ext>
              </a:extLst>
            </p:cNvPr>
            <p:cNvSpPr/>
            <p:nvPr/>
          </p:nvSpPr>
          <p:spPr>
            <a:xfrm>
              <a:off x="6506784" y="4838156"/>
              <a:ext cx="1734962" cy="369332"/>
            </a:xfrm>
            <a:prstGeom prst="rect">
              <a:avLst/>
            </a:prstGeom>
          </p:spPr>
          <p:txBody>
            <a:bodyPr wrap="none">
              <a:spAutoFit/>
            </a:bodyPr>
            <a:lstStyle/>
            <a:p>
              <a:pPr fontAlgn="base"/>
              <a:r>
                <a:rPr lang="en-US" dirty="0">
                  <a:solidFill>
                    <a:schemeClr val="bg1"/>
                  </a:solidFill>
                </a:rPr>
                <a:t>Jeremiah 17:7–8</a:t>
              </a:r>
            </a:p>
          </p:txBody>
        </p:sp>
        <p:pic>
          <p:nvPicPr>
            <p:cNvPr id="35" name="Picture 34">
              <a:extLst>
                <a:ext uri="{FF2B5EF4-FFF2-40B4-BE49-F238E27FC236}">
                  <a16:creationId xmlns:a16="http://schemas.microsoft.com/office/drawing/2014/main" id="{27F65C63-B317-AC86-01FD-11FC34874C54}"/>
                </a:ext>
              </a:extLst>
            </p:cNvPr>
            <p:cNvPicPr>
              <a:picLocks noChangeAspect="1"/>
            </p:cNvPicPr>
            <p:nvPr/>
          </p:nvPicPr>
          <p:blipFill>
            <a:blip r:embed="rId7"/>
            <a:stretch>
              <a:fillRect/>
            </a:stretch>
          </p:blipFill>
          <p:spPr>
            <a:xfrm>
              <a:off x="8372593" y="3841370"/>
              <a:ext cx="2094205" cy="2719261"/>
            </a:xfrm>
            <a:prstGeom prst="rect">
              <a:avLst/>
            </a:prstGeom>
          </p:spPr>
        </p:pic>
      </p:grpSp>
    </p:spTree>
    <p:extLst>
      <p:ext uri="{BB962C8B-B14F-4D97-AF65-F5344CB8AC3E}">
        <p14:creationId xmlns:p14="http://schemas.microsoft.com/office/powerpoint/2010/main" val="37497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199CD-AB31-EDAE-C312-98F8AD6D77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F98CFB-A3EB-4F52-7280-D86CE344DF7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5A16685-C547-E115-D98C-F597AAC2C2A3}"/>
              </a:ext>
            </a:extLst>
          </p:cNvPr>
          <p:cNvSpPr/>
          <p:nvPr/>
        </p:nvSpPr>
        <p:spPr>
          <a:xfrm>
            <a:off x="478056" y="1130341"/>
            <a:ext cx="3384817" cy="4524315"/>
          </a:xfrm>
          <a:prstGeom prst="rect">
            <a:avLst/>
          </a:prstGeom>
        </p:spPr>
        <p:txBody>
          <a:bodyPr wrap="square">
            <a:spAutoFit/>
          </a:bodyPr>
          <a:lstStyle/>
          <a:p>
            <a:pPr fontAlgn="base"/>
            <a:r>
              <a:rPr lang="en-US" dirty="0">
                <a:solidFill>
                  <a:schemeClr val="bg1"/>
                </a:solidFill>
              </a:rPr>
              <a:t>When He suffered for our sins and weaknesses, died on the cross, and rose again, the Savior rewrote humanity’s story. </a:t>
            </a:r>
          </a:p>
          <a:p>
            <a:pPr fontAlgn="base"/>
            <a:endParaRPr lang="en-US" dirty="0">
              <a:solidFill>
                <a:schemeClr val="bg1"/>
              </a:solidFill>
            </a:endParaRPr>
          </a:p>
          <a:p>
            <a:pPr fontAlgn="base"/>
            <a:r>
              <a:rPr lang="en-US" dirty="0">
                <a:solidFill>
                  <a:schemeClr val="bg1"/>
                </a:solidFill>
              </a:rPr>
              <a:t>Because of Him, we do not have to deal with our frailties, sins, and fears alone. </a:t>
            </a:r>
          </a:p>
          <a:p>
            <a:pPr fontAlgn="base"/>
            <a:endParaRPr lang="en-US" dirty="0">
              <a:solidFill>
                <a:schemeClr val="bg1"/>
              </a:solidFill>
            </a:endParaRPr>
          </a:p>
          <a:p>
            <a:pPr fontAlgn="base"/>
            <a:r>
              <a:rPr lang="en-US" dirty="0">
                <a:solidFill>
                  <a:schemeClr val="bg1"/>
                </a:solidFill>
              </a:rPr>
              <a:t>Because of Him, death is not the end. Resurrection will come to all who have ever lived. Because of Him, families can be together forever. Because of Jesus Christ, we celebrate Easter. And Easter is all about peace and hope. …</a:t>
            </a:r>
          </a:p>
        </p:txBody>
      </p:sp>
      <p:sp>
        <p:nvSpPr>
          <p:cNvPr id="8" name="TextBox 7">
            <a:extLst>
              <a:ext uri="{FF2B5EF4-FFF2-40B4-BE49-F238E27FC236}">
                <a16:creationId xmlns:a16="http://schemas.microsoft.com/office/drawing/2014/main" id="{EAC8ADF4-EEC0-B0D5-8E85-528F279CA53B}"/>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Because of Him</a:t>
            </a:r>
          </a:p>
        </p:txBody>
      </p:sp>
      <p:sp>
        <p:nvSpPr>
          <p:cNvPr id="7" name="TextBox 6">
            <a:extLst>
              <a:ext uri="{FF2B5EF4-FFF2-40B4-BE49-F238E27FC236}">
                <a16:creationId xmlns:a16="http://schemas.microsoft.com/office/drawing/2014/main" id="{5A22E154-D1DE-B2B4-EFD4-53EC0EA9D90D}"/>
              </a:ext>
            </a:extLst>
          </p:cNvPr>
          <p:cNvSpPr txBox="1"/>
          <p:nvPr/>
        </p:nvSpPr>
        <p:spPr>
          <a:xfrm>
            <a:off x="8365688" y="2238336"/>
            <a:ext cx="3457126" cy="1661993"/>
          </a:xfrm>
          <a:prstGeom prst="rect">
            <a:avLst/>
          </a:prstGeom>
          <a:noFill/>
        </p:spPr>
        <p:txBody>
          <a:bodyPr wrap="square">
            <a:spAutoFit/>
          </a:bodyPr>
          <a:lstStyle/>
          <a:p>
            <a:pPr fontAlgn="base"/>
            <a:endParaRPr lang="en-US" dirty="0">
              <a:solidFill>
                <a:schemeClr val="bg1"/>
              </a:solidFill>
            </a:endParaRPr>
          </a:p>
          <a:p>
            <a:pPr fontAlgn="base"/>
            <a:r>
              <a:rPr lang="en-US" dirty="0">
                <a:solidFill>
                  <a:schemeClr val="bg1"/>
                </a:solidFill>
              </a:rPr>
              <a:t>… At this Easter season, let us worship and praise Him for the peace, hope, light, and truth He brings to us. </a:t>
            </a:r>
          </a:p>
          <a:p>
            <a:pPr fontAlgn="base"/>
            <a:r>
              <a:rPr lang="en-US" sz="1200" dirty="0">
                <a:solidFill>
                  <a:schemeClr val="bg1"/>
                </a:solidFill>
              </a:rPr>
              <a:t>President Russell M. Nelson</a:t>
            </a:r>
          </a:p>
        </p:txBody>
      </p:sp>
      <p:pic>
        <p:nvPicPr>
          <p:cNvPr id="12" name="Picture 11">
            <a:extLst>
              <a:ext uri="{FF2B5EF4-FFF2-40B4-BE49-F238E27FC236}">
                <a16:creationId xmlns:a16="http://schemas.microsoft.com/office/drawing/2014/main" id="{9671CDD2-AC0F-84EA-2F14-F9CA11C527A9}"/>
              </a:ext>
            </a:extLst>
          </p:cNvPr>
          <p:cNvPicPr>
            <a:picLocks noChangeAspect="1"/>
          </p:cNvPicPr>
          <p:nvPr/>
        </p:nvPicPr>
        <p:blipFill>
          <a:blip r:embed="rId4"/>
          <a:stretch>
            <a:fillRect/>
          </a:stretch>
        </p:blipFill>
        <p:spPr>
          <a:xfrm>
            <a:off x="4195497" y="884391"/>
            <a:ext cx="3801005" cy="5763429"/>
          </a:xfrm>
          <a:prstGeom prst="rect">
            <a:avLst/>
          </a:prstGeom>
        </p:spPr>
      </p:pic>
      <p:pic>
        <p:nvPicPr>
          <p:cNvPr id="14" name="Picture 13">
            <a:extLst>
              <a:ext uri="{FF2B5EF4-FFF2-40B4-BE49-F238E27FC236}">
                <a16:creationId xmlns:a16="http://schemas.microsoft.com/office/drawing/2014/main" id="{F78C0C81-EA8D-9E70-A38C-B7CC3997A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8204" y="114950"/>
            <a:ext cx="1093249" cy="1368617"/>
          </a:xfrm>
          <a:prstGeom prst="rect">
            <a:avLst/>
          </a:prstGeom>
        </p:spPr>
      </p:pic>
    </p:spTree>
    <p:extLst>
      <p:ext uri="{BB962C8B-B14F-4D97-AF65-F5344CB8AC3E}">
        <p14:creationId xmlns:p14="http://schemas.microsoft.com/office/powerpoint/2010/main" val="126216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B45F-DA20-465A-BA5C-71CAD10FC3C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7AAE8F7-39C2-4B0F-AC93-3CA80AE0F03D}"/>
              </a:ext>
            </a:extLst>
          </p:cNvPr>
          <p:cNvSpPr/>
          <p:nvPr/>
        </p:nvSpPr>
        <p:spPr>
          <a:xfrm>
            <a:off x="0" y="6519310"/>
            <a:ext cx="2343911" cy="307777"/>
          </a:xfrm>
          <a:prstGeom prst="rect">
            <a:avLst/>
          </a:prstGeom>
        </p:spPr>
        <p:txBody>
          <a:bodyPr wrap="none">
            <a:spAutoFit/>
          </a:bodyPr>
          <a:lstStyle/>
          <a:p>
            <a:r>
              <a:rPr lang="en-US" sz="1400" i="1" dirty="0">
                <a:solidFill>
                  <a:schemeClr val="bg1"/>
                </a:solidFill>
              </a:rPr>
              <a:t>Helaman 5:12; James 2:17-18</a:t>
            </a:r>
            <a:endParaRPr lang="en-US" sz="1400" dirty="0">
              <a:solidFill>
                <a:schemeClr val="bg1"/>
              </a:solidFill>
            </a:endParaRPr>
          </a:p>
        </p:txBody>
      </p:sp>
      <p:sp>
        <p:nvSpPr>
          <p:cNvPr id="8" name="TextBox 7">
            <a:extLst>
              <a:ext uri="{FF2B5EF4-FFF2-40B4-BE49-F238E27FC236}">
                <a16:creationId xmlns:a16="http://schemas.microsoft.com/office/drawing/2014/main" id="{31C05E0C-9D00-4C5A-BC2C-B4AC7BD3ADA2}"/>
              </a:ext>
            </a:extLst>
          </p:cNvPr>
          <p:cNvSpPr txBox="1"/>
          <p:nvPr/>
        </p:nvSpPr>
        <p:spPr>
          <a:xfrm>
            <a:off x="1437371" y="114950"/>
            <a:ext cx="9529011" cy="769441"/>
          </a:xfrm>
          <a:prstGeom prst="rect">
            <a:avLst/>
          </a:prstGeom>
          <a:noFill/>
        </p:spPr>
        <p:txBody>
          <a:bodyPr wrap="square" rtlCol="0">
            <a:spAutoFit/>
          </a:bodyPr>
          <a:lstStyle/>
          <a:p>
            <a:pPr algn="ctr"/>
            <a:r>
              <a:rPr lang="en-US" sz="4400" b="1" dirty="0">
                <a:solidFill>
                  <a:schemeClr val="bg1"/>
                </a:solidFill>
                <a:latin typeface="Harrington" panose="04040505050A02020702" pitchFamily="82" charset="0"/>
              </a:rPr>
              <a:t>Expressing True Faith</a:t>
            </a:r>
          </a:p>
        </p:txBody>
      </p:sp>
      <p:grpSp>
        <p:nvGrpSpPr>
          <p:cNvPr id="12" name="Group 11">
            <a:extLst>
              <a:ext uri="{FF2B5EF4-FFF2-40B4-BE49-F238E27FC236}">
                <a16:creationId xmlns:a16="http://schemas.microsoft.com/office/drawing/2014/main" id="{522D3E64-7A51-40F0-AADF-6919FBC139ED}"/>
              </a:ext>
            </a:extLst>
          </p:cNvPr>
          <p:cNvGrpSpPr/>
          <p:nvPr/>
        </p:nvGrpSpPr>
        <p:grpSpPr>
          <a:xfrm>
            <a:off x="463216" y="1799924"/>
            <a:ext cx="4426418" cy="3899948"/>
            <a:chOff x="8140568" y="1942202"/>
            <a:chExt cx="3429000" cy="2979446"/>
          </a:xfrm>
        </p:grpSpPr>
        <p:sp>
          <p:nvSpPr>
            <p:cNvPr id="14" name="Rectangle 13">
              <a:extLst>
                <a:ext uri="{FF2B5EF4-FFF2-40B4-BE49-F238E27FC236}">
                  <a16:creationId xmlns:a16="http://schemas.microsoft.com/office/drawing/2014/main" id="{B8E2E7CC-A6B6-40BE-AA52-37245B2DA968}"/>
                </a:ext>
              </a:extLst>
            </p:cNvPr>
            <p:cNvSpPr/>
            <p:nvPr/>
          </p:nvSpPr>
          <p:spPr>
            <a:xfrm>
              <a:off x="8140568" y="4690816"/>
              <a:ext cx="869149" cy="230832"/>
            </a:xfrm>
            <a:prstGeom prst="rect">
              <a:avLst/>
            </a:prstGeom>
          </p:spPr>
          <p:txBody>
            <a:bodyPr wrap="none">
              <a:spAutoFit/>
            </a:bodyPr>
            <a:lstStyle/>
            <a:p>
              <a:r>
                <a:rPr lang="en-US" sz="900" dirty="0" err="1">
                  <a:solidFill>
                    <a:schemeClr val="bg1"/>
                  </a:solidFill>
                </a:rPr>
                <a:t>Dorina</a:t>
              </a:r>
              <a:r>
                <a:rPr lang="en-US" sz="900" dirty="0">
                  <a:solidFill>
                    <a:schemeClr val="bg1"/>
                  </a:solidFill>
                </a:rPr>
                <a:t> </a:t>
              </a:r>
              <a:r>
                <a:rPr lang="en-US" sz="900" dirty="0" err="1">
                  <a:solidFill>
                    <a:schemeClr val="bg1"/>
                  </a:solidFill>
                </a:rPr>
                <a:t>Costras</a:t>
              </a:r>
              <a:endParaRPr lang="en-US" sz="900" dirty="0">
                <a:solidFill>
                  <a:schemeClr val="bg1"/>
                </a:solidFill>
              </a:endParaRPr>
            </a:p>
          </p:txBody>
        </p:sp>
        <p:pic>
          <p:nvPicPr>
            <p:cNvPr id="19" name="Picture 18">
              <a:extLst>
                <a:ext uri="{FF2B5EF4-FFF2-40B4-BE49-F238E27FC236}">
                  <a16:creationId xmlns:a16="http://schemas.microsoft.com/office/drawing/2014/main" id="{D617188B-6BFF-4872-BCBB-2D80A8D9B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568" y="1942202"/>
              <a:ext cx="3429000" cy="2731770"/>
            </a:xfrm>
            <a:prstGeom prst="rect">
              <a:avLst/>
            </a:prstGeom>
          </p:spPr>
        </p:pic>
      </p:grpSp>
      <p:sp>
        <p:nvSpPr>
          <p:cNvPr id="4" name="Rectangle 3">
            <a:extLst>
              <a:ext uri="{FF2B5EF4-FFF2-40B4-BE49-F238E27FC236}">
                <a16:creationId xmlns:a16="http://schemas.microsoft.com/office/drawing/2014/main" id="{21A30F4D-AD77-40F1-A58E-2D6362E9E876}"/>
              </a:ext>
            </a:extLst>
          </p:cNvPr>
          <p:cNvSpPr/>
          <p:nvPr/>
        </p:nvSpPr>
        <p:spPr>
          <a:xfrm>
            <a:off x="1171955" y="748102"/>
            <a:ext cx="9853462" cy="646331"/>
          </a:xfrm>
          <a:prstGeom prst="rect">
            <a:avLst/>
          </a:prstGeom>
        </p:spPr>
        <p:txBody>
          <a:bodyPr wrap="square">
            <a:spAutoFit/>
          </a:bodyPr>
          <a:lstStyle/>
          <a:p>
            <a:pPr algn="ctr"/>
            <a:r>
              <a:rPr lang="en-US" b="0" i="0" dirty="0">
                <a:solidFill>
                  <a:srgbClr val="FFFF00"/>
                </a:solidFill>
                <a:effectLst/>
                <a:latin typeface="Abadi" panose="020B0604020104020204" pitchFamily="34" charset="0"/>
              </a:rPr>
              <a:t> The first principle of the gospel is faith in the Lord Jesus Christ. Our faith can lead to salvation only when it is centered in Jesus Christ.</a:t>
            </a:r>
            <a:endParaRPr lang="en-US" dirty="0">
              <a:solidFill>
                <a:srgbClr val="FFFF00"/>
              </a:solidFill>
            </a:endParaRPr>
          </a:p>
        </p:txBody>
      </p:sp>
      <p:sp>
        <p:nvSpPr>
          <p:cNvPr id="6" name="Rectangle 5">
            <a:extLst>
              <a:ext uri="{FF2B5EF4-FFF2-40B4-BE49-F238E27FC236}">
                <a16:creationId xmlns:a16="http://schemas.microsoft.com/office/drawing/2014/main" id="{0BC404C2-7CD2-47B5-8DD4-3EC56B9E4766}"/>
              </a:ext>
            </a:extLst>
          </p:cNvPr>
          <p:cNvSpPr/>
          <p:nvPr/>
        </p:nvSpPr>
        <p:spPr>
          <a:xfrm>
            <a:off x="5136683" y="1729554"/>
            <a:ext cx="6096000" cy="3970318"/>
          </a:xfrm>
          <a:prstGeom prst="rect">
            <a:avLst/>
          </a:prstGeom>
        </p:spPr>
        <p:txBody>
          <a:bodyPr>
            <a:spAutoFit/>
          </a:bodyPr>
          <a:lstStyle/>
          <a:p>
            <a:r>
              <a:rPr lang="en-US" b="0" i="0" dirty="0">
                <a:solidFill>
                  <a:schemeClr val="bg1"/>
                </a:solidFill>
                <a:effectLst/>
                <a:latin typeface="Abadi" panose="020B0604020104020204" pitchFamily="34" charset="0"/>
              </a:rPr>
              <a:t> Having faith in Jesus Christ includes having a firm belief that He is the Only Begotten Son of God and the Savior of the world.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We recognize that the only way we can return to live with our Heavenly Father is by relying on His Son’s infinite Atonement and by trusting Jesus Christ and following His teachings.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More than passive belief, true faith in Jesus Christ leads to action and is expressed by the way we live.</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Our faith can increase as we pray, study the scriptures, and obey God’s commandments.</a:t>
            </a:r>
            <a:endParaRPr lang="en-US" dirty="0">
              <a:solidFill>
                <a:schemeClr val="bg1"/>
              </a:solidFill>
            </a:endParaRPr>
          </a:p>
        </p:txBody>
      </p:sp>
      <p:sp>
        <p:nvSpPr>
          <p:cNvPr id="2" name="TextBox 1">
            <a:extLst>
              <a:ext uri="{FF2B5EF4-FFF2-40B4-BE49-F238E27FC236}">
                <a16:creationId xmlns:a16="http://schemas.microsoft.com/office/drawing/2014/main" id="{BBE0B3C2-B66A-95E7-E233-8C2A46A3CF1D}"/>
              </a:ext>
            </a:extLst>
          </p:cNvPr>
          <p:cNvSpPr txBox="1"/>
          <p:nvPr/>
        </p:nvSpPr>
        <p:spPr>
          <a:xfrm>
            <a:off x="6071120" y="6534834"/>
            <a:ext cx="6120880" cy="276999"/>
          </a:xfrm>
          <a:prstGeom prst="rect">
            <a:avLst/>
          </a:prstGeom>
          <a:noFill/>
        </p:spPr>
        <p:txBody>
          <a:bodyPr wrap="square">
            <a:spAutoFit/>
          </a:bodyPr>
          <a:lstStyle/>
          <a:p>
            <a:pPr algn="r"/>
            <a:r>
              <a:rPr lang="en-US" sz="1200" dirty="0">
                <a:solidFill>
                  <a:schemeClr val="bg1"/>
                </a:solidFill>
              </a:rPr>
              <a:t>Old Testament Seminary Teachers Manual 2019</a:t>
            </a:r>
          </a:p>
        </p:txBody>
      </p:sp>
    </p:spTree>
    <p:extLst>
      <p:ext uri="{BB962C8B-B14F-4D97-AF65-F5344CB8AC3E}">
        <p14:creationId xmlns:p14="http://schemas.microsoft.com/office/powerpoint/2010/main" val="39509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2057</Words>
  <Application>Microsoft Office PowerPoint</Application>
  <PresentationFormat>Widescreen</PresentationFormat>
  <Paragraphs>156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Harrington</vt:lpstr>
      <vt:lpstr>Abadi</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17</cp:revision>
  <dcterms:created xsi:type="dcterms:W3CDTF">2019-03-20T17:42:25Z</dcterms:created>
  <dcterms:modified xsi:type="dcterms:W3CDTF">2025-08-22T15:50:55Z</dcterms:modified>
</cp:coreProperties>
</file>