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8" r:id="rId3"/>
    <p:sldId id="279" r:id="rId4"/>
    <p:sldId id="284" r:id="rId5"/>
    <p:sldId id="272" r:id="rId6"/>
    <p:sldId id="275" r:id="rId7"/>
    <p:sldId id="273" r:id="rId8"/>
    <p:sldId id="274" r:id="rId9"/>
    <p:sldId id="277" r:id="rId10"/>
    <p:sldId id="276" r:id="rId11"/>
    <p:sldId id="286" r:id="rId12"/>
    <p:sldId id="287" r:id="rId13"/>
    <p:sldId id="280" r:id="rId14"/>
    <p:sldId id="281" r:id="rId15"/>
    <p:sldId id="282" r:id="rId16"/>
    <p:sldId id="25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4660"/>
  </p:normalViewPr>
  <p:slideViewPr>
    <p:cSldViewPr snapToGrid="0">
      <p:cViewPr varScale="1">
        <p:scale>
          <a:sx n="97" d="100"/>
          <a:sy n="97" d="100"/>
        </p:scale>
        <p:origin x="26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88FE-3B1A-1A1A-BB95-41FC0DBC4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836E8-8FF1-9B6F-9845-351260B95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8B1E81-FB7A-114C-E9D1-02B258B44A48}"/>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5" name="Footer Placeholder 4">
            <a:extLst>
              <a:ext uri="{FF2B5EF4-FFF2-40B4-BE49-F238E27FC236}">
                <a16:creationId xmlns:a16="http://schemas.microsoft.com/office/drawing/2014/main" id="{D01E4F79-BCFE-426B-72F6-5E5B2832A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77E68-C525-BE0B-3AA1-55A6378DC577}"/>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13542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6B41-FE05-0AB9-9BDC-64A0B2778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60779-7CC5-7F99-4745-1E9673E70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352F4-2427-8758-3D63-BF3A69BD8CDA}"/>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5" name="Footer Placeholder 4">
            <a:extLst>
              <a:ext uri="{FF2B5EF4-FFF2-40B4-BE49-F238E27FC236}">
                <a16:creationId xmlns:a16="http://schemas.microsoft.com/office/drawing/2014/main" id="{DB52F2D1-B3E8-69E4-7E80-7D5523C24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6439E-A62E-765B-9FF4-00B667648255}"/>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12318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E1C68-9768-3125-C46F-5DA0E9D40A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2E5289-80AD-6ED1-0114-5591FA9D22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8466-AD2F-60A1-5B73-2E8931CAAB7D}"/>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5" name="Footer Placeholder 4">
            <a:extLst>
              <a:ext uri="{FF2B5EF4-FFF2-40B4-BE49-F238E27FC236}">
                <a16:creationId xmlns:a16="http://schemas.microsoft.com/office/drawing/2014/main" id="{874B1633-3AF4-C05C-97F1-030B0AD90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C466E-A166-2FF2-89DD-A5CFA9FE1570}"/>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369877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6F4C-C6D7-65FE-DF10-D6A392FB3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45165-1E95-8E5E-7947-DC0A899133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E1B8-488D-59DF-5E7F-AF6AA1352558}"/>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5" name="Footer Placeholder 4">
            <a:extLst>
              <a:ext uri="{FF2B5EF4-FFF2-40B4-BE49-F238E27FC236}">
                <a16:creationId xmlns:a16="http://schemas.microsoft.com/office/drawing/2014/main" id="{631EEC1B-037B-3638-3540-EEE76A448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A2939-7483-1616-A080-DC57F07927BC}"/>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92707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2727-2363-5ACC-E41F-995364550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E833EA-F70D-44E2-2BB7-2BB8427523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CC781-A3D1-87DE-00BE-C49F8D65D743}"/>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5" name="Footer Placeholder 4">
            <a:extLst>
              <a:ext uri="{FF2B5EF4-FFF2-40B4-BE49-F238E27FC236}">
                <a16:creationId xmlns:a16="http://schemas.microsoft.com/office/drawing/2014/main" id="{292BA0A8-F779-4DFC-8F47-694EA0F6D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8EEDD-983C-BFDE-5AB6-B3780D786866}"/>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38106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C356-E724-3450-1252-ADE05ECB8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21500F-BCBF-4898-68B4-D7B7852AE9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EBA79-6599-41D1-AF17-DF9D22EF00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BAADC-EBCA-E303-6DF9-95E4EEC1D848}"/>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6" name="Footer Placeholder 5">
            <a:extLst>
              <a:ext uri="{FF2B5EF4-FFF2-40B4-BE49-F238E27FC236}">
                <a16:creationId xmlns:a16="http://schemas.microsoft.com/office/drawing/2014/main" id="{4FFF69D8-D64A-8F92-5B36-02BEC96BF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B19EE-EFDF-BA24-5408-A5B045E8818C}"/>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344391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5B96-7559-341F-D056-2FB202AEE2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64356D-52D3-8F39-354F-018C93A02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725DF3-7915-D262-FADC-C4E5DB131F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08728-B482-5859-62D6-6F934A41D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5B7DD6-7C13-BB2E-C67E-0AE6686E3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A10D4-65CE-84CD-0398-1C5D66F5CCDD}"/>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8" name="Footer Placeholder 7">
            <a:extLst>
              <a:ext uri="{FF2B5EF4-FFF2-40B4-BE49-F238E27FC236}">
                <a16:creationId xmlns:a16="http://schemas.microsoft.com/office/drawing/2014/main" id="{EAA59241-69F2-BD9F-F282-1BB79A7C25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2B6CB-D941-F743-380F-DE0F431E1C9A}"/>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20297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351-AC5B-647F-0E5B-D3342CCA74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BD2B99-1EC6-796F-E308-F9C647FBDA1A}"/>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4" name="Footer Placeholder 3">
            <a:extLst>
              <a:ext uri="{FF2B5EF4-FFF2-40B4-BE49-F238E27FC236}">
                <a16:creationId xmlns:a16="http://schemas.microsoft.com/office/drawing/2014/main" id="{7B15D3EB-4BA6-78BE-CD32-6D392682F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BA9B07-7D66-E50E-04E9-B2BDFC485311}"/>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372448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65EA6-EE9B-9868-784B-AC147AB9463F}"/>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3" name="Footer Placeholder 2">
            <a:extLst>
              <a:ext uri="{FF2B5EF4-FFF2-40B4-BE49-F238E27FC236}">
                <a16:creationId xmlns:a16="http://schemas.microsoft.com/office/drawing/2014/main" id="{A60F49E2-261B-08DF-20AB-D4401FD744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4A27C-B88C-0019-D3AF-288885F963BF}"/>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417322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E1C9-ED3C-BA52-A02B-2E861987C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74D26-1998-5123-279F-70A9C18B8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D07A6-67C1-FA0B-2887-9FE7B82F0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7B07E-45B9-AC05-07EC-2DD7C508E6F8}"/>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6" name="Footer Placeholder 5">
            <a:extLst>
              <a:ext uri="{FF2B5EF4-FFF2-40B4-BE49-F238E27FC236}">
                <a16:creationId xmlns:a16="http://schemas.microsoft.com/office/drawing/2014/main" id="{B43F62FE-700E-FCF2-70A1-B3DD1B4E5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9DAE6-92A1-6534-3BA2-98BF7C09DD56}"/>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223924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247F-9D2C-0A6E-EC50-D2198E452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3375A-55C0-6E80-8448-2FB63E5A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892F82-48C5-B141-DAEA-6A46983C7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EB88E-571E-656E-D82A-94119E196AD8}"/>
              </a:ext>
            </a:extLst>
          </p:cNvPr>
          <p:cNvSpPr>
            <a:spLocks noGrp="1"/>
          </p:cNvSpPr>
          <p:nvPr>
            <p:ph type="dt" sz="half" idx="10"/>
          </p:nvPr>
        </p:nvSpPr>
        <p:spPr/>
        <p:txBody>
          <a:bodyPr/>
          <a:lstStyle/>
          <a:p>
            <a:fld id="{32137FE9-7058-4C49-95B9-A116B3AC0706}" type="datetimeFigureOut">
              <a:rPr lang="en-US" smtClean="0"/>
              <a:t>8/1/2025</a:t>
            </a:fld>
            <a:endParaRPr lang="en-US"/>
          </a:p>
        </p:txBody>
      </p:sp>
      <p:sp>
        <p:nvSpPr>
          <p:cNvPr id="6" name="Footer Placeholder 5">
            <a:extLst>
              <a:ext uri="{FF2B5EF4-FFF2-40B4-BE49-F238E27FC236}">
                <a16:creationId xmlns:a16="http://schemas.microsoft.com/office/drawing/2014/main" id="{EBF6E738-33CB-2300-2589-26B816653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CFD36-6BC0-D9DC-C956-58905966B9E8}"/>
              </a:ext>
            </a:extLst>
          </p:cNvPr>
          <p:cNvSpPr>
            <a:spLocks noGrp="1"/>
          </p:cNvSpPr>
          <p:nvPr>
            <p:ph type="sldNum" sz="quarter" idx="12"/>
          </p:nvPr>
        </p:nvSpPr>
        <p:spPr/>
        <p:txBody>
          <a:bodyPr/>
          <a:lstStyle/>
          <a:p>
            <a:fld id="{CF623662-2D3D-43B8-9D7B-A0991BFDC9F9}" type="slidenum">
              <a:rPr lang="en-US" smtClean="0"/>
              <a:t>‹#›</a:t>
            </a:fld>
            <a:endParaRPr lang="en-US"/>
          </a:p>
        </p:txBody>
      </p:sp>
    </p:spTree>
    <p:extLst>
      <p:ext uri="{BB962C8B-B14F-4D97-AF65-F5344CB8AC3E}">
        <p14:creationId xmlns:p14="http://schemas.microsoft.com/office/powerpoint/2010/main" val="277591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D2548-F302-B703-0ECC-5BE6010E9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56D58-A167-0894-3B8B-10C33E1CA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B4DF46-52E3-68B2-7A3E-DB387C3D4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32137FE9-7058-4C49-95B9-A116B3AC0706}" type="datetimeFigureOut">
              <a:rPr lang="en-US" smtClean="0"/>
              <a:pPr/>
              <a:t>8/1/2025</a:t>
            </a:fld>
            <a:endParaRPr lang="en-US" dirty="0"/>
          </a:p>
        </p:txBody>
      </p:sp>
      <p:sp>
        <p:nvSpPr>
          <p:cNvPr id="5" name="Footer Placeholder 4">
            <a:extLst>
              <a:ext uri="{FF2B5EF4-FFF2-40B4-BE49-F238E27FC236}">
                <a16:creationId xmlns:a16="http://schemas.microsoft.com/office/drawing/2014/main" id="{76C41D29-D092-5520-5B0F-8D5DFA4FC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DABE9B7-ED9D-002E-328E-53EA9C560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CF623662-2D3D-43B8-9D7B-A0991BFDC9F9}" type="slidenum">
              <a:rPr lang="en-US" smtClean="0"/>
              <a:pPr/>
              <a:t>‹#›</a:t>
            </a:fld>
            <a:endParaRPr lang="en-US" dirty="0"/>
          </a:p>
        </p:txBody>
      </p:sp>
    </p:spTree>
    <p:extLst>
      <p:ext uri="{BB962C8B-B14F-4D97-AF65-F5344CB8AC3E}">
        <p14:creationId xmlns:p14="http://schemas.microsoft.com/office/powerpoint/2010/main" val="2905736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rapekings.com/wp-content/uploads/2011/05/Encore-Black-Drapery-Fabric-by-Drape-Kings-Final.jpg">
            <a:extLst>
              <a:ext uri="{FF2B5EF4-FFF2-40B4-BE49-F238E27FC236}">
                <a16:creationId xmlns:a16="http://schemas.microsoft.com/office/drawing/2014/main" id="{D8C59CE7-1A2C-9F93-ECF4-71F42D9115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D1F8A5-0C2D-52AC-C6AF-A17CAB371B52}"/>
              </a:ext>
            </a:extLst>
          </p:cNvPr>
          <p:cNvSpPr txBox="1"/>
          <p:nvPr/>
        </p:nvSpPr>
        <p:spPr>
          <a:xfrm>
            <a:off x="78658" y="6402947"/>
            <a:ext cx="6096000" cy="276999"/>
          </a:xfrm>
          <a:prstGeom prst="rect">
            <a:avLst/>
          </a:prstGeom>
          <a:noFill/>
        </p:spPr>
        <p:txBody>
          <a:bodyPr wrap="square">
            <a:spAutoFit/>
          </a:bodyPr>
          <a:lstStyle/>
          <a:p>
            <a:r>
              <a:rPr lang="en-US" sz="1200" dirty="0">
                <a:solidFill>
                  <a:schemeClr val="bg1"/>
                </a:solidFill>
                <a:latin typeface="Calibri" panose="020F0502020204030204" pitchFamily="34" charset="0"/>
              </a:rPr>
              <a:t>Presentation by http://fashionsbylynda.com/blog/</a:t>
            </a:r>
          </a:p>
        </p:txBody>
      </p:sp>
      <p:sp>
        <p:nvSpPr>
          <p:cNvPr id="5" name="TextBox 4">
            <a:extLst>
              <a:ext uri="{FF2B5EF4-FFF2-40B4-BE49-F238E27FC236}">
                <a16:creationId xmlns:a16="http://schemas.microsoft.com/office/drawing/2014/main" id="{7348A992-8ABF-FC0B-2C31-21E87AC4CE62}"/>
              </a:ext>
            </a:extLst>
          </p:cNvPr>
          <p:cNvSpPr txBox="1"/>
          <p:nvPr/>
        </p:nvSpPr>
        <p:spPr>
          <a:xfrm>
            <a:off x="0" y="0"/>
            <a:ext cx="12192000" cy="3046988"/>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Fall of Adam and Eve</a:t>
            </a:r>
          </a:p>
          <a:p>
            <a:pPr algn="ctr"/>
            <a:endParaRPr lang="en-US" sz="4800" dirty="0">
              <a:solidFill>
                <a:schemeClr val="bg1"/>
              </a:solidFill>
              <a:latin typeface="Eras Bold ITC" panose="020B0907030504020204" pitchFamily="34" charset="0"/>
            </a:endParaRPr>
          </a:p>
          <a:p>
            <a:pPr algn="ctr"/>
            <a:r>
              <a:rPr lang="en-US" sz="4800" dirty="0">
                <a:solidFill>
                  <a:schemeClr val="bg1"/>
                </a:solidFill>
                <a:latin typeface="Eras Bold ITC" panose="020B0907030504020204" pitchFamily="34" charset="0"/>
              </a:rPr>
              <a:t>Moses 4:5-32;</a:t>
            </a:r>
          </a:p>
          <a:p>
            <a:pPr algn="ctr"/>
            <a:r>
              <a:rPr lang="en-US" sz="4800" dirty="0">
                <a:solidFill>
                  <a:schemeClr val="bg1"/>
                </a:solidFill>
                <a:latin typeface="Eras Bold ITC" panose="020B0907030504020204" pitchFamily="34" charset="0"/>
              </a:rPr>
              <a:t>5:1-5</a:t>
            </a:r>
          </a:p>
        </p:txBody>
      </p:sp>
      <p:grpSp>
        <p:nvGrpSpPr>
          <p:cNvPr id="3" name="Group 2">
            <a:extLst>
              <a:ext uri="{FF2B5EF4-FFF2-40B4-BE49-F238E27FC236}">
                <a16:creationId xmlns:a16="http://schemas.microsoft.com/office/drawing/2014/main" id="{383FE7B5-6A72-A52E-7A85-A370882AFB91}"/>
              </a:ext>
            </a:extLst>
          </p:cNvPr>
          <p:cNvGrpSpPr/>
          <p:nvPr/>
        </p:nvGrpSpPr>
        <p:grpSpPr>
          <a:xfrm>
            <a:off x="1605723" y="1822646"/>
            <a:ext cx="2020318" cy="4250282"/>
            <a:chOff x="6196511" y="1887967"/>
            <a:chExt cx="1565766" cy="3294010"/>
          </a:xfrm>
        </p:grpSpPr>
        <p:grpSp>
          <p:nvGrpSpPr>
            <p:cNvPr id="6" name="Group 5">
              <a:extLst>
                <a:ext uri="{FF2B5EF4-FFF2-40B4-BE49-F238E27FC236}">
                  <a16:creationId xmlns:a16="http://schemas.microsoft.com/office/drawing/2014/main" id="{DCE446B9-FA76-4C44-027D-7DA297A805C9}"/>
                </a:ext>
              </a:extLst>
            </p:cNvPr>
            <p:cNvGrpSpPr/>
            <p:nvPr/>
          </p:nvGrpSpPr>
          <p:grpSpPr>
            <a:xfrm>
              <a:off x="6196511" y="1887967"/>
              <a:ext cx="1565766" cy="3294010"/>
              <a:chOff x="6196511" y="1887967"/>
              <a:chExt cx="1565766" cy="3294010"/>
            </a:xfrm>
          </p:grpSpPr>
          <p:sp>
            <p:nvSpPr>
              <p:cNvPr id="8" name="Oval 7">
                <a:extLst>
                  <a:ext uri="{FF2B5EF4-FFF2-40B4-BE49-F238E27FC236}">
                    <a16:creationId xmlns:a16="http://schemas.microsoft.com/office/drawing/2014/main" id="{C2465191-86E3-1A94-A699-1151DB60A693}"/>
                  </a:ext>
                </a:extLst>
              </p:cNvPr>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a:extLst>
                  <a:ext uri="{FF2B5EF4-FFF2-40B4-BE49-F238E27FC236}">
                    <a16:creationId xmlns:a16="http://schemas.microsoft.com/office/drawing/2014/main" id="{B2309BB6-05CD-FE85-99BE-AF5F3D64F167}"/>
                  </a:ext>
                </a:extLst>
              </p:cNvPr>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Trapezoid 9">
                <a:extLst>
                  <a:ext uri="{FF2B5EF4-FFF2-40B4-BE49-F238E27FC236}">
                    <a16:creationId xmlns:a16="http://schemas.microsoft.com/office/drawing/2014/main" id="{D7C820D0-07CA-5CA1-145E-B5E31E1FB701}"/>
                  </a:ext>
                </a:extLst>
              </p:cNvPr>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a:extLst>
                  <a:ext uri="{FF2B5EF4-FFF2-40B4-BE49-F238E27FC236}">
                    <a16:creationId xmlns:a16="http://schemas.microsoft.com/office/drawing/2014/main" id="{BF11C969-992F-B13A-54DC-D43A19A17A4F}"/>
                  </a:ext>
                </a:extLst>
              </p:cNvPr>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Oval 11">
                <a:extLst>
                  <a:ext uri="{FF2B5EF4-FFF2-40B4-BE49-F238E27FC236}">
                    <a16:creationId xmlns:a16="http://schemas.microsoft.com/office/drawing/2014/main" id="{445EB225-FFCF-0D7E-3492-DE92B44D8573}"/>
                  </a:ext>
                </a:extLst>
              </p:cNvPr>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rapezoid 12">
                <a:extLst>
                  <a:ext uri="{FF2B5EF4-FFF2-40B4-BE49-F238E27FC236}">
                    <a16:creationId xmlns:a16="http://schemas.microsoft.com/office/drawing/2014/main" id="{916CAFA2-7079-9ACA-11E7-84D2C5F59CE8}"/>
                  </a:ext>
                </a:extLst>
              </p:cNvPr>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a:extLst>
                  <a:ext uri="{FF2B5EF4-FFF2-40B4-BE49-F238E27FC236}">
                    <a16:creationId xmlns:a16="http://schemas.microsoft.com/office/drawing/2014/main" id="{17C15B90-3198-0B62-34CC-93DD22FAD356}"/>
                  </a:ext>
                </a:extLst>
              </p:cNvPr>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ounded Rectangle 57">
                <a:extLst>
                  <a:ext uri="{FF2B5EF4-FFF2-40B4-BE49-F238E27FC236}">
                    <a16:creationId xmlns:a16="http://schemas.microsoft.com/office/drawing/2014/main" id="{A10B5F9F-6B36-1993-8C8E-AE8A351205A2}"/>
                  </a:ext>
                </a:extLst>
              </p:cNvPr>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ounded Rectangle 58">
                <a:extLst>
                  <a:ext uri="{FF2B5EF4-FFF2-40B4-BE49-F238E27FC236}">
                    <a16:creationId xmlns:a16="http://schemas.microsoft.com/office/drawing/2014/main" id="{6719325D-8B91-2778-37DC-FC47F7EF75E2}"/>
                  </a:ext>
                </a:extLst>
              </p:cNvPr>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59">
                <a:extLst>
                  <a:ext uri="{FF2B5EF4-FFF2-40B4-BE49-F238E27FC236}">
                    <a16:creationId xmlns:a16="http://schemas.microsoft.com/office/drawing/2014/main" id="{F1DBB35D-3FCF-2DF4-CA3A-8099534D5279}"/>
                  </a:ext>
                </a:extLst>
              </p:cNvPr>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a:extLst>
                  <a:ext uri="{FF2B5EF4-FFF2-40B4-BE49-F238E27FC236}">
                    <a16:creationId xmlns:a16="http://schemas.microsoft.com/office/drawing/2014/main" id="{1AF4B749-A0C8-F351-63C9-D030B8EFC60A}"/>
                  </a:ext>
                </a:extLst>
              </p:cNvPr>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a:extLst>
                  <a:ext uri="{FF2B5EF4-FFF2-40B4-BE49-F238E27FC236}">
                    <a16:creationId xmlns:a16="http://schemas.microsoft.com/office/drawing/2014/main" id="{6AD6B5D6-F948-6EA4-1193-1BAE2DC01A4F}"/>
                  </a:ext>
                </a:extLst>
              </p:cNvPr>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Cloud 19">
                <a:extLst>
                  <a:ext uri="{FF2B5EF4-FFF2-40B4-BE49-F238E27FC236}">
                    <a16:creationId xmlns:a16="http://schemas.microsoft.com/office/drawing/2014/main" id="{5DAB3974-E4FF-0354-A3BB-77806DC7CD62}"/>
                  </a:ext>
                </a:extLst>
              </p:cNvPr>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Cloud 20">
                <a:extLst>
                  <a:ext uri="{FF2B5EF4-FFF2-40B4-BE49-F238E27FC236}">
                    <a16:creationId xmlns:a16="http://schemas.microsoft.com/office/drawing/2014/main" id="{03EE90E4-0250-8A24-7FD7-B3A0184D1275}"/>
                  </a:ext>
                </a:extLst>
              </p:cNvPr>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 name="Oval 6">
              <a:extLst>
                <a:ext uri="{FF2B5EF4-FFF2-40B4-BE49-F238E27FC236}">
                  <a16:creationId xmlns:a16="http://schemas.microsoft.com/office/drawing/2014/main" id="{B6B453F2-7751-F836-75D0-38D0366916E0}"/>
                </a:ext>
              </a:extLst>
            </p:cNvPr>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2" name="Group 21">
            <a:extLst>
              <a:ext uri="{FF2B5EF4-FFF2-40B4-BE49-F238E27FC236}">
                <a16:creationId xmlns:a16="http://schemas.microsoft.com/office/drawing/2014/main" id="{B8A07353-9791-44B6-8F13-BE1CBDF8A501}"/>
              </a:ext>
            </a:extLst>
          </p:cNvPr>
          <p:cNvGrpSpPr/>
          <p:nvPr/>
        </p:nvGrpSpPr>
        <p:grpSpPr>
          <a:xfrm>
            <a:off x="8507472" y="1968234"/>
            <a:ext cx="1692801" cy="4153656"/>
            <a:chOff x="4545037" y="2116953"/>
            <a:chExt cx="1262223" cy="3097139"/>
          </a:xfrm>
        </p:grpSpPr>
        <p:grpSp>
          <p:nvGrpSpPr>
            <p:cNvPr id="23" name="Group 22">
              <a:extLst>
                <a:ext uri="{FF2B5EF4-FFF2-40B4-BE49-F238E27FC236}">
                  <a16:creationId xmlns:a16="http://schemas.microsoft.com/office/drawing/2014/main" id="{40168D13-F288-0BF7-215D-A528DE703FC4}"/>
                </a:ext>
              </a:extLst>
            </p:cNvPr>
            <p:cNvGrpSpPr/>
            <p:nvPr/>
          </p:nvGrpSpPr>
          <p:grpSpPr>
            <a:xfrm>
              <a:off x="4545037" y="2116953"/>
              <a:ext cx="1262223" cy="3097139"/>
              <a:chOff x="10747838" y="2440038"/>
              <a:chExt cx="1262223" cy="3097139"/>
            </a:xfrm>
          </p:grpSpPr>
          <p:sp>
            <p:nvSpPr>
              <p:cNvPr id="26" name="Oval 25">
                <a:extLst>
                  <a:ext uri="{FF2B5EF4-FFF2-40B4-BE49-F238E27FC236}">
                    <a16:creationId xmlns:a16="http://schemas.microsoft.com/office/drawing/2014/main" id="{902D617F-C97A-1BF4-F92C-75A5A1835835}"/>
                  </a:ext>
                </a:extLst>
              </p:cNvPr>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a:extLst>
                  <a:ext uri="{FF2B5EF4-FFF2-40B4-BE49-F238E27FC236}">
                    <a16:creationId xmlns:a16="http://schemas.microsoft.com/office/drawing/2014/main" id="{A0851093-A5B4-93DB-810D-0CF68637DD73}"/>
                  </a:ext>
                </a:extLst>
              </p:cNvPr>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rapezoid 27">
                <a:extLst>
                  <a:ext uri="{FF2B5EF4-FFF2-40B4-BE49-F238E27FC236}">
                    <a16:creationId xmlns:a16="http://schemas.microsoft.com/office/drawing/2014/main" id="{A79A9143-931B-9E50-1D65-6C0D04D95EBF}"/>
                  </a:ext>
                </a:extLst>
              </p:cNvPr>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Cloud 28">
                <a:extLst>
                  <a:ext uri="{FF2B5EF4-FFF2-40B4-BE49-F238E27FC236}">
                    <a16:creationId xmlns:a16="http://schemas.microsoft.com/office/drawing/2014/main" id="{263BD473-D566-6BC6-4AF0-142CDF8F2B19}"/>
                  </a:ext>
                </a:extLst>
              </p:cNvPr>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a:extLst>
                  <a:ext uri="{FF2B5EF4-FFF2-40B4-BE49-F238E27FC236}">
                    <a16:creationId xmlns:a16="http://schemas.microsoft.com/office/drawing/2014/main" id="{B09C782F-8BB6-4E06-D36B-4B5655AC760C}"/>
                  </a:ext>
                </a:extLst>
              </p:cNvPr>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a:extLst>
                  <a:ext uri="{FF2B5EF4-FFF2-40B4-BE49-F238E27FC236}">
                    <a16:creationId xmlns:a16="http://schemas.microsoft.com/office/drawing/2014/main" id="{288562F1-689F-8F94-FD32-66DD1ECCFEFE}"/>
                  </a:ext>
                </a:extLst>
              </p:cNvPr>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Trapezoid 31">
                <a:extLst>
                  <a:ext uri="{FF2B5EF4-FFF2-40B4-BE49-F238E27FC236}">
                    <a16:creationId xmlns:a16="http://schemas.microsoft.com/office/drawing/2014/main" id="{FFEF6F41-BD12-42AC-74CA-268115C8DD99}"/>
                  </a:ext>
                </a:extLst>
              </p:cNvPr>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rapezoid 32">
                <a:extLst>
                  <a:ext uri="{FF2B5EF4-FFF2-40B4-BE49-F238E27FC236}">
                    <a16:creationId xmlns:a16="http://schemas.microsoft.com/office/drawing/2014/main" id="{A10AA030-8E8D-A05D-EEE1-95E033CC5423}"/>
                  </a:ext>
                </a:extLst>
              </p:cNvPr>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Trapezoid 33">
                <a:extLst>
                  <a:ext uri="{FF2B5EF4-FFF2-40B4-BE49-F238E27FC236}">
                    <a16:creationId xmlns:a16="http://schemas.microsoft.com/office/drawing/2014/main" id="{6150DDB9-8D60-0FFE-FA33-0FF4B6AB5FE1}"/>
                  </a:ext>
                </a:extLst>
              </p:cNvPr>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Rounded Rectangle 34">
                <a:extLst>
                  <a:ext uri="{FF2B5EF4-FFF2-40B4-BE49-F238E27FC236}">
                    <a16:creationId xmlns:a16="http://schemas.microsoft.com/office/drawing/2014/main" id="{5A1F0FEF-5630-A7B6-AF8F-30DFEB4787B5}"/>
                  </a:ext>
                </a:extLst>
              </p:cNvPr>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ounded Rectangle 35">
                <a:extLst>
                  <a:ext uri="{FF2B5EF4-FFF2-40B4-BE49-F238E27FC236}">
                    <a16:creationId xmlns:a16="http://schemas.microsoft.com/office/drawing/2014/main" id="{CB8FF480-433E-4AC0-1747-E4AC75E5EEBC}"/>
                  </a:ext>
                </a:extLst>
              </p:cNvPr>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Rounded Rectangle 37">
                <a:extLst>
                  <a:ext uri="{FF2B5EF4-FFF2-40B4-BE49-F238E27FC236}">
                    <a16:creationId xmlns:a16="http://schemas.microsoft.com/office/drawing/2014/main" id="{D7C2D08D-0A67-732D-BC4E-A4504EA79B4E}"/>
                  </a:ext>
                </a:extLst>
              </p:cNvPr>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ounded Rectangle 38">
                <a:extLst>
                  <a:ext uri="{FF2B5EF4-FFF2-40B4-BE49-F238E27FC236}">
                    <a16:creationId xmlns:a16="http://schemas.microsoft.com/office/drawing/2014/main" id="{E0969167-25C3-C461-1ED1-49A362A410A1}"/>
                  </a:ext>
                </a:extLst>
              </p:cNvPr>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39">
                <a:extLst>
                  <a:ext uri="{FF2B5EF4-FFF2-40B4-BE49-F238E27FC236}">
                    <a16:creationId xmlns:a16="http://schemas.microsoft.com/office/drawing/2014/main" id="{5DA23A94-EFB5-408A-2C6E-AF1FA3352FAE}"/>
                  </a:ext>
                </a:extLst>
              </p:cNvPr>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Isosceles Triangle 39">
                <a:extLst>
                  <a:ext uri="{FF2B5EF4-FFF2-40B4-BE49-F238E27FC236}">
                    <a16:creationId xmlns:a16="http://schemas.microsoft.com/office/drawing/2014/main" id="{391C36FC-AA66-D612-47AD-364D0CF5A311}"/>
                  </a:ext>
                </a:extLst>
              </p:cNvPr>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a:extLst>
                  <a:ext uri="{FF2B5EF4-FFF2-40B4-BE49-F238E27FC236}">
                    <a16:creationId xmlns:a16="http://schemas.microsoft.com/office/drawing/2014/main" id="{760B8D01-4F06-5619-3B6E-777D70344D42}"/>
                  </a:ext>
                </a:extLst>
              </p:cNvPr>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Cloud 41">
                <a:extLst>
                  <a:ext uri="{FF2B5EF4-FFF2-40B4-BE49-F238E27FC236}">
                    <a16:creationId xmlns:a16="http://schemas.microsoft.com/office/drawing/2014/main" id="{5C891CC8-371A-AEA7-A8FB-43A9EAB4CFC9}"/>
                  </a:ext>
                </a:extLst>
              </p:cNvPr>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Oval 23">
              <a:extLst>
                <a:ext uri="{FF2B5EF4-FFF2-40B4-BE49-F238E27FC236}">
                  <a16:creationId xmlns:a16="http://schemas.microsoft.com/office/drawing/2014/main" id="{FE8F9A01-724A-A733-DC0F-8D4EC56FAFD9}"/>
                </a:ext>
              </a:extLst>
            </p:cNvPr>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a:extLst>
                <a:ext uri="{FF2B5EF4-FFF2-40B4-BE49-F238E27FC236}">
                  <a16:creationId xmlns:a16="http://schemas.microsoft.com/office/drawing/2014/main" id="{C496FFBF-6619-FBAF-5CB0-E64D7D4D448A}"/>
                </a:ext>
              </a:extLst>
            </p:cNvPr>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421617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88668"/>
            <a:ext cx="7413523" cy="307777"/>
          </a:xfrm>
          <a:prstGeom prst="rect">
            <a:avLst/>
          </a:prstGeom>
          <a:noFill/>
        </p:spPr>
        <p:txBody>
          <a:bodyPr wrap="square" rtlCol="0">
            <a:spAutoFit/>
          </a:bodyPr>
          <a:lstStyle/>
          <a:p>
            <a:r>
              <a:rPr lang="en-US" sz="1400" dirty="0">
                <a:solidFill>
                  <a:schemeClr val="bg1"/>
                </a:solidFill>
                <a:latin typeface="Calibri" panose="020F0502020204030204" pitchFamily="34" charset="0"/>
              </a:rPr>
              <a:t>Moses 4:13-25  excerpts from Tad R. Callister and Teacher Manual 2026</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Before And After The Fall</a:t>
            </a:r>
          </a:p>
        </p:txBody>
      </p:sp>
      <p:sp>
        <p:nvSpPr>
          <p:cNvPr id="5" name="Rectangle 4"/>
          <p:cNvSpPr/>
          <p:nvPr/>
        </p:nvSpPr>
        <p:spPr>
          <a:xfrm>
            <a:off x="5601871" y="1593745"/>
            <a:ext cx="6805187" cy="3693319"/>
          </a:xfrm>
          <a:prstGeom prst="rect">
            <a:avLst/>
          </a:prstGeom>
          <a:noFill/>
        </p:spPr>
        <p:txBody>
          <a:bodyPr wrap="square">
            <a:spAutoFit/>
          </a:bodyPr>
          <a:lstStyle/>
          <a:p>
            <a:r>
              <a:rPr lang="en-US" dirty="0">
                <a:solidFill>
                  <a:schemeClr val="bg1"/>
                </a:solidFill>
                <a:latin typeface="Calibri" panose="020F0502020204030204" pitchFamily="34" charset="0"/>
              </a:rPr>
              <a:t>Cast out and removal from the presence of Heavenly Father, both temporality and spiritually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Mortality: Knowing good from evil and working hard for a living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Physical imperfections and pain</a:t>
            </a:r>
          </a:p>
          <a:p>
            <a:r>
              <a:rPr lang="en-US" dirty="0">
                <a:solidFill>
                  <a:schemeClr val="bg1"/>
                </a:solidFill>
                <a:latin typeface="Calibri" panose="020F0502020204030204" pitchFamily="34" charset="0"/>
              </a:rPr>
              <a:t>	Injuries</a:t>
            </a:r>
          </a:p>
          <a:p>
            <a:r>
              <a:rPr lang="en-US" dirty="0">
                <a:solidFill>
                  <a:schemeClr val="bg1"/>
                </a:solidFill>
                <a:latin typeface="Calibri" panose="020F0502020204030204" pitchFamily="34" charset="0"/>
              </a:rPr>
              <a:t>	Heartaches</a:t>
            </a:r>
          </a:p>
          <a:p>
            <a:r>
              <a:rPr lang="en-US" dirty="0">
                <a:solidFill>
                  <a:schemeClr val="bg1"/>
                </a:solidFill>
                <a:latin typeface="Calibri" panose="020F0502020204030204" pitchFamily="34" charset="0"/>
              </a:rPr>
              <a:t>	Illness</a:t>
            </a:r>
          </a:p>
          <a:p>
            <a:r>
              <a:rPr lang="en-US" dirty="0">
                <a:solidFill>
                  <a:schemeClr val="bg1"/>
                </a:solidFill>
                <a:latin typeface="Calibri" panose="020F0502020204030204" pitchFamily="34" charset="0"/>
              </a:rPr>
              <a:t>	Diseases</a:t>
            </a:r>
          </a:p>
          <a:p>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Able to bear children and take part in the plan of salvation</a:t>
            </a:r>
          </a:p>
          <a:p>
            <a:r>
              <a:rPr lang="en-US" dirty="0">
                <a:solidFill>
                  <a:schemeClr val="bg1"/>
                </a:solidFill>
                <a:latin typeface="Calibri" panose="020F0502020204030204" pitchFamily="34" charset="0"/>
              </a:rPr>
              <a:t> </a:t>
            </a:r>
          </a:p>
        </p:txBody>
      </p:sp>
      <p:sp>
        <p:nvSpPr>
          <p:cNvPr id="33" name="Rectangle 32"/>
          <p:cNvSpPr/>
          <p:nvPr/>
        </p:nvSpPr>
        <p:spPr>
          <a:xfrm>
            <a:off x="708516" y="986215"/>
            <a:ext cx="3417170" cy="400110"/>
          </a:xfrm>
          <a:prstGeom prst="rect">
            <a:avLst/>
          </a:prstGeom>
          <a:solidFill>
            <a:schemeClr val="accent6">
              <a:lumMod val="50000"/>
            </a:schemeClr>
          </a:solidFill>
        </p:spPr>
        <p:txBody>
          <a:bodyPr wrap="square">
            <a:spAutoFit/>
          </a:bodyPr>
          <a:lstStyle/>
          <a:p>
            <a:pPr algn="ctr"/>
            <a:r>
              <a:rPr lang="en-US" sz="2000" dirty="0">
                <a:solidFill>
                  <a:schemeClr val="bg1"/>
                </a:solidFill>
                <a:latin typeface="Calibri" panose="020F0502020204030204" pitchFamily="34" charset="0"/>
              </a:rPr>
              <a:t>Conditions before the Fall </a:t>
            </a:r>
          </a:p>
        </p:txBody>
      </p:sp>
      <p:sp>
        <p:nvSpPr>
          <p:cNvPr id="34" name="Rectangle 33"/>
          <p:cNvSpPr/>
          <p:nvPr/>
        </p:nvSpPr>
        <p:spPr>
          <a:xfrm>
            <a:off x="505014" y="1531696"/>
            <a:ext cx="4992272" cy="2308324"/>
          </a:xfrm>
          <a:prstGeom prst="rect">
            <a:avLst/>
          </a:prstGeom>
          <a:noFill/>
        </p:spPr>
        <p:txBody>
          <a:bodyPr wrap="square">
            <a:spAutoFit/>
          </a:bodyPr>
          <a:lstStyle/>
          <a:p>
            <a:r>
              <a:rPr lang="en-US" dirty="0">
                <a:solidFill>
                  <a:schemeClr val="bg1"/>
                </a:solidFill>
                <a:latin typeface="Calibri" panose="020F0502020204030204" pitchFamily="34" charset="0"/>
              </a:rPr>
              <a:t>Dwelt in the presence of Heavenly Father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Immortal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Not subject to pain, disease, or death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a state of innocence—meaning they are to experience a fullness of joy--children </a:t>
            </a:r>
          </a:p>
        </p:txBody>
      </p:sp>
      <p:sp>
        <p:nvSpPr>
          <p:cNvPr id="35" name="Rectangle 34"/>
          <p:cNvSpPr/>
          <p:nvPr/>
        </p:nvSpPr>
        <p:spPr>
          <a:xfrm>
            <a:off x="6822972" y="986215"/>
            <a:ext cx="3507354" cy="400110"/>
          </a:xfrm>
          <a:prstGeom prst="rect">
            <a:avLst/>
          </a:prstGeom>
          <a:solidFill>
            <a:schemeClr val="accent6">
              <a:lumMod val="50000"/>
            </a:schemeClr>
          </a:solidFill>
        </p:spPr>
        <p:txBody>
          <a:bodyPr wrap="square">
            <a:spAutoFit/>
          </a:bodyPr>
          <a:lstStyle/>
          <a:p>
            <a:pPr algn="ctr"/>
            <a:r>
              <a:rPr lang="en-US" sz="2000" dirty="0">
                <a:solidFill>
                  <a:schemeClr val="bg1"/>
                </a:solidFill>
                <a:latin typeface="Calibri" panose="020F0502020204030204" pitchFamily="34" charset="0"/>
              </a:rPr>
              <a:t>Conditions after the Fall </a:t>
            </a:r>
          </a:p>
        </p:txBody>
      </p:sp>
      <p:pic>
        <p:nvPicPr>
          <p:cNvPr id="2054" name="Picture 6" descr="http://www.consciouslyenlightened.com/wp-content/uploads/2015/06/garden-of-eden-1440x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3840020"/>
            <a:ext cx="3971859" cy="24824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a/a2/Death_Valley,19820816,Desert,incoming_near_Shoshones.jpg/1280px-Death_Valley,19820816,Desert,incoming_near_Shoshon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8" t="57892" r="1"/>
          <a:stretch/>
        </p:blipFill>
        <p:spPr bwMode="auto">
          <a:xfrm>
            <a:off x="6379029" y="5355899"/>
            <a:ext cx="4299902" cy="1240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B298BC-B5C9-427C-8AD2-B4B974A552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7302" y="229487"/>
            <a:ext cx="872363" cy="1088003"/>
          </a:xfrm>
          <a:prstGeom prst="rect">
            <a:avLst/>
          </a:prstGeom>
        </p:spPr>
      </p:pic>
      <p:sp>
        <p:nvSpPr>
          <p:cNvPr id="2" name="TextBox 1">
            <a:extLst>
              <a:ext uri="{FF2B5EF4-FFF2-40B4-BE49-F238E27FC236}">
                <a16:creationId xmlns:a16="http://schemas.microsoft.com/office/drawing/2014/main" id="{69210F22-9297-F14E-A11C-D6B36BDAD67A}"/>
              </a:ext>
            </a:extLst>
          </p:cNvPr>
          <p:cNvSpPr txBox="1"/>
          <p:nvPr/>
        </p:nvSpPr>
        <p:spPr>
          <a:xfrm>
            <a:off x="7930243" y="3332445"/>
            <a:ext cx="914400" cy="369332"/>
          </a:xfrm>
          <a:prstGeom prst="rect">
            <a:avLst/>
          </a:prstGeom>
          <a:noFill/>
        </p:spPr>
        <p:txBody>
          <a:bodyPr wrap="square" rtlCol="0">
            <a:spAutoFit/>
          </a:bodyPr>
          <a:lstStyle/>
          <a:p>
            <a:r>
              <a:rPr lang="en-US" dirty="0">
                <a:latin typeface="Calibri" panose="020F0502020204030204" pitchFamily="34" charset="0"/>
              </a:rPr>
              <a:t>Sorrow</a:t>
            </a:r>
          </a:p>
        </p:txBody>
      </p:sp>
      <p:sp>
        <p:nvSpPr>
          <p:cNvPr id="6" name="TextBox 5">
            <a:extLst>
              <a:ext uri="{FF2B5EF4-FFF2-40B4-BE49-F238E27FC236}">
                <a16:creationId xmlns:a16="http://schemas.microsoft.com/office/drawing/2014/main" id="{9A7326C0-1CEC-D52E-42BA-2A16482564A0}"/>
              </a:ext>
            </a:extLst>
          </p:cNvPr>
          <p:cNvSpPr txBox="1"/>
          <p:nvPr/>
        </p:nvSpPr>
        <p:spPr>
          <a:xfrm>
            <a:off x="8196609" y="3239855"/>
            <a:ext cx="1282243" cy="1200329"/>
          </a:xfrm>
          <a:prstGeom prst="rect">
            <a:avLst/>
          </a:prstGeom>
          <a:noFill/>
        </p:spPr>
        <p:txBody>
          <a:bodyPr wrap="square" rtlCol="0">
            <a:spAutoFit/>
          </a:bodyPr>
          <a:lstStyle/>
          <a:p>
            <a:r>
              <a:rPr lang="en-US" dirty="0">
                <a:solidFill>
                  <a:schemeClr val="bg1"/>
                </a:solidFill>
                <a:latin typeface="Calibri" panose="020F0502020204030204" pitchFamily="34" charset="0"/>
              </a:rPr>
              <a:t>Sorrow</a:t>
            </a:r>
          </a:p>
          <a:p>
            <a:r>
              <a:rPr lang="en-US" dirty="0">
                <a:solidFill>
                  <a:schemeClr val="bg1"/>
                </a:solidFill>
                <a:latin typeface="Calibri" panose="020F0502020204030204" pitchFamily="34" charset="0"/>
              </a:rPr>
              <a:t>Pain</a:t>
            </a:r>
          </a:p>
          <a:p>
            <a:r>
              <a:rPr lang="en-US" dirty="0">
                <a:solidFill>
                  <a:schemeClr val="bg1"/>
                </a:solidFill>
                <a:latin typeface="Calibri" panose="020F0502020204030204" pitchFamily="34" charset="0"/>
              </a:rPr>
              <a:t>Difficulties</a:t>
            </a:r>
          </a:p>
          <a:p>
            <a:r>
              <a:rPr lang="en-US" dirty="0">
                <a:solidFill>
                  <a:schemeClr val="bg1"/>
                </a:solidFill>
                <a:latin typeface="Calibri" panose="020F0502020204030204" pitchFamily="34" charset="0"/>
              </a:rPr>
              <a:t>Death</a:t>
            </a:r>
          </a:p>
        </p:txBody>
      </p:sp>
    </p:spTree>
    <p:extLst>
      <p:ext uri="{BB962C8B-B14F-4D97-AF65-F5344CB8AC3E}">
        <p14:creationId xmlns:p14="http://schemas.microsoft.com/office/powerpoint/2010/main" val="22305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9CC24-A260-4251-BC13-607B30A48901}"/>
            </a:ext>
          </a:extLst>
        </p:cNvPr>
        <p:cNvGrpSpPr/>
        <p:nvPr/>
      </p:nvGrpSpPr>
      <p:grpSpPr>
        <a:xfrm>
          <a:off x="0" y="0"/>
          <a:ext cx="0" cy="0"/>
          <a:chOff x="0" y="0"/>
          <a:chExt cx="0" cy="0"/>
        </a:xfrm>
      </p:grpSpPr>
      <p:pic>
        <p:nvPicPr>
          <p:cNvPr id="1026" name="Picture 2" descr="http://www.drapekings.com/wp-content/uploads/2011/05/Encore-Black-Drapery-Fabric-by-Drape-Kings-Final.jpg">
            <a:extLst>
              <a:ext uri="{FF2B5EF4-FFF2-40B4-BE49-F238E27FC236}">
                <a16:creationId xmlns:a16="http://schemas.microsoft.com/office/drawing/2014/main" id="{37CE1A07-A0F0-C03E-0F1A-C322A6E503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0458E-5D74-AEE2-2787-CF5E6B440A2C}"/>
              </a:ext>
            </a:extLst>
          </p:cNvPr>
          <p:cNvSpPr txBox="1"/>
          <p:nvPr/>
        </p:nvSpPr>
        <p:spPr>
          <a:xfrm>
            <a:off x="0" y="6488668"/>
            <a:ext cx="6466114"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1:39; 1 Corinthians; Doctrine and Covenants 14:7; 131:1-4</a:t>
            </a:r>
          </a:p>
        </p:txBody>
      </p:sp>
      <p:sp>
        <p:nvSpPr>
          <p:cNvPr id="37" name="TextBox 36">
            <a:extLst>
              <a:ext uri="{FF2B5EF4-FFF2-40B4-BE49-F238E27FC236}">
                <a16:creationId xmlns:a16="http://schemas.microsoft.com/office/drawing/2014/main" id="{801443EB-004A-8345-1E8F-92A4C598FF05}"/>
              </a:ext>
            </a:extLst>
          </p:cNvPr>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Progress </a:t>
            </a:r>
          </a:p>
        </p:txBody>
      </p:sp>
      <p:sp>
        <p:nvSpPr>
          <p:cNvPr id="3" name="TextBox 2">
            <a:extLst>
              <a:ext uri="{FF2B5EF4-FFF2-40B4-BE49-F238E27FC236}">
                <a16:creationId xmlns:a16="http://schemas.microsoft.com/office/drawing/2014/main" id="{B3AB4180-905A-ABCB-CE9D-48B48A61B1D8}"/>
              </a:ext>
            </a:extLst>
          </p:cNvPr>
          <p:cNvSpPr txBox="1"/>
          <p:nvPr/>
        </p:nvSpPr>
        <p:spPr>
          <a:xfrm>
            <a:off x="3293952" y="980496"/>
            <a:ext cx="5604095" cy="523220"/>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rPr>
              <a:t>Toward immortality and eternal life</a:t>
            </a:r>
          </a:p>
        </p:txBody>
      </p:sp>
      <p:pic>
        <p:nvPicPr>
          <p:cNvPr id="30" name="Picture 29">
            <a:extLst>
              <a:ext uri="{FF2B5EF4-FFF2-40B4-BE49-F238E27FC236}">
                <a16:creationId xmlns:a16="http://schemas.microsoft.com/office/drawing/2014/main" id="{8A46D578-068D-C392-8B38-DF6A433F1F5A}"/>
              </a:ext>
            </a:extLst>
          </p:cNvPr>
          <p:cNvPicPr>
            <a:picLocks noChangeAspect="1"/>
          </p:cNvPicPr>
          <p:nvPr/>
        </p:nvPicPr>
        <p:blipFill>
          <a:blip r:embed="rId3"/>
          <a:stretch>
            <a:fillRect/>
          </a:stretch>
        </p:blipFill>
        <p:spPr>
          <a:xfrm>
            <a:off x="4093030" y="2098433"/>
            <a:ext cx="4229690" cy="3029373"/>
          </a:xfrm>
          <a:prstGeom prst="rect">
            <a:avLst/>
          </a:prstGeom>
        </p:spPr>
      </p:pic>
      <p:sp>
        <p:nvSpPr>
          <p:cNvPr id="6" name="TextBox 5">
            <a:extLst>
              <a:ext uri="{FF2B5EF4-FFF2-40B4-BE49-F238E27FC236}">
                <a16:creationId xmlns:a16="http://schemas.microsoft.com/office/drawing/2014/main" id="{879697BB-BE33-CE35-1669-B6D9538AD7B1}"/>
              </a:ext>
            </a:extLst>
          </p:cNvPr>
          <p:cNvSpPr txBox="1"/>
          <p:nvPr/>
        </p:nvSpPr>
        <p:spPr>
          <a:xfrm>
            <a:off x="492579" y="1884600"/>
            <a:ext cx="3927021" cy="2862322"/>
          </a:xfrm>
          <a:prstGeom prst="rect">
            <a:avLst/>
          </a:prstGeom>
          <a:noFill/>
        </p:spPr>
        <p:txBody>
          <a:bodyPr wrap="square">
            <a:spAutoFit/>
          </a:bodyPr>
          <a:lstStyle/>
          <a:p>
            <a:r>
              <a:rPr lang="en-US" b="1" i="0" dirty="0">
                <a:solidFill>
                  <a:schemeClr val="bg1"/>
                </a:solidFill>
                <a:effectLst/>
                <a:latin typeface="Calibri" panose="020F0502020204030204" pitchFamily="34" charset="0"/>
                <a:cs typeface="Calibri" panose="020F0502020204030204" pitchFamily="34" charset="0"/>
              </a:rPr>
              <a:t>Immortality is to live forever as a resurrected being. </a:t>
            </a:r>
          </a:p>
          <a:p>
            <a:endParaRPr lang="en-US" b="1" dirty="0">
              <a:solidFill>
                <a:schemeClr val="bg1"/>
              </a:solidFill>
              <a:latin typeface="Calibri" panose="020F0502020204030204" pitchFamily="34" charset="0"/>
              <a:cs typeface="Calibri" panose="020F0502020204030204" pitchFamily="34" charset="0"/>
            </a:endParaRPr>
          </a:p>
          <a:p>
            <a:r>
              <a:rPr lang="en-US" b="1" i="0" dirty="0">
                <a:solidFill>
                  <a:schemeClr val="bg1"/>
                </a:solidFill>
                <a:effectLst/>
                <a:latin typeface="Calibri" panose="020F0502020204030204" pitchFamily="34" charset="0"/>
                <a:cs typeface="Calibri" panose="020F0502020204030204" pitchFamily="34" charset="0"/>
              </a:rPr>
              <a:t>Because of the resurrection, our spirits and bodies will be reunited, never again to be separated. </a:t>
            </a:r>
          </a:p>
          <a:p>
            <a:endParaRPr lang="en-US" b="1" dirty="0">
              <a:solidFill>
                <a:schemeClr val="bg1"/>
              </a:solidFill>
              <a:latin typeface="Calibri" panose="020F0502020204030204" pitchFamily="34" charset="0"/>
              <a:cs typeface="Calibri" panose="020F0502020204030204" pitchFamily="34" charset="0"/>
            </a:endParaRPr>
          </a:p>
          <a:p>
            <a:r>
              <a:rPr lang="en-US" b="1" i="0" dirty="0">
                <a:solidFill>
                  <a:schemeClr val="bg1"/>
                </a:solidFill>
                <a:effectLst/>
                <a:latin typeface="Calibri" panose="020F0502020204030204" pitchFamily="34" charset="0"/>
                <a:cs typeface="Calibri" panose="020F0502020204030204" pitchFamily="34" charset="0"/>
              </a:rPr>
              <a:t>Every person born on earth will be resurrected because Jesus Christ overcame death.</a:t>
            </a:r>
            <a:endParaRPr lang="en-US"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9806727-D627-1652-97E9-CB97F32B7DF8}"/>
              </a:ext>
            </a:extLst>
          </p:cNvPr>
          <p:cNvSpPr txBox="1"/>
          <p:nvPr/>
        </p:nvSpPr>
        <p:spPr>
          <a:xfrm>
            <a:off x="8098971" y="1884600"/>
            <a:ext cx="3698421" cy="3600986"/>
          </a:xfrm>
          <a:prstGeom prst="rect">
            <a:avLst/>
          </a:prstGeom>
          <a:noFill/>
        </p:spPr>
        <p:txBody>
          <a:bodyPr wrap="square">
            <a:spAutoFit/>
          </a:bodyPr>
          <a:lstStyle/>
          <a:p>
            <a:pPr algn="l" fontAlgn="base">
              <a:spcAft>
                <a:spcPts val="1200"/>
              </a:spcAft>
            </a:pPr>
            <a:r>
              <a:rPr lang="en-US" b="1" i="0" dirty="0">
                <a:solidFill>
                  <a:schemeClr val="bg1"/>
                </a:solidFill>
                <a:effectLst/>
                <a:latin typeface="Calibri" panose="020F0502020204030204" pitchFamily="34" charset="0"/>
                <a:cs typeface="Calibri" panose="020F0502020204030204" pitchFamily="34" charset="0"/>
              </a:rPr>
              <a:t>Eternal Life is also called exaltation.</a:t>
            </a:r>
          </a:p>
          <a:p>
            <a:pPr algn="l" fontAlgn="base">
              <a:spcAft>
                <a:spcPts val="1200"/>
              </a:spcAft>
            </a:pPr>
            <a:r>
              <a:rPr lang="en-US" b="1" i="0" dirty="0">
                <a:solidFill>
                  <a:schemeClr val="bg1"/>
                </a:solidFill>
                <a:effectLst/>
                <a:latin typeface="Calibri" panose="020F0502020204030204" pitchFamily="34" charset="0"/>
                <a:cs typeface="Calibri" panose="020F0502020204030204" pitchFamily="34" charset="0"/>
              </a:rPr>
              <a:t>God’s greatest gift to His children To live like God, in His presence as families</a:t>
            </a:r>
          </a:p>
          <a:p>
            <a:pPr algn="l" fontAlgn="base">
              <a:spcAft>
                <a:spcPts val="1200"/>
              </a:spcAft>
            </a:pPr>
            <a:r>
              <a:rPr lang="en-US" b="1" i="0" dirty="0">
                <a:solidFill>
                  <a:schemeClr val="bg1"/>
                </a:solidFill>
                <a:effectLst/>
                <a:latin typeface="Calibri" panose="020F0502020204030204" pitchFamily="34" charset="0"/>
                <a:cs typeface="Calibri" panose="020F0502020204030204" pitchFamily="34" charset="0"/>
              </a:rPr>
              <a:t>Like immortality in that it is possible through the Atonement of Jesus Christ.</a:t>
            </a:r>
          </a:p>
          <a:p>
            <a:pPr algn="l" fontAlgn="base">
              <a:spcAft>
                <a:spcPts val="1200"/>
              </a:spcAft>
            </a:pPr>
            <a:r>
              <a:rPr lang="en-US" b="1" i="0" dirty="0">
                <a:solidFill>
                  <a:schemeClr val="bg1"/>
                </a:solidFill>
                <a:effectLst/>
                <a:latin typeface="Calibri" panose="020F0502020204030204" pitchFamily="34" charset="0"/>
                <a:cs typeface="Calibri" panose="020F0502020204030204" pitchFamily="34" charset="0"/>
              </a:rPr>
              <a:t>Unlike immortality in that it is conditional and requires our “obedience to the laws and ordinances of the Gospel”</a:t>
            </a:r>
          </a:p>
        </p:txBody>
      </p:sp>
    </p:spTree>
    <p:extLst>
      <p:ext uri="{BB962C8B-B14F-4D97-AF65-F5344CB8AC3E}">
        <p14:creationId xmlns:p14="http://schemas.microsoft.com/office/powerpoint/2010/main" val="42346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8CE9-6423-496D-4071-3525F529A8F3}"/>
            </a:ext>
          </a:extLst>
        </p:cNvPr>
        <p:cNvGrpSpPr/>
        <p:nvPr/>
      </p:nvGrpSpPr>
      <p:grpSpPr>
        <a:xfrm>
          <a:off x="0" y="0"/>
          <a:ext cx="0" cy="0"/>
          <a:chOff x="0" y="0"/>
          <a:chExt cx="0" cy="0"/>
        </a:xfrm>
      </p:grpSpPr>
      <p:pic>
        <p:nvPicPr>
          <p:cNvPr id="1026" name="Picture 2" descr="http://www.drapekings.com/wp-content/uploads/2011/05/Encore-Black-Drapery-Fabric-by-Drape-Kings-Final.jpg">
            <a:extLst>
              <a:ext uri="{FF2B5EF4-FFF2-40B4-BE49-F238E27FC236}">
                <a16:creationId xmlns:a16="http://schemas.microsoft.com/office/drawing/2014/main" id="{C48D51F5-13A3-F806-62A1-73430E3180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61767E-4606-5D0B-A2B8-C8BBC55F8AD0}"/>
              </a:ext>
            </a:extLst>
          </p:cNvPr>
          <p:cNvSpPr txBox="1"/>
          <p:nvPr/>
        </p:nvSpPr>
        <p:spPr>
          <a:xfrm>
            <a:off x="0" y="6488668"/>
            <a:ext cx="5604095"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4:29-31</a:t>
            </a:r>
          </a:p>
        </p:txBody>
      </p:sp>
      <p:sp>
        <p:nvSpPr>
          <p:cNvPr id="5" name="TextBox 4">
            <a:extLst>
              <a:ext uri="{FF2B5EF4-FFF2-40B4-BE49-F238E27FC236}">
                <a16:creationId xmlns:a16="http://schemas.microsoft.com/office/drawing/2014/main" id="{94A0EC77-0D77-BA55-205D-23FBFBAC91D0}"/>
              </a:ext>
            </a:extLst>
          </p:cNvPr>
          <p:cNvSpPr txBox="1"/>
          <p:nvPr/>
        </p:nvSpPr>
        <p:spPr>
          <a:xfrm>
            <a:off x="2264230" y="350458"/>
            <a:ext cx="4227740" cy="5539978"/>
          </a:xfrm>
          <a:prstGeom prst="rect">
            <a:avLst/>
          </a:prstGeom>
          <a:noFill/>
        </p:spPr>
        <p:txBody>
          <a:bodyPr wrap="square">
            <a:spAutoFit/>
          </a:bodyPr>
          <a:lstStyle/>
          <a:p>
            <a:pPr algn="l" fontAlgn="base">
              <a:spcAft>
                <a:spcPts val="1200"/>
              </a:spcAft>
              <a:buNone/>
            </a:pPr>
            <a:r>
              <a:rPr lang="en-US" sz="2400" b="0" i="0" dirty="0">
                <a:solidFill>
                  <a:schemeClr val="bg1"/>
                </a:solidFill>
                <a:effectLst/>
                <a:latin typeface="Calibri" panose="020F0502020204030204" pitchFamily="34" charset="0"/>
                <a:cs typeface="Calibri" panose="020F0502020204030204" pitchFamily="34" charset="0"/>
              </a:rPr>
              <a:t>“If you truly believe the great mission of our Heavenly Father is to exalt and glorify His children and that He knows best how to do it—doesn’t it make sense to embrace and follow His commandments, even the ones that appear difficult? </a:t>
            </a:r>
          </a:p>
          <a:p>
            <a:pPr algn="l" fontAlgn="base">
              <a:spcAft>
                <a:spcPts val="1200"/>
              </a:spcAft>
              <a:buNone/>
            </a:pPr>
            <a:endParaRPr lang="en-US" sz="2400" dirty="0">
              <a:solidFill>
                <a:schemeClr val="bg1"/>
              </a:solidFill>
              <a:latin typeface="Calibri" panose="020F0502020204030204" pitchFamily="34" charset="0"/>
              <a:cs typeface="Calibri" panose="020F0502020204030204" pitchFamily="34" charset="0"/>
            </a:endParaRPr>
          </a:p>
          <a:p>
            <a:pPr algn="l" fontAlgn="base">
              <a:spcAft>
                <a:spcPts val="1200"/>
              </a:spcAft>
              <a:buNone/>
            </a:pPr>
            <a:r>
              <a:rPr lang="en-US" sz="2400" b="0" i="0" dirty="0">
                <a:solidFill>
                  <a:schemeClr val="bg1"/>
                </a:solidFill>
                <a:effectLst/>
                <a:latin typeface="Calibri" panose="020F0502020204030204" pitchFamily="34" charset="0"/>
                <a:cs typeface="Calibri" panose="020F0502020204030204" pitchFamily="34" charset="0"/>
              </a:rPr>
              <a:t>… By choosing Heavenly Father’s path, you lay a divine foundation for your personal progress as a [child] of God.”</a:t>
            </a:r>
          </a:p>
          <a:p>
            <a:pPr algn="l" fontAlgn="base">
              <a:spcAft>
                <a:spcPts val="1200"/>
              </a:spcAft>
            </a:pPr>
            <a:r>
              <a:rPr lang="en-US" sz="1200" b="0" i="0" dirty="0">
                <a:solidFill>
                  <a:schemeClr val="bg1"/>
                </a:solidFill>
                <a:effectLst/>
                <a:latin typeface="Calibri" panose="020F0502020204030204" pitchFamily="34" charset="0"/>
                <a:cs typeface="Calibri" panose="020F0502020204030204" pitchFamily="34" charset="0"/>
              </a:rPr>
              <a:t>President Dieter F. Uchtdorf, then of the First Presidency</a:t>
            </a:r>
          </a:p>
        </p:txBody>
      </p:sp>
      <p:pic>
        <p:nvPicPr>
          <p:cNvPr id="6" name="Picture 5">
            <a:extLst>
              <a:ext uri="{FF2B5EF4-FFF2-40B4-BE49-F238E27FC236}">
                <a16:creationId xmlns:a16="http://schemas.microsoft.com/office/drawing/2014/main" id="{F5DE713A-578A-255A-3872-EA9D9105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63" y="198576"/>
            <a:ext cx="1517904" cy="1895856"/>
          </a:xfrm>
          <a:prstGeom prst="rect">
            <a:avLst/>
          </a:prstGeom>
        </p:spPr>
      </p:pic>
      <p:pic>
        <p:nvPicPr>
          <p:cNvPr id="30" name="Picture 29">
            <a:extLst>
              <a:ext uri="{FF2B5EF4-FFF2-40B4-BE49-F238E27FC236}">
                <a16:creationId xmlns:a16="http://schemas.microsoft.com/office/drawing/2014/main" id="{41B23448-F885-7237-50DE-2CD56CD0FB2B}"/>
              </a:ext>
            </a:extLst>
          </p:cNvPr>
          <p:cNvPicPr>
            <a:picLocks noChangeAspect="1"/>
          </p:cNvPicPr>
          <p:nvPr/>
        </p:nvPicPr>
        <p:blipFill>
          <a:blip r:embed="rId4"/>
          <a:stretch>
            <a:fillRect/>
          </a:stretch>
        </p:blipFill>
        <p:spPr>
          <a:xfrm>
            <a:off x="6658324" y="679534"/>
            <a:ext cx="4753638" cy="5210902"/>
          </a:xfrm>
          <a:prstGeom prst="rect">
            <a:avLst/>
          </a:prstGeom>
        </p:spPr>
      </p:pic>
    </p:spTree>
    <p:extLst>
      <p:ext uri="{BB962C8B-B14F-4D97-AF65-F5344CB8AC3E}">
        <p14:creationId xmlns:p14="http://schemas.microsoft.com/office/powerpoint/2010/main" val="9623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4:28</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Tree of Life</a:t>
            </a:r>
          </a:p>
        </p:txBody>
      </p:sp>
      <p:sp>
        <p:nvSpPr>
          <p:cNvPr id="34" name="Rectangle 33"/>
          <p:cNvSpPr/>
          <p:nvPr/>
        </p:nvSpPr>
        <p:spPr>
          <a:xfrm>
            <a:off x="505014" y="1531696"/>
            <a:ext cx="4992272" cy="1015663"/>
          </a:xfrm>
          <a:prstGeom prst="rect">
            <a:avLst/>
          </a:prstGeom>
          <a:noFill/>
        </p:spPr>
        <p:txBody>
          <a:bodyPr wrap="square">
            <a:spAutoFit/>
          </a:bodyPr>
          <a:lstStyle/>
          <a:p>
            <a:r>
              <a:rPr lang="en-US" sz="2000" dirty="0">
                <a:solidFill>
                  <a:schemeClr val="bg1"/>
                </a:solidFill>
                <a:latin typeface="Calibri" panose="020F0502020204030204" pitchFamily="34" charset="0"/>
              </a:rPr>
              <a:t>if “[Adam and Eve] would have lived forever, … having no space for repentance; … the great plan of salvation would have been frustrated.</a:t>
            </a:r>
          </a:p>
        </p:txBody>
      </p:sp>
      <p:sp>
        <p:nvSpPr>
          <p:cNvPr id="2" name="Rectangle 1"/>
          <p:cNvSpPr/>
          <p:nvPr/>
        </p:nvSpPr>
        <p:spPr>
          <a:xfrm>
            <a:off x="5625823" y="941295"/>
            <a:ext cx="6096000" cy="1754326"/>
          </a:xfrm>
          <a:prstGeom prst="rect">
            <a:avLst/>
          </a:prstGeom>
        </p:spPr>
        <p:txBody>
          <a:bodyPr>
            <a:spAutoFit/>
          </a:bodyPr>
          <a:lstStyle/>
          <a:p>
            <a:r>
              <a:rPr lang="en-US" i="1" dirty="0">
                <a:solidFill>
                  <a:srgbClr val="FFFF00"/>
                </a:solidFill>
                <a:latin typeface="Palatino"/>
              </a:rPr>
              <a:t>For behold, if Adam had put forth his hand immediately, and partaken of the tree of life, he would have lived forever, according to the word of God, having no space for repentance; yea, and also the word of God would have been void, and the great plan of salvation would have been frustrated.</a:t>
            </a:r>
          </a:p>
          <a:p>
            <a:r>
              <a:rPr lang="en-US" i="1" dirty="0">
                <a:solidFill>
                  <a:srgbClr val="FFFF00"/>
                </a:solidFill>
                <a:latin typeface="Palatino"/>
              </a:rPr>
              <a:t>Alma 42:5</a:t>
            </a:r>
            <a:endParaRPr lang="en-US" i="1" dirty="0">
              <a:solidFill>
                <a:srgbClr val="FFFF00"/>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93" y="2547359"/>
            <a:ext cx="3709851" cy="3709851"/>
          </a:xfrm>
          <a:prstGeom prst="rect">
            <a:avLst/>
          </a:prstGeom>
        </p:spPr>
      </p:pic>
      <p:sp>
        <p:nvSpPr>
          <p:cNvPr id="13" name="Rectangle 12"/>
          <p:cNvSpPr/>
          <p:nvPr/>
        </p:nvSpPr>
        <p:spPr>
          <a:xfrm>
            <a:off x="5194827" y="3394629"/>
            <a:ext cx="3984469" cy="2739211"/>
          </a:xfrm>
          <a:prstGeom prst="rect">
            <a:avLst/>
          </a:prstGeom>
          <a:noFill/>
        </p:spPr>
        <p:txBody>
          <a:bodyPr wrap="square">
            <a:spAutoFit/>
          </a:bodyPr>
          <a:lstStyle/>
          <a:p>
            <a:r>
              <a:rPr lang="en-US" sz="2000" dirty="0" err="1">
                <a:solidFill>
                  <a:schemeClr val="bg1"/>
                </a:solidFill>
                <a:latin typeface="Calibri" panose="020F0502020204030204" pitchFamily="34" charset="0"/>
              </a:rPr>
              <a:t>Cherubum</a:t>
            </a:r>
            <a:r>
              <a:rPr lang="en-US" sz="2000" dirty="0">
                <a:solidFill>
                  <a:schemeClr val="bg1"/>
                </a:solidFill>
                <a:latin typeface="Calibri" panose="020F0502020204030204" pitchFamily="34" charset="0"/>
              </a:rPr>
              <a:t>—creatures of the heavenly world who are not a part of the earthly realm. Their holiness represents them in aspects of the sanctuary (Eden)</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Flaming Sword—symbol of God’s justice, power, and punishment</a:t>
            </a:r>
          </a:p>
          <a:p>
            <a:r>
              <a:rPr lang="en-US" sz="1200" dirty="0">
                <a:solidFill>
                  <a:schemeClr val="bg1"/>
                </a:solidFill>
                <a:latin typeface="Calibri" panose="020F0502020204030204" pitchFamily="34" charset="0"/>
              </a:rPr>
              <a:t>Richard D. Draper</a:t>
            </a:r>
          </a:p>
        </p:txBody>
      </p:sp>
      <p:pic>
        <p:nvPicPr>
          <p:cNvPr id="4098" name="Picture 2" descr="http://www.thecompassnews.org/wp-content/uploads/2013/11/1338stainedglass_cherubimWE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102" y="2707854"/>
            <a:ext cx="1859092" cy="33888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ED7A2F-35A1-4EEA-AF9E-4B3A4481A5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5178" y="112321"/>
            <a:ext cx="701733" cy="1052600"/>
          </a:xfrm>
          <a:prstGeom prst="rect">
            <a:avLst/>
          </a:prstGeom>
        </p:spPr>
      </p:pic>
    </p:spTree>
    <p:extLst>
      <p:ext uri="{BB962C8B-B14F-4D97-AF65-F5344CB8AC3E}">
        <p14:creationId xmlns:p14="http://schemas.microsoft.com/office/powerpoint/2010/main" val="33190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4:29-31</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Spiritual Death</a:t>
            </a:r>
          </a:p>
        </p:txBody>
      </p:sp>
      <p:sp>
        <p:nvSpPr>
          <p:cNvPr id="2" name="Rectangle 1"/>
          <p:cNvSpPr/>
          <p:nvPr/>
        </p:nvSpPr>
        <p:spPr>
          <a:xfrm>
            <a:off x="6486752" y="1195915"/>
            <a:ext cx="4738041" cy="2123658"/>
          </a:xfrm>
          <a:prstGeom prst="rect">
            <a:avLst/>
          </a:prstGeom>
        </p:spPr>
        <p:txBody>
          <a:bodyPr wrap="square">
            <a:spAutoFit/>
          </a:bodyPr>
          <a:lstStyle/>
          <a:p>
            <a:r>
              <a:rPr lang="en-US" sz="2400" dirty="0">
                <a:solidFill>
                  <a:schemeClr val="bg1"/>
                </a:solidFill>
                <a:latin typeface="Calibri" panose="020F0502020204030204" pitchFamily="34" charset="0"/>
              </a:rPr>
              <a:t>“Currently, we are all in the state of spiritual death. We are separated from God. He dwells in heaven; we live on earth. We would like to return to Him.”</a:t>
            </a:r>
          </a:p>
          <a:p>
            <a:r>
              <a:rPr lang="en-US" sz="1200" dirty="0">
                <a:solidFill>
                  <a:schemeClr val="bg1"/>
                </a:solidFill>
                <a:latin typeface="Calibri" panose="020F0502020204030204" pitchFamily="34" charset="0"/>
              </a:rPr>
              <a:t>Elder Earl C. </a:t>
            </a:r>
            <a:r>
              <a:rPr lang="en-US" sz="1200" dirty="0" err="1">
                <a:solidFill>
                  <a:schemeClr val="bg1"/>
                </a:solidFill>
                <a:latin typeface="Calibri" panose="020F0502020204030204" pitchFamily="34" charset="0"/>
              </a:rPr>
              <a:t>Tingey</a:t>
            </a:r>
            <a:endParaRPr lang="en-US" sz="1200" dirty="0">
              <a:solidFill>
                <a:schemeClr val="bg1"/>
              </a:solidFill>
              <a:latin typeface="Calibri" panose="020F0502020204030204" pitchFamily="34" charset="0"/>
            </a:endParaRPr>
          </a:p>
        </p:txBody>
      </p:sp>
      <p:grpSp>
        <p:nvGrpSpPr>
          <p:cNvPr id="10" name="Group 9"/>
          <p:cNvGrpSpPr/>
          <p:nvPr/>
        </p:nvGrpSpPr>
        <p:grpSpPr>
          <a:xfrm>
            <a:off x="406433" y="758977"/>
            <a:ext cx="3116065" cy="2223904"/>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2" name="Rectangle 11"/>
            <p:cNvSpPr/>
            <p:nvPr/>
          </p:nvSpPr>
          <p:spPr>
            <a:xfrm>
              <a:off x="875936" y="1087048"/>
              <a:ext cx="2121979" cy="1211695"/>
            </a:xfrm>
            <a:prstGeom prst="rect">
              <a:avLst/>
            </a:prstGeom>
          </p:spPr>
          <p:txBody>
            <a:bodyPr wrap="square">
              <a:spAutoFit/>
            </a:bodyPr>
            <a:lstStyle/>
            <a:p>
              <a:pPr algn="ctr"/>
              <a:r>
                <a:rPr lang="en-US" sz="1600" b="1" dirty="0">
                  <a:latin typeface="Calibri" panose="020F0502020204030204" pitchFamily="34" charset="0"/>
                </a:rPr>
                <a:t>Because of the Fall, all mankind will experience spiritual death</a:t>
              </a:r>
              <a:endParaRPr lang="en-US" sz="1600" i="1" dirty="0">
                <a:latin typeface="Calibri" panose="020F0502020204030204" pitchFamily="34" charset="0"/>
              </a:endParaRPr>
            </a:p>
          </p:txBody>
        </p:sp>
      </p:grpSp>
      <p:sp>
        <p:nvSpPr>
          <p:cNvPr id="25" name="Rectangle 24"/>
          <p:cNvSpPr/>
          <p:nvPr/>
        </p:nvSpPr>
        <p:spPr>
          <a:xfrm>
            <a:off x="3085806" y="4264763"/>
            <a:ext cx="7616473" cy="1569660"/>
          </a:xfrm>
          <a:prstGeom prst="rect">
            <a:avLst/>
          </a:prstGeom>
        </p:spPr>
        <p:txBody>
          <a:bodyPr wrap="square">
            <a:spAutoFit/>
          </a:bodyPr>
          <a:lstStyle/>
          <a:p>
            <a:r>
              <a:rPr lang="en-US" sz="3200" dirty="0">
                <a:solidFill>
                  <a:srgbClr val="FF0000"/>
                </a:solidFill>
                <a:latin typeface="Calibri" panose="020F0502020204030204" pitchFamily="34" charset="0"/>
              </a:rPr>
              <a:t>What is the solution Heavenly Father prepared in advance to help us overcome physical and spiritual death?</a:t>
            </a:r>
          </a:p>
        </p:txBody>
      </p:sp>
      <p:pic>
        <p:nvPicPr>
          <p:cNvPr id="26"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85057" y="3465161"/>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calendar.byui.edu/ImageWriter.aspx?data=IPkf9F3DB02FyAYn0fwNPmeJHj%2BsTjmodnMHNsGfNmAoI0ZjOEUu4HjDSXhKY0w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108" y="1203178"/>
            <a:ext cx="1231962" cy="153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4:29-31</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Part of the Plan</a:t>
            </a:r>
          </a:p>
        </p:txBody>
      </p:sp>
      <p:pic>
        <p:nvPicPr>
          <p:cNvPr id="42"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38"/>
            <a:ext cx="12192000" cy="68710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farm8.staticflickr.com/7146/6809889631_ea3417df12_o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39" y="0"/>
            <a:ext cx="102885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429614" y="944727"/>
            <a:ext cx="3472542" cy="1015663"/>
          </a:xfrm>
          <a:prstGeom prst="rect">
            <a:avLst/>
          </a:prstGeom>
        </p:spPr>
        <p:txBody>
          <a:bodyPr wrap="square">
            <a:spAutoFit/>
          </a:bodyPr>
          <a:lstStyle/>
          <a:p>
            <a:pPr algn="ctr"/>
            <a:r>
              <a:rPr lang="en-US" sz="2000" b="1" dirty="0">
                <a:solidFill>
                  <a:schemeClr val="bg2"/>
                </a:solidFill>
                <a:latin typeface="Calibri" panose="020F0502020204030204" pitchFamily="34" charset="0"/>
              </a:rPr>
              <a:t>Jesus Christ was chosen in the premortal existence to be the Redeemer of mankind</a:t>
            </a:r>
            <a:r>
              <a:rPr lang="en-US" sz="2000" dirty="0">
                <a:solidFill>
                  <a:schemeClr val="bg2"/>
                </a:solidFill>
                <a:latin typeface="Calibri" panose="020F0502020204030204" pitchFamily="34" charset="0"/>
              </a:rPr>
              <a:t> </a:t>
            </a:r>
            <a:endParaRPr lang="en-US" sz="20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238369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30629"/>
            <a:ext cx="11996057" cy="3600986"/>
          </a:xfrm>
          <a:prstGeom prst="rect">
            <a:avLst/>
          </a:prstGeom>
          <a:noFill/>
        </p:spPr>
        <p:txBody>
          <a:bodyPr wrap="square" rtlCol="0">
            <a:spAutoFit/>
          </a:bodyPr>
          <a:lstStyle/>
          <a:p>
            <a:r>
              <a:rPr lang="en-US" sz="1600" dirty="0">
                <a:solidFill>
                  <a:schemeClr val="bg1"/>
                </a:solidFill>
                <a:latin typeface="Calibri" panose="020F0502020204030204" pitchFamily="34" charset="0"/>
              </a:rPr>
              <a:t>Sources:</a:t>
            </a:r>
          </a:p>
          <a:p>
            <a:endParaRPr lang="en-US" sz="16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a:t>
            </a:r>
          </a:p>
          <a:p>
            <a:r>
              <a:rPr lang="en-US" dirty="0">
                <a:solidFill>
                  <a:schemeClr val="bg1"/>
                </a:solidFill>
                <a:latin typeface="Calibri" panose="020F0502020204030204" pitchFamily="34" charset="0"/>
              </a:rPr>
              <a:t>“Adam and Eve” (1:53)</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cs typeface="Calibri" panose="020F0502020204030204" pitchFamily="34" charset="0"/>
              </a:rPr>
              <a:t>President Dieter F. Uchtdorf, then of the First Presidency, “Living the Gospel Joyful,” Oct. 2014 general conference (</a:t>
            </a:r>
            <a:r>
              <a:rPr lang="en-US" sz="1600" i="1" dirty="0">
                <a:solidFill>
                  <a:schemeClr val="bg1"/>
                </a:solidFill>
                <a:latin typeface="Calibri" panose="020F0502020204030204" pitchFamily="34" charset="0"/>
                <a:cs typeface="Calibri" panose="020F0502020204030204" pitchFamily="34" charset="0"/>
              </a:rPr>
              <a:t>Ensign</a:t>
            </a:r>
            <a:r>
              <a:rPr lang="en-US" sz="1600" dirty="0">
                <a:solidFill>
                  <a:schemeClr val="bg1"/>
                </a:solidFill>
                <a:latin typeface="Calibri" panose="020F0502020204030204" pitchFamily="34" charset="0"/>
                <a:cs typeface="Calibri" panose="020F0502020204030204" pitchFamily="34" charset="0"/>
              </a:rPr>
              <a:t> or </a:t>
            </a:r>
            <a:r>
              <a:rPr lang="en-US" sz="1600" i="1" dirty="0">
                <a:solidFill>
                  <a:schemeClr val="bg1"/>
                </a:solidFill>
                <a:latin typeface="Calibri" panose="020F0502020204030204" pitchFamily="34" charset="0"/>
                <a:cs typeface="Calibri" panose="020F0502020204030204" pitchFamily="34" charset="0"/>
              </a:rPr>
              <a:t>Liahona,</a:t>
            </a:r>
            <a:r>
              <a:rPr lang="en-US" sz="1600" dirty="0">
                <a:solidFill>
                  <a:schemeClr val="bg1"/>
                </a:solidFill>
                <a:latin typeface="Calibri" panose="020F0502020204030204" pitchFamily="34" charset="0"/>
                <a:cs typeface="Calibri" panose="020F0502020204030204" pitchFamily="34" charset="0"/>
              </a:rPr>
              <a:t> Nov. 2014, 121).</a:t>
            </a:r>
          </a:p>
          <a:p>
            <a:r>
              <a:rPr lang="en-US" sz="1600" dirty="0">
                <a:solidFill>
                  <a:schemeClr val="bg1"/>
                </a:solidFill>
                <a:latin typeface="Calibri" panose="020F0502020204030204" pitchFamily="34" charset="0"/>
              </a:rPr>
              <a:t>Presentation by http://fashionsbylynda.com/blog/</a:t>
            </a:r>
          </a:p>
          <a:p>
            <a:r>
              <a:rPr lang="en-US" sz="1600" dirty="0">
                <a:solidFill>
                  <a:schemeClr val="bg1"/>
                </a:solidFill>
                <a:latin typeface="Calibri" panose="020F0502020204030204" pitchFamily="34" charset="0"/>
              </a:rPr>
              <a:t>George Q. Cannon </a:t>
            </a:r>
            <a:r>
              <a:rPr lang="en-US" sz="1600" i="1" dirty="0">
                <a:solidFill>
                  <a:schemeClr val="bg1"/>
                </a:solidFill>
                <a:latin typeface="Calibri" panose="020F0502020204030204" pitchFamily="34" charset="0"/>
              </a:rPr>
              <a:t>Gospel Truth </a:t>
            </a:r>
            <a:r>
              <a:rPr lang="en-US" sz="1600" dirty="0">
                <a:solidFill>
                  <a:schemeClr val="bg1"/>
                </a:solidFill>
                <a:latin typeface="Calibri" panose="020F0502020204030204" pitchFamily="34" charset="0"/>
              </a:rPr>
              <a:t>1:16</a:t>
            </a:r>
          </a:p>
          <a:p>
            <a:r>
              <a:rPr lang="en-US" sz="1600" i="1" dirty="0">
                <a:solidFill>
                  <a:schemeClr val="bg1"/>
                </a:solidFill>
                <a:latin typeface="Calibri" panose="020F0502020204030204" pitchFamily="34" charset="0"/>
              </a:rPr>
              <a:t>Who’s Who in the Old Testament </a:t>
            </a:r>
            <a:r>
              <a:rPr lang="en-US" sz="1600" dirty="0">
                <a:solidFill>
                  <a:schemeClr val="bg1"/>
                </a:solidFill>
                <a:latin typeface="Calibri" panose="020F0502020204030204" pitchFamily="34" charset="0"/>
              </a:rPr>
              <a:t>by Ed J. </a:t>
            </a:r>
            <a:r>
              <a:rPr lang="en-US" sz="1600" dirty="0" err="1">
                <a:solidFill>
                  <a:schemeClr val="bg1"/>
                </a:solidFill>
                <a:latin typeface="Calibri" panose="020F0502020204030204" pitchFamily="34" charset="0"/>
              </a:rPr>
              <a:t>Pinegar</a:t>
            </a:r>
            <a:r>
              <a:rPr lang="en-US" sz="1600" dirty="0">
                <a:solidFill>
                  <a:schemeClr val="bg1"/>
                </a:solidFill>
                <a:latin typeface="Calibri" panose="020F0502020204030204" pitchFamily="34" charset="0"/>
              </a:rPr>
              <a:t> and Richard J. Allen pp. 8-10, 55-56</a:t>
            </a:r>
          </a:p>
          <a:p>
            <a:pPr fontAlgn="base"/>
            <a:r>
              <a:rPr lang="en-US" sz="1600" dirty="0">
                <a:solidFill>
                  <a:schemeClr val="bg1"/>
                </a:solidFill>
                <a:latin typeface="Calibri" panose="020F0502020204030204" pitchFamily="34" charset="0"/>
              </a:rPr>
              <a:t>Elder </a:t>
            </a:r>
            <a:r>
              <a:rPr lang="en-US" sz="1600" dirty="0" err="1">
                <a:solidFill>
                  <a:schemeClr val="bg1"/>
                </a:solidFill>
                <a:latin typeface="Calibri" panose="020F0502020204030204" pitchFamily="34" charset="0"/>
              </a:rPr>
              <a:t>Russel</a:t>
            </a:r>
            <a:r>
              <a:rPr lang="en-US" sz="1600" dirty="0">
                <a:solidFill>
                  <a:schemeClr val="bg1"/>
                </a:solidFill>
                <a:latin typeface="Calibri" panose="020F0502020204030204" pitchFamily="34" charset="0"/>
              </a:rPr>
              <a:t> M. Nelson </a:t>
            </a:r>
            <a:r>
              <a:rPr lang="en-US" sz="1600" i="1" dirty="0">
                <a:solidFill>
                  <a:schemeClr val="bg1"/>
                </a:solidFill>
                <a:latin typeface="Calibri" panose="020F0502020204030204" pitchFamily="34" charset="0"/>
              </a:rPr>
              <a:t>Lessons from Eve </a:t>
            </a:r>
            <a:r>
              <a:rPr lang="en-US" sz="1600" dirty="0">
                <a:solidFill>
                  <a:schemeClr val="bg1"/>
                </a:solidFill>
                <a:latin typeface="Calibri" panose="020F0502020204030204" pitchFamily="34" charset="0"/>
              </a:rPr>
              <a:t>October 1987 Gen. Conf.</a:t>
            </a:r>
          </a:p>
          <a:p>
            <a:pPr fontAlgn="base"/>
            <a:r>
              <a:rPr lang="en-US" sz="1600" dirty="0">
                <a:solidFill>
                  <a:schemeClr val="bg1"/>
                </a:solidFill>
                <a:latin typeface="Calibri" panose="020F0502020204030204" pitchFamily="34" charset="0"/>
              </a:rPr>
              <a:t>Tad R. </a:t>
            </a:r>
            <a:r>
              <a:rPr lang="en-US" sz="1600" dirty="0" err="1">
                <a:solidFill>
                  <a:schemeClr val="bg1"/>
                </a:solidFill>
                <a:latin typeface="Calibri" panose="020F0502020204030204" pitchFamily="34" charset="0"/>
              </a:rPr>
              <a:t>Callister</a:t>
            </a:r>
            <a:r>
              <a:rPr lang="en-US" sz="1600" dirty="0">
                <a:solidFill>
                  <a:schemeClr val="bg1"/>
                </a:solidFill>
                <a:latin typeface="Calibri" panose="020F0502020204030204" pitchFamily="34" charset="0"/>
              </a:rPr>
              <a:t> </a:t>
            </a:r>
            <a:r>
              <a:rPr lang="en-US" sz="1600" i="1" dirty="0">
                <a:solidFill>
                  <a:schemeClr val="bg1"/>
                </a:solidFill>
                <a:latin typeface="Calibri" panose="020F0502020204030204" pitchFamily="34" charset="0"/>
              </a:rPr>
              <a:t>The Infinite Atonement</a:t>
            </a:r>
            <a:r>
              <a:rPr lang="en-US" sz="1600" dirty="0">
                <a:solidFill>
                  <a:schemeClr val="bg1"/>
                </a:solidFill>
                <a:latin typeface="Calibri" panose="020F0502020204030204" pitchFamily="34" charset="0"/>
              </a:rPr>
              <a:t> pp. 31-39</a:t>
            </a:r>
          </a:p>
          <a:p>
            <a:pPr fontAlgn="base"/>
            <a:r>
              <a:rPr lang="en-US" sz="1600" dirty="0">
                <a:solidFill>
                  <a:schemeClr val="bg1"/>
                </a:solidFill>
                <a:latin typeface="Calibri" panose="020F0502020204030204" pitchFamily="34" charset="0"/>
              </a:rPr>
              <a:t>Richard D. Draper, S. Kent Brown, Michael D. Rhodes </a:t>
            </a:r>
            <a:r>
              <a:rPr lang="en-US" sz="1600" i="1" dirty="0">
                <a:solidFill>
                  <a:schemeClr val="bg1"/>
                </a:solidFill>
                <a:latin typeface="Calibri" panose="020F0502020204030204" pitchFamily="34" charset="0"/>
              </a:rPr>
              <a:t>The Pearl of Great Price Verse by Verse Commentary </a:t>
            </a:r>
            <a:r>
              <a:rPr lang="en-US" sz="1600" dirty="0">
                <a:solidFill>
                  <a:schemeClr val="bg1"/>
                </a:solidFill>
                <a:latin typeface="Calibri" panose="020F0502020204030204" pitchFamily="34" charset="0"/>
              </a:rPr>
              <a:t>p. 50</a:t>
            </a:r>
          </a:p>
          <a:p>
            <a:pPr fontAlgn="base"/>
            <a:r>
              <a:rPr lang="en-US" sz="1600" dirty="0">
                <a:solidFill>
                  <a:schemeClr val="bg1"/>
                </a:solidFill>
                <a:latin typeface="Calibri" panose="020F0502020204030204" pitchFamily="34" charset="0"/>
              </a:rPr>
              <a:t>Elder Earl C. </a:t>
            </a:r>
            <a:r>
              <a:rPr lang="en-US" sz="1600" dirty="0" err="1">
                <a:solidFill>
                  <a:schemeClr val="bg1"/>
                </a:solidFill>
                <a:latin typeface="Calibri" panose="020F0502020204030204" pitchFamily="34" charset="0"/>
              </a:rPr>
              <a:t>Tingey</a:t>
            </a:r>
            <a:r>
              <a:rPr lang="en-US" sz="1600" dirty="0">
                <a:solidFill>
                  <a:schemeClr val="bg1"/>
                </a:solidFill>
                <a:latin typeface="Calibri" panose="020F0502020204030204" pitchFamily="34" charset="0"/>
              </a:rPr>
              <a:t> (“The Great Plan of Happiness,” </a:t>
            </a:r>
            <a:r>
              <a:rPr lang="en-US" sz="1600" i="1" dirty="0">
                <a:solidFill>
                  <a:schemeClr val="bg1"/>
                </a:solidFill>
                <a:latin typeface="Calibri" panose="020F0502020204030204" pitchFamily="34" charset="0"/>
              </a:rPr>
              <a:t>Ensign</a:t>
            </a:r>
            <a:r>
              <a:rPr lang="en-US" sz="1600" dirty="0">
                <a:solidFill>
                  <a:schemeClr val="bg1"/>
                </a:solidFill>
                <a:latin typeface="Calibri" panose="020F0502020204030204" pitchFamily="34" charset="0"/>
              </a:rPr>
              <a:t> or </a:t>
            </a:r>
            <a:r>
              <a:rPr lang="en-US" sz="1600" i="1" dirty="0">
                <a:solidFill>
                  <a:schemeClr val="bg1"/>
                </a:solidFill>
                <a:latin typeface="Calibri" panose="020F0502020204030204" pitchFamily="34" charset="0"/>
              </a:rPr>
              <a:t>Liahona,</a:t>
            </a:r>
            <a:r>
              <a:rPr lang="en-US" sz="1600" dirty="0">
                <a:solidFill>
                  <a:schemeClr val="bg1"/>
                </a:solidFill>
                <a:latin typeface="Calibri" panose="020F0502020204030204" pitchFamily="34" charset="0"/>
              </a:rPr>
              <a:t> May 2006, 73).</a:t>
            </a:r>
          </a:p>
        </p:txBody>
      </p:sp>
      <p:grpSp>
        <p:nvGrpSpPr>
          <p:cNvPr id="2" name="Group 1">
            <a:extLst>
              <a:ext uri="{FF2B5EF4-FFF2-40B4-BE49-F238E27FC236}">
                <a16:creationId xmlns:a16="http://schemas.microsoft.com/office/drawing/2014/main" id="{AA2C59B6-43CB-E106-269F-4A6D2AED44D4}"/>
              </a:ext>
            </a:extLst>
          </p:cNvPr>
          <p:cNvGrpSpPr/>
          <p:nvPr/>
        </p:nvGrpSpPr>
        <p:grpSpPr>
          <a:xfrm>
            <a:off x="2763434" y="473224"/>
            <a:ext cx="681958" cy="863813"/>
            <a:chOff x="7543800" y="3810000"/>
            <a:chExt cx="1143000" cy="1447800"/>
          </a:xfrm>
        </p:grpSpPr>
        <p:sp>
          <p:nvSpPr>
            <p:cNvPr id="3" name="Trapezoid 2">
              <a:extLst>
                <a:ext uri="{FF2B5EF4-FFF2-40B4-BE49-F238E27FC236}">
                  <a16:creationId xmlns:a16="http://schemas.microsoft.com/office/drawing/2014/main" id="{D69AE63C-5EF1-CE1D-5F5C-2A72360C2B5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10">
              <a:extLst>
                <a:ext uri="{FF2B5EF4-FFF2-40B4-BE49-F238E27FC236}">
                  <a16:creationId xmlns:a16="http://schemas.microsoft.com/office/drawing/2014/main" id="{59DCA2A1-B9CD-F63B-0CDF-D1F05B52EA3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1">
              <a:extLst>
                <a:ext uri="{FF2B5EF4-FFF2-40B4-BE49-F238E27FC236}">
                  <a16:creationId xmlns:a16="http://schemas.microsoft.com/office/drawing/2014/main" id="{A0AA05BA-2D76-5377-DD71-B43DCFA0C79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2">
              <a:extLst>
                <a:ext uri="{FF2B5EF4-FFF2-40B4-BE49-F238E27FC236}">
                  <a16:creationId xmlns:a16="http://schemas.microsoft.com/office/drawing/2014/main" id="{7DEBC0F7-293D-5F80-A632-4448B881790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90C5A30-2960-7409-1D5F-209D78FAAA82}"/>
                </a:ext>
              </a:extLst>
            </p:cNvPr>
            <p:cNvGrpSpPr/>
            <p:nvPr/>
          </p:nvGrpSpPr>
          <p:grpSpPr>
            <a:xfrm>
              <a:off x="7924800" y="3810000"/>
              <a:ext cx="645353" cy="610017"/>
              <a:chOff x="7924800" y="5867400"/>
              <a:chExt cx="645353" cy="610017"/>
            </a:xfrm>
          </p:grpSpPr>
          <p:grpSp>
            <p:nvGrpSpPr>
              <p:cNvPr id="16" name="Group 13">
                <a:extLst>
                  <a:ext uri="{FF2B5EF4-FFF2-40B4-BE49-F238E27FC236}">
                    <a16:creationId xmlns:a16="http://schemas.microsoft.com/office/drawing/2014/main" id="{F5AE5F5A-4940-CBC3-334B-BE23F290364B}"/>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D6ED5DC6-4EC4-4DF9-0F89-CFC32D9147C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D2020E2-1EA2-9D27-B0AF-3772859E543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D055057-7AD2-3D05-F68D-F283568A7BD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411F929-7030-7F87-EECF-56A121DC570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AAA14379-43D5-9F6E-CA1D-09086052874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B357A2E-2CF7-F9D3-BF93-AF59CF17095C}"/>
                </a:ext>
              </a:extLst>
            </p:cNvPr>
            <p:cNvGrpSpPr/>
            <p:nvPr/>
          </p:nvGrpSpPr>
          <p:grpSpPr>
            <a:xfrm>
              <a:off x="7543800" y="4038600"/>
              <a:ext cx="403070" cy="381000"/>
              <a:chOff x="7924800" y="5867400"/>
              <a:chExt cx="645353" cy="610017"/>
            </a:xfrm>
          </p:grpSpPr>
          <p:grpSp>
            <p:nvGrpSpPr>
              <p:cNvPr id="10" name="Group 13">
                <a:extLst>
                  <a:ext uri="{FF2B5EF4-FFF2-40B4-BE49-F238E27FC236}">
                    <a16:creationId xmlns:a16="http://schemas.microsoft.com/office/drawing/2014/main" id="{0D385049-5125-986C-96C9-863FF3F0D52A}"/>
                  </a:ext>
                </a:extLst>
              </p:cNvPr>
              <p:cNvGrpSpPr/>
              <p:nvPr/>
            </p:nvGrpSpPr>
            <p:grpSpPr>
              <a:xfrm>
                <a:off x="7924800" y="5867400"/>
                <a:ext cx="645353" cy="610017"/>
                <a:chOff x="3037563" y="3121795"/>
                <a:chExt cx="1250371" cy="1224010"/>
              </a:xfrm>
            </p:grpSpPr>
            <p:sp>
              <p:nvSpPr>
                <p:cNvPr id="12" name="Oval 11">
                  <a:extLst>
                    <a:ext uri="{FF2B5EF4-FFF2-40B4-BE49-F238E27FC236}">
                      <a16:creationId xmlns:a16="http://schemas.microsoft.com/office/drawing/2014/main" id="{99905275-0335-BDD3-9EDC-2CE9E2860F1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B1216D-A5BE-F0CF-8F63-68FF313DDEF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3ACBEEB-A3E1-DFB7-A5B3-BF8647D2E68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04FCF5-71E0-BD2D-788A-66856E9D930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8AD4C0A1-23CE-1BA0-7D34-8A6EAA1B161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2697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980EA-C382-3F42-FD75-6BC8F8C73F8B}"/>
              </a:ext>
            </a:extLst>
          </p:cNvPr>
          <p:cNvSpPr txBox="1"/>
          <p:nvPr/>
        </p:nvSpPr>
        <p:spPr>
          <a:xfrm>
            <a:off x="0" y="0"/>
            <a:ext cx="6096000" cy="1015663"/>
          </a:xfrm>
          <a:prstGeom prst="rect">
            <a:avLst/>
          </a:prstGeom>
          <a:noFill/>
          <a:ln>
            <a:solidFill>
              <a:schemeClr val="tx1"/>
            </a:solidFill>
          </a:ln>
        </p:spPr>
        <p:txBody>
          <a:bodyPr wrap="square">
            <a:spAutoFit/>
          </a:bodyPr>
          <a:lstStyle/>
          <a:p>
            <a:r>
              <a:rPr lang="en-US" sz="1200" b="1" i="0" dirty="0">
                <a:effectLst/>
                <a:latin typeface="Calibri" panose="020F0502020204030204" pitchFamily="34" charset="0"/>
                <a:cs typeface="Calibri" panose="020F0502020204030204" pitchFamily="34" charset="0"/>
              </a:rPr>
              <a:t>The Fall </a:t>
            </a:r>
            <a:r>
              <a:rPr lang="en-US" sz="1200" b="0" i="0" dirty="0">
                <a:effectLst/>
                <a:latin typeface="Calibri" panose="020F0502020204030204" pitchFamily="34" charset="0"/>
                <a:cs typeface="Calibri" panose="020F0502020204030204" pitchFamily="34" charset="0"/>
              </a:rPr>
              <a:t>was an essential part of Heavenly Father’s divine plan. Without it no mortal children would have been born to Adam and Eve, and there would have been no human family to experience opposition and growth, moral agency, and the joy of resurrection, redemption, and eternal life. President Jeffrey R. Holland (</a:t>
            </a:r>
            <a:r>
              <a:rPr lang="en-US" sz="1200" b="0" i="1" dirty="0">
                <a:effectLst/>
                <a:latin typeface="Calibri" panose="020F0502020204030204" pitchFamily="34" charset="0"/>
                <a:cs typeface="Calibri" panose="020F0502020204030204" pitchFamily="34" charset="0"/>
              </a:rPr>
              <a:t>Christ and the New Covenant: The Messianic Message of the Book of Mormon</a:t>
            </a:r>
            <a:r>
              <a:rPr lang="en-US" sz="1200" b="0" i="0" dirty="0">
                <a:effectLst/>
                <a:latin typeface="Calibri" panose="020F0502020204030204" pitchFamily="34" charset="0"/>
                <a:cs typeface="Calibri" panose="020F0502020204030204" pitchFamily="34" charset="0"/>
              </a:rPr>
              <a:t> [1997], 207)</a:t>
            </a:r>
            <a:endParaRPr lang="en-US" sz="1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3D8D1B3-A1D0-E81D-A29D-501F2376A87D}"/>
              </a:ext>
            </a:extLst>
          </p:cNvPr>
          <p:cNvSpPr txBox="1"/>
          <p:nvPr/>
        </p:nvSpPr>
        <p:spPr>
          <a:xfrm>
            <a:off x="0" y="1012954"/>
            <a:ext cx="6096000" cy="2400657"/>
          </a:xfrm>
          <a:prstGeom prst="rect">
            <a:avLst/>
          </a:prstGeom>
          <a:noFill/>
          <a:ln>
            <a:solidFill>
              <a:schemeClr val="tx1"/>
            </a:solidFill>
          </a:ln>
        </p:spPr>
        <p:txBody>
          <a:bodyPr wrap="square">
            <a:spAutoFit/>
          </a:bodyPr>
          <a:lstStyle/>
          <a:p>
            <a:pPr fontAlgn="base">
              <a:spcAft>
                <a:spcPts val="1200"/>
              </a:spcAft>
            </a:pPr>
            <a:r>
              <a:rPr lang="en-US" sz="1200" b="1" i="0" dirty="0">
                <a:effectLst/>
                <a:latin typeface="Calibri" panose="020F0502020204030204" pitchFamily="34" charset="0"/>
                <a:cs typeface="Calibri" panose="020F0502020204030204" pitchFamily="34" charset="0"/>
              </a:rPr>
              <a:t>Did Adam and Eve Sin when they ate of </a:t>
            </a:r>
            <a:r>
              <a:rPr lang="en-US" sz="1200" b="1" dirty="0">
                <a:latin typeface="Calibri" panose="020F0502020204030204" pitchFamily="34" charset="0"/>
                <a:cs typeface="Calibri" panose="020F0502020204030204" pitchFamily="34" charset="0"/>
              </a:rPr>
              <a:t>the fruit of the tree of knowledge of good and evil?</a:t>
            </a:r>
            <a:endParaRPr lang="en-US" sz="1200" b="1" i="0" dirty="0">
              <a:effectLst/>
              <a:latin typeface="Calibri" panose="020F0502020204030204" pitchFamily="34" charset="0"/>
              <a:cs typeface="Calibri" panose="020F0502020204030204" pitchFamily="34" charset="0"/>
            </a:endParaRPr>
          </a:p>
          <a:p>
            <a:pPr algn="l" fontAlgn="base">
              <a:spcAft>
                <a:spcPts val="1200"/>
              </a:spcAft>
              <a:buNone/>
            </a:pPr>
            <a:r>
              <a:rPr lang="en-US" sz="1200" i="0" dirty="0">
                <a:effectLst/>
                <a:latin typeface="Calibri" panose="020F0502020204030204" pitchFamily="34" charset="0"/>
                <a:cs typeface="Calibri" panose="020F0502020204030204" pitchFamily="34" charset="0"/>
              </a:rPr>
              <a:t>What did Adam do? The very thing the Lord wanted him to do. … Did Adam sin when he partook of the forbidden fruit? … No, he did not!</a:t>
            </a:r>
          </a:p>
          <a:p>
            <a:pPr algn="l" fontAlgn="base">
              <a:spcAft>
                <a:spcPts val="1200"/>
              </a:spcAft>
              <a:buNone/>
            </a:pPr>
            <a:r>
              <a:rPr lang="en-US" sz="1200" i="0" dirty="0">
                <a:effectLst/>
                <a:latin typeface="Calibri" panose="020F0502020204030204" pitchFamily="34" charset="0"/>
                <a:cs typeface="Calibri" panose="020F0502020204030204" pitchFamily="34" charset="0"/>
              </a:rPr>
              <a:t>… Now this is the way I interpret [</a:t>
            </a:r>
            <a:r>
              <a:rPr lang="en-US" sz="1200" i="0" u="none" strike="noStrike" dirty="0">
                <a:effectLst/>
                <a:latin typeface="Calibri" panose="020F0502020204030204" pitchFamily="34" charset="0"/>
                <a:cs typeface="Calibri" panose="020F0502020204030204" pitchFamily="34" charset="0"/>
              </a:rPr>
              <a:t>Moses 3:16–17</a:t>
            </a:r>
            <a:r>
              <a:rPr lang="en-US" sz="1200" i="0" dirty="0">
                <a:effectLst/>
                <a:latin typeface="Calibri" panose="020F0502020204030204" pitchFamily="34" charset="0"/>
                <a:cs typeface="Calibri" panose="020F0502020204030204" pitchFamily="34" charset="0"/>
              </a:rPr>
              <a:t>]: The Lord said to Adam, here is the tree of the knowledge of good and evil. If you want to stay here, then you cannot eat of that fruit. If you want to stay here, then I forbid you to eat it. But you may act for yourself, and you may eat of it if you want to. And if you eat it, you will die.</a:t>
            </a:r>
          </a:p>
          <a:p>
            <a:pPr fontAlgn="base">
              <a:spcAft>
                <a:spcPts val="1200"/>
              </a:spcAft>
            </a:pPr>
            <a:r>
              <a:rPr lang="en-US" sz="1200" i="0" dirty="0">
                <a:effectLst/>
                <a:latin typeface="Calibri" panose="020F0502020204030204" pitchFamily="34" charset="0"/>
                <a:cs typeface="Calibri" panose="020F0502020204030204" pitchFamily="34" charset="0"/>
              </a:rPr>
              <a:t>I see a great difference between transgressing the law and committing a sin. </a:t>
            </a:r>
            <a:r>
              <a:rPr lang="en-US" sz="1200" dirty="0">
                <a:latin typeface="Calibri" panose="020F0502020204030204" pitchFamily="34" charset="0"/>
                <a:cs typeface="Calibri" panose="020F0502020204030204" pitchFamily="34" charset="0"/>
              </a:rPr>
              <a:t>President Joseph Fielding Smith</a:t>
            </a:r>
            <a:r>
              <a:rPr lang="en-US" sz="1200" i="0" dirty="0">
                <a:effectLst/>
                <a:latin typeface="Calibri" panose="020F0502020204030204" pitchFamily="34" charset="0"/>
                <a:cs typeface="Calibri" panose="020F0502020204030204" pitchFamily="34" charset="0"/>
              </a:rPr>
              <a:t>(“Fall—Atonement—Resurrection—Sacrament,” in </a:t>
            </a:r>
            <a:r>
              <a:rPr lang="en-US" sz="1200" i="1" dirty="0">
                <a:effectLst/>
                <a:latin typeface="Calibri" panose="020F0502020204030204" pitchFamily="34" charset="0"/>
                <a:cs typeface="Calibri" panose="020F0502020204030204" pitchFamily="34" charset="0"/>
              </a:rPr>
              <a:t>Charge to Religious Educators</a:t>
            </a:r>
            <a:r>
              <a:rPr lang="en-US" sz="1200" i="0" dirty="0">
                <a:effectLst/>
                <a:latin typeface="Calibri" panose="020F0502020204030204" pitchFamily="34" charset="0"/>
                <a:cs typeface="Calibri" panose="020F0502020204030204" pitchFamily="34" charset="0"/>
              </a:rPr>
              <a:t>, 3rd ed. [1994], 124)</a:t>
            </a:r>
          </a:p>
        </p:txBody>
      </p:sp>
      <p:sp>
        <p:nvSpPr>
          <p:cNvPr id="7" name="TextBox 6">
            <a:extLst>
              <a:ext uri="{FF2B5EF4-FFF2-40B4-BE49-F238E27FC236}">
                <a16:creationId xmlns:a16="http://schemas.microsoft.com/office/drawing/2014/main" id="{A1F3A2C0-BF28-0958-0DB1-D57F37948421}"/>
              </a:ext>
            </a:extLst>
          </p:cNvPr>
          <p:cNvSpPr txBox="1"/>
          <p:nvPr/>
        </p:nvSpPr>
        <p:spPr>
          <a:xfrm>
            <a:off x="0" y="3429000"/>
            <a:ext cx="6096000" cy="1723549"/>
          </a:xfrm>
          <a:prstGeom prst="rect">
            <a:avLst/>
          </a:prstGeom>
          <a:noFill/>
          <a:ln>
            <a:solidFill>
              <a:schemeClr val="tx1"/>
            </a:solidFill>
          </a:ln>
        </p:spPr>
        <p:txBody>
          <a:bodyPr wrap="square">
            <a:spAutoFit/>
          </a:bodyPr>
          <a:lstStyle/>
          <a:p>
            <a:pPr algn="l" fontAlgn="base">
              <a:spcAft>
                <a:spcPts val="1200"/>
              </a:spcAft>
              <a:buNone/>
            </a:pPr>
            <a:r>
              <a:rPr lang="en-US" sz="1200" b="1" i="0" dirty="0">
                <a:effectLst/>
                <a:latin typeface="Calibri" panose="020F0502020204030204" pitchFamily="34" charset="0"/>
                <a:cs typeface="Calibri" panose="020F0502020204030204" pitchFamily="34" charset="0"/>
              </a:rPr>
              <a:t>It was Eve </a:t>
            </a:r>
            <a:r>
              <a:rPr lang="en-US" sz="1200" b="0" i="0" dirty="0">
                <a:effectLst/>
                <a:latin typeface="Calibri" panose="020F0502020204030204" pitchFamily="34" charset="0"/>
                <a:cs typeface="Calibri" panose="020F0502020204030204" pitchFamily="34" charset="0"/>
              </a:rPr>
              <a:t>who first transgressed the limits of Eden in order to initiate the conditions of mortality. Her act, whatever its nature, was formally a transgression but eternally a glorious necessity to open the doorway toward eternal life. Adam showed his wisdom by doing the same. And thus Eve and “Adam fell that men might be” (</a:t>
            </a:r>
            <a:r>
              <a:rPr lang="en-US" sz="1200" b="0" i="0" u="none" strike="noStrike" dirty="0">
                <a:effectLst/>
                <a:latin typeface="Calibri" panose="020F0502020204030204" pitchFamily="34" charset="0"/>
                <a:cs typeface="Calibri" panose="020F0502020204030204" pitchFamily="34" charset="0"/>
              </a:rPr>
              <a:t>2 Nephi 2:25</a:t>
            </a:r>
            <a:r>
              <a:rPr lang="en-US" sz="1200" b="0" i="0" dirty="0">
                <a:effectLst/>
                <a:latin typeface="Calibri" panose="020F0502020204030204" pitchFamily="34" charset="0"/>
                <a:cs typeface="Calibri" panose="020F0502020204030204" pitchFamily="34" charset="0"/>
              </a:rPr>
              <a:t>).</a:t>
            </a:r>
          </a:p>
          <a:p>
            <a:pPr fontAlgn="base">
              <a:spcAft>
                <a:spcPts val="1200"/>
              </a:spcAft>
            </a:pPr>
            <a:r>
              <a:rPr lang="en-US" sz="1200" b="0" i="0" dirty="0">
                <a:effectLst/>
                <a:latin typeface="Calibri" panose="020F0502020204030204" pitchFamily="34" charset="0"/>
                <a:cs typeface="Calibri" panose="020F0502020204030204" pitchFamily="34" charset="0"/>
              </a:rPr>
              <a:t>Some Christians condemn Eve for her act, concluding that she and her daughters are somehow flawed by it. Not the Latter-day Saints! Informed by revelation, we celebrate Eve’s act and honor her wisdom and courage in the great episode called the Fall. </a:t>
            </a:r>
            <a:r>
              <a:rPr lang="en-US" sz="1200" dirty="0">
                <a:latin typeface="Calibri" panose="020F0502020204030204" pitchFamily="34" charset="0"/>
                <a:cs typeface="Calibri" panose="020F0502020204030204" pitchFamily="34" charset="0"/>
              </a:rPr>
              <a:t>President Dallin H. Oaks</a:t>
            </a:r>
            <a:r>
              <a:rPr lang="en-US" sz="1200" b="0" i="0" dirty="0">
                <a:effectLst/>
                <a:latin typeface="Calibri" panose="020F0502020204030204" pitchFamily="34" charset="0"/>
                <a:cs typeface="Calibri" panose="020F0502020204030204" pitchFamily="34" charset="0"/>
              </a:rPr>
              <a:t>(“</a:t>
            </a:r>
            <a:r>
              <a:rPr lang="en-US" sz="1200" b="0" i="0" u="none" strike="noStrike" dirty="0">
                <a:effectLst/>
                <a:latin typeface="Calibri" panose="020F0502020204030204" pitchFamily="34" charset="0"/>
                <a:cs typeface="Calibri" panose="020F0502020204030204" pitchFamily="34" charset="0"/>
              </a:rPr>
              <a:t>The Great Plan of Happiness</a:t>
            </a:r>
            <a:r>
              <a:rPr lang="en-US" sz="1200" b="0" i="0" dirty="0">
                <a:effectLst/>
                <a:latin typeface="Calibri" panose="020F0502020204030204" pitchFamily="34" charset="0"/>
                <a:cs typeface="Calibri" panose="020F0502020204030204" pitchFamily="34" charset="0"/>
              </a:rPr>
              <a:t>,” </a:t>
            </a:r>
            <a:r>
              <a:rPr lang="en-US" sz="1200" b="0" i="1" dirty="0">
                <a:effectLst/>
                <a:latin typeface="Calibri" panose="020F0502020204030204" pitchFamily="34" charset="0"/>
                <a:cs typeface="Calibri" panose="020F0502020204030204" pitchFamily="34" charset="0"/>
              </a:rPr>
              <a:t>Ensign</a:t>
            </a:r>
            <a:r>
              <a:rPr lang="en-US" sz="1200" b="0" i="0" dirty="0">
                <a:effectLst/>
                <a:latin typeface="Calibri" panose="020F0502020204030204" pitchFamily="34" charset="0"/>
                <a:cs typeface="Calibri" panose="020F0502020204030204" pitchFamily="34" charset="0"/>
              </a:rPr>
              <a:t>, Nov. 1993, 73)</a:t>
            </a:r>
          </a:p>
        </p:txBody>
      </p:sp>
      <p:sp>
        <p:nvSpPr>
          <p:cNvPr id="9" name="TextBox 8">
            <a:extLst>
              <a:ext uri="{FF2B5EF4-FFF2-40B4-BE49-F238E27FC236}">
                <a16:creationId xmlns:a16="http://schemas.microsoft.com/office/drawing/2014/main" id="{E1EB46AF-3C46-F320-0650-738D265A0931}"/>
              </a:ext>
            </a:extLst>
          </p:cNvPr>
          <p:cNvSpPr txBox="1"/>
          <p:nvPr/>
        </p:nvSpPr>
        <p:spPr>
          <a:xfrm>
            <a:off x="6096000" y="6966"/>
            <a:ext cx="4645478" cy="1754326"/>
          </a:xfrm>
          <a:prstGeom prst="rect">
            <a:avLst/>
          </a:prstGeom>
          <a:noFill/>
          <a:ln>
            <a:solidFill>
              <a:schemeClr val="tx1"/>
            </a:solidFill>
          </a:ln>
        </p:spPr>
        <p:txBody>
          <a:bodyPr wrap="square">
            <a:spAutoFit/>
          </a:bodyPr>
          <a:lstStyle/>
          <a:p>
            <a:r>
              <a:rPr lang="en-US" sz="1200" b="1" i="0" dirty="0">
                <a:effectLst/>
                <a:latin typeface="Calibri" panose="020F0502020204030204" pitchFamily="34" charset="0"/>
                <a:cs typeface="Calibri" panose="020F0502020204030204" pitchFamily="34" charset="0"/>
              </a:rPr>
              <a:t>To Bare Children: </a:t>
            </a:r>
          </a:p>
          <a:p>
            <a:r>
              <a:rPr lang="en-US" sz="1200" b="0" i="0" dirty="0">
                <a:effectLst/>
                <a:latin typeface="Calibri" panose="020F0502020204030204" pitchFamily="34" charset="0"/>
                <a:cs typeface="Calibri" panose="020F0502020204030204" pitchFamily="34" charset="0"/>
              </a:rPr>
              <a:t>When Adam and Eve received the first commandment, they were in a transitional state, no longer in the spirit world but with physical bodies not yet subject to death and not yet capable of procreation. They could not fulfill the Father’s first commandment [to multiply and replenish the earth] without transgressing the barrier between the bliss of the Garden of Eden and the terrible trials and wonderful opportunities of mortal life. </a:t>
            </a:r>
            <a:r>
              <a:rPr lang="en-US" sz="1200" dirty="0">
                <a:latin typeface="Calibri" panose="020F0502020204030204" pitchFamily="34" charset="0"/>
                <a:cs typeface="Calibri" panose="020F0502020204030204" pitchFamily="34" charset="0"/>
              </a:rPr>
              <a:t>President Dallin H. Oaks</a:t>
            </a:r>
            <a:r>
              <a:rPr lang="en-US" sz="1200" b="0" i="0" dirty="0">
                <a:effectLst/>
                <a:latin typeface="Calibri" panose="020F0502020204030204" pitchFamily="34" charset="0"/>
                <a:cs typeface="Calibri" panose="020F0502020204030204" pitchFamily="34" charset="0"/>
              </a:rPr>
              <a:t>(“</a:t>
            </a:r>
            <a:r>
              <a:rPr lang="en-US" sz="1200" b="0" i="0" u="none" strike="noStrike" dirty="0">
                <a:effectLst/>
                <a:latin typeface="Calibri" panose="020F0502020204030204" pitchFamily="34" charset="0"/>
                <a:cs typeface="Calibri" panose="020F0502020204030204" pitchFamily="34" charset="0"/>
              </a:rPr>
              <a:t>The Great Plan of Happiness</a:t>
            </a:r>
            <a:r>
              <a:rPr lang="en-US" sz="1200" b="0" i="0" dirty="0">
                <a:effectLst/>
                <a:latin typeface="Calibri" panose="020F0502020204030204" pitchFamily="34" charset="0"/>
                <a:cs typeface="Calibri" panose="020F0502020204030204" pitchFamily="34" charset="0"/>
              </a:rPr>
              <a:t>,” </a:t>
            </a:r>
            <a:r>
              <a:rPr lang="en-US" sz="1200" b="0" i="1" dirty="0">
                <a:effectLst/>
                <a:latin typeface="Calibri" panose="020F0502020204030204" pitchFamily="34" charset="0"/>
                <a:cs typeface="Calibri" panose="020F0502020204030204" pitchFamily="34" charset="0"/>
              </a:rPr>
              <a:t>Ensign</a:t>
            </a:r>
            <a:r>
              <a:rPr lang="en-US" sz="1200" b="0" i="0" dirty="0">
                <a:effectLst/>
                <a:latin typeface="Calibri" panose="020F0502020204030204" pitchFamily="34" charset="0"/>
                <a:cs typeface="Calibri" panose="020F0502020204030204" pitchFamily="34" charset="0"/>
              </a:rPr>
              <a:t>, Nov. 1993, 72–73)</a:t>
            </a:r>
            <a:endParaRPr lang="en-US" sz="1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3213561-7BF3-4C72-D614-D787CF04EBE5}"/>
              </a:ext>
            </a:extLst>
          </p:cNvPr>
          <p:cNvSpPr txBox="1"/>
          <p:nvPr/>
        </p:nvSpPr>
        <p:spPr>
          <a:xfrm>
            <a:off x="6096000" y="1776681"/>
            <a:ext cx="5780314" cy="2062103"/>
          </a:xfrm>
          <a:prstGeom prst="rect">
            <a:avLst/>
          </a:prstGeom>
          <a:noFill/>
          <a:ln>
            <a:solidFill>
              <a:schemeClr val="tx1"/>
            </a:solidFill>
          </a:ln>
        </p:spPr>
        <p:txBody>
          <a:bodyPr wrap="square">
            <a:spAutoFit/>
          </a:bodyPr>
          <a:lstStyle/>
          <a:p>
            <a:pPr algn="l" fontAlgn="base">
              <a:spcAft>
                <a:spcPts val="1200"/>
              </a:spcAft>
              <a:buNone/>
            </a:pPr>
            <a:r>
              <a:rPr lang="en-US" sz="1200" b="1" i="0" dirty="0">
                <a:effectLst/>
                <a:latin typeface="Calibri" panose="020F0502020204030204" pitchFamily="34" charset="0"/>
                <a:cs typeface="Calibri" panose="020F0502020204030204" pitchFamily="34" charset="0"/>
              </a:rPr>
              <a:t>“To Rule Over” Moses 4:22</a:t>
            </a:r>
          </a:p>
          <a:p>
            <a:pPr algn="l" fontAlgn="base">
              <a:spcAft>
                <a:spcPts val="1200"/>
              </a:spcAft>
              <a:buNone/>
            </a:pPr>
            <a:r>
              <a:rPr lang="en-US" sz="1200" b="0" i="0" dirty="0">
                <a:effectLst/>
                <a:latin typeface="Calibri" panose="020F0502020204030204" pitchFamily="34" charset="0"/>
                <a:cs typeface="Calibri" panose="020F0502020204030204" pitchFamily="34" charset="0"/>
              </a:rPr>
              <a:t>The concept of interdependent, equal partners is well-grounded in the doctrine of the restored gospel. …</a:t>
            </a:r>
          </a:p>
          <a:p>
            <a:pPr fontAlgn="base"/>
            <a:r>
              <a:rPr lang="en-US" sz="1200" b="0" i="0" u="none" strike="noStrike" dirty="0">
                <a:effectLst/>
                <a:latin typeface="Calibri" panose="020F0502020204030204" pitchFamily="34" charset="0"/>
                <a:cs typeface="Calibri" panose="020F0502020204030204" pitchFamily="34" charset="0"/>
              </a:rPr>
              <a:t>Genesis 3:16</a:t>
            </a:r>
            <a:r>
              <a:rPr lang="en-US" sz="1200" b="0" i="0" dirty="0">
                <a:effectLst/>
                <a:latin typeface="Calibri" panose="020F0502020204030204" pitchFamily="34" charset="0"/>
                <a:cs typeface="Calibri" panose="020F0502020204030204" pitchFamily="34" charset="0"/>
              </a:rPr>
              <a:t> states that Adam is to “rule over” Eve, but this doesn’t make Adam a dictator. … Also, </a:t>
            </a:r>
            <a:r>
              <a:rPr lang="en-US" sz="1200" b="0" i="1" dirty="0">
                <a:effectLst/>
                <a:latin typeface="Calibri" panose="020F0502020204030204" pitchFamily="34" charset="0"/>
                <a:cs typeface="Calibri" panose="020F0502020204030204" pitchFamily="34" charset="0"/>
              </a:rPr>
              <a:t>over</a:t>
            </a:r>
            <a:r>
              <a:rPr lang="en-US" sz="1200" b="0" i="0" dirty="0">
                <a:effectLst/>
                <a:latin typeface="Calibri" panose="020F0502020204030204" pitchFamily="34" charset="0"/>
                <a:cs typeface="Calibri" panose="020F0502020204030204" pitchFamily="34" charset="0"/>
              </a:rPr>
              <a:t> in “rule over” uses the Hebrew </a:t>
            </a:r>
            <a:r>
              <a:rPr lang="en-US" sz="1200" b="0" i="1" dirty="0">
                <a:effectLst/>
                <a:latin typeface="Calibri" panose="020F0502020204030204" pitchFamily="34" charset="0"/>
                <a:cs typeface="Calibri" panose="020F0502020204030204" pitchFamily="34" charset="0"/>
              </a:rPr>
              <a:t>bet</a:t>
            </a:r>
            <a:r>
              <a:rPr lang="en-US" sz="1200" b="0" i="0" dirty="0">
                <a:effectLst/>
                <a:latin typeface="Calibri" panose="020F0502020204030204" pitchFamily="34" charset="0"/>
                <a:cs typeface="Calibri" panose="020F0502020204030204" pitchFamily="34" charset="0"/>
              </a:rPr>
              <a:t>, which means ruling </a:t>
            </a:r>
            <a:r>
              <a:rPr lang="en-US" sz="1200" b="0" i="1" dirty="0">
                <a:effectLst/>
                <a:latin typeface="Calibri" panose="020F0502020204030204" pitchFamily="34" charset="0"/>
                <a:cs typeface="Calibri" panose="020F0502020204030204" pitchFamily="34" charset="0"/>
              </a:rPr>
              <a:t>with</a:t>
            </a:r>
            <a:r>
              <a:rPr lang="en-US" sz="1200" b="0" i="0" dirty="0">
                <a:effectLst/>
                <a:latin typeface="Calibri" panose="020F0502020204030204" pitchFamily="34" charset="0"/>
                <a:cs typeface="Calibri" panose="020F0502020204030204" pitchFamily="34" charset="0"/>
              </a:rPr>
              <a:t>, not ruling </a:t>
            </a:r>
            <a:r>
              <a:rPr lang="en-US" sz="1200" b="0" i="1" dirty="0">
                <a:effectLst/>
                <a:latin typeface="Calibri" panose="020F0502020204030204" pitchFamily="34" charset="0"/>
                <a:cs typeface="Calibri" panose="020F0502020204030204" pitchFamily="34" charset="0"/>
              </a:rPr>
              <a:t>over</a:t>
            </a:r>
            <a:r>
              <a:rPr lang="en-US" sz="1200" b="0" i="0" dirty="0">
                <a:effectLst/>
                <a:latin typeface="Calibri" panose="020F0502020204030204" pitchFamily="34" charset="0"/>
                <a:cs typeface="Calibri" panose="020F0502020204030204" pitchFamily="34" charset="0"/>
              </a:rPr>
              <a:t>. If a man does exercise “dominion … in </a:t>
            </a:r>
            <a:r>
              <a:rPr lang="en-US" sz="1200" b="0" i="1" dirty="0">
                <a:effectLst/>
                <a:latin typeface="Calibri" panose="020F0502020204030204" pitchFamily="34" charset="0"/>
                <a:cs typeface="Calibri" panose="020F0502020204030204" pitchFamily="34" charset="0"/>
              </a:rPr>
              <a:t>any degree</a:t>
            </a:r>
            <a:r>
              <a:rPr lang="en-US" sz="1200" b="0" i="0" dirty="0">
                <a:effectLst/>
                <a:latin typeface="Calibri" panose="020F0502020204030204" pitchFamily="34" charset="0"/>
                <a:cs typeface="Calibri" panose="020F0502020204030204" pitchFamily="34" charset="0"/>
              </a:rPr>
              <a:t> of unrighteousness” (</a:t>
            </a:r>
            <a:r>
              <a:rPr lang="en-US" sz="1200" b="0" i="0" u="none" strike="noStrike" dirty="0">
                <a:effectLst/>
                <a:latin typeface="Calibri" panose="020F0502020204030204" pitchFamily="34" charset="0"/>
                <a:cs typeface="Calibri" panose="020F0502020204030204" pitchFamily="34" charset="0"/>
              </a:rPr>
              <a:t>Doctrine and Covenants 121:37</a:t>
            </a:r>
            <a:r>
              <a:rPr lang="en-US" sz="1200" b="0" i="0" dirty="0">
                <a:effectLst/>
                <a:latin typeface="Calibri" panose="020F0502020204030204" pitchFamily="34" charset="0"/>
                <a:cs typeface="Calibri" panose="020F0502020204030204" pitchFamily="34" charset="0"/>
              </a:rPr>
              <a:t>; emphasis added), God terminates that man’s authority. </a:t>
            </a:r>
            <a:endParaRPr lang="en-US" sz="1200" b="1" dirty="0">
              <a:latin typeface="Calibri" panose="020F0502020204030204" pitchFamily="34" charset="0"/>
              <a:cs typeface="Calibri" panose="020F0502020204030204" pitchFamily="34" charset="0"/>
            </a:endParaRPr>
          </a:p>
          <a:p>
            <a:pPr fontAlgn="base"/>
            <a:r>
              <a:rPr lang="en-US" sz="1200" dirty="0">
                <a:latin typeface="Calibri" panose="020F0502020204030204" pitchFamily="34" charset="0"/>
                <a:cs typeface="Calibri" panose="020F0502020204030204" pitchFamily="34" charset="0"/>
              </a:rPr>
              <a:t>Elder Bruce C. Hafen and Sister Marie K. Hafen</a:t>
            </a:r>
          </a:p>
          <a:p>
            <a:pPr algn="l" fontAlgn="base">
              <a:spcAft>
                <a:spcPts val="1200"/>
              </a:spcAft>
            </a:pPr>
            <a:r>
              <a:rPr lang="en-US" sz="1200" b="0" i="0" dirty="0">
                <a:effectLst/>
                <a:latin typeface="Calibri" panose="020F0502020204030204" pitchFamily="34" charset="0"/>
                <a:cs typeface="Calibri" panose="020F0502020204030204" pitchFamily="34" charset="0"/>
              </a:rPr>
              <a:t>(“</a:t>
            </a:r>
            <a:r>
              <a:rPr lang="en-US" sz="1200" b="0" i="0" u="none" strike="noStrike" dirty="0">
                <a:effectLst/>
                <a:latin typeface="Calibri" panose="020F0502020204030204" pitchFamily="34" charset="0"/>
                <a:cs typeface="Calibri" panose="020F0502020204030204" pitchFamily="34" charset="0"/>
              </a:rPr>
              <a:t>Crossing Thresholds and Becoming Equal Partners</a:t>
            </a:r>
            <a:r>
              <a:rPr lang="en-US" sz="1200" b="0" i="0" dirty="0">
                <a:effectLst/>
                <a:latin typeface="Calibri" panose="020F0502020204030204" pitchFamily="34" charset="0"/>
                <a:cs typeface="Calibri" panose="020F0502020204030204" pitchFamily="34" charset="0"/>
              </a:rPr>
              <a:t>,” </a:t>
            </a:r>
            <a:r>
              <a:rPr lang="en-US" sz="1200" b="0" i="1" dirty="0">
                <a:effectLst/>
                <a:latin typeface="Calibri" panose="020F0502020204030204" pitchFamily="34" charset="0"/>
                <a:cs typeface="Calibri" panose="020F0502020204030204" pitchFamily="34" charset="0"/>
              </a:rPr>
              <a:t>Ensign</a:t>
            </a:r>
            <a:r>
              <a:rPr lang="en-US" sz="1200" b="0" i="0" dirty="0">
                <a:effectLst/>
                <a:latin typeface="Calibri" panose="020F0502020204030204" pitchFamily="34" charset="0"/>
                <a:cs typeface="Calibri" panose="020F0502020204030204" pitchFamily="34" charset="0"/>
              </a:rPr>
              <a:t>, Aug. 2007, 26, 27)</a:t>
            </a:r>
          </a:p>
        </p:txBody>
      </p:sp>
      <p:sp>
        <p:nvSpPr>
          <p:cNvPr id="13" name="TextBox 12">
            <a:extLst>
              <a:ext uri="{FF2B5EF4-FFF2-40B4-BE49-F238E27FC236}">
                <a16:creationId xmlns:a16="http://schemas.microsoft.com/office/drawing/2014/main" id="{1DAFC73B-D951-D609-E4AD-3C1BCDB938DF}"/>
              </a:ext>
            </a:extLst>
          </p:cNvPr>
          <p:cNvSpPr txBox="1"/>
          <p:nvPr/>
        </p:nvSpPr>
        <p:spPr>
          <a:xfrm>
            <a:off x="6096000" y="3854173"/>
            <a:ext cx="5780314" cy="1384995"/>
          </a:xfrm>
          <a:prstGeom prst="rect">
            <a:avLst/>
          </a:prstGeom>
          <a:noFill/>
          <a:ln>
            <a:solidFill>
              <a:schemeClr val="tx1"/>
            </a:solidFill>
          </a:ln>
        </p:spPr>
        <p:txBody>
          <a:bodyPr wrap="square">
            <a:spAutoFit/>
          </a:bodyPr>
          <a:lstStyle/>
          <a:p>
            <a:r>
              <a:rPr lang="en-US" sz="1200" b="0" i="0" dirty="0">
                <a:effectLst/>
                <a:latin typeface="Calibri" panose="020F0502020204030204" pitchFamily="34" charset="0"/>
                <a:cs typeface="Calibri" panose="020F0502020204030204" pitchFamily="34" charset="0"/>
              </a:rPr>
              <a:t>[</a:t>
            </a:r>
            <a:r>
              <a:rPr lang="en-US" sz="1200" b="1" i="0" dirty="0">
                <a:effectLst/>
                <a:latin typeface="Calibri" panose="020F0502020204030204" pitchFamily="34" charset="0"/>
                <a:cs typeface="Calibri" panose="020F0502020204030204" pitchFamily="34" charset="0"/>
              </a:rPr>
              <a:t>A righteous husband</a:t>
            </a:r>
            <a:r>
              <a:rPr lang="en-US" sz="1200" b="0" i="0" dirty="0">
                <a:effectLst/>
                <a:latin typeface="Calibri" panose="020F0502020204030204" pitchFamily="34" charset="0"/>
                <a:cs typeface="Calibri" panose="020F0502020204030204" pitchFamily="34" charset="0"/>
              </a:rPr>
              <a:t>] will seek to minister; he will acknowledge error and seek forgiveness; he will be quick to offer praise; he will be considerate of family members’ preferences; he will feel the great weight of responsibility to provide “the necessities of life and protection” for his family; he will treat his wife with the utmost respect and deference. … He will bless his family.</a:t>
            </a:r>
            <a:r>
              <a:rPr lang="en-US" sz="1200" dirty="0">
                <a:latin typeface="Calibri" panose="020F0502020204030204" pitchFamily="34" charset="0"/>
                <a:cs typeface="Calibri" panose="020F0502020204030204" pitchFamily="34" charset="0"/>
              </a:rPr>
              <a:t> Elder Dale G. Renlund of the Quorum of the Twelve Apostles and Sister Ruth Lybbert Renlund</a:t>
            </a:r>
            <a:r>
              <a:rPr lang="en-US" sz="1200" b="0" i="0" dirty="0">
                <a:effectLst/>
                <a:latin typeface="Calibri" panose="020F0502020204030204" pitchFamily="34" charset="0"/>
                <a:cs typeface="Calibri" panose="020F0502020204030204" pitchFamily="34" charset="0"/>
              </a:rPr>
              <a:t> (</a:t>
            </a:r>
            <a:r>
              <a:rPr lang="en-US" sz="1200" b="0" i="1" dirty="0">
                <a:effectLst/>
                <a:latin typeface="Calibri" panose="020F0502020204030204" pitchFamily="34" charset="0"/>
                <a:cs typeface="Calibri" panose="020F0502020204030204" pitchFamily="34" charset="0"/>
              </a:rPr>
              <a:t>The Melchizedek Priesthood: Understanding the Doctrine, Living the Principles</a:t>
            </a:r>
            <a:r>
              <a:rPr lang="en-US" sz="1200" b="0" i="0" dirty="0">
                <a:effectLst/>
                <a:latin typeface="Calibri" panose="020F0502020204030204" pitchFamily="34" charset="0"/>
                <a:cs typeface="Calibri" panose="020F0502020204030204" pitchFamily="34" charset="0"/>
              </a:rPr>
              <a:t> [2018], 23)</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903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7917" y="770557"/>
            <a:ext cx="9134249" cy="5755422"/>
          </a:xfrm>
          <a:prstGeom prst="rect">
            <a:avLst/>
          </a:prstGeom>
          <a:noFill/>
        </p:spPr>
        <p:txBody>
          <a:bodyPr wrap="square" rtlCol="0">
            <a:spAutoFit/>
          </a:bodyPr>
          <a:lstStyle/>
          <a:p>
            <a:r>
              <a:rPr lang="en-US" sz="1600" dirty="0">
                <a:solidFill>
                  <a:schemeClr val="bg1"/>
                </a:solidFill>
                <a:latin typeface="Calibri" panose="020F0502020204030204" pitchFamily="34" charset="0"/>
              </a:rPr>
              <a:t>He helped in creating the earth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created in the image of God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name means “man” or “many” (Moses 1:34)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experienced ‘The Fall’  enabling his posterity to come to know the gospel of Jesus Christ</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the first man on earth. The “first father” meaning the head of descending lineage of priesthood authority upon the earth (Abraham 1:3)</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held the keys of salvation under the counsel and direction of the Holy One (D&amp;C 78:16)</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also called “Michael—the father of all—in his premortal or post-mortal state and has the title of “Archangel” (D&amp;C 107:54)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Michael in Hebrew means “one who is like God”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will have his final defeat of Satan and his hosts at the end of the millennial period (D&amp;C 88:112-115)</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rendered his final blessing to his posterity three years before his death at Adam-</a:t>
            </a:r>
            <a:r>
              <a:rPr lang="en-US" sz="1600" dirty="0" err="1">
                <a:solidFill>
                  <a:schemeClr val="bg1"/>
                </a:solidFill>
                <a:latin typeface="Calibri" panose="020F0502020204030204" pitchFamily="34" charset="0"/>
              </a:rPr>
              <a:t>ondi</a:t>
            </a:r>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Ahman</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died at age 930 </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Adam</a:t>
            </a:r>
          </a:p>
        </p:txBody>
      </p:sp>
      <p:grpSp>
        <p:nvGrpSpPr>
          <p:cNvPr id="48" name="Group 47"/>
          <p:cNvGrpSpPr/>
          <p:nvPr/>
        </p:nvGrpSpPr>
        <p:grpSpPr>
          <a:xfrm>
            <a:off x="9501026" y="1390027"/>
            <a:ext cx="2020318" cy="4250282"/>
            <a:chOff x="6196511" y="1887967"/>
            <a:chExt cx="1565766" cy="3294010"/>
          </a:xfrm>
        </p:grpSpPr>
        <p:grpSp>
          <p:nvGrpSpPr>
            <p:cNvPr id="49" name="Group 48"/>
            <p:cNvGrpSpPr/>
            <p:nvPr/>
          </p:nvGrpSpPr>
          <p:grpSpPr>
            <a:xfrm>
              <a:off x="6196511" y="1887967"/>
              <a:ext cx="1565766" cy="3294010"/>
              <a:chOff x="6196511" y="1887967"/>
              <a:chExt cx="1565766" cy="3294010"/>
            </a:xfrm>
          </p:grpSpPr>
          <p:sp>
            <p:nvSpPr>
              <p:cNvPr id="51" name="Oval 50"/>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52"/>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Oval 53"/>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Oval 54"/>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Trapezoid 55"/>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Trapezoid 56"/>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ed Rectangle 57"/>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58"/>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Rounded Rectangle 59"/>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Oval 60"/>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Oval 61"/>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Cloud 62"/>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Cloud 63"/>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0" name="Oval 49"/>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65" name="TextBox 64"/>
          <p:cNvSpPr txBox="1"/>
          <p:nvPr/>
        </p:nvSpPr>
        <p:spPr>
          <a:xfrm>
            <a:off x="10213355" y="6457681"/>
            <a:ext cx="1883229"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Who’s Who</a:t>
            </a:r>
          </a:p>
        </p:txBody>
      </p:sp>
    </p:spTree>
    <p:extLst>
      <p:ext uri="{BB962C8B-B14F-4D97-AF65-F5344CB8AC3E}">
        <p14:creationId xmlns:p14="http://schemas.microsoft.com/office/powerpoint/2010/main" val="6085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wipe(down)">
                                      <p:cBhvr>
                                        <p:cTn id="9" dur="580">
                                          <p:stCondLst>
                                            <p:cond delay="0"/>
                                          </p:stCondLst>
                                        </p:cTn>
                                        <p:tgtEl>
                                          <p:spTgt spid="48"/>
                                        </p:tgtEl>
                                      </p:cBhvr>
                                    </p:animEffect>
                                    <p:anim calcmode="lin" valueType="num">
                                      <p:cBhvr>
                                        <p:cTn id="1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5" dur="26">
                                          <p:stCondLst>
                                            <p:cond delay="650"/>
                                          </p:stCondLst>
                                        </p:cTn>
                                        <p:tgtEl>
                                          <p:spTgt spid="48"/>
                                        </p:tgtEl>
                                      </p:cBhvr>
                                      <p:to x="100000" y="60000"/>
                                    </p:animScale>
                                    <p:animScale>
                                      <p:cBhvr>
                                        <p:cTn id="16" dur="166" decel="50000">
                                          <p:stCondLst>
                                            <p:cond delay="676"/>
                                          </p:stCondLst>
                                        </p:cTn>
                                        <p:tgtEl>
                                          <p:spTgt spid="48"/>
                                        </p:tgtEl>
                                      </p:cBhvr>
                                      <p:to x="100000" y="100000"/>
                                    </p:animScale>
                                    <p:animScale>
                                      <p:cBhvr>
                                        <p:cTn id="17" dur="26">
                                          <p:stCondLst>
                                            <p:cond delay="1312"/>
                                          </p:stCondLst>
                                        </p:cTn>
                                        <p:tgtEl>
                                          <p:spTgt spid="48"/>
                                        </p:tgtEl>
                                      </p:cBhvr>
                                      <p:to x="100000" y="80000"/>
                                    </p:animScale>
                                    <p:animScale>
                                      <p:cBhvr>
                                        <p:cTn id="18" dur="166" decel="50000">
                                          <p:stCondLst>
                                            <p:cond delay="1338"/>
                                          </p:stCondLst>
                                        </p:cTn>
                                        <p:tgtEl>
                                          <p:spTgt spid="48"/>
                                        </p:tgtEl>
                                      </p:cBhvr>
                                      <p:to x="100000" y="100000"/>
                                    </p:animScale>
                                    <p:animScale>
                                      <p:cBhvr>
                                        <p:cTn id="19" dur="26">
                                          <p:stCondLst>
                                            <p:cond delay="1642"/>
                                          </p:stCondLst>
                                        </p:cTn>
                                        <p:tgtEl>
                                          <p:spTgt spid="48"/>
                                        </p:tgtEl>
                                      </p:cBhvr>
                                      <p:to x="100000" y="90000"/>
                                    </p:animScale>
                                    <p:animScale>
                                      <p:cBhvr>
                                        <p:cTn id="20" dur="166" decel="50000">
                                          <p:stCondLst>
                                            <p:cond delay="1668"/>
                                          </p:stCondLst>
                                        </p:cTn>
                                        <p:tgtEl>
                                          <p:spTgt spid="48"/>
                                        </p:tgtEl>
                                      </p:cBhvr>
                                      <p:to x="100000" y="100000"/>
                                    </p:animScale>
                                    <p:animScale>
                                      <p:cBhvr>
                                        <p:cTn id="21" dur="26">
                                          <p:stCondLst>
                                            <p:cond delay="1808"/>
                                          </p:stCondLst>
                                        </p:cTn>
                                        <p:tgtEl>
                                          <p:spTgt spid="48"/>
                                        </p:tgtEl>
                                      </p:cBhvr>
                                      <p:to x="100000" y="95000"/>
                                    </p:animScale>
                                    <p:animScale>
                                      <p:cBhvr>
                                        <p:cTn id="22" dur="166" decel="50000">
                                          <p:stCondLst>
                                            <p:cond delay="1834"/>
                                          </p:stCondLst>
                                        </p:cTn>
                                        <p:tgtEl>
                                          <p:spTgt spid="4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04" y="590116"/>
            <a:ext cx="8866640" cy="6186309"/>
          </a:xfrm>
          <a:prstGeom prst="rect">
            <a:avLst/>
          </a:prstGeom>
          <a:noFill/>
        </p:spPr>
        <p:txBody>
          <a:bodyPr wrap="square" rtlCol="0">
            <a:spAutoFit/>
          </a:bodyPr>
          <a:lstStyle/>
          <a:p>
            <a:r>
              <a:rPr lang="en-US" dirty="0">
                <a:solidFill>
                  <a:schemeClr val="bg1"/>
                </a:solidFill>
                <a:latin typeface="Calibri" panose="020F0502020204030204" pitchFamily="34" charset="0"/>
              </a:rPr>
              <a:t>Eve—meaning the mother of all living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the completion of the earth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the first woman of humankind and the divine “help meet” given to Adam (Genesis 2:18)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created in the image of 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joined together with Adam in marriage for time and for all eternity by the power of that everlasting priesthood (Genesis 2:24)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used her God-given agency, in wisdom, in the best interests of her children for generations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partnered to Adam and taught their children to follow 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and her partner worshipped the Lord in prayer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and Adam heeded divine commandments of obedience and sacrifice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is honored among the Latter-day Saints </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Eve</a:t>
            </a:r>
          </a:p>
        </p:txBody>
      </p:sp>
      <p:grpSp>
        <p:nvGrpSpPr>
          <p:cNvPr id="22" name="Group 21"/>
          <p:cNvGrpSpPr/>
          <p:nvPr/>
        </p:nvGrpSpPr>
        <p:grpSpPr>
          <a:xfrm>
            <a:off x="9660244" y="1352172"/>
            <a:ext cx="1692801" cy="4153656"/>
            <a:chOff x="4545037" y="2116953"/>
            <a:chExt cx="1262223" cy="3097139"/>
          </a:xfrm>
        </p:grpSpPr>
        <p:grpSp>
          <p:nvGrpSpPr>
            <p:cNvPr id="23" name="Group 22"/>
            <p:cNvGrpSpPr/>
            <p:nvPr/>
          </p:nvGrpSpPr>
          <p:grpSpPr>
            <a:xfrm>
              <a:off x="4545037" y="2116953"/>
              <a:ext cx="1262223" cy="3097139"/>
              <a:chOff x="10747838" y="2440038"/>
              <a:chExt cx="1262223" cy="3097139"/>
            </a:xfrm>
          </p:grpSpPr>
          <p:sp>
            <p:nvSpPr>
              <p:cNvPr id="26" name="Oval 25"/>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rapezoid 27"/>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Cloud 28"/>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Trapezoid 31"/>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rapezoid 32"/>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Trapezoid 33"/>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Rounded Rectangle 34"/>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ounded Rectangle 35"/>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ounded Rectangle 37"/>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38"/>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ounded Rectangle 39"/>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Isosceles Triangle 40"/>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Cloud 42"/>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Oval 23"/>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4" name="TextBox 43"/>
          <p:cNvSpPr txBox="1"/>
          <p:nvPr/>
        </p:nvSpPr>
        <p:spPr>
          <a:xfrm>
            <a:off x="6790529" y="6488668"/>
            <a:ext cx="540147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Who’s Who and Elder Russell M. Nelson </a:t>
            </a:r>
          </a:p>
        </p:txBody>
      </p:sp>
    </p:spTree>
    <p:extLst>
      <p:ext uri="{BB962C8B-B14F-4D97-AF65-F5344CB8AC3E}">
        <p14:creationId xmlns:p14="http://schemas.microsoft.com/office/powerpoint/2010/main" val="19965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down)">
                                      <p:cBhvr>
                                        <p:cTn id="9" dur="580">
                                          <p:stCondLst>
                                            <p:cond delay="0"/>
                                          </p:stCondLst>
                                        </p:cTn>
                                        <p:tgtEl>
                                          <p:spTgt spid="22"/>
                                        </p:tgtEl>
                                      </p:cBhvr>
                                    </p:animEffect>
                                    <p:anim calcmode="lin" valueType="num">
                                      <p:cBhvr>
                                        <p:cTn id="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 dur="26">
                                          <p:stCondLst>
                                            <p:cond delay="650"/>
                                          </p:stCondLst>
                                        </p:cTn>
                                        <p:tgtEl>
                                          <p:spTgt spid="22"/>
                                        </p:tgtEl>
                                      </p:cBhvr>
                                      <p:to x="100000" y="60000"/>
                                    </p:animScale>
                                    <p:animScale>
                                      <p:cBhvr>
                                        <p:cTn id="16" dur="166" decel="50000">
                                          <p:stCondLst>
                                            <p:cond delay="676"/>
                                          </p:stCondLst>
                                        </p:cTn>
                                        <p:tgtEl>
                                          <p:spTgt spid="22"/>
                                        </p:tgtEl>
                                      </p:cBhvr>
                                      <p:to x="100000" y="100000"/>
                                    </p:animScale>
                                    <p:animScale>
                                      <p:cBhvr>
                                        <p:cTn id="17" dur="26">
                                          <p:stCondLst>
                                            <p:cond delay="1312"/>
                                          </p:stCondLst>
                                        </p:cTn>
                                        <p:tgtEl>
                                          <p:spTgt spid="22"/>
                                        </p:tgtEl>
                                      </p:cBhvr>
                                      <p:to x="100000" y="80000"/>
                                    </p:animScale>
                                    <p:animScale>
                                      <p:cBhvr>
                                        <p:cTn id="18" dur="166" decel="50000">
                                          <p:stCondLst>
                                            <p:cond delay="1338"/>
                                          </p:stCondLst>
                                        </p:cTn>
                                        <p:tgtEl>
                                          <p:spTgt spid="22"/>
                                        </p:tgtEl>
                                      </p:cBhvr>
                                      <p:to x="100000" y="100000"/>
                                    </p:animScale>
                                    <p:animScale>
                                      <p:cBhvr>
                                        <p:cTn id="19" dur="26">
                                          <p:stCondLst>
                                            <p:cond delay="1642"/>
                                          </p:stCondLst>
                                        </p:cTn>
                                        <p:tgtEl>
                                          <p:spTgt spid="22"/>
                                        </p:tgtEl>
                                      </p:cBhvr>
                                      <p:to x="100000" y="90000"/>
                                    </p:animScale>
                                    <p:animScale>
                                      <p:cBhvr>
                                        <p:cTn id="20" dur="166" decel="50000">
                                          <p:stCondLst>
                                            <p:cond delay="1668"/>
                                          </p:stCondLst>
                                        </p:cTn>
                                        <p:tgtEl>
                                          <p:spTgt spid="22"/>
                                        </p:tgtEl>
                                      </p:cBhvr>
                                      <p:to x="100000" y="100000"/>
                                    </p:animScale>
                                    <p:animScale>
                                      <p:cBhvr>
                                        <p:cTn id="21" dur="26">
                                          <p:stCondLst>
                                            <p:cond delay="1808"/>
                                          </p:stCondLst>
                                        </p:cTn>
                                        <p:tgtEl>
                                          <p:spTgt spid="22"/>
                                        </p:tgtEl>
                                      </p:cBhvr>
                                      <p:to x="100000" y="95000"/>
                                    </p:animScale>
                                    <p:animScale>
                                      <p:cBhvr>
                                        <p:cTn id="22" dur="166" decel="50000">
                                          <p:stCondLst>
                                            <p:cond delay="1834"/>
                                          </p:stCondLst>
                                        </p:cTn>
                                        <p:tgtEl>
                                          <p:spTgt spid="2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First Commandment</a:t>
            </a:r>
          </a:p>
        </p:txBody>
      </p:sp>
      <p:grpSp>
        <p:nvGrpSpPr>
          <p:cNvPr id="22" name="Group 21"/>
          <p:cNvGrpSpPr/>
          <p:nvPr/>
        </p:nvGrpSpPr>
        <p:grpSpPr>
          <a:xfrm>
            <a:off x="8666378" y="1925506"/>
            <a:ext cx="1618830" cy="3996336"/>
            <a:chOff x="4545037" y="2116953"/>
            <a:chExt cx="1262223" cy="3097139"/>
          </a:xfrm>
        </p:grpSpPr>
        <p:grpSp>
          <p:nvGrpSpPr>
            <p:cNvPr id="23" name="Group 22"/>
            <p:cNvGrpSpPr/>
            <p:nvPr/>
          </p:nvGrpSpPr>
          <p:grpSpPr>
            <a:xfrm>
              <a:off x="4545037" y="2116953"/>
              <a:ext cx="1262223" cy="3097139"/>
              <a:chOff x="10747838" y="2440038"/>
              <a:chExt cx="1262223" cy="3097139"/>
            </a:xfrm>
          </p:grpSpPr>
          <p:sp>
            <p:nvSpPr>
              <p:cNvPr id="26" name="Oval 25"/>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rapezoid 27"/>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Cloud 28"/>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Trapezoid 31"/>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rapezoid 32"/>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Trapezoid 33"/>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Rounded Rectangle 34"/>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ounded Rectangle 35"/>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ounded Rectangle 37"/>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38"/>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ounded Rectangle 39"/>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Isosceles Triangle 40"/>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Cloud 42"/>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Oval 23"/>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 name="Rectangle 1">
            <a:extLst>
              <a:ext uri="{FF2B5EF4-FFF2-40B4-BE49-F238E27FC236}">
                <a16:creationId xmlns:a16="http://schemas.microsoft.com/office/drawing/2014/main" id="{9A4599F4-9938-488C-BCAE-534924897C6D}"/>
              </a:ext>
            </a:extLst>
          </p:cNvPr>
          <p:cNvSpPr/>
          <p:nvPr/>
        </p:nvSpPr>
        <p:spPr>
          <a:xfrm>
            <a:off x="3940477" y="1134250"/>
            <a:ext cx="4346532" cy="4370427"/>
          </a:xfrm>
          <a:prstGeom prst="rect">
            <a:avLst/>
          </a:prstGeom>
        </p:spPr>
        <p:txBody>
          <a:bodyPr wrap="square">
            <a:spAutoFit/>
          </a:bodyPr>
          <a:lstStyle/>
          <a:p>
            <a:r>
              <a:rPr lang="en-US" sz="2400" dirty="0">
                <a:solidFill>
                  <a:schemeClr val="bg1"/>
                </a:solidFill>
                <a:latin typeface="Calibri" panose="020F0502020204030204" pitchFamily="34" charset="0"/>
              </a:rPr>
              <a:t>“To the first man and woman on earth, the Lord said, ‘Be fruitful, and multiply’.</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This commandment was first in sequence and first in importance.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It was essential that God’s spirit children have mortal birth and an opportunity to progress toward eternal life.” </a:t>
            </a:r>
          </a:p>
          <a:p>
            <a:r>
              <a:rPr lang="en-US" sz="1400" dirty="0">
                <a:solidFill>
                  <a:schemeClr val="bg1"/>
                </a:solidFill>
                <a:latin typeface="Calibri" panose="020F0502020204030204" pitchFamily="34" charset="0"/>
              </a:rPr>
              <a:t>Dallin H. Oaks</a:t>
            </a:r>
          </a:p>
        </p:txBody>
      </p:sp>
      <p:sp>
        <p:nvSpPr>
          <p:cNvPr id="3" name="Rectangle 2">
            <a:extLst>
              <a:ext uri="{FF2B5EF4-FFF2-40B4-BE49-F238E27FC236}">
                <a16:creationId xmlns:a16="http://schemas.microsoft.com/office/drawing/2014/main" id="{7E365D74-9405-422D-AE35-46A02EC4C249}"/>
              </a:ext>
            </a:extLst>
          </p:cNvPr>
          <p:cNvSpPr/>
          <p:nvPr/>
        </p:nvSpPr>
        <p:spPr>
          <a:xfrm>
            <a:off x="0" y="6488668"/>
            <a:ext cx="3239220" cy="369332"/>
          </a:xfrm>
          <a:prstGeom prst="rect">
            <a:avLst/>
          </a:prstGeom>
        </p:spPr>
        <p:txBody>
          <a:bodyPr wrap="none">
            <a:spAutoFit/>
          </a:bodyPr>
          <a:lstStyle/>
          <a:p>
            <a:r>
              <a:rPr lang="en-US" dirty="0">
                <a:solidFill>
                  <a:schemeClr val="bg1"/>
                </a:solidFill>
                <a:latin typeface="Calibri" panose="020F0502020204030204" pitchFamily="34" charset="0"/>
              </a:rPr>
              <a:t>Moses 2:28; Gen. 1:28; Abr. 4:28</a:t>
            </a:r>
            <a:endParaRPr lang="en-US" dirty="0">
              <a:latin typeface="Calibri" panose="020F0502020204030204" pitchFamily="34" charset="0"/>
            </a:endParaRPr>
          </a:p>
        </p:txBody>
      </p:sp>
      <p:grpSp>
        <p:nvGrpSpPr>
          <p:cNvPr id="45" name="Group 44">
            <a:extLst>
              <a:ext uri="{FF2B5EF4-FFF2-40B4-BE49-F238E27FC236}">
                <a16:creationId xmlns:a16="http://schemas.microsoft.com/office/drawing/2014/main" id="{ACCA7A2F-5566-42DF-A8D0-5D820C9FB70F}"/>
              </a:ext>
            </a:extLst>
          </p:cNvPr>
          <p:cNvGrpSpPr/>
          <p:nvPr/>
        </p:nvGrpSpPr>
        <p:grpSpPr>
          <a:xfrm>
            <a:off x="1200982" y="1759793"/>
            <a:ext cx="2020318" cy="4250282"/>
            <a:chOff x="6196511" y="1887967"/>
            <a:chExt cx="1565766" cy="3294010"/>
          </a:xfrm>
        </p:grpSpPr>
        <p:grpSp>
          <p:nvGrpSpPr>
            <p:cNvPr id="46" name="Group 45">
              <a:extLst>
                <a:ext uri="{FF2B5EF4-FFF2-40B4-BE49-F238E27FC236}">
                  <a16:creationId xmlns:a16="http://schemas.microsoft.com/office/drawing/2014/main" id="{651F3C13-C891-4C92-8348-BFE33FC7B502}"/>
                </a:ext>
              </a:extLst>
            </p:cNvPr>
            <p:cNvGrpSpPr/>
            <p:nvPr/>
          </p:nvGrpSpPr>
          <p:grpSpPr>
            <a:xfrm>
              <a:off x="6196511" y="1887967"/>
              <a:ext cx="1565766" cy="3294010"/>
              <a:chOff x="6196511" y="1887967"/>
              <a:chExt cx="1565766" cy="3294010"/>
            </a:xfrm>
          </p:grpSpPr>
          <p:sp>
            <p:nvSpPr>
              <p:cNvPr id="48" name="Oval 47">
                <a:extLst>
                  <a:ext uri="{FF2B5EF4-FFF2-40B4-BE49-F238E27FC236}">
                    <a16:creationId xmlns:a16="http://schemas.microsoft.com/office/drawing/2014/main" id="{F96E45C7-F42A-450F-95F5-EBC287D00EEE}"/>
                  </a:ext>
                </a:extLst>
              </p:cNvPr>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Oval 48">
                <a:extLst>
                  <a:ext uri="{FF2B5EF4-FFF2-40B4-BE49-F238E27FC236}">
                    <a16:creationId xmlns:a16="http://schemas.microsoft.com/office/drawing/2014/main" id="{748A89A8-F490-47B7-B5E9-271AB64E117B}"/>
                  </a:ext>
                </a:extLst>
              </p:cNvPr>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Trapezoid 49">
                <a:extLst>
                  <a:ext uri="{FF2B5EF4-FFF2-40B4-BE49-F238E27FC236}">
                    <a16:creationId xmlns:a16="http://schemas.microsoft.com/office/drawing/2014/main" id="{61AB26FA-C3AF-43AB-9F19-C299C6E58869}"/>
                  </a:ext>
                </a:extLst>
              </p:cNvPr>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a:extLst>
                  <a:ext uri="{FF2B5EF4-FFF2-40B4-BE49-F238E27FC236}">
                    <a16:creationId xmlns:a16="http://schemas.microsoft.com/office/drawing/2014/main" id="{66EB71F2-12D3-491A-8153-84025218B853}"/>
                  </a:ext>
                </a:extLst>
              </p:cNvPr>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a:extLst>
                  <a:ext uri="{FF2B5EF4-FFF2-40B4-BE49-F238E27FC236}">
                    <a16:creationId xmlns:a16="http://schemas.microsoft.com/office/drawing/2014/main" id="{CF81BF0D-89B5-43EE-9973-88B494AAB31B}"/>
                  </a:ext>
                </a:extLst>
              </p:cNvPr>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52">
                <a:extLst>
                  <a:ext uri="{FF2B5EF4-FFF2-40B4-BE49-F238E27FC236}">
                    <a16:creationId xmlns:a16="http://schemas.microsoft.com/office/drawing/2014/main" id="{C3901C4F-1425-4C1E-A52F-18EF2A937DAB}"/>
                  </a:ext>
                </a:extLst>
              </p:cNvPr>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rapezoid 53">
                <a:extLst>
                  <a:ext uri="{FF2B5EF4-FFF2-40B4-BE49-F238E27FC236}">
                    <a16:creationId xmlns:a16="http://schemas.microsoft.com/office/drawing/2014/main" id="{DB89A93D-BCD0-42A4-B2C8-5659DBCC4A4D}"/>
                  </a:ext>
                </a:extLst>
              </p:cNvPr>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Rounded Rectangle 57">
                <a:extLst>
                  <a:ext uri="{FF2B5EF4-FFF2-40B4-BE49-F238E27FC236}">
                    <a16:creationId xmlns:a16="http://schemas.microsoft.com/office/drawing/2014/main" id="{47AF7F72-8C29-4253-8C75-0930B5736143}"/>
                  </a:ext>
                </a:extLst>
              </p:cNvPr>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Rounded Rectangle 58">
                <a:extLst>
                  <a:ext uri="{FF2B5EF4-FFF2-40B4-BE49-F238E27FC236}">
                    <a16:creationId xmlns:a16="http://schemas.microsoft.com/office/drawing/2014/main" id="{AC265E79-1E43-4DA8-8876-86EB074F421B}"/>
                  </a:ext>
                </a:extLst>
              </p:cNvPr>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Rounded Rectangle 59">
                <a:extLst>
                  <a:ext uri="{FF2B5EF4-FFF2-40B4-BE49-F238E27FC236}">
                    <a16:creationId xmlns:a16="http://schemas.microsoft.com/office/drawing/2014/main" id="{EE5080C0-A26A-4AD0-A788-844D53D08073}"/>
                  </a:ext>
                </a:extLst>
              </p:cNvPr>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Oval 57">
                <a:extLst>
                  <a:ext uri="{FF2B5EF4-FFF2-40B4-BE49-F238E27FC236}">
                    <a16:creationId xmlns:a16="http://schemas.microsoft.com/office/drawing/2014/main" id="{65C35CD9-3308-43CF-8131-2653289CD0F0}"/>
                  </a:ext>
                </a:extLst>
              </p:cNvPr>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a:extLst>
                  <a:ext uri="{FF2B5EF4-FFF2-40B4-BE49-F238E27FC236}">
                    <a16:creationId xmlns:a16="http://schemas.microsoft.com/office/drawing/2014/main" id="{E23A6E87-9142-4CB9-904D-3BB483158AE3}"/>
                  </a:ext>
                </a:extLst>
              </p:cNvPr>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Cloud 59">
                <a:extLst>
                  <a:ext uri="{FF2B5EF4-FFF2-40B4-BE49-F238E27FC236}">
                    <a16:creationId xmlns:a16="http://schemas.microsoft.com/office/drawing/2014/main" id="{CB09C3E9-8975-4ADE-8A3E-FB12587FE8EA}"/>
                  </a:ext>
                </a:extLst>
              </p:cNvPr>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Cloud 60">
                <a:extLst>
                  <a:ext uri="{FF2B5EF4-FFF2-40B4-BE49-F238E27FC236}">
                    <a16:creationId xmlns:a16="http://schemas.microsoft.com/office/drawing/2014/main" id="{95CFF4CA-F5EC-410D-8C94-F7CCB63B29B3}"/>
                  </a:ext>
                </a:extLst>
              </p:cNvPr>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7" name="Oval 46">
              <a:extLst>
                <a:ext uri="{FF2B5EF4-FFF2-40B4-BE49-F238E27FC236}">
                  <a16:creationId xmlns:a16="http://schemas.microsoft.com/office/drawing/2014/main" id="{991B379A-2BEB-4C96-B8A6-A2E9C36C9323}"/>
                </a:ext>
              </a:extLst>
            </p:cNvPr>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6" name="Picture 5">
            <a:extLst>
              <a:ext uri="{FF2B5EF4-FFF2-40B4-BE49-F238E27FC236}">
                <a16:creationId xmlns:a16="http://schemas.microsoft.com/office/drawing/2014/main" id="{27509745-7714-4DE6-A91D-C0D4DC76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02" y="129090"/>
            <a:ext cx="972943" cy="1212584"/>
          </a:xfrm>
          <a:prstGeom prst="rect">
            <a:avLst/>
          </a:prstGeom>
        </p:spPr>
      </p:pic>
    </p:spTree>
    <p:extLst>
      <p:ext uri="{BB962C8B-B14F-4D97-AF65-F5344CB8AC3E}">
        <p14:creationId xmlns:p14="http://schemas.microsoft.com/office/powerpoint/2010/main" val="41616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4:6</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Beguiled</a:t>
            </a:r>
          </a:p>
        </p:txBody>
      </p:sp>
      <p:sp>
        <p:nvSpPr>
          <p:cNvPr id="13" name="TextBox 12"/>
          <p:cNvSpPr txBox="1"/>
          <p:nvPr/>
        </p:nvSpPr>
        <p:spPr>
          <a:xfrm>
            <a:off x="1171095" y="4451876"/>
            <a:ext cx="4780230" cy="1477328"/>
          </a:xfrm>
          <a:prstGeom prst="rect">
            <a:avLst/>
          </a:prstGeom>
          <a:noFill/>
        </p:spPr>
        <p:txBody>
          <a:bodyPr wrap="square" rtlCol="0">
            <a:spAutoFit/>
          </a:bodyPr>
          <a:lstStyle/>
          <a:p>
            <a:r>
              <a:rPr lang="en-US" i="1" dirty="0">
                <a:solidFill>
                  <a:srgbClr val="FFFF00"/>
                </a:solidFill>
                <a:latin typeface="Calibri" panose="020F0502020204030204" pitchFamily="34" charset="0"/>
              </a:rPr>
              <a:t>But I fear, lest by any means, as the serpent beguiled Eve through his </a:t>
            </a:r>
            <a:r>
              <a:rPr lang="en-US" i="1" dirty="0" err="1">
                <a:solidFill>
                  <a:srgbClr val="FFFF00"/>
                </a:solidFill>
                <a:latin typeface="Calibri" panose="020F0502020204030204" pitchFamily="34" charset="0"/>
              </a:rPr>
              <a:t>subtilty</a:t>
            </a:r>
            <a:r>
              <a:rPr lang="en-US" i="1" dirty="0">
                <a:solidFill>
                  <a:srgbClr val="FFFF00"/>
                </a:solidFill>
                <a:latin typeface="Calibri" panose="020F0502020204030204" pitchFamily="34" charset="0"/>
              </a:rPr>
              <a:t>, so your minds should be</a:t>
            </a:r>
            <a:r>
              <a:rPr lang="en-US" i="1" baseline="30000" dirty="0">
                <a:solidFill>
                  <a:srgbClr val="FFFF00"/>
                </a:solidFill>
                <a:latin typeface="Calibri" panose="020F0502020204030204" pitchFamily="34" charset="0"/>
              </a:rPr>
              <a:t> </a:t>
            </a:r>
            <a:r>
              <a:rPr lang="en-US" i="1" dirty="0">
                <a:solidFill>
                  <a:srgbClr val="FFFF00"/>
                </a:solidFill>
                <a:latin typeface="Calibri" panose="020F0502020204030204" pitchFamily="34" charset="0"/>
              </a:rPr>
              <a:t>corrupted from the simplicity that is in Christ.</a:t>
            </a:r>
          </a:p>
          <a:p>
            <a:r>
              <a:rPr lang="en-US" i="1" dirty="0">
                <a:solidFill>
                  <a:srgbClr val="FFFF00"/>
                </a:solidFill>
                <a:latin typeface="Calibri" panose="020F0502020204030204" pitchFamily="34" charset="0"/>
              </a:rPr>
              <a:t>2 Corinthians 11:3</a:t>
            </a:r>
          </a:p>
        </p:txBody>
      </p:sp>
      <p:grpSp>
        <p:nvGrpSpPr>
          <p:cNvPr id="17" name="Group 16"/>
          <p:cNvGrpSpPr/>
          <p:nvPr/>
        </p:nvGrpSpPr>
        <p:grpSpPr>
          <a:xfrm>
            <a:off x="384928" y="1431983"/>
            <a:ext cx="4538422" cy="1856569"/>
            <a:chOff x="3134165" y="2460479"/>
            <a:chExt cx="4353051" cy="1703147"/>
          </a:xfrm>
        </p:grpSpPr>
        <p:pic>
          <p:nvPicPr>
            <p:cNvPr id="18" name="Picture 2" descr="http://40.media.tumblr.com/tumblr_lk4ursJ4X31qa944o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r="6542" b="46684"/>
            <a:stretch/>
          </p:blipFill>
          <p:spPr bwMode="auto">
            <a:xfrm>
              <a:off x="3134165" y="2460479"/>
              <a:ext cx="4353051" cy="168600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34165" y="3951869"/>
              <a:ext cx="1883229" cy="211757"/>
            </a:xfrm>
            <a:prstGeom prst="rect">
              <a:avLst/>
            </a:prstGeom>
            <a:noFill/>
          </p:spPr>
          <p:txBody>
            <a:bodyPr wrap="square" rtlCol="0">
              <a:spAutoFit/>
            </a:bodyPr>
            <a:lstStyle/>
            <a:p>
              <a:r>
                <a:rPr lang="en-US" sz="900" dirty="0">
                  <a:solidFill>
                    <a:schemeClr val="bg1"/>
                  </a:solidFill>
                  <a:latin typeface="Calibri" panose="020F0502020204030204" pitchFamily="34" charset="0"/>
                </a:rPr>
                <a:t>Rebecca </a:t>
              </a:r>
              <a:r>
                <a:rPr lang="en-US" sz="900" dirty="0" err="1">
                  <a:solidFill>
                    <a:schemeClr val="bg1"/>
                  </a:solidFill>
                  <a:latin typeface="Calibri" panose="020F0502020204030204" pitchFamily="34" charset="0"/>
                </a:rPr>
                <a:t>Guay</a:t>
              </a:r>
              <a:endParaRPr lang="en-US" sz="900" dirty="0">
                <a:solidFill>
                  <a:schemeClr val="bg1"/>
                </a:solidFill>
                <a:latin typeface="Calibri" panose="020F0502020204030204" pitchFamily="34" charset="0"/>
              </a:endParaRPr>
            </a:p>
          </p:txBody>
        </p:sp>
      </p:grpSp>
      <p:sp>
        <p:nvSpPr>
          <p:cNvPr id="20" name="TextBox 19"/>
          <p:cNvSpPr txBox="1"/>
          <p:nvPr/>
        </p:nvSpPr>
        <p:spPr>
          <a:xfrm>
            <a:off x="5261301" y="2069348"/>
            <a:ext cx="6482443" cy="2123658"/>
          </a:xfrm>
          <a:prstGeom prst="rect">
            <a:avLst/>
          </a:prstGeom>
          <a:noFill/>
        </p:spPr>
        <p:txBody>
          <a:bodyPr wrap="square" rtlCol="0">
            <a:spAutoFit/>
          </a:bodyPr>
          <a:lstStyle/>
          <a:p>
            <a:r>
              <a:rPr lang="en-US" sz="2400" dirty="0">
                <a:solidFill>
                  <a:schemeClr val="bg1"/>
                </a:solidFill>
                <a:latin typeface="Calibri" panose="020F0502020204030204" pitchFamily="34" charset="0"/>
              </a:rPr>
              <a:t>“Eve was fulfilling the foreseen purposes of God by the part she took in the great drama of the fall…(Satan) knew not the mind of God…his effort contributed to the plan of man’s eternal progression.” </a:t>
            </a:r>
          </a:p>
          <a:p>
            <a:r>
              <a:rPr lang="en-US" sz="1200" dirty="0">
                <a:solidFill>
                  <a:schemeClr val="bg1"/>
                </a:solidFill>
                <a:latin typeface="Calibri" panose="020F0502020204030204" pitchFamily="34" charset="0"/>
              </a:rPr>
              <a:t>James E. </a:t>
            </a:r>
            <a:r>
              <a:rPr lang="en-US" sz="1200" dirty="0" err="1">
                <a:solidFill>
                  <a:schemeClr val="bg1"/>
                </a:solidFill>
                <a:latin typeface="Calibri" panose="020F0502020204030204" pitchFamily="34" charset="0"/>
              </a:rPr>
              <a:t>Talmage</a:t>
            </a:r>
            <a:endParaRPr lang="en-US" sz="1200" dirty="0">
              <a:solidFill>
                <a:schemeClr val="bg1"/>
              </a:solidFill>
              <a:latin typeface="Calibri" panose="020F0502020204030204" pitchFamily="34" charset="0"/>
            </a:endParaRPr>
          </a:p>
        </p:txBody>
      </p:sp>
      <p:sp>
        <p:nvSpPr>
          <p:cNvPr id="9" name="Rectangle 8"/>
          <p:cNvSpPr/>
          <p:nvPr/>
        </p:nvSpPr>
        <p:spPr>
          <a:xfrm>
            <a:off x="2009869" y="702482"/>
            <a:ext cx="8683747" cy="369332"/>
          </a:xfrm>
          <a:prstGeom prst="rect">
            <a:avLst/>
          </a:prstGeom>
        </p:spPr>
        <p:txBody>
          <a:bodyPr wrap="square">
            <a:spAutoFit/>
          </a:bodyPr>
          <a:lstStyle/>
          <a:p>
            <a:r>
              <a:rPr lang="en-US" dirty="0">
                <a:solidFill>
                  <a:schemeClr val="bg1"/>
                </a:solidFill>
                <a:latin typeface="arial" panose="020B0604020202020204" pitchFamily="34" charset="0"/>
              </a:rPr>
              <a:t>A deceptive way of charming or enchantment, winning over, seducing, spellbinding</a:t>
            </a:r>
            <a:endParaRPr lang="en-US" dirty="0">
              <a:solidFill>
                <a:schemeClr val="bg1"/>
              </a:solidFill>
              <a:latin typeface="Calibri" panose="020F0502020204030204" pitchFamily="34" charset="0"/>
            </a:endParaRPr>
          </a:p>
        </p:txBody>
      </p:sp>
      <p:pic>
        <p:nvPicPr>
          <p:cNvPr id="2054" name="Picture 6" descr="http://writeousrhema.files.wordpress.com/2011/11/eve-nicolae-gut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420" y="3895483"/>
            <a:ext cx="3987346" cy="277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955C5B3-F311-4874-B332-22C1D5FCA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516" y="516225"/>
            <a:ext cx="1057640" cy="1407060"/>
          </a:xfrm>
          <a:prstGeom prst="rect">
            <a:avLst/>
          </a:prstGeom>
        </p:spPr>
      </p:pic>
    </p:spTree>
    <p:extLst>
      <p:ext uri="{BB962C8B-B14F-4D97-AF65-F5344CB8AC3E}">
        <p14:creationId xmlns:p14="http://schemas.microsoft.com/office/powerpoint/2010/main" val="119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422210"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4:9; Genesis 3:3</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Fruit--Symbolically</a:t>
            </a:r>
          </a:p>
        </p:txBody>
      </p:sp>
      <p:sp>
        <p:nvSpPr>
          <p:cNvPr id="20" name="TextBox 19"/>
          <p:cNvSpPr txBox="1"/>
          <p:nvPr/>
        </p:nvSpPr>
        <p:spPr>
          <a:xfrm>
            <a:off x="7144421" y="2395108"/>
            <a:ext cx="4815207" cy="2308324"/>
          </a:xfrm>
          <a:prstGeom prst="rect">
            <a:avLst/>
          </a:prstGeom>
          <a:noFill/>
        </p:spPr>
        <p:txBody>
          <a:bodyPr wrap="square" rtlCol="0">
            <a:spAutoFit/>
          </a:bodyPr>
          <a:lstStyle/>
          <a:p>
            <a:r>
              <a:rPr lang="en-US" sz="2400" dirty="0">
                <a:solidFill>
                  <a:schemeClr val="bg1"/>
                </a:solidFill>
                <a:latin typeface="Calibri" panose="020F0502020204030204" pitchFamily="34" charset="0"/>
              </a:rPr>
              <a:t>The Lord has not revealed the nature of the fruit of the tree of knowledge of good and evil, nor has He elaborated on the specific processes that caused Adam and Eve to become mortal.</a:t>
            </a:r>
            <a:endParaRPr lang="en-US" sz="1200" dirty="0">
              <a:solidFill>
                <a:schemeClr val="bg1"/>
              </a:solidFill>
              <a:latin typeface="Calibri" panose="020F0502020204030204" pitchFamily="34" charset="0"/>
            </a:endParaRPr>
          </a:p>
        </p:txBody>
      </p:sp>
      <p:sp>
        <p:nvSpPr>
          <p:cNvPr id="12" name="TextBox 11"/>
          <p:cNvSpPr txBox="1"/>
          <p:nvPr/>
        </p:nvSpPr>
        <p:spPr>
          <a:xfrm>
            <a:off x="412280" y="941447"/>
            <a:ext cx="4815207" cy="1200329"/>
          </a:xfrm>
          <a:prstGeom prst="rect">
            <a:avLst/>
          </a:prstGeom>
          <a:noFill/>
        </p:spPr>
        <p:txBody>
          <a:bodyPr wrap="square" rtlCol="0">
            <a:spAutoFit/>
          </a:bodyPr>
          <a:lstStyle/>
          <a:p>
            <a:r>
              <a:rPr lang="en-US" sz="2400" dirty="0">
                <a:solidFill>
                  <a:schemeClr val="bg1"/>
                </a:solidFill>
                <a:latin typeface="Calibri" panose="020F0502020204030204" pitchFamily="34" charset="0"/>
              </a:rPr>
              <a:t>The world has depicted the fruit eaten as an apple, however we do not know what kind of fruit it was.</a:t>
            </a:r>
          </a:p>
        </p:txBody>
      </p:sp>
      <p:sp>
        <p:nvSpPr>
          <p:cNvPr id="2" name="Rectangle 1"/>
          <p:cNvSpPr/>
          <p:nvPr/>
        </p:nvSpPr>
        <p:spPr>
          <a:xfrm>
            <a:off x="541427" y="3022560"/>
            <a:ext cx="3433044" cy="923330"/>
          </a:xfrm>
          <a:prstGeom prst="rect">
            <a:avLst/>
          </a:prstGeom>
        </p:spPr>
        <p:txBody>
          <a:bodyPr wrap="square">
            <a:spAutoFit/>
          </a:bodyPr>
          <a:lstStyle/>
          <a:p>
            <a:r>
              <a:rPr lang="en-US" i="1" dirty="0">
                <a:solidFill>
                  <a:srgbClr val="FFFF00"/>
                </a:solidFill>
                <a:latin typeface="Palatino"/>
              </a:rPr>
              <a:t>Blessed art thou among women, and blessed is the fruit of thy womb. </a:t>
            </a:r>
            <a:r>
              <a:rPr lang="en-US" sz="1200" i="1" dirty="0">
                <a:solidFill>
                  <a:srgbClr val="FFFF00"/>
                </a:solidFill>
                <a:latin typeface="Palatino"/>
              </a:rPr>
              <a:t>Luke 1:24</a:t>
            </a:r>
            <a:endParaRPr lang="en-US" sz="1200" i="1" dirty="0">
              <a:solidFill>
                <a:srgbClr val="FFFF00"/>
              </a:solidFill>
              <a:latin typeface="Calibri" panose="020F0502020204030204" pitchFamily="34" charset="0"/>
            </a:endParaRPr>
          </a:p>
        </p:txBody>
      </p:sp>
      <p:sp>
        <p:nvSpPr>
          <p:cNvPr id="3" name="Rectangle 2"/>
          <p:cNvSpPr/>
          <p:nvPr/>
        </p:nvSpPr>
        <p:spPr>
          <a:xfrm>
            <a:off x="1578321" y="5006595"/>
            <a:ext cx="4212879" cy="1107996"/>
          </a:xfrm>
          <a:prstGeom prst="rect">
            <a:avLst/>
          </a:prstGeom>
        </p:spPr>
        <p:txBody>
          <a:bodyPr wrap="square">
            <a:spAutoFit/>
          </a:bodyPr>
          <a:lstStyle/>
          <a:p>
            <a:r>
              <a:rPr lang="en-US" i="1" dirty="0">
                <a:solidFill>
                  <a:srgbClr val="FFFF00"/>
                </a:solidFill>
                <a:latin typeface="Palatino"/>
              </a:rPr>
              <a:t>Therefore shall they eat of the fruit of their own way, and be filled with their own devices.</a:t>
            </a:r>
          </a:p>
          <a:p>
            <a:r>
              <a:rPr lang="en-US" sz="1200" i="1" dirty="0">
                <a:solidFill>
                  <a:srgbClr val="FFFF00"/>
                </a:solidFill>
                <a:latin typeface="Palatino"/>
              </a:rPr>
              <a:t>Proverbs 1:31</a:t>
            </a:r>
            <a:endParaRPr lang="en-US" sz="1200" i="1" dirty="0">
              <a:solidFill>
                <a:srgbClr val="FFFF00"/>
              </a:solidFill>
              <a:latin typeface="Calibri" panose="020F0502020204030204" pitchFamily="34" charset="0"/>
            </a:endParaRPr>
          </a:p>
        </p:txBody>
      </p:sp>
      <p:sp>
        <p:nvSpPr>
          <p:cNvPr id="5" name="Rectangle 4"/>
          <p:cNvSpPr/>
          <p:nvPr/>
        </p:nvSpPr>
        <p:spPr>
          <a:xfrm>
            <a:off x="6683275" y="5196006"/>
            <a:ext cx="4723509" cy="1200329"/>
          </a:xfrm>
          <a:prstGeom prst="rect">
            <a:avLst/>
          </a:prstGeom>
        </p:spPr>
        <p:txBody>
          <a:bodyPr wrap="square">
            <a:spAutoFit/>
          </a:bodyPr>
          <a:lstStyle/>
          <a:p>
            <a:r>
              <a:rPr lang="en-US" i="1" dirty="0">
                <a:solidFill>
                  <a:srgbClr val="FFFF00"/>
                </a:solidFill>
                <a:latin typeface="Palatino"/>
              </a:rPr>
              <a:t>And he that </a:t>
            </a:r>
            <a:r>
              <a:rPr lang="en-US" i="1" dirty="0" err="1">
                <a:solidFill>
                  <a:srgbClr val="FFFF00"/>
                </a:solidFill>
                <a:latin typeface="Palatino"/>
              </a:rPr>
              <a:t>reapeth</a:t>
            </a:r>
            <a:r>
              <a:rPr lang="en-US" i="1" dirty="0">
                <a:solidFill>
                  <a:srgbClr val="FFFF00"/>
                </a:solidFill>
                <a:latin typeface="Palatino"/>
              </a:rPr>
              <a:t> </a:t>
            </a:r>
            <a:r>
              <a:rPr lang="en-US" i="1" dirty="0" err="1">
                <a:solidFill>
                  <a:srgbClr val="FFFF00"/>
                </a:solidFill>
                <a:latin typeface="Palatino"/>
              </a:rPr>
              <a:t>receiveth</a:t>
            </a:r>
            <a:r>
              <a:rPr lang="en-US" i="1" dirty="0">
                <a:solidFill>
                  <a:srgbClr val="FFFF00"/>
                </a:solidFill>
                <a:latin typeface="Palatino"/>
              </a:rPr>
              <a:t> wages, and </a:t>
            </a:r>
            <a:r>
              <a:rPr lang="en-US" i="1" dirty="0" err="1">
                <a:solidFill>
                  <a:srgbClr val="FFFF00"/>
                </a:solidFill>
                <a:latin typeface="Palatino"/>
              </a:rPr>
              <a:t>gathereth</a:t>
            </a:r>
            <a:r>
              <a:rPr lang="en-US" i="1" dirty="0">
                <a:solidFill>
                  <a:srgbClr val="FFFF00"/>
                </a:solidFill>
                <a:latin typeface="Palatino"/>
              </a:rPr>
              <a:t> fruit unto life eternal: that both he that </a:t>
            </a:r>
            <a:r>
              <a:rPr lang="en-US" i="1" dirty="0" err="1">
                <a:solidFill>
                  <a:srgbClr val="FFFF00"/>
                </a:solidFill>
                <a:latin typeface="Palatino"/>
              </a:rPr>
              <a:t>soweth</a:t>
            </a:r>
            <a:r>
              <a:rPr lang="en-US" i="1" dirty="0">
                <a:solidFill>
                  <a:srgbClr val="FFFF00"/>
                </a:solidFill>
                <a:latin typeface="Palatino"/>
              </a:rPr>
              <a:t> and he that </a:t>
            </a:r>
            <a:r>
              <a:rPr lang="en-US" i="1" dirty="0" err="1">
                <a:solidFill>
                  <a:srgbClr val="FFFF00"/>
                </a:solidFill>
                <a:latin typeface="Palatino"/>
              </a:rPr>
              <a:t>reapeth</a:t>
            </a:r>
            <a:r>
              <a:rPr lang="en-US" i="1" dirty="0">
                <a:solidFill>
                  <a:srgbClr val="FFFF00"/>
                </a:solidFill>
                <a:latin typeface="Palatino"/>
              </a:rPr>
              <a:t> may rejoice together.</a:t>
            </a:r>
          </a:p>
          <a:p>
            <a:r>
              <a:rPr lang="en-US" i="1" dirty="0">
                <a:solidFill>
                  <a:srgbClr val="FFFF00"/>
                </a:solidFill>
                <a:latin typeface="Palatino"/>
              </a:rPr>
              <a:t>John 4:36</a:t>
            </a:r>
            <a:endParaRPr lang="en-US" i="1" dirty="0">
              <a:solidFill>
                <a:srgbClr val="FFFF00"/>
              </a:solidFill>
              <a:latin typeface="Calibri" panose="020F0502020204030204" pitchFamily="34" charset="0"/>
            </a:endParaRPr>
          </a:p>
        </p:txBody>
      </p:sp>
      <p:pic>
        <p:nvPicPr>
          <p:cNvPr id="6" name="Picture 2" descr="https://s-media-cache-ak0.pinimg.com/236x/30/3d/68/303d688a0cd7f87bd564606db6540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786" y="2114321"/>
            <a:ext cx="22479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4:10</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Truth Be Told</a:t>
            </a:r>
          </a:p>
        </p:txBody>
      </p:sp>
      <p:sp>
        <p:nvSpPr>
          <p:cNvPr id="20" name="TextBox 19"/>
          <p:cNvSpPr txBox="1"/>
          <p:nvPr/>
        </p:nvSpPr>
        <p:spPr>
          <a:xfrm>
            <a:off x="935549" y="1134283"/>
            <a:ext cx="5802033" cy="2123658"/>
          </a:xfrm>
          <a:prstGeom prst="rect">
            <a:avLst/>
          </a:prstGeom>
          <a:noFill/>
        </p:spPr>
        <p:txBody>
          <a:bodyPr wrap="square" rtlCol="0">
            <a:spAutoFit/>
          </a:bodyPr>
          <a:lstStyle/>
          <a:p>
            <a:r>
              <a:rPr lang="en-US" sz="2000" dirty="0">
                <a:solidFill>
                  <a:schemeClr val="bg1"/>
                </a:solidFill>
                <a:latin typeface="Calibri" panose="020F0502020204030204" pitchFamily="34" charset="0"/>
              </a:rPr>
              <a:t>“The devil in tempting Eve told a truth when he said…that she should eat of the tree of knowledge of good and evil [that they] would become as Gods…</a:t>
            </a:r>
          </a:p>
          <a:p>
            <a:r>
              <a:rPr lang="en-US" sz="2000" dirty="0">
                <a:solidFill>
                  <a:schemeClr val="bg1"/>
                </a:solidFill>
                <a:latin typeface="Calibri" panose="020F0502020204030204" pitchFamily="34" charset="0"/>
              </a:rPr>
              <a:t>But it was accompanied with a lie. </a:t>
            </a:r>
          </a:p>
          <a:p>
            <a:r>
              <a:rPr lang="en-US" sz="2000" dirty="0">
                <a:solidFill>
                  <a:schemeClr val="bg1"/>
                </a:solidFill>
                <a:latin typeface="Calibri" panose="020F0502020204030204" pitchFamily="34" charset="0"/>
              </a:rPr>
              <a:t>He never tells the complete truth. The devil had to lie in order to accomplish his purposes.” </a:t>
            </a:r>
          </a:p>
          <a:p>
            <a:r>
              <a:rPr lang="en-US" sz="1200" dirty="0">
                <a:solidFill>
                  <a:schemeClr val="bg1"/>
                </a:solidFill>
                <a:latin typeface="Calibri" panose="020F0502020204030204" pitchFamily="34" charset="0"/>
              </a:rPr>
              <a:t>George Q. Cannon</a:t>
            </a:r>
          </a:p>
        </p:txBody>
      </p:sp>
      <p:sp>
        <p:nvSpPr>
          <p:cNvPr id="11" name="TextBox 10"/>
          <p:cNvSpPr txBox="1"/>
          <p:nvPr/>
        </p:nvSpPr>
        <p:spPr>
          <a:xfrm>
            <a:off x="4902463" y="3208324"/>
            <a:ext cx="3277354" cy="1200329"/>
          </a:xfrm>
          <a:prstGeom prst="rect">
            <a:avLst/>
          </a:prstGeom>
          <a:noFill/>
        </p:spPr>
        <p:txBody>
          <a:bodyPr wrap="square" rtlCol="0">
            <a:spAutoFit/>
          </a:bodyPr>
          <a:lstStyle/>
          <a:p>
            <a:r>
              <a:rPr lang="en-US" sz="2000" dirty="0">
                <a:solidFill>
                  <a:schemeClr val="bg1"/>
                </a:solidFill>
                <a:latin typeface="Calibri" panose="020F0502020204030204" pitchFamily="34" charset="0"/>
              </a:rPr>
              <a:t>“The Father had said that they should die (if they partook of the fruit.)”</a:t>
            </a:r>
          </a:p>
          <a:p>
            <a:r>
              <a:rPr lang="en-US" sz="1200" dirty="0">
                <a:solidFill>
                  <a:schemeClr val="bg1"/>
                </a:solidFill>
                <a:latin typeface="Calibri" panose="020F0502020204030204" pitchFamily="34" charset="0"/>
              </a:rPr>
              <a:t>George Q. Cannon</a:t>
            </a:r>
          </a:p>
        </p:txBody>
      </p:sp>
      <p:pic>
        <p:nvPicPr>
          <p:cNvPr id="3074" name="Picture 2" descr="http://3.bp.blogspot.com/-UtSyA0ybmHI/U2ucJ230bQI/AAAAAAAAqrA/LnYN4uUG_Bs/s1600/snake-and-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8" y="3502843"/>
            <a:ext cx="4096850" cy="2048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lds.org/bc/content/shared/content/images/gospel-library/magazine/en2006lp.nfo:o:4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507" y="830997"/>
            <a:ext cx="3234126" cy="4192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2313" y="5232567"/>
            <a:ext cx="6096000" cy="1107996"/>
          </a:xfrm>
          <a:prstGeom prst="rect">
            <a:avLst/>
          </a:prstGeom>
        </p:spPr>
        <p:txBody>
          <a:bodyPr>
            <a:spAutoFit/>
          </a:bodyPr>
          <a:lstStyle/>
          <a:p>
            <a:r>
              <a:rPr lang="en-US" dirty="0">
                <a:solidFill>
                  <a:schemeClr val="bg1"/>
                </a:solidFill>
                <a:latin typeface="Calibri" panose="020F0502020204030204" pitchFamily="34" charset="0"/>
              </a:rPr>
              <a:t>Because Adam and Eve transgressed this command and partook of the fruit of the tree of the knowledge of good and evil, they were cast out from the presence of the Lord.</a:t>
            </a:r>
          </a:p>
          <a:p>
            <a:r>
              <a:rPr lang="en-US" sz="1200" dirty="0" err="1">
                <a:solidFill>
                  <a:schemeClr val="bg1"/>
                </a:solidFill>
                <a:latin typeface="Calibri" panose="020F0502020204030204" pitchFamily="34" charset="0"/>
              </a:rPr>
              <a:t>lds</a:t>
            </a:r>
            <a:r>
              <a:rPr lang="en-US" sz="1200" dirty="0">
                <a:solidFill>
                  <a:schemeClr val="bg1"/>
                </a:solidFill>
                <a:latin typeface="Calibri" panose="020F0502020204030204" pitchFamily="34" charset="0"/>
              </a:rPr>
              <a:t> topics—Fall of Adam </a:t>
            </a:r>
          </a:p>
        </p:txBody>
      </p:sp>
      <p:pic>
        <p:nvPicPr>
          <p:cNvPr id="5" name="Picture 4">
            <a:extLst>
              <a:ext uri="{FF2B5EF4-FFF2-40B4-BE49-F238E27FC236}">
                <a16:creationId xmlns:a16="http://schemas.microsoft.com/office/drawing/2014/main" id="{4290210F-F5D6-41A1-8C6E-BD2B6B2CA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87" y="185190"/>
            <a:ext cx="741182" cy="988243"/>
          </a:xfrm>
          <a:prstGeom prst="rect">
            <a:avLst/>
          </a:prstGeom>
        </p:spPr>
      </p:pic>
    </p:spTree>
    <p:extLst>
      <p:ext uri="{BB962C8B-B14F-4D97-AF65-F5344CB8AC3E}">
        <p14:creationId xmlns:p14="http://schemas.microsoft.com/office/powerpoint/2010/main" val="38103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59659"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3:17, 4:12; Genesis 3:6</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To Die</a:t>
            </a:r>
          </a:p>
        </p:txBody>
      </p:sp>
      <p:sp>
        <p:nvSpPr>
          <p:cNvPr id="20" name="TextBox 19"/>
          <p:cNvSpPr txBox="1"/>
          <p:nvPr/>
        </p:nvSpPr>
        <p:spPr>
          <a:xfrm>
            <a:off x="363377" y="991986"/>
            <a:ext cx="6607791"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Spiritual Death—Away from the presence of Heavenly Father</a:t>
            </a:r>
          </a:p>
        </p:txBody>
      </p:sp>
      <p:sp>
        <p:nvSpPr>
          <p:cNvPr id="11" name="TextBox 10"/>
          <p:cNvSpPr txBox="1"/>
          <p:nvPr/>
        </p:nvSpPr>
        <p:spPr>
          <a:xfrm>
            <a:off x="2028595" y="2122095"/>
            <a:ext cx="3277354" cy="1200329"/>
          </a:xfrm>
          <a:prstGeom prst="rect">
            <a:avLst/>
          </a:prstGeom>
          <a:noFill/>
        </p:spPr>
        <p:txBody>
          <a:bodyPr wrap="square" rtlCol="0">
            <a:spAutoFit/>
          </a:bodyPr>
          <a:lstStyle/>
          <a:p>
            <a:r>
              <a:rPr lang="en-US" sz="2400" dirty="0">
                <a:solidFill>
                  <a:schemeClr val="bg1"/>
                </a:solidFill>
                <a:latin typeface="Calibri" panose="020F0502020204030204" pitchFamily="34" charset="0"/>
              </a:rPr>
              <a:t>They also became mortal—subject to physical death.</a:t>
            </a:r>
          </a:p>
        </p:txBody>
      </p:sp>
      <p:sp>
        <p:nvSpPr>
          <p:cNvPr id="3" name="Rectangle 2"/>
          <p:cNvSpPr/>
          <p:nvPr/>
        </p:nvSpPr>
        <p:spPr>
          <a:xfrm>
            <a:off x="941614" y="3751471"/>
            <a:ext cx="4648695" cy="830997"/>
          </a:xfrm>
          <a:prstGeom prst="rect">
            <a:avLst/>
          </a:prstGeom>
        </p:spPr>
        <p:txBody>
          <a:bodyPr wrap="square">
            <a:spAutoFit/>
          </a:bodyPr>
          <a:lstStyle/>
          <a:p>
            <a:r>
              <a:rPr lang="en-US" sz="2400" dirty="0">
                <a:solidFill>
                  <a:schemeClr val="bg1"/>
                </a:solidFill>
                <a:latin typeface="Calibri" panose="020F0502020204030204" pitchFamily="34" charset="0"/>
              </a:rPr>
              <a:t>This spiritual and physical death is called the Fall.</a:t>
            </a:r>
          </a:p>
        </p:txBody>
      </p:sp>
      <p:pic>
        <p:nvPicPr>
          <p:cNvPr id="4098" name="Picture 2" descr="https://www.lds.org/bc/content/shared/content/images/gospel-library/manual/450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18" y="1773738"/>
            <a:ext cx="428625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67272" y="5310627"/>
            <a:ext cx="6775010" cy="1200329"/>
          </a:xfrm>
          <a:prstGeom prst="rect">
            <a:avLst/>
          </a:prstGeom>
        </p:spPr>
        <p:txBody>
          <a:bodyPr wrap="square">
            <a:spAutoFit/>
          </a:bodyPr>
          <a:lstStyle/>
          <a:p>
            <a:r>
              <a:rPr lang="en-US" sz="2400" dirty="0">
                <a:solidFill>
                  <a:schemeClr val="bg1"/>
                </a:solidFill>
                <a:latin typeface="Calibri" panose="020F0502020204030204" pitchFamily="34" charset="0"/>
              </a:rPr>
              <a:t>The Lord stated, “Thou </a:t>
            </a:r>
            <a:r>
              <a:rPr lang="en-US" sz="2400" dirty="0" err="1">
                <a:solidFill>
                  <a:schemeClr val="bg1"/>
                </a:solidFill>
                <a:latin typeface="Calibri" panose="020F0502020204030204" pitchFamily="34" charset="0"/>
              </a:rPr>
              <a:t>mayest</a:t>
            </a:r>
            <a:r>
              <a:rPr lang="en-US" sz="2400" dirty="0">
                <a:solidFill>
                  <a:schemeClr val="bg1"/>
                </a:solidFill>
                <a:latin typeface="Calibri" panose="020F0502020204030204" pitchFamily="34" charset="0"/>
              </a:rPr>
              <a:t> choose for thyself”, indicating that the Fall had to occur as a result of human choice.</a:t>
            </a:r>
          </a:p>
        </p:txBody>
      </p:sp>
    </p:spTree>
    <p:extLst>
      <p:ext uri="{BB962C8B-B14F-4D97-AF65-F5344CB8AC3E}">
        <p14:creationId xmlns:p14="http://schemas.microsoft.com/office/powerpoint/2010/main" val="37113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59659" cy="369332"/>
          </a:xfrm>
          <a:prstGeom prst="rect">
            <a:avLst/>
          </a:prstGeom>
          <a:noFill/>
        </p:spPr>
        <p:txBody>
          <a:bodyPr wrap="square" rtlCol="0">
            <a:spAutoFit/>
          </a:bodyPr>
          <a:lstStyle/>
          <a:p>
            <a:r>
              <a:rPr lang="en-US" dirty="0">
                <a:solidFill>
                  <a:schemeClr val="bg1"/>
                </a:solidFill>
                <a:latin typeface="Calibri" panose="020F0502020204030204" pitchFamily="34" charset="0"/>
              </a:rPr>
              <a:t>Moses 4:29</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Fall</a:t>
            </a:r>
          </a:p>
        </p:txBody>
      </p:sp>
      <p:sp>
        <p:nvSpPr>
          <p:cNvPr id="2" name="Rectangle 1"/>
          <p:cNvSpPr/>
          <p:nvPr/>
        </p:nvSpPr>
        <p:spPr>
          <a:xfrm>
            <a:off x="4266445" y="5391807"/>
            <a:ext cx="4709311" cy="1200329"/>
          </a:xfrm>
          <a:prstGeom prst="rect">
            <a:avLst/>
          </a:prstGeom>
        </p:spPr>
        <p:txBody>
          <a:bodyPr wrap="square">
            <a:spAutoFit/>
          </a:bodyPr>
          <a:lstStyle/>
          <a:p>
            <a:r>
              <a:rPr lang="en-US" dirty="0">
                <a:solidFill>
                  <a:schemeClr val="bg1"/>
                </a:solidFill>
                <a:latin typeface="Calibri" panose="020F0502020204030204" pitchFamily="34" charset="0"/>
              </a:rPr>
              <a:t>Because our bodies are mortal—or subject to physical death—we experience additional consequences of the Fall before we die, such as physical imperfections and pain.</a:t>
            </a:r>
          </a:p>
        </p:txBody>
      </p:sp>
      <p:grpSp>
        <p:nvGrpSpPr>
          <p:cNvPr id="10" name="Group 9"/>
          <p:cNvGrpSpPr/>
          <p:nvPr/>
        </p:nvGrpSpPr>
        <p:grpSpPr>
          <a:xfrm>
            <a:off x="985420" y="287966"/>
            <a:ext cx="3116065" cy="2223904"/>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 name="Group 14"/>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3" name="Rectangle 12"/>
            <p:cNvSpPr/>
            <p:nvPr/>
          </p:nvSpPr>
          <p:spPr>
            <a:xfrm>
              <a:off x="875936" y="1087048"/>
              <a:ext cx="2121979" cy="1211695"/>
            </a:xfrm>
            <a:prstGeom prst="rect">
              <a:avLst/>
            </a:prstGeom>
          </p:spPr>
          <p:txBody>
            <a:bodyPr wrap="square">
              <a:spAutoFit/>
            </a:bodyPr>
            <a:lstStyle/>
            <a:p>
              <a:pPr algn="ctr"/>
              <a:r>
                <a:rPr lang="en-US" sz="1600" b="1" dirty="0">
                  <a:latin typeface="Calibri" panose="020F0502020204030204" pitchFamily="34" charset="0"/>
                </a:rPr>
                <a:t>Because of the Fall, all mankind will experience physical death</a:t>
              </a:r>
              <a:r>
                <a:rPr lang="en-US" sz="1600" dirty="0">
                  <a:latin typeface="Calibri" panose="020F0502020204030204" pitchFamily="34" charset="0"/>
                </a:rPr>
                <a:t> </a:t>
              </a:r>
              <a:endParaRPr lang="en-US" sz="1600" i="1" dirty="0">
                <a:latin typeface="Calibri" panose="020F0502020204030204" pitchFamily="34" charset="0"/>
              </a:endParaRPr>
            </a:p>
          </p:txBody>
        </p:sp>
      </p:grpSp>
      <p:sp>
        <p:nvSpPr>
          <p:cNvPr id="5" name="Rectangle 4"/>
          <p:cNvSpPr/>
          <p:nvPr/>
        </p:nvSpPr>
        <p:spPr>
          <a:xfrm>
            <a:off x="383335" y="2570388"/>
            <a:ext cx="6096000" cy="1477328"/>
          </a:xfrm>
          <a:prstGeom prst="rect">
            <a:avLst/>
          </a:prstGeom>
        </p:spPr>
        <p:txBody>
          <a:bodyPr>
            <a:spAutoFit/>
          </a:bodyPr>
          <a:lstStyle/>
          <a:p>
            <a:r>
              <a:rPr lang="en-US" dirty="0">
                <a:solidFill>
                  <a:schemeClr val="bg1"/>
                </a:solidFill>
                <a:latin typeface="Calibri" panose="020F0502020204030204" pitchFamily="34" charset="0"/>
              </a:rPr>
              <a:t>If Adam and Eve had not partaken of the fruit, they would not have had the opportunity to have children in mortality. Therefore, we would not have been able to come to earth to receive physical bodies, be tested, and prepare for eternal life—frustrating the plan of salvation.</a:t>
            </a:r>
          </a:p>
        </p:txBody>
      </p:sp>
      <p:sp>
        <p:nvSpPr>
          <p:cNvPr id="26" name="Rectangle 25"/>
          <p:cNvSpPr/>
          <p:nvPr/>
        </p:nvSpPr>
        <p:spPr>
          <a:xfrm>
            <a:off x="6268685" y="685030"/>
            <a:ext cx="5445897" cy="1938992"/>
          </a:xfrm>
          <a:prstGeom prst="rect">
            <a:avLst/>
          </a:prstGeom>
        </p:spPr>
        <p:txBody>
          <a:bodyPr wrap="square">
            <a:spAutoFit/>
          </a:bodyPr>
          <a:lstStyle/>
          <a:p>
            <a:r>
              <a:rPr lang="en-US" dirty="0">
                <a:solidFill>
                  <a:schemeClr val="bg1"/>
                </a:solidFill>
                <a:latin typeface="Calibri" panose="020F0502020204030204" pitchFamily="34" charset="0"/>
              </a:rPr>
              <a:t>“Adam had the privilege of making a choice, with the penalty of death awaiting him if he ate the fruit of the tree. We may assume that Adam would not have eaten if Eve had not partaken. When she did, Adam realized that he had to partake or he and Eve would have been separated forever.” </a:t>
            </a:r>
          </a:p>
          <a:p>
            <a:r>
              <a:rPr lang="en-US" sz="1200" dirty="0">
                <a:solidFill>
                  <a:schemeClr val="bg1"/>
                </a:solidFill>
                <a:latin typeface="Calibri" panose="020F0502020204030204" pitchFamily="34" charset="0"/>
              </a:rPr>
              <a:t>Joseph Fielding Smith</a:t>
            </a:r>
          </a:p>
        </p:txBody>
      </p:sp>
      <p:grpSp>
        <p:nvGrpSpPr>
          <p:cNvPr id="7" name="Group 6"/>
          <p:cNvGrpSpPr/>
          <p:nvPr/>
        </p:nvGrpSpPr>
        <p:grpSpPr>
          <a:xfrm>
            <a:off x="6956753" y="2689861"/>
            <a:ext cx="3576118" cy="2137178"/>
            <a:chOff x="7001585" y="3066072"/>
            <a:chExt cx="3576118" cy="2137178"/>
          </a:xfrm>
        </p:grpSpPr>
        <p:pic>
          <p:nvPicPr>
            <p:cNvPr id="2050" name="Picture 2" descr="http://blog.websitetemplates.bz/wp-content/uploads/2012/12/abstract_fruits_hands_mechanical_digital_art_artwork_apples.jpg"/>
            <p:cNvPicPr>
              <a:picLocks noChangeAspect="1" noChangeArrowheads="1"/>
            </p:cNvPicPr>
            <p:nvPr/>
          </p:nvPicPr>
          <p:blipFill rotWithShape="1">
            <a:blip r:embed="rId3">
              <a:extLst>
                <a:ext uri="{28A0092B-C50C-407E-A947-70E740481C1C}">
                  <a14:useLocalDpi xmlns:a14="http://schemas.microsoft.com/office/drawing/2010/main" val="0"/>
                </a:ext>
              </a:extLst>
            </a:blip>
            <a:srcRect l="4136" t="9980" r="101" b="16674"/>
            <a:stretch/>
          </p:blipFill>
          <p:spPr bwMode="auto">
            <a:xfrm>
              <a:off x="7001585" y="3066072"/>
              <a:ext cx="3576118" cy="2054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01585" y="4957029"/>
              <a:ext cx="843501" cy="246221"/>
            </a:xfrm>
            <a:prstGeom prst="rect">
              <a:avLst/>
            </a:prstGeom>
          </p:spPr>
          <p:txBody>
            <a:bodyPr wrap="none">
              <a:spAutoFit/>
            </a:bodyPr>
            <a:lstStyle/>
            <a:p>
              <a:r>
                <a:rPr lang="en-US" sz="1000" dirty="0">
                  <a:solidFill>
                    <a:schemeClr val="bg1"/>
                  </a:solidFill>
                  <a:latin typeface="Calibri" panose="020F0502020204030204" pitchFamily="34" charset="0"/>
                </a:rPr>
                <a:t>Adam </a:t>
              </a:r>
              <a:r>
                <a:rPr lang="en-US" sz="1000" dirty="0" err="1">
                  <a:solidFill>
                    <a:schemeClr val="bg1"/>
                  </a:solidFill>
                  <a:latin typeface="Calibri" panose="020F0502020204030204" pitchFamily="34" charset="0"/>
                </a:rPr>
                <a:t>Spizak</a:t>
              </a:r>
              <a:endParaRPr lang="en-US" sz="1000" dirty="0">
                <a:solidFill>
                  <a:schemeClr val="bg1"/>
                </a:solidFill>
                <a:latin typeface="Calibri" panose="020F0502020204030204" pitchFamily="34"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420" y="4517142"/>
            <a:ext cx="2951034" cy="1967356"/>
          </a:xfrm>
          <a:prstGeom prst="rect">
            <a:avLst/>
          </a:prstGeom>
        </p:spPr>
      </p:pic>
      <p:pic>
        <p:nvPicPr>
          <p:cNvPr id="2052" name="Picture 4" descr="http://thumbs.dreamstime.com/x/old-hands-praying-96589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33" y="4942154"/>
            <a:ext cx="2576944" cy="172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6"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TotalTime>
  <Words>2463</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 Display</vt:lpstr>
      <vt:lpstr>arial</vt:lpstr>
      <vt:lpstr>arial</vt:lpstr>
      <vt:lpstr>Calibri</vt:lpstr>
      <vt:lpstr>Eras Bold ITC</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2025-07-31T15:48:43Z</dcterms:created>
  <dcterms:modified xsi:type="dcterms:W3CDTF">2025-08-01T15:16:47Z</dcterms:modified>
</cp:coreProperties>
</file>