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9" r:id="rId4"/>
    <p:sldId id="276" r:id="rId5"/>
    <p:sldId id="275" r:id="rId6"/>
    <p:sldId id="277" r:id="rId7"/>
    <p:sldId id="261" r:id="rId8"/>
    <p:sldId id="262" r:id="rId9"/>
    <p:sldId id="263" r:id="rId10"/>
    <p:sldId id="264" r:id="rId11"/>
    <p:sldId id="269" r:id="rId12"/>
    <p:sldId id="265" r:id="rId13"/>
    <p:sldId id="270" r:id="rId14"/>
    <p:sldId id="271" r:id="rId15"/>
    <p:sldId id="272" r:id="rId16"/>
    <p:sldId id="258" r:id="rId17"/>
    <p:sldId id="274" r:id="rId18"/>
    <p:sldId id="266" r:id="rId19"/>
    <p:sldId id="273" r:id="rId20"/>
  </p:sldIdLst>
  <p:sldSz cx="12192000" cy="6858000"/>
  <p:notesSz cx="6858000" cy="9144000"/>
  <p:embeddedFontLst>
    <p:embeddedFont>
      <p:font typeface="Arial Black" panose="020B0A04020102020204" pitchFamily="34" charset="0"/>
      <p:bold r:id="rId21"/>
    </p:embeddedFont>
    <p:embeddedFont>
      <p:font typeface="Colonna MT" panose="04020805060202030203" pitchFamily="82" charset="0"/>
      <p:regular r:id="rId22"/>
    </p:embeddedFont>
    <p:embeddedFont>
      <p:font typeface="Comic Sans MS" panose="030F0702030302020204" pitchFamily="66" charset="0"/>
      <p:regular r:id="rId23"/>
      <p:bold r:id="rId24"/>
      <p:italic r:id="rId25"/>
      <p:bold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9C9A"/>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87" d="100"/>
          <a:sy n="87" d="100"/>
        </p:scale>
        <p:origin x="60" y="5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6640F02-2470-4BA5-B940-A332D609D9BD}" type="datetimeFigureOut">
              <a:rPr lang="en-US" smtClean="0"/>
              <a:t>8/1/2025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CCCD23-E0DD-4912-B105-080D7811897B}" type="slidenum">
              <a:rPr lang="en-US" smtClean="0"/>
              <a:t>‹#›</a:t>
            </a:fld>
            <a:endParaRPr lang="en-US"/>
          </a:p>
        </p:txBody>
      </p:sp>
    </p:spTree>
    <p:extLst>
      <p:ext uri="{BB962C8B-B14F-4D97-AF65-F5344CB8AC3E}">
        <p14:creationId xmlns:p14="http://schemas.microsoft.com/office/powerpoint/2010/main" val="454182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640F02-2470-4BA5-B940-A332D609D9BD}" type="datetimeFigureOut">
              <a:rPr lang="en-US" smtClean="0"/>
              <a:t>8/1/2025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CCCD23-E0DD-4912-B105-080D7811897B}" type="slidenum">
              <a:rPr lang="en-US" smtClean="0"/>
              <a:t>‹#›</a:t>
            </a:fld>
            <a:endParaRPr lang="en-US"/>
          </a:p>
        </p:txBody>
      </p:sp>
    </p:spTree>
    <p:extLst>
      <p:ext uri="{BB962C8B-B14F-4D97-AF65-F5344CB8AC3E}">
        <p14:creationId xmlns:p14="http://schemas.microsoft.com/office/powerpoint/2010/main" val="1596087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640F02-2470-4BA5-B940-A332D609D9BD}" type="datetimeFigureOut">
              <a:rPr lang="en-US" smtClean="0"/>
              <a:t>8/1/2025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CCCD23-E0DD-4912-B105-080D7811897B}" type="slidenum">
              <a:rPr lang="en-US" smtClean="0"/>
              <a:t>‹#›</a:t>
            </a:fld>
            <a:endParaRPr lang="en-US"/>
          </a:p>
        </p:txBody>
      </p:sp>
    </p:spTree>
    <p:extLst>
      <p:ext uri="{BB962C8B-B14F-4D97-AF65-F5344CB8AC3E}">
        <p14:creationId xmlns:p14="http://schemas.microsoft.com/office/powerpoint/2010/main" val="4137238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640F02-2470-4BA5-B940-A332D609D9BD}" type="datetimeFigureOut">
              <a:rPr lang="en-US" smtClean="0"/>
              <a:t>8/1/2025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CCCD23-E0DD-4912-B105-080D7811897B}" type="slidenum">
              <a:rPr lang="en-US" smtClean="0"/>
              <a:t>‹#›</a:t>
            </a:fld>
            <a:endParaRPr lang="en-US"/>
          </a:p>
        </p:txBody>
      </p:sp>
    </p:spTree>
    <p:extLst>
      <p:ext uri="{BB962C8B-B14F-4D97-AF65-F5344CB8AC3E}">
        <p14:creationId xmlns:p14="http://schemas.microsoft.com/office/powerpoint/2010/main" val="2532240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640F02-2470-4BA5-B940-A332D609D9BD}" type="datetimeFigureOut">
              <a:rPr lang="en-US" smtClean="0"/>
              <a:t>8/1/2025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CCCD23-E0DD-4912-B105-080D7811897B}" type="slidenum">
              <a:rPr lang="en-US" smtClean="0"/>
              <a:t>‹#›</a:t>
            </a:fld>
            <a:endParaRPr lang="en-US"/>
          </a:p>
        </p:txBody>
      </p:sp>
    </p:spTree>
    <p:extLst>
      <p:ext uri="{BB962C8B-B14F-4D97-AF65-F5344CB8AC3E}">
        <p14:creationId xmlns:p14="http://schemas.microsoft.com/office/powerpoint/2010/main" val="3965950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6640F02-2470-4BA5-B940-A332D609D9BD}" type="datetimeFigureOut">
              <a:rPr lang="en-US" smtClean="0"/>
              <a:t>8/1/2025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CCCD23-E0DD-4912-B105-080D7811897B}" type="slidenum">
              <a:rPr lang="en-US" smtClean="0"/>
              <a:t>‹#›</a:t>
            </a:fld>
            <a:endParaRPr lang="en-US"/>
          </a:p>
        </p:txBody>
      </p:sp>
    </p:spTree>
    <p:extLst>
      <p:ext uri="{BB962C8B-B14F-4D97-AF65-F5344CB8AC3E}">
        <p14:creationId xmlns:p14="http://schemas.microsoft.com/office/powerpoint/2010/main" val="535520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6640F02-2470-4BA5-B940-A332D609D9BD}" type="datetimeFigureOut">
              <a:rPr lang="en-US" smtClean="0"/>
              <a:t>8/1/2025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CCCD23-E0DD-4912-B105-080D7811897B}" type="slidenum">
              <a:rPr lang="en-US" smtClean="0"/>
              <a:t>‹#›</a:t>
            </a:fld>
            <a:endParaRPr lang="en-US"/>
          </a:p>
        </p:txBody>
      </p:sp>
    </p:spTree>
    <p:extLst>
      <p:ext uri="{BB962C8B-B14F-4D97-AF65-F5344CB8AC3E}">
        <p14:creationId xmlns:p14="http://schemas.microsoft.com/office/powerpoint/2010/main" val="3853593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6640F02-2470-4BA5-B940-A332D609D9BD}" type="datetimeFigureOut">
              <a:rPr lang="en-US" smtClean="0"/>
              <a:t>8/1/2025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CCCD23-E0DD-4912-B105-080D7811897B}" type="slidenum">
              <a:rPr lang="en-US" smtClean="0"/>
              <a:t>‹#›</a:t>
            </a:fld>
            <a:endParaRPr lang="en-US"/>
          </a:p>
        </p:txBody>
      </p:sp>
    </p:spTree>
    <p:extLst>
      <p:ext uri="{BB962C8B-B14F-4D97-AF65-F5344CB8AC3E}">
        <p14:creationId xmlns:p14="http://schemas.microsoft.com/office/powerpoint/2010/main" val="3386106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640F02-2470-4BA5-B940-A332D609D9BD}" type="datetimeFigureOut">
              <a:rPr lang="en-US" smtClean="0"/>
              <a:t>8/1/2025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CCCD23-E0DD-4912-B105-080D7811897B}" type="slidenum">
              <a:rPr lang="en-US" smtClean="0"/>
              <a:t>‹#›</a:t>
            </a:fld>
            <a:endParaRPr lang="en-US"/>
          </a:p>
        </p:txBody>
      </p:sp>
    </p:spTree>
    <p:extLst>
      <p:ext uri="{BB962C8B-B14F-4D97-AF65-F5344CB8AC3E}">
        <p14:creationId xmlns:p14="http://schemas.microsoft.com/office/powerpoint/2010/main" val="296386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640F02-2470-4BA5-B940-A332D609D9BD}" type="datetimeFigureOut">
              <a:rPr lang="en-US" smtClean="0"/>
              <a:t>8/1/2025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CCCD23-E0DD-4912-B105-080D7811897B}" type="slidenum">
              <a:rPr lang="en-US" smtClean="0"/>
              <a:t>‹#›</a:t>
            </a:fld>
            <a:endParaRPr lang="en-US"/>
          </a:p>
        </p:txBody>
      </p:sp>
    </p:spTree>
    <p:extLst>
      <p:ext uri="{BB962C8B-B14F-4D97-AF65-F5344CB8AC3E}">
        <p14:creationId xmlns:p14="http://schemas.microsoft.com/office/powerpoint/2010/main" val="1043602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640F02-2470-4BA5-B940-A332D609D9BD}" type="datetimeFigureOut">
              <a:rPr lang="en-US" smtClean="0"/>
              <a:t>8/1/2025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CCCD23-E0DD-4912-B105-080D7811897B}" type="slidenum">
              <a:rPr lang="en-US" smtClean="0"/>
              <a:t>‹#›</a:t>
            </a:fld>
            <a:endParaRPr lang="en-US"/>
          </a:p>
        </p:txBody>
      </p:sp>
    </p:spTree>
    <p:extLst>
      <p:ext uri="{BB962C8B-B14F-4D97-AF65-F5344CB8AC3E}">
        <p14:creationId xmlns:p14="http://schemas.microsoft.com/office/powerpoint/2010/main" val="1866146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640F02-2470-4BA5-B940-A332D609D9BD}" type="datetimeFigureOut">
              <a:rPr lang="en-US" smtClean="0"/>
              <a:t>8/1/2025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CCCD23-E0DD-4912-B105-080D7811897B}" type="slidenum">
              <a:rPr lang="en-US" smtClean="0"/>
              <a:t>‹#›</a:t>
            </a:fld>
            <a:endParaRPr lang="en-US"/>
          </a:p>
        </p:txBody>
      </p:sp>
    </p:spTree>
    <p:extLst>
      <p:ext uri="{BB962C8B-B14F-4D97-AF65-F5344CB8AC3E}">
        <p14:creationId xmlns:p14="http://schemas.microsoft.com/office/powerpoint/2010/main" val="28904057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jpe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jpe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30.png"/><Relationship Id="rId4" Type="http://schemas.openxmlformats.org/officeDocument/2006/relationships/image" Target="../media/image29.gif"/></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jpg"/></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36.jp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jpe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8ADDCE-308D-4CCB-AAE3-6A5AF91C91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577913"/>
            <a:ext cx="12192000" cy="1785104"/>
          </a:xfrm>
          <a:prstGeom prst="rect">
            <a:avLst/>
          </a:prstGeom>
          <a:noFill/>
        </p:spPr>
        <p:txBody>
          <a:bodyPr wrap="square" rtlCol="0">
            <a:spAutoFit/>
          </a:bodyPr>
          <a:lstStyle/>
          <a:p>
            <a:pPr algn="ctr"/>
            <a:r>
              <a:rPr lang="en-US" sz="6600" dirty="0">
                <a:latin typeface="Arial Black" panose="020B0A04020102020204" pitchFamily="34" charset="0"/>
              </a:rPr>
              <a:t>Adam and Eve</a:t>
            </a:r>
          </a:p>
          <a:p>
            <a:pPr algn="ctr"/>
            <a:r>
              <a:rPr lang="en-US" sz="4400" dirty="0">
                <a:latin typeface="Arial Black" panose="020B0A04020102020204" pitchFamily="34" charset="0"/>
              </a:rPr>
              <a:t>Moses 4:5-32; 5:1-15 Part 2</a:t>
            </a:r>
          </a:p>
        </p:txBody>
      </p:sp>
      <p:grpSp>
        <p:nvGrpSpPr>
          <p:cNvPr id="7" name="Group 6"/>
          <p:cNvGrpSpPr/>
          <p:nvPr/>
        </p:nvGrpSpPr>
        <p:grpSpPr>
          <a:xfrm>
            <a:off x="1003951" y="2222303"/>
            <a:ext cx="1894738" cy="3986091"/>
            <a:chOff x="6196511" y="1887967"/>
            <a:chExt cx="1565766" cy="3294010"/>
          </a:xfrm>
          <a:solidFill>
            <a:schemeClr val="tx1"/>
          </a:solidFill>
        </p:grpSpPr>
        <p:grpSp>
          <p:nvGrpSpPr>
            <p:cNvPr id="8" name="Group 7"/>
            <p:cNvGrpSpPr/>
            <p:nvPr/>
          </p:nvGrpSpPr>
          <p:grpSpPr>
            <a:xfrm>
              <a:off x="6196511" y="1887967"/>
              <a:ext cx="1565766" cy="3294010"/>
              <a:chOff x="6196511" y="1887967"/>
              <a:chExt cx="1565766" cy="3294010"/>
            </a:xfrm>
            <a:grpFill/>
          </p:grpSpPr>
          <p:sp>
            <p:nvSpPr>
              <p:cNvPr id="10" name="Oval 9"/>
              <p:cNvSpPr/>
              <p:nvPr/>
            </p:nvSpPr>
            <p:spPr>
              <a:xfrm rot="2387893">
                <a:off x="6902699" y="4825347"/>
                <a:ext cx="421151" cy="292113"/>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8159777">
                <a:off x="6521699" y="4825345"/>
                <a:ext cx="421151" cy="292113"/>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p:cNvSpPr/>
              <p:nvPr/>
            </p:nvSpPr>
            <p:spPr>
              <a:xfrm>
                <a:off x="6477000" y="3124200"/>
                <a:ext cx="990600" cy="1828800"/>
              </a:xfrm>
              <a:prstGeom prst="trapezoid">
                <a:avLst>
                  <a:gd name="adj" fmla="val 2806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2387893">
                <a:off x="7341126" y="3569341"/>
                <a:ext cx="421151" cy="292113"/>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7204752">
                <a:off x="6156138" y="3548415"/>
                <a:ext cx="415962" cy="335216"/>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rot="1673599">
                <a:off x="6340113" y="2896387"/>
                <a:ext cx="439615" cy="830600"/>
              </a:xfrm>
              <a:prstGeom prst="trapezoid">
                <a:avLst>
                  <a:gd name="adj" fmla="val 3996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rot="19808278">
                <a:off x="7114631" y="2933168"/>
                <a:ext cx="439615" cy="827580"/>
              </a:xfrm>
              <a:prstGeom prst="trapezoid">
                <a:avLst>
                  <a:gd name="adj" fmla="val 2886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6626469" y="4019774"/>
                <a:ext cx="615462" cy="155986"/>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7033590" y="2927872"/>
                <a:ext cx="357809" cy="2025127"/>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6477001" y="2927872"/>
                <a:ext cx="381000" cy="2025128"/>
              </a:xfrm>
              <a:prstGeom prst="roundRect">
                <a:avLst>
                  <a:gd name="adj" fmla="val 4187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714392" y="2771887"/>
                <a:ext cx="483577" cy="46795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626469" y="2147944"/>
                <a:ext cx="615462" cy="93591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loud 21"/>
              <p:cNvSpPr/>
              <p:nvPr/>
            </p:nvSpPr>
            <p:spPr>
              <a:xfrm rot="3184928">
                <a:off x="6798074" y="2084122"/>
                <a:ext cx="623944" cy="439615"/>
              </a:xfrm>
              <a:prstGeom prst="clou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loud 22"/>
              <p:cNvSpPr/>
              <p:nvPr/>
            </p:nvSpPr>
            <p:spPr>
              <a:xfrm>
                <a:off x="6582508" y="1887967"/>
                <a:ext cx="571500" cy="623944"/>
              </a:xfrm>
              <a:prstGeom prst="clou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Oval 8"/>
            <p:cNvSpPr/>
            <p:nvPr/>
          </p:nvSpPr>
          <p:spPr>
            <a:xfrm rot="7204752">
              <a:off x="6812373" y="2097169"/>
              <a:ext cx="415962" cy="3352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2968380" y="2323996"/>
            <a:ext cx="1527420" cy="3747858"/>
            <a:chOff x="4545037" y="2116953"/>
            <a:chExt cx="1262223" cy="3097139"/>
          </a:xfrm>
          <a:solidFill>
            <a:schemeClr val="tx1"/>
          </a:solidFill>
        </p:grpSpPr>
        <p:grpSp>
          <p:nvGrpSpPr>
            <p:cNvPr id="25" name="Group 24"/>
            <p:cNvGrpSpPr/>
            <p:nvPr/>
          </p:nvGrpSpPr>
          <p:grpSpPr>
            <a:xfrm>
              <a:off x="4545037" y="2116953"/>
              <a:ext cx="1262223" cy="3097139"/>
              <a:chOff x="10747838" y="2440038"/>
              <a:chExt cx="1262223" cy="3097139"/>
            </a:xfrm>
            <a:grpFill/>
          </p:grpSpPr>
          <p:sp>
            <p:nvSpPr>
              <p:cNvPr id="28" name="Oval 27"/>
              <p:cNvSpPr/>
              <p:nvPr/>
            </p:nvSpPr>
            <p:spPr>
              <a:xfrm rot="18542915">
                <a:off x="10924958" y="5215260"/>
                <a:ext cx="415962" cy="21980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rot="14290252">
                <a:off x="11385632" y="5219292"/>
                <a:ext cx="415962" cy="21980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29"/>
              <p:cNvSpPr/>
              <p:nvPr/>
            </p:nvSpPr>
            <p:spPr>
              <a:xfrm>
                <a:off x="10815475" y="4583576"/>
                <a:ext cx="1077059" cy="729858"/>
              </a:xfrm>
              <a:prstGeom prst="trapezoid">
                <a:avLst>
                  <a:gd name="adj" fmla="val 3527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loud 30"/>
              <p:cNvSpPr/>
              <p:nvPr/>
            </p:nvSpPr>
            <p:spPr>
              <a:xfrm>
                <a:off x="10837457" y="2544029"/>
                <a:ext cx="1055077" cy="1559859"/>
              </a:xfrm>
              <a:prstGeom prst="clou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rot="18542915">
                <a:off x="10649761" y="4133403"/>
                <a:ext cx="415962" cy="21980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2387893">
                <a:off x="11658369" y="4154900"/>
                <a:ext cx="351692" cy="259976"/>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3"/>
              <p:cNvSpPr/>
              <p:nvPr/>
            </p:nvSpPr>
            <p:spPr>
              <a:xfrm rot="2280925">
                <a:off x="10819371" y="3606404"/>
                <a:ext cx="439615" cy="740300"/>
              </a:xfrm>
              <a:prstGeom prst="trapezoid">
                <a:avLst>
                  <a:gd name="adj" fmla="val 2886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apezoid 34"/>
              <p:cNvSpPr/>
              <p:nvPr/>
            </p:nvSpPr>
            <p:spPr>
              <a:xfrm rot="19556788">
                <a:off x="11461317" y="3588336"/>
                <a:ext cx="439615" cy="729858"/>
              </a:xfrm>
              <a:prstGeom prst="trapezoid">
                <a:avLst>
                  <a:gd name="adj" fmla="val 3527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apezoid 35"/>
              <p:cNvSpPr/>
              <p:nvPr/>
            </p:nvSpPr>
            <p:spPr>
              <a:xfrm>
                <a:off x="10925380" y="4259873"/>
                <a:ext cx="835269" cy="729858"/>
              </a:xfrm>
              <a:prstGeom prst="trapezoid">
                <a:avLst>
                  <a:gd name="adj" fmla="val 3527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a:off x="11057264" y="3583935"/>
                <a:ext cx="615462" cy="987911"/>
              </a:xfrm>
              <a:prstGeom prst="roundRect">
                <a:avLst>
                  <a:gd name="adj" fmla="val 2423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a:off x="11057264" y="4415859"/>
                <a:ext cx="615462" cy="155986"/>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rot="3629068">
                <a:off x="11178993" y="4690347"/>
                <a:ext cx="635774" cy="99822"/>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rot="4838901">
                <a:off x="11096067" y="4689204"/>
                <a:ext cx="635774" cy="99822"/>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rot="3629068">
                <a:off x="11278974" y="4411050"/>
                <a:ext cx="162926" cy="11360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Isosceles Triangle 41"/>
              <p:cNvSpPr/>
              <p:nvPr/>
            </p:nvSpPr>
            <p:spPr>
              <a:xfrm rot="10800000">
                <a:off x="11233110" y="3583935"/>
                <a:ext cx="307731" cy="311972"/>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11101226" y="2804005"/>
                <a:ext cx="571500" cy="83192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loud 43"/>
              <p:cNvSpPr/>
              <p:nvPr/>
            </p:nvSpPr>
            <p:spPr>
              <a:xfrm>
                <a:off x="10925380" y="2440038"/>
                <a:ext cx="835269" cy="571948"/>
              </a:xfrm>
              <a:prstGeom prst="clou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p:cNvSpPr/>
            <p:nvPr/>
          </p:nvSpPr>
          <p:spPr>
            <a:xfrm rot="3602381">
              <a:off x="5282061" y="2334512"/>
              <a:ext cx="319249" cy="2861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3602381">
              <a:off x="4746663" y="2417866"/>
              <a:ext cx="303522" cy="27209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TextBox 44"/>
          <p:cNvSpPr txBox="1"/>
          <p:nvPr/>
        </p:nvSpPr>
        <p:spPr>
          <a:xfrm>
            <a:off x="5258549" y="3436539"/>
            <a:ext cx="7961397" cy="1077218"/>
          </a:xfrm>
          <a:prstGeom prst="rect">
            <a:avLst/>
          </a:prstGeom>
          <a:noFill/>
        </p:spPr>
        <p:txBody>
          <a:bodyPr wrap="square" rtlCol="0">
            <a:spAutoFit/>
          </a:bodyPr>
          <a:lstStyle/>
          <a:p>
            <a:r>
              <a:rPr lang="en-US" sz="3200" b="1" i="1" dirty="0"/>
              <a:t>Adam fell that men might be</a:t>
            </a:r>
          </a:p>
          <a:p>
            <a:pPr algn="ctr"/>
            <a:r>
              <a:rPr lang="en-US" sz="3200" b="1" i="1" dirty="0"/>
              <a:t>2 Nephi 2:25</a:t>
            </a:r>
          </a:p>
        </p:txBody>
      </p:sp>
    </p:spTree>
    <p:extLst>
      <p:ext uri="{BB962C8B-B14F-4D97-AF65-F5344CB8AC3E}">
        <p14:creationId xmlns:p14="http://schemas.microsoft.com/office/powerpoint/2010/main" val="2912193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 y="0"/>
            <a:ext cx="12192001" cy="6860716"/>
          </a:xfrm>
          <a:prstGeom prst="rect">
            <a:avLst/>
          </a:prstGeom>
        </p:spPr>
      </p:pic>
      <p:sp>
        <p:nvSpPr>
          <p:cNvPr id="5" name="TextBox 4"/>
          <p:cNvSpPr txBox="1"/>
          <p:nvPr/>
        </p:nvSpPr>
        <p:spPr>
          <a:xfrm>
            <a:off x="0" y="6488668"/>
            <a:ext cx="1502875" cy="369332"/>
          </a:xfrm>
          <a:prstGeom prst="rect">
            <a:avLst/>
          </a:prstGeom>
          <a:noFill/>
        </p:spPr>
        <p:txBody>
          <a:bodyPr wrap="square" rtlCol="0">
            <a:spAutoFit/>
          </a:bodyPr>
          <a:lstStyle/>
          <a:p>
            <a:r>
              <a:rPr lang="en-US" dirty="0"/>
              <a:t>Moses 5:5-7</a:t>
            </a:r>
          </a:p>
        </p:txBody>
      </p:sp>
      <p:sp>
        <p:nvSpPr>
          <p:cNvPr id="6" name="TextBox 5"/>
          <p:cNvSpPr txBox="1"/>
          <p:nvPr/>
        </p:nvSpPr>
        <p:spPr>
          <a:xfrm>
            <a:off x="0" y="0"/>
            <a:ext cx="12192000" cy="923330"/>
          </a:xfrm>
          <a:prstGeom prst="rect">
            <a:avLst/>
          </a:prstGeom>
          <a:noFill/>
        </p:spPr>
        <p:txBody>
          <a:bodyPr wrap="square" rtlCol="0">
            <a:spAutoFit/>
          </a:bodyPr>
          <a:lstStyle/>
          <a:p>
            <a:pPr algn="ctr"/>
            <a:r>
              <a:rPr lang="en-US" sz="5400" dirty="0">
                <a:latin typeface="Arial Black" panose="020B0A04020102020204" pitchFamily="34" charset="0"/>
              </a:rPr>
              <a:t>Overcoming Effects of Death</a:t>
            </a:r>
          </a:p>
        </p:txBody>
      </p:sp>
      <p:sp>
        <p:nvSpPr>
          <p:cNvPr id="19" name="TextBox 18"/>
          <p:cNvSpPr txBox="1"/>
          <p:nvPr/>
        </p:nvSpPr>
        <p:spPr>
          <a:xfrm>
            <a:off x="240431" y="1182543"/>
            <a:ext cx="4585600" cy="1323439"/>
          </a:xfrm>
          <a:prstGeom prst="rect">
            <a:avLst/>
          </a:prstGeom>
          <a:noFill/>
        </p:spPr>
        <p:txBody>
          <a:bodyPr wrap="square" rtlCol="0">
            <a:spAutoFit/>
          </a:bodyPr>
          <a:lstStyle/>
          <a:p>
            <a:r>
              <a:rPr lang="en-US" sz="2000" b="1" dirty="0"/>
              <a:t> Offering the firstlings of their flocks:</a:t>
            </a:r>
          </a:p>
          <a:p>
            <a:endParaRPr lang="en-US" sz="2000" b="1" dirty="0"/>
          </a:p>
          <a:p>
            <a:r>
              <a:rPr lang="en-US" sz="2000" b="1" dirty="0"/>
              <a:t>To sacrifice the firstborn male lambs upon an altar.</a:t>
            </a:r>
            <a:endParaRPr lang="en-US" sz="1200" b="1" dirty="0"/>
          </a:p>
        </p:txBody>
      </p:sp>
      <p:pic>
        <p:nvPicPr>
          <p:cNvPr id="7172" name="Picture 4" descr="https://s-media-cache-ak0.pinimg.com/236x/19/6d/eb/196deb94accdb03176dfeb736244683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9864" y="2291535"/>
            <a:ext cx="2247900" cy="2828925"/>
          </a:xfrm>
          <a:prstGeom prst="rect">
            <a:avLst/>
          </a:prstGeom>
          <a:noFill/>
          <a:extLst>
            <a:ext uri="{909E8E84-426E-40DD-AFC4-6F175D3DCCD1}">
              <a14:hiddenFill xmlns:a14="http://schemas.microsoft.com/office/drawing/2010/main">
                <a:solidFill>
                  <a:srgbClr val="FFFFFF"/>
                </a:solidFill>
              </a14:hiddenFill>
            </a:ext>
          </a:extLst>
        </p:spPr>
      </p:pic>
      <p:grpSp>
        <p:nvGrpSpPr>
          <p:cNvPr id="7171" name="Group 7170"/>
          <p:cNvGrpSpPr/>
          <p:nvPr/>
        </p:nvGrpSpPr>
        <p:grpSpPr>
          <a:xfrm>
            <a:off x="6095999" y="2992521"/>
            <a:ext cx="3700404" cy="1274605"/>
            <a:chOff x="4806987" y="3107574"/>
            <a:chExt cx="3700404" cy="1274605"/>
          </a:xfrm>
        </p:grpSpPr>
        <p:grpSp>
          <p:nvGrpSpPr>
            <p:cNvPr id="29" name="Group 28"/>
            <p:cNvGrpSpPr/>
            <p:nvPr/>
          </p:nvGrpSpPr>
          <p:grpSpPr>
            <a:xfrm>
              <a:off x="5225141" y="3107574"/>
              <a:ext cx="2928257" cy="1224734"/>
              <a:chOff x="5366656" y="2797629"/>
              <a:chExt cx="2928257" cy="1224734"/>
            </a:xfrm>
          </p:grpSpPr>
          <p:sp>
            <p:nvSpPr>
              <p:cNvPr id="28" name="Rounded Rectangle 27"/>
              <p:cNvSpPr/>
              <p:nvPr/>
            </p:nvSpPr>
            <p:spPr>
              <a:xfrm>
                <a:off x="5736771" y="2797629"/>
                <a:ext cx="2220686" cy="632729"/>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5366656" y="3389634"/>
                <a:ext cx="2928257" cy="632729"/>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9" name="Group 7168"/>
            <p:cNvGrpSpPr/>
            <p:nvPr/>
          </p:nvGrpSpPr>
          <p:grpSpPr>
            <a:xfrm rot="1518950">
              <a:off x="7864723" y="3478828"/>
              <a:ext cx="642668" cy="903351"/>
              <a:chOff x="9187133" y="3093632"/>
              <a:chExt cx="642668" cy="903351"/>
            </a:xfrm>
          </p:grpSpPr>
          <p:sp>
            <p:nvSpPr>
              <p:cNvPr id="7168" name="Moon 7167"/>
              <p:cNvSpPr/>
              <p:nvPr/>
            </p:nvSpPr>
            <p:spPr>
              <a:xfrm>
                <a:off x="9350829" y="3093632"/>
                <a:ext cx="293914" cy="738139"/>
              </a:xfrm>
              <a:prstGeom prst="mo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Moon 34"/>
              <p:cNvSpPr/>
              <p:nvPr/>
            </p:nvSpPr>
            <p:spPr>
              <a:xfrm rot="19494398">
                <a:off x="9187133" y="3258844"/>
                <a:ext cx="293914" cy="738139"/>
              </a:xfrm>
              <a:prstGeom prst="mo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Moon 35"/>
              <p:cNvSpPr/>
              <p:nvPr/>
            </p:nvSpPr>
            <p:spPr>
              <a:xfrm rot="1677236">
                <a:off x="9535887" y="3104518"/>
                <a:ext cx="293914" cy="738139"/>
              </a:xfrm>
              <a:prstGeom prst="mo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p:cNvGrpSpPr/>
            <p:nvPr/>
          </p:nvGrpSpPr>
          <p:grpSpPr>
            <a:xfrm rot="18665823" flipH="1">
              <a:off x="4891050" y="3786896"/>
              <a:ext cx="414487" cy="582614"/>
              <a:chOff x="9187133" y="3093632"/>
              <a:chExt cx="642668" cy="903351"/>
            </a:xfrm>
          </p:grpSpPr>
          <p:sp>
            <p:nvSpPr>
              <p:cNvPr id="39" name="Moon 38"/>
              <p:cNvSpPr/>
              <p:nvPr/>
            </p:nvSpPr>
            <p:spPr>
              <a:xfrm>
                <a:off x="9350829" y="3093632"/>
                <a:ext cx="293914" cy="738139"/>
              </a:xfrm>
              <a:prstGeom prst="mo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Moon 39"/>
              <p:cNvSpPr/>
              <p:nvPr/>
            </p:nvSpPr>
            <p:spPr>
              <a:xfrm rot="19494398">
                <a:off x="9187133" y="3258844"/>
                <a:ext cx="293914" cy="738139"/>
              </a:xfrm>
              <a:prstGeom prst="mo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Moon 40"/>
              <p:cNvSpPr/>
              <p:nvPr/>
            </p:nvSpPr>
            <p:spPr>
              <a:xfrm rot="1677236">
                <a:off x="9535887" y="3104518"/>
                <a:ext cx="293914" cy="738139"/>
              </a:xfrm>
              <a:prstGeom prst="mo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173" name="Rectangle 7172"/>
          <p:cNvSpPr/>
          <p:nvPr/>
        </p:nvSpPr>
        <p:spPr>
          <a:xfrm>
            <a:off x="4975331" y="1213077"/>
            <a:ext cx="6557590" cy="1569660"/>
          </a:xfrm>
          <a:prstGeom prst="rect">
            <a:avLst/>
          </a:prstGeom>
        </p:spPr>
        <p:txBody>
          <a:bodyPr wrap="square">
            <a:spAutoFit/>
          </a:bodyPr>
          <a:lstStyle/>
          <a:p>
            <a:r>
              <a:rPr lang="en-US" sz="2400" b="1" dirty="0">
                <a:solidFill>
                  <a:srgbClr val="333333"/>
                </a:solidFill>
              </a:rPr>
              <a:t>H</a:t>
            </a:r>
            <a:r>
              <a:rPr lang="en-US" sz="2400" b="1" i="0" dirty="0">
                <a:solidFill>
                  <a:srgbClr val="333333"/>
                </a:solidFill>
                <a:effectLst/>
              </a:rPr>
              <a:t>ow does sacrificing the firstborn male lambs  help Adam and Eve understand Heavenly Father’s plan of redemption and what would be required for them to be able to return to God’s presence?</a:t>
            </a:r>
            <a:endParaRPr lang="en-US" sz="2400" b="1" dirty="0"/>
          </a:p>
        </p:txBody>
      </p:sp>
      <p:sp>
        <p:nvSpPr>
          <p:cNvPr id="44" name="Rectangle 43"/>
          <p:cNvSpPr/>
          <p:nvPr/>
        </p:nvSpPr>
        <p:spPr>
          <a:xfrm>
            <a:off x="4517571" y="4290310"/>
            <a:ext cx="7313559" cy="2431435"/>
          </a:xfrm>
          <a:prstGeom prst="rect">
            <a:avLst/>
          </a:prstGeom>
        </p:spPr>
        <p:txBody>
          <a:bodyPr wrap="square">
            <a:spAutoFit/>
          </a:bodyPr>
          <a:lstStyle/>
          <a:p>
            <a:r>
              <a:rPr lang="en-US" sz="2000" b="1" dirty="0">
                <a:solidFill>
                  <a:srgbClr val="333333"/>
                </a:solidFill>
              </a:rPr>
              <a:t>“Sacrifice is a similitude. It is performed to typify the coming sacrifice of the Son of God. </a:t>
            </a:r>
          </a:p>
          <a:p>
            <a:endParaRPr lang="en-US" sz="2000" b="1" dirty="0">
              <a:solidFill>
                <a:srgbClr val="333333"/>
              </a:solidFill>
            </a:endParaRPr>
          </a:p>
          <a:p>
            <a:r>
              <a:rPr lang="en-US" sz="2000" b="1" dirty="0">
                <a:solidFill>
                  <a:srgbClr val="333333"/>
                </a:solidFill>
              </a:rPr>
              <a:t>For four thousand long years, from Adam to that…day when our Lord was lifted up by sinful men, all of His righteous followers sought remission of their sins through sacrifice. It was an ordinance of the Melchizedek Priesthood…the lesser law given to Moses…”</a:t>
            </a:r>
          </a:p>
          <a:p>
            <a:r>
              <a:rPr lang="en-US" sz="1200" b="1" dirty="0">
                <a:solidFill>
                  <a:srgbClr val="333333"/>
                </a:solidFill>
              </a:rPr>
              <a:t>Elder Bruce R. McConkie</a:t>
            </a:r>
            <a:endParaRPr lang="en-US" sz="1200" b="1" dirty="0"/>
          </a:p>
        </p:txBody>
      </p:sp>
      <p:pic>
        <p:nvPicPr>
          <p:cNvPr id="3" name="Picture 2">
            <a:extLst>
              <a:ext uri="{FF2B5EF4-FFF2-40B4-BE49-F238E27FC236}">
                <a16:creationId xmlns:a16="http://schemas.microsoft.com/office/drawing/2014/main" id="{FB748119-AD37-4987-8658-03308503EE42}"/>
              </a:ext>
            </a:extLst>
          </p:cNvPr>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3310227" y="5382388"/>
            <a:ext cx="926260" cy="1292905"/>
          </a:xfrm>
          <a:prstGeom prst="rect">
            <a:avLst/>
          </a:prstGeom>
        </p:spPr>
      </p:pic>
    </p:spTree>
    <p:extLst>
      <p:ext uri="{BB962C8B-B14F-4D97-AF65-F5344CB8AC3E}">
        <p14:creationId xmlns:p14="http://schemas.microsoft.com/office/powerpoint/2010/main" val="3784753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 y="0"/>
            <a:ext cx="12192001" cy="6860716"/>
          </a:xfrm>
          <a:prstGeom prst="rect">
            <a:avLst/>
          </a:prstGeom>
        </p:spPr>
      </p:pic>
      <p:sp>
        <p:nvSpPr>
          <p:cNvPr id="5" name="TextBox 4"/>
          <p:cNvSpPr txBox="1"/>
          <p:nvPr/>
        </p:nvSpPr>
        <p:spPr>
          <a:xfrm>
            <a:off x="0" y="6488668"/>
            <a:ext cx="1502875" cy="369332"/>
          </a:xfrm>
          <a:prstGeom prst="rect">
            <a:avLst/>
          </a:prstGeom>
          <a:noFill/>
        </p:spPr>
        <p:txBody>
          <a:bodyPr wrap="square" rtlCol="0">
            <a:spAutoFit/>
          </a:bodyPr>
          <a:lstStyle/>
          <a:p>
            <a:r>
              <a:rPr lang="en-US" dirty="0"/>
              <a:t>Moses 5:5-7</a:t>
            </a:r>
          </a:p>
        </p:txBody>
      </p:sp>
      <p:sp>
        <p:nvSpPr>
          <p:cNvPr id="19" name="TextBox 18"/>
          <p:cNvSpPr txBox="1"/>
          <p:nvPr/>
        </p:nvSpPr>
        <p:spPr>
          <a:xfrm>
            <a:off x="283973" y="382012"/>
            <a:ext cx="4585600" cy="2862322"/>
          </a:xfrm>
          <a:prstGeom prst="rect">
            <a:avLst/>
          </a:prstGeom>
          <a:noFill/>
        </p:spPr>
        <p:txBody>
          <a:bodyPr wrap="square" rtlCol="0">
            <a:spAutoFit/>
          </a:bodyPr>
          <a:lstStyle/>
          <a:p>
            <a:r>
              <a:rPr lang="en-US" sz="2000" b="1" dirty="0"/>
              <a:t>“Certainly, the shedding of the blood of a beast could be beneficial to no man, except it was done in imitation, or as a type, or explanation of what was to be offered through the gift of God Himself—and this performance done with an eye looking forward in faith on the power of that great Sacrifice for the remission of sins. …</a:t>
            </a:r>
            <a:endParaRPr lang="en-US" sz="1200" b="1" dirty="0"/>
          </a:p>
        </p:txBody>
      </p:sp>
      <p:sp>
        <p:nvSpPr>
          <p:cNvPr id="2" name="Rectangle 1"/>
          <p:cNvSpPr/>
          <p:nvPr/>
        </p:nvSpPr>
        <p:spPr>
          <a:xfrm>
            <a:off x="5627914" y="3909375"/>
            <a:ext cx="6096000" cy="2154436"/>
          </a:xfrm>
          <a:prstGeom prst="rect">
            <a:avLst/>
          </a:prstGeom>
        </p:spPr>
        <p:txBody>
          <a:bodyPr>
            <a:spAutoFit/>
          </a:bodyPr>
          <a:lstStyle/>
          <a:p>
            <a:r>
              <a:rPr lang="en-US" sz="2000" b="1" i="0" dirty="0">
                <a:effectLst/>
              </a:rPr>
              <a:t>“… We conclude that whenever the Lord revealed Himself to men in ancient days, and commanded them to offer sacrifice to Him, that it was done that they might look forward in faith to the time of His coming, and rely upon the power of that atonement for a remission of their sins” </a:t>
            </a:r>
          </a:p>
          <a:p>
            <a:r>
              <a:rPr lang="en-US" sz="1400" b="1" i="0" dirty="0">
                <a:effectLst/>
              </a:rPr>
              <a:t>President Joseph Smith</a:t>
            </a:r>
            <a:endParaRPr lang="en-US" sz="1400" b="1" dirty="0"/>
          </a:p>
        </p:txBody>
      </p:sp>
      <p:pic>
        <p:nvPicPr>
          <p:cNvPr id="10242" name="Picture 2" descr="https://s-media-cache-ak0.pinimg.com/236x/7a/79/8d/7a798db9540a6694f9b6e8d736fc743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998" y="327272"/>
            <a:ext cx="2220687" cy="3174071"/>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2133122" y="3501343"/>
            <a:ext cx="2736451" cy="2562468"/>
            <a:chOff x="734023" y="3501343"/>
            <a:chExt cx="2736451" cy="2562468"/>
          </a:xfrm>
        </p:grpSpPr>
        <p:sp>
          <p:nvSpPr>
            <p:cNvPr id="3" name="Rectangle 2"/>
            <p:cNvSpPr/>
            <p:nvPr/>
          </p:nvSpPr>
          <p:spPr>
            <a:xfrm>
              <a:off x="734023" y="3501343"/>
              <a:ext cx="2736451" cy="25624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4" descr="http://www.fightwinsurvive.com/resources/Wome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4023" y="3601004"/>
              <a:ext cx="2736451" cy="246280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70069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 y="0"/>
            <a:ext cx="12192001" cy="6860716"/>
          </a:xfrm>
          <a:prstGeom prst="rect">
            <a:avLst/>
          </a:prstGeom>
        </p:spPr>
      </p:pic>
      <p:sp>
        <p:nvSpPr>
          <p:cNvPr id="6" name="TextBox 5"/>
          <p:cNvSpPr txBox="1"/>
          <p:nvPr/>
        </p:nvSpPr>
        <p:spPr>
          <a:xfrm>
            <a:off x="0" y="0"/>
            <a:ext cx="12192000" cy="923330"/>
          </a:xfrm>
          <a:prstGeom prst="rect">
            <a:avLst/>
          </a:prstGeom>
          <a:noFill/>
        </p:spPr>
        <p:txBody>
          <a:bodyPr wrap="square" rtlCol="0">
            <a:spAutoFit/>
          </a:bodyPr>
          <a:lstStyle/>
          <a:p>
            <a:pPr algn="ctr"/>
            <a:r>
              <a:rPr lang="en-US" sz="5400" dirty="0">
                <a:latin typeface="Arial Black" panose="020B0A04020102020204" pitchFamily="34" charset="0"/>
              </a:rPr>
              <a:t>The Similitude</a:t>
            </a:r>
          </a:p>
        </p:txBody>
      </p:sp>
      <p:graphicFrame>
        <p:nvGraphicFramePr>
          <p:cNvPr id="2" name="Table 1"/>
          <p:cNvGraphicFramePr>
            <a:graphicFrameLocks noGrp="1"/>
          </p:cNvGraphicFramePr>
          <p:nvPr>
            <p:extLst>
              <p:ext uri="{D42A27DB-BD31-4B8C-83A1-F6EECF244321}">
                <p14:modId xmlns:p14="http://schemas.microsoft.com/office/powerpoint/2010/main" val="2397289624"/>
              </p:ext>
            </p:extLst>
          </p:nvPr>
        </p:nvGraphicFramePr>
        <p:xfrm>
          <a:off x="195943" y="1041854"/>
          <a:ext cx="11745687" cy="522516"/>
        </p:xfrm>
        <a:graphic>
          <a:graphicData uri="http://schemas.openxmlformats.org/drawingml/2006/table">
            <a:tbl>
              <a:tblPr firstRow="1" bandRow="1">
                <a:tableStyleId>{5940675A-B579-460E-94D1-54222C63F5DA}</a:tableStyleId>
              </a:tblPr>
              <a:tblGrid>
                <a:gridCol w="3915229">
                  <a:extLst>
                    <a:ext uri="{9D8B030D-6E8A-4147-A177-3AD203B41FA5}">
                      <a16:colId xmlns:a16="http://schemas.microsoft.com/office/drawing/2014/main" val="20000"/>
                    </a:ext>
                  </a:extLst>
                </a:gridCol>
                <a:gridCol w="3915229">
                  <a:extLst>
                    <a:ext uri="{9D8B030D-6E8A-4147-A177-3AD203B41FA5}">
                      <a16:colId xmlns:a16="http://schemas.microsoft.com/office/drawing/2014/main" val="20001"/>
                    </a:ext>
                  </a:extLst>
                </a:gridCol>
                <a:gridCol w="3915229">
                  <a:extLst>
                    <a:ext uri="{9D8B030D-6E8A-4147-A177-3AD203B41FA5}">
                      <a16:colId xmlns:a16="http://schemas.microsoft.com/office/drawing/2014/main" val="20002"/>
                    </a:ext>
                  </a:extLst>
                </a:gridCol>
              </a:tblGrid>
              <a:tr h="522516">
                <a:tc>
                  <a:txBody>
                    <a:bodyPr/>
                    <a:lstStyle/>
                    <a:p>
                      <a:r>
                        <a:rPr lang="en-US" b="1" dirty="0"/>
                        <a:t>Symbol</a:t>
                      </a:r>
                    </a:p>
                  </a:txBody>
                  <a:tcPr>
                    <a:solidFill>
                      <a:schemeClr val="accent4">
                        <a:lumMod val="40000"/>
                        <a:lumOff val="60000"/>
                      </a:schemeClr>
                    </a:solidFill>
                  </a:tcPr>
                </a:tc>
                <a:tc>
                  <a:txBody>
                    <a:bodyPr/>
                    <a:lstStyle/>
                    <a:p>
                      <a:r>
                        <a:rPr lang="en-US" b="1" dirty="0"/>
                        <a:t>Sacrifice</a:t>
                      </a:r>
                    </a:p>
                  </a:txBody>
                  <a:tcPr>
                    <a:solidFill>
                      <a:schemeClr val="accent4">
                        <a:lumMod val="40000"/>
                        <a:lumOff val="60000"/>
                      </a:schemeClr>
                    </a:solidFill>
                  </a:tcPr>
                </a:tc>
                <a:tc>
                  <a:txBody>
                    <a:bodyPr/>
                    <a:lstStyle/>
                    <a:p>
                      <a:r>
                        <a:rPr lang="en-US" b="1" dirty="0"/>
                        <a:t>Atonement</a:t>
                      </a:r>
                    </a:p>
                  </a:txBody>
                  <a:tcPr>
                    <a:solidFill>
                      <a:schemeClr val="accent4">
                        <a:lumMod val="40000"/>
                        <a:lumOff val="60000"/>
                      </a:schemeClr>
                    </a:solidFill>
                  </a:tcPr>
                </a:tc>
                <a:extLst>
                  <a:ext uri="{0D108BD9-81ED-4DB2-BD59-A6C34878D82A}">
                    <a16:rowId xmlns:a16="http://schemas.microsoft.com/office/drawing/2014/main" val="10000"/>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81535575"/>
              </p:ext>
            </p:extLst>
          </p:nvPr>
        </p:nvGraphicFramePr>
        <p:xfrm>
          <a:off x="195943" y="1575254"/>
          <a:ext cx="11745687" cy="914400"/>
        </p:xfrm>
        <a:graphic>
          <a:graphicData uri="http://schemas.openxmlformats.org/drawingml/2006/table">
            <a:tbl>
              <a:tblPr firstRow="1" bandRow="1">
                <a:tableStyleId>{5940675A-B579-460E-94D1-54222C63F5DA}</a:tableStyleId>
              </a:tblPr>
              <a:tblGrid>
                <a:gridCol w="3915229">
                  <a:extLst>
                    <a:ext uri="{9D8B030D-6E8A-4147-A177-3AD203B41FA5}">
                      <a16:colId xmlns:a16="http://schemas.microsoft.com/office/drawing/2014/main" val="20000"/>
                    </a:ext>
                  </a:extLst>
                </a:gridCol>
                <a:gridCol w="3915229">
                  <a:extLst>
                    <a:ext uri="{9D8B030D-6E8A-4147-A177-3AD203B41FA5}">
                      <a16:colId xmlns:a16="http://schemas.microsoft.com/office/drawing/2014/main" val="20001"/>
                    </a:ext>
                  </a:extLst>
                </a:gridCol>
                <a:gridCol w="3915229">
                  <a:extLst>
                    <a:ext uri="{9D8B030D-6E8A-4147-A177-3AD203B41FA5}">
                      <a16:colId xmlns:a16="http://schemas.microsoft.com/office/drawing/2014/main" val="20002"/>
                    </a:ext>
                  </a:extLst>
                </a:gridCol>
              </a:tblGrid>
              <a:tr h="754289">
                <a:tc>
                  <a:txBody>
                    <a:bodyPr/>
                    <a:lstStyle/>
                    <a:p>
                      <a:r>
                        <a:rPr lang="en-US" b="1" dirty="0"/>
                        <a:t>A Lamb</a:t>
                      </a:r>
                    </a:p>
                  </a:txBody>
                  <a:tcPr>
                    <a:solidFill>
                      <a:schemeClr val="accent1">
                        <a:lumMod val="20000"/>
                        <a:lumOff val="80000"/>
                      </a:schemeClr>
                    </a:solidFill>
                  </a:tcPr>
                </a:tc>
                <a:tc>
                  <a:txBody>
                    <a:bodyPr/>
                    <a:lstStyle/>
                    <a:p>
                      <a:r>
                        <a:rPr lang="en-US" b="1" dirty="0"/>
                        <a:t>“Take to them…A lamb for an house.”</a:t>
                      </a:r>
                    </a:p>
                    <a:p>
                      <a:r>
                        <a:rPr lang="en-US" b="1" dirty="0"/>
                        <a:t>Exodus 12:3</a:t>
                      </a:r>
                    </a:p>
                  </a:txBody>
                  <a:tcPr>
                    <a:solidFill>
                      <a:schemeClr val="accent1">
                        <a:lumMod val="20000"/>
                        <a:lumOff val="80000"/>
                      </a:schemeClr>
                    </a:solidFill>
                  </a:tcPr>
                </a:tc>
                <a:tc>
                  <a:txBody>
                    <a:bodyPr/>
                    <a:lstStyle/>
                    <a:p>
                      <a:r>
                        <a:rPr lang="en-US" b="1" dirty="0"/>
                        <a:t>“Behold the Lamb of God.”</a:t>
                      </a:r>
                    </a:p>
                    <a:p>
                      <a:r>
                        <a:rPr lang="en-US" b="1" dirty="0"/>
                        <a:t>John 1:29; 36</a:t>
                      </a:r>
                    </a:p>
                    <a:p>
                      <a:endParaRPr lang="en-US" b="1" dirty="0"/>
                    </a:p>
                  </a:txBody>
                  <a:tcPr>
                    <a:solidFill>
                      <a:schemeClr val="accent1">
                        <a:lumMod val="20000"/>
                        <a:lumOff val="80000"/>
                      </a:schemeClr>
                    </a:solidFill>
                  </a:tcPr>
                </a:tc>
                <a:extLst>
                  <a:ext uri="{0D108BD9-81ED-4DB2-BD59-A6C34878D82A}">
                    <a16:rowId xmlns:a16="http://schemas.microsoft.com/office/drawing/2014/main" val="10000"/>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451409243"/>
              </p:ext>
            </p:extLst>
          </p:nvPr>
        </p:nvGraphicFramePr>
        <p:xfrm>
          <a:off x="195941" y="2481943"/>
          <a:ext cx="11800116" cy="849086"/>
        </p:xfrm>
        <a:graphic>
          <a:graphicData uri="http://schemas.openxmlformats.org/drawingml/2006/table">
            <a:tbl>
              <a:tblPr firstRow="1" bandRow="1"/>
              <a:tblGrid>
                <a:gridCol w="3933372">
                  <a:extLst>
                    <a:ext uri="{9D8B030D-6E8A-4147-A177-3AD203B41FA5}">
                      <a16:colId xmlns:a16="http://schemas.microsoft.com/office/drawing/2014/main" val="20000"/>
                    </a:ext>
                  </a:extLst>
                </a:gridCol>
                <a:gridCol w="3933372">
                  <a:extLst>
                    <a:ext uri="{9D8B030D-6E8A-4147-A177-3AD203B41FA5}">
                      <a16:colId xmlns:a16="http://schemas.microsoft.com/office/drawing/2014/main" val="20001"/>
                    </a:ext>
                  </a:extLst>
                </a:gridCol>
                <a:gridCol w="3933372">
                  <a:extLst>
                    <a:ext uri="{9D8B030D-6E8A-4147-A177-3AD203B41FA5}">
                      <a16:colId xmlns:a16="http://schemas.microsoft.com/office/drawing/2014/main" val="20002"/>
                    </a:ext>
                  </a:extLst>
                </a:gridCol>
              </a:tblGrid>
              <a:tr h="849086">
                <a:tc>
                  <a:txBody>
                    <a:bodyPr/>
                    <a:lstStyle/>
                    <a:p>
                      <a:pPr marL="0" algn="l" rtl="0" eaLnBrk="1" fontAlgn="t" latinLnBrk="0" hangingPunct="1">
                        <a:spcBef>
                          <a:spcPts val="0"/>
                        </a:spcBef>
                        <a:spcAft>
                          <a:spcPts val="0"/>
                        </a:spcAft>
                      </a:pPr>
                      <a:r>
                        <a:rPr lang="en-US" sz="1600" b="1" i="0" u="none" strike="noStrike" kern="1200" dirty="0">
                          <a:solidFill>
                            <a:srgbClr val="000000"/>
                          </a:solidFill>
                          <a:effectLst/>
                          <a:latin typeface="Calibri" panose="020F0502020204030204" pitchFamily="34" charset="0"/>
                        </a:rPr>
                        <a:t>Male</a:t>
                      </a:r>
                      <a:endParaRPr lang="en-US" sz="1600" b="1" i="0" u="none" strike="noStrike" dirty="0">
                        <a:effectLst/>
                        <a:latin typeface="Arial" panose="020B0604020202020204" pitchFamily="34" charset="0"/>
                      </a:endParaRPr>
                    </a:p>
                  </a:txBody>
                  <a:tcPr marL="81851" marR="81851" marT="40926" marB="409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algn="l" rtl="0" eaLnBrk="1" fontAlgn="t" latinLnBrk="0" hangingPunct="1">
                        <a:spcBef>
                          <a:spcPts val="0"/>
                        </a:spcBef>
                        <a:spcAft>
                          <a:spcPts val="0"/>
                        </a:spcAft>
                      </a:pPr>
                      <a:r>
                        <a:rPr lang="en-US" sz="1600" b="1" i="0" u="none" strike="noStrike" kern="1200">
                          <a:solidFill>
                            <a:srgbClr val="000000"/>
                          </a:solidFill>
                          <a:effectLst/>
                          <a:latin typeface="Calibri" panose="020F0502020204030204" pitchFamily="34" charset="0"/>
                        </a:rPr>
                        <a:t>“Your lamb shall be…A male of the first year.”</a:t>
                      </a:r>
                      <a:endParaRPr lang="en-US" sz="1600" b="1" i="0" u="none" strike="noStrike">
                        <a:effectLst/>
                        <a:latin typeface="Arial" panose="020B0604020202020204" pitchFamily="34" charset="0"/>
                      </a:endParaRPr>
                    </a:p>
                    <a:p>
                      <a:pPr marL="0" algn="l" rtl="0" eaLnBrk="1" fontAlgn="t" latinLnBrk="0" hangingPunct="1">
                        <a:spcBef>
                          <a:spcPts val="0"/>
                        </a:spcBef>
                        <a:spcAft>
                          <a:spcPts val="0"/>
                        </a:spcAft>
                      </a:pPr>
                      <a:r>
                        <a:rPr lang="en-US" sz="1600" b="1" i="0" u="none" strike="noStrike" kern="1200">
                          <a:solidFill>
                            <a:srgbClr val="000000"/>
                          </a:solidFill>
                          <a:effectLst/>
                          <a:latin typeface="Calibri" panose="020F0502020204030204" pitchFamily="34" charset="0"/>
                        </a:rPr>
                        <a:t>Exodus 12:5</a:t>
                      </a:r>
                      <a:endParaRPr lang="en-US" sz="1600" b="1" i="0" u="none" strike="noStrike">
                        <a:effectLst/>
                        <a:latin typeface="Arial" panose="020B0604020202020204" pitchFamily="34" charset="0"/>
                      </a:endParaRPr>
                    </a:p>
                  </a:txBody>
                  <a:tcPr marL="81851" marR="81851" marT="40926" marB="409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algn="l" rtl="0" eaLnBrk="1" fontAlgn="t" latinLnBrk="0" hangingPunct="1">
                        <a:spcBef>
                          <a:spcPts val="0"/>
                        </a:spcBef>
                        <a:spcAft>
                          <a:spcPts val="0"/>
                        </a:spcAft>
                      </a:pPr>
                      <a:r>
                        <a:rPr lang="en-US" sz="1600" b="1" i="0" u="none" strike="noStrike" kern="1200" dirty="0">
                          <a:solidFill>
                            <a:srgbClr val="000000"/>
                          </a:solidFill>
                          <a:effectLst/>
                          <a:latin typeface="Calibri" panose="020F0502020204030204" pitchFamily="34" charset="0"/>
                        </a:rPr>
                        <a:t>This is the Son of God.”</a:t>
                      </a:r>
                      <a:endParaRPr lang="en-US" sz="1600" b="1"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1600" b="1" i="0" u="none" strike="noStrike" kern="1200" dirty="0">
                          <a:solidFill>
                            <a:srgbClr val="000000"/>
                          </a:solidFill>
                          <a:effectLst/>
                          <a:latin typeface="Calibri" panose="020F0502020204030204" pitchFamily="34" charset="0"/>
                        </a:rPr>
                        <a:t>John 1:34</a:t>
                      </a:r>
                      <a:endParaRPr lang="en-US" sz="1600" b="1" i="0" u="none" strike="noStrike" dirty="0">
                        <a:effectLst/>
                        <a:latin typeface="Arial" panose="020B0604020202020204" pitchFamily="34" charset="0"/>
                      </a:endParaRPr>
                    </a:p>
                  </a:txBody>
                  <a:tcPr marL="81851" marR="81851" marT="40926" marB="409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0"/>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954902550"/>
              </p:ext>
            </p:extLst>
          </p:nvPr>
        </p:nvGraphicFramePr>
        <p:xfrm>
          <a:off x="206829" y="3316967"/>
          <a:ext cx="11745687" cy="1046843"/>
        </p:xfrm>
        <a:graphic>
          <a:graphicData uri="http://schemas.openxmlformats.org/drawingml/2006/table">
            <a:tbl>
              <a:tblPr firstRow="1" bandRow="1">
                <a:tableStyleId>{5940675A-B579-460E-94D1-54222C63F5DA}</a:tableStyleId>
              </a:tblPr>
              <a:tblGrid>
                <a:gridCol w="3915229">
                  <a:extLst>
                    <a:ext uri="{9D8B030D-6E8A-4147-A177-3AD203B41FA5}">
                      <a16:colId xmlns:a16="http://schemas.microsoft.com/office/drawing/2014/main" val="20000"/>
                    </a:ext>
                  </a:extLst>
                </a:gridCol>
                <a:gridCol w="3915229">
                  <a:extLst>
                    <a:ext uri="{9D8B030D-6E8A-4147-A177-3AD203B41FA5}">
                      <a16:colId xmlns:a16="http://schemas.microsoft.com/office/drawing/2014/main" val="20001"/>
                    </a:ext>
                  </a:extLst>
                </a:gridCol>
                <a:gridCol w="3915229">
                  <a:extLst>
                    <a:ext uri="{9D8B030D-6E8A-4147-A177-3AD203B41FA5}">
                      <a16:colId xmlns:a16="http://schemas.microsoft.com/office/drawing/2014/main" val="20002"/>
                    </a:ext>
                  </a:extLst>
                </a:gridCol>
              </a:tblGrid>
              <a:tr h="1046843">
                <a:tc>
                  <a:txBody>
                    <a:bodyPr/>
                    <a:lstStyle/>
                    <a:p>
                      <a:r>
                        <a:rPr lang="en-US" b="1" dirty="0"/>
                        <a:t>Firstborn</a:t>
                      </a:r>
                    </a:p>
                  </a:txBody>
                  <a:tcPr>
                    <a:solidFill>
                      <a:srgbClr val="FFCCFF"/>
                    </a:solidFill>
                  </a:tcPr>
                </a:tc>
                <a:tc>
                  <a:txBody>
                    <a:bodyPr/>
                    <a:lstStyle/>
                    <a:p>
                      <a:r>
                        <a:rPr lang="en-US" b="1" dirty="0"/>
                        <a:t>“Offer the firstling of their flock.”</a:t>
                      </a:r>
                    </a:p>
                    <a:p>
                      <a:r>
                        <a:rPr lang="en-US" b="1" dirty="0"/>
                        <a:t>Moses 5:5</a:t>
                      </a:r>
                    </a:p>
                  </a:txBody>
                  <a:tcPr>
                    <a:solidFill>
                      <a:srgbClr val="FFCCFF"/>
                    </a:solidFill>
                  </a:tcPr>
                </a:tc>
                <a:tc>
                  <a:txBody>
                    <a:bodyPr/>
                    <a:lstStyle/>
                    <a:p>
                      <a:r>
                        <a:rPr lang="en-US" b="1" dirty="0"/>
                        <a:t>“Christ is the image of the invisible god, the firstborn of every creature.” </a:t>
                      </a:r>
                    </a:p>
                    <a:p>
                      <a:r>
                        <a:rPr lang="en-US" b="1" dirty="0"/>
                        <a:t>Colossians 1:15</a:t>
                      </a:r>
                    </a:p>
                  </a:txBody>
                  <a:tcPr>
                    <a:solidFill>
                      <a:srgbClr val="FFCCFF"/>
                    </a:solidFill>
                  </a:tcPr>
                </a:tc>
                <a:extLst>
                  <a:ext uri="{0D108BD9-81ED-4DB2-BD59-A6C34878D82A}">
                    <a16:rowId xmlns:a16="http://schemas.microsoft.com/office/drawing/2014/main" val="10000"/>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4059896746"/>
              </p:ext>
            </p:extLst>
          </p:nvPr>
        </p:nvGraphicFramePr>
        <p:xfrm>
          <a:off x="206828" y="4351110"/>
          <a:ext cx="11745687" cy="1463040"/>
        </p:xfrm>
        <a:graphic>
          <a:graphicData uri="http://schemas.openxmlformats.org/drawingml/2006/table">
            <a:tbl>
              <a:tblPr firstRow="1" bandRow="1">
                <a:tableStyleId>{5940675A-B579-460E-94D1-54222C63F5DA}</a:tableStyleId>
              </a:tblPr>
              <a:tblGrid>
                <a:gridCol w="3915229">
                  <a:extLst>
                    <a:ext uri="{9D8B030D-6E8A-4147-A177-3AD203B41FA5}">
                      <a16:colId xmlns:a16="http://schemas.microsoft.com/office/drawing/2014/main" val="20000"/>
                    </a:ext>
                  </a:extLst>
                </a:gridCol>
                <a:gridCol w="3915229">
                  <a:extLst>
                    <a:ext uri="{9D8B030D-6E8A-4147-A177-3AD203B41FA5}">
                      <a16:colId xmlns:a16="http://schemas.microsoft.com/office/drawing/2014/main" val="20001"/>
                    </a:ext>
                  </a:extLst>
                </a:gridCol>
                <a:gridCol w="3915229">
                  <a:extLst>
                    <a:ext uri="{9D8B030D-6E8A-4147-A177-3AD203B41FA5}">
                      <a16:colId xmlns:a16="http://schemas.microsoft.com/office/drawing/2014/main" val="20002"/>
                    </a:ext>
                  </a:extLst>
                </a:gridCol>
              </a:tblGrid>
              <a:tr h="1046843">
                <a:tc>
                  <a:txBody>
                    <a:bodyPr/>
                    <a:lstStyle/>
                    <a:p>
                      <a:r>
                        <a:rPr lang="en-US" b="1" dirty="0"/>
                        <a:t>Perfect</a:t>
                      </a:r>
                    </a:p>
                  </a:txBody>
                  <a:tcPr>
                    <a:solidFill>
                      <a:schemeClr val="accent2">
                        <a:lumMod val="40000"/>
                        <a:lumOff val="60000"/>
                      </a:schemeClr>
                    </a:solidFill>
                  </a:tcPr>
                </a:tc>
                <a:tc>
                  <a:txBody>
                    <a:bodyPr/>
                    <a:lstStyle/>
                    <a:p>
                      <a:r>
                        <a:rPr lang="en-US" b="1" dirty="0"/>
                        <a:t>“If</a:t>
                      </a:r>
                      <a:r>
                        <a:rPr lang="en-US" b="1" baseline="0" dirty="0"/>
                        <a:t> there be any blemish therein, as if it be lame, or blind, or have any ill blemish, thou shalt not sacrifice it unto the Lord.”</a:t>
                      </a:r>
                    </a:p>
                    <a:p>
                      <a:r>
                        <a:rPr lang="en-US" b="1" baseline="0" dirty="0"/>
                        <a:t>Deuteronomy 15:21</a:t>
                      </a:r>
                      <a:endParaRPr lang="en-US" b="1" dirty="0"/>
                    </a:p>
                  </a:txBody>
                  <a:tcPr>
                    <a:solidFill>
                      <a:schemeClr val="accent2">
                        <a:lumMod val="40000"/>
                        <a:lumOff val="60000"/>
                      </a:schemeClr>
                    </a:solidFill>
                  </a:tcPr>
                </a:tc>
                <a:tc>
                  <a:txBody>
                    <a:bodyPr/>
                    <a:lstStyle/>
                    <a:p>
                      <a:r>
                        <a:rPr lang="en-US" b="1" dirty="0"/>
                        <a:t>“Christ…a lamb without blemish and without spot.”</a:t>
                      </a:r>
                    </a:p>
                    <a:p>
                      <a:r>
                        <a:rPr lang="en-US" b="1" dirty="0"/>
                        <a:t>1 Peter 1:19</a:t>
                      </a:r>
                    </a:p>
                  </a:txBody>
                  <a:tcPr>
                    <a:solidFill>
                      <a:schemeClr val="accent2">
                        <a:lumMod val="40000"/>
                        <a:lumOff val="60000"/>
                      </a:schemeClr>
                    </a:solidFill>
                  </a:tcPr>
                </a:tc>
                <a:extLst>
                  <a:ext uri="{0D108BD9-81ED-4DB2-BD59-A6C34878D82A}">
                    <a16:rowId xmlns:a16="http://schemas.microsoft.com/office/drawing/2014/main" val="10000"/>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047265339"/>
              </p:ext>
            </p:extLst>
          </p:nvPr>
        </p:nvGraphicFramePr>
        <p:xfrm>
          <a:off x="217715" y="5811158"/>
          <a:ext cx="11745687" cy="850900"/>
        </p:xfrm>
        <a:graphic>
          <a:graphicData uri="http://schemas.openxmlformats.org/drawingml/2006/table">
            <a:tbl>
              <a:tblPr firstRow="1" bandRow="1">
                <a:tableStyleId>{5940675A-B579-460E-94D1-54222C63F5DA}</a:tableStyleId>
              </a:tblPr>
              <a:tblGrid>
                <a:gridCol w="3915229">
                  <a:extLst>
                    <a:ext uri="{9D8B030D-6E8A-4147-A177-3AD203B41FA5}">
                      <a16:colId xmlns:a16="http://schemas.microsoft.com/office/drawing/2014/main" val="20000"/>
                    </a:ext>
                  </a:extLst>
                </a:gridCol>
                <a:gridCol w="3915229">
                  <a:extLst>
                    <a:ext uri="{9D8B030D-6E8A-4147-A177-3AD203B41FA5}">
                      <a16:colId xmlns:a16="http://schemas.microsoft.com/office/drawing/2014/main" val="20001"/>
                    </a:ext>
                  </a:extLst>
                </a:gridCol>
                <a:gridCol w="3915229">
                  <a:extLst>
                    <a:ext uri="{9D8B030D-6E8A-4147-A177-3AD203B41FA5}">
                      <a16:colId xmlns:a16="http://schemas.microsoft.com/office/drawing/2014/main" val="20002"/>
                    </a:ext>
                  </a:extLst>
                </a:gridCol>
              </a:tblGrid>
              <a:tr h="850900">
                <a:tc>
                  <a:txBody>
                    <a:bodyPr/>
                    <a:lstStyle/>
                    <a:p>
                      <a:r>
                        <a:rPr lang="en-US" b="1" dirty="0"/>
                        <a:t>Shedding of Blood</a:t>
                      </a:r>
                    </a:p>
                  </a:txBody>
                  <a:tcPr>
                    <a:solidFill>
                      <a:srgbClr val="F09C9A"/>
                    </a:solidFill>
                  </a:tcPr>
                </a:tc>
                <a:tc>
                  <a:txBody>
                    <a:bodyPr/>
                    <a:lstStyle/>
                    <a:p>
                      <a:r>
                        <a:rPr lang="en-US" b="1" dirty="0"/>
                        <a:t>“They shall take of the blood.”</a:t>
                      </a:r>
                    </a:p>
                    <a:p>
                      <a:r>
                        <a:rPr lang="en-US" b="1" dirty="0"/>
                        <a:t>Exodus 12:7</a:t>
                      </a:r>
                    </a:p>
                  </a:txBody>
                  <a:tcPr>
                    <a:solidFill>
                      <a:srgbClr val="F09C9A"/>
                    </a:solidFill>
                  </a:tcPr>
                </a:tc>
                <a:tc>
                  <a:txBody>
                    <a:bodyPr/>
                    <a:lstStyle/>
                    <a:p>
                      <a:r>
                        <a:rPr lang="en-US" b="1" dirty="0"/>
                        <a:t>“Suffering caused Christ…to bleed at every pore.” D&amp;C 19:18</a:t>
                      </a:r>
                    </a:p>
                  </a:txBody>
                  <a:tcPr>
                    <a:solidFill>
                      <a:srgbClr val="F09C9A"/>
                    </a:solidFill>
                  </a:tcPr>
                </a:tc>
                <a:extLst>
                  <a:ext uri="{0D108BD9-81ED-4DB2-BD59-A6C34878D82A}">
                    <a16:rowId xmlns:a16="http://schemas.microsoft.com/office/drawing/2014/main" val="10000"/>
                  </a:ext>
                </a:extLst>
              </a:tr>
            </a:tbl>
          </a:graphicData>
        </a:graphic>
      </p:graphicFrame>
      <p:sp>
        <p:nvSpPr>
          <p:cNvPr id="11" name="Rectangle 10"/>
          <p:cNvSpPr/>
          <p:nvPr/>
        </p:nvSpPr>
        <p:spPr>
          <a:xfrm>
            <a:off x="250369" y="6366002"/>
            <a:ext cx="6096000" cy="276999"/>
          </a:xfrm>
          <a:prstGeom prst="rect">
            <a:avLst/>
          </a:prstGeom>
        </p:spPr>
        <p:txBody>
          <a:bodyPr>
            <a:spAutoFit/>
          </a:bodyPr>
          <a:lstStyle/>
          <a:p>
            <a:r>
              <a:rPr lang="en-US" sz="1200" dirty="0"/>
              <a:t>H. </a:t>
            </a:r>
            <a:r>
              <a:rPr lang="en-US" sz="1200" dirty="0" err="1"/>
              <a:t>Donl</a:t>
            </a:r>
            <a:r>
              <a:rPr lang="en-US" sz="1200" dirty="0"/>
              <a:t> Peterson</a:t>
            </a:r>
            <a:endParaRPr lang="en-US" sz="1200" i="1" dirty="0"/>
          </a:p>
        </p:txBody>
      </p:sp>
    </p:spTree>
    <p:extLst>
      <p:ext uri="{BB962C8B-B14F-4D97-AF65-F5344CB8AC3E}">
        <p14:creationId xmlns:p14="http://schemas.microsoft.com/office/powerpoint/2010/main" val="2283564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 y="0"/>
            <a:ext cx="12192001" cy="6860716"/>
          </a:xfrm>
          <a:prstGeom prst="rect">
            <a:avLst/>
          </a:prstGeom>
        </p:spPr>
      </p:pic>
      <p:sp>
        <p:nvSpPr>
          <p:cNvPr id="5" name="TextBox 4"/>
          <p:cNvSpPr txBox="1"/>
          <p:nvPr/>
        </p:nvSpPr>
        <p:spPr>
          <a:xfrm>
            <a:off x="0" y="6488668"/>
            <a:ext cx="1502875" cy="369332"/>
          </a:xfrm>
          <a:prstGeom prst="rect">
            <a:avLst/>
          </a:prstGeom>
          <a:noFill/>
        </p:spPr>
        <p:txBody>
          <a:bodyPr wrap="square" rtlCol="0">
            <a:spAutoFit/>
          </a:bodyPr>
          <a:lstStyle/>
          <a:p>
            <a:r>
              <a:rPr lang="en-US" dirty="0"/>
              <a:t>Moses 5:8</a:t>
            </a:r>
          </a:p>
        </p:txBody>
      </p:sp>
      <p:sp>
        <p:nvSpPr>
          <p:cNvPr id="3" name="Rectangle 2"/>
          <p:cNvSpPr/>
          <p:nvPr/>
        </p:nvSpPr>
        <p:spPr>
          <a:xfrm>
            <a:off x="511629" y="570637"/>
            <a:ext cx="6096000" cy="2246769"/>
          </a:xfrm>
          <a:prstGeom prst="rect">
            <a:avLst/>
          </a:prstGeom>
        </p:spPr>
        <p:txBody>
          <a:bodyPr>
            <a:spAutoFit/>
          </a:bodyPr>
          <a:lstStyle/>
          <a:p>
            <a:r>
              <a:rPr lang="en-US" sz="2800" b="1" i="0" dirty="0">
                <a:effectLst/>
              </a:rPr>
              <a:t>“Why are they to call upon God? Is this a social visit? Is it a friendly neighborhood chat? No, this is a call for help from the lone and dreary world. This is a call from the brink of despair. </a:t>
            </a:r>
          </a:p>
        </p:txBody>
      </p:sp>
      <p:sp>
        <p:nvSpPr>
          <p:cNvPr id="36" name="Rectangle 35"/>
          <p:cNvSpPr/>
          <p:nvPr/>
        </p:nvSpPr>
        <p:spPr>
          <a:xfrm>
            <a:off x="5840186" y="4533037"/>
            <a:ext cx="6096000" cy="1600438"/>
          </a:xfrm>
          <a:prstGeom prst="rect">
            <a:avLst/>
          </a:prstGeom>
        </p:spPr>
        <p:txBody>
          <a:bodyPr>
            <a:spAutoFit/>
          </a:bodyPr>
          <a:lstStyle/>
          <a:p>
            <a:r>
              <a:rPr lang="en-US" sz="2800" b="1" i="0" dirty="0">
                <a:effectLst/>
              </a:rPr>
              <a:t>… This is a call from the personal prison of a sinful heart. It is a call for the </a:t>
            </a:r>
            <a:r>
              <a:rPr lang="en-US" sz="2800" b="1" i="0" u="none" strike="noStrike" dirty="0">
                <a:effectLst/>
              </a:rPr>
              <a:t>forgiveness</a:t>
            </a:r>
            <a:r>
              <a:rPr lang="en-US" sz="2800" b="1" i="0" dirty="0">
                <a:effectLst/>
              </a:rPr>
              <a:t> of sins.” </a:t>
            </a:r>
          </a:p>
          <a:p>
            <a:r>
              <a:rPr lang="en-US" sz="1400" b="1" i="0" dirty="0">
                <a:effectLst/>
              </a:rPr>
              <a:t>Elder Jeffrey R. Holland</a:t>
            </a:r>
            <a:endParaRPr lang="en-US" sz="1400" b="1" dirty="0"/>
          </a:p>
        </p:txBody>
      </p:sp>
      <p:pic>
        <p:nvPicPr>
          <p:cNvPr id="13316" name="Picture 4" descr="http://www.redtickfilms.biz/wp-content/uploads/2013/09/silhouette46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51437" y="3388043"/>
            <a:ext cx="4381500" cy="262890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7237549" y="291921"/>
            <a:ext cx="3490776" cy="3237637"/>
            <a:chOff x="7119259" y="150406"/>
            <a:chExt cx="3892094" cy="3609853"/>
          </a:xfrm>
        </p:grpSpPr>
        <p:sp>
          <p:nvSpPr>
            <p:cNvPr id="7" name="Rectangle 6"/>
            <p:cNvSpPr/>
            <p:nvPr/>
          </p:nvSpPr>
          <p:spPr>
            <a:xfrm>
              <a:off x="7119259" y="150406"/>
              <a:ext cx="3875312" cy="36098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4" name="Picture 2" descr="http://www.fosterparentsunderattack.com/images/Sad-Woman-Silhouette2.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20403" y="216959"/>
              <a:ext cx="3790950" cy="3543300"/>
            </a:xfrm>
            <a:prstGeom prst="rect">
              <a:avLst/>
            </a:prstGeom>
            <a:noFill/>
            <a:extLst>
              <a:ext uri="{909E8E84-426E-40DD-AFC4-6F175D3DCCD1}">
                <a14:hiddenFill xmlns:a14="http://schemas.microsoft.com/office/drawing/2010/main">
                  <a:solidFill>
                    <a:srgbClr val="FFFFFF"/>
                  </a:solidFill>
                </a14:hiddenFill>
              </a:ext>
            </a:extLst>
          </p:spPr>
        </p:pic>
      </p:grpSp>
      <p:pic>
        <p:nvPicPr>
          <p:cNvPr id="6" name="Picture 5">
            <a:extLst>
              <a:ext uri="{FF2B5EF4-FFF2-40B4-BE49-F238E27FC236}">
                <a16:creationId xmlns:a16="http://schemas.microsoft.com/office/drawing/2014/main" id="{48362E06-D1EF-4F4A-9428-9A549F0EAB43}"/>
              </a:ext>
            </a:extLst>
          </p:cNvPr>
          <p:cNvPicPr>
            <a:picLocks noChangeAspect="1"/>
          </p:cNvPicPr>
          <p:nvPr/>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10573901" y="5161171"/>
            <a:ext cx="1124762" cy="1404908"/>
          </a:xfrm>
          <a:prstGeom prst="rect">
            <a:avLst/>
          </a:prstGeom>
        </p:spPr>
      </p:pic>
    </p:spTree>
    <p:extLst>
      <p:ext uri="{BB962C8B-B14F-4D97-AF65-F5344CB8AC3E}">
        <p14:creationId xmlns:p14="http://schemas.microsoft.com/office/powerpoint/2010/main" val="447931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 y="0"/>
            <a:ext cx="12192001" cy="6860716"/>
          </a:xfrm>
          <a:prstGeom prst="rect">
            <a:avLst/>
          </a:prstGeom>
        </p:spPr>
      </p:pic>
      <p:sp>
        <p:nvSpPr>
          <p:cNvPr id="5" name="TextBox 4"/>
          <p:cNvSpPr txBox="1"/>
          <p:nvPr/>
        </p:nvSpPr>
        <p:spPr>
          <a:xfrm>
            <a:off x="0" y="6488668"/>
            <a:ext cx="1502875" cy="369332"/>
          </a:xfrm>
          <a:prstGeom prst="rect">
            <a:avLst/>
          </a:prstGeom>
          <a:noFill/>
        </p:spPr>
        <p:txBody>
          <a:bodyPr wrap="square" rtlCol="0">
            <a:spAutoFit/>
          </a:bodyPr>
          <a:lstStyle/>
          <a:p>
            <a:r>
              <a:rPr lang="en-US" dirty="0"/>
              <a:t>Moses 5:9</a:t>
            </a:r>
          </a:p>
        </p:txBody>
      </p:sp>
      <p:sp>
        <p:nvSpPr>
          <p:cNvPr id="3" name="Rectangle 2"/>
          <p:cNvSpPr/>
          <p:nvPr/>
        </p:nvSpPr>
        <p:spPr>
          <a:xfrm>
            <a:off x="1589742" y="3595568"/>
            <a:ext cx="6096000" cy="2893100"/>
          </a:xfrm>
          <a:prstGeom prst="rect">
            <a:avLst/>
          </a:prstGeom>
        </p:spPr>
        <p:txBody>
          <a:bodyPr>
            <a:spAutoFit/>
          </a:bodyPr>
          <a:lstStyle/>
          <a:p>
            <a:r>
              <a:rPr lang="en-US" sz="2800" b="1" i="0" dirty="0">
                <a:effectLst/>
              </a:rPr>
              <a:t>“Since all of us sin in greater or lesser degree, we are all in need of constant repentance, of continual raising our sights and our performance. …This is an effort which must be extended through the remainder of one’s years.”</a:t>
            </a:r>
          </a:p>
          <a:p>
            <a:r>
              <a:rPr lang="en-US" sz="1400" b="1" dirty="0"/>
              <a:t>President Spencer W. Kimball</a:t>
            </a:r>
            <a:endParaRPr lang="en-US" sz="1400" b="1" i="0" dirty="0">
              <a:effectLst/>
            </a:endParaRPr>
          </a:p>
        </p:txBody>
      </p:sp>
      <p:sp>
        <p:nvSpPr>
          <p:cNvPr id="36" name="Rectangle 35"/>
          <p:cNvSpPr/>
          <p:nvPr/>
        </p:nvSpPr>
        <p:spPr>
          <a:xfrm>
            <a:off x="5451055" y="1244353"/>
            <a:ext cx="6096000" cy="1384995"/>
          </a:xfrm>
          <a:prstGeom prst="rect">
            <a:avLst/>
          </a:prstGeom>
        </p:spPr>
        <p:txBody>
          <a:bodyPr>
            <a:spAutoFit/>
          </a:bodyPr>
          <a:lstStyle/>
          <a:p>
            <a:r>
              <a:rPr lang="en-US" sz="2800" b="1" dirty="0"/>
              <a:t>“Individuals are to undertake personal acts of repentance and prayer in the Son’s name.” </a:t>
            </a:r>
            <a:r>
              <a:rPr lang="en-US" sz="1400" b="1" dirty="0"/>
              <a:t>H. </a:t>
            </a:r>
            <a:r>
              <a:rPr lang="en-US" sz="1400" b="1" dirty="0" err="1"/>
              <a:t>Donl</a:t>
            </a:r>
            <a:r>
              <a:rPr lang="en-US" sz="1400" b="1" dirty="0"/>
              <a:t> Peterson</a:t>
            </a:r>
          </a:p>
        </p:txBody>
      </p:sp>
      <p:sp>
        <p:nvSpPr>
          <p:cNvPr id="10" name="TextBox 9"/>
          <p:cNvSpPr txBox="1"/>
          <p:nvPr/>
        </p:nvSpPr>
        <p:spPr>
          <a:xfrm>
            <a:off x="0" y="0"/>
            <a:ext cx="12192000" cy="923330"/>
          </a:xfrm>
          <a:prstGeom prst="rect">
            <a:avLst/>
          </a:prstGeom>
          <a:noFill/>
        </p:spPr>
        <p:txBody>
          <a:bodyPr wrap="square" rtlCol="0">
            <a:spAutoFit/>
          </a:bodyPr>
          <a:lstStyle/>
          <a:p>
            <a:pPr algn="ctr"/>
            <a:r>
              <a:rPr lang="en-US" sz="5400" dirty="0">
                <a:latin typeface="Arial Black" panose="020B0A04020102020204" pitchFamily="34" charset="0"/>
              </a:rPr>
              <a:t>Repentance</a:t>
            </a:r>
          </a:p>
        </p:txBody>
      </p:sp>
      <p:grpSp>
        <p:nvGrpSpPr>
          <p:cNvPr id="11" name="Group 10"/>
          <p:cNvGrpSpPr/>
          <p:nvPr/>
        </p:nvGrpSpPr>
        <p:grpSpPr>
          <a:xfrm>
            <a:off x="489858" y="923330"/>
            <a:ext cx="4316252" cy="2501531"/>
            <a:chOff x="4521104" y="1519080"/>
            <a:chExt cx="4316252" cy="2501531"/>
          </a:xfrm>
        </p:grpSpPr>
        <p:grpSp>
          <p:nvGrpSpPr>
            <p:cNvPr id="12" name="Group 11"/>
            <p:cNvGrpSpPr/>
            <p:nvPr/>
          </p:nvGrpSpPr>
          <p:grpSpPr>
            <a:xfrm>
              <a:off x="4521104" y="1519080"/>
              <a:ext cx="4316252" cy="2501531"/>
              <a:chOff x="534986" y="381000"/>
              <a:chExt cx="2637111" cy="2501531"/>
            </a:xfrm>
            <a:solidFill>
              <a:schemeClr val="tx1"/>
            </a:solidFill>
          </p:grpSpPr>
          <p:sp>
            <p:nvSpPr>
              <p:cNvPr id="14" name="Rectangle 13"/>
              <p:cNvSpPr/>
              <p:nvPr/>
            </p:nvSpPr>
            <p:spPr>
              <a:xfrm>
                <a:off x="902971" y="980041"/>
                <a:ext cx="1811926" cy="142571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534986" y="384805"/>
                <a:ext cx="457200" cy="2497726"/>
                <a:chOff x="533400" y="381000"/>
                <a:chExt cx="457200" cy="2497726"/>
              </a:xfrm>
              <a:grpFill/>
            </p:grpSpPr>
            <p:sp>
              <p:nvSpPr>
                <p:cNvPr id="21" name="Oval 20"/>
                <p:cNvSpPr/>
                <p:nvPr/>
              </p:nvSpPr>
              <p:spPr>
                <a:xfrm rot="16200000">
                  <a:off x="469990" y="2452006"/>
                  <a:ext cx="586739" cy="26670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p:cNvSpPr/>
                <p:nvPr/>
              </p:nvSpPr>
              <p:spPr>
                <a:xfrm>
                  <a:off x="533400" y="956854"/>
                  <a:ext cx="457200" cy="15240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33400" y="868679"/>
                  <a:ext cx="457200" cy="1524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6200000">
                  <a:off x="468631" y="541019"/>
                  <a:ext cx="586739" cy="26670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2714897" y="381000"/>
                <a:ext cx="457200" cy="2497726"/>
                <a:chOff x="2714897" y="457200"/>
                <a:chExt cx="457200" cy="2497726"/>
              </a:xfrm>
              <a:grpFill/>
            </p:grpSpPr>
            <p:sp>
              <p:nvSpPr>
                <p:cNvPr id="17" name="Oval 16"/>
                <p:cNvSpPr/>
                <p:nvPr/>
              </p:nvSpPr>
              <p:spPr>
                <a:xfrm rot="16200000">
                  <a:off x="2642509" y="2528206"/>
                  <a:ext cx="586739" cy="26670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2714897" y="1043940"/>
                  <a:ext cx="457200" cy="15240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714897" y="956854"/>
                  <a:ext cx="457200" cy="1524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6200000">
                  <a:off x="2642508" y="617219"/>
                  <a:ext cx="586739" cy="26670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 name="TextBox 12"/>
            <p:cNvSpPr txBox="1"/>
            <p:nvPr/>
          </p:nvSpPr>
          <p:spPr>
            <a:xfrm>
              <a:off x="5283450" y="2260574"/>
              <a:ext cx="2791559" cy="1200329"/>
            </a:xfrm>
            <a:prstGeom prst="rect">
              <a:avLst/>
            </a:prstGeom>
            <a:noFill/>
          </p:spPr>
          <p:txBody>
            <a:bodyPr wrap="square" rtlCol="0">
              <a:spAutoFit/>
            </a:bodyPr>
            <a:lstStyle/>
            <a:p>
              <a:r>
                <a:rPr lang="en-US" b="1" dirty="0">
                  <a:solidFill>
                    <a:schemeClr val="bg1"/>
                  </a:solidFill>
                </a:rPr>
                <a:t>If we repent and call upon God for forgiveness, then we can be redeemed from our sins</a:t>
              </a:r>
            </a:p>
          </p:txBody>
        </p:sp>
      </p:grpSp>
      <p:pic>
        <p:nvPicPr>
          <p:cNvPr id="14338" name="Picture 2" descr="http://t10.deviantart.net/ItLoEN5T3dcYdCwRiMXCnzPuc6Q=/fit-in/150x150/filters:no_upscale():origin()/pre15/04f1/th/pre/f/2012/070/8/6/prayer_in_silhouette_by_mike44nh-d4sgsi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7860" y="3026989"/>
            <a:ext cx="2691024" cy="28227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24CA8EBB-080D-4801-90AD-26D957BD19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49767" y="216227"/>
            <a:ext cx="761489" cy="1129952"/>
          </a:xfrm>
          <a:prstGeom prst="rect">
            <a:avLst/>
          </a:prstGeom>
        </p:spPr>
      </p:pic>
      <p:pic>
        <p:nvPicPr>
          <p:cNvPr id="8" name="Picture 7">
            <a:extLst>
              <a:ext uri="{FF2B5EF4-FFF2-40B4-BE49-F238E27FC236}">
                <a16:creationId xmlns:a16="http://schemas.microsoft.com/office/drawing/2014/main" id="{ECF004AF-748F-4067-98A3-EFA969E61B4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5813" y="3738412"/>
            <a:ext cx="978792" cy="1244894"/>
          </a:xfrm>
          <a:prstGeom prst="rect">
            <a:avLst/>
          </a:prstGeom>
        </p:spPr>
      </p:pic>
    </p:spTree>
    <p:extLst>
      <p:ext uri="{BB962C8B-B14F-4D97-AF65-F5344CB8AC3E}">
        <p14:creationId xmlns:p14="http://schemas.microsoft.com/office/powerpoint/2010/main" val="1842913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4338"/>
                                        </p:tgtEl>
                                        <p:attrNameLst>
                                          <p:attrName>style.visibility</p:attrName>
                                        </p:attrNameLst>
                                      </p:cBhvr>
                                      <p:to>
                                        <p:strVal val="visible"/>
                                      </p:to>
                                    </p:se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 y="0"/>
            <a:ext cx="12192001" cy="6860716"/>
          </a:xfrm>
          <a:prstGeom prst="rect">
            <a:avLst/>
          </a:prstGeom>
        </p:spPr>
      </p:pic>
      <p:sp>
        <p:nvSpPr>
          <p:cNvPr id="5" name="TextBox 4"/>
          <p:cNvSpPr txBox="1"/>
          <p:nvPr/>
        </p:nvSpPr>
        <p:spPr>
          <a:xfrm>
            <a:off x="0" y="6488668"/>
            <a:ext cx="2612571" cy="369332"/>
          </a:xfrm>
          <a:prstGeom prst="rect">
            <a:avLst/>
          </a:prstGeom>
          <a:noFill/>
        </p:spPr>
        <p:txBody>
          <a:bodyPr wrap="square" rtlCol="0">
            <a:spAutoFit/>
          </a:bodyPr>
          <a:lstStyle/>
          <a:p>
            <a:r>
              <a:rPr lang="en-US" dirty="0"/>
              <a:t>Moses 5:10-11</a:t>
            </a:r>
          </a:p>
        </p:txBody>
      </p:sp>
      <p:sp>
        <p:nvSpPr>
          <p:cNvPr id="3" name="Rectangle 2"/>
          <p:cNvSpPr/>
          <p:nvPr/>
        </p:nvSpPr>
        <p:spPr>
          <a:xfrm>
            <a:off x="2369392" y="631027"/>
            <a:ext cx="8505437" cy="400110"/>
          </a:xfrm>
          <a:prstGeom prst="rect">
            <a:avLst/>
          </a:prstGeom>
        </p:spPr>
        <p:txBody>
          <a:bodyPr wrap="square">
            <a:spAutoFit/>
          </a:bodyPr>
          <a:lstStyle/>
          <a:p>
            <a:r>
              <a:rPr lang="en-US" sz="2000" b="1" i="0" dirty="0">
                <a:effectLst/>
              </a:rPr>
              <a:t>Transgressor--</a:t>
            </a:r>
            <a:r>
              <a:rPr lang="en-US" sz="2000" b="1" dirty="0"/>
              <a:t> partaking of the fruit that resulted in the Fall of Adam and Eve.</a:t>
            </a:r>
            <a:endParaRPr lang="en-US" sz="2000" b="1" i="0" dirty="0">
              <a:effectLst/>
            </a:endParaRPr>
          </a:p>
        </p:txBody>
      </p:sp>
      <p:sp>
        <p:nvSpPr>
          <p:cNvPr id="10" name="TextBox 9"/>
          <p:cNvSpPr txBox="1"/>
          <p:nvPr/>
        </p:nvSpPr>
        <p:spPr>
          <a:xfrm>
            <a:off x="0" y="0"/>
            <a:ext cx="12192000" cy="923330"/>
          </a:xfrm>
          <a:prstGeom prst="rect">
            <a:avLst/>
          </a:prstGeom>
          <a:noFill/>
        </p:spPr>
        <p:txBody>
          <a:bodyPr wrap="square" rtlCol="0">
            <a:spAutoFit/>
          </a:bodyPr>
          <a:lstStyle/>
          <a:p>
            <a:pPr algn="ctr"/>
            <a:r>
              <a:rPr lang="en-US" sz="5400" dirty="0">
                <a:latin typeface="Arial Black" panose="020B0A04020102020204" pitchFamily="34" charset="0"/>
              </a:rPr>
              <a:t>Adam And Eve</a:t>
            </a:r>
          </a:p>
        </p:txBody>
      </p:sp>
      <p:pic>
        <p:nvPicPr>
          <p:cNvPr id="15364" name="Picture 4" descr="http://cliparts.co/cliparts/Bia/Eg4/BiaEg4n8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082" y="1320640"/>
            <a:ext cx="2909875" cy="2752400"/>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8945156" y="1320640"/>
            <a:ext cx="2220685" cy="2677885"/>
            <a:chOff x="5769429" y="3264957"/>
            <a:chExt cx="2220685" cy="2677885"/>
          </a:xfrm>
        </p:grpSpPr>
        <p:sp>
          <p:nvSpPr>
            <p:cNvPr id="2" name="Rectangle 1"/>
            <p:cNvSpPr/>
            <p:nvPr/>
          </p:nvSpPr>
          <p:spPr>
            <a:xfrm>
              <a:off x="5769429" y="3264957"/>
              <a:ext cx="2220685" cy="26778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6" descr="http://res.freestockphotos.biz/pictures/15/15639-illustrated-silhouette-of-a-beautiful-woman-pv.png"/>
            <p:cNvPicPr>
              <a:picLocks noChangeAspect="1" noChangeArrowheads="1"/>
            </p:cNvPicPr>
            <p:nvPr/>
          </p:nvPicPr>
          <p:blipFill rotWithShape="1">
            <a:blip r:embed="rId4">
              <a:extLst>
                <a:ext uri="{28A0092B-C50C-407E-A947-70E740481C1C}">
                  <a14:useLocalDpi xmlns:a14="http://schemas.microsoft.com/office/drawing/2010/main" val="0"/>
                </a:ext>
              </a:extLst>
            </a:blip>
            <a:srcRect l="36350" t="927" r="40029" b="70442"/>
            <a:stretch/>
          </p:blipFill>
          <p:spPr bwMode="auto">
            <a:xfrm>
              <a:off x="5834743" y="3330271"/>
              <a:ext cx="2155371" cy="261257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8" name="Group 27"/>
          <p:cNvGrpSpPr/>
          <p:nvPr/>
        </p:nvGrpSpPr>
        <p:grpSpPr>
          <a:xfrm>
            <a:off x="3837148" y="1390491"/>
            <a:ext cx="4316252" cy="2501531"/>
            <a:chOff x="4521104" y="1519080"/>
            <a:chExt cx="4316252" cy="2501531"/>
          </a:xfrm>
        </p:grpSpPr>
        <p:grpSp>
          <p:nvGrpSpPr>
            <p:cNvPr id="29" name="Group 28"/>
            <p:cNvGrpSpPr/>
            <p:nvPr/>
          </p:nvGrpSpPr>
          <p:grpSpPr>
            <a:xfrm>
              <a:off x="4521104" y="1519080"/>
              <a:ext cx="4316252" cy="2501531"/>
              <a:chOff x="534986" y="381000"/>
              <a:chExt cx="2637111" cy="2501531"/>
            </a:xfrm>
            <a:solidFill>
              <a:schemeClr val="tx1"/>
            </a:solidFill>
          </p:grpSpPr>
          <p:sp>
            <p:nvSpPr>
              <p:cNvPr id="31" name="Rectangle 30"/>
              <p:cNvSpPr/>
              <p:nvPr/>
            </p:nvSpPr>
            <p:spPr>
              <a:xfrm>
                <a:off x="902971" y="980041"/>
                <a:ext cx="1811926" cy="142571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p:cNvGrpSpPr/>
              <p:nvPr/>
            </p:nvGrpSpPr>
            <p:grpSpPr>
              <a:xfrm>
                <a:off x="534986" y="384805"/>
                <a:ext cx="457200" cy="2497726"/>
                <a:chOff x="533400" y="381000"/>
                <a:chExt cx="457200" cy="2497726"/>
              </a:xfrm>
              <a:grpFill/>
            </p:grpSpPr>
            <p:sp>
              <p:nvSpPr>
                <p:cNvPr id="39" name="Oval 38"/>
                <p:cNvSpPr/>
                <p:nvPr/>
              </p:nvSpPr>
              <p:spPr>
                <a:xfrm rot="16200000">
                  <a:off x="469990" y="2452006"/>
                  <a:ext cx="586739" cy="26670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ounded Rectangle 39"/>
                <p:cNvSpPr/>
                <p:nvPr/>
              </p:nvSpPr>
              <p:spPr>
                <a:xfrm>
                  <a:off x="533400" y="956854"/>
                  <a:ext cx="457200" cy="15240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533400" y="868679"/>
                  <a:ext cx="457200" cy="1524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rot="16200000">
                  <a:off x="468631" y="541019"/>
                  <a:ext cx="586739" cy="26670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2714897" y="381000"/>
                <a:ext cx="457200" cy="2497726"/>
                <a:chOff x="2714897" y="457200"/>
                <a:chExt cx="457200" cy="2497726"/>
              </a:xfrm>
              <a:grpFill/>
            </p:grpSpPr>
            <p:sp>
              <p:nvSpPr>
                <p:cNvPr id="34" name="Oval 33"/>
                <p:cNvSpPr/>
                <p:nvPr/>
              </p:nvSpPr>
              <p:spPr>
                <a:xfrm rot="16200000">
                  <a:off x="2642509" y="2528206"/>
                  <a:ext cx="586739" cy="26670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a:off x="2714897" y="1043940"/>
                  <a:ext cx="457200" cy="15240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2714897" y="956854"/>
                  <a:ext cx="457200" cy="1524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rot="16200000">
                  <a:off x="2642508" y="617219"/>
                  <a:ext cx="586739" cy="26670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0" name="TextBox 29"/>
            <p:cNvSpPr txBox="1"/>
            <p:nvPr/>
          </p:nvSpPr>
          <p:spPr>
            <a:xfrm>
              <a:off x="5283450" y="2260574"/>
              <a:ext cx="2791559" cy="1200329"/>
            </a:xfrm>
            <a:prstGeom prst="rect">
              <a:avLst/>
            </a:prstGeom>
            <a:noFill/>
          </p:spPr>
          <p:txBody>
            <a:bodyPr wrap="square" rtlCol="0">
              <a:spAutoFit/>
            </a:bodyPr>
            <a:lstStyle/>
            <a:p>
              <a:r>
                <a:rPr lang="en-US" b="1" dirty="0">
                  <a:solidFill>
                    <a:schemeClr val="bg1"/>
                  </a:solidFill>
                </a:rPr>
                <a:t>Without the Fall and the Atonement, we could not obtain the blessings of eternal life</a:t>
              </a:r>
            </a:p>
          </p:txBody>
        </p:sp>
      </p:grpSp>
      <p:sp>
        <p:nvSpPr>
          <p:cNvPr id="43" name="TextBox 42"/>
          <p:cNvSpPr txBox="1"/>
          <p:nvPr/>
        </p:nvSpPr>
        <p:spPr>
          <a:xfrm>
            <a:off x="3324957" y="4452545"/>
            <a:ext cx="6130669" cy="1415772"/>
          </a:xfrm>
          <a:prstGeom prst="rect">
            <a:avLst/>
          </a:prstGeom>
          <a:noFill/>
        </p:spPr>
        <p:txBody>
          <a:bodyPr wrap="square" rtlCol="0">
            <a:spAutoFit/>
          </a:bodyPr>
          <a:lstStyle/>
          <a:p>
            <a:r>
              <a:rPr lang="en-US" b="1" dirty="0"/>
              <a:t>“I do not look upon Adam’s action as a sin. I think it was a deliberate act of free agency. He chose to do that which had to be done to further the purposes of God. The consequences of his act made necessary the atonement of the Redeemer.” </a:t>
            </a:r>
            <a:r>
              <a:rPr lang="en-US" sz="1400" b="1" dirty="0"/>
              <a:t>Marion G. Romney</a:t>
            </a:r>
          </a:p>
        </p:txBody>
      </p:sp>
      <p:sp>
        <p:nvSpPr>
          <p:cNvPr id="44" name="TextBox 43"/>
          <p:cNvSpPr txBox="1"/>
          <p:nvPr/>
        </p:nvSpPr>
        <p:spPr>
          <a:xfrm>
            <a:off x="4230603" y="6128305"/>
            <a:ext cx="7961397" cy="584775"/>
          </a:xfrm>
          <a:prstGeom prst="rect">
            <a:avLst/>
          </a:prstGeom>
          <a:noFill/>
        </p:spPr>
        <p:txBody>
          <a:bodyPr wrap="square" rtlCol="0">
            <a:spAutoFit/>
          </a:bodyPr>
          <a:lstStyle/>
          <a:p>
            <a:r>
              <a:rPr lang="en-US" sz="3200" b="1" dirty="0"/>
              <a:t>Adam fell that men might be—2 Nephi 2:25</a:t>
            </a:r>
          </a:p>
        </p:txBody>
      </p:sp>
      <p:pic>
        <p:nvPicPr>
          <p:cNvPr id="8" name="Picture 7">
            <a:extLst>
              <a:ext uri="{FF2B5EF4-FFF2-40B4-BE49-F238E27FC236}">
                <a16:creationId xmlns:a16="http://schemas.microsoft.com/office/drawing/2014/main" id="{7F72D387-6744-471C-A45C-84B07A7E84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70019" y="4470350"/>
            <a:ext cx="1104900" cy="1457325"/>
          </a:xfrm>
          <a:prstGeom prst="rect">
            <a:avLst/>
          </a:prstGeom>
        </p:spPr>
      </p:pic>
    </p:spTree>
    <p:extLst>
      <p:ext uri="{BB962C8B-B14F-4D97-AF65-F5344CB8AC3E}">
        <p14:creationId xmlns:p14="http://schemas.microsoft.com/office/powerpoint/2010/main" val="4292732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 y="0"/>
            <a:ext cx="12192001" cy="6860716"/>
          </a:xfrm>
          <a:prstGeom prst="rect">
            <a:avLst/>
          </a:prstGeom>
        </p:spPr>
      </p:pic>
      <p:sp>
        <p:nvSpPr>
          <p:cNvPr id="5" name="TextBox 4"/>
          <p:cNvSpPr txBox="1"/>
          <p:nvPr/>
        </p:nvSpPr>
        <p:spPr>
          <a:xfrm>
            <a:off x="219075" y="-64264"/>
            <a:ext cx="12113537" cy="3785652"/>
          </a:xfrm>
          <a:prstGeom prst="rect">
            <a:avLst/>
          </a:prstGeom>
          <a:noFill/>
        </p:spPr>
        <p:txBody>
          <a:bodyPr wrap="square" rtlCol="0">
            <a:spAutoFit/>
          </a:bodyPr>
          <a:lstStyle/>
          <a:p>
            <a:r>
              <a:rPr lang="en-US" sz="1600" b="1" dirty="0"/>
              <a:t>Sources:</a:t>
            </a:r>
          </a:p>
          <a:p>
            <a:endParaRPr lang="en-US" sz="1600" b="1" dirty="0"/>
          </a:p>
          <a:p>
            <a:endParaRPr lang="en-US" sz="1600" b="1" dirty="0"/>
          </a:p>
          <a:p>
            <a:endParaRPr lang="en-US" sz="1600" b="1" dirty="0"/>
          </a:p>
          <a:p>
            <a:r>
              <a:rPr lang="en-US" sz="1600" b="1" dirty="0"/>
              <a:t>Richard D. Draper, S. Kent Brown, Michael D. Rhodes </a:t>
            </a:r>
            <a:r>
              <a:rPr lang="en-US" sz="1600" b="1" i="1" dirty="0"/>
              <a:t>The Pearl of Great Price Verse by Verse Commentary</a:t>
            </a:r>
          </a:p>
          <a:p>
            <a:r>
              <a:rPr lang="en-US" sz="1600" b="1" i="1" dirty="0"/>
              <a:t>True to the Faith: A Gospel Reference</a:t>
            </a:r>
            <a:r>
              <a:rPr lang="en-US" sz="1600" b="1" dirty="0"/>
              <a:t> [2004], 48.</a:t>
            </a:r>
          </a:p>
          <a:p>
            <a:r>
              <a:rPr lang="en-US" sz="1600" b="1" dirty="0"/>
              <a:t>President Russell M. Nelson (“The Atonement,” </a:t>
            </a:r>
            <a:r>
              <a:rPr lang="en-US" sz="1600" b="1" i="1" dirty="0"/>
              <a:t>Ensign</a:t>
            </a:r>
            <a:r>
              <a:rPr lang="en-US" sz="1600" b="1" dirty="0"/>
              <a:t>, Nov. 1996, 34)</a:t>
            </a:r>
          </a:p>
          <a:p>
            <a:r>
              <a:rPr lang="en-US" sz="1600" b="1" dirty="0">
                <a:latin typeface="Calibri" panose="020F0502020204030204" pitchFamily="34" charset="0"/>
                <a:cs typeface="Calibri" panose="020F0502020204030204" pitchFamily="34" charset="0"/>
              </a:rPr>
              <a:t>President Dallin H. Oaks(“The Great Plan of Happiness,” </a:t>
            </a:r>
            <a:r>
              <a:rPr lang="en-US" sz="1600" b="1" i="1" dirty="0">
                <a:latin typeface="Calibri" panose="020F0502020204030204" pitchFamily="34" charset="0"/>
                <a:cs typeface="Calibri" panose="020F0502020204030204" pitchFamily="34" charset="0"/>
              </a:rPr>
              <a:t>Ensign</a:t>
            </a:r>
            <a:r>
              <a:rPr lang="en-US" sz="1600" b="1" dirty="0">
                <a:latin typeface="Calibri" panose="020F0502020204030204" pitchFamily="34" charset="0"/>
                <a:cs typeface="Calibri" panose="020F0502020204030204" pitchFamily="34" charset="0"/>
              </a:rPr>
              <a:t>, Nov. 1993, 72–73)</a:t>
            </a:r>
            <a:endParaRPr lang="en-US" sz="1600" b="1" dirty="0"/>
          </a:p>
          <a:p>
            <a:r>
              <a:rPr lang="en-US" sz="1600" b="1" dirty="0"/>
              <a:t>Elder Bruce R. McConkie </a:t>
            </a:r>
            <a:r>
              <a:rPr lang="en-US" sz="1600" b="1" i="1" dirty="0"/>
              <a:t>Promised Messiah </a:t>
            </a:r>
            <a:r>
              <a:rPr lang="en-US" sz="1600" b="1" dirty="0"/>
              <a:t>pp. 379-80</a:t>
            </a:r>
          </a:p>
          <a:p>
            <a:r>
              <a:rPr lang="en-US" sz="1600" b="1" dirty="0"/>
              <a:t>Presentation by ©http://fashionsbylynda.com/blog/</a:t>
            </a:r>
          </a:p>
          <a:p>
            <a:r>
              <a:rPr lang="en-US" sz="1600" b="1" dirty="0"/>
              <a:t>H. </a:t>
            </a:r>
            <a:r>
              <a:rPr lang="en-US" sz="1600" b="1" dirty="0" err="1"/>
              <a:t>Donl</a:t>
            </a:r>
            <a:r>
              <a:rPr lang="en-US" sz="1600" b="1" dirty="0"/>
              <a:t> Peterson </a:t>
            </a:r>
            <a:r>
              <a:rPr lang="en-US" sz="1600" b="1" i="1" dirty="0"/>
              <a:t>The Pearl of Great Price, The History and Commentary </a:t>
            </a:r>
            <a:r>
              <a:rPr lang="en-US" sz="1600" b="1" dirty="0"/>
              <a:t>p. 155</a:t>
            </a:r>
            <a:endParaRPr lang="en-US" sz="1600" b="1" i="1" dirty="0"/>
          </a:p>
          <a:p>
            <a:r>
              <a:rPr lang="en-US" sz="1600" b="1" i="0" dirty="0">
                <a:effectLst/>
              </a:rPr>
              <a:t>President Joseph Smith (</a:t>
            </a:r>
            <a:r>
              <a:rPr lang="en-US" sz="1600" b="1" i="1" dirty="0">
                <a:effectLst/>
              </a:rPr>
              <a:t>Teachings of the Presidents of the Church: Joseph Smith</a:t>
            </a:r>
            <a:r>
              <a:rPr lang="en-US" sz="1600" b="1" i="0" dirty="0">
                <a:effectLst/>
              </a:rPr>
              <a:t> [2007],</a:t>
            </a:r>
            <a:r>
              <a:rPr lang="en-US" sz="1600" b="1" i="0" u="none" strike="noStrike" dirty="0">
                <a:effectLst/>
              </a:rPr>
              <a:t>48–49</a:t>
            </a:r>
            <a:r>
              <a:rPr lang="en-US" sz="1600" b="1" i="0" dirty="0">
                <a:effectLst/>
              </a:rPr>
              <a:t>).</a:t>
            </a:r>
            <a:endParaRPr lang="en-US" sz="1600" b="1" dirty="0"/>
          </a:p>
          <a:p>
            <a:r>
              <a:rPr lang="en-US" sz="1600" b="1" i="0" dirty="0">
                <a:effectLst/>
              </a:rPr>
              <a:t>Elder Jeffrey R. Holland (</a:t>
            </a:r>
            <a:r>
              <a:rPr lang="en-US" sz="1600" b="1" i="0" u="none" strike="noStrike" dirty="0">
                <a:effectLst/>
              </a:rPr>
              <a:t>“I Stand All Amazed,”</a:t>
            </a:r>
            <a:r>
              <a:rPr lang="en-US" sz="1600" b="1" i="1" dirty="0">
                <a:effectLst/>
              </a:rPr>
              <a:t> Ensign,</a:t>
            </a:r>
            <a:r>
              <a:rPr lang="en-US" sz="1600" b="1" i="0" dirty="0">
                <a:effectLst/>
              </a:rPr>
              <a:t> Aug. 1986, 69).</a:t>
            </a:r>
            <a:endParaRPr lang="en-US" sz="1600" b="1" dirty="0"/>
          </a:p>
          <a:p>
            <a:r>
              <a:rPr lang="en-US" sz="1600" b="1" dirty="0"/>
              <a:t>President Spencer W. Kimball </a:t>
            </a:r>
            <a:r>
              <a:rPr lang="en-US" sz="1600" b="1" i="1" dirty="0"/>
              <a:t>Miracle of Forgiveness </a:t>
            </a:r>
            <a:r>
              <a:rPr lang="en-US" sz="1600" b="1" dirty="0"/>
              <a:t>p. 202</a:t>
            </a:r>
          </a:p>
          <a:p>
            <a:r>
              <a:rPr lang="en-US" sz="1600" b="1" dirty="0"/>
              <a:t>Marion G. Romney, Conf. Report April. 1953 p. 124</a:t>
            </a:r>
          </a:p>
        </p:txBody>
      </p:sp>
      <p:pic>
        <p:nvPicPr>
          <p:cNvPr id="2050" name="Picture 2" descr="http://aboutjesuschrist.org/files/2012/08/adam-eve-alter-morm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67056" y="1933666"/>
            <a:ext cx="3165543" cy="4314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11125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8D89215-102B-48AC-90C6-D3BD908D8C49}"/>
              </a:ext>
            </a:extLst>
          </p:cNvPr>
          <p:cNvGraphicFramePr>
            <a:graphicFrameLocks noGrp="1"/>
          </p:cNvGraphicFramePr>
          <p:nvPr>
            <p:extLst>
              <p:ext uri="{D42A27DB-BD31-4B8C-83A1-F6EECF244321}">
                <p14:modId xmlns:p14="http://schemas.microsoft.com/office/powerpoint/2010/main" val="2770512936"/>
              </p:ext>
            </p:extLst>
          </p:nvPr>
        </p:nvGraphicFramePr>
        <p:xfrm>
          <a:off x="176463" y="122900"/>
          <a:ext cx="11855116" cy="2112446"/>
        </p:xfrm>
        <a:graphic>
          <a:graphicData uri="http://schemas.openxmlformats.org/drawingml/2006/table">
            <a:tbl>
              <a:tblPr firstRow="1" bandRow="1">
                <a:tableStyleId>{5940675A-B579-460E-94D1-54222C63F5DA}</a:tableStyleId>
              </a:tblPr>
              <a:tblGrid>
                <a:gridCol w="5927558">
                  <a:extLst>
                    <a:ext uri="{9D8B030D-6E8A-4147-A177-3AD203B41FA5}">
                      <a16:colId xmlns:a16="http://schemas.microsoft.com/office/drawing/2014/main" val="3617462569"/>
                    </a:ext>
                  </a:extLst>
                </a:gridCol>
                <a:gridCol w="5927558">
                  <a:extLst>
                    <a:ext uri="{9D8B030D-6E8A-4147-A177-3AD203B41FA5}">
                      <a16:colId xmlns:a16="http://schemas.microsoft.com/office/drawing/2014/main" val="299792861"/>
                    </a:ext>
                  </a:extLst>
                </a:gridCol>
              </a:tblGrid>
              <a:tr h="460870">
                <a:tc>
                  <a:txBody>
                    <a:bodyPr/>
                    <a:lstStyle/>
                    <a:p>
                      <a:pPr algn="ctr"/>
                      <a:r>
                        <a:rPr lang="en-US" dirty="0"/>
                        <a:t>BEFORE THE FALL</a:t>
                      </a:r>
                    </a:p>
                    <a:p>
                      <a:pPr algn="ctr"/>
                      <a:r>
                        <a:rPr lang="en-US" dirty="0"/>
                        <a:t>Moses 5:1-4</a:t>
                      </a:r>
                    </a:p>
                  </a:txBody>
                  <a:tcPr/>
                </a:tc>
                <a:tc>
                  <a:txBody>
                    <a:bodyPr/>
                    <a:lstStyle/>
                    <a:p>
                      <a:pPr algn="ctr"/>
                      <a:r>
                        <a:rPr lang="en-US" dirty="0"/>
                        <a:t>AFTER THE FALL</a:t>
                      </a:r>
                    </a:p>
                  </a:txBody>
                  <a:tcPr/>
                </a:tc>
                <a:extLst>
                  <a:ext uri="{0D108BD9-81ED-4DB2-BD59-A6C34878D82A}">
                    <a16:rowId xmlns:a16="http://schemas.microsoft.com/office/drawing/2014/main" val="3747913024"/>
                  </a:ext>
                </a:extLst>
              </a:tr>
              <a:tr h="416143">
                <a:tc>
                  <a:txBody>
                    <a:bodyPr/>
                    <a:lstStyle/>
                    <a:p>
                      <a:pPr algn="ctr"/>
                      <a:r>
                        <a:rPr lang="en-US" sz="1800" b="0" i="0" kern="1200" dirty="0">
                          <a:solidFill>
                            <a:schemeClr val="tx1"/>
                          </a:solidFill>
                          <a:effectLst/>
                          <a:latin typeface="+mn-lt"/>
                          <a:ea typeface="+mn-ea"/>
                          <a:cs typeface="+mn-cs"/>
                        </a:rPr>
                        <a:t>Adam and Eve did not need to labor for their food.</a:t>
                      </a:r>
                      <a:endParaRPr lang="en-US" dirty="0"/>
                    </a:p>
                  </a:txBody>
                  <a:tcPr/>
                </a:tc>
                <a:tc>
                  <a:txBody>
                    <a:bodyPr/>
                    <a:lstStyle/>
                    <a:p>
                      <a:pPr algn="ctr"/>
                      <a:endParaRPr lang="en-US"/>
                    </a:p>
                  </a:txBody>
                  <a:tcPr/>
                </a:tc>
                <a:extLst>
                  <a:ext uri="{0D108BD9-81ED-4DB2-BD59-A6C34878D82A}">
                    <a16:rowId xmlns:a16="http://schemas.microsoft.com/office/drawing/2014/main" val="317327712"/>
                  </a:ext>
                </a:extLst>
              </a:tr>
              <a:tr h="416143">
                <a:tc>
                  <a:txBody>
                    <a:bodyPr/>
                    <a:lstStyle/>
                    <a:p>
                      <a:pPr algn="ctr"/>
                      <a:r>
                        <a:rPr lang="en-US" sz="1800" b="0" i="0" kern="1200" dirty="0">
                          <a:solidFill>
                            <a:schemeClr val="tx1"/>
                          </a:solidFill>
                          <a:effectLst/>
                          <a:latin typeface="+mn-lt"/>
                          <a:ea typeface="+mn-ea"/>
                          <a:cs typeface="+mn-cs"/>
                        </a:rPr>
                        <a:t>Adam and Eve could not have children.</a:t>
                      </a:r>
                      <a:endParaRPr lang="en-US" dirty="0"/>
                    </a:p>
                  </a:txBody>
                  <a:tcPr/>
                </a:tc>
                <a:tc>
                  <a:txBody>
                    <a:bodyPr/>
                    <a:lstStyle/>
                    <a:p>
                      <a:pPr algn="ctr"/>
                      <a:endParaRPr lang="en-US"/>
                    </a:p>
                  </a:txBody>
                  <a:tcPr/>
                </a:tc>
                <a:extLst>
                  <a:ext uri="{0D108BD9-81ED-4DB2-BD59-A6C34878D82A}">
                    <a16:rowId xmlns:a16="http://schemas.microsoft.com/office/drawing/2014/main" val="3681941137"/>
                  </a:ext>
                </a:extLst>
              </a:tr>
              <a:tr h="460870">
                <a:tc>
                  <a:txBody>
                    <a:bodyPr/>
                    <a:lstStyle/>
                    <a:p>
                      <a:pPr algn="ctr"/>
                      <a:r>
                        <a:rPr lang="en-US" sz="1800" b="0" i="0" kern="1200" dirty="0">
                          <a:solidFill>
                            <a:schemeClr val="tx1"/>
                          </a:solidFill>
                          <a:effectLst/>
                          <a:latin typeface="+mn-lt"/>
                          <a:ea typeface="+mn-ea"/>
                          <a:cs typeface="+mn-cs"/>
                        </a:rPr>
                        <a:t>Adam and Eve lived in God’s presence and spoke with Him face to face</a:t>
                      </a:r>
                      <a:endParaRPr lang="en-US" dirty="0"/>
                    </a:p>
                  </a:txBody>
                  <a:tcPr/>
                </a:tc>
                <a:tc>
                  <a:txBody>
                    <a:bodyPr/>
                    <a:lstStyle/>
                    <a:p>
                      <a:pPr algn="ctr"/>
                      <a:endParaRPr lang="en-US" dirty="0"/>
                    </a:p>
                  </a:txBody>
                  <a:tcPr/>
                </a:tc>
                <a:extLst>
                  <a:ext uri="{0D108BD9-81ED-4DB2-BD59-A6C34878D82A}">
                    <a16:rowId xmlns:a16="http://schemas.microsoft.com/office/drawing/2014/main" val="31270935"/>
                  </a:ext>
                </a:extLst>
              </a:tr>
            </a:tbl>
          </a:graphicData>
        </a:graphic>
      </p:graphicFrame>
      <p:graphicFrame>
        <p:nvGraphicFramePr>
          <p:cNvPr id="4" name="Table 3">
            <a:extLst>
              <a:ext uri="{FF2B5EF4-FFF2-40B4-BE49-F238E27FC236}">
                <a16:creationId xmlns:a16="http://schemas.microsoft.com/office/drawing/2014/main" id="{7D787815-5E41-4498-A01C-DF1A862CBAB8}"/>
              </a:ext>
            </a:extLst>
          </p:cNvPr>
          <p:cNvGraphicFramePr>
            <a:graphicFrameLocks noGrp="1"/>
          </p:cNvGraphicFramePr>
          <p:nvPr>
            <p:extLst>
              <p:ext uri="{D42A27DB-BD31-4B8C-83A1-F6EECF244321}">
                <p14:modId xmlns:p14="http://schemas.microsoft.com/office/powerpoint/2010/main" val="1511675829"/>
              </p:ext>
            </p:extLst>
          </p:nvPr>
        </p:nvGraphicFramePr>
        <p:xfrm>
          <a:off x="176463" y="2372777"/>
          <a:ext cx="11855116" cy="2112446"/>
        </p:xfrm>
        <a:graphic>
          <a:graphicData uri="http://schemas.openxmlformats.org/drawingml/2006/table">
            <a:tbl>
              <a:tblPr firstRow="1" bandRow="1">
                <a:tableStyleId>{5940675A-B579-460E-94D1-54222C63F5DA}</a:tableStyleId>
              </a:tblPr>
              <a:tblGrid>
                <a:gridCol w="5927558">
                  <a:extLst>
                    <a:ext uri="{9D8B030D-6E8A-4147-A177-3AD203B41FA5}">
                      <a16:colId xmlns:a16="http://schemas.microsoft.com/office/drawing/2014/main" val="3617462569"/>
                    </a:ext>
                  </a:extLst>
                </a:gridCol>
                <a:gridCol w="5927558">
                  <a:extLst>
                    <a:ext uri="{9D8B030D-6E8A-4147-A177-3AD203B41FA5}">
                      <a16:colId xmlns:a16="http://schemas.microsoft.com/office/drawing/2014/main" val="299792861"/>
                    </a:ext>
                  </a:extLst>
                </a:gridCol>
              </a:tblGrid>
              <a:tr h="460870">
                <a:tc>
                  <a:txBody>
                    <a:bodyPr/>
                    <a:lstStyle/>
                    <a:p>
                      <a:pPr algn="ctr"/>
                      <a:r>
                        <a:rPr lang="en-US" dirty="0"/>
                        <a:t>BEFORE THE FALL</a:t>
                      </a:r>
                    </a:p>
                    <a:p>
                      <a:pPr algn="ctr"/>
                      <a:r>
                        <a:rPr lang="en-US" dirty="0"/>
                        <a:t>Moses 5:1-4</a:t>
                      </a:r>
                    </a:p>
                  </a:txBody>
                  <a:tcPr/>
                </a:tc>
                <a:tc>
                  <a:txBody>
                    <a:bodyPr/>
                    <a:lstStyle/>
                    <a:p>
                      <a:pPr algn="ctr"/>
                      <a:r>
                        <a:rPr lang="en-US" dirty="0"/>
                        <a:t>AFTER THE FALL</a:t>
                      </a:r>
                    </a:p>
                  </a:txBody>
                  <a:tcPr/>
                </a:tc>
                <a:extLst>
                  <a:ext uri="{0D108BD9-81ED-4DB2-BD59-A6C34878D82A}">
                    <a16:rowId xmlns:a16="http://schemas.microsoft.com/office/drawing/2014/main" val="3747913024"/>
                  </a:ext>
                </a:extLst>
              </a:tr>
              <a:tr h="416143">
                <a:tc>
                  <a:txBody>
                    <a:bodyPr/>
                    <a:lstStyle/>
                    <a:p>
                      <a:pPr algn="ctr"/>
                      <a:r>
                        <a:rPr lang="en-US" sz="1800" b="0" i="0" kern="1200" dirty="0">
                          <a:solidFill>
                            <a:schemeClr val="tx1"/>
                          </a:solidFill>
                          <a:effectLst/>
                          <a:latin typeface="+mn-lt"/>
                          <a:ea typeface="+mn-ea"/>
                          <a:cs typeface="+mn-cs"/>
                        </a:rPr>
                        <a:t>Adam and Eve did not need to labor for their food.</a:t>
                      </a:r>
                      <a:endParaRPr lang="en-US" dirty="0"/>
                    </a:p>
                  </a:txBody>
                  <a:tcPr/>
                </a:tc>
                <a:tc>
                  <a:txBody>
                    <a:bodyPr/>
                    <a:lstStyle/>
                    <a:p>
                      <a:pPr algn="ctr"/>
                      <a:endParaRPr lang="en-US"/>
                    </a:p>
                  </a:txBody>
                  <a:tcPr/>
                </a:tc>
                <a:extLst>
                  <a:ext uri="{0D108BD9-81ED-4DB2-BD59-A6C34878D82A}">
                    <a16:rowId xmlns:a16="http://schemas.microsoft.com/office/drawing/2014/main" val="317327712"/>
                  </a:ext>
                </a:extLst>
              </a:tr>
              <a:tr h="416143">
                <a:tc>
                  <a:txBody>
                    <a:bodyPr/>
                    <a:lstStyle/>
                    <a:p>
                      <a:pPr algn="ctr"/>
                      <a:r>
                        <a:rPr lang="en-US" sz="1800" b="0" i="0" kern="1200" dirty="0">
                          <a:solidFill>
                            <a:schemeClr val="tx1"/>
                          </a:solidFill>
                          <a:effectLst/>
                          <a:latin typeface="+mn-lt"/>
                          <a:ea typeface="+mn-ea"/>
                          <a:cs typeface="+mn-cs"/>
                        </a:rPr>
                        <a:t>Adam and Eve could not have children.</a:t>
                      </a:r>
                      <a:endParaRPr lang="en-US" dirty="0"/>
                    </a:p>
                  </a:txBody>
                  <a:tcPr/>
                </a:tc>
                <a:tc>
                  <a:txBody>
                    <a:bodyPr/>
                    <a:lstStyle/>
                    <a:p>
                      <a:pPr algn="ctr"/>
                      <a:endParaRPr lang="en-US"/>
                    </a:p>
                  </a:txBody>
                  <a:tcPr/>
                </a:tc>
                <a:extLst>
                  <a:ext uri="{0D108BD9-81ED-4DB2-BD59-A6C34878D82A}">
                    <a16:rowId xmlns:a16="http://schemas.microsoft.com/office/drawing/2014/main" val="3681941137"/>
                  </a:ext>
                </a:extLst>
              </a:tr>
              <a:tr h="460870">
                <a:tc>
                  <a:txBody>
                    <a:bodyPr/>
                    <a:lstStyle/>
                    <a:p>
                      <a:pPr algn="ctr"/>
                      <a:r>
                        <a:rPr lang="en-US" sz="1800" b="0" i="0" kern="1200" dirty="0">
                          <a:solidFill>
                            <a:schemeClr val="tx1"/>
                          </a:solidFill>
                          <a:effectLst/>
                          <a:latin typeface="+mn-lt"/>
                          <a:ea typeface="+mn-ea"/>
                          <a:cs typeface="+mn-cs"/>
                        </a:rPr>
                        <a:t>Adam and Eve lived in God’s presence and spoke with Him face to face</a:t>
                      </a:r>
                      <a:endParaRPr lang="en-US" dirty="0"/>
                    </a:p>
                  </a:txBody>
                  <a:tcPr/>
                </a:tc>
                <a:tc>
                  <a:txBody>
                    <a:bodyPr/>
                    <a:lstStyle/>
                    <a:p>
                      <a:pPr algn="ctr"/>
                      <a:endParaRPr lang="en-US" dirty="0"/>
                    </a:p>
                  </a:txBody>
                  <a:tcPr/>
                </a:tc>
                <a:extLst>
                  <a:ext uri="{0D108BD9-81ED-4DB2-BD59-A6C34878D82A}">
                    <a16:rowId xmlns:a16="http://schemas.microsoft.com/office/drawing/2014/main" val="31270935"/>
                  </a:ext>
                </a:extLst>
              </a:tr>
            </a:tbl>
          </a:graphicData>
        </a:graphic>
      </p:graphicFrame>
      <p:graphicFrame>
        <p:nvGraphicFramePr>
          <p:cNvPr id="5" name="Table 4">
            <a:extLst>
              <a:ext uri="{FF2B5EF4-FFF2-40B4-BE49-F238E27FC236}">
                <a16:creationId xmlns:a16="http://schemas.microsoft.com/office/drawing/2014/main" id="{E3BF6C7B-3AC2-4559-B642-80546510C426}"/>
              </a:ext>
            </a:extLst>
          </p:cNvPr>
          <p:cNvGraphicFramePr>
            <a:graphicFrameLocks noGrp="1"/>
          </p:cNvGraphicFramePr>
          <p:nvPr>
            <p:extLst>
              <p:ext uri="{D42A27DB-BD31-4B8C-83A1-F6EECF244321}">
                <p14:modId xmlns:p14="http://schemas.microsoft.com/office/powerpoint/2010/main" val="4077551797"/>
              </p:ext>
            </p:extLst>
          </p:nvPr>
        </p:nvGraphicFramePr>
        <p:xfrm>
          <a:off x="160421" y="4622654"/>
          <a:ext cx="11855116" cy="2112446"/>
        </p:xfrm>
        <a:graphic>
          <a:graphicData uri="http://schemas.openxmlformats.org/drawingml/2006/table">
            <a:tbl>
              <a:tblPr firstRow="1" bandRow="1">
                <a:tableStyleId>{5940675A-B579-460E-94D1-54222C63F5DA}</a:tableStyleId>
              </a:tblPr>
              <a:tblGrid>
                <a:gridCol w="5927558">
                  <a:extLst>
                    <a:ext uri="{9D8B030D-6E8A-4147-A177-3AD203B41FA5}">
                      <a16:colId xmlns:a16="http://schemas.microsoft.com/office/drawing/2014/main" val="3617462569"/>
                    </a:ext>
                  </a:extLst>
                </a:gridCol>
                <a:gridCol w="5927558">
                  <a:extLst>
                    <a:ext uri="{9D8B030D-6E8A-4147-A177-3AD203B41FA5}">
                      <a16:colId xmlns:a16="http://schemas.microsoft.com/office/drawing/2014/main" val="299792861"/>
                    </a:ext>
                  </a:extLst>
                </a:gridCol>
              </a:tblGrid>
              <a:tr h="460870">
                <a:tc>
                  <a:txBody>
                    <a:bodyPr/>
                    <a:lstStyle/>
                    <a:p>
                      <a:pPr algn="ctr"/>
                      <a:r>
                        <a:rPr lang="en-US" dirty="0"/>
                        <a:t>BEFORE THE FALL</a:t>
                      </a:r>
                    </a:p>
                    <a:p>
                      <a:pPr algn="ctr"/>
                      <a:r>
                        <a:rPr lang="en-US" dirty="0"/>
                        <a:t>Moses 5:1-4</a:t>
                      </a:r>
                    </a:p>
                  </a:txBody>
                  <a:tcPr/>
                </a:tc>
                <a:tc>
                  <a:txBody>
                    <a:bodyPr/>
                    <a:lstStyle/>
                    <a:p>
                      <a:pPr algn="ctr"/>
                      <a:r>
                        <a:rPr lang="en-US" dirty="0"/>
                        <a:t>AFTER THE FALL</a:t>
                      </a:r>
                    </a:p>
                  </a:txBody>
                  <a:tcPr/>
                </a:tc>
                <a:extLst>
                  <a:ext uri="{0D108BD9-81ED-4DB2-BD59-A6C34878D82A}">
                    <a16:rowId xmlns:a16="http://schemas.microsoft.com/office/drawing/2014/main" val="3747913024"/>
                  </a:ext>
                </a:extLst>
              </a:tr>
              <a:tr h="416143">
                <a:tc>
                  <a:txBody>
                    <a:bodyPr/>
                    <a:lstStyle/>
                    <a:p>
                      <a:pPr algn="ctr"/>
                      <a:r>
                        <a:rPr lang="en-US" sz="1800" b="0" i="0" kern="1200" dirty="0">
                          <a:solidFill>
                            <a:schemeClr val="tx1"/>
                          </a:solidFill>
                          <a:effectLst/>
                          <a:latin typeface="+mn-lt"/>
                          <a:ea typeface="+mn-ea"/>
                          <a:cs typeface="+mn-cs"/>
                        </a:rPr>
                        <a:t>Adam and Eve did not need to labor for their food.</a:t>
                      </a:r>
                      <a:endParaRPr lang="en-US" dirty="0"/>
                    </a:p>
                  </a:txBody>
                  <a:tcPr/>
                </a:tc>
                <a:tc>
                  <a:txBody>
                    <a:bodyPr/>
                    <a:lstStyle/>
                    <a:p>
                      <a:pPr algn="ctr"/>
                      <a:endParaRPr lang="en-US"/>
                    </a:p>
                  </a:txBody>
                  <a:tcPr/>
                </a:tc>
                <a:extLst>
                  <a:ext uri="{0D108BD9-81ED-4DB2-BD59-A6C34878D82A}">
                    <a16:rowId xmlns:a16="http://schemas.microsoft.com/office/drawing/2014/main" val="317327712"/>
                  </a:ext>
                </a:extLst>
              </a:tr>
              <a:tr h="416143">
                <a:tc>
                  <a:txBody>
                    <a:bodyPr/>
                    <a:lstStyle/>
                    <a:p>
                      <a:pPr algn="ctr"/>
                      <a:r>
                        <a:rPr lang="en-US" sz="1800" b="0" i="0" kern="1200" dirty="0">
                          <a:solidFill>
                            <a:schemeClr val="tx1"/>
                          </a:solidFill>
                          <a:effectLst/>
                          <a:latin typeface="+mn-lt"/>
                          <a:ea typeface="+mn-ea"/>
                          <a:cs typeface="+mn-cs"/>
                        </a:rPr>
                        <a:t>Adam and Eve could not have children.</a:t>
                      </a:r>
                      <a:endParaRPr lang="en-US" dirty="0"/>
                    </a:p>
                  </a:txBody>
                  <a:tcPr/>
                </a:tc>
                <a:tc>
                  <a:txBody>
                    <a:bodyPr/>
                    <a:lstStyle/>
                    <a:p>
                      <a:pPr algn="ctr"/>
                      <a:endParaRPr lang="en-US"/>
                    </a:p>
                  </a:txBody>
                  <a:tcPr/>
                </a:tc>
                <a:extLst>
                  <a:ext uri="{0D108BD9-81ED-4DB2-BD59-A6C34878D82A}">
                    <a16:rowId xmlns:a16="http://schemas.microsoft.com/office/drawing/2014/main" val="3681941137"/>
                  </a:ext>
                </a:extLst>
              </a:tr>
              <a:tr h="460870">
                <a:tc>
                  <a:txBody>
                    <a:bodyPr/>
                    <a:lstStyle/>
                    <a:p>
                      <a:pPr algn="ctr"/>
                      <a:r>
                        <a:rPr lang="en-US" sz="1800" b="0" i="0" kern="1200" dirty="0">
                          <a:solidFill>
                            <a:schemeClr val="tx1"/>
                          </a:solidFill>
                          <a:effectLst/>
                          <a:latin typeface="+mn-lt"/>
                          <a:ea typeface="+mn-ea"/>
                          <a:cs typeface="+mn-cs"/>
                        </a:rPr>
                        <a:t>Adam and Eve lived in God’s presence and spoke with Him face to face</a:t>
                      </a:r>
                      <a:endParaRPr lang="en-US" dirty="0"/>
                    </a:p>
                  </a:txBody>
                  <a:tcPr/>
                </a:tc>
                <a:tc>
                  <a:txBody>
                    <a:bodyPr/>
                    <a:lstStyle/>
                    <a:p>
                      <a:pPr algn="ctr"/>
                      <a:endParaRPr lang="en-US" dirty="0"/>
                    </a:p>
                  </a:txBody>
                  <a:tcPr/>
                </a:tc>
                <a:extLst>
                  <a:ext uri="{0D108BD9-81ED-4DB2-BD59-A6C34878D82A}">
                    <a16:rowId xmlns:a16="http://schemas.microsoft.com/office/drawing/2014/main" val="31270935"/>
                  </a:ext>
                </a:extLst>
              </a:tr>
            </a:tbl>
          </a:graphicData>
        </a:graphic>
      </p:graphicFrame>
    </p:spTree>
    <p:extLst>
      <p:ext uri="{BB962C8B-B14F-4D97-AF65-F5344CB8AC3E}">
        <p14:creationId xmlns:p14="http://schemas.microsoft.com/office/powerpoint/2010/main" val="18264821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3424438"/>
              </p:ext>
            </p:extLst>
          </p:nvPr>
        </p:nvGraphicFramePr>
        <p:xfrm>
          <a:off x="141515" y="391885"/>
          <a:ext cx="11745687" cy="6074955"/>
        </p:xfrm>
        <a:graphic>
          <a:graphicData uri="http://schemas.openxmlformats.org/drawingml/2006/table">
            <a:tbl>
              <a:tblPr firstRow="1" bandRow="1">
                <a:tableStyleId>{5940675A-B579-460E-94D1-54222C63F5DA}</a:tableStyleId>
              </a:tblPr>
              <a:tblGrid>
                <a:gridCol w="3915229">
                  <a:extLst>
                    <a:ext uri="{9D8B030D-6E8A-4147-A177-3AD203B41FA5}">
                      <a16:colId xmlns:a16="http://schemas.microsoft.com/office/drawing/2014/main" val="20000"/>
                    </a:ext>
                  </a:extLst>
                </a:gridCol>
                <a:gridCol w="3915229">
                  <a:extLst>
                    <a:ext uri="{9D8B030D-6E8A-4147-A177-3AD203B41FA5}">
                      <a16:colId xmlns:a16="http://schemas.microsoft.com/office/drawing/2014/main" val="20001"/>
                    </a:ext>
                  </a:extLst>
                </a:gridCol>
                <a:gridCol w="3915229">
                  <a:extLst>
                    <a:ext uri="{9D8B030D-6E8A-4147-A177-3AD203B41FA5}">
                      <a16:colId xmlns:a16="http://schemas.microsoft.com/office/drawing/2014/main" val="20002"/>
                    </a:ext>
                  </a:extLst>
                </a:gridCol>
              </a:tblGrid>
              <a:tr h="424543">
                <a:tc>
                  <a:txBody>
                    <a:bodyPr/>
                    <a:lstStyle/>
                    <a:p>
                      <a:r>
                        <a:rPr lang="en-US" dirty="0"/>
                        <a:t>Symbol</a:t>
                      </a:r>
                    </a:p>
                  </a:txBody>
                  <a:tcPr/>
                </a:tc>
                <a:tc>
                  <a:txBody>
                    <a:bodyPr/>
                    <a:lstStyle/>
                    <a:p>
                      <a:r>
                        <a:rPr lang="en-US" dirty="0"/>
                        <a:t>Sacrifice</a:t>
                      </a:r>
                    </a:p>
                  </a:txBody>
                  <a:tcPr/>
                </a:tc>
                <a:tc>
                  <a:txBody>
                    <a:bodyPr/>
                    <a:lstStyle/>
                    <a:p>
                      <a:r>
                        <a:rPr lang="en-US" dirty="0"/>
                        <a:t>Atonement</a:t>
                      </a:r>
                    </a:p>
                  </a:txBody>
                  <a:tcPr/>
                </a:tc>
                <a:extLst>
                  <a:ext uri="{0D108BD9-81ED-4DB2-BD59-A6C34878D82A}">
                    <a16:rowId xmlns:a16="http://schemas.microsoft.com/office/drawing/2014/main" val="10000"/>
                  </a:ext>
                </a:extLst>
              </a:tr>
              <a:tr h="1046843">
                <a:tc>
                  <a:txBody>
                    <a:bodyPr/>
                    <a:lstStyle/>
                    <a:p>
                      <a:r>
                        <a:rPr lang="en-US" dirty="0"/>
                        <a:t>A Lamb</a:t>
                      </a:r>
                    </a:p>
                  </a:txBody>
                  <a:tcPr/>
                </a:tc>
                <a:tc>
                  <a:txBody>
                    <a:bodyPr/>
                    <a:lstStyle/>
                    <a:p>
                      <a:r>
                        <a:rPr lang="en-US" dirty="0"/>
                        <a:t>“Take to them…A lamb for an house.”</a:t>
                      </a:r>
                    </a:p>
                    <a:p>
                      <a:r>
                        <a:rPr lang="en-US" dirty="0"/>
                        <a:t>Exodus 12:3</a:t>
                      </a:r>
                    </a:p>
                  </a:txBody>
                  <a:tcPr/>
                </a:tc>
                <a:tc>
                  <a:txBody>
                    <a:bodyPr/>
                    <a:lstStyle/>
                    <a:p>
                      <a:r>
                        <a:rPr lang="en-US" dirty="0"/>
                        <a:t>“Behold the Lamb of God.”</a:t>
                      </a:r>
                    </a:p>
                    <a:p>
                      <a:r>
                        <a:rPr lang="en-US" dirty="0"/>
                        <a:t>John 1:29; 36</a:t>
                      </a:r>
                    </a:p>
                    <a:p>
                      <a:endParaRPr lang="en-US" dirty="0"/>
                    </a:p>
                  </a:txBody>
                  <a:tcPr/>
                </a:tc>
                <a:extLst>
                  <a:ext uri="{0D108BD9-81ED-4DB2-BD59-A6C34878D82A}">
                    <a16:rowId xmlns:a16="http://schemas.microsoft.com/office/drawing/2014/main" val="10001"/>
                  </a:ext>
                </a:extLst>
              </a:tr>
              <a:tr h="1046843">
                <a:tc>
                  <a:txBody>
                    <a:bodyPr/>
                    <a:lstStyle/>
                    <a:p>
                      <a:r>
                        <a:rPr lang="en-US" dirty="0"/>
                        <a:t>Male</a:t>
                      </a:r>
                    </a:p>
                  </a:txBody>
                  <a:tcPr/>
                </a:tc>
                <a:tc>
                  <a:txBody>
                    <a:bodyPr/>
                    <a:lstStyle/>
                    <a:p>
                      <a:r>
                        <a:rPr lang="en-US" dirty="0"/>
                        <a:t>“Your lamb shall be…A male of the first year.”</a:t>
                      </a:r>
                    </a:p>
                    <a:p>
                      <a:r>
                        <a:rPr lang="en-US" dirty="0"/>
                        <a:t>Exodus 12:5</a:t>
                      </a:r>
                    </a:p>
                  </a:txBody>
                  <a:tcPr/>
                </a:tc>
                <a:tc>
                  <a:txBody>
                    <a:bodyPr/>
                    <a:lstStyle/>
                    <a:p>
                      <a:r>
                        <a:rPr lang="en-US" dirty="0"/>
                        <a:t>This is the Son of God.”</a:t>
                      </a:r>
                    </a:p>
                    <a:p>
                      <a:r>
                        <a:rPr lang="en-US" dirty="0"/>
                        <a:t>John 1:34</a:t>
                      </a:r>
                    </a:p>
                  </a:txBody>
                  <a:tcPr/>
                </a:tc>
                <a:extLst>
                  <a:ext uri="{0D108BD9-81ED-4DB2-BD59-A6C34878D82A}">
                    <a16:rowId xmlns:a16="http://schemas.microsoft.com/office/drawing/2014/main" val="10002"/>
                  </a:ext>
                </a:extLst>
              </a:tr>
              <a:tr h="1046843">
                <a:tc>
                  <a:txBody>
                    <a:bodyPr/>
                    <a:lstStyle/>
                    <a:p>
                      <a:r>
                        <a:rPr lang="en-US" dirty="0"/>
                        <a:t>Firstborn</a:t>
                      </a:r>
                    </a:p>
                  </a:txBody>
                  <a:tcPr/>
                </a:tc>
                <a:tc>
                  <a:txBody>
                    <a:bodyPr/>
                    <a:lstStyle/>
                    <a:p>
                      <a:r>
                        <a:rPr lang="en-US" dirty="0"/>
                        <a:t>“Offer the firstling of their flock.”</a:t>
                      </a:r>
                    </a:p>
                    <a:p>
                      <a:r>
                        <a:rPr lang="en-US" dirty="0"/>
                        <a:t>Moses 5:5</a:t>
                      </a:r>
                    </a:p>
                  </a:txBody>
                  <a:tcPr/>
                </a:tc>
                <a:tc>
                  <a:txBody>
                    <a:bodyPr/>
                    <a:lstStyle/>
                    <a:p>
                      <a:r>
                        <a:rPr lang="en-US" dirty="0"/>
                        <a:t>“Christ is the image of the invisible god, the firstborn of every creature.” </a:t>
                      </a:r>
                    </a:p>
                    <a:p>
                      <a:r>
                        <a:rPr lang="en-US" dirty="0"/>
                        <a:t>Colossians 1:15</a:t>
                      </a:r>
                    </a:p>
                  </a:txBody>
                  <a:tcPr/>
                </a:tc>
                <a:extLst>
                  <a:ext uri="{0D108BD9-81ED-4DB2-BD59-A6C34878D82A}">
                    <a16:rowId xmlns:a16="http://schemas.microsoft.com/office/drawing/2014/main" val="10003"/>
                  </a:ext>
                </a:extLst>
              </a:tr>
              <a:tr h="1046843">
                <a:tc>
                  <a:txBody>
                    <a:bodyPr/>
                    <a:lstStyle/>
                    <a:p>
                      <a:r>
                        <a:rPr lang="en-US" dirty="0"/>
                        <a:t>Perfect</a:t>
                      </a:r>
                    </a:p>
                  </a:txBody>
                  <a:tcPr/>
                </a:tc>
                <a:tc>
                  <a:txBody>
                    <a:bodyPr/>
                    <a:lstStyle/>
                    <a:p>
                      <a:r>
                        <a:rPr lang="en-US" dirty="0"/>
                        <a:t>“If</a:t>
                      </a:r>
                      <a:r>
                        <a:rPr lang="en-US" baseline="0" dirty="0"/>
                        <a:t> there be any blemish therein, as if it be lame, or blind, or have any ill blemish, thou shalt not sacrifice it unto the Lord.”</a:t>
                      </a:r>
                    </a:p>
                    <a:p>
                      <a:r>
                        <a:rPr lang="en-US" baseline="0" dirty="0"/>
                        <a:t>Deuteronomy 15:21</a:t>
                      </a:r>
                      <a:endParaRPr lang="en-US" dirty="0"/>
                    </a:p>
                  </a:txBody>
                  <a:tcPr/>
                </a:tc>
                <a:tc>
                  <a:txBody>
                    <a:bodyPr/>
                    <a:lstStyle/>
                    <a:p>
                      <a:r>
                        <a:rPr lang="en-US" dirty="0"/>
                        <a:t>“Christ…a lamb without blemish and without spot.”</a:t>
                      </a:r>
                    </a:p>
                    <a:p>
                      <a:r>
                        <a:rPr lang="en-US" dirty="0"/>
                        <a:t>1 Peter 1:19</a:t>
                      </a:r>
                    </a:p>
                  </a:txBody>
                  <a:tcPr/>
                </a:tc>
                <a:extLst>
                  <a:ext uri="{0D108BD9-81ED-4DB2-BD59-A6C34878D82A}">
                    <a16:rowId xmlns:a16="http://schemas.microsoft.com/office/drawing/2014/main" val="10004"/>
                  </a:ext>
                </a:extLst>
              </a:tr>
              <a:tr h="1046843">
                <a:tc>
                  <a:txBody>
                    <a:bodyPr/>
                    <a:lstStyle/>
                    <a:p>
                      <a:r>
                        <a:rPr lang="en-US" dirty="0"/>
                        <a:t>Shedding of Blood</a:t>
                      </a:r>
                    </a:p>
                  </a:txBody>
                  <a:tcPr/>
                </a:tc>
                <a:tc>
                  <a:txBody>
                    <a:bodyPr/>
                    <a:lstStyle/>
                    <a:p>
                      <a:r>
                        <a:rPr lang="en-US" dirty="0"/>
                        <a:t>“They shall take of the blood.”</a:t>
                      </a:r>
                    </a:p>
                    <a:p>
                      <a:r>
                        <a:rPr lang="en-US" dirty="0"/>
                        <a:t>Exodus 12:7</a:t>
                      </a:r>
                    </a:p>
                  </a:txBody>
                  <a:tcPr/>
                </a:tc>
                <a:tc>
                  <a:txBody>
                    <a:bodyPr/>
                    <a:lstStyle/>
                    <a:p>
                      <a:r>
                        <a:rPr lang="en-US" dirty="0"/>
                        <a:t>“Suffering caused Christ…to bleed at every pore.” D&amp;C 19:18</a:t>
                      </a:r>
                    </a:p>
                  </a:txBody>
                  <a:tcPr/>
                </a:tc>
                <a:extLst>
                  <a:ext uri="{0D108BD9-81ED-4DB2-BD59-A6C34878D82A}">
                    <a16:rowId xmlns:a16="http://schemas.microsoft.com/office/drawing/2014/main" val="10005"/>
                  </a:ext>
                </a:extLst>
              </a:tr>
            </a:tbl>
          </a:graphicData>
        </a:graphic>
      </p:graphicFrame>
      <p:sp>
        <p:nvSpPr>
          <p:cNvPr id="3" name="Rectangle 2"/>
          <p:cNvSpPr/>
          <p:nvPr/>
        </p:nvSpPr>
        <p:spPr>
          <a:xfrm>
            <a:off x="0" y="6496630"/>
            <a:ext cx="6096000" cy="461665"/>
          </a:xfrm>
          <a:prstGeom prst="rect">
            <a:avLst/>
          </a:prstGeom>
        </p:spPr>
        <p:txBody>
          <a:bodyPr>
            <a:spAutoFit/>
          </a:bodyPr>
          <a:lstStyle/>
          <a:p>
            <a:r>
              <a:rPr lang="en-US" sz="1200" dirty="0"/>
              <a:t>H. </a:t>
            </a:r>
            <a:r>
              <a:rPr lang="en-US" sz="1200" dirty="0" err="1"/>
              <a:t>Donl</a:t>
            </a:r>
            <a:r>
              <a:rPr lang="en-US" sz="1200" dirty="0"/>
              <a:t> Peterson  </a:t>
            </a:r>
            <a:r>
              <a:rPr lang="en-US" sz="1200" i="1" dirty="0"/>
              <a:t>The Pearl of Great Price, The History and Commentary </a:t>
            </a:r>
            <a:r>
              <a:rPr lang="en-US" sz="1200" dirty="0"/>
              <a:t>p. 55</a:t>
            </a:r>
            <a:endParaRPr lang="en-US" sz="1200" i="1" dirty="0"/>
          </a:p>
          <a:p>
            <a:endParaRPr lang="en-US" sz="1200" i="1" dirty="0"/>
          </a:p>
        </p:txBody>
      </p:sp>
    </p:spTree>
    <p:extLst>
      <p:ext uri="{BB962C8B-B14F-4D97-AF65-F5344CB8AC3E}">
        <p14:creationId xmlns:p14="http://schemas.microsoft.com/office/powerpoint/2010/main" val="24369312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1015663"/>
          </a:xfrm>
          <a:prstGeom prst="rect">
            <a:avLst/>
          </a:prstGeom>
          <a:ln>
            <a:solidFill>
              <a:schemeClr val="tx1"/>
            </a:solidFill>
          </a:ln>
        </p:spPr>
        <p:txBody>
          <a:bodyPr>
            <a:spAutoFit/>
          </a:bodyPr>
          <a:lstStyle/>
          <a:p>
            <a:pPr fontAlgn="base"/>
            <a:r>
              <a:rPr lang="en-US" sz="1200" b="0" i="0" dirty="0">
                <a:effectLst/>
                <a:latin typeface="Calibri" panose="020F0502020204030204" pitchFamily="34" charset="0"/>
              </a:rPr>
              <a:t>Elder Jeffrey R. Holland of the Quorum of the Twelve Apostles taught:</a:t>
            </a:r>
          </a:p>
          <a:p>
            <a:pPr fontAlgn="base"/>
            <a:r>
              <a:rPr lang="en-US" sz="1200" b="0" i="0" dirty="0">
                <a:effectLst/>
                <a:latin typeface="Calibri" panose="020F0502020204030204" pitchFamily="34" charset="0"/>
              </a:rPr>
              <a:t>“</a:t>
            </a:r>
            <a:r>
              <a:rPr lang="en-US" sz="1200" b="1" i="0" dirty="0">
                <a:effectLst/>
                <a:latin typeface="Calibri" panose="020F0502020204030204" pitchFamily="34" charset="0"/>
              </a:rPr>
              <a:t>The Fall </a:t>
            </a:r>
            <a:r>
              <a:rPr lang="en-US" sz="1200" b="0" i="0" dirty="0">
                <a:effectLst/>
                <a:latin typeface="Calibri" panose="020F0502020204030204" pitchFamily="34" charset="0"/>
              </a:rPr>
              <a:t>was an essential part of Heavenly Father’s divine plan. Without it no mortal children would have been born to Adam and Eve, and there would have been no human </a:t>
            </a:r>
            <a:r>
              <a:rPr lang="en-US" sz="1200" b="0" i="0" u="none" strike="noStrike" dirty="0">
                <a:effectLst/>
                <a:latin typeface="Calibri" panose="020F0502020204030204" pitchFamily="34" charset="0"/>
              </a:rPr>
              <a:t>family</a:t>
            </a:r>
            <a:r>
              <a:rPr lang="en-US" sz="1200" b="0" i="0" dirty="0">
                <a:effectLst/>
                <a:latin typeface="Calibri" panose="020F0502020204030204" pitchFamily="34" charset="0"/>
              </a:rPr>
              <a:t> to experience opposition and growth, moral agency, and the joy of </a:t>
            </a:r>
            <a:r>
              <a:rPr lang="en-US" sz="1200" b="0" i="0" u="none" strike="noStrike" dirty="0">
                <a:effectLst/>
                <a:latin typeface="Calibri" panose="020F0502020204030204" pitchFamily="34" charset="0"/>
              </a:rPr>
              <a:t>resurrection</a:t>
            </a:r>
            <a:r>
              <a:rPr lang="en-US" sz="1200" b="0" i="0" dirty="0">
                <a:effectLst/>
                <a:latin typeface="Calibri" panose="020F0502020204030204" pitchFamily="34" charset="0"/>
              </a:rPr>
              <a:t>, redemption, and eternal life” (</a:t>
            </a:r>
            <a:r>
              <a:rPr lang="en-US" sz="1200" b="0" i="0" u="none" strike="noStrike" dirty="0">
                <a:effectLst/>
                <a:latin typeface="Calibri" panose="020F0502020204030204" pitchFamily="34" charset="0"/>
              </a:rPr>
              <a:t>“The Atonement of Jesus Christ,”</a:t>
            </a:r>
            <a:r>
              <a:rPr lang="en-US" sz="1200" b="0" i="1" dirty="0">
                <a:effectLst/>
                <a:latin typeface="Calibri" panose="020F0502020204030204" pitchFamily="34" charset="0"/>
              </a:rPr>
              <a:t> Ensign,</a:t>
            </a:r>
            <a:r>
              <a:rPr lang="en-US" sz="1200" b="0" i="0" dirty="0">
                <a:effectLst/>
                <a:latin typeface="Calibri" panose="020F0502020204030204" pitchFamily="34" charset="0"/>
              </a:rPr>
              <a:t> Mar. 2008, 35).</a:t>
            </a:r>
          </a:p>
        </p:txBody>
      </p:sp>
      <p:sp>
        <p:nvSpPr>
          <p:cNvPr id="3" name="Rectangle 2"/>
          <p:cNvSpPr/>
          <p:nvPr/>
        </p:nvSpPr>
        <p:spPr>
          <a:xfrm>
            <a:off x="0" y="1200329"/>
            <a:ext cx="6096000" cy="4524315"/>
          </a:xfrm>
          <a:prstGeom prst="rect">
            <a:avLst/>
          </a:prstGeom>
          <a:ln>
            <a:solidFill>
              <a:schemeClr val="tx1"/>
            </a:solidFill>
          </a:ln>
        </p:spPr>
        <p:txBody>
          <a:bodyPr>
            <a:spAutoFit/>
          </a:bodyPr>
          <a:lstStyle/>
          <a:p>
            <a:pPr fontAlgn="base"/>
            <a:r>
              <a:rPr lang="en-US" sz="1200" b="0" i="0" dirty="0">
                <a:solidFill>
                  <a:srgbClr val="333333"/>
                </a:solidFill>
                <a:effectLst/>
                <a:latin typeface="Calibri" panose="020F0502020204030204" pitchFamily="34" charset="0"/>
              </a:rPr>
              <a:t>Elder Dallin H. Oaks of the Quorum of the Twelve Apostles explained why the act of </a:t>
            </a:r>
            <a:r>
              <a:rPr lang="en-US" sz="1200" b="1" i="0" dirty="0">
                <a:solidFill>
                  <a:srgbClr val="333333"/>
                </a:solidFill>
                <a:effectLst/>
                <a:latin typeface="Calibri" panose="020F0502020204030204" pitchFamily="34" charset="0"/>
              </a:rPr>
              <a:t>Adam and Eve is considered a transgression </a:t>
            </a:r>
            <a:r>
              <a:rPr lang="en-US" sz="1200" b="0" i="0" dirty="0">
                <a:solidFill>
                  <a:srgbClr val="333333"/>
                </a:solidFill>
                <a:effectLst/>
                <a:latin typeface="Calibri" panose="020F0502020204030204" pitchFamily="34" charset="0"/>
              </a:rPr>
              <a:t>rather than a sin:</a:t>
            </a:r>
          </a:p>
          <a:p>
            <a:pPr fontAlgn="base"/>
            <a:endParaRPr lang="en-US" sz="1200" b="0" i="0" dirty="0">
              <a:solidFill>
                <a:srgbClr val="333333"/>
              </a:solidFill>
              <a:effectLst/>
              <a:latin typeface="Calibri" panose="020F0502020204030204" pitchFamily="34" charset="0"/>
            </a:endParaRPr>
          </a:p>
          <a:p>
            <a:pPr fontAlgn="base"/>
            <a:r>
              <a:rPr lang="en-US" sz="1200" b="0" i="0" dirty="0">
                <a:solidFill>
                  <a:srgbClr val="333333"/>
                </a:solidFill>
                <a:effectLst/>
                <a:latin typeface="Calibri" panose="020F0502020204030204" pitchFamily="34" charset="0"/>
              </a:rPr>
              <a:t>“Elder Joseph Fielding Smith said: ‘I never speak of the part Eve took in this fall as a sin, nor do I accuse Adam of a sin. … This was a transgression of the law, but not a sin … for it was something that Adam and Eve had to do!’ [</a:t>
            </a:r>
            <a:r>
              <a:rPr lang="en-US" sz="1200" b="0" i="1" dirty="0">
                <a:solidFill>
                  <a:srgbClr val="333333"/>
                </a:solidFill>
                <a:effectLst/>
                <a:latin typeface="Calibri" panose="020F0502020204030204" pitchFamily="34" charset="0"/>
              </a:rPr>
              <a:t>Doctrines of Salvation, </a:t>
            </a:r>
            <a:r>
              <a:rPr lang="en-US" sz="1200" b="0" i="0" dirty="0">
                <a:solidFill>
                  <a:srgbClr val="333333"/>
                </a:solidFill>
                <a:effectLst/>
                <a:latin typeface="Calibri" panose="020F0502020204030204" pitchFamily="34" charset="0"/>
              </a:rPr>
              <a:t>comp. Bruce R. McConkie, 3 vols. (1954–56), 1:114–15].</a:t>
            </a:r>
          </a:p>
          <a:p>
            <a:pPr fontAlgn="base"/>
            <a:r>
              <a:rPr lang="en-US" sz="1200" b="0" i="0" dirty="0">
                <a:effectLst/>
                <a:latin typeface="Calibri" panose="020F0502020204030204" pitchFamily="34" charset="0"/>
              </a:rPr>
              <a:t>“This suggested contrast between a </a:t>
            </a:r>
            <a:r>
              <a:rPr lang="en-US" sz="1200" b="0" i="1" dirty="0">
                <a:effectLst/>
                <a:latin typeface="Calibri" panose="020F0502020204030204" pitchFamily="34" charset="0"/>
              </a:rPr>
              <a:t>sin</a:t>
            </a:r>
            <a:r>
              <a:rPr lang="en-US" sz="1200" b="0" i="0" dirty="0">
                <a:effectLst/>
                <a:latin typeface="Calibri" panose="020F0502020204030204" pitchFamily="34" charset="0"/>
              </a:rPr>
              <a:t> and a </a:t>
            </a:r>
            <a:r>
              <a:rPr lang="en-US" sz="1200" b="0" i="1" dirty="0">
                <a:effectLst/>
                <a:latin typeface="Calibri" panose="020F0502020204030204" pitchFamily="34" charset="0"/>
              </a:rPr>
              <a:t>transgression </a:t>
            </a:r>
            <a:r>
              <a:rPr lang="en-US" sz="1200" b="0" i="0" dirty="0">
                <a:effectLst/>
                <a:latin typeface="Calibri" panose="020F0502020204030204" pitchFamily="34" charset="0"/>
              </a:rPr>
              <a:t>reminds us of the careful wording in the second article of faith: ‘We believe that men will be punished for their own </a:t>
            </a:r>
            <a:r>
              <a:rPr lang="en-US" sz="1200" b="0" i="1" dirty="0">
                <a:effectLst/>
                <a:latin typeface="Calibri" panose="020F0502020204030204" pitchFamily="34" charset="0"/>
              </a:rPr>
              <a:t>sins,</a:t>
            </a:r>
            <a:r>
              <a:rPr lang="en-US" sz="1200" b="0" i="0" dirty="0">
                <a:effectLst/>
                <a:latin typeface="Calibri" panose="020F0502020204030204" pitchFamily="34" charset="0"/>
              </a:rPr>
              <a:t> and not for Adam’s </a:t>
            </a:r>
            <a:r>
              <a:rPr lang="en-US" sz="1200" b="0" i="1" dirty="0">
                <a:effectLst/>
                <a:latin typeface="Calibri" panose="020F0502020204030204" pitchFamily="34" charset="0"/>
              </a:rPr>
              <a:t>transgression</a:t>
            </a:r>
            <a:r>
              <a:rPr lang="en-US" sz="1200" b="0" i="0" dirty="0">
                <a:effectLst/>
                <a:latin typeface="Calibri" panose="020F0502020204030204" pitchFamily="34" charset="0"/>
              </a:rPr>
              <a:t>’ (emphasis added). It also echoes a familiar distinction in the law. Some acts, like murder, are crimes because they are inherently wrong. Other acts, like operating without a license, are crimes only because they are legally prohibited. Under these distinctions, the act that produced the Fall was not a sin—inherently wrong—but a transgression—wrong because it was formally prohibited. These words are not always used to denote something different, but this distinction seems meaningful in the circumstances of the Fall.</a:t>
            </a:r>
          </a:p>
          <a:p>
            <a:pPr fontAlgn="base"/>
            <a:r>
              <a:rPr lang="en-US" sz="1200" b="0" i="0" dirty="0">
                <a:effectLst/>
                <a:latin typeface="Calibri" panose="020F0502020204030204" pitchFamily="34" charset="0"/>
              </a:rPr>
              <a:t>“Modern revelation shows that our first parents understood the necessity of the Fall. Adam declared, ‘Blessed be the name of God, for because of my transgression my eyes are opened, and in this life I shall have joy, and again in the flesh I shall see God’ (</a:t>
            </a:r>
            <a:r>
              <a:rPr lang="en-US" sz="1200" b="0" i="0" u="none" strike="noStrike" dirty="0">
                <a:effectLst/>
                <a:latin typeface="Calibri" panose="020F0502020204030204" pitchFamily="34" charset="0"/>
              </a:rPr>
              <a:t>Moses 5:10</a:t>
            </a:r>
            <a:r>
              <a:rPr lang="en-US" sz="1200" b="0" i="0" dirty="0">
                <a:effectLst/>
                <a:latin typeface="Calibri" panose="020F0502020204030204" pitchFamily="34" charset="0"/>
              </a:rPr>
              <a:t>).</a:t>
            </a:r>
          </a:p>
          <a:p>
            <a:pPr fontAlgn="base"/>
            <a:r>
              <a:rPr lang="en-US" sz="1200" b="0" i="0" dirty="0">
                <a:effectLst/>
                <a:latin typeface="Calibri" panose="020F0502020204030204" pitchFamily="34" charset="0"/>
              </a:rPr>
              <a:t>“Note the different perspective and the special wisdom of Eve, who focused on the purpose and effect of the great plan of happiness: ‘Were it not for our transgression we never should have had seed, and never should have known good and evil, and the joy of our redemption, and the eternal life which God giveth unto all the obedient’ (v. 11)” (</a:t>
            </a:r>
            <a:r>
              <a:rPr lang="en-US" sz="1200" b="0" i="0" u="none" strike="noStrike" dirty="0">
                <a:effectLst/>
                <a:latin typeface="Calibri" panose="020F0502020204030204" pitchFamily="34" charset="0"/>
              </a:rPr>
              <a:t>“The Great Plan Of Happiness,” </a:t>
            </a:r>
            <a:r>
              <a:rPr lang="en-US" sz="1200" b="0" i="1" dirty="0">
                <a:effectLst/>
                <a:latin typeface="Calibri" panose="020F0502020204030204" pitchFamily="34" charset="0"/>
              </a:rPr>
              <a:t>Ensign,</a:t>
            </a:r>
            <a:r>
              <a:rPr lang="en-US" sz="1200" b="0" i="0" dirty="0">
                <a:effectLst/>
                <a:latin typeface="Calibri" panose="020F0502020204030204" pitchFamily="34" charset="0"/>
              </a:rPr>
              <a:t> Nov. 1993, 73).</a:t>
            </a:r>
          </a:p>
          <a:p>
            <a:pPr fontAlgn="base"/>
            <a:endParaRPr lang="en-US" sz="1200" b="0" i="0" dirty="0">
              <a:solidFill>
                <a:srgbClr val="333333"/>
              </a:solidFill>
              <a:effectLst/>
              <a:latin typeface="Calibri" panose="020F0502020204030204" pitchFamily="34" charset="0"/>
            </a:endParaRPr>
          </a:p>
        </p:txBody>
      </p:sp>
      <p:sp>
        <p:nvSpPr>
          <p:cNvPr id="5" name="Rectangle 4"/>
          <p:cNvSpPr/>
          <p:nvPr/>
        </p:nvSpPr>
        <p:spPr>
          <a:xfrm>
            <a:off x="6096000" y="0"/>
            <a:ext cx="6096000" cy="2862322"/>
          </a:xfrm>
          <a:prstGeom prst="rect">
            <a:avLst/>
          </a:prstGeom>
          <a:ln>
            <a:solidFill>
              <a:schemeClr val="tx1"/>
            </a:solidFill>
          </a:ln>
        </p:spPr>
        <p:txBody>
          <a:bodyPr>
            <a:spAutoFit/>
          </a:bodyPr>
          <a:lstStyle/>
          <a:p>
            <a:pPr fontAlgn="base"/>
            <a:r>
              <a:rPr lang="en-US" sz="1200" b="1" i="0" dirty="0">
                <a:effectLst/>
              </a:rPr>
              <a:t>Regarding Adam and Eve’s different perspectives of their transgression</a:t>
            </a:r>
            <a:r>
              <a:rPr lang="en-US" sz="1200" b="0" i="0" dirty="0">
                <a:effectLst/>
              </a:rPr>
              <a:t>, Elder Richard G. Scott of the Quorum of the Twelve Apostles explained:</a:t>
            </a:r>
          </a:p>
          <a:p>
            <a:pPr fontAlgn="base"/>
            <a:r>
              <a:rPr lang="en-US" sz="1200" b="0" i="0" dirty="0">
                <a:effectLst/>
              </a:rPr>
              <a:t>“Later, ‘Adam blessed God … and began to prophesy concerning all the families of the earth, saying: Blessed be the name of God, for because of </a:t>
            </a:r>
            <a:r>
              <a:rPr lang="en-US" sz="1200" b="0" i="1" dirty="0">
                <a:effectLst/>
              </a:rPr>
              <a:t>my</a:t>
            </a:r>
            <a:r>
              <a:rPr lang="en-US" sz="1200" b="0" i="0" dirty="0">
                <a:effectLst/>
              </a:rPr>
              <a:t> transgression </a:t>
            </a:r>
            <a:r>
              <a:rPr lang="en-US" sz="1200" b="0" i="1" dirty="0">
                <a:effectLst/>
              </a:rPr>
              <a:t>my</a:t>
            </a:r>
            <a:r>
              <a:rPr lang="en-US" sz="1200" b="0" i="0" dirty="0">
                <a:effectLst/>
              </a:rPr>
              <a:t> eyes are opened, and in this life </a:t>
            </a:r>
            <a:r>
              <a:rPr lang="en-US" sz="1200" b="0" i="1" dirty="0">
                <a:effectLst/>
              </a:rPr>
              <a:t>I</a:t>
            </a:r>
            <a:r>
              <a:rPr lang="en-US" sz="1200" b="0" i="0" dirty="0">
                <a:effectLst/>
              </a:rPr>
              <a:t> shall have joy, and again in the flesh </a:t>
            </a:r>
            <a:r>
              <a:rPr lang="en-US" sz="1200" b="0" i="1" dirty="0">
                <a:effectLst/>
              </a:rPr>
              <a:t>I</a:t>
            </a:r>
            <a:r>
              <a:rPr lang="en-US" sz="1200" b="0" i="0" dirty="0">
                <a:effectLst/>
              </a:rPr>
              <a:t> shall see God’ [</a:t>
            </a:r>
            <a:r>
              <a:rPr lang="en-US" sz="1200" b="0" i="0" u="none" strike="noStrike" dirty="0">
                <a:effectLst/>
              </a:rPr>
              <a:t>Moses 5:10</a:t>
            </a:r>
            <a:r>
              <a:rPr lang="en-US" sz="1200" b="0" i="0" dirty="0">
                <a:effectLst/>
              </a:rPr>
              <a:t>; emphasis added]. Adam was thinking about his responsibilities. He was trying to align his performance with the desires of the Lord. Eve said, ‘Were it not for </a:t>
            </a:r>
            <a:r>
              <a:rPr lang="en-US" sz="1200" b="0" i="1" dirty="0">
                <a:effectLst/>
              </a:rPr>
              <a:t>our</a:t>
            </a:r>
            <a:r>
              <a:rPr lang="en-US" sz="1200" b="0" i="0" dirty="0">
                <a:effectLst/>
              </a:rPr>
              <a:t> transgression </a:t>
            </a:r>
            <a:r>
              <a:rPr lang="en-US" sz="1200" b="0" i="1" dirty="0">
                <a:effectLst/>
              </a:rPr>
              <a:t>we</a:t>
            </a:r>
            <a:r>
              <a:rPr lang="en-US" sz="1200" b="0" i="0" dirty="0">
                <a:effectLst/>
              </a:rPr>
              <a:t> never should have had seed, and never should have known good and evil, and the joy of </a:t>
            </a:r>
            <a:r>
              <a:rPr lang="en-US" sz="1200" b="0" i="1" dirty="0">
                <a:effectLst/>
              </a:rPr>
              <a:t>our</a:t>
            </a:r>
            <a:r>
              <a:rPr lang="en-US" sz="1200" b="0" i="0" dirty="0">
                <a:effectLst/>
              </a:rPr>
              <a:t> redemption, and the eternal life which God giveth unto </a:t>
            </a:r>
            <a:r>
              <a:rPr lang="en-US" sz="1200" b="0" i="1" dirty="0">
                <a:effectLst/>
              </a:rPr>
              <a:t>all</a:t>
            </a:r>
            <a:r>
              <a:rPr lang="en-US" sz="1200" b="0" i="0" dirty="0">
                <a:effectLst/>
              </a:rPr>
              <a:t> the obedient’ [</a:t>
            </a:r>
            <a:r>
              <a:rPr lang="en-US" sz="1200" b="0" i="0" u="none" strike="noStrike" dirty="0">
                <a:effectLst/>
              </a:rPr>
              <a:t>Moses 5:11</a:t>
            </a:r>
            <a:r>
              <a:rPr lang="en-US" sz="1200" b="0" i="0" dirty="0">
                <a:effectLst/>
              </a:rPr>
              <a:t>; emphasis added]. Eve’s response was characteristic of a woman. She embraced all, wanted to make sure that everyone was considered. One response was not more correct than the other. The two perspectives resulted from the traits inherent in men and women. The Lord intends that we use those differences to fulfill His plan for happiness, personal growth, and development. By counseling together they arrived at a broader, more correct understanding of truth” (</a:t>
            </a:r>
            <a:r>
              <a:rPr lang="en-US" sz="1200" b="0" i="0" u="none" strike="noStrike" dirty="0">
                <a:effectLst/>
              </a:rPr>
              <a:t>“The Joy of Living the Great Plan of Happiness,”</a:t>
            </a:r>
            <a:r>
              <a:rPr lang="en-US" sz="1200" b="0" i="1" dirty="0">
                <a:effectLst/>
              </a:rPr>
              <a:t> Ensign,</a:t>
            </a:r>
            <a:r>
              <a:rPr lang="en-US" sz="1200" b="0" i="0" dirty="0">
                <a:effectLst/>
              </a:rPr>
              <a:t> Nov. 1996, 74).</a:t>
            </a:r>
          </a:p>
        </p:txBody>
      </p:sp>
      <p:sp>
        <p:nvSpPr>
          <p:cNvPr id="6" name="TextBox 5">
            <a:extLst>
              <a:ext uri="{FF2B5EF4-FFF2-40B4-BE49-F238E27FC236}">
                <a16:creationId xmlns:a16="http://schemas.microsoft.com/office/drawing/2014/main" id="{52440AA0-2D16-1EDE-2768-33E97E0122FD}"/>
              </a:ext>
            </a:extLst>
          </p:cNvPr>
          <p:cNvSpPr txBox="1"/>
          <p:nvPr/>
        </p:nvSpPr>
        <p:spPr>
          <a:xfrm>
            <a:off x="6090557" y="2877711"/>
            <a:ext cx="6106886" cy="1538883"/>
          </a:xfrm>
          <a:prstGeom prst="rect">
            <a:avLst/>
          </a:prstGeom>
          <a:noFill/>
          <a:ln>
            <a:solidFill>
              <a:schemeClr val="tx1"/>
            </a:solidFill>
          </a:ln>
        </p:spPr>
        <p:txBody>
          <a:bodyPr wrap="square">
            <a:spAutoFit/>
          </a:bodyPr>
          <a:lstStyle/>
          <a:p>
            <a:pPr algn="l" fontAlgn="base">
              <a:spcAft>
                <a:spcPts val="1200"/>
              </a:spcAft>
              <a:buNone/>
            </a:pPr>
            <a:r>
              <a:rPr lang="en-US" sz="1200" b="1" i="0" dirty="0">
                <a:effectLst/>
              </a:rPr>
              <a:t>Coats of Skin</a:t>
            </a:r>
            <a:r>
              <a:rPr lang="en-US" sz="1200" b="0" i="0" dirty="0">
                <a:effectLst/>
              </a:rPr>
              <a:t>: In Hebrew, the basic word for atonement is </a:t>
            </a:r>
            <a:r>
              <a:rPr lang="en-US" sz="1200" b="0" i="1" dirty="0" err="1">
                <a:effectLst/>
              </a:rPr>
              <a:t>kaphar</a:t>
            </a:r>
            <a:r>
              <a:rPr lang="en-US" sz="1200" b="0" i="0" dirty="0">
                <a:effectLst/>
              </a:rPr>
              <a:t>, a verb that means “to cover” or “to forgive.” Closely related is the Aramaic and Arabic word </a:t>
            </a:r>
            <a:r>
              <a:rPr lang="en-US" sz="1200" b="0" i="1" dirty="0" err="1">
                <a:effectLst/>
              </a:rPr>
              <a:t>kafat</a:t>
            </a:r>
            <a:r>
              <a:rPr lang="en-US" sz="1200" b="0" i="0" dirty="0">
                <a:effectLst/>
              </a:rPr>
              <a:t>, meaning “a close embrace.” …</a:t>
            </a:r>
          </a:p>
          <a:p>
            <a:pPr algn="l" fontAlgn="base">
              <a:spcAft>
                <a:spcPts val="1200"/>
              </a:spcAft>
            </a:pPr>
            <a:r>
              <a:rPr lang="en-US" sz="1200" b="0" i="0" dirty="0">
                <a:effectLst/>
              </a:rPr>
              <a:t>I weep for joy when I contemplate the significance of it all. To be redeemed is to be atoned—received in the close embrace of God with an expression not only of His forgiveness, but of our oneness of heart and mind. President Russell M. Nelson (“</a:t>
            </a:r>
            <a:r>
              <a:rPr lang="en-US" sz="1200" b="0" i="0" u="none" strike="noStrike" dirty="0">
                <a:effectLst/>
              </a:rPr>
              <a:t>The Atonement</a:t>
            </a:r>
            <a:r>
              <a:rPr lang="en-US" sz="1200" b="0" i="0" dirty="0">
                <a:effectLst/>
              </a:rPr>
              <a:t>,” </a:t>
            </a:r>
            <a:r>
              <a:rPr lang="en-US" sz="1200" b="0" i="1" dirty="0">
                <a:effectLst/>
              </a:rPr>
              <a:t>Ensign</a:t>
            </a:r>
            <a:r>
              <a:rPr lang="en-US" sz="1200" b="0" i="0" dirty="0">
                <a:effectLst/>
              </a:rPr>
              <a:t>, Nov. 1996, 34)</a:t>
            </a:r>
          </a:p>
        </p:txBody>
      </p:sp>
    </p:spTree>
    <p:extLst>
      <p:ext uri="{BB962C8B-B14F-4D97-AF65-F5344CB8AC3E}">
        <p14:creationId xmlns:p14="http://schemas.microsoft.com/office/powerpoint/2010/main" val="2628600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g05.deviantart.net/678e/i/2011/183/7/8/green_grass_by_emerald_stock-d3kt4n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16"/>
            <a:ext cx="6047715" cy="686071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047715" y="-2716"/>
            <a:ext cx="6144285" cy="6860716"/>
          </a:xfrm>
          <a:prstGeom prst="rect">
            <a:avLst/>
          </a:prstGeom>
        </p:spPr>
      </p:pic>
      <p:sp>
        <p:nvSpPr>
          <p:cNvPr id="5" name="TextBox 4"/>
          <p:cNvSpPr txBox="1"/>
          <p:nvPr/>
        </p:nvSpPr>
        <p:spPr>
          <a:xfrm>
            <a:off x="0" y="6488668"/>
            <a:ext cx="1502875" cy="369332"/>
          </a:xfrm>
          <a:prstGeom prst="rect">
            <a:avLst/>
          </a:prstGeom>
          <a:noFill/>
        </p:spPr>
        <p:txBody>
          <a:bodyPr wrap="square" rtlCol="0">
            <a:spAutoFit/>
          </a:bodyPr>
          <a:lstStyle/>
          <a:p>
            <a:r>
              <a:rPr lang="en-US" dirty="0">
                <a:solidFill>
                  <a:schemeClr val="bg1"/>
                </a:solidFill>
              </a:rPr>
              <a:t>Moses 5:1</a:t>
            </a:r>
          </a:p>
        </p:txBody>
      </p:sp>
      <p:sp>
        <p:nvSpPr>
          <p:cNvPr id="6" name="TextBox 5"/>
          <p:cNvSpPr txBox="1"/>
          <p:nvPr/>
        </p:nvSpPr>
        <p:spPr>
          <a:xfrm>
            <a:off x="99588" y="3177"/>
            <a:ext cx="12192000" cy="1107996"/>
          </a:xfrm>
          <a:prstGeom prst="rect">
            <a:avLst/>
          </a:prstGeom>
          <a:noFill/>
        </p:spPr>
        <p:txBody>
          <a:bodyPr wrap="square" rtlCol="0">
            <a:spAutoFit/>
          </a:bodyPr>
          <a:lstStyle/>
          <a:p>
            <a:pPr algn="ctr"/>
            <a:r>
              <a:rPr lang="en-US" sz="6600" dirty="0">
                <a:solidFill>
                  <a:schemeClr val="bg1"/>
                </a:solidFill>
                <a:latin typeface="Arial Black" panose="020B0A04020102020204" pitchFamily="34" charset="0"/>
              </a:rPr>
              <a:t>Cha</a:t>
            </a:r>
            <a:r>
              <a:rPr lang="en-US" sz="6600" dirty="0">
                <a:latin typeface="Arial Black" panose="020B0A04020102020204" pitchFamily="34" charset="0"/>
              </a:rPr>
              <a:t>nges</a:t>
            </a:r>
            <a:endParaRPr lang="en-US" sz="4400" dirty="0">
              <a:latin typeface="Arial Black" panose="020B0A04020102020204" pitchFamily="34" charset="0"/>
            </a:endParaRPr>
          </a:p>
        </p:txBody>
      </p:sp>
      <p:sp>
        <p:nvSpPr>
          <p:cNvPr id="7" name="TextBox 6"/>
          <p:cNvSpPr txBox="1"/>
          <p:nvPr/>
        </p:nvSpPr>
        <p:spPr>
          <a:xfrm>
            <a:off x="316871" y="1243019"/>
            <a:ext cx="3585173" cy="584775"/>
          </a:xfrm>
          <a:prstGeom prst="rect">
            <a:avLst/>
          </a:prstGeom>
          <a:noFill/>
        </p:spPr>
        <p:txBody>
          <a:bodyPr wrap="square" rtlCol="0">
            <a:spAutoFit/>
          </a:bodyPr>
          <a:lstStyle/>
          <a:p>
            <a:r>
              <a:rPr lang="en-US" sz="3200" b="1" dirty="0">
                <a:solidFill>
                  <a:schemeClr val="bg1"/>
                </a:solidFill>
              </a:rPr>
              <a:t>Before the Fall:</a:t>
            </a:r>
          </a:p>
        </p:txBody>
      </p:sp>
      <p:sp>
        <p:nvSpPr>
          <p:cNvPr id="8" name="TextBox 7"/>
          <p:cNvSpPr txBox="1"/>
          <p:nvPr/>
        </p:nvSpPr>
        <p:spPr>
          <a:xfrm>
            <a:off x="366664" y="2241281"/>
            <a:ext cx="2706987" cy="923330"/>
          </a:xfrm>
          <a:prstGeom prst="rect">
            <a:avLst/>
          </a:prstGeom>
          <a:noFill/>
        </p:spPr>
        <p:txBody>
          <a:bodyPr wrap="square" rtlCol="0">
            <a:spAutoFit/>
          </a:bodyPr>
          <a:lstStyle/>
          <a:p>
            <a:r>
              <a:rPr lang="en-US" b="1" dirty="0">
                <a:solidFill>
                  <a:schemeClr val="bg1"/>
                </a:solidFill>
              </a:rPr>
              <a:t>Adam and Eve did not need to labor for their food</a:t>
            </a:r>
          </a:p>
        </p:txBody>
      </p:sp>
      <p:sp>
        <p:nvSpPr>
          <p:cNvPr id="9" name="TextBox 8"/>
          <p:cNvSpPr txBox="1"/>
          <p:nvPr/>
        </p:nvSpPr>
        <p:spPr>
          <a:xfrm>
            <a:off x="2825686" y="5349440"/>
            <a:ext cx="2706987" cy="923330"/>
          </a:xfrm>
          <a:prstGeom prst="rect">
            <a:avLst/>
          </a:prstGeom>
          <a:noFill/>
        </p:spPr>
        <p:txBody>
          <a:bodyPr wrap="square" rtlCol="0">
            <a:spAutoFit/>
          </a:bodyPr>
          <a:lstStyle/>
          <a:p>
            <a:r>
              <a:rPr lang="en-US" b="1" dirty="0">
                <a:solidFill>
                  <a:schemeClr val="bg1"/>
                </a:solidFill>
              </a:rPr>
              <a:t>Adam and Eve lived in God’s presence and spoke with Him face to face</a:t>
            </a:r>
          </a:p>
        </p:txBody>
      </p:sp>
      <p:sp>
        <p:nvSpPr>
          <p:cNvPr id="10" name="TextBox 9"/>
          <p:cNvSpPr txBox="1"/>
          <p:nvPr/>
        </p:nvSpPr>
        <p:spPr>
          <a:xfrm>
            <a:off x="6895337" y="1212278"/>
            <a:ext cx="4604206" cy="584775"/>
          </a:xfrm>
          <a:prstGeom prst="rect">
            <a:avLst/>
          </a:prstGeom>
          <a:noFill/>
        </p:spPr>
        <p:txBody>
          <a:bodyPr wrap="square" rtlCol="0">
            <a:spAutoFit/>
          </a:bodyPr>
          <a:lstStyle/>
          <a:p>
            <a:r>
              <a:rPr lang="en-US" sz="3200" b="1" dirty="0"/>
              <a:t>Challenges After the Fall:</a:t>
            </a:r>
          </a:p>
        </p:txBody>
      </p:sp>
      <p:sp>
        <p:nvSpPr>
          <p:cNvPr id="11" name="TextBox 10"/>
          <p:cNvSpPr txBox="1"/>
          <p:nvPr/>
        </p:nvSpPr>
        <p:spPr>
          <a:xfrm>
            <a:off x="7612455" y="2174672"/>
            <a:ext cx="3387505" cy="1477328"/>
          </a:xfrm>
          <a:prstGeom prst="rect">
            <a:avLst/>
          </a:prstGeom>
          <a:noFill/>
        </p:spPr>
        <p:txBody>
          <a:bodyPr wrap="square" rtlCol="0">
            <a:spAutoFit/>
          </a:bodyPr>
          <a:lstStyle/>
          <a:p>
            <a:r>
              <a:rPr lang="en-US" b="1" dirty="0"/>
              <a:t>Adam and Eve had to:</a:t>
            </a:r>
          </a:p>
          <a:p>
            <a:endParaRPr lang="en-US" b="1" dirty="0"/>
          </a:p>
          <a:p>
            <a:r>
              <a:rPr lang="en-US" b="1" dirty="0"/>
              <a:t>Till the earth</a:t>
            </a:r>
          </a:p>
          <a:p>
            <a:r>
              <a:rPr lang="en-US" b="1" dirty="0"/>
              <a:t>Domesticate animals for help</a:t>
            </a:r>
          </a:p>
          <a:p>
            <a:r>
              <a:rPr lang="en-US" b="1" dirty="0"/>
              <a:t>Survive through hard work</a:t>
            </a:r>
          </a:p>
        </p:txBody>
      </p:sp>
      <p:pic>
        <p:nvPicPr>
          <p:cNvPr id="1028" name="Picture 4" descr="http://sodandmulch.com/wp-content/uploads/2012/04/Orlando-Fruit-Tre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6353" y="2124907"/>
            <a:ext cx="2645655" cy="198424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encrypted-tbn0.gstatic.com/images?q=tbn:ANd9GcSjJjcVPaioWYzCnaaB4CHUwlr9ns8jZviVImDhyJaDe9U9dA5gG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7607" y="3465925"/>
            <a:ext cx="2705100" cy="168592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bible-history.com/past/images/tilling_sowing_livestock_mural_thebe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54315" y="4031830"/>
            <a:ext cx="4286250" cy="2171701"/>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6224620" y="6165502"/>
            <a:ext cx="5596205" cy="646331"/>
          </a:xfrm>
          <a:prstGeom prst="rect">
            <a:avLst/>
          </a:prstGeom>
          <a:noFill/>
        </p:spPr>
        <p:txBody>
          <a:bodyPr wrap="square" rtlCol="0">
            <a:spAutoFit/>
          </a:bodyPr>
          <a:lstStyle/>
          <a:p>
            <a:r>
              <a:rPr lang="en-US" b="1" dirty="0"/>
              <a:t>The Bible does not mention the survival lessons Adam and Eve had to go through</a:t>
            </a:r>
          </a:p>
        </p:txBody>
      </p:sp>
    </p:spTree>
    <p:extLst>
      <p:ext uri="{BB962C8B-B14F-4D97-AF65-F5344CB8AC3E}">
        <p14:creationId xmlns:p14="http://schemas.microsoft.com/office/powerpoint/2010/main" val="2712448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3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 y="0"/>
            <a:ext cx="12192001" cy="6860716"/>
          </a:xfrm>
          <a:prstGeom prst="rect">
            <a:avLst/>
          </a:prstGeom>
        </p:spPr>
      </p:pic>
      <p:sp>
        <p:nvSpPr>
          <p:cNvPr id="5" name="TextBox 4"/>
          <p:cNvSpPr txBox="1"/>
          <p:nvPr/>
        </p:nvSpPr>
        <p:spPr>
          <a:xfrm>
            <a:off x="0" y="6488668"/>
            <a:ext cx="2192694" cy="369332"/>
          </a:xfrm>
          <a:prstGeom prst="rect">
            <a:avLst/>
          </a:prstGeom>
          <a:noFill/>
        </p:spPr>
        <p:txBody>
          <a:bodyPr wrap="square" rtlCol="0">
            <a:spAutoFit/>
          </a:bodyPr>
          <a:lstStyle/>
          <a:p>
            <a:r>
              <a:rPr lang="en-US" dirty="0"/>
              <a:t>Moses 4:27; 5:5-9</a:t>
            </a:r>
          </a:p>
        </p:txBody>
      </p:sp>
      <p:sp>
        <p:nvSpPr>
          <p:cNvPr id="6" name="TextBox 5"/>
          <p:cNvSpPr txBox="1"/>
          <p:nvPr/>
        </p:nvSpPr>
        <p:spPr>
          <a:xfrm>
            <a:off x="0" y="0"/>
            <a:ext cx="12192000" cy="1107996"/>
          </a:xfrm>
          <a:prstGeom prst="rect">
            <a:avLst/>
          </a:prstGeom>
          <a:noFill/>
        </p:spPr>
        <p:txBody>
          <a:bodyPr wrap="square" rtlCol="0">
            <a:spAutoFit/>
          </a:bodyPr>
          <a:lstStyle/>
          <a:p>
            <a:pPr algn="ctr"/>
            <a:r>
              <a:rPr lang="en-US" sz="6600" dirty="0">
                <a:latin typeface="Arial Black" panose="020B0A04020102020204" pitchFamily="34" charset="0"/>
              </a:rPr>
              <a:t>Savior to Provide</a:t>
            </a:r>
            <a:endParaRPr lang="en-US" sz="4400" dirty="0">
              <a:latin typeface="Arial Black" panose="020B0A04020102020204" pitchFamily="34" charset="0"/>
            </a:endParaRPr>
          </a:p>
        </p:txBody>
      </p:sp>
      <p:sp>
        <p:nvSpPr>
          <p:cNvPr id="7" name="TextBox 6"/>
          <p:cNvSpPr txBox="1"/>
          <p:nvPr/>
        </p:nvSpPr>
        <p:spPr>
          <a:xfrm>
            <a:off x="643603" y="1255263"/>
            <a:ext cx="3727257" cy="1938992"/>
          </a:xfrm>
          <a:prstGeom prst="rect">
            <a:avLst/>
          </a:prstGeom>
          <a:noFill/>
        </p:spPr>
        <p:txBody>
          <a:bodyPr wrap="square" rtlCol="0">
            <a:spAutoFit/>
          </a:bodyPr>
          <a:lstStyle/>
          <a:p>
            <a:r>
              <a:rPr lang="en-US" sz="2400" b="1" dirty="0"/>
              <a:t>The Lord continued to bless Adam and Eve by providing clothing and giving commandments to help them overcome the Fall.</a:t>
            </a:r>
          </a:p>
        </p:txBody>
      </p:sp>
      <p:pic>
        <p:nvPicPr>
          <p:cNvPr id="3" name="Picture 2">
            <a:extLst>
              <a:ext uri="{FF2B5EF4-FFF2-40B4-BE49-F238E27FC236}">
                <a16:creationId xmlns:a16="http://schemas.microsoft.com/office/drawing/2014/main" id="{0D3A5EE2-A5B5-C657-96FC-BC5ECEC7223A}"/>
              </a:ext>
            </a:extLst>
          </p:cNvPr>
          <p:cNvPicPr>
            <a:picLocks noChangeAspect="1"/>
          </p:cNvPicPr>
          <p:nvPr/>
        </p:nvPicPr>
        <p:blipFill>
          <a:blip r:embed="rId3"/>
          <a:stretch>
            <a:fillRect/>
          </a:stretch>
        </p:blipFill>
        <p:spPr>
          <a:xfrm>
            <a:off x="4552964" y="1103750"/>
            <a:ext cx="3529103" cy="4650500"/>
          </a:xfrm>
          <a:prstGeom prst="rect">
            <a:avLst/>
          </a:prstGeom>
        </p:spPr>
      </p:pic>
      <p:sp>
        <p:nvSpPr>
          <p:cNvPr id="12" name="TextBox 11">
            <a:extLst>
              <a:ext uri="{FF2B5EF4-FFF2-40B4-BE49-F238E27FC236}">
                <a16:creationId xmlns:a16="http://schemas.microsoft.com/office/drawing/2014/main" id="{7734A6A3-1210-2E0E-4F9B-BE046F5AD240}"/>
              </a:ext>
            </a:extLst>
          </p:cNvPr>
          <p:cNvSpPr txBox="1"/>
          <p:nvPr/>
        </p:nvSpPr>
        <p:spPr>
          <a:xfrm>
            <a:off x="1042325" y="3663746"/>
            <a:ext cx="2929811" cy="1200329"/>
          </a:xfrm>
          <a:prstGeom prst="rect">
            <a:avLst/>
          </a:prstGeom>
          <a:noFill/>
        </p:spPr>
        <p:txBody>
          <a:bodyPr wrap="square">
            <a:spAutoFit/>
          </a:bodyPr>
          <a:lstStyle/>
          <a:p>
            <a:r>
              <a:rPr lang="en-US" b="1" i="1" dirty="0">
                <a:solidFill>
                  <a:srgbClr val="212225"/>
                </a:solidFill>
                <a:effectLst/>
              </a:rPr>
              <a:t>Unto Adam, and also unto his wife, did I, the Lord God, make coats of skins, and clothed them.</a:t>
            </a:r>
            <a:endParaRPr lang="en-US" b="1" i="1" dirty="0"/>
          </a:p>
        </p:txBody>
      </p:sp>
      <p:sp>
        <p:nvSpPr>
          <p:cNvPr id="14" name="TextBox 13">
            <a:extLst>
              <a:ext uri="{FF2B5EF4-FFF2-40B4-BE49-F238E27FC236}">
                <a16:creationId xmlns:a16="http://schemas.microsoft.com/office/drawing/2014/main" id="{797B9FDD-05B4-D818-2251-1F2258F68EDA}"/>
              </a:ext>
            </a:extLst>
          </p:cNvPr>
          <p:cNvSpPr txBox="1"/>
          <p:nvPr/>
        </p:nvSpPr>
        <p:spPr>
          <a:xfrm>
            <a:off x="8456436" y="1255263"/>
            <a:ext cx="3727257" cy="1569660"/>
          </a:xfrm>
          <a:prstGeom prst="rect">
            <a:avLst/>
          </a:prstGeom>
          <a:noFill/>
        </p:spPr>
        <p:txBody>
          <a:bodyPr wrap="square" rtlCol="0">
            <a:spAutoFit/>
          </a:bodyPr>
          <a:lstStyle/>
          <a:p>
            <a:r>
              <a:rPr lang="en-US" sz="2400" b="1" dirty="0"/>
              <a:t>The Lord gave them a commandment to offer up the firstlings of the flocks for an offering to the Lord.</a:t>
            </a:r>
          </a:p>
        </p:txBody>
      </p:sp>
      <p:sp>
        <p:nvSpPr>
          <p:cNvPr id="16" name="TextBox 15">
            <a:extLst>
              <a:ext uri="{FF2B5EF4-FFF2-40B4-BE49-F238E27FC236}">
                <a16:creationId xmlns:a16="http://schemas.microsoft.com/office/drawing/2014/main" id="{96A41BE7-2FE0-5A0B-7831-EF478E6940B5}"/>
              </a:ext>
            </a:extLst>
          </p:cNvPr>
          <p:cNvSpPr txBox="1"/>
          <p:nvPr/>
        </p:nvSpPr>
        <p:spPr>
          <a:xfrm>
            <a:off x="8589236" y="3303583"/>
            <a:ext cx="3461656" cy="1200329"/>
          </a:xfrm>
          <a:prstGeom prst="rect">
            <a:avLst/>
          </a:prstGeom>
          <a:noFill/>
        </p:spPr>
        <p:txBody>
          <a:bodyPr wrap="square">
            <a:spAutoFit/>
          </a:bodyPr>
          <a:lstStyle/>
          <a:p>
            <a:r>
              <a:rPr lang="en-US" b="1" i="1" dirty="0">
                <a:solidFill>
                  <a:srgbClr val="212225"/>
                </a:solidFill>
                <a:effectLst/>
              </a:rPr>
              <a:t>This thing is a similitude of the sacrifice of the Only Begotten of the Father, which is full of grace and truth.</a:t>
            </a:r>
            <a:endParaRPr lang="en-US" b="1" i="1" dirty="0"/>
          </a:p>
        </p:txBody>
      </p:sp>
      <p:sp>
        <p:nvSpPr>
          <p:cNvPr id="18" name="TextBox 17">
            <a:extLst>
              <a:ext uri="{FF2B5EF4-FFF2-40B4-BE49-F238E27FC236}">
                <a16:creationId xmlns:a16="http://schemas.microsoft.com/office/drawing/2014/main" id="{7A3AA2DE-93FF-8805-E3BA-B60B0FF88E1B}"/>
              </a:ext>
            </a:extLst>
          </p:cNvPr>
          <p:cNvSpPr txBox="1"/>
          <p:nvPr/>
        </p:nvSpPr>
        <p:spPr>
          <a:xfrm>
            <a:off x="3257075" y="5817411"/>
            <a:ext cx="6120880" cy="830997"/>
          </a:xfrm>
          <a:prstGeom prst="rect">
            <a:avLst/>
          </a:prstGeom>
          <a:noFill/>
        </p:spPr>
        <p:txBody>
          <a:bodyPr wrap="square">
            <a:spAutoFit/>
          </a:bodyPr>
          <a:lstStyle/>
          <a:p>
            <a:pPr algn="ctr"/>
            <a:r>
              <a:rPr lang="en-US" sz="2400" b="1" dirty="0">
                <a:solidFill>
                  <a:srgbClr val="FF0000"/>
                </a:solidFill>
                <a:highlight>
                  <a:srgbClr val="000080"/>
                </a:highlight>
              </a:rPr>
              <a:t>T</a:t>
            </a:r>
            <a:r>
              <a:rPr lang="en-US" sz="2400" b="1" i="0" dirty="0">
                <a:solidFill>
                  <a:srgbClr val="FF0000"/>
                </a:solidFill>
                <a:effectLst/>
                <a:highlight>
                  <a:srgbClr val="000080"/>
                </a:highlight>
              </a:rPr>
              <a:t>hrough the Atonement of Jesus Christ, we can be redeemed from the Fall</a:t>
            </a:r>
            <a:endParaRPr lang="en-US" sz="2400" b="1" dirty="0">
              <a:solidFill>
                <a:srgbClr val="FF0000"/>
              </a:solidFill>
              <a:highlight>
                <a:srgbClr val="000080"/>
              </a:highlight>
            </a:endParaRPr>
          </a:p>
        </p:txBody>
      </p:sp>
    </p:spTree>
    <p:extLst>
      <p:ext uri="{BB962C8B-B14F-4D97-AF65-F5344CB8AC3E}">
        <p14:creationId xmlns:p14="http://schemas.microsoft.com/office/powerpoint/2010/main" val="3867076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4" grpId="0"/>
      <p:bldP spid="16"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58E105-A8BD-264B-93ED-5E26D4167110}"/>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5553E8DB-4897-A2EC-B590-A443B131E284}"/>
              </a:ext>
            </a:extLst>
          </p:cNvPr>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 y="0"/>
            <a:ext cx="12192001" cy="6860716"/>
          </a:xfrm>
          <a:prstGeom prst="rect">
            <a:avLst/>
          </a:prstGeom>
        </p:spPr>
      </p:pic>
      <p:sp>
        <p:nvSpPr>
          <p:cNvPr id="6" name="TextBox 5">
            <a:extLst>
              <a:ext uri="{FF2B5EF4-FFF2-40B4-BE49-F238E27FC236}">
                <a16:creationId xmlns:a16="http://schemas.microsoft.com/office/drawing/2014/main" id="{BB1051F7-9DF9-C6B9-4BE3-E084DB46E6D6}"/>
              </a:ext>
            </a:extLst>
          </p:cNvPr>
          <p:cNvSpPr txBox="1"/>
          <p:nvPr/>
        </p:nvSpPr>
        <p:spPr>
          <a:xfrm>
            <a:off x="0" y="0"/>
            <a:ext cx="12192000" cy="1107996"/>
          </a:xfrm>
          <a:prstGeom prst="rect">
            <a:avLst/>
          </a:prstGeom>
          <a:noFill/>
        </p:spPr>
        <p:txBody>
          <a:bodyPr wrap="square" rtlCol="0">
            <a:spAutoFit/>
          </a:bodyPr>
          <a:lstStyle/>
          <a:p>
            <a:pPr algn="ctr"/>
            <a:r>
              <a:rPr lang="en-US" sz="6600" dirty="0" err="1">
                <a:latin typeface="Arial Black" panose="020B0A04020102020204" pitchFamily="34" charset="0"/>
              </a:rPr>
              <a:t>Kaphar</a:t>
            </a:r>
            <a:endParaRPr lang="en-US" sz="4400" dirty="0">
              <a:latin typeface="Arial Black" panose="020B0A04020102020204" pitchFamily="34" charset="0"/>
            </a:endParaRPr>
          </a:p>
        </p:txBody>
      </p:sp>
      <p:sp>
        <p:nvSpPr>
          <p:cNvPr id="8" name="TextBox 7">
            <a:extLst>
              <a:ext uri="{FF2B5EF4-FFF2-40B4-BE49-F238E27FC236}">
                <a16:creationId xmlns:a16="http://schemas.microsoft.com/office/drawing/2014/main" id="{03EE4BFE-2B02-AF64-CB69-77901DCF3654}"/>
              </a:ext>
            </a:extLst>
          </p:cNvPr>
          <p:cNvSpPr txBox="1"/>
          <p:nvPr/>
        </p:nvSpPr>
        <p:spPr>
          <a:xfrm>
            <a:off x="6677024" y="1922220"/>
            <a:ext cx="4680551" cy="3293209"/>
          </a:xfrm>
          <a:prstGeom prst="rect">
            <a:avLst/>
          </a:prstGeom>
          <a:noFill/>
        </p:spPr>
        <p:txBody>
          <a:bodyPr wrap="square">
            <a:spAutoFit/>
          </a:bodyPr>
          <a:lstStyle/>
          <a:p>
            <a:pPr algn="l" fontAlgn="base">
              <a:spcAft>
                <a:spcPts val="1200"/>
              </a:spcAft>
              <a:buNone/>
            </a:pPr>
            <a:r>
              <a:rPr lang="en-US" b="1" i="0" dirty="0">
                <a:effectLst/>
              </a:rPr>
              <a:t>In Hebrew, the basic word for atonement is </a:t>
            </a:r>
            <a:r>
              <a:rPr lang="en-US" b="1" i="1" dirty="0" err="1">
                <a:effectLst/>
              </a:rPr>
              <a:t>kaphar</a:t>
            </a:r>
            <a:r>
              <a:rPr lang="en-US" b="1" i="0" dirty="0">
                <a:effectLst/>
              </a:rPr>
              <a:t>, a verb that means “to cover” or “to forgive.” Closely related is the Aramaic and Arabic word </a:t>
            </a:r>
            <a:r>
              <a:rPr lang="en-US" b="1" i="1" dirty="0" err="1">
                <a:effectLst/>
              </a:rPr>
              <a:t>kafat</a:t>
            </a:r>
            <a:r>
              <a:rPr lang="en-US" b="1" i="0" dirty="0">
                <a:effectLst/>
              </a:rPr>
              <a:t>, meaning “a close embrace.” …</a:t>
            </a:r>
          </a:p>
          <a:p>
            <a:pPr algn="l" fontAlgn="base">
              <a:spcAft>
                <a:spcPts val="1200"/>
              </a:spcAft>
            </a:pPr>
            <a:r>
              <a:rPr lang="en-US" b="1" i="0" dirty="0">
                <a:effectLst/>
              </a:rPr>
              <a:t>I weep for joy when I contemplate the significance of it all. To be redeemed is to be atoned—received in the close embrace of God with an expression not only of His forgiveness, but of our oneness of heart and mind. President Russell M. Nelson</a:t>
            </a:r>
          </a:p>
        </p:txBody>
      </p:sp>
      <p:pic>
        <p:nvPicPr>
          <p:cNvPr id="10" name="Picture 9">
            <a:extLst>
              <a:ext uri="{FF2B5EF4-FFF2-40B4-BE49-F238E27FC236}">
                <a16:creationId xmlns:a16="http://schemas.microsoft.com/office/drawing/2014/main" id="{F66CB26C-CA3A-29B4-BF40-84A2F62C326C}"/>
              </a:ext>
            </a:extLst>
          </p:cNvPr>
          <p:cNvPicPr>
            <a:picLocks noChangeAspect="1"/>
          </p:cNvPicPr>
          <p:nvPr/>
        </p:nvPicPr>
        <p:blipFill>
          <a:blip r:embed="rId3"/>
          <a:stretch>
            <a:fillRect/>
          </a:stretch>
        </p:blipFill>
        <p:spPr>
          <a:xfrm>
            <a:off x="558370" y="1922220"/>
            <a:ext cx="5849166" cy="3524742"/>
          </a:xfrm>
          <a:prstGeom prst="rect">
            <a:avLst/>
          </a:prstGeom>
        </p:spPr>
      </p:pic>
      <p:pic>
        <p:nvPicPr>
          <p:cNvPr id="13" name="Picture 12">
            <a:extLst>
              <a:ext uri="{FF2B5EF4-FFF2-40B4-BE49-F238E27FC236}">
                <a16:creationId xmlns:a16="http://schemas.microsoft.com/office/drawing/2014/main" id="{05D8166C-2D65-A50A-358A-2A7C049FA4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6223" y="26193"/>
            <a:ext cx="1320085" cy="1652588"/>
          </a:xfrm>
          <a:prstGeom prst="rect">
            <a:avLst/>
          </a:prstGeom>
        </p:spPr>
      </p:pic>
      <p:sp>
        <p:nvSpPr>
          <p:cNvPr id="15" name="TextBox 14">
            <a:extLst>
              <a:ext uri="{FF2B5EF4-FFF2-40B4-BE49-F238E27FC236}">
                <a16:creationId xmlns:a16="http://schemas.microsoft.com/office/drawing/2014/main" id="{BCA65DD9-2431-3D0D-7916-5EC96D4D4654}"/>
              </a:ext>
            </a:extLst>
          </p:cNvPr>
          <p:cNvSpPr txBox="1"/>
          <p:nvPr/>
        </p:nvSpPr>
        <p:spPr>
          <a:xfrm>
            <a:off x="0" y="6488668"/>
            <a:ext cx="2192694" cy="369332"/>
          </a:xfrm>
          <a:prstGeom prst="rect">
            <a:avLst/>
          </a:prstGeom>
          <a:noFill/>
        </p:spPr>
        <p:txBody>
          <a:bodyPr wrap="square" rtlCol="0">
            <a:spAutoFit/>
          </a:bodyPr>
          <a:lstStyle/>
          <a:p>
            <a:r>
              <a:rPr lang="en-US" dirty="0"/>
              <a:t>Moses 5:5-9</a:t>
            </a:r>
          </a:p>
        </p:txBody>
      </p:sp>
    </p:spTree>
    <p:extLst>
      <p:ext uri="{BB962C8B-B14F-4D97-AF65-F5344CB8AC3E}">
        <p14:creationId xmlns:p14="http://schemas.microsoft.com/office/powerpoint/2010/main" val="245407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4F67D9-9BD2-E0ED-B192-B340080B61D5}"/>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270B9044-EA14-8CDE-FAAE-C6EEB4026AD9}"/>
              </a:ext>
            </a:extLst>
          </p:cNvPr>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 y="0"/>
            <a:ext cx="12192001" cy="6860716"/>
          </a:xfrm>
          <a:prstGeom prst="rect">
            <a:avLst/>
          </a:prstGeom>
        </p:spPr>
      </p:pic>
      <p:sp>
        <p:nvSpPr>
          <p:cNvPr id="5" name="TextBox 4">
            <a:extLst>
              <a:ext uri="{FF2B5EF4-FFF2-40B4-BE49-F238E27FC236}">
                <a16:creationId xmlns:a16="http://schemas.microsoft.com/office/drawing/2014/main" id="{72D7388C-BD19-88AE-D74C-A968BF1059E6}"/>
              </a:ext>
            </a:extLst>
          </p:cNvPr>
          <p:cNvSpPr txBox="1"/>
          <p:nvPr/>
        </p:nvSpPr>
        <p:spPr>
          <a:xfrm>
            <a:off x="0" y="6488668"/>
            <a:ext cx="1502875" cy="369332"/>
          </a:xfrm>
          <a:prstGeom prst="rect">
            <a:avLst/>
          </a:prstGeom>
          <a:noFill/>
        </p:spPr>
        <p:txBody>
          <a:bodyPr wrap="square" rtlCol="0">
            <a:spAutoFit/>
          </a:bodyPr>
          <a:lstStyle/>
          <a:p>
            <a:r>
              <a:rPr lang="en-US" dirty="0"/>
              <a:t>Moses 5:2-3</a:t>
            </a:r>
          </a:p>
        </p:txBody>
      </p:sp>
      <p:sp>
        <p:nvSpPr>
          <p:cNvPr id="6" name="TextBox 5">
            <a:extLst>
              <a:ext uri="{FF2B5EF4-FFF2-40B4-BE49-F238E27FC236}">
                <a16:creationId xmlns:a16="http://schemas.microsoft.com/office/drawing/2014/main" id="{203BEBCE-2FF0-446C-0B5A-62DFFCEC222A}"/>
              </a:ext>
            </a:extLst>
          </p:cNvPr>
          <p:cNvSpPr txBox="1"/>
          <p:nvPr/>
        </p:nvSpPr>
        <p:spPr>
          <a:xfrm>
            <a:off x="0" y="0"/>
            <a:ext cx="12192000" cy="1107996"/>
          </a:xfrm>
          <a:prstGeom prst="rect">
            <a:avLst/>
          </a:prstGeom>
          <a:noFill/>
        </p:spPr>
        <p:txBody>
          <a:bodyPr wrap="square" rtlCol="0">
            <a:spAutoFit/>
          </a:bodyPr>
          <a:lstStyle/>
          <a:p>
            <a:pPr algn="ctr"/>
            <a:r>
              <a:rPr lang="en-US" sz="6600" dirty="0">
                <a:latin typeface="Arial Black" panose="020B0A04020102020204" pitchFamily="34" charset="0"/>
              </a:rPr>
              <a:t>Children To Be Born</a:t>
            </a:r>
            <a:endParaRPr lang="en-US" sz="4400" dirty="0">
              <a:latin typeface="Arial Black" panose="020B0A04020102020204" pitchFamily="34" charset="0"/>
            </a:endParaRPr>
          </a:p>
        </p:txBody>
      </p:sp>
      <p:sp>
        <p:nvSpPr>
          <p:cNvPr id="7" name="TextBox 6">
            <a:extLst>
              <a:ext uri="{FF2B5EF4-FFF2-40B4-BE49-F238E27FC236}">
                <a16:creationId xmlns:a16="http://schemas.microsoft.com/office/drawing/2014/main" id="{CD588937-506B-7C47-237B-BBCD4327B779}"/>
              </a:ext>
            </a:extLst>
          </p:cNvPr>
          <p:cNvSpPr txBox="1"/>
          <p:nvPr/>
        </p:nvSpPr>
        <p:spPr>
          <a:xfrm>
            <a:off x="588475" y="1252852"/>
            <a:ext cx="3268301" cy="1200329"/>
          </a:xfrm>
          <a:prstGeom prst="rect">
            <a:avLst/>
          </a:prstGeom>
          <a:noFill/>
        </p:spPr>
        <p:txBody>
          <a:bodyPr wrap="square" rtlCol="0">
            <a:spAutoFit/>
          </a:bodyPr>
          <a:lstStyle/>
          <a:p>
            <a:r>
              <a:rPr lang="en-US" sz="2400" b="1" dirty="0"/>
              <a:t>Knew—The covenant marriage between man and woman</a:t>
            </a:r>
          </a:p>
        </p:txBody>
      </p:sp>
      <p:sp>
        <p:nvSpPr>
          <p:cNvPr id="8" name="TextBox 7">
            <a:extLst>
              <a:ext uri="{FF2B5EF4-FFF2-40B4-BE49-F238E27FC236}">
                <a16:creationId xmlns:a16="http://schemas.microsoft.com/office/drawing/2014/main" id="{EB303C89-CD6C-917E-A3D9-207F0917A8F8}"/>
              </a:ext>
            </a:extLst>
          </p:cNvPr>
          <p:cNvSpPr txBox="1"/>
          <p:nvPr/>
        </p:nvSpPr>
        <p:spPr>
          <a:xfrm>
            <a:off x="6562253" y="1252852"/>
            <a:ext cx="3903553" cy="923330"/>
          </a:xfrm>
          <a:prstGeom prst="rect">
            <a:avLst/>
          </a:prstGeom>
          <a:noFill/>
        </p:spPr>
        <p:txBody>
          <a:bodyPr wrap="square" rtlCol="0">
            <a:spAutoFit/>
          </a:bodyPr>
          <a:lstStyle/>
          <a:p>
            <a:r>
              <a:rPr lang="en-US" b="1" dirty="0"/>
              <a:t>Bare/Begat— It seems that there were sons and daughters born to Adam and Eve before Cain and Abel</a:t>
            </a:r>
          </a:p>
        </p:txBody>
      </p:sp>
      <p:sp>
        <p:nvSpPr>
          <p:cNvPr id="9" name="TextBox 8">
            <a:extLst>
              <a:ext uri="{FF2B5EF4-FFF2-40B4-BE49-F238E27FC236}">
                <a16:creationId xmlns:a16="http://schemas.microsoft.com/office/drawing/2014/main" id="{59EC90A3-3DE4-8339-78A6-BB4E4FF38EBE}"/>
              </a:ext>
            </a:extLst>
          </p:cNvPr>
          <p:cNvSpPr txBox="1"/>
          <p:nvPr/>
        </p:nvSpPr>
        <p:spPr>
          <a:xfrm>
            <a:off x="4292850" y="4543196"/>
            <a:ext cx="3903553" cy="923330"/>
          </a:xfrm>
          <a:prstGeom prst="rect">
            <a:avLst/>
          </a:prstGeom>
          <a:noFill/>
        </p:spPr>
        <p:txBody>
          <a:bodyPr wrap="square" rtlCol="0">
            <a:spAutoFit/>
          </a:bodyPr>
          <a:lstStyle/>
          <a:p>
            <a:r>
              <a:rPr lang="en-US" b="1" dirty="0"/>
              <a:t>One of the commandments for Adam and Eve was to bare children…and their children to also multiply</a:t>
            </a:r>
          </a:p>
        </p:txBody>
      </p:sp>
      <p:pic>
        <p:nvPicPr>
          <p:cNvPr id="3074" name="Picture 2" descr="https://s-media-cache-ak0.pinimg.com/originals/8d/65/88/8d658894a7059a1b3a2d0f667821afc2.jpg">
            <a:extLst>
              <a:ext uri="{FF2B5EF4-FFF2-40B4-BE49-F238E27FC236}">
                <a16:creationId xmlns:a16="http://schemas.microsoft.com/office/drawing/2014/main" id="{84D73EAA-479D-253C-0DCC-9ED841F0CBE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6687" y="2529212"/>
            <a:ext cx="3571875" cy="305514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img0.etsystatic.com/000/0/5349395/il_570xN.237742532.jpg">
            <a:extLst>
              <a:ext uri="{FF2B5EF4-FFF2-40B4-BE49-F238E27FC236}">
                <a16:creationId xmlns:a16="http://schemas.microsoft.com/office/drawing/2014/main" id="{2345A523-5F1D-9BD9-33B2-8C6506A2B6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7058" y="2228143"/>
            <a:ext cx="2543313" cy="194541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https://s-media-cache-ak0.pinimg.com/originals/97/6d/de/976ddef4a27c153987ce2ea109122f16.jpg">
            <a:extLst>
              <a:ext uri="{FF2B5EF4-FFF2-40B4-BE49-F238E27FC236}">
                <a16:creationId xmlns:a16="http://schemas.microsoft.com/office/drawing/2014/main" id="{BBF1AE53-5E86-566E-08CE-64EEAF29A98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47739" r="94564" b="31442"/>
          <a:stretch/>
        </p:blipFill>
        <p:spPr bwMode="auto">
          <a:xfrm>
            <a:off x="10387631" y="1562128"/>
            <a:ext cx="1051400" cy="247916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www.southasianparent.com/site/wp-content/uploads/2013/01/baby.jpeg">
            <a:extLst>
              <a:ext uri="{FF2B5EF4-FFF2-40B4-BE49-F238E27FC236}">
                <a16:creationId xmlns:a16="http://schemas.microsoft.com/office/drawing/2014/main" id="{03A69F1B-FAA6-7205-D3CC-03D5E68EDD1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17577" y="4582885"/>
            <a:ext cx="2214676" cy="199119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www.publicdomainpictures.net/pictures/40000/nahled/silhouettes-of-children.jpg">
            <a:extLst>
              <a:ext uri="{FF2B5EF4-FFF2-40B4-BE49-F238E27FC236}">
                <a16:creationId xmlns:a16="http://schemas.microsoft.com/office/drawing/2014/main" id="{0B3A57AD-BF5B-E125-0663-01EF388AF60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15755" y="2374842"/>
            <a:ext cx="2159407" cy="1429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1991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7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9FC24D-BDD6-5A8A-A995-50A094FDF701}"/>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6EF2B5C1-70EB-6F46-27D8-27DA817C551C}"/>
              </a:ext>
            </a:extLst>
          </p:cNvPr>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 y="0"/>
            <a:ext cx="12192001" cy="6860716"/>
          </a:xfrm>
          <a:prstGeom prst="rect">
            <a:avLst/>
          </a:prstGeom>
        </p:spPr>
      </p:pic>
      <p:sp>
        <p:nvSpPr>
          <p:cNvPr id="8" name="TextBox 7">
            <a:extLst>
              <a:ext uri="{FF2B5EF4-FFF2-40B4-BE49-F238E27FC236}">
                <a16:creationId xmlns:a16="http://schemas.microsoft.com/office/drawing/2014/main" id="{E3D0D77B-1D48-1900-A2F0-A5C1BB526B4B}"/>
              </a:ext>
            </a:extLst>
          </p:cNvPr>
          <p:cNvSpPr txBox="1"/>
          <p:nvPr/>
        </p:nvSpPr>
        <p:spPr>
          <a:xfrm>
            <a:off x="279562" y="1741051"/>
            <a:ext cx="4245769" cy="3693319"/>
          </a:xfrm>
          <a:prstGeom prst="rect">
            <a:avLst/>
          </a:prstGeom>
          <a:noFill/>
        </p:spPr>
        <p:txBody>
          <a:bodyPr wrap="square">
            <a:spAutoFit/>
          </a:bodyPr>
          <a:lstStyle/>
          <a:p>
            <a:r>
              <a:rPr lang="en-US" sz="1800" b="1" i="0" dirty="0">
                <a:effectLst/>
                <a:latin typeface="Calibri" panose="020F0502020204030204" pitchFamily="34" charset="0"/>
                <a:cs typeface="Calibri" panose="020F0502020204030204" pitchFamily="34" charset="0"/>
              </a:rPr>
              <a:t>When Adam and Eve received the first commandment, they were in a transitional state, no longer in the spirit world but with physical bodies not yet subject to death and not yet capable of procreation. </a:t>
            </a:r>
          </a:p>
          <a:p>
            <a:endParaRPr lang="en-US" b="1" dirty="0">
              <a:latin typeface="Calibri" panose="020F0502020204030204" pitchFamily="34" charset="0"/>
              <a:cs typeface="Calibri" panose="020F0502020204030204" pitchFamily="34" charset="0"/>
            </a:endParaRPr>
          </a:p>
          <a:p>
            <a:r>
              <a:rPr lang="en-US" sz="1800" b="1" i="0" dirty="0">
                <a:effectLst/>
                <a:latin typeface="Calibri" panose="020F0502020204030204" pitchFamily="34" charset="0"/>
                <a:cs typeface="Calibri" panose="020F0502020204030204" pitchFamily="34" charset="0"/>
              </a:rPr>
              <a:t>They could not fulfill the Father’s first commandment [to multiply and replenish the earth] without transgressing the barrier between the bliss of the Garden of Eden and the terrible trials and wonderful opportunities of mortal life. </a:t>
            </a:r>
            <a:r>
              <a:rPr lang="en-US" sz="1800" b="1" dirty="0">
                <a:latin typeface="Calibri" panose="020F0502020204030204" pitchFamily="34" charset="0"/>
                <a:cs typeface="Calibri" panose="020F0502020204030204" pitchFamily="34" charset="0"/>
              </a:rPr>
              <a:t>President Dallin H. Oaks</a:t>
            </a:r>
          </a:p>
        </p:txBody>
      </p:sp>
      <p:sp>
        <p:nvSpPr>
          <p:cNvPr id="9" name="TextBox 8">
            <a:extLst>
              <a:ext uri="{FF2B5EF4-FFF2-40B4-BE49-F238E27FC236}">
                <a16:creationId xmlns:a16="http://schemas.microsoft.com/office/drawing/2014/main" id="{1B297DCE-239C-0CC7-580F-553B16E45249}"/>
              </a:ext>
            </a:extLst>
          </p:cNvPr>
          <p:cNvSpPr txBox="1"/>
          <p:nvPr/>
        </p:nvSpPr>
        <p:spPr>
          <a:xfrm>
            <a:off x="0" y="76200"/>
            <a:ext cx="12192000" cy="1107996"/>
          </a:xfrm>
          <a:prstGeom prst="rect">
            <a:avLst/>
          </a:prstGeom>
          <a:noFill/>
        </p:spPr>
        <p:txBody>
          <a:bodyPr wrap="square" rtlCol="0">
            <a:spAutoFit/>
          </a:bodyPr>
          <a:lstStyle/>
          <a:p>
            <a:pPr algn="ctr"/>
            <a:r>
              <a:rPr lang="en-US" sz="6600" dirty="0">
                <a:latin typeface="Arial Black" panose="020B0A04020102020204" pitchFamily="34" charset="0"/>
              </a:rPr>
              <a:t>Multiply and Replenish</a:t>
            </a:r>
            <a:endParaRPr lang="en-US" sz="4400" dirty="0">
              <a:latin typeface="Arial Black" panose="020B0A04020102020204" pitchFamily="34" charset="0"/>
            </a:endParaRPr>
          </a:p>
        </p:txBody>
      </p:sp>
      <p:pic>
        <p:nvPicPr>
          <p:cNvPr id="11" name="Picture 10">
            <a:extLst>
              <a:ext uri="{FF2B5EF4-FFF2-40B4-BE49-F238E27FC236}">
                <a16:creationId xmlns:a16="http://schemas.microsoft.com/office/drawing/2014/main" id="{32B85AA4-51E6-440E-5DA7-19B7BBB0A4F4}"/>
              </a:ext>
            </a:extLst>
          </p:cNvPr>
          <p:cNvPicPr>
            <a:picLocks noChangeAspect="1"/>
          </p:cNvPicPr>
          <p:nvPr/>
        </p:nvPicPr>
        <p:blipFill>
          <a:blip r:embed="rId3"/>
          <a:stretch>
            <a:fillRect/>
          </a:stretch>
        </p:blipFill>
        <p:spPr>
          <a:xfrm>
            <a:off x="4804894" y="1260396"/>
            <a:ext cx="6716062" cy="4858428"/>
          </a:xfrm>
          <a:prstGeom prst="rect">
            <a:avLst/>
          </a:prstGeom>
        </p:spPr>
      </p:pic>
      <p:pic>
        <p:nvPicPr>
          <p:cNvPr id="15" name="Picture 14">
            <a:extLst>
              <a:ext uri="{FF2B5EF4-FFF2-40B4-BE49-F238E27FC236}">
                <a16:creationId xmlns:a16="http://schemas.microsoft.com/office/drawing/2014/main" id="{72F86767-93CD-D1C2-B471-EB7C133EFD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5975" y="5233988"/>
            <a:ext cx="966787" cy="1204912"/>
          </a:xfrm>
          <a:prstGeom prst="rect">
            <a:avLst/>
          </a:prstGeom>
        </p:spPr>
      </p:pic>
      <p:sp>
        <p:nvSpPr>
          <p:cNvPr id="17" name="TextBox 16">
            <a:extLst>
              <a:ext uri="{FF2B5EF4-FFF2-40B4-BE49-F238E27FC236}">
                <a16:creationId xmlns:a16="http://schemas.microsoft.com/office/drawing/2014/main" id="{EE8173FC-7E72-A545-C1D4-8CCBFCF98550}"/>
              </a:ext>
            </a:extLst>
          </p:cNvPr>
          <p:cNvSpPr txBox="1"/>
          <p:nvPr/>
        </p:nvSpPr>
        <p:spPr>
          <a:xfrm>
            <a:off x="0" y="6488668"/>
            <a:ext cx="1502875" cy="369332"/>
          </a:xfrm>
          <a:prstGeom prst="rect">
            <a:avLst/>
          </a:prstGeom>
          <a:noFill/>
        </p:spPr>
        <p:txBody>
          <a:bodyPr wrap="square" rtlCol="0">
            <a:spAutoFit/>
          </a:bodyPr>
          <a:lstStyle/>
          <a:p>
            <a:r>
              <a:rPr lang="en-US" dirty="0"/>
              <a:t>Moses 5:2-3</a:t>
            </a:r>
          </a:p>
        </p:txBody>
      </p:sp>
    </p:spTree>
    <p:extLst>
      <p:ext uri="{BB962C8B-B14F-4D97-AF65-F5344CB8AC3E}">
        <p14:creationId xmlns:p14="http://schemas.microsoft.com/office/powerpoint/2010/main" val="1854671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 y="0"/>
            <a:ext cx="12192001" cy="6860716"/>
          </a:xfrm>
          <a:prstGeom prst="rect">
            <a:avLst/>
          </a:prstGeom>
        </p:spPr>
      </p:pic>
      <p:sp>
        <p:nvSpPr>
          <p:cNvPr id="5" name="TextBox 4"/>
          <p:cNvSpPr txBox="1"/>
          <p:nvPr/>
        </p:nvSpPr>
        <p:spPr>
          <a:xfrm>
            <a:off x="0" y="6488668"/>
            <a:ext cx="1502875" cy="369332"/>
          </a:xfrm>
          <a:prstGeom prst="rect">
            <a:avLst/>
          </a:prstGeom>
          <a:noFill/>
        </p:spPr>
        <p:txBody>
          <a:bodyPr wrap="square" rtlCol="0">
            <a:spAutoFit/>
          </a:bodyPr>
          <a:lstStyle/>
          <a:p>
            <a:r>
              <a:rPr lang="en-US" dirty="0"/>
              <a:t>Moses 5:3</a:t>
            </a:r>
          </a:p>
        </p:txBody>
      </p:sp>
      <p:sp>
        <p:nvSpPr>
          <p:cNvPr id="6" name="TextBox 5"/>
          <p:cNvSpPr txBox="1"/>
          <p:nvPr/>
        </p:nvSpPr>
        <p:spPr>
          <a:xfrm>
            <a:off x="0" y="0"/>
            <a:ext cx="12192000" cy="1107996"/>
          </a:xfrm>
          <a:prstGeom prst="rect">
            <a:avLst/>
          </a:prstGeom>
          <a:noFill/>
        </p:spPr>
        <p:txBody>
          <a:bodyPr wrap="square" rtlCol="0">
            <a:spAutoFit/>
          </a:bodyPr>
          <a:lstStyle/>
          <a:p>
            <a:pPr algn="ctr"/>
            <a:r>
              <a:rPr lang="en-US" sz="6600" dirty="0">
                <a:latin typeface="Arial Black" panose="020B0A04020102020204" pitchFamily="34" charset="0"/>
              </a:rPr>
              <a:t>Divide The Land</a:t>
            </a:r>
            <a:endParaRPr lang="en-US" sz="4400" dirty="0">
              <a:latin typeface="Arial Black" panose="020B0A04020102020204" pitchFamily="34" charset="0"/>
            </a:endParaRPr>
          </a:p>
        </p:txBody>
      </p:sp>
      <p:sp>
        <p:nvSpPr>
          <p:cNvPr id="7" name="TextBox 6"/>
          <p:cNvSpPr txBox="1"/>
          <p:nvPr/>
        </p:nvSpPr>
        <p:spPr>
          <a:xfrm>
            <a:off x="588475" y="1252852"/>
            <a:ext cx="3268301" cy="523220"/>
          </a:xfrm>
          <a:prstGeom prst="rect">
            <a:avLst/>
          </a:prstGeom>
          <a:noFill/>
        </p:spPr>
        <p:txBody>
          <a:bodyPr wrap="square" rtlCol="0">
            <a:spAutoFit/>
          </a:bodyPr>
          <a:lstStyle/>
          <a:p>
            <a:r>
              <a:rPr lang="en-US" sz="2800" b="1" dirty="0"/>
              <a:t>Two by Two</a:t>
            </a:r>
          </a:p>
        </p:txBody>
      </p:sp>
      <p:pic>
        <p:nvPicPr>
          <p:cNvPr id="5122" name="Picture 2" descr="http://www.wallwords.com/images/Uploader/FR-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7187" y="1873338"/>
            <a:ext cx="2905988" cy="2295891"/>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s://pixelsportraits.files.wordpress.com/2010/09/topping1yr141po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46349" y="1103654"/>
            <a:ext cx="3182477" cy="2121651"/>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http://www.clipartbest.com/cliparts/pi5/be8/pi5be8bkT.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5281" y="2164479"/>
            <a:ext cx="3214688" cy="3810000"/>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https://encrypted-tbn2.gstatic.com/images?q=tbn:ANd9GcQSUYBiFfsd0EuqVKNnUdYqcEYym4mcX2ny6e4F43ka3v4wvS72h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65912" y="3771525"/>
            <a:ext cx="1971675" cy="2314575"/>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4163790" y="4562109"/>
            <a:ext cx="3268301" cy="1815882"/>
          </a:xfrm>
          <a:prstGeom prst="rect">
            <a:avLst/>
          </a:prstGeom>
          <a:noFill/>
        </p:spPr>
        <p:txBody>
          <a:bodyPr wrap="square" rtlCol="0">
            <a:spAutoFit/>
          </a:bodyPr>
          <a:lstStyle/>
          <a:p>
            <a:pPr algn="ctr"/>
            <a:r>
              <a:rPr lang="en-US" sz="2800" b="1" dirty="0"/>
              <a:t>The children also learned to work and provide for their families</a:t>
            </a:r>
          </a:p>
        </p:txBody>
      </p:sp>
    </p:spTree>
    <p:extLst>
      <p:ext uri="{BB962C8B-B14F-4D97-AF65-F5344CB8AC3E}">
        <p14:creationId xmlns:p14="http://schemas.microsoft.com/office/powerpoint/2010/main" val="2967515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 y="0"/>
            <a:ext cx="12192001" cy="6860716"/>
          </a:xfrm>
          <a:prstGeom prst="rect">
            <a:avLst/>
          </a:prstGeom>
        </p:spPr>
      </p:pic>
      <p:sp>
        <p:nvSpPr>
          <p:cNvPr id="5" name="TextBox 4"/>
          <p:cNvSpPr txBox="1"/>
          <p:nvPr/>
        </p:nvSpPr>
        <p:spPr>
          <a:xfrm>
            <a:off x="0" y="6488668"/>
            <a:ext cx="1502875" cy="369332"/>
          </a:xfrm>
          <a:prstGeom prst="rect">
            <a:avLst/>
          </a:prstGeom>
          <a:noFill/>
        </p:spPr>
        <p:txBody>
          <a:bodyPr wrap="square" rtlCol="0">
            <a:spAutoFit/>
          </a:bodyPr>
          <a:lstStyle/>
          <a:p>
            <a:r>
              <a:rPr lang="en-US" dirty="0"/>
              <a:t>Moses 5:4</a:t>
            </a:r>
          </a:p>
        </p:txBody>
      </p:sp>
      <p:sp>
        <p:nvSpPr>
          <p:cNvPr id="6" name="TextBox 5"/>
          <p:cNvSpPr txBox="1"/>
          <p:nvPr/>
        </p:nvSpPr>
        <p:spPr>
          <a:xfrm>
            <a:off x="0" y="0"/>
            <a:ext cx="12192000" cy="1107996"/>
          </a:xfrm>
          <a:prstGeom prst="rect">
            <a:avLst/>
          </a:prstGeom>
          <a:noFill/>
        </p:spPr>
        <p:txBody>
          <a:bodyPr wrap="square" rtlCol="0">
            <a:spAutoFit/>
          </a:bodyPr>
          <a:lstStyle/>
          <a:p>
            <a:pPr algn="ctr"/>
            <a:r>
              <a:rPr lang="en-US" sz="6600" dirty="0">
                <a:latin typeface="Arial Black" panose="020B0A04020102020204" pitchFamily="34" charset="0"/>
              </a:rPr>
              <a:t>Call Upon</a:t>
            </a:r>
            <a:endParaRPr lang="en-US" sz="4400" dirty="0">
              <a:latin typeface="Arial Black" panose="020B0A04020102020204" pitchFamily="34" charset="0"/>
            </a:endParaRPr>
          </a:p>
        </p:txBody>
      </p:sp>
      <p:sp>
        <p:nvSpPr>
          <p:cNvPr id="19" name="TextBox 18"/>
          <p:cNvSpPr txBox="1"/>
          <p:nvPr/>
        </p:nvSpPr>
        <p:spPr>
          <a:xfrm>
            <a:off x="3328315" y="2107505"/>
            <a:ext cx="4585600" cy="2431435"/>
          </a:xfrm>
          <a:prstGeom prst="rect">
            <a:avLst/>
          </a:prstGeom>
          <a:noFill/>
        </p:spPr>
        <p:txBody>
          <a:bodyPr wrap="square" rtlCol="0">
            <a:spAutoFit/>
          </a:bodyPr>
          <a:lstStyle/>
          <a:p>
            <a:r>
              <a:rPr lang="en-US" sz="2000" b="1" dirty="0"/>
              <a:t>“Although Adam and Eve had suffered banishment from the Lord’s presence, He did not cut them off entirely. </a:t>
            </a:r>
          </a:p>
          <a:p>
            <a:endParaRPr lang="en-US" sz="2000" b="1" dirty="0"/>
          </a:p>
          <a:p>
            <a:r>
              <a:rPr lang="en-US" sz="2000" b="1" dirty="0"/>
              <a:t>Rather, is loving care brought Him to continue to guide them as they continued to pray to Him. </a:t>
            </a:r>
          </a:p>
          <a:p>
            <a:r>
              <a:rPr lang="en-US" sz="1200" b="1" dirty="0"/>
              <a:t>Richard D. Draper</a:t>
            </a:r>
          </a:p>
        </p:txBody>
      </p:sp>
      <p:pic>
        <p:nvPicPr>
          <p:cNvPr id="6146" name="Picture 2" descr="http://www.clipartbest.com/cliparts/4Tb/ML4/4TbML4Ka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2066" y="591421"/>
            <a:ext cx="2298244" cy="417862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rtfi.org/sites/rtfi.org/files/images/Worship%20Ma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1805" y="140816"/>
            <a:ext cx="4650689" cy="465068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20C02535-A8DA-4892-A6D4-4581BAD21530}"/>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10989809" y="5471142"/>
            <a:ext cx="801461" cy="1202192"/>
          </a:xfrm>
          <a:prstGeom prst="rect">
            <a:avLst/>
          </a:prstGeom>
        </p:spPr>
      </p:pic>
    </p:spTree>
    <p:extLst>
      <p:ext uri="{BB962C8B-B14F-4D97-AF65-F5344CB8AC3E}">
        <p14:creationId xmlns:p14="http://schemas.microsoft.com/office/powerpoint/2010/main" val="3937934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 y="0"/>
            <a:ext cx="12192001" cy="6860716"/>
          </a:xfrm>
          <a:prstGeom prst="rect">
            <a:avLst/>
          </a:prstGeom>
        </p:spPr>
      </p:pic>
      <p:sp>
        <p:nvSpPr>
          <p:cNvPr id="5" name="TextBox 4"/>
          <p:cNvSpPr txBox="1"/>
          <p:nvPr/>
        </p:nvSpPr>
        <p:spPr>
          <a:xfrm>
            <a:off x="0" y="6488668"/>
            <a:ext cx="1502875" cy="369332"/>
          </a:xfrm>
          <a:prstGeom prst="rect">
            <a:avLst/>
          </a:prstGeom>
          <a:noFill/>
        </p:spPr>
        <p:txBody>
          <a:bodyPr wrap="square" rtlCol="0">
            <a:spAutoFit/>
          </a:bodyPr>
          <a:lstStyle/>
          <a:p>
            <a:r>
              <a:rPr lang="en-US" dirty="0"/>
              <a:t>Moses 5:4</a:t>
            </a:r>
          </a:p>
        </p:txBody>
      </p:sp>
      <p:sp>
        <p:nvSpPr>
          <p:cNvPr id="6" name="TextBox 5"/>
          <p:cNvSpPr txBox="1"/>
          <p:nvPr/>
        </p:nvSpPr>
        <p:spPr>
          <a:xfrm>
            <a:off x="0" y="0"/>
            <a:ext cx="12192000" cy="1107996"/>
          </a:xfrm>
          <a:prstGeom prst="rect">
            <a:avLst/>
          </a:prstGeom>
          <a:noFill/>
        </p:spPr>
        <p:txBody>
          <a:bodyPr wrap="square" rtlCol="0">
            <a:spAutoFit/>
          </a:bodyPr>
          <a:lstStyle/>
          <a:p>
            <a:pPr algn="ctr"/>
            <a:r>
              <a:rPr lang="en-US" sz="6600" dirty="0">
                <a:latin typeface="Arial Black" panose="020B0A04020102020204" pitchFamily="34" charset="0"/>
              </a:rPr>
              <a:t>Spiritual Death</a:t>
            </a:r>
            <a:endParaRPr lang="en-US" sz="4400" dirty="0">
              <a:latin typeface="Arial Black" panose="020B0A04020102020204" pitchFamily="34" charset="0"/>
            </a:endParaRPr>
          </a:p>
        </p:txBody>
      </p:sp>
      <p:sp>
        <p:nvSpPr>
          <p:cNvPr id="19" name="TextBox 18"/>
          <p:cNvSpPr txBox="1"/>
          <p:nvPr/>
        </p:nvSpPr>
        <p:spPr>
          <a:xfrm>
            <a:off x="240431" y="1182543"/>
            <a:ext cx="4585600" cy="1200329"/>
          </a:xfrm>
          <a:prstGeom prst="rect">
            <a:avLst/>
          </a:prstGeom>
          <a:noFill/>
        </p:spPr>
        <p:txBody>
          <a:bodyPr wrap="square" rtlCol="0">
            <a:spAutoFit/>
          </a:bodyPr>
          <a:lstStyle/>
          <a:p>
            <a:r>
              <a:rPr lang="en-US" sz="2000" b="1" dirty="0"/>
              <a:t>“The scriptures teach of two sources of spiritual death. The first source is the Fall, and the second is our own disobedience” </a:t>
            </a:r>
            <a:r>
              <a:rPr lang="en-US" sz="1200" b="1" i="1" dirty="0"/>
              <a:t>True to the Faith</a:t>
            </a:r>
            <a:endParaRPr lang="en-US" sz="1200" b="1" dirty="0"/>
          </a:p>
        </p:txBody>
      </p:sp>
      <p:grpSp>
        <p:nvGrpSpPr>
          <p:cNvPr id="2" name="Group 1"/>
          <p:cNvGrpSpPr/>
          <p:nvPr/>
        </p:nvGrpSpPr>
        <p:grpSpPr>
          <a:xfrm>
            <a:off x="5157488" y="1073512"/>
            <a:ext cx="2287958" cy="2310040"/>
            <a:chOff x="5459830" y="1107996"/>
            <a:chExt cx="3044502" cy="3073885"/>
          </a:xfrm>
        </p:grpSpPr>
        <p:grpSp>
          <p:nvGrpSpPr>
            <p:cNvPr id="8" name="Group 7"/>
            <p:cNvGrpSpPr/>
            <p:nvPr/>
          </p:nvGrpSpPr>
          <p:grpSpPr>
            <a:xfrm>
              <a:off x="6321482" y="1107996"/>
              <a:ext cx="2182850" cy="2762349"/>
              <a:chOff x="2819400" y="3657600"/>
              <a:chExt cx="1447800" cy="2121932"/>
            </a:xfrm>
          </p:grpSpPr>
          <p:sp>
            <p:nvSpPr>
              <p:cNvPr id="9" name="TextBox 8"/>
              <p:cNvSpPr txBox="1"/>
              <p:nvPr/>
            </p:nvSpPr>
            <p:spPr>
              <a:xfrm>
                <a:off x="3869621" y="5410200"/>
                <a:ext cx="184731" cy="369332"/>
              </a:xfrm>
              <a:prstGeom prst="rect">
                <a:avLst/>
              </a:prstGeom>
              <a:noFill/>
            </p:spPr>
            <p:txBody>
              <a:bodyPr wrap="none" rtlCol="0">
                <a:spAutoFit/>
              </a:bodyPr>
              <a:lstStyle/>
              <a:p>
                <a:pPr algn="ctr"/>
                <a:endParaRPr lang="en-US" dirty="0">
                  <a:latin typeface="Comic Sans MS" pitchFamily="66" charset="0"/>
                </a:endParaRPr>
              </a:p>
            </p:txBody>
          </p:sp>
          <p:sp>
            <p:nvSpPr>
              <p:cNvPr id="10" name="Rectangle 9"/>
              <p:cNvSpPr/>
              <p:nvPr/>
            </p:nvSpPr>
            <p:spPr>
              <a:xfrm>
                <a:off x="2819400" y="3730770"/>
                <a:ext cx="1447800" cy="19755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971800" y="3733799"/>
                <a:ext cx="1219200" cy="18993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819400" y="3657600"/>
                <a:ext cx="1219200" cy="19755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C000"/>
                    </a:solidFill>
                    <a:latin typeface="Colonna MT" pitchFamily="82" charset="0"/>
                  </a:rPr>
                  <a:t> </a:t>
                </a:r>
              </a:p>
            </p:txBody>
          </p:sp>
          <p:sp>
            <p:nvSpPr>
              <p:cNvPr id="13" name="Rectangle 12"/>
              <p:cNvSpPr/>
              <p:nvPr/>
            </p:nvSpPr>
            <p:spPr>
              <a:xfrm>
                <a:off x="2819400" y="3657600"/>
                <a:ext cx="76200" cy="1975592"/>
              </a:xfrm>
              <a:prstGeom prst="rect">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rot="20257130">
              <a:off x="5459830" y="1419532"/>
              <a:ext cx="2182850" cy="2762349"/>
              <a:chOff x="2819400" y="3657600"/>
              <a:chExt cx="1447800" cy="2121932"/>
            </a:xfrm>
          </p:grpSpPr>
          <p:sp>
            <p:nvSpPr>
              <p:cNvPr id="15" name="TextBox 14"/>
              <p:cNvSpPr txBox="1"/>
              <p:nvPr/>
            </p:nvSpPr>
            <p:spPr>
              <a:xfrm>
                <a:off x="3869621" y="5410200"/>
                <a:ext cx="184731" cy="369332"/>
              </a:xfrm>
              <a:prstGeom prst="rect">
                <a:avLst/>
              </a:prstGeom>
              <a:noFill/>
            </p:spPr>
            <p:txBody>
              <a:bodyPr wrap="none" rtlCol="0">
                <a:spAutoFit/>
              </a:bodyPr>
              <a:lstStyle/>
              <a:p>
                <a:pPr algn="ctr"/>
                <a:endParaRPr lang="en-US" dirty="0">
                  <a:latin typeface="Comic Sans MS" pitchFamily="66" charset="0"/>
                </a:endParaRPr>
              </a:p>
            </p:txBody>
          </p:sp>
          <p:sp>
            <p:nvSpPr>
              <p:cNvPr id="16" name="Rectangle 15"/>
              <p:cNvSpPr/>
              <p:nvPr/>
            </p:nvSpPr>
            <p:spPr>
              <a:xfrm>
                <a:off x="2819400" y="3730770"/>
                <a:ext cx="1447800" cy="19755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971800" y="3733799"/>
                <a:ext cx="1219200" cy="18993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819400" y="3657600"/>
                <a:ext cx="1219200" cy="19755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C000"/>
                    </a:solidFill>
                    <a:latin typeface="Colonna MT" pitchFamily="82" charset="0"/>
                  </a:rPr>
                  <a:t> </a:t>
                </a:r>
              </a:p>
            </p:txBody>
          </p:sp>
          <p:sp>
            <p:nvSpPr>
              <p:cNvPr id="20" name="Rectangle 19"/>
              <p:cNvSpPr/>
              <p:nvPr/>
            </p:nvSpPr>
            <p:spPr>
              <a:xfrm>
                <a:off x="2819400" y="3657600"/>
                <a:ext cx="76200" cy="1975592"/>
              </a:xfrm>
              <a:prstGeom prst="rect">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 name="Rectangle 2"/>
          <p:cNvSpPr/>
          <p:nvPr/>
        </p:nvSpPr>
        <p:spPr>
          <a:xfrm>
            <a:off x="573764" y="3665378"/>
            <a:ext cx="10894026" cy="2492990"/>
          </a:xfrm>
          <a:prstGeom prst="rect">
            <a:avLst/>
          </a:prstGeom>
        </p:spPr>
        <p:txBody>
          <a:bodyPr wrap="square">
            <a:spAutoFit/>
          </a:bodyPr>
          <a:lstStyle/>
          <a:p>
            <a:pPr fontAlgn="base"/>
            <a:r>
              <a:rPr lang="en-US" sz="2400" b="1" i="0" dirty="0">
                <a:solidFill>
                  <a:srgbClr val="333333"/>
                </a:solidFill>
                <a:effectLst/>
              </a:rPr>
              <a:t>How does the Fall of Adam and Eve cause us to experience spiritual death? </a:t>
            </a:r>
          </a:p>
          <a:p>
            <a:pPr fontAlgn="base"/>
            <a:endParaRPr lang="en-US" b="1" dirty="0">
              <a:solidFill>
                <a:srgbClr val="333333"/>
              </a:solidFill>
            </a:endParaRPr>
          </a:p>
          <a:p>
            <a:pPr fontAlgn="base"/>
            <a:r>
              <a:rPr lang="en-US" b="1" i="0" dirty="0">
                <a:effectLst/>
              </a:rPr>
              <a:t>We are born into a fallen world in which we are separated from our Heavenly Father.</a:t>
            </a:r>
          </a:p>
          <a:p>
            <a:pPr fontAlgn="base"/>
            <a:endParaRPr lang="en-US" b="1" i="0" dirty="0">
              <a:effectLst/>
            </a:endParaRPr>
          </a:p>
          <a:p>
            <a:pPr fontAlgn="base"/>
            <a:endParaRPr lang="en-US" b="1" dirty="0">
              <a:solidFill>
                <a:srgbClr val="333333"/>
              </a:solidFill>
            </a:endParaRPr>
          </a:p>
          <a:p>
            <a:pPr fontAlgn="base"/>
            <a:r>
              <a:rPr lang="en-US" sz="2400" b="1" i="0" dirty="0">
                <a:solidFill>
                  <a:srgbClr val="333333"/>
                </a:solidFill>
                <a:effectLst/>
              </a:rPr>
              <a:t>How does our own disobedience cause us to experience spiritual death? </a:t>
            </a:r>
          </a:p>
          <a:p>
            <a:pPr fontAlgn="base"/>
            <a:endParaRPr lang="en-US" b="1" dirty="0">
              <a:solidFill>
                <a:srgbClr val="333333"/>
              </a:solidFill>
            </a:endParaRPr>
          </a:p>
          <a:p>
            <a:pPr fontAlgn="base"/>
            <a:r>
              <a:rPr lang="en-US" b="1" dirty="0">
                <a:solidFill>
                  <a:srgbClr val="333333"/>
                </a:solidFill>
              </a:rPr>
              <a:t>W</a:t>
            </a:r>
            <a:r>
              <a:rPr lang="en-US" b="1" i="0" dirty="0">
                <a:solidFill>
                  <a:srgbClr val="333333"/>
                </a:solidFill>
                <a:effectLst/>
              </a:rPr>
              <a:t>hen we sin, we become spiritually unclean and unworthy to be in our Heavenly Father’s presence.</a:t>
            </a:r>
          </a:p>
        </p:txBody>
      </p:sp>
      <p:grpSp>
        <p:nvGrpSpPr>
          <p:cNvPr id="22" name="Group 21"/>
          <p:cNvGrpSpPr/>
          <p:nvPr/>
        </p:nvGrpSpPr>
        <p:grpSpPr>
          <a:xfrm>
            <a:off x="10301368" y="3300255"/>
            <a:ext cx="1604464" cy="1634972"/>
            <a:chOff x="6911993" y="3315227"/>
            <a:chExt cx="1604464" cy="1634972"/>
          </a:xfrm>
          <a:solidFill>
            <a:schemeClr val="bg1"/>
          </a:solidFill>
        </p:grpSpPr>
        <p:sp>
          <p:nvSpPr>
            <p:cNvPr id="23" name="Chord 22"/>
            <p:cNvSpPr/>
            <p:nvPr/>
          </p:nvSpPr>
          <p:spPr>
            <a:xfrm rot="6727858">
              <a:off x="6898103" y="3331846"/>
              <a:ext cx="1632243" cy="1604464"/>
            </a:xfrm>
            <a:prstGeom prst="chord">
              <a:avLst>
                <a:gd name="adj1" fmla="val 2700000"/>
                <a:gd name="adj2" fmla="val 215509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7123631" y="3315227"/>
              <a:ext cx="1334569" cy="1485372"/>
              <a:chOff x="7123631" y="3315227"/>
              <a:chExt cx="1334569" cy="1485372"/>
            </a:xfrm>
            <a:grpFill/>
          </p:grpSpPr>
          <p:sp>
            <p:nvSpPr>
              <p:cNvPr id="25" name="Freeform 24"/>
              <p:cNvSpPr/>
              <p:nvPr/>
            </p:nvSpPr>
            <p:spPr>
              <a:xfrm>
                <a:off x="7950279" y="3658456"/>
                <a:ext cx="507921" cy="770778"/>
              </a:xfrm>
              <a:custGeom>
                <a:avLst/>
                <a:gdLst>
                  <a:gd name="connsiteX0" fmla="*/ 971550 w 1700212"/>
                  <a:gd name="connsiteY0" fmla="*/ 3244 h 2389256"/>
                  <a:gd name="connsiteX1" fmla="*/ 814387 w 1700212"/>
                  <a:gd name="connsiteY1" fmla="*/ 17531 h 2389256"/>
                  <a:gd name="connsiteX2" fmla="*/ 671512 w 1700212"/>
                  <a:gd name="connsiteY2" fmla="*/ 46106 h 2389256"/>
                  <a:gd name="connsiteX3" fmla="*/ 542925 w 1700212"/>
                  <a:gd name="connsiteY3" fmla="*/ 88969 h 2389256"/>
                  <a:gd name="connsiteX4" fmla="*/ 500062 w 1700212"/>
                  <a:gd name="connsiteY4" fmla="*/ 103256 h 2389256"/>
                  <a:gd name="connsiteX5" fmla="*/ 485775 w 1700212"/>
                  <a:gd name="connsiteY5" fmla="*/ 274706 h 2389256"/>
                  <a:gd name="connsiteX6" fmla="*/ 528637 w 1700212"/>
                  <a:gd name="connsiteY6" fmla="*/ 303281 h 2389256"/>
                  <a:gd name="connsiteX7" fmla="*/ 614362 w 1700212"/>
                  <a:gd name="connsiteY7" fmla="*/ 288994 h 2389256"/>
                  <a:gd name="connsiteX8" fmla="*/ 728662 w 1700212"/>
                  <a:gd name="connsiteY8" fmla="*/ 260419 h 2389256"/>
                  <a:gd name="connsiteX9" fmla="*/ 814387 w 1700212"/>
                  <a:gd name="connsiteY9" fmla="*/ 274706 h 2389256"/>
                  <a:gd name="connsiteX10" fmla="*/ 828675 w 1700212"/>
                  <a:gd name="connsiteY10" fmla="*/ 360431 h 2389256"/>
                  <a:gd name="connsiteX11" fmla="*/ 771525 w 1700212"/>
                  <a:gd name="connsiteY11" fmla="*/ 374719 h 2389256"/>
                  <a:gd name="connsiteX12" fmla="*/ 685800 w 1700212"/>
                  <a:gd name="connsiteY12" fmla="*/ 403294 h 2389256"/>
                  <a:gd name="connsiteX13" fmla="*/ 642937 w 1700212"/>
                  <a:gd name="connsiteY13" fmla="*/ 417581 h 2389256"/>
                  <a:gd name="connsiteX14" fmla="*/ 585787 w 1700212"/>
                  <a:gd name="connsiteY14" fmla="*/ 431869 h 2389256"/>
                  <a:gd name="connsiteX15" fmla="*/ 428625 w 1700212"/>
                  <a:gd name="connsiteY15" fmla="*/ 446156 h 2389256"/>
                  <a:gd name="connsiteX16" fmla="*/ 342900 w 1700212"/>
                  <a:gd name="connsiteY16" fmla="*/ 474731 h 2389256"/>
                  <a:gd name="connsiteX17" fmla="*/ 300037 w 1700212"/>
                  <a:gd name="connsiteY17" fmla="*/ 489019 h 2389256"/>
                  <a:gd name="connsiteX18" fmla="*/ 285750 w 1700212"/>
                  <a:gd name="connsiteY18" fmla="*/ 531881 h 2389256"/>
                  <a:gd name="connsiteX19" fmla="*/ 357187 w 1700212"/>
                  <a:gd name="connsiteY19" fmla="*/ 589031 h 2389256"/>
                  <a:gd name="connsiteX20" fmla="*/ 400050 w 1700212"/>
                  <a:gd name="connsiteY20" fmla="*/ 617606 h 2389256"/>
                  <a:gd name="connsiteX21" fmla="*/ 614362 w 1700212"/>
                  <a:gd name="connsiteY21" fmla="*/ 589031 h 2389256"/>
                  <a:gd name="connsiteX22" fmla="*/ 700087 w 1700212"/>
                  <a:gd name="connsiteY22" fmla="*/ 560456 h 2389256"/>
                  <a:gd name="connsiteX23" fmla="*/ 742950 w 1700212"/>
                  <a:gd name="connsiteY23" fmla="*/ 546169 h 2389256"/>
                  <a:gd name="connsiteX24" fmla="*/ 914400 w 1700212"/>
                  <a:gd name="connsiteY24" fmla="*/ 560456 h 2389256"/>
                  <a:gd name="connsiteX25" fmla="*/ 957262 w 1700212"/>
                  <a:gd name="connsiteY25" fmla="*/ 589031 h 2389256"/>
                  <a:gd name="connsiteX26" fmla="*/ 1000125 w 1700212"/>
                  <a:gd name="connsiteY26" fmla="*/ 603319 h 2389256"/>
                  <a:gd name="connsiteX27" fmla="*/ 1028700 w 1700212"/>
                  <a:gd name="connsiteY27" fmla="*/ 689044 h 2389256"/>
                  <a:gd name="connsiteX28" fmla="*/ 1014412 w 1700212"/>
                  <a:gd name="connsiteY28" fmla="*/ 746194 h 2389256"/>
                  <a:gd name="connsiteX29" fmla="*/ 928687 w 1700212"/>
                  <a:gd name="connsiteY29" fmla="*/ 831919 h 2389256"/>
                  <a:gd name="connsiteX30" fmla="*/ 885825 w 1700212"/>
                  <a:gd name="connsiteY30" fmla="*/ 846206 h 2389256"/>
                  <a:gd name="connsiteX31" fmla="*/ 828675 w 1700212"/>
                  <a:gd name="connsiteY31" fmla="*/ 874781 h 2389256"/>
                  <a:gd name="connsiteX32" fmla="*/ 742950 w 1700212"/>
                  <a:gd name="connsiteY32" fmla="*/ 903356 h 2389256"/>
                  <a:gd name="connsiteX33" fmla="*/ 571500 w 1700212"/>
                  <a:gd name="connsiteY33" fmla="*/ 889069 h 2389256"/>
                  <a:gd name="connsiteX34" fmla="*/ 428625 w 1700212"/>
                  <a:gd name="connsiteY34" fmla="*/ 874781 h 2389256"/>
                  <a:gd name="connsiteX35" fmla="*/ 142875 w 1700212"/>
                  <a:gd name="connsiteY35" fmla="*/ 889069 h 2389256"/>
                  <a:gd name="connsiteX36" fmla="*/ 100012 w 1700212"/>
                  <a:gd name="connsiteY36" fmla="*/ 903356 h 2389256"/>
                  <a:gd name="connsiteX37" fmla="*/ 42862 w 1700212"/>
                  <a:gd name="connsiteY37" fmla="*/ 989081 h 2389256"/>
                  <a:gd name="connsiteX38" fmla="*/ 14287 w 1700212"/>
                  <a:gd name="connsiteY38" fmla="*/ 1074806 h 2389256"/>
                  <a:gd name="connsiteX39" fmla="*/ 0 w 1700212"/>
                  <a:gd name="connsiteY39" fmla="*/ 1117669 h 2389256"/>
                  <a:gd name="connsiteX40" fmla="*/ 28575 w 1700212"/>
                  <a:gd name="connsiteY40" fmla="*/ 1217681 h 2389256"/>
                  <a:gd name="connsiteX41" fmla="*/ 57150 w 1700212"/>
                  <a:gd name="connsiteY41" fmla="*/ 1260544 h 2389256"/>
                  <a:gd name="connsiteX42" fmla="*/ 114300 w 1700212"/>
                  <a:gd name="connsiteY42" fmla="*/ 1274831 h 2389256"/>
                  <a:gd name="connsiteX43" fmla="*/ 157162 w 1700212"/>
                  <a:gd name="connsiteY43" fmla="*/ 1289119 h 2389256"/>
                  <a:gd name="connsiteX44" fmla="*/ 242887 w 1700212"/>
                  <a:gd name="connsiteY44" fmla="*/ 1346269 h 2389256"/>
                  <a:gd name="connsiteX45" fmla="*/ 285750 w 1700212"/>
                  <a:gd name="connsiteY45" fmla="*/ 1374844 h 2389256"/>
                  <a:gd name="connsiteX46" fmla="*/ 328612 w 1700212"/>
                  <a:gd name="connsiteY46" fmla="*/ 1389131 h 2389256"/>
                  <a:gd name="connsiteX47" fmla="*/ 414337 w 1700212"/>
                  <a:gd name="connsiteY47" fmla="*/ 1446281 h 2389256"/>
                  <a:gd name="connsiteX48" fmla="*/ 514350 w 1700212"/>
                  <a:gd name="connsiteY48" fmla="*/ 1560581 h 2389256"/>
                  <a:gd name="connsiteX49" fmla="*/ 542925 w 1700212"/>
                  <a:gd name="connsiteY49" fmla="*/ 1603444 h 2389256"/>
                  <a:gd name="connsiteX50" fmla="*/ 528637 w 1700212"/>
                  <a:gd name="connsiteY50" fmla="*/ 1717744 h 2389256"/>
                  <a:gd name="connsiteX51" fmla="*/ 471487 w 1700212"/>
                  <a:gd name="connsiteY51" fmla="*/ 1846331 h 2389256"/>
                  <a:gd name="connsiteX52" fmla="*/ 457200 w 1700212"/>
                  <a:gd name="connsiteY52" fmla="*/ 1889194 h 2389256"/>
                  <a:gd name="connsiteX53" fmla="*/ 385762 w 1700212"/>
                  <a:gd name="connsiteY53" fmla="*/ 1974919 h 2389256"/>
                  <a:gd name="connsiteX54" fmla="*/ 385762 w 1700212"/>
                  <a:gd name="connsiteY54" fmla="*/ 2203519 h 2389256"/>
                  <a:gd name="connsiteX55" fmla="*/ 400050 w 1700212"/>
                  <a:gd name="connsiteY55" fmla="*/ 2246381 h 2389256"/>
                  <a:gd name="connsiteX56" fmla="*/ 485775 w 1700212"/>
                  <a:gd name="connsiteY56" fmla="*/ 2289244 h 2389256"/>
                  <a:gd name="connsiteX57" fmla="*/ 528637 w 1700212"/>
                  <a:gd name="connsiteY57" fmla="*/ 2317819 h 2389256"/>
                  <a:gd name="connsiteX58" fmla="*/ 685800 w 1700212"/>
                  <a:gd name="connsiteY58" fmla="*/ 2360681 h 2389256"/>
                  <a:gd name="connsiteX59" fmla="*/ 771525 w 1700212"/>
                  <a:gd name="connsiteY59" fmla="*/ 2389256 h 2389256"/>
                  <a:gd name="connsiteX60" fmla="*/ 971550 w 1700212"/>
                  <a:gd name="connsiteY60" fmla="*/ 2374969 h 2389256"/>
                  <a:gd name="connsiteX61" fmla="*/ 1057275 w 1700212"/>
                  <a:gd name="connsiteY61" fmla="*/ 2346394 h 2389256"/>
                  <a:gd name="connsiteX62" fmla="*/ 1071562 w 1700212"/>
                  <a:gd name="connsiteY62" fmla="*/ 2303531 h 2389256"/>
                  <a:gd name="connsiteX63" fmla="*/ 1100137 w 1700212"/>
                  <a:gd name="connsiteY63" fmla="*/ 2260669 h 2389256"/>
                  <a:gd name="connsiteX64" fmla="*/ 1114425 w 1700212"/>
                  <a:gd name="connsiteY64" fmla="*/ 1917769 h 2389256"/>
                  <a:gd name="connsiteX65" fmla="*/ 1128712 w 1700212"/>
                  <a:gd name="connsiteY65" fmla="*/ 1874906 h 2389256"/>
                  <a:gd name="connsiteX66" fmla="*/ 1157287 w 1700212"/>
                  <a:gd name="connsiteY66" fmla="*/ 1832044 h 2389256"/>
                  <a:gd name="connsiteX67" fmla="*/ 1200150 w 1700212"/>
                  <a:gd name="connsiteY67" fmla="*/ 1803469 h 2389256"/>
                  <a:gd name="connsiteX68" fmla="*/ 1257300 w 1700212"/>
                  <a:gd name="connsiteY68" fmla="*/ 1732031 h 2389256"/>
                  <a:gd name="connsiteX69" fmla="*/ 1271587 w 1700212"/>
                  <a:gd name="connsiteY69" fmla="*/ 1689169 h 2389256"/>
                  <a:gd name="connsiteX70" fmla="*/ 1300162 w 1700212"/>
                  <a:gd name="connsiteY70" fmla="*/ 1646306 h 2389256"/>
                  <a:gd name="connsiteX71" fmla="*/ 1328737 w 1700212"/>
                  <a:gd name="connsiteY71" fmla="*/ 1560581 h 2389256"/>
                  <a:gd name="connsiteX72" fmla="*/ 1343025 w 1700212"/>
                  <a:gd name="connsiteY72" fmla="*/ 1360556 h 2389256"/>
                  <a:gd name="connsiteX73" fmla="*/ 1357312 w 1700212"/>
                  <a:gd name="connsiteY73" fmla="*/ 1317694 h 2389256"/>
                  <a:gd name="connsiteX74" fmla="*/ 1400175 w 1700212"/>
                  <a:gd name="connsiteY74" fmla="*/ 1174819 h 2389256"/>
                  <a:gd name="connsiteX75" fmla="*/ 1414462 w 1700212"/>
                  <a:gd name="connsiteY75" fmla="*/ 1131956 h 2389256"/>
                  <a:gd name="connsiteX76" fmla="*/ 1557337 w 1700212"/>
                  <a:gd name="connsiteY76" fmla="*/ 1060519 h 2389256"/>
                  <a:gd name="connsiteX77" fmla="*/ 1600200 w 1700212"/>
                  <a:gd name="connsiteY77" fmla="*/ 1031944 h 2389256"/>
                  <a:gd name="connsiteX78" fmla="*/ 1671637 w 1700212"/>
                  <a:gd name="connsiteY78" fmla="*/ 960506 h 2389256"/>
                  <a:gd name="connsiteX79" fmla="*/ 1685925 w 1700212"/>
                  <a:gd name="connsiteY79" fmla="*/ 889069 h 2389256"/>
                  <a:gd name="connsiteX80" fmla="*/ 1700212 w 1700212"/>
                  <a:gd name="connsiteY80" fmla="*/ 846206 h 2389256"/>
                  <a:gd name="connsiteX81" fmla="*/ 1657350 w 1700212"/>
                  <a:gd name="connsiteY81" fmla="*/ 717619 h 2389256"/>
                  <a:gd name="connsiteX82" fmla="*/ 1600200 w 1700212"/>
                  <a:gd name="connsiteY82" fmla="*/ 689044 h 2389256"/>
                  <a:gd name="connsiteX83" fmla="*/ 1557337 w 1700212"/>
                  <a:gd name="connsiteY83" fmla="*/ 660469 h 2389256"/>
                  <a:gd name="connsiteX84" fmla="*/ 1514475 w 1700212"/>
                  <a:gd name="connsiteY84" fmla="*/ 574744 h 2389256"/>
                  <a:gd name="connsiteX85" fmla="*/ 1485900 w 1700212"/>
                  <a:gd name="connsiteY85" fmla="*/ 489019 h 2389256"/>
                  <a:gd name="connsiteX86" fmla="*/ 1457325 w 1700212"/>
                  <a:gd name="connsiteY86" fmla="*/ 446156 h 2389256"/>
                  <a:gd name="connsiteX87" fmla="*/ 1443037 w 1700212"/>
                  <a:gd name="connsiteY87" fmla="*/ 403294 h 2389256"/>
                  <a:gd name="connsiteX88" fmla="*/ 1385887 w 1700212"/>
                  <a:gd name="connsiteY88" fmla="*/ 317569 h 2389256"/>
                  <a:gd name="connsiteX89" fmla="*/ 1357312 w 1700212"/>
                  <a:gd name="connsiteY89" fmla="*/ 231844 h 2389256"/>
                  <a:gd name="connsiteX90" fmla="*/ 1343025 w 1700212"/>
                  <a:gd name="connsiteY90" fmla="*/ 188981 h 2389256"/>
                  <a:gd name="connsiteX91" fmla="*/ 1300162 w 1700212"/>
                  <a:gd name="connsiteY91" fmla="*/ 174694 h 2389256"/>
                  <a:gd name="connsiteX92" fmla="*/ 1243012 w 1700212"/>
                  <a:gd name="connsiteY92" fmla="*/ 117544 h 2389256"/>
                  <a:gd name="connsiteX93" fmla="*/ 1228725 w 1700212"/>
                  <a:gd name="connsiteY93" fmla="*/ 74681 h 2389256"/>
                  <a:gd name="connsiteX94" fmla="*/ 1185862 w 1700212"/>
                  <a:gd name="connsiteY94" fmla="*/ 46106 h 2389256"/>
                  <a:gd name="connsiteX95" fmla="*/ 1000125 w 1700212"/>
                  <a:gd name="connsiteY95" fmla="*/ 3244 h 2389256"/>
                  <a:gd name="connsiteX96" fmla="*/ 785812 w 1700212"/>
                  <a:gd name="connsiteY96" fmla="*/ 3244 h 2389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700212" h="2389256">
                    <a:moveTo>
                      <a:pt x="971550" y="3244"/>
                    </a:moveTo>
                    <a:cubicBezTo>
                      <a:pt x="919162" y="8006"/>
                      <a:pt x="866630" y="11385"/>
                      <a:pt x="814387" y="17531"/>
                    </a:cubicBezTo>
                    <a:cubicBezTo>
                      <a:pt x="772039" y="22513"/>
                      <a:pt x="714235" y="33289"/>
                      <a:pt x="671512" y="46106"/>
                    </a:cubicBezTo>
                    <a:cubicBezTo>
                      <a:pt x="671445" y="46126"/>
                      <a:pt x="564389" y="81814"/>
                      <a:pt x="542925" y="88969"/>
                    </a:cubicBezTo>
                    <a:lnTo>
                      <a:pt x="500062" y="103256"/>
                    </a:lnTo>
                    <a:cubicBezTo>
                      <a:pt x="457041" y="167788"/>
                      <a:pt x="445791" y="164752"/>
                      <a:pt x="485775" y="274706"/>
                    </a:cubicBezTo>
                    <a:cubicBezTo>
                      <a:pt x="491643" y="290843"/>
                      <a:pt x="514350" y="293756"/>
                      <a:pt x="528637" y="303281"/>
                    </a:cubicBezTo>
                    <a:cubicBezTo>
                      <a:pt x="557212" y="298519"/>
                      <a:pt x="586036" y="295064"/>
                      <a:pt x="614362" y="288994"/>
                    </a:cubicBezTo>
                    <a:cubicBezTo>
                      <a:pt x="652763" y="280765"/>
                      <a:pt x="728662" y="260419"/>
                      <a:pt x="728662" y="260419"/>
                    </a:cubicBezTo>
                    <a:cubicBezTo>
                      <a:pt x="757237" y="265181"/>
                      <a:pt x="788476" y="261751"/>
                      <a:pt x="814387" y="274706"/>
                    </a:cubicBezTo>
                    <a:cubicBezTo>
                      <a:pt x="841677" y="288351"/>
                      <a:pt x="856846" y="337894"/>
                      <a:pt x="828675" y="360431"/>
                    </a:cubicBezTo>
                    <a:cubicBezTo>
                      <a:pt x="813342" y="372698"/>
                      <a:pt x="790333" y="369076"/>
                      <a:pt x="771525" y="374719"/>
                    </a:cubicBezTo>
                    <a:cubicBezTo>
                      <a:pt x="742675" y="383374"/>
                      <a:pt x="714375" y="393769"/>
                      <a:pt x="685800" y="403294"/>
                    </a:cubicBezTo>
                    <a:cubicBezTo>
                      <a:pt x="671512" y="408056"/>
                      <a:pt x="657548" y="413928"/>
                      <a:pt x="642937" y="417581"/>
                    </a:cubicBezTo>
                    <a:cubicBezTo>
                      <a:pt x="623887" y="422344"/>
                      <a:pt x="605251" y="429274"/>
                      <a:pt x="585787" y="431869"/>
                    </a:cubicBezTo>
                    <a:cubicBezTo>
                      <a:pt x="533645" y="438821"/>
                      <a:pt x="481012" y="441394"/>
                      <a:pt x="428625" y="446156"/>
                    </a:cubicBezTo>
                    <a:lnTo>
                      <a:pt x="342900" y="474731"/>
                    </a:lnTo>
                    <a:lnTo>
                      <a:pt x="300037" y="489019"/>
                    </a:lnTo>
                    <a:cubicBezTo>
                      <a:pt x="295275" y="503306"/>
                      <a:pt x="283274" y="517026"/>
                      <a:pt x="285750" y="531881"/>
                    </a:cubicBezTo>
                    <a:cubicBezTo>
                      <a:pt x="293353" y="577500"/>
                      <a:pt x="323754" y="577887"/>
                      <a:pt x="357187" y="589031"/>
                    </a:cubicBezTo>
                    <a:cubicBezTo>
                      <a:pt x="371475" y="598556"/>
                      <a:pt x="382922" y="616383"/>
                      <a:pt x="400050" y="617606"/>
                    </a:cubicBezTo>
                    <a:cubicBezTo>
                      <a:pt x="460524" y="621926"/>
                      <a:pt x="549572" y="608468"/>
                      <a:pt x="614362" y="589031"/>
                    </a:cubicBezTo>
                    <a:cubicBezTo>
                      <a:pt x="643212" y="580376"/>
                      <a:pt x="671512" y="569981"/>
                      <a:pt x="700087" y="560456"/>
                    </a:cubicBezTo>
                    <a:lnTo>
                      <a:pt x="742950" y="546169"/>
                    </a:lnTo>
                    <a:cubicBezTo>
                      <a:pt x="800100" y="550931"/>
                      <a:pt x="858166" y="549209"/>
                      <a:pt x="914400" y="560456"/>
                    </a:cubicBezTo>
                    <a:cubicBezTo>
                      <a:pt x="931238" y="563824"/>
                      <a:pt x="941904" y="581352"/>
                      <a:pt x="957262" y="589031"/>
                    </a:cubicBezTo>
                    <a:cubicBezTo>
                      <a:pt x="970733" y="595766"/>
                      <a:pt x="985837" y="598556"/>
                      <a:pt x="1000125" y="603319"/>
                    </a:cubicBezTo>
                    <a:cubicBezTo>
                      <a:pt x="1009650" y="631894"/>
                      <a:pt x="1036006" y="659823"/>
                      <a:pt x="1028700" y="689044"/>
                    </a:cubicBezTo>
                    <a:cubicBezTo>
                      <a:pt x="1023937" y="708094"/>
                      <a:pt x="1022147" y="728145"/>
                      <a:pt x="1014412" y="746194"/>
                    </a:cubicBezTo>
                    <a:cubicBezTo>
                      <a:pt x="997572" y="785487"/>
                      <a:pt x="964983" y="811178"/>
                      <a:pt x="928687" y="831919"/>
                    </a:cubicBezTo>
                    <a:cubicBezTo>
                      <a:pt x="915611" y="839391"/>
                      <a:pt x="899667" y="840274"/>
                      <a:pt x="885825" y="846206"/>
                    </a:cubicBezTo>
                    <a:cubicBezTo>
                      <a:pt x="866249" y="854596"/>
                      <a:pt x="848450" y="866871"/>
                      <a:pt x="828675" y="874781"/>
                    </a:cubicBezTo>
                    <a:cubicBezTo>
                      <a:pt x="800709" y="885968"/>
                      <a:pt x="742950" y="903356"/>
                      <a:pt x="742950" y="903356"/>
                    </a:cubicBezTo>
                    <a:lnTo>
                      <a:pt x="571500" y="889069"/>
                    </a:lnTo>
                    <a:cubicBezTo>
                      <a:pt x="523834" y="884736"/>
                      <a:pt x="476488" y="874781"/>
                      <a:pt x="428625" y="874781"/>
                    </a:cubicBezTo>
                    <a:cubicBezTo>
                      <a:pt x="333256" y="874781"/>
                      <a:pt x="238125" y="884306"/>
                      <a:pt x="142875" y="889069"/>
                    </a:cubicBezTo>
                    <a:cubicBezTo>
                      <a:pt x="128587" y="893831"/>
                      <a:pt x="110661" y="892707"/>
                      <a:pt x="100012" y="903356"/>
                    </a:cubicBezTo>
                    <a:cubicBezTo>
                      <a:pt x="75728" y="927640"/>
                      <a:pt x="42862" y="989081"/>
                      <a:pt x="42862" y="989081"/>
                    </a:cubicBezTo>
                    <a:lnTo>
                      <a:pt x="14287" y="1074806"/>
                    </a:lnTo>
                    <a:lnTo>
                      <a:pt x="0" y="1117669"/>
                    </a:lnTo>
                    <a:cubicBezTo>
                      <a:pt x="4579" y="1135986"/>
                      <a:pt x="18324" y="1197179"/>
                      <a:pt x="28575" y="1217681"/>
                    </a:cubicBezTo>
                    <a:cubicBezTo>
                      <a:pt x="36254" y="1233040"/>
                      <a:pt x="42862" y="1251019"/>
                      <a:pt x="57150" y="1260544"/>
                    </a:cubicBezTo>
                    <a:cubicBezTo>
                      <a:pt x="73488" y="1271436"/>
                      <a:pt x="95419" y="1269436"/>
                      <a:pt x="114300" y="1274831"/>
                    </a:cubicBezTo>
                    <a:cubicBezTo>
                      <a:pt x="128781" y="1278968"/>
                      <a:pt x="143997" y="1281805"/>
                      <a:pt x="157162" y="1289119"/>
                    </a:cubicBezTo>
                    <a:cubicBezTo>
                      <a:pt x="187183" y="1305798"/>
                      <a:pt x="214312" y="1327219"/>
                      <a:pt x="242887" y="1346269"/>
                    </a:cubicBezTo>
                    <a:cubicBezTo>
                      <a:pt x="257175" y="1355794"/>
                      <a:pt x="269460" y="1369414"/>
                      <a:pt x="285750" y="1374844"/>
                    </a:cubicBezTo>
                    <a:lnTo>
                      <a:pt x="328612" y="1389131"/>
                    </a:lnTo>
                    <a:cubicBezTo>
                      <a:pt x="357187" y="1408181"/>
                      <a:pt x="395287" y="1417706"/>
                      <a:pt x="414337" y="1446281"/>
                    </a:cubicBezTo>
                    <a:cubicBezTo>
                      <a:pt x="481012" y="1546294"/>
                      <a:pt x="442912" y="1512956"/>
                      <a:pt x="514350" y="1560581"/>
                    </a:cubicBezTo>
                    <a:cubicBezTo>
                      <a:pt x="523875" y="1574869"/>
                      <a:pt x="541370" y="1586343"/>
                      <a:pt x="542925" y="1603444"/>
                    </a:cubicBezTo>
                    <a:cubicBezTo>
                      <a:pt x="546401" y="1641683"/>
                      <a:pt x="536682" y="1680200"/>
                      <a:pt x="528637" y="1717744"/>
                    </a:cubicBezTo>
                    <a:cubicBezTo>
                      <a:pt x="512529" y="1792914"/>
                      <a:pt x="506567" y="1793711"/>
                      <a:pt x="471487" y="1846331"/>
                    </a:cubicBezTo>
                    <a:cubicBezTo>
                      <a:pt x="466725" y="1860619"/>
                      <a:pt x="463935" y="1875723"/>
                      <a:pt x="457200" y="1889194"/>
                    </a:cubicBezTo>
                    <a:cubicBezTo>
                      <a:pt x="437310" y="1928975"/>
                      <a:pt x="417359" y="1943322"/>
                      <a:pt x="385762" y="1974919"/>
                    </a:cubicBezTo>
                    <a:cubicBezTo>
                      <a:pt x="359699" y="2079173"/>
                      <a:pt x="363615" y="2037418"/>
                      <a:pt x="385762" y="2203519"/>
                    </a:cubicBezTo>
                    <a:cubicBezTo>
                      <a:pt x="387752" y="2218447"/>
                      <a:pt x="390642" y="2234621"/>
                      <a:pt x="400050" y="2246381"/>
                    </a:cubicBezTo>
                    <a:cubicBezTo>
                      <a:pt x="427348" y="2280503"/>
                      <a:pt x="451264" y="2271988"/>
                      <a:pt x="485775" y="2289244"/>
                    </a:cubicBezTo>
                    <a:cubicBezTo>
                      <a:pt x="501133" y="2296923"/>
                      <a:pt x="512946" y="2310845"/>
                      <a:pt x="528637" y="2317819"/>
                    </a:cubicBezTo>
                    <a:cubicBezTo>
                      <a:pt x="620070" y="2358456"/>
                      <a:pt x="598798" y="2336954"/>
                      <a:pt x="685800" y="2360681"/>
                    </a:cubicBezTo>
                    <a:cubicBezTo>
                      <a:pt x="714859" y="2368606"/>
                      <a:pt x="771525" y="2389256"/>
                      <a:pt x="771525" y="2389256"/>
                    </a:cubicBezTo>
                    <a:cubicBezTo>
                      <a:pt x="838200" y="2384494"/>
                      <a:pt x="905445" y="2384885"/>
                      <a:pt x="971550" y="2374969"/>
                    </a:cubicBezTo>
                    <a:cubicBezTo>
                      <a:pt x="1001337" y="2370501"/>
                      <a:pt x="1057275" y="2346394"/>
                      <a:pt x="1057275" y="2346394"/>
                    </a:cubicBezTo>
                    <a:cubicBezTo>
                      <a:pt x="1062037" y="2332106"/>
                      <a:pt x="1064827" y="2317002"/>
                      <a:pt x="1071562" y="2303531"/>
                    </a:cubicBezTo>
                    <a:cubicBezTo>
                      <a:pt x="1079241" y="2288172"/>
                      <a:pt x="1098241" y="2277735"/>
                      <a:pt x="1100137" y="2260669"/>
                    </a:cubicBezTo>
                    <a:cubicBezTo>
                      <a:pt x="1112770" y="2146970"/>
                      <a:pt x="1105974" y="2031856"/>
                      <a:pt x="1114425" y="1917769"/>
                    </a:cubicBezTo>
                    <a:cubicBezTo>
                      <a:pt x="1115538" y="1902750"/>
                      <a:pt x="1121977" y="1888377"/>
                      <a:pt x="1128712" y="1874906"/>
                    </a:cubicBezTo>
                    <a:cubicBezTo>
                      <a:pt x="1136391" y="1859547"/>
                      <a:pt x="1145145" y="1844186"/>
                      <a:pt x="1157287" y="1832044"/>
                    </a:cubicBezTo>
                    <a:cubicBezTo>
                      <a:pt x="1169429" y="1819902"/>
                      <a:pt x="1185862" y="1812994"/>
                      <a:pt x="1200150" y="1803469"/>
                    </a:cubicBezTo>
                    <a:cubicBezTo>
                      <a:pt x="1236060" y="1695734"/>
                      <a:pt x="1183443" y="1824352"/>
                      <a:pt x="1257300" y="1732031"/>
                    </a:cubicBezTo>
                    <a:cubicBezTo>
                      <a:pt x="1266708" y="1720271"/>
                      <a:pt x="1264852" y="1702639"/>
                      <a:pt x="1271587" y="1689169"/>
                    </a:cubicBezTo>
                    <a:cubicBezTo>
                      <a:pt x="1279266" y="1673810"/>
                      <a:pt x="1293188" y="1661998"/>
                      <a:pt x="1300162" y="1646306"/>
                    </a:cubicBezTo>
                    <a:cubicBezTo>
                      <a:pt x="1312395" y="1618781"/>
                      <a:pt x="1328737" y="1560581"/>
                      <a:pt x="1328737" y="1560581"/>
                    </a:cubicBezTo>
                    <a:cubicBezTo>
                      <a:pt x="1333500" y="1493906"/>
                      <a:pt x="1335215" y="1426943"/>
                      <a:pt x="1343025" y="1360556"/>
                    </a:cubicBezTo>
                    <a:cubicBezTo>
                      <a:pt x="1344785" y="1345599"/>
                      <a:pt x="1353175" y="1332175"/>
                      <a:pt x="1357312" y="1317694"/>
                    </a:cubicBezTo>
                    <a:cubicBezTo>
                      <a:pt x="1400499" y="1166541"/>
                      <a:pt x="1332268" y="1378543"/>
                      <a:pt x="1400175" y="1174819"/>
                    </a:cubicBezTo>
                    <a:cubicBezTo>
                      <a:pt x="1404937" y="1160531"/>
                      <a:pt x="1401931" y="1140310"/>
                      <a:pt x="1414462" y="1131956"/>
                    </a:cubicBezTo>
                    <a:cubicBezTo>
                      <a:pt x="1516525" y="1063914"/>
                      <a:pt x="1466869" y="1083135"/>
                      <a:pt x="1557337" y="1060519"/>
                    </a:cubicBezTo>
                    <a:cubicBezTo>
                      <a:pt x="1571625" y="1050994"/>
                      <a:pt x="1588058" y="1044086"/>
                      <a:pt x="1600200" y="1031944"/>
                    </a:cubicBezTo>
                    <a:cubicBezTo>
                      <a:pt x="1695453" y="936691"/>
                      <a:pt x="1557335" y="1036708"/>
                      <a:pt x="1671637" y="960506"/>
                    </a:cubicBezTo>
                    <a:cubicBezTo>
                      <a:pt x="1676400" y="936694"/>
                      <a:pt x="1680035" y="912628"/>
                      <a:pt x="1685925" y="889069"/>
                    </a:cubicBezTo>
                    <a:cubicBezTo>
                      <a:pt x="1689578" y="874458"/>
                      <a:pt x="1700212" y="861266"/>
                      <a:pt x="1700212" y="846206"/>
                    </a:cubicBezTo>
                    <a:cubicBezTo>
                      <a:pt x="1700212" y="817310"/>
                      <a:pt x="1680591" y="740860"/>
                      <a:pt x="1657350" y="717619"/>
                    </a:cubicBezTo>
                    <a:cubicBezTo>
                      <a:pt x="1642290" y="702559"/>
                      <a:pt x="1618692" y="699611"/>
                      <a:pt x="1600200" y="689044"/>
                    </a:cubicBezTo>
                    <a:cubicBezTo>
                      <a:pt x="1585291" y="680525"/>
                      <a:pt x="1571625" y="669994"/>
                      <a:pt x="1557337" y="660469"/>
                    </a:cubicBezTo>
                    <a:cubicBezTo>
                      <a:pt x="1505237" y="504161"/>
                      <a:pt x="1588326" y="740909"/>
                      <a:pt x="1514475" y="574744"/>
                    </a:cubicBezTo>
                    <a:cubicBezTo>
                      <a:pt x="1502242" y="547219"/>
                      <a:pt x="1502608" y="514081"/>
                      <a:pt x="1485900" y="489019"/>
                    </a:cubicBezTo>
                    <a:cubicBezTo>
                      <a:pt x="1476375" y="474731"/>
                      <a:pt x="1465004" y="461515"/>
                      <a:pt x="1457325" y="446156"/>
                    </a:cubicBezTo>
                    <a:cubicBezTo>
                      <a:pt x="1450590" y="432686"/>
                      <a:pt x="1450351" y="416459"/>
                      <a:pt x="1443037" y="403294"/>
                    </a:cubicBezTo>
                    <a:cubicBezTo>
                      <a:pt x="1426358" y="373273"/>
                      <a:pt x="1385887" y="317569"/>
                      <a:pt x="1385887" y="317569"/>
                    </a:cubicBezTo>
                    <a:lnTo>
                      <a:pt x="1357312" y="231844"/>
                    </a:lnTo>
                    <a:cubicBezTo>
                      <a:pt x="1352550" y="217556"/>
                      <a:pt x="1357313" y="193743"/>
                      <a:pt x="1343025" y="188981"/>
                    </a:cubicBezTo>
                    <a:lnTo>
                      <a:pt x="1300162" y="174694"/>
                    </a:lnTo>
                    <a:cubicBezTo>
                      <a:pt x="1262063" y="60393"/>
                      <a:pt x="1319212" y="193744"/>
                      <a:pt x="1243012" y="117544"/>
                    </a:cubicBezTo>
                    <a:cubicBezTo>
                      <a:pt x="1232363" y="106895"/>
                      <a:pt x="1238133" y="86441"/>
                      <a:pt x="1228725" y="74681"/>
                    </a:cubicBezTo>
                    <a:cubicBezTo>
                      <a:pt x="1217998" y="61272"/>
                      <a:pt x="1201554" y="53080"/>
                      <a:pt x="1185862" y="46106"/>
                    </a:cubicBezTo>
                    <a:cubicBezTo>
                      <a:pt x="1129306" y="20970"/>
                      <a:pt x="1061625" y="6039"/>
                      <a:pt x="1000125" y="3244"/>
                    </a:cubicBezTo>
                    <a:cubicBezTo>
                      <a:pt x="928761" y="0"/>
                      <a:pt x="857250" y="3244"/>
                      <a:pt x="785812" y="3244"/>
                    </a:cubicBezTo>
                  </a:path>
                </a:pathLst>
              </a:custGeom>
              <a:solidFill>
                <a:schemeClr val="tx1"/>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nvSpPr>
            <p:spPr>
              <a:xfrm>
                <a:off x="7123631" y="3578072"/>
                <a:ext cx="648769" cy="1222527"/>
              </a:xfrm>
              <a:custGeom>
                <a:avLst/>
                <a:gdLst>
                  <a:gd name="connsiteX0" fmla="*/ 46229 w 1417829"/>
                  <a:gd name="connsiteY0" fmla="*/ 114300 h 2757488"/>
                  <a:gd name="connsiteX1" fmla="*/ 31942 w 1417829"/>
                  <a:gd name="connsiteY1" fmla="*/ 414338 h 2757488"/>
                  <a:gd name="connsiteX2" fmla="*/ 3367 w 1417829"/>
                  <a:gd name="connsiteY2" fmla="*/ 457200 h 2757488"/>
                  <a:gd name="connsiteX3" fmla="*/ 46229 w 1417829"/>
                  <a:gd name="connsiteY3" fmla="*/ 485775 h 2757488"/>
                  <a:gd name="connsiteX4" fmla="*/ 160529 w 1417829"/>
                  <a:gd name="connsiteY4" fmla="*/ 514350 h 2757488"/>
                  <a:gd name="connsiteX5" fmla="*/ 203392 w 1417829"/>
                  <a:gd name="connsiteY5" fmla="*/ 528638 h 2757488"/>
                  <a:gd name="connsiteX6" fmla="*/ 246254 w 1417829"/>
                  <a:gd name="connsiteY6" fmla="*/ 614363 h 2757488"/>
                  <a:gd name="connsiteX7" fmla="*/ 217679 w 1417829"/>
                  <a:gd name="connsiteY7" fmla="*/ 900113 h 2757488"/>
                  <a:gd name="connsiteX8" fmla="*/ 189104 w 1417829"/>
                  <a:gd name="connsiteY8" fmla="*/ 985838 h 2757488"/>
                  <a:gd name="connsiteX9" fmla="*/ 174817 w 1417829"/>
                  <a:gd name="connsiteY9" fmla="*/ 1028700 h 2757488"/>
                  <a:gd name="connsiteX10" fmla="*/ 189104 w 1417829"/>
                  <a:gd name="connsiteY10" fmla="*/ 1328738 h 2757488"/>
                  <a:gd name="connsiteX11" fmla="*/ 203392 w 1417829"/>
                  <a:gd name="connsiteY11" fmla="*/ 1371600 h 2757488"/>
                  <a:gd name="connsiteX12" fmla="*/ 231967 w 1417829"/>
                  <a:gd name="connsiteY12" fmla="*/ 1414463 h 2757488"/>
                  <a:gd name="connsiteX13" fmla="*/ 274829 w 1417829"/>
                  <a:gd name="connsiteY13" fmla="*/ 1457325 h 2757488"/>
                  <a:gd name="connsiteX14" fmla="*/ 317692 w 1417829"/>
                  <a:gd name="connsiteY14" fmla="*/ 1485900 h 2757488"/>
                  <a:gd name="connsiteX15" fmla="*/ 346267 w 1417829"/>
                  <a:gd name="connsiteY15" fmla="*/ 1528763 h 2757488"/>
                  <a:gd name="connsiteX16" fmla="*/ 403417 w 1417829"/>
                  <a:gd name="connsiteY16" fmla="*/ 1543050 h 2757488"/>
                  <a:gd name="connsiteX17" fmla="*/ 446279 w 1417829"/>
                  <a:gd name="connsiteY17" fmla="*/ 1557338 h 2757488"/>
                  <a:gd name="connsiteX18" fmla="*/ 574867 w 1417829"/>
                  <a:gd name="connsiteY18" fmla="*/ 1628775 h 2757488"/>
                  <a:gd name="connsiteX19" fmla="*/ 603442 w 1417829"/>
                  <a:gd name="connsiteY19" fmla="*/ 1671638 h 2757488"/>
                  <a:gd name="connsiteX20" fmla="*/ 689167 w 1417829"/>
                  <a:gd name="connsiteY20" fmla="*/ 1700213 h 2757488"/>
                  <a:gd name="connsiteX21" fmla="*/ 732029 w 1417829"/>
                  <a:gd name="connsiteY21" fmla="*/ 1728788 h 2757488"/>
                  <a:gd name="connsiteX22" fmla="*/ 789179 w 1417829"/>
                  <a:gd name="connsiteY22" fmla="*/ 1814513 h 2757488"/>
                  <a:gd name="connsiteX23" fmla="*/ 817754 w 1417829"/>
                  <a:gd name="connsiteY23" fmla="*/ 1857375 h 2757488"/>
                  <a:gd name="connsiteX24" fmla="*/ 832042 w 1417829"/>
                  <a:gd name="connsiteY24" fmla="*/ 1900238 h 2757488"/>
                  <a:gd name="connsiteX25" fmla="*/ 817754 w 1417829"/>
                  <a:gd name="connsiteY25" fmla="*/ 1957388 h 2757488"/>
                  <a:gd name="connsiteX26" fmla="*/ 803467 w 1417829"/>
                  <a:gd name="connsiteY26" fmla="*/ 2000250 h 2757488"/>
                  <a:gd name="connsiteX27" fmla="*/ 717742 w 1417829"/>
                  <a:gd name="connsiteY27" fmla="*/ 2028825 h 2757488"/>
                  <a:gd name="connsiteX28" fmla="*/ 674879 w 1417829"/>
                  <a:gd name="connsiteY28" fmla="*/ 2043113 h 2757488"/>
                  <a:gd name="connsiteX29" fmla="*/ 560579 w 1417829"/>
                  <a:gd name="connsiteY29" fmla="*/ 2071688 h 2757488"/>
                  <a:gd name="connsiteX30" fmla="*/ 474854 w 1417829"/>
                  <a:gd name="connsiteY30" fmla="*/ 2100263 h 2757488"/>
                  <a:gd name="connsiteX31" fmla="*/ 403417 w 1417829"/>
                  <a:gd name="connsiteY31" fmla="*/ 2157413 h 2757488"/>
                  <a:gd name="connsiteX32" fmla="*/ 360554 w 1417829"/>
                  <a:gd name="connsiteY32" fmla="*/ 2243138 h 2757488"/>
                  <a:gd name="connsiteX33" fmla="*/ 331979 w 1417829"/>
                  <a:gd name="connsiteY33" fmla="*/ 2286000 h 2757488"/>
                  <a:gd name="connsiteX34" fmla="*/ 346267 w 1417829"/>
                  <a:gd name="connsiteY34" fmla="*/ 2386013 h 2757488"/>
                  <a:gd name="connsiteX35" fmla="*/ 417704 w 1417829"/>
                  <a:gd name="connsiteY35" fmla="*/ 2457450 h 2757488"/>
                  <a:gd name="connsiteX36" fmla="*/ 460567 w 1417829"/>
                  <a:gd name="connsiteY36" fmla="*/ 2471738 h 2757488"/>
                  <a:gd name="connsiteX37" fmla="*/ 503429 w 1417829"/>
                  <a:gd name="connsiteY37" fmla="*/ 2500313 h 2757488"/>
                  <a:gd name="connsiteX38" fmla="*/ 560579 w 1417829"/>
                  <a:gd name="connsiteY38" fmla="*/ 2628900 h 2757488"/>
                  <a:gd name="connsiteX39" fmla="*/ 603442 w 1417829"/>
                  <a:gd name="connsiteY39" fmla="*/ 2728913 h 2757488"/>
                  <a:gd name="connsiteX40" fmla="*/ 646304 w 1417829"/>
                  <a:gd name="connsiteY40" fmla="*/ 2757488 h 2757488"/>
                  <a:gd name="connsiteX41" fmla="*/ 803467 w 1417829"/>
                  <a:gd name="connsiteY41" fmla="*/ 2714625 h 2757488"/>
                  <a:gd name="connsiteX42" fmla="*/ 846329 w 1417829"/>
                  <a:gd name="connsiteY42" fmla="*/ 2700338 h 2757488"/>
                  <a:gd name="connsiteX43" fmla="*/ 974917 w 1417829"/>
                  <a:gd name="connsiteY43" fmla="*/ 2614613 h 2757488"/>
                  <a:gd name="connsiteX44" fmla="*/ 1017779 w 1417829"/>
                  <a:gd name="connsiteY44" fmla="*/ 2586038 h 2757488"/>
                  <a:gd name="connsiteX45" fmla="*/ 1060642 w 1417829"/>
                  <a:gd name="connsiteY45" fmla="*/ 2557463 h 2757488"/>
                  <a:gd name="connsiteX46" fmla="*/ 1089217 w 1417829"/>
                  <a:gd name="connsiteY46" fmla="*/ 2514600 h 2757488"/>
                  <a:gd name="connsiteX47" fmla="*/ 1132079 w 1417829"/>
                  <a:gd name="connsiteY47" fmla="*/ 2500313 h 2757488"/>
                  <a:gd name="connsiteX48" fmla="*/ 1174942 w 1417829"/>
                  <a:gd name="connsiteY48" fmla="*/ 2471738 h 2757488"/>
                  <a:gd name="connsiteX49" fmla="*/ 1203517 w 1417829"/>
                  <a:gd name="connsiteY49" fmla="*/ 2386013 h 2757488"/>
                  <a:gd name="connsiteX50" fmla="*/ 1174942 w 1417829"/>
                  <a:gd name="connsiteY50" fmla="*/ 2214563 h 2757488"/>
                  <a:gd name="connsiteX51" fmla="*/ 1103504 w 1417829"/>
                  <a:gd name="connsiteY51" fmla="*/ 2114550 h 2757488"/>
                  <a:gd name="connsiteX52" fmla="*/ 1046354 w 1417829"/>
                  <a:gd name="connsiteY52" fmla="*/ 1914525 h 2757488"/>
                  <a:gd name="connsiteX53" fmla="*/ 1017779 w 1417829"/>
                  <a:gd name="connsiteY53" fmla="*/ 1828800 h 2757488"/>
                  <a:gd name="connsiteX54" fmla="*/ 946342 w 1417829"/>
                  <a:gd name="connsiteY54" fmla="*/ 1743075 h 2757488"/>
                  <a:gd name="connsiteX55" fmla="*/ 917767 w 1417829"/>
                  <a:gd name="connsiteY55" fmla="*/ 1700213 h 2757488"/>
                  <a:gd name="connsiteX56" fmla="*/ 903479 w 1417829"/>
                  <a:gd name="connsiteY56" fmla="*/ 1657350 h 2757488"/>
                  <a:gd name="connsiteX57" fmla="*/ 860617 w 1417829"/>
                  <a:gd name="connsiteY57" fmla="*/ 1628775 h 2757488"/>
                  <a:gd name="connsiteX58" fmla="*/ 803467 w 1417829"/>
                  <a:gd name="connsiteY58" fmla="*/ 1543050 h 2757488"/>
                  <a:gd name="connsiteX59" fmla="*/ 760604 w 1417829"/>
                  <a:gd name="connsiteY59" fmla="*/ 1528763 h 2757488"/>
                  <a:gd name="connsiteX60" fmla="*/ 746317 w 1417829"/>
                  <a:gd name="connsiteY60" fmla="*/ 1485900 h 2757488"/>
                  <a:gd name="connsiteX61" fmla="*/ 717742 w 1417829"/>
                  <a:gd name="connsiteY61" fmla="*/ 1357313 h 2757488"/>
                  <a:gd name="connsiteX62" fmla="*/ 746317 w 1417829"/>
                  <a:gd name="connsiteY62" fmla="*/ 1314450 h 2757488"/>
                  <a:gd name="connsiteX63" fmla="*/ 832042 w 1417829"/>
                  <a:gd name="connsiteY63" fmla="*/ 1285875 h 2757488"/>
                  <a:gd name="connsiteX64" fmla="*/ 874904 w 1417829"/>
                  <a:gd name="connsiteY64" fmla="*/ 1371600 h 2757488"/>
                  <a:gd name="connsiteX65" fmla="*/ 889192 w 1417829"/>
                  <a:gd name="connsiteY65" fmla="*/ 1414463 h 2757488"/>
                  <a:gd name="connsiteX66" fmla="*/ 974917 w 1417829"/>
                  <a:gd name="connsiteY66" fmla="*/ 1457325 h 2757488"/>
                  <a:gd name="connsiteX67" fmla="*/ 1003492 w 1417829"/>
                  <a:gd name="connsiteY67" fmla="*/ 1414463 h 2757488"/>
                  <a:gd name="connsiteX68" fmla="*/ 974917 w 1417829"/>
                  <a:gd name="connsiteY68" fmla="*/ 1285875 h 2757488"/>
                  <a:gd name="connsiteX69" fmla="*/ 960629 w 1417829"/>
                  <a:gd name="connsiteY69" fmla="*/ 1214438 h 2757488"/>
                  <a:gd name="connsiteX70" fmla="*/ 974917 w 1417829"/>
                  <a:gd name="connsiteY70" fmla="*/ 928688 h 2757488"/>
                  <a:gd name="connsiteX71" fmla="*/ 989204 w 1417829"/>
                  <a:gd name="connsiteY71" fmla="*/ 885825 h 2757488"/>
                  <a:gd name="connsiteX72" fmla="*/ 1017779 w 1417829"/>
                  <a:gd name="connsiteY72" fmla="*/ 842963 h 2757488"/>
                  <a:gd name="connsiteX73" fmla="*/ 1146367 w 1417829"/>
                  <a:gd name="connsiteY73" fmla="*/ 785813 h 2757488"/>
                  <a:gd name="connsiteX74" fmla="*/ 1232092 w 1417829"/>
                  <a:gd name="connsiteY74" fmla="*/ 757238 h 2757488"/>
                  <a:gd name="connsiteX75" fmla="*/ 1274954 w 1417829"/>
                  <a:gd name="connsiteY75" fmla="*/ 742950 h 2757488"/>
                  <a:gd name="connsiteX76" fmla="*/ 1360679 w 1417829"/>
                  <a:gd name="connsiteY76" fmla="*/ 700088 h 2757488"/>
                  <a:gd name="connsiteX77" fmla="*/ 1403542 w 1417829"/>
                  <a:gd name="connsiteY77" fmla="*/ 571500 h 2757488"/>
                  <a:gd name="connsiteX78" fmla="*/ 1417829 w 1417829"/>
                  <a:gd name="connsiteY78" fmla="*/ 528638 h 2757488"/>
                  <a:gd name="connsiteX79" fmla="*/ 1389254 w 1417829"/>
                  <a:gd name="connsiteY79" fmla="*/ 414338 h 2757488"/>
                  <a:gd name="connsiteX80" fmla="*/ 1374967 w 1417829"/>
                  <a:gd name="connsiteY80" fmla="*/ 371475 h 2757488"/>
                  <a:gd name="connsiteX81" fmla="*/ 1332104 w 1417829"/>
                  <a:gd name="connsiteY81" fmla="*/ 342900 h 2757488"/>
                  <a:gd name="connsiteX82" fmla="*/ 1303529 w 1417829"/>
                  <a:gd name="connsiteY82" fmla="*/ 300038 h 2757488"/>
                  <a:gd name="connsiteX83" fmla="*/ 1260667 w 1417829"/>
                  <a:gd name="connsiteY83" fmla="*/ 271463 h 2757488"/>
                  <a:gd name="connsiteX84" fmla="*/ 746317 w 1417829"/>
                  <a:gd name="connsiteY84" fmla="*/ 228600 h 2757488"/>
                  <a:gd name="connsiteX85" fmla="*/ 660592 w 1417829"/>
                  <a:gd name="connsiteY85" fmla="*/ 185738 h 2757488"/>
                  <a:gd name="connsiteX86" fmla="*/ 646304 w 1417829"/>
                  <a:gd name="connsiteY86" fmla="*/ 142875 h 2757488"/>
                  <a:gd name="connsiteX87" fmla="*/ 560579 w 1417829"/>
                  <a:gd name="connsiteY87" fmla="*/ 85725 h 2757488"/>
                  <a:gd name="connsiteX88" fmla="*/ 503429 w 1417829"/>
                  <a:gd name="connsiteY88" fmla="*/ 57150 h 2757488"/>
                  <a:gd name="connsiteX89" fmla="*/ 417704 w 1417829"/>
                  <a:gd name="connsiteY89" fmla="*/ 28575 h 2757488"/>
                  <a:gd name="connsiteX90" fmla="*/ 360554 w 1417829"/>
                  <a:gd name="connsiteY90" fmla="*/ 0 h 2757488"/>
                  <a:gd name="connsiteX91" fmla="*/ 160529 w 1417829"/>
                  <a:gd name="connsiteY91" fmla="*/ 14288 h 2757488"/>
                  <a:gd name="connsiteX92" fmla="*/ 74804 w 1417829"/>
                  <a:gd name="connsiteY92" fmla="*/ 57150 h 2757488"/>
                  <a:gd name="connsiteX93" fmla="*/ 31942 w 1417829"/>
                  <a:gd name="connsiteY93" fmla="*/ 71438 h 2757488"/>
                  <a:gd name="connsiteX94" fmla="*/ 17654 w 1417829"/>
                  <a:gd name="connsiteY94" fmla="*/ 200025 h 275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417829" h="2757488">
                    <a:moveTo>
                      <a:pt x="46229" y="114300"/>
                    </a:moveTo>
                    <a:cubicBezTo>
                      <a:pt x="41467" y="214313"/>
                      <a:pt x="44361" y="314985"/>
                      <a:pt x="31942" y="414338"/>
                    </a:cubicBezTo>
                    <a:cubicBezTo>
                      <a:pt x="29812" y="431377"/>
                      <a:pt x="0" y="440362"/>
                      <a:pt x="3367" y="457200"/>
                    </a:cubicBezTo>
                    <a:cubicBezTo>
                      <a:pt x="6734" y="474038"/>
                      <a:pt x="30092" y="479907"/>
                      <a:pt x="46229" y="485775"/>
                    </a:cubicBezTo>
                    <a:cubicBezTo>
                      <a:pt x="83137" y="499196"/>
                      <a:pt x="122640" y="504017"/>
                      <a:pt x="160529" y="514350"/>
                    </a:cubicBezTo>
                    <a:cubicBezTo>
                      <a:pt x="175059" y="518313"/>
                      <a:pt x="189104" y="523875"/>
                      <a:pt x="203392" y="528638"/>
                    </a:cubicBezTo>
                    <a:cubicBezTo>
                      <a:pt x="217841" y="550311"/>
                      <a:pt x="246254" y="584785"/>
                      <a:pt x="246254" y="614363"/>
                    </a:cubicBezTo>
                    <a:cubicBezTo>
                      <a:pt x="246254" y="661237"/>
                      <a:pt x="235870" y="827348"/>
                      <a:pt x="217679" y="900113"/>
                    </a:cubicBezTo>
                    <a:cubicBezTo>
                      <a:pt x="210374" y="929334"/>
                      <a:pt x="198629" y="957263"/>
                      <a:pt x="189104" y="985838"/>
                    </a:cubicBezTo>
                    <a:lnTo>
                      <a:pt x="174817" y="1028700"/>
                    </a:lnTo>
                    <a:cubicBezTo>
                      <a:pt x="179579" y="1128713"/>
                      <a:pt x="180789" y="1228958"/>
                      <a:pt x="189104" y="1328738"/>
                    </a:cubicBezTo>
                    <a:cubicBezTo>
                      <a:pt x="190355" y="1343746"/>
                      <a:pt x="196657" y="1358130"/>
                      <a:pt x="203392" y="1371600"/>
                    </a:cubicBezTo>
                    <a:cubicBezTo>
                      <a:pt x="211071" y="1386959"/>
                      <a:pt x="220974" y="1401271"/>
                      <a:pt x="231967" y="1414463"/>
                    </a:cubicBezTo>
                    <a:cubicBezTo>
                      <a:pt x="244902" y="1429985"/>
                      <a:pt x="259307" y="1444390"/>
                      <a:pt x="274829" y="1457325"/>
                    </a:cubicBezTo>
                    <a:cubicBezTo>
                      <a:pt x="288021" y="1468318"/>
                      <a:pt x="303404" y="1476375"/>
                      <a:pt x="317692" y="1485900"/>
                    </a:cubicBezTo>
                    <a:cubicBezTo>
                      <a:pt x="327217" y="1500188"/>
                      <a:pt x="331979" y="1519238"/>
                      <a:pt x="346267" y="1528763"/>
                    </a:cubicBezTo>
                    <a:cubicBezTo>
                      <a:pt x="362605" y="1539655"/>
                      <a:pt x="384536" y="1537655"/>
                      <a:pt x="403417" y="1543050"/>
                    </a:cubicBezTo>
                    <a:cubicBezTo>
                      <a:pt x="417898" y="1547187"/>
                      <a:pt x="433114" y="1550024"/>
                      <a:pt x="446279" y="1557338"/>
                    </a:cubicBezTo>
                    <a:cubicBezTo>
                      <a:pt x="593656" y="1639215"/>
                      <a:pt x="477882" y="1596448"/>
                      <a:pt x="574867" y="1628775"/>
                    </a:cubicBezTo>
                    <a:cubicBezTo>
                      <a:pt x="584392" y="1643063"/>
                      <a:pt x="588881" y="1662537"/>
                      <a:pt x="603442" y="1671638"/>
                    </a:cubicBezTo>
                    <a:cubicBezTo>
                      <a:pt x="628984" y="1687602"/>
                      <a:pt x="664105" y="1683505"/>
                      <a:pt x="689167" y="1700213"/>
                    </a:cubicBezTo>
                    <a:lnTo>
                      <a:pt x="732029" y="1728788"/>
                    </a:lnTo>
                    <a:lnTo>
                      <a:pt x="789179" y="1814513"/>
                    </a:lnTo>
                    <a:cubicBezTo>
                      <a:pt x="798704" y="1828800"/>
                      <a:pt x="812324" y="1841085"/>
                      <a:pt x="817754" y="1857375"/>
                    </a:cubicBezTo>
                    <a:lnTo>
                      <a:pt x="832042" y="1900238"/>
                    </a:lnTo>
                    <a:cubicBezTo>
                      <a:pt x="827279" y="1919288"/>
                      <a:pt x="823149" y="1938507"/>
                      <a:pt x="817754" y="1957388"/>
                    </a:cubicBezTo>
                    <a:cubicBezTo>
                      <a:pt x="813617" y="1971869"/>
                      <a:pt x="815722" y="1991496"/>
                      <a:pt x="803467" y="2000250"/>
                    </a:cubicBezTo>
                    <a:cubicBezTo>
                      <a:pt x="778957" y="2017757"/>
                      <a:pt x="746317" y="2019300"/>
                      <a:pt x="717742" y="2028825"/>
                    </a:cubicBezTo>
                    <a:cubicBezTo>
                      <a:pt x="703454" y="2033588"/>
                      <a:pt x="689490" y="2039460"/>
                      <a:pt x="674879" y="2043113"/>
                    </a:cubicBezTo>
                    <a:cubicBezTo>
                      <a:pt x="636779" y="2052638"/>
                      <a:pt x="597836" y="2059269"/>
                      <a:pt x="560579" y="2071688"/>
                    </a:cubicBezTo>
                    <a:lnTo>
                      <a:pt x="474854" y="2100263"/>
                    </a:lnTo>
                    <a:cubicBezTo>
                      <a:pt x="392962" y="2223099"/>
                      <a:pt x="502004" y="2078543"/>
                      <a:pt x="403417" y="2157413"/>
                    </a:cubicBezTo>
                    <a:cubicBezTo>
                      <a:pt x="369295" y="2184711"/>
                      <a:pt x="377810" y="2208627"/>
                      <a:pt x="360554" y="2243138"/>
                    </a:cubicBezTo>
                    <a:cubicBezTo>
                      <a:pt x="352875" y="2258496"/>
                      <a:pt x="341504" y="2271713"/>
                      <a:pt x="331979" y="2286000"/>
                    </a:cubicBezTo>
                    <a:cubicBezTo>
                      <a:pt x="336742" y="2319338"/>
                      <a:pt x="336590" y="2353757"/>
                      <a:pt x="346267" y="2386013"/>
                    </a:cubicBezTo>
                    <a:cubicBezTo>
                      <a:pt x="356352" y="2419630"/>
                      <a:pt x="388570" y="2442883"/>
                      <a:pt x="417704" y="2457450"/>
                    </a:cubicBezTo>
                    <a:cubicBezTo>
                      <a:pt x="431175" y="2464185"/>
                      <a:pt x="447096" y="2465003"/>
                      <a:pt x="460567" y="2471738"/>
                    </a:cubicBezTo>
                    <a:cubicBezTo>
                      <a:pt x="475925" y="2479417"/>
                      <a:pt x="489142" y="2490788"/>
                      <a:pt x="503429" y="2500313"/>
                    </a:cubicBezTo>
                    <a:cubicBezTo>
                      <a:pt x="537434" y="2602328"/>
                      <a:pt x="515296" y="2560976"/>
                      <a:pt x="560579" y="2628900"/>
                    </a:cubicBezTo>
                    <a:cubicBezTo>
                      <a:pt x="571509" y="2672620"/>
                      <a:pt x="570553" y="2696024"/>
                      <a:pt x="603442" y="2728913"/>
                    </a:cubicBezTo>
                    <a:cubicBezTo>
                      <a:pt x="615584" y="2741055"/>
                      <a:pt x="632017" y="2747963"/>
                      <a:pt x="646304" y="2757488"/>
                    </a:cubicBezTo>
                    <a:cubicBezTo>
                      <a:pt x="747279" y="2737292"/>
                      <a:pt x="694702" y="2750880"/>
                      <a:pt x="803467" y="2714625"/>
                    </a:cubicBezTo>
                    <a:lnTo>
                      <a:pt x="846329" y="2700338"/>
                    </a:lnTo>
                    <a:lnTo>
                      <a:pt x="974917" y="2614613"/>
                    </a:lnTo>
                    <a:lnTo>
                      <a:pt x="1017779" y="2586038"/>
                    </a:lnTo>
                    <a:lnTo>
                      <a:pt x="1060642" y="2557463"/>
                    </a:lnTo>
                    <a:cubicBezTo>
                      <a:pt x="1070167" y="2543175"/>
                      <a:pt x="1075808" y="2525327"/>
                      <a:pt x="1089217" y="2514600"/>
                    </a:cubicBezTo>
                    <a:cubicBezTo>
                      <a:pt x="1100977" y="2505192"/>
                      <a:pt x="1118609" y="2507048"/>
                      <a:pt x="1132079" y="2500313"/>
                    </a:cubicBezTo>
                    <a:cubicBezTo>
                      <a:pt x="1147438" y="2492634"/>
                      <a:pt x="1160654" y="2481263"/>
                      <a:pt x="1174942" y="2471738"/>
                    </a:cubicBezTo>
                    <a:cubicBezTo>
                      <a:pt x="1184467" y="2443163"/>
                      <a:pt x="1207253" y="2415901"/>
                      <a:pt x="1203517" y="2386013"/>
                    </a:cubicBezTo>
                    <a:cubicBezTo>
                      <a:pt x="1193387" y="2304976"/>
                      <a:pt x="1195169" y="2281988"/>
                      <a:pt x="1174942" y="2214563"/>
                    </a:cubicBezTo>
                    <a:cubicBezTo>
                      <a:pt x="1145309" y="2115785"/>
                      <a:pt x="1173090" y="2137746"/>
                      <a:pt x="1103504" y="2114550"/>
                    </a:cubicBezTo>
                    <a:cubicBezTo>
                      <a:pt x="1067622" y="1971024"/>
                      <a:pt x="1087349" y="2037511"/>
                      <a:pt x="1046354" y="1914525"/>
                    </a:cubicBezTo>
                    <a:cubicBezTo>
                      <a:pt x="1046353" y="1914521"/>
                      <a:pt x="1017781" y="1828803"/>
                      <a:pt x="1017779" y="1828800"/>
                    </a:cubicBezTo>
                    <a:cubicBezTo>
                      <a:pt x="946833" y="1722382"/>
                      <a:pt x="1038015" y="1853084"/>
                      <a:pt x="946342" y="1743075"/>
                    </a:cubicBezTo>
                    <a:cubicBezTo>
                      <a:pt x="935349" y="1729884"/>
                      <a:pt x="925446" y="1715571"/>
                      <a:pt x="917767" y="1700213"/>
                    </a:cubicBezTo>
                    <a:cubicBezTo>
                      <a:pt x="911032" y="1686742"/>
                      <a:pt x="912887" y="1669110"/>
                      <a:pt x="903479" y="1657350"/>
                    </a:cubicBezTo>
                    <a:cubicBezTo>
                      <a:pt x="892752" y="1643941"/>
                      <a:pt x="874904" y="1638300"/>
                      <a:pt x="860617" y="1628775"/>
                    </a:cubicBezTo>
                    <a:cubicBezTo>
                      <a:pt x="845638" y="1583839"/>
                      <a:pt x="849333" y="1573627"/>
                      <a:pt x="803467" y="1543050"/>
                    </a:cubicBezTo>
                    <a:cubicBezTo>
                      <a:pt x="790936" y="1534696"/>
                      <a:pt x="774892" y="1533525"/>
                      <a:pt x="760604" y="1528763"/>
                    </a:cubicBezTo>
                    <a:cubicBezTo>
                      <a:pt x="755842" y="1514475"/>
                      <a:pt x="756966" y="1496549"/>
                      <a:pt x="746317" y="1485900"/>
                    </a:cubicBezTo>
                    <a:cubicBezTo>
                      <a:pt x="684239" y="1423822"/>
                      <a:pt x="657706" y="1577445"/>
                      <a:pt x="717742" y="1357313"/>
                    </a:cubicBezTo>
                    <a:cubicBezTo>
                      <a:pt x="722260" y="1340746"/>
                      <a:pt x="731756" y="1323551"/>
                      <a:pt x="746317" y="1314450"/>
                    </a:cubicBezTo>
                    <a:cubicBezTo>
                      <a:pt x="771859" y="1298486"/>
                      <a:pt x="832042" y="1285875"/>
                      <a:pt x="832042" y="1285875"/>
                    </a:cubicBezTo>
                    <a:cubicBezTo>
                      <a:pt x="867951" y="1393606"/>
                      <a:pt x="819514" y="1260820"/>
                      <a:pt x="874904" y="1371600"/>
                    </a:cubicBezTo>
                    <a:cubicBezTo>
                      <a:pt x="881639" y="1385071"/>
                      <a:pt x="879784" y="1402703"/>
                      <a:pt x="889192" y="1414463"/>
                    </a:cubicBezTo>
                    <a:cubicBezTo>
                      <a:pt x="909336" y="1439643"/>
                      <a:pt x="946680" y="1447913"/>
                      <a:pt x="974917" y="1457325"/>
                    </a:cubicBezTo>
                    <a:cubicBezTo>
                      <a:pt x="984442" y="1443038"/>
                      <a:pt x="1001596" y="1431529"/>
                      <a:pt x="1003492" y="1414463"/>
                    </a:cubicBezTo>
                    <a:cubicBezTo>
                      <a:pt x="1009540" y="1360033"/>
                      <a:pt x="986505" y="1332228"/>
                      <a:pt x="974917" y="1285875"/>
                    </a:cubicBezTo>
                    <a:cubicBezTo>
                      <a:pt x="969027" y="1262316"/>
                      <a:pt x="965392" y="1238250"/>
                      <a:pt x="960629" y="1214438"/>
                    </a:cubicBezTo>
                    <a:cubicBezTo>
                      <a:pt x="965392" y="1119188"/>
                      <a:pt x="966655" y="1023698"/>
                      <a:pt x="974917" y="928688"/>
                    </a:cubicBezTo>
                    <a:cubicBezTo>
                      <a:pt x="976222" y="913684"/>
                      <a:pt x="982469" y="899296"/>
                      <a:pt x="989204" y="885825"/>
                    </a:cubicBezTo>
                    <a:cubicBezTo>
                      <a:pt x="996883" y="870466"/>
                      <a:pt x="1005637" y="855105"/>
                      <a:pt x="1017779" y="842963"/>
                    </a:cubicBezTo>
                    <a:cubicBezTo>
                      <a:pt x="1051742" y="809001"/>
                      <a:pt x="1103925" y="799961"/>
                      <a:pt x="1146367" y="785813"/>
                    </a:cubicBezTo>
                    <a:lnTo>
                      <a:pt x="1232092" y="757238"/>
                    </a:lnTo>
                    <a:cubicBezTo>
                      <a:pt x="1246379" y="752476"/>
                      <a:pt x="1262423" y="751304"/>
                      <a:pt x="1274954" y="742950"/>
                    </a:cubicBezTo>
                    <a:cubicBezTo>
                      <a:pt x="1330348" y="706021"/>
                      <a:pt x="1301527" y="719805"/>
                      <a:pt x="1360679" y="700088"/>
                    </a:cubicBezTo>
                    <a:lnTo>
                      <a:pt x="1403542" y="571500"/>
                    </a:lnTo>
                    <a:lnTo>
                      <a:pt x="1417829" y="528638"/>
                    </a:lnTo>
                    <a:cubicBezTo>
                      <a:pt x="1408304" y="490538"/>
                      <a:pt x="1401673" y="451595"/>
                      <a:pt x="1389254" y="414338"/>
                    </a:cubicBezTo>
                    <a:cubicBezTo>
                      <a:pt x="1384492" y="400050"/>
                      <a:pt x="1384375" y="383235"/>
                      <a:pt x="1374967" y="371475"/>
                    </a:cubicBezTo>
                    <a:cubicBezTo>
                      <a:pt x="1364240" y="358066"/>
                      <a:pt x="1346392" y="352425"/>
                      <a:pt x="1332104" y="342900"/>
                    </a:cubicBezTo>
                    <a:cubicBezTo>
                      <a:pt x="1322579" y="328613"/>
                      <a:pt x="1315671" y="312180"/>
                      <a:pt x="1303529" y="300038"/>
                    </a:cubicBezTo>
                    <a:cubicBezTo>
                      <a:pt x="1291387" y="287896"/>
                      <a:pt x="1276358" y="278437"/>
                      <a:pt x="1260667" y="271463"/>
                    </a:cubicBezTo>
                    <a:cubicBezTo>
                      <a:pt x="1099147" y="199676"/>
                      <a:pt x="921121" y="234427"/>
                      <a:pt x="746317" y="228600"/>
                    </a:cubicBezTo>
                    <a:cubicBezTo>
                      <a:pt x="718080" y="219188"/>
                      <a:pt x="680736" y="210918"/>
                      <a:pt x="660592" y="185738"/>
                    </a:cubicBezTo>
                    <a:cubicBezTo>
                      <a:pt x="651184" y="173978"/>
                      <a:pt x="656953" y="153524"/>
                      <a:pt x="646304" y="142875"/>
                    </a:cubicBezTo>
                    <a:cubicBezTo>
                      <a:pt x="622020" y="118591"/>
                      <a:pt x="591296" y="101084"/>
                      <a:pt x="560579" y="85725"/>
                    </a:cubicBezTo>
                    <a:cubicBezTo>
                      <a:pt x="541529" y="76200"/>
                      <a:pt x="523204" y="65060"/>
                      <a:pt x="503429" y="57150"/>
                    </a:cubicBezTo>
                    <a:cubicBezTo>
                      <a:pt x="475463" y="45963"/>
                      <a:pt x="444645" y="42045"/>
                      <a:pt x="417704" y="28575"/>
                    </a:cubicBezTo>
                    <a:lnTo>
                      <a:pt x="360554" y="0"/>
                    </a:lnTo>
                    <a:cubicBezTo>
                      <a:pt x="293879" y="4763"/>
                      <a:pt x="226916" y="6478"/>
                      <a:pt x="160529" y="14288"/>
                    </a:cubicBezTo>
                    <a:cubicBezTo>
                      <a:pt x="113568" y="19813"/>
                      <a:pt x="116297" y="36403"/>
                      <a:pt x="74804" y="57150"/>
                    </a:cubicBezTo>
                    <a:cubicBezTo>
                      <a:pt x="61334" y="63885"/>
                      <a:pt x="46229" y="66675"/>
                      <a:pt x="31942" y="71438"/>
                    </a:cubicBezTo>
                    <a:cubicBezTo>
                      <a:pt x="16307" y="180879"/>
                      <a:pt x="17654" y="137774"/>
                      <a:pt x="17654" y="200025"/>
                    </a:cubicBezTo>
                  </a:path>
                </a:pathLst>
              </a:custGeom>
              <a:solidFill>
                <a:schemeClr val="tx1"/>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eform 26"/>
              <p:cNvSpPr/>
              <p:nvPr/>
            </p:nvSpPr>
            <p:spPr>
              <a:xfrm>
                <a:off x="7547183" y="3315227"/>
                <a:ext cx="389882" cy="192172"/>
              </a:xfrm>
              <a:custGeom>
                <a:avLst/>
                <a:gdLst>
                  <a:gd name="connsiteX0" fmla="*/ 7308 w 1264608"/>
                  <a:gd name="connsiteY0" fmla="*/ 81346 h 595696"/>
                  <a:gd name="connsiteX1" fmla="*/ 35883 w 1264608"/>
                  <a:gd name="connsiteY1" fmla="*/ 181359 h 595696"/>
                  <a:gd name="connsiteX2" fmla="*/ 50171 w 1264608"/>
                  <a:gd name="connsiteY2" fmla="*/ 224221 h 595696"/>
                  <a:gd name="connsiteX3" fmla="*/ 107321 w 1264608"/>
                  <a:gd name="connsiteY3" fmla="*/ 309946 h 595696"/>
                  <a:gd name="connsiteX4" fmla="*/ 135896 w 1264608"/>
                  <a:gd name="connsiteY4" fmla="*/ 352809 h 595696"/>
                  <a:gd name="connsiteX5" fmla="*/ 235908 w 1264608"/>
                  <a:gd name="connsiteY5" fmla="*/ 409959 h 595696"/>
                  <a:gd name="connsiteX6" fmla="*/ 278771 w 1264608"/>
                  <a:gd name="connsiteY6" fmla="*/ 424246 h 595696"/>
                  <a:gd name="connsiteX7" fmla="*/ 364496 w 1264608"/>
                  <a:gd name="connsiteY7" fmla="*/ 481396 h 595696"/>
                  <a:gd name="connsiteX8" fmla="*/ 450221 w 1264608"/>
                  <a:gd name="connsiteY8" fmla="*/ 509971 h 595696"/>
                  <a:gd name="connsiteX9" fmla="*/ 564521 w 1264608"/>
                  <a:gd name="connsiteY9" fmla="*/ 538546 h 595696"/>
                  <a:gd name="connsiteX10" fmla="*/ 693108 w 1264608"/>
                  <a:gd name="connsiteY10" fmla="*/ 581409 h 595696"/>
                  <a:gd name="connsiteX11" fmla="*/ 735971 w 1264608"/>
                  <a:gd name="connsiteY11" fmla="*/ 595696 h 595696"/>
                  <a:gd name="connsiteX12" fmla="*/ 878846 w 1264608"/>
                  <a:gd name="connsiteY12" fmla="*/ 581409 h 595696"/>
                  <a:gd name="connsiteX13" fmla="*/ 921708 w 1264608"/>
                  <a:gd name="connsiteY13" fmla="*/ 552834 h 595696"/>
                  <a:gd name="connsiteX14" fmla="*/ 1021721 w 1264608"/>
                  <a:gd name="connsiteY14" fmla="*/ 495684 h 595696"/>
                  <a:gd name="connsiteX15" fmla="*/ 1064583 w 1264608"/>
                  <a:gd name="connsiteY15" fmla="*/ 467109 h 595696"/>
                  <a:gd name="connsiteX16" fmla="*/ 1221746 w 1264608"/>
                  <a:gd name="connsiteY16" fmla="*/ 438534 h 595696"/>
                  <a:gd name="connsiteX17" fmla="*/ 1250321 w 1264608"/>
                  <a:gd name="connsiteY17" fmla="*/ 295659 h 595696"/>
                  <a:gd name="connsiteX18" fmla="*/ 1264608 w 1264608"/>
                  <a:gd name="connsiteY18" fmla="*/ 252796 h 595696"/>
                  <a:gd name="connsiteX19" fmla="*/ 1250321 w 1264608"/>
                  <a:gd name="connsiteY19" fmla="*/ 195646 h 595696"/>
                  <a:gd name="connsiteX20" fmla="*/ 1164596 w 1264608"/>
                  <a:gd name="connsiteY20" fmla="*/ 152784 h 595696"/>
                  <a:gd name="connsiteX21" fmla="*/ 1093158 w 1264608"/>
                  <a:gd name="connsiteY21" fmla="*/ 95634 h 595696"/>
                  <a:gd name="connsiteX22" fmla="*/ 1050296 w 1264608"/>
                  <a:gd name="connsiteY22" fmla="*/ 67059 h 595696"/>
                  <a:gd name="connsiteX23" fmla="*/ 1007433 w 1264608"/>
                  <a:gd name="connsiteY23" fmla="*/ 52771 h 595696"/>
                  <a:gd name="connsiteX24" fmla="*/ 578808 w 1264608"/>
                  <a:gd name="connsiteY24" fmla="*/ 38484 h 595696"/>
                  <a:gd name="connsiteX25" fmla="*/ 193046 w 1264608"/>
                  <a:gd name="connsiteY25" fmla="*/ 38484 h 595696"/>
                  <a:gd name="connsiteX26" fmla="*/ 78746 w 1264608"/>
                  <a:gd name="connsiteY26" fmla="*/ 67059 h 595696"/>
                  <a:gd name="connsiteX27" fmla="*/ 7308 w 1264608"/>
                  <a:gd name="connsiteY27" fmla="*/ 81346 h 595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64608" h="595696">
                    <a:moveTo>
                      <a:pt x="7308" y="81346"/>
                    </a:moveTo>
                    <a:cubicBezTo>
                      <a:pt x="164" y="100396"/>
                      <a:pt x="0" y="55769"/>
                      <a:pt x="35883" y="181359"/>
                    </a:cubicBezTo>
                    <a:cubicBezTo>
                      <a:pt x="40020" y="195840"/>
                      <a:pt x="42857" y="211056"/>
                      <a:pt x="50171" y="224221"/>
                    </a:cubicBezTo>
                    <a:cubicBezTo>
                      <a:pt x="66850" y="254242"/>
                      <a:pt x="88271" y="281371"/>
                      <a:pt x="107321" y="309946"/>
                    </a:cubicBezTo>
                    <a:cubicBezTo>
                      <a:pt x="116846" y="324234"/>
                      <a:pt x="121608" y="343284"/>
                      <a:pt x="135896" y="352809"/>
                    </a:cubicBezTo>
                    <a:cubicBezTo>
                      <a:pt x="178941" y="381506"/>
                      <a:pt x="185153" y="388207"/>
                      <a:pt x="235908" y="409959"/>
                    </a:cubicBezTo>
                    <a:cubicBezTo>
                      <a:pt x="249751" y="415892"/>
                      <a:pt x="264483" y="419484"/>
                      <a:pt x="278771" y="424246"/>
                    </a:cubicBezTo>
                    <a:cubicBezTo>
                      <a:pt x="307346" y="443296"/>
                      <a:pt x="331915" y="470536"/>
                      <a:pt x="364496" y="481396"/>
                    </a:cubicBezTo>
                    <a:cubicBezTo>
                      <a:pt x="393071" y="490921"/>
                      <a:pt x="421000" y="502666"/>
                      <a:pt x="450221" y="509971"/>
                    </a:cubicBezTo>
                    <a:cubicBezTo>
                      <a:pt x="488321" y="519496"/>
                      <a:pt x="527264" y="526127"/>
                      <a:pt x="564521" y="538546"/>
                    </a:cubicBezTo>
                    <a:lnTo>
                      <a:pt x="693108" y="581409"/>
                    </a:lnTo>
                    <a:lnTo>
                      <a:pt x="735971" y="595696"/>
                    </a:lnTo>
                    <a:cubicBezTo>
                      <a:pt x="783596" y="590934"/>
                      <a:pt x="832209" y="592171"/>
                      <a:pt x="878846" y="581409"/>
                    </a:cubicBezTo>
                    <a:cubicBezTo>
                      <a:pt x="895578" y="577548"/>
                      <a:pt x="907735" y="562815"/>
                      <a:pt x="921708" y="552834"/>
                    </a:cubicBezTo>
                    <a:cubicBezTo>
                      <a:pt x="997393" y="498772"/>
                      <a:pt x="952165" y="518868"/>
                      <a:pt x="1021721" y="495684"/>
                    </a:cubicBezTo>
                    <a:cubicBezTo>
                      <a:pt x="1036008" y="486159"/>
                      <a:pt x="1049225" y="474788"/>
                      <a:pt x="1064583" y="467109"/>
                    </a:cubicBezTo>
                    <a:cubicBezTo>
                      <a:pt x="1108634" y="445083"/>
                      <a:pt x="1182341" y="443460"/>
                      <a:pt x="1221746" y="438534"/>
                    </a:cubicBezTo>
                    <a:cubicBezTo>
                      <a:pt x="1254024" y="341696"/>
                      <a:pt x="1217486" y="459833"/>
                      <a:pt x="1250321" y="295659"/>
                    </a:cubicBezTo>
                    <a:cubicBezTo>
                      <a:pt x="1253275" y="280891"/>
                      <a:pt x="1259846" y="267084"/>
                      <a:pt x="1264608" y="252796"/>
                    </a:cubicBezTo>
                    <a:cubicBezTo>
                      <a:pt x="1259846" y="233746"/>
                      <a:pt x="1261213" y="211984"/>
                      <a:pt x="1250321" y="195646"/>
                    </a:cubicBezTo>
                    <a:cubicBezTo>
                      <a:pt x="1234494" y="171906"/>
                      <a:pt x="1189047" y="160934"/>
                      <a:pt x="1164596" y="152784"/>
                    </a:cubicBezTo>
                    <a:cubicBezTo>
                      <a:pt x="1116426" y="80528"/>
                      <a:pt x="1162171" y="130140"/>
                      <a:pt x="1093158" y="95634"/>
                    </a:cubicBezTo>
                    <a:cubicBezTo>
                      <a:pt x="1077799" y="87955"/>
                      <a:pt x="1065654" y="74738"/>
                      <a:pt x="1050296" y="67059"/>
                    </a:cubicBezTo>
                    <a:cubicBezTo>
                      <a:pt x="1036825" y="60324"/>
                      <a:pt x="1022466" y="53682"/>
                      <a:pt x="1007433" y="52771"/>
                    </a:cubicBezTo>
                    <a:cubicBezTo>
                      <a:pt x="864740" y="44123"/>
                      <a:pt x="721683" y="43246"/>
                      <a:pt x="578808" y="38484"/>
                    </a:cubicBezTo>
                    <a:cubicBezTo>
                      <a:pt x="424876" y="0"/>
                      <a:pt x="487758" y="9963"/>
                      <a:pt x="193046" y="38484"/>
                    </a:cubicBezTo>
                    <a:cubicBezTo>
                      <a:pt x="153956" y="42267"/>
                      <a:pt x="78746" y="67059"/>
                      <a:pt x="78746" y="67059"/>
                    </a:cubicBezTo>
                    <a:cubicBezTo>
                      <a:pt x="27022" y="101541"/>
                      <a:pt x="14452" y="62296"/>
                      <a:pt x="7308" y="81346"/>
                    </a:cubicBezTo>
                    <a:close/>
                  </a:path>
                </a:pathLst>
              </a:cu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 name="&quot;No&quot; Symbol 6"/>
          <p:cNvSpPr/>
          <p:nvPr/>
        </p:nvSpPr>
        <p:spPr>
          <a:xfrm>
            <a:off x="10403769" y="5120171"/>
            <a:ext cx="1455460" cy="1487379"/>
          </a:xfrm>
          <a:prstGeom prst="noSmoking">
            <a:avLst>
              <a:gd name="adj" fmla="val 1201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ectangle 20"/>
          <p:cNvSpPr/>
          <p:nvPr/>
        </p:nvSpPr>
        <p:spPr>
          <a:xfrm>
            <a:off x="7636094" y="990011"/>
            <a:ext cx="4223135" cy="2492990"/>
          </a:xfrm>
          <a:prstGeom prst="rect">
            <a:avLst/>
          </a:prstGeom>
        </p:spPr>
        <p:txBody>
          <a:bodyPr wrap="square">
            <a:spAutoFit/>
          </a:bodyPr>
          <a:lstStyle/>
          <a:p>
            <a:r>
              <a:rPr lang="en-US" b="1" i="1" dirty="0">
                <a:effectLst/>
              </a:rPr>
              <a:t>Wherefore, I command you again to repent, lest I</a:t>
            </a:r>
            <a:r>
              <a:rPr lang="en-US" b="1" i="1" baseline="30000" dirty="0"/>
              <a:t> </a:t>
            </a:r>
            <a:r>
              <a:rPr lang="en-US" b="1" i="1" u="none" strike="noStrike" dirty="0">
                <a:effectLst/>
              </a:rPr>
              <a:t>humble</a:t>
            </a:r>
            <a:r>
              <a:rPr lang="en-US" b="1" i="1" dirty="0">
                <a:effectLst/>
              </a:rPr>
              <a:t> you with my almighty power; and that you</a:t>
            </a:r>
            <a:r>
              <a:rPr lang="en-US" b="1" i="1" baseline="30000" dirty="0"/>
              <a:t> </a:t>
            </a:r>
            <a:r>
              <a:rPr lang="en-US" b="1" i="1" u="none" strike="noStrike" dirty="0">
                <a:effectLst/>
              </a:rPr>
              <a:t>confess</a:t>
            </a:r>
            <a:r>
              <a:rPr lang="en-US" b="1" i="1" dirty="0">
                <a:effectLst/>
              </a:rPr>
              <a:t> your sins, lest you suffer these </a:t>
            </a:r>
            <a:r>
              <a:rPr lang="en-US" b="1" i="1" u="none" strike="noStrike" dirty="0">
                <a:effectLst/>
              </a:rPr>
              <a:t>punishments</a:t>
            </a:r>
            <a:r>
              <a:rPr lang="en-US" b="1" i="1" dirty="0">
                <a:effectLst/>
              </a:rPr>
              <a:t> of which I have spoken, of which in the smallest, yea, even in the least degree you have </a:t>
            </a:r>
            <a:r>
              <a:rPr lang="en-US" b="1" i="1" u="none" strike="noStrike" dirty="0">
                <a:effectLst/>
              </a:rPr>
              <a:t>tasted</a:t>
            </a:r>
            <a:r>
              <a:rPr lang="en-US" b="1" i="1" dirty="0">
                <a:effectLst/>
              </a:rPr>
              <a:t> at the time I withdrew my Spirit. </a:t>
            </a:r>
          </a:p>
          <a:p>
            <a:r>
              <a:rPr lang="en-US" sz="1200" b="1" i="1" dirty="0">
                <a:effectLst/>
              </a:rPr>
              <a:t>D&amp;C 19:20</a:t>
            </a:r>
            <a:endParaRPr lang="en-US" sz="1200" b="1" i="1" dirty="0"/>
          </a:p>
        </p:txBody>
      </p:sp>
    </p:spTree>
    <p:extLst>
      <p:ext uri="{BB962C8B-B14F-4D97-AF65-F5344CB8AC3E}">
        <p14:creationId xmlns:p14="http://schemas.microsoft.com/office/powerpoint/2010/main" val="4271502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232</TotalTime>
  <Words>2698</Words>
  <Application>Microsoft Office PowerPoint</Application>
  <PresentationFormat>Widescreen</PresentationFormat>
  <Paragraphs>194</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Calibri Light</vt:lpstr>
      <vt:lpstr>Calibri</vt:lpstr>
      <vt:lpstr>Colonna MT</vt:lpstr>
      <vt:lpstr>Arial</vt:lpstr>
      <vt:lpstr>Arial Black</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28</cp:revision>
  <dcterms:created xsi:type="dcterms:W3CDTF">2015-06-25T15:15:50Z</dcterms:created>
  <dcterms:modified xsi:type="dcterms:W3CDTF">2025-08-01T15:15:50Z</dcterms:modified>
</cp:coreProperties>
</file>