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1" r:id="rId5"/>
    <p:sldId id="262" r:id="rId6"/>
    <p:sldId id="263" r:id="rId7"/>
    <p:sldId id="264" r:id="rId8"/>
    <p:sldId id="266" r:id="rId9"/>
    <p:sldId id="281" r:id="rId10"/>
    <p:sldId id="268" r:id="rId11"/>
    <p:sldId id="267" r:id="rId12"/>
    <p:sldId id="265" r:id="rId13"/>
    <p:sldId id="269" r:id="rId14"/>
    <p:sldId id="270" r:id="rId15"/>
    <p:sldId id="272" r:id="rId16"/>
    <p:sldId id="271" r:id="rId17"/>
    <p:sldId id="274" r:id="rId18"/>
    <p:sldId id="273" r:id="rId19"/>
    <p:sldId id="276" r:id="rId20"/>
    <p:sldId id="277" r:id="rId21"/>
    <p:sldId id="278" r:id="rId22"/>
    <p:sldId id="258" r:id="rId23"/>
    <p:sldId id="260" r:id="rId24"/>
    <p:sldId id="275" r:id="rId25"/>
  </p:sldIdLst>
  <p:sldSz cx="12192000" cy="6858000"/>
  <p:notesSz cx="6858000" cy="9144000"/>
  <p:embeddedFontLst>
    <p:embeddedFont>
      <p:font typeface="AR BLANCA" panose="020B0604020202020204" charset="0"/>
      <p:regular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93D69-FDFA-4F8A-AA97-596734130B6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60722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419451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19029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205380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93D69-FDFA-4F8A-AA97-596734130B6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365109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93D69-FDFA-4F8A-AA97-596734130B6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262128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93D69-FDFA-4F8A-AA97-596734130B68}"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315618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93D69-FDFA-4F8A-AA97-596734130B68}"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6718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93D69-FDFA-4F8A-AA97-596734130B68}"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74651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93D69-FDFA-4F8A-AA97-596734130B6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40421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93D69-FDFA-4F8A-AA97-596734130B6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79892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93D69-FDFA-4F8A-AA97-596734130B68}" type="datetimeFigureOut">
              <a:rPr lang="en-US" smtClean="0"/>
              <a:t>8/2/2025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E19B-11C6-4BDD-A89F-18017365DC2F}" type="slidenum">
              <a:rPr lang="en-US" smtClean="0"/>
              <a:t>‹#›</a:t>
            </a:fld>
            <a:endParaRPr lang="en-US"/>
          </a:p>
        </p:txBody>
      </p:sp>
    </p:spTree>
    <p:extLst>
      <p:ext uri="{BB962C8B-B14F-4D97-AF65-F5344CB8AC3E}">
        <p14:creationId xmlns:p14="http://schemas.microsoft.com/office/powerpoint/2010/main" val="368730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ds.org/manual/teachings-joseph-smith/chapter-3?lang=en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lds.org/church/leader/dallin-h-oaks?lang=e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F309C-0FB1-4271-885A-7A2200D3D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96020"/>
            <a:ext cx="12192000" cy="2369880"/>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Cain and Abel</a:t>
            </a:r>
          </a:p>
          <a:p>
            <a:pPr algn="ctr"/>
            <a:r>
              <a:rPr lang="en-US" sz="4400" dirty="0">
                <a:solidFill>
                  <a:schemeClr val="bg1"/>
                </a:solidFill>
                <a:latin typeface="AR BLANCA" panose="02000000000000000000" pitchFamily="2" charset="0"/>
              </a:rPr>
              <a:t>Moses 5:12-59</a:t>
            </a:r>
          </a:p>
          <a:p>
            <a:pPr algn="ctr"/>
            <a:r>
              <a:rPr lang="en-US" sz="4400" dirty="0">
                <a:solidFill>
                  <a:schemeClr val="bg1"/>
                </a:solidFill>
                <a:latin typeface="AR BLANCA" panose="02000000000000000000" pitchFamily="2" charset="0"/>
              </a:rPr>
              <a:t>Genesis 4</a:t>
            </a:r>
          </a:p>
        </p:txBody>
      </p:sp>
      <p:grpSp>
        <p:nvGrpSpPr>
          <p:cNvPr id="5" name="Group 4"/>
          <p:cNvGrpSpPr/>
          <p:nvPr/>
        </p:nvGrpSpPr>
        <p:grpSpPr>
          <a:xfrm>
            <a:off x="8315727" y="1800941"/>
            <a:ext cx="2845893" cy="4253619"/>
            <a:chOff x="9144000" y="1015663"/>
            <a:chExt cx="2845893" cy="4253619"/>
          </a:xfrm>
        </p:grpSpPr>
        <p:grpSp>
          <p:nvGrpSpPr>
            <p:cNvPr id="7" name="Group 6"/>
            <p:cNvGrpSpPr/>
            <p:nvPr/>
          </p:nvGrpSpPr>
          <p:grpSpPr>
            <a:xfrm>
              <a:off x="9144000" y="1015663"/>
              <a:ext cx="1839230" cy="4253619"/>
              <a:chOff x="1243152" y="762000"/>
              <a:chExt cx="1446148" cy="3344532"/>
            </a:xfrm>
          </p:grpSpPr>
          <p:grpSp>
            <p:nvGrpSpPr>
              <p:cNvPr id="29" name="Group 91"/>
              <p:cNvGrpSpPr/>
              <p:nvPr/>
            </p:nvGrpSpPr>
            <p:grpSpPr>
              <a:xfrm>
                <a:off x="1330794" y="762000"/>
                <a:ext cx="1358506" cy="3344532"/>
                <a:chOff x="4073994" y="2362200"/>
                <a:chExt cx="1358506" cy="3344532"/>
              </a:xfrm>
            </p:grpSpPr>
            <p:sp>
              <p:nvSpPr>
                <p:cNvPr id="37" name="Round Diagonal Corner Rectangle 36"/>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69292">
                  <a:off x="4810871" y="3369236"/>
                  <a:ext cx="535898" cy="12189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790291">
                  <a:off x="4144004" y="3330525"/>
                  <a:ext cx="535901" cy="12250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98862" y="3383896"/>
                  <a:ext cx="168610" cy="1138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ounded Rectangle 29"/>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654607" y="2685377"/>
                <a:ext cx="294606" cy="798551"/>
                <a:chOff x="2843434" y="3384829"/>
                <a:chExt cx="511352" cy="999726"/>
              </a:xfrm>
            </p:grpSpPr>
            <p:sp>
              <p:nvSpPr>
                <p:cNvPr id="34" name="Diagonal Stripe 33"/>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gonal Stripe 34"/>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35"/>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1341204" y="1221008"/>
                <a:ext cx="87949" cy="281522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606649" y="4129036"/>
              <a:ext cx="1383244" cy="947996"/>
              <a:chOff x="2319294" y="653116"/>
              <a:chExt cx="2938506" cy="2013884"/>
            </a:xfrm>
          </p:grpSpPr>
          <p:sp>
            <p:nvSpPr>
              <p:cNvPr id="9" name="Trapezoid 8"/>
              <p:cNvSpPr/>
              <p:nvPr/>
            </p:nvSpPr>
            <p:spPr>
              <a:xfrm>
                <a:off x="37338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41148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3434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32004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2590800" y="762000"/>
                <a:ext cx="2667000" cy="1828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267679">
                <a:off x="2683415" y="985995"/>
                <a:ext cx="1021323" cy="115475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800600" y="685800"/>
                <a:ext cx="457200" cy="457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8"/>
              <p:cNvGrpSpPr/>
              <p:nvPr/>
            </p:nvGrpSpPr>
            <p:grpSpPr>
              <a:xfrm rot="1902884" flipH="1">
                <a:off x="3529436" y="653116"/>
                <a:ext cx="298157" cy="466807"/>
                <a:chOff x="1044598" y="6722113"/>
                <a:chExt cx="445225" cy="456261"/>
              </a:xfrm>
            </p:grpSpPr>
            <p:sp>
              <p:nvSpPr>
                <p:cNvPr id="27" name="Flowchart: Delay 26"/>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54"/>
              <p:cNvGrpSpPr/>
              <p:nvPr/>
            </p:nvGrpSpPr>
            <p:grpSpPr>
              <a:xfrm rot="19697116">
                <a:off x="2319294" y="690269"/>
                <a:ext cx="298157" cy="466807"/>
                <a:chOff x="1044598" y="6722113"/>
                <a:chExt cx="445225" cy="456261"/>
              </a:xfrm>
            </p:grpSpPr>
            <p:sp>
              <p:nvSpPr>
                <p:cNvPr id="25" name="Flowchart: Delay 24"/>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4"/>
              <p:cNvGrpSpPr/>
              <p:nvPr/>
            </p:nvGrpSpPr>
            <p:grpSpPr>
              <a:xfrm>
                <a:off x="2819401" y="1447801"/>
                <a:ext cx="533399" cy="761999"/>
                <a:chOff x="6829254" y="1008723"/>
                <a:chExt cx="1066800" cy="1585897"/>
              </a:xfrm>
            </p:grpSpPr>
            <p:sp>
              <p:nvSpPr>
                <p:cNvPr id="20" name="Pie 19"/>
                <p:cNvSpPr/>
                <p:nvPr/>
              </p:nvSpPr>
              <p:spPr>
                <a:xfrm rot="13582693">
                  <a:off x="6876171" y="1605259"/>
                  <a:ext cx="999772" cy="978949"/>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68292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388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054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388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loud 18"/>
              <p:cNvSpPr/>
              <p:nvPr/>
            </p:nvSpPr>
            <p:spPr>
              <a:xfrm>
                <a:off x="2438400" y="762000"/>
                <a:ext cx="1252494" cy="685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800631" y="2002588"/>
            <a:ext cx="1807236" cy="3973013"/>
            <a:chOff x="1194179" y="838200"/>
            <a:chExt cx="1625590" cy="3573684"/>
          </a:xfrm>
        </p:grpSpPr>
        <p:grpSp>
          <p:nvGrpSpPr>
            <p:cNvPr id="54" name="Group 53"/>
            <p:cNvGrpSpPr/>
            <p:nvPr/>
          </p:nvGrpSpPr>
          <p:grpSpPr>
            <a:xfrm>
              <a:off x="1194179" y="838200"/>
              <a:ext cx="1549022" cy="3573684"/>
              <a:chOff x="1194179" y="838200"/>
              <a:chExt cx="1549022" cy="3573684"/>
            </a:xfrm>
          </p:grpSpPr>
          <p:grpSp>
            <p:nvGrpSpPr>
              <p:cNvPr id="180" name="Group 131"/>
              <p:cNvGrpSpPr/>
              <p:nvPr/>
            </p:nvGrpSpPr>
            <p:grpSpPr>
              <a:xfrm flipH="1">
                <a:off x="1194179" y="838200"/>
                <a:ext cx="1549022" cy="3573684"/>
                <a:chOff x="3604364" y="381000"/>
                <a:chExt cx="2146891" cy="4953000"/>
              </a:xfrm>
            </p:grpSpPr>
            <p:sp>
              <p:nvSpPr>
                <p:cNvPr id="186" name="Cloud 185"/>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9671902">
                  <a:off x="5223837" y="2796601"/>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169292">
                  <a:off x="4800498" y="188361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790291">
                  <a:off x="3831941" y="183312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4107324" y="2205789"/>
                  <a:ext cx="1323835" cy="281561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544296" y="1752882"/>
                  <a:ext cx="321802" cy="2074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ounded Rectangle 180"/>
              <p:cNvSpPr/>
              <p:nvPr/>
            </p:nvSpPr>
            <p:spPr>
              <a:xfrm>
                <a:off x="1560689" y="2971513"/>
                <a:ext cx="714737" cy="1115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a:off x="1388667" y="2928750"/>
                <a:ext cx="459596" cy="1050562"/>
                <a:chOff x="2843434" y="3372113"/>
                <a:chExt cx="550806" cy="1050562"/>
              </a:xfrm>
            </p:grpSpPr>
            <p:sp>
              <p:nvSpPr>
                <p:cNvPr id="183" name="Diagonal Stripe 182"/>
                <p:cNvSpPr/>
                <p:nvPr/>
              </p:nvSpPr>
              <p:spPr>
                <a:xfrm>
                  <a:off x="2843434" y="3448356"/>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gonal Stripe 183"/>
                <p:cNvSpPr/>
                <p:nvPr/>
              </p:nvSpPr>
              <p:spPr>
                <a:xfrm rot="20412609">
                  <a:off x="3005743" y="3486477"/>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ounded Rectangle 184"/>
                <p:cNvSpPr/>
                <p:nvPr/>
              </p:nvSpPr>
              <p:spPr>
                <a:xfrm>
                  <a:off x="3001843" y="3372113"/>
                  <a:ext cx="234498" cy="21822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747820" y="2087221"/>
              <a:ext cx="1042811" cy="1350922"/>
              <a:chOff x="2904853" y="2687256"/>
              <a:chExt cx="1027888" cy="1336104"/>
            </a:xfrm>
          </p:grpSpPr>
          <p:grpSp>
            <p:nvGrpSpPr>
              <p:cNvPr id="57" name="Group 107"/>
              <p:cNvGrpSpPr/>
              <p:nvPr/>
            </p:nvGrpSpPr>
            <p:grpSpPr>
              <a:xfrm rot="1872161">
                <a:off x="3298446" y="2707220"/>
                <a:ext cx="305838" cy="1282873"/>
                <a:chOff x="7610042" y="1124339"/>
                <a:chExt cx="2183077" cy="4674359"/>
              </a:xfrm>
              <a:solidFill>
                <a:schemeClr val="accent3">
                  <a:lumMod val="75000"/>
                </a:schemeClr>
              </a:solidFill>
            </p:grpSpPr>
            <p:grpSp>
              <p:nvGrpSpPr>
                <p:cNvPr id="125" name="Group 124"/>
                <p:cNvGrpSpPr/>
                <p:nvPr/>
              </p:nvGrpSpPr>
              <p:grpSpPr>
                <a:xfrm rot="19650881">
                  <a:off x="7610042" y="1912498"/>
                  <a:ext cx="560711" cy="1828800"/>
                  <a:chOff x="6765584" y="990600"/>
                  <a:chExt cx="1083016" cy="3532339"/>
                </a:xfrm>
                <a:grpFill/>
              </p:grpSpPr>
              <p:sp>
                <p:nvSpPr>
                  <p:cNvPr id="175" name="Moon 17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Moon 125"/>
                <p:cNvSpPr/>
                <p:nvPr/>
              </p:nvSpPr>
              <p:spPr>
                <a:xfrm flipH="1">
                  <a:off x="8153400" y="2667000"/>
                  <a:ext cx="533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19650881">
                  <a:off x="7610043" y="2598297"/>
                  <a:ext cx="560711" cy="1828800"/>
                  <a:chOff x="6765584" y="990600"/>
                  <a:chExt cx="1083016" cy="3532339"/>
                </a:xfrm>
                <a:grpFill/>
              </p:grpSpPr>
              <p:sp>
                <p:nvSpPr>
                  <p:cNvPr id="170" name="Moon 16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19650881">
                  <a:off x="7610042" y="3360298"/>
                  <a:ext cx="560711" cy="1828800"/>
                  <a:chOff x="6765584" y="990600"/>
                  <a:chExt cx="1083016" cy="3532339"/>
                </a:xfrm>
                <a:grpFill/>
              </p:grpSpPr>
              <p:sp>
                <p:nvSpPr>
                  <p:cNvPr id="165" name="Moon 16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928600">
                  <a:off x="8349452" y="1870455"/>
                  <a:ext cx="560711" cy="1828800"/>
                  <a:chOff x="6765584" y="990600"/>
                  <a:chExt cx="1083016" cy="3532339"/>
                </a:xfrm>
                <a:grpFill/>
              </p:grpSpPr>
              <p:sp>
                <p:nvSpPr>
                  <p:cNvPr id="160" name="Moon 15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rot="2972959">
                  <a:off x="8598363" y="2330596"/>
                  <a:ext cx="560711" cy="1828800"/>
                  <a:chOff x="6765584" y="990600"/>
                  <a:chExt cx="1083016" cy="3532339"/>
                </a:xfrm>
                <a:grpFill/>
              </p:grpSpPr>
              <p:sp>
                <p:nvSpPr>
                  <p:cNvPr id="155" name="Moon 15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21057775">
                  <a:off x="7936516" y="1124339"/>
                  <a:ext cx="560711" cy="2493875"/>
                  <a:chOff x="6765584" y="990600"/>
                  <a:chExt cx="1083016" cy="3532339"/>
                </a:xfrm>
                <a:grpFill/>
              </p:grpSpPr>
              <p:sp>
                <p:nvSpPr>
                  <p:cNvPr id="150" name="Moon 14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547556">
                  <a:off x="8354077" y="3318090"/>
                  <a:ext cx="560711" cy="1828800"/>
                  <a:chOff x="6765584" y="990600"/>
                  <a:chExt cx="1083016" cy="3532339"/>
                </a:xfrm>
                <a:grpFill/>
              </p:grpSpPr>
              <p:sp>
                <p:nvSpPr>
                  <p:cNvPr id="145" name="Moon 14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9650881">
                  <a:off x="7610042" y="3969898"/>
                  <a:ext cx="560711" cy="1828800"/>
                  <a:chOff x="6765584" y="990600"/>
                  <a:chExt cx="1083016" cy="3532339"/>
                </a:xfrm>
                <a:grpFill/>
              </p:grpSpPr>
              <p:sp>
                <p:nvSpPr>
                  <p:cNvPr id="140" name="Moon 13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rot="1949119" flipH="1">
                  <a:off x="8372043" y="3969897"/>
                  <a:ext cx="560711" cy="1828800"/>
                  <a:chOff x="6765584" y="990600"/>
                  <a:chExt cx="1083016" cy="3532339"/>
                </a:xfrm>
                <a:grpFill/>
              </p:grpSpPr>
              <p:sp>
                <p:nvSpPr>
                  <p:cNvPr id="135" name="Moon 13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07"/>
              <p:cNvGrpSpPr/>
              <p:nvPr/>
            </p:nvGrpSpPr>
            <p:grpSpPr>
              <a:xfrm rot="1872161">
                <a:off x="3460409" y="2687256"/>
                <a:ext cx="305838" cy="1282873"/>
                <a:chOff x="7610042" y="1124339"/>
                <a:chExt cx="2183077" cy="4674359"/>
              </a:xfrm>
            </p:grpSpPr>
            <p:grpSp>
              <p:nvGrpSpPr>
                <p:cNvPr id="70" name="Group 69"/>
                <p:cNvGrpSpPr/>
                <p:nvPr/>
              </p:nvGrpSpPr>
              <p:grpSpPr>
                <a:xfrm rot="19650881">
                  <a:off x="7610042" y="1912498"/>
                  <a:ext cx="560711" cy="1828800"/>
                  <a:chOff x="6765584" y="990600"/>
                  <a:chExt cx="1083016" cy="3532339"/>
                </a:xfrm>
              </p:grpSpPr>
              <p:sp>
                <p:nvSpPr>
                  <p:cNvPr id="120" name="Moon 11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Moon 70"/>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9650881">
                  <a:off x="7610043" y="2598297"/>
                  <a:ext cx="560711" cy="1828800"/>
                  <a:chOff x="6765584" y="990600"/>
                  <a:chExt cx="1083016" cy="3532339"/>
                </a:xfrm>
              </p:grpSpPr>
              <p:sp>
                <p:nvSpPr>
                  <p:cNvPr id="115" name="Moon 11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19650881">
                  <a:off x="7610042" y="3360298"/>
                  <a:ext cx="560711" cy="1828800"/>
                  <a:chOff x="6765584" y="990600"/>
                  <a:chExt cx="1083016" cy="3532339"/>
                </a:xfrm>
              </p:grpSpPr>
              <p:sp>
                <p:nvSpPr>
                  <p:cNvPr id="110" name="Moon 10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928600">
                  <a:off x="8349452" y="1870455"/>
                  <a:ext cx="560711" cy="1828800"/>
                  <a:chOff x="6765584" y="990600"/>
                  <a:chExt cx="1083016" cy="3532339"/>
                </a:xfrm>
              </p:grpSpPr>
              <p:sp>
                <p:nvSpPr>
                  <p:cNvPr id="105" name="Moon 10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2972959">
                  <a:off x="8598363" y="2330596"/>
                  <a:ext cx="560711" cy="1828800"/>
                  <a:chOff x="6765584" y="990600"/>
                  <a:chExt cx="1083016" cy="3532339"/>
                </a:xfrm>
              </p:grpSpPr>
              <p:sp>
                <p:nvSpPr>
                  <p:cNvPr id="100" name="Moon 9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21057775">
                  <a:off x="7936516" y="1124339"/>
                  <a:ext cx="560711" cy="2493875"/>
                  <a:chOff x="6765584" y="990600"/>
                  <a:chExt cx="1083016" cy="3532339"/>
                </a:xfrm>
              </p:grpSpPr>
              <p:sp>
                <p:nvSpPr>
                  <p:cNvPr id="95" name="Moon 9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1547556">
                  <a:off x="8354077" y="3318090"/>
                  <a:ext cx="560711" cy="1828800"/>
                  <a:chOff x="6765584" y="990600"/>
                  <a:chExt cx="1083016" cy="3532339"/>
                </a:xfrm>
              </p:grpSpPr>
              <p:sp>
                <p:nvSpPr>
                  <p:cNvPr id="90" name="Moon 8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9650881">
                  <a:off x="7610042" y="3969898"/>
                  <a:ext cx="560711" cy="1828800"/>
                  <a:chOff x="6765584" y="990600"/>
                  <a:chExt cx="1083016" cy="3532339"/>
                </a:xfrm>
              </p:grpSpPr>
              <p:sp>
                <p:nvSpPr>
                  <p:cNvPr id="85" name="Moon 8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949119" flipH="1">
                  <a:off x="8372043" y="3969897"/>
                  <a:ext cx="560711" cy="1828800"/>
                  <a:chOff x="6765584" y="990600"/>
                  <a:chExt cx="1083016" cy="3532339"/>
                </a:xfrm>
              </p:grpSpPr>
              <p:sp>
                <p:nvSpPr>
                  <p:cNvPr id="80" name="Moon 7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ounded Rectangle 58"/>
              <p:cNvSpPr/>
              <p:nvPr/>
            </p:nvSpPr>
            <p:spPr>
              <a:xfrm>
                <a:off x="2924979" y="3610581"/>
                <a:ext cx="374470"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299449" y="3623253"/>
                <a:ext cx="35815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597185" y="3621923"/>
                <a:ext cx="33267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904853" y="3418601"/>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218362" y="3409893"/>
                <a:ext cx="422818"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597185" y="3414246"/>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509923" y="3805742"/>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317965" y="3831771"/>
                <a:ext cx="276611" cy="11321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965637" y="3810096"/>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1281" y="3927566"/>
                <a:ext cx="931449" cy="9579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913384" y="3365863"/>
                <a:ext cx="1014182" cy="8273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1928098" flipH="1">
              <a:off x="2594620" y="3012056"/>
              <a:ext cx="225149" cy="296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ectangle 198"/>
          <p:cNvSpPr/>
          <p:nvPr/>
        </p:nvSpPr>
        <p:spPr>
          <a:xfrm>
            <a:off x="3856889" y="3181095"/>
            <a:ext cx="4562946" cy="1477328"/>
          </a:xfrm>
          <a:prstGeom prst="rect">
            <a:avLst/>
          </a:prstGeom>
        </p:spPr>
        <p:txBody>
          <a:bodyPr wrap="square">
            <a:spAutoFit/>
          </a:bodyPr>
          <a:lstStyle/>
          <a:p>
            <a:r>
              <a:rPr lang="en-US" i="1" dirty="0">
                <a:solidFill>
                  <a:srgbClr val="FFFF00"/>
                </a:solidFill>
                <a:latin typeface="Calibri" panose="020F0502020204030204" pitchFamily="34" charset="0"/>
              </a:rPr>
              <a:t>Not as Cain, who was of that wicked one, and slew his brother. And wherefore slew he him? Because his own works were evil, and his brother’s righteous.</a:t>
            </a:r>
          </a:p>
          <a:p>
            <a:pPr algn="ctr"/>
            <a:r>
              <a:rPr lang="en-US" i="1" dirty="0">
                <a:solidFill>
                  <a:srgbClr val="FFFF00"/>
                </a:solidFill>
                <a:latin typeface="Calibri" panose="020F0502020204030204" pitchFamily="34" charset="0"/>
              </a:rPr>
              <a:t>1 John 3:12</a:t>
            </a:r>
          </a:p>
        </p:txBody>
      </p:sp>
    </p:spTree>
    <p:extLst>
      <p:ext uri="{BB962C8B-B14F-4D97-AF65-F5344CB8AC3E}">
        <p14:creationId xmlns:p14="http://schemas.microsoft.com/office/powerpoint/2010/main" val="131774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Warning</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5:22-26</a:t>
            </a:r>
          </a:p>
        </p:txBody>
      </p:sp>
      <p:sp>
        <p:nvSpPr>
          <p:cNvPr id="11" name="Rectangle 10"/>
          <p:cNvSpPr/>
          <p:nvPr/>
        </p:nvSpPr>
        <p:spPr>
          <a:xfrm>
            <a:off x="257965" y="1895775"/>
            <a:ext cx="7147388" cy="3662541"/>
          </a:xfrm>
          <a:prstGeom prst="rect">
            <a:avLst/>
          </a:prstGeom>
        </p:spPr>
        <p:txBody>
          <a:bodyPr wrap="square">
            <a:spAutoFit/>
          </a:bodyPr>
          <a:lstStyle/>
          <a:p>
            <a:r>
              <a:rPr lang="en-US" sz="2000" dirty="0">
                <a:solidFill>
                  <a:schemeClr val="bg1"/>
                </a:solidFill>
                <a:latin typeface="Calibri" panose="020F0502020204030204" pitchFamily="34" charset="0"/>
              </a:rPr>
              <a:t>“There seems to be no end to the Savior’s desire to lead us to safety. And there is constancy in the way He shows us the path. He calls by more than one means so that it will reach those willing to accept it.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And those means always include sending the message by the mouths of His prophets whenever people have qualified to have the prophets of God among them.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Those authorized servants are always charged with warning the people, telling them the way to safety.”</a:t>
            </a:r>
          </a:p>
          <a:p>
            <a:r>
              <a:rPr lang="en-US" sz="1200" dirty="0">
                <a:solidFill>
                  <a:schemeClr val="bg1"/>
                </a:solidFill>
                <a:latin typeface="Calibri" panose="020F0502020204030204" pitchFamily="34" charset="0"/>
              </a:rPr>
              <a:t>Henry B. </a:t>
            </a:r>
            <a:r>
              <a:rPr lang="en-US" sz="1200" dirty="0" err="1">
                <a:solidFill>
                  <a:schemeClr val="bg1"/>
                </a:solidFill>
                <a:latin typeface="Calibri" panose="020F0502020204030204" pitchFamily="34" charset="0"/>
              </a:rPr>
              <a:t>Eyring</a:t>
            </a:r>
            <a:endParaRPr lang="en-US" sz="1200" dirty="0">
              <a:solidFill>
                <a:schemeClr val="bg1"/>
              </a:solidFill>
              <a:latin typeface="Calibri" panose="020F0502020204030204" pitchFamily="34" charset="0"/>
            </a:endParaRPr>
          </a:p>
        </p:txBody>
      </p:sp>
      <p:sp>
        <p:nvSpPr>
          <p:cNvPr id="3" name="Rectangle 2"/>
          <p:cNvSpPr/>
          <p:nvPr/>
        </p:nvSpPr>
        <p:spPr>
          <a:xfrm>
            <a:off x="2430659" y="1003047"/>
            <a:ext cx="9949387" cy="369332"/>
          </a:xfrm>
          <a:prstGeom prst="rect">
            <a:avLst/>
          </a:prstGeom>
        </p:spPr>
        <p:txBody>
          <a:bodyPr wrap="square">
            <a:spAutoFit/>
          </a:bodyPr>
          <a:lstStyle/>
          <a:p>
            <a:r>
              <a:rPr lang="en-US" dirty="0">
                <a:solidFill>
                  <a:schemeClr val="bg1"/>
                </a:solidFill>
                <a:latin typeface="Calibri" panose="020F0502020204030204" pitchFamily="34" charset="0"/>
              </a:rPr>
              <a:t>Cain rejected the warnings from the Lord and listened to the advice of Satan</a:t>
            </a:r>
            <a:endParaRPr lang="en-US" dirty="0">
              <a:solidFill>
                <a:schemeClr val="bg1"/>
              </a:solidFill>
            </a:endParaRPr>
          </a:p>
        </p:txBody>
      </p:sp>
      <p:pic>
        <p:nvPicPr>
          <p:cNvPr id="4098" name="Picture 2" descr="http://onboardly.com/wp-content/uploads/2014/04/accept_reject_312x212_587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368" y="1557471"/>
            <a:ext cx="3894616" cy="21695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412" y="4083761"/>
            <a:ext cx="1959864" cy="2443467"/>
          </a:xfrm>
          <a:prstGeom prst="rect">
            <a:avLst/>
          </a:prstGeom>
        </p:spPr>
      </p:pic>
    </p:spTree>
    <p:extLst>
      <p:ext uri="{BB962C8B-B14F-4D97-AF65-F5344CB8AC3E}">
        <p14:creationId xmlns:p14="http://schemas.microsoft.com/office/powerpoint/2010/main" val="18455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Perdition</a:t>
            </a:r>
          </a:p>
        </p:txBody>
      </p:sp>
      <p:sp>
        <p:nvSpPr>
          <p:cNvPr id="73" name="TextBox 72"/>
          <p:cNvSpPr txBox="1"/>
          <p:nvPr/>
        </p:nvSpPr>
        <p:spPr>
          <a:xfrm>
            <a:off x="-1" y="6438428"/>
            <a:ext cx="2833353" cy="369332"/>
          </a:xfrm>
          <a:prstGeom prst="rect">
            <a:avLst/>
          </a:prstGeom>
          <a:noFill/>
        </p:spPr>
        <p:txBody>
          <a:bodyPr wrap="square" rtlCol="0">
            <a:spAutoFit/>
          </a:bodyPr>
          <a:lstStyle/>
          <a:p>
            <a:r>
              <a:rPr lang="en-US" dirty="0">
                <a:solidFill>
                  <a:schemeClr val="bg1"/>
                </a:solidFill>
              </a:rPr>
              <a:t>Moses 5:23-24, 29-30</a:t>
            </a:r>
          </a:p>
        </p:txBody>
      </p:sp>
      <p:sp>
        <p:nvSpPr>
          <p:cNvPr id="46" name="Rectangle 45"/>
          <p:cNvSpPr/>
          <p:nvPr/>
        </p:nvSpPr>
        <p:spPr>
          <a:xfrm>
            <a:off x="4243452" y="900924"/>
            <a:ext cx="4562946" cy="400110"/>
          </a:xfrm>
          <a:prstGeom prst="rect">
            <a:avLst/>
          </a:prstGeom>
        </p:spPr>
        <p:txBody>
          <a:bodyPr wrap="square">
            <a:spAutoFit/>
          </a:bodyPr>
          <a:lstStyle/>
          <a:p>
            <a:r>
              <a:rPr lang="en-US" sz="2000" dirty="0">
                <a:solidFill>
                  <a:schemeClr val="bg1"/>
                </a:solidFill>
                <a:latin typeface="Calibri" panose="020F0502020204030204" pitchFamily="34" charset="0"/>
              </a:rPr>
              <a:t>Latin—</a:t>
            </a:r>
            <a:r>
              <a:rPr lang="en-US" sz="2000" dirty="0" err="1">
                <a:solidFill>
                  <a:schemeClr val="bg1"/>
                </a:solidFill>
                <a:latin typeface="Calibri" panose="020F0502020204030204" pitchFamily="34" charset="0"/>
              </a:rPr>
              <a:t>perditus</a:t>
            </a:r>
            <a:r>
              <a:rPr lang="en-US" sz="2000" dirty="0">
                <a:solidFill>
                  <a:schemeClr val="bg1"/>
                </a:solidFill>
                <a:latin typeface="Calibri" panose="020F0502020204030204" pitchFamily="34" charset="0"/>
              </a:rPr>
              <a:t>—meaning lost</a:t>
            </a:r>
            <a:endParaRPr lang="en-US" sz="2000" dirty="0">
              <a:solidFill>
                <a:schemeClr val="bg1"/>
              </a:solidFill>
            </a:endParaRPr>
          </a:p>
        </p:txBody>
      </p:sp>
      <p:sp>
        <p:nvSpPr>
          <p:cNvPr id="7" name="Rectangle 6"/>
          <p:cNvSpPr/>
          <p:nvPr/>
        </p:nvSpPr>
        <p:spPr>
          <a:xfrm>
            <a:off x="508258" y="1664146"/>
            <a:ext cx="4562946" cy="923330"/>
          </a:xfrm>
          <a:prstGeom prst="rect">
            <a:avLst/>
          </a:prstGeom>
        </p:spPr>
        <p:txBody>
          <a:bodyPr wrap="square">
            <a:spAutoFit/>
          </a:bodyPr>
          <a:lstStyle/>
          <a:p>
            <a:r>
              <a:rPr lang="en-US" dirty="0">
                <a:solidFill>
                  <a:schemeClr val="bg1"/>
                </a:solidFill>
                <a:latin typeface="Calibri" panose="020F0502020204030204" pitchFamily="34" charset="0"/>
              </a:rPr>
              <a:t>The companion to Satan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Turned back away from God</a:t>
            </a:r>
            <a:endParaRPr lang="en-US" dirty="0">
              <a:solidFill>
                <a:schemeClr val="bg1"/>
              </a:solidFill>
            </a:endParaRPr>
          </a:p>
        </p:txBody>
      </p:sp>
      <p:sp>
        <p:nvSpPr>
          <p:cNvPr id="11" name="Rectangle 10"/>
          <p:cNvSpPr/>
          <p:nvPr/>
        </p:nvSpPr>
        <p:spPr>
          <a:xfrm>
            <a:off x="7241762" y="3693307"/>
            <a:ext cx="4562946" cy="2246769"/>
          </a:xfrm>
          <a:prstGeom prst="rect">
            <a:avLst/>
          </a:prstGeom>
        </p:spPr>
        <p:txBody>
          <a:bodyPr wrap="square">
            <a:spAutoFit/>
          </a:bodyPr>
          <a:lstStyle/>
          <a:p>
            <a:pPr algn="ctr"/>
            <a:r>
              <a:rPr lang="en-US" sz="2000" dirty="0">
                <a:solidFill>
                  <a:schemeClr val="bg1"/>
                </a:solidFill>
                <a:latin typeface="Calibri" panose="020F0502020204030204" pitchFamily="34" charset="0"/>
              </a:rPr>
              <a:t>Satan’s Offer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prospect that Cain would hold power over Satan was frightful and would lead to serious consequences…a person with a body holds power over one who does not posses a body.</a:t>
            </a:r>
            <a:endParaRPr lang="en-US" sz="2000" dirty="0">
              <a:solidFill>
                <a:schemeClr val="bg1"/>
              </a:solidFill>
            </a:endParaRPr>
          </a:p>
        </p:txBody>
      </p:sp>
      <p:sp>
        <p:nvSpPr>
          <p:cNvPr id="3" name="Rectangle 2"/>
          <p:cNvSpPr/>
          <p:nvPr/>
        </p:nvSpPr>
        <p:spPr>
          <a:xfrm>
            <a:off x="508258" y="2781593"/>
            <a:ext cx="7408816" cy="369332"/>
          </a:xfrm>
          <a:prstGeom prst="rect">
            <a:avLst/>
          </a:prstGeom>
        </p:spPr>
        <p:txBody>
          <a:bodyPr wrap="square">
            <a:spAutoFit/>
          </a:bodyPr>
          <a:lstStyle/>
          <a:p>
            <a:r>
              <a:rPr lang="en-US" dirty="0">
                <a:solidFill>
                  <a:schemeClr val="bg1"/>
                </a:solidFill>
                <a:latin typeface="Calibri" panose="020F0502020204030204" pitchFamily="34" charset="0"/>
              </a:rPr>
              <a:t>Those who are not redeemed by the Atonement of Jesus Christ.</a:t>
            </a:r>
            <a:endParaRPr lang="en-US" dirty="0">
              <a:solidFill>
                <a:schemeClr val="bg1"/>
              </a:solidFill>
            </a:endParaRPr>
          </a:p>
        </p:txBody>
      </p:sp>
      <p:pic>
        <p:nvPicPr>
          <p:cNvPr id="8" name="Picture 7">
            <a:extLst>
              <a:ext uri="{FF2B5EF4-FFF2-40B4-BE49-F238E27FC236}">
                <a16:creationId xmlns:a16="http://schemas.microsoft.com/office/drawing/2014/main" id="{C75D9C91-45B5-B1E4-8488-332752B71D6D}"/>
              </a:ext>
            </a:extLst>
          </p:cNvPr>
          <p:cNvPicPr>
            <a:picLocks noChangeAspect="1"/>
          </p:cNvPicPr>
          <p:nvPr/>
        </p:nvPicPr>
        <p:blipFill>
          <a:blip r:embed="rId3">
            <a:extLst>
              <a:ext uri="{28A0092B-C50C-407E-A947-70E740481C1C}">
                <a14:useLocalDpi xmlns:a14="http://schemas.microsoft.com/office/drawing/2010/main" val="0"/>
              </a:ext>
            </a:extLst>
          </a:blip>
          <a:srcRect b="44481"/>
          <a:stretch>
            <a:fillRect/>
          </a:stretch>
        </p:blipFill>
        <p:spPr>
          <a:xfrm>
            <a:off x="2245731" y="3467895"/>
            <a:ext cx="4543425" cy="2797439"/>
          </a:xfrm>
          <a:prstGeom prst="rect">
            <a:avLst/>
          </a:prstGeom>
        </p:spPr>
      </p:pic>
    </p:spTree>
    <p:extLst>
      <p:ext uri="{BB962C8B-B14F-4D97-AF65-F5344CB8AC3E}">
        <p14:creationId xmlns:p14="http://schemas.microsoft.com/office/powerpoint/2010/main" val="42497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Murder</a:t>
            </a:r>
          </a:p>
        </p:txBody>
      </p:sp>
      <p:sp>
        <p:nvSpPr>
          <p:cNvPr id="73" name="TextBox 72"/>
          <p:cNvSpPr txBox="1"/>
          <p:nvPr/>
        </p:nvSpPr>
        <p:spPr>
          <a:xfrm>
            <a:off x="-1" y="6438428"/>
            <a:ext cx="3979573" cy="369332"/>
          </a:xfrm>
          <a:prstGeom prst="rect">
            <a:avLst/>
          </a:prstGeom>
          <a:noFill/>
        </p:spPr>
        <p:txBody>
          <a:bodyPr wrap="square" rtlCol="0">
            <a:spAutoFit/>
          </a:bodyPr>
          <a:lstStyle/>
          <a:p>
            <a:r>
              <a:rPr lang="en-US" dirty="0">
                <a:solidFill>
                  <a:schemeClr val="bg1"/>
                </a:solidFill>
              </a:rPr>
              <a:t>Moses 5:32-37  Genesis 4:8</a:t>
            </a:r>
          </a:p>
        </p:txBody>
      </p:sp>
      <p:sp>
        <p:nvSpPr>
          <p:cNvPr id="46" name="Rectangle 45"/>
          <p:cNvSpPr/>
          <p:nvPr/>
        </p:nvSpPr>
        <p:spPr>
          <a:xfrm>
            <a:off x="672231" y="1768230"/>
            <a:ext cx="4562946" cy="3046988"/>
          </a:xfrm>
          <a:prstGeom prst="rect">
            <a:avLst/>
          </a:prstGeom>
        </p:spPr>
        <p:txBody>
          <a:bodyPr wrap="square">
            <a:spAutoFit/>
          </a:bodyPr>
          <a:lstStyle/>
          <a:p>
            <a:r>
              <a:rPr lang="en-US" sz="2000" dirty="0">
                <a:solidFill>
                  <a:schemeClr val="bg1"/>
                </a:solidFill>
                <a:latin typeface="Calibri" panose="020F0502020204030204" pitchFamily="34" charset="0"/>
              </a:rPr>
              <a:t>“Cain chose knowingly but not intelligently that he killed his brother, not so much for his flocks as for the glory of being Master Mahan. Not so much with the expectancy of obtaining his brother’s worldly possessions, but to cut off without posterity that righteous brother, and, because Satan had commanded him.”</a:t>
            </a:r>
          </a:p>
          <a:p>
            <a:r>
              <a:rPr lang="en-US" sz="1200" dirty="0">
                <a:solidFill>
                  <a:schemeClr val="bg1"/>
                </a:solidFill>
                <a:latin typeface="Calibri" panose="020F0502020204030204" pitchFamily="34" charset="0"/>
              </a:rPr>
              <a:t>Joseph Fielding Smith</a:t>
            </a:r>
            <a:endParaRPr lang="en-US" sz="1200" dirty="0">
              <a:solidFill>
                <a:schemeClr val="bg1"/>
              </a:solidFill>
            </a:endParaRPr>
          </a:p>
        </p:txBody>
      </p:sp>
      <p:pic>
        <p:nvPicPr>
          <p:cNvPr id="2050" name="Picture 2" descr="http://www.firstfoundationministries.com/uploads/1/9/8/1/19811983/1378683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94195"/>
            <a:ext cx="3819525" cy="286702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5125791" y="4740555"/>
            <a:ext cx="6220495" cy="1384995"/>
          </a:xfrm>
          <a:prstGeom prst="rect">
            <a:avLst/>
          </a:prstGeom>
        </p:spPr>
        <p:txBody>
          <a:bodyPr wrap="square">
            <a:spAutoFit/>
          </a:bodyPr>
          <a:lstStyle/>
          <a:p>
            <a:r>
              <a:rPr lang="en-US" sz="2400" dirty="0">
                <a:solidFill>
                  <a:schemeClr val="bg1"/>
                </a:solidFill>
                <a:latin typeface="Calibri" panose="020F0502020204030204" pitchFamily="34" charset="0"/>
              </a:rPr>
              <a:t>“The difference between God and the devil is that God Creates and organizes while the whole study of the devil is to destroy.”</a:t>
            </a:r>
          </a:p>
          <a:p>
            <a:r>
              <a:rPr lang="en-US" sz="1200" dirty="0">
                <a:solidFill>
                  <a:schemeClr val="bg1"/>
                </a:solidFill>
                <a:latin typeface="Calibri" panose="020F0502020204030204" pitchFamily="34" charset="0"/>
              </a:rPr>
              <a:t>Brigham Young</a:t>
            </a:r>
            <a:endParaRPr lang="en-US" sz="1200" dirty="0">
              <a:solidFill>
                <a:schemeClr val="bg1"/>
              </a:solidFill>
            </a:endParaRPr>
          </a:p>
        </p:txBody>
      </p:sp>
      <p:pic>
        <p:nvPicPr>
          <p:cNvPr id="3" name="Picture 2">
            <a:extLst>
              <a:ext uri="{FF2B5EF4-FFF2-40B4-BE49-F238E27FC236}">
                <a16:creationId xmlns:a16="http://schemas.microsoft.com/office/drawing/2014/main" id="{728F0E76-5FC9-4E4D-9266-785085AFC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81" y="127370"/>
            <a:ext cx="952500" cy="1266825"/>
          </a:xfrm>
          <a:prstGeom prst="rect">
            <a:avLst/>
          </a:prstGeom>
        </p:spPr>
      </p:pic>
      <p:pic>
        <p:nvPicPr>
          <p:cNvPr id="5" name="Picture 4">
            <a:extLst>
              <a:ext uri="{FF2B5EF4-FFF2-40B4-BE49-F238E27FC236}">
                <a16:creationId xmlns:a16="http://schemas.microsoft.com/office/drawing/2014/main" id="{9E53B117-BD12-4704-B384-D5B29F171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522" y="5433052"/>
            <a:ext cx="920496" cy="1310640"/>
          </a:xfrm>
          <a:prstGeom prst="rect">
            <a:avLst/>
          </a:prstGeom>
        </p:spPr>
      </p:pic>
    </p:spTree>
    <p:extLst>
      <p:ext uri="{BB962C8B-B14F-4D97-AF65-F5344CB8AC3E}">
        <p14:creationId xmlns:p14="http://schemas.microsoft.com/office/powerpoint/2010/main" val="30497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My Brother’s Keeper</a:t>
            </a:r>
          </a:p>
        </p:txBody>
      </p:sp>
      <p:sp>
        <p:nvSpPr>
          <p:cNvPr id="73" name="TextBox 72"/>
          <p:cNvSpPr txBox="1"/>
          <p:nvPr/>
        </p:nvSpPr>
        <p:spPr>
          <a:xfrm>
            <a:off x="-1" y="6438428"/>
            <a:ext cx="5267460" cy="369332"/>
          </a:xfrm>
          <a:prstGeom prst="rect">
            <a:avLst/>
          </a:prstGeom>
          <a:noFill/>
        </p:spPr>
        <p:txBody>
          <a:bodyPr wrap="square" rtlCol="0">
            <a:spAutoFit/>
          </a:bodyPr>
          <a:lstStyle/>
          <a:p>
            <a:r>
              <a:rPr lang="en-US" dirty="0">
                <a:solidFill>
                  <a:schemeClr val="bg1"/>
                </a:solidFill>
              </a:rPr>
              <a:t>Moses 5:34  Genesis 4:9 Elder Dallin H. Oaks</a:t>
            </a:r>
          </a:p>
        </p:txBody>
      </p:sp>
      <p:sp>
        <p:nvSpPr>
          <p:cNvPr id="46" name="Rectangle 45"/>
          <p:cNvSpPr/>
          <p:nvPr/>
        </p:nvSpPr>
        <p:spPr>
          <a:xfrm>
            <a:off x="491483" y="1284309"/>
            <a:ext cx="5414599" cy="1569660"/>
          </a:xfrm>
          <a:prstGeom prst="rect">
            <a:avLst/>
          </a:prstGeom>
        </p:spPr>
        <p:txBody>
          <a:bodyPr wrap="square">
            <a:spAutoFit/>
          </a:bodyPr>
          <a:lstStyle/>
          <a:p>
            <a:r>
              <a:rPr lang="en-US" sz="2400" dirty="0">
                <a:solidFill>
                  <a:schemeClr val="bg1"/>
                </a:solidFill>
                <a:latin typeface="Calibri" panose="020F0502020204030204" pitchFamily="34" charset="0"/>
              </a:rPr>
              <a:t>“…are we responsible to look after the well-being of our neighbors as we seek to earn our daily bread? The Savior’s Golden Rule say we are. Satan says we are not.”</a:t>
            </a:r>
          </a:p>
        </p:txBody>
      </p:sp>
      <p:pic>
        <p:nvPicPr>
          <p:cNvPr id="5122" name="Picture 2" descr="http://dragonldw.net/wp-content/uploads/2012/11/silhouette-of-bo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00" y="3357623"/>
            <a:ext cx="2209860" cy="2946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41552" y="3570267"/>
            <a:ext cx="7595256" cy="2677656"/>
          </a:xfrm>
          <a:prstGeom prst="rect">
            <a:avLst/>
          </a:prstGeom>
        </p:spPr>
        <p:txBody>
          <a:bodyPr wrap="square">
            <a:spAutoFit/>
          </a:bodyPr>
          <a:lstStyle/>
          <a:p>
            <a:r>
              <a:rPr lang="en-US" sz="2400" dirty="0">
                <a:solidFill>
                  <a:schemeClr val="bg1"/>
                </a:solidFill>
                <a:latin typeface="Calibri" panose="020F0502020204030204" pitchFamily="34" charset="0"/>
              </a:rPr>
              <a:t>“Tempted of Satan, some have followed the example of Cain. They covet property and then sin to obtain it. The sin may be murder, robbery, or theft. It may be fraud or deception. It may even be some clever but legal manipulation of facts or influence to take unfair advantage of another. Always the excuse is the same: “Am I my brother’s keeper?”</a:t>
            </a:r>
            <a:endParaRPr lang="en-US" sz="2400" dirty="0">
              <a:solidFill>
                <a:schemeClr val="bg1"/>
              </a:solidFill>
            </a:endParaRPr>
          </a:p>
        </p:txBody>
      </p:sp>
      <p:pic>
        <p:nvPicPr>
          <p:cNvPr id="5124" name="Picture 4" descr="http://ak9.picdn.net/shutterstock/videos/804244/preview/stock-footage-boys-play-a-silhouette-sunr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719" y="1268852"/>
            <a:ext cx="38100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A32494-AAF8-4D14-9DFB-646732636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67" y="136261"/>
            <a:ext cx="966788" cy="1204913"/>
          </a:xfrm>
          <a:prstGeom prst="rect">
            <a:avLst/>
          </a:prstGeom>
        </p:spPr>
      </p:pic>
    </p:spTree>
    <p:extLst>
      <p:ext uri="{BB962C8B-B14F-4D97-AF65-F5344CB8AC3E}">
        <p14:creationId xmlns:p14="http://schemas.microsoft.com/office/powerpoint/2010/main" val="29900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Curse of Cain</a:t>
            </a:r>
          </a:p>
        </p:txBody>
      </p:sp>
      <p:sp>
        <p:nvSpPr>
          <p:cNvPr id="73" name="TextBox 72"/>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5:36-41  Genesis 11-15</a:t>
            </a:r>
          </a:p>
        </p:txBody>
      </p:sp>
      <p:sp>
        <p:nvSpPr>
          <p:cNvPr id="46" name="Rectangle 45"/>
          <p:cNvSpPr/>
          <p:nvPr/>
        </p:nvSpPr>
        <p:spPr>
          <a:xfrm>
            <a:off x="6508124" y="1081570"/>
            <a:ext cx="5414599" cy="1107996"/>
          </a:xfrm>
          <a:prstGeom prst="rect">
            <a:avLst/>
          </a:prstGeom>
        </p:spPr>
        <p:txBody>
          <a:bodyPr wrap="square">
            <a:spAutoFit/>
          </a:bodyPr>
          <a:lstStyle/>
          <a:p>
            <a:r>
              <a:rPr lang="en-US" dirty="0">
                <a:solidFill>
                  <a:schemeClr val="bg1"/>
                </a:solidFill>
                <a:latin typeface="Calibri" panose="020F0502020204030204" pitchFamily="34" charset="0"/>
              </a:rPr>
              <a:t>“The taking of life was condemned when Cain slew Abel, and for his dreadful sin Can was punished far worse than to have been put to death.”</a:t>
            </a:r>
          </a:p>
          <a:p>
            <a:r>
              <a:rPr lang="en-US" sz="1200" dirty="0">
                <a:solidFill>
                  <a:schemeClr val="bg1"/>
                </a:solidFill>
                <a:latin typeface="Calibri" panose="020F0502020204030204" pitchFamily="34" charset="0"/>
              </a:rPr>
              <a:t>Joseph Fielding Smith</a:t>
            </a:r>
          </a:p>
        </p:txBody>
      </p:sp>
      <p:sp>
        <p:nvSpPr>
          <p:cNvPr id="3" name="Rectangle 2"/>
          <p:cNvSpPr/>
          <p:nvPr/>
        </p:nvSpPr>
        <p:spPr>
          <a:xfrm>
            <a:off x="269277" y="1536174"/>
            <a:ext cx="6096000" cy="3785652"/>
          </a:xfrm>
          <a:prstGeom prst="rect">
            <a:avLst/>
          </a:prstGeom>
        </p:spPr>
        <p:txBody>
          <a:bodyPr>
            <a:spAutoFit/>
          </a:bodyPr>
          <a:lstStyle/>
          <a:p>
            <a:r>
              <a:rPr lang="en-US" sz="2000" dirty="0">
                <a:solidFill>
                  <a:schemeClr val="bg1"/>
                </a:solidFill>
                <a:latin typeface="Calibri" panose="020F0502020204030204" pitchFamily="34" charset="0"/>
              </a:rPr>
              <a:t>The </a:t>
            </a:r>
            <a:r>
              <a:rPr lang="en-US" sz="2000" i="1" dirty="0">
                <a:solidFill>
                  <a:schemeClr val="bg1"/>
                </a:solidFill>
                <a:latin typeface="Calibri" panose="020F0502020204030204" pitchFamily="34" charset="0"/>
              </a:rPr>
              <a:t>mark</a:t>
            </a:r>
            <a:r>
              <a:rPr lang="en-US" sz="2000" dirty="0">
                <a:solidFill>
                  <a:schemeClr val="bg1"/>
                </a:solidFill>
                <a:latin typeface="Calibri" panose="020F0502020204030204" pitchFamily="34" charset="0"/>
              </a:rPr>
              <a:t> set upon Cain was not the same thing as the </a:t>
            </a:r>
            <a:r>
              <a:rPr lang="en-US" sz="2000" i="1" dirty="0">
                <a:solidFill>
                  <a:schemeClr val="bg1"/>
                </a:solidFill>
                <a:latin typeface="Calibri" panose="020F0502020204030204" pitchFamily="34" charset="0"/>
              </a:rPr>
              <a:t>curse</a:t>
            </a:r>
            <a:r>
              <a:rPr lang="en-US" sz="2000" dirty="0">
                <a:solidFill>
                  <a:schemeClr val="bg1"/>
                </a:solidFill>
                <a:latin typeface="Calibri" panose="020F0502020204030204" pitchFamily="34" charset="0"/>
              </a:rPr>
              <a:t> that he received.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Cain was cursed as a result of his wickedness.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curse included being “shut out from the presence of the Lord” he mark was a token or reminder of the curse, used to distinguish him as the one who had been cursed by the Lord.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mark was placed upon Cain so that no one finding him would kill him. </a:t>
            </a:r>
            <a:r>
              <a:rPr lang="en-US" sz="1200" dirty="0">
                <a:solidFill>
                  <a:schemeClr val="bg1"/>
                </a:solidFill>
                <a:latin typeface="Calibri" panose="020F0502020204030204" pitchFamily="34" charset="0"/>
              </a:rPr>
              <a:t>(Manual)</a:t>
            </a:r>
            <a:endParaRPr lang="en-US" sz="1200" dirty="0">
              <a:solidFill>
                <a:schemeClr val="bg1"/>
              </a:solidFill>
            </a:endParaRPr>
          </a:p>
        </p:txBody>
      </p:sp>
      <p:pic>
        <p:nvPicPr>
          <p:cNvPr id="4" name="Picture 3">
            <a:extLst>
              <a:ext uri="{FF2B5EF4-FFF2-40B4-BE49-F238E27FC236}">
                <a16:creationId xmlns:a16="http://schemas.microsoft.com/office/drawing/2014/main" id="{0B14E53A-C2DC-B9B8-0294-AAD17FAB5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196" y="2623429"/>
            <a:ext cx="3655337" cy="3595680"/>
          </a:xfrm>
          <a:prstGeom prst="rect">
            <a:avLst/>
          </a:prstGeom>
        </p:spPr>
      </p:pic>
    </p:spTree>
    <p:extLst>
      <p:ext uri="{BB962C8B-B14F-4D97-AF65-F5344CB8AC3E}">
        <p14:creationId xmlns:p14="http://schemas.microsoft.com/office/powerpoint/2010/main" val="7211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To Wander</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5:41 Genesis 4:14</a:t>
            </a:r>
          </a:p>
        </p:txBody>
      </p:sp>
      <p:sp>
        <p:nvSpPr>
          <p:cNvPr id="2" name="Rectangle 1"/>
          <p:cNvSpPr/>
          <p:nvPr/>
        </p:nvSpPr>
        <p:spPr>
          <a:xfrm>
            <a:off x="3336434" y="895355"/>
            <a:ext cx="4505144" cy="369332"/>
          </a:xfrm>
          <a:prstGeom prst="rect">
            <a:avLst/>
          </a:prstGeom>
        </p:spPr>
        <p:txBody>
          <a:bodyPr wrap="none">
            <a:spAutoFit/>
          </a:bodyPr>
          <a:lstStyle/>
          <a:p>
            <a:r>
              <a:rPr lang="en-US" dirty="0">
                <a:solidFill>
                  <a:schemeClr val="bg1"/>
                </a:solidFill>
                <a:latin typeface="Calibri" panose="020F0502020204030204" pitchFamily="34" charset="0"/>
              </a:rPr>
              <a:t>Some of Cain’s descendants chose wickedness</a:t>
            </a:r>
            <a:endParaRPr lang="en-US" dirty="0">
              <a:solidFill>
                <a:schemeClr val="bg1"/>
              </a:solidFill>
            </a:endParaRPr>
          </a:p>
        </p:txBody>
      </p:sp>
      <p:sp>
        <p:nvSpPr>
          <p:cNvPr id="37" name="Rectangle 36"/>
          <p:cNvSpPr/>
          <p:nvPr/>
        </p:nvSpPr>
        <p:spPr>
          <a:xfrm>
            <a:off x="7796297" y="1604836"/>
            <a:ext cx="3094565" cy="369332"/>
          </a:xfrm>
          <a:prstGeom prst="rect">
            <a:avLst/>
          </a:prstGeom>
        </p:spPr>
        <p:txBody>
          <a:bodyPr wrap="none">
            <a:spAutoFit/>
          </a:bodyPr>
          <a:lstStyle/>
          <a:p>
            <a:r>
              <a:rPr lang="en-US" dirty="0">
                <a:solidFill>
                  <a:schemeClr val="bg1"/>
                </a:solidFill>
                <a:latin typeface="Calibri" panose="020F0502020204030204" pitchFamily="34" charset="0"/>
              </a:rPr>
              <a:t>The Land of Nod—east of Eden</a:t>
            </a:r>
            <a:endParaRPr lang="en-US" dirty="0">
              <a:solidFill>
                <a:schemeClr val="bg1"/>
              </a:solidFill>
            </a:endParaRPr>
          </a:p>
        </p:txBody>
      </p:sp>
      <p:pic>
        <p:nvPicPr>
          <p:cNvPr id="8194" name="Picture 2" descr="http://thesestonewalls.com/wp-content/uploads/2010/02/Gordon-MacRae-Falsely-Accused-Priest-Land-of-Nod-East-of-E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44" y="2117556"/>
            <a:ext cx="4286250" cy="36385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733738" y="2117556"/>
            <a:ext cx="6096000" cy="2431435"/>
          </a:xfrm>
          <a:prstGeom prst="rect">
            <a:avLst/>
          </a:prstGeom>
          <a:ln>
            <a:noFill/>
          </a:ln>
        </p:spPr>
        <p:txBody>
          <a:bodyPr wrap="square">
            <a:spAutoFit/>
          </a:bodyPr>
          <a:lstStyle/>
          <a:p>
            <a:r>
              <a:rPr lang="en-US" sz="2000" dirty="0">
                <a:solidFill>
                  <a:schemeClr val="bg1"/>
                </a:solidFill>
                <a:latin typeface="Calibri" panose="020F0502020204030204" pitchFamily="34" charset="0"/>
              </a:rPr>
              <a:t>The “land of Nod” has no other reference in Scripture. It represents no known geographical name or place.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name seems to derive from the Hebrew, “</a:t>
            </a:r>
            <a:r>
              <a:rPr lang="en-US" sz="2000" dirty="0" err="1">
                <a:solidFill>
                  <a:schemeClr val="bg1"/>
                </a:solidFill>
                <a:latin typeface="Calibri" panose="020F0502020204030204" pitchFamily="34" charset="0"/>
              </a:rPr>
              <a:t>nad</a:t>
            </a:r>
            <a:r>
              <a:rPr lang="en-US" sz="2000" dirty="0">
                <a:solidFill>
                  <a:schemeClr val="bg1"/>
                </a:solidFill>
                <a:latin typeface="Calibri" panose="020F0502020204030204" pitchFamily="34" charset="0"/>
              </a:rPr>
              <a:t>,” which means “to wander.” Cain himself described his fate in just that way: “from thy face I shall be hidden; I shall be a fugitive and a wanderer on the earth.“</a:t>
            </a:r>
          </a:p>
          <a:p>
            <a:r>
              <a:rPr lang="en-US" sz="1200" dirty="0">
                <a:solidFill>
                  <a:schemeClr val="bg1"/>
                </a:solidFill>
                <a:latin typeface="Calibri" panose="020F0502020204030204" pitchFamily="34" charset="0"/>
              </a:rPr>
              <a:t>These stone walls</a:t>
            </a:r>
          </a:p>
        </p:txBody>
      </p:sp>
    </p:spTree>
    <p:extLst>
      <p:ext uri="{BB962C8B-B14F-4D97-AF65-F5344CB8AC3E}">
        <p14:creationId xmlns:p14="http://schemas.microsoft.com/office/powerpoint/2010/main" val="12529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Lord’s Warning VS Satan’s Temptation</a:t>
            </a:r>
          </a:p>
        </p:txBody>
      </p:sp>
      <p:grpSp>
        <p:nvGrpSpPr>
          <p:cNvPr id="8" name="Group 7"/>
          <p:cNvGrpSpPr/>
          <p:nvPr/>
        </p:nvGrpSpPr>
        <p:grpSpPr>
          <a:xfrm>
            <a:off x="277018" y="1205839"/>
            <a:ext cx="4206282" cy="2626279"/>
            <a:chOff x="228600" y="381000"/>
            <a:chExt cx="3505068" cy="2501531"/>
          </a:xfrm>
          <a:solidFill>
            <a:schemeClr val="accent1">
              <a:lumMod val="60000"/>
              <a:lumOff val="40000"/>
            </a:schemeClr>
          </a:solidFill>
        </p:grpSpPr>
        <p:grpSp>
          <p:nvGrpSpPr>
            <p:cNvPr id="9" name="Group 8"/>
            <p:cNvGrpSpPr/>
            <p:nvPr/>
          </p:nvGrpSpPr>
          <p:grpSpPr>
            <a:xfrm>
              <a:off x="228600" y="381000"/>
              <a:ext cx="3505068" cy="2501531"/>
              <a:chOff x="534986" y="381000"/>
              <a:chExt cx="2637111" cy="2501531"/>
            </a:xfrm>
            <a:grpFill/>
          </p:grpSpPr>
          <p:sp>
            <p:nvSpPr>
              <p:cNvPr id="11" name="Rectangle 10"/>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a:grpFill/>
            </p:grpSpPr>
            <p:sp>
              <p:nvSpPr>
                <p:cNvPr id="18" name="Oval 17"/>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a:grpFill/>
            </p:grpSpPr>
            <p:sp>
              <p:nvSpPr>
                <p:cNvPr id="14" name="Oval 13"/>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80217" y="1034956"/>
              <a:ext cx="2408287" cy="677964"/>
            </a:xfrm>
            <a:prstGeom prst="rect">
              <a:avLst/>
            </a:prstGeom>
            <a:noFill/>
          </p:spPr>
          <p:txBody>
            <a:bodyPr wrap="square">
              <a:spAutoFit/>
            </a:bodyPr>
            <a:lstStyle/>
            <a:p>
              <a:pPr algn="ctr"/>
              <a:r>
                <a:rPr lang="en-US" sz="2000" b="1" dirty="0"/>
                <a:t>If we hearken to the Lord’s warnings, then we will be accepted by Him. </a:t>
              </a:r>
              <a:endParaRPr lang="en-US" sz="2000" i="1" dirty="0"/>
            </a:p>
          </p:txBody>
        </p:sp>
      </p:grpSp>
      <p:grpSp>
        <p:nvGrpSpPr>
          <p:cNvPr id="22" name="Group 21"/>
          <p:cNvGrpSpPr/>
          <p:nvPr/>
        </p:nvGrpSpPr>
        <p:grpSpPr>
          <a:xfrm>
            <a:off x="6290927" y="1130648"/>
            <a:ext cx="4090900" cy="2730830"/>
            <a:chOff x="228600" y="381000"/>
            <a:chExt cx="3505068" cy="2501531"/>
          </a:xfrm>
          <a:solidFill>
            <a:schemeClr val="accent1">
              <a:lumMod val="60000"/>
              <a:lumOff val="40000"/>
            </a:schemeClr>
          </a:solidFill>
        </p:grpSpPr>
        <p:grpSp>
          <p:nvGrpSpPr>
            <p:cNvPr id="23" name="Group 22"/>
            <p:cNvGrpSpPr/>
            <p:nvPr/>
          </p:nvGrpSpPr>
          <p:grpSpPr>
            <a:xfrm>
              <a:off x="228600" y="381000"/>
              <a:ext cx="3505068" cy="2501531"/>
              <a:chOff x="534986" y="381000"/>
              <a:chExt cx="2637111" cy="2501531"/>
            </a:xfrm>
            <a:grpFill/>
          </p:grpSpPr>
          <p:sp>
            <p:nvSpPr>
              <p:cNvPr id="25" name="Rectangle 24"/>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34986" y="384805"/>
                <a:ext cx="457200" cy="2497726"/>
                <a:chOff x="533400" y="381000"/>
                <a:chExt cx="457200" cy="2497726"/>
              </a:xfrm>
              <a:grpFill/>
            </p:grpSpPr>
            <p:sp>
              <p:nvSpPr>
                <p:cNvPr id="32" name="Oval 31"/>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714897" y="381000"/>
                <a:ext cx="457200" cy="2497726"/>
                <a:chOff x="2714897" y="457200"/>
                <a:chExt cx="457200" cy="2497726"/>
              </a:xfrm>
              <a:grpFill/>
            </p:grpSpPr>
            <p:sp>
              <p:nvSpPr>
                <p:cNvPr id="28" name="Oval 27"/>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883389" y="942687"/>
              <a:ext cx="2188643" cy="677964"/>
            </a:xfrm>
            <a:prstGeom prst="rect">
              <a:avLst/>
            </a:prstGeom>
            <a:noFill/>
          </p:spPr>
          <p:txBody>
            <a:bodyPr wrap="square">
              <a:spAutoFit/>
            </a:bodyPr>
            <a:lstStyle/>
            <a:p>
              <a:pPr algn="ctr"/>
              <a:r>
                <a:rPr lang="en-US" sz="2000" b="1" dirty="0"/>
                <a:t>If we hearken to Satan’s temptations, our sins will be known by the Lord.</a:t>
              </a:r>
              <a:endParaRPr lang="en-US" sz="2000" i="1" dirty="0"/>
            </a:p>
          </p:txBody>
        </p:sp>
      </p:grpSp>
      <p:grpSp>
        <p:nvGrpSpPr>
          <p:cNvPr id="36" name="Group 35">
            <a:extLst>
              <a:ext uri="{FF2B5EF4-FFF2-40B4-BE49-F238E27FC236}">
                <a16:creationId xmlns:a16="http://schemas.microsoft.com/office/drawing/2014/main" id="{31BCC546-70E0-4D6C-AF87-84DC28AE7D5E}"/>
              </a:ext>
            </a:extLst>
          </p:cNvPr>
          <p:cNvGrpSpPr/>
          <p:nvPr/>
        </p:nvGrpSpPr>
        <p:grpSpPr>
          <a:xfrm>
            <a:off x="1736382" y="3822661"/>
            <a:ext cx="4217289" cy="2630279"/>
            <a:chOff x="228600" y="381000"/>
            <a:chExt cx="3505068" cy="2501531"/>
          </a:xfrm>
          <a:solidFill>
            <a:schemeClr val="accent1">
              <a:lumMod val="60000"/>
              <a:lumOff val="40000"/>
            </a:schemeClr>
          </a:solidFill>
        </p:grpSpPr>
        <p:grpSp>
          <p:nvGrpSpPr>
            <p:cNvPr id="37" name="Group 36">
              <a:extLst>
                <a:ext uri="{FF2B5EF4-FFF2-40B4-BE49-F238E27FC236}">
                  <a16:creationId xmlns:a16="http://schemas.microsoft.com/office/drawing/2014/main" id="{ECBE21B1-B60C-451D-84F5-5486175E0E6A}"/>
                </a:ext>
              </a:extLst>
            </p:cNvPr>
            <p:cNvGrpSpPr/>
            <p:nvPr/>
          </p:nvGrpSpPr>
          <p:grpSpPr>
            <a:xfrm>
              <a:off x="228600" y="381000"/>
              <a:ext cx="3505068" cy="2501531"/>
              <a:chOff x="534986" y="381000"/>
              <a:chExt cx="2637111" cy="2501531"/>
            </a:xfrm>
            <a:grpFill/>
          </p:grpSpPr>
          <p:sp>
            <p:nvSpPr>
              <p:cNvPr id="39" name="Rectangle 38">
                <a:extLst>
                  <a:ext uri="{FF2B5EF4-FFF2-40B4-BE49-F238E27FC236}">
                    <a16:creationId xmlns:a16="http://schemas.microsoft.com/office/drawing/2014/main" id="{0EC3550A-B5B1-4662-8CB4-414E9B03AE90}"/>
                  </a:ext>
                </a:extLst>
              </p:cNvPr>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E158EC8-8AEC-41E8-B8E1-4A27F2B47F63}"/>
                  </a:ext>
                </a:extLst>
              </p:cNvPr>
              <p:cNvGrpSpPr/>
              <p:nvPr/>
            </p:nvGrpSpPr>
            <p:grpSpPr>
              <a:xfrm>
                <a:off x="534986" y="384805"/>
                <a:ext cx="457200" cy="2497726"/>
                <a:chOff x="533400" y="381000"/>
                <a:chExt cx="457200" cy="2497726"/>
              </a:xfrm>
              <a:grpFill/>
            </p:grpSpPr>
            <p:sp>
              <p:nvSpPr>
                <p:cNvPr id="46" name="Oval 45">
                  <a:extLst>
                    <a:ext uri="{FF2B5EF4-FFF2-40B4-BE49-F238E27FC236}">
                      <a16:creationId xmlns:a16="http://schemas.microsoft.com/office/drawing/2014/main" id="{A36CCB70-1B5D-4338-AE66-BBF56ACBCC2C}"/>
                    </a:ext>
                  </a:extLst>
                </p:cNvPr>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18">
                  <a:extLst>
                    <a:ext uri="{FF2B5EF4-FFF2-40B4-BE49-F238E27FC236}">
                      <a16:creationId xmlns:a16="http://schemas.microsoft.com/office/drawing/2014/main" id="{F802F469-DD1F-4D9D-ADF9-3C88398C2790}"/>
                    </a:ext>
                  </a:extLst>
                </p:cNvPr>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00E7DF0-6E76-4934-ACF8-8525A66D647B}"/>
                    </a:ext>
                  </a:extLst>
                </p:cNvPr>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73890F0-9BB8-4A03-8C98-3A05CE5754CE}"/>
                    </a:ext>
                  </a:extLst>
                </p:cNvPr>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0BA34A92-90F2-4314-AF40-47AA3D04E108}"/>
                  </a:ext>
                </a:extLst>
              </p:cNvPr>
              <p:cNvGrpSpPr/>
              <p:nvPr/>
            </p:nvGrpSpPr>
            <p:grpSpPr>
              <a:xfrm>
                <a:off x="2714897" y="381000"/>
                <a:ext cx="457200" cy="2497726"/>
                <a:chOff x="2714897" y="457200"/>
                <a:chExt cx="457200" cy="2497726"/>
              </a:xfrm>
              <a:grpFill/>
            </p:grpSpPr>
            <p:sp>
              <p:nvSpPr>
                <p:cNvPr id="42" name="Oval 41">
                  <a:extLst>
                    <a:ext uri="{FF2B5EF4-FFF2-40B4-BE49-F238E27FC236}">
                      <a16:creationId xmlns:a16="http://schemas.microsoft.com/office/drawing/2014/main" id="{E5570BDD-B44B-460B-A9E6-248E4FA14EDC}"/>
                    </a:ext>
                  </a:extLst>
                </p:cNvPr>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4">
                  <a:extLst>
                    <a:ext uri="{FF2B5EF4-FFF2-40B4-BE49-F238E27FC236}">
                      <a16:creationId xmlns:a16="http://schemas.microsoft.com/office/drawing/2014/main" id="{E4ACEB2B-5CD0-4A66-BC91-A42A64715E48}"/>
                    </a:ext>
                  </a:extLst>
                </p:cNvPr>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7B477D-9679-43D2-A9BD-2B0CB9A3D875}"/>
                    </a:ext>
                  </a:extLst>
                </p:cNvPr>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32D237E-B68B-466E-9F94-CCEC6114A3F0}"/>
                    </a:ext>
                  </a:extLst>
                </p:cNvPr>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a:extLst>
                <a:ext uri="{FF2B5EF4-FFF2-40B4-BE49-F238E27FC236}">
                  <a16:creationId xmlns:a16="http://schemas.microsoft.com/office/drawing/2014/main" id="{5B827B5C-CE33-434F-B445-E7A631C3A1F3}"/>
                </a:ext>
              </a:extLst>
            </p:cNvPr>
            <p:cNvSpPr/>
            <p:nvPr/>
          </p:nvSpPr>
          <p:spPr>
            <a:xfrm>
              <a:off x="780217" y="1034956"/>
              <a:ext cx="2408287" cy="677964"/>
            </a:xfrm>
            <a:prstGeom prst="rect">
              <a:avLst/>
            </a:prstGeom>
            <a:noFill/>
          </p:spPr>
          <p:txBody>
            <a:bodyPr wrap="square">
              <a:spAutoFit/>
            </a:bodyPr>
            <a:lstStyle/>
            <a:p>
              <a:pPr algn="ctr"/>
              <a:r>
                <a:rPr lang="en-US" sz="2000" b="1" dirty="0"/>
                <a:t>If we hearken to the Lord’s warnings, then we can avoid sin and the consequences of sin.</a:t>
              </a:r>
              <a:endParaRPr lang="en-US" sz="2000" i="1" dirty="0"/>
            </a:p>
          </p:txBody>
        </p:sp>
      </p:grpSp>
      <p:grpSp>
        <p:nvGrpSpPr>
          <p:cNvPr id="50" name="Group 49">
            <a:extLst>
              <a:ext uri="{FF2B5EF4-FFF2-40B4-BE49-F238E27FC236}">
                <a16:creationId xmlns:a16="http://schemas.microsoft.com/office/drawing/2014/main" id="{28FEC452-4817-4A13-92C0-6C172DF07491}"/>
              </a:ext>
            </a:extLst>
          </p:cNvPr>
          <p:cNvGrpSpPr/>
          <p:nvPr/>
        </p:nvGrpSpPr>
        <p:grpSpPr>
          <a:xfrm>
            <a:off x="7486895" y="3680350"/>
            <a:ext cx="4121402" cy="2941402"/>
            <a:chOff x="228600" y="381000"/>
            <a:chExt cx="3505068" cy="2501531"/>
          </a:xfrm>
          <a:solidFill>
            <a:schemeClr val="accent1">
              <a:lumMod val="60000"/>
              <a:lumOff val="40000"/>
            </a:schemeClr>
          </a:solidFill>
        </p:grpSpPr>
        <p:grpSp>
          <p:nvGrpSpPr>
            <p:cNvPr id="51" name="Group 50">
              <a:extLst>
                <a:ext uri="{FF2B5EF4-FFF2-40B4-BE49-F238E27FC236}">
                  <a16:creationId xmlns:a16="http://schemas.microsoft.com/office/drawing/2014/main" id="{5F64384D-82FD-4D6C-80CD-C3F581419C30}"/>
                </a:ext>
              </a:extLst>
            </p:cNvPr>
            <p:cNvGrpSpPr/>
            <p:nvPr/>
          </p:nvGrpSpPr>
          <p:grpSpPr>
            <a:xfrm>
              <a:off x="228600" y="381000"/>
              <a:ext cx="3505068" cy="2501531"/>
              <a:chOff x="534986" y="381000"/>
              <a:chExt cx="2637111" cy="2501531"/>
            </a:xfrm>
            <a:grpFill/>
          </p:grpSpPr>
          <p:sp>
            <p:nvSpPr>
              <p:cNvPr id="53" name="Rectangle 52">
                <a:extLst>
                  <a:ext uri="{FF2B5EF4-FFF2-40B4-BE49-F238E27FC236}">
                    <a16:creationId xmlns:a16="http://schemas.microsoft.com/office/drawing/2014/main" id="{BB4B5240-BDD4-47D8-9E5C-F45BE29382CD}"/>
                  </a:ext>
                </a:extLst>
              </p:cNvPr>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65F066A-3787-4C35-949F-242E6447FFD2}"/>
                  </a:ext>
                </a:extLst>
              </p:cNvPr>
              <p:cNvGrpSpPr/>
              <p:nvPr/>
            </p:nvGrpSpPr>
            <p:grpSpPr>
              <a:xfrm>
                <a:off x="534986" y="384805"/>
                <a:ext cx="457200" cy="2497726"/>
                <a:chOff x="533400" y="381000"/>
                <a:chExt cx="457200" cy="2497726"/>
              </a:xfrm>
              <a:grpFill/>
            </p:grpSpPr>
            <p:sp>
              <p:nvSpPr>
                <p:cNvPr id="60" name="Oval 59">
                  <a:extLst>
                    <a:ext uri="{FF2B5EF4-FFF2-40B4-BE49-F238E27FC236}">
                      <a16:creationId xmlns:a16="http://schemas.microsoft.com/office/drawing/2014/main" id="{71845C00-F50B-4009-B5E5-AC31D7AEC950}"/>
                    </a:ext>
                  </a:extLst>
                </p:cNvPr>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32">
                  <a:extLst>
                    <a:ext uri="{FF2B5EF4-FFF2-40B4-BE49-F238E27FC236}">
                      <a16:creationId xmlns:a16="http://schemas.microsoft.com/office/drawing/2014/main" id="{76EE475B-54AE-4D66-893F-2428963403B4}"/>
                    </a:ext>
                  </a:extLst>
                </p:cNvPr>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DBACC04-72F5-4081-80A7-75D05069B766}"/>
                    </a:ext>
                  </a:extLst>
                </p:cNvPr>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5515665-6850-49BB-AEAC-4169BEB204CF}"/>
                    </a:ext>
                  </a:extLst>
                </p:cNvPr>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22DEA3AD-2E95-4FC6-85EF-41A8C2518D93}"/>
                  </a:ext>
                </a:extLst>
              </p:cNvPr>
              <p:cNvGrpSpPr/>
              <p:nvPr/>
            </p:nvGrpSpPr>
            <p:grpSpPr>
              <a:xfrm>
                <a:off x="2714897" y="381000"/>
                <a:ext cx="457200" cy="2497726"/>
                <a:chOff x="2714897" y="457200"/>
                <a:chExt cx="457200" cy="2497726"/>
              </a:xfrm>
              <a:grpFill/>
            </p:grpSpPr>
            <p:sp>
              <p:nvSpPr>
                <p:cNvPr id="56" name="Oval 55">
                  <a:extLst>
                    <a:ext uri="{FF2B5EF4-FFF2-40B4-BE49-F238E27FC236}">
                      <a16:creationId xmlns:a16="http://schemas.microsoft.com/office/drawing/2014/main" id="{8B6B2A6E-3CEF-47AB-A4D8-C92333825D12}"/>
                    </a:ext>
                  </a:extLst>
                </p:cNvPr>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8">
                  <a:extLst>
                    <a:ext uri="{FF2B5EF4-FFF2-40B4-BE49-F238E27FC236}">
                      <a16:creationId xmlns:a16="http://schemas.microsoft.com/office/drawing/2014/main" id="{29C791DA-B438-4781-982D-4836ECD5CE00}"/>
                    </a:ext>
                  </a:extLst>
                </p:cNvPr>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4106D06-8807-4174-9077-4B2D85A41A08}"/>
                    </a:ext>
                  </a:extLst>
                </p:cNvPr>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3544523-364F-48A1-8FD7-CF9CB589A853}"/>
                    </a:ext>
                  </a:extLst>
                </p:cNvPr>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a:extLst>
                <a:ext uri="{FF2B5EF4-FFF2-40B4-BE49-F238E27FC236}">
                  <a16:creationId xmlns:a16="http://schemas.microsoft.com/office/drawing/2014/main" id="{491DC891-506D-4BE3-80DD-D89A1CED7210}"/>
                </a:ext>
              </a:extLst>
            </p:cNvPr>
            <p:cNvSpPr/>
            <p:nvPr/>
          </p:nvSpPr>
          <p:spPr>
            <a:xfrm>
              <a:off x="883389" y="942687"/>
              <a:ext cx="2188643" cy="883407"/>
            </a:xfrm>
            <a:prstGeom prst="rect">
              <a:avLst/>
            </a:prstGeom>
            <a:noFill/>
          </p:spPr>
          <p:txBody>
            <a:bodyPr wrap="square">
              <a:spAutoFit/>
            </a:bodyPr>
            <a:lstStyle/>
            <a:p>
              <a:pPr algn="ctr"/>
              <a:r>
                <a:rPr lang="en-US" sz="2000" b="1" dirty="0"/>
                <a:t>If we hearken to Satan’s temptations, we will eventually receive the consequences of our sins</a:t>
              </a:r>
              <a:endParaRPr lang="en-US" sz="2000" i="1" dirty="0"/>
            </a:p>
          </p:txBody>
        </p:sp>
      </p:grpSp>
    </p:spTree>
    <p:extLst>
      <p:ext uri="{BB962C8B-B14F-4D97-AF65-F5344CB8AC3E}">
        <p14:creationId xmlns:p14="http://schemas.microsoft.com/office/powerpoint/2010/main" val="4093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out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1.bp.blogspot.com/-Zz8GaIDgA6s/UTeEb7RsIWI/AAAAAAAAK7k/y-fnPiSIYjU/s1600/Cains+family+tree.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79060" y="99373"/>
            <a:ext cx="8833879" cy="6339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85300" y="1328706"/>
            <a:ext cx="3226895" cy="2248965"/>
            <a:chOff x="6085300" y="1328706"/>
            <a:chExt cx="3226895" cy="2248965"/>
          </a:xfrm>
        </p:grpSpPr>
        <p:sp>
          <p:nvSpPr>
            <p:cNvPr id="8" name="TextBox 7"/>
            <p:cNvSpPr txBox="1"/>
            <p:nvPr/>
          </p:nvSpPr>
          <p:spPr>
            <a:xfrm>
              <a:off x="6118233" y="1328706"/>
              <a:ext cx="3193962" cy="646331"/>
            </a:xfrm>
            <a:prstGeom prst="rect">
              <a:avLst/>
            </a:prstGeom>
            <a:noFill/>
          </p:spPr>
          <p:txBody>
            <a:bodyPr wrap="square" rtlCol="0">
              <a:spAutoFit/>
            </a:bodyPr>
            <a:lstStyle/>
            <a:p>
              <a:r>
                <a:rPr lang="en-US" b="1" dirty="0" err="1"/>
                <a:t>Lamech</a:t>
              </a:r>
              <a:r>
                <a:rPr lang="en-US" b="1" dirty="0"/>
                <a:t> became Master Mahan Moses 5:51-54</a:t>
              </a:r>
            </a:p>
          </p:txBody>
        </p:sp>
        <p:sp>
          <p:nvSpPr>
            <p:cNvPr id="7" name="Right Arrow 6"/>
            <p:cNvSpPr/>
            <p:nvPr/>
          </p:nvSpPr>
          <p:spPr>
            <a:xfrm rot="8756270">
              <a:off x="6085300" y="3300672"/>
              <a:ext cx="1236372" cy="2769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5:42-47 Genesis 4:17-24</a:t>
            </a:r>
          </a:p>
        </p:txBody>
      </p:sp>
    </p:spTree>
    <p:extLst>
      <p:ext uri="{BB962C8B-B14F-4D97-AF65-F5344CB8AC3E}">
        <p14:creationId xmlns:p14="http://schemas.microsoft.com/office/powerpoint/2010/main" val="14843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80186" y="754422"/>
            <a:ext cx="9285652" cy="6186309"/>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Mehujael</a:t>
            </a:r>
            <a:r>
              <a:rPr lang="en-US" dirty="0">
                <a:solidFill>
                  <a:schemeClr val="bg1"/>
                </a:solidFill>
                <a:latin typeface="Calibri" panose="020F0502020204030204" pitchFamily="34" charset="0"/>
              </a:rPr>
              <a:t> and the 5</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descent from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two sons, </a:t>
            </a:r>
            <a:r>
              <a:rPr lang="en-US" dirty="0" err="1">
                <a:solidFill>
                  <a:schemeClr val="bg1"/>
                </a:solidFill>
                <a:latin typeface="Calibri" panose="020F0502020204030204" pitchFamily="34" charset="0"/>
              </a:rPr>
              <a:t>Jabal</a:t>
            </a:r>
            <a:r>
              <a:rPr lang="en-US" dirty="0">
                <a:solidFill>
                  <a:schemeClr val="bg1"/>
                </a:solidFill>
                <a:latin typeface="Calibri" panose="020F0502020204030204" pitchFamily="34" charset="0"/>
              </a:rPr>
              <a:t>, and Jubal from his wife, Adah, and Tubal-</a:t>
            </a:r>
            <a:r>
              <a:rPr lang="en-US" dirty="0" err="1">
                <a:solidFill>
                  <a:schemeClr val="bg1"/>
                </a:solidFill>
                <a:latin typeface="Calibri" panose="020F0502020204030204" pitchFamily="34" charset="0"/>
              </a:rPr>
              <a:t>cain</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Naamah</a:t>
            </a:r>
            <a:r>
              <a:rPr lang="en-US" dirty="0">
                <a:solidFill>
                  <a:schemeClr val="bg1"/>
                </a:solidFill>
                <a:latin typeface="Calibri" panose="020F0502020204030204" pitchFamily="34" charset="0"/>
              </a:rPr>
              <a:t> from his wife Zillah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entered into a covenant with Satan, after the manner of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became Master Mahan, after the manner of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killed his son </a:t>
            </a:r>
            <a:r>
              <a:rPr lang="en-US" dirty="0" err="1">
                <a:solidFill>
                  <a:schemeClr val="bg1"/>
                </a:solidFill>
                <a:latin typeface="Calibri" panose="020F0502020204030204" pitchFamily="34" charset="0"/>
              </a:rPr>
              <a:t>Irad</a:t>
            </a:r>
            <a:r>
              <a:rPr lang="en-US" dirty="0">
                <a:solidFill>
                  <a:schemeClr val="bg1"/>
                </a:solidFill>
                <a:latin typeface="Calibri" panose="020F0502020204030204" pitchFamily="34" charset="0"/>
              </a:rPr>
              <a:t> because of an oath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cursed his house and all those who covenanted with Satan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despised and cast out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Jabal</a:t>
            </a:r>
            <a:r>
              <a:rPr lang="en-US" dirty="0">
                <a:solidFill>
                  <a:schemeClr val="bg1"/>
                </a:solidFill>
                <a:latin typeface="Calibri" panose="020F0502020204030204" pitchFamily="34" charset="0"/>
              </a:rPr>
              <a:t>, his son, was the father of the tent dwellers and those who have livestock.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Jubal, his son, was the father of the harp and flute players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Tubal-</a:t>
            </a:r>
            <a:r>
              <a:rPr lang="en-US" dirty="0" err="1">
                <a:solidFill>
                  <a:schemeClr val="bg1"/>
                </a:solidFill>
                <a:latin typeface="Calibri" panose="020F0502020204030204" pitchFamily="34" charset="0"/>
              </a:rPr>
              <a:t>cain</a:t>
            </a:r>
            <a:r>
              <a:rPr lang="en-US" dirty="0">
                <a:solidFill>
                  <a:schemeClr val="bg1"/>
                </a:solidFill>
                <a:latin typeface="Calibri" panose="020F0502020204030204" pitchFamily="34" charset="0"/>
              </a:rPr>
              <a:t>, his son, was a craftsmen in bronze and iron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wives rebelled against him</a:t>
            </a: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BLANCA" panose="02000000000000000000" pitchFamily="2" charset="0"/>
              </a:rPr>
              <a:t>Lamech</a:t>
            </a:r>
            <a:endParaRPr lang="en-US" sz="6000" dirty="0">
              <a:solidFill>
                <a:schemeClr val="bg1"/>
              </a:solidFill>
              <a:latin typeface="AR BLANCA" panose="02000000000000000000" pitchFamily="2" charset="0"/>
            </a:endParaRPr>
          </a:p>
        </p:txBody>
      </p:sp>
      <p:grpSp>
        <p:nvGrpSpPr>
          <p:cNvPr id="11" name="Group 10"/>
          <p:cNvGrpSpPr/>
          <p:nvPr/>
        </p:nvGrpSpPr>
        <p:grpSpPr>
          <a:xfrm>
            <a:off x="9131121" y="1015663"/>
            <a:ext cx="2331076" cy="5107958"/>
            <a:chOff x="762000" y="1193074"/>
            <a:chExt cx="1787396" cy="4430678"/>
          </a:xfrm>
        </p:grpSpPr>
        <p:sp>
          <p:nvSpPr>
            <p:cNvPr id="12" name="Cloud 11"/>
            <p:cNvSpPr/>
            <p:nvPr/>
          </p:nvSpPr>
          <p:spPr>
            <a:xfrm flipH="1">
              <a:off x="897371" y="1676400"/>
              <a:ext cx="1447800" cy="1143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45316">
              <a:off x="1233977" y="5230435"/>
              <a:ext cx="294450" cy="39310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Oval 13"/>
            <p:cNvSpPr/>
            <p:nvPr/>
          </p:nvSpPr>
          <p:spPr>
            <a:xfrm rot="19377584">
              <a:off x="1696784" y="5242752"/>
              <a:ext cx="330675"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Flowchart: Manual Operation 14"/>
            <p:cNvSpPr/>
            <p:nvPr/>
          </p:nvSpPr>
          <p:spPr>
            <a:xfrm rot="10966831" flipH="1">
              <a:off x="1185040" y="4038600"/>
              <a:ext cx="491359"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flipH="1">
              <a:off x="1583171" y="40386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384968" flipH="1">
              <a:off x="2201988" y="3551192"/>
              <a:ext cx="347408" cy="4572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Oval 17"/>
            <p:cNvSpPr/>
            <p:nvPr/>
          </p:nvSpPr>
          <p:spPr>
            <a:xfrm flipH="1">
              <a:off x="762000" y="3657600"/>
              <a:ext cx="304800" cy="381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Flowchart: Manual Operation 18"/>
            <p:cNvSpPr/>
            <p:nvPr/>
          </p:nvSpPr>
          <p:spPr>
            <a:xfrm rot="9295841" flipH="1">
              <a:off x="1853152" y="2569725"/>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2192321" flipH="1">
              <a:off x="878133" y="2570202"/>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flipH="1">
              <a:off x="1108841" y="2590800"/>
              <a:ext cx="1066800" cy="21336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flipH="1">
              <a:off x="1354571" y="2590800"/>
              <a:ext cx="533400" cy="5334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4"/>
            <p:cNvGrpSpPr/>
            <p:nvPr/>
          </p:nvGrpSpPr>
          <p:grpSpPr>
            <a:xfrm flipH="1">
              <a:off x="1600200" y="5181599"/>
              <a:ext cx="506506" cy="215153"/>
              <a:chOff x="3408217" y="2438400"/>
              <a:chExt cx="1239983" cy="304800"/>
            </a:xfrm>
          </p:grpSpPr>
          <p:sp>
            <p:nvSpPr>
              <p:cNvPr id="88" name="Rectangle 87"/>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89" name="Group 103"/>
              <p:cNvGrpSpPr/>
              <p:nvPr/>
            </p:nvGrpSpPr>
            <p:grpSpPr>
              <a:xfrm>
                <a:off x="3408217" y="2438400"/>
                <a:ext cx="1228437" cy="304800"/>
                <a:chOff x="457200" y="1600200"/>
                <a:chExt cx="8229600" cy="1752600"/>
              </a:xfrm>
              <a:noFill/>
            </p:grpSpPr>
            <p:sp>
              <p:nvSpPr>
                <p:cNvPr id="90" name="Plaque 8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aque 9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aque 9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aque 9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gular Pentagon 23"/>
            <p:cNvSpPr/>
            <p:nvPr/>
          </p:nvSpPr>
          <p:spPr>
            <a:xfrm rot="10800000">
              <a:off x="1143000" y="1752600"/>
              <a:ext cx="990600" cy="10668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flipH="1">
              <a:off x="1125971" y="1219200"/>
              <a:ext cx="990600" cy="8382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277470" y="2931459"/>
              <a:ext cx="304800" cy="1752600"/>
              <a:chOff x="7239000" y="2209800"/>
              <a:chExt cx="703730" cy="3083859"/>
            </a:xfrm>
          </p:grpSpPr>
          <p:sp>
            <p:nvSpPr>
              <p:cNvPr id="81" name="Cross 80"/>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ross 81"/>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662953" y="2922494"/>
              <a:ext cx="304800" cy="1752600"/>
              <a:chOff x="7239000" y="2209800"/>
              <a:chExt cx="703730" cy="3083859"/>
            </a:xfrm>
          </p:grpSpPr>
          <p:sp>
            <p:nvSpPr>
              <p:cNvPr id="74" name="Cross 73"/>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295400" y="2667000"/>
              <a:ext cx="632010" cy="782874"/>
              <a:chOff x="6225990" y="3204849"/>
              <a:chExt cx="1679048" cy="2079845"/>
            </a:xfrm>
          </p:grpSpPr>
          <p:sp>
            <p:nvSpPr>
              <p:cNvPr id="66" name="Oval 65"/>
              <p:cNvSpPr/>
              <p:nvPr/>
            </p:nvSpPr>
            <p:spPr>
              <a:xfrm rot="2425001" flipH="1">
                <a:off x="7481105" y="3616501"/>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915053" flipH="1">
                <a:off x="6342678" y="3563436"/>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6400800" y="3886200"/>
                <a:ext cx="1295400" cy="1398494"/>
                <a:chOff x="5943600" y="3733800"/>
                <a:chExt cx="1295400" cy="1398494"/>
              </a:xfrm>
            </p:grpSpPr>
            <p:sp>
              <p:nvSpPr>
                <p:cNvPr id="71" name="Oval 70"/>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21362816" flipH="1">
                <a:off x="6225990" y="324360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1410340" flipH="1">
                <a:off x="7561878" y="320484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143000" y="1676400"/>
              <a:ext cx="990602" cy="228600"/>
              <a:chOff x="5943598" y="2133600"/>
              <a:chExt cx="1447802" cy="304800"/>
            </a:xfrm>
          </p:grpSpPr>
          <p:sp>
            <p:nvSpPr>
              <p:cNvPr id="57" name="Rectangle 56"/>
              <p:cNvSpPr/>
              <p:nvPr/>
            </p:nvSpPr>
            <p:spPr>
              <a:xfrm flipH="1">
                <a:off x="5943598" y="2133600"/>
                <a:ext cx="14478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58" name="Group 57"/>
              <p:cNvGrpSpPr/>
              <p:nvPr/>
            </p:nvGrpSpPr>
            <p:grpSpPr>
              <a:xfrm rot="5400000">
                <a:off x="6515100" y="1562100"/>
                <a:ext cx="304800" cy="1447800"/>
                <a:chOff x="7239000" y="2209800"/>
                <a:chExt cx="703730" cy="3083859"/>
              </a:xfrm>
            </p:grpSpPr>
            <p:sp>
              <p:nvSpPr>
                <p:cNvPr id="59" name="Cross 58"/>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34"/>
            <p:cNvGrpSpPr/>
            <p:nvPr/>
          </p:nvGrpSpPr>
          <p:grpSpPr>
            <a:xfrm flipH="1">
              <a:off x="1187823" y="5172634"/>
              <a:ext cx="407895" cy="233084"/>
              <a:chOff x="3408217" y="2438400"/>
              <a:chExt cx="1239983" cy="304800"/>
            </a:xfrm>
          </p:grpSpPr>
          <p:sp>
            <p:nvSpPr>
              <p:cNvPr id="48" name="Rectangle 47"/>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49" name="Group 103"/>
              <p:cNvGrpSpPr/>
              <p:nvPr/>
            </p:nvGrpSpPr>
            <p:grpSpPr>
              <a:xfrm>
                <a:off x="3408217" y="2438400"/>
                <a:ext cx="1228437" cy="304800"/>
                <a:chOff x="457200" y="1600200"/>
                <a:chExt cx="8229600" cy="1752600"/>
              </a:xfrm>
              <a:noFill/>
            </p:grpSpPr>
            <p:sp>
              <p:nvSpPr>
                <p:cNvPr id="50" name="Plaque 4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5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5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aque 5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aque 5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1060515" y="1340875"/>
              <a:ext cx="318628" cy="343986"/>
              <a:chOff x="5943600" y="3733800"/>
              <a:chExt cx="1295400" cy="1398494"/>
            </a:xfrm>
          </p:grpSpPr>
          <p:sp>
            <p:nvSpPr>
              <p:cNvPr id="45" name="Oval 44"/>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ightning Bolt 46"/>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893161" y="1336597"/>
              <a:ext cx="318628" cy="343986"/>
              <a:chOff x="5943600" y="3733800"/>
              <a:chExt cx="1295400" cy="1398494"/>
            </a:xfrm>
          </p:grpSpPr>
          <p:sp>
            <p:nvSpPr>
              <p:cNvPr id="42" name="Oval 41"/>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ghtning Bolt 43"/>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Isosceles Triangle 32"/>
            <p:cNvSpPr/>
            <p:nvPr/>
          </p:nvSpPr>
          <p:spPr>
            <a:xfrm>
              <a:off x="1391194" y="1193074"/>
              <a:ext cx="476723" cy="476723"/>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496921" y="1419330"/>
              <a:ext cx="253502" cy="244008"/>
              <a:chOff x="5943600" y="3733800"/>
              <a:chExt cx="1295400" cy="1398494"/>
            </a:xfrm>
          </p:grpSpPr>
          <p:sp>
            <p:nvSpPr>
              <p:cNvPr id="39" name="Oval 38"/>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ghtning Bolt 40"/>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loud 34"/>
            <p:cNvSpPr/>
            <p:nvPr/>
          </p:nvSpPr>
          <p:spPr>
            <a:xfrm flipH="1">
              <a:off x="1301494" y="2376740"/>
              <a:ext cx="606871" cy="47910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384968" flipH="1">
              <a:off x="1513456" y="2485660"/>
              <a:ext cx="205800" cy="181365"/>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23077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Into the Darkness</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5:55-56  Draper</a:t>
            </a:r>
          </a:p>
        </p:txBody>
      </p:sp>
      <p:sp>
        <p:nvSpPr>
          <p:cNvPr id="37" name="Rectangle 36"/>
          <p:cNvSpPr/>
          <p:nvPr/>
        </p:nvSpPr>
        <p:spPr>
          <a:xfrm>
            <a:off x="468217" y="1521227"/>
            <a:ext cx="4580301" cy="1569660"/>
          </a:xfrm>
          <a:prstGeom prst="rect">
            <a:avLst/>
          </a:prstGeom>
        </p:spPr>
        <p:txBody>
          <a:bodyPr wrap="square">
            <a:spAutoFit/>
          </a:bodyPr>
          <a:lstStyle/>
          <a:p>
            <a:r>
              <a:rPr lang="en-US" sz="2400" dirty="0">
                <a:solidFill>
                  <a:schemeClr val="bg1"/>
                </a:solidFill>
                <a:latin typeface="Calibri" panose="020F0502020204030204" pitchFamily="34" charset="0"/>
              </a:rPr>
              <a:t>“The activities of Cain’s secret society took place in darkness, and evidently only men participated in them.” (Moses 5:51)</a:t>
            </a:r>
            <a:endParaRPr lang="en-US" sz="2400" dirty="0">
              <a:solidFill>
                <a:schemeClr val="bg1"/>
              </a:solidFill>
            </a:endParaRPr>
          </a:p>
        </p:txBody>
      </p:sp>
      <p:sp>
        <p:nvSpPr>
          <p:cNvPr id="9" name="Rectangle 8"/>
          <p:cNvSpPr/>
          <p:nvPr/>
        </p:nvSpPr>
        <p:spPr>
          <a:xfrm>
            <a:off x="6591980" y="4515215"/>
            <a:ext cx="4580301" cy="1200329"/>
          </a:xfrm>
          <a:prstGeom prst="rect">
            <a:avLst/>
          </a:prstGeom>
        </p:spPr>
        <p:txBody>
          <a:bodyPr wrap="square">
            <a:spAutoFit/>
          </a:bodyPr>
          <a:lstStyle/>
          <a:p>
            <a:r>
              <a:rPr lang="en-US" sz="2400" dirty="0">
                <a:solidFill>
                  <a:schemeClr val="bg1"/>
                </a:solidFill>
                <a:latin typeface="Calibri" panose="020F0502020204030204" pitchFamily="34" charset="0"/>
              </a:rPr>
              <a:t>“The universal appeal of Satan’s secret sets the stage for the later Flood narrative.” </a:t>
            </a:r>
            <a:endParaRPr lang="en-US" sz="2400" dirty="0">
              <a:solidFill>
                <a:schemeClr val="bg1"/>
              </a:solidFill>
            </a:endParaRPr>
          </a:p>
        </p:txBody>
      </p:sp>
      <p:sp>
        <p:nvSpPr>
          <p:cNvPr id="10" name="Rectangle 9"/>
          <p:cNvSpPr/>
          <p:nvPr/>
        </p:nvSpPr>
        <p:spPr>
          <a:xfrm>
            <a:off x="4160162" y="806780"/>
            <a:ext cx="4580301" cy="369332"/>
          </a:xfrm>
          <a:prstGeom prst="rect">
            <a:avLst/>
          </a:prstGeom>
        </p:spPr>
        <p:txBody>
          <a:bodyPr wrap="square">
            <a:spAutoFit/>
          </a:bodyPr>
          <a:lstStyle/>
          <a:p>
            <a:r>
              <a:rPr lang="en-US" dirty="0">
                <a:solidFill>
                  <a:schemeClr val="bg1"/>
                </a:solidFill>
                <a:latin typeface="Calibri" panose="020F0502020204030204" pitchFamily="34" charset="0"/>
              </a:rPr>
              <a:t>The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generation from Adam </a:t>
            </a:r>
            <a:endParaRPr lang="en-US" dirty="0">
              <a:solidFill>
                <a:schemeClr val="bg1"/>
              </a:solidFill>
            </a:endParaRPr>
          </a:p>
        </p:txBody>
      </p:sp>
      <p:sp>
        <p:nvSpPr>
          <p:cNvPr id="11" name="Rectangle 10"/>
          <p:cNvSpPr/>
          <p:nvPr/>
        </p:nvSpPr>
        <p:spPr>
          <a:xfrm>
            <a:off x="1019719" y="4523653"/>
            <a:ext cx="5229456" cy="1200329"/>
          </a:xfrm>
          <a:prstGeom prst="rect">
            <a:avLst/>
          </a:prstGeom>
        </p:spPr>
        <p:txBody>
          <a:bodyPr wrap="square">
            <a:spAutoFit/>
          </a:bodyPr>
          <a:lstStyle/>
          <a:p>
            <a:r>
              <a:rPr lang="en-US" sz="2400" dirty="0">
                <a:solidFill>
                  <a:schemeClr val="bg1"/>
                </a:solidFill>
                <a:latin typeface="Calibri" panose="020F0502020204030204" pitchFamily="34" charset="0"/>
              </a:rPr>
              <a:t>“It was in Enoch’s day that God began to reveal the coming Flood and the survival of Noah (Moses 7:38, 42).” </a:t>
            </a:r>
            <a:endParaRPr lang="en-US" sz="2400" dirty="0">
              <a:solidFill>
                <a:schemeClr val="bg1"/>
              </a:solidFill>
            </a:endParaRPr>
          </a:p>
        </p:txBody>
      </p:sp>
      <p:pic>
        <p:nvPicPr>
          <p:cNvPr id="2052" name="Picture 4" descr="Image result for dark clouds gif">
            <a:extLst>
              <a:ext uri="{FF2B5EF4-FFF2-40B4-BE49-F238E27FC236}">
                <a16:creationId xmlns:a16="http://schemas.microsoft.com/office/drawing/2014/main" id="{C06A7A91-CD92-4294-B7E2-1549B2E131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42315" y="1465068"/>
            <a:ext cx="5649329" cy="291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Influential Voices</a:t>
            </a:r>
          </a:p>
        </p:txBody>
      </p:sp>
      <p:pic>
        <p:nvPicPr>
          <p:cNvPr id="3074" name="Picture 2" descr="https://infomedia.com/wp-content/uploads/megaphone-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46" y="1412542"/>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35749" y="2219101"/>
            <a:ext cx="5055508" cy="1815882"/>
          </a:xfrm>
          <a:prstGeom prst="rect">
            <a:avLst/>
          </a:prstGeom>
        </p:spPr>
        <p:txBody>
          <a:bodyPr wrap="square">
            <a:spAutoFit/>
          </a:bodyPr>
          <a:lstStyle/>
          <a:p>
            <a:r>
              <a:rPr lang="en-US" sz="2800" dirty="0">
                <a:solidFill>
                  <a:schemeClr val="bg1"/>
                </a:solidFill>
                <a:latin typeface="Calibri" panose="020F0502020204030204" pitchFamily="34" charset="0"/>
              </a:rPr>
              <a:t>S</a:t>
            </a:r>
            <a:r>
              <a:rPr lang="en-US" sz="2800" b="0" i="0" dirty="0">
                <a:solidFill>
                  <a:schemeClr val="bg1"/>
                </a:solidFill>
                <a:effectLst/>
                <a:latin typeface="Calibri" panose="020F0502020204030204" pitchFamily="34" charset="0"/>
              </a:rPr>
              <a:t>ome voices or influences we encounter prompt us to do good while others entice us toward temptation and sin.</a:t>
            </a:r>
            <a:endParaRPr lang="en-US" sz="2800" dirty="0">
              <a:solidFill>
                <a:schemeClr val="bg1"/>
              </a:solidFill>
            </a:endParaRPr>
          </a:p>
        </p:txBody>
      </p:sp>
    </p:spTree>
    <p:extLst>
      <p:ext uri="{BB962C8B-B14F-4D97-AF65-F5344CB8AC3E}">
        <p14:creationId xmlns:p14="http://schemas.microsoft.com/office/powerpoint/2010/main" val="13580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Roles of Angels</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5:57-59  Draper</a:t>
            </a:r>
          </a:p>
        </p:txBody>
      </p:sp>
      <p:sp>
        <p:nvSpPr>
          <p:cNvPr id="37" name="Rectangle 36"/>
          <p:cNvSpPr/>
          <p:nvPr/>
        </p:nvSpPr>
        <p:spPr>
          <a:xfrm>
            <a:off x="1488056" y="2919364"/>
            <a:ext cx="4580301" cy="2062103"/>
          </a:xfrm>
          <a:prstGeom prst="rect">
            <a:avLst/>
          </a:prstGeom>
        </p:spPr>
        <p:txBody>
          <a:bodyPr wrap="square">
            <a:spAutoFit/>
          </a:bodyPr>
          <a:lstStyle/>
          <a:p>
            <a:r>
              <a:rPr lang="en-US" sz="3200" dirty="0">
                <a:solidFill>
                  <a:schemeClr val="bg1"/>
                </a:solidFill>
                <a:latin typeface="Calibri" panose="020F0502020204030204" pitchFamily="34" charset="0"/>
              </a:rPr>
              <a:t>“Angels come as revealers of the secret of the Atonement, preceding the arrival of the Holy Ghost.”</a:t>
            </a:r>
            <a:endParaRPr lang="en-US" sz="3200" dirty="0">
              <a:solidFill>
                <a:schemeClr val="bg1"/>
              </a:solidFill>
            </a:endParaRPr>
          </a:p>
        </p:txBody>
      </p:sp>
      <p:sp>
        <p:nvSpPr>
          <p:cNvPr id="12" name="Rectangle 11"/>
          <p:cNvSpPr/>
          <p:nvPr/>
        </p:nvSpPr>
        <p:spPr>
          <a:xfrm>
            <a:off x="3904730" y="806779"/>
            <a:ext cx="4580301" cy="461665"/>
          </a:xfrm>
          <a:prstGeom prst="rect">
            <a:avLst/>
          </a:prstGeom>
        </p:spPr>
        <p:txBody>
          <a:bodyPr wrap="square">
            <a:spAutoFit/>
          </a:bodyPr>
          <a:lstStyle/>
          <a:p>
            <a:pPr algn="ctr"/>
            <a:r>
              <a:rPr lang="en-US" sz="2400" dirty="0">
                <a:solidFill>
                  <a:schemeClr val="bg1"/>
                </a:solidFill>
                <a:latin typeface="Calibri" panose="020F0502020204030204" pitchFamily="34" charset="0"/>
              </a:rPr>
              <a:t>To warn and reveal</a:t>
            </a:r>
            <a:endParaRPr lang="en-US" sz="2400" dirty="0">
              <a:solidFill>
                <a:schemeClr val="bg1"/>
              </a:solidFill>
            </a:endParaRPr>
          </a:p>
        </p:txBody>
      </p:sp>
      <p:grpSp>
        <p:nvGrpSpPr>
          <p:cNvPr id="2" name="Group 1"/>
          <p:cNvGrpSpPr/>
          <p:nvPr/>
        </p:nvGrpSpPr>
        <p:grpSpPr>
          <a:xfrm>
            <a:off x="6890198" y="2268905"/>
            <a:ext cx="4689760" cy="3881424"/>
            <a:chOff x="6890198" y="2268905"/>
            <a:chExt cx="4689760" cy="3881424"/>
          </a:xfrm>
        </p:grpSpPr>
        <p:sp>
          <p:nvSpPr>
            <p:cNvPr id="14" name="Rectangle 13"/>
            <p:cNvSpPr/>
            <p:nvPr/>
          </p:nvSpPr>
          <p:spPr>
            <a:xfrm>
              <a:off x="6890198" y="2268905"/>
              <a:ext cx="4689760" cy="3881424"/>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7"/>
            <p:cNvGrpSpPr/>
            <p:nvPr/>
          </p:nvGrpSpPr>
          <p:grpSpPr>
            <a:xfrm>
              <a:off x="7043458" y="2962068"/>
              <a:ext cx="4383239" cy="2361398"/>
              <a:chOff x="609600" y="1434647"/>
              <a:chExt cx="5663305" cy="3899353"/>
            </a:xfrm>
          </p:grpSpPr>
          <p:sp>
            <p:nvSpPr>
              <p:cNvPr id="42" name="Cloud 41"/>
              <p:cNvSpPr/>
              <p:nvPr/>
            </p:nvSpPr>
            <p:spPr>
              <a:xfrm rot="1005385">
                <a:off x="1849474" y="1434647"/>
                <a:ext cx="3596860" cy="23269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609600" y="2743200"/>
                <a:ext cx="3657600" cy="2133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407272">
                <a:off x="2615305" y="2689044"/>
                <a:ext cx="3657600" cy="2133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
              <p:cNvGrpSpPr/>
              <p:nvPr/>
            </p:nvGrpSpPr>
            <p:grpSpPr>
              <a:xfrm>
                <a:off x="2971800" y="2286000"/>
                <a:ext cx="1143000" cy="2743200"/>
                <a:chOff x="3810000" y="3156962"/>
                <a:chExt cx="2133600" cy="3701038"/>
              </a:xfrm>
            </p:grpSpPr>
            <p:sp>
              <p:nvSpPr>
                <p:cNvPr id="69"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1"/>
              <p:cNvGrpSpPr/>
              <p:nvPr/>
            </p:nvGrpSpPr>
            <p:grpSpPr>
              <a:xfrm>
                <a:off x="1371600" y="2590800"/>
                <a:ext cx="1143000" cy="2711004"/>
                <a:chOff x="7772400" y="1708596"/>
                <a:chExt cx="1143000" cy="2711004"/>
              </a:xfrm>
            </p:grpSpPr>
            <p:sp>
              <p:nvSpPr>
                <p:cNvPr id="5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4"/>
              <p:cNvGrpSpPr/>
              <p:nvPr/>
            </p:nvGrpSpPr>
            <p:grpSpPr>
              <a:xfrm>
                <a:off x="4419600" y="2667000"/>
                <a:ext cx="1143000" cy="2667000"/>
                <a:chOff x="8229600" y="1905000"/>
                <a:chExt cx="1143000" cy="2667000"/>
              </a:xfrm>
            </p:grpSpPr>
            <p:sp>
              <p:nvSpPr>
                <p:cNvPr id="48" name="Oval 5"/>
                <p:cNvSpPr/>
                <p:nvPr/>
              </p:nvSpPr>
              <p:spPr>
                <a:xfrm rot="20244480">
                  <a:off x="8801100" y="40636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86850" y="35553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9518518">
                  <a:off x="8711484" y="26583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4650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43038" y="13930"/>
            <a:ext cx="7428877"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Coming up Next…</a:t>
            </a:r>
          </a:p>
        </p:txBody>
      </p:sp>
      <p:sp>
        <p:nvSpPr>
          <p:cNvPr id="37" name="Rectangle 36"/>
          <p:cNvSpPr/>
          <p:nvPr/>
        </p:nvSpPr>
        <p:spPr>
          <a:xfrm>
            <a:off x="4307029" y="1367755"/>
            <a:ext cx="7900643" cy="1569660"/>
          </a:xfrm>
          <a:prstGeom prst="rect">
            <a:avLst/>
          </a:prstGeom>
        </p:spPr>
        <p:txBody>
          <a:bodyPr wrap="square">
            <a:spAutoFit/>
          </a:bodyPr>
          <a:lstStyle/>
          <a:p>
            <a:r>
              <a:rPr lang="en-US" sz="3200" dirty="0">
                <a:solidFill>
                  <a:schemeClr val="bg1"/>
                </a:solidFill>
              </a:rPr>
              <a:t>Adam’s righteous posterity keep a book of remembrance, taught the gospel to their families, and invited all men to repent. </a:t>
            </a:r>
          </a:p>
        </p:txBody>
      </p:sp>
      <p:grpSp>
        <p:nvGrpSpPr>
          <p:cNvPr id="3" name="Group 2"/>
          <p:cNvGrpSpPr/>
          <p:nvPr/>
        </p:nvGrpSpPr>
        <p:grpSpPr>
          <a:xfrm>
            <a:off x="7438599" y="3197337"/>
            <a:ext cx="2408349" cy="3429265"/>
            <a:chOff x="8319752" y="1453233"/>
            <a:chExt cx="2408349" cy="3429265"/>
          </a:xfrm>
        </p:grpSpPr>
        <p:sp>
          <p:nvSpPr>
            <p:cNvPr id="121" name="Rectangle 120"/>
            <p:cNvSpPr/>
            <p:nvPr/>
          </p:nvSpPr>
          <p:spPr>
            <a:xfrm>
              <a:off x="8319752" y="1453233"/>
              <a:ext cx="2408349" cy="3429265"/>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5"/>
            <p:cNvGrpSpPr/>
            <p:nvPr/>
          </p:nvGrpSpPr>
          <p:grpSpPr>
            <a:xfrm>
              <a:off x="8716460" y="1615179"/>
              <a:ext cx="1828409" cy="3145840"/>
              <a:chOff x="838200" y="533400"/>
              <a:chExt cx="2959423" cy="5091789"/>
            </a:xfrm>
            <a:solidFill>
              <a:schemeClr val="bg1"/>
            </a:solidFill>
          </p:grpSpPr>
          <p:sp>
            <p:nvSpPr>
              <p:cNvPr id="165" name="Oval 164"/>
              <p:cNvSpPr/>
              <p:nvPr/>
            </p:nvSpPr>
            <p:spPr>
              <a:xfrm>
                <a:off x="3040505" y="3517692"/>
                <a:ext cx="381000" cy="457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37151" y="1334255"/>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295400" y="1271796"/>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7"/>
              <p:cNvGrpSpPr/>
              <p:nvPr/>
            </p:nvGrpSpPr>
            <p:grpSpPr>
              <a:xfrm rot="2754858">
                <a:off x="1366669" y="5020454"/>
                <a:ext cx="451567" cy="757903"/>
                <a:chOff x="1676400" y="2133600"/>
                <a:chExt cx="1447800" cy="2088845"/>
              </a:xfrm>
              <a:grpFill/>
            </p:grpSpPr>
            <p:sp>
              <p:nvSpPr>
                <p:cNvPr id="196" name="Oval 14"/>
                <p:cNvSpPr/>
                <p:nvPr/>
              </p:nvSpPr>
              <p:spPr>
                <a:xfrm>
                  <a:off x="1676400" y="2133600"/>
                  <a:ext cx="1447800"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5"/>
                <p:cNvSpPr/>
                <p:nvPr/>
              </p:nvSpPr>
              <p:spPr>
                <a:xfrm rot="16429614">
                  <a:off x="2042866" y="3204410"/>
                  <a:ext cx="672490" cy="136358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6"/>
                <p:cNvSpPr/>
                <p:nvPr/>
              </p:nvSpPr>
              <p:spPr>
                <a:xfrm rot="5400000">
                  <a:off x="2031790" y="2496488"/>
                  <a:ext cx="718282" cy="1364105"/>
                </a:xfrm>
                <a:prstGeom prst="moon">
                  <a:avLst>
                    <a:gd name="adj" fmla="val 34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8"/>
              <p:cNvGrpSpPr/>
              <p:nvPr/>
            </p:nvGrpSpPr>
            <p:grpSpPr>
              <a:xfrm rot="18845142" flipH="1">
                <a:off x="2094336" y="4964730"/>
                <a:ext cx="451567" cy="757903"/>
                <a:chOff x="1676400" y="2133600"/>
                <a:chExt cx="1447800" cy="2088845"/>
              </a:xfrm>
              <a:grpFill/>
            </p:grpSpPr>
            <p:sp>
              <p:nvSpPr>
                <p:cNvPr id="193" name="Oval 192"/>
                <p:cNvSpPr/>
                <p:nvPr/>
              </p:nvSpPr>
              <p:spPr>
                <a:xfrm>
                  <a:off x="1676400" y="2133600"/>
                  <a:ext cx="1447800"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20"/>
                <p:cNvSpPr/>
                <p:nvPr/>
              </p:nvSpPr>
              <p:spPr>
                <a:xfrm rot="16429614">
                  <a:off x="2042866" y="3204410"/>
                  <a:ext cx="672490" cy="136358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5400000">
                  <a:off x="2031790" y="2496488"/>
                  <a:ext cx="718282" cy="1364105"/>
                </a:xfrm>
                <a:prstGeom prst="moon">
                  <a:avLst>
                    <a:gd name="adj" fmla="val 34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p:cNvSpPr/>
              <p:nvPr/>
            </p:nvSpPr>
            <p:spPr>
              <a:xfrm>
                <a:off x="838200" y="3436266"/>
                <a:ext cx="463611" cy="6494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102191">
                <a:off x="2329123" y="2114459"/>
                <a:ext cx="799225" cy="1627037"/>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327004">
                <a:off x="1022568" y="2090641"/>
                <a:ext cx="799225" cy="1627037"/>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1207073" y="2146900"/>
                <a:ext cx="1721407" cy="316480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5"/>
              <p:cNvSpPr/>
              <p:nvPr/>
            </p:nvSpPr>
            <p:spPr>
              <a:xfrm rot="10800000">
                <a:off x="1821861" y="2146900"/>
                <a:ext cx="491831" cy="586076"/>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452988" y="3905127"/>
                <a:ext cx="1229577" cy="1758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366654" flipH="1">
                <a:off x="1261466" y="2108753"/>
                <a:ext cx="570223" cy="2982106"/>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1233346">
                <a:off x="2294540" y="2096242"/>
                <a:ext cx="570223" cy="298927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a:off x="1451981" y="738396"/>
                <a:ext cx="1202365" cy="16169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9278804">
                <a:off x="2188248" y="535643"/>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2369756">
                <a:off x="1506259" y="533400"/>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1206386">
                <a:off x="1727091" y="1839903"/>
                <a:ext cx="660619" cy="9252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1847605" y="1953627"/>
                <a:ext cx="387327" cy="24528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43"/>
              <p:cNvGrpSpPr/>
              <p:nvPr/>
            </p:nvGrpSpPr>
            <p:grpSpPr>
              <a:xfrm rot="19025436">
                <a:off x="2146207" y="3548341"/>
                <a:ext cx="1651416" cy="462197"/>
                <a:chOff x="3505200" y="1981200"/>
                <a:chExt cx="2138597" cy="749508"/>
              </a:xfrm>
              <a:grpFill/>
            </p:grpSpPr>
            <p:grpSp>
              <p:nvGrpSpPr>
                <p:cNvPr id="185" name="Group 38"/>
                <p:cNvGrpSpPr/>
                <p:nvPr/>
              </p:nvGrpSpPr>
              <p:grpSpPr>
                <a:xfrm>
                  <a:off x="3505200" y="1981200"/>
                  <a:ext cx="2133600" cy="381000"/>
                  <a:chOff x="3505200" y="1981200"/>
                  <a:chExt cx="2133600" cy="381000"/>
                </a:xfrm>
                <a:grpFill/>
              </p:grpSpPr>
              <p:sp>
                <p:nvSpPr>
                  <p:cNvPr id="190" name="Rounded Rectangle 189"/>
                  <p:cNvSpPr/>
                  <p:nvPr/>
                </p:nvSpPr>
                <p:spPr>
                  <a:xfrm rot="5400000">
                    <a:off x="4343400" y="1219200"/>
                    <a:ext cx="381000" cy="1905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3340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5052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39"/>
                <p:cNvGrpSpPr/>
                <p:nvPr/>
              </p:nvGrpSpPr>
              <p:grpSpPr>
                <a:xfrm>
                  <a:off x="3510197" y="2349708"/>
                  <a:ext cx="2133600" cy="381000"/>
                  <a:chOff x="3505200" y="1981200"/>
                  <a:chExt cx="2133600" cy="381000"/>
                </a:xfrm>
                <a:grpFill/>
              </p:grpSpPr>
              <p:sp>
                <p:nvSpPr>
                  <p:cNvPr id="187" name="Rounded Rectangle 186"/>
                  <p:cNvSpPr/>
                  <p:nvPr/>
                </p:nvSpPr>
                <p:spPr>
                  <a:xfrm rot="5400000">
                    <a:off x="4343400" y="1219200"/>
                    <a:ext cx="381000" cy="1905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3340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5052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4" name="Oval 183"/>
              <p:cNvSpPr/>
              <p:nvPr/>
            </p:nvSpPr>
            <p:spPr>
              <a:xfrm>
                <a:off x="2895600" y="3657600"/>
                <a:ext cx="381000" cy="457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Rectangle 198"/>
          <p:cNvSpPr/>
          <p:nvPr/>
        </p:nvSpPr>
        <p:spPr>
          <a:xfrm>
            <a:off x="1898490" y="3880919"/>
            <a:ext cx="5116488" cy="2062103"/>
          </a:xfrm>
          <a:prstGeom prst="rect">
            <a:avLst/>
          </a:prstGeom>
        </p:spPr>
        <p:txBody>
          <a:bodyPr wrap="square">
            <a:spAutoFit/>
          </a:bodyPr>
          <a:lstStyle/>
          <a:p>
            <a:r>
              <a:rPr lang="en-US" sz="3200" dirty="0">
                <a:solidFill>
                  <a:schemeClr val="bg1"/>
                </a:solidFill>
              </a:rPr>
              <a:t>Enoch, one of Adam’s descendants, was called to preach repentance to the people and was called a seer.</a:t>
            </a:r>
          </a:p>
        </p:txBody>
      </p:sp>
      <p:grpSp>
        <p:nvGrpSpPr>
          <p:cNvPr id="7" name="Group 6"/>
          <p:cNvGrpSpPr/>
          <p:nvPr/>
        </p:nvGrpSpPr>
        <p:grpSpPr>
          <a:xfrm>
            <a:off x="407553" y="326571"/>
            <a:ext cx="3744686" cy="3102429"/>
            <a:chOff x="407553" y="326571"/>
            <a:chExt cx="3744686" cy="3102429"/>
          </a:xfrm>
        </p:grpSpPr>
        <p:grpSp>
          <p:nvGrpSpPr>
            <p:cNvPr id="4" name="Group 3"/>
            <p:cNvGrpSpPr/>
            <p:nvPr/>
          </p:nvGrpSpPr>
          <p:grpSpPr>
            <a:xfrm>
              <a:off x="407553" y="326571"/>
              <a:ext cx="3744686" cy="3102429"/>
              <a:chOff x="680149" y="994227"/>
              <a:chExt cx="3744686" cy="3102429"/>
            </a:xfrm>
          </p:grpSpPr>
          <p:sp>
            <p:nvSpPr>
              <p:cNvPr id="80" name="Rectangle 79"/>
              <p:cNvSpPr/>
              <p:nvPr/>
            </p:nvSpPr>
            <p:spPr>
              <a:xfrm>
                <a:off x="680149" y="994227"/>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866197" y="1159528"/>
                <a:ext cx="1220437" cy="2567517"/>
                <a:chOff x="6196511" y="1887967"/>
                <a:chExt cx="1565766" cy="3294010"/>
              </a:xfrm>
              <a:solidFill>
                <a:schemeClr val="bg1"/>
              </a:solidFill>
            </p:grpSpPr>
            <p:grpSp>
              <p:nvGrpSpPr>
                <p:cNvPr id="104" name="Group 103"/>
                <p:cNvGrpSpPr/>
                <p:nvPr/>
              </p:nvGrpSpPr>
              <p:grpSpPr>
                <a:xfrm>
                  <a:off x="6196511" y="1887967"/>
                  <a:ext cx="1565766" cy="3294010"/>
                  <a:chOff x="6196511" y="1887967"/>
                  <a:chExt cx="1565766" cy="3294010"/>
                </a:xfrm>
                <a:grpFill/>
              </p:grpSpPr>
              <p:sp>
                <p:nvSpPr>
                  <p:cNvPr id="106" name="Oval 105"/>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5"/>
              <p:cNvGrpSpPr/>
              <p:nvPr/>
            </p:nvGrpSpPr>
            <p:grpSpPr>
              <a:xfrm>
                <a:off x="2358207" y="1839438"/>
                <a:ext cx="474283" cy="1181368"/>
                <a:chOff x="5891782" y="1905000"/>
                <a:chExt cx="1271017" cy="3165915"/>
              </a:xfrm>
              <a:solidFill>
                <a:schemeClr val="bg1"/>
              </a:solidFill>
            </p:grpSpPr>
            <p:sp>
              <p:nvSpPr>
                <p:cNvPr id="141" name="Oval 140"/>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5"/>
              <p:cNvGrpSpPr/>
              <p:nvPr/>
            </p:nvGrpSpPr>
            <p:grpSpPr>
              <a:xfrm>
                <a:off x="3349337" y="3155410"/>
                <a:ext cx="338719" cy="843698"/>
                <a:chOff x="5891782" y="1905000"/>
                <a:chExt cx="1271017" cy="3165915"/>
              </a:xfrm>
              <a:solidFill>
                <a:schemeClr val="bg1"/>
              </a:solidFill>
            </p:grpSpPr>
            <p:sp>
              <p:nvSpPr>
                <p:cNvPr id="147" name="Oval 14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
              <p:cNvGrpSpPr/>
              <p:nvPr/>
            </p:nvGrpSpPr>
            <p:grpSpPr>
              <a:xfrm>
                <a:off x="3339366" y="2273001"/>
                <a:ext cx="308834" cy="769259"/>
                <a:chOff x="5891782" y="1905000"/>
                <a:chExt cx="1271017" cy="3165915"/>
              </a:xfrm>
              <a:solidFill>
                <a:schemeClr val="bg1"/>
              </a:solidFill>
            </p:grpSpPr>
            <p:sp>
              <p:nvSpPr>
                <p:cNvPr id="153" name="Oval 152"/>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
              <p:cNvGrpSpPr/>
              <p:nvPr/>
            </p:nvGrpSpPr>
            <p:grpSpPr>
              <a:xfrm>
                <a:off x="3327152" y="1181467"/>
                <a:ext cx="356525" cy="888050"/>
                <a:chOff x="5891782" y="1905000"/>
                <a:chExt cx="1271017" cy="3165915"/>
              </a:xfrm>
              <a:solidFill>
                <a:schemeClr val="bg1"/>
              </a:solidFill>
            </p:grpSpPr>
            <p:sp>
              <p:nvSpPr>
                <p:cNvPr id="159" name="Oval 158"/>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57"/>
            <p:cNvGrpSpPr/>
            <p:nvPr/>
          </p:nvGrpSpPr>
          <p:grpSpPr>
            <a:xfrm rot="912540">
              <a:off x="1218865" y="1571648"/>
              <a:ext cx="553163" cy="675689"/>
              <a:chOff x="990600" y="914402"/>
              <a:chExt cx="4652682" cy="6575612"/>
            </a:xfrm>
            <a:solidFill>
              <a:schemeClr val="bg1"/>
            </a:solidFill>
          </p:grpSpPr>
          <p:sp>
            <p:nvSpPr>
              <p:cNvPr id="201" name="Rounded Rectangle 200"/>
              <p:cNvSpPr/>
              <p:nvPr/>
            </p:nvSpPr>
            <p:spPr>
              <a:xfrm>
                <a:off x="1288676" y="1362739"/>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
              <p:cNvSpPr/>
              <p:nvPr/>
            </p:nvSpPr>
            <p:spPr>
              <a:xfrm>
                <a:off x="1438835" y="1213293"/>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3"/>
              <p:cNvSpPr/>
              <p:nvPr/>
            </p:nvSpPr>
            <p:spPr>
              <a:xfrm>
                <a:off x="1588994" y="1063848"/>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41"/>
              <p:cNvGrpSpPr/>
              <p:nvPr/>
            </p:nvGrpSpPr>
            <p:grpSpPr>
              <a:xfrm>
                <a:off x="990600" y="1905000"/>
                <a:ext cx="914400" cy="1371600"/>
                <a:chOff x="838200" y="2133600"/>
                <a:chExt cx="990600" cy="1981200"/>
              </a:xfrm>
              <a:grpFill/>
            </p:grpSpPr>
            <p:sp>
              <p:nvSpPr>
                <p:cNvPr id="213" name="Bent Arrow 212"/>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ent Arrow 213"/>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 name="Group 42"/>
              <p:cNvGrpSpPr/>
              <p:nvPr/>
            </p:nvGrpSpPr>
            <p:grpSpPr>
              <a:xfrm>
                <a:off x="990600" y="3352800"/>
                <a:ext cx="914400" cy="1371600"/>
                <a:chOff x="838200" y="2133600"/>
                <a:chExt cx="990600" cy="1981200"/>
              </a:xfrm>
              <a:grpFill/>
            </p:grpSpPr>
            <p:sp>
              <p:nvSpPr>
                <p:cNvPr id="211" name="Bent Arrow 210"/>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Bent Arrow 211"/>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 name="Group 45"/>
              <p:cNvGrpSpPr/>
              <p:nvPr/>
            </p:nvGrpSpPr>
            <p:grpSpPr>
              <a:xfrm>
                <a:off x="990600" y="5029200"/>
                <a:ext cx="914400" cy="1371600"/>
                <a:chOff x="838200" y="2133600"/>
                <a:chExt cx="990600" cy="1981200"/>
              </a:xfrm>
              <a:grpFill/>
            </p:grpSpPr>
            <p:sp>
              <p:nvSpPr>
                <p:cNvPr id="209" name="Bent Arrow 208"/>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Bent Arrow 209"/>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7" name="Rounded Rectangle 4"/>
              <p:cNvSpPr/>
              <p:nvPr/>
            </p:nvSpPr>
            <p:spPr>
              <a:xfrm>
                <a:off x="1739153" y="914402"/>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072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r>
              <a:rPr lang="en-US" sz="1600" dirty="0">
                <a:solidFill>
                  <a:schemeClr val="bg1"/>
                </a:solidFill>
              </a:rPr>
              <a:t>The First Presidency: Heber J. Grant, J. Reuben Clark Jr., and David O. McKay, in James R. Clark, Comp., </a:t>
            </a:r>
            <a:r>
              <a:rPr lang="en-US" sz="1600" i="1" dirty="0">
                <a:solidFill>
                  <a:schemeClr val="bg1"/>
                </a:solidFill>
              </a:rPr>
              <a:t>Messages of the First Presidency, </a:t>
            </a:r>
            <a:r>
              <a:rPr lang="en-US" sz="1600" dirty="0">
                <a:solidFill>
                  <a:schemeClr val="bg1"/>
                </a:solidFill>
              </a:rPr>
              <a:t>6:178</a:t>
            </a:r>
          </a:p>
          <a:p>
            <a:r>
              <a:rPr lang="en-US" sz="1600" dirty="0">
                <a:solidFill>
                  <a:schemeClr val="bg1"/>
                </a:solidFill>
              </a:rPr>
              <a:t>Elder L. Tom Perry </a:t>
            </a:r>
            <a:r>
              <a:rPr lang="en-US" sz="1600" i="1" dirty="0">
                <a:solidFill>
                  <a:schemeClr val="bg1"/>
                </a:solidFill>
              </a:rPr>
              <a:t>Becoming Goodly Parents </a:t>
            </a:r>
            <a:r>
              <a:rPr lang="en-US" sz="1600" dirty="0">
                <a:solidFill>
                  <a:schemeClr val="bg1"/>
                </a:solidFill>
              </a:rPr>
              <a:t>October 2012 Gen. Conf.</a:t>
            </a:r>
          </a:p>
          <a:p>
            <a:r>
              <a:rPr lang="en-US" sz="1600" dirty="0">
                <a:solidFill>
                  <a:schemeClr val="bg1"/>
                </a:solidFill>
              </a:rPr>
              <a:t>Richard D. Draper, S. Kent Brown, Michael D. Rhodes </a:t>
            </a:r>
            <a:r>
              <a:rPr lang="en-US" sz="1600" i="1" dirty="0">
                <a:solidFill>
                  <a:schemeClr val="bg1"/>
                </a:solidFill>
              </a:rPr>
              <a:t>The Pearl of Great Price Verse by Verse Commentary p. 62</a:t>
            </a:r>
          </a:p>
          <a:p>
            <a:r>
              <a:rPr lang="en-US" sz="1600" dirty="0">
                <a:solidFill>
                  <a:schemeClr val="bg1"/>
                </a:solidFill>
                <a:latin typeface="Calibri" panose="020F0502020204030204" pitchFamily="34" charset="0"/>
              </a:rPr>
              <a:t>Joseph Smith, </a:t>
            </a:r>
            <a:r>
              <a:rPr lang="en-US" sz="1600" i="1" dirty="0">
                <a:solidFill>
                  <a:schemeClr val="bg1"/>
                </a:solidFill>
                <a:latin typeface="Georgia" panose="02040502050405020303" pitchFamily="18" charset="0"/>
              </a:rPr>
              <a:t>Teachings of Presidents of the Church: Joseph Smith</a:t>
            </a:r>
            <a:r>
              <a:rPr lang="en-US" sz="1600" dirty="0">
                <a:solidFill>
                  <a:schemeClr val="bg1"/>
                </a:solidFill>
                <a:latin typeface="Calibri" panose="020F0502020204030204" pitchFamily="34" charset="0"/>
              </a:rPr>
              <a:t> [2007], </a:t>
            </a:r>
            <a:r>
              <a:rPr lang="en-US" sz="16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48</a:t>
            </a:r>
            <a:r>
              <a:rPr lang="en-US" sz="1600" dirty="0">
                <a:solidFill>
                  <a:schemeClr val="bg1"/>
                </a:solidFill>
                <a:latin typeface="Calibri" panose="020F0502020204030204" pitchFamily="34" charset="0"/>
              </a:rPr>
              <a:t>).</a:t>
            </a:r>
          </a:p>
          <a:p>
            <a:r>
              <a:rPr lang="en-US" sz="1600" i="1" dirty="0">
                <a:solidFill>
                  <a:schemeClr val="bg1"/>
                </a:solidFill>
              </a:rPr>
              <a:t>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pp. 2-3, 31-32</a:t>
            </a:r>
            <a:endParaRPr lang="en-US" sz="1600" i="1" dirty="0">
              <a:solidFill>
                <a:schemeClr val="bg1"/>
              </a:solidFill>
            </a:endParaRPr>
          </a:p>
          <a:p>
            <a:pPr fontAlgn="base"/>
            <a:r>
              <a:rPr lang="en-US" sz="1600" dirty="0">
                <a:solidFill>
                  <a:schemeClr val="bg1"/>
                </a:solidFill>
              </a:rPr>
              <a:t>Henry B. </a:t>
            </a:r>
            <a:r>
              <a:rPr lang="en-US" sz="1600" dirty="0" err="1">
                <a:solidFill>
                  <a:schemeClr val="bg1"/>
                </a:solidFill>
              </a:rPr>
              <a:t>Eyring</a:t>
            </a:r>
            <a:r>
              <a:rPr lang="en-US" sz="1600" dirty="0">
                <a:solidFill>
                  <a:schemeClr val="bg1"/>
                </a:solidFill>
              </a:rPr>
              <a:t> Finding Safety in Counsel April 1997 Gen. Conf.</a:t>
            </a:r>
          </a:p>
          <a:p>
            <a:pPr fontAlgn="base"/>
            <a:r>
              <a:rPr lang="en-US" sz="1600" dirty="0">
                <a:solidFill>
                  <a:schemeClr val="bg1"/>
                </a:solidFill>
              </a:rPr>
              <a:t>Presentation by ©http://fashionsbylynda.com/blog/</a:t>
            </a:r>
          </a:p>
          <a:p>
            <a:pPr fontAlgn="base"/>
            <a:r>
              <a:rPr lang="en-US" sz="1600" dirty="0">
                <a:solidFill>
                  <a:schemeClr val="bg1"/>
                </a:solidFill>
              </a:rPr>
              <a:t>Joseph Fielding Smith </a:t>
            </a:r>
            <a:r>
              <a:rPr lang="en-US" sz="1600" i="1" dirty="0">
                <a:solidFill>
                  <a:schemeClr val="bg1"/>
                </a:solidFill>
              </a:rPr>
              <a:t>Way to Perfection</a:t>
            </a:r>
            <a:r>
              <a:rPr lang="en-US" sz="1600" dirty="0">
                <a:solidFill>
                  <a:schemeClr val="bg1"/>
                </a:solidFill>
              </a:rPr>
              <a:t> pp. 100-101	</a:t>
            </a:r>
            <a:r>
              <a:rPr lang="en-US" sz="1600" i="1" dirty="0">
                <a:solidFill>
                  <a:schemeClr val="bg1"/>
                </a:solidFill>
              </a:rPr>
              <a:t>Answers to Gospel Questions, </a:t>
            </a:r>
            <a:r>
              <a:rPr lang="en-US" sz="1600" dirty="0">
                <a:solidFill>
                  <a:schemeClr val="bg1"/>
                </a:solidFill>
              </a:rPr>
              <a:t>4:32</a:t>
            </a:r>
          </a:p>
          <a:p>
            <a:pPr fontAlgn="base"/>
            <a:r>
              <a:rPr lang="en-US" sz="1600" dirty="0">
                <a:solidFill>
                  <a:schemeClr val="bg1"/>
                </a:solidFill>
              </a:rPr>
              <a:t>Brigham Young </a:t>
            </a:r>
            <a:r>
              <a:rPr lang="en-US" sz="1600" i="1" dirty="0">
                <a:solidFill>
                  <a:schemeClr val="bg1"/>
                </a:solidFill>
              </a:rPr>
              <a:t>Journal of Discourses; </a:t>
            </a:r>
            <a:r>
              <a:rPr lang="en-US" sz="1600" dirty="0">
                <a:solidFill>
                  <a:schemeClr val="bg1"/>
                </a:solidFill>
              </a:rPr>
              <a:t> 13:4</a:t>
            </a:r>
          </a:p>
          <a:p>
            <a:pPr fontAlgn="base"/>
            <a:r>
              <a:rPr lang="en-US" sz="1600" dirty="0">
                <a:solidFill>
                  <a:schemeClr val="bg1"/>
                </a:solidFill>
              </a:rPr>
              <a:t>Elder Dallin H. Oaks  “Brother’s Keeper” November 1986 Gen. Conf.</a:t>
            </a:r>
          </a:p>
          <a:p>
            <a:pPr fontAlgn="base"/>
            <a:r>
              <a:rPr lang="en-US" sz="1600" dirty="0">
                <a:solidFill>
                  <a:schemeClr val="bg1"/>
                </a:solidFill>
              </a:rPr>
              <a:t>Old Testament Seminary Teacher’s Manual Lesson 12</a:t>
            </a:r>
          </a:p>
          <a:p>
            <a:r>
              <a:rPr lang="en-US" sz="1600" dirty="0">
                <a:solidFill>
                  <a:schemeClr val="bg1"/>
                </a:solidFill>
                <a:latin typeface="Calibri" panose="020F0502020204030204" pitchFamily="34" charset="0"/>
              </a:rPr>
              <a:t>These stone walls</a:t>
            </a:r>
          </a:p>
          <a:p>
            <a:r>
              <a:rPr lang="en-US" sz="1600" dirty="0">
                <a:solidFill>
                  <a:schemeClr val="bg1"/>
                </a:solidFill>
                <a:latin typeface="Calibri" panose="020F0502020204030204" pitchFamily="34" charset="0"/>
              </a:rPr>
              <a:t>Wikipedia and http://thesestonewalls.com/gordon-macrae/in-the-land-of-nod-east-of-eden</a:t>
            </a:r>
          </a:p>
          <a:p>
            <a:r>
              <a:rPr lang="en-US" sz="1600" dirty="0">
                <a:solidFill>
                  <a:schemeClr val="bg1"/>
                </a:solidFill>
              </a:rPr>
              <a:t>Richard D. Draper, S. Kent Brown, Michael D. Rhodes </a:t>
            </a:r>
            <a:r>
              <a:rPr lang="en-US" sz="1600" i="1" dirty="0">
                <a:solidFill>
                  <a:schemeClr val="bg1"/>
                </a:solidFill>
              </a:rPr>
              <a:t>The Pearl of Great Price Verse by Verse Commentary </a:t>
            </a:r>
            <a:r>
              <a:rPr lang="en-US" sz="1600" dirty="0">
                <a:solidFill>
                  <a:schemeClr val="bg1"/>
                </a:solidFill>
              </a:rPr>
              <a:t>pp. 77-78</a:t>
            </a:r>
          </a:p>
          <a:p>
            <a:endParaRPr lang="en-US" sz="1600" dirty="0">
              <a:solidFill>
                <a:schemeClr val="bg1"/>
              </a:solidFill>
            </a:endParaRPr>
          </a:p>
        </p:txBody>
      </p:sp>
    </p:spTree>
    <p:extLst>
      <p:ext uri="{BB962C8B-B14F-4D97-AF65-F5344CB8AC3E}">
        <p14:creationId xmlns:p14="http://schemas.microsoft.com/office/powerpoint/2010/main" val="175873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97031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For the Parents:</a:t>
            </a:r>
          </a:p>
          <a:p>
            <a:pPr fontAlgn="base"/>
            <a:r>
              <a:rPr lang="en-US" sz="1200" dirty="0">
                <a:solidFill>
                  <a:srgbClr val="333333"/>
                </a:solidFill>
                <a:latin typeface="Calibri" panose="020F0502020204030204" pitchFamily="34" charset="0"/>
              </a:rPr>
              <a:t>First, parents can pray in earnest, asking our Eternal Father to help them love, understand, and guide the children He has sent to them.</a:t>
            </a:r>
          </a:p>
          <a:p>
            <a:pPr fontAlgn="base"/>
            <a:r>
              <a:rPr lang="en-US" sz="1200" dirty="0">
                <a:solidFill>
                  <a:srgbClr val="333333"/>
                </a:solidFill>
                <a:latin typeface="Calibri" panose="020F0502020204030204" pitchFamily="34" charset="0"/>
              </a:rPr>
              <a:t>Second, they can hold family prayer, scripture study, and family home evenings and eat together as often as possible, making dinner a time of communication and the teaching of values.</a:t>
            </a:r>
          </a:p>
          <a:p>
            <a:pPr fontAlgn="base"/>
            <a:r>
              <a:rPr lang="en-US" sz="1200" dirty="0">
                <a:solidFill>
                  <a:srgbClr val="333333"/>
                </a:solidFill>
                <a:latin typeface="Calibri" panose="020F0502020204030204" pitchFamily="34" charset="0"/>
              </a:rPr>
              <a:t>Third, parents can fully avail themselves of the Church’s support network, communicating with their children’s Primary teachers, youth leaders, and class and quorum presidencies. By communicating with those who are called and set apart to work with their children, parents can provide essential understanding of a child’s special and specific needs.</a:t>
            </a:r>
          </a:p>
          <a:p>
            <a:pPr fontAlgn="base"/>
            <a:r>
              <a:rPr lang="en-US" sz="1200" dirty="0">
                <a:solidFill>
                  <a:srgbClr val="333333"/>
                </a:solidFill>
                <a:latin typeface="Calibri" panose="020F0502020204030204" pitchFamily="34" charset="0"/>
              </a:rPr>
              <a:t>Fourth, parents can share their testimonies often with their children, commit them to keep the commandments of God, and promise the blessings that our Heavenly Father promises His faithful children.</a:t>
            </a:r>
          </a:p>
          <a:p>
            <a:pPr fontAlgn="base"/>
            <a:r>
              <a:rPr lang="en-US" sz="1200" dirty="0"/>
              <a:t>Fifth, we can organize our families based on clear, simple family rules and expectations, wholesome family traditions and rituals, and “family economics,” where children have household responsibilities and can earn allowances so that they can learn to budget, save, and pay tithing on the money they earn.</a:t>
            </a:r>
          </a:p>
          <a:p>
            <a:pPr fontAlgn="base"/>
            <a:r>
              <a:rPr lang="en-US" sz="1200" dirty="0"/>
              <a:t>Parents have a sacred duty to rear their children in love and righteousness, to provide for their physical and spiritual needs, and to teach them to love and serve one another, observe the commandments of God, and be law-abiding citizens wherever they live. …</a:t>
            </a:r>
          </a:p>
          <a:p>
            <a:pPr fontAlgn="base"/>
            <a:r>
              <a:rPr lang="en-US" sz="1200" dirty="0"/>
              <a:t>Elder L. Tom Perry Becoming Goodly Parents October 2012 Gen. Conf.</a:t>
            </a:r>
          </a:p>
        </p:txBody>
      </p:sp>
      <p:sp>
        <p:nvSpPr>
          <p:cNvPr id="3" name="Rectangle 2"/>
          <p:cNvSpPr/>
          <p:nvPr/>
        </p:nvSpPr>
        <p:spPr>
          <a:xfrm>
            <a:off x="6096000" y="0"/>
            <a:ext cx="6096000" cy="138499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“Salvation </a:t>
            </a:r>
            <a:r>
              <a:rPr lang="en-US" sz="1200" dirty="0">
                <a:latin typeface="Calibri" panose="020F0502020204030204" pitchFamily="34" charset="0"/>
              </a:rPr>
              <a:t>could not come to the world without the mediation of Jesus Christ.”</a:t>
            </a:r>
          </a:p>
          <a:p>
            <a:pPr fontAlgn="base"/>
            <a:r>
              <a:rPr lang="en-US" sz="1200" dirty="0">
                <a:latin typeface="Calibri" panose="020F0502020204030204" pitchFamily="34" charset="0"/>
              </a:rPr>
              <a:t>“By faith in this atonement or plan of redemption, Abel offered to God a sacrifice that was accepted, which was the firstlings of the flock. Cain offered of the fruit of the ground, and was not accepted, because he could not do it in faith; he … could not exercise faith contrary to the plan of heaven. … As the sacrifice was instituted for a type by which man was to discern the great Sacrifice which God had prepared, to offer a sacrifice contrary to that, no faith could be exercised” (</a:t>
            </a:r>
            <a:r>
              <a:rPr lang="en-US" sz="1200" i="1" dirty="0">
                <a:latin typeface="Calibri" panose="020F0502020204030204" pitchFamily="34" charset="0"/>
              </a:rPr>
              <a:t>Teachings of Presidents of the Church: Joseph Smith</a:t>
            </a:r>
            <a:r>
              <a:rPr lang="en-US" sz="1200" dirty="0">
                <a:latin typeface="Calibri" panose="020F0502020204030204" pitchFamily="34" charset="0"/>
              </a:rPr>
              <a:t> [2007], 48).</a:t>
            </a:r>
            <a:endParaRPr lang="en-US" sz="1200" b="0" i="0" dirty="0">
              <a:effectLst/>
              <a:latin typeface="Calibri" panose="020F0502020204030204" pitchFamily="34" charset="0"/>
            </a:endParaRPr>
          </a:p>
        </p:txBody>
      </p:sp>
      <p:sp>
        <p:nvSpPr>
          <p:cNvPr id="4" name="Rectangle 3"/>
          <p:cNvSpPr/>
          <p:nvPr/>
        </p:nvSpPr>
        <p:spPr>
          <a:xfrm>
            <a:off x="6096000" y="1384995"/>
            <a:ext cx="6096000"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Sons of Perdition:</a:t>
            </a:r>
          </a:p>
          <a:p>
            <a:r>
              <a:rPr lang="en-US" sz="1200" dirty="0">
                <a:solidFill>
                  <a:srgbClr val="333333"/>
                </a:solidFill>
                <a:latin typeface="Calibri" panose="020F0502020204030204" pitchFamily="34" charset="0"/>
              </a:rPr>
              <a:t>Those who are not redeemed by the Atonement are in outer darkness, which is the dwelling place of the devil, his angels, and the sons of perdition. Sons of perdition are those who receive “no forgiveness in this world nor in the world to come—having denied the Holy Spirit after having received it, and having denied the Only Begotten Son of the Father, having crucified him unto themselves and put him to an open shame” Such individuals will not inherit a place in any kingdom of glory; for them the conditions of hell remain. Topical Guide LDS</a:t>
            </a:r>
            <a:endParaRPr lang="en-US" sz="1200" dirty="0"/>
          </a:p>
        </p:txBody>
      </p:sp>
      <p:sp>
        <p:nvSpPr>
          <p:cNvPr id="5" name="Rectangle 4"/>
          <p:cNvSpPr/>
          <p:nvPr/>
        </p:nvSpPr>
        <p:spPr>
          <a:xfrm>
            <a:off x="0" y="3970319"/>
            <a:ext cx="6096000"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Giving in to Satan:</a:t>
            </a:r>
          </a:p>
          <a:p>
            <a:r>
              <a:rPr lang="en-US" sz="1200" dirty="0">
                <a:solidFill>
                  <a:srgbClr val="333333"/>
                </a:solidFill>
                <a:latin typeface="Calibri" panose="020F0502020204030204" pitchFamily="34" charset="0"/>
              </a:rPr>
              <a:t>“Lucifer and his followers know the habits, weaknesses, and vulnerable spots of everyone and take advantage of them to lead us to spiritual destruction. With one person it may be thirst for liquor; another may have an insatiable hunger; another has permitted his sex urges to dominate; another loves money, and the luxuries and comforts it can buy; another craves power; and so on.” Spencer W. Kimball </a:t>
            </a:r>
            <a:r>
              <a:rPr lang="en-US" sz="1200" i="1" dirty="0">
                <a:solidFill>
                  <a:srgbClr val="333333"/>
                </a:solidFill>
                <a:latin typeface="Calibri" panose="020F0502020204030204" pitchFamily="34" charset="0"/>
              </a:rPr>
              <a:t>Miracle of Forgiveness </a:t>
            </a:r>
            <a:r>
              <a:rPr lang="en-US" sz="1200" dirty="0">
                <a:solidFill>
                  <a:srgbClr val="333333"/>
                </a:solidFill>
                <a:latin typeface="Calibri" panose="020F0502020204030204" pitchFamily="34" charset="0"/>
              </a:rPr>
              <a:t> pp. 218-219</a:t>
            </a:r>
            <a:endParaRPr lang="en-US" sz="1200" dirty="0"/>
          </a:p>
        </p:txBody>
      </p:sp>
      <p:sp>
        <p:nvSpPr>
          <p:cNvPr id="6" name="Rectangle 5"/>
          <p:cNvSpPr/>
          <p:nvPr/>
        </p:nvSpPr>
        <p:spPr>
          <a:xfrm>
            <a:off x="0" y="5216812"/>
            <a:ext cx="6096000"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My Brother’s Keeper</a:t>
            </a:r>
            <a:r>
              <a:rPr lang="en-US" sz="1200" dirty="0"/>
              <a:t>:</a:t>
            </a:r>
          </a:p>
          <a:p>
            <a:pPr fontAlgn="base"/>
            <a:r>
              <a:rPr lang="en-US" sz="1200" dirty="0"/>
              <a:t>Tempted of Satan, some have followed the example of Cain. They covet property and then sin to obtain it. The sin may be murder, robbery, or theft. It may be fraud or deception. It may even be some clever but legal manipulation of facts or influence to take unfair advantage of another. Always the excuse is the same: “Am I my brother’s keeper?” Elder Dallin H. Oaks  “Brother’s Keeper” November 1986 Gen. Conf.</a:t>
            </a:r>
            <a:endParaRPr lang="en-US" sz="1200" dirty="0">
              <a:hlinkClick r:id="rId2"/>
            </a:endParaRPr>
          </a:p>
          <a:p>
            <a:endParaRPr lang="en-US" sz="1200" b="1" dirty="0">
              <a:solidFill>
                <a:srgbClr val="333333"/>
              </a:solidFill>
              <a:latin typeface="Calibri" panose="020F0502020204030204" pitchFamily="34" charset="0"/>
            </a:endParaRPr>
          </a:p>
        </p:txBody>
      </p:sp>
      <p:sp>
        <p:nvSpPr>
          <p:cNvPr id="7" name="Rectangle 6"/>
          <p:cNvSpPr/>
          <p:nvPr/>
        </p:nvSpPr>
        <p:spPr>
          <a:xfrm>
            <a:off x="6096000" y="2769990"/>
            <a:ext cx="6096000"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The “land of Nod” </a:t>
            </a:r>
            <a:r>
              <a:rPr lang="en-US" sz="1200" dirty="0">
                <a:latin typeface="Calibri" panose="020F0502020204030204" pitchFamily="34" charset="0"/>
              </a:rPr>
              <a:t>has no other reference in Scripture. It represents no known geographical name or place. The name seems to derive from the Hebrew, “</a:t>
            </a:r>
            <a:r>
              <a:rPr lang="en-US" sz="1200" dirty="0" err="1">
                <a:latin typeface="Calibri" panose="020F0502020204030204" pitchFamily="34" charset="0"/>
              </a:rPr>
              <a:t>nad</a:t>
            </a:r>
            <a:r>
              <a:rPr lang="en-US" sz="1200" dirty="0">
                <a:latin typeface="Calibri" panose="020F0502020204030204" pitchFamily="34" charset="0"/>
              </a:rPr>
              <a:t>,” which means “to wander.” Cain himself described his fate in just that way: “from thy face I shall be hidden; I shall be a fugitive and a wanderer on the earth” (Genesis 4:14).</a:t>
            </a:r>
          </a:p>
          <a:p>
            <a:r>
              <a:rPr lang="en-US" sz="1200" dirty="0">
                <a:latin typeface="Calibri" panose="020F0502020204030204" pitchFamily="34" charset="0"/>
              </a:rPr>
              <a:t>Therefore to dwell in the land of Nod is usually taken to mean that one takes up a wandering life. Genesis 4:17 relates that after arriving in the Land of Nod, Cain's wife bore him a son, Enoch, in whose name he built the first city.</a:t>
            </a:r>
          </a:p>
          <a:p>
            <a:r>
              <a:rPr lang="en-US" sz="1200" dirty="0">
                <a:latin typeface="Calibri" panose="020F0502020204030204" pitchFamily="34" charset="0"/>
              </a:rPr>
              <a:t>Wikipedia and http://thesestonewalls.com/gordon-macrae/in-the-land-of-nod-east-of-eden/</a:t>
            </a:r>
          </a:p>
        </p:txBody>
      </p:sp>
      <p:sp>
        <p:nvSpPr>
          <p:cNvPr id="8" name="Rectangle 7">
            <a:extLst>
              <a:ext uri="{FF2B5EF4-FFF2-40B4-BE49-F238E27FC236}">
                <a16:creationId xmlns:a16="http://schemas.microsoft.com/office/drawing/2014/main" id="{9CBCD2C7-BE5F-4A83-9BA9-D5D60D61DE34}"/>
              </a:ext>
            </a:extLst>
          </p:cNvPr>
          <p:cNvSpPr/>
          <p:nvPr/>
        </p:nvSpPr>
        <p:spPr>
          <a:xfrm>
            <a:off x="6096000" y="4339650"/>
            <a:ext cx="6096000" cy="2031325"/>
          </a:xfrm>
          <a:prstGeom prst="rect">
            <a:avLst/>
          </a:prstGeom>
          <a:ln>
            <a:solidFill>
              <a:schemeClr val="tx1"/>
            </a:solidFill>
          </a:ln>
        </p:spPr>
        <p:txBody>
          <a:bodyPr>
            <a:spAutoFit/>
          </a:bodyPr>
          <a:lstStyle/>
          <a:p>
            <a:pPr fontAlgn="base"/>
            <a:r>
              <a:rPr lang="en-US" sz="1400" b="1" dirty="0"/>
              <a:t>Believe it or Not: </a:t>
            </a:r>
          </a:p>
          <a:p>
            <a:pPr fontAlgn="base"/>
            <a:r>
              <a:rPr lang="en-US" sz="1400" dirty="0"/>
              <a:t>“No greater ideal has been revealed than the supernal truth that we are the children of God, and we differ, by virtue of our creation, from all other living things. (See Moses 6:8–10, 22, 59.)</a:t>
            </a:r>
          </a:p>
          <a:p>
            <a:pPr fontAlgn="base"/>
            <a:r>
              <a:rPr lang="en-US" sz="1400" dirty="0"/>
              <a:t>“No idea has been more destructive of happiness; no philosophy has produced more sorrow, more heartbreak and mischief; no idea has done more to destroy the family than the idea that we are not the offspring of God, only advanced animals, compelled to yield to every carnal urge” (Boyd K. Packer, “Our Moral Environment,” Ensign, May 1992, 67).</a:t>
            </a:r>
            <a:endParaRPr lang="en-US" sz="1400" b="0" dirty="0">
              <a:effectLst/>
            </a:endParaRPr>
          </a:p>
        </p:txBody>
      </p:sp>
    </p:spTree>
    <p:extLst>
      <p:ext uri="{BB962C8B-B14F-4D97-AF65-F5344CB8AC3E}">
        <p14:creationId xmlns:p14="http://schemas.microsoft.com/office/powerpoint/2010/main" val="265826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1.bp.blogspot.com/-Zz8GaIDgA6s/UTeEb7RsIWI/AAAAAAAAK7k/y-fnPiSIYjU/s1600/Cains+famil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9" y="1119052"/>
            <a:ext cx="5583649" cy="4006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1.bp.blogspot.com/-Zz8GaIDgA6s/UTeEb7RsIWI/AAAAAAAAK7k/y-fnPiSIYjU/s1600/Cains+famil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408" y="1119052"/>
            <a:ext cx="5583649" cy="40067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91707" y="0"/>
            <a:ext cx="12879" cy="685800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4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Made Things Known</a:t>
            </a:r>
          </a:p>
        </p:txBody>
      </p:sp>
      <p:grpSp>
        <p:nvGrpSpPr>
          <p:cNvPr id="45" name="Group 44"/>
          <p:cNvGrpSpPr/>
          <p:nvPr/>
        </p:nvGrpSpPr>
        <p:grpSpPr>
          <a:xfrm>
            <a:off x="680149" y="994227"/>
            <a:ext cx="3744686" cy="3102429"/>
            <a:chOff x="838200" y="1284514"/>
            <a:chExt cx="3744686" cy="3102429"/>
          </a:xfrm>
        </p:grpSpPr>
        <p:sp>
          <p:nvSpPr>
            <p:cNvPr id="3" name="Rectangle 2"/>
            <p:cNvSpPr/>
            <p:nvPr/>
          </p:nvSpPr>
          <p:spPr>
            <a:xfrm>
              <a:off x="838200" y="1284514"/>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23493" y="1485846"/>
              <a:ext cx="2239118" cy="2657232"/>
              <a:chOff x="1472911" y="1557740"/>
              <a:chExt cx="2872689" cy="3409111"/>
            </a:xfrm>
          </p:grpSpPr>
          <p:grpSp>
            <p:nvGrpSpPr>
              <p:cNvPr id="7" name="Group 6"/>
              <p:cNvGrpSpPr/>
              <p:nvPr/>
            </p:nvGrpSpPr>
            <p:grpSpPr>
              <a:xfrm>
                <a:off x="1472911" y="1557740"/>
                <a:ext cx="1565766" cy="3294010"/>
                <a:chOff x="6196511" y="1887967"/>
                <a:chExt cx="1565766" cy="3294010"/>
              </a:xfrm>
              <a:solidFill>
                <a:schemeClr val="bg1"/>
              </a:solidFill>
            </p:grpSpPr>
            <p:grpSp>
              <p:nvGrpSpPr>
                <p:cNvPr id="8" name="Group 7"/>
                <p:cNvGrpSpPr/>
                <p:nvPr/>
              </p:nvGrpSpPr>
              <p:grpSpPr>
                <a:xfrm>
                  <a:off x="6196511" y="1887967"/>
                  <a:ext cx="1565766" cy="3294010"/>
                  <a:chOff x="6196511" y="1887967"/>
                  <a:chExt cx="1565766" cy="3294010"/>
                </a:xfrm>
                <a:grpFill/>
              </p:grpSpPr>
              <p:sp>
                <p:nvSpPr>
                  <p:cNvPr id="10" name="Oval 9"/>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83377" y="1869712"/>
                <a:ext cx="1262223" cy="3097139"/>
                <a:chOff x="4545037" y="2116953"/>
                <a:chExt cx="1262223" cy="3097139"/>
              </a:xfrm>
              <a:solidFill>
                <a:schemeClr val="bg1"/>
              </a:solidFill>
            </p:grpSpPr>
            <p:grpSp>
              <p:nvGrpSpPr>
                <p:cNvPr id="25" name="Group 24"/>
                <p:cNvGrpSpPr/>
                <p:nvPr/>
              </p:nvGrpSpPr>
              <p:grpSpPr>
                <a:xfrm>
                  <a:off x="4545037" y="2116953"/>
                  <a:ext cx="1262223" cy="3097139"/>
                  <a:chOff x="10747838" y="2440038"/>
                  <a:chExt cx="1262223" cy="3097139"/>
                </a:xfrm>
                <a:grpFill/>
              </p:grpSpPr>
              <p:sp>
                <p:nvSpPr>
                  <p:cNvPr id="28" name="Oval 27"/>
                  <p:cNvSpPr/>
                  <p:nvPr/>
                </p:nvSpPr>
                <p:spPr>
                  <a:xfrm rot="18542915">
                    <a:off x="10924958" y="5215260"/>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4290252">
                    <a:off x="11385632" y="5219292"/>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0815475" y="4583576"/>
                    <a:ext cx="107705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10837457" y="2544029"/>
                    <a:ext cx="1055077" cy="1559859"/>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10649761" y="4133403"/>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7893">
                    <a:off x="11658369" y="4154900"/>
                    <a:ext cx="351692" cy="2599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280925">
                    <a:off x="10819371" y="3606404"/>
                    <a:ext cx="439615" cy="74030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556788">
                    <a:off x="11461317" y="3588336"/>
                    <a:ext cx="439615"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0925380" y="4259873"/>
                    <a:ext cx="83526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57264" y="3583935"/>
                    <a:ext cx="615462" cy="987911"/>
                  </a:xfrm>
                  <a:prstGeom prst="roundRect">
                    <a:avLst>
                      <a:gd name="adj" fmla="val 2423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1057264" y="4415859"/>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3629068">
                    <a:off x="11178993" y="4690347"/>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4838901">
                    <a:off x="11096067" y="4689204"/>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3629068">
                    <a:off x="11278974" y="4411050"/>
                    <a:ext cx="162926" cy="1136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11233110" y="3583935"/>
                    <a:ext cx="307731" cy="31197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01226" y="2804005"/>
                    <a:ext cx="571500" cy="8319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10925380" y="2440038"/>
                    <a:ext cx="835269" cy="571948"/>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3602381">
                  <a:off x="5282061" y="2334512"/>
                  <a:ext cx="319249" cy="286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602381">
                  <a:off x="4746663" y="2417866"/>
                  <a:ext cx="303522" cy="272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p:cNvGrpSpPr/>
          <p:nvPr/>
        </p:nvGrpSpPr>
        <p:grpSpPr>
          <a:xfrm>
            <a:off x="7436522" y="2721063"/>
            <a:ext cx="4143435" cy="3429265"/>
            <a:chOff x="6485908" y="1121095"/>
            <a:chExt cx="4143435" cy="3429265"/>
          </a:xfrm>
        </p:grpSpPr>
        <p:sp>
          <p:nvSpPr>
            <p:cNvPr id="60" name="Rectangle 59"/>
            <p:cNvSpPr/>
            <p:nvPr/>
          </p:nvSpPr>
          <p:spPr>
            <a:xfrm>
              <a:off x="6485908" y="1121095"/>
              <a:ext cx="4143435" cy="3429265"/>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5"/>
            <p:cNvGrpSpPr/>
            <p:nvPr/>
          </p:nvGrpSpPr>
          <p:grpSpPr>
            <a:xfrm>
              <a:off x="6786631" y="1595059"/>
              <a:ext cx="794896" cy="1979968"/>
              <a:chOff x="5891782" y="1905000"/>
              <a:chExt cx="1271017" cy="3165915"/>
            </a:xfrm>
            <a:solidFill>
              <a:schemeClr val="bg1"/>
            </a:solidFill>
          </p:grpSpPr>
          <p:sp>
            <p:nvSpPr>
              <p:cNvPr id="55" name="Oval 5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3"/>
            <p:cNvGrpSpPr/>
            <p:nvPr/>
          </p:nvGrpSpPr>
          <p:grpSpPr>
            <a:xfrm>
              <a:off x="7772149" y="1595059"/>
              <a:ext cx="794896" cy="1979968"/>
              <a:chOff x="7162800" y="1828800"/>
              <a:chExt cx="1271017" cy="3165915"/>
            </a:xfrm>
            <a:solidFill>
              <a:schemeClr val="bg1"/>
            </a:solidFill>
          </p:grpSpPr>
          <p:sp>
            <p:nvSpPr>
              <p:cNvPr id="50" name="Oval 4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3"/>
            <p:cNvGrpSpPr/>
            <p:nvPr/>
          </p:nvGrpSpPr>
          <p:grpSpPr>
            <a:xfrm>
              <a:off x="8687999" y="1595059"/>
              <a:ext cx="794896" cy="1979968"/>
              <a:chOff x="7162800" y="1828800"/>
              <a:chExt cx="1271017" cy="3165915"/>
            </a:xfrm>
            <a:solidFill>
              <a:schemeClr val="bg1"/>
            </a:solidFill>
          </p:grpSpPr>
          <p:sp>
            <p:nvSpPr>
              <p:cNvPr id="62" name="Oval 61"/>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3"/>
            <p:cNvGrpSpPr/>
            <p:nvPr/>
          </p:nvGrpSpPr>
          <p:grpSpPr>
            <a:xfrm>
              <a:off x="9620243" y="1607932"/>
              <a:ext cx="794896" cy="1979968"/>
              <a:chOff x="7162800" y="1828800"/>
              <a:chExt cx="1271017" cy="3165915"/>
            </a:xfrm>
            <a:solidFill>
              <a:schemeClr val="bg1"/>
            </a:solidFill>
          </p:grpSpPr>
          <p:sp>
            <p:nvSpPr>
              <p:cNvPr id="68" name="Oval 6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p:cNvSpPr txBox="1"/>
          <p:nvPr/>
        </p:nvSpPr>
        <p:spPr>
          <a:xfrm>
            <a:off x="0" y="6438428"/>
            <a:ext cx="1258432" cy="369332"/>
          </a:xfrm>
          <a:prstGeom prst="rect">
            <a:avLst/>
          </a:prstGeom>
          <a:noFill/>
        </p:spPr>
        <p:txBody>
          <a:bodyPr wrap="square" rtlCol="0">
            <a:spAutoFit/>
          </a:bodyPr>
          <a:lstStyle/>
          <a:p>
            <a:r>
              <a:rPr lang="en-US" dirty="0">
                <a:solidFill>
                  <a:schemeClr val="bg1"/>
                </a:solidFill>
              </a:rPr>
              <a:t>Moses 5:12</a:t>
            </a:r>
          </a:p>
        </p:txBody>
      </p:sp>
      <p:sp>
        <p:nvSpPr>
          <p:cNvPr id="74" name="TextBox 73"/>
          <p:cNvSpPr txBox="1"/>
          <p:nvPr/>
        </p:nvSpPr>
        <p:spPr>
          <a:xfrm>
            <a:off x="4981453" y="1280683"/>
            <a:ext cx="3254919" cy="1384995"/>
          </a:xfrm>
          <a:prstGeom prst="rect">
            <a:avLst/>
          </a:prstGeom>
          <a:noFill/>
        </p:spPr>
        <p:txBody>
          <a:bodyPr wrap="square" rtlCol="0">
            <a:spAutoFit/>
          </a:bodyPr>
          <a:lstStyle/>
          <a:p>
            <a:r>
              <a:rPr lang="en-US" dirty="0">
                <a:solidFill>
                  <a:schemeClr val="bg1"/>
                </a:solidFill>
                <a:latin typeface="Calibri" panose="020F0502020204030204" pitchFamily="34" charset="0"/>
              </a:rPr>
              <a:t>“No parent can escape that obligation and that responsibility…the Lord will hold us to a strict accountability.”</a:t>
            </a:r>
          </a:p>
          <a:p>
            <a:r>
              <a:rPr lang="en-US" sz="1200" dirty="0">
                <a:solidFill>
                  <a:schemeClr val="bg1"/>
                </a:solidFill>
                <a:latin typeface="Calibri" panose="020F0502020204030204" pitchFamily="34" charset="0"/>
              </a:rPr>
              <a:t>The First Presidency</a:t>
            </a:r>
          </a:p>
        </p:txBody>
      </p:sp>
      <p:sp>
        <p:nvSpPr>
          <p:cNvPr id="4" name="Rectangle 3"/>
          <p:cNvSpPr/>
          <p:nvPr/>
        </p:nvSpPr>
        <p:spPr>
          <a:xfrm>
            <a:off x="1127408" y="4212494"/>
            <a:ext cx="6248637" cy="2862322"/>
          </a:xfrm>
          <a:prstGeom prst="rect">
            <a:avLst/>
          </a:prstGeom>
        </p:spPr>
        <p:txBody>
          <a:bodyPr wrap="square">
            <a:spAutoFit/>
          </a:bodyPr>
          <a:lstStyle/>
          <a:p>
            <a:r>
              <a:rPr lang="en-US" dirty="0">
                <a:solidFill>
                  <a:schemeClr val="bg1"/>
                </a:solidFill>
                <a:latin typeface="Calibri" panose="020F0502020204030204" pitchFamily="34" charset="0"/>
              </a:rPr>
              <a:t>Lessons taught in the home by goodly parents are becoming increasingly important in today’s world, where the influence of the adversary is so widespread. As we know, he is attempting to erode and destroy the very foundation of our society—the family. In clever and carefully camouflaged ways, he is attacking commitment to family life throughout the world and undermining the culture and covenants of faithful Latter-day Saints.</a:t>
            </a:r>
          </a:p>
          <a:p>
            <a:r>
              <a:rPr lang="en-US" sz="1200" dirty="0">
                <a:solidFill>
                  <a:schemeClr val="bg1"/>
                </a:solidFill>
              </a:rPr>
              <a:t>Elder L. Tom Perry</a:t>
            </a:r>
          </a:p>
          <a:p>
            <a:endParaRPr lang="en-US" dirty="0">
              <a:solidFill>
                <a:schemeClr val="bg1"/>
              </a:solidFill>
            </a:endParaRPr>
          </a:p>
        </p:txBody>
      </p:sp>
      <p:pic>
        <p:nvPicPr>
          <p:cNvPr id="47" name="Picture 46">
            <a:extLst>
              <a:ext uri="{FF2B5EF4-FFF2-40B4-BE49-F238E27FC236}">
                <a16:creationId xmlns:a16="http://schemas.microsoft.com/office/drawing/2014/main" id="{EBCE87DF-7CC2-4AD7-8686-2F2B470CF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077" y="274124"/>
            <a:ext cx="1095375" cy="1095375"/>
          </a:xfrm>
          <a:prstGeom prst="rect">
            <a:avLst/>
          </a:prstGeom>
        </p:spPr>
      </p:pic>
    </p:spTree>
    <p:extLst>
      <p:ext uri="{BB962C8B-B14F-4D97-AF65-F5344CB8AC3E}">
        <p14:creationId xmlns:p14="http://schemas.microsoft.com/office/powerpoint/2010/main" val="2602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Influence of Satan</a:t>
            </a:r>
          </a:p>
        </p:txBody>
      </p:sp>
      <p:sp>
        <p:nvSpPr>
          <p:cNvPr id="73" name="TextBox 72"/>
          <p:cNvSpPr txBox="1"/>
          <p:nvPr/>
        </p:nvSpPr>
        <p:spPr>
          <a:xfrm>
            <a:off x="0" y="6438428"/>
            <a:ext cx="1258432" cy="369332"/>
          </a:xfrm>
          <a:prstGeom prst="rect">
            <a:avLst/>
          </a:prstGeom>
          <a:noFill/>
        </p:spPr>
        <p:txBody>
          <a:bodyPr wrap="square" rtlCol="0">
            <a:spAutoFit/>
          </a:bodyPr>
          <a:lstStyle/>
          <a:p>
            <a:r>
              <a:rPr lang="en-US" dirty="0">
                <a:solidFill>
                  <a:schemeClr val="bg1"/>
                </a:solidFill>
              </a:rPr>
              <a:t>Moses 5:13</a:t>
            </a:r>
          </a:p>
        </p:txBody>
      </p:sp>
      <p:sp>
        <p:nvSpPr>
          <p:cNvPr id="74" name="TextBox 73"/>
          <p:cNvSpPr txBox="1"/>
          <p:nvPr/>
        </p:nvSpPr>
        <p:spPr>
          <a:xfrm>
            <a:off x="4691742" y="809561"/>
            <a:ext cx="3254919" cy="369332"/>
          </a:xfrm>
          <a:prstGeom prst="rect">
            <a:avLst/>
          </a:prstGeom>
          <a:noFill/>
        </p:spPr>
        <p:txBody>
          <a:bodyPr wrap="square" rtlCol="0">
            <a:spAutoFit/>
          </a:bodyPr>
          <a:lstStyle/>
          <a:p>
            <a:r>
              <a:rPr lang="en-US" dirty="0">
                <a:solidFill>
                  <a:srgbClr val="FFFF00"/>
                </a:solidFill>
              </a:rPr>
              <a:t>The Beginning of Apostasy</a:t>
            </a:r>
            <a:endParaRPr lang="en-US" sz="1200" dirty="0">
              <a:solidFill>
                <a:srgbClr val="FFFF00"/>
              </a:solidFill>
            </a:endParaRPr>
          </a:p>
        </p:txBody>
      </p:sp>
      <p:sp>
        <p:nvSpPr>
          <p:cNvPr id="4" name="Rectangle 3"/>
          <p:cNvSpPr/>
          <p:nvPr/>
        </p:nvSpPr>
        <p:spPr>
          <a:xfrm>
            <a:off x="4677710" y="2637563"/>
            <a:ext cx="6096000" cy="1015663"/>
          </a:xfrm>
          <a:prstGeom prst="rect">
            <a:avLst/>
          </a:prstGeom>
        </p:spPr>
        <p:txBody>
          <a:bodyPr>
            <a:spAutoFit/>
          </a:bodyPr>
          <a:lstStyle/>
          <a:p>
            <a:r>
              <a:rPr lang="en-US" sz="2000" dirty="0">
                <a:solidFill>
                  <a:srgbClr val="FFFF00"/>
                </a:solidFill>
                <a:latin typeface="Calibri" panose="020F0502020204030204" pitchFamily="34" charset="0"/>
              </a:rPr>
              <a:t>What happened when the children of Adam and Eve chose to listen to Satan rather than believe in the words of their parents?</a:t>
            </a:r>
          </a:p>
        </p:txBody>
      </p:sp>
      <p:sp>
        <p:nvSpPr>
          <p:cNvPr id="46" name="Rectangle 45"/>
          <p:cNvSpPr/>
          <p:nvPr/>
        </p:nvSpPr>
        <p:spPr>
          <a:xfrm>
            <a:off x="6505685" y="1380230"/>
            <a:ext cx="4562946" cy="830997"/>
          </a:xfrm>
          <a:prstGeom prst="rect">
            <a:avLst/>
          </a:prstGeom>
        </p:spPr>
        <p:txBody>
          <a:bodyPr wrap="square">
            <a:spAutoFit/>
          </a:bodyPr>
          <a:lstStyle/>
          <a:p>
            <a:r>
              <a:rPr lang="en-US" dirty="0">
                <a:solidFill>
                  <a:schemeClr val="bg1"/>
                </a:solidFill>
                <a:latin typeface="Calibri" panose="020F0502020204030204" pitchFamily="34" charset="0"/>
              </a:rPr>
              <a:t>When individuals or groups of people turn away from the principles of the gospel</a:t>
            </a:r>
            <a:r>
              <a:rPr lang="en-US" sz="1200" dirty="0">
                <a:solidFill>
                  <a:schemeClr val="bg1"/>
                </a:solidFill>
                <a:latin typeface="Calibri" panose="020F0502020204030204" pitchFamily="34" charset="0"/>
              </a:rPr>
              <a:t>. </a:t>
            </a:r>
          </a:p>
          <a:p>
            <a:r>
              <a:rPr lang="en-US" sz="1200" dirty="0">
                <a:solidFill>
                  <a:schemeClr val="bg1"/>
                </a:solidFill>
                <a:latin typeface="Calibri" panose="020F0502020204030204" pitchFamily="34" charset="0"/>
              </a:rPr>
              <a:t>Topical Guide</a:t>
            </a:r>
            <a:endParaRPr lang="en-US" sz="1200" dirty="0">
              <a:solidFill>
                <a:schemeClr val="bg1"/>
              </a:solidFill>
            </a:endParaRPr>
          </a:p>
        </p:txBody>
      </p:sp>
      <p:sp>
        <p:nvSpPr>
          <p:cNvPr id="47" name="Rectangle 46"/>
          <p:cNvSpPr/>
          <p:nvPr/>
        </p:nvSpPr>
        <p:spPr>
          <a:xfrm>
            <a:off x="1430447" y="5043991"/>
            <a:ext cx="6645244" cy="646331"/>
          </a:xfrm>
          <a:prstGeom prst="rect">
            <a:avLst/>
          </a:prstGeom>
        </p:spPr>
        <p:txBody>
          <a:bodyPr wrap="square">
            <a:spAutoFit/>
          </a:bodyPr>
          <a:lstStyle/>
          <a:p>
            <a:r>
              <a:rPr lang="en-US" i="1" dirty="0">
                <a:solidFill>
                  <a:schemeClr val="bg1"/>
                </a:solidFill>
                <a:latin typeface="Calibri" panose="020F0502020204030204" pitchFamily="34" charset="0"/>
              </a:rPr>
              <a:t>carnal</a:t>
            </a:r>
            <a:r>
              <a:rPr lang="en-US" dirty="0">
                <a:solidFill>
                  <a:schemeClr val="bg1"/>
                </a:solidFill>
                <a:latin typeface="Calibri" panose="020F0502020204030204" pitchFamily="34" charset="0"/>
              </a:rPr>
              <a:t> and </a:t>
            </a:r>
            <a:r>
              <a:rPr lang="en-US" i="1" dirty="0">
                <a:solidFill>
                  <a:schemeClr val="bg1"/>
                </a:solidFill>
                <a:latin typeface="Calibri" panose="020F0502020204030204" pitchFamily="34" charset="0"/>
              </a:rPr>
              <a:t>sensual</a:t>
            </a:r>
            <a:r>
              <a:rPr lang="en-US" dirty="0">
                <a:solidFill>
                  <a:schemeClr val="bg1"/>
                </a:solidFill>
                <a:latin typeface="Calibri" panose="020F0502020204030204" pitchFamily="34" charset="0"/>
              </a:rPr>
              <a:t> refer to being preoccupied with worldliness and with gratifying physical desires, lusts, and pleasures.</a:t>
            </a:r>
            <a:endParaRPr lang="en-US" dirty="0">
              <a:solidFill>
                <a:schemeClr val="bg1"/>
              </a:solidFill>
            </a:endParaRPr>
          </a:p>
        </p:txBody>
      </p:sp>
      <p:grpSp>
        <p:nvGrpSpPr>
          <p:cNvPr id="1030" name="Group 1029"/>
          <p:cNvGrpSpPr/>
          <p:nvPr/>
        </p:nvGrpSpPr>
        <p:grpSpPr>
          <a:xfrm>
            <a:off x="629216" y="1187680"/>
            <a:ext cx="3778781" cy="3102429"/>
            <a:chOff x="668019" y="1007960"/>
            <a:chExt cx="3778781" cy="3102429"/>
          </a:xfrm>
        </p:grpSpPr>
        <p:sp>
          <p:nvSpPr>
            <p:cNvPr id="3" name="Rectangle 2"/>
            <p:cNvSpPr/>
            <p:nvPr/>
          </p:nvSpPr>
          <p:spPr>
            <a:xfrm>
              <a:off x="668019" y="1007960"/>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64"/>
            <p:cNvGrpSpPr/>
            <p:nvPr/>
          </p:nvGrpSpPr>
          <p:grpSpPr>
            <a:xfrm>
              <a:off x="1168954" y="1350453"/>
              <a:ext cx="1281022" cy="2514600"/>
              <a:chOff x="6014594" y="3657600"/>
              <a:chExt cx="1281022" cy="2514600"/>
            </a:xfrm>
          </p:grpSpPr>
          <p:sp>
            <p:nvSpPr>
              <p:cNvPr id="76" name="Oval 75"/>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gular Pentagon 85"/>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tored Data 89"/>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88"/>
              <p:cNvGrpSpPr/>
              <p:nvPr/>
            </p:nvGrpSpPr>
            <p:grpSpPr>
              <a:xfrm>
                <a:off x="6773719" y="4511615"/>
                <a:ext cx="178160" cy="1493964"/>
                <a:chOff x="6629400" y="1447800"/>
                <a:chExt cx="806264" cy="3603319"/>
              </a:xfrm>
            </p:grpSpPr>
            <p:grpSp>
              <p:nvGrpSpPr>
                <p:cNvPr id="118" name="Group 79"/>
                <p:cNvGrpSpPr/>
                <p:nvPr/>
              </p:nvGrpSpPr>
              <p:grpSpPr>
                <a:xfrm>
                  <a:off x="6629400" y="1447800"/>
                  <a:ext cx="713825" cy="1174911"/>
                  <a:chOff x="6629400" y="1447800"/>
                  <a:chExt cx="713825" cy="1174911"/>
                </a:xfrm>
              </p:grpSpPr>
              <p:sp>
                <p:nvSpPr>
                  <p:cNvPr id="127" name="Regular Pentagon 12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gular Pentagon 12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80"/>
                <p:cNvGrpSpPr/>
                <p:nvPr/>
              </p:nvGrpSpPr>
              <p:grpSpPr>
                <a:xfrm>
                  <a:off x="6645639" y="2683240"/>
                  <a:ext cx="713825" cy="1174911"/>
                  <a:chOff x="6629400" y="1447800"/>
                  <a:chExt cx="713825" cy="1174911"/>
                </a:xfrm>
              </p:grpSpPr>
              <p:sp>
                <p:nvSpPr>
                  <p:cNvPr id="125" name="Regular Pentagon 12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gular Pentagon 12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83"/>
                <p:cNvGrpSpPr/>
                <p:nvPr/>
              </p:nvGrpSpPr>
              <p:grpSpPr>
                <a:xfrm>
                  <a:off x="6721839" y="3876208"/>
                  <a:ext cx="713825" cy="1174911"/>
                  <a:chOff x="6629400" y="1447800"/>
                  <a:chExt cx="713825" cy="1174911"/>
                </a:xfrm>
              </p:grpSpPr>
              <p:sp>
                <p:nvSpPr>
                  <p:cNvPr id="123" name="Regular Pentagon 12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gular Pentagon 12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Quad Arrow 12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9"/>
              <p:cNvGrpSpPr/>
              <p:nvPr/>
            </p:nvGrpSpPr>
            <p:grpSpPr>
              <a:xfrm>
                <a:off x="6346711" y="4511615"/>
                <a:ext cx="178160" cy="1493964"/>
                <a:chOff x="6629400" y="1447800"/>
                <a:chExt cx="806264" cy="3603319"/>
              </a:xfrm>
            </p:grpSpPr>
            <p:grpSp>
              <p:nvGrpSpPr>
                <p:cNvPr id="107" name="Group 79"/>
                <p:cNvGrpSpPr/>
                <p:nvPr/>
              </p:nvGrpSpPr>
              <p:grpSpPr>
                <a:xfrm>
                  <a:off x="6629400" y="1447800"/>
                  <a:ext cx="713825" cy="1174911"/>
                  <a:chOff x="6629400" y="1447800"/>
                  <a:chExt cx="713825" cy="1174911"/>
                </a:xfrm>
              </p:grpSpPr>
              <p:sp>
                <p:nvSpPr>
                  <p:cNvPr id="116" name="Regular Pentagon 11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gular Pentagon 11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0"/>
                <p:cNvGrpSpPr/>
                <p:nvPr/>
              </p:nvGrpSpPr>
              <p:grpSpPr>
                <a:xfrm>
                  <a:off x="6645639" y="2683240"/>
                  <a:ext cx="713825" cy="1174911"/>
                  <a:chOff x="6629400" y="1447800"/>
                  <a:chExt cx="713825" cy="1174911"/>
                </a:xfrm>
              </p:grpSpPr>
              <p:sp>
                <p:nvSpPr>
                  <p:cNvPr id="114" name="Regular Pentagon 11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3"/>
                <p:cNvGrpSpPr/>
                <p:nvPr/>
              </p:nvGrpSpPr>
              <p:grpSpPr>
                <a:xfrm>
                  <a:off x="6721839" y="3876208"/>
                  <a:ext cx="713825" cy="1174911"/>
                  <a:chOff x="6629400" y="1447800"/>
                  <a:chExt cx="713825" cy="1174911"/>
                </a:xfrm>
              </p:grpSpPr>
              <p:sp>
                <p:nvSpPr>
                  <p:cNvPr id="112" name="Regular Pentagon 11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gular Pentagon 11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Quad Arrow 10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1"/>
              <p:cNvGrpSpPr/>
              <p:nvPr/>
            </p:nvGrpSpPr>
            <p:grpSpPr>
              <a:xfrm rot="16355409">
                <a:off x="6559288" y="3284183"/>
                <a:ext cx="209602" cy="1100863"/>
                <a:chOff x="6629400" y="1447800"/>
                <a:chExt cx="806264" cy="3603319"/>
              </a:xfrm>
            </p:grpSpPr>
            <p:grpSp>
              <p:nvGrpSpPr>
                <p:cNvPr id="96" name="Group 79"/>
                <p:cNvGrpSpPr/>
                <p:nvPr/>
              </p:nvGrpSpPr>
              <p:grpSpPr>
                <a:xfrm>
                  <a:off x="6629400" y="1447800"/>
                  <a:ext cx="713825" cy="1174911"/>
                  <a:chOff x="6629400" y="1447800"/>
                  <a:chExt cx="713825" cy="1174911"/>
                </a:xfrm>
              </p:grpSpPr>
              <p:sp>
                <p:nvSpPr>
                  <p:cNvPr id="105" name="Regular Pentagon 10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gular Pentagon 10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0"/>
                <p:cNvGrpSpPr/>
                <p:nvPr/>
              </p:nvGrpSpPr>
              <p:grpSpPr>
                <a:xfrm>
                  <a:off x="6645639" y="2683240"/>
                  <a:ext cx="713825" cy="1174911"/>
                  <a:chOff x="6629400" y="1447800"/>
                  <a:chExt cx="713825" cy="1174911"/>
                </a:xfrm>
              </p:grpSpPr>
              <p:sp>
                <p:nvSpPr>
                  <p:cNvPr id="103" name="Regular Pentagon 10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gular Pentagon 10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3"/>
                <p:cNvGrpSpPr/>
                <p:nvPr/>
              </p:nvGrpSpPr>
              <p:grpSpPr>
                <a:xfrm>
                  <a:off x="6721839" y="3876208"/>
                  <a:ext cx="713825" cy="1174911"/>
                  <a:chOff x="6629400" y="1447800"/>
                  <a:chExt cx="713825" cy="1174911"/>
                </a:xfrm>
              </p:grpSpPr>
              <p:sp>
                <p:nvSpPr>
                  <p:cNvPr id="101" name="Regular Pentagon 10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gular Pentagon 10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9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 name="Rectangle 1023"/>
            <p:cNvSpPr/>
            <p:nvPr/>
          </p:nvSpPr>
          <p:spPr>
            <a:xfrm>
              <a:off x="2410163" y="1429183"/>
              <a:ext cx="2036637" cy="923330"/>
            </a:xfrm>
            <a:prstGeom prst="rect">
              <a:avLst/>
            </a:prstGeom>
          </p:spPr>
          <p:txBody>
            <a:bodyPr wrap="square">
              <a:spAutoFit/>
            </a:bodyPr>
            <a:lstStyle/>
            <a:p>
              <a:r>
                <a:rPr lang="en-US" i="1" dirty="0">
                  <a:solidFill>
                    <a:schemeClr val="bg1"/>
                  </a:solidFill>
                  <a:latin typeface="Calibri" panose="020F0502020204030204" pitchFamily="34" charset="0"/>
                </a:rPr>
                <a:t>Devilish</a:t>
              </a:r>
              <a:r>
                <a:rPr lang="en-US" dirty="0">
                  <a:solidFill>
                    <a:schemeClr val="bg1"/>
                  </a:solidFill>
                  <a:latin typeface="Calibri" panose="020F0502020204030204" pitchFamily="34" charset="0"/>
                </a:rPr>
                <a:t> means to be influenced by the devil.</a:t>
              </a:r>
              <a:endParaRPr lang="en-US" dirty="0">
                <a:solidFill>
                  <a:schemeClr val="bg1"/>
                </a:solidFill>
              </a:endParaRPr>
            </a:p>
          </p:txBody>
        </p:sp>
      </p:grpSp>
      <p:grpSp>
        <p:nvGrpSpPr>
          <p:cNvPr id="1029" name="Group 1028"/>
          <p:cNvGrpSpPr/>
          <p:nvPr/>
        </p:nvGrpSpPr>
        <p:grpSpPr>
          <a:xfrm>
            <a:off x="7269932" y="3809892"/>
            <a:ext cx="2353901" cy="2628536"/>
            <a:chOff x="7269932" y="3809892"/>
            <a:chExt cx="2353901" cy="2628536"/>
          </a:xfrm>
        </p:grpSpPr>
        <p:sp>
          <p:nvSpPr>
            <p:cNvPr id="1028" name="Rectangle 1027"/>
            <p:cNvSpPr/>
            <p:nvPr/>
          </p:nvSpPr>
          <p:spPr>
            <a:xfrm>
              <a:off x="8247705" y="3809892"/>
              <a:ext cx="280659" cy="262853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Pentagon 1026"/>
            <p:cNvSpPr/>
            <p:nvPr/>
          </p:nvSpPr>
          <p:spPr>
            <a:xfrm>
              <a:off x="7269932" y="3961944"/>
              <a:ext cx="2353901" cy="483358"/>
            </a:xfrm>
            <a:prstGeom prst="homePlate">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7516621" y="4016326"/>
              <a:ext cx="1717914" cy="369332"/>
            </a:xfrm>
            <a:prstGeom prst="rect">
              <a:avLst/>
            </a:prstGeom>
            <a:noFill/>
          </p:spPr>
          <p:txBody>
            <a:bodyPr wrap="square" rtlCol="0">
              <a:spAutoFit/>
            </a:bodyPr>
            <a:lstStyle/>
            <a:p>
              <a:r>
                <a:rPr lang="en-US" dirty="0">
                  <a:solidFill>
                    <a:schemeClr val="bg1"/>
                  </a:solidFill>
                </a:rPr>
                <a:t>Pleasure Land</a:t>
              </a:r>
            </a:p>
          </p:txBody>
        </p:sp>
      </p:grpSp>
      <p:sp>
        <p:nvSpPr>
          <p:cNvPr id="138" name="Rectangle 137"/>
          <p:cNvSpPr/>
          <p:nvPr/>
        </p:nvSpPr>
        <p:spPr>
          <a:xfrm>
            <a:off x="8984812" y="4904998"/>
            <a:ext cx="3065350" cy="1754326"/>
          </a:xfrm>
          <a:prstGeom prst="rect">
            <a:avLst/>
          </a:prstGeom>
        </p:spPr>
        <p:txBody>
          <a:bodyPr wrap="square">
            <a:spAutoFit/>
          </a:bodyPr>
          <a:lstStyle/>
          <a:p>
            <a:r>
              <a:rPr lang="en-US" i="1" dirty="0">
                <a:solidFill>
                  <a:schemeClr val="bg1"/>
                </a:solidFill>
                <a:latin typeface="Calibri" panose="020F0502020204030204" pitchFamily="34" charset="0"/>
              </a:rPr>
              <a:t>Satan is a son of God, but not in the same way the Savior is, though Satan’s words here seem intended to equate himself with the Only Begotten.” </a:t>
            </a:r>
            <a:r>
              <a:rPr lang="en-US" sz="1200" i="1" dirty="0">
                <a:solidFill>
                  <a:schemeClr val="bg1"/>
                </a:solidFill>
                <a:latin typeface="Calibri" panose="020F0502020204030204" pitchFamily="34" charset="0"/>
              </a:rPr>
              <a:t>Draper</a:t>
            </a:r>
            <a:endParaRPr lang="en-US" sz="1200" dirty="0">
              <a:solidFill>
                <a:schemeClr val="bg1"/>
              </a:solidFill>
            </a:endParaRPr>
          </a:p>
        </p:txBody>
      </p:sp>
    </p:spTree>
    <p:extLst>
      <p:ext uri="{BB962C8B-B14F-4D97-AF65-F5344CB8AC3E}">
        <p14:creationId xmlns:p14="http://schemas.microsoft.com/office/powerpoint/2010/main" val="35109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47"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Return and Repent</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5:14-15</a:t>
            </a:r>
          </a:p>
        </p:txBody>
      </p:sp>
      <p:sp>
        <p:nvSpPr>
          <p:cNvPr id="46" name="Rectangle 45"/>
          <p:cNvSpPr/>
          <p:nvPr/>
        </p:nvSpPr>
        <p:spPr>
          <a:xfrm>
            <a:off x="5092513" y="1144813"/>
            <a:ext cx="4562946" cy="923330"/>
          </a:xfrm>
          <a:prstGeom prst="rect">
            <a:avLst/>
          </a:prstGeom>
        </p:spPr>
        <p:txBody>
          <a:bodyPr wrap="square">
            <a:spAutoFit/>
          </a:bodyPr>
          <a:lstStyle/>
          <a:p>
            <a:r>
              <a:rPr lang="en-US" dirty="0">
                <a:solidFill>
                  <a:schemeClr val="bg1"/>
                </a:solidFill>
                <a:latin typeface="Calibri" panose="020F0502020204030204" pitchFamily="34" charset="0"/>
              </a:rPr>
              <a:t>“This requirement was one of the elements of the “firm decree” that “went forth out of the mouth of God.”</a:t>
            </a:r>
            <a:endParaRPr lang="en-US" sz="1200" dirty="0">
              <a:solidFill>
                <a:schemeClr val="bg1"/>
              </a:solidFill>
            </a:endParaRPr>
          </a:p>
        </p:txBody>
      </p:sp>
      <p:grpSp>
        <p:nvGrpSpPr>
          <p:cNvPr id="8" name="Group 7"/>
          <p:cNvGrpSpPr/>
          <p:nvPr/>
        </p:nvGrpSpPr>
        <p:grpSpPr>
          <a:xfrm>
            <a:off x="185105" y="980275"/>
            <a:ext cx="4271840" cy="4140363"/>
            <a:chOff x="401980" y="1125543"/>
            <a:chExt cx="4271840" cy="4140363"/>
          </a:xfrm>
        </p:grpSpPr>
        <p:sp>
          <p:nvSpPr>
            <p:cNvPr id="71" name="Rectangle 70"/>
            <p:cNvSpPr/>
            <p:nvPr/>
          </p:nvSpPr>
          <p:spPr>
            <a:xfrm>
              <a:off x="401980" y="1125543"/>
              <a:ext cx="4143435" cy="4140363"/>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8003" y="3603913"/>
              <a:ext cx="4205817" cy="1661993"/>
            </a:xfrm>
            <a:prstGeom prst="rect">
              <a:avLst/>
            </a:prstGeom>
          </p:spPr>
          <p:txBody>
            <a:bodyPr wrap="square">
              <a:spAutoFit/>
            </a:bodyPr>
            <a:lstStyle/>
            <a:p>
              <a:r>
                <a:rPr lang="en-US" i="1" dirty="0">
                  <a:solidFill>
                    <a:schemeClr val="bg1"/>
                  </a:solidFill>
                  <a:latin typeface="Calibri" panose="020F0502020204030204" pitchFamily="34" charset="0"/>
                </a:rPr>
                <a:t>“The Lord called upon them by the mouths of his servants, who were inspired and guided by the Holy Ghost, not that unclean persons received the prompting of that Holy beings.”</a:t>
              </a:r>
            </a:p>
            <a:p>
              <a:r>
                <a:rPr lang="en-US" sz="1200" i="1" dirty="0">
                  <a:solidFill>
                    <a:schemeClr val="bg1"/>
                  </a:solidFill>
                  <a:latin typeface="Calibri" panose="020F0502020204030204" pitchFamily="34" charset="0"/>
                </a:rPr>
                <a:t>Bruce R. McConkie</a:t>
              </a:r>
              <a:endParaRPr lang="en-US" sz="1200" dirty="0">
                <a:solidFill>
                  <a:schemeClr val="bg1"/>
                </a:solidFill>
              </a:endParaRPr>
            </a:p>
          </p:txBody>
        </p:sp>
        <p:grpSp>
          <p:nvGrpSpPr>
            <p:cNvPr id="2" name="Group 1"/>
            <p:cNvGrpSpPr/>
            <p:nvPr/>
          </p:nvGrpSpPr>
          <p:grpSpPr>
            <a:xfrm>
              <a:off x="702703" y="1599507"/>
              <a:ext cx="3480240" cy="1858063"/>
              <a:chOff x="702703" y="1599507"/>
              <a:chExt cx="3480240" cy="1858063"/>
            </a:xfrm>
          </p:grpSpPr>
          <p:grpSp>
            <p:nvGrpSpPr>
              <p:cNvPr id="72" name="Group 15"/>
              <p:cNvGrpSpPr/>
              <p:nvPr/>
            </p:nvGrpSpPr>
            <p:grpSpPr>
              <a:xfrm>
                <a:off x="702703" y="1599507"/>
                <a:ext cx="646628" cy="1610654"/>
                <a:chOff x="5891782" y="1905000"/>
                <a:chExt cx="1271017" cy="3165915"/>
              </a:xfrm>
              <a:solidFill>
                <a:schemeClr val="bg1"/>
              </a:solidFill>
            </p:grpSpPr>
            <p:sp>
              <p:nvSpPr>
                <p:cNvPr id="148" name="Oval 1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3"/>
              <p:cNvGrpSpPr/>
              <p:nvPr/>
            </p:nvGrpSpPr>
            <p:grpSpPr>
              <a:xfrm>
                <a:off x="1688221" y="1599507"/>
                <a:ext cx="646628" cy="1610654"/>
                <a:chOff x="7162800" y="1828800"/>
                <a:chExt cx="1271017" cy="3165915"/>
              </a:xfrm>
              <a:solidFill>
                <a:schemeClr val="bg1"/>
              </a:solidFill>
            </p:grpSpPr>
            <p:sp>
              <p:nvSpPr>
                <p:cNvPr id="143" name="Oval 14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3"/>
              <p:cNvGrpSpPr/>
              <p:nvPr/>
            </p:nvGrpSpPr>
            <p:grpSpPr>
              <a:xfrm>
                <a:off x="2604071" y="1599507"/>
                <a:ext cx="646628" cy="1610654"/>
                <a:chOff x="7162800" y="1828800"/>
                <a:chExt cx="1271017" cy="3165915"/>
              </a:xfrm>
              <a:solidFill>
                <a:schemeClr val="bg1"/>
              </a:solidFill>
            </p:grpSpPr>
            <p:sp>
              <p:nvSpPr>
                <p:cNvPr id="138" name="Oval 13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3"/>
              <p:cNvGrpSpPr/>
              <p:nvPr/>
            </p:nvGrpSpPr>
            <p:grpSpPr>
              <a:xfrm>
                <a:off x="3536315" y="1612380"/>
                <a:ext cx="646628" cy="1610654"/>
                <a:chOff x="7162800" y="1828800"/>
                <a:chExt cx="1271017" cy="3165915"/>
              </a:xfrm>
              <a:solidFill>
                <a:schemeClr val="bg1"/>
              </a:solidFill>
            </p:grpSpPr>
            <p:sp>
              <p:nvSpPr>
                <p:cNvPr id="132" name="Oval 131"/>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23"/>
              <p:cNvGrpSpPr/>
              <p:nvPr/>
            </p:nvGrpSpPr>
            <p:grpSpPr>
              <a:xfrm>
                <a:off x="1300213" y="2484531"/>
                <a:ext cx="390645" cy="973039"/>
                <a:chOff x="7162800" y="1828800"/>
                <a:chExt cx="1271017" cy="3165915"/>
              </a:xfrm>
              <a:solidFill>
                <a:schemeClr val="bg1"/>
              </a:solidFill>
            </p:grpSpPr>
            <p:sp>
              <p:nvSpPr>
                <p:cNvPr id="154" name="Oval 153"/>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3"/>
              <p:cNvGrpSpPr/>
              <p:nvPr/>
            </p:nvGrpSpPr>
            <p:grpSpPr>
              <a:xfrm>
                <a:off x="2278282" y="2464044"/>
                <a:ext cx="390645" cy="973039"/>
                <a:chOff x="7162800" y="1828800"/>
                <a:chExt cx="1271017" cy="3165915"/>
              </a:xfrm>
              <a:solidFill>
                <a:schemeClr val="bg1"/>
              </a:solidFill>
            </p:grpSpPr>
            <p:sp>
              <p:nvSpPr>
                <p:cNvPr id="160" name="Oval 15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3"/>
              <p:cNvGrpSpPr/>
              <p:nvPr/>
            </p:nvGrpSpPr>
            <p:grpSpPr>
              <a:xfrm>
                <a:off x="3207594" y="2442365"/>
                <a:ext cx="390645" cy="973039"/>
                <a:chOff x="7162800" y="1828800"/>
                <a:chExt cx="1271017" cy="3165915"/>
              </a:xfrm>
              <a:solidFill>
                <a:schemeClr val="bg1"/>
              </a:solidFill>
            </p:grpSpPr>
            <p:sp>
              <p:nvSpPr>
                <p:cNvPr id="166" name="Oval 165"/>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1" name="Group 170"/>
          <p:cNvGrpSpPr/>
          <p:nvPr/>
        </p:nvGrpSpPr>
        <p:grpSpPr>
          <a:xfrm>
            <a:off x="7781728" y="1774265"/>
            <a:ext cx="3505068" cy="2501531"/>
            <a:chOff x="228600" y="381000"/>
            <a:chExt cx="3505068" cy="2501531"/>
          </a:xfrm>
          <a:solidFill>
            <a:schemeClr val="accent1">
              <a:lumMod val="60000"/>
              <a:lumOff val="40000"/>
            </a:schemeClr>
          </a:solidFill>
        </p:grpSpPr>
        <p:grpSp>
          <p:nvGrpSpPr>
            <p:cNvPr id="172" name="Group 171"/>
            <p:cNvGrpSpPr/>
            <p:nvPr/>
          </p:nvGrpSpPr>
          <p:grpSpPr>
            <a:xfrm>
              <a:off x="228600" y="381000"/>
              <a:ext cx="3505068" cy="2501531"/>
              <a:chOff x="534986" y="381000"/>
              <a:chExt cx="2637111" cy="2501531"/>
            </a:xfrm>
            <a:grpFill/>
          </p:grpSpPr>
          <p:sp>
            <p:nvSpPr>
              <p:cNvPr id="174" name="Rectangle 173"/>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534986" y="384805"/>
                <a:ext cx="457200" cy="2497726"/>
                <a:chOff x="533400" y="381000"/>
                <a:chExt cx="457200" cy="2497726"/>
              </a:xfrm>
              <a:grpFill/>
            </p:grpSpPr>
            <p:sp>
              <p:nvSpPr>
                <p:cNvPr id="181" name="Oval 180"/>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2714897" y="381000"/>
                <a:ext cx="457200" cy="2497726"/>
                <a:chOff x="2714897" y="457200"/>
                <a:chExt cx="457200" cy="2497726"/>
              </a:xfrm>
              <a:grpFill/>
            </p:grpSpPr>
            <p:sp>
              <p:nvSpPr>
                <p:cNvPr id="177" name="Oval 176"/>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Rectangle 172"/>
            <p:cNvSpPr/>
            <p:nvPr/>
          </p:nvSpPr>
          <p:spPr>
            <a:xfrm>
              <a:off x="886812" y="1137970"/>
              <a:ext cx="2188643" cy="1077218"/>
            </a:xfrm>
            <a:prstGeom prst="rect">
              <a:avLst/>
            </a:prstGeom>
            <a:solidFill>
              <a:schemeClr val="accent1">
                <a:lumMod val="40000"/>
                <a:lumOff val="60000"/>
              </a:schemeClr>
            </a:solidFill>
          </p:spPr>
          <p:txBody>
            <a:bodyPr wrap="square">
              <a:spAutoFit/>
            </a:bodyPr>
            <a:lstStyle/>
            <a:p>
              <a:pPr algn="ctr"/>
              <a:r>
                <a:rPr lang="en-US" sz="1600" b="1" dirty="0"/>
                <a:t>The Lord calls on us to repent through the promptings of the Holy Ghost.</a:t>
              </a:r>
              <a:r>
                <a:rPr lang="en-US" sz="1600" dirty="0"/>
                <a:t> </a:t>
              </a:r>
              <a:endParaRPr lang="en-US" sz="1600" i="1" dirty="0"/>
            </a:p>
          </p:txBody>
        </p:sp>
      </p:grpSp>
      <p:sp>
        <p:nvSpPr>
          <p:cNvPr id="5" name="Rectangle 4"/>
          <p:cNvSpPr/>
          <p:nvPr/>
        </p:nvSpPr>
        <p:spPr>
          <a:xfrm>
            <a:off x="5875053" y="4422288"/>
            <a:ext cx="4894637" cy="830997"/>
          </a:xfrm>
          <a:prstGeom prst="rect">
            <a:avLst/>
          </a:prstGeom>
        </p:spPr>
        <p:txBody>
          <a:bodyPr wrap="square">
            <a:spAutoFit/>
          </a:bodyPr>
          <a:lstStyle/>
          <a:p>
            <a:r>
              <a:rPr lang="en-US" sz="2400" dirty="0">
                <a:solidFill>
                  <a:srgbClr val="FFFF00"/>
                </a:solidFill>
                <a:latin typeface="Calibri" panose="020F0502020204030204" pitchFamily="34" charset="0"/>
              </a:rPr>
              <a:t>How do you know if the Holy Ghost is prompting you to repent?</a:t>
            </a:r>
            <a:endParaRPr lang="en-US" sz="2400" dirty="0">
              <a:solidFill>
                <a:srgbClr val="FFFF00"/>
              </a:solidFill>
            </a:endParaRPr>
          </a:p>
        </p:txBody>
      </p:sp>
      <p:sp>
        <p:nvSpPr>
          <p:cNvPr id="7" name="Rectangle 6"/>
          <p:cNvSpPr/>
          <p:nvPr/>
        </p:nvSpPr>
        <p:spPr>
          <a:xfrm>
            <a:off x="5523266" y="5751962"/>
            <a:ext cx="6096000" cy="923330"/>
          </a:xfrm>
          <a:prstGeom prst="rect">
            <a:avLst/>
          </a:prstGeom>
        </p:spPr>
        <p:txBody>
          <a:bodyPr>
            <a:spAutoFit/>
          </a:bodyPr>
          <a:lstStyle/>
          <a:p>
            <a:r>
              <a:rPr lang="en-US" dirty="0">
                <a:solidFill>
                  <a:schemeClr val="bg1"/>
                </a:solidFill>
                <a:latin typeface="Calibri" panose="020F0502020204030204" pitchFamily="34" charset="0"/>
              </a:rPr>
              <a:t>Repentance is a great blessing that allows us to feel the Lord’s forgiveness and love and that helps us prepare to return to our Father in Heaven.</a:t>
            </a:r>
            <a:endParaRPr lang="en-US" dirty="0">
              <a:solidFill>
                <a:schemeClr val="bg1"/>
              </a:solidFill>
            </a:endParaRPr>
          </a:p>
        </p:txBody>
      </p:sp>
      <p:grpSp>
        <p:nvGrpSpPr>
          <p:cNvPr id="185" name="Group 184"/>
          <p:cNvGrpSpPr/>
          <p:nvPr/>
        </p:nvGrpSpPr>
        <p:grpSpPr>
          <a:xfrm>
            <a:off x="10633398" y="4458708"/>
            <a:ext cx="1214035" cy="1232746"/>
            <a:chOff x="9679806" y="1526158"/>
            <a:chExt cx="1726855" cy="1753470"/>
          </a:xfrm>
        </p:grpSpPr>
        <p:sp>
          <p:nvSpPr>
            <p:cNvPr id="186" name="Rectangle 185"/>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10197726" y="1829361"/>
              <a:ext cx="799917" cy="1320146"/>
              <a:chOff x="4455643" y="2321799"/>
              <a:chExt cx="1088409" cy="1874697"/>
            </a:xfrm>
            <a:solidFill>
              <a:schemeClr val="tx2">
                <a:lumMod val="20000"/>
                <a:lumOff val="80000"/>
              </a:schemeClr>
            </a:solidFill>
          </p:grpSpPr>
          <p:sp>
            <p:nvSpPr>
              <p:cNvPr id="189" name="Wave 188"/>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Wave 189"/>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ardrop 193"/>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ardrop 194"/>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Frame 187"/>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6" name="Group 195"/>
          <p:cNvGrpSpPr/>
          <p:nvPr/>
        </p:nvGrpSpPr>
        <p:grpSpPr>
          <a:xfrm>
            <a:off x="4512736" y="4389222"/>
            <a:ext cx="1214035" cy="1232746"/>
            <a:chOff x="9696960" y="3459212"/>
            <a:chExt cx="1726855" cy="1753470"/>
          </a:xfrm>
        </p:grpSpPr>
        <p:sp>
          <p:nvSpPr>
            <p:cNvPr id="197" name="Rectangle 196"/>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10100306" y="3735064"/>
              <a:ext cx="930774" cy="1393741"/>
              <a:chOff x="4508252" y="211638"/>
              <a:chExt cx="875337" cy="1373757"/>
            </a:xfrm>
            <a:solidFill>
              <a:schemeClr val="tx2">
                <a:lumMod val="20000"/>
                <a:lumOff val="80000"/>
              </a:schemeClr>
            </a:solidFill>
          </p:grpSpPr>
          <p:sp>
            <p:nvSpPr>
              <p:cNvPr id="200" name="Trapezoid 199"/>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Cloud 203"/>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Cloud 204"/>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9" name="Frame 198"/>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45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Abel</a:t>
            </a:r>
          </a:p>
        </p:txBody>
      </p:sp>
      <p:sp>
        <p:nvSpPr>
          <p:cNvPr id="73" name="TextBox 72"/>
          <p:cNvSpPr txBox="1"/>
          <p:nvPr/>
        </p:nvSpPr>
        <p:spPr>
          <a:xfrm>
            <a:off x="10156832" y="6449370"/>
            <a:ext cx="1950663" cy="307777"/>
          </a:xfrm>
          <a:prstGeom prst="rect">
            <a:avLst/>
          </a:prstGeom>
          <a:noFill/>
        </p:spPr>
        <p:txBody>
          <a:bodyPr wrap="square" rtlCol="0">
            <a:spAutoFit/>
          </a:bodyPr>
          <a:lstStyle/>
          <a:p>
            <a:pPr algn="r"/>
            <a:r>
              <a:rPr lang="en-US" sz="1400" dirty="0">
                <a:solidFill>
                  <a:schemeClr val="bg1"/>
                </a:solidFill>
              </a:rPr>
              <a:t>Who’s Who</a:t>
            </a:r>
          </a:p>
        </p:txBody>
      </p:sp>
      <p:sp>
        <p:nvSpPr>
          <p:cNvPr id="46" name="Rectangle 45"/>
          <p:cNvSpPr/>
          <p:nvPr/>
        </p:nvSpPr>
        <p:spPr>
          <a:xfrm>
            <a:off x="162436" y="962179"/>
            <a:ext cx="9144000" cy="5755422"/>
          </a:xfrm>
          <a:prstGeom prst="rect">
            <a:avLst/>
          </a:prstGeom>
        </p:spPr>
        <p:txBody>
          <a:bodyPr wrap="square">
            <a:spAutoFit/>
          </a:bodyPr>
          <a:lstStyle/>
          <a:p>
            <a:r>
              <a:rPr lang="en-US" sz="1600" dirty="0">
                <a:solidFill>
                  <a:schemeClr val="bg1"/>
                </a:solidFill>
                <a:latin typeface="Calibri" panose="020F0502020204030204" pitchFamily="34" charset="0"/>
              </a:rPr>
              <a:t>He was a righteous son of Adam and Eve, and one for whom the Lord respected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came into mortality after Eve had already born unto Adam other “sons and daughters” </a:t>
            </a:r>
          </a:p>
          <a:p>
            <a:r>
              <a:rPr lang="en-US" sz="1600" dirty="0">
                <a:solidFill>
                  <a:schemeClr val="bg1"/>
                </a:solidFill>
                <a:latin typeface="Calibri" panose="020F0502020204030204" pitchFamily="34" charset="0"/>
              </a:rPr>
              <a:t>(Moses 5:2)</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taught in the gospel by his parents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 keeper of sheep</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singled out for his devotion and righteousness “who walked in holiness before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willing to comply with the divine commandment of sacrifice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murdered by his older brother Cain, thus becoming the first martyr on the earth</a:t>
            </a:r>
          </a:p>
          <a:p>
            <a:r>
              <a:rPr lang="en-US" sz="1600" dirty="0">
                <a:solidFill>
                  <a:schemeClr val="bg1"/>
                </a:solidFill>
                <a:latin typeface="Calibri" panose="020F0502020204030204" pitchFamily="34" charset="0"/>
              </a:rPr>
              <a:t>(D&amp;C 138:40)</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also mentioned in the Doctrine and Covenants as one receiving the Priesthood </a:t>
            </a:r>
          </a:p>
          <a:p>
            <a:r>
              <a:rPr lang="en-US" sz="1600" dirty="0">
                <a:solidFill>
                  <a:schemeClr val="bg1"/>
                </a:solidFill>
                <a:latin typeface="Calibri" panose="020F0502020204030204" pitchFamily="34" charset="0"/>
              </a:rPr>
              <a:t>(D&amp;C 84:16)</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also mentioned in Doctrine and Covenants 138, viewed by President Joseph F. Smith in his vision of the spirit realm</a:t>
            </a:r>
          </a:p>
          <a:p>
            <a:endParaRPr lang="en-US" sz="1600" dirty="0">
              <a:solidFill>
                <a:schemeClr val="bg1"/>
              </a:solidFill>
              <a:latin typeface="Calibri" panose="020F0502020204030204" pitchFamily="34" charset="0"/>
            </a:endParaRPr>
          </a:p>
          <a:p>
            <a:endParaRPr lang="en-US" sz="1600" dirty="0">
              <a:solidFill>
                <a:schemeClr val="bg1"/>
              </a:solidFill>
            </a:endParaRPr>
          </a:p>
        </p:txBody>
      </p:sp>
      <p:grpSp>
        <p:nvGrpSpPr>
          <p:cNvPr id="3" name="Group 2"/>
          <p:cNvGrpSpPr/>
          <p:nvPr/>
        </p:nvGrpSpPr>
        <p:grpSpPr>
          <a:xfrm>
            <a:off x="9144000" y="1015663"/>
            <a:ext cx="2845893" cy="4253619"/>
            <a:chOff x="9144000" y="1015663"/>
            <a:chExt cx="2845893" cy="4253619"/>
          </a:xfrm>
        </p:grpSpPr>
        <p:grpSp>
          <p:nvGrpSpPr>
            <p:cNvPr id="89" name="Group 88"/>
            <p:cNvGrpSpPr/>
            <p:nvPr/>
          </p:nvGrpSpPr>
          <p:grpSpPr>
            <a:xfrm>
              <a:off x="9144000" y="1015663"/>
              <a:ext cx="1839230" cy="4253619"/>
              <a:chOff x="1243152" y="762000"/>
              <a:chExt cx="1446148" cy="3344532"/>
            </a:xfrm>
          </p:grpSpPr>
          <p:grpSp>
            <p:nvGrpSpPr>
              <p:cNvPr id="90" name="Group 91"/>
              <p:cNvGrpSpPr/>
              <p:nvPr/>
            </p:nvGrpSpPr>
            <p:grpSpPr>
              <a:xfrm>
                <a:off x="1330794" y="762000"/>
                <a:ext cx="1358506" cy="3344532"/>
                <a:chOff x="4073994" y="2362200"/>
                <a:chExt cx="1358506" cy="3344532"/>
              </a:xfrm>
            </p:grpSpPr>
            <p:sp>
              <p:nvSpPr>
                <p:cNvPr id="98" name="Round Diagonal Corner Rectangle 97"/>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169292">
                  <a:off x="4810871" y="3369236"/>
                  <a:ext cx="535898" cy="12189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90291">
                  <a:off x="4144004" y="3330525"/>
                  <a:ext cx="535901" cy="12250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111"/>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565175" y="3386596"/>
                  <a:ext cx="206250" cy="987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le 90"/>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654607" y="2685377"/>
                <a:ext cx="294606" cy="798551"/>
                <a:chOff x="2843434" y="3384829"/>
                <a:chExt cx="511352" cy="999726"/>
              </a:xfrm>
            </p:grpSpPr>
            <p:sp>
              <p:nvSpPr>
                <p:cNvPr id="95" name="Diagonal Stripe 94"/>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gonal Stripe 95"/>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ounded Rectangle 92"/>
              <p:cNvSpPr/>
              <p:nvPr/>
            </p:nvSpPr>
            <p:spPr>
              <a:xfrm>
                <a:off x="1341204" y="1221008"/>
                <a:ext cx="87949" cy="281522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0606649" y="4129036"/>
              <a:ext cx="1383244" cy="947996"/>
              <a:chOff x="2319294" y="653116"/>
              <a:chExt cx="2938506" cy="2013884"/>
            </a:xfrm>
          </p:grpSpPr>
          <p:sp>
            <p:nvSpPr>
              <p:cNvPr id="115" name="Trapezoid 114"/>
              <p:cNvSpPr/>
              <p:nvPr/>
            </p:nvSpPr>
            <p:spPr>
              <a:xfrm>
                <a:off x="37338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41148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43434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32004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2590800" y="762000"/>
                <a:ext cx="2667000" cy="1828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267679">
                <a:off x="2683415" y="985995"/>
                <a:ext cx="1021323" cy="115475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4800600" y="685800"/>
                <a:ext cx="457200" cy="457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58"/>
              <p:cNvGrpSpPr/>
              <p:nvPr/>
            </p:nvGrpSpPr>
            <p:grpSpPr>
              <a:xfrm rot="1902884" flipH="1">
                <a:off x="3529436" y="653116"/>
                <a:ext cx="298157" cy="466807"/>
                <a:chOff x="1044598" y="6722113"/>
                <a:chExt cx="445225" cy="456261"/>
              </a:xfrm>
            </p:grpSpPr>
            <p:sp>
              <p:nvSpPr>
                <p:cNvPr id="209" name="Flowchart: Delay 208"/>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Delay 209"/>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54"/>
              <p:cNvGrpSpPr/>
              <p:nvPr/>
            </p:nvGrpSpPr>
            <p:grpSpPr>
              <a:xfrm rot="19697116">
                <a:off x="2319294" y="690269"/>
                <a:ext cx="298157" cy="466807"/>
                <a:chOff x="1044598" y="6722113"/>
                <a:chExt cx="445225" cy="456261"/>
              </a:xfrm>
            </p:grpSpPr>
            <p:sp>
              <p:nvSpPr>
                <p:cNvPr id="207" name="Flowchart: Delay 206"/>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elay 207"/>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4"/>
              <p:cNvGrpSpPr/>
              <p:nvPr/>
            </p:nvGrpSpPr>
            <p:grpSpPr>
              <a:xfrm>
                <a:off x="2819401" y="1447801"/>
                <a:ext cx="533399" cy="761999"/>
                <a:chOff x="6829254" y="1008723"/>
                <a:chExt cx="1066800" cy="1585897"/>
              </a:xfrm>
            </p:grpSpPr>
            <p:sp>
              <p:nvSpPr>
                <p:cNvPr id="126" name="Pie 125"/>
                <p:cNvSpPr/>
                <p:nvPr/>
              </p:nvSpPr>
              <p:spPr>
                <a:xfrm rot="13582693">
                  <a:off x="6876171" y="1605259"/>
                  <a:ext cx="999772" cy="978949"/>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68292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4388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9054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4388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oud 124"/>
              <p:cNvSpPr/>
              <p:nvPr/>
            </p:nvSpPr>
            <p:spPr>
              <a:xfrm>
                <a:off x="2438400" y="762000"/>
                <a:ext cx="1252494" cy="685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109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Cain</a:t>
            </a:r>
          </a:p>
        </p:txBody>
      </p:sp>
      <p:sp>
        <p:nvSpPr>
          <p:cNvPr id="73" name="TextBox 72"/>
          <p:cNvSpPr txBox="1"/>
          <p:nvPr/>
        </p:nvSpPr>
        <p:spPr>
          <a:xfrm>
            <a:off x="7932720" y="6543090"/>
            <a:ext cx="4221928" cy="307777"/>
          </a:xfrm>
          <a:prstGeom prst="rect">
            <a:avLst/>
          </a:prstGeom>
          <a:noFill/>
        </p:spPr>
        <p:txBody>
          <a:bodyPr wrap="square" rtlCol="0">
            <a:spAutoFit/>
          </a:bodyPr>
          <a:lstStyle/>
          <a:p>
            <a:pPr algn="r"/>
            <a:r>
              <a:rPr lang="en-US" sz="1400" dirty="0">
                <a:solidFill>
                  <a:schemeClr val="bg1"/>
                </a:solidFill>
              </a:rPr>
              <a:t>Who’s Who and LDS Bible Dictionary</a:t>
            </a:r>
          </a:p>
        </p:txBody>
      </p:sp>
      <p:sp>
        <p:nvSpPr>
          <p:cNvPr id="46" name="Rectangle 45"/>
          <p:cNvSpPr/>
          <p:nvPr/>
        </p:nvSpPr>
        <p:spPr>
          <a:xfrm>
            <a:off x="223941" y="675757"/>
            <a:ext cx="9144000" cy="6001643"/>
          </a:xfrm>
          <a:prstGeom prst="rect">
            <a:avLst/>
          </a:prstGeom>
        </p:spPr>
        <p:txBody>
          <a:bodyPr wrap="square">
            <a:spAutoFit/>
          </a:bodyPr>
          <a:lstStyle/>
          <a:p>
            <a:r>
              <a:rPr lang="en-US" sz="1600" dirty="0">
                <a:solidFill>
                  <a:schemeClr val="bg1"/>
                </a:solidFill>
                <a:latin typeface="Calibri" panose="020F0502020204030204" pitchFamily="34" charset="0"/>
              </a:rPr>
              <a:t>He was a son of Adam and Eve and older brother to Abel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came into mortality after Eve had already born unto Adam other “sons and daughters” </a:t>
            </a:r>
          </a:p>
          <a:p>
            <a:r>
              <a:rPr lang="en-US" sz="1600" dirty="0">
                <a:solidFill>
                  <a:schemeClr val="bg1"/>
                </a:solidFill>
                <a:latin typeface="Calibri" panose="020F0502020204030204" pitchFamily="34" charset="0"/>
              </a:rPr>
              <a:t>(Moses 5:2)</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taught in the gospel by his parents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married one of his brothers’ daughters (Moses 5:28)</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and his family followed the path of selfishness and evil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rejected his offering and he became jealous of his brother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entered into a covenant with Satan and was known as “Master Mahan, or “master of this great secret.” (Moses 5:29-31)</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murdered his younger brother Abel and became the prime example of evil and Satanic conspiracy</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cast out of God’s presence and a mark was set upon him by which he could be distinguished from the other children of Adam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Cain and his descendants lived separately from the other descendants of Adam in the land of Nod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to bear the title of “father of all lies” along with Satan </a:t>
            </a:r>
          </a:p>
        </p:txBody>
      </p:sp>
      <p:grpSp>
        <p:nvGrpSpPr>
          <p:cNvPr id="53" name="Group 52"/>
          <p:cNvGrpSpPr/>
          <p:nvPr/>
        </p:nvGrpSpPr>
        <p:grpSpPr>
          <a:xfrm>
            <a:off x="9577688" y="1477825"/>
            <a:ext cx="1625590" cy="3573684"/>
            <a:chOff x="1194179" y="838200"/>
            <a:chExt cx="1625590" cy="3573684"/>
          </a:xfrm>
        </p:grpSpPr>
        <p:grpSp>
          <p:nvGrpSpPr>
            <p:cNvPr id="54" name="Group 53"/>
            <p:cNvGrpSpPr/>
            <p:nvPr/>
          </p:nvGrpSpPr>
          <p:grpSpPr>
            <a:xfrm>
              <a:off x="1194179" y="838200"/>
              <a:ext cx="1549022" cy="3573684"/>
              <a:chOff x="1194179" y="838200"/>
              <a:chExt cx="1549022" cy="3573684"/>
            </a:xfrm>
          </p:grpSpPr>
          <p:grpSp>
            <p:nvGrpSpPr>
              <p:cNvPr id="227" name="Group 131"/>
              <p:cNvGrpSpPr/>
              <p:nvPr/>
            </p:nvGrpSpPr>
            <p:grpSpPr>
              <a:xfrm flipH="1">
                <a:off x="1194179" y="838200"/>
                <a:ext cx="1549022" cy="3573684"/>
                <a:chOff x="3604364" y="381000"/>
                <a:chExt cx="2146891" cy="4953000"/>
              </a:xfrm>
            </p:grpSpPr>
            <p:sp>
              <p:nvSpPr>
                <p:cNvPr id="233" name="Cloud 232"/>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9671902">
                  <a:off x="5223837" y="2796601"/>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20169292">
                  <a:off x="4800498" y="188361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790291">
                  <a:off x="3831941" y="183312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4107324" y="2205789"/>
                  <a:ext cx="1323835" cy="281561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534258" y="1766791"/>
                  <a:ext cx="352427" cy="266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ounded Rectangle 227"/>
              <p:cNvSpPr/>
              <p:nvPr/>
            </p:nvSpPr>
            <p:spPr>
              <a:xfrm>
                <a:off x="1560689" y="2971513"/>
                <a:ext cx="714737" cy="1115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p:cNvGrpSpPr/>
              <p:nvPr/>
            </p:nvGrpSpPr>
            <p:grpSpPr>
              <a:xfrm>
                <a:off x="1388667" y="2928750"/>
                <a:ext cx="459596" cy="1050562"/>
                <a:chOff x="2843434" y="3372113"/>
                <a:chExt cx="550806" cy="1050562"/>
              </a:xfrm>
            </p:grpSpPr>
            <p:sp>
              <p:nvSpPr>
                <p:cNvPr id="230" name="Diagonal Stripe 229"/>
                <p:cNvSpPr/>
                <p:nvPr/>
              </p:nvSpPr>
              <p:spPr>
                <a:xfrm>
                  <a:off x="2843434" y="3448356"/>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iagonal Stripe 230"/>
                <p:cNvSpPr/>
                <p:nvPr/>
              </p:nvSpPr>
              <p:spPr>
                <a:xfrm rot="20412609">
                  <a:off x="3005743" y="3486477"/>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ounded Rectangle 231"/>
                <p:cNvSpPr/>
                <p:nvPr/>
              </p:nvSpPr>
              <p:spPr>
                <a:xfrm>
                  <a:off x="3001843" y="3372113"/>
                  <a:ext cx="234498" cy="21822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747820" y="2087221"/>
              <a:ext cx="1042811" cy="1350922"/>
              <a:chOff x="2904853" y="2687256"/>
              <a:chExt cx="1027888" cy="1336104"/>
            </a:xfrm>
          </p:grpSpPr>
          <p:grpSp>
            <p:nvGrpSpPr>
              <p:cNvPr id="57" name="Group 107"/>
              <p:cNvGrpSpPr/>
              <p:nvPr/>
            </p:nvGrpSpPr>
            <p:grpSpPr>
              <a:xfrm rot="1872161">
                <a:off x="3298446" y="2707220"/>
                <a:ext cx="305838" cy="1282873"/>
                <a:chOff x="7610042" y="1124339"/>
                <a:chExt cx="2183077" cy="4674359"/>
              </a:xfrm>
              <a:solidFill>
                <a:schemeClr val="accent3">
                  <a:lumMod val="75000"/>
                </a:schemeClr>
              </a:solidFill>
            </p:grpSpPr>
            <p:grpSp>
              <p:nvGrpSpPr>
                <p:cNvPr id="167" name="Group 166"/>
                <p:cNvGrpSpPr/>
                <p:nvPr/>
              </p:nvGrpSpPr>
              <p:grpSpPr>
                <a:xfrm rot="19650881">
                  <a:off x="7610042" y="1912498"/>
                  <a:ext cx="560711" cy="1828800"/>
                  <a:chOff x="6765584" y="990600"/>
                  <a:chExt cx="1083016" cy="3532339"/>
                </a:xfrm>
                <a:grpFill/>
              </p:grpSpPr>
              <p:sp>
                <p:nvSpPr>
                  <p:cNvPr id="222" name="Moon 22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Moon 167"/>
                <p:cNvSpPr/>
                <p:nvPr/>
              </p:nvSpPr>
              <p:spPr>
                <a:xfrm flipH="1">
                  <a:off x="8153400" y="2667000"/>
                  <a:ext cx="533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9650881">
                  <a:off x="7610043" y="2598297"/>
                  <a:ext cx="560711" cy="1828800"/>
                  <a:chOff x="6765584" y="990600"/>
                  <a:chExt cx="1083016" cy="3532339"/>
                </a:xfrm>
                <a:grpFill/>
              </p:grpSpPr>
              <p:sp>
                <p:nvSpPr>
                  <p:cNvPr id="217" name="Moon 21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rot="19650881">
                  <a:off x="7610042" y="3360298"/>
                  <a:ext cx="560711" cy="1828800"/>
                  <a:chOff x="6765584" y="990600"/>
                  <a:chExt cx="1083016" cy="3532339"/>
                </a:xfrm>
                <a:grpFill/>
              </p:grpSpPr>
              <p:sp>
                <p:nvSpPr>
                  <p:cNvPr id="212" name="Moon 21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928600">
                  <a:off x="8349452" y="1870455"/>
                  <a:ext cx="560711" cy="1828800"/>
                  <a:chOff x="6765584" y="990600"/>
                  <a:chExt cx="1083016" cy="3532339"/>
                </a:xfrm>
                <a:grpFill/>
              </p:grpSpPr>
              <p:sp>
                <p:nvSpPr>
                  <p:cNvPr id="202" name="Moon 20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972959">
                  <a:off x="8598363" y="2330596"/>
                  <a:ext cx="560711" cy="1828800"/>
                  <a:chOff x="6765584" y="990600"/>
                  <a:chExt cx="1083016" cy="3532339"/>
                </a:xfrm>
                <a:grpFill/>
              </p:grpSpPr>
              <p:sp>
                <p:nvSpPr>
                  <p:cNvPr id="197" name="Moon 19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21057775">
                  <a:off x="7936516" y="1124339"/>
                  <a:ext cx="560711" cy="2493875"/>
                  <a:chOff x="6765584" y="990600"/>
                  <a:chExt cx="1083016" cy="3532339"/>
                </a:xfrm>
                <a:grpFill/>
              </p:grpSpPr>
              <p:sp>
                <p:nvSpPr>
                  <p:cNvPr id="192" name="Moon 19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rot="1547556">
                  <a:off x="8354077" y="3318090"/>
                  <a:ext cx="560711" cy="1828800"/>
                  <a:chOff x="6765584" y="990600"/>
                  <a:chExt cx="1083016" cy="3532339"/>
                </a:xfrm>
                <a:grpFill/>
              </p:grpSpPr>
              <p:sp>
                <p:nvSpPr>
                  <p:cNvPr id="187" name="Moon 18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19650881">
                  <a:off x="7610042" y="3969898"/>
                  <a:ext cx="560711" cy="1828800"/>
                  <a:chOff x="6765584" y="990600"/>
                  <a:chExt cx="1083016" cy="3532339"/>
                </a:xfrm>
                <a:grpFill/>
              </p:grpSpPr>
              <p:sp>
                <p:nvSpPr>
                  <p:cNvPr id="182" name="Moon 18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rot="1949119" flipH="1">
                  <a:off x="8372043" y="3969897"/>
                  <a:ext cx="560711" cy="1828800"/>
                  <a:chOff x="6765584" y="990600"/>
                  <a:chExt cx="1083016" cy="3532339"/>
                </a:xfrm>
                <a:grpFill/>
              </p:grpSpPr>
              <p:sp>
                <p:nvSpPr>
                  <p:cNvPr id="177" name="Moon 17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07"/>
              <p:cNvGrpSpPr/>
              <p:nvPr/>
            </p:nvGrpSpPr>
            <p:grpSpPr>
              <a:xfrm rot="1872161">
                <a:off x="3460409" y="2687256"/>
                <a:ext cx="305838" cy="1282873"/>
                <a:chOff x="7610042" y="1124339"/>
                <a:chExt cx="2183077" cy="4674359"/>
              </a:xfrm>
            </p:grpSpPr>
            <p:grpSp>
              <p:nvGrpSpPr>
                <p:cNvPr id="70" name="Group 69"/>
                <p:cNvGrpSpPr/>
                <p:nvPr/>
              </p:nvGrpSpPr>
              <p:grpSpPr>
                <a:xfrm rot="19650881">
                  <a:off x="7610042" y="1912498"/>
                  <a:ext cx="560711" cy="1828800"/>
                  <a:chOff x="6765584" y="990600"/>
                  <a:chExt cx="1083016" cy="3532339"/>
                </a:xfrm>
              </p:grpSpPr>
              <p:sp>
                <p:nvSpPr>
                  <p:cNvPr id="162" name="Moon 1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Moon 70"/>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9650881">
                  <a:off x="7610043" y="2598297"/>
                  <a:ext cx="560711" cy="1828800"/>
                  <a:chOff x="6765584" y="990600"/>
                  <a:chExt cx="1083016" cy="3532339"/>
                </a:xfrm>
              </p:grpSpPr>
              <p:sp>
                <p:nvSpPr>
                  <p:cNvPr id="157" name="Moon 1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19650881">
                  <a:off x="7610042" y="3360298"/>
                  <a:ext cx="560711" cy="1828800"/>
                  <a:chOff x="6765584" y="990600"/>
                  <a:chExt cx="1083016" cy="3532339"/>
                </a:xfrm>
              </p:grpSpPr>
              <p:sp>
                <p:nvSpPr>
                  <p:cNvPr id="152" name="Moon 1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928600">
                  <a:off x="8349452" y="1870455"/>
                  <a:ext cx="560711" cy="1828800"/>
                  <a:chOff x="6765584" y="990600"/>
                  <a:chExt cx="1083016" cy="3532339"/>
                </a:xfrm>
              </p:grpSpPr>
              <p:sp>
                <p:nvSpPr>
                  <p:cNvPr id="147" name="Moon 1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2972959">
                  <a:off x="8598363" y="2330596"/>
                  <a:ext cx="560711" cy="1828800"/>
                  <a:chOff x="6765584" y="990600"/>
                  <a:chExt cx="1083016" cy="3532339"/>
                </a:xfrm>
              </p:grpSpPr>
              <p:sp>
                <p:nvSpPr>
                  <p:cNvPr id="142" name="Moon 1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21057775">
                  <a:off x="7936516" y="1124339"/>
                  <a:ext cx="560711" cy="2493875"/>
                  <a:chOff x="6765584" y="990600"/>
                  <a:chExt cx="1083016" cy="3532339"/>
                </a:xfrm>
              </p:grpSpPr>
              <p:sp>
                <p:nvSpPr>
                  <p:cNvPr id="137" name="Moon 1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547556">
                  <a:off x="8354077" y="3318090"/>
                  <a:ext cx="560711" cy="1828800"/>
                  <a:chOff x="6765584" y="990600"/>
                  <a:chExt cx="1083016" cy="3532339"/>
                </a:xfrm>
              </p:grpSpPr>
              <p:sp>
                <p:nvSpPr>
                  <p:cNvPr id="131" name="Moon 13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9650881">
                  <a:off x="7610042" y="3969898"/>
                  <a:ext cx="560711" cy="1828800"/>
                  <a:chOff x="6765584" y="990600"/>
                  <a:chExt cx="1083016" cy="3532339"/>
                </a:xfrm>
              </p:grpSpPr>
              <p:sp>
                <p:nvSpPr>
                  <p:cNvPr id="86" name="Moon 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949119" flipH="1">
                  <a:off x="8372043" y="3969897"/>
                  <a:ext cx="560711" cy="1828800"/>
                  <a:chOff x="6765584" y="990600"/>
                  <a:chExt cx="1083016" cy="3532339"/>
                </a:xfrm>
              </p:grpSpPr>
              <p:sp>
                <p:nvSpPr>
                  <p:cNvPr id="81" name="Moon 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ounded Rectangle 58"/>
              <p:cNvSpPr/>
              <p:nvPr/>
            </p:nvSpPr>
            <p:spPr>
              <a:xfrm>
                <a:off x="2924979" y="3610581"/>
                <a:ext cx="374470"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299449" y="3623253"/>
                <a:ext cx="35815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597185" y="3621923"/>
                <a:ext cx="33267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904853" y="3418601"/>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218362" y="3409893"/>
                <a:ext cx="422818"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597185" y="3414246"/>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509923" y="3805742"/>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317965" y="3831771"/>
                <a:ext cx="276611" cy="11321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965637" y="3810096"/>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1281" y="3927566"/>
                <a:ext cx="931449" cy="9579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913384" y="3365863"/>
                <a:ext cx="1014182" cy="8273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1928098" flipH="1">
              <a:off x="2594620" y="3012056"/>
              <a:ext cx="225149" cy="296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6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wipe(down)">
                                      <p:cBhvr>
                                        <p:cTn id="9" dur="580">
                                          <p:stCondLst>
                                            <p:cond delay="0"/>
                                          </p:stCondLst>
                                        </p:cTn>
                                        <p:tgtEl>
                                          <p:spTgt spid="53"/>
                                        </p:tgtEl>
                                      </p:cBhvr>
                                    </p:animEffect>
                                    <p:anim calcmode="lin" valueType="num">
                                      <p:cBhvr>
                                        <p:cTn id="1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5" dur="26">
                                          <p:stCondLst>
                                            <p:cond delay="650"/>
                                          </p:stCondLst>
                                        </p:cTn>
                                        <p:tgtEl>
                                          <p:spTgt spid="53"/>
                                        </p:tgtEl>
                                      </p:cBhvr>
                                      <p:to x="100000" y="60000"/>
                                    </p:animScale>
                                    <p:animScale>
                                      <p:cBhvr>
                                        <p:cTn id="16" dur="166" decel="50000">
                                          <p:stCondLst>
                                            <p:cond delay="676"/>
                                          </p:stCondLst>
                                        </p:cTn>
                                        <p:tgtEl>
                                          <p:spTgt spid="53"/>
                                        </p:tgtEl>
                                      </p:cBhvr>
                                      <p:to x="100000" y="100000"/>
                                    </p:animScale>
                                    <p:animScale>
                                      <p:cBhvr>
                                        <p:cTn id="17" dur="26">
                                          <p:stCondLst>
                                            <p:cond delay="1312"/>
                                          </p:stCondLst>
                                        </p:cTn>
                                        <p:tgtEl>
                                          <p:spTgt spid="53"/>
                                        </p:tgtEl>
                                      </p:cBhvr>
                                      <p:to x="100000" y="80000"/>
                                    </p:animScale>
                                    <p:animScale>
                                      <p:cBhvr>
                                        <p:cTn id="18" dur="166" decel="50000">
                                          <p:stCondLst>
                                            <p:cond delay="1338"/>
                                          </p:stCondLst>
                                        </p:cTn>
                                        <p:tgtEl>
                                          <p:spTgt spid="53"/>
                                        </p:tgtEl>
                                      </p:cBhvr>
                                      <p:to x="100000" y="100000"/>
                                    </p:animScale>
                                    <p:animScale>
                                      <p:cBhvr>
                                        <p:cTn id="19" dur="26">
                                          <p:stCondLst>
                                            <p:cond delay="1642"/>
                                          </p:stCondLst>
                                        </p:cTn>
                                        <p:tgtEl>
                                          <p:spTgt spid="53"/>
                                        </p:tgtEl>
                                      </p:cBhvr>
                                      <p:to x="100000" y="90000"/>
                                    </p:animScale>
                                    <p:animScale>
                                      <p:cBhvr>
                                        <p:cTn id="20" dur="166" decel="50000">
                                          <p:stCondLst>
                                            <p:cond delay="1668"/>
                                          </p:stCondLst>
                                        </p:cTn>
                                        <p:tgtEl>
                                          <p:spTgt spid="53"/>
                                        </p:tgtEl>
                                      </p:cBhvr>
                                      <p:to x="100000" y="100000"/>
                                    </p:animScale>
                                    <p:animScale>
                                      <p:cBhvr>
                                        <p:cTn id="21" dur="26">
                                          <p:stCondLst>
                                            <p:cond delay="1808"/>
                                          </p:stCondLst>
                                        </p:cTn>
                                        <p:tgtEl>
                                          <p:spTgt spid="53"/>
                                        </p:tgtEl>
                                      </p:cBhvr>
                                      <p:to x="100000" y="95000"/>
                                    </p:animScale>
                                    <p:animScale>
                                      <p:cBhvr>
                                        <p:cTn id="22" dur="166" decel="50000">
                                          <p:stCondLst>
                                            <p:cond delay="1834"/>
                                          </p:stCondLst>
                                        </p:cTn>
                                        <p:tgtEl>
                                          <p:spTgt spid="5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19" end="1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An Offering</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5:19-23</a:t>
            </a:r>
          </a:p>
        </p:txBody>
      </p:sp>
      <p:sp>
        <p:nvSpPr>
          <p:cNvPr id="46" name="Rectangle 45"/>
          <p:cNvSpPr/>
          <p:nvPr/>
        </p:nvSpPr>
        <p:spPr>
          <a:xfrm>
            <a:off x="458167" y="1394195"/>
            <a:ext cx="4562946" cy="369332"/>
          </a:xfrm>
          <a:prstGeom prst="rect">
            <a:avLst/>
          </a:prstGeom>
        </p:spPr>
        <p:txBody>
          <a:bodyPr wrap="square">
            <a:spAutoFit/>
          </a:bodyPr>
          <a:lstStyle/>
          <a:p>
            <a:r>
              <a:rPr lang="en-US" dirty="0">
                <a:solidFill>
                  <a:schemeClr val="bg1"/>
                </a:solidFill>
                <a:latin typeface="Calibri" panose="020F0502020204030204" pitchFamily="34" charset="0"/>
              </a:rPr>
              <a:t>Hearken—listen attentively</a:t>
            </a:r>
            <a:endParaRPr lang="en-US" sz="1200" dirty="0">
              <a:solidFill>
                <a:schemeClr val="bg1"/>
              </a:solidFill>
            </a:endParaRPr>
          </a:p>
        </p:txBody>
      </p:sp>
      <p:sp>
        <p:nvSpPr>
          <p:cNvPr id="7" name="Rectangle 6"/>
          <p:cNvSpPr/>
          <p:nvPr/>
        </p:nvSpPr>
        <p:spPr>
          <a:xfrm>
            <a:off x="495379" y="4726619"/>
            <a:ext cx="4562946" cy="923330"/>
          </a:xfrm>
          <a:prstGeom prst="rect">
            <a:avLst/>
          </a:prstGeom>
        </p:spPr>
        <p:txBody>
          <a:bodyPr wrap="square">
            <a:spAutoFit/>
          </a:bodyPr>
          <a:lstStyle/>
          <a:p>
            <a:r>
              <a:rPr lang="en-US" dirty="0">
                <a:solidFill>
                  <a:schemeClr val="bg1"/>
                </a:solidFill>
                <a:latin typeface="Calibri" panose="020F0502020204030204" pitchFamily="34" charset="0"/>
              </a:rPr>
              <a:t>Abel was to obtaining information through offering up sacrifices. He received blessings by doing so.</a:t>
            </a:r>
            <a:endParaRPr lang="en-US" sz="1200" dirty="0">
              <a:solidFill>
                <a:schemeClr val="bg1"/>
              </a:solidFill>
            </a:endParaRPr>
          </a:p>
        </p:txBody>
      </p:sp>
      <p:sp>
        <p:nvSpPr>
          <p:cNvPr id="8" name="Rectangle 7"/>
          <p:cNvSpPr/>
          <p:nvPr/>
        </p:nvSpPr>
        <p:spPr>
          <a:xfrm>
            <a:off x="6095999" y="1071029"/>
            <a:ext cx="5637833" cy="646331"/>
          </a:xfrm>
          <a:prstGeom prst="rect">
            <a:avLst/>
          </a:prstGeom>
        </p:spPr>
        <p:txBody>
          <a:bodyPr wrap="square">
            <a:spAutoFit/>
          </a:bodyPr>
          <a:lstStyle/>
          <a:p>
            <a:r>
              <a:rPr lang="en-US" dirty="0">
                <a:solidFill>
                  <a:schemeClr val="bg1"/>
                </a:solidFill>
                <a:latin typeface="Calibri" panose="020F0502020204030204" pitchFamily="34" charset="0"/>
              </a:rPr>
              <a:t>Had not respect—the Lord refused Cain’s offering and chose to offer his own type of offering</a:t>
            </a:r>
            <a:endParaRPr lang="en-US" sz="1200" dirty="0">
              <a:solidFill>
                <a:schemeClr val="bg1"/>
              </a:solidFill>
            </a:endParaRPr>
          </a:p>
        </p:txBody>
      </p:sp>
      <p:sp>
        <p:nvSpPr>
          <p:cNvPr id="9" name="Rectangle 8"/>
          <p:cNvSpPr/>
          <p:nvPr/>
        </p:nvSpPr>
        <p:spPr>
          <a:xfrm>
            <a:off x="6096000" y="4933042"/>
            <a:ext cx="5420797" cy="1754326"/>
          </a:xfrm>
          <a:prstGeom prst="rect">
            <a:avLst/>
          </a:prstGeom>
        </p:spPr>
        <p:txBody>
          <a:bodyPr wrap="square">
            <a:spAutoFit/>
          </a:bodyPr>
          <a:lstStyle/>
          <a:p>
            <a:r>
              <a:rPr lang="en-US" dirty="0">
                <a:solidFill>
                  <a:schemeClr val="bg1"/>
                </a:solidFill>
                <a:latin typeface="Calibri" panose="020F0502020204030204" pitchFamily="34" charset="0"/>
              </a:rPr>
              <a:t>Cain was following Satan’s counsel, not God’s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Cain loved Satan more than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Cain had rebelled by making an offering that did not symbolize the blood sacrifice of Jesus Christ </a:t>
            </a:r>
            <a:endParaRPr lang="en-US" sz="1200" dirty="0">
              <a:solidFill>
                <a:schemeClr val="bg1"/>
              </a:solidFill>
              <a:latin typeface="Calibri" panose="020F0502020204030204" pitchFamily="34" charset="0"/>
            </a:endParaRPr>
          </a:p>
        </p:txBody>
      </p:sp>
      <p:pic>
        <p:nvPicPr>
          <p:cNvPr id="2" name="Picture 2" descr="https://upload.wikimedia.org/wikipedia/commons/6/6d/Ivory_Cain_Abel_Louvre_AO4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82" t="10135" r="51278" b="8528"/>
          <a:stretch/>
        </p:blipFill>
        <p:spPr bwMode="auto">
          <a:xfrm flipH="1">
            <a:off x="7451486" y="1853506"/>
            <a:ext cx="2900997" cy="3042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tqn.com/y/christianity/1/S/q/S/CainAndAbel700x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78" y="1969557"/>
            <a:ext cx="2706822" cy="27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Joseph Smith</a:t>
            </a:r>
          </a:p>
        </p:txBody>
      </p:sp>
      <p:sp>
        <p:nvSpPr>
          <p:cNvPr id="3" name="Rectangle 2">
            <a:extLst>
              <a:ext uri="{FF2B5EF4-FFF2-40B4-BE49-F238E27FC236}">
                <a16:creationId xmlns:a16="http://schemas.microsoft.com/office/drawing/2014/main" id="{9A89B4C2-294A-4A1D-B996-DF43E97FF06C}"/>
              </a:ext>
            </a:extLst>
          </p:cNvPr>
          <p:cNvSpPr/>
          <p:nvPr/>
        </p:nvSpPr>
        <p:spPr>
          <a:xfrm>
            <a:off x="374073" y="356892"/>
            <a:ext cx="6462662" cy="2862322"/>
          </a:xfrm>
          <a:prstGeom prst="rect">
            <a:avLst/>
          </a:prstGeom>
        </p:spPr>
        <p:txBody>
          <a:bodyPr wrap="square">
            <a:spAutoFit/>
          </a:bodyPr>
          <a:lstStyle/>
          <a:p>
            <a:pPr fontAlgn="base"/>
            <a:r>
              <a:rPr lang="en-US" dirty="0">
                <a:solidFill>
                  <a:schemeClr val="bg1"/>
                </a:solidFill>
                <a:latin typeface="Calibri" panose="020F0502020204030204" pitchFamily="34" charset="0"/>
              </a:rPr>
              <a:t>“Salvation could not come to the world without the mediation of Jesus Christ.”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“By faith in this atonement or plan of redemption, Abel offered to God a sacrifice that was accepted, which was the firstlings of the flock.</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Cain offered of the fruit of the ground, and was not accepted, because he could not do it in faith; he … could not exercise faith contrary to the plan of heaven…</a:t>
            </a:r>
            <a:endParaRPr lang="en-US" b="0" i="0" dirty="0">
              <a:solidFill>
                <a:schemeClr val="bg1"/>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1CEA1288-E5A0-4728-BEA3-4435C34BA94D}"/>
              </a:ext>
            </a:extLst>
          </p:cNvPr>
          <p:cNvSpPr/>
          <p:nvPr/>
        </p:nvSpPr>
        <p:spPr>
          <a:xfrm>
            <a:off x="5550518" y="5064511"/>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As the sacrifice was instituted for a type by which man was to discern the great Sacrifice which God had prepared, to offer a sacrifice contrary to that, no faith could be exercised.”</a:t>
            </a:r>
            <a:endParaRPr lang="en-US" b="0" i="0" dirty="0">
              <a:solidFill>
                <a:schemeClr val="bg1"/>
              </a:solidFill>
              <a:effectLst/>
              <a:latin typeface="Calibri" panose="020F0502020204030204" pitchFamily="34" charset="0"/>
            </a:endParaRPr>
          </a:p>
        </p:txBody>
      </p:sp>
      <p:pic>
        <p:nvPicPr>
          <p:cNvPr id="10" name="Picture 9">
            <a:extLst>
              <a:ext uri="{FF2B5EF4-FFF2-40B4-BE49-F238E27FC236}">
                <a16:creationId xmlns:a16="http://schemas.microsoft.com/office/drawing/2014/main" id="{0A4DB80A-2119-4051-BE5E-2246DBC1D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53" y="435476"/>
            <a:ext cx="3822700" cy="4254500"/>
          </a:xfrm>
          <a:prstGeom prst="rect">
            <a:avLst/>
          </a:prstGeom>
        </p:spPr>
      </p:pic>
      <p:pic>
        <p:nvPicPr>
          <p:cNvPr id="16" name="Picture 15">
            <a:extLst>
              <a:ext uri="{FF2B5EF4-FFF2-40B4-BE49-F238E27FC236}">
                <a16:creationId xmlns:a16="http://schemas.microsoft.com/office/drawing/2014/main" id="{DC1A2511-021A-471B-9292-D9E6719979C0}"/>
              </a:ext>
            </a:extLst>
          </p:cNvPr>
          <p:cNvPicPr>
            <a:picLocks noChangeAspect="1"/>
          </p:cNvPicPr>
          <p:nvPr/>
        </p:nvPicPr>
        <p:blipFill rotWithShape="1">
          <a:blip r:embed="rId3">
            <a:extLst>
              <a:ext uri="{28A0092B-C50C-407E-A947-70E740481C1C}">
                <a14:useLocalDpi xmlns:a14="http://schemas.microsoft.com/office/drawing/2010/main" val="0"/>
              </a:ext>
            </a:extLst>
          </a:blip>
          <a:srcRect l="37074" t="329"/>
          <a:stretch/>
        </p:blipFill>
        <p:spPr>
          <a:xfrm>
            <a:off x="8460605" y="435476"/>
            <a:ext cx="2405447" cy="4240492"/>
          </a:xfrm>
          <a:prstGeom prst="rect">
            <a:avLst/>
          </a:prstGeom>
        </p:spPr>
      </p:pic>
      <p:pic>
        <p:nvPicPr>
          <p:cNvPr id="13" name="Picture 12">
            <a:extLst>
              <a:ext uri="{FF2B5EF4-FFF2-40B4-BE49-F238E27FC236}">
                <a16:creationId xmlns:a16="http://schemas.microsoft.com/office/drawing/2014/main" id="{CE7D6987-B96E-46FC-8744-E9BEB06A0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042" y="3378236"/>
            <a:ext cx="2523744" cy="3060192"/>
          </a:xfrm>
          <a:prstGeom prst="rect">
            <a:avLst/>
          </a:prstGeom>
        </p:spPr>
      </p:pic>
    </p:spTree>
    <p:extLst>
      <p:ext uri="{BB962C8B-B14F-4D97-AF65-F5344CB8AC3E}">
        <p14:creationId xmlns:p14="http://schemas.microsoft.com/office/powerpoint/2010/main" val="19262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3129</Words>
  <Application>Microsoft Office PowerPoint</Application>
  <PresentationFormat>Widescreen</PresentationFormat>
  <Paragraphs>223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 Light</vt:lpstr>
      <vt:lpstr>AR BLANCA</vt:lpstr>
      <vt:lpstr>Calibri</vt:lpstr>
      <vt:lpstr>Arial</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47</cp:revision>
  <dcterms:created xsi:type="dcterms:W3CDTF">2015-06-28T14:55:42Z</dcterms:created>
  <dcterms:modified xsi:type="dcterms:W3CDTF">2025-08-02T16:52:52Z</dcterms:modified>
</cp:coreProperties>
</file>