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78" r:id="rId4"/>
    <p:sldId id="262" r:id="rId5"/>
    <p:sldId id="260" r:id="rId6"/>
    <p:sldId id="261" r:id="rId7"/>
    <p:sldId id="263" r:id="rId8"/>
    <p:sldId id="264" r:id="rId9"/>
    <p:sldId id="265" r:id="rId10"/>
    <p:sldId id="266" r:id="rId11"/>
    <p:sldId id="268" r:id="rId12"/>
    <p:sldId id="267" r:id="rId13"/>
    <p:sldId id="279" r:id="rId14"/>
    <p:sldId id="281" r:id="rId15"/>
    <p:sldId id="282" r:id="rId16"/>
    <p:sldId id="283" r:id="rId17"/>
    <p:sldId id="269" r:id="rId18"/>
    <p:sldId id="284" r:id="rId19"/>
    <p:sldId id="270" r:id="rId20"/>
    <p:sldId id="271" r:id="rId21"/>
    <p:sldId id="272" r:id="rId22"/>
    <p:sldId id="273" r:id="rId23"/>
    <p:sldId id="274" r:id="rId24"/>
    <p:sldId id="275" r:id="rId25"/>
    <p:sldId id="285" r:id="rId26"/>
    <p:sldId id="286" r:id="rId27"/>
    <p:sldId id="287" r:id="rId28"/>
    <p:sldId id="276" r:id="rId29"/>
    <p:sldId id="277" r:id="rId30"/>
    <p:sldId id="289" r:id="rId31"/>
    <p:sldId id="257" r:id="rId32"/>
    <p:sldId id="280" r:id="rId33"/>
    <p:sldId id="259" r:id="rId34"/>
    <p:sldId id="288" r:id="rId35"/>
  </p:sldIdLst>
  <p:sldSz cx="12192000" cy="6858000"/>
  <p:notesSz cx="6858000" cy="9144000"/>
  <p:embeddedFontLst>
    <p:embeddedFont>
      <p:font typeface="Berlin Sans FB" panose="020E0602020502020306" pitchFamily="34" charset="0"/>
      <p:regular r:id="rId36"/>
      <p:bold r:id="rId37"/>
    </p:embeddedFont>
    <p:embeddedFont>
      <p:font typeface="Berlin Sans FB Demi" panose="020E0802020502020306" pitchFamily="34" charset="0"/>
      <p:bold r:id="rId38"/>
    </p:embeddedFont>
    <p:embeddedFont>
      <p:font typeface="Colonna MT" panose="04020805060202030203" pitchFamily="82" charset="0"/>
      <p:regular r:id="rId39"/>
    </p:embeddedFont>
    <p:embeddedFont>
      <p:font typeface="Comic Sans MS" panose="030F0702030302020204" pitchFamily="66"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87" d="100"/>
          <a:sy n="87" d="100"/>
        </p:scale>
        <p:origin x="120"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909186-871D-4B3C-B065-DDCCA21D1CB9}"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24255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09186-871D-4B3C-B065-DDCCA21D1CB9}"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1023722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09186-871D-4B3C-B065-DDCCA21D1CB9}"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85186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09186-871D-4B3C-B065-DDCCA21D1CB9}"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355636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909186-871D-4B3C-B065-DDCCA21D1CB9}"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752048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909186-871D-4B3C-B065-DDCCA21D1CB9}"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1412981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909186-871D-4B3C-B065-DDCCA21D1CB9}" type="datetimeFigureOut">
              <a:rPr lang="en-US" smtClean="0"/>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1064838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909186-871D-4B3C-B065-DDCCA21D1CB9}" type="datetimeFigureOut">
              <a:rPr lang="en-US" smtClean="0"/>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525418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909186-871D-4B3C-B065-DDCCA21D1CB9}" type="datetimeFigureOut">
              <a:rPr lang="en-US" smtClean="0"/>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92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09186-871D-4B3C-B065-DDCCA21D1CB9}"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3343002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909186-871D-4B3C-B065-DDCCA21D1CB9}"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D77441-C3B5-4317-B69A-067770F72A9C}" type="slidenum">
              <a:rPr lang="en-US" smtClean="0"/>
              <a:t>‹#›</a:t>
            </a:fld>
            <a:endParaRPr lang="en-US"/>
          </a:p>
        </p:txBody>
      </p:sp>
    </p:spTree>
    <p:extLst>
      <p:ext uri="{BB962C8B-B14F-4D97-AF65-F5344CB8AC3E}">
        <p14:creationId xmlns:p14="http://schemas.microsoft.com/office/powerpoint/2010/main" val="2859057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09186-871D-4B3C-B065-DDCCA21D1CB9}" type="datetimeFigureOut">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77441-C3B5-4317-B69A-067770F72A9C}" type="slidenum">
              <a:rPr lang="en-US" smtClean="0"/>
              <a:t>‹#›</a:t>
            </a:fld>
            <a:endParaRPr lang="en-US"/>
          </a:p>
        </p:txBody>
      </p:sp>
    </p:spTree>
    <p:extLst>
      <p:ext uri="{BB962C8B-B14F-4D97-AF65-F5344CB8AC3E}">
        <p14:creationId xmlns:p14="http://schemas.microsoft.com/office/powerpoint/2010/main" val="2758043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michellesjournalcorner.blogspot.com/2010/07/preschool-science-pepper-and-dish-soap.html" TargetMode="External"/><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s://www.lds.org/ensign/2013/08/worlds-without-number?lang=eng" TargetMode="External"/><Relationship Id="rId4" Type="http://schemas.openxmlformats.org/officeDocument/2006/relationships/hyperlink" Target="https://www.youtube.com/watch?v=d2HCF8_g4s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589BCF-0379-4D9F-A8E1-82C7A694B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1" y="758982"/>
            <a:ext cx="12192000" cy="2123658"/>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The City of Holiness</a:t>
            </a:r>
          </a:p>
          <a:p>
            <a:pPr algn="ctr"/>
            <a:r>
              <a:rPr lang="en-US" sz="6600" dirty="0">
                <a:solidFill>
                  <a:schemeClr val="bg1"/>
                </a:solidFill>
                <a:latin typeface="Berlin Sans FB" panose="020E0602020502020306" pitchFamily="34" charset="0"/>
                <a:cs typeface="Narkisim" panose="020E0502050101010101" pitchFamily="34" charset="-79"/>
              </a:rPr>
              <a:t>Moses 7</a:t>
            </a:r>
          </a:p>
        </p:txBody>
      </p:sp>
      <p:grpSp>
        <p:nvGrpSpPr>
          <p:cNvPr id="8" name="Group 668"/>
          <p:cNvGrpSpPr/>
          <p:nvPr/>
        </p:nvGrpSpPr>
        <p:grpSpPr>
          <a:xfrm>
            <a:off x="1109082" y="3027865"/>
            <a:ext cx="6399008" cy="4382911"/>
            <a:chOff x="457200" y="1752600"/>
            <a:chExt cx="8423751" cy="5769731"/>
          </a:xfrm>
        </p:grpSpPr>
        <p:sp>
          <p:nvSpPr>
            <p:cNvPr id="10" name="Cloud 9"/>
            <p:cNvSpPr/>
            <p:nvPr/>
          </p:nvSpPr>
          <p:spPr>
            <a:xfrm>
              <a:off x="457200" y="3124200"/>
              <a:ext cx="8305800" cy="27432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8"/>
            <p:cNvGrpSpPr/>
            <p:nvPr/>
          </p:nvGrpSpPr>
          <p:grpSpPr>
            <a:xfrm>
              <a:off x="3381703" y="1752600"/>
              <a:ext cx="2877207" cy="415174"/>
              <a:chOff x="2514600" y="3733800"/>
              <a:chExt cx="5562600" cy="1143000"/>
            </a:xfrm>
          </p:grpSpPr>
          <p:sp>
            <p:nvSpPr>
              <p:cNvPr id="655" name="Rounded Rectangle 3"/>
              <p:cNvSpPr/>
              <p:nvPr/>
            </p:nvSpPr>
            <p:spPr>
              <a:xfrm>
                <a:off x="2514600"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6" name="Rounded Rectangle 4"/>
              <p:cNvSpPr/>
              <p:nvPr/>
            </p:nvSpPr>
            <p:spPr>
              <a:xfrm>
                <a:off x="3344839"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7" name="Rounded Rectangle 5"/>
              <p:cNvSpPr/>
              <p:nvPr/>
            </p:nvSpPr>
            <p:spPr>
              <a:xfrm>
                <a:off x="4175078"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Rounded Rectangle 6"/>
              <p:cNvSpPr/>
              <p:nvPr/>
            </p:nvSpPr>
            <p:spPr>
              <a:xfrm>
                <a:off x="5005316"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9" name="Rounded Rectangle 7"/>
              <p:cNvSpPr/>
              <p:nvPr/>
            </p:nvSpPr>
            <p:spPr>
              <a:xfrm>
                <a:off x="5835555"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0" name="Rounded Rectangle 8"/>
              <p:cNvSpPr/>
              <p:nvPr/>
            </p:nvSpPr>
            <p:spPr>
              <a:xfrm>
                <a:off x="6665794"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1" name="Rounded Rectangle 9"/>
              <p:cNvSpPr/>
              <p:nvPr/>
            </p:nvSpPr>
            <p:spPr>
              <a:xfrm>
                <a:off x="7496033" y="4267200"/>
                <a:ext cx="581167" cy="609600"/>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2" name="Isosceles Triangle 11"/>
              <p:cNvSpPr/>
              <p:nvPr/>
            </p:nvSpPr>
            <p:spPr>
              <a:xfrm>
                <a:off x="26670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3" name="Isosceles Triangle 12"/>
              <p:cNvSpPr/>
              <p:nvPr/>
            </p:nvSpPr>
            <p:spPr>
              <a:xfrm>
                <a:off x="35052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4" name="Isosceles Triangle 13"/>
              <p:cNvSpPr/>
              <p:nvPr/>
            </p:nvSpPr>
            <p:spPr>
              <a:xfrm>
                <a:off x="43434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5" name="Isosceles Triangle 14"/>
              <p:cNvSpPr/>
              <p:nvPr/>
            </p:nvSpPr>
            <p:spPr>
              <a:xfrm>
                <a:off x="51816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Isosceles Triangle 15"/>
              <p:cNvSpPr/>
              <p:nvPr/>
            </p:nvSpPr>
            <p:spPr>
              <a:xfrm>
                <a:off x="60198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7" name="Isosceles Triangle 16"/>
              <p:cNvSpPr/>
              <p:nvPr/>
            </p:nvSpPr>
            <p:spPr>
              <a:xfrm>
                <a:off x="68580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8" name="Isosceles Triangle 17"/>
              <p:cNvSpPr/>
              <p:nvPr/>
            </p:nvSpPr>
            <p:spPr>
              <a:xfrm>
                <a:off x="7696200" y="3733800"/>
                <a:ext cx="228600" cy="533400"/>
              </a:xfrm>
              <a:prstGeom prst="triangle">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ounded Rectangle 11"/>
            <p:cNvSpPr/>
            <p:nvPr/>
          </p:nvSpPr>
          <p:spPr>
            <a:xfrm>
              <a:off x="3145221" y="2063980"/>
              <a:ext cx="3389586" cy="899543"/>
            </a:xfrm>
            <a:prstGeom prst="roundRect">
              <a:avLst/>
            </a:prstGeom>
            <a:solidFill>
              <a:srgbClr val="9B5A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p:cNvSpPr/>
            <p:nvPr/>
          </p:nvSpPr>
          <p:spPr>
            <a:xfrm rot="10800000">
              <a:off x="3618186" y="2444556"/>
              <a:ext cx="2246587" cy="103226"/>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364"/>
            <p:cNvGrpSpPr/>
            <p:nvPr/>
          </p:nvGrpSpPr>
          <p:grpSpPr>
            <a:xfrm>
              <a:off x="2514600" y="1752600"/>
              <a:ext cx="709448" cy="1660694"/>
              <a:chOff x="1747738" y="1143000"/>
              <a:chExt cx="2675816" cy="5410200"/>
            </a:xfrm>
          </p:grpSpPr>
          <p:sp>
            <p:nvSpPr>
              <p:cNvPr id="599" name="Wave 598"/>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Wave 599"/>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1" name="Group 2"/>
              <p:cNvGrpSpPr/>
              <p:nvPr/>
            </p:nvGrpSpPr>
            <p:grpSpPr>
              <a:xfrm>
                <a:off x="2468899" y="3115235"/>
                <a:ext cx="1004332" cy="932329"/>
                <a:chOff x="3253121" y="1066802"/>
                <a:chExt cx="2384351" cy="1922552"/>
              </a:xfrm>
              <a:solidFill>
                <a:schemeClr val="bg2">
                  <a:lumMod val="50000"/>
                </a:schemeClr>
              </a:solidFill>
            </p:grpSpPr>
            <p:sp>
              <p:nvSpPr>
                <p:cNvPr id="647" name="Teardrop 646"/>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3"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4"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2" name="Group 11"/>
              <p:cNvGrpSpPr/>
              <p:nvPr/>
            </p:nvGrpSpPr>
            <p:grpSpPr>
              <a:xfrm rot="3249924">
                <a:off x="1735936" y="2283796"/>
                <a:ext cx="1118259" cy="1094656"/>
                <a:chOff x="3253123" y="1066800"/>
                <a:chExt cx="2384352" cy="1922552"/>
              </a:xfrm>
            </p:grpSpPr>
            <p:sp>
              <p:nvSpPr>
                <p:cNvPr id="639" name="Teardrop 405"/>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Moon 406"/>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Moon 407"/>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Moon 408"/>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Moon 409"/>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Moon 64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Moon 64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3" name="Group 22"/>
              <p:cNvGrpSpPr/>
              <p:nvPr/>
            </p:nvGrpSpPr>
            <p:grpSpPr>
              <a:xfrm rot="5400000">
                <a:off x="2045598" y="1154802"/>
                <a:ext cx="1118259" cy="1094656"/>
                <a:chOff x="3253123" y="1066800"/>
                <a:chExt cx="2384352" cy="1922552"/>
              </a:xfrm>
            </p:grpSpPr>
            <p:sp>
              <p:nvSpPr>
                <p:cNvPr id="631" name="Teardrop 63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Moon 63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Moon 63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Moon 63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Moon 63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Moon 63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Moon 63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404"/>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4" name="Group 31"/>
              <p:cNvGrpSpPr/>
              <p:nvPr/>
            </p:nvGrpSpPr>
            <p:grpSpPr>
              <a:xfrm rot="18371763">
                <a:off x="3184558" y="1293913"/>
                <a:ext cx="1118259" cy="1094656"/>
                <a:chOff x="3253123" y="1066800"/>
                <a:chExt cx="2384352" cy="1922552"/>
              </a:xfrm>
            </p:grpSpPr>
            <p:sp>
              <p:nvSpPr>
                <p:cNvPr id="623" name="Teardrop 62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Moon 62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Moon 62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Moon 62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Moon 62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Moon 62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Moon 62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5" name="Group 40"/>
              <p:cNvGrpSpPr/>
              <p:nvPr/>
            </p:nvGrpSpPr>
            <p:grpSpPr>
              <a:xfrm rot="19164313">
                <a:off x="3150199" y="2320851"/>
                <a:ext cx="1273355" cy="1253498"/>
                <a:chOff x="3253123" y="1066800"/>
                <a:chExt cx="2384352" cy="1922552"/>
              </a:xfrm>
            </p:grpSpPr>
            <p:sp>
              <p:nvSpPr>
                <p:cNvPr id="615" name="Teardrop 61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Moon 61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Moon 61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Moon 61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Moon 61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Moon 61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Moon 62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6" name="Group 49"/>
              <p:cNvGrpSpPr/>
              <p:nvPr/>
            </p:nvGrpSpPr>
            <p:grpSpPr>
              <a:xfrm rot="1063382">
                <a:off x="2473119" y="2046587"/>
                <a:ext cx="1069843" cy="895533"/>
                <a:chOff x="3253123" y="1066800"/>
                <a:chExt cx="2384352" cy="1922552"/>
              </a:xfrm>
            </p:grpSpPr>
            <p:sp>
              <p:nvSpPr>
                <p:cNvPr id="607" name="Teardrop 60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Moon 60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Moon 60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Moon 60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Moon 61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Moon 61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Moon 61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307"/>
            <p:cNvGrpSpPr/>
            <p:nvPr/>
          </p:nvGrpSpPr>
          <p:grpSpPr>
            <a:xfrm>
              <a:off x="6416566" y="1787198"/>
              <a:ext cx="670034" cy="1556901"/>
              <a:chOff x="1747738" y="1143000"/>
              <a:chExt cx="2675816" cy="5410200"/>
            </a:xfrm>
          </p:grpSpPr>
          <p:sp>
            <p:nvSpPr>
              <p:cNvPr id="543" name="Wave 308"/>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Wave 309"/>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5" name="Group 2"/>
              <p:cNvGrpSpPr/>
              <p:nvPr/>
            </p:nvGrpSpPr>
            <p:grpSpPr>
              <a:xfrm>
                <a:off x="2468899" y="3115235"/>
                <a:ext cx="1004332" cy="932329"/>
                <a:chOff x="3253121" y="1066802"/>
                <a:chExt cx="2384351" cy="1922552"/>
              </a:xfrm>
              <a:solidFill>
                <a:schemeClr val="bg2">
                  <a:lumMod val="50000"/>
                </a:schemeClr>
              </a:solidFill>
            </p:grpSpPr>
            <p:sp>
              <p:nvSpPr>
                <p:cNvPr id="591" name="Teardrop 590"/>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11"/>
              <p:cNvGrpSpPr/>
              <p:nvPr/>
            </p:nvGrpSpPr>
            <p:grpSpPr>
              <a:xfrm rot="3249924">
                <a:off x="1735936" y="2283796"/>
                <a:ext cx="1118259" cy="1094656"/>
                <a:chOff x="3253123" y="1066800"/>
                <a:chExt cx="2384352" cy="1922552"/>
              </a:xfrm>
            </p:grpSpPr>
            <p:sp>
              <p:nvSpPr>
                <p:cNvPr id="583" name="Teardrop 58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Moon 58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Moon 58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Moon 58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Moon 58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Moon 58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Moon 58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7" name="Group 22"/>
              <p:cNvGrpSpPr/>
              <p:nvPr/>
            </p:nvGrpSpPr>
            <p:grpSpPr>
              <a:xfrm rot="5400000">
                <a:off x="2045598" y="1154802"/>
                <a:ext cx="1118259" cy="1094656"/>
                <a:chOff x="3253123" y="1066800"/>
                <a:chExt cx="2384352" cy="1922552"/>
              </a:xfrm>
            </p:grpSpPr>
            <p:sp>
              <p:nvSpPr>
                <p:cNvPr id="575" name="Teardrop 57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57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Moon 57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Moon 57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Moon 57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Moon 57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Moon 58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8" name="Group 31"/>
              <p:cNvGrpSpPr/>
              <p:nvPr/>
            </p:nvGrpSpPr>
            <p:grpSpPr>
              <a:xfrm rot="18371763">
                <a:off x="3184558" y="1293913"/>
                <a:ext cx="1118259" cy="1094656"/>
                <a:chOff x="3253123" y="1066800"/>
                <a:chExt cx="2384352" cy="1922552"/>
              </a:xfrm>
            </p:grpSpPr>
            <p:sp>
              <p:nvSpPr>
                <p:cNvPr id="567" name="Teardrop 33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Moon 33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Moon 33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Moon 33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Moon 33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Moon 33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Moon 57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9" name="Group 40"/>
              <p:cNvGrpSpPr/>
              <p:nvPr/>
            </p:nvGrpSpPr>
            <p:grpSpPr>
              <a:xfrm rot="19164313">
                <a:off x="3150199" y="2320851"/>
                <a:ext cx="1273355" cy="1253498"/>
                <a:chOff x="3253123" y="1066800"/>
                <a:chExt cx="2384352" cy="1922552"/>
              </a:xfrm>
            </p:grpSpPr>
            <p:sp>
              <p:nvSpPr>
                <p:cNvPr id="559" name="Teardrop 55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Moon 55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Moon 56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Moon 56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 name="Moon 56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Moon 56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oon 56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0" name="Group 49"/>
              <p:cNvGrpSpPr/>
              <p:nvPr/>
            </p:nvGrpSpPr>
            <p:grpSpPr>
              <a:xfrm rot="1063382">
                <a:off x="2473119" y="2046587"/>
                <a:ext cx="1069843" cy="895533"/>
                <a:chOff x="3253123" y="1066800"/>
                <a:chExt cx="2384352" cy="1922552"/>
              </a:xfrm>
            </p:grpSpPr>
            <p:sp>
              <p:nvSpPr>
                <p:cNvPr id="551" name="Teardrop 55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Moon 55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Moon 55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Moon 55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Moon 55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Moon 55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Moon 55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ounded Rectangle 15"/>
            <p:cNvSpPr/>
            <p:nvPr/>
          </p:nvSpPr>
          <p:spPr>
            <a:xfrm>
              <a:off x="3539359" y="2686740"/>
              <a:ext cx="709448" cy="657358"/>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592782" y="2624351"/>
              <a:ext cx="1024759" cy="1176325"/>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p:cNvSpPr/>
            <p:nvPr/>
          </p:nvSpPr>
          <p:spPr>
            <a:xfrm rot="7967046">
              <a:off x="2603978" y="2238369"/>
              <a:ext cx="993709" cy="1006589"/>
            </a:xfrm>
            <a:prstGeom prst="chord">
              <a:avLst>
                <a:gd name="adj1" fmla="val 2975781"/>
                <a:gd name="adj2" fmla="val 13536726"/>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a:off x="3617540" y="2595425"/>
              <a:ext cx="640313" cy="197378"/>
            </a:xfrm>
            <a:prstGeom prst="round2SameRect">
              <a:avLst>
                <a:gd name="adj1" fmla="val 50000"/>
                <a:gd name="adj2" fmla="val 0"/>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586086" y="2617545"/>
              <a:ext cx="214514" cy="242185"/>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655661" y="2185356"/>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060137" y="2179685"/>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464613" y="2174013"/>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869089" y="2168342"/>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273566" y="2162671"/>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678042" y="2156999"/>
              <a:ext cx="245529" cy="260334"/>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33"/>
            <p:cNvGrpSpPr/>
            <p:nvPr/>
          </p:nvGrpSpPr>
          <p:grpSpPr>
            <a:xfrm>
              <a:off x="2593428" y="2513751"/>
              <a:ext cx="1044760" cy="276782"/>
              <a:chOff x="2514600" y="3733800"/>
              <a:chExt cx="3071883" cy="1143000"/>
            </a:xfrm>
            <a:solidFill>
              <a:srgbClr val="D98A33"/>
            </a:solidFill>
          </p:grpSpPr>
          <p:sp>
            <p:nvSpPr>
              <p:cNvPr id="535" name="Rounded Rectangle 34"/>
              <p:cNvSpPr/>
              <p:nvPr/>
            </p:nvSpPr>
            <p:spPr>
              <a:xfrm>
                <a:off x="2514600"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Rounded Rectangle 35"/>
              <p:cNvSpPr/>
              <p:nvPr/>
            </p:nvSpPr>
            <p:spPr>
              <a:xfrm>
                <a:off x="3344839"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Rounded Rectangle 36"/>
              <p:cNvSpPr/>
              <p:nvPr/>
            </p:nvSpPr>
            <p:spPr>
              <a:xfrm>
                <a:off x="4175078"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Rounded Rectangle 37"/>
              <p:cNvSpPr/>
              <p:nvPr/>
            </p:nvSpPr>
            <p:spPr>
              <a:xfrm>
                <a:off x="5005316"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Isosceles Triangle 41"/>
              <p:cNvSpPr/>
              <p:nvPr/>
            </p:nvSpPr>
            <p:spPr>
              <a:xfrm>
                <a:off x="26670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Isosceles Triangle 42"/>
              <p:cNvSpPr/>
              <p:nvPr/>
            </p:nvSpPr>
            <p:spPr>
              <a:xfrm>
                <a:off x="35052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Isosceles Triangle 43"/>
              <p:cNvSpPr/>
              <p:nvPr/>
            </p:nvSpPr>
            <p:spPr>
              <a:xfrm>
                <a:off x="43434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Isosceles Triangle 44"/>
              <p:cNvSpPr/>
              <p:nvPr/>
            </p:nvSpPr>
            <p:spPr>
              <a:xfrm>
                <a:off x="51816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ounded Rectangle 27"/>
            <p:cNvSpPr/>
            <p:nvPr/>
          </p:nvSpPr>
          <p:spPr>
            <a:xfrm>
              <a:off x="2908738" y="3344098"/>
              <a:ext cx="370231" cy="44977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658040" y="2913044"/>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3225340" y="2914178"/>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760981" y="3108153"/>
              <a:ext cx="244236" cy="23991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628524" y="2818893"/>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3823655" y="2826834"/>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009740" y="2826833"/>
              <a:ext cx="140856" cy="150869"/>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4918841" y="2859729"/>
              <a:ext cx="788276" cy="499116"/>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5667703" y="2340762"/>
              <a:ext cx="1024759" cy="1176325"/>
            </a:xfrm>
            <a:prstGeom prst="roundRect">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21"/>
            <p:cNvSpPr/>
            <p:nvPr/>
          </p:nvSpPr>
          <p:spPr>
            <a:xfrm>
              <a:off x="5661242" y="2278940"/>
              <a:ext cx="1023467" cy="153137"/>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Same Side Corner Rectangle 37"/>
            <p:cNvSpPr/>
            <p:nvPr/>
          </p:nvSpPr>
          <p:spPr>
            <a:xfrm>
              <a:off x="4918841" y="2652143"/>
              <a:ext cx="783107" cy="207020"/>
            </a:xfrm>
            <a:prstGeom prst="round2SameRect">
              <a:avLst>
                <a:gd name="adj1" fmla="val 50000"/>
                <a:gd name="adj2" fmla="val 0"/>
              </a:avLst>
            </a:prstGeom>
            <a:solidFill>
              <a:srgbClr val="ECB14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56"/>
            <p:cNvGrpSpPr/>
            <p:nvPr/>
          </p:nvGrpSpPr>
          <p:grpSpPr>
            <a:xfrm>
              <a:off x="4951794" y="2678233"/>
              <a:ext cx="724955" cy="216661"/>
              <a:chOff x="2514600" y="3733800"/>
              <a:chExt cx="3071883" cy="1143000"/>
            </a:xfrm>
            <a:solidFill>
              <a:srgbClr val="D98A33"/>
            </a:solidFill>
          </p:grpSpPr>
          <p:sp>
            <p:nvSpPr>
              <p:cNvPr id="527" name="Rounded Rectangle 57"/>
              <p:cNvSpPr/>
              <p:nvPr/>
            </p:nvSpPr>
            <p:spPr>
              <a:xfrm>
                <a:off x="2514600"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Rounded Rectangle 58"/>
              <p:cNvSpPr/>
              <p:nvPr/>
            </p:nvSpPr>
            <p:spPr>
              <a:xfrm>
                <a:off x="3344839"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ounded Rectangle 59"/>
              <p:cNvSpPr/>
              <p:nvPr/>
            </p:nvSpPr>
            <p:spPr>
              <a:xfrm>
                <a:off x="4175078"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Rounded Rectangle 60"/>
              <p:cNvSpPr/>
              <p:nvPr/>
            </p:nvSpPr>
            <p:spPr>
              <a:xfrm>
                <a:off x="5005316" y="4267200"/>
                <a:ext cx="581167"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Isosceles Triangle 61"/>
              <p:cNvSpPr/>
              <p:nvPr/>
            </p:nvSpPr>
            <p:spPr>
              <a:xfrm>
                <a:off x="26670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Isosceles Triangle 62"/>
              <p:cNvSpPr/>
              <p:nvPr/>
            </p:nvSpPr>
            <p:spPr>
              <a:xfrm>
                <a:off x="35052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Isosceles Triangle 63"/>
              <p:cNvSpPr/>
              <p:nvPr/>
            </p:nvSpPr>
            <p:spPr>
              <a:xfrm>
                <a:off x="43434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Isosceles Triangle 64"/>
              <p:cNvSpPr/>
              <p:nvPr/>
            </p:nvSpPr>
            <p:spPr>
              <a:xfrm>
                <a:off x="5181600" y="3733800"/>
                <a:ext cx="228600" cy="533400"/>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p:cNvSpPr/>
            <p:nvPr/>
          </p:nvSpPr>
          <p:spPr>
            <a:xfrm>
              <a:off x="5774961" y="3054271"/>
              <a:ext cx="370231" cy="44977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6264726" y="312913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816313" y="259258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6267310" y="2610739"/>
              <a:ext cx="311434" cy="221766"/>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0800000">
              <a:off x="5693548" y="2772384"/>
              <a:ext cx="1023467" cy="96420"/>
            </a:xfrm>
            <a:prstGeom prst="trapezoid">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157263" y="3051435"/>
              <a:ext cx="311434" cy="307411"/>
            </a:xfrm>
            <a:prstGeom prst="roundRect">
              <a:avLst>
                <a:gd name="adj" fmla="val 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186"/>
            <p:cNvGrpSpPr/>
            <p:nvPr/>
          </p:nvGrpSpPr>
          <p:grpSpPr>
            <a:xfrm>
              <a:off x="5813082" y="3414996"/>
              <a:ext cx="578285" cy="1145698"/>
              <a:chOff x="1747738" y="1143000"/>
              <a:chExt cx="2675816" cy="5410200"/>
            </a:xfrm>
          </p:grpSpPr>
          <p:sp>
            <p:nvSpPr>
              <p:cNvPr id="471" name="Wave 470"/>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Wave 471"/>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2"/>
              <p:cNvGrpSpPr/>
              <p:nvPr/>
            </p:nvGrpSpPr>
            <p:grpSpPr>
              <a:xfrm>
                <a:off x="2468899" y="3115235"/>
                <a:ext cx="1004332" cy="932329"/>
                <a:chOff x="3253121" y="1066802"/>
                <a:chExt cx="2384351" cy="1922552"/>
              </a:xfrm>
              <a:solidFill>
                <a:schemeClr val="bg2">
                  <a:lumMod val="50000"/>
                </a:schemeClr>
              </a:solidFill>
            </p:grpSpPr>
            <p:sp>
              <p:nvSpPr>
                <p:cNvPr id="519" name="Teardrop 518"/>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4" name="Group 11"/>
              <p:cNvGrpSpPr/>
              <p:nvPr/>
            </p:nvGrpSpPr>
            <p:grpSpPr>
              <a:xfrm rot="3249924">
                <a:off x="1735936" y="2283796"/>
                <a:ext cx="1118259" cy="1094656"/>
                <a:chOff x="3253123" y="1066800"/>
                <a:chExt cx="2384352" cy="1922552"/>
              </a:xfrm>
            </p:grpSpPr>
            <p:sp>
              <p:nvSpPr>
                <p:cNvPr id="511" name="Teardrop 51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 name="Moon 51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Moon 51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Moon 51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 name="Moon 51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 name="Moon 51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Moon 51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Oval 517"/>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5" name="Group 22"/>
              <p:cNvGrpSpPr/>
              <p:nvPr/>
            </p:nvGrpSpPr>
            <p:grpSpPr>
              <a:xfrm rot="5400000">
                <a:off x="2045598" y="1154802"/>
                <a:ext cx="1118259" cy="1094656"/>
                <a:chOff x="3253123" y="1066800"/>
                <a:chExt cx="2384352" cy="1922552"/>
              </a:xfrm>
            </p:grpSpPr>
            <p:sp>
              <p:nvSpPr>
                <p:cNvPr id="503" name="Teardrop 50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Moon 220"/>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Moon 221"/>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Moon 222"/>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Moon 223"/>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Moon 224"/>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Moon 225"/>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0" name="Oval 509"/>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6" name="Group 31"/>
              <p:cNvGrpSpPr/>
              <p:nvPr/>
            </p:nvGrpSpPr>
            <p:grpSpPr>
              <a:xfrm rot="18371763">
                <a:off x="3184558" y="1293913"/>
                <a:ext cx="1118259" cy="1094656"/>
                <a:chOff x="3253123" y="1066800"/>
                <a:chExt cx="2384352" cy="1922552"/>
              </a:xfrm>
            </p:grpSpPr>
            <p:sp>
              <p:nvSpPr>
                <p:cNvPr id="495" name="Teardrop 49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Moon 49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Moon 49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Moon 49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Moon 49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Moon 49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Moon 50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501"/>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7" name="Group 40"/>
              <p:cNvGrpSpPr/>
              <p:nvPr/>
            </p:nvGrpSpPr>
            <p:grpSpPr>
              <a:xfrm rot="19164313">
                <a:off x="3150199" y="2320851"/>
                <a:ext cx="1273355" cy="1253498"/>
                <a:chOff x="3253123" y="1066800"/>
                <a:chExt cx="2384352" cy="1922552"/>
              </a:xfrm>
            </p:grpSpPr>
            <p:sp>
              <p:nvSpPr>
                <p:cNvPr id="487" name="Teardrop 48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Moon 48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Moon 48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Moon 48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Moon 49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Moon 49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Moon 49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8" name="Group 49"/>
              <p:cNvGrpSpPr/>
              <p:nvPr/>
            </p:nvGrpSpPr>
            <p:grpSpPr>
              <a:xfrm rot="1063382">
                <a:off x="2473119" y="2046587"/>
                <a:ext cx="1069843" cy="895533"/>
                <a:chOff x="3253123" y="1066800"/>
                <a:chExt cx="2384352" cy="1922552"/>
              </a:xfrm>
            </p:grpSpPr>
            <p:sp>
              <p:nvSpPr>
                <p:cNvPr id="479" name="Teardrop 47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Moon 47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Moon 48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Moon 48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Moon 48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Moon 48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Moon 48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485"/>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243"/>
            <p:cNvGrpSpPr/>
            <p:nvPr/>
          </p:nvGrpSpPr>
          <p:grpSpPr>
            <a:xfrm>
              <a:off x="6265371" y="2943672"/>
              <a:ext cx="788276" cy="1660694"/>
              <a:chOff x="1747738" y="1143000"/>
              <a:chExt cx="2675816" cy="5410200"/>
            </a:xfrm>
          </p:grpSpPr>
          <p:sp>
            <p:nvSpPr>
              <p:cNvPr id="415" name="Wave 414"/>
              <p:cNvSpPr/>
              <p:nvPr/>
            </p:nvSpPr>
            <p:spPr>
              <a:xfrm rot="5400000">
                <a:off x="1885798" y="2560371"/>
                <a:ext cx="2156012" cy="235669"/>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Wave 415"/>
              <p:cNvSpPr/>
              <p:nvPr/>
            </p:nvSpPr>
            <p:spPr>
              <a:xfrm rot="5400000">
                <a:off x="1285094" y="4662388"/>
                <a:ext cx="3263153" cy="518472"/>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2"/>
              <p:cNvGrpSpPr/>
              <p:nvPr/>
            </p:nvGrpSpPr>
            <p:grpSpPr>
              <a:xfrm>
                <a:off x="2468899" y="3115235"/>
                <a:ext cx="1004332" cy="932329"/>
                <a:chOff x="3253121" y="1066802"/>
                <a:chExt cx="2384351" cy="1922552"/>
              </a:xfrm>
              <a:solidFill>
                <a:schemeClr val="bg2">
                  <a:lumMod val="50000"/>
                </a:schemeClr>
              </a:solidFill>
            </p:grpSpPr>
            <p:sp>
              <p:nvSpPr>
                <p:cNvPr id="463" name="Teardrop 462"/>
                <p:cNvSpPr/>
                <p:nvPr/>
              </p:nvSpPr>
              <p:spPr>
                <a:xfrm rot="10324043">
                  <a:off x="3482749" y="1282857"/>
                  <a:ext cx="1600199" cy="1293452"/>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Moon 4"/>
                <p:cNvSpPr/>
                <p:nvPr/>
              </p:nvSpPr>
              <p:spPr>
                <a:xfrm rot="4932504">
                  <a:off x="3549615" y="793785"/>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Moon 5"/>
                <p:cNvSpPr/>
                <p:nvPr/>
              </p:nvSpPr>
              <p:spPr>
                <a:xfrm rot="3439148">
                  <a:off x="3526138" y="1267040"/>
                  <a:ext cx="874530"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Moon 6"/>
                <p:cNvSpPr/>
                <p:nvPr/>
              </p:nvSpPr>
              <p:spPr>
                <a:xfrm rot="2179715">
                  <a:off x="3688591" y="1568789"/>
                  <a:ext cx="874529" cy="1420565"/>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Moon 7"/>
                <p:cNvSpPr/>
                <p:nvPr/>
              </p:nvSpPr>
              <p:spPr>
                <a:xfrm rot="8082822">
                  <a:off x="4489926" y="862182"/>
                  <a:ext cx="874529" cy="1420563"/>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Moon 8"/>
                <p:cNvSpPr/>
                <p:nvPr/>
              </p:nvSpPr>
              <p:spPr>
                <a:xfrm rot="10566295">
                  <a:off x="4413728" y="1395580"/>
                  <a:ext cx="87453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Moon 9"/>
                <p:cNvSpPr/>
                <p:nvPr/>
              </p:nvSpPr>
              <p:spPr>
                <a:xfrm rot="11626809">
                  <a:off x="4199647" y="1494723"/>
                  <a:ext cx="565640" cy="1420564"/>
                </a:xfrm>
                <a:prstGeom prst="moon">
                  <a:avLst>
                    <a:gd name="adj" fmla="val 6168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10"/>
                <p:cNvSpPr/>
                <p:nvPr/>
              </p:nvSpPr>
              <p:spPr>
                <a:xfrm>
                  <a:off x="3657601" y="1219201"/>
                  <a:ext cx="1371600" cy="1219199"/>
                </a:xfrm>
                <a:prstGeom prst="ellipse">
                  <a:avLst/>
                </a:pr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11"/>
              <p:cNvGrpSpPr/>
              <p:nvPr/>
            </p:nvGrpSpPr>
            <p:grpSpPr>
              <a:xfrm rot="3249924">
                <a:off x="1735936" y="2283796"/>
                <a:ext cx="1118259" cy="1094656"/>
                <a:chOff x="3253123" y="1066800"/>
                <a:chExt cx="2384352" cy="1922552"/>
              </a:xfrm>
            </p:grpSpPr>
            <p:sp>
              <p:nvSpPr>
                <p:cNvPr id="455" name="Teardrop 454"/>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6" name="Moon 455"/>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Moon 456"/>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Moon 457"/>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Moon 458"/>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Moon 459"/>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Moon 460"/>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Oval 461"/>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22"/>
              <p:cNvGrpSpPr/>
              <p:nvPr/>
            </p:nvGrpSpPr>
            <p:grpSpPr>
              <a:xfrm rot="5400000">
                <a:off x="2045598" y="1154802"/>
                <a:ext cx="1118259" cy="1094656"/>
                <a:chOff x="3253123" y="1066800"/>
                <a:chExt cx="2384352" cy="1922552"/>
              </a:xfrm>
            </p:grpSpPr>
            <p:sp>
              <p:nvSpPr>
                <p:cNvPr id="447" name="Teardrop 446"/>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Moon 447"/>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Moon 448"/>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Moon 449"/>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Moon 450"/>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Moon 451"/>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Moon 452"/>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4" name="Oval 453"/>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31"/>
              <p:cNvGrpSpPr/>
              <p:nvPr/>
            </p:nvGrpSpPr>
            <p:grpSpPr>
              <a:xfrm rot="18371763">
                <a:off x="3184558" y="1293913"/>
                <a:ext cx="1118259" cy="1094656"/>
                <a:chOff x="3253123" y="1066800"/>
                <a:chExt cx="2384352" cy="1922552"/>
              </a:xfrm>
            </p:grpSpPr>
            <p:sp>
              <p:nvSpPr>
                <p:cNvPr id="439" name="Teardrop 438"/>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Moon 439"/>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Moon 440"/>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Moon 441"/>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Moon 442"/>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Moon 443"/>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Moon 444"/>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p:cNvSpPr/>
                <p:nvPr/>
              </p:nvSpPr>
              <p:spPr>
                <a:xfrm>
                  <a:off x="3657600" y="1219200"/>
                  <a:ext cx="1371600" cy="121920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0"/>
              <p:cNvGrpSpPr/>
              <p:nvPr/>
            </p:nvGrpSpPr>
            <p:grpSpPr>
              <a:xfrm rot="19164313">
                <a:off x="3150199" y="2320851"/>
                <a:ext cx="1273355" cy="1253498"/>
                <a:chOff x="3253123" y="1066800"/>
                <a:chExt cx="2384352" cy="1922552"/>
              </a:xfrm>
            </p:grpSpPr>
            <p:sp>
              <p:nvSpPr>
                <p:cNvPr id="431" name="Teardrop 430"/>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Moon 431"/>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Moon 432"/>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4" name="Moon 433"/>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Moon 434"/>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Moon 435"/>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Moon 436"/>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Oval 437"/>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2" name="Group 49"/>
              <p:cNvGrpSpPr/>
              <p:nvPr/>
            </p:nvGrpSpPr>
            <p:grpSpPr>
              <a:xfrm rot="1063382">
                <a:off x="2473119" y="2046587"/>
                <a:ext cx="1069843" cy="895533"/>
                <a:chOff x="3253123" y="1066800"/>
                <a:chExt cx="2384352" cy="1922552"/>
              </a:xfrm>
            </p:grpSpPr>
            <p:sp>
              <p:nvSpPr>
                <p:cNvPr id="423" name="Teardrop 422"/>
                <p:cNvSpPr/>
                <p:nvPr/>
              </p:nvSpPr>
              <p:spPr>
                <a:xfrm rot="10324043">
                  <a:off x="3482750" y="1282855"/>
                  <a:ext cx="1600200" cy="1293451"/>
                </a:xfrm>
                <a:prstGeom prst="teardrop">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Moon 423"/>
                <p:cNvSpPr/>
                <p:nvPr/>
              </p:nvSpPr>
              <p:spPr>
                <a:xfrm rot="4932504">
                  <a:off x="3549617" y="793783"/>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Moon 424"/>
                <p:cNvSpPr/>
                <p:nvPr/>
              </p:nvSpPr>
              <p:spPr>
                <a:xfrm rot="3439148">
                  <a:off x="3526140" y="1267039"/>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Moon 425"/>
                <p:cNvSpPr/>
                <p:nvPr/>
              </p:nvSpPr>
              <p:spPr>
                <a:xfrm rot="2179715">
                  <a:off x="3688592" y="1568788"/>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Moon 426"/>
                <p:cNvSpPr/>
                <p:nvPr/>
              </p:nvSpPr>
              <p:spPr>
                <a:xfrm rot="8082822">
                  <a:off x="4489928" y="862182"/>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Moon 427"/>
                <p:cNvSpPr/>
                <p:nvPr/>
              </p:nvSpPr>
              <p:spPr>
                <a:xfrm rot="10566295">
                  <a:off x="4413727" y="1395580"/>
                  <a:ext cx="87453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Moon 428"/>
                <p:cNvSpPr/>
                <p:nvPr/>
              </p:nvSpPr>
              <p:spPr>
                <a:xfrm rot="11626809">
                  <a:off x="4199647" y="1494723"/>
                  <a:ext cx="565640" cy="1420564"/>
                </a:xfrm>
                <a:prstGeom prst="moon">
                  <a:avLst>
                    <a:gd name="adj" fmla="val 61682"/>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Oval 429"/>
                <p:cNvSpPr/>
                <p:nvPr/>
              </p:nvSpPr>
              <p:spPr>
                <a:xfrm>
                  <a:off x="3657600" y="1219201"/>
                  <a:ext cx="1371600" cy="1219201"/>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8" name="Group 423"/>
            <p:cNvGrpSpPr/>
            <p:nvPr/>
          </p:nvGrpSpPr>
          <p:grpSpPr>
            <a:xfrm>
              <a:off x="2622503" y="3581584"/>
              <a:ext cx="262974" cy="279780"/>
              <a:chOff x="4648200" y="2711614"/>
              <a:chExt cx="1009810" cy="1249998"/>
            </a:xfrm>
          </p:grpSpPr>
          <p:grpSp>
            <p:nvGrpSpPr>
              <p:cNvPr id="400" name="Group 87"/>
              <p:cNvGrpSpPr/>
              <p:nvPr/>
            </p:nvGrpSpPr>
            <p:grpSpPr>
              <a:xfrm rot="4810798">
                <a:off x="4665233" y="2937249"/>
                <a:ext cx="1066012" cy="614742"/>
                <a:chOff x="1360327" y="1600200"/>
                <a:chExt cx="2462380" cy="1066800"/>
              </a:xfrm>
              <a:solidFill>
                <a:schemeClr val="accent3">
                  <a:lumMod val="50000"/>
                </a:schemeClr>
              </a:solidFill>
            </p:grpSpPr>
            <p:sp>
              <p:nvSpPr>
                <p:cNvPr id="411" name="Oval 41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Teardrop 41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Teardrop 412"/>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1" name="Group 93"/>
              <p:cNvGrpSpPr/>
              <p:nvPr/>
            </p:nvGrpSpPr>
            <p:grpSpPr>
              <a:xfrm rot="5400000">
                <a:off x="4817633" y="3089649"/>
                <a:ext cx="1066012" cy="614742"/>
                <a:chOff x="1360327" y="1600200"/>
                <a:chExt cx="2462380" cy="1066800"/>
              </a:xfrm>
              <a:solidFill>
                <a:schemeClr val="accent3">
                  <a:lumMod val="50000"/>
                </a:schemeClr>
              </a:solidFill>
            </p:grpSpPr>
            <p:sp>
              <p:nvSpPr>
                <p:cNvPr id="407" name="Oval 40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Teardrop 40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Teardrop 408"/>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2" name="Group 98"/>
              <p:cNvGrpSpPr/>
              <p:nvPr/>
            </p:nvGrpSpPr>
            <p:grpSpPr>
              <a:xfrm rot="3797914">
                <a:off x="4422565" y="3121235"/>
                <a:ext cx="1066012" cy="614742"/>
                <a:chOff x="1360327" y="1600200"/>
                <a:chExt cx="2462380" cy="1066800"/>
              </a:xfrm>
              <a:solidFill>
                <a:schemeClr val="accent3">
                  <a:lumMod val="50000"/>
                </a:schemeClr>
              </a:solidFill>
            </p:grpSpPr>
            <p:sp>
              <p:nvSpPr>
                <p:cNvPr id="403" name="Oval 402"/>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Teardrop 403"/>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Teardrop 404"/>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Oval 405"/>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71"/>
            <p:cNvGrpSpPr/>
            <p:nvPr/>
          </p:nvGrpSpPr>
          <p:grpSpPr>
            <a:xfrm>
              <a:off x="5864772" y="4347434"/>
              <a:ext cx="255220" cy="266168"/>
              <a:chOff x="4648200" y="2711614"/>
              <a:chExt cx="1009810" cy="1249998"/>
            </a:xfrm>
          </p:grpSpPr>
          <p:grpSp>
            <p:nvGrpSpPr>
              <p:cNvPr id="385" name="Group 87"/>
              <p:cNvGrpSpPr/>
              <p:nvPr/>
            </p:nvGrpSpPr>
            <p:grpSpPr>
              <a:xfrm rot="4810798">
                <a:off x="4665233" y="2937249"/>
                <a:ext cx="1066012" cy="614742"/>
                <a:chOff x="1360327" y="1600200"/>
                <a:chExt cx="2462380" cy="1066800"/>
              </a:xfrm>
              <a:solidFill>
                <a:schemeClr val="accent3">
                  <a:lumMod val="50000"/>
                </a:schemeClr>
              </a:solidFill>
            </p:grpSpPr>
            <p:sp>
              <p:nvSpPr>
                <p:cNvPr id="396" name="Oval 395"/>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Teardrop 396"/>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Teardrop 397"/>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Oval 398"/>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6" name="Group 93"/>
              <p:cNvGrpSpPr/>
              <p:nvPr/>
            </p:nvGrpSpPr>
            <p:grpSpPr>
              <a:xfrm rot="5400000">
                <a:off x="4817633" y="3089649"/>
                <a:ext cx="1066012" cy="614742"/>
                <a:chOff x="1360327" y="1600200"/>
                <a:chExt cx="2462380" cy="1066800"/>
              </a:xfrm>
              <a:solidFill>
                <a:schemeClr val="accent3">
                  <a:lumMod val="50000"/>
                </a:schemeClr>
              </a:solidFill>
            </p:grpSpPr>
            <p:sp>
              <p:nvSpPr>
                <p:cNvPr id="392" name="Oval 391"/>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ardrop 392"/>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ardrop 393"/>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98"/>
              <p:cNvGrpSpPr/>
              <p:nvPr/>
            </p:nvGrpSpPr>
            <p:grpSpPr>
              <a:xfrm rot="3797914">
                <a:off x="4422565" y="3121235"/>
                <a:ext cx="1066012" cy="614742"/>
                <a:chOff x="1360327" y="1600200"/>
                <a:chExt cx="2462380" cy="1066800"/>
              </a:xfrm>
              <a:solidFill>
                <a:schemeClr val="accent3">
                  <a:lumMod val="50000"/>
                </a:schemeClr>
              </a:solidFill>
            </p:grpSpPr>
            <p:sp>
              <p:nvSpPr>
                <p:cNvPr id="388" name="Oval 387"/>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Teardrop 388"/>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Teardrop 389"/>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87"/>
            <p:cNvGrpSpPr/>
            <p:nvPr/>
          </p:nvGrpSpPr>
          <p:grpSpPr>
            <a:xfrm rot="2322879">
              <a:off x="6061841" y="4347434"/>
              <a:ext cx="255220" cy="266168"/>
              <a:chOff x="4648200" y="2711614"/>
              <a:chExt cx="1009810" cy="1249998"/>
            </a:xfrm>
          </p:grpSpPr>
          <p:grpSp>
            <p:nvGrpSpPr>
              <p:cNvPr id="370" name="Group 87"/>
              <p:cNvGrpSpPr/>
              <p:nvPr/>
            </p:nvGrpSpPr>
            <p:grpSpPr>
              <a:xfrm rot="4810798">
                <a:off x="4665233" y="2937249"/>
                <a:ext cx="1066012" cy="614742"/>
                <a:chOff x="1360327" y="1600200"/>
                <a:chExt cx="2462380" cy="1066800"/>
              </a:xfrm>
              <a:solidFill>
                <a:schemeClr val="accent3">
                  <a:lumMod val="50000"/>
                </a:schemeClr>
              </a:solidFill>
            </p:grpSpPr>
            <p:sp>
              <p:nvSpPr>
                <p:cNvPr id="381" name="Oval 38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eardrop 38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Teardrop 382"/>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1" name="Group 93"/>
              <p:cNvGrpSpPr/>
              <p:nvPr/>
            </p:nvGrpSpPr>
            <p:grpSpPr>
              <a:xfrm rot="5400000">
                <a:off x="4817633" y="3089649"/>
                <a:ext cx="1066012" cy="614742"/>
                <a:chOff x="1360327" y="1600200"/>
                <a:chExt cx="2462380" cy="1066800"/>
              </a:xfrm>
              <a:solidFill>
                <a:schemeClr val="accent3">
                  <a:lumMod val="50000"/>
                </a:schemeClr>
              </a:solidFill>
            </p:grpSpPr>
            <p:sp>
              <p:nvSpPr>
                <p:cNvPr id="377" name="Oval 37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Teardrop 37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Teardrop 378"/>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Oval 37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2" name="Group 98"/>
              <p:cNvGrpSpPr/>
              <p:nvPr/>
            </p:nvGrpSpPr>
            <p:grpSpPr>
              <a:xfrm rot="3797914">
                <a:off x="4422565" y="3121235"/>
                <a:ext cx="1066012" cy="614742"/>
                <a:chOff x="1360327" y="1600200"/>
                <a:chExt cx="2462380" cy="1066800"/>
              </a:xfrm>
              <a:solidFill>
                <a:schemeClr val="accent3">
                  <a:lumMod val="50000"/>
                </a:schemeClr>
              </a:solidFill>
            </p:grpSpPr>
            <p:sp>
              <p:nvSpPr>
                <p:cNvPr id="373" name="Oval 372"/>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eardrop 373"/>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Teardrop 374"/>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Oval 375"/>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1" name="Group 503"/>
            <p:cNvGrpSpPr/>
            <p:nvPr/>
          </p:nvGrpSpPr>
          <p:grpSpPr>
            <a:xfrm>
              <a:off x="6377152" y="4382032"/>
              <a:ext cx="255220" cy="266168"/>
              <a:chOff x="4648200" y="2711614"/>
              <a:chExt cx="1009810" cy="1249998"/>
            </a:xfrm>
          </p:grpSpPr>
          <p:grpSp>
            <p:nvGrpSpPr>
              <p:cNvPr id="355" name="Group 87"/>
              <p:cNvGrpSpPr/>
              <p:nvPr/>
            </p:nvGrpSpPr>
            <p:grpSpPr>
              <a:xfrm rot="4810798">
                <a:off x="4665233" y="2937249"/>
                <a:ext cx="1066012" cy="614742"/>
                <a:chOff x="1360327" y="1600200"/>
                <a:chExt cx="2462380" cy="1066800"/>
              </a:xfrm>
              <a:solidFill>
                <a:schemeClr val="accent3">
                  <a:lumMod val="50000"/>
                </a:schemeClr>
              </a:solidFill>
            </p:grpSpPr>
            <p:sp>
              <p:nvSpPr>
                <p:cNvPr id="366" name="Oval 365"/>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Teardrop 366"/>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eardrop 367"/>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6" name="Group 93"/>
              <p:cNvGrpSpPr/>
              <p:nvPr/>
            </p:nvGrpSpPr>
            <p:grpSpPr>
              <a:xfrm rot="5400000">
                <a:off x="4817633" y="3089649"/>
                <a:ext cx="1066012" cy="614742"/>
                <a:chOff x="1360327" y="1600200"/>
                <a:chExt cx="2462380" cy="1066800"/>
              </a:xfrm>
              <a:solidFill>
                <a:schemeClr val="accent3">
                  <a:lumMod val="50000"/>
                </a:schemeClr>
              </a:solidFill>
            </p:grpSpPr>
            <p:sp>
              <p:nvSpPr>
                <p:cNvPr id="362" name="Oval 361"/>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Teardrop 362"/>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Teardrop 363"/>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364"/>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7" name="Group 98"/>
              <p:cNvGrpSpPr/>
              <p:nvPr/>
            </p:nvGrpSpPr>
            <p:grpSpPr>
              <a:xfrm rot="3797914">
                <a:off x="4422565" y="3121235"/>
                <a:ext cx="1066012" cy="614742"/>
                <a:chOff x="1360327" y="1600200"/>
                <a:chExt cx="2462380" cy="1066800"/>
              </a:xfrm>
              <a:solidFill>
                <a:schemeClr val="accent3">
                  <a:lumMod val="50000"/>
                </a:schemeClr>
              </a:solidFill>
            </p:grpSpPr>
            <p:sp>
              <p:nvSpPr>
                <p:cNvPr id="358" name="Oval 357"/>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Teardrop 358"/>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Teardrop 359"/>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60"/>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2" name="Group 519"/>
            <p:cNvGrpSpPr/>
            <p:nvPr/>
          </p:nvGrpSpPr>
          <p:grpSpPr>
            <a:xfrm rot="1797823">
              <a:off x="6534807" y="4347434"/>
              <a:ext cx="255220" cy="266168"/>
              <a:chOff x="4648200" y="2711614"/>
              <a:chExt cx="1009810" cy="1249998"/>
            </a:xfrm>
          </p:grpSpPr>
          <p:grpSp>
            <p:nvGrpSpPr>
              <p:cNvPr id="340" name="Group 87"/>
              <p:cNvGrpSpPr/>
              <p:nvPr/>
            </p:nvGrpSpPr>
            <p:grpSpPr>
              <a:xfrm rot="4810798">
                <a:off x="4665233" y="2937249"/>
                <a:ext cx="1066012" cy="614742"/>
                <a:chOff x="1360327" y="1600200"/>
                <a:chExt cx="2462380" cy="1066800"/>
              </a:xfrm>
              <a:solidFill>
                <a:schemeClr val="accent3">
                  <a:lumMod val="50000"/>
                </a:schemeClr>
              </a:solidFill>
            </p:grpSpPr>
            <p:sp>
              <p:nvSpPr>
                <p:cNvPr id="351" name="Oval 350"/>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eardrop 351"/>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Teardrop 352"/>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Oval 353"/>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1" name="Group 93"/>
              <p:cNvGrpSpPr/>
              <p:nvPr/>
            </p:nvGrpSpPr>
            <p:grpSpPr>
              <a:xfrm rot="5400000">
                <a:off x="4817633" y="3089649"/>
                <a:ext cx="1066012" cy="614742"/>
                <a:chOff x="1360327" y="1600200"/>
                <a:chExt cx="2462380" cy="1066800"/>
              </a:xfrm>
              <a:solidFill>
                <a:schemeClr val="accent3">
                  <a:lumMod val="50000"/>
                </a:schemeClr>
              </a:solidFill>
            </p:grpSpPr>
            <p:sp>
              <p:nvSpPr>
                <p:cNvPr id="347" name="Oval 346"/>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Teardrop 347"/>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Teardrop 348"/>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98"/>
              <p:cNvGrpSpPr/>
              <p:nvPr/>
            </p:nvGrpSpPr>
            <p:grpSpPr>
              <a:xfrm rot="3797914">
                <a:off x="4422565" y="3121235"/>
                <a:ext cx="1066012" cy="614742"/>
                <a:chOff x="1360327" y="1600200"/>
                <a:chExt cx="2462380" cy="1066800"/>
              </a:xfrm>
              <a:solidFill>
                <a:schemeClr val="accent3">
                  <a:lumMod val="50000"/>
                </a:schemeClr>
              </a:solidFill>
            </p:grpSpPr>
            <p:sp>
              <p:nvSpPr>
                <p:cNvPr id="343" name="Oval 342"/>
                <p:cNvSpPr/>
                <p:nvPr/>
              </p:nvSpPr>
              <p:spPr>
                <a:xfrm>
                  <a:off x="1447800" y="1600200"/>
                  <a:ext cx="2209800" cy="10668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Teardrop 343"/>
                <p:cNvSpPr/>
                <p:nvPr/>
              </p:nvSpPr>
              <p:spPr>
                <a:xfrm rot="14056254">
                  <a:off x="1517365" y="1529305"/>
                  <a:ext cx="742112" cy="1056188"/>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Teardrop 344"/>
                <p:cNvSpPr/>
                <p:nvPr/>
              </p:nvSpPr>
              <p:spPr>
                <a:xfrm rot="7543746" flipH="1">
                  <a:off x="2925296" y="1535494"/>
                  <a:ext cx="751012" cy="1043811"/>
                </a:xfrm>
                <a:prstGeom prst="teardrop">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Oval 345"/>
                <p:cNvSpPr/>
                <p:nvPr/>
              </p:nvSpPr>
              <p:spPr>
                <a:xfrm>
                  <a:off x="1676400" y="1676400"/>
                  <a:ext cx="1676400" cy="990600"/>
                </a:xfrm>
                <a:prstGeom prst="ellips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 name="Group 529"/>
            <p:cNvGrpSpPr/>
            <p:nvPr/>
          </p:nvGrpSpPr>
          <p:grpSpPr>
            <a:xfrm>
              <a:off x="1981200" y="2895600"/>
              <a:ext cx="1295400" cy="2286000"/>
              <a:chOff x="838200" y="533400"/>
              <a:chExt cx="2959423" cy="5091789"/>
            </a:xfrm>
          </p:grpSpPr>
          <p:sp>
            <p:nvSpPr>
              <p:cNvPr id="306" name="Oval 305"/>
              <p:cNvSpPr/>
              <p:nvPr/>
            </p:nvSpPr>
            <p:spPr>
              <a:xfrm>
                <a:off x="3040505" y="3517692"/>
                <a:ext cx="3810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p:cNvSpPr/>
              <p:nvPr/>
            </p:nvSpPr>
            <p:spPr>
              <a:xfrm>
                <a:off x="2437151" y="1334255"/>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p:cNvSpPr/>
              <p:nvPr/>
            </p:nvSpPr>
            <p:spPr>
              <a:xfrm>
                <a:off x="1295400" y="1271796"/>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9" name="Group 17"/>
              <p:cNvGrpSpPr/>
              <p:nvPr/>
            </p:nvGrpSpPr>
            <p:grpSpPr>
              <a:xfrm rot="2754858">
                <a:off x="1366669" y="5020454"/>
                <a:ext cx="451567" cy="757903"/>
                <a:chOff x="1676400" y="2133600"/>
                <a:chExt cx="1447800" cy="2088845"/>
              </a:xfrm>
            </p:grpSpPr>
            <p:sp>
              <p:nvSpPr>
                <p:cNvPr id="337" name="Oval 336"/>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oon 337"/>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Moon 338"/>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18"/>
              <p:cNvGrpSpPr/>
              <p:nvPr/>
            </p:nvGrpSpPr>
            <p:grpSpPr>
              <a:xfrm rot="18845142" flipH="1">
                <a:off x="2094336" y="4964730"/>
                <a:ext cx="451567" cy="757903"/>
                <a:chOff x="1676400" y="2133600"/>
                <a:chExt cx="1447800" cy="2088845"/>
              </a:xfrm>
            </p:grpSpPr>
            <p:sp>
              <p:nvSpPr>
                <p:cNvPr id="334" name="Oval 333"/>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Moon 20"/>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oon 335"/>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1" name="Oval 310"/>
              <p:cNvSpPr/>
              <p:nvPr/>
            </p:nvSpPr>
            <p:spPr>
              <a:xfrm>
                <a:off x="838200" y="3436266"/>
                <a:ext cx="463611" cy="64948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Trapezoid 311"/>
              <p:cNvSpPr/>
              <p:nvPr/>
            </p:nvSpPr>
            <p:spPr>
              <a:xfrm rot="20102191">
                <a:off x="2329123" y="2114459"/>
                <a:ext cx="799225" cy="1627037"/>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Trapezoid 312"/>
              <p:cNvSpPr/>
              <p:nvPr/>
            </p:nvSpPr>
            <p:spPr>
              <a:xfrm rot="1327004">
                <a:off x="1022568" y="2090641"/>
                <a:ext cx="799225" cy="1627037"/>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Trapezoid 313"/>
              <p:cNvSpPr/>
              <p:nvPr/>
            </p:nvSpPr>
            <p:spPr>
              <a:xfrm>
                <a:off x="1207073" y="2146900"/>
                <a:ext cx="1721407" cy="3164809"/>
              </a:xfrm>
              <a:prstGeom prst="trapezoid">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Isosceles Triangle 5"/>
              <p:cNvSpPr/>
              <p:nvPr/>
            </p:nvSpPr>
            <p:spPr>
              <a:xfrm rot="10800000">
                <a:off x="1821861" y="2146900"/>
                <a:ext cx="491831" cy="586076"/>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p:cNvSpPr/>
              <p:nvPr/>
            </p:nvSpPr>
            <p:spPr>
              <a:xfrm>
                <a:off x="1452988" y="3905127"/>
                <a:ext cx="1229577" cy="175823"/>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Trapezoid 316"/>
              <p:cNvSpPr/>
              <p:nvPr/>
            </p:nvSpPr>
            <p:spPr>
              <a:xfrm rot="366654" flipH="1">
                <a:off x="1261466" y="2108753"/>
                <a:ext cx="570223" cy="2982106"/>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Trapezoid 317"/>
              <p:cNvSpPr/>
              <p:nvPr/>
            </p:nvSpPr>
            <p:spPr>
              <a:xfrm rot="21233346">
                <a:off x="2294540" y="2096242"/>
                <a:ext cx="570223" cy="29892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Oval 318"/>
              <p:cNvSpPr/>
              <p:nvPr/>
            </p:nvSpPr>
            <p:spPr>
              <a:xfrm>
                <a:off x="1451981" y="738396"/>
                <a:ext cx="1202365" cy="16169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p:cNvSpPr/>
              <p:nvPr/>
            </p:nvSpPr>
            <p:spPr>
              <a:xfrm rot="19278804">
                <a:off x="2188248" y="535643"/>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p:cNvSpPr/>
              <p:nvPr/>
            </p:nvSpPr>
            <p:spPr>
              <a:xfrm rot="2369756">
                <a:off x="1506259" y="533400"/>
                <a:ext cx="457200" cy="1066800"/>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p:cNvSpPr/>
              <p:nvPr/>
            </p:nvSpPr>
            <p:spPr>
              <a:xfrm rot="21206386">
                <a:off x="1727091" y="1839903"/>
                <a:ext cx="660619" cy="925244"/>
              </a:xfrm>
              <a:prstGeom prst="ellipse">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rot="21206386">
                <a:off x="1778455" y="1978137"/>
                <a:ext cx="506673" cy="30671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4" name="Group 43"/>
              <p:cNvGrpSpPr/>
              <p:nvPr/>
            </p:nvGrpSpPr>
            <p:grpSpPr>
              <a:xfrm rot="19025436">
                <a:off x="2146207" y="3548341"/>
                <a:ext cx="1651416" cy="462197"/>
                <a:chOff x="3505200" y="1981200"/>
                <a:chExt cx="2138597" cy="749508"/>
              </a:xfrm>
            </p:grpSpPr>
            <p:grpSp>
              <p:nvGrpSpPr>
                <p:cNvPr id="326" name="Group 38"/>
                <p:cNvGrpSpPr/>
                <p:nvPr/>
              </p:nvGrpSpPr>
              <p:grpSpPr>
                <a:xfrm>
                  <a:off x="3505200" y="1981200"/>
                  <a:ext cx="2133600" cy="381000"/>
                  <a:chOff x="3505200" y="1981200"/>
                  <a:chExt cx="2133600" cy="381000"/>
                </a:xfrm>
              </p:grpSpPr>
              <p:sp>
                <p:nvSpPr>
                  <p:cNvPr id="331" name="Rounded Rectangle 330"/>
                  <p:cNvSpPr/>
                  <p:nvPr/>
                </p:nvSpPr>
                <p:spPr>
                  <a:xfrm rot="5400000">
                    <a:off x="4343400" y="1219200"/>
                    <a:ext cx="381000" cy="1905000"/>
                  </a:xfrm>
                  <a:prstGeom prst="round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31"/>
                  <p:cNvSpPr/>
                  <p:nvPr/>
                </p:nvSpPr>
                <p:spPr>
                  <a:xfrm>
                    <a:off x="53340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32"/>
                  <p:cNvSpPr/>
                  <p:nvPr/>
                </p:nvSpPr>
                <p:spPr>
                  <a:xfrm>
                    <a:off x="35052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39"/>
                <p:cNvGrpSpPr/>
                <p:nvPr/>
              </p:nvGrpSpPr>
              <p:grpSpPr>
                <a:xfrm>
                  <a:off x="3510197" y="2349708"/>
                  <a:ext cx="2133600" cy="381000"/>
                  <a:chOff x="3505200" y="1981200"/>
                  <a:chExt cx="2133600" cy="381000"/>
                </a:xfrm>
              </p:grpSpPr>
              <p:sp>
                <p:nvSpPr>
                  <p:cNvPr id="328" name="Rounded Rectangle 327"/>
                  <p:cNvSpPr/>
                  <p:nvPr/>
                </p:nvSpPr>
                <p:spPr>
                  <a:xfrm rot="5400000">
                    <a:off x="4343400" y="1219200"/>
                    <a:ext cx="381000" cy="1905000"/>
                  </a:xfrm>
                  <a:prstGeom prst="roundRect">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28"/>
                  <p:cNvSpPr/>
                  <p:nvPr/>
                </p:nvSpPr>
                <p:spPr>
                  <a:xfrm>
                    <a:off x="53340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29"/>
                  <p:cNvSpPr/>
                  <p:nvPr/>
                </p:nvSpPr>
                <p:spPr>
                  <a:xfrm>
                    <a:off x="3505200" y="1981200"/>
                    <a:ext cx="304800" cy="381000"/>
                  </a:xfrm>
                  <a:prstGeom prst="ellipse">
                    <a:avLst/>
                  </a:prstGeom>
                  <a:solidFill>
                    <a:schemeClr val="bg2">
                      <a:lumMod val="9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5" name="Oval 324"/>
              <p:cNvSpPr/>
              <p:nvPr/>
            </p:nvSpPr>
            <p:spPr>
              <a:xfrm>
                <a:off x="2895600" y="3657600"/>
                <a:ext cx="3810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64"/>
            <p:cNvGrpSpPr/>
            <p:nvPr/>
          </p:nvGrpSpPr>
          <p:grpSpPr>
            <a:xfrm>
              <a:off x="5715000" y="3048000"/>
              <a:ext cx="1600200" cy="2057400"/>
              <a:chOff x="4648200" y="2209800"/>
              <a:chExt cx="3962400" cy="4057792"/>
            </a:xfrm>
          </p:grpSpPr>
          <p:grpSp>
            <p:nvGrpSpPr>
              <p:cNvPr id="182" name="Group 164"/>
              <p:cNvGrpSpPr/>
              <p:nvPr/>
            </p:nvGrpSpPr>
            <p:grpSpPr>
              <a:xfrm>
                <a:off x="7010400" y="2209800"/>
                <a:ext cx="1524000" cy="2895600"/>
                <a:chOff x="7162800" y="1143000"/>
                <a:chExt cx="1981200" cy="3545131"/>
              </a:xfrm>
            </p:grpSpPr>
            <p:grpSp>
              <p:nvGrpSpPr>
                <p:cNvPr id="285" name="Group 159"/>
                <p:cNvGrpSpPr/>
                <p:nvPr/>
              </p:nvGrpSpPr>
              <p:grpSpPr>
                <a:xfrm>
                  <a:off x="7162800" y="1143000"/>
                  <a:ext cx="1981200" cy="3545131"/>
                  <a:chOff x="5662720" y="1532681"/>
                  <a:chExt cx="1576282" cy="2463466"/>
                </a:xfrm>
              </p:grpSpPr>
              <p:sp>
                <p:nvSpPr>
                  <p:cNvPr id="294" name="Oval 293"/>
                  <p:cNvSpPr/>
                  <p:nvPr/>
                </p:nvSpPr>
                <p:spPr>
                  <a:xfrm rot="649721" flipH="1">
                    <a:off x="6475386"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Oval 294"/>
                  <p:cNvSpPr/>
                  <p:nvPr/>
                </p:nvSpPr>
                <p:spPr>
                  <a:xfrm rot="649721" flipH="1">
                    <a:off x="6111629"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Cloud 137"/>
                  <p:cNvSpPr/>
                  <p:nvPr/>
                </p:nvSpPr>
                <p:spPr>
                  <a:xfrm rot="671737">
                    <a:off x="5831588" y="1689669"/>
                    <a:ext cx="413272" cy="94274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Cloud 296"/>
                  <p:cNvSpPr/>
                  <p:nvPr/>
                </p:nvSpPr>
                <p:spPr>
                  <a:xfrm rot="20706537">
                    <a:off x="6651194" y="1794329"/>
                    <a:ext cx="472405" cy="86177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Oval 297"/>
                  <p:cNvSpPr/>
                  <p:nvPr/>
                </p:nvSpPr>
                <p:spPr>
                  <a:xfrm rot="20950279">
                    <a:off x="5662720" y="316750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Oval 298"/>
                  <p:cNvSpPr/>
                  <p:nvPr/>
                </p:nvSpPr>
                <p:spPr>
                  <a:xfrm rot="649721" flipH="1">
                    <a:off x="6833703" y="323845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rapezoid 299"/>
                  <p:cNvSpPr/>
                  <p:nvPr/>
                </p:nvSpPr>
                <p:spPr>
                  <a:xfrm flipH="1">
                    <a:off x="6008331" y="2422692"/>
                    <a:ext cx="878238" cy="145049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Trapezoid 300"/>
                  <p:cNvSpPr/>
                  <p:nvPr/>
                </p:nvSpPr>
                <p:spPr>
                  <a:xfrm rot="1217087" flipH="1">
                    <a:off x="5895872" y="2457661"/>
                    <a:ext cx="363026" cy="839617"/>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p:cNvSpPr/>
                  <p:nvPr/>
                </p:nvSpPr>
                <p:spPr>
                  <a:xfrm rot="20382913">
                    <a:off x="6644565" y="2462118"/>
                    <a:ext cx="395175" cy="87005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Isosceles Triangle 302"/>
                  <p:cNvSpPr/>
                  <p:nvPr/>
                </p:nvSpPr>
                <p:spPr>
                  <a:xfrm rot="10800000" flipH="1">
                    <a:off x="6329609" y="2591689"/>
                    <a:ext cx="292746" cy="292689"/>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p:cNvSpPr/>
                  <p:nvPr/>
                </p:nvSpPr>
                <p:spPr>
                  <a:xfrm flipH="1">
                    <a:off x="6077248" y="1571316"/>
                    <a:ext cx="809321" cy="106422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loud 304"/>
                  <p:cNvSpPr/>
                  <p:nvPr/>
                </p:nvSpPr>
                <p:spPr>
                  <a:xfrm rot="16200000">
                    <a:off x="6263298" y="1264802"/>
                    <a:ext cx="424123" cy="959881"/>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6" name="Cloud 285"/>
                <p:cNvSpPr/>
                <p:nvPr/>
              </p:nvSpPr>
              <p:spPr>
                <a:xfrm rot="16200000">
                  <a:off x="7693703" y="2320976"/>
                  <a:ext cx="921895" cy="819462"/>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Oval 286"/>
                <p:cNvSpPr/>
                <p:nvPr/>
              </p:nvSpPr>
              <p:spPr>
                <a:xfrm flipH="1">
                  <a:off x="7842606" y="2401040"/>
                  <a:ext cx="509413" cy="25405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8" name="Group 163"/>
                <p:cNvGrpSpPr/>
                <p:nvPr/>
              </p:nvGrpSpPr>
              <p:grpSpPr>
                <a:xfrm>
                  <a:off x="7543801" y="3581401"/>
                  <a:ext cx="1066799" cy="1066800"/>
                  <a:chOff x="7543801" y="3581401"/>
                  <a:chExt cx="1066799" cy="1066800"/>
                </a:xfrm>
              </p:grpSpPr>
              <p:sp>
                <p:nvSpPr>
                  <p:cNvPr id="289" name="Rounded Rectangle 288"/>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162"/>
                  <p:cNvGrpSpPr/>
                  <p:nvPr/>
                </p:nvGrpSpPr>
                <p:grpSpPr>
                  <a:xfrm>
                    <a:off x="7543801" y="3581401"/>
                    <a:ext cx="457200" cy="1066800"/>
                    <a:chOff x="6827799" y="4800600"/>
                    <a:chExt cx="868401" cy="2043177"/>
                  </a:xfrm>
                  <a:solidFill>
                    <a:srgbClr val="D98A33"/>
                  </a:solidFill>
                </p:grpSpPr>
                <p:sp>
                  <p:nvSpPr>
                    <p:cNvPr id="291" name="Double Wave 290"/>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Double Wave 291"/>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ounded Rectangle 292"/>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3" name="Group 51"/>
              <p:cNvGrpSpPr/>
              <p:nvPr/>
            </p:nvGrpSpPr>
            <p:grpSpPr>
              <a:xfrm>
                <a:off x="4648200" y="2590800"/>
                <a:ext cx="1447800" cy="2590800"/>
                <a:chOff x="1752601" y="3962400"/>
                <a:chExt cx="990599" cy="1828800"/>
              </a:xfrm>
            </p:grpSpPr>
            <p:sp>
              <p:nvSpPr>
                <p:cNvPr id="272" name="Oval 271"/>
                <p:cNvSpPr/>
                <p:nvPr/>
              </p:nvSpPr>
              <p:spPr>
                <a:xfrm rot="4630237">
                  <a:off x="1996397" y="5551579"/>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p:cNvSpPr/>
                <p:nvPr/>
              </p:nvSpPr>
              <p:spPr>
                <a:xfrm rot="4630237">
                  <a:off x="2283530" y="5536610"/>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Delay 54"/>
                <p:cNvSpPr/>
                <p:nvPr/>
              </p:nvSpPr>
              <p:spPr>
                <a:xfrm rot="16200000">
                  <a:off x="1637209" y="4213855"/>
                  <a:ext cx="1259895" cy="756985"/>
                </a:xfrm>
                <a:prstGeom prst="flowChartDelay">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p:nvPr/>
              </p:nvSpPr>
              <p:spPr>
                <a:xfrm rot="7016247">
                  <a:off x="2531273" y="4914747"/>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p:nvPr/>
              </p:nvSpPr>
              <p:spPr>
                <a:xfrm rot="4630237">
                  <a:off x="1804338" y="4961409"/>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Manual Operation 276"/>
                <p:cNvSpPr/>
                <p:nvPr/>
              </p:nvSpPr>
              <p:spPr>
                <a:xfrm rot="10800000">
                  <a:off x="2045282" y="4709005"/>
                  <a:ext cx="443750" cy="723273"/>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Manual Operation 277"/>
                <p:cNvSpPr/>
                <p:nvPr/>
              </p:nvSpPr>
              <p:spPr>
                <a:xfrm rot="10800000">
                  <a:off x="1966973" y="5128970"/>
                  <a:ext cx="600368" cy="349971"/>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Manual Operation 278"/>
                <p:cNvSpPr/>
                <p:nvPr/>
              </p:nvSpPr>
              <p:spPr>
                <a:xfrm rot="12427803">
                  <a:off x="1905094" y="4667306"/>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Flowchart: Manual Operation 279"/>
                <p:cNvSpPr/>
                <p:nvPr/>
              </p:nvSpPr>
              <p:spPr>
                <a:xfrm rot="9172197" flipH="1">
                  <a:off x="2352726" y="4644511"/>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Oval 280"/>
                <p:cNvSpPr/>
                <p:nvPr/>
              </p:nvSpPr>
              <p:spPr>
                <a:xfrm>
                  <a:off x="2019179" y="4125720"/>
                  <a:ext cx="495956" cy="6299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Manual Operation 281"/>
                <p:cNvSpPr/>
                <p:nvPr/>
              </p:nvSpPr>
              <p:spPr>
                <a:xfrm rot="10800000">
                  <a:off x="1888664" y="5292290"/>
                  <a:ext cx="756985" cy="34997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Double Wave 282"/>
                <p:cNvSpPr/>
                <p:nvPr/>
              </p:nvSpPr>
              <p:spPr>
                <a:xfrm>
                  <a:off x="2019179" y="4125720"/>
                  <a:ext cx="495956" cy="186651"/>
                </a:xfrm>
                <a:prstGeom prst="doubleWave">
                  <a:avLst>
                    <a:gd name="adj1" fmla="val 6250"/>
                    <a:gd name="adj2" fmla="val 103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283"/>
                <p:cNvSpPr/>
                <p:nvPr/>
              </p:nvSpPr>
              <p:spPr>
                <a:xfrm>
                  <a:off x="1966973" y="4125720"/>
                  <a:ext cx="600368" cy="69994"/>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02"/>
              <p:cNvGrpSpPr/>
              <p:nvPr/>
            </p:nvGrpSpPr>
            <p:grpSpPr>
              <a:xfrm>
                <a:off x="7239000" y="3429000"/>
                <a:ext cx="1371600" cy="2590800"/>
                <a:chOff x="1565994" y="990600"/>
                <a:chExt cx="2085014" cy="3466754"/>
              </a:xfrm>
            </p:grpSpPr>
            <p:sp>
              <p:nvSpPr>
                <p:cNvPr id="253" name="Oval 252"/>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Isosceles Triangle 254"/>
                <p:cNvSpPr/>
                <p:nvPr/>
              </p:nvSpPr>
              <p:spPr>
                <a:xfrm>
                  <a:off x="1905000" y="2057400"/>
                  <a:ext cx="1676400" cy="213360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Isosceles Triangle 255"/>
                <p:cNvSpPr/>
                <p:nvPr/>
              </p:nvSpPr>
              <p:spPr>
                <a:xfrm rot="10800000">
                  <a:off x="2514600" y="2286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p:cNvSpPr/>
                <p:nvPr/>
              </p:nvSpPr>
              <p:spPr>
                <a:xfrm rot="19411276">
                  <a:off x="3230951" y="2794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Oval 257"/>
                <p:cNvSpPr/>
                <p:nvPr/>
              </p:nvSpPr>
              <p:spPr>
                <a:xfrm rot="2820608">
                  <a:off x="1732904" y="2776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Isosceles Triangle 258"/>
                <p:cNvSpPr/>
                <p:nvPr/>
              </p:nvSpPr>
              <p:spPr>
                <a:xfrm rot="2242960">
                  <a:off x="1878936" y="1901223"/>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Isosceles Triangle 259"/>
                <p:cNvSpPr/>
                <p:nvPr/>
              </p:nvSpPr>
              <p:spPr>
                <a:xfrm rot="19284057">
                  <a:off x="2654004" y="1900669"/>
                  <a:ext cx="914400" cy="1255680"/>
                </a:xfrm>
                <a:prstGeom prst="triangle">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p:cNvSpPr/>
                <p:nvPr/>
              </p:nvSpPr>
              <p:spPr>
                <a:xfrm>
                  <a:off x="2209800" y="990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loud 261"/>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Cloud 262"/>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Cloud 263"/>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Trapezoid 264"/>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rapezoid 265"/>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tored Data 266"/>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ross 267"/>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Cross 268"/>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ross 269"/>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Cross 270"/>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54"/>
              <p:cNvGrpSpPr/>
              <p:nvPr/>
            </p:nvGrpSpPr>
            <p:grpSpPr>
              <a:xfrm>
                <a:off x="5791200" y="2209800"/>
                <a:ext cx="1460335" cy="2798228"/>
                <a:chOff x="5719860" y="1011772"/>
                <a:chExt cx="1460335" cy="2798228"/>
              </a:xfrm>
            </p:grpSpPr>
            <p:grpSp>
              <p:nvGrpSpPr>
                <p:cNvPr id="234" name="Group 66"/>
                <p:cNvGrpSpPr/>
                <p:nvPr/>
              </p:nvGrpSpPr>
              <p:grpSpPr>
                <a:xfrm>
                  <a:off x="5719860" y="1011772"/>
                  <a:ext cx="1460335" cy="2798228"/>
                  <a:chOff x="1063405" y="1105006"/>
                  <a:chExt cx="1156804" cy="2679532"/>
                </a:xfrm>
              </p:grpSpPr>
              <p:sp>
                <p:nvSpPr>
                  <p:cNvPr id="236" name="Oval 235"/>
                  <p:cNvSpPr/>
                  <p:nvPr/>
                </p:nvSpPr>
                <p:spPr>
                  <a:xfrm rot="3435232" flipH="1">
                    <a:off x="1923333" y="2878345"/>
                    <a:ext cx="344631" cy="22373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p:cNvSpPr/>
                  <p:nvPr/>
                </p:nvSpPr>
                <p:spPr>
                  <a:xfrm rot="18164768">
                    <a:off x="1109081" y="2859600"/>
                    <a:ext cx="381000" cy="2611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p:cNvSpPr/>
                  <p:nvPr/>
                </p:nvSpPr>
                <p:spPr>
                  <a:xfrm rot="20260128">
                    <a:off x="1365965" y="3489048"/>
                    <a:ext cx="381000" cy="2954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p:cNvSpPr/>
                  <p:nvPr/>
                </p:nvSpPr>
                <p:spPr>
                  <a:xfrm rot="2101605">
                    <a:off x="1559094" y="3476458"/>
                    <a:ext cx="381000" cy="28905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239"/>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Trapezoid 240"/>
                  <p:cNvSpPr/>
                  <p:nvPr/>
                </p:nvSpPr>
                <p:spPr>
                  <a:xfrm rot="20676161" flipH="1">
                    <a:off x="1778512" y="2173915"/>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p:cNvSpPr/>
                  <p:nvPr/>
                </p:nvSpPr>
                <p:spPr>
                  <a:xfrm rot="996339">
                    <a:off x="1176071" y="2175726"/>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p:cNvSpPr/>
                  <p:nvPr/>
                </p:nvSpPr>
                <p:spPr>
                  <a:xfrm rot="247138">
                    <a:off x="1063405" y="1105006"/>
                    <a:ext cx="1156804" cy="191420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Trapezoid 243"/>
                  <p:cNvSpPr/>
                  <p:nvPr/>
                </p:nvSpPr>
                <p:spPr>
                  <a:xfrm>
                    <a:off x="1371600" y="2209800"/>
                    <a:ext cx="609600" cy="1295400"/>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Cloud 246"/>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Quad Arrow 247"/>
                  <p:cNvSpPr/>
                  <p:nvPr/>
                </p:nvSpPr>
                <p:spPr>
                  <a:xfrm>
                    <a:off x="13716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Quad Arrow 248"/>
                  <p:cNvSpPr/>
                  <p:nvPr/>
                </p:nvSpPr>
                <p:spPr>
                  <a:xfrm>
                    <a:off x="16764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249"/>
                  <p:cNvSpPr/>
                  <p:nvPr/>
                </p:nvSpPr>
                <p:spPr>
                  <a:xfrm rot="996339">
                    <a:off x="1149519" y="1240328"/>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p:cNvSpPr/>
                  <p:nvPr/>
                </p:nvSpPr>
                <p:spPr>
                  <a:xfrm rot="20603661" flipH="1">
                    <a:off x="1892752" y="1240489"/>
                    <a:ext cx="298481" cy="1024383"/>
                  </a:xfrm>
                  <a:prstGeom prst="trapezoid">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Cross 251"/>
                  <p:cNvSpPr/>
                  <p:nvPr/>
                </p:nvSpPr>
                <p:spPr>
                  <a:xfrm>
                    <a:off x="1371600" y="1219200"/>
                    <a:ext cx="609600" cy="228600"/>
                  </a:xfrm>
                  <a:prstGeom prst="plus">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5" name="Straight Connector 234"/>
                <p:cNvCxnSpPr>
                  <a:endCxn id="244" idx="3"/>
                </p:cNvCxnSpPr>
                <p:nvPr/>
              </p:nvCxnSpPr>
              <p:spPr>
                <a:xfrm>
                  <a:off x="6248400" y="2133600"/>
                  <a:ext cx="533881" cy="708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6" name="Group 175"/>
              <p:cNvGrpSpPr/>
              <p:nvPr/>
            </p:nvGrpSpPr>
            <p:grpSpPr>
              <a:xfrm>
                <a:off x="5029200" y="3657600"/>
                <a:ext cx="1325026" cy="2609992"/>
                <a:chOff x="5913974" y="3028808"/>
                <a:chExt cx="2411294" cy="3767618"/>
              </a:xfrm>
            </p:grpSpPr>
            <p:sp>
              <p:nvSpPr>
                <p:cNvPr id="212" name="Oval 211"/>
                <p:cNvSpPr/>
                <p:nvPr/>
              </p:nvSpPr>
              <p:spPr>
                <a:xfrm rot="20950279">
                  <a:off x="7110493"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rot="20950279">
                  <a:off x="6500895"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p:cNvSpPr/>
                <p:nvPr/>
              </p:nvSpPr>
              <p:spPr>
                <a:xfrm>
                  <a:off x="6387501" y="4383012"/>
                  <a:ext cx="1485940" cy="2170187"/>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6697298" y="3563423"/>
                  <a:ext cx="805279"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rot="1778146" flipH="1">
                  <a:off x="7639518" y="5254192"/>
                  <a:ext cx="685750" cy="31729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rot="20147342">
                  <a:off x="5913974" y="5229555"/>
                  <a:ext cx="685750" cy="37421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p:cNvSpPr/>
                <p:nvPr/>
              </p:nvSpPr>
              <p:spPr>
                <a:xfrm rot="20382913">
                  <a:off x="7449493" y="4425706"/>
                  <a:ext cx="614225" cy="1025089"/>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p:cNvSpPr/>
                <p:nvPr/>
              </p:nvSpPr>
              <p:spPr>
                <a:xfrm rot="1217087" flipH="1">
                  <a:off x="6128343" y="4431148"/>
                  <a:ext cx="668618" cy="1062245"/>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6387501" y="3343567"/>
                  <a:ext cx="1485940"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hord 220"/>
                <p:cNvSpPr/>
                <p:nvPr/>
              </p:nvSpPr>
              <p:spPr>
                <a:xfrm rot="7621963">
                  <a:off x="6466037" y="2914888"/>
                  <a:ext cx="1393524" cy="1621363"/>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p:cNvSpPr/>
                <p:nvPr/>
              </p:nvSpPr>
              <p:spPr>
                <a:xfrm>
                  <a:off x="6477000" y="5486400"/>
                  <a:ext cx="1295400" cy="2286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loud 222"/>
                <p:cNvSpPr/>
                <p:nvPr/>
              </p:nvSpPr>
              <p:spPr>
                <a:xfrm rot="671737">
                  <a:off x="6113193" y="3545769"/>
                  <a:ext cx="530633" cy="140338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loud 223"/>
                <p:cNvSpPr/>
                <p:nvPr/>
              </p:nvSpPr>
              <p:spPr>
                <a:xfrm rot="20928263" flipH="1">
                  <a:off x="7564082" y="3626833"/>
                  <a:ext cx="620603" cy="124427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6324601" y="3505199"/>
                  <a:ext cx="1662458" cy="24241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167"/>
                <p:cNvGrpSpPr/>
                <p:nvPr/>
              </p:nvGrpSpPr>
              <p:grpSpPr>
                <a:xfrm>
                  <a:off x="6400800" y="6248400"/>
                  <a:ext cx="1417819" cy="273571"/>
                  <a:chOff x="457200" y="1600200"/>
                  <a:chExt cx="8229600" cy="1752600"/>
                </a:xfrm>
              </p:grpSpPr>
              <p:sp>
                <p:nvSpPr>
                  <p:cNvPr id="227" name="Plaque 226"/>
                  <p:cNvSpPr/>
                  <p:nvPr/>
                </p:nvSpPr>
                <p:spPr>
                  <a:xfrm>
                    <a:off x="457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Plaque 227"/>
                  <p:cNvSpPr/>
                  <p:nvPr/>
                </p:nvSpPr>
                <p:spPr>
                  <a:xfrm>
                    <a:off x="1295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Plaque 228"/>
                  <p:cNvSpPr/>
                  <p:nvPr/>
                </p:nvSpPr>
                <p:spPr>
                  <a:xfrm>
                    <a:off x="2362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Plaque 229"/>
                  <p:cNvSpPr/>
                  <p:nvPr/>
                </p:nvSpPr>
                <p:spPr>
                  <a:xfrm>
                    <a:off x="34290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Plaque 230"/>
                  <p:cNvSpPr/>
                  <p:nvPr/>
                </p:nvSpPr>
                <p:spPr>
                  <a:xfrm>
                    <a:off x="44958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Plaque 231"/>
                  <p:cNvSpPr/>
                  <p:nvPr/>
                </p:nvSpPr>
                <p:spPr>
                  <a:xfrm>
                    <a:off x="55626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Plaque 232"/>
                  <p:cNvSpPr/>
                  <p:nvPr/>
                </p:nvSpPr>
                <p:spPr>
                  <a:xfrm>
                    <a:off x="6629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7" name="Group 186"/>
              <p:cNvGrpSpPr/>
              <p:nvPr/>
            </p:nvGrpSpPr>
            <p:grpSpPr>
              <a:xfrm>
                <a:off x="6019800" y="3200400"/>
                <a:ext cx="1447800" cy="2971800"/>
                <a:chOff x="8191500" y="2895600"/>
                <a:chExt cx="1905000" cy="3429000"/>
              </a:xfrm>
            </p:grpSpPr>
            <p:grpSp>
              <p:nvGrpSpPr>
                <p:cNvPr id="188" name="Group 85"/>
                <p:cNvGrpSpPr/>
                <p:nvPr/>
              </p:nvGrpSpPr>
              <p:grpSpPr>
                <a:xfrm>
                  <a:off x="8191500" y="2895600"/>
                  <a:ext cx="1905000" cy="3429000"/>
                  <a:chOff x="7162800" y="2590801"/>
                  <a:chExt cx="1600200" cy="2895598"/>
                </a:xfrm>
              </p:grpSpPr>
              <p:sp>
                <p:nvSpPr>
                  <p:cNvPr id="199" name="Rounded Rectangle 198"/>
                  <p:cNvSpPr/>
                  <p:nvPr/>
                </p:nvSpPr>
                <p:spPr>
                  <a:xfrm rot="1254567">
                    <a:off x="7377738" y="2776566"/>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199"/>
                  <p:cNvSpPr/>
                  <p:nvPr/>
                </p:nvSpPr>
                <p:spPr>
                  <a:xfrm rot="20345433" flipH="1">
                    <a:off x="8167040" y="2776567"/>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rot="6128217">
                    <a:off x="8063330" y="5171484"/>
                    <a:ext cx="264049" cy="3657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4472555">
                    <a:off x="7721505" y="5161706"/>
                    <a:ext cx="241894" cy="38445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2901859">
                    <a:off x="7263296" y="4084817"/>
                    <a:ext cx="221384" cy="42237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20226769">
                    <a:off x="8491278" y="4130614"/>
                    <a:ext cx="271722" cy="34062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p:cNvSpPr/>
                  <p:nvPr/>
                </p:nvSpPr>
                <p:spPr>
                  <a:xfrm>
                    <a:off x="7439378" y="3571711"/>
                    <a:ext cx="1177462" cy="1750807"/>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205"/>
                  <p:cNvSpPr/>
                  <p:nvPr/>
                </p:nvSpPr>
                <p:spPr>
                  <a:xfrm rot="1442139">
                    <a:off x="7397413" y="3467083"/>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206"/>
                  <p:cNvSpPr/>
                  <p:nvPr/>
                </p:nvSpPr>
                <p:spPr>
                  <a:xfrm rot="20249249">
                    <a:off x="8292963" y="3468131"/>
                    <a:ext cx="328386" cy="917340"/>
                  </a:xfrm>
                  <a:prstGeom prst="trapezoid">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p:cNvSpPr/>
                  <p:nvPr/>
                </p:nvSpPr>
                <p:spPr>
                  <a:xfrm rot="5400000">
                    <a:off x="7818423" y="2264054"/>
                    <a:ext cx="333136" cy="986629"/>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557452" y="2790682"/>
                    <a:ext cx="860453" cy="97929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a:off x="7491676" y="27906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p:cNvSpPr/>
                  <p:nvPr/>
                </p:nvSpPr>
                <p:spPr>
                  <a:xfrm>
                    <a:off x="7620000" y="4267200"/>
                    <a:ext cx="838200" cy="152400"/>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Oval 188"/>
                <p:cNvSpPr/>
                <p:nvPr/>
              </p:nvSpPr>
              <p:spPr>
                <a:xfrm rot="21206386">
                  <a:off x="8879543" y="3846263"/>
                  <a:ext cx="642589" cy="764949"/>
                </a:xfrm>
                <a:prstGeom prst="ellipse">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8966181" y="3962400"/>
                  <a:ext cx="355638" cy="2286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78"/>
                <p:cNvGrpSpPr/>
                <p:nvPr/>
              </p:nvGrpSpPr>
              <p:grpSpPr>
                <a:xfrm>
                  <a:off x="8534400" y="5791200"/>
                  <a:ext cx="1371600" cy="304800"/>
                  <a:chOff x="1219200" y="2133600"/>
                  <a:chExt cx="7086600" cy="685800"/>
                </a:xfrm>
              </p:grpSpPr>
              <p:sp>
                <p:nvSpPr>
                  <p:cNvPr id="192" name="&quot;No&quot; Symbol 191"/>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3" name="&quot;No&quot; Symbol 192"/>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quot;No&quot; Symbol 193"/>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quot;No&quot; Symbol 194"/>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quot;No&quot; Symbol 195"/>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quot;No&quot; Symbol 196"/>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quot;No&quot; Symbol 197"/>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sp>
          <p:nvSpPr>
            <p:cNvPr id="55" name="Chord 54"/>
            <p:cNvSpPr/>
            <p:nvPr/>
          </p:nvSpPr>
          <p:spPr>
            <a:xfrm rot="8158179">
              <a:off x="7466951" y="6193671"/>
              <a:ext cx="1414000" cy="1328660"/>
            </a:xfrm>
            <a:prstGeom prst="chord">
              <a:avLst>
                <a:gd name="adj1" fmla="val 2982579"/>
                <a:gd name="adj2" fmla="val 130339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7787614" y="6490741"/>
              <a:ext cx="984230" cy="299803"/>
            </a:xfrm>
            <a:custGeom>
              <a:avLst/>
              <a:gdLst>
                <a:gd name="connsiteX0" fmla="*/ 7271 w 984230"/>
                <a:gd name="connsiteY0" fmla="*/ 239843 h 299803"/>
                <a:gd name="connsiteX1" fmla="*/ 7271 w 984230"/>
                <a:gd name="connsiteY1" fmla="*/ 239843 h 299803"/>
                <a:gd name="connsiteX2" fmla="*/ 112202 w 984230"/>
                <a:gd name="connsiteY2" fmla="*/ 149902 h 299803"/>
                <a:gd name="connsiteX3" fmla="*/ 142183 w 984230"/>
                <a:gd name="connsiteY3" fmla="*/ 119921 h 299803"/>
                <a:gd name="connsiteX4" fmla="*/ 157173 w 984230"/>
                <a:gd name="connsiteY4" fmla="*/ 74951 h 299803"/>
                <a:gd name="connsiteX5" fmla="*/ 202143 w 984230"/>
                <a:gd name="connsiteY5" fmla="*/ 59961 h 299803"/>
                <a:gd name="connsiteX6" fmla="*/ 247114 w 984230"/>
                <a:gd name="connsiteY6" fmla="*/ 89941 h 299803"/>
                <a:gd name="connsiteX7" fmla="*/ 486956 w 984230"/>
                <a:gd name="connsiteY7" fmla="*/ 89941 h 299803"/>
                <a:gd name="connsiteX8" fmla="*/ 531927 w 984230"/>
                <a:gd name="connsiteY8" fmla="*/ 74951 h 299803"/>
                <a:gd name="connsiteX9" fmla="*/ 576897 w 984230"/>
                <a:gd name="connsiteY9" fmla="*/ 44970 h 299803"/>
                <a:gd name="connsiteX10" fmla="*/ 666838 w 984230"/>
                <a:gd name="connsiteY10" fmla="*/ 14990 h 299803"/>
                <a:gd name="connsiteX11" fmla="*/ 711809 w 984230"/>
                <a:gd name="connsiteY11" fmla="*/ 0 h 299803"/>
                <a:gd name="connsiteX12" fmla="*/ 786760 w 984230"/>
                <a:gd name="connsiteY12" fmla="*/ 14990 h 299803"/>
                <a:gd name="connsiteX13" fmla="*/ 876701 w 984230"/>
                <a:gd name="connsiteY13" fmla="*/ 44970 h 299803"/>
                <a:gd name="connsiteX14" fmla="*/ 936661 w 984230"/>
                <a:gd name="connsiteY14" fmla="*/ 119921 h 299803"/>
                <a:gd name="connsiteX15" fmla="*/ 966642 w 984230"/>
                <a:gd name="connsiteY15" fmla="*/ 149902 h 299803"/>
                <a:gd name="connsiteX16" fmla="*/ 981632 w 984230"/>
                <a:gd name="connsiteY16" fmla="*/ 194872 h 299803"/>
                <a:gd name="connsiteX17" fmla="*/ 861711 w 984230"/>
                <a:gd name="connsiteY17" fmla="*/ 269823 h 299803"/>
                <a:gd name="connsiteX18" fmla="*/ 816740 w 984230"/>
                <a:gd name="connsiteY18" fmla="*/ 284813 h 299803"/>
                <a:gd name="connsiteX19" fmla="*/ 771770 w 984230"/>
                <a:gd name="connsiteY19" fmla="*/ 299803 h 299803"/>
                <a:gd name="connsiteX20" fmla="*/ 37252 w 984230"/>
                <a:gd name="connsiteY20" fmla="*/ 284813 h 299803"/>
                <a:gd name="connsiteX21" fmla="*/ 7271 w 984230"/>
                <a:gd name="connsiteY21" fmla="*/ 254833 h 299803"/>
                <a:gd name="connsiteX22" fmla="*/ 7271 w 984230"/>
                <a:gd name="connsiteY22" fmla="*/ 164892 h 299803"/>
                <a:gd name="connsiteX23" fmla="*/ 7271 w 984230"/>
                <a:gd name="connsiteY23" fmla="*/ 164892 h 299803"/>
                <a:gd name="connsiteX24" fmla="*/ 67232 w 984230"/>
                <a:gd name="connsiteY24" fmla="*/ 179882 h 299803"/>
                <a:gd name="connsiteX25" fmla="*/ 67232 w 984230"/>
                <a:gd name="connsiteY25" fmla="*/ 179882 h 299803"/>
                <a:gd name="connsiteX26" fmla="*/ 172163 w 984230"/>
                <a:gd name="connsiteY26" fmla="*/ 149902 h 29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84230" h="299803">
                  <a:moveTo>
                    <a:pt x="7271" y="239843"/>
                  </a:moveTo>
                  <a:lnTo>
                    <a:pt x="7271" y="239843"/>
                  </a:lnTo>
                  <a:cubicBezTo>
                    <a:pt x="42248" y="209863"/>
                    <a:pt x="77771" y="180508"/>
                    <a:pt x="112202" y="149902"/>
                  </a:cubicBezTo>
                  <a:cubicBezTo>
                    <a:pt x="122765" y="140512"/>
                    <a:pt x="134911" y="132040"/>
                    <a:pt x="142183" y="119921"/>
                  </a:cubicBezTo>
                  <a:cubicBezTo>
                    <a:pt x="150313" y="106372"/>
                    <a:pt x="146000" y="86124"/>
                    <a:pt x="157173" y="74951"/>
                  </a:cubicBezTo>
                  <a:cubicBezTo>
                    <a:pt x="168346" y="63778"/>
                    <a:pt x="187153" y="64958"/>
                    <a:pt x="202143" y="59961"/>
                  </a:cubicBezTo>
                  <a:cubicBezTo>
                    <a:pt x="217133" y="69954"/>
                    <a:pt x="231000" y="81884"/>
                    <a:pt x="247114" y="89941"/>
                  </a:cubicBezTo>
                  <a:cubicBezTo>
                    <a:pt x="323044" y="127906"/>
                    <a:pt x="403511" y="96360"/>
                    <a:pt x="486956" y="89941"/>
                  </a:cubicBezTo>
                  <a:cubicBezTo>
                    <a:pt x="501946" y="84944"/>
                    <a:pt x="517794" y="82018"/>
                    <a:pt x="531927" y="74951"/>
                  </a:cubicBezTo>
                  <a:cubicBezTo>
                    <a:pt x="548041" y="66894"/>
                    <a:pt x="560434" y="52287"/>
                    <a:pt x="576897" y="44970"/>
                  </a:cubicBezTo>
                  <a:cubicBezTo>
                    <a:pt x="605775" y="32135"/>
                    <a:pt x="636858" y="24983"/>
                    <a:pt x="666838" y="14990"/>
                  </a:cubicBezTo>
                  <a:lnTo>
                    <a:pt x="711809" y="0"/>
                  </a:lnTo>
                  <a:cubicBezTo>
                    <a:pt x="736793" y="4997"/>
                    <a:pt x="762179" y="8286"/>
                    <a:pt x="786760" y="14990"/>
                  </a:cubicBezTo>
                  <a:cubicBezTo>
                    <a:pt x="817249" y="23305"/>
                    <a:pt x="876701" y="44970"/>
                    <a:pt x="876701" y="44970"/>
                  </a:cubicBezTo>
                  <a:cubicBezTo>
                    <a:pt x="949093" y="117365"/>
                    <a:pt x="861016" y="25365"/>
                    <a:pt x="936661" y="119921"/>
                  </a:cubicBezTo>
                  <a:cubicBezTo>
                    <a:pt x="945490" y="130957"/>
                    <a:pt x="956648" y="139908"/>
                    <a:pt x="966642" y="149902"/>
                  </a:cubicBezTo>
                  <a:cubicBezTo>
                    <a:pt x="971639" y="164892"/>
                    <a:pt x="984230" y="179286"/>
                    <a:pt x="981632" y="194872"/>
                  </a:cubicBezTo>
                  <a:cubicBezTo>
                    <a:pt x="971850" y="253562"/>
                    <a:pt x="902565" y="256205"/>
                    <a:pt x="861711" y="269823"/>
                  </a:cubicBezTo>
                  <a:lnTo>
                    <a:pt x="816740" y="284813"/>
                  </a:lnTo>
                  <a:lnTo>
                    <a:pt x="771770" y="299803"/>
                  </a:lnTo>
                  <a:cubicBezTo>
                    <a:pt x="526931" y="294806"/>
                    <a:pt x="281720" y="299193"/>
                    <a:pt x="37252" y="284813"/>
                  </a:cubicBezTo>
                  <a:cubicBezTo>
                    <a:pt x="23143" y="283983"/>
                    <a:pt x="10699" y="268544"/>
                    <a:pt x="7271" y="254833"/>
                  </a:cubicBezTo>
                  <a:cubicBezTo>
                    <a:pt x="0" y="225748"/>
                    <a:pt x="7271" y="194872"/>
                    <a:pt x="7271" y="164892"/>
                  </a:cubicBezTo>
                  <a:lnTo>
                    <a:pt x="7271" y="164892"/>
                  </a:lnTo>
                  <a:lnTo>
                    <a:pt x="67232" y="179882"/>
                  </a:lnTo>
                  <a:lnTo>
                    <a:pt x="67232" y="179882"/>
                  </a:lnTo>
                  <a:lnTo>
                    <a:pt x="172163" y="149902"/>
                  </a:lnTo>
                </a:path>
              </a:pathLst>
            </a:custGeom>
            <a:solidFill>
              <a:schemeClr val="accent3">
                <a:lumMod val="75000"/>
              </a:schemeClr>
            </a:solidFill>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7" name="Group 817"/>
            <p:cNvGrpSpPr/>
            <p:nvPr/>
          </p:nvGrpSpPr>
          <p:grpSpPr>
            <a:xfrm flipH="1">
              <a:off x="4343400" y="2667000"/>
              <a:ext cx="1219200" cy="1371600"/>
              <a:chOff x="4648200" y="2209800"/>
              <a:chExt cx="3962400" cy="4057792"/>
            </a:xfrm>
          </p:grpSpPr>
          <p:grpSp>
            <p:nvGrpSpPr>
              <p:cNvPr id="58" name="Group 164"/>
              <p:cNvGrpSpPr/>
              <p:nvPr/>
            </p:nvGrpSpPr>
            <p:grpSpPr>
              <a:xfrm>
                <a:off x="7010400" y="2209800"/>
                <a:ext cx="1524000" cy="2895600"/>
                <a:chOff x="7162800" y="1143000"/>
                <a:chExt cx="1981200" cy="3545131"/>
              </a:xfrm>
            </p:grpSpPr>
            <p:grpSp>
              <p:nvGrpSpPr>
                <p:cNvPr id="161" name="Group 159"/>
                <p:cNvGrpSpPr/>
                <p:nvPr/>
              </p:nvGrpSpPr>
              <p:grpSpPr>
                <a:xfrm>
                  <a:off x="7162800" y="1143000"/>
                  <a:ext cx="1981200" cy="3545131"/>
                  <a:chOff x="5662720" y="1532681"/>
                  <a:chExt cx="1576282" cy="2463466"/>
                </a:xfrm>
              </p:grpSpPr>
              <p:sp>
                <p:nvSpPr>
                  <p:cNvPr id="170" name="Oval 169"/>
                  <p:cNvSpPr/>
                  <p:nvPr/>
                </p:nvSpPr>
                <p:spPr>
                  <a:xfrm rot="649721" flipH="1">
                    <a:off x="6475386"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649721" flipH="1">
                    <a:off x="6111629" y="3734570"/>
                    <a:ext cx="405299" cy="261577"/>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Cloud 137"/>
                  <p:cNvSpPr/>
                  <p:nvPr/>
                </p:nvSpPr>
                <p:spPr>
                  <a:xfrm rot="671737">
                    <a:off x="5831588" y="1689669"/>
                    <a:ext cx="413272" cy="942744"/>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loud 172"/>
                  <p:cNvSpPr/>
                  <p:nvPr/>
                </p:nvSpPr>
                <p:spPr>
                  <a:xfrm rot="20706537">
                    <a:off x="6651194" y="1794329"/>
                    <a:ext cx="472405" cy="861777"/>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20950279">
                    <a:off x="5662720" y="316750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649721" flipH="1">
                    <a:off x="6833703" y="3238459"/>
                    <a:ext cx="405299" cy="17654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p:cNvSpPr/>
                  <p:nvPr/>
                </p:nvSpPr>
                <p:spPr>
                  <a:xfrm flipH="1">
                    <a:off x="6008331" y="2422692"/>
                    <a:ext cx="878238" cy="1450495"/>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p:cNvSpPr/>
                  <p:nvPr/>
                </p:nvSpPr>
                <p:spPr>
                  <a:xfrm rot="1217087" flipH="1">
                    <a:off x="5895872" y="2457661"/>
                    <a:ext cx="363026" cy="839617"/>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p:cNvSpPr/>
                  <p:nvPr/>
                </p:nvSpPr>
                <p:spPr>
                  <a:xfrm rot="20382913">
                    <a:off x="6644565" y="2462118"/>
                    <a:ext cx="395175" cy="87005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p:cNvSpPr/>
                  <p:nvPr/>
                </p:nvSpPr>
                <p:spPr>
                  <a:xfrm rot="10800000" flipH="1">
                    <a:off x="6329609" y="2591689"/>
                    <a:ext cx="292746" cy="292689"/>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flipH="1">
                    <a:off x="6077248" y="1571316"/>
                    <a:ext cx="809321" cy="106422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Cloud 180"/>
                  <p:cNvSpPr/>
                  <p:nvPr/>
                </p:nvSpPr>
                <p:spPr>
                  <a:xfrm rot="16200000">
                    <a:off x="6263298" y="1264802"/>
                    <a:ext cx="424123" cy="959881"/>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2" name="Cloud 161"/>
                <p:cNvSpPr/>
                <p:nvPr/>
              </p:nvSpPr>
              <p:spPr>
                <a:xfrm rot="16200000">
                  <a:off x="7693703" y="2320976"/>
                  <a:ext cx="921895" cy="819462"/>
                </a:xfrm>
                <a:prstGeom prst="cloud">
                  <a:avLst/>
                </a:prstGeom>
                <a:solidFill>
                  <a:schemeClr val="tx1">
                    <a:lumMod val="75000"/>
                    <a:lumOff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flipH="1">
                  <a:off x="7842606" y="2401040"/>
                  <a:ext cx="509413" cy="25405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7543801" y="3581401"/>
                  <a:ext cx="1066799" cy="1066800"/>
                  <a:chOff x="7543801" y="3581401"/>
                  <a:chExt cx="1066799" cy="1066800"/>
                </a:xfrm>
              </p:grpSpPr>
              <p:sp>
                <p:nvSpPr>
                  <p:cNvPr id="165" name="Rounded Rectangle 164"/>
                  <p:cNvSpPr/>
                  <p:nvPr/>
                </p:nvSpPr>
                <p:spPr>
                  <a:xfrm>
                    <a:off x="7696200" y="3657600"/>
                    <a:ext cx="914400" cy="152400"/>
                  </a:xfrm>
                  <a:prstGeom prst="roundRect">
                    <a:avLst/>
                  </a:prstGeom>
                  <a:solidFill>
                    <a:srgbClr val="D98A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2"/>
                  <p:cNvGrpSpPr/>
                  <p:nvPr/>
                </p:nvGrpSpPr>
                <p:grpSpPr>
                  <a:xfrm>
                    <a:off x="7543801" y="3581401"/>
                    <a:ext cx="457200" cy="1066800"/>
                    <a:chOff x="6827799" y="4800600"/>
                    <a:chExt cx="868401" cy="2043177"/>
                  </a:xfrm>
                  <a:solidFill>
                    <a:srgbClr val="D98A33"/>
                  </a:solidFill>
                </p:grpSpPr>
                <p:sp>
                  <p:nvSpPr>
                    <p:cNvPr id="167" name="Double Wave 166"/>
                    <p:cNvSpPr/>
                    <p:nvPr/>
                  </p:nvSpPr>
                  <p:spPr>
                    <a:xfrm rot="16516316">
                      <a:off x="6407650" y="5697864"/>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ouble Wave 167"/>
                    <p:cNvSpPr/>
                    <p:nvPr/>
                  </p:nvSpPr>
                  <p:spPr>
                    <a:xfrm rot="17633710">
                      <a:off x="6141999" y="5700777"/>
                      <a:ext cx="1828800" cy="457200"/>
                    </a:xfrm>
                    <a:prstGeom prst="doubleWave">
                      <a:avLst>
                        <a:gd name="adj1" fmla="val 12500"/>
                        <a:gd name="adj2" fmla="val -10000"/>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ed Rectangle 168"/>
                    <p:cNvSpPr/>
                    <p:nvPr/>
                  </p:nvSpPr>
                  <p:spPr>
                    <a:xfrm>
                      <a:off x="7010400" y="4800600"/>
                      <a:ext cx="685800" cy="6096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9" name="Group 51"/>
              <p:cNvGrpSpPr/>
              <p:nvPr/>
            </p:nvGrpSpPr>
            <p:grpSpPr>
              <a:xfrm>
                <a:off x="4648200" y="2590800"/>
                <a:ext cx="1447800" cy="2590800"/>
                <a:chOff x="1752601" y="3962400"/>
                <a:chExt cx="990599" cy="1828800"/>
              </a:xfrm>
            </p:grpSpPr>
            <p:sp>
              <p:nvSpPr>
                <p:cNvPr id="148" name="Oval 147"/>
                <p:cNvSpPr/>
                <p:nvPr/>
              </p:nvSpPr>
              <p:spPr>
                <a:xfrm rot="4630237">
                  <a:off x="1996397" y="5551579"/>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4630237">
                  <a:off x="2283530" y="5536610"/>
                  <a:ext cx="176078" cy="30316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Delay 54"/>
                <p:cNvSpPr/>
                <p:nvPr/>
              </p:nvSpPr>
              <p:spPr>
                <a:xfrm rot="16200000">
                  <a:off x="1637209" y="4213855"/>
                  <a:ext cx="1259895" cy="756985"/>
                </a:xfrm>
                <a:prstGeom prst="flowChartDelay">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7016247">
                  <a:off x="2531273" y="4914747"/>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4630237">
                  <a:off x="1804338" y="4961409"/>
                  <a:ext cx="160189" cy="26366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Manual Operation 152"/>
                <p:cNvSpPr/>
                <p:nvPr/>
              </p:nvSpPr>
              <p:spPr>
                <a:xfrm rot="10800000">
                  <a:off x="2045282" y="4709005"/>
                  <a:ext cx="443750" cy="723273"/>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Manual Operation 153"/>
                <p:cNvSpPr/>
                <p:nvPr/>
              </p:nvSpPr>
              <p:spPr>
                <a:xfrm rot="10800000">
                  <a:off x="1966973" y="5128970"/>
                  <a:ext cx="600368" cy="349971"/>
                </a:xfrm>
                <a:prstGeom prst="flowChartManualOperation">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Manual Operation 154"/>
                <p:cNvSpPr/>
                <p:nvPr/>
              </p:nvSpPr>
              <p:spPr>
                <a:xfrm rot="12427803">
                  <a:off x="1905094" y="4667306"/>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lowchart: Manual Operation 155"/>
                <p:cNvSpPr/>
                <p:nvPr/>
              </p:nvSpPr>
              <p:spPr>
                <a:xfrm rot="9172197" flipH="1">
                  <a:off x="2352726" y="4644511"/>
                  <a:ext cx="261029" cy="44290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2019179" y="4125720"/>
                  <a:ext cx="495956" cy="62994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Manual Operation 157"/>
                <p:cNvSpPr/>
                <p:nvPr/>
              </p:nvSpPr>
              <p:spPr>
                <a:xfrm rot="10800000">
                  <a:off x="1888664" y="5292290"/>
                  <a:ext cx="756985" cy="349971"/>
                </a:xfrm>
                <a:prstGeom prst="flowChartManualOperation">
                  <a:avLst/>
                </a:prstGeom>
                <a:solidFill>
                  <a:srgbClr val="EDCD7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ouble Wave 158"/>
                <p:cNvSpPr/>
                <p:nvPr/>
              </p:nvSpPr>
              <p:spPr>
                <a:xfrm>
                  <a:off x="2019179" y="4125720"/>
                  <a:ext cx="495956" cy="186651"/>
                </a:xfrm>
                <a:prstGeom prst="doubleWave">
                  <a:avLst>
                    <a:gd name="adj1" fmla="val 6250"/>
                    <a:gd name="adj2" fmla="val 1038"/>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a:off x="1966973" y="4125720"/>
                  <a:ext cx="600368" cy="69994"/>
                </a:xfrm>
                <a:prstGeom prst="roundRect">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102"/>
              <p:cNvGrpSpPr/>
              <p:nvPr/>
            </p:nvGrpSpPr>
            <p:grpSpPr>
              <a:xfrm>
                <a:off x="7239000" y="3429000"/>
                <a:ext cx="1371600" cy="2590800"/>
                <a:chOff x="1565994" y="990600"/>
                <a:chExt cx="2085014" cy="3466754"/>
              </a:xfrm>
            </p:grpSpPr>
            <p:sp>
              <p:nvSpPr>
                <p:cNvPr id="129" name="Oval 128"/>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a:off x="1905000" y="2057400"/>
                  <a:ext cx="1676400" cy="213360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p:nvSpPr>
              <p:spPr>
                <a:xfrm rot="10800000">
                  <a:off x="2514600" y="2286000"/>
                  <a:ext cx="381000" cy="457200"/>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19411276">
                  <a:off x="3230951" y="2794217"/>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2820608">
                  <a:off x="1732904" y="2776914"/>
                  <a:ext cx="420057" cy="75387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Isosceles Triangle 134"/>
                <p:cNvSpPr/>
                <p:nvPr/>
              </p:nvSpPr>
              <p:spPr>
                <a:xfrm rot="2242960">
                  <a:off x="1878936" y="1901223"/>
                  <a:ext cx="914400" cy="125568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Isosceles Triangle 135"/>
                <p:cNvSpPr/>
                <p:nvPr/>
              </p:nvSpPr>
              <p:spPr>
                <a:xfrm rot="19284057">
                  <a:off x="2654004" y="1900669"/>
                  <a:ext cx="914400" cy="1255680"/>
                </a:xfrm>
                <a:prstGeom prst="triangle">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209800" y="990600"/>
                  <a:ext cx="990600" cy="14478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loud 137"/>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loud 138"/>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Cloud 139"/>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Stored Data 142"/>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ross 143"/>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Cross 144"/>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Cross 145"/>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Cross 146"/>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154"/>
              <p:cNvGrpSpPr/>
              <p:nvPr/>
            </p:nvGrpSpPr>
            <p:grpSpPr>
              <a:xfrm>
                <a:off x="5791200" y="2209800"/>
                <a:ext cx="1460335" cy="2798228"/>
                <a:chOff x="5719860" y="1011772"/>
                <a:chExt cx="1460335" cy="2798228"/>
              </a:xfrm>
            </p:grpSpPr>
            <p:grpSp>
              <p:nvGrpSpPr>
                <p:cNvPr id="110" name="Group 66"/>
                <p:cNvGrpSpPr/>
                <p:nvPr/>
              </p:nvGrpSpPr>
              <p:grpSpPr>
                <a:xfrm>
                  <a:off x="5719860" y="1011772"/>
                  <a:ext cx="1460335" cy="2798228"/>
                  <a:chOff x="1063405" y="1105006"/>
                  <a:chExt cx="1156804" cy="2679532"/>
                </a:xfrm>
              </p:grpSpPr>
              <p:sp>
                <p:nvSpPr>
                  <p:cNvPr id="112" name="Oval 111"/>
                  <p:cNvSpPr/>
                  <p:nvPr/>
                </p:nvSpPr>
                <p:spPr>
                  <a:xfrm rot="3435232" flipH="1">
                    <a:off x="1923333" y="2878345"/>
                    <a:ext cx="344631" cy="223739"/>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rot="18164768">
                    <a:off x="1109081" y="2859600"/>
                    <a:ext cx="381000" cy="26114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rot="20260128">
                    <a:off x="1365965" y="3489048"/>
                    <a:ext cx="381000" cy="29549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rot="2101605">
                    <a:off x="1559094" y="3476458"/>
                    <a:ext cx="381000" cy="28905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a:off x="1371600" y="2362200"/>
                    <a:ext cx="609600" cy="1295400"/>
                  </a:xfrm>
                  <a:prstGeom prst="trapezoid">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20676161" flipH="1">
                    <a:off x="1778512" y="2173915"/>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p:cNvSpPr/>
                  <p:nvPr/>
                </p:nvSpPr>
                <p:spPr>
                  <a:xfrm rot="996339">
                    <a:off x="1176071" y="2175726"/>
                    <a:ext cx="415251" cy="825311"/>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Cloud 118"/>
                  <p:cNvSpPr/>
                  <p:nvPr/>
                </p:nvSpPr>
                <p:spPr>
                  <a:xfrm rot="247138">
                    <a:off x="1063405" y="1105006"/>
                    <a:ext cx="1156804" cy="1914203"/>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p:cNvSpPr/>
                  <p:nvPr/>
                </p:nvSpPr>
                <p:spPr>
                  <a:xfrm>
                    <a:off x="1371600" y="2209800"/>
                    <a:ext cx="609600" cy="1295400"/>
                  </a:xfrm>
                  <a:prstGeom prst="trapezoid">
                    <a:avLst/>
                  </a:prstGeom>
                  <a:solidFill>
                    <a:srgbClr val="FF9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295400" y="1219200"/>
                    <a:ext cx="762000" cy="10668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Cloud 122"/>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Quad Arrow 123"/>
                  <p:cNvSpPr/>
                  <p:nvPr/>
                </p:nvSpPr>
                <p:spPr>
                  <a:xfrm>
                    <a:off x="13716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124"/>
                  <p:cNvSpPr/>
                  <p:nvPr/>
                </p:nvSpPr>
                <p:spPr>
                  <a:xfrm>
                    <a:off x="1676400" y="3276600"/>
                    <a:ext cx="304800" cy="228600"/>
                  </a:xfrm>
                  <a:prstGeom prst="quadArrow">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125"/>
                  <p:cNvSpPr/>
                  <p:nvPr/>
                </p:nvSpPr>
                <p:spPr>
                  <a:xfrm rot="996339">
                    <a:off x="1149519" y="1240328"/>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26"/>
                  <p:cNvSpPr/>
                  <p:nvPr/>
                </p:nvSpPr>
                <p:spPr>
                  <a:xfrm rot="20603661" flipH="1">
                    <a:off x="1892752" y="1240489"/>
                    <a:ext cx="298481" cy="1024383"/>
                  </a:xfrm>
                  <a:prstGeom prst="trapezoid">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ross 127"/>
                  <p:cNvSpPr/>
                  <p:nvPr/>
                </p:nvSpPr>
                <p:spPr>
                  <a:xfrm>
                    <a:off x="1371600" y="1219200"/>
                    <a:ext cx="609600" cy="228600"/>
                  </a:xfrm>
                  <a:prstGeom prst="plus">
                    <a:avLst/>
                  </a:prstGeom>
                  <a:solidFill>
                    <a:schemeClr val="accent1">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1" name="Straight Connector 110"/>
                <p:cNvCxnSpPr>
                  <a:endCxn id="120" idx="3"/>
                </p:cNvCxnSpPr>
                <p:nvPr/>
              </p:nvCxnSpPr>
              <p:spPr>
                <a:xfrm>
                  <a:off x="6248400" y="2133600"/>
                  <a:ext cx="533881" cy="708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2" name="Group 175"/>
              <p:cNvGrpSpPr/>
              <p:nvPr/>
            </p:nvGrpSpPr>
            <p:grpSpPr>
              <a:xfrm>
                <a:off x="5029200" y="3657600"/>
                <a:ext cx="1325026" cy="2609992"/>
                <a:chOff x="5913974" y="3028808"/>
                <a:chExt cx="2411294" cy="3767618"/>
              </a:xfrm>
            </p:grpSpPr>
            <p:sp>
              <p:nvSpPr>
                <p:cNvPr id="88" name="Oval 87"/>
                <p:cNvSpPr/>
                <p:nvPr/>
              </p:nvSpPr>
              <p:spPr>
                <a:xfrm rot="20950279">
                  <a:off x="7110493"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rot="20950279">
                  <a:off x="6500895" y="6477068"/>
                  <a:ext cx="685750" cy="319358"/>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a:off x="6387501" y="4383012"/>
                  <a:ext cx="1485940" cy="2170187"/>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697298" y="3563423"/>
                  <a:ext cx="805279"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rot="1778146" flipH="1">
                  <a:off x="7639518" y="5254192"/>
                  <a:ext cx="685750" cy="317295"/>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rot="20147342">
                  <a:off x="5913974" y="5229555"/>
                  <a:ext cx="685750" cy="37421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0382913">
                  <a:off x="7449493" y="4425706"/>
                  <a:ext cx="614225" cy="1025089"/>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p:cNvSpPr/>
                <p:nvPr/>
              </p:nvSpPr>
              <p:spPr>
                <a:xfrm rot="1217087" flipH="1">
                  <a:off x="6128343" y="4431148"/>
                  <a:ext cx="668618" cy="1062245"/>
                </a:xfrm>
                <a:prstGeom prst="trapezoid">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6387501" y="3343567"/>
                  <a:ext cx="1485940" cy="129930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hord 96"/>
                <p:cNvSpPr/>
                <p:nvPr/>
              </p:nvSpPr>
              <p:spPr>
                <a:xfrm rot="7621963">
                  <a:off x="6466037" y="2914888"/>
                  <a:ext cx="1393524" cy="1621363"/>
                </a:xfrm>
                <a:prstGeom prst="chord">
                  <a:avLst>
                    <a:gd name="adj1" fmla="val 2700000"/>
                    <a:gd name="adj2" fmla="val 14305134"/>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p:cNvSpPr/>
                <p:nvPr/>
              </p:nvSpPr>
              <p:spPr>
                <a:xfrm>
                  <a:off x="6477000" y="5486400"/>
                  <a:ext cx="1295400" cy="2286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loud 98"/>
                <p:cNvSpPr/>
                <p:nvPr/>
              </p:nvSpPr>
              <p:spPr>
                <a:xfrm rot="671737">
                  <a:off x="6113193" y="3545769"/>
                  <a:ext cx="530633" cy="140338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p:cNvSpPr/>
                <p:nvPr/>
              </p:nvSpPr>
              <p:spPr>
                <a:xfrm rot="20928263" flipH="1">
                  <a:off x="7564082" y="3626833"/>
                  <a:ext cx="620603" cy="1244278"/>
                </a:xfrm>
                <a:prstGeom prst="cloud">
                  <a:avLst/>
                </a:prstGeom>
                <a:solidFill>
                  <a:srgbClr val="83644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6324601" y="3505199"/>
                  <a:ext cx="1662458" cy="242417"/>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67"/>
                <p:cNvGrpSpPr/>
                <p:nvPr/>
              </p:nvGrpSpPr>
              <p:grpSpPr>
                <a:xfrm>
                  <a:off x="6400800" y="6248400"/>
                  <a:ext cx="1417819" cy="273571"/>
                  <a:chOff x="457200" y="1600200"/>
                  <a:chExt cx="8229600" cy="1752600"/>
                </a:xfrm>
              </p:grpSpPr>
              <p:sp>
                <p:nvSpPr>
                  <p:cNvPr id="103" name="Plaque 102"/>
                  <p:cNvSpPr/>
                  <p:nvPr/>
                </p:nvSpPr>
                <p:spPr>
                  <a:xfrm>
                    <a:off x="457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Plaque 103"/>
                  <p:cNvSpPr/>
                  <p:nvPr/>
                </p:nvSpPr>
                <p:spPr>
                  <a:xfrm>
                    <a:off x="1295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Plaque 104"/>
                  <p:cNvSpPr/>
                  <p:nvPr/>
                </p:nvSpPr>
                <p:spPr>
                  <a:xfrm>
                    <a:off x="23622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Plaque 105"/>
                  <p:cNvSpPr/>
                  <p:nvPr/>
                </p:nvSpPr>
                <p:spPr>
                  <a:xfrm>
                    <a:off x="34290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laque 106"/>
                  <p:cNvSpPr/>
                  <p:nvPr/>
                </p:nvSpPr>
                <p:spPr>
                  <a:xfrm>
                    <a:off x="44958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laque 107"/>
                  <p:cNvSpPr/>
                  <p:nvPr/>
                </p:nvSpPr>
                <p:spPr>
                  <a:xfrm>
                    <a:off x="55626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Plaque 108"/>
                  <p:cNvSpPr/>
                  <p:nvPr/>
                </p:nvSpPr>
                <p:spPr>
                  <a:xfrm>
                    <a:off x="6629400" y="1600200"/>
                    <a:ext cx="2057400" cy="1752600"/>
                  </a:xfrm>
                  <a:prstGeom prst="plaque">
                    <a:avLst>
                      <a:gd name="adj" fmla="val 50000"/>
                    </a:avLst>
                  </a:prstGeom>
                  <a:solidFill>
                    <a:srgbClr val="BCD75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186"/>
              <p:cNvGrpSpPr/>
              <p:nvPr/>
            </p:nvGrpSpPr>
            <p:grpSpPr>
              <a:xfrm>
                <a:off x="6019800" y="3200400"/>
                <a:ext cx="1447800" cy="2971800"/>
                <a:chOff x="8191500" y="2895600"/>
                <a:chExt cx="1905000" cy="3429000"/>
              </a:xfrm>
            </p:grpSpPr>
            <p:grpSp>
              <p:nvGrpSpPr>
                <p:cNvPr id="64" name="Group 85"/>
                <p:cNvGrpSpPr/>
                <p:nvPr/>
              </p:nvGrpSpPr>
              <p:grpSpPr>
                <a:xfrm>
                  <a:off x="8191500" y="2895600"/>
                  <a:ext cx="1905000" cy="3429000"/>
                  <a:chOff x="7162800" y="2590801"/>
                  <a:chExt cx="1600200" cy="2895598"/>
                </a:xfrm>
              </p:grpSpPr>
              <p:sp>
                <p:nvSpPr>
                  <p:cNvPr id="75" name="Rounded Rectangle 74"/>
                  <p:cNvSpPr/>
                  <p:nvPr/>
                </p:nvSpPr>
                <p:spPr>
                  <a:xfrm rot="1254567">
                    <a:off x="7377738" y="2776566"/>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20345433" flipH="1">
                    <a:off x="8167040" y="2776567"/>
                    <a:ext cx="460427" cy="932782"/>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rot="6128217">
                    <a:off x="8063330" y="5171484"/>
                    <a:ext cx="264049" cy="365782"/>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4472555">
                    <a:off x="7721505" y="5161706"/>
                    <a:ext cx="241894" cy="384450"/>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2901859">
                    <a:off x="7263296" y="4084817"/>
                    <a:ext cx="221384" cy="422376"/>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rot="20226769">
                    <a:off x="8491278" y="4130614"/>
                    <a:ext cx="271722" cy="34062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80"/>
                  <p:cNvSpPr/>
                  <p:nvPr/>
                </p:nvSpPr>
                <p:spPr>
                  <a:xfrm>
                    <a:off x="7439378" y="3571711"/>
                    <a:ext cx="1177462" cy="1750807"/>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81"/>
                  <p:cNvSpPr/>
                  <p:nvPr/>
                </p:nvSpPr>
                <p:spPr>
                  <a:xfrm rot="1442139">
                    <a:off x="7397413" y="3467083"/>
                    <a:ext cx="328386"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82"/>
                  <p:cNvSpPr/>
                  <p:nvPr/>
                </p:nvSpPr>
                <p:spPr>
                  <a:xfrm rot="20249249">
                    <a:off x="8292963" y="3468131"/>
                    <a:ext cx="328386" cy="917340"/>
                  </a:xfrm>
                  <a:prstGeom prst="trapezoid">
                    <a:avLst/>
                  </a:prstGeom>
                  <a:solidFill>
                    <a:srgbClr val="ECB14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rot="5400000">
                    <a:off x="7818423" y="2264054"/>
                    <a:ext cx="333136" cy="986629"/>
                  </a:xfrm>
                  <a:prstGeom prst="roundRect">
                    <a:avLst>
                      <a:gd name="adj" fmla="val 50000"/>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7557452" y="2790682"/>
                    <a:ext cx="860453" cy="97929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7491676" y="2790682"/>
                    <a:ext cx="996313" cy="170311"/>
                  </a:xfrm>
                  <a:prstGeom prst="roundRect">
                    <a:avLst>
                      <a:gd name="adj" fmla="val 50000"/>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7620000" y="4267200"/>
                    <a:ext cx="838200" cy="152400"/>
                  </a:xfrm>
                  <a:prstGeom prst="rect">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Oval 64"/>
                <p:cNvSpPr/>
                <p:nvPr/>
              </p:nvSpPr>
              <p:spPr>
                <a:xfrm rot="21206386">
                  <a:off x="8879543" y="3846263"/>
                  <a:ext cx="642589" cy="764949"/>
                </a:xfrm>
                <a:prstGeom prst="ellipse">
                  <a:avLst/>
                </a:prstGeom>
                <a:solidFill>
                  <a:srgbClr val="76451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8966181" y="3962400"/>
                  <a:ext cx="355638" cy="228600"/>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178"/>
                <p:cNvGrpSpPr/>
                <p:nvPr/>
              </p:nvGrpSpPr>
              <p:grpSpPr>
                <a:xfrm>
                  <a:off x="8534400" y="5791200"/>
                  <a:ext cx="1371600" cy="304800"/>
                  <a:chOff x="1219200" y="2133600"/>
                  <a:chExt cx="7086600" cy="685800"/>
                </a:xfrm>
              </p:grpSpPr>
              <p:sp>
                <p:nvSpPr>
                  <p:cNvPr id="68" name="&quot;No&quot; Symbol 67"/>
                  <p:cNvSpPr/>
                  <p:nvPr/>
                </p:nvSpPr>
                <p:spPr>
                  <a:xfrm>
                    <a:off x="1219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quot;No&quot; Symbol 68"/>
                  <p:cNvSpPr/>
                  <p:nvPr/>
                </p:nvSpPr>
                <p:spPr>
                  <a:xfrm>
                    <a:off x="2209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quot;No&quot; Symbol 69"/>
                  <p:cNvSpPr/>
                  <p:nvPr/>
                </p:nvSpPr>
                <p:spPr>
                  <a:xfrm>
                    <a:off x="31242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quot;No&quot; Symbol 70"/>
                  <p:cNvSpPr/>
                  <p:nvPr/>
                </p:nvSpPr>
                <p:spPr>
                  <a:xfrm>
                    <a:off x="40386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quot;No&quot; Symbol 71"/>
                  <p:cNvSpPr/>
                  <p:nvPr/>
                </p:nvSpPr>
                <p:spPr>
                  <a:xfrm>
                    <a:off x="49530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quot;No&quot; Symbol 72"/>
                  <p:cNvSpPr/>
                  <p:nvPr/>
                </p:nvSpPr>
                <p:spPr>
                  <a:xfrm>
                    <a:off x="58674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quot;No&quot; Symbol 73"/>
                  <p:cNvSpPr/>
                  <p:nvPr/>
                </p:nvSpPr>
                <p:spPr>
                  <a:xfrm>
                    <a:off x="6781800" y="2133600"/>
                    <a:ext cx="1524000" cy="685800"/>
                  </a:xfrm>
                  <a:prstGeom prst="noSmoking">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grpSp>
      <p:sp>
        <p:nvSpPr>
          <p:cNvPr id="6" name="Rectangle 5"/>
          <p:cNvSpPr/>
          <p:nvPr/>
        </p:nvSpPr>
        <p:spPr>
          <a:xfrm>
            <a:off x="7620565" y="3233005"/>
            <a:ext cx="4440806" cy="1754326"/>
          </a:xfrm>
          <a:prstGeom prst="rect">
            <a:avLst/>
          </a:prstGeom>
        </p:spPr>
        <p:txBody>
          <a:bodyPr wrap="square">
            <a:spAutoFit/>
          </a:bodyPr>
          <a:lstStyle/>
          <a:p>
            <a:r>
              <a:rPr lang="en-US" b="0" i="1" dirty="0">
                <a:solidFill>
                  <a:schemeClr val="bg1"/>
                </a:solidFill>
                <a:effectLst/>
                <a:latin typeface="Calibri" panose="020F0502020204030204" pitchFamily="34" charset="0"/>
              </a:rPr>
              <a:t>And Enoch and all his people </a:t>
            </a:r>
            <a:r>
              <a:rPr lang="en-US" b="0" i="1" u="none" strike="noStrike" dirty="0">
                <a:solidFill>
                  <a:schemeClr val="bg1"/>
                </a:solidFill>
                <a:effectLst/>
                <a:latin typeface="Calibri" panose="020F0502020204030204" pitchFamily="34" charset="0"/>
              </a:rPr>
              <a:t>walked</a:t>
            </a:r>
            <a:r>
              <a:rPr lang="en-US" b="0" i="1" dirty="0">
                <a:solidFill>
                  <a:schemeClr val="bg1"/>
                </a:solidFill>
                <a:effectLst/>
                <a:latin typeface="Calibri" panose="020F0502020204030204" pitchFamily="34" charset="0"/>
              </a:rPr>
              <a:t> with God, and he dwelt in the midst of Zion; and it came to pass that Zion was not, for God received it up into his own bosom; and from thence went forth the saying, </a:t>
            </a:r>
            <a:r>
              <a:rPr lang="en-US" b="0" i="1" cap="small" dirty="0">
                <a:solidFill>
                  <a:schemeClr val="bg1"/>
                </a:solidFill>
                <a:effectLst/>
                <a:latin typeface="Calibri" panose="020F0502020204030204" pitchFamily="34" charset="0"/>
              </a:rPr>
              <a:t>Zion is Fled</a:t>
            </a:r>
            <a:r>
              <a:rPr lang="en-US" b="0" i="1" dirty="0">
                <a:solidFill>
                  <a:schemeClr val="bg1"/>
                </a:solidFill>
                <a:effectLst/>
                <a:latin typeface="Calibri" panose="020F0502020204030204" pitchFamily="34" charset="0"/>
              </a:rPr>
              <a:t>.</a:t>
            </a:r>
          </a:p>
          <a:p>
            <a:r>
              <a:rPr lang="en-US" i="1" dirty="0">
                <a:solidFill>
                  <a:schemeClr val="bg1"/>
                </a:solidFill>
                <a:latin typeface="Calibri" panose="020F0502020204030204" pitchFamily="34" charset="0"/>
              </a:rPr>
              <a:t>Moses 7:69</a:t>
            </a:r>
            <a:endParaRPr lang="en-US" i="1" dirty="0">
              <a:solidFill>
                <a:schemeClr val="bg1"/>
              </a:solidFill>
            </a:endParaRPr>
          </a:p>
        </p:txBody>
      </p:sp>
    </p:spTree>
    <p:extLst>
      <p:ext uri="{BB962C8B-B14F-4D97-AF65-F5344CB8AC3E}">
        <p14:creationId xmlns:p14="http://schemas.microsoft.com/office/powerpoint/2010/main" val="274951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Zion—One Heart—One Mind</a:t>
            </a:r>
          </a:p>
        </p:txBody>
      </p:sp>
      <p:sp>
        <p:nvSpPr>
          <p:cNvPr id="12" name="Rectangle 11"/>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7:18</a:t>
            </a:r>
            <a:endParaRPr lang="en-US" dirty="0">
              <a:solidFill>
                <a:schemeClr val="bg1"/>
              </a:solidFill>
            </a:endParaRPr>
          </a:p>
        </p:txBody>
      </p:sp>
      <p:sp>
        <p:nvSpPr>
          <p:cNvPr id="14" name="Rectangle 13"/>
          <p:cNvSpPr/>
          <p:nvPr/>
        </p:nvSpPr>
        <p:spPr>
          <a:xfrm>
            <a:off x="2710758" y="958210"/>
            <a:ext cx="8406897" cy="523220"/>
          </a:xfrm>
          <a:prstGeom prst="rect">
            <a:avLst/>
          </a:prstGeom>
        </p:spPr>
        <p:txBody>
          <a:bodyPr wrap="square">
            <a:spAutoFit/>
          </a:bodyPr>
          <a:lstStyle/>
          <a:p>
            <a:r>
              <a:rPr lang="en-US" sz="2800" dirty="0">
                <a:solidFill>
                  <a:srgbClr val="FFFF00"/>
                </a:solidFill>
                <a:latin typeface="Calibri" panose="020F0502020204030204" pitchFamily="34" charset="0"/>
              </a:rPr>
              <a:t>The name points to a people…not a place</a:t>
            </a:r>
            <a:endParaRPr lang="en-US" sz="2800" dirty="0">
              <a:solidFill>
                <a:srgbClr val="FFFF00"/>
              </a:solidFill>
            </a:endParaRPr>
          </a:p>
        </p:txBody>
      </p:sp>
      <p:pic>
        <p:nvPicPr>
          <p:cNvPr id="11266" name="Picture 2" descr="http://www.unity.org/sites/unity.org/files/field/image/hands-stacked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240" y="1892238"/>
            <a:ext cx="166687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emp.byui.edu/satterfieldb/ancient%20israel/Grape%20Harves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2222" y="2031334"/>
            <a:ext cx="5988984" cy="34212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24543" y="3743840"/>
            <a:ext cx="3505068" cy="2501531"/>
            <a:chOff x="228600" y="381000"/>
            <a:chExt cx="3505068" cy="2501531"/>
          </a:xfrm>
        </p:grpSpPr>
        <p:grpSp>
          <p:nvGrpSpPr>
            <p:cNvPr id="13" name="Group 12"/>
            <p:cNvGrpSpPr/>
            <p:nvPr/>
          </p:nvGrpSpPr>
          <p:grpSpPr>
            <a:xfrm>
              <a:off x="228600" y="381000"/>
              <a:ext cx="3505068" cy="2501531"/>
              <a:chOff x="534986" y="381000"/>
              <a:chExt cx="2637111" cy="2501531"/>
            </a:xfrm>
          </p:grpSpPr>
          <p:sp>
            <p:nvSpPr>
              <p:cNvPr id="16" name="Rectangle 15"/>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34986" y="384805"/>
                <a:ext cx="457200" cy="2497726"/>
                <a:chOff x="533400" y="381000"/>
                <a:chExt cx="457200" cy="2497726"/>
              </a:xfrm>
            </p:grpSpPr>
            <p:sp>
              <p:nvSpPr>
                <p:cNvPr id="23" name="Oval 22"/>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2714897" y="381000"/>
                <a:ext cx="457200" cy="2497726"/>
                <a:chOff x="2714897" y="457200"/>
                <a:chExt cx="457200" cy="2497726"/>
              </a:xfrm>
            </p:grpSpPr>
            <p:sp>
              <p:nvSpPr>
                <p:cNvPr id="19" name="Oval 18"/>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27960" y="1052436"/>
              <a:ext cx="2401226" cy="1323439"/>
            </a:xfrm>
            <a:prstGeom prst="rect">
              <a:avLst/>
            </a:prstGeom>
          </p:spPr>
          <p:txBody>
            <a:bodyPr wrap="square">
              <a:spAutoFit/>
            </a:bodyPr>
            <a:lstStyle/>
            <a:p>
              <a:r>
                <a:rPr lang="en-US" sz="1600" b="1" dirty="0"/>
                <a:t>The Lord will call His people Zion when they are of one heart and one mind, live righteously, and care for one another</a:t>
              </a:r>
              <a:endParaRPr lang="en-US" sz="1600" i="1" dirty="0"/>
            </a:p>
          </p:txBody>
        </p:sp>
      </p:grpSp>
    </p:spTree>
    <p:extLst>
      <p:ext uri="{BB962C8B-B14F-4D97-AF65-F5344CB8AC3E}">
        <p14:creationId xmlns:p14="http://schemas.microsoft.com/office/powerpoint/2010/main" val="30569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Doctrinal Mastery</a:t>
            </a:r>
          </a:p>
        </p:txBody>
      </p:sp>
      <p:sp>
        <p:nvSpPr>
          <p:cNvPr id="14" name="Rectangle 13"/>
          <p:cNvSpPr/>
          <p:nvPr/>
        </p:nvSpPr>
        <p:spPr>
          <a:xfrm>
            <a:off x="6200115" y="1643037"/>
            <a:ext cx="4581269" cy="4524315"/>
          </a:xfrm>
          <a:prstGeom prst="rect">
            <a:avLst/>
          </a:prstGeom>
        </p:spPr>
        <p:txBody>
          <a:bodyPr wrap="square">
            <a:spAutoFit/>
          </a:bodyPr>
          <a:lstStyle/>
          <a:p>
            <a:r>
              <a:rPr lang="en-US" sz="3600" dirty="0">
                <a:solidFill>
                  <a:schemeClr val="bg1"/>
                </a:solidFill>
              </a:rPr>
              <a:t>And the Lord called his people </a:t>
            </a:r>
            <a:r>
              <a:rPr lang="en-US" sz="3600" cap="small" dirty="0">
                <a:solidFill>
                  <a:schemeClr val="bg1"/>
                </a:solidFill>
              </a:rPr>
              <a:t>Zion</a:t>
            </a:r>
            <a:r>
              <a:rPr lang="en-US" sz="3600" dirty="0">
                <a:solidFill>
                  <a:schemeClr val="bg1"/>
                </a:solidFill>
              </a:rPr>
              <a:t>, because they were of one heart and one mind, and dwelt in righteousness; and there was no poor among them.</a:t>
            </a:r>
          </a:p>
          <a:p>
            <a:endParaRPr lang="en-US" sz="3600" dirty="0">
              <a:solidFill>
                <a:schemeClr val="bg1"/>
              </a:solidFill>
            </a:endParaRPr>
          </a:p>
        </p:txBody>
      </p:sp>
      <p:grpSp>
        <p:nvGrpSpPr>
          <p:cNvPr id="27" name="Group 26"/>
          <p:cNvGrpSpPr/>
          <p:nvPr/>
        </p:nvGrpSpPr>
        <p:grpSpPr>
          <a:xfrm>
            <a:off x="917207" y="1611000"/>
            <a:ext cx="2979879" cy="3770972"/>
            <a:chOff x="2819400" y="3657600"/>
            <a:chExt cx="1447800" cy="2121932"/>
          </a:xfrm>
        </p:grpSpPr>
        <p:sp>
          <p:nvSpPr>
            <p:cNvPr id="28" name="TextBox 27"/>
            <p:cNvSpPr txBox="1"/>
            <p:nvPr/>
          </p:nvSpPr>
          <p:spPr>
            <a:xfrm>
              <a:off x="3869621" y="5410200"/>
              <a:ext cx="184731" cy="369332"/>
            </a:xfrm>
            <a:prstGeom prst="rect">
              <a:avLst/>
            </a:prstGeom>
            <a:noFill/>
          </p:spPr>
          <p:txBody>
            <a:bodyPr wrap="none" rtlCol="0">
              <a:spAutoFit/>
            </a:bodyPr>
            <a:lstStyle/>
            <a:p>
              <a:pPr algn="ctr"/>
              <a:endParaRPr lang="en-US" dirty="0">
                <a:latin typeface="Comic Sans MS" pitchFamily="66" charset="0"/>
              </a:endParaRPr>
            </a:p>
          </p:txBody>
        </p:sp>
        <p:sp>
          <p:nvSpPr>
            <p:cNvPr id="29" name="Rectangle 28"/>
            <p:cNvSpPr/>
            <p:nvPr/>
          </p:nvSpPr>
          <p:spPr>
            <a:xfrm>
              <a:off x="2819400" y="3730770"/>
              <a:ext cx="14478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971800" y="3733799"/>
              <a:ext cx="1219200" cy="18993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819400" y="3657600"/>
              <a:ext cx="1219200" cy="19755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Old Testament</a:t>
              </a:r>
            </a:p>
            <a:p>
              <a:pPr algn="ctr"/>
              <a:endParaRPr lang="en-US" sz="4000" dirty="0">
                <a:solidFill>
                  <a:srgbClr val="FFC000"/>
                </a:solidFill>
                <a:latin typeface="Colonna MT" pitchFamily="82" charset="0"/>
              </a:endParaRPr>
            </a:p>
            <a:p>
              <a:pPr algn="ctr"/>
              <a:r>
                <a:rPr lang="en-US" sz="4000" dirty="0">
                  <a:solidFill>
                    <a:srgbClr val="FFC000"/>
                  </a:solidFill>
                  <a:latin typeface="Colonna MT" pitchFamily="82" charset="0"/>
                </a:rPr>
                <a:t>Moses 7:18</a:t>
              </a:r>
            </a:p>
          </p:txBody>
        </p:sp>
        <p:sp>
          <p:nvSpPr>
            <p:cNvPr id="32" name="Rectangle 31"/>
            <p:cNvSpPr/>
            <p:nvPr/>
          </p:nvSpPr>
          <p:spPr>
            <a:xfrm>
              <a:off x="2819400" y="3657600"/>
              <a:ext cx="76200" cy="1975592"/>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ight Arrow 1"/>
          <p:cNvSpPr/>
          <p:nvPr/>
        </p:nvSpPr>
        <p:spPr>
          <a:xfrm>
            <a:off x="4038600" y="3156857"/>
            <a:ext cx="2035629" cy="56605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38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Joseph Smith</a:t>
            </a:r>
          </a:p>
        </p:txBody>
      </p:sp>
      <p:sp>
        <p:nvSpPr>
          <p:cNvPr id="14" name="Rectangle 13"/>
          <p:cNvSpPr/>
          <p:nvPr/>
        </p:nvSpPr>
        <p:spPr>
          <a:xfrm>
            <a:off x="593972" y="1163908"/>
            <a:ext cx="6449085" cy="5262979"/>
          </a:xfrm>
          <a:prstGeom prst="rect">
            <a:avLst/>
          </a:prstGeom>
        </p:spPr>
        <p:txBody>
          <a:bodyPr wrap="square">
            <a:spAutoFit/>
          </a:bodyPr>
          <a:lstStyle/>
          <a:p>
            <a:r>
              <a:rPr lang="en-US" sz="2800" dirty="0">
                <a:solidFill>
                  <a:schemeClr val="bg1"/>
                </a:solidFill>
              </a:rPr>
              <a:t>“The building up of Zion is a cause that has interested the people of God in every age; it is a theme upon which prophets, priests and kings have dwelt with peculiar delight; they have looked forward with joyful anticipation to the day in which we live; and fired with heavenly and joyful anticipations they have sung and written and prophesied of this our day; but they died without the sight; we are the favored people that God has made choice of to bring about the Latter-day glory.”</a:t>
            </a:r>
          </a:p>
        </p:txBody>
      </p:sp>
      <p:pic>
        <p:nvPicPr>
          <p:cNvPr id="13314" name="Picture 2" descr="http://www.mormonnewsroom.org/download/josephsmith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029" y="1378319"/>
            <a:ext cx="3655219" cy="4834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884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19EAA-4A55-76C2-FB3A-3A78953A9A2D}"/>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D3E6CCBF-0AF7-85B0-5C94-9AD4081A4239}"/>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4E949F-7382-D18F-F820-1458FA8EFAEB}"/>
              </a:ext>
            </a:extLst>
          </p:cNvPr>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Unity, Righteousness, Caring for the Poor </a:t>
            </a:r>
          </a:p>
        </p:txBody>
      </p:sp>
      <p:sp>
        <p:nvSpPr>
          <p:cNvPr id="3" name="TextBox 2">
            <a:extLst>
              <a:ext uri="{FF2B5EF4-FFF2-40B4-BE49-F238E27FC236}">
                <a16:creationId xmlns:a16="http://schemas.microsoft.com/office/drawing/2014/main" id="{50B57D39-E619-E836-815B-24AE931CD1A4}"/>
              </a:ext>
            </a:extLst>
          </p:cNvPr>
          <p:cNvSpPr txBox="1"/>
          <p:nvPr/>
        </p:nvSpPr>
        <p:spPr>
          <a:xfrm>
            <a:off x="1533525" y="971603"/>
            <a:ext cx="9582150" cy="830997"/>
          </a:xfrm>
          <a:prstGeom prst="rect">
            <a:avLst/>
          </a:prstGeom>
          <a:noFill/>
        </p:spPr>
        <p:txBody>
          <a:bodyPr wrap="square">
            <a:spAutoFit/>
          </a:bodyPr>
          <a:lstStyle/>
          <a:p>
            <a:r>
              <a:rPr lang="en-US" sz="2400" b="0" i="1" dirty="0">
                <a:solidFill>
                  <a:srgbClr val="FFFF00"/>
                </a:solidFill>
                <a:effectLst/>
              </a:rPr>
              <a:t>And the Lord called his people </a:t>
            </a:r>
            <a:r>
              <a:rPr lang="en-US" sz="2400" b="0" i="1" cap="small" dirty="0">
                <a:solidFill>
                  <a:srgbClr val="FFFF00"/>
                </a:solidFill>
                <a:effectLst/>
              </a:rPr>
              <a:t>Zion</a:t>
            </a:r>
            <a:r>
              <a:rPr lang="en-US" sz="2400" b="0" i="1" dirty="0">
                <a:solidFill>
                  <a:srgbClr val="FFFF00"/>
                </a:solidFill>
                <a:effectLst/>
              </a:rPr>
              <a:t>, because they were of one heart and one mind, and dwelt in righteousness; and there was no poor among them.</a:t>
            </a:r>
            <a:endParaRPr lang="en-US" sz="2400" i="1" dirty="0">
              <a:solidFill>
                <a:srgbClr val="FFFF00"/>
              </a:solidFill>
            </a:endParaRPr>
          </a:p>
        </p:txBody>
      </p:sp>
      <p:sp>
        <p:nvSpPr>
          <p:cNvPr id="5" name="TextBox 4">
            <a:extLst>
              <a:ext uri="{FF2B5EF4-FFF2-40B4-BE49-F238E27FC236}">
                <a16:creationId xmlns:a16="http://schemas.microsoft.com/office/drawing/2014/main" id="{284E7648-3FA8-916E-F3B7-054A547382D2}"/>
              </a:ext>
            </a:extLst>
          </p:cNvPr>
          <p:cNvSpPr txBox="1"/>
          <p:nvPr/>
        </p:nvSpPr>
        <p:spPr>
          <a:xfrm>
            <a:off x="571500" y="3155924"/>
            <a:ext cx="3419477" cy="3323987"/>
          </a:xfrm>
          <a:prstGeom prst="rect">
            <a:avLst/>
          </a:prstGeom>
          <a:noFill/>
        </p:spPr>
        <p:txBody>
          <a:bodyPr wrap="square">
            <a:spAutoFit/>
          </a:bodyPr>
          <a:lstStyle/>
          <a:p>
            <a:r>
              <a:rPr lang="en-US" b="0" i="0" dirty="0">
                <a:solidFill>
                  <a:schemeClr val="bg1"/>
                </a:solidFill>
                <a:effectLst/>
                <a:latin typeface="Calibri" panose="020F0502020204030204" pitchFamily="34" charset="0"/>
              </a:rPr>
              <a:t>We are too diverse and at times too discordant to be able to come together as one on any other basis or under any other name. Only in Jesus Christ can we truly become one…</a:t>
            </a:r>
          </a:p>
          <a:p>
            <a:endParaRPr lang="en-US" b="0" i="0" dirty="0">
              <a:solidFill>
                <a:schemeClr val="bg1"/>
              </a:solidFill>
              <a:effectLst/>
              <a:latin typeface="Calibri" panose="020F0502020204030204" pitchFamily="34" charset="0"/>
            </a:endParaRPr>
          </a:p>
          <a:p>
            <a:r>
              <a:rPr lang="en-US" dirty="0">
                <a:solidFill>
                  <a:schemeClr val="bg1"/>
                </a:solidFill>
              </a:rPr>
              <a:t>It is only in and through our individual loyalty to and love of Jesus Christ that we can hope to be one.</a:t>
            </a:r>
          </a:p>
          <a:p>
            <a:r>
              <a:rPr lang="en-US" sz="1200" dirty="0">
                <a:solidFill>
                  <a:schemeClr val="bg1"/>
                </a:solidFill>
              </a:rPr>
              <a:t>Elder D. Todd Christofferson</a:t>
            </a:r>
          </a:p>
        </p:txBody>
      </p:sp>
      <p:sp>
        <p:nvSpPr>
          <p:cNvPr id="10" name="TextBox 9">
            <a:extLst>
              <a:ext uri="{FF2B5EF4-FFF2-40B4-BE49-F238E27FC236}">
                <a16:creationId xmlns:a16="http://schemas.microsoft.com/office/drawing/2014/main" id="{1B9920D1-7C00-7168-9BDF-4BFCDB35C68E}"/>
              </a:ext>
            </a:extLst>
          </p:cNvPr>
          <p:cNvSpPr txBox="1"/>
          <p:nvPr/>
        </p:nvSpPr>
        <p:spPr>
          <a:xfrm>
            <a:off x="4795838" y="3155924"/>
            <a:ext cx="3095625" cy="3323987"/>
          </a:xfrm>
          <a:prstGeom prst="rect">
            <a:avLst/>
          </a:prstGeom>
          <a:noFill/>
        </p:spPr>
        <p:txBody>
          <a:bodyPr wrap="square">
            <a:spAutoFit/>
          </a:bodyPr>
          <a:lstStyle/>
          <a:p>
            <a:r>
              <a:rPr lang="en-US" dirty="0">
                <a:solidFill>
                  <a:schemeClr val="bg1"/>
                </a:solidFill>
              </a:rPr>
              <a:t>As we strive to live the higher laws of Jesus Christ, our hearts and our very natures begin to change. </a:t>
            </a:r>
          </a:p>
          <a:p>
            <a:endParaRPr lang="en-US" dirty="0">
              <a:solidFill>
                <a:schemeClr val="bg1"/>
              </a:solidFill>
            </a:endParaRPr>
          </a:p>
          <a:p>
            <a:r>
              <a:rPr lang="en-US" dirty="0">
                <a:solidFill>
                  <a:schemeClr val="bg1"/>
                </a:solidFill>
              </a:rPr>
              <a:t>The Savior lifts us above the pull of this fallen world by blessing us with greater charity, humility, generosity, kindness, self-discipline, peace, and rest. </a:t>
            </a:r>
          </a:p>
          <a:p>
            <a:r>
              <a:rPr lang="en-US" sz="1200" dirty="0">
                <a:solidFill>
                  <a:schemeClr val="bg1"/>
                </a:solidFill>
              </a:rPr>
              <a:t>President Russell M. Nelson</a:t>
            </a:r>
          </a:p>
        </p:txBody>
      </p:sp>
      <p:sp>
        <p:nvSpPr>
          <p:cNvPr id="12" name="TextBox 11">
            <a:extLst>
              <a:ext uri="{FF2B5EF4-FFF2-40B4-BE49-F238E27FC236}">
                <a16:creationId xmlns:a16="http://schemas.microsoft.com/office/drawing/2014/main" id="{ADC24572-3E5C-8C7E-CCCE-69E6CB6E2D1C}"/>
              </a:ext>
            </a:extLst>
          </p:cNvPr>
          <p:cNvSpPr txBox="1"/>
          <p:nvPr/>
        </p:nvSpPr>
        <p:spPr>
          <a:xfrm>
            <a:off x="8553449" y="3155924"/>
            <a:ext cx="3248025" cy="1938992"/>
          </a:xfrm>
          <a:prstGeom prst="rect">
            <a:avLst/>
          </a:prstGeom>
          <a:noFill/>
        </p:spPr>
        <p:txBody>
          <a:bodyPr wrap="square">
            <a:spAutoFit/>
          </a:bodyPr>
          <a:lstStyle/>
          <a:p>
            <a:r>
              <a:rPr lang="en-US" dirty="0">
                <a:solidFill>
                  <a:schemeClr val="bg1"/>
                </a:solidFill>
              </a:rPr>
              <a:t>As we pursue the cause of Zion, each of us should prayerfully consider whether we are doing … all that we should in the Lord’s eyes with respect to the poor and the needy. </a:t>
            </a:r>
          </a:p>
          <a:p>
            <a:r>
              <a:rPr lang="en-US" sz="1200" dirty="0">
                <a:solidFill>
                  <a:schemeClr val="bg1"/>
                </a:solidFill>
              </a:rPr>
              <a:t>Elder D. Todd Christofferson</a:t>
            </a:r>
          </a:p>
        </p:txBody>
      </p:sp>
      <p:pic>
        <p:nvPicPr>
          <p:cNvPr id="15" name="Picture 14">
            <a:extLst>
              <a:ext uri="{FF2B5EF4-FFF2-40B4-BE49-F238E27FC236}">
                <a16:creationId xmlns:a16="http://schemas.microsoft.com/office/drawing/2014/main" id="{4617E045-9692-F448-D69C-94F4CF9329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1920" y="1929193"/>
            <a:ext cx="817917" cy="1100138"/>
          </a:xfrm>
          <a:prstGeom prst="rect">
            <a:avLst/>
          </a:prstGeom>
        </p:spPr>
      </p:pic>
      <p:pic>
        <p:nvPicPr>
          <p:cNvPr id="16" name="Picture 15">
            <a:extLst>
              <a:ext uri="{FF2B5EF4-FFF2-40B4-BE49-F238E27FC236}">
                <a16:creationId xmlns:a16="http://schemas.microsoft.com/office/drawing/2014/main" id="{8DDEE2AD-2F78-C201-D383-29E6BFB0F4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9544" y="1929193"/>
            <a:ext cx="817917" cy="1100138"/>
          </a:xfrm>
          <a:prstGeom prst="rect">
            <a:avLst/>
          </a:prstGeom>
        </p:spPr>
      </p:pic>
      <p:pic>
        <p:nvPicPr>
          <p:cNvPr id="18" name="Picture 17">
            <a:extLst>
              <a:ext uri="{FF2B5EF4-FFF2-40B4-BE49-F238E27FC236}">
                <a16:creationId xmlns:a16="http://schemas.microsoft.com/office/drawing/2014/main" id="{85716249-2303-5226-1212-1E291400FC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87040" y="1929193"/>
            <a:ext cx="817917" cy="1100138"/>
          </a:xfrm>
          <a:prstGeom prst="rect">
            <a:avLst/>
          </a:prstGeom>
        </p:spPr>
      </p:pic>
      <p:sp>
        <p:nvSpPr>
          <p:cNvPr id="20" name="TextBox 19">
            <a:extLst>
              <a:ext uri="{FF2B5EF4-FFF2-40B4-BE49-F238E27FC236}">
                <a16:creationId xmlns:a16="http://schemas.microsoft.com/office/drawing/2014/main" id="{449B1FEB-DDAF-26B0-0E10-36C84CC2EAE2}"/>
              </a:ext>
            </a:extLst>
          </p:cNvPr>
          <p:cNvSpPr txBox="1"/>
          <p:nvPr/>
        </p:nvSpPr>
        <p:spPr>
          <a:xfrm>
            <a:off x="-1838" y="6488668"/>
            <a:ext cx="6097836" cy="369332"/>
          </a:xfrm>
          <a:prstGeom prst="rect">
            <a:avLst/>
          </a:prstGeom>
          <a:noFill/>
        </p:spPr>
        <p:txBody>
          <a:bodyPr wrap="square">
            <a:spAutoFit/>
          </a:bodyPr>
          <a:lstStyle/>
          <a:p>
            <a:r>
              <a:rPr lang="en-US" dirty="0">
                <a:solidFill>
                  <a:schemeClr val="bg1"/>
                </a:solidFill>
              </a:rPr>
              <a:t>Moses 7:18</a:t>
            </a:r>
          </a:p>
        </p:txBody>
      </p:sp>
      <p:sp>
        <p:nvSpPr>
          <p:cNvPr id="22" name="TextBox 21">
            <a:extLst>
              <a:ext uri="{FF2B5EF4-FFF2-40B4-BE49-F238E27FC236}">
                <a16:creationId xmlns:a16="http://schemas.microsoft.com/office/drawing/2014/main" id="{8D5E3676-AC3F-B0C8-EA5B-4B72EA81605A}"/>
              </a:ext>
            </a:extLst>
          </p:cNvPr>
          <p:cNvSpPr txBox="1"/>
          <p:nvPr/>
        </p:nvSpPr>
        <p:spPr>
          <a:xfrm>
            <a:off x="7891463" y="5298346"/>
            <a:ext cx="6125378" cy="923330"/>
          </a:xfrm>
          <a:prstGeom prst="rect">
            <a:avLst/>
          </a:prstGeom>
          <a:noFill/>
        </p:spPr>
        <p:txBody>
          <a:bodyPr wrap="square">
            <a:spAutoFit/>
          </a:bodyPr>
          <a:lstStyle/>
          <a:p>
            <a:r>
              <a:rPr lang="en-US" sz="5400" dirty="0">
                <a:solidFill>
                  <a:srgbClr val="FFFF00"/>
                </a:solidFill>
                <a:latin typeface="Berlin Sans FB" panose="020E0602020502020306" pitchFamily="34" charset="0"/>
                <a:cs typeface="Narkisim" panose="020E0502050101010101" pitchFamily="34" charset="-79"/>
              </a:rPr>
              <a:t>A Zion People</a:t>
            </a:r>
            <a:endParaRPr lang="en-US" sz="5400" dirty="0">
              <a:solidFill>
                <a:srgbClr val="FFFF00"/>
              </a:solidFill>
            </a:endParaRPr>
          </a:p>
        </p:txBody>
      </p:sp>
    </p:spTree>
    <p:extLst>
      <p:ext uri="{BB962C8B-B14F-4D97-AF65-F5344CB8AC3E}">
        <p14:creationId xmlns:p14="http://schemas.microsoft.com/office/powerpoint/2010/main" val="39391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P spid="12"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DA848-8F5F-97EB-087E-DC0DB9790C8B}"/>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FCC80D05-8375-36BE-80F0-7B9D1940ACC8}"/>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BC4E90C-B436-7C71-ED36-F4684D56A253}"/>
              </a:ext>
            </a:extLst>
          </p:cNvPr>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Unity in the Home</a:t>
            </a:r>
          </a:p>
        </p:txBody>
      </p:sp>
      <p:sp>
        <p:nvSpPr>
          <p:cNvPr id="20" name="TextBox 19">
            <a:extLst>
              <a:ext uri="{FF2B5EF4-FFF2-40B4-BE49-F238E27FC236}">
                <a16:creationId xmlns:a16="http://schemas.microsoft.com/office/drawing/2014/main" id="{AC130C3D-2BD2-829C-1EB8-E3B86D935B80}"/>
              </a:ext>
            </a:extLst>
          </p:cNvPr>
          <p:cNvSpPr txBox="1"/>
          <p:nvPr/>
        </p:nvSpPr>
        <p:spPr>
          <a:xfrm>
            <a:off x="-1838" y="6488668"/>
            <a:ext cx="6097836" cy="369332"/>
          </a:xfrm>
          <a:prstGeom prst="rect">
            <a:avLst/>
          </a:prstGeom>
          <a:noFill/>
        </p:spPr>
        <p:txBody>
          <a:bodyPr wrap="square">
            <a:spAutoFit/>
          </a:bodyPr>
          <a:lstStyle/>
          <a:p>
            <a:r>
              <a:rPr lang="en-US" dirty="0">
                <a:solidFill>
                  <a:schemeClr val="bg1"/>
                </a:solidFill>
              </a:rPr>
              <a:t>Moses 7:18</a:t>
            </a:r>
          </a:p>
        </p:txBody>
      </p:sp>
      <p:grpSp>
        <p:nvGrpSpPr>
          <p:cNvPr id="30" name="Group 29">
            <a:extLst>
              <a:ext uri="{FF2B5EF4-FFF2-40B4-BE49-F238E27FC236}">
                <a16:creationId xmlns:a16="http://schemas.microsoft.com/office/drawing/2014/main" id="{60D8ED93-0E61-09A5-5AE1-30A665A6F029}"/>
              </a:ext>
            </a:extLst>
          </p:cNvPr>
          <p:cNvGrpSpPr/>
          <p:nvPr/>
        </p:nvGrpSpPr>
        <p:grpSpPr>
          <a:xfrm>
            <a:off x="547348" y="975010"/>
            <a:ext cx="3730301" cy="4701297"/>
            <a:chOff x="547348" y="975010"/>
            <a:chExt cx="3730301" cy="4701297"/>
          </a:xfrm>
        </p:grpSpPr>
        <p:sp>
          <p:nvSpPr>
            <p:cNvPr id="4" name="TextBox 3">
              <a:extLst>
                <a:ext uri="{FF2B5EF4-FFF2-40B4-BE49-F238E27FC236}">
                  <a16:creationId xmlns:a16="http://schemas.microsoft.com/office/drawing/2014/main" id="{3EBA80B7-006F-3D0C-A98A-57CEA45306B6}"/>
                </a:ext>
              </a:extLst>
            </p:cNvPr>
            <p:cNvSpPr txBox="1"/>
            <p:nvPr/>
          </p:nvSpPr>
          <p:spPr>
            <a:xfrm>
              <a:off x="547348" y="5306975"/>
              <a:ext cx="3730301" cy="369332"/>
            </a:xfrm>
            <a:prstGeom prst="rect">
              <a:avLst/>
            </a:prstGeom>
            <a:noFill/>
          </p:spPr>
          <p:txBody>
            <a:bodyPr wrap="square">
              <a:spAutoFit/>
            </a:bodyPr>
            <a:lstStyle/>
            <a:p>
              <a:r>
                <a:rPr lang="en-US" dirty="0">
                  <a:solidFill>
                    <a:schemeClr val="bg1"/>
                  </a:solidFill>
                </a:rPr>
                <a:t>B</a:t>
              </a:r>
              <a:r>
                <a:rPr lang="en-US" b="0" i="0" dirty="0">
                  <a:solidFill>
                    <a:schemeClr val="bg1"/>
                  </a:solidFill>
                  <a:effectLst/>
                </a:rPr>
                <a:t>ecome unified in heart and in mind</a:t>
              </a:r>
              <a:endParaRPr lang="en-US" dirty="0">
                <a:solidFill>
                  <a:schemeClr val="bg1"/>
                </a:solidFill>
              </a:endParaRPr>
            </a:p>
          </p:txBody>
        </p:sp>
        <p:pic>
          <p:nvPicPr>
            <p:cNvPr id="11" name="Picture 10">
              <a:extLst>
                <a:ext uri="{FF2B5EF4-FFF2-40B4-BE49-F238E27FC236}">
                  <a16:creationId xmlns:a16="http://schemas.microsoft.com/office/drawing/2014/main" id="{57BEB27D-AC98-D7D8-9C56-AD9A6516AB4D}"/>
                </a:ext>
              </a:extLst>
            </p:cNvPr>
            <p:cNvPicPr>
              <a:picLocks noChangeAspect="1"/>
            </p:cNvPicPr>
            <p:nvPr/>
          </p:nvPicPr>
          <p:blipFill>
            <a:blip r:embed="rId3"/>
            <a:srcRect l="2597"/>
            <a:stretch>
              <a:fillRect/>
            </a:stretch>
          </p:blipFill>
          <p:spPr>
            <a:xfrm>
              <a:off x="694063" y="975010"/>
              <a:ext cx="3312584" cy="4258269"/>
            </a:xfrm>
            <a:prstGeom prst="rect">
              <a:avLst/>
            </a:prstGeom>
          </p:spPr>
        </p:pic>
      </p:grpSp>
      <p:grpSp>
        <p:nvGrpSpPr>
          <p:cNvPr id="31" name="Group 30">
            <a:extLst>
              <a:ext uri="{FF2B5EF4-FFF2-40B4-BE49-F238E27FC236}">
                <a16:creationId xmlns:a16="http://schemas.microsoft.com/office/drawing/2014/main" id="{CBCB5E3F-7CA9-781C-DFCD-71A62F9869AA}"/>
              </a:ext>
            </a:extLst>
          </p:cNvPr>
          <p:cNvGrpSpPr/>
          <p:nvPr/>
        </p:nvGrpSpPr>
        <p:grpSpPr>
          <a:xfrm>
            <a:off x="4398838" y="1191438"/>
            <a:ext cx="4090405" cy="2989975"/>
            <a:chOff x="4398838" y="1191438"/>
            <a:chExt cx="4090405" cy="2989975"/>
          </a:xfrm>
        </p:grpSpPr>
        <p:pic>
          <p:nvPicPr>
            <p:cNvPr id="19" name="Picture 18">
              <a:extLst>
                <a:ext uri="{FF2B5EF4-FFF2-40B4-BE49-F238E27FC236}">
                  <a16:creationId xmlns:a16="http://schemas.microsoft.com/office/drawing/2014/main" id="{94701CC9-5FE5-90BE-5B3F-4539130C6E1E}"/>
                </a:ext>
              </a:extLst>
            </p:cNvPr>
            <p:cNvPicPr>
              <a:picLocks noChangeAspect="1"/>
            </p:cNvPicPr>
            <p:nvPr/>
          </p:nvPicPr>
          <p:blipFill>
            <a:blip r:embed="rId4"/>
            <a:stretch>
              <a:fillRect/>
            </a:stretch>
          </p:blipFill>
          <p:spPr>
            <a:xfrm>
              <a:off x="4398838" y="1191438"/>
              <a:ext cx="4090405" cy="2597960"/>
            </a:xfrm>
            <a:prstGeom prst="rect">
              <a:avLst/>
            </a:prstGeom>
          </p:spPr>
        </p:pic>
        <p:sp>
          <p:nvSpPr>
            <p:cNvPr id="28" name="TextBox 27">
              <a:extLst>
                <a:ext uri="{FF2B5EF4-FFF2-40B4-BE49-F238E27FC236}">
                  <a16:creationId xmlns:a16="http://schemas.microsoft.com/office/drawing/2014/main" id="{AA7FB6BE-FA30-602C-05BE-EBE61C0A0747}"/>
                </a:ext>
              </a:extLst>
            </p:cNvPr>
            <p:cNvSpPr txBox="1"/>
            <p:nvPr/>
          </p:nvSpPr>
          <p:spPr>
            <a:xfrm>
              <a:off x="4913523" y="3812081"/>
              <a:ext cx="2671770" cy="369332"/>
            </a:xfrm>
            <a:prstGeom prst="rect">
              <a:avLst/>
            </a:prstGeom>
            <a:noFill/>
          </p:spPr>
          <p:txBody>
            <a:bodyPr wrap="square">
              <a:spAutoFit/>
            </a:bodyPr>
            <a:lstStyle/>
            <a:p>
              <a:pPr algn="ctr"/>
              <a:r>
                <a:rPr lang="en-US" b="0" i="0" dirty="0">
                  <a:solidFill>
                    <a:schemeClr val="bg1"/>
                  </a:solidFill>
                  <a:effectLst/>
                </a:rPr>
                <a:t> </a:t>
              </a:r>
              <a:r>
                <a:rPr lang="en-US" dirty="0">
                  <a:solidFill>
                    <a:schemeClr val="bg1"/>
                  </a:solidFill>
                </a:rPr>
                <a:t>D</a:t>
              </a:r>
              <a:r>
                <a:rPr lang="en-US" b="0" i="0" dirty="0">
                  <a:solidFill>
                    <a:schemeClr val="bg1"/>
                  </a:solidFill>
                  <a:effectLst/>
                </a:rPr>
                <a:t>well in righteousness</a:t>
              </a:r>
              <a:endParaRPr lang="en-US" dirty="0">
                <a:solidFill>
                  <a:schemeClr val="bg1"/>
                </a:solidFill>
              </a:endParaRPr>
            </a:p>
          </p:txBody>
        </p:sp>
      </p:grpSp>
      <p:grpSp>
        <p:nvGrpSpPr>
          <p:cNvPr id="32" name="Group 31">
            <a:extLst>
              <a:ext uri="{FF2B5EF4-FFF2-40B4-BE49-F238E27FC236}">
                <a16:creationId xmlns:a16="http://schemas.microsoft.com/office/drawing/2014/main" id="{908381AD-1F8F-B239-CA7F-D7D221EFA49C}"/>
              </a:ext>
            </a:extLst>
          </p:cNvPr>
          <p:cNvGrpSpPr/>
          <p:nvPr/>
        </p:nvGrpSpPr>
        <p:grpSpPr>
          <a:xfrm>
            <a:off x="7914352" y="3828090"/>
            <a:ext cx="4040787" cy="2850914"/>
            <a:chOff x="7914352" y="3828090"/>
            <a:chExt cx="4040787" cy="2850914"/>
          </a:xfrm>
        </p:grpSpPr>
        <p:pic>
          <p:nvPicPr>
            <p:cNvPr id="27" name="Picture 26">
              <a:extLst>
                <a:ext uri="{FF2B5EF4-FFF2-40B4-BE49-F238E27FC236}">
                  <a16:creationId xmlns:a16="http://schemas.microsoft.com/office/drawing/2014/main" id="{7809C5F5-7141-2B17-C6D0-4B0BE8CC6175}"/>
                </a:ext>
              </a:extLst>
            </p:cNvPr>
            <p:cNvPicPr>
              <a:picLocks noChangeAspect="1"/>
            </p:cNvPicPr>
            <p:nvPr/>
          </p:nvPicPr>
          <p:blipFill>
            <a:blip r:embed="rId5"/>
            <a:stretch>
              <a:fillRect/>
            </a:stretch>
          </p:blipFill>
          <p:spPr>
            <a:xfrm>
              <a:off x="7914352" y="4236115"/>
              <a:ext cx="4040787" cy="2442889"/>
            </a:xfrm>
            <a:prstGeom prst="rect">
              <a:avLst/>
            </a:prstGeom>
          </p:spPr>
        </p:pic>
        <p:sp>
          <p:nvSpPr>
            <p:cNvPr id="29" name="TextBox 28">
              <a:extLst>
                <a:ext uri="{FF2B5EF4-FFF2-40B4-BE49-F238E27FC236}">
                  <a16:creationId xmlns:a16="http://schemas.microsoft.com/office/drawing/2014/main" id="{7D608CCF-D583-6423-8953-8B7479E19A18}"/>
                </a:ext>
              </a:extLst>
            </p:cNvPr>
            <p:cNvSpPr txBox="1"/>
            <p:nvPr/>
          </p:nvSpPr>
          <p:spPr>
            <a:xfrm>
              <a:off x="8009262" y="3828090"/>
              <a:ext cx="3945877" cy="369332"/>
            </a:xfrm>
            <a:prstGeom prst="rect">
              <a:avLst/>
            </a:prstGeom>
            <a:noFill/>
          </p:spPr>
          <p:txBody>
            <a:bodyPr wrap="square">
              <a:spAutoFit/>
            </a:bodyPr>
            <a:lstStyle/>
            <a:p>
              <a:pPr algn="ctr"/>
              <a:r>
                <a:rPr lang="en-US" dirty="0">
                  <a:solidFill>
                    <a:schemeClr val="bg1"/>
                  </a:solidFill>
                </a:rPr>
                <a:t>C</a:t>
              </a:r>
              <a:r>
                <a:rPr lang="en-US" b="0" i="0" dirty="0">
                  <a:solidFill>
                    <a:schemeClr val="bg1"/>
                  </a:solidFill>
                  <a:effectLst/>
                </a:rPr>
                <a:t>are more effectively for one another.</a:t>
              </a:r>
              <a:endParaRPr lang="en-US" dirty="0">
                <a:solidFill>
                  <a:schemeClr val="bg1"/>
                </a:solidFill>
              </a:endParaRPr>
            </a:p>
          </p:txBody>
        </p:sp>
      </p:grpSp>
    </p:spTree>
    <p:extLst>
      <p:ext uri="{BB962C8B-B14F-4D97-AF65-F5344CB8AC3E}">
        <p14:creationId xmlns:p14="http://schemas.microsoft.com/office/powerpoint/2010/main" val="372171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7D38-33B4-CB02-2D7B-065E57E372F7}"/>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8B43FB49-0A06-9A56-A470-22C9B5CCC969}"/>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613999-2474-8953-3811-2C5FED6678A5}"/>
              </a:ext>
            </a:extLst>
          </p:cNvPr>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4 Nephi 1—Thirty and Sixth Year</a:t>
            </a:r>
          </a:p>
        </p:txBody>
      </p:sp>
      <p:sp>
        <p:nvSpPr>
          <p:cNvPr id="20" name="TextBox 19">
            <a:extLst>
              <a:ext uri="{FF2B5EF4-FFF2-40B4-BE49-F238E27FC236}">
                <a16:creationId xmlns:a16="http://schemas.microsoft.com/office/drawing/2014/main" id="{F53445E7-EB94-3F9C-A929-8D01DC7FDBD0}"/>
              </a:ext>
            </a:extLst>
          </p:cNvPr>
          <p:cNvSpPr txBox="1"/>
          <p:nvPr/>
        </p:nvSpPr>
        <p:spPr>
          <a:xfrm>
            <a:off x="-1838" y="6488668"/>
            <a:ext cx="6097836" cy="369332"/>
          </a:xfrm>
          <a:prstGeom prst="rect">
            <a:avLst/>
          </a:prstGeom>
          <a:noFill/>
        </p:spPr>
        <p:txBody>
          <a:bodyPr wrap="square">
            <a:spAutoFit/>
          </a:bodyPr>
          <a:lstStyle/>
          <a:p>
            <a:r>
              <a:rPr lang="en-US" dirty="0">
                <a:solidFill>
                  <a:schemeClr val="bg1"/>
                </a:solidFill>
              </a:rPr>
              <a:t>4 Nephi 1-3</a:t>
            </a:r>
          </a:p>
        </p:txBody>
      </p:sp>
      <p:sp>
        <p:nvSpPr>
          <p:cNvPr id="3" name="TextBox 2">
            <a:extLst>
              <a:ext uri="{FF2B5EF4-FFF2-40B4-BE49-F238E27FC236}">
                <a16:creationId xmlns:a16="http://schemas.microsoft.com/office/drawing/2014/main" id="{AE255D24-E7E3-B3BB-8D2B-F18F18334D4A}"/>
              </a:ext>
            </a:extLst>
          </p:cNvPr>
          <p:cNvSpPr txBox="1"/>
          <p:nvPr/>
        </p:nvSpPr>
        <p:spPr>
          <a:xfrm>
            <a:off x="319490" y="771549"/>
            <a:ext cx="6125378" cy="923330"/>
          </a:xfrm>
          <a:prstGeom prst="rect">
            <a:avLst/>
          </a:prstGeom>
          <a:noFill/>
        </p:spPr>
        <p:txBody>
          <a:bodyPr wrap="square">
            <a:spAutoFit/>
          </a:bodyPr>
          <a:lstStyle/>
          <a:p>
            <a:r>
              <a:rPr lang="en-US" b="0" i="1" dirty="0">
                <a:solidFill>
                  <a:schemeClr val="bg1"/>
                </a:solidFill>
                <a:effectLst/>
                <a:latin typeface="Calibri" panose="020F0502020204030204" pitchFamily="34" charset="0"/>
              </a:rPr>
              <a:t>The Nephites and the Lamanites are all converted unto the Lord—They have all things in common, work miracles, and prosper in the land—</a:t>
            </a:r>
            <a:endParaRPr lang="en-US" dirty="0">
              <a:solidFill>
                <a:schemeClr val="bg1"/>
              </a:solidFill>
            </a:endParaRPr>
          </a:p>
        </p:txBody>
      </p:sp>
      <p:sp>
        <p:nvSpPr>
          <p:cNvPr id="6" name="TextBox 5">
            <a:extLst>
              <a:ext uri="{FF2B5EF4-FFF2-40B4-BE49-F238E27FC236}">
                <a16:creationId xmlns:a16="http://schemas.microsoft.com/office/drawing/2014/main" id="{C6B0921B-5288-E5D9-0129-B055ACC8F97E}"/>
              </a:ext>
            </a:extLst>
          </p:cNvPr>
          <p:cNvSpPr txBox="1"/>
          <p:nvPr/>
        </p:nvSpPr>
        <p:spPr>
          <a:xfrm>
            <a:off x="6649266" y="2502849"/>
            <a:ext cx="4643022" cy="2739211"/>
          </a:xfrm>
          <a:prstGeom prst="rect">
            <a:avLst/>
          </a:prstGeom>
          <a:noFill/>
        </p:spPr>
        <p:txBody>
          <a:bodyPr wrap="square">
            <a:spAutoFit/>
          </a:bodyPr>
          <a:lstStyle/>
          <a:p>
            <a:pPr algn="l" fontAlgn="base">
              <a:spcAft>
                <a:spcPts val="1200"/>
              </a:spcAft>
              <a:buNone/>
            </a:pPr>
            <a:r>
              <a:rPr lang="en-US" b="0" i="1" dirty="0">
                <a:solidFill>
                  <a:srgbClr val="FFFF00"/>
                </a:solidFill>
                <a:effectLst/>
                <a:latin typeface="Calibri" panose="020F0502020204030204" pitchFamily="34" charset="0"/>
              </a:rPr>
              <a:t> …the people were all converted unto the Lord, upon all the face of the land, both Nephites and Lamanites, and there were no contentions and disputations among them, and every man did deal justly one with another.</a:t>
            </a:r>
          </a:p>
          <a:p>
            <a:pPr algn="l" fontAlgn="base">
              <a:spcAft>
                <a:spcPts val="1200"/>
              </a:spcAft>
            </a:pPr>
            <a:r>
              <a:rPr lang="en-US" b="0" i="1" dirty="0">
                <a:solidFill>
                  <a:srgbClr val="FFFF00"/>
                </a:solidFill>
                <a:effectLst/>
                <a:latin typeface="Calibri" panose="020F0502020204030204" pitchFamily="34" charset="0"/>
              </a:rPr>
              <a:t>And they had all things common among them; therefore there were not rich and poor, bond and free, but they were all made free, and partakers of the heavenly gift.</a:t>
            </a:r>
          </a:p>
        </p:txBody>
      </p:sp>
      <p:pic>
        <p:nvPicPr>
          <p:cNvPr id="8" name="Picture 2" descr="reload">
            <a:extLst>
              <a:ext uri="{FF2B5EF4-FFF2-40B4-BE49-F238E27FC236}">
                <a16:creationId xmlns:a16="http://schemas.microsoft.com/office/drawing/2014/main" id="{268900A4-1368-6154-8644-DA4A3B8B1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851" y="1770263"/>
            <a:ext cx="4643021" cy="4643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42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E2831-A2C1-1213-091F-B56E50D338AE}"/>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8E25F314-C80B-9498-A326-EBCC2345CE3B}"/>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C9E4BDB-3178-8CE8-FA05-4BBC2F8FB265}"/>
              </a:ext>
            </a:extLst>
          </p:cNvPr>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The Earth’s History</a:t>
            </a:r>
          </a:p>
        </p:txBody>
      </p:sp>
      <p:sp>
        <p:nvSpPr>
          <p:cNvPr id="20" name="TextBox 19">
            <a:extLst>
              <a:ext uri="{FF2B5EF4-FFF2-40B4-BE49-F238E27FC236}">
                <a16:creationId xmlns:a16="http://schemas.microsoft.com/office/drawing/2014/main" id="{CCCBEAFB-C325-B0D5-B6C9-1D937E55BAC0}"/>
              </a:ext>
            </a:extLst>
          </p:cNvPr>
          <p:cNvSpPr txBox="1"/>
          <p:nvPr/>
        </p:nvSpPr>
        <p:spPr>
          <a:xfrm>
            <a:off x="-1838" y="6488668"/>
            <a:ext cx="6097836" cy="369332"/>
          </a:xfrm>
          <a:prstGeom prst="rect">
            <a:avLst/>
          </a:prstGeom>
          <a:noFill/>
        </p:spPr>
        <p:txBody>
          <a:bodyPr wrap="square">
            <a:spAutoFit/>
          </a:bodyPr>
          <a:lstStyle/>
          <a:p>
            <a:r>
              <a:rPr lang="en-US" dirty="0">
                <a:solidFill>
                  <a:schemeClr val="bg1"/>
                </a:solidFill>
              </a:rPr>
              <a:t>Moses 7:22</a:t>
            </a:r>
          </a:p>
        </p:txBody>
      </p:sp>
      <p:sp>
        <p:nvSpPr>
          <p:cNvPr id="4" name="TextBox 3">
            <a:extLst>
              <a:ext uri="{FF2B5EF4-FFF2-40B4-BE49-F238E27FC236}">
                <a16:creationId xmlns:a16="http://schemas.microsoft.com/office/drawing/2014/main" id="{A6D14623-11E0-BC95-7652-26A07BD129E1}"/>
              </a:ext>
            </a:extLst>
          </p:cNvPr>
          <p:cNvSpPr txBox="1"/>
          <p:nvPr/>
        </p:nvSpPr>
        <p:spPr>
          <a:xfrm>
            <a:off x="594911" y="1610296"/>
            <a:ext cx="6125378" cy="1384995"/>
          </a:xfrm>
          <a:prstGeom prst="rect">
            <a:avLst/>
          </a:prstGeom>
          <a:noFill/>
        </p:spPr>
        <p:txBody>
          <a:bodyPr wrap="square">
            <a:spAutoFit/>
          </a:bodyPr>
          <a:lstStyle/>
          <a:p>
            <a:r>
              <a:rPr lang="en-US" sz="2800" b="0" i="0" dirty="0">
                <a:solidFill>
                  <a:schemeClr val="bg1"/>
                </a:solidFill>
                <a:effectLst/>
              </a:rPr>
              <a:t>The Lord showed Enoch a vision of the earth’s history from his own day to the Millennium.</a:t>
            </a:r>
            <a:endParaRPr lang="en-US" sz="2800" dirty="0">
              <a:solidFill>
                <a:schemeClr val="bg1"/>
              </a:solidFill>
            </a:endParaRPr>
          </a:p>
        </p:txBody>
      </p:sp>
      <p:pic>
        <p:nvPicPr>
          <p:cNvPr id="5" name="Picture 2" descr="Happy Earth GIFs - Find &amp; Share on GIPHY">
            <a:extLst>
              <a:ext uri="{FF2B5EF4-FFF2-40B4-BE49-F238E27FC236}">
                <a16:creationId xmlns:a16="http://schemas.microsoft.com/office/drawing/2014/main" id="{AE235139-9279-90FE-5851-55F3358D7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900" y="1559238"/>
            <a:ext cx="4257101" cy="4257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74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City Taken to Heaven</a:t>
            </a:r>
          </a:p>
        </p:txBody>
      </p:sp>
      <p:sp>
        <p:nvSpPr>
          <p:cNvPr id="14" name="Rectangle 13"/>
          <p:cNvSpPr/>
          <p:nvPr/>
        </p:nvSpPr>
        <p:spPr>
          <a:xfrm>
            <a:off x="354486" y="1163908"/>
            <a:ext cx="5593619" cy="4832092"/>
          </a:xfrm>
          <a:prstGeom prst="rect">
            <a:avLst/>
          </a:prstGeom>
        </p:spPr>
        <p:txBody>
          <a:bodyPr wrap="square">
            <a:spAutoFit/>
          </a:bodyPr>
          <a:lstStyle/>
          <a:p>
            <a:r>
              <a:rPr lang="en-US" sz="2800" dirty="0">
                <a:solidFill>
                  <a:schemeClr val="bg1"/>
                </a:solidFill>
              </a:rPr>
              <a:t> Enoch saw in a vision that the city would eventually be taken up to heaven because of the righteousness of his people. </a:t>
            </a:r>
          </a:p>
          <a:p>
            <a:endParaRPr lang="en-US" sz="2800" dirty="0">
              <a:solidFill>
                <a:schemeClr val="bg1"/>
              </a:solidFill>
            </a:endParaRPr>
          </a:p>
          <a:p>
            <a:r>
              <a:rPr lang="en-US" sz="2800" dirty="0">
                <a:solidFill>
                  <a:schemeClr val="bg1"/>
                </a:solidFill>
              </a:rPr>
              <a:t>Enoch and his people were translated—in other words, their bodies were changed so they would be free of physical pain and would not experience death until the time of their resurrection.</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7:19-21</a:t>
            </a:r>
            <a:endParaRPr lang="en-US" dirty="0">
              <a:solidFill>
                <a:schemeClr val="bg1"/>
              </a:solidFill>
            </a:endParaRPr>
          </a:p>
        </p:txBody>
      </p:sp>
      <p:pic>
        <p:nvPicPr>
          <p:cNvPr id="14338" name="Picture 2" descr="https://encrypted-tbn3.gstatic.com/images?q=tbn:ANd9GcTVzYO6unb3NOTolprjk2Ft3lI8ZQjUMJXXxXENHOkSF5l7UohOOA"/>
          <p:cNvPicPr>
            <a:picLocks noChangeAspect="1" noChangeArrowheads="1"/>
          </p:cNvPicPr>
          <p:nvPr/>
        </p:nvPicPr>
        <p:blipFill rotWithShape="1">
          <a:blip r:embed="rId3">
            <a:extLst>
              <a:ext uri="{28A0092B-C50C-407E-A947-70E740481C1C}">
                <a14:useLocalDpi xmlns:a14="http://schemas.microsoft.com/office/drawing/2010/main" val="0"/>
              </a:ext>
            </a:extLst>
          </a:blip>
          <a:srcRect t="1542" r="22651" b="30904"/>
          <a:stretch/>
        </p:blipFill>
        <p:spPr bwMode="auto">
          <a:xfrm>
            <a:off x="5966072" y="1655998"/>
            <a:ext cx="5739874" cy="31242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915210" y="5069669"/>
            <a:ext cx="6096000" cy="1384995"/>
          </a:xfrm>
          <a:prstGeom prst="rect">
            <a:avLst/>
          </a:prstGeom>
        </p:spPr>
        <p:txBody>
          <a:bodyPr>
            <a:spAutoFit/>
          </a:bodyPr>
          <a:lstStyle/>
          <a:p>
            <a:r>
              <a:rPr lang="en-US" b="0" i="0" dirty="0">
                <a:solidFill>
                  <a:srgbClr val="FFFF00"/>
                </a:solidFill>
                <a:effectLst/>
                <a:latin typeface="Calibri" panose="020F0502020204030204" pitchFamily="34" charset="0"/>
              </a:rPr>
              <a:t>Enoch’s city had two names, </a:t>
            </a:r>
            <a:r>
              <a:rPr lang="en-US" b="0" i="1" dirty="0">
                <a:solidFill>
                  <a:srgbClr val="FFFF00"/>
                </a:solidFill>
                <a:effectLst/>
                <a:latin typeface="Calibri" panose="020F0502020204030204" pitchFamily="34" charset="0"/>
              </a:rPr>
              <a:t>Zion</a:t>
            </a:r>
            <a:r>
              <a:rPr lang="en-US" b="0" i="0" dirty="0">
                <a:solidFill>
                  <a:srgbClr val="FFFF00"/>
                </a:solidFill>
                <a:effectLst/>
                <a:latin typeface="Calibri" panose="020F0502020204030204" pitchFamily="34" charset="0"/>
              </a:rPr>
              <a:t> and </a:t>
            </a:r>
            <a:r>
              <a:rPr lang="en-US" b="0" i="1" dirty="0">
                <a:solidFill>
                  <a:srgbClr val="FFFF00"/>
                </a:solidFill>
                <a:effectLst/>
                <a:latin typeface="Calibri" panose="020F0502020204030204" pitchFamily="34" charset="0"/>
              </a:rPr>
              <a:t>City of Holiness. </a:t>
            </a:r>
            <a:r>
              <a:rPr lang="en-US" b="0" i="0" dirty="0">
                <a:solidFill>
                  <a:srgbClr val="FFFF00"/>
                </a:solidFill>
                <a:effectLst/>
                <a:latin typeface="Calibri" panose="020F0502020204030204" pitchFamily="34" charset="0"/>
              </a:rPr>
              <a:t>The second name becomes more meaningful when we remember that Heavenly Father’s name in the language of Adam is </a:t>
            </a:r>
            <a:r>
              <a:rPr lang="en-US" b="0" i="1" dirty="0">
                <a:solidFill>
                  <a:srgbClr val="FFFF00"/>
                </a:solidFill>
                <a:effectLst/>
                <a:latin typeface="Calibri" panose="020F0502020204030204" pitchFamily="34" charset="0"/>
              </a:rPr>
              <a:t>Man of Holiness </a:t>
            </a:r>
          </a:p>
          <a:p>
            <a:r>
              <a:rPr lang="en-US" sz="1200" dirty="0">
                <a:solidFill>
                  <a:srgbClr val="FFFF00"/>
                </a:solidFill>
                <a:latin typeface="Calibri" panose="020F0502020204030204" pitchFamily="34" charset="0"/>
              </a:rPr>
              <a:t>Institute Manual</a:t>
            </a:r>
            <a:endParaRPr lang="en-US" sz="1200" dirty="0">
              <a:solidFill>
                <a:srgbClr val="FFFF00"/>
              </a:solidFill>
            </a:endParaRPr>
          </a:p>
        </p:txBody>
      </p:sp>
    </p:spTree>
    <p:extLst>
      <p:ext uri="{BB962C8B-B14F-4D97-AF65-F5344CB8AC3E}">
        <p14:creationId xmlns:p14="http://schemas.microsoft.com/office/powerpoint/2010/main" val="18887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28A41-345E-74D8-644B-1D2E7E0491F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B835D3-A03E-01D8-351F-2BCF1B99C3D7}"/>
              </a:ext>
            </a:extLst>
          </p:cNvPr>
          <p:cNvPicPr>
            <a:picLocks noChangeAspect="1"/>
          </p:cNvPicPr>
          <p:nvPr/>
        </p:nvPicPr>
        <p:blipFill>
          <a:blip r:embed="rId2"/>
          <a:stretch>
            <a:fillRect/>
          </a:stretch>
        </p:blipFill>
        <p:spPr>
          <a:xfrm>
            <a:off x="0" y="0"/>
            <a:ext cx="12192000" cy="6873232"/>
          </a:xfrm>
          <a:prstGeom prst="rect">
            <a:avLst/>
          </a:prstGeom>
        </p:spPr>
      </p:pic>
      <p:sp>
        <p:nvSpPr>
          <p:cNvPr id="7" name="TextBox 6">
            <a:extLst>
              <a:ext uri="{FF2B5EF4-FFF2-40B4-BE49-F238E27FC236}">
                <a16:creationId xmlns:a16="http://schemas.microsoft.com/office/drawing/2014/main" id="{AE0F68AB-427D-B86C-451E-A4B79E443D72}"/>
              </a:ext>
            </a:extLst>
          </p:cNvPr>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“Residue of People”</a:t>
            </a:r>
          </a:p>
        </p:txBody>
      </p:sp>
      <p:sp>
        <p:nvSpPr>
          <p:cNvPr id="14" name="Rectangle 13">
            <a:extLst>
              <a:ext uri="{FF2B5EF4-FFF2-40B4-BE49-F238E27FC236}">
                <a16:creationId xmlns:a16="http://schemas.microsoft.com/office/drawing/2014/main" id="{E549DEE7-A9D7-1F35-F03C-383FED92B95D}"/>
              </a:ext>
            </a:extLst>
          </p:cNvPr>
          <p:cNvSpPr/>
          <p:nvPr/>
        </p:nvSpPr>
        <p:spPr>
          <a:xfrm>
            <a:off x="502381" y="1387081"/>
            <a:ext cx="5593619" cy="1754326"/>
          </a:xfrm>
          <a:prstGeom prst="rect">
            <a:avLst/>
          </a:prstGeom>
        </p:spPr>
        <p:txBody>
          <a:bodyPr wrap="square">
            <a:spAutoFit/>
          </a:bodyPr>
          <a:lstStyle/>
          <a:p>
            <a:r>
              <a:rPr lang="en-US" sz="3600" dirty="0">
                <a:solidFill>
                  <a:schemeClr val="bg1"/>
                </a:solidFill>
              </a:rPr>
              <a:t>Those people who were left on the earth because they would not follow the Savior.</a:t>
            </a:r>
          </a:p>
        </p:txBody>
      </p:sp>
      <p:sp>
        <p:nvSpPr>
          <p:cNvPr id="6" name="Rectangle 5">
            <a:extLst>
              <a:ext uri="{FF2B5EF4-FFF2-40B4-BE49-F238E27FC236}">
                <a16:creationId xmlns:a16="http://schemas.microsoft.com/office/drawing/2014/main" id="{5118CB39-CCED-302F-53D3-2824E8E73593}"/>
              </a:ext>
            </a:extLst>
          </p:cNvPr>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7:22</a:t>
            </a:r>
            <a:endParaRPr lang="en-US" dirty="0">
              <a:solidFill>
                <a:schemeClr val="bg1"/>
              </a:solidFill>
            </a:endParaRPr>
          </a:p>
        </p:txBody>
      </p:sp>
    </p:spTree>
    <p:extLst>
      <p:ext uri="{BB962C8B-B14F-4D97-AF65-F5344CB8AC3E}">
        <p14:creationId xmlns:p14="http://schemas.microsoft.com/office/powerpoint/2010/main" val="278261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Chains of Darkness</a:t>
            </a:r>
          </a:p>
        </p:txBody>
      </p:sp>
      <p:sp>
        <p:nvSpPr>
          <p:cNvPr id="14" name="Rectangle 13"/>
          <p:cNvSpPr/>
          <p:nvPr/>
        </p:nvSpPr>
        <p:spPr>
          <a:xfrm>
            <a:off x="1770519" y="1219820"/>
            <a:ext cx="5367329" cy="3108543"/>
          </a:xfrm>
          <a:prstGeom prst="rect">
            <a:avLst/>
          </a:prstGeom>
        </p:spPr>
        <p:txBody>
          <a:bodyPr wrap="square">
            <a:spAutoFit/>
          </a:bodyPr>
          <a:lstStyle/>
          <a:p>
            <a:pPr fontAlgn="base"/>
            <a:r>
              <a:rPr lang="en-US" sz="2800" dirty="0">
                <a:solidFill>
                  <a:srgbClr val="FFFF00"/>
                </a:solidFill>
              </a:rPr>
              <a:t>What did Enoch learn about Satan?</a:t>
            </a:r>
          </a:p>
          <a:p>
            <a:pPr fontAlgn="base"/>
            <a:endParaRPr lang="en-US" sz="2800" dirty="0">
              <a:solidFill>
                <a:srgbClr val="FFFF00"/>
              </a:solidFill>
            </a:endParaRPr>
          </a:p>
          <a:p>
            <a:pPr fontAlgn="base"/>
            <a:r>
              <a:rPr lang="en-US" sz="2800" dirty="0">
                <a:solidFill>
                  <a:srgbClr val="FFFF00"/>
                </a:solidFill>
              </a:rPr>
              <a:t>What do you think the “great chain in his hand” represents?</a:t>
            </a:r>
          </a:p>
          <a:p>
            <a:pPr fontAlgn="base"/>
            <a:endParaRPr lang="en-US" sz="2800" dirty="0">
              <a:solidFill>
                <a:srgbClr val="FFFF00"/>
              </a:solidFill>
            </a:endParaRPr>
          </a:p>
          <a:p>
            <a:pPr fontAlgn="base"/>
            <a:r>
              <a:rPr lang="en-US" sz="2800" dirty="0">
                <a:solidFill>
                  <a:srgbClr val="FFFF00"/>
                </a:solidFill>
              </a:rPr>
              <a:t>Why do you think Satan and his followers laughed and rejoiced?</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7:26-36</a:t>
            </a:r>
            <a:endParaRPr lang="en-US" dirty="0">
              <a:solidFill>
                <a:schemeClr val="bg1"/>
              </a:solidFill>
            </a:endParaRPr>
          </a:p>
        </p:txBody>
      </p:sp>
      <p:pic>
        <p:nvPicPr>
          <p:cNvPr id="8" name="Picture 2" descr="http://www.uni.edu/becker/anImated%20question%20mark%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525" y="1757214"/>
            <a:ext cx="1327840" cy="22537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88772" y="4776242"/>
            <a:ext cx="9037320" cy="1754326"/>
          </a:xfrm>
          <a:prstGeom prst="rect">
            <a:avLst/>
          </a:prstGeom>
        </p:spPr>
        <p:txBody>
          <a:bodyPr wrap="square">
            <a:spAutoFit/>
          </a:bodyPr>
          <a:lstStyle/>
          <a:p>
            <a:r>
              <a:rPr lang="en-US" b="0" i="0" dirty="0">
                <a:solidFill>
                  <a:schemeClr val="bg1"/>
                </a:solidFill>
                <a:effectLst/>
                <a:latin typeface="Calibri" panose="020F0502020204030204" pitchFamily="34" charset="0"/>
              </a:rPr>
              <a:t>Satan promotes works of darkness and seeks to bind, captivate, and destroy mankind.</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God does not work in darkness, and He seeks to save mankind.</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Furthermore, in stark contrast to Satan and his angels, who laughed at the wickedness of mankind,  tells us that God wept over the wickedness of His children.</a:t>
            </a:r>
            <a:endParaRPr lang="en-US" dirty="0">
              <a:solidFill>
                <a:schemeClr val="bg1"/>
              </a:solidFill>
            </a:endParaRPr>
          </a:p>
        </p:txBody>
      </p:sp>
      <p:pic>
        <p:nvPicPr>
          <p:cNvPr id="15364" name="Picture 4" descr="https://koptisch.files.wordpress.com/2010/08/4799025_beaf1cc3c7_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1002" y="1219820"/>
            <a:ext cx="3964825" cy="2973619"/>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2.bp.blogspot.com/-OtHbhzR-puo/UlRekrhrJ1I/AAAAAAAAAlw/9Y7MORhlRVk/s1600/chains+hand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525" y="4671624"/>
            <a:ext cx="1887764" cy="141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22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15366"/>
                                        </p:tgtEl>
                                        <p:attrNameLst>
                                          <p:attrName>style.visibility</p:attrName>
                                        </p:attrNameLst>
                                      </p:cBhvr>
                                      <p:to>
                                        <p:strVal val="visible"/>
                                      </p:to>
                                    </p:set>
                                    <p:animEffect transition="in" filter="fade">
                                      <p:cBhvr>
                                        <p:cTn id="13" dur="500"/>
                                        <p:tgtEl>
                                          <p:spTgt spid="1536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par>
                                <p:cTn id="30" presetID="10" presetClass="entr" presetSubtype="0" fill="hold" nodeType="withEffect">
                                  <p:stCondLst>
                                    <p:cond delay="0"/>
                                  </p:stCondLst>
                                  <p:childTnLst>
                                    <p:set>
                                      <p:cBhvr>
                                        <p:cTn id="31" dur="1" fill="hold">
                                          <p:stCondLst>
                                            <p:cond delay="0"/>
                                          </p:stCondLst>
                                        </p:cTn>
                                        <p:tgtEl>
                                          <p:spTgt spid="15364"/>
                                        </p:tgtEl>
                                        <p:attrNameLst>
                                          <p:attrName>style.visibility</p:attrName>
                                        </p:attrNameLst>
                                      </p:cBhvr>
                                      <p:to>
                                        <p:strVal val="visible"/>
                                      </p:to>
                                    </p:set>
                                    <p:animEffect transition="in" filter="fade">
                                      <p:cBhvr>
                                        <p:cTn id="32"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Roots of a Tree</a:t>
            </a:r>
          </a:p>
        </p:txBody>
      </p:sp>
      <p:pic>
        <p:nvPicPr>
          <p:cNvPr id="4" name="Picture 3">
            <a:extLst>
              <a:ext uri="{FF2B5EF4-FFF2-40B4-BE49-F238E27FC236}">
                <a16:creationId xmlns:a16="http://schemas.microsoft.com/office/drawing/2014/main" id="{DAFAD32C-2671-1C4B-0731-D6F6CAE2A89B}"/>
              </a:ext>
            </a:extLst>
          </p:cNvPr>
          <p:cNvPicPr>
            <a:picLocks noChangeAspect="1"/>
          </p:cNvPicPr>
          <p:nvPr/>
        </p:nvPicPr>
        <p:blipFill>
          <a:blip r:embed="rId3"/>
          <a:stretch>
            <a:fillRect/>
          </a:stretch>
        </p:blipFill>
        <p:spPr>
          <a:xfrm>
            <a:off x="3690600" y="1304091"/>
            <a:ext cx="4810796" cy="2572109"/>
          </a:xfrm>
          <a:prstGeom prst="rect">
            <a:avLst/>
          </a:prstGeom>
        </p:spPr>
      </p:pic>
      <p:sp>
        <p:nvSpPr>
          <p:cNvPr id="8" name="TextBox 7">
            <a:extLst>
              <a:ext uri="{FF2B5EF4-FFF2-40B4-BE49-F238E27FC236}">
                <a16:creationId xmlns:a16="http://schemas.microsoft.com/office/drawing/2014/main" id="{EFAC2BEF-A0A8-3E73-129F-C757E23402A8}"/>
              </a:ext>
            </a:extLst>
          </p:cNvPr>
          <p:cNvSpPr txBox="1"/>
          <p:nvPr/>
        </p:nvSpPr>
        <p:spPr>
          <a:xfrm>
            <a:off x="540373" y="1699736"/>
            <a:ext cx="3057525" cy="1477328"/>
          </a:xfrm>
          <a:prstGeom prst="rect">
            <a:avLst/>
          </a:prstGeom>
          <a:noFill/>
        </p:spPr>
        <p:txBody>
          <a:bodyPr wrap="square">
            <a:spAutoFit/>
          </a:bodyPr>
          <a:lstStyle/>
          <a:p>
            <a:r>
              <a:rPr lang="en-US" b="0" i="0" dirty="0">
                <a:solidFill>
                  <a:schemeClr val="bg1"/>
                </a:solidFill>
                <a:effectLst/>
                <a:latin typeface="Calibri" panose="020F0502020204030204" pitchFamily="34" charset="0"/>
              </a:rPr>
              <a:t>The tallest trees in the world are redwood trees.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They can grow more than 300 feet (92 m) high.</a:t>
            </a:r>
            <a:endParaRPr lang="en-US" dirty="0">
              <a:solidFill>
                <a:schemeClr val="bg1"/>
              </a:solidFill>
            </a:endParaRPr>
          </a:p>
        </p:txBody>
      </p:sp>
      <p:sp>
        <p:nvSpPr>
          <p:cNvPr id="68" name="TextBox 67">
            <a:extLst>
              <a:ext uri="{FF2B5EF4-FFF2-40B4-BE49-F238E27FC236}">
                <a16:creationId xmlns:a16="http://schemas.microsoft.com/office/drawing/2014/main" id="{BB513CA1-1FE2-6EE2-D6C9-9E7D6DF12023}"/>
              </a:ext>
            </a:extLst>
          </p:cNvPr>
          <p:cNvSpPr txBox="1"/>
          <p:nvPr/>
        </p:nvSpPr>
        <p:spPr>
          <a:xfrm>
            <a:off x="8686799" y="1546244"/>
            <a:ext cx="3505198" cy="1754326"/>
          </a:xfrm>
          <a:prstGeom prst="rect">
            <a:avLst/>
          </a:prstGeom>
          <a:noFill/>
        </p:spPr>
        <p:txBody>
          <a:bodyPr wrap="square">
            <a:spAutoFit/>
          </a:bodyPr>
          <a:lstStyle/>
          <a:p>
            <a:r>
              <a:rPr lang="en-US" dirty="0">
                <a:solidFill>
                  <a:schemeClr val="bg1"/>
                </a:solidFill>
                <a:latin typeface="Calibri" panose="020F0502020204030204" pitchFamily="34" charset="0"/>
              </a:rPr>
              <a:t>T</a:t>
            </a:r>
            <a:r>
              <a:rPr lang="en-US" b="0" i="0" dirty="0">
                <a:solidFill>
                  <a:schemeClr val="bg1"/>
                </a:solidFill>
                <a:effectLst/>
                <a:latin typeface="Calibri" panose="020F0502020204030204" pitchFamily="34" charset="0"/>
              </a:rPr>
              <a:t>he roots of redwoods are only about 3–6 feet (1–2 m) deep. However, these roots spread out several hundred feet (more than 100 m) and become intertwined with the roots of other trees. </a:t>
            </a:r>
            <a:endParaRPr lang="en-US" dirty="0">
              <a:solidFill>
                <a:schemeClr val="bg1"/>
              </a:solidFill>
            </a:endParaRPr>
          </a:p>
        </p:txBody>
      </p:sp>
      <p:sp>
        <p:nvSpPr>
          <p:cNvPr id="70" name="TextBox 69">
            <a:extLst>
              <a:ext uri="{FF2B5EF4-FFF2-40B4-BE49-F238E27FC236}">
                <a16:creationId xmlns:a16="http://schemas.microsoft.com/office/drawing/2014/main" id="{165A5BF7-5ED1-22A8-F01C-29957387DDCD}"/>
              </a:ext>
            </a:extLst>
          </p:cNvPr>
          <p:cNvSpPr txBox="1"/>
          <p:nvPr/>
        </p:nvSpPr>
        <p:spPr>
          <a:xfrm>
            <a:off x="3245644" y="3876200"/>
            <a:ext cx="6129336" cy="830997"/>
          </a:xfrm>
          <a:prstGeom prst="rect">
            <a:avLst/>
          </a:prstGeom>
          <a:noFill/>
        </p:spPr>
        <p:txBody>
          <a:bodyPr wrap="square">
            <a:spAutoFit/>
          </a:bodyPr>
          <a:lstStyle/>
          <a:p>
            <a:r>
              <a:rPr lang="en-US" b="0" i="0" dirty="0">
                <a:solidFill>
                  <a:schemeClr val="bg1"/>
                </a:solidFill>
                <a:effectLst/>
                <a:latin typeface="Calibri" panose="020F0502020204030204" pitchFamily="34" charset="0"/>
              </a:rPr>
              <a:t>This interconnectedness enables redwoods to stand strong for hundreds of years amid winds and floods.</a:t>
            </a:r>
          </a:p>
          <a:p>
            <a:r>
              <a:rPr lang="en-US" sz="1200" b="0" i="0" dirty="0">
                <a:solidFill>
                  <a:schemeClr val="bg1"/>
                </a:solidFill>
                <a:effectLst/>
                <a:latin typeface="Calibri" panose="020F0502020204030204" pitchFamily="34" charset="0"/>
              </a:rPr>
              <a:t>Richard H. Winkel</a:t>
            </a:r>
            <a:endParaRPr lang="en-US" sz="1200" dirty="0"/>
          </a:p>
        </p:txBody>
      </p:sp>
      <p:sp>
        <p:nvSpPr>
          <p:cNvPr id="72" name="TextBox 71">
            <a:extLst>
              <a:ext uri="{FF2B5EF4-FFF2-40B4-BE49-F238E27FC236}">
                <a16:creationId xmlns:a16="http://schemas.microsoft.com/office/drawing/2014/main" id="{1AF17C4A-939D-B4CB-D4E2-382D2423C000}"/>
              </a:ext>
            </a:extLst>
          </p:cNvPr>
          <p:cNvSpPr txBox="1"/>
          <p:nvPr/>
        </p:nvSpPr>
        <p:spPr>
          <a:xfrm>
            <a:off x="1838325" y="4977806"/>
            <a:ext cx="9358312" cy="1354217"/>
          </a:xfrm>
          <a:prstGeom prst="rect">
            <a:avLst/>
          </a:prstGeom>
          <a:noFill/>
        </p:spPr>
        <p:txBody>
          <a:bodyPr wrap="square">
            <a:spAutoFit/>
          </a:bodyPr>
          <a:lstStyle/>
          <a:p>
            <a:pPr algn="l" fontAlgn="base">
              <a:spcAft>
                <a:spcPts val="1200"/>
              </a:spcAft>
            </a:pPr>
            <a:r>
              <a:rPr lang="en-US" sz="2400" b="0" i="0" dirty="0">
                <a:solidFill>
                  <a:srgbClr val="FFFF00"/>
                </a:solidFill>
                <a:effectLst/>
              </a:rPr>
              <a:t>How do others help and support you, especially in your efforts to come closer to the Savior? </a:t>
            </a:r>
          </a:p>
          <a:p>
            <a:pPr algn="l" fontAlgn="base">
              <a:spcAft>
                <a:spcPts val="1200"/>
              </a:spcAft>
            </a:pPr>
            <a:r>
              <a:rPr lang="en-US" sz="2400" b="0" i="0" dirty="0">
                <a:solidFill>
                  <a:srgbClr val="FFFF00"/>
                </a:solidFill>
                <a:effectLst/>
              </a:rPr>
              <a:t>How do you try to support others and help them feel closer to the Savior?</a:t>
            </a:r>
          </a:p>
        </p:txBody>
      </p:sp>
    </p:spTree>
    <p:extLst>
      <p:ext uri="{BB962C8B-B14F-4D97-AF65-F5344CB8AC3E}">
        <p14:creationId xmlns:p14="http://schemas.microsoft.com/office/powerpoint/2010/main" val="138281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2">
                                            <p:txEl>
                                              <p:pRg st="0" end="0"/>
                                            </p:txEl>
                                          </p:spTgt>
                                        </p:tgtEl>
                                        <p:attrNameLst>
                                          <p:attrName>style.visibility</p:attrName>
                                        </p:attrNameLst>
                                      </p:cBhvr>
                                      <p:to>
                                        <p:strVal val="visible"/>
                                      </p:to>
                                    </p:set>
                                    <p:animEffect transition="in" filter="fade">
                                      <p:cBhvr>
                                        <p:cTn id="15" dur="1000"/>
                                        <p:tgtEl>
                                          <p:spTgt spid="72">
                                            <p:txEl>
                                              <p:pRg st="0" end="0"/>
                                            </p:txEl>
                                          </p:spTgt>
                                        </p:tgtEl>
                                      </p:cBhvr>
                                    </p:animEffect>
                                    <p:anim calcmode="lin" valueType="num">
                                      <p:cBhvr>
                                        <p:cTn id="16" dur="10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72">
                                            <p:txEl>
                                              <p:pRg st="1" end="1"/>
                                            </p:txEl>
                                          </p:spTgt>
                                        </p:tgtEl>
                                        <p:attrNameLst>
                                          <p:attrName>style.visibility</p:attrName>
                                        </p:attrNameLst>
                                      </p:cBhvr>
                                      <p:to>
                                        <p:strVal val="visible"/>
                                      </p:to>
                                    </p:set>
                                    <p:animEffect transition="in" filter="fade">
                                      <p:cBhvr>
                                        <p:cTn id="22" dur="1000"/>
                                        <p:tgtEl>
                                          <p:spTgt spid="72">
                                            <p:txEl>
                                              <p:pRg st="1" end="1"/>
                                            </p:txEl>
                                          </p:spTgt>
                                        </p:tgtEl>
                                      </p:cBhvr>
                                    </p:animEffect>
                                    <p:anim calcmode="lin" valueType="num">
                                      <p:cBhvr>
                                        <p:cTn id="23" dur="1000" fill="hold"/>
                                        <p:tgtEl>
                                          <p:spTgt spid="7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7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Caught Up</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7:27</a:t>
            </a:r>
            <a:endParaRPr lang="en-US" dirty="0">
              <a:solidFill>
                <a:schemeClr val="bg1"/>
              </a:solidFill>
            </a:endParaRPr>
          </a:p>
        </p:txBody>
      </p:sp>
      <p:sp>
        <p:nvSpPr>
          <p:cNvPr id="3" name="Rectangle 2"/>
          <p:cNvSpPr/>
          <p:nvPr/>
        </p:nvSpPr>
        <p:spPr>
          <a:xfrm>
            <a:off x="707571" y="1198669"/>
            <a:ext cx="6139542" cy="4339650"/>
          </a:xfrm>
          <a:prstGeom prst="rect">
            <a:avLst/>
          </a:prstGeom>
        </p:spPr>
        <p:txBody>
          <a:bodyPr wrap="square">
            <a:spAutoFit/>
          </a:bodyPr>
          <a:lstStyle/>
          <a:p>
            <a:r>
              <a:rPr lang="en-US" sz="2400" dirty="0">
                <a:solidFill>
                  <a:schemeClr val="bg1"/>
                </a:solidFill>
                <a:latin typeface="Calibri" panose="020F0502020204030204" pitchFamily="34" charset="0"/>
              </a:rPr>
              <a:t>“After those in the City of Holiness were translated and taken up into heaven without tasting death, so that Zion as a people and a congregation had fled from the battle-scarred surface of the earth, the Lord sought others among men who would serve him. </a:t>
            </a:r>
          </a:p>
          <a:p>
            <a:endParaRPr lang="en-US" sz="2400" dirty="0">
              <a:solidFill>
                <a:schemeClr val="bg1"/>
              </a:solidFill>
              <a:latin typeface="Calibri" panose="020F0502020204030204" pitchFamily="34" charset="0"/>
            </a:endParaRPr>
          </a:p>
          <a:p>
            <a:r>
              <a:rPr lang="en-US" sz="2400" dirty="0">
                <a:solidFill>
                  <a:schemeClr val="bg1"/>
                </a:solidFill>
                <a:latin typeface="Calibri" panose="020F0502020204030204" pitchFamily="34" charset="0"/>
              </a:rPr>
              <a:t>From the days of Enoch to the flood, new converts and true believers, except those needed to carry out the Lord’s purposes among mortals, were translated.” </a:t>
            </a:r>
          </a:p>
          <a:p>
            <a:r>
              <a:rPr lang="en-US" sz="1200" dirty="0">
                <a:solidFill>
                  <a:schemeClr val="bg1"/>
                </a:solidFill>
                <a:latin typeface="Calibri" panose="020F0502020204030204" pitchFamily="34" charset="0"/>
              </a:rPr>
              <a:t>Elder Bruce R. McConkie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171" y="2570105"/>
            <a:ext cx="2242457" cy="3130096"/>
          </a:xfrm>
          <a:prstGeom prst="rect">
            <a:avLst/>
          </a:prstGeom>
        </p:spPr>
      </p:pic>
    </p:spTree>
    <p:extLst>
      <p:ext uri="{BB962C8B-B14F-4D97-AF65-F5344CB8AC3E}">
        <p14:creationId xmlns:p14="http://schemas.microsoft.com/office/powerpoint/2010/main" val="256732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923330"/>
          </a:xfrm>
          <a:prstGeom prst="rect">
            <a:avLst/>
          </a:prstGeom>
          <a:noFill/>
        </p:spPr>
        <p:txBody>
          <a:bodyPr wrap="square" rtlCol="0">
            <a:spAutoFit/>
          </a:bodyPr>
          <a:lstStyle/>
          <a:p>
            <a:pPr algn="ctr"/>
            <a:r>
              <a:rPr lang="en-US" sz="5400" dirty="0">
                <a:solidFill>
                  <a:schemeClr val="bg1"/>
                </a:solidFill>
                <a:latin typeface="Berlin Sans FB" panose="020E0602020502020306" pitchFamily="34" charset="0"/>
                <a:cs typeface="Narkisim" panose="020E0502050101010101" pitchFamily="34" charset="-79"/>
              </a:rPr>
              <a:t>Created Worlds Without Number</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7:28-30</a:t>
            </a:r>
            <a:endParaRPr lang="en-US" dirty="0">
              <a:solidFill>
                <a:schemeClr val="bg1"/>
              </a:solidFill>
            </a:endParaRPr>
          </a:p>
        </p:txBody>
      </p:sp>
      <p:grpSp>
        <p:nvGrpSpPr>
          <p:cNvPr id="8" name="Group 7"/>
          <p:cNvGrpSpPr/>
          <p:nvPr/>
        </p:nvGrpSpPr>
        <p:grpSpPr>
          <a:xfrm>
            <a:off x="478971" y="1163908"/>
            <a:ext cx="3505068" cy="2501531"/>
            <a:chOff x="228600" y="381000"/>
            <a:chExt cx="3505068" cy="2501531"/>
          </a:xfrm>
        </p:grpSpPr>
        <p:grpSp>
          <p:nvGrpSpPr>
            <p:cNvPr id="9" name="Group 8"/>
            <p:cNvGrpSpPr/>
            <p:nvPr/>
          </p:nvGrpSpPr>
          <p:grpSpPr>
            <a:xfrm>
              <a:off x="228600" y="381000"/>
              <a:ext cx="3505068" cy="2501531"/>
              <a:chOff x="534986" y="381000"/>
              <a:chExt cx="2637111" cy="2501531"/>
            </a:xfrm>
          </p:grpSpPr>
          <p:sp>
            <p:nvSpPr>
              <p:cNvPr id="11" name="Rectangle 10"/>
              <p:cNvSpPr/>
              <p:nvPr/>
            </p:nvSpPr>
            <p:spPr>
              <a:xfrm>
                <a:off x="902971" y="980041"/>
                <a:ext cx="1811926" cy="1425710"/>
              </a:xfrm>
              <a:prstGeom prst="rect">
                <a:avLst/>
              </a:prstGeom>
              <a:solidFill>
                <a:srgbClr val="DDC2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534986" y="384805"/>
                <a:ext cx="457200" cy="2497726"/>
                <a:chOff x="533400" y="381000"/>
                <a:chExt cx="457200" cy="2497726"/>
              </a:xfrm>
            </p:grpSpPr>
            <p:sp>
              <p:nvSpPr>
                <p:cNvPr id="18" name="Oval 17"/>
                <p:cNvSpPr/>
                <p:nvPr/>
              </p:nvSpPr>
              <p:spPr>
                <a:xfrm rot="16200000">
                  <a:off x="469990" y="24520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533400" y="956854"/>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3400" y="868679"/>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6200000">
                  <a:off x="468631" y="5410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714897" y="381000"/>
                <a:ext cx="457200" cy="2497726"/>
                <a:chOff x="2714897" y="457200"/>
                <a:chExt cx="457200" cy="2497726"/>
              </a:xfrm>
            </p:grpSpPr>
            <p:sp>
              <p:nvSpPr>
                <p:cNvPr id="14" name="Oval 13"/>
                <p:cNvSpPr/>
                <p:nvPr/>
              </p:nvSpPr>
              <p:spPr>
                <a:xfrm rot="16200000">
                  <a:off x="2642509" y="2528206"/>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714897" y="1043940"/>
                  <a:ext cx="457200" cy="1524000"/>
                </a:xfrm>
                <a:prstGeom prst="roundRect">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714897" y="956854"/>
                  <a:ext cx="457200" cy="152400"/>
                </a:xfrm>
                <a:prstGeom prst="ellipse">
                  <a:avLst/>
                </a:prstGeom>
                <a:solidFill>
                  <a:srgbClr val="D2AF5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6200000">
                  <a:off x="2642508" y="617219"/>
                  <a:ext cx="586739" cy="266702"/>
                </a:xfrm>
                <a:prstGeom prst="ellipse">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849427" y="1060939"/>
              <a:ext cx="2276561" cy="1077218"/>
            </a:xfrm>
            <a:prstGeom prst="rect">
              <a:avLst/>
            </a:prstGeom>
          </p:spPr>
          <p:txBody>
            <a:bodyPr wrap="square">
              <a:spAutoFit/>
            </a:bodyPr>
            <a:lstStyle/>
            <a:p>
              <a:pPr algn="ctr"/>
              <a:r>
                <a:rPr lang="en-US" sz="1600" b="1" dirty="0"/>
                <a:t>God has created worlds without number, yet He is aware of and cares about us.</a:t>
              </a:r>
              <a:endParaRPr lang="en-US" sz="1600" i="1" dirty="0"/>
            </a:p>
          </p:txBody>
        </p: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332" y="1313966"/>
            <a:ext cx="3707203" cy="2383202"/>
          </a:xfrm>
          <a:prstGeom prst="rect">
            <a:avLst/>
          </a:prstGeom>
        </p:spPr>
      </p:pic>
      <p:sp>
        <p:nvSpPr>
          <p:cNvPr id="22" name="Rectangle 21"/>
          <p:cNvSpPr/>
          <p:nvPr/>
        </p:nvSpPr>
        <p:spPr>
          <a:xfrm>
            <a:off x="3847314" y="4015591"/>
            <a:ext cx="7105502" cy="2492990"/>
          </a:xfrm>
          <a:prstGeom prst="rect">
            <a:avLst/>
          </a:prstGeom>
        </p:spPr>
        <p:txBody>
          <a:bodyPr wrap="square">
            <a:spAutoFit/>
          </a:bodyPr>
          <a:lstStyle/>
          <a:p>
            <a:r>
              <a:rPr lang="en-US" sz="2400" b="0" i="0" dirty="0">
                <a:solidFill>
                  <a:schemeClr val="bg1"/>
                </a:solidFill>
                <a:effectLst/>
                <a:latin typeface="Calibri" panose="020F0502020204030204" pitchFamily="34" charset="0"/>
              </a:rPr>
              <a:t>“The God we worship is more powerful than we can comprehend. The Father, through His Son, not only created the heavens and the earth but also is the power that sustains those creations. Speaking of the Savior and the light, or power, by which He creates and governs.”</a:t>
            </a:r>
          </a:p>
          <a:p>
            <a:r>
              <a:rPr lang="en-US" sz="1200" dirty="0">
                <a:solidFill>
                  <a:schemeClr val="bg1"/>
                </a:solidFill>
                <a:latin typeface="Calibri" panose="020F0502020204030204" pitchFamily="34" charset="0"/>
              </a:rPr>
              <a:t>R. Val Johnson</a:t>
            </a:r>
            <a:endParaRPr lang="en-US" sz="1200" dirty="0">
              <a:solidFill>
                <a:schemeClr val="bg1"/>
              </a:solidFill>
            </a:endParaRPr>
          </a:p>
        </p:txBody>
      </p:sp>
    </p:spTree>
    <p:extLst>
      <p:ext uri="{BB962C8B-B14F-4D97-AF65-F5344CB8AC3E}">
        <p14:creationId xmlns:p14="http://schemas.microsoft.com/office/powerpoint/2010/main" val="7035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Sorrow</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7:32-40</a:t>
            </a:r>
            <a:endParaRPr lang="en-US" dirty="0">
              <a:solidFill>
                <a:schemeClr val="bg1"/>
              </a:solidFill>
            </a:endParaRPr>
          </a:p>
        </p:txBody>
      </p:sp>
      <p:sp>
        <p:nvSpPr>
          <p:cNvPr id="22" name="Rectangle 21"/>
          <p:cNvSpPr/>
          <p:nvPr/>
        </p:nvSpPr>
        <p:spPr>
          <a:xfrm>
            <a:off x="2225343" y="933075"/>
            <a:ext cx="9259086" cy="461665"/>
          </a:xfrm>
          <a:prstGeom prst="rect">
            <a:avLst/>
          </a:prstGeom>
        </p:spPr>
        <p:txBody>
          <a:bodyPr wrap="square">
            <a:spAutoFit/>
          </a:bodyPr>
          <a:lstStyle/>
          <a:p>
            <a:r>
              <a:rPr lang="en-US" sz="2400" b="1" dirty="0">
                <a:solidFill>
                  <a:srgbClr val="FFFF00"/>
                </a:solidFill>
              </a:rPr>
              <a:t>Heavenly Father feels sorrow when we choose to commit sin</a:t>
            </a:r>
            <a:endParaRPr lang="en-US" sz="1200" dirty="0">
              <a:solidFill>
                <a:srgbClr val="FFFF00"/>
              </a:solidFill>
            </a:endParaRPr>
          </a:p>
        </p:txBody>
      </p:sp>
      <p:sp>
        <p:nvSpPr>
          <p:cNvPr id="2" name="Rectangle 1"/>
          <p:cNvSpPr/>
          <p:nvPr/>
        </p:nvSpPr>
        <p:spPr>
          <a:xfrm>
            <a:off x="726229" y="1598982"/>
            <a:ext cx="6128657" cy="4370427"/>
          </a:xfrm>
          <a:prstGeom prst="rect">
            <a:avLst/>
          </a:prstGeom>
        </p:spPr>
        <p:txBody>
          <a:bodyPr wrap="square">
            <a:spAutoFit/>
          </a:bodyPr>
          <a:lstStyle/>
          <a:p>
            <a:pPr fontAlgn="base"/>
            <a:r>
              <a:rPr lang="en-US" sz="2400" b="0" i="0" dirty="0">
                <a:solidFill>
                  <a:schemeClr val="bg1"/>
                </a:solidFill>
                <a:effectLst/>
                <a:latin typeface="Calibri" panose="020F0502020204030204" pitchFamily="34" charset="0"/>
              </a:rPr>
              <a:t>“God, from whom all blessings come, asked of his children only that they should love each other and choose him, their Father.</a:t>
            </a:r>
          </a:p>
          <a:p>
            <a:pPr fontAlgn="base"/>
            <a:endParaRPr lang="en-US" sz="2400" dirty="0">
              <a:solidFill>
                <a:schemeClr val="bg1"/>
              </a:solidFill>
              <a:latin typeface="Calibri" panose="020F0502020204030204" pitchFamily="34" charset="0"/>
            </a:endParaRPr>
          </a:p>
          <a:p>
            <a:pPr fontAlgn="base"/>
            <a:endParaRPr lang="en-US" sz="2400" b="0" i="0" dirty="0">
              <a:solidFill>
                <a:schemeClr val="bg1"/>
              </a:solidFill>
              <a:effectLst/>
              <a:latin typeface="Calibri" panose="020F0502020204030204" pitchFamily="34" charset="0"/>
            </a:endParaRPr>
          </a:p>
          <a:p>
            <a:pPr fontAlgn="base"/>
            <a:r>
              <a:rPr lang="en-US" sz="2400" b="0" i="0" dirty="0">
                <a:solidFill>
                  <a:schemeClr val="bg1"/>
                </a:solidFill>
                <a:effectLst/>
                <a:latin typeface="Calibri" panose="020F0502020204030204" pitchFamily="34" charset="0"/>
              </a:rPr>
              <a:t>“But as in our day, many neither sought the Lord nor had love for each other, and when God foresaw the suffering that would inevitably follow this self-willed, rebellious course of sin, </a:t>
            </a:r>
            <a:r>
              <a:rPr lang="en-US" sz="2400" b="0" i="1" dirty="0">
                <a:solidFill>
                  <a:schemeClr val="bg1"/>
                </a:solidFill>
                <a:effectLst/>
                <a:latin typeface="Calibri" panose="020F0502020204030204" pitchFamily="34" charset="0"/>
              </a:rPr>
              <a:t>he wept.</a:t>
            </a:r>
            <a:r>
              <a:rPr lang="en-US" sz="2400" b="0" i="0" dirty="0">
                <a:solidFill>
                  <a:schemeClr val="bg1"/>
                </a:solidFill>
                <a:effectLst/>
                <a:latin typeface="Calibri" panose="020F0502020204030204" pitchFamily="34" charset="0"/>
              </a:rPr>
              <a:t> That, he told Enoch, was what he had to cry about.” </a:t>
            </a:r>
          </a:p>
          <a:p>
            <a:pPr fontAlgn="base"/>
            <a:r>
              <a:rPr lang="en-US" sz="1400" b="0" i="0" dirty="0">
                <a:solidFill>
                  <a:schemeClr val="bg1"/>
                </a:solidFill>
                <a:effectLst/>
                <a:latin typeface="Calibri" panose="020F0502020204030204" pitchFamily="34" charset="0"/>
              </a:rPr>
              <a:t>Elder Marion D. Hanks</a:t>
            </a:r>
          </a:p>
        </p:txBody>
      </p:sp>
      <p:pic>
        <p:nvPicPr>
          <p:cNvPr id="18434" name="Picture 2" descr="https://www.lds.org/bc/content/shared/content/images/gospel-library/magazine/ensignlp.nfo:o:240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5061" y="2041071"/>
            <a:ext cx="2228396" cy="305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0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015663"/>
          </a:xfrm>
          <a:prstGeom prst="rect">
            <a:avLst/>
          </a:prstGeom>
          <a:noFill/>
        </p:spPr>
        <p:txBody>
          <a:bodyPr wrap="square" rtlCol="0">
            <a:spAutoFit/>
          </a:bodyPr>
          <a:lstStyle/>
          <a:p>
            <a:pPr algn="ctr"/>
            <a:r>
              <a:rPr lang="en-US" sz="6000" dirty="0">
                <a:solidFill>
                  <a:schemeClr val="bg1"/>
                </a:solidFill>
                <a:latin typeface="Berlin Sans FB" panose="020E0602020502020306" pitchFamily="34" charset="0"/>
                <a:cs typeface="Narkisim" panose="020E0502050101010101" pitchFamily="34" charset="-79"/>
              </a:rPr>
              <a:t>Enoch Learns of the Plan of Salvation</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7:41-44</a:t>
            </a:r>
            <a:endParaRPr lang="en-US" dirty="0">
              <a:solidFill>
                <a:schemeClr val="bg1"/>
              </a:solidFill>
            </a:endParaRPr>
          </a:p>
        </p:txBody>
      </p:sp>
      <p:sp>
        <p:nvSpPr>
          <p:cNvPr id="2" name="Rectangle 1"/>
          <p:cNvSpPr/>
          <p:nvPr/>
        </p:nvSpPr>
        <p:spPr>
          <a:xfrm>
            <a:off x="337217" y="1215942"/>
            <a:ext cx="4019941" cy="1569660"/>
          </a:xfrm>
          <a:prstGeom prst="rect">
            <a:avLst/>
          </a:prstGeom>
        </p:spPr>
        <p:txBody>
          <a:bodyPr wrap="square">
            <a:spAutoFit/>
          </a:bodyPr>
          <a:lstStyle/>
          <a:p>
            <a:pPr fontAlgn="base"/>
            <a:r>
              <a:rPr lang="en-US" sz="2400" dirty="0">
                <a:solidFill>
                  <a:schemeClr val="bg1"/>
                </a:solidFill>
              </a:rPr>
              <a:t>Enoch wept again when he heard the earth mourn because of the wickedness of the people. </a:t>
            </a:r>
            <a:endParaRPr lang="en-US" sz="1400" b="0" i="0" dirty="0">
              <a:solidFill>
                <a:schemeClr val="bg1"/>
              </a:solidFill>
              <a:effectLst/>
              <a:latin typeface="Calibri" panose="020F0502020204030204" pitchFamily="34" charset="0"/>
            </a:endParaRPr>
          </a:p>
        </p:txBody>
      </p:sp>
      <p:sp>
        <p:nvSpPr>
          <p:cNvPr id="8" name="Rectangle 7"/>
          <p:cNvSpPr/>
          <p:nvPr/>
        </p:nvSpPr>
        <p:spPr>
          <a:xfrm>
            <a:off x="7075715" y="1411265"/>
            <a:ext cx="4503572" cy="1569660"/>
          </a:xfrm>
          <a:prstGeom prst="rect">
            <a:avLst/>
          </a:prstGeom>
        </p:spPr>
        <p:txBody>
          <a:bodyPr wrap="square">
            <a:spAutoFit/>
          </a:bodyPr>
          <a:lstStyle/>
          <a:p>
            <a:pPr fontAlgn="base"/>
            <a:r>
              <a:rPr lang="en-US" sz="2400" dirty="0">
                <a:solidFill>
                  <a:schemeClr val="bg1"/>
                </a:solidFill>
              </a:rPr>
              <a:t>Enoch prayed and asked God if he would have compassion on the earth and bless the children of Noah. </a:t>
            </a:r>
            <a:endParaRPr lang="en-US" sz="1400" b="0" i="0" dirty="0">
              <a:solidFill>
                <a:schemeClr val="bg1"/>
              </a:solidFill>
              <a:effectLst/>
              <a:latin typeface="Calibri" panose="020F0502020204030204" pitchFamily="34" charset="0"/>
            </a:endParaRPr>
          </a:p>
        </p:txBody>
      </p:sp>
      <p:sp>
        <p:nvSpPr>
          <p:cNvPr id="9" name="Rectangle 8"/>
          <p:cNvSpPr/>
          <p:nvPr/>
        </p:nvSpPr>
        <p:spPr>
          <a:xfrm>
            <a:off x="175574" y="3228283"/>
            <a:ext cx="2611170" cy="1569660"/>
          </a:xfrm>
          <a:prstGeom prst="rect">
            <a:avLst/>
          </a:prstGeom>
        </p:spPr>
        <p:txBody>
          <a:bodyPr wrap="square">
            <a:spAutoFit/>
          </a:bodyPr>
          <a:lstStyle/>
          <a:p>
            <a:pPr fontAlgn="base"/>
            <a:r>
              <a:rPr lang="en-US" sz="2400" dirty="0">
                <a:solidFill>
                  <a:schemeClr val="bg1"/>
                </a:solidFill>
              </a:rPr>
              <a:t>The Lord promised Enoch that He would never again flood the earth. </a:t>
            </a:r>
            <a:endParaRPr lang="en-US" sz="1400" b="0" i="0" dirty="0">
              <a:solidFill>
                <a:schemeClr val="bg1"/>
              </a:solidFill>
              <a:effectLst/>
              <a:latin typeface="Calibri" panose="020F0502020204030204" pitchFamily="34" charset="0"/>
            </a:endParaRPr>
          </a:p>
        </p:txBody>
      </p:sp>
      <p:sp>
        <p:nvSpPr>
          <p:cNvPr id="10" name="Rectangle 9"/>
          <p:cNvSpPr/>
          <p:nvPr/>
        </p:nvSpPr>
        <p:spPr>
          <a:xfrm>
            <a:off x="7223029" y="3400043"/>
            <a:ext cx="4660487" cy="1569660"/>
          </a:xfrm>
          <a:prstGeom prst="rect">
            <a:avLst/>
          </a:prstGeom>
        </p:spPr>
        <p:txBody>
          <a:bodyPr wrap="square">
            <a:spAutoFit/>
          </a:bodyPr>
          <a:lstStyle/>
          <a:p>
            <a:pPr fontAlgn="base"/>
            <a:r>
              <a:rPr lang="en-US" sz="2400" dirty="0">
                <a:solidFill>
                  <a:schemeClr val="bg1"/>
                </a:solidFill>
              </a:rPr>
              <a:t>The Lord also promised that He would “call upon the children of Noah,” which means that He would invite them to accept the gospel. </a:t>
            </a:r>
            <a:endParaRPr lang="en-US" sz="1400" b="0" i="0" dirty="0">
              <a:solidFill>
                <a:schemeClr val="bg1"/>
              </a:solidFill>
              <a:effectLst/>
              <a:latin typeface="Calibri" panose="020F0502020204030204" pitchFamily="34" charset="0"/>
            </a:endParaRPr>
          </a:p>
        </p:txBody>
      </p:sp>
      <p:sp>
        <p:nvSpPr>
          <p:cNvPr id="11" name="Rectangle 10"/>
          <p:cNvSpPr/>
          <p:nvPr/>
        </p:nvSpPr>
        <p:spPr>
          <a:xfrm>
            <a:off x="3551499" y="5750298"/>
            <a:ext cx="6735617" cy="830997"/>
          </a:xfrm>
          <a:prstGeom prst="rect">
            <a:avLst/>
          </a:prstGeom>
        </p:spPr>
        <p:txBody>
          <a:bodyPr wrap="square">
            <a:spAutoFit/>
          </a:bodyPr>
          <a:lstStyle/>
          <a:p>
            <a:pPr fontAlgn="base"/>
            <a:r>
              <a:rPr lang="en-US" sz="2400" dirty="0">
                <a:solidFill>
                  <a:schemeClr val="bg1"/>
                </a:solidFill>
              </a:rPr>
              <a:t>The Lord also taught Enoch that those who build their lives upon the Savior would never fall</a:t>
            </a:r>
            <a:endParaRPr lang="en-US" sz="1400" b="0" i="0" dirty="0">
              <a:solidFill>
                <a:schemeClr val="bg1"/>
              </a:solidFill>
              <a:effectLst/>
              <a:latin typeface="Calibri" panose="020F0502020204030204" pitchFamily="34" charset="0"/>
            </a:endParaRPr>
          </a:p>
        </p:txBody>
      </p:sp>
      <p:pic>
        <p:nvPicPr>
          <p:cNvPr id="19458" name="Picture 2" descr="http://farm4.staticflickr.com/3144/5851785607_fc5e7a56be_b.jpg"/>
          <p:cNvPicPr>
            <a:picLocks noChangeAspect="1" noChangeArrowheads="1"/>
          </p:cNvPicPr>
          <p:nvPr/>
        </p:nvPicPr>
        <p:blipFill rotWithShape="1">
          <a:blip r:embed="rId3">
            <a:extLst>
              <a:ext uri="{28A0092B-C50C-407E-A947-70E740481C1C}">
                <a14:useLocalDpi xmlns:a14="http://schemas.microsoft.com/office/drawing/2010/main" val="0"/>
              </a:ext>
            </a:extLst>
          </a:blip>
          <a:srcRect t="48429" r="14294"/>
          <a:stretch/>
        </p:blipFill>
        <p:spPr bwMode="auto">
          <a:xfrm>
            <a:off x="4513565" y="1147415"/>
            <a:ext cx="2405743" cy="2064312"/>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p.patheos.com.s3.amazonaws.com/blogs/filmchat/files/2014/03/vlcsnap-2014-03-13-14h40m55s25-1024x576.png"/>
          <p:cNvPicPr>
            <a:picLocks noChangeAspect="1" noChangeArrowheads="1"/>
          </p:cNvPicPr>
          <p:nvPr/>
        </p:nvPicPr>
        <p:blipFill rotWithShape="1">
          <a:blip r:embed="rId4">
            <a:extLst>
              <a:ext uri="{28A0092B-C50C-407E-A947-70E740481C1C}">
                <a14:useLocalDpi xmlns:a14="http://schemas.microsoft.com/office/drawing/2010/main" val="0"/>
              </a:ext>
            </a:extLst>
          </a:blip>
          <a:srcRect l="1976" t="16965" r="15769" b="7043"/>
          <a:stretch/>
        </p:blipFill>
        <p:spPr bwMode="auto">
          <a:xfrm>
            <a:off x="2840637" y="3385855"/>
            <a:ext cx="4097656" cy="212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7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fade">
                                      <p:cBhvr>
                                        <p:cTn id="10" dur="500"/>
                                        <p:tgtEl>
                                          <p:spTgt spid="194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9460"/>
                                        </p:tgtEl>
                                        <p:attrNameLst>
                                          <p:attrName>style.visibility</p:attrName>
                                        </p:attrNameLst>
                                      </p:cBhvr>
                                      <p:to>
                                        <p:strVal val="visible"/>
                                      </p:to>
                                    </p:set>
                                    <p:animEffect transition="in" filter="fade">
                                      <p:cBhvr>
                                        <p:cTn id="23" dur="500"/>
                                        <p:tgtEl>
                                          <p:spTgt spid="1946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Enoch Sees the Rest of The Plan of Salvation</a:t>
            </a: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7:55-62</a:t>
            </a:r>
            <a:endParaRPr lang="en-US" dirty="0">
              <a:solidFill>
                <a:schemeClr val="bg1"/>
              </a:solidFill>
            </a:endParaRPr>
          </a:p>
        </p:txBody>
      </p:sp>
      <p:sp>
        <p:nvSpPr>
          <p:cNvPr id="2" name="Rectangle 1"/>
          <p:cNvSpPr/>
          <p:nvPr/>
        </p:nvSpPr>
        <p:spPr>
          <a:xfrm>
            <a:off x="337218" y="1215942"/>
            <a:ext cx="3276840" cy="1938992"/>
          </a:xfrm>
          <a:prstGeom prst="rect">
            <a:avLst/>
          </a:prstGeom>
        </p:spPr>
        <p:txBody>
          <a:bodyPr wrap="square">
            <a:spAutoFit/>
          </a:bodyPr>
          <a:lstStyle/>
          <a:p>
            <a:pPr fontAlgn="base"/>
            <a:r>
              <a:rPr lang="en-US" sz="2400" dirty="0">
                <a:solidFill>
                  <a:schemeClr val="bg1"/>
                </a:solidFill>
              </a:rPr>
              <a:t>Enoch wept when he saw the Savior lifted on the cross, and the heavens groaned, and the rocks were rent.</a:t>
            </a:r>
            <a:endParaRPr lang="en-US" sz="1400" b="0" i="0" dirty="0">
              <a:solidFill>
                <a:schemeClr val="bg1"/>
              </a:solidFill>
              <a:effectLst/>
              <a:latin typeface="Calibri" panose="020F0502020204030204" pitchFamily="34" charset="0"/>
            </a:endParaRPr>
          </a:p>
        </p:txBody>
      </p:sp>
      <p:sp>
        <p:nvSpPr>
          <p:cNvPr id="8" name="Rectangle 7"/>
          <p:cNvSpPr/>
          <p:nvPr/>
        </p:nvSpPr>
        <p:spPr>
          <a:xfrm>
            <a:off x="6842028" y="1002011"/>
            <a:ext cx="5576149" cy="461665"/>
          </a:xfrm>
          <a:prstGeom prst="rect">
            <a:avLst/>
          </a:prstGeom>
        </p:spPr>
        <p:txBody>
          <a:bodyPr wrap="square">
            <a:spAutoFit/>
          </a:bodyPr>
          <a:lstStyle/>
          <a:p>
            <a:pPr fontAlgn="base"/>
            <a:r>
              <a:rPr lang="en-US" sz="2400" dirty="0">
                <a:solidFill>
                  <a:schemeClr val="bg1"/>
                </a:solidFill>
              </a:rPr>
              <a:t>Enoch saw the resurrection of Jesus Christ</a:t>
            </a:r>
            <a:endParaRPr lang="en-US" sz="1400" b="0" i="0" dirty="0">
              <a:solidFill>
                <a:schemeClr val="bg1"/>
              </a:solidFill>
              <a:effectLst/>
              <a:latin typeface="Calibri" panose="020F0502020204030204" pitchFamily="34" charset="0"/>
            </a:endParaRPr>
          </a:p>
        </p:txBody>
      </p:sp>
      <p:sp>
        <p:nvSpPr>
          <p:cNvPr id="9" name="Rectangle 8"/>
          <p:cNvSpPr/>
          <p:nvPr/>
        </p:nvSpPr>
        <p:spPr>
          <a:xfrm>
            <a:off x="276719" y="3813169"/>
            <a:ext cx="2611170" cy="1569660"/>
          </a:xfrm>
          <a:prstGeom prst="rect">
            <a:avLst/>
          </a:prstGeom>
        </p:spPr>
        <p:txBody>
          <a:bodyPr wrap="square">
            <a:spAutoFit/>
          </a:bodyPr>
          <a:lstStyle/>
          <a:p>
            <a:pPr fontAlgn="base"/>
            <a:r>
              <a:rPr lang="en-US" sz="2400" dirty="0">
                <a:solidFill>
                  <a:schemeClr val="bg1"/>
                </a:solidFill>
              </a:rPr>
              <a:t>Enoch saw the spirits in heaven who stood on the right hand of God</a:t>
            </a:r>
            <a:endParaRPr lang="en-US" sz="1400" b="0" i="0" dirty="0">
              <a:solidFill>
                <a:schemeClr val="bg1"/>
              </a:solidFill>
              <a:effectLst/>
              <a:latin typeface="Calibri" panose="020F0502020204030204" pitchFamily="34" charset="0"/>
            </a:endParaRPr>
          </a:p>
        </p:txBody>
      </p:sp>
      <p:sp>
        <p:nvSpPr>
          <p:cNvPr id="10" name="Rectangle 9"/>
          <p:cNvSpPr/>
          <p:nvPr/>
        </p:nvSpPr>
        <p:spPr>
          <a:xfrm>
            <a:off x="6842029" y="3429000"/>
            <a:ext cx="4660487" cy="830997"/>
          </a:xfrm>
          <a:prstGeom prst="rect">
            <a:avLst/>
          </a:prstGeom>
        </p:spPr>
        <p:txBody>
          <a:bodyPr wrap="square">
            <a:spAutoFit/>
          </a:bodyPr>
          <a:lstStyle/>
          <a:p>
            <a:pPr fontAlgn="base"/>
            <a:r>
              <a:rPr lang="en-US" sz="2400" dirty="0">
                <a:solidFill>
                  <a:schemeClr val="bg1"/>
                </a:solidFill>
              </a:rPr>
              <a:t>Enoch saw the earth rest and the Second Coming of Christ</a:t>
            </a:r>
            <a:endParaRPr lang="en-US" sz="1400" b="0" i="0" dirty="0">
              <a:solidFill>
                <a:schemeClr val="bg1"/>
              </a:solidFill>
              <a:effectLst/>
              <a:latin typeface="Calibri" panose="020F0502020204030204" pitchFamily="34" charset="0"/>
            </a:endParaRPr>
          </a:p>
        </p:txBody>
      </p:sp>
      <p:sp>
        <p:nvSpPr>
          <p:cNvPr id="12" name="Rectangle 11"/>
          <p:cNvSpPr/>
          <p:nvPr/>
        </p:nvSpPr>
        <p:spPr>
          <a:xfrm>
            <a:off x="3232144" y="5681383"/>
            <a:ext cx="4660487" cy="830997"/>
          </a:xfrm>
          <a:prstGeom prst="rect">
            <a:avLst/>
          </a:prstGeom>
        </p:spPr>
        <p:txBody>
          <a:bodyPr wrap="square">
            <a:spAutoFit/>
          </a:bodyPr>
          <a:lstStyle/>
          <a:p>
            <a:pPr fontAlgn="base"/>
            <a:r>
              <a:rPr lang="en-US" sz="2400" dirty="0">
                <a:solidFill>
                  <a:schemeClr val="bg1"/>
                </a:solidFill>
              </a:rPr>
              <a:t>And the righteous sent down to earth to testify of the Savior</a:t>
            </a:r>
            <a:endParaRPr lang="en-US" sz="1400" b="0" i="0" dirty="0">
              <a:solidFill>
                <a:schemeClr val="bg1"/>
              </a:solidFill>
              <a:effectLst/>
              <a:latin typeface="Calibri" panose="020F0502020204030204" pitchFamily="34" charset="0"/>
            </a:endParaRPr>
          </a:p>
        </p:txBody>
      </p:sp>
      <p:pic>
        <p:nvPicPr>
          <p:cNvPr id="20482" name="Picture 2" descr="http://www.freelargeimages.com/wp-content/uploads/2014/11/Easter_jesus_on_the_cross-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91" y="1002011"/>
            <a:ext cx="3350137" cy="251260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media.salemwebnetwork.com/cms/CW/faith/12351-Jesus_Hands_Resurrected.1200w.t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99" y="1586310"/>
            <a:ext cx="3291972" cy="172005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godshotspot.files.wordpress.com/2014/03/seatedinheaven1.jpg?w=400&amp;h=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7260" y="3878861"/>
            <a:ext cx="25812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https://www.christcenteredmall.com/stores/art/dicianni/images/zooms/the-second-coming-of-jesus-christ-large-image-zoom.jpg?purge=tr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9571" y="4453182"/>
            <a:ext cx="3578600" cy="2004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56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0482"/>
                                        </p:tgtEl>
                                        <p:attrNameLst>
                                          <p:attrName>style.visibility</p:attrName>
                                        </p:attrNameLst>
                                      </p:cBhvr>
                                      <p:to>
                                        <p:strVal val="visible"/>
                                      </p:to>
                                    </p:set>
                                    <p:animEffect transition="in" filter="fade">
                                      <p:cBhvr>
                                        <p:cTn id="10" dur="500"/>
                                        <p:tgtEl>
                                          <p:spTgt spid="204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fade">
                                      <p:cBhvr>
                                        <p:cTn id="15" dur="500"/>
                                        <p:tgtEl>
                                          <p:spTgt spid="2048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0486"/>
                                        </p:tgtEl>
                                        <p:attrNameLst>
                                          <p:attrName>style.visibility</p:attrName>
                                        </p:attrNameLst>
                                      </p:cBhvr>
                                      <p:to>
                                        <p:strVal val="visible"/>
                                      </p:to>
                                    </p:set>
                                    <p:animEffect transition="in" filter="fade">
                                      <p:cBhvr>
                                        <p:cTn id="26" dur="500"/>
                                        <p:tgtEl>
                                          <p:spTgt spid="204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0"/>
                                  </p:stCondLst>
                                  <p:childTnLst>
                                    <p:set>
                                      <p:cBhvr>
                                        <p:cTn id="33" dur="1" fill="hold">
                                          <p:stCondLst>
                                            <p:cond delay="0"/>
                                          </p:stCondLst>
                                        </p:cTn>
                                        <p:tgtEl>
                                          <p:spTgt spid="20490"/>
                                        </p:tgtEl>
                                        <p:attrNameLst>
                                          <p:attrName>style.visibility</p:attrName>
                                        </p:attrNameLst>
                                      </p:cBhvr>
                                      <p:to>
                                        <p:strVal val="visible"/>
                                      </p:to>
                                    </p:set>
                                    <p:animEffect transition="in" filter="fade">
                                      <p:cBhvr>
                                        <p:cTn id="34" dur="500"/>
                                        <p:tgtEl>
                                          <p:spTgt spid="2049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D065-9300-B4C4-7BB8-BC18354407BF}"/>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F04AF41F-5529-F956-3AA7-38235C027DEC}"/>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BE5BBB-EAA3-7057-ECEF-C3EC631F3921}"/>
              </a:ext>
            </a:extLst>
          </p:cNvPr>
          <p:cNvSpPr txBox="1"/>
          <p:nvPr/>
        </p:nvSpPr>
        <p:spPr>
          <a:xfrm>
            <a:off x="0" y="55912"/>
            <a:ext cx="12192000" cy="769441"/>
          </a:xfrm>
          <a:prstGeom prst="rect">
            <a:avLst/>
          </a:prstGeom>
          <a:noFill/>
        </p:spPr>
        <p:txBody>
          <a:bodyPr wrap="square" rtlCol="0">
            <a:spAutoFit/>
          </a:bodyPr>
          <a:lstStyle/>
          <a:p>
            <a:pPr algn="ctr"/>
            <a:r>
              <a:rPr lang="en-US" sz="4400" dirty="0">
                <a:solidFill>
                  <a:schemeClr val="bg1"/>
                </a:solidFill>
                <a:latin typeface="Berlin Sans FB" panose="020E0602020502020306" pitchFamily="34" charset="0"/>
                <a:cs typeface="Narkisim" panose="020E0502050101010101" pitchFamily="34" charset="-79"/>
              </a:rPr>
              <a:t>The Righteous-Title for Jesus Christ</a:t>
            </a:r>
          </a:p>
        </p:txBody>
      </p:sp>
      <p:sp>
        <p:nvSpPr>
          <p:cNvPr id="6" name="Rectangle 5">
            <a:extLst>
              <a:ext uri="{FF2B5EF4-FFF2-40B4-BE49-F238E27FC236}">
                <a16:creationId xmlns:a16="http://schemas.microsoft.com/office/drawing/2014/main" id="{333320A6-7C21-8999-1E6F-F17F8111187C}"/>
              </a:ext>
            </a:extLst>
          </p:cNvPr>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7:45-47</a:t>
            </a:r>
            <a:endParaRPr lang="en-US" dirty="0">
              <a:solidFill>
                <a:schemeClr val="bg1"/>
              </a:solidFill>
            </a:endParaRPr>
          </a:p>
        </p:txBody>
      </p:sp>
      <p:sp>
        <p:nvSpPr>
          <p:cNvPr id="4" name="TextBox 3">
            <a:extLst>
              <a:ext uri="{FF2B5EF4-FFF2-40B4-BE49-F238E27FC236}">
                <a16:creationId xmlns:a16="http://schemas.microsoft.com/office/drawing/2014/main" id="{9D75C15C-F731-D26A-32B2-D913DA96C439}"/>
              </a:ext>
            </a:extLst>
          </p:cNvPr>
          <p:cNvSpPr txBox="1"/>
          <p:nvPr/>
        </p:nvSpPr>
        <p:spPr>
          <a:xfrm>
            <a:off x="327750" y="881265"/>
            <a:ext cx="6097836" cy="2246769"/>
          </a:xfrm>
          <a:prstGeom prst="rect">
            <a:avLst/>
          </a:prstGeom>
          <a:noFill/>
        </p:spPr>
        <p:txBody>
          <a:bodyPr wrap="square">
            <a:spAutoFit/>
          </a:bodyPr>
          <a:lstStyle/>
          <a:p>
            <a:r>
              <a:rPr lang="en-US" sz="2800" b="0" i="1" dirty="0">
                <a:solidFill>
                  <a:srgbClr val="FFFF00"/>
                </a:solidFill>
                <a:effectLst/>
              </a:rPr>
              <a:t>The Righteous is lifted up, and the Lamb is slain from the foundation of the world; and through faith I am in the bosom of the Father, and behold, Zion is with me.</a:t>
            </a:r>
            <a:endParaRPr lang="en-US" sz="2800" i="1" dirty="0">
              <a:solidFill>
                <a:srgbClr val="FFFF00"/>
              </a:solidFill>
            </a:endParaRPr>
          </a:p>
        </p:txBody>
      </p:sp>
      <p:pic>
        <p:nvPicPr>
          <p:cNvPr id="12" name="Picture 11">
            <a:extLst>
              <a:ext uri="{FF2B5EF4-FFF2-40B4-BE49-F238E27FC236}">
                <a16:creationId xmlns:a16="http://schemas.microsoft.com/office/drawing/2014/main" id="{1F24B0B6-C9F5-80A6-1F63-F938B02DFB4A}"/>
              </a:ext>
            </a:extLst>
          </p:cNvPr>
          <p:cNvPicPr>
            <a:picLocks noChangeAspect="1"/>
          </p:cNvPicPr>
          <p:nvPr/>
        </p:nvPicPr>
        <p:blipFill>
          <a:blip r:embed="rId3"/>
          <a:stretch>
            <a:fillRect/>
          </a:stretch>
        </p:blipFill>
        <p:spPr>
          <a:xfrm>
            <a:off x="1893063" y="2755900"/>
            <a:ext cx="6411220" cy="3648584"/>
          </a:xfrm>
          <a:prstGeom prst="rect">
            <a:avLst/>
          </a:prstGeom>
        </p:spPr>
      </p:pic>
      <p:sp>
        <p:nvSpPr>
          <p:cNvPr id="14" name="TextBox 13">
            <a:extLst>
              <a:ext uri="{FF2B5EF4-FFF2-40B4-BE49-F238E27FC236}">
                <a16:creationId xmlns:a16="http://schemas.microsoft.com/office/drawing/2014/main" id="{B4A4C67F-CC92-EC17-3015-4DFAD8CAC033}"/>
              </a:ext>
            </a:extLst>
          </p:cNvPr>
          <p:cNvSpPr txBox="1"/>
          <p:nvPr/>
        </p:nvSpPr>
        <p:spPr>
          <a:xfrm>
            <a:off x="8645861" y="3294970"/>
            <a:ext cx="2894739" cy="2031325"/>
          </a:xfrm>
          <a:prstGeom prst="rect">
            <a:avLst/>
          </a:prstGeom>
          <a:noFill/>
        </p:spPr>
        <p:txBody>
          <a:bodyPr wrap="square">
            <a:spAutoFit/>
          </a:bodyPr>
          <a:lstStyle/>
          <a:p>
            <a:r>
              <a:rPr lang="en-US" b="1" i="1" dirty="0">
                <a:solidFill>
                  <a:srgbClr val="FFFF00"/>
                </a:solidFill>
                <a:effectLst/>
              </a:rPr>
              <a:t> For Christ also hath once suffered for sins, the just for the unjust, that he might bring us to God, being put to death in the flesh, but quickened by the Spirit:</a:t>
            </a:r>
          </a:p>
          <a:p>
            <a:r>
              <a:rPr lang="en-US" b="1" i="1" dirty="0">
                <a:solidFill>
                  <a:srgbClr val="FFFF00"/>
                </a:solidFill>
              </a:rPr>
              <a:t>1 Peter 3:18</a:t>
            </a:r>
          </a:p>
        </p:txBody>
      </p:sp>
    </p:spTree>
    <p:extLst>
      <p:ext uri="{BB962C8B-B14F-4D97-AF65-F5344CB8AC3E}">
        <p14:creationId xmlns:p14="http://schemas.microsoft.com/office/powerpoint/2010/main" val="190516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9758B-DACB-FBFA-2791-80125F02058D}"/>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FE549736-29B1-9EBE-67A6-5BD49F226AC4}"/>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9C74CE6-841B-7DBC-DD69-52BAC15A6852}"/>
              </a:ext>
            </a:extLst>
          </p:cNvPr>
          <p:cNvSpPr txBox="1"/>
          <p:nvPr/>
        </p:nvSpPr>
        <p:spPr>
          <a:xfrm>
            <a:off x="0" y="55912"/>
            <a:ext cx="12192000" cy="769441"/>
          </a:xfrm>
          <a:prstGeom prst="rect">
            <a:avLst/>
          </a:prstGeom>
          <a:noFill/>
        </p:spPr>
        <p:txBody>
          <a:bodyPr wrap="square" rtlCol="0">
            <a:spAutoFit/>
          </a:bodyPr>
          <a:lstStyle/>
          <a:p>
            <a:pPr algn="ctr"/>
            <a:r>
              <a:rPr lang="en-US" sz="4400" dirty="0">
                <a:solidFill>
                  <a:schemeClr val="bg1"/>
                </a:solidFill>
                <a:latin typeface="Berlin Sans FB" panose="020E0602020502020306" pitchFamily="34" charset="0"/>
                <a:cs typeface="Narkisim" panose="020E0502050101010101" pitchFamily="34" charset="-79"/>
              </a:rPr>
              <a:t>The King of Zion</a:t>
            </a:r>
          </a:p>
        </p:txBody>
      </p:sp>
      <p:sp>
        <p:nvSpPr>
          <p:cNvPr id="6" name="Rectangle 5">
            <a:extLst>
              <a:ext uri="{FF2B5EF4-FFF2-40B4-BE49-F238E27FC236}">
                <a16:creationId xmlns:a16="http://schemas.microsoft.com/office/drawing/2014/main" id="{3E0E16E3-C71A-5679-FCD7-66BEB558035B}"/>
              </a:ext>
            </a:extLst>
          </p:cNvPr>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7:53</a:t>
            </a:r>
            <a:endParaRPr lang="en-US" dirty="0">
              <a:solidFill>
                <a:schemeClr val="bg1"/>
              </a:solidFill>
            </a:endParaRPr>
          </a:p>
        </p:txBody>
      </p:sp>
      <p:sp>
        <p:nvSpPr>
          <p:cNvPr id="3" name="TextBox 2">
            <a:extLst>
              <a:ext uri="{FF2B5EF4-FFF2-40B4-BE49-F238E27FC236}">
                <a16:creationId xmlns:a16="http://schemas.microsoft.com/office/drawing/2014/main" id="{BBFB0079-FCB8-9F86-615F-ADF7B9DA7EAD}"/>
              </a:ext>
            </a:extLst>
          </p:cNvPr>
          <p:cNvSpPr txBox="1"/>
          <p:nvPr/>
        </p:nvSpPr>
        <p:spPr>
          <a:xfrm>
            <a:off x="6286739" y="2497471"/>
            <a:ext cx="5411609" cy="1200329"/>
          </a:xfrm>
          <a:prstGeom prst="rect">
            <a:avLst/>
          </a:prstGeom>
          <a:noFill/>
        </p:spPr>
        <p:txBody>
          <a:bodyPr wrap="square">
            <a:spAutoFit/>
          </a:bodyPr>
          <a:lstStyle/>
          <a:p>
            <a:r>
              <a:rPr lang="en-US" sz="2400" b="0" i="0" dirty="0">
                <a:solidFill>
                  <a:schemeClr val="bg1"/>
                </a:solidFill>
                <a:effectLst/>
              </a:rPr>
              <a:t>He watches over His people, and in the last days He will preserve them from the great tribulations that will occur.</a:t>
            </a:r>
            <a:endParaRPr lang="en-US" sz="2400" dirty="0">
              <a:solidFill>
                <a:schemeClr val="bg1"/>
              </a:solidFill>
            </a:endParaRPr>
          </a:p>
        </p:txBody>
      </p:sp>
      <p:pic>
        <p:nvPicPr>
          <p:cNvPr id="8" name="Picture 7">
            <a:extLst>
              <a:ext uri="{FF2B5EF4-FFF2-40B4-BE49-F238E27FC236}">
                <a16:creationId xmlns:a16="http://schemas.microsoft.com/office/drawing/2014/main" id="{9DD07790-1355-3053-FC2F-BF9D88E9D613}"/>
              </a:ext>
            </a:extLst>
          </p:cNvPr>
          <p:cNvPicPr>
            <a:picLocks noChangeAspect="1"/>
          </p:cNvPicPr>
          <p:nvPr/>
        </p:nvPicPr>
        <p:blipFill>
          <a:blip r:embed="rId3"/>
          <a:stretch>
            <a:fillRect/>
          </a:stretch>
        </p:blipFill>
        <p:spPr>
          <a:xfrm>
            <a:off x="739203" y="1251991"/>
            <a:ext cx="5249008" cy="3982006"/>
          </a:xfrm>
          <a:prstGeom prst="rect">
            <a:avLst/>
          </a:prstGeom>
        </p:spPr>
      </p:pic>
    </p:spTree>
    <p:extLst>
      <p:ext uri="{BB962C8B-B14F-4D97-AF65-F5344CB8AC3E}">
        <p14:creationId xmlns:p14="http://schemas.microsoft.com/office/powerpoint/2010/main" val="240891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A368C-2A66-46DA-C752-10E829165498}"/>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BFA42290-6B5B-C917-B864-EF55969C6413}"/>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DC915-8C7F-A0FA-5910-8EA52A2277E1}"/>
              </a:ext>
            </a:extLst>
          </p:cNvPr>
          <p:cNvSpPr txBox="1"/>
          <p:nvPr/>
        </p:nvSpPr>
        <p:spPr>
          <a:xfrm>
            <a:off x="0" y="55912"/>
            <a:ext cx="12192000" cy="769441"/>
          </a:xfrm>
          <a:prstGeom prst="rect">
            <a:avLst/>
          </a:prstGeom>
          <a:noFill/>
        </p:spPr>
        <p:txBody>
          <a:bodyPr wrap="square" rtlCol="0">
            <a:spAutoFit/>
          </a:bodyPr>
          <a:lstStyle/>
          <a:p>
            <a:pPr algn="ctr"/>
            <a:r>
              <a:rPr lang="en-US" sz="4400" dirty="0">
                <a:solidFill>
                  <a:schemeClr val="bg1"/>
                </a:solidFill>
                <a:latin typeface="Berlin Sans FB" panose="020E0602020502020306" pitchFamily="34" charset="0"/>
                <a:cs typeface="Narkisim" panose="020E0502050101010101" pitchFamily="34" charset="-79"/>
              </a:rPr>
              <a:t>Preserve in the Last Days</a:t>
            </a:r>
          </a:p>
        </p:txBody>
      </p:sp>
      <p:sp>
        <p:nvSpPr>
          <p:cNvPr id="6" name="Rectangle 5">
            <a:extLst>
              <a:ext uri="{FF2B5EF4-FFF2-40B4-BE49-F238E27FC236}">
                <a16:creationId xmlns:a16="http://schemas.microsoft.com/office/drawing/2014/main" id="{9204FB3E-725D-C8AE-2797-D70C9FE013CF}"/>
              </a:ext>
            </a:extLst>
          </p:cNvPr>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7:53, 60-61</a:t>
            </a:r>
            <a:endParaRPr lang="en-US" dirty="0">
              <a:solidFill>
                <a:schemeClr val="bg1"/>
              </a:solidFill>
            </a:endParaRPr>
          </a:p>
        </p:txBody>
      </p:sp>
      <p:sp>
        <p:nvSpPr>
          <p:cNvPr id="3" name="TextBox 2">
            <a:extLst>
              <a:ext uri="{FF2B5EF4-FFF2-40B4-BE49-F238E27FC236}">
                <a16:creationId xmlns:a16="http://schemas.microsoft.com/office/drawing/2014/main" id="{2B1FDCF8-BD83-87DE-4910-BA211F652905}"/>
              </a:ext>
            </a:extLst>
          </p:cNvPr>
          <p:cNvSpPr txBox="1"/>
          <p:nvPr/>
        </p:nvSpPr>
        <p:spPr>
          <a:xfrm>
            <a:off x="718953" y="1043620"/>
            <a:ext cx="5411609" cy="830997"/>
          </a:xfrm>
          <a:prstGeom prst="rect">
            <a:avLst/>
          </a:prstGeom>
          <a:noFill/>
        </p:spPr>
        <p:txBody>
          <a:bodyPr wrap="square">
            <a:spAutoFit/>
          </a:bodyPr>
          <a:lstStyle/>
          <a:p>
            <a:r>
              <a:rPr lang="en-US" sz="2400" dirty="0">
                <a:solidFill>
                  <a:schemeClr val="bg1"/>
                </a:solidFill>
              </a:rPr>
              <a:t>The Lord promised they would “dwell in safety forever”</a:t>
            </a:r>
          </a:p>
        </p:txBody>
      </p:sp>
      <p:sp>
        <p:nvSpPr>
          <p:cNvPr id="4" name="TextBox 3">
            <a:extLst>
              <a:ext uri="{FF2B5EF4-FFF2-40B4-BE49-F238E27FC236}">
                <a16:creationId xmlns:a16="http://schemas.microsoft.com/office/drawing/2014/main" id="{C4DD8C61-9D4E-4F47-99E1-A348E4DECDDB}"/>
              </a:ext>
            </a:extLst>
          </p:cNvPr>
          <p:cNvSpPr txBox="1"/>
          <p:nvPr/>
        </p:nvSpPr>
        <p:spPr>
          <a:xfrm>
            <a:off x="6553550" y="1916935"/>
            <a:ext cx="5001358" cy="3785652"/>
          </a:xfrm>
          <a:prstGeom prst="rect">
            <a:avLst/>
          </a:prstGeom>
          <a:noFill/>
        </p:spPr>
        <p:txBody>
          <a:bodyPr wrap="square">
            <a:spAutoFit/>
          </a:bodyPr>
          <a:lstStyle/>
          <a:p>
            <a:pPr algn="l" fontAlgn="base">
              <a:buNone/>
            </a:pPr>
            <a:r>
              <a:rPr lang="en-US" sz="2000" b="0" i="1" dirty="0">
                <a:solidFill>
                  <a:srgbClr val="FFFF00"/>
                </a:solidFill>
                <a:effectLst/>
              </a:rPr>
              <a:t>As I live, even so will I come in the last days, in the days of wickedness and vengeance, to fulfil the oath which I have made unto you concerning the children of Noah;</a:t>
            </a:r>
          </a:p>
          <a:p>
            <a:pPr algn="l" fontAlgn="base"/>
            <a:endParaRPr lang="en-US" sz="2000" b="1" i="1" dirty="0">
              <a:solidFill>
                <a:srgbClr val="FFFF00"/>
              </a:solidFill>
            </a:endParaRPr>
          </a:p>
          <a:p>
            <a:pPr algn="l" fontAlgn="base"/>
            <a:r>
              <a:rPr lang="en-US" sz="2000" b="0" i="1" dirty="0">
                <a:solidFill>
                  <a:srgbClr val="FFFF00"/>
                </a:solidFill>
                <a:effectLst/>
              </a:rPr>
              <a:t>And the day shall come that the earth shall rest, but before that day the heavens shall be darkened, and a veil of darkness shall cover the earth; and the heavens shall shake, and also the earth; and great tribulations shall be among the children of men, but my people will I preserve;</a:t>
            </a:r>
          </a:p>
        </p:txBody>
      </p:sp>
      <p:pic>
        <p:nvPicPr>
          <p:cNvPr id="9" name="Picture 8">
            <a:extLst>
              <a:ext uri="{FF2B5EF4-FFF2-40B4-BE49-F238E27FC236}">
                <a16:creationId xmlns:a16="http://schemas.microsoft.com/office/drawing/2014/main" id="{1E1FC763-E8FB-792C-B835-B6B9938E5CB6}"/>
              </a:ext>
            </a:extLst>
          </p:cNvPr>
          <p:cNvPicPr>
            <a:picLocks noChangeAspect="1"/>
          </p:cNvPicPr>
          <p:nvPr/>
        </p:nvPicPr>
        <p:blipFill>
          <a:blip r:embed="rId3"/>
          <a:stretch>
            <a:fillRect/>
          </a:stretch>
        </p:blipFill>
        <p:spPr>
          <a:xfrm>
            <a:off x="446310" y="2092885"/>
            <a:ext cx="5956897" cy="3609702"/>
          </a:xfrm>
          <a:prstGeom prst="rect">
            <a:avLst/>
          </a:prstGeom>
        </p:spPr>
      </p:pic>
    </p:spTree>
    <p:extLst>
      <p:ext uri="{BB962C8B-B14F-4D97-AF65-F5344CB8AC3E}">
        <p14:creationId xmlns:p14="http://schemas.microsoft.com/office/powerpoint/2010/main" val="71886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ttp://stroccoglencove.com/parish-groups/MusicMinistry-Choirs-/Graphics-MusicMinistry/sun-rays-coming-out-of-the-clouds-in-a-blue-sky-wallpaper-%5B-fade-1600x%5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16188" y="402841"/>
            <a:ext cx="10211039" cy="5201424"/>
          </a:xfrm>
          <a:prstGeom prst="rect">
            <a:avLst/>
          </a:prstGeom>
        </p:spPr>
        <p:txBody>
          <a:bodyPr wrap="square">
            <a:spAutoFit/>
          </a:bodyPr>
          <a:lstStyle/>
          <a:p>
            <a:pPr fontAlgn="base"/>
            <a:r>
              <a:rPr lang="en-US" sz="2000" b="1" dirty="0">
                <a:solidFill>
                  <a:schemeClr val="bg1"/>
                </a:solidFill>
                <a:latin typeface="Calibri" panose="020F0502020204030204" pitchFamily="34" charset="0"/>
              </a:rPr>
              <a:t>“The Lord promised that “righteousness would come from heaven and truth out of the earth. We have seen the marvelous fulfillment of that prophecy in our generation.</a:t>
            </a:r>
          </a:p>
          <a:p>
            <a:pPr fontAlgn="base"/>
            <a:endParaRPr lang="en-US" sz="2000" b="1" dirty="0">
              <a:solidFill>
                <a:schemeClr val="bg1"/>
              </a:solidFill>
              <a:latin typeface="Calibri" panose="020F0502020204030204" pitchFamily="34" charset="0"/>
            </a:endParaRPr>
          </a:p>
          <a:p>
            <a:pPr fontAlgn="base"/>
            <a:r>
              <a:rPr lang="en-US" sz="2000" b="1" dirty="0">
                <a:solidFill>
                  <a:schemeClr val="bg1"/>
                </a:solidFill>
                <a:latin typeface="Calibri" panose="020F0502020204030204" pitchFamily="34" charset="0"/>
              </a:rPr>
              <a:t>The Book of Mormon has come forth out of the earth, filled with truth, serving as the very ‘keystone of our religion’.</a:t>
            </a:r>
          </a:p>
          <a:p>
            <a:pPr fontAlgn="base"/>
            <a:endParaRPr lang="en-US" sz="2000" b="1" dirty="0">
              <a:solidFill>
                <a:schemeClr val="bg1"/>
              </a:solidFill>
              <a:latin typeface="Calibri" panose="020F0502020204030204" pitchFamily="34" charset="0"/>
            </a:endParaRPr>
          </a:p>
          <a:p>
            <a:pPr fontAlgn="base"/>
            <a:r>
              <a:rPr lang="en-US" sz="2000" b="1" dirty="0">
                <a:solidFill>
                  <a:schemeClr val="bg1"/>
                </a:solidFill>
                <a:latin typeface="Calibri" panose="020F0502020204030204" pitchFamily="34" charset="0"/>
              </a:rPr>
              <a:t>God has also sent down righteousness from heaven. The Father Himself appeared with His Son to the Prophet Joseph Smith. </a:t>
            </a:r>
          </a:p>
          <a:p>
            <a:pPr fontAlgn="base"/>
            <a:endParaRPr lang="en-US" sz="2000" b="1" dirty="0">
              <a:solidFill>
                <a:schemeClr val="bg1"/>
              </a:solidFill>
              <a:latin typeface="Calibri" panose="020F0502020204030204" pitchFamily="34" charset="0"/>
            </a:endParaRPr>
          </a:p>
          <a:p>
            <a:pPr fontAlgn="base"/>
            <a:r>
              <a:rPr lang="en-US" sz="2000" b="1" dirty="0">
                <a:solidFill>
                  <a:schemeClr val="bg1"/>
                </a:solidFill>
                <a:latin typeface="Calibri" panose="020F0502020204030204" pitchFamily="34" charset="0"/>
              </a:rPr>
              <a:t>The angel Moroni, John the Baptist, Peter, James, and numerous other angels were directed by heaven to restore the necessary powers to the kingdom. </a:t>
            </a:r>
          </a:p>
          <a:p>
            <a:pPr fontAlgn="base"/>
            <a:endParaRPr lang="en-US" sz="2000" b="1" dirty="0">
              <a:solidFill>
                <a:schemeClr val="bg1"/>
              </a:solidFill>
              <a:latin typeface="Calibri" panose="020F0502020204030204" pitchFamily="34" charset="0"/>
            </a:endParaRPr>
          </a:p>
          <a:p>
            <a:pPr fontAlgn="base"/>
            <a:r>
              <a:rPr lang="en-US" sz="2000" b="1" dirty="0">
                <a:solidFill>
                  <a:schemeClr val="bg1"/>
                </a:solidFill>
                <a:latin typeface="Calibri" panose="020F0502020204030204" pitchFamily="34" charset="0"/>
              </a:rPr>
              <a:t>Further, the Prophet Joseph Smith received revelation after revelation from the heavens during those first critical years of the Church’s growth. </a:t>
            </a:r>
          </a:p>
          <a:p>
            <a:pPr fontAlgn="base"/>
            <a:endParaRPr lang="en-US" sz="2000" b="1" dirty="0">
              <a:solidFill>
                <a:schemeClr val="bg1"/>
              </a:solidFill>
              <a:latin typeface="Calibri" panose="020F0502020204030204" pitchFamily="34" charset="0"/>
            </a:endParaRPr>
          </a:p>
          <a:p>
            <a:pPr fontAlgn="base"/>
            <a:r>
              <a:rPr lang="en-US" sz="2000" b="1" dirty="0">
                <a:solidFill>
                  <a:schemeClr val="bg1"/>
                </a:solidFill>
                <a:latin typeface="Calibri" panose="020F0502020204030204" pitchFamily="34" charset="0"/>
              </a:rPr>
              <a:t>These revelations have been preserved for us in the Doctrine and Covenants”</a:t>
            </a:r>
          </a:p>
          <a:p>
            <a:pPr fontAlgn="base"/>
            <a:r>
              <a:rPr lang="en-US" sz="1200" b="1" dirty="0">
                <a:solidFill>
                  <a:schemeClr val="bg1"/>
                </a:solidFill>
                <a:latin typeface="Calibri" panose="020F0502020204030204" pitchFamily="34" charset="0"/>
              </a:rPr>
              <a:t>President Ezra Taft Benson</a:t>
            </a:r>
            <a:endParaRPr lang="en-US" sz="1200" b="1" i="0" dirty="0">
              <a:solidFill>
                <a:schemeClr val="bg1"/>
              </a:solidFill>
              <a:effectLst/>
              <a:latin typeface="Calibri" panose="020F050202020403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7772" y="5087471"/>
            <a:ext cx="1165642" cy="1649140"/>
          </a:xfrm>
          <a:prstGeom prst="rect">
            <a:avLst/>
          </a:prstGeom>
        </p:spPr>
      </p:pic>
    </p:spTree>
    <p:extLst>
      <p:ext uri="{BB962C8B-B14F-4D97-AF65-F5344CB8AC3E}">
        <p14:creationId xmlns:p14="http://schemas.microsoft.com/office/powerpoint/2010/main" val="207372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8303" y="84184"/>
            <a:ext cx="11777031" cy="1077218"/>
          </a:xfrm>
          <a:prstGeom prst="rect">
            <a:avLst/>
          </a:prstGeom>
          <a:noFill/>
        </p:spPr>
        <p:txBody>
          <a:bodyPr wrap="square" rtlCol="0">
            <a:spAutoFit/>
          </a:bodyPr>
          <a:lstStyle/>
          <a:p>
            <a:pPr algn="ctr"/>
            <a:r>
              <a:rPr lang="en-US" sz="3200" b="1" dirty="0">
                <a:solidFill>
                  <a:schemeClr val="bg1"/>
                </a:solidFill>
                <a:latin typeface="Berlin Sans FB Demi" panose="020E0802020502020306" pitchFamily="34" charset="0"/>
              </a:rPr>
              <a:t>Will every righteous person be preserved from all the tribulations in the last days?</a:t>
            </a:r>
            <a:endParaRPr lang="en-US" sz="3200" dirty="0">
              <a:solidFill>
                <a:schemeClr val="bg1"/>
              </a:solidFill>
              <a:latin typeface="Berlin Sans FB Demi" panose="020E0802020502020306" pitchFamily="34" charset="0"/>
              <a:cs typeface="Narkisim" panose="020E0502050101010101" pitchFamily="34" charset="-79"/>
            </a:endParaRPr>
          </a:p>
        </p:txBody>
      </p:sp>
      <p:sp>
        <p:nvSpPr>
          <p:cNvPr id="6" name="Rectangle 5"/>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D&amp;C 63:34; Habakkuk 2:4; Moses 7:67-69</a:t>
            </a:r>
            <a:endParaRPr lang="en-US" dirty="0">
              <a:solidFill>
                <a:schemeClr val="bg1"/>
              </a:solidFill>
            </a:endParaRPr>
          </a:p>
        </p:txBody>
      </p:sp>
      <p:sp>
        <p:nvSpPr>
          <p:cNvPr id="3" name="TextBox 2">
            <a:extLst>
              <a:ext uri="{FF2B5EF4-FFF2-40B4-BE49-F238E27FC236}">
                <a16:creationId xmlns:a16="http://schemas.microsoft.com/office/drawing/2014/main" id="{319AEB8F-4A6B-6E17-13FC-A94A3614C3F5}"/>
              </a:ext>
            </a:extLst>
          </p:cNvPr>
          <p:cNvSpPr txBox="1"/>
          <p:nvPr/>
        </p:nvSpPr>
        <p:spPr>
          <a:xfrm>
            <a:off x="614190" y="1443841"/>
            <a:ext cx="5070514" cy="4708981"/>
          </a:xfrm>
          <a:prstGeom prst="rect">
            <a:avLst/>
          </a:prstGeom>
          <a:noFill/>
        </p:spPr>
        <p:txBody>
          <a:bodyPr wrap="square">
            <a:spAutoFit/>
          </a:bodyPr>
          <a:lstStyle/>
          <a:p>
            <a:r>
              <a:rPr lang="en-US" sz="2400" b="0" i="0" dirty="0">
                <a:solidFill>
                  <a:schemeClr val="bg1"/>
                </a:solidFill>
                <a:effectLst/>
              </a:rPr>
              <a:t>[I] explained concerning the coming of the Son of Man; also that it is a false idea that the Saints will escape all the judgments, whilst the wicked suffer; for all flesh is subject to suffer, and ‘the righteous shall hardly escape’ still many of the Saints will escape, for the just shall live by faith; yet many of the righteous shall fall a prey to disease, to pestilence, etc., by reason of the weakness of the flesh, and yet be saved in the Kingdom of God. </a:t>
            </a:r>
          </a:p>
          <a:p>
            <a:r>
              <a:rPr lang="en-US" sz="1200" b="0" i="0" dirty="0">
                <a:solidFill>
                  <a:schemeClr val="bg1"/>
                </a:solidFill>
                <a:effectLst/>
              </a:rPr>
              <a:t>Prophet Joseph Smith</a:t>
            </a:r>
            <a:endParaRPr lang="en-US" sz="1200" dirty="0">
              <a:solidFill>
                <a:schemeClr val="bg1"/>
              </a:solidFill>
            </a:endParaRPr>
          </a:p>
        </p:txBody>
      </p:sp>
      <p:pic>
        <p:nvPicPr>
          <p:cNvPr id="5" name="Picture 4">
            <a:extLst>
              <a:ext uri="{FF2B5EF4-FFF2-40B4-BE49-F238E27FC236}">
                <a16:creationId xmlns:a16="http://schemas.microsoft.com/office/drawing/2014/main" id="{7FADA901-40BC-5DDA-A8BD-622839C91FA7}"/>
              </a:ext>
            </a:extLst>
          </p:cNvPr>
          <p:cNvPicPr>
            <a:picLocks noChangeAspect="1"/>
          </p:cNvPicPr>
          <p:nvPr/>
        </p:nvPicPr>
        <p:blipFill>
          <a:blip r:embed="rId3"/>
          <a:stretch>
            <a:fillRect/>
          </a:stretch>
        </p:blipFill>
        <p:spPr>
          <a:xfrm>
            <a:off x="5828360" y="2087376"/>
            <a:ext cx="5531396" cy="3844650"/>
          </a:xfrm>
          <a:prstGeom prst="rect">
            <a:avLst/>
          </a:prstGeom>
        </p:spPr>
      </p:pic>
      <p:pic>
        <p:nvPicPr>
          <p:cNvPr id="9" name="Picture 8">
            <a:extLst>
              <a:ext uri="{FF2B5EF4-FFF2-40B4-BE49-F238E27FC236}">
                <a16:creationId xmlns:a16="http://schemas.microsoft.com/office/drawing/2014/main" id="{E112EDD2-8C0C-15FD-3A38-7218E66FC4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666" y="84184"/>
            <a:ext cx="953504" cy="1279896"/>
          </a:xfrm>
          <a:prstGeom prst="rect">
            <a:avLst/>
          </a:prstGeom>
        </p:spPr>
      </p:pic>
    </p:spTree>
    <p:extLst>
      <p:ext uri="{BB962C8B-B14F-4D97-AF65-F5344CB8AC3E}">
        <p14:creationId xmlns:p14="http://schemas.microsoft.com/office/powerpoint/2010/main" val="198063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DF38-382F-16FF-DE93-94A53FC03BDC}"/>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C2651E90-C6CE-ED2A-9AEC-92C9ECB59B3E}"/>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F5AB8C-EF85-1339-634D-C9547811FA6D}"/>
              </a:ext>
            </a:extLst>
          </p:cNvPr>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Surrounded By Wickedness</a:t>
            </a:r>
          </a:p>
        </p:txBody>
      </p:sp>
      <p:sp>
        <p:nvSpPr>
          <p:cNvPr id="5" name="TextBox 4">
            <a:extLst>
              <a:ext uri="{FF2B5EF4-FFF2-40B4-BE49-F238E27FC236}">
                <a16:creationId xmlns:a16="http://schemas.microsoft.com/office/drawing/2014/main" id="{881529FF-5A8E-75AF-4A62-6688D56FE13B}"/>
              </a:ext>
            </a:extLst>
          </p:cNvPr>
          <p:cNvSpPr txBox="1"/>
          <p:nvPr/>
        </p:nvSpPr>
        <p:spPr>
          <a:xfrm>
            <a:off x="8195927" y="3570203"/>
            <a:ext cx="2821664" cy="369332"/>
          </a:xfrm>
          <a:prstGeom prst="rect">
            <a:avLst/>
          </a:prstGeom>
          <a:noFill/>
        </p:spPr>
        <p:txBody>
          <a:bodyPr wrap="square" rtlCol="0">
            <a:spAutoFit/>
          </a:bodyPr>
          <a:lstStyle/>
          <a:p>
            <a:pPr algn="ctr"/>
            <a:r>
              <a:rPr lang="en-US" dirty="0">
                <a:solidFill>
                  <a:schemeClr val="bg1"/>
                </a:solidFill>
              </a:rPr>
              <a:t>Wicked influences</a:t>
            </a:r>
          </a:p>
        </p:txBody>
      </p:sp>
      <p:sp>
        <p:nvSpPr>
          <p:cNvPr id="3" name="Rectangle 2">
            <a:extLst>
              <a:ext uri="{FF2B5EF4-FFF2-40B4-BE49-F238E27FC236}">
                <a16:creationId xmlns:a16="http://schemas.microsoft.com/office/drawing/2014/main" id="{AC8CF6DB-AB55-3E69-8B49-4E53DFD2F25E}"/>
              </a:ext>
            </a:extLst>
          </p:cNvPr>
          <p:cNvSpPr/>
          <p:nvPr/>
        </p:nvSpPr>
        <p:spPr>
          <a:xfrm>
            <a:off x="362091" y="1417650"/>
            <a:ext cx="5346528" cy="461665"/>
          </a:xfrm>
          <a:prstGeom prst="rect">
            <a:avLst/>
          </a:prstGeom>
        </p:spPr>
        <p:txBody>
          <a:bodyPr wrap="none">
            <a:spAutoFit/>
          </a:bodyPr>
          <a:lstStyle/>
          <a:p>
            <a:r>
              <a:rPr lang="en-US" sz="2400" b="0" i="0" dirty="0">
                <a:solidFill>
                  <a:schemeClr val="bg1"/>
                </a:solidFill>
                <a:effectLst/>
                <a:latin typeface="Calibri" panose="020F0502020204030204" pitchFamily="34" charset="0"/>
              </a:rPr>
              <a:t>Enoch lived in a world full of wickedness. </a:t>
            </a:r>
            <a:endParaRPr lang="en-US" sz="2400" dirty="0">
              <a:solidFill>
                <a:schemeClr val="bg1"/>
              </a:solidFill>
            </a:endParaRPr>
          </a:p>
        </p:txBody>
      </p:sp>
      <p:pic>
        <p:nvPicPr>
          <p:cNvPr id="2052" name="Picture 4" descr="https://lh4.googleusercontent.com/-7Ok3O2O6FBE/TYV5HVcdMDI/AAAAAAAAB74/QJXeFWz-pqg/s400/IMG_7330.jpg">
            <a:extLst>
              <a:ext uri="{FF2B5EF4-FFF2-40B4-BE49-F238E27FC236}">
                <a16:creationId xmlns:a16="http://schemas.microsoft.com/office/drawing/2014/main" id="{AE78FF1A-3B16-41DA-2D99-2B2B008C8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276" y="3395791"/>
            <a:ext cx="4480758" cy="29909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0852B8-C5F2-9C1D-94AD-93EF7B872028}"/>
              </a:ext>
            </a:extLst>
          </p:cNvPr>
          <p:cNvGrpSpPr/>
          <p:nvPr/>
        </p:nvGrpSpPr>
        <p:grpSpPr>
          <a:xfrm rot="18151454">
            <a:off x="8069672" y="1450701"/>
            <a:ext cx="1371600" cy="2034030"/>
            <a:chOff x="2591134" y="424722"/>
            <a:chExt cx="1371600" cy="2034030"/>
          </a:xfrm>
        </p:grpSpPr>
        <p:pic>
          <p:nvPicPr>
            <p:cNvPr id="10" name="Picture 9">
              <a:extLst>
                <a:ext uri="{FF2B5EF4-FFF2-40B4-BE49-F238E27FC236}">
                  <a16:creationId xmlns:a16="http://schemas.microsoft.com/office/drawing/2014/main" id="{11FFDE3A-8407-AD5E-F6DE-796AAFAED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63320" y="1411916"/>
              <a:ext cx="858548" cy="1235124"/>
            </a:xfrm>
            <a:prstGeom prst="roundRect">
              <a:avLst>
                <a:gd name="adj" fmla="val 988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1" name="Group 10">
              <a:extLst>
                <a:ext uri="{FF2B5EF4-FFF2-40B4-BE49-F238E27FC236}">
                  <a16:creationId xmlns:a16="http://schemas.microsoft.com/office/drawing/2014/main" id="{4A4670C7-DC5D-73CE-A9AD-E65F183604D4}"/>
                </a:ext>
              </a:extLst>
            </p:cNvPr>
            <p:cNvGrpSpPr/>
            <p:nvPr/>
          </p:nvGrpSpPr>
          <p:grpSpPr>
            <a:xfrm>
              <a:off x="2591134" y="424722"/>
              <a:ext cx="1371600" cy="1298359"/>
              <a:chOff x="3886200" y="3505200"/>
              <a:chExt cx="1371600" cy="1298359"/>
            </a:xfrm>
            <a:solidFill>
              <a:schemeClr val="bg1"/>
            </a:solidFill>
          </p:grpSpPr>
          <p:sp>
            <p:nvSpPr>
              <p:cNvPr id="12" name="Rounded Rectangle 11">
                <a:extLst>
                  <a:ext uri="{FF2B5EF4-FFF2-40B4-BE49-F238E27FC236}">
                    <a16:creationId xmlns:a16="http://schemas.microsoft.com/office/drawing/2014/main" id="{4613FF22-E38F-B59B-0F7F-5A5D7DEF48A4}"/>
                  </a:ext>
                </a:extLst>
              </p:cNvPr>
              <p:cNvSpPr/>
              <p:nvPr/>
            </p:nvSpPr>
            <p:spPr>
              <a:xfrm>
                <a:off x="3962400" y="3613878"/>
                <a:ext cx="1219200" cy="1189681"/>
              </a:xfrm>
              <a:prstGeom prst="roundRect">
                <a:avLst>
                  <a:gd name="adj"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54">
                <a:extLst>
                  <a:ext uri="{FF2B5EF4-FFF2-40B4-BE49-F238E27FC236}">
                    <a16:creationId xmlns:a16="http://schemas.microsoft.com/office/drawing/2014/main" id="{4E1603FE-5980-51C5-6412-F8AE8E624739}"/>
                  </a:ext>
                </a:extLst>
              </p:cNvPr>
              <p:cNvGrpSpPr/>
              <p:nvPr/>
            </p:nvGrpSpPr>
            <p:grpSpPr>
              <a:xfrm>
                <a:off x="3886200" y="3505200"/>
                <a:ext cx="1371600" cy="304800"/>
                <a:chOff x="3886200" y="3505200"/>
                <a:chExt cx="1371600" cy="304800"/>
              </a:xfrm>
              <a:grpFill/>
            </p:grpSpPr>
            <p:sp>
              <p:nvSpPr>
                <p:cNvPr id="14" name="Rounded Rectangle 13">
                  <a:extLst>
                    <a:ext uri="{FF2B5EF4-FFF2-40B4-BE49-F238E27FC236}">
                      <a16:creationId xmlns:a16="http://schemas.microsoft.com/office/drawing/2014/main" id="{5A671EB6-3E14-D87F-5501-84E940E53812}"/>
                    </a:ext>
                  </a:extLst>
                </p:cNvPr>
                <p:cNvSpPr/>
                <p:nvPr/>
              </p:nvSpPr>
              <p:spPr>
                <a:xfrm>
                  <a:off x="3886200" y="3505200"/>
                  <a:ext cx="1371600" cy="3048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68CCDDB-EDC2-88EB-2E4E-BC8BFEFE3F9D}"/>
                    </a:ext>
                  </a:extLst>
                </p:cNvPr>
                <p:cNvCxnSpPr/>
                <p:nvPr/>
              </p:nvCxnSpPr>
              <p:spPr>
                <a:xfrm>
                  <a:off x="4038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04E2D7-5392-BDBD-52A2-4BB9CE4B3025}"/>
                    </a:ext>
                  </a:extLst>
                </p:cNvPr>
                <p:cNvCxnSpPr/>
                <p:nvPr/>
              </p:nvCxnSpPr>
              <p:spPr>
                <a:xfrm>
                  <a:off x="4114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087B2F9-267A-19EC-4A5C-2F1409DFFCE6}"/>
                    </a:ext>
                  </a:extLst>
                </p:cNvPr>
                <p:cNvCxnSpPr/>
                <p:nvPr/>
              </p:nvCxnSpPr>
              <p:spPr>
                <a:xfrm>
                  <a:off x="4191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9892FC-083C-B401-57C8-67A8A666F30D}"/>
                    </a:ext>
                  </a:extLst>
                </p:cNvPr>
                <p:cNvCxnSpPr/>
                <p:nvPr/>
              </p:nvCxnSpPr>
              <p:spPr>
                <a:xfrm>
                  <a:off x="4267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5C34DCD-9FD5-F4D4-BCDA-80FC7B7E1B93}"/>
                    </a:ext>
                  </a:extLst>
                </p:cNvPr>
                <p:cNvCxnSpPr/>
                <p:nvPr/>
              </p:nvCxnSpPr>
              <p:spPr>
                <a:xfrm>
                  <a:off x="4343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1E1AA3B-F39D-B3EF-40D4-1349055BB279}"/>
                    </a:ext>
                  </a:extLst>
                </p:cNvPr>
                <p:cNvCxnSpPr/>
                <p:nvPr/>
              </p:nvCxnSpPr>
              <p:spPr>
                <a:xfrm>
                  <a:off x="4419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4E1091-3EAB-39B3-F08B-52360D126159}"/>
                    </a:ext>
                  </a:extLst>
                </p:cNvPr>
                <p:cNvCxnSpPr/>
                <p:nvPr/>
              </p:nvCxnSpPr>
              <p:spPr>
                <a:xfrm>
                  <a:off x="4495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E9AEA3C-7F89-3A5B-A5A4-BA2AFB1232A8}"/>
                    </a:ext>
                  </a:extLst>
                </p:cNvPr>
                <p:cNvCxnSpPr/>
                <p:nvPr/>
              </p:nvCxnSpPr>
              <p:spPr>
                <a:xfrm>
                  <a:off x="4572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0B851E6-3F0E-6AE3-3E17-79D3D3F89CE6}"/>
                    </a:ext>
                  </a:extLst>
                </p:cNvPr>
                <p:cNvCxnSpPr/>
                <p:nvPr/>
              </p:nvCxnSpPr>
              <p:spPr>
                <a:xfrm>
                  <a:off x="4648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64DC12-C5FD-57AB-89E1-7F54D8CAB41D}"/>
                    </a:ext>
                  </a:extLst>
                </p:cNvPr>
                <p:cNvCxnSpPr/>
                <p:nvPr/>
              </p:nvCxnSpPr>
              <p:spPr>
                <a:xfrm>
                  <a:off x="4724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09C606-6714-1B18-166D-692F0591C9A5}"/>
                    </a:ext>
                  </a:extLst>
                </p:cNvPr>
                <p:cNvCxnSpPr/>
                <p:nvPr/>
              </p:nvCxnSpPr>
              <p:spPr>
                <a:xfrm>
                  <a:off x="4800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9E48DEE-D3E5-D208-2C93-5D605BED6A3F}"/>
                    </a:ext>
                  </a:extLst>
                </p:cNvPr>
                <p:cNvCxnSpPr/>
                <p:nvPr/>
              </p:nvCxnSpPr>
              <p:spPr>
                <a:xfrm>
                  <a:off x="48768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8E5A89-D9E0-8E28-8CB3-E82849492D7C}"/>
                    </a:ext>
                  </a:extLst>
                </p:cNvPr>
                <p:cNvCxnSpPr/>
                <p:nvPr/>
              </p:nvCxnSpPr>
              <p:spPr>
                <a:xfrm>
                  <a:off x="49530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8852F2F-F3D2-944F-11B4-AA910E071869}"/>
                    </a:ext>
                  </a:extLst>
                </p:cNvPr>
                <p:cNvCxnSpPr/>
                <p:nvPr/>
              </p:nvCxnSpPr>
              <p:spPr>
                <a:xfrm>
                  <a:off x="50292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598F9C2-0716-6DEA-AFED-2DCD4D3D842A}"/>
                    </a:ext>
                  </a:extLst>
                </p:cNvPr>
                <p:cNvCxnSpPr/>
                <p:nvPr/>
              </p:nvCxnSpPr>
              <p:spPr>
                <a:xfrm>
                  <a:off x="5105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CBE2E62-D797-C58B-108C-9D9E74539D36}"/>
                    </a:ext>
                  </a:extLst>
                </p:cNvPr>
                <p:cNvCxnSpPr/>
                <p:nvPr/>
              </p:nvCxnSpPr>
              <p:spPr>
                <a:xfrm>
                  <a:off x="51816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943F56-6BDF-83F1-0CC5-34BD88C7E9E8}"/>
                    </a:ext>
                  </a:extLst>
                </p:cNvPr>
                <p:cNvCxnSpPr/>
                <p:nvPr/>
              </p:nvCxnSpPr>
              <p:spPr>
                <a:xfrm>
                  <a:off x="3962400" y="3505200"/>
                  <a:ext cx="0" cy="3048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2" name="Group 45">
            <a:extLst>
              <a:ext uri="{FF2B5EF4-FFF2-40B4-BE49-F238E27FC236}">
                <a16:creationId xmlns:a16="http://schemas.microsoft.com/office/drawing/2014/main" id="{B25FFE72-7A4E-3AC9-BD6A-20B340CBC05D}"/>
              </a:ext>
            </a:extLst>
          </p:cNvPr>
          <p:cNvGrpSpPr/>
          <p:nvPr/>
        </p:nvGrpSpPr>
        <p:grpSpPr>
          <a:xfrm>
            <a:off x="1054438" y="2794670"/>
            <a:ext cx="2006846" cy="3452848"/>
            <a:chOff x="838200" y="533400"/>
            <a:chExt cx="2959423" cy="5091789"/>
          </a:xfrm>
        </p:grpSpPr>
        <p:sp>
          <p:nvSpPr>
            <p:cNvPr id="33" name="Oval 32">
              <a:extLst>
                <a:ext uri="{FF2B5EF4-FFF2-40B4-BE49-F238E27FC236}">
                  <a16:creationId xmlns:a16="http://schemas.microsoft.com/office/drawing/2014/main" id="{B5C9E2FA-BA0E-E217-F497-0533EE56D78A}"/>
                </a:ext>
              </a:extLst>
            </p:cNvPr>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1D8A5E3-50AC-0C25-C739-EC4D5960A451}"/>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E00F667-82A8-5CD1-7703-4489EDB5A768}"/>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17">
              <a:extLst>
                <a:ext uri="{FF2B5EF4-FFF2-40B4-BE49-F238E27FC236}">
                  <a16:creationId xmlns:a16="http://schemas.microsoft.com/office/drawing/2014/main" id="{41146020-776E-37D5-0F71-34483A548129}"/>
                </a:ext>
              </a:extLst>
            </p:cNvPr>
            <p:cNvGrpSpPr/>
            <p:nvPr/>
          </p:nvGrpSpPr>
          <p:grpSpPr>
            <a:xfrm rot="2754858">
              <a:off x="1366669" y="5020454"/>
              <a:ext cx="451567" cy="757903"/>
              <a:chOff x="1676400" y="2133600"/>
              <a:chExt cx="1447800" cy="2088845"/>
            </a:xfrm>
          </p:grpSpPr>
          <p:sp>
            <p:nvSpPr>
              <p:cNvPr id="64" name="Oval 14">
                <a:extLst>
                  <a:ext uri="{FF2B5EF4-FFF2-40B4-BE49-F238E27FC236}">
                    <a16:creationId xmlns:a16="http://schemas.microsoft.com/office/drawing/2014/main" id="{79262855-C704-0B5C-73C3-AA5CA703DAD2}"/>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oon 15">
                <a:extLst>
                  <a:ext uri="{FF2B5EF4-FFF2-40B4-BE49-F238E27FC236}">
                    <a16:creationId xmlns:a16="http://schemas.microsoft.com/office/drawing/2014/main" id="{191ECC95-9944-5D7F-D0DC-0C8DFCA59707}"/>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oon 16">
                <a:extLst>
                  <a:ext uri="{FF2B5EF4-FFF2-40B4-BE49-F238E27FC236}">
                    <a16:creationId xmlns:a16="http://schemas.microsoft.com/office/drawing/2014/main" id="{C1FFE38A-6663-633B-F968-F980552E2E92}"/>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18">
              <a:extLst>
                <a:ext uri="{FF2B5EF4-FFF2-40B4-BE49-F238E27FC236}">
                  <a16:creationId xmlns:a16="http://schemas.microsoft.com/office/drawing/2014/main" id="{B80A2BB7-6D12-E9A5-B7A3-2837052B0BD2}"/>
                </a:ext>
              </a:extLst>
            </p:cNvPr>
            <p:cNvGrpSpPr/>
            <p:nvPr/>
          </p:nvGrpSpPr>
          <p:grpSpPr>
            <a:xfrm rot="18845142" flipH="1">
              <a:off x="2094336" y="4964730"/>
              <a:ext cx="451567" cy="757903"/>
              <a:chOff x="1676400" y="2133600"/>
              <a:chExt cx="1447800" cy="2088845"/>
            </a:xfrm>
          </p:grpSpPr>
          <p:sp>
            <p:nvSpPr>
              <p:cNvPr id="61" name="Oval 60">
                <a:extLst>
                  <a:ext uri="{FF2B5EF4-FFF2-40B4-BE49-F238E27FC236}">
                    <a16:creationId xmlns:a16="http://schemas.microsoft.com/office/drawing/2014/main" id="{9A354183-F573-3D63-ED9D-0555B7CC926D}"/>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oon 20">
                <a:extLst>
                  <a:ext uri="{FF2B5EF4-FFF2-40B4-BE49-F238E27FC236}">
                    <a16:creationId xmlns:a16="http://schemas.microsoft.com/office/drawing/2014/main" id="{7C20E215-D6C2-DE7F-970A-BB28BE579BBA}"/>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oon 62">
                <a:extLst>
                  <a:ext uri="{FF2B5EF4-FFF2-40B4-BE49-F238E27FC236}">
                    <a16:creationId xmlns:a16="http://schemas.microsoft.com/office/drawing/2014/main" id="{7003086C-3B15-75B5-03C2-D9B7254340F2}"/>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8721A6F4-1858-FC00-30F0-9CD472376487}"/>
                </a:ext>
              </a:extLst>
            </p:cNvPr>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a:extLst>
                <a:ext uri="{FF2B5EF4-FFF2-40B4-BE49-F238E27FC236}">
                  <a16:creationId xmlns:a16="http://schemas.microsoft.com/office/drawing/2014/main" id="{76AADCCD-63AF-B0A7-2663-2DD994903DD5}"/>
                </a:ext>
              </a:extLst>
            </p:cNvPr>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a:extLst>
                <a:ext uri="{FF2B5EF4-FFF2-40B4-BE49-F238E27FC236}">
                  <a16:creationId xmlns:a16="http://schemas.microsoft.com/office/drawing/2014/main" id="{0633CC71-97CA-B063-1557-4641AB4D9257}"/>
                </a:ext>
              </a:extLst>
            </p:cNvPr>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a:extLst>
                <a:ext uri="{FF2B5EF4-FFF2-40B4-BE49-F238E27FC236}">
                  <a16:creationId xmlns:a16="http://schemas.microsoft.com/office/drawing/2014/main" id="{B6E45C17-2195-FB4D-4368-09F0358147DB}"/>
                </a:ext>
              </a:extLst>
            </p:cNvPr>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5">
              <a:extLst>
                <a:ext uri="{FF2B5EF4-FFF2-40B4-BE49-F238E27FC236}">
                  <a16:creationId xmlns:a16="http://schemas.microsoft.com/office/drawing/2014/main" id="{602D0E1A-71F9-EFA3-3355-F2D07DF2148A}"/>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D75CC35-01A8-0E99-8FAF-854CD7025543}"/>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3CEB197A-BF91-F22E-BB7D-0C39CA527E7A}"/>
                </a:ext>
              </a:extLst>
            </p:cNvPr>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B795D982-737B-42D4-E374-711295CBF263}"/>
                </a:ext>
              </a:extLst>
            </p:cNvPr>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6C1BBD77-82A1-5A72-32EA-EB640205B141}"/>
                </a:ext>
              </a:extLst>
            </p:cNvPr>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DD050161-9AF6-4DD7-3C27-445814812D4C}"/>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BC5C341-035B-9721-9617-C42D7D90E92A}"/>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552571A-499E-2F52-A41A-F3D94272E067}"/>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5495CD8-CD14-3422-D134-98778C4A1CB2}"/>
                </a:ext>
              </a:extLst>
            </p:cNvPr>
            <p:cNvSpPr/>
            <p:nvPr/>
          </p:nvSpPr>
          <p:spPr>
            <a:xfrm rot="21206386">
              <a:off x="1860778" y="1930821"/>
              <a:ext cx="379497" cy="2296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43">
              <a:extLst>
                <a:ext uri="{FF2B5EF4-FFF2-40B4-BE49-F238E27FC236}">
                  <a16:creationId xmlns:a16="http://schemas.microsoft.com/office/drawing/2014/main" id="{80A66882-11D6-D7DB-748E-9D8D72DDBD1E}"/>
                </a:ext>
              </a:extLst>
            </p:cNvPr>
            <p:cNvGrpSpPr/>
            <p:nvPr/>
          </p:nvGrpSpPr>
          <p:grpSpPr>
            <a:xfrm rot="19025436">
              <a:off x="2146207" y="3548341"/>
              <a:ext cx="1651416" cy="462197"/>
              <a:chOff x="3505200" y="1981200"/>
              <a:chExt cx="2138597" cy="749508"/>
            </a:xfrm>
          </p:grpSpPr>
          <p:grpSp>
            <p:nvGrpSpPr>
              <p:cNvPr id="53" name="Group 38">
                <a:extLst>
                  <a:ext uri="{FF2B5EF4-FFF2-40B4-BE49-F238E27FC236}">
                    <a16:creationId xmlns:a16="http://schemas.microsoft.com/office/drawing/2014/main" id="{4E535CAB-8AD5-2D74-B131-B95F0854283A}"/>
                  </a:ext>
                </a:extLst>
              </p:cNvPr>
              <p:cNvGrpSpPr/>
              <p:nvPr/>
            </p:nvGrpSpPr>
            <p:grpSpPr>
              <a:xfrm>
                <a:off x="3505200" y="1981200"/>
                <a:ext cx="2133600" cy="381000"/>
                <a:chOff x="3505200" y="1981200"/>
                <a:chExt cx="2133600" cy="381000"/>
              </a:xfrm>
            </p:grpSpPr>
            <p:sp>
              <p:nvSpPr>
                <p:cNvPr id="58" name="Rounded Rectangle 57">
                  <a:extLst>
                    <a:ext uri="{FF2B5EF4-FFF2-40B4-BE49-F238E27FC236}">
                      <a16:creationId xmlns:a16="http://schemas.microsoft.com/office/drawing/2014/main" id="{EECA2DB7-7090-72C7-D078-EC335B121CAC}"/>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B35D71F5-F12C-D0B3-C189-ABCFFEC1D6C1}"/>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99830E1-22FE-9638-EB18-A4F191B50864}"/>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39">
                <a:extLst>
                  <a:ext uri="{FF2B5EF4-FFF2-40B4-BE49-F238E27FC236}">
                    <a16:creationId xmlns:a16="http://schemas.microsoft.com/office/drawing/2014/main" id="{90DFD65B-50AD-4F61-3C40-4AA1DA2AFEC9}"/>
                  </a:ext>
                </a:extLst>
              </p:cNvPr>
              <p:cNvGrpSpPr/>
              <p:nvPr/>
            </p:nvGrpSpPr>
            <p:grpSpPr>
              <a:xfrm>
                <a:off x="3510197" y="2349708"/>
                <a:ext cx="2133600" cy="381000"/>
                <a:chOff x="3505200" y="1981200"/>
                <a:chExt cx="2133600" cy="381000"/>
              </a:xfrm>
            </p:grpSpPr>
            <p:sp>
              <p:nvSpPr>
                <p:cNvPr id="55" name="Rounded Rectangle 54">
                  <a:extLst>
                    <a:ext uri="{FF2B5EF4-FFF2-40B4-BE49-F238E27FC236}">
                      <a16:creationId xmlns:a16="http://schemas.microsoft.com/office/drawing/2014/main" id="{2FF537F7-3369-9D35-CDEB-21A234A6D4C6}"/>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71346ED-6D40-08F8-2FF9-9123E741401F}"/>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502B863-62C3-829D-5AF5-0A2C32AD1CD2}"/>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 name="Oval 51">
              <a:extLst>
                <a:ext uri="{FF2B5EF4-FFF2-40B4-BE49-F238E27FC236}">
                  <a16:creationId xmlns:a16="http://schemas.microsoft.com/office/drawing/2014/main" id="{71D4A4AD-4A6E-B6EC-E7F4-678C54E72C25}"/>
                </a:ext>
              </a:extLst>
            </p:cNvPr>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68BB1B0-F59B-259B-BFC4-00DDFC6D5CB6}"/>
              </a:ext>
            </a:extLst>
          </p:cNvPr>
          <p:cNvSpPr txBox="1"/>
          <p:nvPr/>
        </p:nvSpPr>
        <p:spPr>
          <a:xfrm>
            <a:off x="9556568" y="1763543"/>
            <a:ext cx="1229269" cy="369332"/>
          </a:xfrm>
          <a:prstGeom prst="rect">
            <a:avLst/>
          </a:prstGeom>
          <a:solidFill>
            <a:srgbClr val="FF0000"/>
          </a:solidFill>
          <a:ln>
            <a:solidFill>
              <a:srgbClr val="FF0000"/>
            </a:solidFill>
          </a:ln>
        </p:spPr>
        <p:txBody>
          <a:bodyPr wrap="square" rtlCol="0">
            <a:spAutoFit/>
          </a:bodyPr>
          <a:lstStyle/>
          <a:p>
            <a:pPr algn="ctr"/>
            <a:r>
              <a:rPr lang="en-US" dirty="0"/>
              <a:t>Pepper</a:t>
            </a:r>
          </a:p>
        </p:txBody>
      </p:sp>
    </p:spTree>
    <p:extLst>
      <p:ext uri="{BB962C8B-B14F-4D97-AF65-F5344CB8AC3E}">
        <p14:creationId xmlns:p14="http://schemas.microsoft.com/office/powerpoint/2010/main" val="384826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3F348-814D-C942-4954-CAF167825ED1}"/>
            </a:ext>
          </a:extLst>
        </p:cNvPr>
        <p:cNvGrpSpPr/>
        <p:nvPr/>
      </p:nvGrpSpPr>
      <p:grpSpPr>
        <a:xfrm>
          <a:off x="0" y="0"/>
          <a:ext cx="0" cy="0"/>
          <a:chOff x="0" y="0"/>
          <a:chExt cx="0" cy="0"/>
        </a:xfrm>
      </p:grpSpPr>
      <p:pic>
        <p:nvPicPr>
          <p:cNvPr id="1026" name="Picture 2" descr="http://opengameart.org/sites/default/files/fabric_grey_01.png">
            <a:extLst>
              <a:ext uri="{FF2B5EF4-FFF2-40B4-BE49-F238E27FC236}">
                <a16:creationId xmlns:a16="http://schemas.microsoft.com/office/drawing/2014/main" id="{BB2F501F-9047-1C8F-B4CA-581118C95C02}"/>
              </a:ext>
            </a:extLst>
          </p:cNvPr>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9606233-C8F4-9A1F-7443-AEF43D218B96}"/>
              </a:ext>
            </a:extLst>
          </p:cNvPr>
          <p:cNvSpPr txBox="1"/>
          <p:nvPr/>
        </p:nvSpPr>
        <p:spPr>
          <a:xfrm>
            <a:off x="0" y="55912"/>
            <a:ext cx="12192000" cy="830997"/>
          </a:xfrm>
          <a:prstGeom prst="rect">
            <a:avLst/>
          </a:prstGeom>
          <a:noFill/>
        </p:spPr>
        <p:txBody>
          <a:bodyPr wrap="square" rtlCol="0">
            <a:spAutoFit/>
          </a:bodyPr>
          <a:lstStyle/>
          <a:p>
            <a:pPr algn="ctr"/>
            <a:r>
              <a:rPr lang="en-US" sz="4800" dirty="0">
                <a:solidFill>
                  <a:schemeClr val="bg1"/>
                </a:solidFill>
                <a:latin typeface="Berlin Sans FB" panose="020E0602020502020306" pitchFamily="34" charset="0"/>
                <a:cs typeface="Narkisim" panose="020E0502050101010101" pitchFamily="34" charset="-79"/>
              </a:rPr>
              <a:t>Enoch and the City of Zion Walk With God</a:t>
            </a:r>
          </a:p>
        </p:txBody>
      </p:sp>
      <p:sp>
        <p:nvSpPr>
          <p:cNvPr id="6" name="Rectangle 5">
            <a:extLst>
              <a:ext uri="{FF2B5EF4-FFF2-40B4-BE49-F238E27FC236}">
                <a16:creationId xmlns:a16="http://schemas.microsoft.com/office/drawing/2014/main" id="{189D411B-0360-B470-31AD-137C0A694F42}"/>
              </a:ext>
            </a:extLst>
          </p:cNvPr>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7:67-69</a:t>
            </a:r>
            <a:endParaRPr lang="en-US" dirty="0">
              <a:solidFill>
                <a:schemeClr val="bg1"/>
              </a:solidFill>
            </a:endParaRPr>
          </a:p>
        </p:txBody>
      </p:sp>
      <p:pic>
        <p:nvPicPr>
          <p:cNvPr id="14" name="Picture 2" descr="https://www.lds.org/scriptures/bc/scriptures/ot/gen/5/images/006-006-city-of-zion-is-taken-up-full.jpg?download=true">
            <a:extLst>
              <a:ext uri="{FF2B5EF4-FFF2-40B4-BE49-F238E27FC236}">
                <a16:creationId xmlns:a16="http://schemas.microsoft.com/office/drawing/2014/main" id="{C70E55D5-16C9-4D99-1F3A-B02A1BEDD8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9208" y="1374913"/>
            <a:ext cx="3410303" cy="4541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788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1999" cy="6186309"/>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Videos: </a:t>
            </a:r>
          </a:p>
          <a:p>
            <a:r>
              <a:rPr lang="en-US" dirty="0">
                <a:solidFill>
                  <a:schemeClr val="bg1"/>
                </a:solidFill>
              </a:rPr>
              <a:t>“Charity: An Example of the Believers” (4:50)</a:t>
            </a:r>
          </a:p>
          <a:p>
            <a:r>
              <a:rPr lang="en-US" dirty="0">
                <a:solidFill>
                  <a:schemeClr val="bg1"/>
                </a:solidFill>
              </a:rPr>
              <a:t> “To Sweep the Earth as with a Flood” (2:56).</a:t>
            </a:r>
          </a:p>
          <a:p>
            <a:endParaRPr lang="en-US" dirty="0">
              <a:solidFill>
                <a:schemeClr val="bg1"/>
              </a:solidFill>
            </a:endParaRPr>
          </a:p>
          <a:p>
            <a:r>
              <a:rPr lang="en-US" sz="1600" dirty="0">
                <a:solidFill>
                  <a:schemeClr val="bg1"/>
                </a:solidFill>
              </a:rPr>
              <a:t>Richard H. Winkel, “Web of Friendship,” </a:t>
            </a:r>
            <a:r>
              <a:rPr lang="en-US" sz="1600" i="1" dirty="0">
                <a:solidFill>
                  <a:schemeClr val="bg1"/>
                </a:solidFill>
              </a:rPr>
              <a:t>New Era</a:t>
            </a:r>
            <a:r>
              <a:rPr lang="en-US" sz="1600" dirty="0">
                <a:solidFill>
                  <a:schemeClr val="bg1"/>
                </a:solidFill>
              </a:rPr>
              <a:t>, Aug. 2003, 10–11</a:t>
            </a:r>
          </a:p>
          <a:p>
            <a:r>
              <a:rPr lang="en-US" sz="1600" dirty="0">
                <a:solidFill>
                  <a:schemeClr val="bg1"/>
                </a:solidFill>
              </a:rPr>
              <a:t>Elder D. Todd Christofferson “One in Christ,” Liahona, May 2023, 78, 79)</a:t>
            </a:r>
          </a:p>
          <a:p>
            <a:r>
              <a:rPr lang="en-US" sz="1600" dirty="0">
                <a:solidFill>
                  <a:schemeClr val="bg1"/>
                </a:solidFill>
              </a:rPr>
              <a:t>President Russell M. Nelson (“Overcome the World and Find Rest,” Liahona, Nov. 2022, 97)</a:t>
            </a:r>
          </a:p>
          <a:p>
            <a:r>
              <a:rPr lang="en-US" sz="1600" dirty="0">
                <a:solidFill>
                  <a:schemeClr val="bg1"/>
                </a:solidFill>
              </a:rPr>
              <a:t>Elder D. Todd Christofferson (“Come to Zion,” Ensign or Liahona, Nov. 2008, 39)</a:t>
            </a:r>
          </a:p>
          <a:p>
            <a:pPr fontAlgn="base"/>
            <a:r>
              <a:rPr lang="en-US" sz="1600" dirty="0">
                <a:solidFill>
                  <a:schemeClr val="bg1"/>
                </a:solidFill>
              </a:rPr>
              <a:t>Sharon G. Larsen Standing in Holy Places April 2002 Gen. Conf.</a:t>
            </a:r>
          </a:p>
          <a:p>
            <a:pPr fontAlgn="base"/>
            <a:r>
              <a:rPr lang="en-US" sz="1600" dirty="0">
                <a:solidFill>
                  <a:schemeClr val="bg1"/>
                </a:solidFill>
                <a:hlinkClick r:id="rId3">
                  <a:extLst>
                    <a:ext uri="{A12FA001-AC4F-418D-AE19-62706E023703}">
                      <ahyp:hlinkClr xmlns:ahyp="http://schemas.microsoft.com/office/drawing/2018/hyperlinkcolor" val="tx"/>
                    </a:ext>
                  </a:extLst>
                </a:hlinkClick>
              </a:rPr>
              <a:t>http://michellesjournalcorner.blogspot.com/2010/07/preschool-science-pepper-and-dish-soap.html</a:t>
            </a:r>
            <a:endParaRPr lang="en-US" sz="1600" dirty="0">
              <a:solidFill>
                <a:schemeClr val="bg1"/>
              </a:solidFill>
            </a:endParaRPr>
          </a:p>
          <a:p>
            <a:pPr fontAlgn="base"/>
            <a:r>
              <a:rPr lang="en-US" sz="1600" dirty="0">
                <a:solidFill>
                  <a:schemeClr val="bg1"/>
                </a:solidFill>
              </a:rPr>
              <a:t>President Thomas S. Monson </a:t>
            </a:r>
            <a:r>
              <a:rPr lang="en-US" sz="1600" i="1" dirty="0">
                <a:solidFill>
                  <a:schemeClr val="bg1"/>
                </a:solidFill>
              </a:rPr>
              <a:t>True to the Faith </a:t>
            </a:r>
            <a:r>
              <a:rPr lang="en-US" sz="1600" dirty="0">
                <a:solidFill>
                  <a:schemeClr val="bg1"/>
                </a:solidFill>
              </a:rPr>
              <a:t> April 2006 Gen. Conf.</a:t>
            </a:r>
          </a:p>
          <a:p>
            <a:pPr fontAlgn="base"/>
            <a:r>
              <a:rPr lang="en-US" sz="1600" dirty="0">
                <a:solidFill>
                  <a:schemeClr val="bg1"/>
                </a:solidFill>
                <a:hlinkClick r:id="rId4">
                  <a:extLst>
                    <a:ext uri="{A12FA001-AC4F-418D-AE19-62706E023703}">
                      <ahyp:hlinkClr xmlns:ahyp="http://schemas.microsoft.com/office/drawing/2018/hyperlinkcolor" val="tx"/>
                    </a:ext>
                  </a:extLst>
                </a:hlinkClick>
              </a:rPr>
              <a:t>https://www.youtube.com/watch?v=d2HCF8_g4ss</a:t>
            </a:r>
            <a:endParaRPr lang="en-US" sz="1600" dirty="0">
              <a:solidFill>
                <a:schemeClr val="bg1"/>
              </a:solidFill>
            </a:endParaRPr>
          </a:p>
          <a:p>
            <a:pPr fontAlgn="base"/>
            <a:r>
              <a:rPr lang="en-US" sz="1600" dirty="0">
                <a:solidFill>
                  <a:schemeClr val="bg1"/>
                </a:solidFill>
              </a:rPr>
              <a:t>David R. Stone </a:t>
            </a:r>
            <a:r>
              <a:rPr lang="en-US" sz="1600" i="1" dirty="0">
                <a:solidFill>
                  <a:schemeClr val="bg1"/>
                </a:solidFill>
              </a:rPr>
              <a:t>Zion in the Midst of Babylon </a:t>
            </a:r>
            <a:r>
              <a:rPr lang="en-US" sz="1600" dirty="0">
                <a:solidFill>
                  <a:schemeClr val="bg1"/>
                </a:solidFill>
              </a:rPr>
              <a:t>April 2006 Gen. Conf.</a:t>
            </a:r>
          </a:p>
          <a:p>
            <a:pPr fontAlgn="base"/>
            <a:r>
              <a:rPr lang="en-US" sz="1600" dirty="0">
                <a:solidFill>
                  <a:schemeClr val="bg1"/>
                </a:solidFill>
              </a:rPr>
              <a:t>(</a:t>
            </a:r>
            <a:r>
              <a:rPr lang="en-US" sz="1600" i="1" dirty="0">
                <a:solidFill>
                  <a:schemeClr val="bg1"/>
                </a:solidFill>
              </a:rPr>
              <a:t>Teachings of Presidents of the Church: Joseph Smith </a:t>
            </a:r>
            <a:r>
              <a:rPr lang="en-US" sz="1600" dirty="0">
                <a:solidFill>
                  <a:schemeClr val="bg1"/>
                </a:solidFill>
              </a:rPr>
              <a:t>[Melchizedek Priesthood and Relief Society course of study, 2007], 186).</a:t>
            </a:r>
          </a:p>
          <a:p>
            <a:pPr fontAlgn="base"/>
            <a:r>
              <a:rPr lang="en-US" sz="1600" dirty="0">
                <a:solidFill>
                  <a:schemeClr val="bg1"/>
                </a:solidFill>
              </a:rPr>
              <a:t>Presentation by ©http://fashionsbylynda.com/blog/</a:t>
            </a:r>
          </a:p>
          <a:p>
            <a:pPr fontAlgn="base"/>
            <a:r>
              <a:rPr lang="en-US" sz="1600" dirty="0">
                <a:solidFill>
                  <a:schemeClr val="bg1"/>
                </a:solidFill>
              </a:rPr>
              <a:t>Institute Manual. Pearl of Great Price</a:t>
            </a:r>
          </a:p>
          <a:p>
            <a:pPr fontAlgn="base"/>
            <a:r>
              <a:rPr lang="en-US" sz="1600" dirty="0">
                <a:solidFill>
                  <a:schemeClr val="bg1"/>
                </a:solidFill>
              </a:rPr>
              <a:t>Elder Bruce R. McConkie (</a:t>
            </a:r>
            <a:r>
              <a:rPr lang="en-US" sz="1600" i="1" dirty="0">
                <a:solidFill>
                  <a:schemeClr val="bg1"/>
                </a:solidFill>
              </a:rPr>
              <a:t>The Millennial Messiah,</a:t>
            </a:r>
            <a:r>
              <a:rPr lang="en-US" sz="1600" dirty="0">
                <a:solidFill>
                  <a:schemeClr val="bg1"/>
                </a:solidFill>
              </a:rPr>
              <a:t> 284).</a:t>
            </a:r>
          </a:p>
          <a:p>
            <a:pPr fontAlgn="base"/>
            <a:r>
              <a:rPr lang="en-US" sz="1600" dirty="0">
                <a:solidFill>
                  <a:schemeClr val="bg1"/>
                </a:solidFill>
              </a:rPr>
              <a:t>R. Val Johnson Worlds without Number August 2013 Ensign</a:t>
            </a:r>
          </a:p>
          <a:p>
            <a:pPr fontAlgn="base"/>
            <a:r>
              <a:rPr lang="en-US" sz="1600" dirty="0">
                <a:solidFill>
                  <a:schemeClr val="bg1"/>
                </a:solidFill>
                <a:hlinkClick r:id="rId5">
                  <a:extLst>
                    <a:ext uri="{A12FA001-AC4F-418D-AE19-62706E023703}">
                      <ahyp:hlinkClr xmlns:ahyp="http://schemas.microsoft.com/office/drawing/2018/hyperlinkcolor" val="tx"/>
                    </a:ext>
                  </a:extLst>
                </a:hlinkClick>
              </a:rPr>
              <a:t>https://www.lds.org/ensign/2013/08/worlds-without-number?lang=eng</a:t>
            </a:r>
            <a:endParaRPr lang="en-US" sz="1600" dirty="0">
              <a:solidFill>
                <a:schemeClr val="bg1"/>
              </a:solidFill>
            </a:endParaRPr>
          </a:p>
          <a:p>
            <a:pPr fontAlgn="base"/>
            <a:r>
              <a:rPr lang="en-US" sz="1600" b="0" i="0" dirty="0">
                <a:solidFill>
                  <a:schemeClr val="bg1"/>
                </a:solidFill>
                <a:effectLst/>
              </a:rPr>
              <a:t>Elder Marion D. Hanks(in Conference Report, Apr. 1980, 40–41; or </a:t>
            </a:r>
            <a:r>
              <a:rPr lang="en-US" sz="1600" b="0" i="1" dirty="0">
                <a:solidFill>
                  <a:schemeClr val="bg1"/>
                </a:solidFill>
                <a:effectLst/>
              </a:rPr>
              <a:t>Ensign,</a:t>
            </a:r>
            <a:r>
              <a:rPr lang="en-US" sz="1600" b="0" i="0" dirty="0">
                <a:solidFill>
                  <a:schemeClr val="bg1"/>
                </a:solidFill>
                <a:effectLst/>
              </a:rPr>
              <a:t> May 1980, 29).</a:t>
            </a:r>
            <a:endParaRPr lang="en-US" sz="1600" dirty="0">
              <a:solidFill>
                <a:schemeClr val="bg1"/>
              </a:solidFill>
            </a:endParaRPr>
          </a:p>
          <a:p>
            <a:pPr fontAlgn="base"/>
            <a:r>
              <a:rPr lang="en-US" sz="1600" dirty="0">
                <a:solidFill>
                  <a:schemeClr val="bg1"/>
                </a:solidFill>
              </a:rPr>
              <a:t>President Ezra Taft Benson (“The Gift of Modern Revelation,”</a:t>
            </a:r>
            <a:r>
              <a:rPr lang="en-US" sz="1600" i="1" dirty="0">
                <a:solidFill>
                  <a:schemeClr val="bg1"/>
                </a:solidFill>
              </a:rPr>
              <a:t> Ensign,</a:t>
            </a:r>
            <a:r>
              <a:rPr lang="en-US" sz="1600" dirty="0">
                <a:solidFill>
                  <a:schemeClr val="bg1"/>
                </a:solidFill>
              </a:rPr>
              <a:t> Nov. 1986, 79–80)</a:t>
            </a:r>
          </a:p>
          <a:p>
            <a:pPr fontAlgn="base"/>
            <a:r>
              <a:rPr lang="en-US" sz="1600" dirty="0">
                <a:solidFill>
                  <a:schemeClr val="bg1"/>
                </a:solidFill>
              </a:rPr>
              <a:t>Joseph Smith (</a:t>
            </a:r>
            <a:r>
              <a:rPr lang="en-US" sz="1600" i="1" dirty="0">
                <a:solidFill>
                  <a:schemeClr val="bg1"/>
                </a:solidFill>
              </a:rPr>
              <a:t>Teachings of the Presidents of the Church: Joseph Smith</a:t>
            </a:r>
            <a:r>
              <a:rPr lang="en-US" sz="1600" dirty="0">
                <a:solidFill>
                  <a:schemeClr val="bg1"/>
                </a:solidFill>
              </a:rPr>
              <a:t> [2007], 253)</a:t>
            </a:r>
            <a:endParaRPr lang="en-US" sz="1600" b="0" i="0" dirty="0">
              <a:solidFill>
                <a:schemeClr val="bg1"/>
              </a:solidFill>
              <a:effectLst/>
            </a:endParaRPr>
          </a:p>
        </p:txBody>
      </p:sp>
    </p:spTree>
    <p:extLst>
      <p:ext uri="{BB962C8B-B14F-4D97-AF65-F5344CB8AC3E}">
        <p14:creationId xmlns:p14="http://schemas.microsoft.com/office/powerpoint/2010/main" val="33385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AF16FD-0117-D58B-EA1C-440FAEB628C0}"/>
              </a:ext>
            </a:extLst>
          </p:cNvPr>
          <p:cNvSpPr txBox="1"/>
          <p:nvPr/>
        </p:nvSpPr>
        <p:spPr>
          <a:xfrm>
            <a:off x="0" y="0"/>
            <a:ext cx="6097836" cy="2985433"/>
          </a:xfrm>
          <a:prstGeom prst="rect">
            <a:avLst/>
          </a:prstGeom>
          <a:noFill/>
          <a:ln>
            <a:solidFill>
              <a:schemeClr val="tx1"/>
            </a:solidFill>
          </a:ln>
        </p:spPr>
        <p:txBody>
          <a:bodyPr wrap="square">
            <a:spAutoFit/>
          </a:bodyPr>
          <a:lstStyle/>
          <a:p>
            <a:pPr algn="l" fontAlgn="base">
              <a:spcAft>
                <a:spcPts val="1200"/>
              </a:spcAft>
              <a:buNone/>
            </a:pPr>
            <a:r>
              <a:rPr lang="en-US" sz="1200" b="1" dirty="0">
                <a:latin typeface="Calibri" panose="020F0502020204030204" pitchFamily="34" charset="0"/>
              </a:rPr>
              <a:t>Fitting In? </a:t>
            </a:r>
          </a:p>
          <a:p>
            <a:pPr algn="l" fontAlgn="base">
              <a:spcAft>
                <a:spcPts val="1200"/>
              </a:spcAft>
              <a:buNone/>
            </a:pPr>
            <a:r>
              <a:rPr lang="en-US" sz="1200" b="0" i="0" dirty="0">
                <a:effectLst/>
                <a:latin typeface="Calibri" panose="020F0502020204030204" pitchFamily="34" charset="0"/>
              </a:rPr>
              <a:t>A sense of belonging is important to our physical, mental, and spiritual well-being. Yet it is quite possible that at times each of us might feel that we don’t fit in. In discouraging moments, we may feel that we will never measure up to the Lord’s high standards or the expectations of others. We may unwittingly impose expectations on others—or even ourselves—that are not the Lord’s expectations. We may communicate in subtle ways that the worth of a soul is based on certain achievements or callings, but these are not the measure of our standing in the Lord’s eyes. “The Lord </a:t>
            </a:r>
            <a:r>
              <a:rPr lang="en-US" sz="1200" b="0" i="0" dirty="0" err="1">
                <a:effectLst/>
                <a:latin typeface="Calibri" panose="020F0502020204030204" pitchFamily="34" charset="0"/>
              </a:rPr>
              <a:t>looketh</a:t>
            </a:r>
            <a:r>
              <a:rPr lang="en-US" sz="1200" b="0" i="0" dirty="0">
                <a:effectLst/>
                <a:latin typeface="Calibri" panose="020F0502020204030204" pitchFamily="34" charset="0"/>
              </a:rPr>
              <a:t> on the heart” [</a:t>
            </a:r>
            <a:r>
              <a:rPr lang="en-US" sz="1200" b="0" i="0" u="none" strike="noStrike" dirty="0">
                <a:effectLst/>
                <a:latin typeface="Calibri" panose="020F0502020204030204" pitchFamily="34" charset="0"/>
              </a:rPr>
              <a:t>1 Samuel 16:7</a:t>
            </a:r>
            <a:r>
              <a:rPr lang="en-US" sz="1200" b="0" i="0" dirty="0">
                <a:effectLst/>
                <a:latin typeface="Calibri" panose="020F0502020204030204" pitchFamily="34" charset="0"/>
              </a:rPr>
              <a:t>]. He cares about our desires and longings and what we are becoming. …</a:t>
            </a:r>
          </a:p>
          <a:p>
            <a:pPr algn="l" fontAlgn="base">
              <a:spcAft>
                <a:spcPts val="1200"/>
              </a:spcAft>
            </a:pPr>
            <a:r>
              <a:rPr lang="en-US" sz="1200" b="0" i="0" dirty="0">
                <a:effectLst/>
                <a:latin typeface="Calibri" panose="020F0502020204030204" pitchFamily="34" charset="0"/>
              </a:rPr>
              <a:t>A … facet of the doctrine of belonging has to do with our own contributions. Although we rarely think about it, much of our belonging comes from our service and the sacrifices we make for others and for the Lord. Excessive focus on our personal needs or our own comfort can frustrate that sense of belonging. Elder D. Todd Christofferson (“</a:t>
            </a:r>
            <a:r>
              <a:rPr lang="en-US" sz="1200" b="0" i="0" u="none" strike="noStrike" dirty="0">
                <a:effectLst/>
                <a:latin typeface="Calibri" panose="020F0502020204030204" pitchFamily="34" charset="0"/>
              </a:rPr>
              <a:t>The Doctrine of Belonging</a:t>
            </a:r>
            <a:r>
              <a:rPr lang="en-US" sz="1200" b="0" i="0" dirty="0">
                <a:effectLst/>
                <a:latin typeface="Calibri" panose="020F0502020204030204" pitchFamily="34" charset="0"/>
              </a:rPr>
              <a:t>,” </a:t>
            </a:r>
            <a:r>
              <a:rPr lang="en-US" sz="1200" b="0" i="1" dirty="0">
                <a:effectLst/>
                <a:latin typeface="Calibri" panose="020F0502020204030204" pitchFamily="34" charset="0"/>
              </a:rPr>
              <a:t>Liahona</a:t>
            </a:r>
            <a:r>
              <a:rPr lang="en-US" sz="1200" b="0" i="0" dirty="0">
                <a:effectLst/>
                <a:latin typeface="Calibri" panose="020F0502020204030204" pitchFamily="34" charset="0"/>
              </a:rPr>
              <a:t>, Nov. 2022, 54, 55)</a:t>
            </a:r>
          </a:p>
        </p:txBody>
      </p:sp>
      <p:sp>
        <p:nvSpPr>
          <p:cNvPr id="7" name="TextBox 6">
            <a:extLst>
              <a:ext uri="{FF2B5EF4-FFF2-40B4-BE49-F238E27FC236}">
                <a16:creationId xmlns:a16="http://schemas.microsoft.com/office/drawing/2014/main" id="{ACC7F177-3E7F-A481-F39A-34AB503832E7}"/>
              </a:ext>
            </a:extLst>
          </p:cNvPr>
          <p:cNvSpPr txBox="1"/>
          <p:nvPr/>
        </p:nvSpPr>
        <p:spPr>
          <a:xfrm>
            <a:off x="0" y="2985433"/>
            <a:ext cx="6103344" cy="2400657"/>
          </a:xfrm>
          <a:prstGeom prst="rect">
            <a:avLst/>
          </a:prstGeom>
          <a:noFill/>
          <a:ln>
            <a:solidFill>
              <a:schemeClr val="tx1"/>
            </a:solidFill>
          </a:ln>
        </p:spPr>
        <p:txBody>
          <a:bodyPr wrap="square">
            <a:spAutoFit/>
          </a:bodyPr>
          <a:lstStyle/>
          <a:p>
            <a:pPr algn="l" fontAlgn="base">
              <a:spcAft>
                <a:spcPts val="1200"/>
              </a:spcAft>
              <a:buNone/>
            </a:pPr>
            <a:r>
              <a:rPr lang="en-US" sz="1200" b="1" dirty="0"/>
              <a:t>Unified despite Our Differences:</a:t>
            </a:r>
          </a:p>
          <a:p>
            <a:pPr algn="l" fontAlgn="base">
              <a:spcAft>
                <a:spcPts val="1200"/>
              </a:spcAft>
              <a:buNone/>
            </a:pPr>
            <a:r>
              <a:rPr lang="en-US" sz="1200" b="0" i="0" dirty="0">
                <a:effectLst/>
              </a:rPr>
              <a:t>Unity is enhanced when people are treated with dignity and respect, even though they are different in outward characteristics. …</a:t>
            </a:r>
          </a:p>
          <a:p>
            <a:pPr algn="l" fontAlgn="base">
              <a:spcAft>
                <a:spcPts val="1200"/>
              </a:spcAft>
              <a:buNone/>
            </a:pPr>
            <a:r>
              <a:rPr lang="en-US" sz="1200" b="0" i="0" dirty="0">
                <a:effectLst/>
              </a:rPr>
              <a:t>With our all-inclusive doctrine, we can be an oasis of unity and celebrate diversity. Unity and diversity are not opposites. We can achieve greater unity as we foster an atmosphere of inclusion and respect for diversity. …</a:t>
            </a:r>
          </a:p>
          <a:p>
            <a:pPr algn="l" fontAlgn="base">
              <a:spcAft>
                <a:spcPts val="1200"/>
              </a:spcAft>
            </a:pPr>
            <a:r>
              <a:rPr lang="en-US" sz="1200" b="0" i="0" dirty="0">
                <a:effectLst/>
              </a:rPr>
              <a:t>The culture of the gospel of Jesus Christ is not … determined by the color of one’s skin or where one lives. While we rejoice in distinctive cultures, we should leave behind aspects of those cultures that conflict with the gospel of Jesus Christ. Elder Quentin L. Cook (“</a:t>
            </a:r>
            <a:r>
              <a:rPr lang="en-US" sz="1200" b="0" i="0" u="none" strike="noStrike" dirty="0">
                <a:effectLst/>
              </a:rPr>
              <a:t>Hearts Knit in Righteousness and Unity</a:t>
            </a:r>
            <a:r>
              <a:rPr lang="en-US" sz="1200" b="0" i="0" dirty="0">
                <a:effectLst/>
              </a:rPr>
              <a:t>,” </a:t>
            </a:r>
            <a:r>
              <a:rPr lang="en-US" sz="1200" b="0" i="1" dirty="0">
                <a:effectLst/>
              </a:rPr>
              <a:t>Ensign</a:t>
            </a:r>
            <a:r>
              <a:rPr lang="en-US" sz="1200" b="0" i="0" dirty="0">
                <a:effectLst/>
              </a:rPr>
              <a:t> or </a:t>
            </a:r>
            <a:r>
              <a:rPr lang="en-US" sz="1200" b="0" i="1" dirty="0">
                <a:effectLst/>
              </a:rPr>
              <a:t>Liahona</a:t>
            </a:r>
            <a:r>
              <a:rPr lang="en-US" sz="1200" b="0" i="0" dirty="0">
                <a:effectLst/>
              </a:rPr>
              <a:t>, Nov. 2020, 18, 19, 21)</a:t>
            </a:r>
          </a:p>
        </p:txBody>
      </p:sp>
      <p:sp>
        <p:nvSpPr>
          <p:cNvPr id="9" name="TextBox 8">
            <a:extLst>
              <a:ext uri="{FF2B5EF4-FFF2-40B4-BE49-F238E27FC236}">
                <a16:creationId xmlns:a16="http://schemas.microsoft.com/office/drawing/2014/main" id="{FE36E075-34D1-C8C6-C2FB-1F7EF67E23CB}"/>
              </a:ext>
            </a:extLst>
          </p:cNvPr>
          <p:cNvSpPr txBox="1"/>
          <p:nvPr/>
        </p:nvSpPr>
        <p:spPr>
          <a:xfrm>
            <a:off x="6096000" y="0"/>
            <a:ext cx="6103344" cy="3108543"/>
          </a:xfrm>
          <a:prstGeom prst="rect">
            <a:avLst/>
          </a:prstGeom>
          <a:noFill/>
          <a:ln>
            <a:solidFill>
              <a:schemeClr val="tx1"/>
            </a:solidFill>
          </a:ln>
        </p:spPr>
        <p:txBody>
          <a:bodyPr wrap="square">
            <a:spAutoFit/>
          </a:bodyPr>
          <a:lstStyle/>
          <a:p>
            <a:pPr algn="l" fontAlgn="base">
              <a:spcAft>
                <a:spcPts val="1200"/>
              </a:spcAft>
              <a:buNone/>
            </a:pPr>
            <a:r>
              <a:rPr lang="en-US" sz="1200" b="1" i="0" dirty="0">
                <a:effectLst/>
              </a:rPr>
              <a:t>Heavenly Father Loves:</a:t>
            </a:r>
          </a:p>
          <a:p>
            <a:pPr algn="l" fontAlgn="base">
              <a:spcAft>
                <a:spcPts val="1200"/>
              </a:spcAft>
              <a:buNone/>
            </a:pPr>
            <a:r>
              <a:rPr lang="en-US" sz="1200" b="0" i="0" dirty="0">
                <a:effectLst/>
              </a:rPr>
              <a:t>In the midst of a grand vision of humankind which heaven opened to his view, Enoch, observing both the blessings and challenges of mortality, turns his gaze toward the Father and is stunned to see Him weeping. He says in wonder and amazement to this most powerful Being in the universe: “How is it that thou canst weep?” …</a:t>
            </a:r>
          </a:p>
          <a:p>
            <a:pPr algn="l" fontAlgn="base">
              <a:spcAft>
                <a:spcPts val="1200"/>
              </a:spcAft>
              <a:buNone/>
            </a:pPr>
            <a:r>
              <a:rPr lang="en-US" sz="1200" b="0" i="0" dirty="0">
                <a:effectLst/>
              </a:rPr>
              <a:t>That single, riveting scene does more to teach the true nature of God than any theological treatise could ever convey. …</a:t>
            </a:r>
          </a:p>
          <a:p>
            <a:pPr algn="l" fontAlgn="base">
              <a:spcAft>
                <a:spcPts val="1200"/>
              </a:spcAft>
              <a:buNone/>
            </a:pPr>
            <a:r>
              <a:rPr lang="en-US" sz="1200" b="0" i="0" dirty="0">
                <a:effectLst/>
              </a:rPr>
              <a:t>What an indelible image of God’s engagement in our lives! What anguish in a parent when His children do not choose Him nor “the gospel of God” He sent! [</a:t>
            </a:r>
            <a:r>
              <a:rPr lang="en-US" sz="1200" b="0" i="0" u="none" strike="noStrike" dirty="0">
                <a:effectLst/>
              </a:rPr>
              <a:t>Romans 1:1</a:t>
            </a:r>
            <a:r>
              <a:rPr lang="en-US" sz="1200" b="0" i="0" dirty="0">
                <a:effectLst/>
              </a:rPr>
              <a:t>]. How easy to love someone who so singularly loves us! …</a:t>
            </a:r>
          </a:p>
          <a:p>
            <a:pPr algn="l" fontAlgn="base">
              <a:spcAft>
                <a:spcPts val="1200"/>
              </a:spcAft>
            </a:pPr>
            <a:r>
              <a:rPr lang="en-US" sz="1200" b="0" i="0" dirty="0">
                <a:effectLst/>
              </a:rPr>
              <a:t>I bear personal witness this day of a personal, living God, who knows our names, hears and answers prayers, and cherishes us eternally as children of His spirit. Pres. Jeffrey R. Holland (”</a:t>
            </a:r>
            <a:r>
              <a:rPr lang="en-US" sz="1200" b="0" i="0" u="none" strike="noStrike" dirty="0">
                <a:effectLst/>
              </a:rPr>
              <a:t>The Grandeur of God</a:t>
            </a:r>
            <a:r>
              <a:rPr lang="en-US" sz="1200" b="0" i="0" dirty="0">
                <a:effectLst/>
              </a:rPr>
              <a:t>,” </a:t>
            </a:r>
            <a:r>
              <a:rPr lang="en-US" sz="1200" b="0" i="1" dirty="0">
                <a:effectLst/>
              </a:rPr>
              <a:t>Ensign</a:t>
            </a:r>
            <a:r>
              <a:rPr lang="en-US" sz="1200" b="0" i="0" dirty="0">
                <a:effectLst/>
              </a:rPr>
              <a:t> or </a:t>
            </a:r>
            <a:r>
              <a:rPr lang="en-US" sz="1200" b="0" i="1" dirty="0">
                <a:effectLst/>
              </a:rPr>
              <a:t>Liahona</a:t>
            </a:r>
            <a:r>
              <a:rPr lang="en-US" sz="1200" b="0" i="0" dirty="0">
                <a:effectLst/>
              </a:rPr>
              <a:t>, Nov. 2003, 72)</a:t>
            </a:r>
          </a:p>
        </p:txBody>
      </p:sp>
      <p:sp>
        <p:nvSpPr>
          <p:cNvPr id="11" name="TextBox 10">
            <a:extLst>
              <a:ext uri="{FF2B5EF4-FFF2-40B4-BE49-F238E27FC236}">
                <a16:creationId xmlns:a16="http://schemas.microsoft.com/office/drawing/2014/main" id="{D5602DC1-418E-31C4-1166-39C34DDA9823}"/>
              </a:ext>
            </a:extLst>
          </p:cNvPr>
          <p:cNvSpPr txBox="1"/>
          <p:nvPr/>
        </p:nvSpPr>
        <p:spPr>
          <a:xfrm>
            <a:off x="6103344" y="3108543"/>
            <a:ext cx="6096000" cy="830997"/>
          </a:xfrm>
          <a:prstGeom prst="rect">
            <a:avLst/>
          </a:prstGeom>
          <a:noFill/>
          <a:ln>
            <a:solidFill>
              <a:schemeClr val="tx1"/>
            </a:solidFill>
          </a:ln>
        </p:spPr>
        <p:txBody>
          <a:bodyPr wrap="square">
            <a:spAutoFit/>
          </a:bodyPr>
          <a:lstStyle/>
          <a:p>
            <a:r>
              <a:rPr lang="en-US" sz="1200" b="1" i="0" dirty="0">
                <a:effectLst/>
              </a:rPr>
              <a:t>Why does God </a:t>
            </a:r>
            <a:r>
              <a:rPr lang="en-US" sz="1200" b="1" dirty="0"/>
              <a:t>w</a:t>
            </a:r>
            <a:r>
              <a:rPr lang="en-US" sz="1200" b="1" i="0" dirty="0">
                <a:effectLst/>
              </a:rPr>
              <a:t>eep?</a:t>
            </a:r>
          </a:p>
          <a:p>
            <a:r>
              <a:rPr lang="en-US" sz="1200" b="0" i="0" dirty="0">
                <a:effectLst/>
              </a:rPr>
              <a:t>We are children of God. Each one of us is precious to the point of bringing the Lord God Almighty to a fulness of joy if we are faithful, or to tears if we are not. M. Russell Ballard (“</a:t>
            </a:r>
            <a:r>
              <a:rPr lang="en-US" sz="1200" b="0" i="0" u="none" strike="noStrike" dirty="0">
                <a:effectLst/>
              </a:rPr>
              <a:t>The Atonement and the Value of One Soul</a:t>
            </a:r>
            <a:r>
              <a:rPr lang="en-US" sz="1200" b="0" i="0" dirty="0">
                <a:effectLst/>
              </a:rPr>
              <a:t>,” </a:t>
            </a:r>
            <a:r>
              <a:rPr lang="en-US" sz="1200" b="0" i="1" dirty="0">
                <a:effectLst/>
              </a:rPr>
              <a:t>Ensign</a:t>
            </a:r>
            <a:r>
              <a:rPr lang="en-US" sz="1200" b="0" i="0" dirty="0">
                <a:effectLst/>
              </a:rPr>
              <a:t> or </a:t>
            </a:r>
            <a:r>
              <a:rPr lang="en-US" sz="1200" b="0" i="1" dirty="0">
                <a:effectLst/>
              </a:rPr>
              <a:t>Liahona</a:t>
            </a:r>
            <a:r>
              <a:rPr lang="en-US" sz="1200" b="0" i="0" dirty="0">
                <a:effectLst/>
              </a:rPr>
              <a:t>, May 2004, 87)</a:t>
            </a:r>
            <a:endParaRPr lang="en-US" sz="1200" dirty="0"/>
          </a:p>
        </p:txBody>
      </p:sp>
    </p:spTree>
    <p:extLst>
      <p:ext uri="{BB962C8B-B14F-4D97-AF65-F5344CB8AC3E}">
        <p14:creationId xmlns:p14="http://schemas.microsoft.com/office/powerpoint/2010/main" val="1711149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1569660"/>
          </a:xfrm>
          <a:prstGeom prst="rect">
            <a:avLst/>
          </a:prstGeom>
          <a:ln>
            <a:solidFill>
              <a:schemeClr val="tx1"/>
            </a:solidFill>
          </a:ln>
        </p:spPr>
        <p:txBody>
          <a:bodyPr>
            <a:spAutoFit/>
          </a:bodyPr>
          <a:lstStyle/>
          <a:p>
            <a:r>
              <a:rPr lang="en-US" sz="1200" b="1" i="0" dirty="0">
                <a:solidFill>
                  <a:srgbClr val="333333"/>
                </a:solidFill>
                <a:effectLst/>
                <a:latin typeface="Calibri" panose="020F0502020204030204" pitchFamily="34" charset="0"/>
              </a:rPr>
              <a:t>Surrounding Yourself With Those </a:t>
            </a:r>
            <a:r>
              <a:rPr lang="en-US" sz="1200" b="1" dirty="0">
                <a:solidFill>
                  <a:srgbClr val="333333"/>
                </a:solidFill>
                <a:latin typeface="Calibri" panose="020F0502020204030204" pitchFamily="34" charset="0"/>
              </a:rPr>
              <a:t>That Are Making Right Choices</a:t>
            </a:r>
          </a:p>
          <a:p>
            <a:r>
              <a:rPr lang="en-US" sz="1200" b="0" i="0" dirty="0">
                <a:solidFill>
                  <a:srgbClr val="333333"/>
                </a:solidFill>
                <a:effectLst/>
                <a:latin typeface="Calibri" panose="020F0502020204030204" pitchFamily="34" charset="0"/>
              </a:rPr>
              <a:t>“It is possible the loneliest times are when we are surrounded by people, even friends, who are making wrong choices, and we have to stand alone. There are some places it would not be safe for you to go even to help someone in need. The Lord said to stand in holy places. There are places where the Spirit would never be. You know where those places are. Stay away from them. Do not encourage a curiosity that ought to be stopped. Pay attention to what you are feeling so you will know when you are feeling unsure or uneasy.”</a:t>
            </a:r>
          </a:p>
          <a:p>
            <a:pPr fontAlgn="base"/>
            <a:r>
              <a:rPr lang="en-US" sz="1200" dirty="0"/>
              <a:t>Sharon G. Larsen Standing in Holy Places April 2002 Gen. Conf.</a:t>
            </a:r>
          </a:p>
        </p:txBody>
      </p:sp>
      <p:sp>
        <p:nvSpPr>
          <p:cNvPr id="3" name="Rectangle 2"/>
          <p:cNvSpPr/>
          <p:nvPr/>
        </p:nvSpPr>
        <p:spPr>
          <a:xfrm>
            <a:off x="0" y="1754326"/>
            <a:ext cx="6096000" cy="3600986"/>
          </a:xfrm>
          <a:prstGeom prst="rect">
            <a:avLst/>
          </a:prstGeom>
          <a:ln>
            <a:solidFill>
              <a:schemeClr val="tx1"/>
            </a:solidFill>
          </a:ln>
        </p:spPr>
        <p:txBody>
          <a:bodyPr>
            <a:spAutoFit/>
          </a:bodyPr>
          <a:lstStyle/>
          <a:p>
            <a:r>
              <a:rPr lang="en-US" sz="1200" b="1" i="0" dirty="0">
                <a:solidFill>
                  <a:srgbClr val="333333"/>
                </a:solidFill>
                <a:effectLst/>
                <a:latin typeface="Calibri" panose="020F0502020204030204" pitchFamily="34" charset="0"/>
              </a:rPr>
              <a:t>Coincidence in a name:</a:t>
            </a:r>
          </a:p>
          <a:p>
            <a:r>
              <a:rPr lang="en-US" sz="1200" dirty="0">
                <a:solidFill>
                  <a:srgbClr val="333333"/>
                </a:solidFill>
                <a:latin typeface="Calibri" panose="020F0502020204030204" pitchFamily="34" charset="0"/>
              </a:rPr>
              <a:t>A </a:t>
            </a:r>
            <a:r>
              <a:rPr lang="en-US" sz="1200" b="0" i="0" dirty="0">
                <a:solidFill>
                  <a:srgbClr val="333333"/>
                </a:solidFill>
                <a:effectLst/>
                <a:latin typeface="Calibri" panose="020F0502020204030204" pitchFamily="34" charset="0"/>
              </a:rPr>
              <a:t>giant or a Watcher called </a:t>
            </a:r>
            <a:r>
              <a:rPr lang="en-US" sz="1200" b="0" i="0" dirty="0" err="1">
                <a:solidFill>
                  <a:srgbClr val="333333"/>
                </a:solidFill>
                <a:effectLst/>
                <a:latin typeface="Calibri" panose="020F0502020204030204" pitchFamily="34" charset="0"/>
              </a:rPr>
              <a:t>Mahujah</a:t>
            </a:r>
            <a:r>
              <a:rPr lang="en-US" sz="1200" b="0" i="0" dirty="0">
                <a:solidFill>
                  <a:srgbClr val="333333"/>
                </a:solidFill>
                <a:effectLst/>
                <a:latin typeface="Calibri" panose="020F0502020204030204" pitchFamily="34" charset="0"/>
              </a:rPr>
              <a:t> or </a:t>
            </a:r>
            <a:r>
              <a:rPr lang="en-US" sz="1200" b="0" i="0" dirty="0" err="1">
                <a:solidFill>
                  <a:srgbClr val="333333"/>
                </a:solidFill>
                <a:effectLst/>
                <a:latin typeface="Calibri" panose="020F0502020204030204" pitchFamily="34" charset="0"/>
              </a:rPr>
              <a:t>Mahijah</a:t>
            </a:r>
            <a:r>
              <a:rPr lang="en-US" sz="1200" b="0" i="0" dirty="0">
                <a:solidFill>
                  <a:srgbClr val="333333"/>
                </a:solidFill>
                <a:effectLst/>
                <a:latin typeface="Calibri" panose="020F0502020204030204" pitchFamily="34" charset="0"/>
              </a:rPr>
              <a:t>. But far more than a coincidence when taken in its context. The only thing the </a:t>
            </a:r>
            <a:r>
              <a:rPr lang="en-US" sz="1200" b="0" i="0" dirty="0" err="1">
                <a:solidFill>
                  <a:srgbClr val="333333"/>
                </a:solidFill>
                <a:effectLst/>
                <a:latin typeface="Calibri" panose="020F0502020204030204" pitchFamily="34" charset="0"/>
              </a:rPr>
              <a:t>Mahijah</a:t>
            </a:r>
            <a:r>
              <a:rPr lang="en-US" sz="1200" b="0" i="0" dirty="0">
                <a:solidFill>
                  <a:srgbClr val="333333"/>
                </a:solidFill>
                <a:effectLst/>
                <a:latin typeface="Calibri" panose="020F0502020204030204" pitchFamily="34" charset="0"/>
              </a:rPr>
              <a:t> in the Book of Moses is remarkable for is his putting of bold direct questions to Enoch, thus giving the patriarch an opening for calling upon the people to repent, referring them to the book of remembrance, and telling them of the plan of salvation. And this is exactly the role, and the only role, that the Aramaic </a:t>
            </a:r>
            <a:r>
              <a:rPr lang="en-US" sz="1200" b="0" i="0" dirty="0" err="1">
                <a:solidFill>
                  <a:srgbClr val="333333"/>
                </a:solidFill>
                <a:effectLst/>
                <a:latin typeface="Calibri" panose="020F0502020204030204" pitchFamily="34" charset="0"/>
              </a:rPr>
              <a:t>Mahujah</a:t>
            </a:r>
            <a:r>
              <a:rPr lang="en-US" sz="1200" b="0" i="0" dirty="0">
                <a:solidFill>
                  <a:srgbClr val="333333"/>
                </a:solidFill>
                <a:effectLst/>
                <a:latin typeface="Calibri" panose="020F0502020204030204" pitchFamily="34" charset="0"/>
              </a:rPr>
              <a:t> plays in the story. The name is found in none of the other Enoch texts and neither is the story: it is peculiar to the version Joseph Smith gave us and the oldest known Enoch manuscripts. The following translation is from </a:t>
            </a:r>
            <a:r>
              <a:rPr lang="en-US" sz="1200" b="0" i="0" dirty="0" err="1">
                <a:solidFill>
                  <a:srgbClr val="333333"/>
                </a:solidFill>
                <a:effectLst/>
                <a:latin typeface="Calibri" panose="020F0502020204030204" pitchFamily="34" charset="0"/>
              </a:rPr>
              <a:t>Milik</a:t>
            </a:r>
            <a:r>
              <a:rPr lang="en-US" sz="1200" b="0" i="0" dirty="0">
                <a:solidFill>
                  <a:srgbClr val="333333"/>
                </a:solidFill>
                <a:effectLst/>
                <a:latin typeface="Calibri" panose="020F0502020204030204" pitchFamily="34" charset="0"/>
              </a:rPr>
              <a:t> and Black, lest the writer be charged with forcing the text.</a:t>
            </a:r>
          </a:p>
          <a:p>
            <a:r>
              <a:rPr lang="en-US" sz="1200" dirty="0">
                <a:latin typeface="Calibri" panose="020F0502020204030204" pitchFamily="34" charset="0"/>
              </a:rPr>
              <a:t>A</a:t>
            </a:r>
            <a:r>
              <a:rPr lang="en-US" sz="1200" b="0" i="0" dirty="0">
                <a:effectLst/>
                <a:latin typeface="Calibri" panose="020F0502020204030204" pitchFamily="34" charset="0"/>
              </a:rPr>
              <a:t>s the grandfather of Enoch, transliterated in the King James </a:t>
            </a:r>
            <a:r>
              <a:rPr lang="en-US" sz="1200" b="0" i="0" u="none" strike="noStrike" dirty="0">
                <a:effectLst/>
                <a:latin typeface="Calibri" panose="020F0502020204030204" pitchFamily="34" charset="0"/>
              </a:rPr>
              <a:t>Bible</a:t>
            </a:r>
            <a:r>
              <a:rPr lang="en-US" sz="1200" b="0" i="0" dirty="0">
                <a:effectLst/>
                <a:latin typeface="Calibri" panose="020F0502020204030204" pitchFamily="34" charset="0"/>
              </a:rPr>
              <a:t> as </a:t>
            </a:r>
            <a:r>
              <a:rPr lang="en-US" sz="1200" b="0" i="1" dirty="0" err="1">
                <a:effectLst/>
                <a:latin typeface="Calibri" panose="020F0502020204030204" pitchFamily="34" charset="0"/>
              </a:rPr>
              <a:t>Mehuja</a:t>
            </a:r>
            <a:r>
              <a:rPr lang="en-US" sz="1200" b="0" i="1" dirty="0">
                <a:effectLst/>
                <a:latin typeface="Calibri" panose="020F0502020204030204" pitchFamily="34" charset="0"/>
              </a:rPr>
              <a:t>-el, </a:t>
            </a:r>
            <a:r>
              <a:rPr lang="en-US" sz="1200" b="0" i="0" dirty="0">
                <a:effectLst/>
                <a:latin typeface="Calibri" panose="020F0502020204030204" pitchFamily="34" charset="0"/>
              </a:rPr>
              <a:t>which name also appears in the Greek Septuagint as </a:t>
            </a:r>
            <a:r>
              <a:rPr lang="en-US" sz="1200" b="0" i="1" dirty="0">
                <a:effectLst/>
                <a:latin typeface="Calibri" panose="020F0502020204030204" pitchFamily="34" charset="0"/>
              </a:rPr>
              <a:t>Mai-el </a:t>
            </a:r>
            <a:r>
              <a:rPr lang="en-US" sz="1200" b="0" i="0" dirty="0">
                <a:effectLst/>
                <a:latin typeface="Calibri" panose="020F0502020204030204" pitchFamily="34" charset="0"/>
              </a:rPr>
              <a:t>and in the Latin Vulgate as </a:t>
            </a:r>
            <a:r>
              <a:rPr lang="en-US" sz="1200" b="0" i="1" dirty="0" err="1">
                <a:effectLst/>
                <a:latin typeface="Calibri" panose="020F0502020204030204" pitchFamily="34" charset="0"/>
              </a:rPr>
              <a:t>Mavia</a:t>
            </a:r>
            <a:r>
              <a:rPr lang="en-US" sz="1200" b="0" i="1" dirty="0">
                <a:effectLst/>
                <a:latin typeface="Calibri" panose="020F0502020204030204" pitchFamily="34" charset="0"/>
              </a:rPr>
              <a:t>-el, </a:t>
            </a:r>
            <a:r>
              <a:rPr lang="en-US" sz="1200" b="0" i="0" dirty="0">
                <a:effectLst/>
                <a:latin typeface="Calibri" panose="020F0502020204030204" pitchFamily="34" charset="0"/>
              </a:rPr>
              <a:t>showing that </a:t>
            </a:r>
            <a:r>
              <a:rPr lang="en-US" sz="1200" b="0" i="0" dirty="0" err="1">
                <a:effectLst/>
                <a:latin typeface="Calibri" panose="020F0502020204030204" pitchFamily="34" charset="0"/>
              </a:rPr>
              <a:t>Mahujah</a:t>
            </a:r>
            <a:r>
              <a:rPr lang="en-US" sz="1200" b="0" i="0" dirty="0">
                <a:effectLst/>
                <a:latin typeface="Calibri" panose="020F0502020204030204" pitchFamily="34" charset="0"/>
              </a:rPr>
              <a:t> and </a:t>
            </a:r>
            <a:r>
              <a:rPr lang="en-US" sz="1200" b="0" i="0" dirty="0" err="1">
                <a:effectLst/>
                <a:latin typeface="Calibri" panose="020F0502020204030204" pitchFamily="34" charset="0"/>
              </a:rPr>
              <a:t>Mahijah</a:t>
            </a:r>
            <a:r>
              <a:rPr lang="en-US" sz="1200" b="0" i="0" dirty="0">
                <a:effectLst/>
                <a:latin typeface="Calibri" panose="020F0502020204030204" pitchFamily="34" charset="0"/>
              </a:rPr>
              <a:t> were the same name.</a:t>
            </a:r>
          </a:p>
          <a:p>
            <a:endParaRPr lang="en-US" sz="1200" dirty="0">
              <a:latin typeface="Calibri" panose="020F0502020204030204" pitchFamily="34" charset="0"/>
            </a:endParaRPr>
          </a:p>
          <a:p>
            <a:r>
              <a:rPr lang="en-US" sz="1200" dirty="0">
                <a:latin typeface="Calibri" panose="020F0502020204030204" pitchFamily="34" charset="0"/>
              </a:rPr>
              <a:t>Could this be the same name?</a:t>
            </a:r>
            <a:endParaRPr lang="en-US" sz="1200" dirty="0"/>
          </a:p>
          <a:p>
            <a:endParaRPr lang="en-US" sz="1200" b="0" i="0" dirty="0">
              <a:solidFill>
                <a:srgbClr val="333333"/>
              </a:solidFill>
              <a:effectLst/>
              <a:latin typeface="Calibri" panose="020F0502020204030204" pitchFamily="34" charset="0"/>
            </a:endParaRPr>
          </a:p>
          <a:p>
            <a:endParaRPr lang="en-US" sz="1200" b="0" i="0" dirty="0">
              <a:solidFill>
                <a:srgbClr val="333333"/>
              </a:solidFill>
              <a:effectLst/>
              <a:latin typeface="Calibri" panose="020F0502020204030204" pitchFamily="34" charset="0"/>
            </a:endParaRPr>
          </a:p>
          <a:p>
            <a:pPr fontAlgn="base"/>
            <a:r>
              <a:rPr lang="en-US" sz="1200" dirty="0"/>
              <a:t>A Strange Thing in the Land: The Return of the Book of Enoch, Part 13</a:t>
            </a:r>
          </a:p>
          <a:p>
            <a:pPr fontAlgn="base"/>
            <a:r>
              <a:rPr lang="en-US" sz="1200" dirty="0"/>
              <a:t>By Hugh Nibley August 1977 Ensign</a:t>
            </a:r>
          </a:p>
          <a:p>
            <a:endParaRPr lang="en-US" sz="1200" dirty="0"/>
          </a:p>
        </p:txBody>
      </p:sp>
      <p:sp>
        <p:nvSpPr>
          <p:cNvPr id="5" name="Rectangle 4"/>
          <p:cNvSpPr/>
          <p:nvPr/>
        </p:nvSpPr>
        <p:spPr>
          <a:xfrm>
            <a:off x="6096000" y="0"/>
            <a:ext cx="6096000" cy="3600986"/>
          </a:xfrm>
          <a:prstGeom prst="rect">
            <a:avLst/>
          </a:prstGeom>
          <a:ln>
            <a:solidFill>
              <a:schemeClr val="tx1"/>
            </a:solidFill>
          </a:ln>
        </p:spPr>
        <p:txBody>
          <a:bodyPr>
            <a:spAutoFit/>
          </a:bodyPr>
          <a:lstStyle/>
          <a:p>
            <a:r>
              <a:rPr lang="en-US" sz="1200" b="1" i="0" dirty="0">
                <a:solidFill>
                  <a:srgbClr val="333333"/>
                </a:solidFill>
                <a:effectLst/>
                <a:latin typeface="Calibri" panose="020F0502020204030204" pitchFamily="34" charset="0"/>
              </a:rPr>
              <a:t>The People of Canaan and Shum</a:t>
            </a:r>
          </a:p>
          <a:p>
            <a:r>
              <a:rPr lang="en-US" sz="1200" dirty="0">
                <a:solidFill>
                  <a:srgbClr val="333333"/>
                </a:solidFill>
                <a:latin typeface="Calibri" panose="020F0502020204030204" pitchFamily="34" charset="0"/>
              </a:rPr>
              <a:t>“The Valley of Shum: Here is an early instance of a place and a </a:t>
            </a:r>
            <a:r>
              <a:rPr lang="en-US" sz="1200" dirty="0" err="1">
                <a:solidFill>
                  <a:srgbClr val="333333"/>
                </a:solidFill>
                <a:latin typeface="Calibri" panose="020F0502020204030204" pitchFamily="34" charset="0"/>
              </a:rPr>
              <a:t>trive</a:t>
            </a:r>
            <a:r>
              <a:rPr lang="en-US" sz="1200" dirty="0">
                <a:solidFill>
                  <a:srgbClr val="333333"/>
                </a:solidFill>
                <a:latin typeface="Calibri" panose="020F0502020204030204" pitchFamily="34" charset="0"/>
              </a:rPr>
              <a:t> that share the same name…it is probable that these people carried the name of an ancestor and then transferred that name to the valley. ..it is important for understanding how the names in Moses 7:9 became attached to certain lands or regions.  Shum: the name is likely a variant of Shem.</a:t>
            </a:r>
          </a:p>
          <a:p>
            <a:r>
              <a:rPr lang="en-US" sz="1200" dirty="0">
                <a:solidFill>
                  <a:srgbClr val="333333"/>
                </a:solidFill>
                <a:latin typeface="Calibri" panose="020F0502020204030204" pitchFamily="34" charset="0"/>
              </a:rPr>
              <a:t>Geographically, both “the place </a:t>
            </a:r>
            <a:r>
              <a:rPr lang="en-US" sz="1200" dirty="0" err="1">
                <a:solidFill>
                  <a:srgbClr val="333333"/>
                </a:solidFill>
                <a:latin typeface="Calibri" panose="020F0502020204030204" pitchFamily="34" charset="0"/>
              </a:rPr>
              <a:t>Mahujah</a:t>
            </a:r>
            <a:r>
              <a:rPr lang="en-US" sz="1200" dirty="0">
                <a:solidFill>
                  <a:srgbClr val="333333"/>
                </a:solidFill>
                <a:latin typeface="Calibri" panose="020F0502020204030204" pitchFamily="34" charset="0"/>
              </a:rPr>
              <a:t>” and “the mount Simeon” lay to the south of the homeland of the “the people of Canaan, which dwelt in tents” (Moses 7:2,6)</a:t>
            </a:r>
          </a:p>
          <a:p>
            <a:r>
              <a:rPr lang="en-US" sz="1200" dirty="0">
                <a:solidFill>
                  <a:srgbClr val="333333"/>
                </a:solidFill>
                <a:latin typeface="Calibri" panose="020F0502020204030204" pitchFamily="34" charset="0"/>
              </a:rPr>
              <a:t>The People of Canaan: This people is not the same as “the seed of Cain” (Moses 7:22)</a:t>
            </a:r>
          </a:p>
          <a:p>
            <a:r>
              <a:rPr lang="en-US" sz="1200" dirty="0">
                <a:solidFill>
                  <a:srgbClr val="333333"/>
                </a:solidFill>
                <a:latin typeface="Calibri" panose="020F0502020204030204" pitchFamily="34" charset="0"/>
              </a:rPr>
              <a:t>Although both groups were ostracized largely because of skin pigmentation (Moses 7:8, 22), their tribal names are of different origin. </a:t>
            </a:r>
          </a:p>
          <a:p>
            <a:r>
              <a:rPr lang="en-US" sz="1200" dirty="0">
                <a:solidFill>
                  <a:srgbClr val="333333"/>
                </a:solidFill>
                <a:latin typeface="Calibri" panose="020F0502020204030204" pitchFamily="34" charset="0"/>
              </a:rPr>
              <a:t>One of the results of the war of extermination against the people of Shum was that the people of Canaan came into possession of the entire desert region, which they had evidently shared with the people of Shum. The people of Canaan would not receive the call to repent from Enoch.”</a:t>
            </a:r>
          </a:p>
          <a:p>
            <a:r>
              <a:rPr lang="en-US" sz="1200" dirty="0">
                <a:solidFill>
                  <a:srgbClr val="333333"/>
                </a:solidFill>
                <a:latin typeface="Calibri" panose="020F0502020204030204" pitchFamily="34" charset="0"/>
              </a:rPr>
              <a:t>The people of Shum were exterminated by the people of Canaan thus resulting in the land to be cursed. Enoch had that knowledge before hand, establishing himself as a prophet. </a:t>
            </a:r>
          </a:p>
          <a:p>
            <a:r>
              <a:rPr lang="en-US" sz="1200" dirty="0"/>
              <a:t>Richard D. Draper, S. Kent Brown, Michael D. Rhodes </a:t>
            </a:r>
            <a:r>
              <a:rPr lang="en-US" sz="1200" i="1" dirty="0"/>
              <a:t>The Pearl of Great Price Verse by Verse Commentary pp. 115-117</a:t>
            </a:r>
          </a:p>
          <a:p>
            <a:endParaRPr lang="en-US" sz="1200" dirty="0"/>
          </a:p>
        </p:txBody>
      </p:sp>
      <p:sp>
        <p:nvSpPr>
          <p:cNvPr id="6" name="Rectangle 5"/>
          <p:cNvSpPr/>
          <p:nvPr/>
        </p:nvSpPr>
        <p:spPr>
          <a:xfrm>
            <a:off x="6096000" y="3970318"/>
            <a:ext cx="6096000" cy="1569660"/>
          </a:xfrm>
          <a:prstGeom prst="rect">
            <a:avLst/>
          </a:prstGeom>
          <a:ln>
            <a:solidFill>
              <a:schemeClr val="tx1"/>
            </a:solidFill>
          </a:ln>
        </p:spPr>
        <p:txBody>
          <a:bodyPr>
            <a:spAutoFit/>
          </a:bodyPr>
          <a:lstStyle/>
          <a:p>
            <a:r>
              <a:rPr lang="en-US" sz="1200" b="1" i="0" dirty="0">
                <a:solidFill>
                  <a:srgbClr val="333333"/>
                </a:solidFill>
                <a:effectLst/>
                <a:latin typeface="Calibri" panose="020F0502020204030204" pitchFamily="34" charset="0"/>
              </a:rPr>
              <a:t>Translated Beings:</a:t>
            </a:r>
          </a:p>
          <a:p>
            <a:r>
              <a:rPr lang="en-US" sz="1200" b="0" i="0" dirty="0">
                <a:solidFill>
                  <a:srgbClr val="333333"/>
                </a:solidFill>
                <a:effectLst/>
                <a:latin typeface="Calibri" panose="020F0502020204030204" pitchFamily="34" charset="0"/>
              </a:rPr>
              <a:t>President Joseph Fielding Smith explained: “Translated beings are still mortal and will have to pass through the experience of death, or the separation of the spirit and the body, although this will be instantaneous, for the people of the City of Enoch, Elijah, and others who received this great blessing in ancient times, before the coming of our Lord, could not have received the resurrection, or the change from mortality to immortality, because our Lord had not [yet] paid the debt which frees us from mortality and grants to us the resurrection” (</a:t>
            </a:r>
            <a:r>
              <a:rPr lang="en-US" sz="1200" b="0" i="1" dirty="0">
                <a:solidFill>
                  <a:srgbClr val="333333"/>
                </a:solidFill>
                <a:effectLst/>
                <a:latin typeface="Calibri" panose="020F0502020204030204" pitchFamily="34" charset="0"/>
              </a:rPr>
              <a:t>Answers to Gospel Questions,</a:t>
            </a:r>
            <a:r>
              <a:rPr lang="en-US" sz="1200" b="0" i="0" dirty="0">
                <a:solidFill>
                  <a:srgbClr val="333333"/>
                </a:solidFill>
                <a:effectLst/>
                <a:latin typeface="Calibri" panose="020F0502020204030204" pitchFamily="34" charset="0"/>
              </a:rPr>
              <a:t> 1:165).</a:t>
            </a:r>
            <a:endParaRPr lang="en-US" sz="1200" dirty="0"/>
          </a:p>
        </p:txBody>
      </p:sp>
      <p:sp>
        <p:nvSpPr>
          <p:cNvPr id="7" name="Rectangle 6"/>
          <p:cNvSpPr/>
          <p:nvPr/>
        </p:nvSpPr>
        <p:spPr>
          <a:xfrm>
            <a:off x="0" y="5528242"/>
            <a:ext cx="8267700" cy="1200329"/>
          </a:xfrm>
          <a:prstGeom prst="rect">
            <a:avLst/>
          </a:prstGeom>
          <a:ln>
            <a:solidFill>
              <a:schemeClr val="tx1"/>
            </a:solidFill>
          </a:ln>
        </p:spPr>
        <p:txBody>
          <a:bodyPr wrap="square">
            <a:spAutoFit/>
          </a:bodyPr>
          <a:lstStyle/>
          <a:p>
            <a:r>
              <a:rPr lang="en-US" sz="1200" b="1" i="0" dirty="0">
                <a:solidFill>
                  <a:srgbClr val="333333"/>
                </a:solidFill>
                <a:effectLst/>
                <a:latin typeface="Calibri" panose="020F0502020204030204" pitchFamily="34" charset="0"/>
              </a:rPr>
              <a:t>Translated Beings:</a:t>
            </a:r>
          </a:p>
          <a:p>
            <a:r>
              <a:rPr lang="en-US" sz="1200" b="0" i="0" dirty="0">
                <a:solidFill>
                  <a:srgbClr val="333333"/>
                </a:solidFill>
                <a:effectLst/>
                <a:latin typeface="Calibri" panose="020F0502020204030204" pitchFamily="34" charset="0"/>
              </a:rPr>
              <a:t>The Prophet Joseph Smith said: “Many have supposed that the doctrine of translation was a doctrine whereby men were taken immediately into the presence of God, and into an eternal fullness, but this is a mistaken idea. Their place of habitation is that of the terrestrial order, and a place prepared for such characters He held in reserve to be ministering angels unto many planets, and who as yet have not entered into so great a fullness as those who are resurrected from the dead” (</a:t>
            </a:r>
            <a:r>
              <a:rPr lang="en-US" sz="1200" b="0" i="1" dirty="0">
                <a:solidFill>
                  <a:srgbClr val="333333"/>
                </a:solidFill>
                <a:effectLst/>
                <a:latin typeface="Calibri" panose="020F0502020204030204" pitchFamily="34" charset="0"/>
              </a:rPr>
              <a:t>Teachings of the Prophet Joseph Smith,</a:t>
            </a:r>
            <a:r>
              <a:rPr lang="en-US" sz="1200" b="0" i="0" dirty="0">
                <a:solidFill>
                  <a:srgbClr val="333333"/>
                </a:solidFill>
                <a:effectLst/>
                <a:latin typeface="Calibri" panose="020F0502020204030204" pitchFamily="34" charset="0"/>
              </a:rPr>
              <a:t> 170).</a:t>
            </a:r>
            <a:endParaRPr lang="en-US" sz="1200" dirty="0"/>
          </a:p>
        </p:txBody>
      </p:sp>
    </p:spTree>
    <p:extLst>
      <p:ext uri="{BB962C8B-B14F-4D97-AF65-F5344CB8AC3E}">
        <p14:creationId xmlns:p14="http://schemas.microsoft.com/office/powerpoint/2010/main" val="1502943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4921E-D017-90B6-B3E8-08EDF29B4AE9}"/>
              </a:ext>
            </a:extLst>
          </p:cNvPr>
          <p:cNvPicPr>
            <a:picLocks noChangeAspect="1"/>
          </p:cNvPicPr>
          <p:nvPr/>
        </p:nvPicPr>
        <p:blipFill>
          <a:blip r:embed="rId2"/>
          <a:stretch>
            <a:fillRect/>
          </a:stretch>
        </p:blipFill>
        <p:spPr>
          <a:xfrm>
            <a:off x="0" y="0"/>
            <a:ext cx="4072441" cy="2467778"/>
          </a:xfrm>
          <a:prstGeom prst="rect">
            <a:avLst/>
          </a:prstGeom>
        </p:spPr>
      </p:pic>
      <p:sp>
        <p:nvSpPr>
          <p:cNvPr id="5" name="TextBox 4">
            <a:extLst>
              <a:ext uri="{FF2B5EF4-FFF2-40B4-BE49-F238E27FC236}">
                <a16:creationId xmlns:a16="http://schemas.microsoft.com/office/drawing/2014/main" id="{F249E63F-CDEB-CFB2-F8FF-5ECC4EC38C64}"/>
              </a:ext>
            </a:extLst>
          </p:cNvPr>
          <p:cNvSpPr txBox="1"/>
          <p:nvPr/>
        </p:nvSpPr>
        <p:spPr>
          <a:xfrm>
            <a:off x="0" y="2467778"/>
            <a:ext cx="6097836" cy="2867452"/>
          </a:xfrm>
          <a:prstGeom prst="rect">
            <a:avLst/>
          </a:prstGeom>
          <a:noFill/>
        </p:spPr>
        <p:txBody>
          <a:bodyPr wrap="square">
            <a:spAutoFit/>
          </a:bodyPr>
          <a:lstStyle/>
          <a:p>
            <a:pPr algn="l" fontAlgn="base">
              <a:spcAft>
                <a:spcPts val="1125"/>
              </a:spcAft>
              <a:buNone/>
            </a:pPr>
            <a:r>
              <a:rPr lang="en-US" b="1" i="0" dirty="0">
                <a:solidFill>
                  <a:srgbClr val="161616"/>
                </a:solidFill>
                <a:effectLst/>
              </a:rPr>
              <a:t>August 3, 2025</a:t>
            </a:r>
          </a:p>
          <a:p>
            <a:pPr algn="l" fontAlgn="base">
              <a:spcAft>
                <a:spcPts val="1125"/>
              </a:spcAft>
              <a:buNone/>
            </a:pPr>
            <a:r>
              <a:rPr lang="en-US" b="1" i="0" dirty="0">
                <a:solidFill>
                  <a:srgbClr val="161616"/>
                </a:solidFill>
                <a:effectLst/>
              </a:rPr>
              <a:t>“This Is The Lightning Strike That Shattered Records” 500-Mile Flash From Texas To Kansas City Reveals Nature’s Deadly Power</a:t>
            </a:r>
          </a:p>
          <a:p>
            <a:pPr fontAlgn="base"/>
            <a:r>
              <a:rPr lang="en-US" b="1" i="0" dirty="0">
                <a:solidFill>
                  <a:srgbClr val="000000"/>
                </a:solidFill>
                <a:effectLst/>
              </a:rPr>
              <a:t>An unprecedented lightning flash spanning over 500 miles across the United States has set a new world record, illuminating the sky from eastern Texas to Kansas City and highlighting the power and unpredictability of nature's most electrifying phenomena. </a:t>
            </a:r>
            <a:r>
              <a:rPr lang="en-US" b="1" dirty="0"/>
              <a:t>Gabriel Cruz</a:t>
            </a:r>
            <a:endParaRPr lang="en-US" b="1" i="0" dirty="0">
              <a:solidFill>
                <a:srgbClr val="000000"/>
              </a:solidFill>
              <a:effectLst/>
            </a:endParaRPr>
          </a:p>
        </p:txBody>
      </p:sp>
      <p:sp>
        <p:nvSpPr>
          <p:cNvPr id="6" name="TextBox 5">
            <a:extLst>
              <a:ext uri="{FF2B5EF4-FFF2-40B4-BE49-F238E27FC236}">
                <a16:creationId xmlns:a16="http://schemas.microsoft.com/office/drawing/2014/main" id="{C35A4E3F-0484-DE7A-8E8E-4B83C26D1047}"/>
              </a:ext>
            </a:extLst>
          </p:cNvPr>
          <p:cNvSpPr txBox="1"/>
          <p:nvPr/>
        </p:nvSpPr>
        <p:spPr>
          <a:xfrm>
            <a:off x="4616067" y="1233889"/>
            <a:ext cx="1641514" cy="369332"/>
          </a:xfrm>
          <a:prstGeom prst="rect">
            <a:avLst/>
          </a:prstGeom>
          <a:noFill/>
        </p:spPr>
        <p:txBody>
          <a:bodyPr wrap="square" rtlCol="0">
            <a:spAutoFit/>
          </a:bodyPr>
          <a:lstStyle/>
          <a:p>
            <a:r>
              <a:rPr lang="en-US" dirty="0"/>
              <a:t>Fun Fact</a:t>
            </a:r>
          </a:p>
        </p:txBody>
      </p:sp>
    </p:spTree>
    <p:extLst>
      <p:ext uri="{BB962C8B-B14F-4D97-AF65-F5344CB8AC3E}">
        <p14:creationId xmlns:p14="http://schemas.microsoft.com/office/powerpoint/2010/main" val="304533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Dispersed By the Truth</a:t>
            </a:r>
          </a:p>
        </p:txBody>
      </p:sp>
      <p:sp>
        <p:nvSpPr>
          <p:cNvPr id="2" name="Rectangle 1"/>
          <p:cNvSpPr/>
          <p:nvPr/>
        </p:nvSpPr>
        <p:spPr>
          <a:xfrm>
            <a:off x="783652" y="5696728"/>
            <a:ext cx="10720579" cy="523220"/>
          </a:xfrm>
          <a:prstGeom prst="rect">
            <a:avLst/>
          </a:prstGeom>
        </p:spPr>
        <p:txBody>
          <a:bodyPr wrap="square">
            <a:spAutoFit/>
          </a:bodyPr>
          <a:lstStyle/>
          <a:p>
            <a:r>
              <a:rPr lang="en-US" sz="2800" b="0" i="0" dirty="0">
                <a:solidFill>
                  <a:schemeClr val="bg1"/>
                </a:solidFill>
                <a:effectLst/>
                <a:latin typeface="Calibri" panose="020F0502020204030204" pitchFamily="34" charset="0"/>
              </a:rPr>
              <a:t>As Enoch preached the gospel the people began to disperse.</a:t>
            </a:r>
            <a:endParaRPr lang="en-US" sz="2800" dirty="0">
              <a:solidFill>
                <a:schemeClr val="bg1"/>
              </a:solidFill>
            </a:endParaRPr>
          </a:p>
        </p:txBody>
      </p:sp>
      <p:pic>
        <p:nvPicPr>
          <p:cNvPr id="6146" name="Picture 2" descr="https://lh3.googleusercontent.com/-rzDbmdm16XQ/TYV5XrgvC3I/AAAAAAAAB78/womFKLgoukU/s1600/IMG_73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269" y="1652621"/>
            <a:ext cx="5653346" cy="376889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764605" y="1047938"/>
            <a:ext cx="1617108" cy="2895600"/>
            <a:chOff x="9543203" y="921190"/>
            <a:chExt cx="1617108" cy="2895600"/>
          </a:xfrm>
        </p:grpSpPr>
        <p:grpSp>
          <p:nvGrpSpPr>
            <p:cNvPr id="9" name="Group 8"/>
            <p:cNvGrpSpPr/>
            <p:nvPr/>
          </p:nvGrpSpPr>
          <p:grpSpPr>
            <a:xfrm>
              <a:off x="9543203" y="921190"/>
              <a:ext cx="1600200" cy="2895600"/>
              <a:chOff x="4038600" y="685800"/>
              <a:chExt cx="1600200" cy="2895600"/>
            </a:xfrm>
          </p:grpSpPr>
          <p:grpSp>
            <p:nvGrpSpPr>
              <p:cNvPr id="10" name="Group 9"/>
              <p:cNvGrpSpPr/>
              <p:nvPr/>
            </p:nvGrpSpPr>
            <p:grpSpPr>
              <a:xfrm>
                <a:off x="4038600" y="685800"/>
                <a:ext cx="1600200" cy="2895600"/>
                <a:chOff x="4038600" y="685800"/>
                <a:chExt cx="1600200" cy="2895600"/>
              </a:xfrm>
            </p:grpSpPr>
            <p:sp>
              <p:nvSpPr>
                <p:cNvPr id="12" name="Trapezoid 11"/>
                <p:cNvSpPr/>
                <p:nvPr/>
              </p:nvSpPr>
              <p:spPr>
                <a:xfrm>
                  <a:off x="4419600" y="1600200"/>
                  <a:ext cx="1219200" cy="19812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4836459" y="1196788"/>
                  <a:ext cx="381000" cy="407894"/>
                  <a:chOff x="5988424" y="1954306"/>
                  <a:chExt cx="2317376" cy="941294"/>
                </a:xfrm>
              </p:grpSpPr>
              <p:sp>
                <p:nvSpPr>
                  <p:cNvPr id="18" name="Rounded Rectangle 17"/>
                  <p:cNvSpPr/>
                  <p:nvPr/>
                </p:nvSpPr>
                <p:spPr>
                  <a:xfrm>
                    <a:off x="5988424" y="1963270"/>
                    <a:ext cx="2317376" cy="932329"/>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62484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4276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59802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6835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93868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10901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27934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44967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2000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79033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96066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130994" y="1954306"/>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96000" y="1981200"/>
                    <a:ext cx="0" cy="914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rapezoid 13"/>
                <p:cNvSpPr/>
                <p:nvPr/>
              </p:nvSpPr>
              <p:spPr>
                <a:xfrm>
                  <a:off x="4419600" y="2590800"/>
                  <a:ext cx="1219200" cy="990600"/>
                </a:xfrm>
                <a:prstGeom prst="trapezoid">
                  <a:avLst>
                    <a:gd name="adj" fmla="val 15850"/>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 Arrow 14"/>
                <p:cNvSpPr/>
                <p:nvPr/>
              </p:nvSpPr>
              <p:spPr>
                <a:xfrm flipH="1">
                  <a:off x="4038600" y="762000"/>
                  <a:ext cx="1066800" cy="457200"/>
                </a:xfrm>
                <a:prstGeom prst="bentArrow">
                  <a:avLst>
                    <a:gd name="adj1" fmla="val 25000"/>
                    <a:gd name="adj2" fmla="val 28236"/>
                    <a:gd name="adj3" fmla="val 14706"/>
                    <a:gd name="adj4" fmla="val 29706"/>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4724400" y="685800"/>
                  <a:ext cx="533400" cy="3048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400000">
                  <a:off x="4997824" y="995082"/>
                  <a:ext cx="76200" cy="228600"/>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p:cNvSpPr/>
              <p:nvPr/>
            </p:nvSpPr>
            <p:spPr>
              <a:xfrm>
                <a:off x="4052047" y="770965"/>
                <a:ext cx="98612" cy="277906"/>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10002302" y="2958198"/>
              <a:ext cx="1158009" cy="646331"/>
            </a:xfrm>
            <a:prstGeom prst="rect">
              <a:avLst/>
            </a:prstGeom>
          </p:spPr>
          <p:txBody>
            <a:bodyPr wrap="none">
              <a:spAutoFit/>
            </a:bodyPr>
            <a:lstStyle/>
            <a:p>
              <a:pPr algn="ctr"/>
              <a:r>
                <a:rPr lang="en-US" dirty="0">
                  <a:latin typeface="Calibri" panose="020F0502020204030204" pitchFamily="34" charset="0"/>
                </a:rPr>
                <a:t>Enoch’s </a:t>
              </a:r>
            </a:p>
            <a:p>
              <a:pPr algn="ctr"/>
              <a:r>
                <a:rPr lang="en-US" dirty="0">
                  <a:latin typeface="Calibri" panose="020F0502020204030204" pitchFamily="34" charset="0"/>
                </a:rPr>
                <a:t>Teachings</a:t>
              </a:r>
              <a:r>
                <a:rPr lang="en-US" b="0" i="0" dirty="0">
                  <a:effectLst/>
                  <a:latin typeface="Calibri" panose="020F0502020204030204" pitchFamily="34" charset="0"/>
                </a:rPr>
                <a:t> </a:t>
              </a:r>
              <a:endParaRPr lang="en-US" dirty="0"/>
            </a:p>
          </p:txBody>
        </p:sp>
      </p:grpSp>
      <p:grpSp>
        <p:nvGrpSpPr>
          <p:cNvPr id="5" name="Group 45">
            <a:extLst>
              <a:ext uri="{FF2B5EF4-FFF2-40B4-BE49-F238E27FC236}">
                <a16:creationId xmlns:a16="http://schemas.microsoft.com/office/drawing/2014/main" id="{887296E8-4A0F-6702-A605-FAB39821E1D8}"/>
              </a:ext>
            </a:extLst>
          </p:cNvPr>
          <p:cNvGrpSpPr/>
          <p:nvPr/>
        </p:nvGrpSpPr>
        <p:grpSpPr>
          <a:xfrm>
            <a:off x="326437" y="558106"/>
            <a:ext cx="2006846" cy="3452848"/>
            <a:chOff x="838200" y="533400"/>
            <a:chExt cx="2959423" cy="5091789"/>
          </a:xfrm>
        </p:grpSpPr>
        <p:sp>
          <p:nvSpPr>
            <p:cNvPr id="6" name="Oval 5">
              <a:extLst>
                <a:ext uri="{FF2B5EF4-FFF2-40B4-BE49-F238E27FC236}">
                  <a16:creationId xmlns:a16="http://schemas.microsoft.com/office/drawing/2014/main" id="{BCC709E1-B0D1-E704-365F-D98ACB82C064}"/>
                </a:ext>
              </a:extLst>
            </p:cNvPr>
            <p:cNvSpPr/>
            <p:nvPr/>
          </p:nvSpPr>
          <p:spPr>
            <a:xfrm>
              <a:off x="3040505" y="3517692"/>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8E6F80C-77BF-8619-D638-5E0B471D1057}"/>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FBD1428-B6DD-7FC4-AD65-E902DCEC9DEC}"/>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7">
              <a:extLst>
                <a:ext uri="{FF2B5EF4-FFF2-40B4-BE49-F238E27FC236}">
                  <a16:creationId xmlns:a16="http://schemas.microsoft.com/office/drawing/2014/main" id="{15759CE8-BB43-3E4C-1B09-1BDBD97C9508}"/>
                </a:ext>
              </a:extLst>
            </p:cNvPr>
            <p:cNvGrpSpPr/>
            <p:nvPr/>
          </p:nvGrpSpPr>
          <p:grpSpPr>
            <a:xfrm rot="2754858">
              <a:off x="1366669" y="5020454"/>
              <a:ext cx="451567" cy="757903"/>
              <a:chOff x="1676400" y="2133600"/>
              <a:chExt cx="1447800" cy="2088845"/>
            </a:xfrm>
          </p:grpSpPr>
          <p:sp>
            <p:nvSpPr>
              <p:cNvPr id="96" name="Oval 14">
                <a:extLst>
                  <a:ext uri="{FF2B5EF4-FFF2-40B4-BE49-F238E27FC236}">
                    <a16:creationId xmlns:a16="http://schemas.microsoft.com/office/drawing/2014/main" id="{2376EA8E-6410-3BCD-E670-23285BEB2B43}"/>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Moon 15">
                <a:extLst>
                  <a:ext uri="{FF2B5EF4-FFF2-40B4-BE49-F238E27FC236}">
                    <a16:creationId xmlns:a16="http://schemas.microsoft.com/office/drawing/2014/main" id="{267EA836-2F60-F35C-460B-9915B8AAFD4D}"/>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16">
                <a:extLst>
                  <a:ext uri="{FF2B5EF4-FFF2-40B4-BE49-F238E27FC236}">
                    <a16:creationId xmlns:a16="http://schemas.microsoft.com/office/drawing/2014/main" id="{EA17A2DE-8DA1-588A-735B-93BD2EEF4773}"/>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8">
              <a:extLst>
                <a:ext uri="{FF2B5EF4-FFF2-40B4-BE49-F238E27FC236}">
                  <a16:creationId xmlns:a16="http://schemas.microsoft.com/office/drawing/2014/main" id="{C4F4031E-E7DB-026B-0442-B4FB93D6004E}"/>
                </a:ext>
              </a:extLst>
            </p:cNvPr>
            <p:cNvGrpSpPr/>
            <p:nvPr/>
          </p:nvGrpSpPr>
          <p:grpSpPr>
            <a:xfrm rot="18845142" flipH="1">
              <a:off x="2094336" y="4964730"/>
              <a:ext cx="451567" cy="757903"/>
              <a:chOff x="1676400" y="2133600"/>
              <a:chExt cx="1447800" cy="2088845"/>
            </a:xfrm>
          </p:grpSpPr>
          <p:sp>
            <p:nvSpPr>
              <p:cNvPr id="93" name="Oval 92">
                <a:extLst>
                  <a:ext uri="{FF2B5EF4-FFF2-40B4-BE49-F238E27FC236}">
                    <a16:creationId xmlns:a16="http://schemas.microsoft.com/office/drawing/2014/main" id="{03E5695E-19BC-DAC4-D812-E68DB12E3956}"/>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Moon 20">
                <a:extLst>
                  <a:ext uri="{FF2B5EF4-FFF2-40B4-BE49-F238E27FC236}">
                    <a16:creationId xmlns:a16="http://schemas.microsoft.com/office/drawing/2014/main" id="{E3EB9C12-2D05-A09B-1AB2-D2CA00721912}"/>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Moon 94">
                <a:extLst>
                  <a:ext uri="{FF2B5EF4-FFF2-40B4-BE49-F238E27FC236}">
                    <a16:creationId xmlns:a16="http://schemas.microsoft.com/office/drawing/2014/main" id="{4EC12C25-BC26-ABE1-CD9F-58F569A93928}"/>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Oval 69">
              <a:extLst>
                <a:ext uri="{FF2B5EF4-FFF2-40B4-BE49-F238E27FC236}">
                  <a16:creationId xmlns:a16="http://schemas.microsoft.com/office/drawing/2014/main" id="{5595599A-0270-C3FC-996A-F2ADA37BE5EA}"/>
                </a:ext>
              </a:extLst>
            </p:cNvPr>
            <p:cNvSpPr/>
            <p:nvPr/>
          </p:nvSpPr>
          <p:spPr>
            <a:xfrm>
              <a:off x="838200" y="3436266"/>
              <a:ext cx="463611" cy="64948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a:extLst>
                <a:ext uri="{FF2B5EF4-FFF2-40B4-BE49-F238E27FC236}">
                  <a16:creationId xmlns:a16="http://schemas.microsoft.com/office/drawing/2014/main" id="{5F69BA61-1084-2C8B-8C4A-A6703599826E}"/>
                </a:ext>
              </a:extLst>
            </p:cNvPr>
            <p:cNvSpPr/>
            <p:nvPr/>
          </p:nvSpPr>
          <p:spPr>
            <a:xfrm rot="20102191">
              <a:off x="2329123" y="2114459"/>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rapezoid 71">
              <a:extLst>
                <a:ext uri="{FF2B5EF4-FFF2-40B4-BE49-F238E27FC236}">
                  <a16:creationId xmlns:a16="http://schemas.microsoft.com/office/drawing/2014/main" id="{1F9BDC0D-8B78-8CDF-99E9-6210D2795C9A}"/>
                </a:ext>
              </a:extLst>
            </p:cNvPr>
            <p:cNvSpPr/>
            <p:nvPr/>
          </p:nvSpPr>
          <p:spPr>
            <a:xfrm rot="1327004">
              <a:off x="1022568" y="2090641"/>
              <a:ext cx="799225" cy="1627037"/>
            </a:xfrm>
            <a:prstGeom prst="trapezoid">
              <a:avLst>
                <a:gd name="adj" fmla="val 34133"/>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a:extLst>
                <a:ext uri="{FF2B5EF4-FFF2-40B4-BE49-F238E27FC236}">
                  <a16:creationId xmlns:a16="http://schemas.microsoft.com/office/drawing/2014/main" id="{807CB5F6-F9C9-790B-BF0E-04B99ABC5F51}"/>
                </a:ext>
              </a:extLst>
            </p:cNvPr>
            <p:cNvSpPr/>
            <p:nvPr/>
          </p:nvSpPr>
          <p:spPr>
            <a:xfrm>
              <a:off x="1207073" y="2146900"/>
              <a:ext cx="1721407" cy="3164809"/>
            </a:xfrm>
            <a:prstGeom prst="trapezoid">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5">
              <a:extLst>
                <a:ext uri="{FF2B5EF4-FFF2-40B4-BE49-F238E27FC236}">
                  <a16:creationId xmlns:a16="http://schemas.microsoft.com/office/drawing/2014/main" id="{8B4CE793-742E-B398-3631-0B4FAA94D330}"/>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49764D7-3AB1-E891-DC79-009F42356C2E}"/>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83E729C4-B692-90AD-BDDF-C7F98B22FE3C}"/>
                </a:ext>
              </a:extLst>
            </p:cNvPr>
            <p:cNvSpPr/>
            <p:nvPr/>
          </p:nvSpPr>
          <p:spPr>
            <a:xfrm rot="366654" flipH="1">
              <a:off x="1261466" y="2108753"/>
              <a:ext cx="570223" cy="2982106"/>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a:extLst>
                <a:ext uri="{FF2B5EF4-FFF2-40B4-BE49-F238E27FC236}">
                  <a16:creationId xmlns:a16="http://schemas.microsoft.com/office/drawing/2014/main" id="{FA6AA987-866F-C5A8-541A-BF6A23F31BEE}"/>
                </a:ext>
              </a:extLst>
            </p:cNvPr>
            <p:cNvSpPr/>
            <p:nvPr/>
          </p:nvSpPr>
          <p:spPr>
            <a:xfrm rot="21233346">
              <a:off x="2294540" y="2096242"/>
              <a:ext cx="570223" cy="29892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a:extLst>
                <a:ext uri="{FF2B5EF4-FFF2-40B4-BE49-F238E27FC236}">
                  <a16:creationId xmlns:a16="http://schemas.microsoft.com/office/drawing/2014/main" id="{FCCF18ED-C140-6495-D727-150B2894F66E}"/>
                </a:ext>
              </a:extLst>
            </p:cNvPr>
            <p:cNvSpPr/>
            <p:nvPr/>
          </p:nvSpPr>
          <p:spPr>
            <a:xfrm>
              <a:off x="1451981" y="738396"/>
              <a:ext cx="1202365" cy="1616993"/>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31BEA666-5D0A-3FDC-DEA8-EB733D92FED7}"/>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08800A8E-2E1B-5203-23DD-1A8A140209A9}"/>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6FD37757-7DC5-324D-78A7-7ED0F73B59DF}"/>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43A6CC9-2217-3E36-61FF-DF80B568F2E7}"/>
                </a:ext>
              </a:extLst>
            </p:cNvPr>
            <p:cNvSpPr/>
            <p:nvPr/>
          </p:nvSpPr>
          <p:spPr>
            <a:xfrm rot="21206386">
              <a:off x="1860778" y="1930821"/>
              <a:ext cx="379497" cy="22964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43">
              <a:extLst>
                <a:ext uri="{FF2B5EF4-FFF2-40B4-BE49-F238E27FC236}">
                  <a16:creationId xmlns:a16="http://schemas.microsoft.com/office/drawing/2014/main" id="{5798BE2F-419D-689A-8850-BBF729683387}"/>
                </a:ext>
              </a:extLst>
            </p:cNvPr>
            <p:cNvGrpSpPr/>
            <p:nvPr/>
          </p:nvGrpSpPr>
          <p:grpSpPr>
            <a:xfrm rot="19025436">
              <a:off x="2146207" y="3548341"/>
              <a:ext cx="1651416" cy="462197"/>
              <a:chOff x="3505200" y="1981200"/>
              <a:chExt cx="2138597" cy="749508"/>
            </a:xfrm>
          </p:grpSpPr>
          <p:grpSp>
            <p:nvGrpSpPr>
              <p:cNvPr id="85" name="Group 38">
                <a:extLst>
                  <a:ext uri="{FF2B5EF4-FFF2-40B4-BE49-F238E27FC236}">
                    <a16:creationId xmlns:a16="http://schemas.microsoft.com/office/drawing/2014/main" id="{4D3DE178-7FE8-F998-C4A1-F2B2E2AF01B6}"/>
                  </a:ext>
                </a:extLst>
              </p:cNvPr>
              <p:cNvGrpSpPr/>
              <p:nvPr/>
            </p:nvGrpSpPr>
            <p:grpSpPr>
              <a:xfrm>
                <a:off x="3505200" y="1981200"/>
                <a:ext cx="2133600" cy="381000"/>
                <a:chOff x="3505200" y="1981200"/>
                <a:chExt cx="2133600" cy="381000"/>
              </a:xfrm>
            </p:grpSpPr>
            <p:sp>
              <p:nvSpPr>
                <p:cNvPr id="90" name="Rounded Rectangle 57">
                  <a:extLst>
                    <a:ext uri="{FF2B5EF4-FFF2-40B4-BE49-F238E27FC236}">
                      <a16:creationId xmlns:a16="http://schemas.microsoft.com/office/drawing/2014/main" id="{1170DC9F-71F0-0DE2-46EE-5A6E7B3B7D7C}"/>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726C89A1-38BB-A8F1-90FD-AF48C125AFA6}"/>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BB73C9EB-5F8D-7ED1-3AB7-394C68044CF9}"/>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39">
                <a:extLst>
                  <a:ext uri="{FF2B5EF4-FFF2-40B4-BE49-F238E27FC236}">
                    <a16:creationId xmlns:a16="http://schemas.microsoft.com/office/drawing/2014/main" id="{AC4C823E-E168-B253-3762-72EEDF927C24}"/>
                  </a:ext>
                </a:extLst>
              </p:cNvPr>
              <p:cNvGrpSpPr/>
              <p:nvPr/>
            </p:nvGrpSpPr>
            <p:grpSpPr>
              <a:xfrm>
                <a:off x="3510197" y="2349708"/>
                <a:ext cx="2133600" cy="381000"/>
                <a:chOff x="3505200" y="1981200"/>
                <a:chExt cx="2133600" cy="381000"/>
              </a:xfrm>
            </p:grpSpPr>
            <p:sp>
              <p:nvSpPr>
                <p:cNvPr id="87" name="Rounded Rectangle 54">
                  <a:extLst>
                    <a:ext uri="{FF2B5EF4-FFF2-40B4-BE49-F238E27FC236}">
                      <a16:creationId xmlns:a16="http://schemas.microsoft.com/office/drawing/2014/main" id="{A201A86B-164A-3548-52CD-EEA44EA00361}"/>
                    </a:ext>
                  </a:extLst>
                </p:cNvPr>
                <p:cNvSpPr/>
                <p:nvPr/>
              </p:nvSpPr>
              <p:spPr>
                <a:xfrm rot="5400000">
                  <a:off x="4343400" y="1219200"/>
                  <a:ext cx="381000" cy="19050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276A6F38-51C9-273E-EEE1-D5F9DD8E2B86}"/>
                    </a:ext>
                  </a:extLst>
                </p:cNvPr>
                <p:cNvSpPr/>
                <p:nvPr/>
              </p:nvSpPr>
              <p:spPr>
                <a:xfrm>
                  <a:off x="53340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D18103C-88F4-5979-975B-1704A4E2ACB4}"/>
                    </a:ext>
                  </a:extLst>
                </p:cNvPr>
                <p:cNvSpPr/>
                <p:nvPr/>
              </p:nvSpPr>
              <p:spPr>
                <a:xfrm>
                  <a:off x="3505200" y="1981200"/>
                  <a:ext cx="304800" cy="381000"/>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Oval 83">
              <a:extLst>
                <a:ext uri="{FF2B5EF4-FFF2-40B4-BE49-F238E27FC236}">
                  <a16:creationId xmlns:a16="http://schemas.microsoft.com/office/drawing/2014/main" id="{48ED3FBE-B128-C69D-CBB3-306FC303AC16}"/>
                </a:ext>
              </a:extLst>
            </p:cNvPr>
            <p:cNvSpPr/>
            <p:nvPr/>
          </p:nvSpPr>
          <p:spPr>
            <a:xfrm>
              <a:off x="2895600" y="3657600"/>
              <a:ext cx="381000" cy="4572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432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err="1">
                <a:solidFill>
                  <a:schemeClr val="bg1"/>
                </a:solidFill>
                <a:latin typeface="Berlin Sans FB" panose="020E0602020502020306" pitchFamily="34" charset="0"/>
                <a:cs typeface="Narkisim" panose="020E0502050101010101" pitchFamily="34" charset="-79"/>
              </a:rPr>
              <a:t>Maka-Fekes</a:t>
            </a:r>
            <a:endParaRPr lang="en-US" sz="6600" dirty="0">
              <a:solidFill>
                <a:schemeClr val="bg1"/>
              </a:solidFill>
              <a:latin typeface="Berlin Sans FB" panose="020E0602020502020306" pitchFamily="34" charset="0"/>
              <a:cs typeface="Narkisim" panose="020E0502050101010101" pitchFamily="34" charset="-79"/>
            </a:endParaRPr>
          </a:p>
        </p:txBody>
      </p:sp>
      <p:sp>
        <p:nvSpPr>
          <p:cNvPr id="2" name="Rectangle 1"/>
          <p:cNvSpPr/>
          <p:nvPr/>
        </p:nvSpPr>
        <p:spPr>
          <a:xfrm>
            <a:off x="288434" y="1465346"/>
            <a:ext cx="3305791" cy="3877985"/>
          </a:xfrm>
          <a:prstGeom prst="rect">
            <a:avLst/>
          </a:prstGeom>
        </p:spPr>
        <p:txBody>
          <a:bodyPr wrap="square">
            <a:spAutoFit/>
          </a:bodyPr>
          <a:lstStyle/>
          <a:p>
            <a:r>
              <a:rPr lang="en-US" dirty="0">
                <a:solidFill>
                  <a:schemeClr val="bg1"/>
                </a:solidFill>
                <a:latin typeface="Calibri" panose="020F0502020204030204" pitchFamily="34" charset="0"/>
              </a:rPr>
              <a:t>Today we are surrounded by the </a:t>
            </a:r>
            <a:r>
              <a:rPr lang="en-US" dirty="0" err="1">
                <a:solidFill>
                  <a:schemeClr val="bg1"/>
                </a:solidFill>
                <a:latin typeface="Calibri" panose="020F0502020204030204" pitchFamily="34" charset="0"/>
              </a:rPr>
              <a:t>maka-fekes</a:t>
            </a:r>
            <a:r>
              <a:rPr lang="en-US" dirty="0">
                <a:solidFill>
                  <a:schemeClr val="bg1"/>
                </a:solidFill>
                <a:latin typeface="Calibri" panose="020F0502020204030204" pitchFamily="34" charset="0"/>
              </a:rPr>
              <a:t> which the evil one dangles before us and with which he attempts to entice us and then to ensnare us. Once grasped, such </a:t>
            </a:r>
            <a:r>
              <a:rPr lang="en-US" dirty="0" err="1">
                <a:solidFill>
                  <a:schemeClr val="bg1"/>
                </a:solidFill>
                <a:latin typeface="Calibri" panose="020F0502020204030204" pitchFamily="34" charset="0"/>
              </a:rPr>
              <a:t>maka-fekes</a:t>
            </a:r>
            <a:r>
              <a:rPr lang="en-US" dirty="0">
                <a:solidFill>
                  <a:schemeClr val="bg1"/>
                </a:solidFill>
                <a:latin typeface="Calibri" panose="020F0502020204030204" pitchFamily="34" charset="0"/>
              </a:rPr>
              <a:t> are ever so difficult—and sometimes nearly impossible—to relinquish.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To be safe, we must recognize them for what they are and then be unwavering in our determination to avoid them.</a:t>
            </a:r>
          </a:p>
          <a:p>
            <a:r>
              <a:rPr lang="en-US" sz="1200" dirty="0">
                <a:solidFill>
                  <a:schemeClr val="bg1"/>
                </a:solidFill>
                <a:latin typeface="Calibri" panose="020F0502020204030204" pitchFamily="34" charset="0"/>
              </a:rPr>
              <a:t>President Thomas S. Monson</a:t>
            </a:r>
          </a:p>
        </p:txBody>
      </p:sp>
      <p:pic>
        <p:nvPicPr>
          <p:cNvPr id="4098" name="Picture 2" descr="http://1.bp.blogspot.com/-yENoUfON6C4/T2hl1TmSiMI/AAAAAAAAAHc/jfdJsEFHExM/s1600/Octopus-lur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617" y="1631871"/>
            <a:ext cx="4286250" cy="26479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967567" y="945295"/>
            <a:ext cx="3113450" cy="369332"/>
          </a:xfrm>
          <a:prstGeom prst="rect">
            <a:avLst/>
          </a:prstGeom>
        </p:spPr>
        <p:txBody>
          <a:bodyPr wrap="square">
            <a:spAutoFit/>
          </a:bodyPr>
          <a:lstStyle/>
          <a:p>
            <a:r>
              <a:rPr lang="en-US" dirty="0">
                <a:solidFill>
                  <a:schemeClr val="bg1"/>
                </a:solidFill>
              </a:rPr>
              <a:t>To lure and to trap</a:t>
            </a:r>
            <a:endParaRPr lang="en-US" sz="1200" dirty="0">
              <a:solidFill>
                <a:schemeClr val="bg1"/>
              </a:solidFill>
            </a:endParaRPr>
          </a:p>
        </p:txBody>
      </p:sp>
      <p:pic>
        <p:nvPicPr>
          <p:cNvPr id="4100" name="Picture 4" descr="http://www.norbertwu.com/nwp/subjects/cephalopods/originals/57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953" y="3637274"/>
            <a:ext cx="4089777" cy="27728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9B3A496-12A4-4927-B7BE-F821BC09D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565" y="77810"/>
            <a:ext cx="874912" cy="1086098"/>
          </a:xfrm>
          <a:prstGeom prst="rect">
            <a:avLst/>
          </a:prstGeom>
        </p:spPr>
      </p:pic>
    </p:spTree>
    <p:extLst>
      <p:ext uri="{BB962C8B-B14F-4D97-AF65-F5344CB8AC3E}">
        <p14:creationId xmlns:p14="http://schemas.microsoft.com/office/powerpoint/2010/main" val="149642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animEffect transition="in" filter="fade">
                                      <p:cBhvr>
                                        <p:cTn id="9" dur="500"/>
                                        <p:tgtEl>
                                          <p:spTgt spid="409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Puppets On A String</a:t>
            </a:r>
          </a:p>
        </p:txBody>
      </p:sp>
      <p:sp>
        <p:nvSpPr>
          <p:cNvPr id="2" name="Rectangle 1"/>
          <p:cNvSpPr/>
          <p:nvPr/>
        </p:nvSpPr>
        <p:spPr>
          <a:xfrm>
            <a:off x="6267952" y="1682351"/>
            <a:ext cx="4657278" cy="3877985"/>
          </a:xfrm>
          <a:prstGeom prst="rect">
            <a:avLst/>
          </a:prstGeom>
        </p:spPr>
        <p:txBody>
          <a:bodyPr wrap="square">
            <a:spAutoFit/>
          </a:bodyPr>
          <a:lstStyle/>
          <a:p>
            <a:r>
              <a:rPr lang="en-US" dirty="0">
                <a:solidFill>
                  <a:schemeClr val="bg1"/>
                </a:solidFill>
                <a:latin typeface="Calibri" panose="020F0502020204030204" pitchFamily="34" charset="0"/>
              </a:rPr>
              <a:t>Our culture tends to determine what foods we like, how we dress, what constitutes polite behavior, what sports we should follow, what our taste in music should be, the importance of education, and our attitudes toward honesty.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It also influences men as to the importance of recreation or religion, influences women about the priority of career or childbearing, and has a powerful effect on how we approach procreation and moral issues. All too often, we are like puppets on a string, as our culture determines what is “cool.”</a:t>
            </a:r>
          </a:p>
          <a:p>
            <a:r>
              <a:rPr lang="en-US" sz="1200" dirty="0">
                <a:solidFill>
                  <a:schemeClr val="bg1"/>
                </a:solidFill>
                <a:latin typeface="Calibri" panose="020F0502020204030204" pitchFamily="34" charset="0"/>
              </a:rPr>
              <a:t>David R. Stone</a:t>
            </a:r>
          </a:p>
        </p:txBody>
      </p:sp>
      <p:pic>
        <p:nvPicPr>
          <p:cNvPr id="5124" name="Picture 4" descr="http://www.getwell.guru/wp-content/uploads/2014/04/puppet_dance_PA_300_clr_621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63158" y="1423129"/>
            <a:ext cx="3162352" cy="4673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04E1DAC-8F8D-46F1-A99A-D90211143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0059" y="222377"/>
            <a:ext cx="850533" cy="1200752"/>
          </a:xfrm>
          <a:prstGeom prst="rect">
            <a:avLst/>
          </a:prstGeom>
        </p:spPr>
      </p:pic>
    </p:spTree>
    <p:extLst>
      <p:ext uri="{BB962C8B-B14F-4D97-AF65-F5344CB8AC3E}">
        <p14:creationId xmlns:p14="http://schemas.microsoft.com/office/powerpoint/2010/main" val="217979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err="1">
                <a:solidFill>
                  <a:schemeClr val="bg1"/>
                </a:solidFill>
                <a:latin typeface="Berlin Sans FB" panose="020E0602020502020306" pitchFamily="34" charset="0"/>
                <a:cs typeface="Narkisim" panose="020E0502050101010101" pitchFamily="34" charset="-79"/>
              </a:rPr>
              <a:t>Mahujah</a:t>
            </a:r>
            <a:r>
              <a:rPr lang="en-US" sz="6600" dirty="0">
                <a:solidFill>
                  <a:schemeClr val="bg1"/>
                </a:solidFill>
                <a:latin typeface="Berlin Sans FB" panose="020E0602020502020306" pitchFamily="34" charset="0"/>
                <a:cs typeface="Narkisim" panose="020E0502050101010101" pitchFamily="34" charset="-79"/>
              </a:rPr>
              <a:t>—Mount Simeon</a:t>
            </a:r>
          </a:p>
        </p:txBody>
      </p:sp>
      <p:sp>
        <p:nvSpPr>
          <p:cNvPr id="5" name="Rectangle 4"/>
          <p:cNvSpPr/>
          <p:nvPr/>
        </p:nvSpPr>
        <p:spPr>
          <a:xfrm>
            <a:off x="4206844" y="1364472"/>
            <a:ext cx="3280372" cy="369332"/>
          </a:xfrm>
          <a:prstGeom prst="rect">
            <a:avLst/>
          </a:prstGeom>
        </p:spPr>
        <p:txBody>
          <a:bodyPr wrap="square">
            <a:spAutoFit/>
          </a:bodyPr>
          <a:lstStyle/>
          <a:p>
            <a:r>
              <a:rPr lang="en-US" dirty="0">
                <a:solidFill>
                  <a:schemeClr val="bg1"/>
                </a:solidFill>
                <a:latin typeface="Calibri" panose="020F0502020204030204" pitchFamily="34" charset="0"/>
              </a:rPr>
              <a:t>Enoch Has Two Major Visions</a:t>
            </a:r>
            <a:endParaRPr lang="en-US" dirty="0">
              <a:solidFill>
                <a:schemeClr val="bg1"/>
              </a:solidFill>
            </a:endParaRPr>
          </a:p>
        </p:txBody>
      </p:sp>
      <p:sp>
        <p:nvSpPr>
          <p:cNvPr id="6" name="Rectangle 5"/>
          <p:cNvSpPr/>
          <p:nvPr/>
        </p:nvSpPr>
        <p:spPr>
          <a:xfrm>
            <a:off x="1991763" y="995540"/>
            <a:ext cx="8012316" cy="369332"/>
          </a:xfrm>
          <a:prstGeom prst="rect">
            <a:avLst/>
          </a:prstGeom>
        </p:spPr>
        <p:txBody>
          <a:bodyPr wrap="square">
            <a:spAutoFit/>
          </a:bodyPr>
          <a:lstStyle/>
          <a:p>
            <a:r>
              <a:rPr lang="en-US" b="0" i="0" dirty="0">
                <a:solidFill>
                  <a:srgbClr val="FFFF00"/>
                </a:solidFill>
                <a:effectLst/>
                <a:latin typeface="Calibri" panose="020F0502020204030204" pitchFamily="34" charset="0"/>
              </a:rPr>
              <a:t>The Hebrew equivalent of Simeon is </a:t>
            </a:r>
            <a:r>
              <a:rPr lang="en-US" b="0" i="1" dirty="0" err="1">
                <a:solidFill>
                  <a:srgbClr val="FFFF00"/>
                </a:solidFill>
                <a:effectLst/>
                <a:latin typeface="Calibri" panose="020F0502020204030204" pitchFamily="34" charset="0"/>
              </a:rPr>
              <a:t>Shimʼon</a:t>
            </a:r>
            <a:r>
              <a:rPr lang="en-US" b="0" i="1" dirty="0">
                <a:solidFill>
                  <a:srgbClr val="FFFF00"/>
                </a:solidFill>
                <a:effectLst/>
                <a:latin typeface="Calibri" panose="020F0502020204030204" pitchFamily="34" charset="0"/>
              </a:rPr>
              <a:t>,</a:t>
            </a:r>
            <a:r>
              <a:rPr lang="en-US" b="0" i="0" dirty="0">
                <a:solidFill>
                  <a:srgbClr val="FFFF00"/>
                </a:solidFill>
                <a:effectLst/>
                <a:latin typeface="Calibri" panose="020F0502020204030204" pitchFamily="34" charset="0"/>
              </a:rPr>
              <a:t> which means “hearing.”</a:t>
            </a:r>
            <a:endParaRPr lang="en-US" dirty="0">
              <a:solidFill>
                <a:srgbClr val="FFFF00"/>
              </a:solidFill>
            </a:endParaRPr>
          </a:p>
        </p:txBody>
      </p:sp>
      <p:pic>
        <p:nvPicPr>
          <p:cNvPr id="7170" name="Picture 2" descr="http://1.bp.blogspot.com/-cGQ7jHwUBQU/Uu8D2bQi_UI/AAAAAAAAMbw/Crz7hq7mq8U/s1600/mountainran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1805" y="2103536"/>
            <a:ext cx="6401122" cy="40007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7:4-12</a:t>
            </a:r>
            <a:endParaRPr lang="en-US" dirty="0">
              <a:solidFill>
                <a:schemeClr val="bg1"/>
              </a:solidFill>
            </a:endParaRPr>
          </a:p>
        </p:txBody>
      </p:sp>
      <p:sp>
        <p:nvSpPr>
          <p:cNvPr id="13" name="Rectangle 12"/>
          <p:cNvSpPr/>
          <p:nvPr/>
        </p:nvSpPr>
        <p:spPr>
          <a:xfrm>
            <a:off x="1932160" y="2276621"/>
            <a:ext cx="2439909" cy="3416320"/>
          </a:xfrm>
          <a:prstGeom prst="rect">
            <a:avLst/>
          </a:prstGeom>
        </p:spPr>
        <p:txBody>
          <a:bodyPr wrap="square">
            <a:spAutoFit/>
          </a:bodyPr>
          <a:lstStyle/>
          <a:p>
            <a:pPr algn="ctr"/>
            <a:r>
              <a:rPr lang="en-US" dirty="0">
                <a:solidFill>
                  <a:schemeClr val="bg1"/>
                </a:solidFill>
                <a:latin typeface="Calibri" panose="020F0502020204030204" pitchFamily="34" charset="0"/>
              </a:rPr>
              <a:t>He sees peoples and places of his time</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Valley of Shum and People of Canaan battle</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He was to go to the Land of Sharon, Enoch, </a:t>
            </a:r>
            <a:r>
              <a:rPr lang="en-US" dirty="0" err="1">
                <a:solidFill>
                  <a:schemeClr val="bg1"/>
                </a:solidFill>
                <a:latin typeface="Calibri" panose="020F0502020204030204" pitchFamily="34" charset="0"/>
              </a:rPr>
              <a:t>Omner</a:t>
            </a:r>
            <a:r>
              <a:rPr lang="en-US" dirty="0">
                <a:solidFill>
                  <a:schemeClr val="bg1"/>
                </a:solidFill>
                <a:latin typeface="Calibri" panose="020F0502020204030204" pitchFamily="34" charset="0"/>
              </a:rPr>
              <a:t>, </a:t>
            </a:r>
            <a:r>
              <a:rPr lang="en-US" dirty="0" err="1">
                <a:solidFill>
                  <a:schemeClr val="bg1"/>
                </a:solidFill>
                <a:latin typeface="Calibri" panose="020F0502020204030204" pitchFamily="34" charset="0"/>
              </a:rPr>
              <a:t>Heni</a:t>
            </a:r>
            <a:r>
              <a:rPr lang="en-US" dirty="0">
                <a:solidFill>
                  <a:schemeClr val="bg1"/>
                </a:solidFill>
                <a:latin typeface="Calibri" panose="020F0502020204030204" pitchFamily="34" charset="0"/>
              </a:rPr>
              <a:t>, Shem, </a:t>
            </a:r>
            <a:r>
              <a:rPr lang="en-US" dirty="0" err="1">
                <a:solidFill>
                  <a:schemeClr val="bg1"/>
                </a:solidFill>
                <a:latin typeface="Calibri" panose="020F0502020204030204" pitchFamily="34" charset="0"/>
              </a:rPr>
              <a:t>Haner</a:t>
            </a:r>
            <a:r>
              <a:rPr lang="en-US" dirty="0">
                <a:solidFill>
                  <a:schemeClr val="bg1"/>
                </a:solidFill>
                <a:latin typeface="Calibri" panose="020F0502020204030204" pitchFamily="34" charset="0"/>
              </a:rPr>
              <a:t>, and </a:t>
            </a:r>
            <a:r>
              <a:rPr lang="en-US" dirty="0" err="1">
                <a:solidFill>
                  <a:schemeClr val="bg1"/>
                </a:solidFill>
                <a:latin typeface="Calibri" panose="020F0502020204030204" pitchFamily="34" charset="0"/>
              </a:rPr>
              <a:t>Hanannihah</a:t>
            </a:r>
            <a:r>
              <a:rPr lang="en-US" dirty="0">
                <a:solidFill>
                  <a:schemeClr val="bg1"/>
                </a:solidFill>
                <a:latin typeface="Calibri" panose="020F0502020204030204" pitchFamily="34" charset="0"/>
              </a:rPr>
              <a:t> and preach repentance and perform baptisms</a:t>
            </a:r>
            <a:endParaRPr lang="en-US" dirty="0">
              <a:solidFill>
                <a:schemeClr val="bg1"/>
              </a:solidFill>
            </a:endParaRPr>
          </a:p>
        </p:txBody>
      </p:sp>
      <p:sp>
        <p:nvSpPr>
          <p:cNvPr id="16" name="TextBox 15"/>
          <p:cNvSpPr txBox="1"/>
          <p:nvPr/>
        </p:nvSpPr>
        <p:spPr>
          <a:xfrm>
            <a:off x="104115" y="1630290"/>
            <a:ext cx="2292035" cy="646331"/>
          </a:xfrm>
          <a:prstGeom prst="rect">
            <a:avLst/>
          </a:prstGeom>
          <a:noFill/>
        </p:spPr>
        <p:txBody>
          <a:bodyPr wrap="square" rtlCol="0">
            <a:spAutoFit/>
          </a:bodyPr>
          <a:lstStyle/>
          <a:p>
            <a:pPr algn="ctr"/>
            <a:r>
              <a:rPr lang="en-US" sz="3600" dirty="0">
                <a:solidFill>
                  <a:schemeClr val="bg1"/>
                </a:solidFill>
                <a:latin typeface="Berlin Sans FB" panose="020E0602020502020306" pitchFamily="34" charset="0"/>
                <a:cs typeface="Narkisim" panose="020E0502050101010101" pitchFamily="34" charset="-79"/>
              </a:rPr>
              <a:t>Vision 1</a:t>
            </a:r>
          </a:p>
        </p:txBody>
      </p:sp>
    </p:spTree>
    <p:extLst>
      <p:ext uri="{BB962C8B-B14F-4D97-AF65-F5344CB8AC3E}">
        <p14:creationId xmlns:p14="http://schemas.microsoft.com/office/powerpoint/2010/main" val="239980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Vision 2</a:t>
            </a:r>
          </a:p>
        </p:txBody>
      </p:sp>
      <p:sp>
        <p:nvSpPr>
          <p:cNvPr id="12" name="Rectangle 11"/>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7:21, 23-25, 28, 34, 47, 67</a:t>
            </a:r>
            <a:endParaRPr lang="en-US" dirty="0">
              <a:solidFill>
                <a:schemeClr val="bg1"/>
              </a:solidFill>
            </a:endParaRPr>
          </a:p>
        </p:txBody>
      </p:sp>
      <p:sp>
        <p:nvSpPr>
          <p:cNvPr id="14" name="Rectangle 13"/>
          <p:cNvSpPr/>
          <p:nvPr/>
        </p:nvSpPr>
        <p:spPr>
          <a:xfrm>
            <a:off x="487377" y="1705546"/>
            <a:ext cx="3233596" cy="3416320"/>
          </a:xfrm>
          <a:prstGeom prst="rect">
            <a:avLst/>
          </a:prstGeom>
        </p:spPr>
        <p:txBody>
          <a:bodyPr wrap="square">
            <a:spAutoFit/>
          </a:bodyPr>
          <a:lstStyle/>
          <a:p>
            <a:pPr algn="ctr"/>
            <a:r>
              <a:rPr lang="en-US" dirty="0">
                <a:solidFill>
                  <a:schemeClr val="bg1"/>
                </a:solidFill>
                <a:latin typeface="Calibri" panose="020F0502020204030204" pitchFamily="34" charset="0"/>
              </a:rPr>
              <a:t>He sees the grand vision of “all the inhabitants of the earth” until “the endo of the world”</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He sees the City of Zion taken to heaven</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He sees the Flood</a:t>
            </a:r>
          </a:p>
          <a:p>
            <a:pPr algn="ctr"/>
            <a:endParaRPr lang="en-US" dirty="0">
              <a:solidFill>
                <a:schemeClr val="bg1"/>
              </a:solidFill>
              <a:latin typeface="Calibri" panose="020F0502020204030204" pitchFamily="34" charset="0"/>
            </a:endParaRPr>
          </a:p>
          <a:p>
            <a:pPr algn="ctr"/>
            <a:r>
              <a:rPr lang="en-US" dirty="0">
                <a:solidFill>
                  <a:schemeClr val="bg1"/>
                </a:solidFill>
                <a:latin typeface="Calibri" panose="020F0502020204030204" pitchFamily="34" charset="0"/>
              </a:rPr>
              <a:t>He sees the coming of the Son of God and Jesus lifted on the cross</a:t>
            </a:r>
            <a:endParaRPr lang="en-US" dirty="0">
              <a:solidFill>
                <a:schemeClr val="bg1"/>
              </a:solidFill>
            </a:endParaRPr>
          </a:p>
        </p:txBody>
      </p:sp>
      <p:pic>
        <p:nvPicPr>
          <p:cNvPr id="8194" name="Picture 2" descr="https://www.lds.org/scriptures/bc/scriptures/ot/gen/5/images/006-006-city-of-zion-is-taken-up-full.jpg?download=tr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0297" y="285032"/>
            <a:ext cx="2627554" cy="349916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thecrazypastor.files.wordpress.com/2011/01/noahsflo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9983" y="1552840"/>
            <a:ext cx="3736975" cy="236937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thepreachersword.files.wordpress.com/2014/10/jesus-bir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110" y="4170733"/>
            <a:ext cx="3295859" cy="2470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49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fade">
                                      <p:cBhvr>
                                        <p:cTn id="19" dur="5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xEl>
                                              <p:pRg st="6" end="6"/>
                                            </p:txEl>
                                          </p:spTgt>
                                        </p:tgtEl>
                                        <p:attrNameLst>
                                          <p:attrName>style.visibility</p:attrName>
                                        </p:attrNameLst>
                                      </p:cBhvr>
                                      <p:to>
                                        <p:strVal val="visible"/>
                                      </p:to>
                                    </p:set>
                                  </p:childTnLst>
                                </p:cTn>
                              </p:par>
                              <p:par>
                                <p:cTn id="24" presetID="10" presetClass="entr" presetSubtype="0" fill="hold" nodeType="withEffect">
                                  <p:stCondLst>
                                    <p:cond delay="0"/>
                                  </p:stCondLst>
                                  <p:childTnLst>
                                    <p:set>
                                      <p:cBhvr>
                                        <p:cTn id="25" dur="1" fill="hold">
                                          <p:stCondLst>
                                            <p:cond delay="0"/>
                                          </p:stCondLst>
                                        </p:cTn>
                                        <p:tgtEl>
                                          <p:spTgt spid="8198"/>
                                        </p:tgtEl>
                                        <p:attrNameLst>
                                          <p:attrName>style.visibility</p:attrName>
                                        </p:attrNameLst>
                                      </p:cBhvr>
                                      <p:to>
                                        <p:strVal val="visible"/>
                                      </p:to>
                                    </p:set>
                                    <p:animEffect transition="in" filter="fade">
                                      <p:cBhvr>
                                        <p:cTn id="26"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opengameart.org/sites/default/files/fabric_grey_01.png"/>
          <p:cNvPicPr>
            <a:picLocks noChangeAspect="1" noChangeArrowheads="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r="4513" b="6734"/>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5912"/>
            <a:ext cx="12192000" cy="1107996"/>
          </a:xfrm>
          <a:prstGeom prst="rect">
            <a:avLst/>
          </a:prstGeom>
          <a:noFill/>
        </p:spPr>
        <p:txBody>
          <a:bodyPr wrap="square" rtlCol="0">
            <a:spAutoFit/>
          </a:bodyPr>
          <a:lstStyle/>
          <a:p>
            <a:pPr algn="ctr"/>
            <a:r>
              <a:rPr lang="en-US" sz="6600" dirty="0">
                <a:solidFill>
                  <a:schemeClr val="bg1"/>
                </a:solidFill>
                <a:latin typeface="Berlin Sans FB" panose="020E0602020502020306" pitchFamily="34" charset="0"/>
                <a:cs typeface="Narkisim" panose="020E0502050101010101" pitchFamily="34" charset="-79"/>
              </a:rPr>
              <a:t>Blessings of the People of Enoch</a:t>
            </a:r>
          </a:p>
        </p:txBody>
      </p:sp>
      <p:sp>
        <p:nvSpPr>
          <p:cNvPr id="12" name="Rectangle 11"/>
          <p:cNvSpPr/>
          <p:nvPr/>
        </p:nvSpPr>
        <p:spPr>
          <a:xfrm>
            <a:off x="104115" y="6404484"/>
            <a:ext cx="6096000" cy="369332"/>
          </a:xfrm>
          <a:prstGeom prst="rect">
            <a:avLst/>
          </a:prstGeom>
        </p:spPr>
        <p:txBody>
          <a:bodyPr>
            <a:spAutoFit/>
          </a:bodyPr>
          <a:lstStyle/>
          <a:p>
            <a:r>
              <a:rPr lang="en-US" dirty="0">
                <a:solidFill>
                  <a:schemeClr val="bg1"/>
                </a:solidFill>
                <a:latin typeface="Calibri" panose="020F0502020204030204" pitchFamily="34" charset="0"/>
              </a:rPr>
              <a:t>Moses 7:16-17</a:t>
            </a:r>
            <a:endParaRPr lang="en-US" dirty="0">
              <a:solidFill>
                <a:schemeClr val="bg1"/>
              </a:solidFill>
            </a:endParaRPr>
          </a:p>
        </p:txBody>
      </p:sp>
      <p:sp>
        <p:nvSpPr>
          <p:cNvPr id="14" name="Rectangle 13"/>
          <p:cNvSpPr/>
          <p:nvPr/>
        </p:nvSpPr>
        <p:spPr>
          <a:xfrm>
            <a:off x="1026814" y="2090172"/>
            <a:ext cx="3233596" cy="2677656"/>
          </a:xfrm>
          <a:prstGeom prst="rect">
            <a:avLst/>
          </a:prstGeom>
        </p:spPr>
        <p:txBody>
          <a:bodyPr wrap="square">
            <a:spAutoFit/>
          </a:bodyPr>
          <a:lstStyle/>
          <a:p>
            <a:pPr algn="ctr"/>
            <a:r>
              <a:rPr lang="en-US" sz="2800" dirty="0">
                <a:solidFill>
                  <a:schemeClr val="bg1"/>
                </a:solidFill>
                <a:latin typeface="Calibri" panose="020F0502020204030204" pitchFamily="34" charset="0"/>
              </a:rPr>
              <a:t>The Lord came and dwelt with the people</a:t>
            </a:r>
          </a:p>
          <a:p>
            <a:pPr algn="ctr"/>
            <a:endParaRPr lang="en-US" sz="2800" dirty="0">
              <a:solidFill>
                <a:schemeClr val="bg1"/>
              </a:solidFill>
              <a:latin typeface="Calibri" panose="020F0502020204030204" pitchFamily="34" charset="0"/>
            </a:endParaRPr>
          </a:p>
          <a:p>
            <a:pPr algn="ctr"/>
            <a:r>
              <a:rPr lang="en-US" sz="2800" dirty="0">
                <a:solidFill>
                  <a:schemeClr val="bg1"/>
                </a:solidFill>
                <a:latin typeface="Calibri" panose="020F0502020204030204" pitchFamily="34" charset="0"/>
              </a:rPr>
              <a:t>The land was blessed</a:t>
            </a:r>
            <a:endParaRPr lang="en-US" sz="2800" dirty="0">
              <a:solidFill>
                <a:schemeClr val="bg1"/>
              </a:solidFill>
            </a:endParaRPr>
          </a:p>
        </p:txBody>
      </p:sp>
      <p:pic>
        <p:nvPicPr>
          <p:cNvPr id="10244" name="Picture 4" descr="http://d2iaf7xwaf71rg.cloudfront.net/521/sunset_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7224" y="1824811"/>
            <a:ext cx="5669135" cy="37794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71724" y="5846412"/>
            <a:ext cx="6096000" cy="646331"/>
          </a:xfrm>
          <a:prstGeom prst="rect">
            <a:avLst/>
          </a:prstGeom>
        </p:spPr>
        <p:txBody>
          <a:bodyPr>
            <a:spAutoFit/>
          </a:bodyPr>
          <a:lstStyle/>
          <a:p>
            <a:r>
              <a:rPr lang="en-US" dirty="0">
                <a:solidFill>
                  <a:schemeClr val="bg1"/>
                </a:solidFill>
                <a:latin typeface="Calibri" panose="020F0502020204030204" pitchFamily="34" charset="0"/>
              </a:rPr>
              <a:t>High Places—Mountains—Sanctuaries—a place to receive revelations and perform sacred ordinations</a:t>
            </a:r>
            <a:endParaRPr lang="en-US" dirty="0">
              <a:solidFill>
                <a:schemeClr val="bg1"/>
              </a:solidFill>
            </a:endParaRPr>
          </a:p>
        </p:txBody>
      </p:sp>
    </p:spTree>
    <p:extLst>
      <p:ext uri="{BB962C8B-B14F-4D97-AF65-F5344CB8AC3E}">
        <p14:creationId xmlns:p14="http://schemas.microsoft.com/office/powerpoint/2010/main" val="264820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TotalTime>
  <Words>4207</Words>
  <Application>Microsoft Office PowerPoint</Application>
  <PresentationFormat>Widescreen</PresentationFormat>
  <Paragraphs>248</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Berlin Sans FB Demi</vt:lpstr>
      <vt:lpstr>Calibri Light</vt:lpstr>
      <vt:lpstr>Calibri</vt:lpstr>
      <vt:lpstr>Colonna MT</vt:lpstr>
      <vt:lpstr>Arial</vt:lpstr>
      <vt:lpstr>Berlin Sans FB</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34</cp:revision>
  <dcterms:created xsi:type="dcterms:W3CDTF">2015-07-14T13:28:46Z</dcterms:created>
  <dcterms:modified xsi:type="dcterms:W3CDTF">2025-08-04T15:20:06Z</dcterms:modified>
</cp:coreProperties>
</file>