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7" r:id="rId4"/>
    <p:sldId id="261" r:id="rId5"/>
    <p:sldId id="259" r:id="rId6"/>
    <p:sldId id="260" r:id="rId7"/>
    <p:sldId id="280" r:id="rId8"/>
    <p:sldId id="263" r:id="rId9"/>
    <p:sldId id="264" r:id="rId10"/>
    <p:sldId id="278" r:id="rId11"/>
    <p:sldId id="279" r:id="rId12"/>
    <p:sldId id="265" r:id="rId13"/>
    <p:sldId id="266" r:id="rId14"/>
    <p:sldId id="267" r:id="rId15"/>
    <p:sldId id="268" r:id="rId16"/>
    <p:sldId id="269" r:id="rId17"/>
    <p:sldId id="276" r:id="rId18"/>
    <p:sldId id="271" r:id="rId19"/>
    <p:sldId id="270" r:id="rId20"/>
    <p:sldId id="272" r:id="rId21"/>
    <p:sldId id="257" r:id="rId22"/>
    <p:sldId id="275" r:id="rId23"/>
    <p:sldId id="262" r:id="rId24"/>
    <p:sldId id="273" r:id="rId25"/>
  </p:sldIdLst>
  <p:sldSz cx="12192000" cy="6858000"/>
  <p:notesSz cx="6858000" cy="9144000"/>
  <p:embeddedFontLst>
    <p:embeddedFont>
      <p:font typeface="Anabelle Script " panose="02000000000000000000" pitchFamily="50" charset="0"/>
      <p:regular r:id="rId26"/>
    </p:embeddedFont>
    <p:embeddedFont>
      <p:font typeface="Colonna MT" panose="04020805060202030203" pitchFamily="82" charset="0"/>
      <p:regular r:id="rId27"/>
    </p:embeddedFont>
    <p:embeddedFont>
      <p:font typeface="Comic Sans MS" panose="030F0702030302020204" pitchFamily="66" charset="0"/>
      <p:regular r:id="rId28"/>
      <p:bold r:id="rId29"/>
      <p:italic r:id="rId30"/>
      <p:boldItalic r:id="rId31"/>
    </p:embeddedFont>
    <p:embeddedFont>
      <p:font typeface="Georgia" panose="02040502050405020303" pitchFamily="18"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88" d="100"/>
          <a:sy n="88" d="100"/>
        </p:scale>
        <p:origin x="90"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577C38-C630-4453-9A06-541F0186060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141794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77C38-C630-4453-9A06-541F0186060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322885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77C38-C630-4453-9A06-541F0186060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6782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77C38-C630-4453-9A06-541F0186060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106654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77C38-C630-4453-9A06-541F0186060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37874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577C38-C630-4453-9A06-541F0186060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169718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577C38-C630-4453-9A06-541F0186060F}"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390309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577C38-C630-4453-9A06-541F0186060F}"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88710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77C38-C630-4453-9A06-541F0186060F}"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46766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577C38-C630-4453-9A06-541F0186060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196062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577C38-C630-4453-9A06-541F0186060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387996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77C38-C630-4453-9A06-541F0186060F}"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974F1-1F00-4FBC-BDFF-DA27DD8F301B}" type="slidenum">
              <a:rPr lang="en-US" smtClean="0"/>
              <a:t>‹#›</a:t>
            </a:fld>
            <a:endParaRPr lang="en-US"/>
          </a:p>
        </p:txBody>
      </p:sp>
    </p:spTree>
    <p:extLst>
      <p:ext uri="{BB962C8B-B14F-4D97-AF65-F5344CB8AC3E}">
        <p14:creationId xmlns:p14="http://schemas.microsoft.com/office/powerpoint/2010/main" val="2982772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4D533-FE8A-414F-8B18-DDA4667D5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0118" y="225966"/>
            <a:ext cx="11905702" cy="3477875"/>
          </a:xfrm>
          <a:prstGeom prst="rect">
            <a:avLst/>
          </a:prstGeom>
          <a:noFill/>
        </p:spPr>
        <p:txBody>
          <a:bodyPr wrap="square" rtlCol="0">
            <a:spAutoFit/>
          </a:bodyPr>
          <a:lstStyle/>
          <a:p>
            <a:pPr algn="ctr"/>
            <a:r>
              <a:rPr lang="en-US" sz="8800" dirty="0">
                <a:solidFill>
                  <a:schemeClr val="bg1"/>
                </a:solidFill>
                <a:latin typeface="Anabelle Script " panose="02000000000000000000" pitchFamily="50" charset="0"/>
              </a:rPr>
              <a:t>Abrahamic Covenant</a:t>
            </a:r>
          </a:p>
          <a:p>
            <a:pPr algn="ctr"/>
            <a:r>
              <a:rPr lang="en-US" sz="6600" dirty="0">
                <a:solidFill>
                  <a:schemeClr val="bg1"/>
                </a:solidFill>
                <a:latin typeface="Anabelle Script " panose="02000000000000000000" pitchFamily="50" charset="0"/>
              </a:rPr>
              <a:t>Abraham 2</a:t>
            </a:r>
          </a:p>
          <a:p>
            <a:pPr algn="ctr"/>
            <a:r>
              <a:rPr lang="en-US" sz="6600" dirty="0">
                <a:solidFill>
                  <a:schemeClr val="bg1"/>
                </a:solidFill>
                <a:latin typeface="Anabelle Script " panose="02000000000000000000" pitchFamily="50" charset="0"/>
              </a:rPr>
              <a:t>Genesis 12</a:t>
            </a:r>
          </a:p>
        </p:txBody>
      </p:sp>
      <p:sp>
        <p:nvSpPr>
          <p:cNvPr id="7" name="Rectangle 6"/>
          <p:cNvSpPr/>
          <p:nvPr/>
        </p:nvSpPr>
        <p:spPr>
          <a:xfrm>
            <a:off x="317171" y="3956618"/>
            <a:ext cx="6096000" cy="2308324"/>
          </a:xfrm>
          <a:prstGeom prst="rect">
            <a:avLst/>
          </a:prstGeom>
        </p:spPr>
        <p:txBody>
          <a:bodyPr>
            <a:spAutoFit/>
          </a:bodyPr>
          <a:lstStyle/>
          <a:p>
            <a:r>
              <a:rPr lang="en-US" b="0" i="1" dirty="0">
                <a:solidFill>
                  <a:schemeClr val="bg1"/>
                </a:solidFill>
                <a:effectLst/>
                <a:latin typeface="Calibri" panose="020F0502020204030204" pitchFamily="34" charset="0"/>
              </a:rPr>
              <a:t>And it shall come to pass that my people, which are of the house of Israel, shall be gathered home unto the lands of their possessions; and my word also shall be gathered in one. And I will show unto them that fight against my word and against my people, who are of the house of Israel, that I am God, and that I covenanted with Abraham that I would remember his seed forever.</a:t>
            </a:r>
          </a:p>
          <a:p>
            <a:r>
              <a:rPr lang="en-US" i="1" dirty="0">
                <a:solidFill>
                  <a:schemeClr val="bg1"/>
                </a:solidFill>
                <a:latin typeface="Calibri" panose="020F0502020204030204" pitchFamily="34" charset="0"/>
              </a:rPr>
              <a:t>2 Nephi 29:14</a:t>
            </a:r>
            <a:endParaRPr lang="en-US" i="1" dirty="0">
              <a:solidFill>
                <a:schemeClr val="bg1"/>
              </a:solidFill>
            </a:endParaRPr>
          </a:p>
        </p:txBody>
      </p:sp>
      <p:grpSp>
        <p:nvGrpSpPr>
          <p:cNvPr id="8" name="Group 7"/>
          <p:cNvGrpSpPr/>
          <p:nvPr/>
        </p:nvGrpSpPr>
        <p:grpSpPr>
          <a:xfrm>
            <a:off x="8072718" y="2008335"/>
            <a:ext cx="2389094" cy="4521823"/>
            <a:chOff x="3810000" y="553998"/>
            <a:chExt cx="1839832" cy="3482238"/>
          </a:xfrm>
        </p:grpSpPr>
        <p:sp>
          <p:nvSpPr>
            <p:cNvPr id="9" name="Cloud 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220061" y="818482"/>
              <a:ext cx="938018" cy="300171"/>
              <a:chOff x="1756756" y="4876800"/>
              <a:chExt cx="4088873" cy="1308463"/>
            </a:xfrm>
          </p:grpSpPr>
          <p:grpSp>
            <p:nvGrpSpPr>
              <p:cNvPr id="56" name="Group 55"/>
              <p:cNvGrpSpPr/>
              <p:nvPr/>
            </p:nvGrpSpPr>
            <p:grpSpPr>
              <a:xfrm>
                <a:off x="1756756" y="4876800"/>
                <a:ext cx="1367444" cy="1295400"/>
                <a:chOff x="1756756" y="4876800"/>
                <a:chExt cx="1367444" cy="1295400"/>
              </a:xfrm>
            </p:grpSpPr>
            <p:sp>
              <p:nvSpPr>
                <p:cNvPr id="67" name="Quad Arrow Callout 6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119647" y="4889863"/>
                <a:ext cx="1367444" cy="1295400"/>
                <a:chOff x="1756756" y="4876800"/>
                <a:chExt cx="1367444" cy="1295400"/>
              </a:xfrm>
            </p:grpSpPr>
            <p:sp>
              <p:nvSpPr>
                <p:cNvPr id="64" name="Quad Arrow Callout 6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478185" y="4889863"/>
                <a:ext cx="1367444" cy="1295400"/>
                <a:chOff x="1756756" y="4876800"/>
                <a:chExt cx="1367444" cy="1295400"/>
              </a:xfrm>
            </p:grpSpPr>
            <p:sp>
              <p:nvSpPr>
                <p:cNvPr id="61" name="Quad Arrow Callout 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Quad Arrow Callout 5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4356564" y="2143638"/>
              <a:ext cx="938018" cy="300171"/>
              <a:chOff x="1756756" y="4876800"/>
              <a:chExt cx="4088873" cy="1308463"/>
            </a:xfrm>
          </p:grpSpPr>
          <p:grpSp>
            <p:nvGrpSpPr>
              <p:cNvPr id="42" name="Group 41"/>
              <p:cNvGrpSpPr/>
              <p:nvPr/>
            </p:nvGrpSpPr>
            <p:grpSpPr>
              <a:xfrm>
                <a:off x="1756756" y="4876800"/>
                <a:ext cx="1367444" cy="1295400"/>
                <a:chOff x="1756756" y="4876800"/>
                <a:chExt cx="1367444" cy="1295400"/>
              </a:xfrm>
            </p:grpSpPr>
            <p:sp>
              <p:nvSpPr>
                <p:cNvPr id="53" name="Quad Arrow Callout 5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5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119647" y="4889863"/>
                <a:ext cx="1367444" cy="1295400"/>
                <a:chOff x="1756756" y="4876800"/>
                <a:chExt cx="1367444" cy="1295400"/>
              </a:xfrm>
            </p:grpSpPr>
            <p:sp>
              <p:nvSpPr>
                <p:cNvPr id="50" name="Quad Arrow Callout 4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478185" y="4889863"/>
                <a:ext cx="1367444" cy="1295400"/>
                <a:chOff x="1756756" y="4876800"/>
                <a:chExt cx="1367444" cy="1295400"/>
              </a:xfrm>
            </p:grpSpPr>
            <p:sp>
              <p:nvSpPr>
                <p:cNvPr id="47" name="Quad Arrow Callout 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Quad Arrow Callout 4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17531393">
              <a:off x="3995156" y="3097226"/>
              <a:ext cx="938018" cy="300171"/>
              <a:chOff x="1756756" y="4876800"/>
              <a:chExt cx="4088873" cy="1308463"/>
            </a:xfrm>
          </p:grpSpPr>
          <p:grpSp>
            <p:nvGrpSpPr>
              <p:cNvPr id="28" name="Group 27"/>
              <p:cNvGrpSpPr/>
              <p:nvPr/>
            </p:nvGrpSpPr>
            <p:grpSpPr>
              <a:xfrm>
                <a:off x="1756756" y="4876800"/>
                <a:ext cx="1367444" cy="1295400"/>
                <a:chOff x="1756756" y="4876800"/>
                <a:chExt cx="1367444" cy="1295400"/>
              </a:xfrm>
            </p:grpSpPr>
            <p:sp>
              <p:nvSpPr>
                <p:cNvPr id="39" name="Quad Arrow Callout 3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119647" y="4889863"/>
                <a:ext cx="1367444" cy="1295400"/>
                <a:chOff x="1756756" y="4876800"/>
                <a:chExt cx="1367444" cy="1295400"/>
              </a:xfrm>
            </p:grpSpPr>
            <p:sp>
              <p:nvSpPr>
                <p:cNvPr id="36" name="Quad Arrow Callout 3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478185" y="4889863"/>
                <a:ext cx="1367444" cy="1295400"/>
                <a:chOff x="1756756" y="4876800"/>
                <a:chExt cx="1367444" cy="1295400"/>
              </a:xfrm>
            </p:grpSpPr>
            <p:sp>
              <p:nvSpPr>
                <p:cNvPr id="33" name="Quad Arrow Callout 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Quad Arrow Callout 3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5944673">
              <a:off x="4597593" y="1699213"/>
              <a:ext cx="193557" cy="252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65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87EC6-3496-9350-8602-F32E3FA1EFF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35156FE-EBE3-D07A-764C-D9E355182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A7ABE89-FDFD-34E6-9E72-48DF8375A429}"/>
              </a:ext>
            </a:extLst>
          </p:cNvPr>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Joint Heirs</a:t>
            </a:r>
          </a:p>
        </p:txBody>
      </p:sp>
      <p:sp>
        <p:nvSpPr>
          <p:cNvPr id="21" name="Rectangle 20">
            <a:extLst>
              <a:ext uri="{FF2B5EF4-FFF2-40B4-BE49-F238E27FC236}">
                <a16:creationId xmlns:a16="http://schemas.microsoft.com/office/drawing/2014/main" id="{1C5576F1-4716-08E7-C38E-B33682CDCCF8}"/>
              </a:ext>
            </a:extLst>
          </p:cNvPr>
          <p:cNvSpPr/>
          <p:nvPr/>
        </p:nvSpPr>
        <p:spPr>
          <a:xfrm>
            <a:off x="107576" y="6543794"/>
            <a:ext cx="2657138" cy="307777"/>
          </a:xfrm>
          <a:prstGeom prst="rect">
            <a:avLst/>
          </a:prstGeom>
        </p:spPr>
        <p:txBody>
          <a:bodyPr wrap="none">
            <a:spAutoFit/>
          </a:bodyPr>
          <a:lstStyle/>
          <a:p>
            <a:r>
              <a:rPr lang="en-US" sz="1400" b="0" i="0" dirty="0">
                <a:solidFill>
                  <a:schemeClr val="bg1"/>
                </a:solidFill>
                <a:effectLst/>
                <a:latin typeface="Calibri" panose="020F0502020204030204" pitchFamily="34" charset="0"/>
              </a:rPr>
              <a:t>Doctrine and Covenants 132:6, 19</a:t>
            </a:r>
            <a:endParaRPr lang="en-US" sz="1400" dirty="0">
              <a:solidFill>
                <a:schemeClr val="bg1"/>
              </a:solidFill>
            </a:endParaRPr>
          </a:p>
        </p:txBody>
      </p:sp>
      <p:sp>
        <p:nvSpPr>
          <p:cNvPr id="3" name="Rectangle 2">
            <a:extLst>
              <a:ext uri="{FF2B5EF4-FFF2-40B4-BE49-F238E27FC236}">
                <a16:creationId xmlns:a16="http://schemas.microsoft.com/office/drawing/2014/main" id="{2A158347-4082-D654-8305-D1A2E4C18E95}"/>
              </a:ext>
            </a:extLst>
          </p:cNvPr>
          <p:cNvSpPr/>
          <p:nvPr/>
        </p:nvSpPr>
        <p:spPr>
          <a:xfrm>
            <a:off x="371476" y="889843"/>
            <a:ext cx="5815363" cy="5355312"/>
          </a:xfrm>
          <a:prstGeom prst="rect">
            <a:avLst/>
          </a:prstGeom>
        </p:spPr>
        <p:txBody>
          <a:bodyPr wrap="square">
            <a:spAutoFit/>
          </a:bodyPr>
          <a:lstStyle/>
          <a:p>
            <a:pPr fontAlgn="base"/>
            <a:r>
              <a:rPr lang="en-US" dirty="0">
                <a:solidFill>
                  <a:schemeClr val="bg1"/>
                </a:solidFill>
              </a:rPr>
              <a:t>When we embrace the gospel and are baptized, we take upon ourselves the sacred name of Jesus Christ. Baptism is the gate that leads to becoming joint heirs to all the promises given anciently by the Lord to Abraham, Isaac, Jacob, and their posterity.</a:t>
            </a:r>
          </a:p>
          <a:p>
            <a:pPr fontAlgn="base"/>
            <a:endParaRPr lang="en-US" dirty="0">
              <a:solidFill>
                <a:schemeClr val="bg1"/>
              </a:solidFill>
            </a:endParaRPr>
          </a:p>
          <a:p>
            <a:pPr fontAlgn="base"/>
            <a:r>
              <a:rPr lang="en-US" dirty="0">
                <a:solidFill>
                  <a:schemeClr val="bg1"/>
                </a:solidFill>
              </a:rPr>
              <a:t>“The new and everlasting covenant” and the Abrahamic covenant are essentially the same—two ways of phrasing the covenant God made with mortal men and women at different times. …</a:t>
            </a:r>
          </a:p>
          <a:p>
            <a:pPr fontAlgn="base"/>
            <a:endParaRPr lang="en-US" dirty="0">
              <a:solidFill>
                <a:schemeClr val="bg1"/>
              </a:solidFill>
            </a:endParaRPr>
          </a:p>
          <a:p>
            <a:pPr fontAlgn="base"/>
            <a:r>
              <a:rPr lang="en-US" dirty="0">
                <a:solidFill>
                  <a:schemeClr val="bg1"/>
                </a:solidFill>
              </a:rPr>
              <a:t>… [Y]</a:t>
            </a:r>
            <a:r>
              <a:rPr lang="en-US" dirty="0" err="1">
                <a:solidFill>
                  <a:schemeClr val="bg1"/>
                </a:solidFill>
              </a:rPr>
              <a:t>ou</a:t>
            </a:r>
            <a:r>
              <a:rPr lang="en-US" dirty="0">
                <a:solidFill>
                  <a:schemeClr val="bg1"/>
                </a:solidFill>
              </a:rPr>
              <a:t> and I personally entered the covenant path at baptism. Then we enter it more completely in the temple. The blessings of the Abrahamic covenant are conferred in holy temples. These blessings allow us, upon being resurrected, to “inherit thrones, kingdoms, powers, principalities, and dominions, to our ‘exaltation and glory in all things’.”</a:t>
            </a:r>
          </a:p>
          <a:p>
            <a:pPr fontAlgn="base"/>
            <a:r>
              <a:rPr lang="en-US" sz="1400" dirty="0">
                <a:solidFill>
                  <a:schemeClr val="bg1"/>
                </a:solidFill>
              </a:rPr>
              <a:t>Russell M. Nelson</a:t>
            </a:r>
          </a:p>
        </p:txBody>
      </p:sp>
      <p:pic>
        <p:nvPicPr>
          <p:cNvPr id="9" name="Picture 8">
            <a:extLst>
              <a:ext uri="{FF2B5EF4-FFF2-40B4-BE49-F238E27FC236}">
                <a16:creationId xmlns:a16="http://schemas.microsoft.com/office/drawing/2014/main" id="{7E09F5CE-D71A-3503-141D-BC8221097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107" y="174487"/>
            <a:ext cx="847724" cy="1061249"/>
          </a:xfrm>
          <a:prstGeom prst="rect">
            <a:avLst/>
          </a:prstGeom>
        </p:spPr>
      </p:pic>
      <p:pic>
        <p:nvPicPr>
          <p:cNvPr id="11" name="Picture 10">
            <a:extLst>
              <a:ext uri="{FF2B5EF4-FFF2-40B4-BE49-F238E27FC236}">
                <a16:creationId xmlns:a16="http://schemas.microsoft.com/office/drawing/2014/main" id="{1E9504E4-9780-971B-C339-A0F955C0080F}"/>
              </a:ext>
            </a:extLst>
          </p:cNvPr>
          <p:cNvPicPr>
            <a:picLocks noChangeAspect="1"/>
          </p:cNvPicPr>
          <p:nvPr/>
        </p:nvPicPr>
        <p:blipFill>
          <a:blip r:embed="rId4"/>
          <a:stretch>
            <a:fillRect/>
          </a:stretch>
        </p:blipFill>
        <p:spPr>
          <a:xfrm>
            <a:off x="6361579" y="1533525"/>
            <a:ext cx="5229658" cy="3499787"/>
          </a:xfrm>
          <a:prstGeom prst="rect">
            <a:avLst/>
          </a:prstGeom>
        </p:spPr>
      </p:pic>
      <p:sp>
        <p:nvSpPr>
          <p:cNvPr id="13" name="TextBox 12">
            <a:extLst>
              <a:ext uri="{FF2B5EF4-FFF2-40B4-BE49-F238E27FC236}">
                <a16:creationId xmlns:a16="http://schemas.microsoft.com/office/drawing/2014/main" id="{BAA67BC7-9422-BAFD-B8D0-878C6BF03D6B}"/>
              </a:ext>
            </a:extLst>
          </p:cNvPr>
          <p:cNvSpPr txBox="1"/>
          <p:nvPr/>
        </p:nvSpPr>
        <p:spPr>
          <a:xfrm>
            <a:off x="3288439" y="5840416"/>
            <a:ext cx="6324600" cy="830997"/>
          </a:xfrm>
          <a:prstGeom prst="rect">
            <a:avLst/>
          </a:prstGeom>
          <a:noFill/>
        </p:spPr>
        <p:txBody>
          <a:bodyPr wrap="square">
            <a:spAutoFit/>
          </a:bodyPr>
          <a:lstStyle/>
          <a:p>
            <a:pPr algn="ctr"/>
            <a:r>
              <a:rPr lang="en-US" sz="2400" b="1" i="0" dirty="0">
                <a:solidFill>
                  <a:srgbClr val="FFFF00"/>
                </a:solidFill>
                <a:effectLst/>
              </a:rPr>
              <a:t>As we make and keep covenants with God, we become heirs to the blessings given to Abraham.</a:t>
            </a:r>
            <a:endParaRPr lang="en-US" sz="2400" dirty="0">
              <a:solidFill>
                <a:srgbClr val="FFFF00"/>
              </a:solidFill>
            </a:endParaRPr>
          </a:p>
        </p:txBody>
      </p:sp>
    </p:spTree>
    <p:extLst>
      <p:ext uri="{BB962C8B-B14F-4D97-AF65-F5344CB8AC3E}">
        <p14:creationId xmlns:p14="http://schemas.microsoft.com/office/powerpoint/2010/main" val="11084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749B4-CB4F-4133-EB6E-1C6B076B3CC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4AE1496-D4A7-2794-146F-41867D471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0CC05F8-DC0C-9F9A-7BA3-8BD26142C7CA}"/>
              </a:ext>
            </a:extLst>
          </p:cNvPr>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Blessing For Me</a:t>
            </a:r>
          </a:p>
        </p:txBody>
      </p:sp>
      <p:grpSp>
        <p:nvGrpSpPr>
          <p:cNvPr id="33" name="Group 32">
            <a:extLst>
              <a:ext uri="{FF2B5EF4-FFF2-40B4-BE49-F238E27FC236}">
                <a16:creationId xmlns:a16="http://schemas.microsoft.com/office/drawing/2014/main" id="{A2B09364-23BA-FBC3-BB9B-811B0C03D073}"/>
              </a:ext>
            </a:extLst>
          </p:cNvPr>
          <p:cNvGrpSpPr/>
          <p:nvPr/>
        </p:nvGrpSpPr>
        <p:grpSpPr>
          <a:xfrm>
            <a:off x="119064" y="1196201"/>
            <a:ext cx="3337040" cy="4406293"/>
            <a:chOff x="119064" y="1196201"/>
            <a:chExt cx="3337040" cy="4406293"/>
          </a:xfrm>
        </p:grpSpPr>
        <p:sp>
          <p:nvSpPr>
            <p:cNvPr id="7" name="TextBox 6">
              <a:extLst>
                <a:ext uri="{FF2B5EF4-FFF2-40B4-BE49-F238E27FC236}">
                  <a16:creationId xmlns:a16="http://schemas.microsoft.com/office/drawing/2014/main" id="{A14A3790-579F-1633-0F26-AB0149B719D9}"/>
                </a:ext>
              </a:extLst>
            </p:cNvPr>
            <p:cNvSpPr txBox="1"/>
            <p:nvPr/>
          </p:nvSpPr>
          <p:spPr>
            <a:xfrm>
              <a:off x="119064" y="1196201"/>
              <a:ext cx="2762250" cy="646331"/>
            </a:xfrm>
            <a:prstGeom prst="rect">
              <a:avLst/>
            </a:prstGeom>
            <a:solidFill>
              <a:schemeClr val="accent3">
                <a:lumMod val="50000"/>
              </a:schemeClr>
            </a:solidFill>
          </p:spPr>
          <p:txBody>
            <a:bodyPr wrap="square" rtlCol="0">
              <a:spAutoFit/>
            </a:bodyPr>
            <a:lstStyle/>
            <a:p>
              <a:pPr algn="ctr"/>
              <a:r>
                <a:rPr lang="en-US" dirty="0">
                  <a:solidFill>
                    <a:schemeClr val="bg1"/>
                  </a:solidFill>
                </a:rPr>
                <a:t>Doctrine and Covenants</a:t>
              </a:r>
            </a:p>
            <a:p>
              <a:pPr algn="ctr"/>
              <a:r>
                <a:rPr lang="en-US" dirty="0">
                  <a:solidFill>
                    <a:schemeClr val="bg1"/>
                  </a:solidFill>
                </a:rPr>
                <a:t>132:19-22, 30-31</a:t>
              </a:r>
            </a:p>
          </p:txBody>
        </p:sp>
        <p:sp>
          <p:nvSpPr>
            <p:cNvPr id="10" name="TextBox 9">
              <a:extLst>
                <a:ext uri="{FF2B5EF4-FFF2-40B4-BE49-F238E27FC236}">
                  <a16:creationId xmlns:a16="http://schemas.microsoft.com/office/drawing/2014/main" id="{B2CAEC7B-9572-33C4-461D-16F425141EBE}"/>
                </a:ext>
              </a:extLst>
            </p:cNvPr>
            <p:cNvSpPr txBox="1"/>
            <p:nvPr/>
          </p:nvSpPr>
          <p:spPr>
            <a:xfrm>
              <a:off x="246179" y="2551472"/>
              <a:ext cx="3209925" cy="923330"/>
            </a:xfrm>
            <a:prstGeom prst="rect">
              <a:avLst/>
            </a:prstGeom>
            <a:noFill/>
          </p:spPr>
          <p:txBody>
            <a:bodyPr wrap="square">
              <a:spAutoFit/>
            </a:bodyPr>
            <a:lstStyle/>
            <a:p>
              <a:pPr algn="l" fontAlgn="base">
                <a:spcAft>
                  <a:spcPts val="1200"/>
                </a:spcAft>
              </a:pPr>
              <a:r>
                <a:rPr lang="en-US" dirty="0">
                  <a:solidFill>
                    <a:schemeClr val="bg1"/>
                  </a:solidFill>
                </a:rPr>
                <a:t>E</a:t>
              </a:r>
              <a:r>
                <a:rPr lang="en-US" b="0" i="0" dirty="0">
                  <a:solidFill>
                    <a:schemeClr val="bg1"/>
                  </a:solidFill>
                  <a:effectLst/>
                </a:rPr>
                <a:t>ternal families (“continuation of the seeds” and “continuation of the lives”)</a:t>
              </a:r>
            </a:p>
          </p:txBody>
        </p:sp>
        <p:pic>
          <p:nvPicPr>
            <p:cNvPr id="24" name="Picture 23">
              <a:extLst>
                <a:ext uri="{FF2B5EF4-FFF2-40B4-BE49-F238E27FC236}">
                  <a16:creationId xmlns:a16="http://schemas.microsoft.com/office/drawing/2014/main" id="{CB14F9BF-1BFB-84E8-7197-36B0A002B01C}"/>
                </a:ext>
              </a:extLst>
            </p:cNvPr>
            <p:cNvPicPr>
              <a:picLocks noChangeAspect="1"/>
            </p:cNvPicPr>
            <p:nvPr/>
          </p:nvPicPr>
          <p:blipFill>
            <a:blip r:embed="rId3"/>
            <a:stretch>
              <a:fillRect/>
            </a:stretch>
          </p:blipFill>
          <p:spPr>
            <a:xfrm>
              <a:off x="226220" y="3783249"/>
              <a:ext cx="2376756" cy="1819245"/>
            </a:xfrm>
            <a:prstGeom prst="rect">
              <a:avLst/>
            </a:prstGeom>
          </p:spPr>
        </p:pic>
      </p:grpSp>
      <p:grpSp>
        <p:nvGrpSpPr>
          <p:cNvPr id="34" name="Group 33">
            <a:extLst>
              <a:ext uri="{FF2B5EF4-FFF2-40B4-BE49-F238E27FC236}">
                <a16:creationId xmlns:a16="http://schemas.microsoft.com/office/drawing/2014/main" id="{29521A59-0EFF-F708-1A97-352BC9972A50}"/>
              </a:ext>
            </a:extLst>
          </p:cNvPr>
          <p:cNvGrpSpPr/>
          <p:nvPr/>
        </p:nvGrpSpPr>
        <p:grpSpPr>
          <a:xfrm>
            <a:off x="3333750" y="1587632"/>
            <a:ext cx="3200403" cy="4265457"/>
            <a:chOff x="3333750" y="1587632"/>
            <a:chExt cx="3200403" cy="4265457"/>
          </a:xfrm>
        </p:grpSpPr>
        <p:sp>
          <p:nvSpPr>
            <p:cNvPr id="12" name="TextBox 11">
              <a:extLst>
                <a:ext uri="{FF2B5EF4-FFF2-40B4-BE49-F238E27FC236}">
                  <a16:creationId xmlns:a16="http://schemas.microsoft.com/office/drawing/2014/main" id="{37279A5C-9975-32D7-AE62-5BE7C7C96D9D}"/>
                </a:ext>
              </a:extLst>
            </p:cNvPr>
            <p:cNvSpPr txBox="1"/>
            <p:nvPr/>
          </p:nvSpPr>
          <p:spPr>
            <a:xfrm>
              <a:off x="3333750" y="5483757"/>
              <a:ext cx="2762250" cy="369332"/>
            </a:xfrm>
            <a:prstGeom prst="rect">
              <a:avLst/>
            </a:prstGeom>
            <a:solidFill>
              <a:schemeClr val="accent3">
                <a:lumMod val="50000"/>
              </a:schemeClr>
            </a:solidFill>
          </p:spPr>
          <p:txBody>
            <a:bodyPr wrap="square" rtlCol="0">
              <a:spAutoFit/>
            </a:bodyPr>
            <a:lstStyle/>
            <a:p>
              <a:pPr algn="ctr"/>
              <a:r>
                <a:rPr lang="en-US" dirty="0">
                  <a:solidFill>
                    <a:schemeClr val="bg1"/>
                  </a:solidFill>
                </a:rPr>
                <a:t>Abraham 2:9-11</a:t>
              </a:r>
            </a:p>
          </p:txBody>
        </p:sp>
        <p:sp>
          <p:nvSpPr>
            <p:cNvPr id="17" name="TextBox 16">
              <a:extLst>
                <a:ext uri="{FF2B5EF4-FFF2-40B4-BE49-F238E27FC236}">
                  <a16:creationId xmlns:a16="http://schemas.microsoft.com/office/drawing/2014/main" id="{C4916218-EB50-D861-DEC6-44A690B16AD2}"/>
                </a:ext>
              </a:extLst>
            </p:cNvPr>
            <p:cNvSpPr txBox="1"/>
            <p:nvPr/>
          </p:nvSpPr>
          <p:spPr>
            <a:xfrm>
              <a:off x="3590928" y="4347038"/>
              <a:ext cx="2943225" cy="923330"/>
            </a:xfrm>
            <a:prstGeom prst="rect">
              <a:avLst/>
            </a:prstGeom>
            <a:noFill/>
          </p:spPr>
          <p:txBody>
            <a:bodyPr wrap="square">
              <a:spAutoFit/>
            </a:bodyPr>
            <a:lstStyle/>
            <a:p>
              <a:pPr algn="l" fontAlgn="base">
                <a:spcAft>
                  <a:spcPts val="1200"/>
                </a:spcAft>
              </a:pPr>
              <a:r>
                <a:rPr lang="en-US" b="0" i="0" dirty="0">
                  <a:solidFill>
                    <a:schemeClr val="bg1"/>
                  </a:solidFill>
                  <a:effectLst/>
                </a:rPr>
                <a:t>Gospel shared with all the families of the earth; salvation and exaltation</a:t>
              </a:r>
            </a:p>
          </p:txBody>
        </p:sp>
        <p:pic>
          <p:nvPicPr>
            <p:cNvPr id="28" name="Picture 27">
              <a:extLst>
                <a:ext uri="{FF2B5EF4-FFF2-40B4-BE49-F238E27FC236}">
                  <a16:creationId xmlns:a16="http://schemas.microsoft.com/office/drawing/2014/main" id="{2B25568E-E988-58E3-60A7-A3F7D44EA23F}"/>
                </a:ext>
              </a:extLst>
            </p:cNvPr>
            <p:cNvPicPr>
              <a:picLocks noChangeAspect="1"/>
            </p:cNvPicPr>
            <p:nvPr/>
          </p:nvPicPr>
          <p:blipFill>
            <a:blip r:embed="rId4"/>
            <a:srcRect l="6714" t="5738" r="7783" b="2784"/>
            <a:stretch>
              <a:fillRect/>
            </a:stretch>
          </p:blipFill>
          <p:spPr>
            <a:xfrm>
              <a:off x="3460678" y="1587632"/>
              <a:ext cx="2501832" cy="2498233"/>
            </a:xfrm>
            <a:prstGeom prst="ellipse">
              <a:avLst/>
            </a:prstGeom>
            <a:ln>
              <a:noFill/>
            </a:ln>
            <a:effectLst>
              <a:softEdge rad="112500"/>
            </a:effectLst>
          </p:spPr>
        </p:pic>
      </p:grpSp>
      <p:grpSp>
        <p:nvGrpSpPr>
          <p:cNvPr id="35" name="Group 34">
            <a:extLst>
              <a:ext uri="{FF2B5EF4-FFF2-40B4-BE49-F238E27FC236}">
                <a16:creationId xmlns:a16="http://schemas.microsoft.com/office/drawing/2014/main" id="{098E0372-FF41-6EEB-79E5-CFCADDA9078A}"/>
              </a:ext>
            </a:extLst>
          </p:cNvPr>
          <p:cNvGrpSpPr/>
          <p:nvPr/>
        </p:nvGrpSpPr>
        <p:grpSpPr>
          <a:xfrm>
            <a:off x="6229491" y="1303843"/>
            <a:ext cx="3181794" cy="4043459"/>
            <a:chOff x="6229491" y="1303843"/>
            <a:chExt cx="3181794" cy="4043459"/>
          </a:xfrm>
        </p:grpSpPr>
        <p:sp>
          <p:nvSpPr>
            <p:cNvPr id="14" name="TextBox 13">
              <a:extLst>
                <a:ext uri="{FF2B5EF4-FFF2-40B4-BE49-F238E27FC236}">
                  <a16:creationId xmlns:a16="http://schemas.microsoft.com/office/drawing/2014/main" id="{6D6F7563-D77A-EE1E-D81C-D48443750A1C}"/>
                </a:ext>
              </a:extLst>
            </p:cNvPr>
            <p:cNvSpPr txBox="1"/>
            <p:nvPr/>
          </p:nvSpPr>
          <p:spPr>
            <a:xfrm>
              <a:off x="6380629" y="1303843"/>
              <a:ext cx="2762250" cy="646331"/>
            </a:xfrm>
            <a:prstGeom prst="rect">
              <a:avLst/>
            </a:prstGeom>
            <a:solidFill>
              <a:schemeClr val="accent3">
                <a:lumMod val="50000"/>
              </a:schemeClr>
            </a:solidFill>
          </p:spPr>
          <p:txBody>
            <a:bodyPr wrap="square" rtlCol="0">
              <a:spAutoFit/>
            </a:bodyPr>
            <a:lstStyle/>
            <a:p>
              <a:pPr algn="ctr"/>
              <a:r>
                <a:rPr lang="en-US" dirty="0">
                  <a:solidFill>
                    <a:schemeClr val="bg1"/>
                  </a:solidFill>
                </a:rPr>
                <a:t>Doctrine and Covenants</a:t>
              </a:r>
            </a:p>
            <a:p>
              <a:pPr algn="ctr"/>
              <a:r>
                <a:rPr lang="en-US" dirty="0">
                  <a:solidFill>
                    <a:schemeClr val="bg1"/>
                  </a:solidFill>
                </a:rPr>
                <a:t>88:18-20</a:t>
              </a:r>
            </a:p>
          </p:txBody>
        </p:sp>
        <p:sp>
          <p:nvSpPr>
            <p:cNvPr id="19" name="TextBox 18">
              <a:extLst>
                <a:ext uri="{FF2B5EF4-FFF2-40B4-BE49-F238E27FC236}">
                  <a16:creationId xmlns:a16="http://schemas.microsoft.com/office/drawing/2014/main" id="{40525FCC-D71D-FC33-6423-4B939D1505E9}"/>
                </a:ext>
              </a:extLst>
            </p:cNvPr>
            <p:cNvSpPr txBox="1"/>
            <p:nvPr/>
          </p:nvSpPr>
          <p:spPr>
            <a:xfrm>
              <a:off x="6380629" y="2304530"/>
              <a:ext cx="2555080" cy="646331"/>
            </a:xfrm>
            <a:prstGeom prst="rect">
              <a:avLst/>
            </a:prstGeom>
            <a:noFill/>
          </p:spPr>
          <p:txBody>
            <a:bodyPr wrap="square">
              <a:spAutoFit/>
            </a:bodyPr>
            <a:lstStyle/>
            <a:p>
              <a:pPr algn="ctr"/>
              <a:r>
                <a:rPr lang="en-US" b="0" i="0" dirty="0">
                  <a:solidFill>
                    <a:schemeClr val="bg1"/>
                  </a:solidFill>
                  <a:effectLst/>
                </a:rPr>
                <a:t>inheritance in the celestial kingdom</a:t>
              </a:r>
              <a:endParaRPr lang="en-US" dirty="0"/>
            </a:p>
          </p:txBody>
        </p:sp>
        <p:pic>
          <p:nvPicPr>
            <p:cNvPr id="30" name="Picture 29">
              <a:extLst>
                <a:ext uri="{FF2B5EF4-FFF2-40B4-BE49-F238E27FC236}">
                  <a16:creationId xmlns:a16="http://schemas.microsoft.com/office/drawing/2014/main" id="{7E7448F0-F358-65BD-8477-CE90F3F2B288}"/>
                </a:ext>
              </a:extLst>
            </p:cNvPr>
            <p:cNvPicPr>
              <a:picLocks noChangeAspect="1"/>
            </p:cNvPicPr>
            <p:nvPr/>
          </p:nvPicPr>
          <p:blipFill>
            <a:blip r:embed="rId5"/>
            <a:stretch>
              <a:fillRect/>
            </a:stretch>
          </p:blipFill>
          <p:spPr>
            <a:xfrm>
              <a:off x="6229491" y="3346773"/>
              <a:ext cx="3181794" cy="2000529"/>
            </a:xfrm>
            <a:prstGeom prst="rect">
              <a:avLst/>
            </a:prstGeom>
          </p:spPr>
        </p:pic>
      </p:grpSp>
      <p:grpSp>
        <p:nvGrpSpPr>
          <p:cNvPr id="36" name="Group 35">
            <a:extLst>
              <a:ext uri="{FF2B5EF4-FFF2-40B4-BE49-F238E27FC236}">
                <a16:creationId xmlns:a16="http://schemas.microsoft.com/office/drawing/2014/main" id="{2AC2943C-2BC1-A5C9-823C-DC13F0B4AFD4}"/>
              </a:ext>
            </a:extLst>
          </p:cNvPr>
          <p:cNvGrpSpPr/>
          <p:nvPr/>
        </p:nvGrpSpPr>
        <p:grpSpPr>
          <a:xfrm>
            <a:off x="9375564" y="1034496"/>
            <a:ext cx="2762250" cy="4957092"/>
            <a:chOff x="9375564" y="1034496"/>
            <a:chExt cx="2762250" cy="4957092"/>
          </a:xfrm>
        </p:grpSpPr>
        <p:sp>
          <p:nvSpPr>
            <p:cNvPr id="15" name="TextBox 14">
              <a:extLst>
                <a:ext uri="{FF2B5EF4-FFF2-40B4-BE49-F238E27FC236}">
                  <a16:creationId xmlns:a16="http://schemas.microsoft.com/office/drawing/2014/main" id="{F91C6754-A8B4-E404-9504-377E061ABE39}"/>
                </a:ext>
              </a:extLst>
            </p:cNvPr>
            <p:cNvSpPr txBox="1"/>
            <p:nvPr/>
          </p:nvSpPr>
          <p:spPr>
            <a:xfrm>
              <a:off x="9375564" y="5345257"/>
              <a:ext cx="2762250" cy="646331"/>
            </a:xfrm>
            <a:prstGeom prst="rect">
              <a:avLst/>
            </a:prstGeom>
            <a:solidFill>
              <a:schemeClr val="accent3">
                <a:lumMod val="50000"/>
              </a:schemeClr>
            </a:solidFill>
          </p:spPr>
          <p:txBody>
            <a:bodyPr wrap="square" rtlCol="0">
              <a:spAutoFit/>
            </a:bodyPr>
            <a:lstStyle/>
            <a:p>
              <a:pPr algn="ctr"/>
              <a:r>
                <a:rPr lang="en-US" dirty="0">
                  <a:solidFill>
                    <a:schemeClr val="bg1"/>
                  </a:solidFill>
                </a:rPr>
                <a:t>Doctrine and Covenants</a:t>
              </a:r>
            </a:p>
            <a:p>
              <a:pPr algn="ctr"/>
              <a:r>
                <a:rPr lang="en-US" dirty="0">
                  <a:solidFill>
                    <a:schemeClr val="bg1"/>
                  </a:solidFill>
                </a:rPr>
                <a:t>84:33-38</a:t>
              </a:r>
            </a:p>
          </p:txBody>
        </p:sp>
        <p:sp>
          <p:nvSpPr>
            <p:cNvPr id="22" name="TextBox 21">
              <a:extLst>
                <a:ext uri="{FF2B5EF4-FFF2-40B4-BE49-F238E27FC236}">
                  <a16:creationId xmlns:a16="http://schemas.microsoft.com/office/drawing/2014/main" id="{F2E2F438-CFE0-E4EF-07FE-A33B7FE02BCB}"/>
                </a:ext>
              </a:extLst>
            </p:cNvPr>
            <p:cNvSpPr txBox="1"/>
            <p:nvPr/>
          </p:nvSpPr>
          <p:spPr>
            <a:xfrm>
              <a:off x="9525585" y="4231206"/>
              <a:ext cx="2497929" cy="923330"/>
            </a:xfrm>
            <a:prstGeom prst="rect">
              <a:avLst/>
            </a:prstGeom>
            <a:noFill/>
          </p:spPr>
          <p:txBody>
            <a:bodyPr wrap="square">
              <a:spAutoFit/>
            </a:bodyPr>
            <a:lstStyle/>
            <a:p>
              <a:pPr algn="ctr"/>
              <a:r>
                <a:rPr lang="en-US" dirty="0">
                  <a:solidFill>
                    <a:schemeClr val="bg1"/>
                  </a:solidFill>
                </a:rPr>
                <a:t>T</a:t>
              </a:r>
              <a:r>
                <a:rPr lang="en-US" b="0" i="0" dirty="0">
                  <a:solidFill>
                    <a:schemeClr val="bg1"/>
                  </a:solidFill>
                  <a:effectLst/>
                </a:rPr>
                <a:t>he blessings of the priesthood, including all that the Father has</a:t>
              </a:r>
              <a:endParaRPr lang="en-US" dirty="0"/>
            </a:p>
          </p:txBody>
        </p:sp>
        <p:pic>
          <p:nvPicPr>
            <p:cNvPr id="32" name="Picture 31">
              <a:extLst>
                <a:ext uri="{FF2B5EF4-FFF2-40B4-BE49-F238E27FC236}">
                  <a16:creationId xmlns:a16="http://schemas.microsoft.com/office/drawing/2014/main" id="{1A6036E5-A829-3CD4-194A-45BBBA6C9219}"/>
                </a:ext>
              </a:extLst>
            </p:cNvPr>
            <p:cNvPicPr>
              <a:picLocks noChangeAspect="1"/>
            </p:cNvPicPr>
            <p:nvPr/>
          </p:nvPicPr>
          <p:blipFill>
            <a:blip r:embed="rId6"/>
            <a:stretch>
              <a:fillRect/>
            </a:stretch>
          </p:blipFill>
          <p:spPr>
            <a:xfrm>
              <a:off x="9648119" y="1034496"/>
              <a:ext cx="2076740" cy="2810267"/>
            </a:xfrm>
            <a:prstGeom prst="rect">
              <a:avLst/>
            </a:prstGeom>
          </p:spPr>
        </p:pic>
      </p:grpSp>
    </p:spTree>
    <p:extLst>
      <p:ext uri="{BB962C8B-B14F-4D97-AF65-F5344CB8AC3E}">
        <p14:creationId xmlns:p14="http://schemas.microsoft.com/office/powerpoint/2010/main" val="38721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Lineage of Christ</a:t>
            </a:r>
          </a:p>
        </p:txBody>
      </p:sp>
      <p:sp>
        <p:nvSpPr>
          <p:cNvPr id="21" name="Rectangle 20"/>
          <p:cNvSpPr/>
          <p:nvPr/>
        </p:nvSpPr>
        <p:spPr>
          <a:xfrm>
            <a:off x="171536" y="6423898"/>
            <a:ext cx="2524922" cy="369332"/>
          </a:xfrm>
          <a:prstGeom prst="rect">
            <a:avLst/>
          </a:prstGeom>
        </p:spPr>
        <p:txBody>
          <a:bodyPr wrap="none">
            <a:spAutoFit/>
          </a:bodyPr>
          <a:lstStyle/>
          <a:p>
            <a:r>
              <a:rPr lang="en-US" b="0" i="0" dirty="0">
                <a:solidFill>
                  <a:schemeClr val="bg1"/>
                </a:solidFill>
                <a:effectLst/>
                <a:latin typeface="Calibri" panose="020F0502020204030204" pitchFamily="34" charset="0"/>
              </a:rPr>
              <a:t>Matthew 1:1; Genesis 17</a:t>
            </a:r>
            <a:endParaRPr lang="en-US" dirty="0">
              <a:solidFill>
                <a:schemeClr val="bg1"/>
              </a:solidFill>
            </a:endParaRPr>
          </a:p>
        </p:txBody>
      </p:sp>
      <p:sp>
        <p:nvSpPr>
          <p:cNvPr id="3" name="Rectangle 2"/>
          <p:cNvSpPr/>
          <p:nvPr/>
        </p:nvSpPr>
        <p:spPr>
          <a:xfrm>
            <a:off x="1244342" y="1021339"/>
            <a:ext cx="9027325" cy="1569660"/>
          </a:xfrm>
          <a:prstGeom prst="rect">
            <a:avLst/>
          </a:prstGeom>
        </p:spPr>
        <p:txBody>
          <a:bodyPr wrap="square">
            <a:spAutoFit/>
          </a:bodyPr>
          <a:lstStyle/>
          <a:p>
            <a:pPr fontAlgn="base"/>
            <a:r>
              <a:rPr lang="en-US" sz="2400" b="0" i="0" dirty="0">
                <a:solidFill>
                  <a:schemeClr val="bg1"/>
                </a:solidFill>
                <a:effectLst/>
                <a:latin typeface="Calibri" panose="020F0502020204030204" pitchFamily="34" charset="0"/>
              </a:rPr>
              <a:t>“Included in the divine promises to Abraham was the assurance that Christ would come through his lineage, and the assurance that Abraham’s posterity would receive certain choice, promised lands as an eternal inheritance.”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153" y="129540"/>
            <a:ext cx="1026459" cy="143276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55" y="2939043"/>
            <a:ext cx="4202185" cy="3130406"/>
          </a:xfrm>
          <a:prstGeom prst="rect">
            <a:avLst/>
          </a:prstGeom>
        </p:spPr>
      </p:pic>
      <p:pic>
        <p:nvPicPr>
          <p:cNvPr id="6146" name="Picture 2" descr="http://www.solveisraelsproblems.com/wp-content/uploads/2011/10/Jerusalem-sunset-620x3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443" y="2939043"/>
            <a:ext cx="5905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543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Above Measure/Innumerable</a:t>
            </a:r>
          </a:p>
        </p:txBody>
      </p:sp>
      <p:sp>
        <p:nvSpPr>
          <p:cNvPr id="21" name="Rectangle 20"/>
          <p:cNvSpPr/>
          <p:nvPr/>
        </p:nvSpPr>
        <p:spPr>
          <a:xfrm>
            <a:off x="171536" y="6423898"/>
            <a:ext cx="2884251" cy="369332"/>
          </a:xfrm>
          <a:prstGeom prst="rect">
            <a:avLst/>
          </a:prstGeom>
        </p:spPr>
        <p:txBody>
          <a:bodyPr wrap="none">
            <a:spAutoFit/>
          </a:bodyPr>
          <a:lstStyle/>
          <a:p>
            <a:r>
              <a:rPr lang="en-US" dirty="0">
                <a:solidFill>
                  <a:schemeClr val="bg1"/>
                </a:solidFill>
                <a:latin typeface="Calibri" panose="020F0502020204030204" pitchFamily="34" charset="0"/>
              </a:rPr>
              <a:t>Abraham 2:9; Abraham 3:14 </a:t>
            </a:r>
            <a:endParaRPr lang="en-US" dirty="0">
              <a:solidFill>
                <a:schemeClr val="bg1"/>
              </a:solidFill>
            </a:endParaRPr>
          </a:p>
        </p:txBody>
      </p:sp>
      <p:sp>
        <p:nvSpPr>
          <p:cNvPr id="8" name="Rectangle 7"/>
          <p:cNvSpPr/>
          <p:nvPr/>
        </p:nvSpPr>
        <p:spPr>
          <a:xfrm>
            <a:off x="667871" y="1297785"/>
            <a:ext cx="6096000" cy="4524315"/>
          </a:xfrm>
          <a:prstGeom prst="rect">
            <a:avLst/>
          </a:prstGeom>
        </p:spPr>
        <p:txBody>
          <a:bodyPr>
            <a:spAutoFit/>
          </a:bodyPr>
          <a:lstStyle/>
          <a:p>
            <a:r>
              <a:rPr lang="en-US" sz="3200" b="0" i="1" dirty="0">
                <a:solidFill>
                  <a:srgbClr val="FFFF00"/>
                </a:solidFill>
                <a:effectLst/>
                <a:latin typeface="Calibri" panose="020F0502020204030204" pitchFamily="34" charset="0"/>
              </a:rPr>
              <a:t>…Abraham and his seed, out of the world they should continue; both in the world and out of the world should they continue as innumerable as the stars; or, if ye were to count the sand upon the seashore ye could not number them.</a:t>
            </a:r>
          </a:p>
          <a:p>
            <a:r>
              <a:rPr lang="en-US" sz="3200" i="1" dirty="0">
                <a:solidFill>
                  <a:srgbClr val="FFFF00"/>
                </a:solidFill>
                <a:latin typeface="Calibri" panose="020F0502020204030204" pitchFamily="34" charset="0"/>
              </a:rPr>
              <a:t>D&amp;C 132:30</a:t>
            </a:r>
            <a:endParaRPr lang="en-US" sz="3200" i="1" dirty="0">
              <a:solidFill>
                <a:srgbClr val="FFFF00"/>
              </a:solidFill>
            </a:endParaRPr>
          </a:p>
        </p:txBody>
      </p:sp>
      <p:pic>
        <p:nvPicPr>
          <p:cNvPr id="8196" name="Picture 4" descr="http://images.fineartamerica.com/images-medium-large/stars-in-the-night-sky-natthawut-punyosae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1427" y="996525"/>
            <a:ext cx="3648712" cy="24324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greatatmosphere.files.wordpress.com/2013/04/namibia-where-the-desert-meets-the-sea-1-great-atmosphere-travel-nature-photograph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497" y="3612528"/>
            <a:ext cx="4646892" cy="281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70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Who is Abraham’s Seed?</a:t>
            </a:r>
          </a:p>
        </p:txBody>
      </p:sp>
      <p:sp>
        <p:nvSpPr>
          <p:cNvPr id="21" name="Rectangle 20"/>
          <p:cNvSpPr/>
          <p:nvPr/>
        </p:nvSpPr>
        <p:spPr>
          <a:xfrm>
            <a:off x="171536" y="6423898"/>
            <a:ext cx="1561710" cy="369332"/>
          </a:xfrm>
          <a:prstGeom prst="rect">
            <a:avLst/>
          </a:prstGeom>
        </p:spPr>
        <p:txBody>
          <a:bodyPr wrap="none">
            <a:spAutoFit/>
          </a:bodyPr>
          <a:lstStyle/>
          <a:p>
            <a:r>
              <a:rPr lang="en-US" dirty="0">
                <a:solidFill>
                  <a:schemeClr val="bg1"/>
                </a:solidFill>
                <a:latin typeface="Calibri" panose="020F0502020204030204" pitchFamily="34" charset="0"/>
              </a:rPr>
              <a:t>Abraham 2:10 </a:t>
            </a:r>
            <a:endParaRPr lang="en-US" dirty="0">
              <a:solidFill>
                <a:schemeClr val="bg1"/>
              </a:solidFill>
            </a:endParaRPr>
          </a:p>
        </p:txBody>
      </p:sp>
      <p:sp>
        <p:nvSpPr>
          <p:cNvPr id="8" name="Rectangle 7"/>
          <p:cNvSpPr/>
          <p:nvPr/>
        </p:nvSpPr>
        <p:spPr>
          <a:xfrm>
            <a:off x="546848" y="1062381"/>
            <a:ext cx="6096000" cy="1569660"/>
          </a:xfrm>
          <a:prstGeom prst="rect">
            <a:avLst/>
          </a:prstGeom>
        </p:spPr>
        <p:txBody>
          <a:bodyPr>
            <a:spAutoFit/>
          </a:bodyPr>
          <a:lstStyle/>
          <a:p>
            <a:r>
              <a:rPr lang="en-US" sz="3200" b="0" i="1" dirty="0">
                <a:solidFill>
                  <a:schemeClr val="bg1"/>
                </a:solidFill>
                <a:effectLst/>
                <a:latin typeface="Calibri" panose="020F0502020204030204" pitchFamily="34" charset="0"/>
              </a:rPr>
              <a:t>“…All who accept the gospel become by adoption members of the family of Abraham.”</a:t>
            </a:r>
            <a:endParaRPr lang="en-US" sz="3200" i="1" dirty="0">
              <a:solidFill>
                <a:schemeClr val="bg1"/>
              </a:solidFill>
              <a:latin typeface="Calibri" panose="020F0502020204030204" pitchFamily="34" charset="0"/>
            </a:endParaRPr>
          </a:p>
        </p:txBody>
      </p:sp>
      <p:sp>
        <p:nvSpPr>
          <p:cNvPr id="9" name="Rectangle 8"/>
          <p:cNvSpPr/>
          <p:nvPr/>
        </p:nvSpPr>
        <p:spPr>
          <a:xfrm>
            <a:off x="5680822" y="3285246"/>
            <a:ext cx="6096000" cy="3046988"/>
          </a:xfrm>
          <a:prstGeom prst="rect">
            <a:avLst/>
          </a:prstGeom>
        </p:spPr>
        <p:txBody>
          <a:bodyPr>
            <a:spAutoFit/>
          </a:bodyPr>
          <a:lstStyle/>
          <a:p>
            <a:r>
              <a:rPr lang="en-US" sz="3200" i="1" dirty="0">
                <a:solidFill>
                  <a:schemeClr val="bg1"/>
                </a:solidFill>
                <a:latin typeface="Calibri" panose="020F0502020204030204" pitchFamily="34" charset="0"/>
              </a:rPr>
              <a:t>“All who accept God’s plan for his children on earth and who live it…Those who reject the gospel forfeit the promises made to Abraham and are not children of Abraham.”</a:t>
            </a:r>
          </a:p>
        </p:txBody>
      </p:sp>
      <p:sp>
        <p:nvSpPr>
          <p:cNvPr id="10" name="Rectangle 9"/>
          <p:cNvSpPr/>
          <p:nvPr/>
        </p:nvSpPr>
        <p:spPr>
          <a:xfrm>
            <a:off x="10209925" y="6423898"/>
            <a:ext cx="1899623" cy="369332"/>
          </a:xfrm>
          <a:prstGeom prst="rect">
            <a:avLst/>
          </a:prstGeom>
        </p:spPr>
        <p:txBody>
          <a:bodyPr wrap="none">
            <a:spAutoFit/>
          </a:bodyPr>
          <a:lstStyle/>
          <a:p>
            <a:r>
              <a:rPr lang="en-US" dirty="0">
                <a:solidFill>
                  <a:schemeClr val="bg1"/>
                </a:solidFill>
                <a:latin typeface="Calibri" panose="020F0502020204030204" pitchFamily="34" charset="0"/>
              </a:rPr>
              <a:t>(John A. </a:t>
            </a:r>
            <a:r>
              <a:rPr lang="en-US" dirty="0" err="1">
                <a:solidFill>
                  <a:schemeClr val="bg1"/>
                </a:solidFill>
                <a:latin typeface="Calibri" panose="020F0502020204030204" pitchFamily="34" charset="0"/>
              </a:rPr>
              <a:t>Widtsoe</a:t>
            </a:r>
            <a:r>
              <a:rPr lang="en-US" dirty="0">
                <a:solidFill>
                  <a:schemeClr val="bg1"/>
                </a:solidFill>
                <a:latin typeface="Calibri" panose="020F0502020204030204" pitchFamily="34" charset="0"/>
              </a:rPr>
              <a:t> )</a:t>
            </a:r>
            <a:endParaRPr lang="en-US" dirty="0">
              <a:solidFill>
                <a:schemeClr val="bg1"/>
              </a:solidFill>
            </a:endParaRPr>
          </a:p>
        </p:txBody>
      </p:sp>
      <p:pic>
        <p:nvPicPr>
          <p:cNvPr id="11" name="Picture 2" descr="http://www.templestudy.com/wp-content/uploads/2009/11/johnawidts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8895" y="188033"/>
            <a:ext cx="1111324" cy="165380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www.lds.org/bc/content/ldsorg/content/images/testimonies-480x270-AV0707003_cah0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44" y="2967989"/>
            <a:ext cx="4572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Minister</a:t>
            </a:r>
          </a:p>
        </p:txBody>
      </p:sp>
      <p:sp>
        <p:nvSpPr>
          <p:cNvPr id="21" name="Rectangle 20"/>
          <p:cNvSpPr/>
          <p:nvPr/>
        </p:nvSpPr>
        <p:spPr>
          <a:xfrm>
            <a:off x="171536" y="6423898"/>
            <a:ext cx="1561710" cy="369332"/>
          </a:xfrm>
          <a:prstGeom prst="rect">
            <a:avLst/>
          </a:prstGeom>
        </p:spPr>
        <p:txBody>
          <a:bodyPr wrap="none">
            <a:spAutoFit/>
          </a:bodyPr>
          <a:lstStyle/>
          <a:p>
            <a:r>
              <a:rPr lang="en-US" dirty="0">
                <a:solidFill>
                  <a:schemeClr val="bg1"/>
                </a:solidFill>
                <a:latin typeface="Calibri" panose="020F0502020204030204" pitchFamily="34" charset="0"/>
              </a:rPr>
              <a:t>Abraham 2:11 </a:t>
            </a:r>
            <a:endParaRPr lang="en-US" dirty="0">
              <a:solidFill>
                <a:schemeClr val="bg1"/>
              </a:solidFill>
            </a:endParaRPr>
          </a:p>
        </p:txBody>
      </p:sp>
      <p:grpSp>
        <p:nvGrpSpPr>
          <p:cNvPr id="12" name="Group 11"/>
          <p:cNvGrpSpPr/>
          <p:nvPr/>
        </p:nvGrpSpPr>
        <p:grpSpPr>
          <a:xfrm>
            <a:off x="171536" y="189876"/>
            <a:ext cx="3818965" cy="2779059"/>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89221" y="1075160"/>
              <a:ext cx="2406181" cy="1191275"/>
            </a:xfrm>
            <a:prstGeom prst="rect">
              <a:avLst/>
            </a:prstGeom>
          </p:spPr>
          <p:txBody>
            <a:bodyPr wrap="square">
              <a:spAutoFit/>
            </a:bodyPr>
            <a:lstStyle/>
            <a:p>
              <a:r>
                <a:rPr lang="en-US" sz="1600" b="1" dirty="0"/>
                <a:t>As the seed of Abraham, the Savior has given us a responsibility to bless all the families of the earth with the blessings of His gospel</a:t>
              </a:r>
              <a:endParaRPr lang="en-US" sz="1600" i="1" dirty="0"/>
            </a:p>
          </p:txBody>
        </p:sp>
      </p:grpSp>
      <p:sp>
        <p:nvSpPr>
          <p:cNvPr id="27" name="Rectangle 26"/>
          <p:cNvSpPr/>
          <p:nvPr/>
        </p:nvSpPr>
        <p:spPr>
          <a:xfrm>
            <a:off x="4337520" y="1226426"/>
            <a:ext cx="5457020" cy="4985980"/>
          </a:xfrm>
          <a:prstGeom prst="rect">
            <a:avLst/>
          </a:prstGeom>
        </p:spPr>
        <p:txBody>
          <a:bodyPr wrap="square">
            <a:spAutoFit/>
          </a:bodyPr>
          <a:lstStyle/>
          <a:p>
            <a:pPr fontAlgn="base"/>
            <a:r>
              <a:rPr lang="en-US" dirty="0">
                <a:solidFill>
                  <a:schemeClr val="bg1"/>
                </a:solidFill>
              </a:rPr>
              <a:t>Ours is the responsibility to help fulfill the Abrahamic covenant. </a:t>
            </a:r>
          </a:p>
          <a:p>
            <a:pPr fontAlgn="base"/>
            <a:endParaRPr lang="en-US" dirty="0">
              <a:solidFill>
                <a:schemeClr val="bg1"/>
              </a:solidFill>
            </a:endParaRPr>
          </a:p>
          <a:p>
            <a:pPr fontAlgn="base"/>
            <a:r>
              <a:rPr lang="en-US" dirty="0">
                <a:solidFill>
                  <a:schemeClr val="bg1"/>
                </a:solidFill>
              </a:rPr>
              <a:t>Ours is the seed foreordained and prepared to bless all people of the world. </a:t>
            </a:r>
          </a:p>
          <a:p>
            <a:pPr fontAlgn="base"/>
            <a:endParaRPr lang="en-US" dirty="0">
              <a:solidFill>
                <a:schemeClr val="bg1"/>
              </a:solidFill>
            </a:endParaRPr>
          </a:p>
          <a:p>
            <a:pPr fontAlgn="base"/>
            <a:r>
              <a:rPr lang="en-US" dirty="0">
                <a:solidFill>
                  <a:schemeClr val="bg1"/>
                </a:solidFill>
              </a:rPr>
              <a:t>That is why priesthood duty includes missionary work. After some 4,000 years of anticipation and preparation, this is the appointed day when the gospel is to be taken to the kindreds of the earth. </a:t>
            </a:r>
          </a:p>
          <a:p>
            <a:pPr fontAlgn="base"/>
            <a:endParaRPr lang="en-US" dirty="0">
              <a:solidFill>
                <a:schemeClr val="bg1"/>
              </a:solidFill>
            </a:endParaRPr>
          </a:p>
          <a:p>
            <a:pPr fontAlgn="base"/>
            <a:r>
              <a:rPr lang="en-US" dirty="0">
                <a:solidFill>
                  <a:schemeClr val="bg1"/>
                </a:solidFill>
              </a:rPr>
              <a:t>This is the time of the promised gathering of Israel. And we get to participate! Isn’t that exciting? </a:t>
            </a:r>
          </a:p>
          <a:p>
            <a:pPr fontAlgn="base"/>
            <a:endParaRPr lang="en-US" dirty="0">
              <a:solidFill>
                <a:schemeClr val="bg1"/>
              </a:solidFill>
            </a:endParaRPr>
          </a:p>
          <a:p>
            <a:pPr fontAlgn="base"/>
            <a:r>
              <a:rPr lang="en-US" dirty="0">
                <a:solidFill>
                  <a:schemeClr val="bg1"/>
                </a:solidFill>
              </a:rPr>
              <a:t>Anytime we do anything that helps anyone—on either side of the veil—to make and keep their covenants with God, we are helping to gather Israel. </a:t>
            </a:r>
          </a:p>
          <a:p>
            <a:pPr fontAlgn="base"/>
            <a:r>
              <a:rPr lang="en-US" sz="1200" dirty="0">
                <a:solidFill>
                  <a:schemeClr val="bg1"/>
                </a:solidFill>
              </a:rPr>
              <a:t>President Russell M. Nelson</a:t>
            </a:r>
          </a:p>
        </p:txBody>
      </p:sp>
      <p:pic>
        <p:nvPicPr>
          <p:cNvPr id="2" name="Picture 1">
            <a:extLst>
              <a:ext uri="{FF2B5EF4-FFF2-40B4-BE49-F238E27FC236}">
                <a16:creationId xmlns:a16="http://schemas.microsoft.com/office/drawing/2014/main" id="{E48D163C-608B-3F66-9F3A-2816CA622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4540" y="2143876"/>
            <a:ext cx="1949634" cy="2440708"/>
          </a:xfrm>
          <a:prstGeom prst="rect">
            <a:avLst/>
          </a:prstGeom>
        </p:spPr>
      </p:pic>
    </p:spTree>
    <p:extLst>
      <p:ext uri="{BB962C8B-B14F-4D97-AF65-F5344CB8AC3E}">
        <p14:creationId xmlns:p14="http://schemas.microsoft.com/office/powerpoint/2010/main" val="13366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p:cNvSpPr/>
          <p:nvPr/>
        </p:nvSpPr>
        <p:spPr>
          <a:xfrm>
            <a:off x="171536" y="6423898"/>
            <a:ext cx="1561710" cy="369332"/>
          </a:xfrm>
          <a:prstGeom prst="rect">
            <a:avLst/>
          </a:prstGeom>
        </p:spPr>
        <p:txBody>
          <a:bodyPr wrap="none">
            <a:spAutoFit/>
          </a:bodyPr>
          <a:lstStyle/>
          <a:p>
            <a:r>
              <a:rPr lang="en-US" dirty="0">
                <a:solidFill>
                  <a:schemeClr val="bg1"/>
                </a:solidFill>
                <a:latin typeface="Calibri" panose="020F0502020204030204" pitchFamily="34" charset="0"/>
              </a:rPr>
              <a:t>Abraham 2:11 </a:t>
            </a:r>
            <a:endParaRPr lang="en-US" dirty="0">
              <a:solidFill>
                <a:schemeClr val="bg1"/>
              </a:solidFill>
            </a:endParaRPr>
          </a:p>
        </p:txBody>
      </p:sp>
      <p:sp>
        <p:nvSpPr>
          <p:cNvPr id="27" name="Rectangle 26"/>
          <p:cNvSpPr/>
          <p:nvPr/>
        </p:nvSpPr>
        <p:spPr>
          <a:xfrm>
            <a:off x="611841" y="677253"/>
            <a:ext cx="7456658" cy="3539430"/>
          </a:xfrm>
          <a:prstGeom prst="rect">
            <a:avLst/>
          </a:prstGeom>
        </p:spPr>
        <p:txBody>
          <a:bodyPr wrap="square">
            <a:spAutoFit/>
          </a:bodyPr>
          <a:lstStyle/>
          <a:p>
            <a:pPr fontAlgn="base"/>
            <a:r>
              <a:rPr lang="en-US" sz="3200" dirty="0">
                <a:solidFill>
                  <a:schemeClr val="bg1"/>
                </a:solidFill>
              </a:rPr>
              <a:t>“Truly, great responsibility rests upon the seed of Abraham in these latter days. …</a:t>
            </a:r>
          </a:p>
          <a:p>
            <a:pPr fontAlgn="base"/>
            <a:endParaRPr lang="en-US" sz="3200" dirty="0">
              <a:solidFill>
                <a:schemeClr val="bg1"/>
              </a:solidFill>
            </a:endParaRPr>
          </a:p>
          <a:p>
            <a:pPr fontAlgn="base"/>
            <a:r>
              <a:rPr lang="en-US" sz="3200" dirty="0">
                <a:solidFill>
                  <a:schemeClr val="bg1"/>
                </a:solidFill>
              </a:rPr>
              <a:t>“… We are here upon the earth at this time to magnify the priesthood and to preach the gospel. That is who we are, and that is why we are here.”</a:t>
            </a:r>
          </a:p>
        </p:txBody>
      </p:sp>
      <p:pic>
        <p:nvPicPr>
          <p:cNvPr id="29" name="Picture 2" descr="Elder David A. Bed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222" y="1270351"/>
            <a:ext cx="1757082" cy="235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891625-2B69-489B-9F48-FEF95FB61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p:cNvSpPr/>
          <p:nvPr/>
        </p:nvSpPr>
        <p:spPr>
          <a:xfrm>
            <a:off x="171536" y="6423898"/>
            <a:ext cx="1561710" cy="369332"/>
          </a:xfrm>
          <a:prstGeom prst="rect">
            <a:avLst/>
          </a:prstGeom>
        </p:spPr>
        <p:txBody>
          <a:bodyPr wrap="none">
            <a:spAutoFit/>
          </a:bodyPr>
          <a:lstStyle/>
          <a:p>
            <a:r>
              <a:rPr lang="en-US" dirty="0">
                <a:solidFill>
                  <a:schemeClr val="bg1"/>
                </a:solidFill>
                <a:latin typeface="Calibri" panose="020F0502020204030204" pitchFamily="34" charset="0"/>
              </a:rPr>
              <a:t>Abraham 2:12 </a:t>
            </a:r>
            <a:endParaRPr lang="en-US" dirty="0">
              <a:solidFill>
                <a:schemeClr val="bg1"/>
              </a:solidFill>
            </a:endParaRPr>
          </a:p>
        </p:txBody>
      </p:sp>
      <p:grpSp>
        <p:nvGrpSpPr>
          <p:cNvPr id="24" name="Group 23">
            <a:extLst>
              <a:ext uri="{FF2B5EF4-FFF2-40B4-BE49-F238E27FC236}">
                <a16:creationId xmlns:a16="http://schemas.microsoft.com/office/drawing/2014/main" id="{30620580-52E3-472A-810E-29CCC23AEC38}"/>
              </a:ext>
            </a:extLst>
          </p:cNvPr>
          <p:cNvGrpSpPr/>
          <p:nvPr/>
        </p:nvGrpSpPr>
        <p:grpSpPr>
          <a:xfrm>
            <a:off x="203202" y="3428999"/>
            <a:ext cx="3818965" cy="2779059"/>
            <a:chOff x="228600" y="381000"/>
            <a:chExt cx="3505068" cy="2501531"/>
          </a:xfrm>
        </p:grpSpPr>
        <p:grpSp>
          <p:nvGrpSpPr>
            <p:cNvPr id="25" name="Group 24">
              <a:extLst>
                <a:ext uri="{FF2B5EF4-FFF2-40B4-BE49-F238E27FC236}">
                  <a16:creationId xmlns:a16="http://schemas.microsoft.com/office/drawing/2014/main" id="{3E0DD8A1-9C55-4C87-AAE1-8F94C03EADAA}"/>
                </a:ext>
              </a:extLst>
            </p:cNvPr>
            <p:cNvGrpSpPr/>
            <p:nvPr/>
          </p:nvGrpSpPr>
          <p:grpSpPr>
            <a:xfrm>
              <a:off x="228600" y="381000"/>
              <a:ext cx="3505068" cy="2501531"/>
              <a:chOff x="534986" y="381000"/>
              <a:chExt cx="2637111" cy="2501531"/>
            </a:xfrm>
          </p:grpSpPr>
          <p:sp>
            <p:nvSpPr>
              <p:cNvPr id="28" name="Rectangle 27">
                <a:extLst>
                  <a:ext uri="{FF2B5EF4-FFF2-40B4-BE49-F238E27FC236}">
                    <a16:creationId xmlns:a16="http://schemas.microsoft.com/office/drawing/2014/main" id="{7B1A8C02-CE70-4AA9-8848-83AC6608FB0B}"/>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AAA81ACA-10B4-4663-8AD2-98781A00EFC7}"/>
                  </a:ext>
                </a:extLst>
              </p:cNvPr>
              <p:cNvGrpSpPr/>
              <p:nvPr/>
            </p:nvGrpSpPr>
            <p:grpSpPr>
              <a:xfrm>
                <a:off x="534986" y="384805"/>
                <a:ext cx="457200" cy="2497726"/>
                <a:chOff x="533400" y="381000"/>
                <a:chExt cx="457200" cy="2497726"/>
              </a:xfrm>
            </p:grpSpPr>
            <p:sp>
              <p:nvSpPr>
                <p:cNvPr id="36" name="Oval 35">
                  <a:extLst>
                    <a:ext uri="{FF2B5EF4-FFF2-40B4-BE49-F238E27FC236}">
                      <a16:creationId xmlns:a16="http://schemas.microsoft.com/office/drawing/2014/main" id="{A5BD3D16-C6E5-4698-9B01-BCABF012E9D2}"/>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23">
                  <a:extLst>
                    <a:ext uri="{FF2B5EF4-FFF2-40B4-BE49-F238E27FC236}">
                      <a16:creationId xmlns:a16="http://schemas.microsoft.com/office/drawing/2014/main" id="{4A0A618F-670B-485D-92CD-BC9803CF3365}"/>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527BBC8-8C4E-470C-B2DC-6AE20CB2D7C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44B87F-43EE-4FD7-94E7-A25387205428}"/>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E9C281C8-039E-4467-8DCD-047847DE7188}"/>
                  </a:ext>
                </a:extLst>
              </p:cNvPr>
              <p:cNvGrpSpPr/>
              <p:nvPr/>
            </p:nvGrpSpPr>
            <p:grpSpPr>
              <a:xfrm>
                <a:off x="2714897" y="381000"/>
                <a:ext cx="457200" cy="2497726"/>
                <a:chOff x="2714897" y="457200"/>
                <a:chExt cx="457200" cy="2497726"/>
              </a:xfrm>
            </p:grpSpPr>
            <p:sp>
              <p:nvSpPr>
                <p:cNvPr id="32" name="Oval 31">
                  <a:extLst>
                    <a:ext uri="{FF2B5EF4-FFF2-40B4-BE49-F238E27FC236}">
                      <a16:creationId xmlns:a16="http://schemas.microsoft.com/office/drawing/2014/main" id="{3F7BD75C-FCDF-43F6-8E9A-CD73905A35FF}"/>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8">
                  <a:extLst>
                    <a:ext uri="{FF2B5EF4-FFF2-40B4-BE49-F238E27FC236}">
                      <a16:creationId xmlns:a16="http://schemas.microsoft.com/office/drawing/2014/main" id="{4CF9F94B-A1AF-4746-AB7A-150799E2DACA}"/>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2AB356F-D2A6-4D0C-A0A5-F3C38A4FCA10}"/>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1A64DD2-1E56-46F7-A122-CF6151A9CDE4}"/>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a:extLst>
                <a:ext uri="{FF2B5EF4-FFF2-40B4-BE49-F238E27FC236}">
                  <a16:creationId xmlns:a16="http://schemas.microsoft.com/office/drawing/2014/main" id="{480DF062-966A-4F9E-9825-599DA50922AC}"/>
                </a:ext>
              </a:extLst>
            </p:cNvPr>
            <p:cNvSpPr/>
            <p:nvPr/>
          </p:nvSpPr>
          <p:spPr>
            <a:xfrm>
              <a:off x="811802" y="1139611"/>
              <a:ext cx="2371313" cy="1080459"/>
            </a:xfrm>
            <a:prstGeom prst="rect">
              <a:avLst/>
            </a:prstGeom>
          </p:spPr>
          <p:txBody>
            <a:bodyPr wrap="square">
              <a:spAutoFit/>
            </a:bodyPr>
            <a:lstStyle/>
            <a:p>
              <a:pPr algn="ctr"/>
              <a:r>
                <a:rPr lang="en-US" sz="2400" b="1" dirty="0"/>
                <a:t>If we seek the Lord earnestly, we will find Him</a:t>
              </a:r>
              <a:endParaRPr lang="en-US" sz="2400" i="1" dirty="0"/>
            </a:p>
          </p:txBody>
        </p:sp>
      </p:grpSp>
      <p:sp>
        <p:nvSpPr>
          <p:cNvPr id="2" name="Rectangle 1">
            <a:extLst>
              <a:ext uri="{FF2B5EF4-FFF2-40B4-BE49-F238E27FC236}">
                <a16:creationId xmlns:a16="http://schemas.microsoft.com/office/drawing/2014/main" id="{226F9145-B22D-4C6F-90C7-2AA4D7D01A16}"/>
              </a:ext>
            </a:extLst>
          </p:cNvPr>
          <p:cNvSpPr/>
          <p:nvPr/>
        </p:nvSpPr>
        <p:spPr>
          <a:xfrm>
            <a:off x="432647" y="885044"/>
            <a:ext cx="4670968" cy="2308324"/>
          </a:xfrm>
          <a:prstGeom prst="rect">
            <a:avLst/>
          </a:prstGeom>
        </p:spPr>
        <p:txBody>
          <a:bodyPr wrap="square">
            <a:spAutoFit/>
          </a:bodyPr>
          <a:lstStyle/>
          <a:p>
            <a:r>
              <a:rPr lang="en-US" sz="2400" b="1" i="1" dirty="0">
                <a:latin typeface="Calibri" panose="020F0502020204030204" pitchFamily="34" charset="0"/>
              </a:rPr>
              <a:t> Now, after the Lord had withdrawn from speaking to me, and withdrawn his face from me, I said in my heart: Thy servant has sought thee earnestly; now I have found thee;</a:t>
            </a:r>
            <a:endParaRPr lang="en-US" sz="2400" b="1" i="1" dirty="0"/>
          </a:p>
        </p:txBody>
      </p:sp>
    </p:spTree>
    <p:extLst>
      <p:ext uri="{BB962C8B-B14F-4D97-AF65-F5344CB8AC3E}">
        <p14:creationId xmlns:p14="http://schemas.microsoft.com/office/powerpoint/2010/main" val="38314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Canaan</a:t>
            </a:r>
          </a:p>
        </p:txBody>
      </p:sp>
      <p:sp>
        <p:nvSpPr>
          <p:cNvPr id="21" name="Rectangle 20"/>
          <p:cNvSpPr/>
          <p:nvPr/>
        </p:nvSpPr>
        <p:spPr>
          <a:xfrm>
            <a:off x="171536" y="6423898"/>
            <a:ext cx="1813382" cy="369332"/>
          </a:xfrm>
          <a:prstGeom prst="rect">
            <a:avLst/>
          </a:prstGeom>
        </p:spPr>
        <p:txBody>
          <a:bodyPr wrap="none">
            <a:spAutoFit/>
          </a:bodyPr>
          <a:lstStyle/>
          <a:p>
            <a:r>
              <a:rPr lang="en-US" dirty="0">
                <a:solidFill>
                  <a:schemeClr val="bg1"/>
                </a:solidFill>
                <a:latin typeface="Calibri" panose="020F0502020204030204" pitchFamily="34" charset="0"/>
              </a:rPr>
              <a:t>Abraham 2:14-20</a:t>
            </a:r>
            <a:endParaRPr lang="en-US" dirty="0">
              <a:solidFill>
                <a:schemeClr val="bg1"/>
              </a:solidFill>
            </a:endParaRPr>
          </a:p>
        </p:txBody>
      </p:sp>
      <p:sp>
        <p:nvSpPr>
          <p:cNvPr id="27" name="Rectangle 26"/>
          <p:cNvSpPr/>
          <p:nvPr/>
        </p:nvSpPr>
        <p:spPr>
          <a:xfrm>
            <a:off x="459023" y="1014934"/>
            <a:ext cx="3965060" cy="923330"/>
          </a:xfrm>
          <a:prstGeom prst="rect">
            <a:avLst/>
          </a:prstGeom>
        </p:spPr>
        <p:txBody>
          <a:bodyPr wrap="square">
            <a:spAutoFit/>
          </a:bodyPr>
          <a:lstStyle/>
          <a:p>
            <a:r>
              <a:rPr lang="en-US" i="1" dirty="0">
                <a:solidFill>
                  <a:schemeClr val="bg1"/>
                </a:solidFill>
                <a:latin typeface="Calibri" panose="020F0502020204030204" pitchFamily="34" charset="0"/>
              </a:rPr>
              <a:t>Abraham was 62 years old when he left Haran, whereas Genesis 12:4 says he was 75 years old.</a:t>
            </a:r>
          </a:p>
        </p:txBody>
      </p:sp>
      <p:sp>
        <p:nvSpPr>
          <p:cNvPr id="29" name="Rectangle 28"/>
          <p:cNvSpPr/>
          <p:nvPr/>
        </p:nvSpPr>
        <p:spPr>
          <a:xfrm>
            <a:off x="4424084" y="1066273"/>
            <a:ext cx="4437920" cy="4154984"/>
          </a:xfrm>
          <a:prstGeom prst="rect">
            <a:avLst/>
          </a:prstGeom>
        </p:spPr>
        <p:txBody>
          <a:bodyPr wrap="square">
            <a:spAutoFit/>
          </a:bodyPr>
          <a:lstStyle/>
          <a:p>
            <a:r>
              <a:rPr lang="en-US" sz="2400" dirty="0">
                <a:solidFill>
                  <a:schemeClr val="bg1"/>
                </a:solidFill>
                <a:latin typeface="Calibri" panose="020F0502020204030204" pitchFamily="34" charset="0"/>
              </a:rPr>
              <a:t>He took his wife, and nephew Lot, and those followers. The scriptures say he obtained many servants.</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At one time he had 318 trained servants armed and fighting men.(Gen. 14:14)</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He also had many flocks in Haran. (Abr. 2:5)</a:t>
            </a:r>
          </a:p>
        </p:txBody>
      </p:sp>
      <p:sp>
        <p:nvSpPr>
          <p:cNvPr id="9" name="Rectangle 8"/>
          <p:cNvSpPr/>
          <p:nvPr/>
        </p:nvSpPr>
        <p:spPr>
          <a:xfrm>
            <a:off x="459023" y="5344592"/>
            <a:ext cx="7488806" cy="830997"/>
          </a:xfrm>
          <a:prstGeom prst="rect">
            <a:avLst/>
          </a:prstGeom>
        </p:spPr>
        <p:txBody>
          <a:bodyPr wrap="square">
            <a:spAutoFit/>
          </a:bodyPr>
          <a:lstStyle/>
          <a:p>
            <a:r>
              <a:rPr lang="en-US" sz="2400" i="1" dirty="0">
                <a:solidFill>
                  <a:srgbClr val="FFFF00"/>
                </a:solidFill>
                <a:latin typeface="Calibri" panose="020F0502020204030204" pitchFamily="34" charset="0"/>
              </a:rPr>
              <a:t>Canaan was given as the promised land to Abraham and his seed as part of the Abrahamic Covenant</a:t>
            </a:r>
          </a:p>
        </p:txBody>
      </p:sp>
      <p:pic>
        <p:nvPicPr>
          <p:cNvPr id="11" name="Picture 4" descr="http://i138.photobucket.com/albums/q258/ParshallAE/CallofAbrah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321" y="2245747"/>
            <a:ext cx="1984496" cy="24164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commons/d/d2/Tissot_The_Caravan_of_Abrah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1114" y="328612"/>
            <a:ext cx="2771775"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10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Famine in Canaan</a:t>
            </a:r>
          </a:p>
        </p:txBody>
      </p:sp>
      <p:sp>
        <p:nvSpPr>
          <p:cNvPr id="21" name="Rectangle 20"/>
          <p:cNvSpPr/>
          <p:nvPr/>
        </p:nvSpPr>
        <p:spPr>
          <a:xfrm>
            <a:off x="171536" y="6423898"/>
            <a:ext cx="3637599" cy="369332"/>
          </a:xfrm>
          <a:prstGeom prst="rect">
            <a:avLst/>
          </a:prstGeom>
        </p:spPr>
        <p:txBody>
          <a:bodyPr wrap="none">
            <a:spAutoFit/>
          </a:bodyPr>
          <a:lstStyle/>
          <a:p>
            <a:pPr fontAlgn="base"/>
            <a:r>
              <a:rPr lang="en-US" dirty="0">
                <a:solidFill>
                  <a:schemeClr val="bg1"/>
                </a:solidFill>
              </a:rPr>
              <a:t>Abraham 2:22–25; Genesis 12:14–20</a:t>
            </a:r>
          </a:p>
        </p:txBody>
      </p:sp>
      <p:sp>
        <p:nvSpPr>
          <p:cNvPr id="29" name="Rectangle 28"/>
          <p:cNvSpPr/>
          <p:nvPr/>
        </p:nvSpPr>
        <p:spPr>
          <a:xfrm>
            <a:off x="4505819" y="1304977"/>
            <a:ext cx="4630311" cy="5262979"/>
          </a:xfrm>
          <a:prstGeom prst="rect">
            <a:avLst/>
          </a:prstGeom>
        </p:spPr>
        <p:txBody>
          <a:bodyPr wrap="square">
            <a:spAutoFit/>
          </a:bodyPr>
          <a:lstStyle/>
          <a:p>
            <a:r>
              <a:rPr lang="en-US" sz="2400" dirty="0">
                <a:solidFill>
                  <a:schemeClr val="bg1"/>
                </a:solidFill>
              </a:rPr>
              <a:t>Before Abraham entered Egypt, the Lord warned him that the Egyptians would see how beautiful Sarai was and would kill Abraham so they could take her. </a:t>
            </a:r>
          </a:p>
          <a:p>
            <a:endParaRPr lang="en-US" sz="2400" dirty="0">
              <a:solidFill>
                <a:schemeClr val="bg1"/>
              </a:solidFill>
            </a:endParaRPr>
          </a:p>
          <a:p>
            <a:r>
              <a:rPr lang="en-US" sz="2400" dirty="0">
                <a:solidFill>
                  <a:schemeClr val="bg1"/>
                </a:solidFill>
              </a:rPr>
              <a:t>Therefore, the Lord instructed Sarai to say that she was Abraham’s sister to save Abraham’s life and to protect herself. </a:t>
            </a:r>
          </a:p>
          <a:p>
            <a:endParaRPr lang="en-US" sz="2400" dirty="0">
              <a:solidFill>
                <a:schemeClr val="bg1"/>
              </a:solidFill>
            </a:endParaRPr>
          </a:p>
          <a:p>
            <a:r>
              <a:rPr lang="en-US" sz="2400" dirty="0">
                <a:solidFill>
                  <a:schemeClr val="bg1"/>
                </a:solidFill>
              </a:rPr>
              <a:t>Both Sarai and Abraham acted in faith, believing that God would deliver them.</a:t>
            </a:r>
            <a:endParaRPr lang="en-US" sz="2400" dirty="0">
              <a:solidFill>
                <a:schemeClr val="bg1"/>
              </a:solidFill>
              <a:latin typeface="Calibri" panose="020F0502020204030204" pitchFamily="34" charset="0"/>
            </a:endParaRPr>
          </a:p>
        </p:txBody>
      </p:sp>
      <p:grpSp>
        <p:nvGrpSpPr>
          <p:cNvPr id="30" name="Group 29"/>
          <p:cNvGrpSpPr/>
          <p:nvPr/>
        </p:nvGrpSpPr>
        <p:grpSpPr>
          <a:xfrm>
            <a:off x="150234" y="1014934"/>
            <a:ext cx="4355585" cy="3167403"/>
            <a:chOff x="6421904" y="1867851"/>
            <a:chExt cx="4248150" cy="3048001"/>
          </a:xfrm>
        </p:grpSpPr>
        <p:pic>
          <p:nvPicPr>
            <p:cNvPr id="31" name="Picture 4" descr="http://www.markville.ss.yrdsb.edu.on.ca/projects/classof2008/chong2/ekalambalikis/ur-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904" y="1867851"/>
              <a:ext cx="42481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209866" y="3210965"/>
              <a:ext cx="1116105" cy="369332"/>
            </a:xfrm>
            <a:prstGeom prst="rect">
              <a:avLst/>
            </a:prstGeom>
            <a:noFill/>
          </p:spPr>
          <p:txBody>
            <a:bodyPr wrap="square" rtlCol="0">
              <a:spAutoFit/>
            </a:bodyPr>
            <a:lstStyle/>
            <a:p>
              <a:r>
                <a:rPr lang="en-US" b="1" dirty="0"/>
                <a:t>Canaan</a:t>
              </a:r>
            </a:p>
          </p:txBody>
        </p:sp>
        <p:sp>
          <p:nvSpPr>
            <p:cNvPr id="33" name="TextBox 32"/>
            <p:cNvSpPr txBox="1"/>
            <p:nvPr/>
          </p:nvSpPr>
          <p:spPr>
            <a:xfrm>
              <a:off x="6452249" y="3726301"/>
              <a:ext cx="1116105" cy="369332"/>
            </a:xfrm>
            <a:prstGeom prst="rect">
              <a:avLst/>
            </a:prstGeom>
            <a:noFill/>
          </p:spPr>
          <p:txBody>
            <a:bodyPr wrap="square" rtlCol="0">
              <a:spAutoFit/>
            </a:bodyPr>
            <a:lstStyle/>
            <a:p>
              <a:r>
                <a:rPr lang="en-US" b="1" dirty="0"/>
                <a:t>Egypt</a:t>
              </a:r>
            </a:p>
          </p:txBody>
        </p:sp>
      </p:grpSp>
      <p:pic>
        <p:nvPicPr>
          <p:cNvPr id="2" name="Picture 1">
            <a:extLst>
              <a:ext uri="{FF2B5EF4-FFF2-40B4-BE49-F238E27FC236}">
                <a16:creationId xmlns:a16="http://schemas.microsoft.com/office/drawing/2014/main" id="{8132D164-9801-CF85-0F04-8C85A0BED7C1}"/>
              </a:ext>
            </a:extLst>
          </p:cNvPr>
          <p:cNvPicPr>
            <a:picLocks noChangeAspect="1"/>
          </p:cNvPicPr>
          <p:nvPr/>
        </p:nvPicPr>
        <p:blipFill>
          <a:blip r:embed="rId4"/>
          <a:stretch>
            <a:fillRect/>
          </a:stretch>
        </p:blipFill>
        <p:spPr>
          <a:xfrm>
            <a:off x="9122851" y="2093741"/>
            <a:ext cx="2887803" cy="2670517"/>
          </a:xfrm>
          <a:prstGeom prst="rect">
            <a:avLst/>
          </a:prstGeom>
        </p:spPr>
      </p:pic>
    </p:spTree>
    <p:extLst>
      <p:ext uri="{BB962C8B-B14F-4D97-AF65-F5344CB8AC3E}">
        <p14:creationId xmlns:p14="http://schemas.microsoft.com/office/powerpoint/2010/main" val="41331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4811" y="0"/>
            <a:ext cx="12546106" cy="1446550"/>
          </a:xfrm>
          <a:prstGeom prst="rect">
            <a:avLst/>
          </a:prstGeom>
          <a:noFill/>
        </p:spPr>
        <p:txBody>
          <a:bodyPr wrap="square" rtlCol="0">
            <a:spAutoFit/>
          </a:bodyPr>
          <a:lstStyle/>
          <a:p>
            <a:pPr algn="ctr"/>
            <a:r>
              <a:rPr lang="en-US" sz="8800" dirty="0">
                <a:solidFill>
                  <a:schemeClr val="bg1"/>
                </a:solidFill>
                <a:latin typeface="Anabelle Script " panose="02000000000000000000" pitchFamily="50" charset="0"/>
              </a:rPr>
              <a:t>Who Are You?</a:t>
            </a:r>
          </a:p>
        </p:txBody>
      </p:sp>
      <p:sp>
        <p:nvSpPr>
          <p:cNvPr id="2" name="Rectangle 1"/>
          <p:cNvSpPr/>
          <p:nvPr/>
        </p:nvSpPr>
        <p:spPr>
          <a:xfrm>
            <a:off x="2966807" y="1266793"/>
            <a:ext cx="7374296" cy="5262979"/>
          </a:xfrm>
          <a:prstGeom prst="rect">
            <a:avLst/>
          </a:prstGeom>
        </p:spPr>
        <p:txBody>
          <a:bodyPr wrap="square">
            <a:spAutoFit/>
          </a:bodyPr>
          <a:lstStyle/>
          <a:p>
            <a:r>
              <a:rPr lang="en-US" sz="2800" b="0" i="0" dirty="0">
                <a:solidFill>
                  <a:schemeClr val="bg1"/>
                </a:solidFill>
                <a:effectLst/>
                <a:latin typeface="Calibri" panose="020F0502020204030204" pitchFamily="34" charset="0"/>
              </a:rPr>
              <a:t>“You may enjoy music, athletics, or be mechanically inclined, and someday you may work in a trade or a profession or in the arts. As important as such activities and occupations can be, they do not define who we are. </a:t>
            </a:r>
          </a:p>
          <a:p>
            <a:r>
              <a:rPr lang="en-US" sz="2800" b="0" i="0" dirty="0">
                <a:solidFill>
                  <a:schemeClr val="bg1"/>
                </a:solidFill>
                <a:effectLst/>
                <a:latin typeface="Calibri" panose="020F0502020204030204" pitchFamily="34" charset="0"/>
              </a:rPr>
              <a:t>First and foremost, we are spiritual beings. </a:t>
            </a:r>
          </a:p>
          <a:p>
            <a:r>
              <a:rPr lang="en-US" sz="2800" b="0" i="0" dirty="0">
                <a:solidFill>
                  <a:schemeClr val="bg1"/>
                </a:solidFill>
                <a:effectLst/>
                <a:latin typeface="Calibri" panose="020F0502020204030204" pitchFamily="34" charset="0"/>
              </a:rPr>
              <a:t>We are sons [and daughters] of</a:t>
            </a:r>
          </a:p>
          <a:p>
            <a:endParaRPr lang="en-US" sz="2800" dirty="0">
              <a:solidFill>
                <a:schemeClr val="bg1"/>
              </a:solidFill>
              <a:latin typeface="Calibri" panose="020F0502020204030204" pitchFamily="34" charset="0"/>
            </a:endParaRPr>
          </a:p>
          <a:p>
            <a:r>
              <a:rPr lang="en-US" sz="2800" b="0" i="0" dirty="0">
                <a:solidFill>
                  <a:schemeClr val="bg1"/>
                </a:solidFill>
                <a:effectLst/>
                <a:latin typeface="Calibri" panose="020F0502020204030204" pitchFamily="34" charset="0"/>
              </a:rPr>
              <a:t> __________</a:t>
            </a:r>
          </a:p>
          <a:p>
            <a:endParaRPr lang="en-US" sz="2800" b="0" i="0" dirty="0">
              <a:solidFill>
                <a:schemeClr val="bg1"/>
              </a:solidFill>
              <a:effectLst/>
              <a:latin typeface="Calibri" panose="020F0502020204030204" pitchFamily="34" charset="0"/>
            </a:endParaRPr>
          </a:p>
          <a:p>
            <a:r>
              <a:rPr lang="en-US" sz="2800" b="0" i="0" dirty="0">
                <a:solidFill>
                  <a:schemeClr val="bg1"/>
                </a:solidFill>
                <a:effectLst/>
                <a:latin typeface="Calibri" panose="020F0502020204030204" pitchFamily="34" charset="0"/>
              </a:rPr>
              <a:t>and the seed of _______________________.” </a:t>
            </a:r>
          </a:p>
          <a:p>
            <a:endParaRPr lang="en-US" sz="2800" dirty="0">
              <a:solidFill>
                <a:schemeClr val="bg1"/>
              </a:solidFill>
            </a:endParaRPr>
          </a:p>
        </p:txBody>
      </p:sp>
      <p:pic>
        <p:nvPicPr>
          <p:cNvPr id="1026" name="Picture 2" descr="Elder David A. Bed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020" y="201303"/>
            <a:ext cx="10668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90416" y="4119950"/>
            <a:ext cx="2393576" cy="1107996"/>
          </a:xfrm>
          <a:prstGeom prst="rect">
            <a:avLst/>
          </a:prstGeom>
          <a:noFill/>
        </p:spPr>
        <p:txBody>
          <a:bodyPr wrap="square" rtlCol="0">
            <a:spAutoFit/>
          </a:bodyPr>
          <a:lstStyle/>
          <a:p>
            <a:r>
              <a:rPr lang="en-US" sz="6600" dirty="0">
                <a:solidFill>
                  <a:srgbClr val="FFFF00"/>
                </a:solidFill>
              </a:rPr>
              <a:t>God</a:t>
            </a:r>
          </a:p>
        </p:txBody>
      </p:sp>
      <p:sp>
        <p:nvSpPr>
          <p:cNvPr id="8" name="TextBox 7"/>
          <p:cNvSpPr txBox="1"/>
          <p:nvPr/>
        </p:nvSpPr>
        <p:spPr>
          <a:xfrm>
            <a:off x="5758803" y="5037209"/>
            <a:ext cx="3655360" cy="1107996"/>
          </a:xfrm>
          <a:prstGeom prst="rect">
            <a:avLst/>
          </a:prstGeom>
          <a:noFill/>
        </p:spPr>
        <p:txBody>
          <a:bodyPr wrap="square" rtlCol="0">
            <a:spAutoFit/>
          </a:bodyPr>
          <a:lstStyle/>
          <a:p>
            <a:r>
              <a:rPr lang="en-US" sz="6600" dirty="0">
                <a:solidFill>
                  <a:srgbClr val="FFFF00"/>
                </a:solidFill>
              </a:rPr>
              <a:t>Abraham</a:t>
            </a:r>
          </a:p>
        </p:txBody>
      </p:sp>
      <p:sp>
        <p:nvSpPr>
          <p:cNvPr id="7" name="Rectangle 6"/>
          <p:cNvSpPr/>
          <p:nvPr/>
        </p:nvSpPr>
        <p:spPr>
          <a:xfrm>
            <a:off x="9829750" y="6395754"/>
            <a:ext cx="2362250" cy="369332"/>
          </a:xfrm>
          <a:prstGeom prst="rect">
            <a:avLst/>
          </a:prstGeom>
        </p:spPr>
        <p:txBody>
          <a:bodyPr wrap="none">
            <a:spAutoFit/>
          </a:bodyPr>
          <a:lstStyle/>
          <a:p>
            <a:r>
              <a:rPr lang="en-US" b="0" i="0" dirty="0">
                <a:solidFill>
                  <a:schemeClr val="bg1"/>
                </a:solidFill>
                <a:effectLst/>
                <a:latin typeface="Calibri" panose="020F0502020204030204" pitchFamily="34" charset="0"/>
              </a:rPr>
              <a:t>(Elder David A. Bednar)</a:t>
            </a:r>
            <a:endParaRPr lang="en-US"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21" y="1630053"/>
            <a:ext cx="2349975" cy="3597893"/>
          </a:xfrm>
          <a:prstGeom prst="rect">
            <a:avLst/>
          </a:prstGeom>
        </p:spPr>
      </p:pic>
    </p:spTree>
    <p:extLst>
      <p:ext uri="{BB962C8B-B14F-4D97-AF65-F5344CB8AC3E}">
        <p14:creationId xmlns:p14="http://schemas.microsoft.com/office/powerpoint/2010/main" val="296727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Sarai and Abraham in Egypt</a:t>
            </a:r>
          </a:p>
        </p:txBody>
      </p:sp>
      <p:sp>
        <p:nvSpPr>
          <p:cNvPr id="21" name="Rectangle 20"/>
          <p:cNvSpPr/>
          <p:nvPr/>
        </p:nvSpPr>
        <p:spPr>
          <a:xfrm>
            <a:off x="171536" y="6423898"/>
            <a:ext cx="3637599" cy="369332"/>
          </a:xfrm>
          <a:prstGeom prst="rect">
            <a:avLst/>
          </a:prstGeom>
        </p:spPr>
        <p:txBody>
          <a:bodyPr wrap="none">
            <a:spAutoFit/>
          </a:bodyPr>
          <a:lstStyle/>
          <a:p>
            <a:pPr fontAlgn="base"/>
            <a:r>
              <a:rPr lang="en-US" dirty="0">
                <a:solidFill>
                  <a:schemeClr val="bg1"/>
                </a:solidFill>
              </a:rPr>
              <a:t>Abraham 2:22–25; Genesis 12:14–20</a:t>
            </a:r>
          </a:p>
        </p:txBody>
      </p:sp>
      <p:sp>
        <p:nvSpPr>
          <p:cNvPr id="29" name="Rectangle 28"/>
          <p:cNvSpPr/>
          <p:nvPr/>
        </p:nvSpPr>
        <p:spPr>
          <a:xfrm>
            <a:off x="527805" y="1211907"/>
            <a:ext cx="4988859" cy="1569660"/>
          </a:xfrm>
          <a:prstGeom prst="rect">
            <a:avLst/>
          </a:prstGeom>
        </p:spPr>
        <p:txBody>
          <a:bodyPr wrap="square">
            <a:spAutoFit/>
          </a:bodyPr>
          <a:lstStyle/>
          <a:p>
            <a:r>
              <a:rPr lang="en-US" sz="2400" dirty="0">
                <a:solidFill>
                  <a:schemeClr val="bg1"/>
                </a:solidFill>
              </a:rPr>
              <a:t>Both Sarai and Abraham acted in faith, believing that God would deliver them. Sarai was taken into Pharaoh’s house, and Abraham was given riches..</a:t>
            </a:r>
            <a:endParaRPr lang="en-US" sz="2400" dirty="0">
              <a:solidFill>
                <a:schemeClr val="bg1"/>
              </a:solidFill>
              <a:latin typeface="Calibri" panose="020F0502020204030204" pitchFamily="34" charset="0"/>
            </a:endParaRPr>
          </a:p>
        </p:txBody>
      </p:sp>
      <p:sp>
        <p:nvSpPr>
          <p:cNvPr id="11" name="Rectangle 10"/>
          <p:cNvSpPr/>
          <p:nvPr/>
        </p:nvSpPr>
        <p:spPr>
          <a:xfrm>
            <a:off x="6092514" y="4669572"/>
            <a:ext cx="5523636" cy="1938992"/>
          </a:xfrm>
          <a:prstGeom prst="rect">
            <a:avLst/>
          </a:prstGeom>
        </p:spPr>
        <p:txBody>
          <a:bodyPr wrap="square">
            <a:spAutoFit/>
          </a:bodyPr>
          <a:lstStyle/>
          <a:p>
            <a:r>
              <a:rPr lang="en-US" sz="2400" dirty="0">
                <a:solidFill>
                  <a:schemeClr val="bg1"/>
                </a:solidFill>
              </a:rPr>
              <a:t>The Lord sent a plague to Pharaoh and his house, and Pharaoh realized that Sarai was being protected by God and that she was married to Abraham. Pharaoh then sent Abraham and Sarai away.</a:t>
            </a:r>
            <a:endParaRPr lang="en-US" sz="2400" dirty="0">
              <a:solidFill>
                <a:schemeClr val="bg1"/>
              </a:solidFill>
              <a:latin typeface="Calibri" panose="020F0502020204030204" pitchFamily="34" charset="0"/>
            </a:endParaRPr>
          </a:p>
        </p:txBody>
      </p:sp>
      <p:pic>
        <p:nvPicPr>
          <p:cNvPr id="1026" name="Picture 2" descr="http://i138.photobucket.com/albums/q258/ParshallAE/Album%202/abramandsaraiinegyp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608" y="2947258"/>
            <a:ext cx="2153252" cy="31452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keyway.ca/jpg/egypt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207" y="1043254"/>
            <a:ext cx="428625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44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340" y="53788"/>
            <a:ext cx="12048565" cy="6186309"/>
          </a:xfrm>
          <a:prstGeom prst="rect">
            <a:avLst/>
          </a:prstGeom>
          <a:noFill/>
        </p:spPr>
        <p:txBody>
          <a:bodyPr wrap="square" rtlCol="0">
            <a:spAutoFit/>
          </a:bodyPr>
          <a:lstStyle/>
          <a:p>
            <a:r>
              <a:rPr lang="en-US" dirty="0">
                <a:solidFill>
                  <a:schemeClr val="bg1"/>
                </a:solidFill>
              </a:rPr>
              <a:t>Sources:</a:t>
            </a:r>
          </a:p>
          <a:p>
            <a:endParaRPr lang="en-US" i="1" dirty="0">
              <a:solidFill>
                <a:schemeClr val="bg1"/>
              </a:solidFill>
            </a:endParaRPr>
          </a:p>
          <a:p>
            <a:endParaRPr lang="en-US" i="1" dirty="0">
              <a:solidFill>
                <a:schemeClr val="bg1"/>
              </a:solidFill>
            </a:endParaRPr>
          </a:p>
          <a:p>
            <a:r>
              <a:rPr lang="en-US" i="1" dirty="0">
                <a:solidFill>
                  <a:schemeClr val="bg1"/>
                </a:solidFill>
              </a:rPr>
              <a:t>Videos:</a:t>
            </a:r>
          </a:p>
          <a:p>
            <a:r>
              <a:rPr lang="en-US" i="1" dirty="0">
                <a:solidFill>
                  <a:schemeClr val="bg1"/>
                </a:solidFill>
              </a:rPr>
              <a:t>The Abrahamic Covenant (7:16)</a:t>
            </a:r>
          </a:p>
          <a:p>
            <a:r>
              <a:rPr lang="en-US" dirty="0">
                <a:solidFill>
                  <a:schemeClr val="bg1"/>
                </a:solidFill>
              </a:rPr>
              <a:t>“Elder Nelson Talks about Covenants” (4:45)</a:t>
            </a:r>
          </a:p>
          <a:p>
            <a:endParaRPr lang="en-US" i="1" dirty="0">
              <a:solidFill>
                <a:schemeClr val="bg1"/>
              </a:solidFill>
            </a:endParaRPr>
          </a:p>
          <a:p>
            <a:endParaRPr lang="en-US" i="1" dirty="0">
              <a:solidFill>
                <a:schemeClr val="bg1"/>
              </a:solidFill>
            </a:endParaRPr>
          </a:p>
          <a:p>
            <a:r>
              <a:rPr lang="en-US" b="0" i="0" dirty="0">
                <a:solidFill>
                  <a:schemeClr val="bg1"/>
                </a:solidFill>
                <a:effectLst/>
              </a:rPr>
              <a:t>Elder David A. Bednar (</a:t>
            </a:r>
            <a:r>
              <a:rPr lang="en-US" b="0" i="0" u="none" strike="noStrike" dirty="0">
                <a:solidFill>
                  <a:schemeClr val="bg1"/>
                </a:solidFill>
                <a:effectLst/>
              </a:rPr>
              <a:t>“Becoming a Missionary,”</a:t>
            </a:r>
            <a:r>
              <a:rPr lang="en-US" i="1" dirty="0">
                <a:solidFill>
                  <a:schemeClr val="bg1"/>
                </a:solidFill>
              </a:rPr>
              <a:t> </a:t>
            </a:r>
            <a:r>
              <a:rPr lang="en-US" b="0" i="1" dirty="0">
                <a:solidFill>
                  <a:schemeClr val="bg1"/>
                </a:solidFill>
                <a:effectLst/>
              </a:rPr>
              <a:t>Ensign</a:t>
            </a:r>
            <a:r>
              <a:rPr lang="en-US" b="0" i="0" dirty="0">
                <a:solidFill>
                  <a:schemeClr val="bg1"/>
                </a:solidFill>
                <a:effectLst/>
              </a:rPr>
              <a:t> or </a:t>
            </a:r>
            <a:r>
              <a:rPr lang="en-US" b="0" i="1" dirty="0" err="1">
                <a:solidFill>
                  <a:schemeClr val="bg1"/>
                </a:solidFill>
                <a:effectLst/>
              </a:rPr>
              <a:t>Liahona</a:t>
            </a:r>
            <a:r>
              <a:rPr lang="en-US" b="0" i="1" dirty="0">
                <a:solidFill>
                  <a:schemeClr val="bg1"/>
                </a:solidFill>
                <a:effectLst/>
              </a:rPr>
              <a:t>,</a:t>
            </a:r>
            <a:r>
              <a:rPr lang="en-US" b="0" i="0" dirty="0">
                <a:solidFill>
                  <a:schemeClr val="bg1"/>
                </a:solidFill>
                <a:effectLst/>
              </a:rPr>
              <a:t> Nov. 2005, 47).</a:t>
            </a:r>
          </a:p>
          <a:p>
            <a:r>
              <a:rPr lang="en-US" dirty="0">
                <a:solidFill>
                  <a:schemeClr val="bg1"/>
                </a:solidFill>
              </a:rPr>
              <a:t>	(“Becoming a Missionary,” 47).</a:t>
            </a:r>
          </a:p>
          <a:p>
            <a:r>
              <a:rPr lang="en-US" dirty="0">
                <a:solidFill>
                  <a:schemeClr val="bg1"/>
                </a:solidFill>
              </a:rPr>
              <a:t>Presentation by ©http://fashionsbylynda.com/blog/ </a:t>
            </a:r>
          </a:p>
          <a:p>
            <a:r>
              <a:rPr lang="en-US" dirty="0">
                <a:solidFill>
                  <a:schemeClr val="bg1"/>
                </a:solidFill>
              </a:rPr>
              <a:t>Bible Maps (map 9)</a:t>
            </a:r>
          </a:p>
          <a:p>
            <a:r>
              <a:rPr lang="en-US" i="1" dirty="0">
                <a:solidFill>
                  <a:schemeClr val="bg1"/>
                </a:solidFill>
              </a:rPr>
              <a:t>The Pearl of Great Price: Teacher Manual</a:t>
            </a:r>
            <a:r>
              <a:rPr lang="en-US" dirty="0">
                <a:solidFill>
                  <a:schemeClr val="bg1"/>
                </a:solidFill>
              </a:rPr>
              <a:t>, (2000), 40–42</a:t>
            </a:r>
          </a:p>
          <a:p>
            <a:r>
              <a:rPr lang="en-US" dirty="0">
                <a:solidFill>
                  <a:schemeClr val="bg1"/>
                </a:solidFill>
              </a:rPr>
              <a:t>Bruce R. McConkie </a:t>
            </a:r>
            <a:r>
              <a:rPr lang="en-US" i="1" dirty="0">
                <a:solidFill>
                  <a:schemeClr val="bg1"/>
                </a:solidFill>
              </a:rPr>
              <a:t>Mormon Doctrine, </a:t>
            </a:r>
            <a:r>
              <a:rPr lang="en-US" dirty="0">
                <a:solidFill>
                  <a:schemeClr val="bg1"/>
                </a:solidFill>
              </a:rPr>
              <a:t>p. 13</a:t>
            </a:r>
            <a:endParaRPr lang="en-US" i="1" dirty="0">
              <a:solidFill>
                <a:schemeClr val="bg1"/>
              </a:solidFill>
            </a:endParaRPr>
          </a:p>
          <a:p>
            <a:r>
              <a:rPr lang="en-US" dirty="0">
                <a:solidFill>
                  <a:schemeClr val="bg1"/>
                </a:solidFill>
              </a:rPr>
              <a:t>Russell M. Nelson (“The Everlasting Covenant,” </a:t>
            </a:r>
            <a:r>
              <a:rPr lang="en-US" i="1" dirty="0">
                <a:solidFill>
                  <a:schemeClr val="bg1"/>
                </a:solidFill>
              </a:rPr>
              <a:t>Liahona</a:t>
            </a:r>
            <a:r>
              <a:rPr lang="en-US" dirty="0">
                <a:solidFill>
                  <a:schemeClr val="bg1"/>
                </a:solidFill>
              </a:rPr>
              <a:t>, Oct. 2022, 4, 6); (“Covenants,”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2011, 88); .     (“Let God Prevail,”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2020, 92–93)</a:t>
            </a:r>
          </a:p>
          <a:p>
            <a:r>
              <a:rPr lang="en-US" dirty="0">
                <a:solidFill>
                  <a:schemeClr val="bg1"/>
                </a:solidFill>
              </a:rPr>
              <a:t>John A. </a:t>
            </a:r>
            <a:r>
              <a:rPr lang="en-US" dirty="0" err="1">
                <a:solidFill>
                  <a:schemeClr val="bg1"/>
                </a:solidFill>
              </a:rPr>
              <a:t>Widtsoe</a:t>
            </a:r>
            <a:r>
              <a:rPr lang="en-US" dirty="0">
                <a:solidFill>
                  <a:schemeClr val="bg1"/>
                </a:solidFill>
              </a:rPr>
              <a:t> </a:t>
            </a:r>
            <a:r>
              <a:rPr lang="en-US" i="1" dirty="0">
                <a:solidFill>
                  <a:schemeClr val="bg1"/>
                </a:solidFill>
              </a:rPr>
              <a:t>Evidences and Reconciliations, </a:t>
            </a:r>
            <a:r>
              <a:rPr lang="en-US" dirty="0">
                <a:solidFill>
                  <a:schemeClr val="bg1"/>
                </a:solidFill>
              </a:rPr>
              <a:t>3:28. See also Brigham Young, </a:t>
            </a:r>
            <a:r>
              <a:rPr lang="en-US" i="1" dirty="0">
                <a:solidFill>
                  <a:schemeClr val="bg1"/>
                </a:solidFill>
              </a:rPr>
              <a:t>Journal of Discourses, </a:t>
            </a:r>
            <a:r>
              <a:rPr lang="en-US" dirty="0">
                <a:solidFill>
                  <a:schemeClr val="bg1"/>
                </a:solidFill>
              </a:rPr>
              <a:t>7:290-91</a:t>
            </a:r>
            <a:endParaRPr lang="en-US" b="0" i="0" dirty="0">
              <a:solidFill>
                <a:schemeClr val="bg1"/>
              </a:solidFill>
              <a:effectLst/>
            </a:endParaRPr>
          </a:p>
          <a:p>
            <a:pPr marL="342900" indent="-342900">
              <a:buFontTx/>
              <a:buAutoNum type="arabicPeriod"/>
            </a:pPr>
            <a:endParaRPr lang="en-US" b="0" i="0" dirty="0">
              <a:solidFill>
                <a:schemeClr val="bg1"/>
              </a:solidFill>
              <a:effectLst/>
            </a:endParaRPr>
          </a:p>
          <a:p>
            <a:pPr marL="342900" indent="-342900">
              <a:buAutoNum type="arabicPeriod"/>
            </a:pPr>
            <a:endParaRPr lang="en-US" dirty="0">
              <a:solidFill>
                <a:schemeClr val="bg1"/>
              </a:solidFill>
            </a:endParaRPr>
          </a:p>
          <a:p>
            <a:endParaRPr lang="en-US" i="1" dirty="0">
              <a:solidFill>
                <a:schemeClr val="bg1"/>
              </a:solidFill>
            </a:endParaRPr>
          </a:p>
          <a:p>
            <a:endParaRPr lang="en-US" i="1" dirty="0">
              <a:solidFill>
                <a:schemeClr val="bg1"/>
              </a:solidFill>
            </a:endParaRPr>
          </a:p>
          <a:p>
            <a:endParaRPr lang="en-US" dirty="0">
              <a:solidFill>
                <a:schemeClr val="bg1"/>
              </a:solidFill>
            </a:endParaRPr>
          </a:p>
        </p:txBody>
      </p:sp>
      <p:grpSp>
        <p:nvGrpSpPr>
          <p:cNvPr id="6" name="Group 5"/>
          <p:cNvGrpSpPr/>
          <p:nvPr/>
        </p:nvGrpSpPr>
        <p:grpSpPr>
          <a:xfrm>
            <a:off x="4446231" y="850225"/>
            <a:ext cx="743353" cy="94158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49560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C5A9AC-5A5B-4C3F-B7CC-6664BB2E877C}"/>
              </a:ext>
            </a:extLst>
          </p:cNvPr>
          <p:cNvGrpSpPr/>
          <p:nvPr/>
        </p:nvGrpSpPr>
        <p:grpSpPr>
          <a:xfrm>
            <a:off x="115503" y="206392"/>
            <a:ext cx="5980497" cy="1538883"/>
            <a:chOff x="115503" y="206392"/>
            <a:chExt cx="6508083" cy="1538883"/>
          </a:xfrm>
        </p:grpSpPr>
        <p:grpSp>
          <p:nvGrpSpPr>
            <p:cNvPr id="3" name="Group 2">
              <a:extLst>
                <a:ext uri="{FF2B5EF4-FFF2-40B4-BE49-F238E27FC236}">
                  <a16:creationId xmlns:a16="http://schemas.microsoft.com/office/drawing/2014/main" id="{7EAB7B08-3892-4CE4-8C25-BCD54EEEAEF1}"/>
                </a:ext>
              </a:extLst>
            </p:cNvPr>
            <p:cNvGrpSpPr/>
            <p:nvPr/>
          </p:nvGrpSpPr>
          <p:grpSpPr>
            <a:xfrm>
              <a:off x="191102" y="206392"/>
              <a:ext cx="6432484" cy="1354217"/>
              <a:chOff x="191102" y="206392"/>
              <a:chExt cx="6432484" cy="1354217"/>
            </a:xfrm>
          </p:grpSpPr>
          <p:sp>
            <p:nvSpPr>
              <p:cNvPr id="2" name="Rectangle 1">
                <a:extLst>
                  <a:ext uri="{FF2B5EF4-FFF2-40B4-BE49-F238E27FC236}">
                    <a16:creationId xmlns:a16="http://schemas.microsoft.com/office/drawing/2014/main" id="{C5B85043-076B-442F-AC1B-ECC82B057D6B}"/>
                  </a:ext>
                </a:extLst>
              </p:cNvPr>
              <p:cNvSpPr/>
              <p:nvPr/>
            </p:nvSpPr>
            <p:spPr>
              <a:xfrm>
                <a:off x="1143602" y="206392"/>
                <a:ext cx="5479984" cy="1354217"/>
              </a:xfrm>
              <a:prstGeom prst="rect">
                <a:avLst/>
              </a:prstGeom>
            </p:spPr>
            <p:txBody>
              <a:bodyPr wrap="square">
                <a:spAutoFit/>
              </a:bodyPr>
              <a:lstStyle/>
              <a:p>
                <a:r>
                  <a:rPr lang="en-US" sz="1200" dirty="0">
                    <a:latin typeface="Calibri" panose="020F0502020204030204" pitchFamily="34" charset="0"/>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Calibri" panose="020F0502020204030204" pitchFamily="34" charset="0"/>
                  </a:rPr>
                  <a:t>(David A. Bednar, “Becoming a Missionary,” </a:t>
                </a:r>
                <a:r>
                  <a:rPr lang="en-US" sz="1000" i="1" dirty="0">
                    <a:latin typeface="Georgia" panose="02040502050405020303" pitchFamily="18" charset="0"/>
                  </a:rPr>
                  <a:t>Ensign</a:t>
                </a:r>
                <a:r>
                  <a:rPr lang="en-US" sz="1000" dirty="0">
                    <a:latin typeface="Calibri" panose="020F0502020204030204" pitchFamily="34" charset="0"/>
                  </a:rPr>
                  <a:t> or </a:t>
                </a:r>
                <a:r>
                  <a:rPr lang="en-US" sz="1000" i="1" dirty="0">
                    <a:latin typeface="Georgia" panose="02040502050405020303" pitchFamily="18" charset="0"/>
                  </a:rPr>
                  <a:t>Liahona,</a:t>
                </a:r>
                <a:r>
                  <a:rPr lang="en-US" sz="1000" dirty="0">
                    <a:latin typeface="Calibri" panose="020F0502020204030204" pitchFamily="34" charset="0"/>
                  </a:rPr>
                  <a:t> Nov. 2005, 47).</a:t>
                </a:r>
                <a:endParaRPr lang="en-US" sz="1000" dirty="0"/>
              </a:p>
            </p:txBody>
          </p:sp>
          <p:pic>
            <p:nvPicPr>
              <p:cNvPr id="2050" name="Picture 2" descr="David A. Bednar">
                <a:extLst>
                  <a:ext uri="{FF2B5EF4-FFF2-40B4-BE49-F238E27FC236}">
                    <a16:creationId xmlns:a16="http://schemas.microsoft.com/office/drawing/2014/main" id="{9FF1723C-2A66-49B2-834C-4B8055E78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3347B083-59CE-4E12-895B-25DEFC2E7340}"/>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B388543-B12B-4FD1-B3A6-984878EBD4A4}"/>
              </a:ext>
            </a:extLst>
          </p:cNvPr>
          <p:cNvGrpSpPr/>
          <p:nvPr/>
        </p:nvGrpSpPr>
        <p:grpSpPr>
          <a:xfrm>
            <a:off x="115504" y="1745275"/>
            <a:ext cx="5980496" cy="1538883"/>
            <a:chOff x="115503" y="206392"/>
            <a:chExt cx="6508083" cy="1538883"/>
          </a:xfrm>
        </p:grpSpPr>
        <p:grpSp>
          <p:nvGrpSpPr>
            <p:cNvPr id="11" name="Group 10">
              <a:extLst>
                <a:ext uri="{FF2B5EF4-FFF2-40B4-BE49-F238E27FC236}">
                  <a16:creationId xmlns:a16="http://schemas.microsoft.com/office/drawing/2014/main" id="{30C3CCB8-95F3-44AD-95A9-1DDFF7D535C9}"/>
                </a:ext>
              </a:extLst>
            </p:cNvPr>
            <p:cNvGrpSpPr/>
            <p:nvPr/>
          </p:nvGrpSpPr>
          <p:grpSpPr>
            <a:xfrm>
              <a:off x="191102" y="206392"/>
              <a:ext cx="6432484" cy="1354217"/>
              <a:chOff x="191102" y="206392"/>
              <a:chExt cx="6432484" cy="1354217"/>
            </a:xfrm>
          </p:grpSpPr>
          <p:sp>
            <p:nvSpPr>
              <p:cNvPr id="13" name="Rectangle 12">
                <a:extLst>
                  <a:ext uri="{FF2B5EF4-FFF2-40B4-BE49-F238E27FC236}">
                    <a16:creationId xmlns:a16="http://schemas.microsoft.com/office/drawing/2014/main" id="{0EA6AE96-B0DF-4711-9849-B648D2104109}"/>
                  </a:ext>
                </a:extLst>
              </p:cNvPr>
              <p:cNvSpPr/>
              <p:nvPr/>
            </p:nvSpPr>
            <p:spPr>
              <a:xfrm>
                <a:off x="1143602" y="206392"/>
                <a:ext cx="5479984" cy="1354217"/>
              </a:xfrm>
              <a:prstGeom prst="rect">
                <a:avLst/>
              </a:prstGeom>
            </p:spPr>
            <p:txBody>
              <a:bodyPr wrap="square">
                <a:spAutoFit/>
              </a:bodyPr>
              <a:lstStyle/>
              <a:p>
                <a:r>
                  <a:rPr lang="en-US" sz="1200" dirty="0">
                    <a:latin typeface="Calibri" panose="020F0502020204030204" pitchFamily="34" charset="0"/>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Calibri" panose="020F0502020204030204" pitchFamily="34" charset="0"/>
                  </a:rPr>
                  <a:t>(David A. Bednar, “Becoming a Missionary,” </a:t>
                </a:r>
                <a:r>
                  <a:rPr lang="en-US" sz="1000" i="1" dirty="0">
                    <a:latin typeface="Georgia" panose="02040502050405020303" pitchFamily="18" charset="0"/>
                  </a:rPr>
                  <a:t>Ensign</a:t>
                </a:r>
                <a:r>
                  <a:rPr lang="en-US" sz="1000" dirty="0">
                    <a:latin typeface="Calibri" panose="020F0502020204030204" pitchFamily="34" charset="0"/>
                  </a:rPr>
                  <a:t> or </a:t>
                </a:r>
                <a:r>
                  <a:rPr lang="en-US" sz="1000" i="1" dirty="0">
                    <a:latin typeface="Georgia" panose="02040502050405020303" pitchFamily="18" charset="0"/>
                  </a:rPr>
                  <a:t>Liahona,</a:t>
                </a:r>
                <a:r>
                  <a:rPr lang="en-US" sz="1000" dirty="0">
                    <a:latin typeface="Calibri" panose="020F0502020204030204" pitchFamily="34" charset="0"/>
                  </a:rPr>
                  <a:t> Nov. 2005, 47).</a:t>
                </a:r>
                <a:endParaRPr lang="en-US" sz="1000" dirty="0"/>
              </a:p>
            </p:txBody>
          </p:sp>
          <p:pic>
            <p:nvPicPr>
              <p:cNvPr id="14" name="Picture 2" descr="David A. Bednar">
                <a:extLst>
                  <a:ext uri="{FF2B5EF4-FFF2-40B4-BE49-F238E27FC236}">
                    <a16:creationId xmlns:a16="http://schemas.microsoft.com/office/drawing/2014/main" id="{3DD3C07E-A9B1-41F9-BF6D-EB204CBF7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3C8C8EF7-02F8-4FC8-9892-615F292654E2}"/>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0F4CB794-E964-473F-892C-5C046025F9A6}"/>
              </a:ext>
            </a:extLst>
          </p:cNvPr>
          <p:cNvGrpSpPr/>
          <p:nvPr/>
        </p:nvGrpSpPr>
        <p:grpSpPr>
          <a:xfrm>
            <a:off x="115503" y="3284158"/>
            <a:ext cx="5980497" cy="1538883"/>
            <a:chOff x="115503" y="206392"/>
            <a:chExt cx="6508083" cy="1538883"/>
          </a:xfrm>
        </p:grpSpPr>
        <p:grpSp>
          <p:nvGrpSpPr>
            <p:cNvPr id="51" name="Group 50">
              <a:extLst>
                <a:ext uri="{FF2B5EF4-FFF2-40B4-BE49-F238E27FC236}">
                  <a16:creationId xmlns:a16="http://schemas.microsoft.com/office/drawing/2014/main" id="{318AB0DE-F130-4E1A-919E-4B0191230209}"/>
                </a:ext>
              </a:extLst>
            </p:cNvPr>
            <p:cNvGrpSpPr/>
            <p:nvPr/>
          </p:nvGrpSpPr>
          <p:grpSpPr>
            <a:xfrm>
              <a:off x="191102" y="206392"/>
              <a:ext cx="6432484" cy="1354217"/>
              <a:chOff x="191102" y="206392"/>
              <a:chExt cx="6432484" cy="1354217"/>
            </a:xfrm>
          </p:grpSpPr>
          <p:sp>
            <p:nvSpPr>
              <p:cNvPr id="53" name="Rectangle 52">
                <a:extLst>
                  <a:ext uri="{FF2B5EF4-FFF2-40B4-BE49-F238E27FC236}">
                    <a16:creationId xmlns:a16="http://schemas.microsoft.com/office/drawing/2014/main" id="{87C609A1-F27F-4351-83FB-199E085B5FA4}"/>
                  </a:ext>
                </a:extLst>
              </p:cNvPr>
              <p:cNvSpPr/>
              <p:nvPr/>
            </p:nvSpPr>
            <p:spPr>
              <a:xfrm>
                <a:off x="1143602" y="206392"/>
                <a:ext cx="5479984" cy="1354217"/>
              </a:xfrm>
              <a:prstGeom prst="rect">
                <a:avLst/>
              </a:prstGeom>
            </p:spPr>
            <p:txBody>
              <a:bodyPr wrap="square">
                <a:spAutoFit/>
              </a:bodyPr>
              <a:lstStyle/>
              <a:p>
                <a:r>
                  <a:rPr lang="en-US" sz="1200" dirty="0">
                    <a:latin typeface="Calibri" panose="020F0502020204030204" pitchFamily="34" charset="0"/>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Calibri" panose="020F0502020204030204" pitchFamily="34" charset="0"/>
                  </a:rPr>
                  <a:t>(David A. Bednar, “Becoming a Missionary,” </a:t>
                </a:r>
                <a:r>
                  <a:rPr lang="en-US" sz="1000" i="1" dirty="0">
                    <a:latin typeface="Georgia" panose="02040502050405020303" pitchFamily="18" charset="0"/>
                  </a:rPr>
                  <a:t>Ensign</a:t>
                </a:r>
                <a:r>
                  <a:rPr lang="en-US" sz="1000" dirty="0">
                    <a:latin typeface="Calibri" panose="020F0502020204030204" pitchFamily="34" charset="0"/>
                  </a:rPr>
                  <a:t> or </a:t>
                </a:r>
                <a:r>
                  <a:rPr lang="en-US" sz="1000" i="1" dirty="0">
                    <a:latin typeface="Georgia" panose="02040502050405020303" pitchFamily="18" charset="0"/>
                  </a:rPr>
                  <a:t>Liahona,</a:t>
                </a:r>
                <a:r>
                  <a:rPr lang="en-US" sz="1000" dirty="0">
                    <a:latin typeface="Calibri" panose="020F0502020204030204" pitchFamily="34" charset="0"/>
                  </a:rPr>
                  <a:t> Nov. 2005, 47).</a:t>
                </a:r>
                <a:endParaRPr lang="en-US" sz="1000" dirty="0"/>
              </a:p>
            </p:txBody>
          </p:sp>
          <p:pic>
            <p:nvPicPr>
              <p:cNvPr id="54" name="Picture 2" descr="David A. Bednar">
                <a:extLst>
                  <a:ext uri="{FF2B5EF4-FFF2-40B4-BE49-F238E27FC236}">
                    <a16:creationId xmlns:a16="http://schemas.microsoft.com/office/drawing/2014/main" id="{12A2513B-FD90-429F-ACD1-286477C56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tangle 51">
              <a:extLst>
                <a:ext uri="{FF2B5EF4-FFF2-40B4-BE49-F238E27FC236}">
                  <a16:creationId xmlns:a16="http://schemas.microsoft.com/office/drawing/2014/main" id="{F4AFC9DD-60F4-4C4B-8CAE-501B37B2382D}"/>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D541AC4-2DF9-4320-AD33-12108CFEEDA3}"/>
              </a:ext>
            </a:extLst>
          </p:cNvPr>
          <p:cNvGrpSpPr/>
          <p:nvPr/>
        </p:nvGrpSpPr>
        <p:grpSpPr>
          <a:xfrm>
            <a:off x="115504" y="4823041"/>
            <a:ext cx="5980496" cy="1538883"/>
            <a:chOff x="115503" y="206392"/>
            <a:chExt cx="6508083" cy="1538883"/>
          </a:xfrm>
        </p:grpSpPr>
        <p:grpSp>
          <p:nvGrpSpPr>
            <p:cNvPr id="56" name="Group 55">
              <a:extLst>
                <a:ext uri="{FF2B5EF4-FFF2-40B4-BE49-F238E27FC236}">
                  <a16:creationId xmlns:a16="http://schemas.microsoft.com/office/drawing/2014/main" id="{07CB00A9-6E14-40B1-8795-2B703CF377B0}"/>
                </a:ext>
              </a:extLst>
            </p:cNvPr>
            <p:cNvGrpSpPr/>
            <p:nvPr/>
          </p:nvGrpSpPr>
          <p:grpSpPr>
            <a:xfrm>
              <a:off x="191102" y="206392"/>
              <a:ext cx="6432484" cy="1354217"/>
              <a:chOff x="191102" y="206392"/>
              <a:chExt cx="6432484" cy="1354217"/>
            </a:xfrm>
          </p:grpSpPr>
          <p:sp>
            <p:nvSpPr>
              <p:cNvPr id="58" name="Rectangle 57">
                <a:extLst>
                  <a:ext uri="{FF2B5EF4-FFF2-40B4-BE49-F238E27FC236}">
                    <a16:creationId xmlns:a16="http://schemas.microsoft.com/office/drawing/2014/main" id="{B28B8941-8407-4BEB-8A5D-619FC443C2DF}"/>
                  </a:ext>
                </a:extLst>
              </p:cNvPr>
              <p:cNvSpPr/>
              <p:nvPr/>
            </p:nvSpPr>
            <p:spPr>
              <a:xfrm>
                <a:off x="1143602" y="206392"/>
                <a:ext cx="5479984" cy="1354217"/>
              </a:xfrm>
              <a:prstGeom prst="rect">
                <a:avLst/>
              </a:prstGeom>
            </p:spPr>
            <p:txBody>
              <a:bodyPr wrap="square">
                <a:spAutoFit/>
              </a:bodyPr>
              <a:lstStyle/>
              <a:p>
                <a:r>
                  <a:rPr lang="en-US" sz="1200" dirty="0">
                    <a:latin typeface="Calibri" panose="020F0502020204030204" pitchFamily="34" charset="0"/>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Calibri" panose="020F0502020204030204" pitchFamily="34" charset="0"/>
                  </a:rPr>
                  <a:t>(David A. Bednar, “Becoming a Missionary,” </a:t>
                </a:r>
                <a:r>
                  <a:rPr lang="en-US" sz="1000" i="1" dirty="0">
                    <a:latin typeface="Georgia" panose="02040502050405020303" pitchFamily="18" charset="0"/>
                  </a:rPr>
                  <a:t>Ensign</a:t>
                </a:r>
                <a:r>
                  <a:rPr lang="en-US" sz="1000" dirty="0">
                    <a:latin typeface="Calibri" panose="020F0502020204030204" pitchFamily="34" charset="0"/>
                  </a:rPr>
                  <a:t> or </a:t>
                </a:r>
                <a:r>
                  <a:rPr lang="en-US" sz="1000" i="1" dirty="0">
                    <a:latin typeface="Georgia" panose="02040502050405020303" pitchFamily="18" charset="0"/>
                  </a:rPr>
                  <a:t>Liahona,</a:t>
                </a:r>
                <a:r>
                  <a:rPr lang="en-US" sz="1000" dirty="0">
                    <a:latin typeface="Calibri" panose="020F0502020204030204" pitchFamily="34" charset="0"/>
                  </a:rPr>
                  <a:t> Nov. 2005, 47).</a:t>
                </a:r>
                <a:endParaRPr lang="en-US" sz="1000" dirty="0"/>
              </a:p>
            </p:txBody>
          </p:sp>
          <p:pic>
            <p:nvPicPr>
              <p:cNvPr id="59" name="Picture 2" descr="David A. Bednar">
                <a:extLst>
                  <a:ext uri="{FF2B5EF4-FFF2-40B4-BE49-F238E27FC236}">
                    <a16:creationId xmlns:a16="http://schemas.microsoft.com/office/drawing/2014/main" id="{9E0E4CE4-1CAE-43B9-B73A-535605AF4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Rectangle 56">
              <a:extLst>
                <a:ext uri="{FF2B5EF4-FFF2-40B4-BE49-F238E27FC236}">
                  <a16:creationId xmlns:a16="http://schemas.microsoft.com/office/drawing/2014/main" id="{11D8ABE0-16AA-4806-8A63-F19040F06217}"/>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A2A7B518-C4FE-41ED-B755-A992E4FB18FE}"/>
              </a:ext>
            </a:extLst>
          </p:cNvPr>
          <p:cNvGrpSpPr/>
          <p:nvPr/>
        </p:nvGrpSpPr>
        <p:grpSpPr>
          <a:xfrm>
            <a:off x="6006259" y="206392"/>
            <a:ext cx="5980497" cy="1538883"/>
            <a:chOff x="115503" y="206392"/>
            <a:chExt cx="6508083" cy="1538883"/>
          </a:xfrm>
        </p:grpSpPr>
        <p:grpSp>
          <p:nvGrpSpPr>
            <p:cNvPr id="61" name="Group 60">
              <a:extLst>
                <a:ext uri="{FF2B5EF4-FFF2-40B4-BE49-F238E27FC236}">
                  <a16:creationId xmlns:a16="http://schemas.microsoft.com/office/drawing/2014/main" id="{554C0496-2125-4B5E-8B72-DE3819038CD6}"/>
                </a:ext>
              </a:extLst>
            </p:cNvPr>
            <p:cNvGrpSpPr/>
            <p:nvPr/>
          </p:nvGrpSpPr>
          <p:grpSpPr>
            <a:xfrm>
              <a:off x="191102" y="206392"/>
              <a:ext cx="6432484" cy="1354217"/>
              <a:chOff x="191102" y="206392"/>
              <a:chExt cx="6432484" cy="1354217"/>
            </a:xfrm>
          </p:grpSpPr>
          <p:sp>
            <p:nvSpPr>
              <p:cNvPr id="63" name="Rectangle 62">
                <a:extLst>
                  <a:ext uri="{FF2B5EF4-FFF2-40B4-BE49-F238E27FC236}">
                    <a16:creationId xmlns:a16="http://schemas.microsoft.com/office/drawing/2014/main" id="{A905176A-D205-435E-BA86-E37BCE00CC51}"/>
                  </a:ext>
                </a:extLst>
              </p:cNvPr>
              <p:cNvSpPr/>
              <p:nvPr/>
            </p:nvSpPr>
            <p:spPr>
              <a:xfrm>
                <a:off x="1143602" y="206392"/>
                <a:ext cx="5479984" cy="1354217"/>
              </a:xfrm>
              <a:prstGeom prst="rect">
                <a:avLst/>
              </a:prstGeom>
            </p:spPr>
            <p:txBody>
              <a:bodyPr wrap="square">
                <a:spAutoFit/>
              </a:bodyPr>
              <a:lstStyle/>
              <a:p>
                <a:r>
                  <a:rPr lang="en-US" sz="1200" dirty="0">
                    <a:latin typeface="Calibri" panose="020F0502020204030204" pitchFamily="34" charset="0"/>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Calibri" panose="020F0502020204030204" pitchFamily="34" charset="0"/>
                  </a:rPr>
                  <a:t>(David A. Bednar, “Becoming a Missionary,” </a:t>
                </a:r>
                <a:r>
                  <a:rPr lang="en-US" sz="1000" i="1" dirty="0">
                    <a:latin typeface="Georgia" panose="02040502050405020303" pitchFamily="18" charset="0"/>
                  </a:rPr>
                  <a:t>Ensign</a:t>
                </a:r>
                <a:r>
                  <a:rPr lang="en-US" sz="1000" dirty="0">
                    <a:latin typeface="Calibri" panose="020F0502020204030204" pitchFamily="34" charset="0"/>
                  </a:rPr>
                  <a:t> or </a:t>
                </a:r>
                <a:r>
                  <a:rPr lang="en-US" sz="1000" i="1" dirty="0">
                    <a:latin typeface="Georgia" panose="02040502050405020303" pitchFamily="18" charset="0"/>
                  </a:rPr>
                  <a:t>Liahona,</a:t>
                </a:r>
                <a:r>
                  <a:rPr lang="en-US" sz="1000" dirty="0">
                    <a:latin typeface="Calibri" panose="020F0502020204030204" pitchFamily="34" charset="0"/>
                  </a:rPr>
                  <a:t> Nov. 2005, 47).</a:t>
                </a:r>
                <a:endParaRPr lang="en-US" sz="1000" dirty="0"/>
              </a:p>
            </p:txBody>
          </p:sp>
          <p:pic>
            <p:nvPicPr>
              <p:cNvPr id="64" name="Picture 2" descr="David A. Bednar">
                <a:extLst>
                  <a:ext uri="{FF2B5EF4-FFF2-40B4-BE49-F238E27FC236}">
                    <a16:creationId xmlns:a16="http://schemas.microsoft.com/office/drawing/2014/main" id="{D9A552D8-CE77-43B0-9380-4CDDD26C9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Rectangle 61">
              <a:extLst>
                <a:ext uri="{FF2B5EF4-FFF2-40B4-BE49-F238E27FC236}">
                  <a16:creationId xmlns:a16="http://schemas.microsoft.com/office/drawing/2014/main" id="{415E41E5-8CCE-4104-90FB-27CABFF134B3}"/>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9F8DD51-F666-43A3-8EBF-94C22CC68932}"/>
              </a:ext>
            </a:extLst>
          </p:cNvPr>
          <p:cNvGrpSpPr/>
          <p:nvPr/>
        </p:nvGrpSpPr>
        <p:grpSpPr>
          <a:xfrm>
            <a:off x="6006260" y="1745275"/>
            <a:ext cx="5980496" cy="1538883"/>
            <a:chOff x="115503" y="206392"/>
            <a:chExt cx="6508083" cy="1538883"/>
          </a:xfrm>
        </p:grpSpPr>
        <p:grpSp>
          <p:nvGrpSpPr>
            <p:cNvPr id="66" name="Group 65">
              <a:extLst>
                <a:ext uri="{FF2B5EF4-FFF2-40B4-BE49-F238E27FC236}">
                  <a16:creationId xmlns:a16="http://schemas.microsoft.com/office/drawing/2014/main" id="{4E597DF8-4F77-4ED4-BE48-24E95B2C8175}"/>
                </a:ext>
              </a:extLst>
            </p:cNvPr>
            <p:cNvGrpSpPr/>
            <p:nvPr/>
          </p:nvGrpSpPr>
          <p:grpSpPr>
            <a:xfrm>
              <a:off x="191102" y="206392"/>
              <a:ext cx="6432484" cy="1354217"/>
              <a:chOff x="191102" y="206392"/>
              <a:chExt cx="6432484" cy="1354217"/>
            </a:xfrm>
          </p:grpSpPr>
          <p:sp>
            <p:nvSpPr>
              <p:cNvPr id="68" name="Rectangle 67">
                <a:extLst>
                  <a:ext uri="{FF2B5EF4-FFF2-40B4-BE49-F238E27FC236}">
                    <a16:creationId xmlns:a16="http://schemas.microsoft.com/office/drawing/2014/main" id="{91761516-8749-4AB9-93ED-C08567927638}"/>
                  </a:ext>
                </a:extLst>
              </p:cNvPr>
              <p:cNvSpPr/>
              <p:nvPr/>
            </p:nvSpPr>
            <p:spPr>
              <a:xfrm>
                <a:off x="1143602" y="206392"/>
                <a:ext cx="5479984" cy="1354217"/>
              </a:xfrm>
              <a:prstGeom prst="rect">
                <a:avLst/>
              </a:prstGeom>
            </p:spPr>
            <p:txBody>
              <a:bodyPr wrap="square">
                <a:spAutoFit/>
              </a:bodyPr>
              <a:lstStyle/>
              <a:p>
                <a:r>
                  <a:rPr lang="en-US" sz="1200" dirty="0">
                    <a:latin typeface="Calibri" panose="020F0502020204030204" pitchFamily="34" charset="0"/>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Calibri" panose="020F0502020204030204" pitchFamily="34" charset="0"/>
                  </a:rPr>
                  <a:t>(David A. Bednar, “Becoming a Missionary,” </a:t>
                </a:r>
                <a:r>
                  <a:rPr lang="en-US" sz="1000" i="1" dirty="0">
                    <a:latin typeface="Georgia" panose="02040502050405020303" pitchFamily="18" charset="0"/>
                  </a:rPr>
                  <a:t>Ensign</a:t>
                </a:r>
                <a:r>
                  <a:rPr lang="en-US" sz="1000" dirty="0">
                    <a:latin typeface="Calibri" panose="020F0502020204030204" pitchFamily="34" charset="0"/>
                  </a:rPr>
                  <a:t> or </a:t>
                </a:r>
                <a:r>
                  <a:rPr lang="en-US" sz="1000" i="1" dirty="0">
                    <a:latin typeface="Georgia" panose="02040502050405020303" pitchFamily="18" charset="0"/>
                  </a:rPr>
                  <a:t>Liahona,</a:t>
                </a:r>
                <a:r>
                  <a:rPr lang="en-US" sz="1000" dirty="0">
                    <a:latin typeface="Calibri" panose="020F0502020204030204" pitchFamily="34" charset="0"/>
                  </a:rPr>
                  <a:t> Nov. 2005, 47).</a:t>
                </a:r>
                <a:endParaRPr lang="en-US" sz="1000" dirty="0"/>
              </a:p>
            </p:txBody>
          </p:sp>
          <p:pic>
            <p:nvPicPr>
              <p:cNvPr id="69" name="Picture 2" descr="David A. Bednar">
                <a:extLst>
                  <a:ext uri="{FF2B5EF4-FFF2-40B4-BE49-F238E27FC236}">
                    <a16:creationId xmlns:a16="http://schemas.microsoft.com/office/drawing/2014/main" id="{5A49782C-767B-49B7-872D-2297237C2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Rectangle 66">
              <a:extLst>
                <a:ext uri="{FF2B5EF4-FFF2-40B4-BE49-F238E27FC236}">
                  <a16:creationId xmlns:a16="http://schemas.microsoft.com/office/drawing/2014/main" id="{CD4EC10F-056E-476F-8DD2-40E8242DA2F6}"/>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78BB5E83-6C99-48E5-9439-4E934FC0AC60}"/>
              </a:ext>
            </a:extLst>
          </p:cNvPr>
          <p:cNvGrpSpPr/>
          <p:nvPr/>
        </p:nvGrpSpPr>
        <p:grpSpPr>
          <a:xfrm>
            <a:off x="6006259" y="3284158"/>
            <a:ext cx="5980497" cy="1538883"/>
            <a:chOff x="115503" y="206392"/>
            <a:chExt cx="6508083" cy="1538883"/>
          </a:xfrm>
        </p:grpSpPr>
        <p:grpSp>
          <p:nvGrpSpPr>
            <p:cNvPr id="71" name="Group 70">
              <a:extLst>
                <a:ext uri="{FF2B5EF4-FFF2-40B4-BE49-F238E27FC236}">
                  <a16:creationId xmlns:a16="http://schemas.microsoft.com/office/drawing/2014/main" id="{05E16DAE-DB0E-4913-B80D-982313B3BAD8}"/>
                </a:ext>
              </a:extLst>
            </p:cNvPr>
            <p:cNvGrpSpPr/>
            <p:nvPr/>
          </p:nvGrpSpPr>
          <p:grpSpPr>
            <a:xfrm>
              <a:off x="191102" y="206392"/>
              <a:ext cx="6432484" cy="1354217"/>
              <a:chOff x="191102" y="206392"/>
              <a:chExt cx="6432484" cy="1354217"/>
            </a:xfrm>
          </p:grpSpPr>
          <p:sp>
            <p:nvSpPr>
              <p:cNvPr id="73" name="Rectangle 72">
                <a:extLst>
                  <a:ext uri="{FF2B5EF4-FFF2-40B4-BE49-F238E27FC236}">
                    <a16:creationId xmlns:a16="http://schemas.microsoft.com/office/drawing/2014/main" id="{F1563F20-A10A-481D-9D20-9AF52482A198}"/>
                  </a:ext>
                </a:extLst>
              </p:cNvPr>
              <p:cNvSpPr/>
              <p:nvPr/>
            </p:nvSpPr>
            <p:spPr>
              <a:xfrm>
                <a:off x="1143602" y="206392"/>
                <a:ext cx="5479984" cy="1354217"/>
              </a:xfrm>
              <a:prstGeom prst="rect">
                <a:avLst/>
              </a:prstGeom>
            </p:spPr>
            <p:txBody>
              <a:bodyPr wrap="square">
                <a:spAutoFit/>
              </a:bodyPr>
              <a:lstStyle/>
              <a:p>
                <a:r>
                  <a:rPr lang="en-US" sz="1200" dirty="0">
                    <a:latin typeface="Calibri" panose="020F0502020204030204" pitchFamily="34" charset="0"/>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Calibri" panose="020F0502020204030204" pitchFamily="34" charset="0"/>
                  </a:rPr>
                  <a:t>(David A. Bednar, “Becoming a Missionary,” </a:t>
                </a:r>
                <a:r>
                  <a:rPr lang="en-US" sz="1000" i="1" dirty="0">
                    <a:latin typeface="Georgia" panose="02040502050405020303" pitchFamily="18" charset="0"/>
                  </a:rPr>
                  <a:t>Ensign</a:t>
                </a:r>
                <a:r>
                  <a:rPr lang="en-US" sz="1000" dirty="0">
                    <a:latin typeface="Calibri" panose="020F0502020204030204" pitchFamily="34" charset="0"/>
                  </a:rPr>
                  <a:t> or </a:t>
                </a:r>
                <a:r>
                  <a:rPr lang="en-US" sz="1000" i="1" dirty="0">
                    <a:latin typeface="Georgia" panose="02040502050405020303" pitchFamily="18" charset="0"/>
                  </a:rPr>
                  <a:t>Liahona,</a:t>
                </a:r>
                <a:r>
                  <a:rPr lang="en-US" sz="1000" dirty="0">
                    <a:latin typeface="Calibri" panose="020F0502020204030204" pitchFamily="34" charset="0"/>
                  </a:rPr>
                  <a:t> Nov. 2005, 47).</a:t>
                </a:r>
                <a:endParaRPr lang="en-US" sz="1000" dirty="0"/>
              </a:p>
            </p:txBody>
          </p:sp>
          <p:pic>
            <p:nvPicPr>
              <p:cNvPr id="74" name="Picture 2" descr="David A. Bednar">
                <a:extLst>
                  <a:ext uri="{FF2B5EF4-FFF2-40B4-BE49-F238E27FC236}">
                    <a16:creationId xmlns:a16="http://schemas.microsoft.com/office/drawing/2014/main" id="{2E35E858-9470-40AD-873D-578A01657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Rectangle 71">
              <a:extLst>
                <a:ext uri="{FF2B5EF4-FFF2-40B4-BE49-F238E27FC236}">
                  <a16:creationId xmlns:a16="http://schemas.microsoft.com/office/drawing/2014/main" id="{249302B1-74AB-4E75-86A7-89EF4F515AFB}"/>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2149864-443C-4033-A004-A34D12FF10E1}"/>
              </a:ext>
            </a:extLst>
          </p:cNvPr>
          <p:cNvGrpSpPr/>
          <p:nvPr/>
        </p:nvGrpSpPr>
        <p:grpSpPr>
          <a:xfrm>
            <a:off x="6006260" y="4823041"/>
            <a:ext cx="5980496" cy="1538883"/>
            <a:chOff x="115503" y="206392"/>
            <a:chExt cx="6508083" cy="1538883"/>
          </a:xfrm>
        </p:grpSpPr>
        <p:grpSp>
          <p:nvGrpSpPr>
            <p:cNvPr id="76" name="Group 75">
              <a:extLst>
                <a:ext uri="{FF2B5EF4-FFF2-40B4-BE49-F238E27FC236}">
                  <a16:creationId xmlns:a16="http://schemas.microsoft.com/office/drawing/2014/main" id="{E2330333-6DA3-4412-8C15-91D057D400EE}"/>
                </a:ext>
              </a:extLst>
            </p:cNvPr>
            <p:cNvGrpSpPr/>
            <p:nvPr/>
          </p:nvGrpSpPr>
          <p:grpSpPr>
            <a:xfrm>
              <a:off x="191102" y="206392"/>
              <a:ext cx="6432484" cy="1354217"/>
              <a:chOff x="191102" y="206392"/>
              <a:chExt cx="6432484" cy="1354217"/>
            </a:xfrm>
          </p:grpSpPr>
          <p:sp>
            <p:nvSpPr>
              <p:cNvPr id="78" name="Rectangle 77">
                <a:extLst>
                  <a:ext uri="{FF2B5EF4-FFF2-40B4-BE49-F238E27FC236}">
                    <a16:creationId xmlns:a16="http://schemas.microsoft.com/office/drawing/2014/main" id="{CC5D23B4-2BF2-45C6-88E6-2EB37702B7EA}"/>
                  </a:ext>
                </a:extLst>
              </p:cNvPr>
              <p:cNvSpPr/>
              <p:nvPr/>
            </p:nvSpPr>
            <p:spPr>
              <a:xfrm>
                <a:off x="1143602" y="206392"/>
                <a:ext cx="5479984" cy="1354217"/>
              </a:xfrm>
              <a:prstGeom prst="rect">
                <a:avLst/>
              </a:prstGeom>
            </p:spPr>
            <p:txBody>
              <a:bodyPr wrap="square">
                <a:spAutoFit/>
              </a:bodyPr>
              <a:lstStyle/>
              <a:p>
                <a:r>
                  <a:rPr lang="en-US" sz="1200" dirty="0">
                    <a:latin typeface="Calibri" panose="020F0502020204030204" pitchFamily="34" charset="0"/>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Calibri" panose="020F0502020204030204" pitchFamily="34" charset="0"/>
                  </a:rPr>
                  <a:t>(David A. Bednar, “Becoming a Missionary,” </a:t>
                </a:r>
                <a:r>
                  <a:rPr lang="en-US" sz="1000" i="1" dirty="0">
                    <a:latin typeface="Georgia" panose="02040502050405020303" pitchFamily="18" charset="0"/>
                  </a:rPr>
                  <a:t>Ensign</a:t>
                </a:r>
                <a:r>
                  <a:rPr lang="en-US" sz="1000" dirty="0">
                    <a:latin typeface="Calibri" panose="020F0502020204030204" pitchFamily="34" charset="0"/>
                  </a:rPr>
                  <a:t> or </a:t>
                </a:r>
                <a:r>
                  <a:rPr lang="en-US" sz="1000" i="1" dirty="0">
                    <a:latin typeface="Georgia" panose="02040502050405020303" pitchFamily="18" charset="0"/>
                  </a:rPr>
                  <a:t>Liahona,</a:t>
                </a:r>
                <a:r>
                  <a:rPr lang="en-US" sz="1000" dirty="0">
                    <a:latin typeface="Calibri" panose="020F0502020204030204" pitchFamily="34" charset="0"/>
                  </a:rPr>
                  <a:t> Nov. 2005, 47).</a:t>
                </a:r>
                <a:endParaRPr lang="en-US" sz="1000" dirty="0"/>
              </a:p>
            </p:txBody>
          </p:sp>
          <p:pic>
            <p:nvPicPr>
              <p:cNvPr id="79" name="Picture 2" descr="David A. Bednar">
                <a:extLst>
                  <a:ext uri="{FF2B5EF4-FFF2-40B4-BE49-F238E27FC236}">
                    <a16:creationId xmlns:a16="http://schemas.microsoft.com/office/drawing/2014/main" id="{E169FF0D-B413-454A-B01F-5D70C0017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77" name="Rectangle 76">
              <a:extLst>
                <a:ext uri="{FF2B5EF4-FFF2-40B4-BE49-F238E27FC236}">
                  <a16:creationId xmlns:a16="http://schemas.microsoft.com/office/drawing/2014/main" id="{7203A5A6-B687-4851-B39A-A355526B84CF}"/>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6839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796988" cy="1200329"/>
          </a:xfrm>
          <a:prstGeom prst="rect">
            <a:avLst/>
          </a:prstGeom>
          <a:ln>
            <a:solidFill>
              <a:schemeClr val="tx1"/>
            </a:solidFill>
          </a:ln>
        </p:spPr>
        <p:txBody>
          <a:bodyPr wrap="square">
            <a:spAutoFit/>
          </a:bodyPr>
          <a:lstStyle/>
          <a:p>
            <a:pPr fontAlgn="base"/>
            <a:r>
              <a:rPr lang="en-US" b="0" i="0" dirty="0">
                <a:effectLst/>
                <a:latin typeface="Calibri" panose="020F0502020204030204" pitchFamily="34" charset="0"/>
              </a:rPr>
              <a:t>For Further Reading:</a:t>
            </a:r>
          </a:p>
          <a:p>
            <a:pPr fontAlgn="base"/>
            <a:r>
              <a:rPr lang="en-US" b="0" i="0" dirty="0">
                <a:effectLst/>
                <a:latin typeface="Calibri" panose="020F0502020204030204" pitchFamily="34" charset="0"/>
              </a:rPr>
              <a:t>The Abrahamic Covenant</a:t>
            </a:r>
          </a:p>
          <a:p>
            <a:pPr fontAlgn="base"/>
            <a:r>
              <a:rPr lang="en-US" b="0" i="0" dirty="0">
                <a:effectLst/>
                <a:latin typeface="Calibri" panose="020F0502020204030204" pitchFamily="34" charset="0"/>
              </a:rPr>
              <a:t>By </a:t>
            </a:r>
            <a:r>
              <a:rPr lang="en-US" b="0" i="0" u="none" strike="noStrike" dirty="0">
                <a:effectLst/>
                <a:latin typeface="Calibri" panose="020F0502020204030204" pitchFamily="34" charset="0"/>
              </a:rPr>
              <a:t>S. Michael Wilcox</a:t>
            </a:r>
          </a:p>
          <a:p>
            <a:pPr fontAlgn="base"/>
            <a:r>
              <a:rPr lang="en-US" dirty="0">
                <a:latin typeface="Calibri" panose="020F0502020204030204" pitchFamily="34" charset="0"/>
              </a:rPr>
              <a:t>January 1998 Ensign</a:t>
            </a:r>
            <a:endParaRPr lang="en-US" b="0" i="0" dirty="0">
              <a:effectLst/>
              <a:latin typeface="Calibri" panose="020F0502020204030204" pitchFamily="34" charset="0"/>
            </a:endParaRPr>
          </a:p>
        </p:txBody>
      </p:sp>
      <p:sp>
        <p:nvSpPr>
          <p:cNvPr id="3" name="Rectangle 2"/>
          <p:cNvSpPr/>
          <p:nvPr/>
        </p:nvSpPr>
        <p:spPr>
          <a:xfrm>
            <a:off x="0" y="1200329"/>
            <a:ext cx="2796988" cy="2677656"/>
          </a:xfrm>
          <a:prstGeom prst="rect">
            <a:avLst/>
          </a:prstGeom>
          <a:ln>
            <a:solidFill>
              <a:schemeClr val="tx1"/>
            </a:solidFill>
          </a:ln>
        </p:spPr>
        <p:txBody>
          <a:bodyPr wrap="square">
            <a:spAutoFit/>
          </a:bodyPr>
          <a:lstStyle/>
          <a:p>
            <a:pPr fontAlgn="base"/>
            <a:r>
              <a:rPr lang="en-US" sz="1200" b="1" i="0" dirty="0">
                <a:effectLst/>
                <a:latin typeface="Calibri" panose="020F0502020204030204" pitchFamily="34" charset="0"/>
              </a:rPr>
              <a:t>Abrahamic Covenant:</a:t>
            </a:r>
          </a:p>
          <a:p>
            <a:pPr fontAlgn="base"/>
            <a:r>
              <a:rPr lang="en-US" sz="1200" dirty="0">
                <a:latin typeface="Calibri" panose="020F0502020204030204" pitchFamily="34" charset="0"/>
              </a:rPr>
              <a:t>“The covenant was renewed with Isaac (Genesis 24:60) and again with Jacob. (Gen. 28; 35:9-13.) Those portions of it which pertain to personal exaltation and eternal increase are renewed with each member of the House of Israel who enters the order of celestial marriage; through that order the participating parties become inheritors of all the blessings of the Abraham, Isaac, and Jacob. (D&amp;C 132; Romans 9:4; Galatians 3;4) Bruce R. McConkie </a:t>
            </a:r>
            <a:r>
              <a:rPr lang="en-US" sz="1200" i="1" dirty="0">
                <a:latin typeface="Calibri" panose="020F0502020204030204" pitchFamily="34" charset="0"/>
              </a:rPr>
              <a:t>Mormon Doctrine, </a:t>
            </a:r>
            <a:r>
              <a:rPr lang="en-US" sz="1200" dirty="0">
                <a:latin typeface="Calibri" panose="020F0502020204030204" pitchFamily="34" charset="0"/>
              </a:rPr>
              <a:t>p. 13</a:t>
            </a:r>
            <a:endParaRPr lang="en-US" sz="1200" b="0" i="0" dirty="0">
              <a:effectLst/>
              <a:latin typeface="Calibri" panose="020F0502020204030204" pitchFamily="34" charset="0"/>
            </a:endParaRPr>
          </a:p>
        </p:txBody>
      </p:sp>
      <p:sp>
        <p:nvSpPr>
          <p:cNvPr id="4" name="Rectangle 3"/>
          <p:cNvSpPr/>
          <p:nvPr/>
        </p:nvSpPr>
        <p:spPr>
          <a:xfrm>
            <a:off x="2796988" y="0"/>
            <a:ext cx="3805518" cy="6924973"/>
          </a:xfrm>
          <a:prstGeom prst="rect">
            <a:avLst/>
          </a:prstGeom>
          <a:ln>
            <a:solidFill>
              <a:schemeClr val="tx1"/>
            </a:solidFill>
          </a:ln>
        </p:spPr>
        <p:txBody>
          <a:bodyPr wrap="square">
            <a:spAutoFit/>
          </a:bodyPr>
          <a:lstStyle/>
          <a:p>
            <a:r>
              <a:rPr lang="en-US" sz="1200" b="1" dirty="0">
                <a:solidFill>
                  <a:srgbClr val="333333"/>
                </a:solidFill>
              </a:rPr>
              <a:t>Abraham called his wife sister:</a:t>
            </a:r>
          </a:p>
          <a:p>
            <a:r>
              <a:rPr lang="en-US" sz="1200" dirty="0">
                <a:solidFill>
                  <a:srgbClr val="333333"/>
                </a:solidFill>
              </a:rPr>
              <a:t>The idea that Abraham, the great man of righteousness, deceived Pharaoh in order to protect his own life has troubled many students of the Old Testament. That his life was in danger because of Sarah’s beauty seems quite clear. It seems peculiar, but whereas the Egyptian pharaohs had a strong aversion to committing adultery with another man’s wife, they had no qualms about murdering the man to free his spouse for remarriage.</a:t>
            </a:r>
          </a:p>
          <a:p>
            <a:r>
              <a:rPr lang="en-US" sz="1200" dirty="0"/>
              <a:t>“To kill the husband in order to possess himself of his wife seems to have been a common royal custom in those days. A papyrus tells of a Pharaoh who, acting on the advice of one of his princes, sent armed men to fetch a beautiful woman and make away with her husband. Another Pharaoh is promised by his priest on his tombstone, that even after death he will kill Palestinian sheiks and include their wives in his harem.” (Kasher, </a:t>
            </a:r>
            <a:r>
              <a:rPr lang="en-US" sz="1200" i="1" dirty="0"/>
              <a:t>Encyclopedia of Biblical Interpretation,</a:t>
            </a:r>
            <a:r>
              <a:rPr lang="en-US" sz="1200" dirty="0"/>
              <a:t> 2:128.)</a:t>
            </a:r>
          </a:p>
          <a:p>
            <a:r>
              <a:rPr lang="en-US" sz="1200" dirty="0"/>
              <a:t>Abraham could validly state that Sarah was his sister. In the Bible the Hebrew words </a:t>
            </a:r>
            <a:r>
              <a:rPr lang="en-US" sz="1200" i="1" dirty="0"/>
              <a:t>brother</a:t>
            </a:r>
            <a:r>
              <a:rPr lang="en-US" sz="1200" dirty="0"/>
              <a:t> and </a:t>
            </a:r>
            <a:r>
              <a:rPr lang="en-US" sz="1200" i="1" dirty="0"/>
              <a:t>sister</a:t>
            </a:r>
            <a:r>
              <a:rPr lang="en-US" sz="1200" dirty="0"/>
              <a:t> are often used for other blood relatives. (See Genesis 14:14, in which Lot, Abraham’s nephew, is called “his brother.”) Because Abraham and Haran, Sarah’s father, were brothers, Sarah was Abraham’s niece and thus could be called </a:t>
            </a:r>
            <a:r>
              <a:rPr lang="en-US" sz="1200" i="1" dirty="0"/>
              <a:t>sister.</a:t>
            </a:r>
            <a:r>
              <a:rPr lang="en-US" sz="1200" dirty="0"/>
              <a:t> The accompanying pedigree chart shows this relationship.</a:t>
            </a:r>
          </a:p>
          <a:p>
            <a:r>
              <a:rPr lang="en-US" sz="1200" dirty="0"/>
              <a:t>Another ancient custom that might shed light on the relationship permitted a woman to be adopted as a man’s sister upon their marriage to give her greater legal and social status (see </a:t>
            </a:r>
            <a:r>
              <a:rPr lang="en-US" sz="1200" i="1" dirty="0" err="1"/>
              <a:t>Encyclopaedia</a:t>
            </a:r>
            <a:r>
              <a:rPr lang="en-US" sz="1200" i="1" dirty="0"/>
              <a:t> </a:t>
            </a:r>
            <a:r>
              <a:rPr lang="en-US" sz="1200" i="1" dirty="0" err="1"/>
              <a:t>Judaica,</a:t>
            </a:r>
            <a:r>
              <a:rPr lang="en-US" sz="1200" dirty="0" err="1"/>
              <a:t>s.v</a:t>
            </a:r>
            <a:r>
              <a:rPr lang="en-US" sz="1200" dirty="0"/>
              <a:t>. “Sarah,” 14:866).</a:t>
            </a:r>
          </a:p>
          <a:p>
            <a:r>
              <a:rPr lang="en-US" sz="1200" dirty="0"/>
              <a:t>Even though Abraham was correct in calling her his sister, he did deceive the Egyptians. How can this action be justified? The answer is very simple. His action was justified because God told him to do it (see Abraham 2:22–25). Old Testament Institute manual </a:t>
            </a:r>
          </a:p>
        </p:txBody>
      </p:sp>
      <p:pic>
        <p:nvPicPr>
          <p:cNvPr id="3074" name="Picture 2" descr="Abraham’s lineage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768" y="-13447"/>
            <a:ext cx="5612232" cy="2407024"/>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Up Arrow 4"/>
          <p:cNvSpPr/>
          <p:nvPr/>
        </p:nvSpPr>
        <p:spPr>
          <a:xfrm rot="242211" flipH="1">
            <a:off x="7247760" y="2111712"/>
            <a:ext cx="4276247" cy="1039556"/>
          </a:xfrm>
          <a:prstGeom prst="curvedUpArrow">
            <a:avLst>
              <a:gd name="adj1" fmla="val 25000"/>
              <a:gd name="adj2" fmla="val 6173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6579768" y="3462486"/>
            <a:ext cx="5612232" cy="2123658"/>
          </a:xfrm>
          <a:prstGeom prst="rect">
            <a:avLst/>
          </a:prstGeom>
          <a:ln>
            <a:solidFill>
              <a:schemeClr val="tx1"/>
            </a:solidFill>
          </a:ln>
        </p:spPr>
        <p:txBody>
          <a:bodyPr wrap="square">
            <a:spAutoFit/>
          </a:bodyPr>
          <a:lstStyle/>
          <a:p>
            <a:pPr fontAlgn="base"/>
            <a:r>
              <a:rPr lang="en-US" sz="1200" b="1" dirty="0"/>
              <a:t>Lineage:</a:t>
            </a:r>
          </a:p>
          <a:p>
            <a:pPr fontAlgn="base"/>
            <a:r>
              <a:rPr lang="en-US" sz="1200" dirty="0"/>
              <a:t>Elder David A. Bednar of the Quorum of the Twelve Apostles explained when we accepted the responsibility to be part of Abraham’s posterity:</a:t>
            </a:r>
          </a:p>
          <a:p>
            <a:pPr fontAlgn="base"/>
            <a:r>
              <a:rPr lang="en-US" sz="1200" dirty="0"/>
              <a:t>“We were foreordained in the premortal existence to the blessings associated with birth through a particular lineage, even the chosen lineage of Abraham—not because we are better, not because we are more special, but because we have particular responsibilities that we covenanted we would fulfill. Therefore we came to the earth through a lineage with the birthright blessing of the priesthood. Every man who holds the priesthood was foreordained to that very responsibility in the premortal existence” (“Teach Them to Understand” [Brigham Young University–Idaho Education Week devotional, June 4, 1998];byui.edu).</a:t>
            </a:r>
            <a:endParaRPr lang="en-US" sz="1200" b="0" i="0" dirty="0">
              <a:effectLst/>
            </a:endParaRPr>
          </a:p>
        </p:txBody>
      </p:sp>
    </p:spTree>
    <p:extLst>
      <p:ext uri="{BB962C8B-B14F-4D97-AF65-F5344CB8AC3E}">
        <p14:creationId xmlns:p14="http://schemas.microsoft.com/office/powerpoint/2010/main" val="2109934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308324"/>
          </a:xfrm>
          <a:prstGeom prst="rect">
            <a:avLst/>
          </a:prstGeom>
          <a:ln>
            <a:solidFill>
              <a:schemeClr val="tx1"/>
            </a:solidFill>
          </a:ln>
        </p:spPr>
        <p:txBody>
          <a:bodyPr>
            <a:spAutoFit/>
          </a:bodyPr>
          <a:lstStyle/>
          <a:p>
            <a:r>
              <a:rPr lang="en-US" sz="1200" b="1" dirty="0"/>
              <a:t>Sarai as a sister:</a:t>
            </a:r>
          </a:p>
          <a:p>
            <a:r>
              <a:rPr lang="en-US" sz="1200" dirty="0"/>
              <a:t>“Sarai was instructed to tell the Egyptians that she was Abraham’s sister. It was a test of her faith, just as it was undoubtedly a difficult experience for Abraham. Whatever the Lord commands a person to do is right and must be obeyed (see </a:t>
            </a:r>
            <a:r>
              <a:rPr lang="en-US" sz="1200" i="1" dirty="0"/>
              <a:t>Teachings of the Prophet Joseph Smith,</a:t>
            </a:r>
            <a:r>
              <a:rPr lang="en-US" sz="1200" dirty="0"/>
              <a:t> 256). Abraham and Sarai understood this principle and passed the divine test the Lord had put before them. Elder Mark E. Petersen [of the Quorum of the Twelve Apostles] wrote: ‘To protect himself, Abraham had told Pharaoh that [Sarai] was his sister, which of course she was. Had he divulged that she was his wife, he might have been slain. But as his sister, Pharaoh was willing to buy her at a good price’ (</a:t>
            </a:r>
            <a:r>
              <a:rPr lang="en-US" sz="1200" i="1" dirty="0"/>
              <a:t>Abraham, Friend of God</a:t>
            </a:r>
            <a:r>
              <a:rPr lang="en-US" sz="1200" dirty="0"/>
              <a:t> [1979], 69; see also Genesis 20:12; for further discussion of this, see S. Kent Brown, “Biblical Egypt: Land of Refuge, Land of Bondage,”</a:t>
            </a:r>
            <a:r>
              <a:rPr lang="en-US" sz="1200" i="1" dirty="0"/>
              <a:t> Ensign,</a:t>
            </a:r>
            <a:r>
              <a:rPr lang="en-US" sz="1200" dirty="0"/>
              <a:t> Sept. 1980, pp. 45, 47)” (</a:t>
            </a:r>
            <a:r>
              <a:rPr lang="en-US" sz="1200" i="1" dirty="0"/>
              <a:t>The Pearl of Great Price Student Manual</a:t>
            </a:r>
            <a:r>
              <a:rPr lang="en-US" sz="1200" dirty="0"/>
              <a:t> [Church Educational System manual, 2000], 35).</a:t>
            </a:r>
          </a:p>
        </p:txBody>
      </p:sp>
      <p:sp>
        <p:nvSpPr>
          <p:cNvPr id="3" name="Rectangle 2"/>
          <p:cNvSpPr/>
          <p:nvPr/>
        </p:nvSpPr>
        <p:spPr>
          <a:xfrm>
            <a:off x="6096000" y="0"/>
            <a:ext cx="6096000" cy="2308324"/>
          </a:xfrm>
          <a:prstGeom prst="rect">
            <a:avLst/>
          </a:prstGeom>
          <a:ln>
            <a:solidFill>
              <a:schemeClr val="tx1"/>
            </a:solidFill>
          </a:ln>
        </p:spPr>
        <p:txBody>
          <a:bodyPr>
            <a:spAutoFit/>
          </a:bodyPr>
          <a:lstStyle/>
          <a:p>
            <a:pPr fontAlgn="base"/>
            <a:r>
              <a:rPr lang="en-US" sz="1200" b="1" dirty="0">
                <a:latin typeface="Calibri" panose="020F0502020204030204" pitchFamily="34" charset="0"/>
              </a:rPr>
              <a:t>Name Change:</a:t>
            </a:r>
          </a:p>
          <a:p>
            <a:pPr fontAlgn="base"/>
            <a:r>
              <a:rPr lang="en-US" sz="1200" dirty="0">
                <a:latin typeface="Calibri" panose="020F0502020204030204" pitchFamily="34" charset="0"/>
              </a:rPr>
              <a:t>In Genesis 12, Abraham and Sarah are still called Abram and Sarai. But later, when the Lord formalized His covenant with Abram and Sarai, they received new names.</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Genesis 17:5 records that Abram’s name was changed to </a:t>
            </a:r>
            <a:r>
              <a:rPr lang="en-US" sz="1200" i="1" dirty="0">
                <a:latin typeface="Calibri" panose="020F0502020204030204" pitchFamily="34" charset="0"/>
              </a:rPr>
              <a:t>Abraham. Ab</a:t>
            </a:r>
            <a:r>
              <a:rPr lang="en-US" sz="1200" dirty="0">
                <a:latin typeface="Calibri" panose="020F0502020204030204" pitchFamily="34" charset="0"/>
              </a:rPr>
              <a:t> means “father.” </a:t>
            </a:r>
            <a:r>
              <a:rPr lang="en-US" sz="1200" i="1" dirty="0">
                <a:latin typeface="Calibri" panose="020F0502020204030204" pitchFamily="34" charset="0"/>
              </a:rPr>
              <a:t>Rah</a:t>
            </a:r>
            <a:r>
              <a:rPr lang="en-US" sz="1200" dirty="0">
                <a:latin typeface="Calibri" panose="020F0502020204030204" pitchFamily="34" charset="0"/>
              </a:rPr>
              <a:t> means “exalted.” </a:t>
            </a:r>
            <a:r>
              <a:rPr lang="en-US" sz="1200" i="1" dirty="0">
                <a:latin typeface="Calibri" panose="020F0502020204030204" pitchFamily="34" charset="0"/>
              </a:rPr>
              <a:t>Am</a:t>
            </a:r>
            <a:r>
              <a:rPr lang="en-US" sz="1200" dirty="0">
                <a:latin typeface="Calibri" panose="020F0502020204030204" pitchFamily="34" charset="0"/>
              </a:rPr>
              <a:t> means “nations.” Thus, </a:t>
            </a:r>
            <a:r>
              <a:rPr lang="en-US" sz="1200" i="1" dirty="0">
                <a:latin typeface="Calibri" panose="020F0502020204030204" pitchFamily="34" charset="0"/>
              </a:rPr>
              <a:t>Abraham</a:t>
            </a:r>
            <a:r>
              <a:rPr lang="en-US" sz="1200" dirty="0">
                <a:latin typeface="Calibri" panose="020F0502020204030204" pitchFamily="34" charset="0"/>
              </a:rPr>
              <a:t> symbolizes the covenant by which Abraham would become an exalted father of nations or a god (see D&amp;C 132:37).</a:t>
            </a:r>
          </a:p>
          <a:p>
            <a:pPr fontAlgn="base"/>
            <a:endParaRPr lang="en-US" sz="1200" dirty="0">
              <a:latin typeface="Calibri" panose="020F0502020204030204" pitchFamily="34" charset="0"/>
            </a:endParaRPr>
          </a:p>
          <a:p>
            <a:pPr fontAlgn="base"/>
            <a:r>
              <a:rPr lang="en-US" sz="1200" i="1" dirty="0">
                <a:latin typeface="Calibri" panose="020F0502020204030204" pitchFamily="34" charset="0"/>
              </a:rPr>
              <a:t>Sarai,</a:t>
            </a:r>
            <a:r>
              <a:rPr lang="en-US" sz="1200" dirty="0">
                <a:latin typeface="Calibri" panose="020F0502020204030204" pitchFamily="34" charset="0"/>
              </a:rPr>
              <a:t> which possibly means “contentions,” was changed to </a:t>
            </a:r>
            <a:r>
              <a:rPr lang="en-US" sz="1200" i="1" dirty="0">
                <a:latin typeface="Calibri" panose="020F0502020204030204" pitchFamily="34" charset="0"/>
              </a:rPr>
              <a:t>Sarah,</a:t>
            </a:r>
            <a:r>
              <a:rPr lang="en-US" sz="1200" dirty="0">
                <a:latin typeface="Calibri" panose="020F0502020204030204" pitchFamily="34" charset="0"/>
              </a:rPr>
              <a:t> which means “princess” (see Genesis 17:15) and also indicates Sarah’s future eternal role and exaltation (see Bible Dictionary, “Sarah or Sarai”). Accompanying Sarah’s new name was a blessing that her posterity would be great and that kings would descend from her (see Genesis 17:16).</a:t>
            </a:r>
            <a:endParaRPr lang="en-US" sz="1200" b="0" i="0" dirty="0">
              <a:effectLst/>
              <a:latin typeface="Calibri" panose="020F0502020204030204" pitchFamily="34" charset="0"/>
            </a:endParaRPr>
          </a:p>
        </p:txBody>
      </p:sp>
      <p:sp>
        <p:nvSpPr>
          <p:cNvPr id="5" name="TextBox 4">
            <a:extLst>
              <a:ext uri="{FF2B5EF4-FFF2-40B4-BE49-F238E27FC236}">
                <a16:creationId xmlns:a16="http://schemas.microsoft.com/office/drawing/2014/main" id="{B3B313F9-2DF1-3F46-4889-B10832BF8079}"/>
              </a:ext>
            </a:extLst>
          </p:cNvPr>
          <p:cNvSpPr txBox="1"/>
          <p:nvPr/>
        </p:nvSpPr>
        <p:spPr>
          <a:xfrm>
            <a:off x="-9525" y="2308324"/>
            <a:ext cx="6115050" cy="3539430"/>
          </a:xfrm>
          <a:prstGeom prst="rect">
            <a:avLst/>
          </a:prstGeom>
          <a:noFill/>
          <a:ln>
            <a:solidFill>
              <a:schemeClr val="tx1"/>
            </a:solidFill>
          </a:ln>
        </p:spPr>
        <p:txBody>
          <a:bodyPr wrap="square">
            <a:spAutoFit/>
          </a:bodyPr>
          <a:lstStyle/>
          <a:p>
            <a:pPr algn="l" fontAlgn="base">
              <a:spcAft>
                <a:spcPts val="1200"/>
              </a:spcAft>
              <a:buNone/>
            </a:pPr>
            <a:r>
              <a:rPr lang="en-US" sz="1400" b="1" i="0" dirty="0">
                <a:effectLst/>
              </a:rPr>
              <a:t>The covenant God made with Abraham </a:t>
            </a:r>
            <a:r>
              <a:rPr lang="en-US" sz="1400" b="0" i="0" dirty="0">
                <a:effectLst/>
              </a:rPr>
              <a:t>and later reaffirmed with Isaac and Jacob is of transcendent significance. It contained several promises, including:</a:t>
            </a:r>
          </a:p>
          <a:p>
            <a:pPr algn="l" fontAlgn="base">
              <a:spcAft>
                <a:spcPts val="1200"/>
              </a:spcAft>
              <a:buFont typeface="Arial" panose="020B0604020202020204" pitchFamily="34" charset="0"/>
              <a:buChar char="•"/>
            </a:pPr>
            <a:r>
              <a:rPr lang="en-US" sz="1400" b="0" i="0" dirty="0">
                <a:effectLst/>
              </a:rPr>
              <a:t>Jesus the Christ would be born through Abraham’s lineage.</a:t>
            </a:r>
          </a:p>
          <a:p>
            <a:pPr algn="l" fontAlgn="base">
              <a:spcAft>
                <a:spcPts val="1200"/>
              </a:spcAft>
              <a:buFont typeface="Arial" panose="020B0604020202020204" pitchFamily="34" charset="0"/>
              <a:buChar char="•"/>
            </a:pPr>
            <a:r>
              <a:rPr lang="en-US" sz="1400" b="0" i="0" dirty="0">
                <a:effectLst/>
              </a:rPr>
              <a:t>Abraham’s posterity would be numerous, entitled to an eternal increase, and also entitled to bear the priesthood.</a:t>
            </a:r>
          </a:p>
          <a:p>
            <a:pPr algn="l" fontAlgn="base">
              <a:spcAft>
                <a:spcPts val="1200"/>
              </a:spcAft>
              <a:buFont typeface="Arial" panose="020B0604020202020204" pitchFamily="34" charset="0"/>
              <a:buChar char="•"/>
            </a:pPr>
            <a:r>
              <a:rPr lang="en-US" sz="1400" b="0" i="0" dirty="0">
                <a:effectLst/>
              </a:rPr>
              <a:t>Abraham would become a father of many nations.</a:t>
            </a:r>
          </a:p>
          <a:p>
            <a:pPr algn="l" fontAlgn="base">
              <a:spcAft>
                <a:spcPts val="1200"/>
              </a:spcAft>
              <a:buFont typeface="Arial" panose="020B0604020202020204" pitchFamily="34" charset="0"/>
              <a:buChar char="•"/>
            </a:pPr>
            <a:r>
              <a:rPr lang="en-US" sz="1400" b="0" i="0" dirty="0">
                <a:effectLst/>
              </a:rPr>
              <a:t>Certain lands would be inherited by his posterity.</a:t>
            </a:r>
          </a:p>
          <a:p>
            <a:pPr algn="l" fontAlgn="base">
              <a:spcAft>
                <a:spcPts val="1200"/>
              </a:spcAft>
              <a:buFont typeface="Arial" panose="020B0604020202020204" pitchFamily="34" charset="0"/>
              <a:buChar char="•"/>
            </a:pPr>
            <a:r>
              <a:rPr lang="en-US" sz="1400" b="0" i="0" dirty="0">
                <a:effectLst/>
              </a:rPr>
              <a:t>All nations of the earth would be blessed by his seed.</a:t>
            </a:r>
          </a:p>
          <a:p>
            <a:pPr algn="l" fontAlgn="base">
              <a:spcAft>
                <a:spcPts val="1200"/>
              </a:spcAft>
              <a:buFont typeface="Arial" panose="020B0604020202020204" pitchFamily="34" charset="0"/>
              <a:buChar char="•"/>
            </a:pPr>
            <a:r>
              <a:rPr lang="en-US" sz="1400" b="0" i="0" dirty="0">
                <a:effectLst/>
              </a:rPr>
              <a:t>And that covenant would be everlasting—even through “a thousand generations.”</a:t>
            </a:r>
          </a:p>
          <a:p>
            <a:pPr algn="l" fontAlgn="base">
              <a:spcAft>
                <a:spcPts val="1200"/>
              </a:spcAft>
              <a:buNone/>
            </a:pPr>
            <a:r>
              <a:rPr lang="en-US" sz="1400" b="0" i="0" dirty="0">
                <a:effectLst/>
              </a:rPr>
              <a:t>President Russell M. Nelson (“</a:t>
            </a:r>
            <a:r>
              <a:rPr lang="en-US" sz="1400" b="0" i="0" u="none" strike="noStrike" dirty="0">
                <a:effectLst/>
              </a:rPr>
              <a:t>Covenants</a:t>
            </a:r>
            <a:r>
              <a:rPr lang="en-US" sz="1400" b="0" i="0" dirty="0">
                <a:effectLst/>
              </a:rPr>
              <a:t>,” </a:t>
            </a:r>
            <a:r>
              <a:rPr lang="en-US" sz="1400" b="0" i="1" dirty="0">
                <a:effectLst/>
              </a:rPr>
              <a:t>Ensign</a:t>
            </a:r>
            <a:r>
              <a:rPr lang="en-US" sz="1400" b="0" i="0" dirty="0">
                <a:effectLst/>
              </a:rPr>
              <a:t> or </a:t>
            </a:r>
            <a:r>
              <a:rPr lang="en-US" sz="1400" b="0" i="1" dirty="0">
                <a:effectLst/>
              </a:rPr>
              <a:t>Liahona</a:t>
            </a:r>
            <a:r>
              <a:rPr lang="en-US" sz="1400" b="0" i="0" dirty="0">
                <a:effectLst/>
              </a:rPr>
              <a:t>, Nov. 2011, 87)</a:t>
            </a:r>
          </a:p>
        </p:txBody>
      </p:sp>
      <p:sp>
        <p:nvSpPr>
          <p:cNvPr id="7" name="TextBox 6">
            <a:extLst>
              <a:ext uri="{FF2B5EF4-FFF2-40B4-BE49-F238E27FC236}">
                <a16:creationId xmlns:a16="http://schemas.microsoft.com/office/drawing/2014/main" id="{7DE2DDFA-A6D7-6FA9-0A64-17290CF287D1}"/>
              </a:ext>
            </a:extLst>
          </p:cNvPr>
          <p:cNvSpPr txBox="1"/>
          <p:nvPr/>
        </p:nvSpPr>
        <p:spPr>
          <a:xfrm>
            <a:off x="6105525" y="2308324"/>
            <a:ext cx="6129336" cy="1384995"/>
          </a:xfrm>
          <a:prstGeom prst="rect">
            <a:avLst/>
          </a:prstGeom>
          <a:noFill/>
          <a:ln>
            <a:solidFill>
              <a:schemeClr val="tx1"/>
            </a:solidFill>
          </a:ln>
        </p:spPr>
        <p:txBody>
          <a:bodyPr wrap="square">
            <a:spAutoFit/>
          </a:bodyPr>
          <a:lstStyle/>
          <a:p>
            <a:r>
              <a:rPr lang="en-US" sz="1400" b="0" i="0" dirty="0">
                <a:effectLst/>
              </a:rPr>
              <a:t>Adam and Eve, Noah and his wife, Abraham and Sarah, Lehi and Sariah, and all other devoted disciples of Jesus Christ—since the world was created—have made the </a:t>
            </a:r>
            <a:r>
              <a:rPr lang="en-US" sz="1400" b="0" i="1" dirty="0">
                <a:effectLst/>
              </a:rPr>
              <a:t>same</a:t>
            </a:r>
            <a:r>
              <a:rPr lang="en-US" sz="1400" b="0" i="0" dirty="0">
                <a:effectLst/>
              </a:rPr>
              <a:t> covenants with God. They have received the </a:t>
            </a:r>
            <a:r>
              <a:rPr lang="en-US" sz="1400" b="0" i="1" dirty="0">
                <a:effectLst/>
              </a:rPr>
              <a:t>same</a:t>
            </a:r>
            <a:r>
              <a:rPr lang="en-US" sz="1400" b="0" i="0" dirty="0">
                <a:effectLst/>
              </a:rPr>
              <a:t> ordinances that we as members of the Lord’s restored Church today have made: those covenants that we receive at baptism and in the temple. President Russell M. Nelson (“</a:t>
            </a:r>
            <a:r>
              <a:rPr lang="en-US" sz="1400" b="0" i="0" u="none" strike="noStrike" dirty="0">
                <a:effectLst/>
              </a:rPr>
              <a:t>Come, Follow Me</a:t>
            </a:r>
            <a:r>
              <a:rPr lang="en-US" sz="1400" b="0" i="0" dirty="0">
                <a:effectLst/>
              </a:rPr>
              <a:t>,” </a:t>
            </a:r>
            <a:r>
              <a:rPr lang="en-US" sz="1400" b="0" i="1" dirty="0">
                <a:effectLst/>
              </a:rPr>
              <a:t>Ensign</a:t>
            </a:r>
            <a:r>
              <a:rPr lang="en-US" sz="1400" b="0" i="0" dirty="0">
                <a:effectLst/>
              </a:rPr>
              <a:t> or </a:t>
            </a:r>
            <a:r>
              <a:rPr lang="en-US" sz="1400" b="0" i="1" dirty="0">
                <a:effectLst/>
              </a:rPr>
              <a:t>Liahona</a:t>
            </a:r>
            <a:r>
              <a:rPr lang="en-US" sz="1400" b="0" i="0" dirty="0">
                <a:effectLst/>
              </a:rPr>
              <a:t>, May 2019, 89)</a:t>
            </a:r>
            <a:endParaRPr lang="en-US" sz="1400" dirty="0"/>
          </a:p>
        </p:txBody>
      </p:sp>
    </p:spTree>
    <p:extLst>
      <p:ext uri="{BB962C8B-B14F-4D97-AF65-F5344CB8AC3E}">
        <p14:creationId xmlns:p14="http://schemas.microsoft.com/office/powerpoint/2010/main" val="285030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91C74-4DE7-DBF9-E9D7-6A09C79690B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7139C07-2648-1D9D-B63E-7654167FC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53447E7-8ECF-B821-84B5-1479071F3BF6}"/>
              </a:ext>
            </a:extLst>
          </p:cNvPr>
          <p:cNvSpPr txBox="1"/>
          <p:nvPr/>
        </p:nvSpPr>
        <p:spPr>
          <a:xfrm>
            <a:off x="174811" y="0"/>
            <a:ext cx="12546106" cy="769441"/>
          </a:xfrm>
          <a:prstGeom prst="rect">
            <a:avLst/>
          </a:prstGeom>
          <a:noFill/>
        </p:spPr>
        <p:txBody>
          <a:bodyPr wrap="square" rtlCol="0">
            <a:spAutoFit/>
          </a:bodyPr>
          <a:lstStyle/>
          <a:p>
            <a:pPr algn="ctr"/>
            <a:r>
              <a:rPr lang="en-US" sz="4400" dirty="0">
                <a:solidFill>
                  <a:schemeClr val="bg1"/>
                </a:solidFill>
                <a:latin typeface="Anabelle Script " panose="02000000000000000000" pitchFamily="50" charset="0"/>
              </a:rPr>
              <a:t>What is the Abrahamic Covenant?</a:t>
            </a:r>
          </a:p>
        </p:txBody>
      </p:sp>
      <p:sp>
        <p:nvSpPr>
          <p:cNvPr id="10" name="TextBox 9">
            <a:extLst>
              <a:ext uri="{FF2B5EF4-FFF2-40B4-BE49-F238E27FC236}">
                <a16:creationId xmlns:a16="http://schemas.microsoft.com/office/drawing/2014/main" id="{89396F7E-1602-2490-C78B-9E45142DDFA8}"/>
              </a:ext>
            </a:extLst>
          </p:cNvPr>
          <p:cNvSpPr txBox="1"/>
          <p:nvPr/>
        </p:nvSpPr>
        <p:spPr>
          <a:xfrm>
            <a:off x="655704" y="993376"/>
            <a:ext cx="3710840" cy="1015663"/>
          </a:xfrm>
          <a:prstGeom prst="rect">
            <a:avLst/>
          </a:prstGeom>
          <a:noFill/>
        </p:spPr>
        <p:txBody>
          <a:bodyPr wrap="square">
            <a:spAutoFit/>
          </a:bodyPr>
          <a:lstStyle/>
          <a:p>
            <a:r>
              <a:rPr lang="en-US" sz="2000" b="0" i="0" dirty="0">
                <a:solidFill>
                  <a:schemeClr val="bg1"/>
                </a:solidFill>
                <a:effectLst/>
              </a:rPr>
              <a:t>Abraham desired “the blessings of the fathers” and to be a “follower of righteousness”</a:t>
            </a:r>
            <a:endParaRPr lang="en-US" sz="2000" dirty="0">
              <a:solidFill>
                <a:schemeClr val="bg1"/>
              </a:solidFill>
            </a:endParaRPr>
          </a:p>
        </p:txBody>
      </p:sp>
      <p:sp>
        <p:nvSpPr>
          <p:cNvPr id="13" name="Rectangle 12">
            <a:extLst>
              <a:ext uri="{FF2B5EF4-FFF2-40B4-BE49-F238E27FC236}">
                <a16:creationId xmlns:a16="http://schemas.microsoft.com/office/drawing/2014/main" id="{F7AF4B3B-8801-62CD-BDA0-7A620835E553}"/>
              </a:ext>
            </a:extLst>
          </p:cNvPr>
          <p:cNvSpPr/>
          <p:nvPr/>
        </p:nvSpPr>
        <p:spPr>
          <a:xfrm>
            <a:off x="171536" y="6423898"/>
            <a:ext cx="1736437" cy="369332"/>
          </a:xfrm>
          <a:prstGeom prst="rect">
            <a:avLst/>
          </a:prstGeom>
        </p:spPr>
        <p:txBody>
          <a:bodyPr wrap="none">
            <a:spAutoFit/>
          </a:bodyPr>
          <a:lstStyle/>
          <a:p>
            <a:r>
              <a:rPr lang="en-US" b="0" i="0" dirty="0">
                <a:solidFill>
                  <a:schemeClr val="bg1"/>
                </a:solidFill>
                <a:effectLst/>
                <a:latin typeface="Calibri" panose="020F0502020204030204" pitchFamily="34" charset="0"/>
              </a:rPr>
              <a:t>Abraham </a:t>
            </a:r>
            <a:r>
              <a:rPr lang="en-US" dirty="0">
                <a:solidFill>
                  <a:schemeClr val="bg1"/>
                </a:solidFill>
                <a:latin typeface="Calibri" panose="020F0502020204030204" pitchFamily="34" charset="0"/>
              </a:rPr>
              <a:t>1</a:t>
            </a:r>
            <a:r>
              <a:rPr lang="en-US" b="0" i="0" dirty="0">
                <a:solidFill>
                  <a:schemeClr val="bg1"/>
                </a:solidFill>
                <a:effectLst/>
                <a:latin typeface="Calibri" panose="020F0502020204030204" pitchFamily="34" charset="0"/>
              </a:rPr>
              <a:t>:2, 18</a:t>
            </a:r>
            <a:endParaRPr lang="en-US" dirty="0">
              <a:solidFill>
                <a:schemeClr val="bg1"/>
              </a:solidFill>
            </a:endParaRPr>
          </a:p>
        </p:txBody>
      </p:sp>
      <p:pic>
        <p:nvPicPr>
          <p:cNvPr id="15" name="Picture 14">
            <a:extLst>
              <a:ext uri="{FF2B5EF4-FFF2-40B4-BE49-F238E27FC236}">
                <a16:creationId xmlns:a16="http://schemas.microsoft.com/office/drawing/2014/main" id="{66B6AC00-74CB-D120-F955-6AA69E40A723}"/>
              </a:ext>
            </a:extLst>
          </p:cNvPr>
          <p:cNvPicPr>
            <a:picLocks noChangeAspect="1"/>
          </p:cNvPicPr>
          <p:nvPr/>
        </p:nvPicPr>
        <p:blipFill>
          <a:blip r:embed="rId3"/>
          <a:stretch>
            <a:fillRect/>
          </a:stretch>
        </p:blipFill>
        <p:spPr>
          <a:xfrm>
            <a:off x="744409" y="2397554"/>
            <a:ext cx="2772162" cy="3715268"/>
          </a:xfrm>
          <a:prstGeom prst="rect">
            <a:avLst/>
          </a:prstGeom>
        </p:spPr>
      </p:pic>
      <p:sp>
        <p:nvSpPr>
          <p:cNvPr id="17" name="TextBox 16">
            <a:extLst>
              <a:ext uri="{FF2B5EF4-FFF2-40B4-BE49-F238E27FC236}">
                <a16:creationId xmlns:a16="http://schemas.microsoft.com/office/drawing/2014/main" id="{FB67C949-FACD-6942-17A6-2697F8492D71}"/>
              </a:ext>
            </a:extLst>
          </p:cNvPr>
          <p:cNvSpPr txBox="1"/>
          <p:nvPr/>
        </p:nvSpPr>
        <p:spPr>
          <a:xfrm>
            <a:off x="4876799" y="951398"/>
            <a:ext cx="6358812" cy="5724644"/>
          </a:xfrm>
          <a:prstGeom prst="rect">
            <a:avLst/>
          </a:prstGeom>
          <a:noFill/>
        </p:spPr>
        <p:txBody>
          <a:bodyPr wrap="square">
            <a:spAutoFit/>
          </a:bodyPr>
          <a:lstStyle/>
          <a:p>
            <a:pPr algn="l" fontAlgn="base">
              <a:spcAft>
                <a:spcPts val="1200"/>
              </a:spcAft>
            </a:pPr>
            <a:r>
              <a:rPr lang="en-US" b="0" i="0" dirty="0">
                <a:solidFill>
                  <a:schemeClr val="bg1"/>
                </a:solidFill>
                <a:effectLst/>
              </a:rPr>
              <a:t>Abraham made </a:t>
            </a:r>
            <a:r>
              <a:rPr lang="en-US" b="0" i="0" u="none" strike="noStrike" dirty="0">
                <a:solidFill>
                  <a:schemeClr val="bg1"/>
                </a:solidFill>
                <a:effectLst/>
              </a:rPr>
              <a:t>covenants</a:t>
            </a:r>
            <a:r>
              <a:rPr lang="en-US" b="0" i="0" dirty="0">
                <a:solidFill>
                  <a:schemeClr val="bg1"/>
                </a:solidFill>
                <a:effectLst/>
              </a:rPr>
              <a:t> with God when he received the </a:t>
            </a:r>
            <a:r>
              <a:rPr lang="en-US" b="0" i="0" u="none" strike="noStrike" dirty="0">
                <a:solidFill>
                  <a:schemeClr val="bg1"/>
                </a:solidFill>
                <a:effectLst/>
              </a:rPr>
              <a:t>gospel</a:t>
            </a:r>
            <a:r>
              <a:rPr lang="en-US" b="0" i="0" dirty="0">
                <a:solidFill>
                  <a:schemeClr val="bg1"/>
                </a:solidFill>
                <a:effectLst/>
              </a:rPr>
              <a:t>, when he was ordained a high priest, and when he entered into celestial </a:t>
            </a:r>
            <a:r>
              <a:rPr lang="en-US" b="0" i="0" u="none" strike="noStrike" dirty="0">
                <a:solidFill>
                  <a:schemeClr val="bg1"/>
                </a:solidFill>
                <a:effectLst/>
              </a:rPr>
              <a:t>marriage</a:t>
            </a:r>
            <a:r>
              <a:rPr lang="en-US" b="0" i="0" dirty="0">
                <a:solidFill>
                  <a:schemeClr val="bg1"/>
                </a:solidFill>
                <a:effectLst/>
              </a:rPr>
              <a:t>. In these covenants, God promised great blessings to Abraham and his family. These blessings, which extend to all of Abraham’s seed, are called the Abrahamic covenant.</a:t>
            </a:r>
          </a:p>
          <a:p>
            <a:pPr algn="l" fontAlgn="base">
              <a:spcAft>
                <a:spcPts val="1200"/>
              </a:spcAft>
            </a:pPr>
            <a:r>
              <a:rPr lang="en-US" b="0" i="0" dirty="0">
                <a:solidFill>
                  <a:schemeClr val="bg1"/>
                </a:solidFill>
                <a:effectLst/>
              </a:rPr>
              <a:t>Among the promises made to Abraham were the following:</a:t>
            </a:r>
          </a:p>
          <a:p>
            <a:pPr algn="l" fontAlgn="base">
              <a:spcAft>
                <a:spcPts val="1200"/>
              </a:spcAft>
            </a:pPr>
            <a:r>
              <a:rPr lang="en-US" b="0" i="0" dirty="0">
                <a:solidFill>
                  <a:schemeClr val="bg1"/>
                </a:solidFill>
                <a:effectLst/>
              </a:rPr>
              <a:t>His posterity would be numerous.</a:t>
            </a:r>
          </a:p>
          <a:p>
            <a:pPr algn="l" fontAlgn="base">
              <a:spcAft>
                <a:spcPts val="1200"/>
              </a:spcAft>
            </a:pPr>
            <a:r>
              <a:rPr lang="en-US" b="0" i="0" dirty="0">
                <a:solidFill>
                  <a:schemeClr val="bg1"/>
                </a:solidFill>
                <a:effectLst/>
              </a:rPr>
              <a:t>His seed, or descendants, would receive the gospel and bear the </a:t>
            </a:r>
            <a:r>
              <a:rPr lang="en-US" b="0" i="0" u="none" strike="noStrike" dirty="0">
                <a:solidFill>
                  <a:schemeClr val="bg1"/>
                </a:solidFill>
                <a:effectLst/>
              </a:rPr>
              <a:t>priesthood</a:t>
            </a:r>
            <a:r>
              <a:rPr lang="en-US" b="0" i="0" dirty="0">
                <a:solidFill>
                  <a:schemeClr val="bg1"/>
                </a:solidFill>
                <a:effectLst/>
              </a:rPr>
              <a:t>.</a:t>
            </a:r>
          </a:p>
          <a:p>
            <a:pPr algn="l" fontAlgn="base">
              <a:spcAft>
                <a:spcPts val="1200"/>
              </a:spcAft>
            </a:pPr>
            <a:r>
              <a:rPr lang="en-US" b="0" i="0" dirty="0">
                <a:solidFill>
                  <a:schemeClr val="bg1"/>
                </a:solidFill>
                <a:effectLst/>
              </a:rPr>
              <a:t>Through the ministry of his seed, “all the families of the earth [would] be blessed, even with the blessings of the Gospel, which are the blessings of salvation, even of life eternal.”</a:t>
            </a:r>
          </a:p>
          <a:p>
            <a:pPr algn="l" fontAlgn="base">
              <a:spcAft>
                <a:spcPts val="1200"/>
              </a:spcAft>
            </a:pPr>
            <a:r>
              <a:rPr lang="en-US" b="0" i="0" dirty="0">
                <a:solidFill>
                  <a:schemeClr val="bg1"/>
                </a:solidFill>
                <a:effectLst/>
              </a:rPr>
              <a:t>A person can receive all the blessings of the Abrahamic covenant—even if he or she is not a literal descendant of Abraham—by obeying the laws and </a:t>
            </a:r>
            <a:r>
              <a:rPr lang="en-US" b="0" i="0" u="none" strike="noStrike" dirty="0">
                <a:solidFill>
                  <a:schemeClr val="bg1"/>
                </a:solidFill>
                <a:effectLst/>
              </a:rPr>
              <a:t>ordinances</a:t>
            </a:r>
            <a:r>
              <a:rPr lang="en-US" b="0" i="0" dirty="0">
                <a:solidFill>
                  <a:schemeClr val="bg1"/>
                </a:solidFill>
                <a:effectLst/>
              </a:rPr>
              <a:t> of the gospel.</a:t>
            </a:r>
            <a:r>
              <a:rPr lang="en-US" b="0" i="0" baseline="30000" dirty="0">
                <a:solidFill>
                  <a:schemeClr val="bg1"/>
                </a:solidFill>
                <a:effectLst/>
              </a:rPr>
              <a:t> </a:t>
            </a:r>
          </a:p>
          <a:p>
            <a:pPr algn="l" fontAlgn="base">
              <a:spcAft>
                <a:spcPts val="1200"/>
              </a:spcAft>
            </a:pPr>
            <a:r>
              <a:rPr lang="en-US" b="0" i="0" baseline="30000" dirty="0">
                <a:solidFill>
                  <a:schemeClr val="bg1"/>
                </a:solidFill>
                <a:effectLst/>
              </a:rPr>
              <a:t>Topics and Questions</a:t>
            </a:r>
            <a:endParaRPr lang="en-US" b="0" i="0" dirty="0">
              <a:solidFill>
                <a:schemeClr val="bg1"/>
              </a:solidFill>
              <a:effectLst/>
            </a:endParaRPr>
          </a:p>
        </p:txBody>
      </p:sp>
    </p:spTree>
    <p:extLst>
      <p:ext uri="{BB962C8B-B14F-4D97-AF65-F5344CB8AC3E}">
        <p14:creationId xmlns:p14="http://schemas.microsoft.com/office/powerpoint/2010/main" val="31024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The Abrahamic Covenant</a:t>
            </a:r>
          </a:p>
        </p:txBody>
      </p:sp>
      <p:sp>
        <p:nvSpPr>
          <p:cNvPr id="21" name="Rectangle 20"/>
          <p:cNvSpPr/>
          <p:nvPr/>
        </p:nvSpPr>
        <p:spPr>
          <a:xfrm>
            <a:off x="171536" y="6423898"/>
            <a:ext cx="1391791" cy="369332"/>
          </a:xfrm>
          <a:prstGeom prst="rect">
            <a:avLst/>
          </a:prstGeom>
        </p:spPr>
        <p:txBody>
          <a:bodyPr wrap="none">
            <a:spAutoFit/>
          </a:bodyPr>
          <a:lstStyle/>
          <a:p>
            <a:r>
              <a:rPr lang="en-US" b="0" i="0" dirty="0">
                <a:solidFill>
                  <a:schemeClr val="bg1"/>
                </a:solidFill>
                <a:effectLst/>
                <a:latin typeface="Calibri" panose="020F0502020204030204" pitchFamily="34" charset="0"/>
              </a:rPr>
              <a:t>Abraham 2:6</a:t>
            </a:r>
            <a:endParaRPr lang="en-US" dirty="0">
              <a:solidFill>
                <a:schemeClr val="bg1"/>
              </a:solidFill>
            </a:endParaRPr>
          </a:p>
        </p:txBody>
      </p:sp>
      <p:grpSp>
        <p:nvGrpSpPr>
          <p:cNvPr id="11" name="Group 18"/>
          <p:cNvGrpSpPr/>
          <p:nvPr/>
        </p:nvGrpSpPr>
        <p:grpSpPr>
          <a:xfrm>
            <a:off x="850392" y="1014934"/>
            <a:ext cx="10296244" cy="5148122"/>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512580" y="1253648"/>
            <a:ext cx="3822685" cy="951774"/>
            <a:chOff x="2157984" y="1407378"/>
            <a:chExt cx="3822685" cy="951774"/>
          </a:xfrm>
        </p:grpSpPr>
        <p:sp>
          <p:nvSpPr>
            <p:cNvPr id="3" name="Rectangle 2"/>
            <p:cNvSpPr/>
            <p:nvPr/>
          </p:nvSpPr>
          <p:spPr>
            <a:xfrm>
              <a:off x="2157984" y="1407378"/>
              <a:ext cx="3822685" cy="9517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157984" y="1498544"/>
              <a:ext cx="3822685" cy="769441"/>
            </a:xfrm>
            <a:prstGeom prst="rect">
              <a:avLst/>
            </a:prstGeom>
            <a:noFill/>
          </p:spPr>
          <p:txBody>
            <a:bodyPr wrap="square" rtlCol="0">
              <a:spAutoFit/>
            </a:bodyPr>
            <a:lstStyle/>
            <a:p>
              <a:r>
                <a:rPr lang="en-US" sz="4400" dirty="0"/>
                <a:t>Responsibilities</a:t>
              </a:r>
            </a:p>
          </p:txBody>
        </p:sp>
      </p:grpSp>
      <p:grpSp>
        <p:nvGrpSpPr>
          <p:cNvPr id="22" name="Group 21"/>
          <p:cNvGrpSpPr/>
          <p:nvPr/>
        </p:nvGrpSpPr>
        <p:grpSpPr>
          <a:xfrm>
            <a:off x="7057285" y="1212959"/>
            <a:ext cx="2763371" cy="951774"/>
            <a:chOff x="2157984" y="1407378"/>
            <a:chExt cx="4122818" cy="951774"/>
          </a:xfrm>
        </p:grpSpPr>
        <p:sp>
          <p:nvSpPr>
            <p:cNvPr id="23" name="Rectangle 22"/>
            <p:cNvSpPr/>
            <p:nvPr/>
          </p:nvSpPr>
          <p:spPr>
            <a:xfrm>
              <a:off x="2157984" y="1407378"/>
              <a:ext cx="3822685" cy="9517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458117" y="1498544"/>
              <a:ext cx="3822685" cy="769441"/>
            </a:xfrm>
            <a:prstGeom prst="rect">
              <a:avLst/>
            </a:prstGeom>
            <a:noFill/>
          </p:spPr>
          <p:txBody>
            <a:bodyPr wrap="square" rtlCol="0">
              <a:spAutoFit/>
            </a:bodyPr>
            <a:lstStyle/>
            <a:p>
              <a:r>
                <a:rPr lang="en-US" sz="4400" dirty="0"/>
                <a:t>Blessings</a:t>
              </a:r>
            </a:p>
          </p:txBody>
        </p:sp>
      </p:grpSp>
      <p:sp>
        <p:nvSpPr>
          <p:cNvPr id="2" name="Oval 1"/>
          <p:cNvSpPr/>
          <p:nvPr/>
        </p:nvSpPr>
        <p:spPr>
          <a:xfrm>
            <a:off x="1984358" y="978368"/>
            <a:ext cx="279740" cy="4298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31318" y="947987"/>
            <a:ext cx="279740" cy="4298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81990" y="911556"/>
            <a:ext cx="279740" cy="4298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30717" y="911556"/>
            <a:ext cx="279740" cy="4298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12580" y="2568782"/>
            <a:ext cx="4138508" cy="2554545"/>
          </a:xfrm>
          <a:prstGeom prst="rect">
            <a:avLst/>
          </a:prstGeom>
        </p:spPr>
        <p:txBody>
          <a:bodyPr wrap="square">
            <a:spAutoFit/>
          </a:bodyPr>
          <a:lstStyle/>
          <a:p>
            <a:r>
              <a:rPr lang="en-US" sz="3200" b="0" i="0" dirty="0">
                <a:solidFill>
                  <a:schemeClr val="bg1"/>
                </a:solidFill>
                <a:effectLst/>
                <a:latin typeface="Calibri" panose="020F0502020204030204" pitchFamily="34" charset="0"/>
              </a:rPr>
              <a:t> </a:t>
            </a:r>
            <a:r>
              <a:rPr lang="en-US" sz="3200" b="0" i="1" dirty="0">
                <a:solidFill>
                  <a:schemeClr val="bg1"/>
                </a:solidFill>
                <a:effectLst/>
                <a:latin typeface="Calibri" panose="020F0502020204030204" pitchFamily="34" charset="0"/>
              </a:rPr>
              <a:t>Be a minister of </a:t>
            </a:r>
            <a:r>
              <a:rPr lang="en-US" sz="3200" b="0" i="1" u="none" strike="noStrike" dirty="0">
                <a:solidFill>
                  <a:schemeClr val="bg1"/>
                </a:solidFill>
                <a:effectLst/>
                <a:latin typeface="Calibri" panose="020F0502020204030204" pitchFamily="34" charset="0"/>
              </a:rPr>
              <a:t>Jesus Christ</a:t>
            </a:r>
            <a:endParaRPr lang="en-US" sz="3200" i="1" dirty="0">
              <a:solidFill>
                <a:schemeClr val="bg1"/>
              </a:solidFill>
              <a:latin typeface="Calibri" panose="020F0502020204030204" pitchFamily="34" charset="0"/>
            </a:endParaRPr>
          </a:p>
          <a:p>
            <a:endParaRPr lang="en-US" sz="3200" i="1" dirty="0">
              <a:solidFill>
                <a:schemeClr val="bg1"/>
              </a:solidFill>
              <a:latin typeface="Calibri" panose="020F0502020204030204" pitchFamily="34" charset="0"/>
            </a:endParaRPr>
          </a:p>
          <a:p>
            <a:r>
              <a:rPr lang="en-US" sz="3200" i="1" dirty="0">
                <a:solidFill>
                  <a:schemeClr val="bg1"/>
                </a:solidFill>
                <a:latin typeface="Calibri" panose="020F0502020204030204" pitchFamily="34" charset="0"/>
              </a:rPr>
              <a:t>H</a:t>
            </a:r>
            <a:r>
              <a:rPr lang="en-US" sz="3200" b="0" i="1" dirty="0">
                <a:solidFill>
                  <a:schemeClr val="bg1"/>
                </a:solidFill>
                <a:effectLst/>
                <a:latin typeface="Calibri" panose="020F0502020204030204" pitchFamily="34" charset="0"/>
              </a:rPr>
              <a:t>earken to the Lord’s voice</a:t>
            </a:r>
            <a:endParaRPr lang="en-US" sz="3200" dirty="0">
              <a:solidFill>
                <a:schemeClr val="bg1"/>
              </a:solidFill>
            </a:endParaRPr>
          </a:p>
        </p:txBody>
      </p:sp>
      <p:sp>
        <p:nvSpPr>
          <p:cNvPr id="19" name="Rectangle 18"/>
          <p:cNvSpPr/>
          <p:nvPr/>
        </p:nvSpPr>
        <p:spPr>
          <a:xfrm>
            <a:off x="6785277" y="2659949"/>
            <a:ext cx="3508553" cy="1569660"/>
          </a:xfrm>
          <a:prstGeom prst="rect">
            <a:avLst/>
          </a:prstGeom>
        </p:spPr>
        <p:txBody>
          <a:bodyPr wrap="square">
            <a:spAutoFit/>
          </a:bodyPr>
          <a:lstStyle/>
          <a:p>
            <a:r>
              <a:rPr lang="en-US" sz="3200" b="0" i="1" dirty="0">
                <a:solidFill>
                  <a:schemeClr val="bg1"/>
                </a:solidFill>
                <a:effectLst/>
                <a:latin typeface="Calibri" panose="020F0502020204030204" pitchFamily="34" charset="0"/>
              </a:rPr>
              <a:t>Receive land for an everlasting possession.</a:t>
            </a:r>
            <a:endParaRPr lang="en-US" sz="3200" dirty="0">
              <a:solidFill>
                <a:schemeClr val="bg1"/>
              </a:solidFill>
            </a:endParaRPr>
          </a:p>
        </p:txBody>
      </p:sp>
    </p:spTree>
    <p:extLst>
      <p:ext uri="{BB962C8B-B14F-4D97-AF65-F5344CB8AC3E}">
        <p14:creationId xmlns:p14="http://schemas.microsoft.com/office/powerpoint/2010/main" val="14790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Abraham Moves</a:t>
            </a:r>
          </a:p>
        </p:txBody>
      </p:sp>
      <p:sp>
        <p:nvSpPr>
          <p:cNvPr id="2" name="Rectangle 1"/>
          <p:cNvSpPr/>
          <p:nvPr/>
        </p:nvSpPr>
        <p:spPr>
          <a:xfrm>
            <a:off x="4944931" y="1001750"/>
            <a:ext cx="4248009" cy="2246769"/>
          </a:xfrm>
          <a:prstGeom prst="rect">
            <a:avLst/>
          </a:prstGeom>
        </p:spPr>
        <p:txBody>
          <a:bodyPr wrap="square">
            <a:spAutoFit/>
          </a:bodyPr>
          <a:lstStyle/>
          <a:p>
            <a:r>
              <a:rPr lang="en-US" sz="2000" b="1" dirty="0">
                <a:solidFill>
                  <a:schemeClr val="bg1"/>
                </a:solidFill>
                <a:latin typeface="Calibri" panose="020F0502020204030204" pitchFamily="34" charset="0"/>
              </a:rPr>
              <a:t>Ur</a:t>
            </a:r>
            <a:r>
              <a:rPr lang="en-US" sz="2000" dirty="0">
                <a:solidFill>
                  <a:schemeClr val="bg1"/>
                </a:solidFill>
                <a:latin typeface="Calibri" panose="020F0502020204030204" pitchFamily="34" charset="0"/>
              </a:rPr>
              <a:t> First residence of Abraham, near the mouth of the Euphrates, where he was almost a victim of </a:t>
            </a:r>
          </a:p>
          <a:p>
            <a:r>
              <a:rPr lang="en-US" sz="2000" dirty="0">
                <a:solidFill>
                  <a:schemeClr val="bg1"/>
                </a:solidFill>
                <a:latin typeface="Calibri" panose="020F0502020204030204" pitchFamily="34" charset="0"/>
              </a:rPr>
              <a:t>human sacrifice, saw the</a:t>
            </a:r>
          </a:p>
          <a:p>
            <a:r>
              <a:rPr lang="en-US" sz="2000" dirty="0">
                <a:solidFill>
                  <a:schemeClr val="bg1"/>
                </a:solidFill>
                <a:latin typeface="Calibri" panose="020F0502020204030204" pitchFamily="34" charset="0"/>
              </a:rPr>
              <a:t> angel of Jehovah, and </a:t>
            </a:r>
          </a:p>
          <a:p>
            <a:r>
              <a:rPr lang="en-US" sz="2000" dirty="0">
                <a:solidFill>
                  <a:schemeClr val="bg1"/>
                </a:solidFill>
                <a:latin typeface="Calibri" panose="020F0502020204030204" pitchFamily="34" charset="0"/>
              </a:rPr>
              <a:t>received the </a:t>
            </a:r>
            <a:r>
              <a:rPr lang="en-US" sz="2000" dirty="0" err="1">
                <a:solidFill>
                  <a:schemeClr val="bg1"/>
                </a:solidFill>
                <a:latin typeface="Calibri" panose="020F0502020204030204" pitchFamily="34" charset="0"/>
              </a:rPr>
              <a:t>Urim</a:t>
            </a:r>
            <a:r>
              <a:rPr lang="en-US" sz="2000" dirty="0">
                <a:solidFill>
                  <a:schemeClr val="bg1"/>
                </a:solidFill>
                <a:latin typeface="Calibri" panose="020F0502020204030204" pitchFamily="34" charset="0"/>
              </a:rPr>
              <a:t> and </a:t>
            </a:r>
          </a:p>
          <a:p>
            <a:r>
              <a:rPr lang="en-US" sz="2000" dirty="0" err="1">
                <a:solidFill>
                  <a:schemeClr val="bg1"/>
                </a:solidFill>
                <a:latin typeface="Calibri" panose="020F0502020204030204" pitchFamily="34" charset="0"/>
              </a:rPr>
              <a:t>Thummim</a:t>
            </a:r>
            <a:r>
              <a:rPr lang="en-US" sz="2000" dirty="0">
                <a:solidFill>
                  <a:schemeClr val="bg1"/>
                </a:solidFill>
                <a:latin typeface="Calibri" panose="020F0502020204030204" pitchFamily="34" charset="0"/>
              </a:rPr>
              <a:t>.</a:t>
            </a:r>
          </a:p>
        </p:txBody>
      </p:sp>
      <p:sp>
        <p:nvSpPr>
          <p:cNvPr id="7" name="Rectangle 6"/>
          <p:cNvSpPr/>
          <p:nvPr/>
        </p:nvSpPr>
        <p:spPr>
          <a:xfrm>
            <a:off x="10583167" y="6392395"/>
            <a:ext cx="1522020" cy="369332"/>
          </a:xfrm>
          <a:prstGeom prst="rect">
            <a:avLst/>
          </a:prstGeom>
        </p:spPr>
        <p:txBody>
          <a:bodyPr wrap="none">
            <a:spAutoFit/>
          </a:bodyPr>
          <a:lstStyle/>
          <a:p>
            <a:r>
              <a:rPr lang="en-US" b="0" i="0" dirty="0">
                <a:solidFill>
                  <a:schemeClr val="bg1"/>
                </a:solidFill>
                <a:effectLst/>
                <a:latin typeface="Calibri" panose="020F0502020204030204" pitchFamily="34" charset="0"/>
              </a:rPr>
              <a:t>(Bible maps 9)</a:t>
            </a:r>
            <a:endParaRPr lang="en-US" dirty="0">
              <a:solidFill>
                <a:schemeClr val="bg1"/>
              </a:solidFill>
            </a:endParaRPr>
          </a:p>
        </p:txBody>
      </p:sp>
      <p:grpSp>
        <p:nvGrpSpPr>
          <p:cNvPr id="9" name="Group 8"/>
          <p:cNvGrpSpPr/>
          <p:nvPr/>
        </p:nvGrpSpPr>
        <p:grpSpPr>
          <a:xfrm>
            <a:off x="323991" y="1166492"/>
            <a:ext cx="4355585" cy="3167403"/>
            <a:chOff x="6421904" y="1867850"/>
            <a:chExt cx="4248150" cy="3048001"/>
          </a:xfrm>
        </p:grpSpPr>
        <p:pic>
          <p:nvPicPr>
            <p:cNvPr id="10" name="Picture 4" descr="http://www.markville.ss.yrdsb.edu.on.ca/projects/classof2008/chong2/ekalambalikis/ur-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904" y="1867850"/>
              <a:ext cx="4248150" cy="3048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09866" y="3210965"/>
              <a:ext cx="1116105" cy="369332"/>
            </a:xfrm>
            <a:prstGeom prst="rect">
              <a:avLst/>
            </a:prstGeom>
            <a:noFill/>
          </p:spPr>
          <p:txBody>
            <a:bodyPr wrap="square" rtlCol="0">
              <a:spAutoFit/>
            </a:bodyPr>
            <a:lstStyle/>
            <a:p>
              <a:r>
                <a:rPr lang="en-US" b="1" dirty="0"/>
                <a:t>Canaan</a:t>
              </a:r>
            </a:p>
          </p:txBody>
        </p:sp>
        <p:sp>
          <p:nvSpPr>
            <p:cNvPr id="12" name="TextBox 11"/>
            <p:cNvSpPr txBox="1"/>
            <p:nvPr/>
          </p:nvSpPr>
          <p:spPr>
            <a:xfrm>
              <a:off x="7987926" y="2432807"/>
              <a:ext cx="1116105" cy="369332"/>
            </a:xfrm>
            <a:prstGeom prst="rect">
              <a:avLst/>
            </a:prstGeom>
            <a:noFill/>
          </p:spPr>
          <p:txBody>
            <a:bodyPr wrap="square" rtlCol="0">
              <a:spAutoFit/>
            </a:bodyPr>
            <a:lstStyle/>
            <a:p>
              <a:r>
                <a:rPr lang="en-US" b="1" dirty="0"/>
                <a:t>Haran</a:t>
              </a:r>
            </a:p>
          </p:txBody>
        </p:sp>
      </p:grpSp>
      <p:sp>
        <p:nvSpPr>
          <p:cNvPr id="5" name="Rectangle 4"/>
          <p:cNvSpPr/>
          <p:nvPr/>
        </p:nvSpPr>
        <p:spPr>
          <a:xfrm>
            <a:off x="175113" y="4420136"/>
            <a:ext cx="4947256" cy="1631216"/>
          </a:xfrm>
          <a:prstGeom prst="rect">
            <a:avLst/>
          </a:prstGeom>
        </p:spPr>
        <p:txBody>
          <a:bodyPr wrap="square">
            <a:spAutoFit/>
          </a:bodyPr>
          <a:lstStyle/>
          <a:p>
            <a:pPr fontAlgn="base"/>
            <a:r>
              <a:rPr lang="en-US" sz="2000" b="1" i="0" dirty="0">
                <a:solidFill>
                  <a:schemeClr val="bg1"/>
                </a:solidFill>
                <a:effectLst/>
                <a:latin typeface="Calibri" panose="020F0502020204030204" pitchFamily="34" charset="0"/>
              </a:rPr>
              <a:t>Haran</a:t>
            </a:r>
            <a:r>
              <a:rPr lang="en-US" sz="2000" b="0" i="0" dirty="0">
                <a:solidFill>
                  <a:schemeClr val="bg1"/>
                </a:solidFill>
                <a:effectLst/>
                <a:latin typeface="Calibri" panose="020F0502020204030204" pitchFamily="34" charset="0"/>
              </a:rPr>
              <a:t> Abraham settled here for a time before going to Canaan. Abraham’s father and brother remained here. Rebekah (Isaac’s wife), and Rachel, Leah, Bilhah, and </a:t>
            </a:r>
            <a:r>
              <a:rPr lang="en-US" sz="2000" b="0" i="0" dirty="0" err="1">
                <a:solidFill>
                  <a:schemeClr val="bg1"/>
                </a:solidFill>
                <a:effectLst/>
                <a:latin typeface="Calibri" panose="020F0502020204030204" pitchFamily="34" charset="0"/>
              </a:rPr>
              <a:t>Zilpah</a:t>
            </a:r>
            <a:r>
              <a:rPr lang="en-US" sz="2000" b="0" i="0" dirty="0">
                <a:solidFill>
                  <a:schemeClr val="bg1"/>
                </a:solidFill>
                <a:effectLst/>
                <a:latin typeface="Calibri" panose="020F0502020204030204" pitchFamily="34" charset="0"/>
              </a:rPr>
              <a:t> (Jacob’s wives), came from this area.</a:t>
            </a:r>
          </a:p>
        </p:txBody>
      </p:sp>
      <p:sp>
        <p:nvSpPr>
          <p:cNvPr id="13" name="Rectangle 12"/>
          <p:cNvSpPr/>
          <p:nvPr/>
        </p:nvSpPr>
        <p:spPr>
          <a:xfrm>
            <a:off x="8577072" y="4628778"/>
            <a:ext cx="3359748" cy="1323439"/>
          </a:xfrm>
          <a:prstGeom prst="rect">
            <a:avLst/>
          </a:prstGeom>
        </p:spPr>
        <p:txBody>
          <a:bodyPr wrap="square">
            <a:spAutoFit/>
          </a:bodyPr>
          <a:lstStyle/>
          <a:p>
            <a:r>
              <a:rPr lang="en-US" sz="2000" b="1" i="0" dirty="0">
                <a:solidFill>
                  <a:schemeClr val="bg1"/>
                </a:solidFill>
                <a:effectLst/>
                <a:latin typeface="Calibri" panose="020F0502020204030204" pitchFamily="34" charset="0"/>
              </a:rPr>
              <a:t>Canaan</a:t>
            </a:r>
            <a:r>
              <a:rPr lang="en-US" sz="2000" b="0" i="0" dirty="0">
                <a:solidFill>
                  <a:schemeClr val="bg1"/>
                </a:solidFill>
                <a:effectLst/>
                <a:latin typeface="Calibri" panose="020F0502020204030204" pitchFamily="34" charset="0"/>
              </a:rPr>
              <a:t> Abraham, Isaac, Jacob, and their descendants were given this land for an everlasting possession. </a:t>
            </a:r>
            <a:endParaRPr lang="en-US" sz="2000" dirty="0">
              <a:solidFill>
                <a:schemeClr val="bg1"/>
              </a:solidFill>
            </a:endParaRPr>
          </a:p>
        </p:txBody>
      </p:sp>
      <p:grpSp>
        <p:nvGrpSpPr>
          <p:cNvPr id="14" name="Group 13"/>
          <p:cNvGrpSpPr/>
          <p:nvPr/>
        </p:nvGrpSpPr>
        <p:grpSpPr>
          <a:xfrm>
            <a:off x="5164899" y="3870255"/>
            <a:ext cx="3183851" cy="2441892"/>
            <a:chOff x="5297481" y="3746552"/>
            <a:chExt cx="3183851" cy="2441892"/>
          </a:xfrm>
        </p:grpSpPr>
        <p:pic>
          <p:nvPicPr>
            <p:cNvPr id="2052" name="Picture 4" descr="http://markziese.com/wp-content/uploads/2013/05/Abrahams-Hom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481" y="3746552"/>
              <a:ext cx="3183851" cy="238788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835364" y="5788334"/>
              <a:ext cx="957972" cy="400110"/>
            </a:xfrm>
            <a:prstGeom prst="rect">
              <a:avLst/>
            </a:prstGeom>
          </p:spPr>
          <p:txBody>
            <a:bodyPr wrap="square">
              <a:spAutoFit/>
            </a:bodyPr>
            <a:lstStyle/>
            <a:p>
              <a:pPr fontAlgn="base"/>
              <a:r>
                <a:rPr lang="en-US" sz="2000" b="1" i="0" dirty="0">
                  <a:effectLst/>
                  <a:latin typeface="Calibri" panose="020F0502020204030204" pitchFamily="34" charset="0"/>
                </a:rPr>
                <a:t>Haran</a:t>
              </a:r>
              <a:r>
                <a:rPr lang="en-US" sz="2000" b="0" i="0" dirty="0">
                  <a:effectLst/>
                  <a:latin typeface="Calibri" panose="020F0502020204030204" pitchFamily="34" charset="0"/>
                </a:rPr>
                <a:t> </a:t>
              </a:r>
            </a:p>
          </p:txBody>
        </p:sp>
      </p:grpSp>
      <p:grpSp>
        <p:nvGrpSpPr>
          <p:cNvPr id="15" name="Group 14"/>
          <p:cNvGrpSpPr/>
          <p:nvPr/>
        </p:nvGrpSpPr>
        <p:grpSpPr>
          <a:xfrm>
            <a:off x="8649112" y="2084330"/>
            <a:ext cx="3215668" cy="2457918"/>
            <a:chOff x="8171312" y="1812447"/>
            <a:chExt cx="3215668" cy="2457918"/>
          </a:xfrm>
        </p:grpSpPr>
        <p:pic>
          <p:nvPicPr>
            <p:cNvPr id="2050" name="Picture 2" descr="http://wesphelan.com/wp-content/uploads/2014/02/ATB-Ur-Ziggura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1312" y="1812447"/>
              <a:ext cx="3215668" cy="241175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0387391" y="3870255"/>
              <a:ext cx="957972" cy="400110"/>
            </a:xfrm>
            <a:prstGeom prst="rect">
              <a:avLst/>
            </a:prstGeom>
          </p:spPr>
          <p:txBody>
            <a:bodyPr wrap="square">
              <a:spAutoFit/>
            </a:bodyPr>
            <a:lstStyle/>
            <a:p>
              <a:pPr fontAlgn="base"/>
              <a:r>
                <a:rPr lang="en-US" sz="2000" b="1" dirty="0">
                  <a:latin typeface="Calibri" panose="020F0502020204030204" pitchFamily="34" charset="0"/>
                </a:rPr>
                <a:t>Ur</a:t>
              </a:r>
              <a:endParaRPr lang="en-US" sz="2000" b="0" i="0" dirty="0">
                <a:effectLst/>
                <a:latin typeface="Calibri" panose="020F0502020204030204" pitchFamily="34" charset="0"/>
              </a:endParaRPr>
            </a:p>
          </p:txBody>
        </p:sp>
      </p:grpSp>
      <p:sp>
        <p:nvSpPr>
          <p:cNvPr id="21" name="Rectangle 20"/>
          <p:cNvSpPr/>
          <p:nvPr/>
        </p:nvSpPr>
        <p:spPr>
          <a:xfrm>
            <a:off x="171536" y="6423898"/>
            <a:ext cx="1579343" cy="369332"/>
          </a:xfrm>
          <a:prstGeom prst="rect">
            <a:avLst/>
          </a:prstGeom>
        </p:spPr>
        <p:txBody>
          <a:bodyPr wrap="none">
            <a:spAutoFit/>
          </a:bodyPr>
          <a:lstStyle/>
          <a:p>
            <a:r>
              <a:rPr lang="en-US" b="0" i="0" dirty="0">
                <a:solidFill>
                  <a:schemeClr val="bg1"/>
                </a:solidFill>
                <a:effectLst/>
                <a:latin typeface="Calibri" panose="020F0502020204030204" pitchFamily="34" charset="0"/>
              </a:rPr>
              <a:t>Abraham 2:1-5</a:t>
            </a:r>
            <a:endParaRPr lang="en-US" dirty="0">
              <a:solidFill>
                <a:schemeClr val="bg1"/>
              </a:solidFill>
            </a:endParaRPr>
          </a:p>
        </p:txBody>
      </p:sp>
    </p:spTree>
    <p:extLst>
      <p:ext uri="{BB962C8B-B14F-4D97-AF65-F5344CB8AC3E}">
        <p14:creationId xmlns:p14="http://schemas.microsoft.com/office/powerpoint/2010/main" val="9479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882262" y="1548920"/>
            <a:ext cx="8907658" cy="3539430"/>
          </a:xfrm>
          <a:prstGeom prst="rect">
            <a:avLst/>
          </a:prstGeom>
        </p:spPr>
        <p:txBody>
          <a:bodyPr wrap="square">
            <a:spAutoFit/>
          </a:bodyPr>
          <a:lstStyle/>
          <a:p>
            <a:pPr fontAlgn="base"/>
            <a:r>
              <a:rPr lang="en-US" sz="2800" dirty="0">
                <a:solidFill>
                  <a:srgbClr val="FFFF00"/>
                </a:solidFill>
                <a:latin typeface="Calibri" panose="020F0502020204030204" pitchFamily="34" charset="0"/>
              </a:rPr>
              <a:t>What did the Lord want Abraham to be?</a:t>
            </a:r>
          </a:p>
          <a:p>
            <a:pPr fontAlgn="base"/>
            <a:endParaRPr lang="en-US" sz="2800" dirty="0">
              <a:solidFill>
                <a:srgbClr val="FFFF00"/>
              </a:solidFill>
              <a:latin typeface="Calibri" panose="020F0502020204030204" pitchFamily="34" charset="0"/>
            </a:endParaRPr>
          </a:p>
          <a:p>
            <a:pPr fontAlgn="base"/>
            <a:endParaRPr lang="en-US" sz="2800" dirty="0">
              <a:solidFill>
                <a:srgbClr val="FFFF00"/>
              </a:solidFill>
              <a:latin typeface="Calibri" panose="020F0502020204030204" pitchFamily="34" charset="0"/>
            </a:endParaRPr>
          </a:p>
          <a:p>
            <a:pPr fontAlgn="base"/>
            <a:r>
              <a:rPr lang="en-US" sz="2800" dirty="0">
                <a:solidFill>
                  <a:srgbClr val="FFFF00"/>
                </a:solidFill>
                <a:latin typeface="Calibri" panose="020F0502020204030204" pitchFamily="34" charset="0"/>
              </a:rPr>
              <a:t>What did the Lord promise to give Abraham and his seed?</a:t>
            </a:r>
          </a:p>
          <a:p>
            <a:pPr fontAlgn="base"/>
            <a:endParaRPr lang="en-US" sz="2800" dirty="0">
              <a:solidFill>
                <a:srgbClr val="FFFF00"/>
              </a:solidFill>
              <a:latin typeface="Calibri" panose="020F0502020204030204" pitchFamily="34" charset="0"/>
            </a:endParaRPr>
          </a:p>
          <a:p>
            <a:pPr fontAlgn="base"/>
            <a:r>
              <a:rPr lang="en-US" sz="2800" dirty="0">
                <a:solidFill>
                  <a:srgbClr val="FFFF00"/>
                </a:solidFill>
                <a:latin typeface="Calibri" panose="020F0502020204030204" pitchFamily="34" charset="0"/>
              </a:rPr>
              <a:t>What did Abraham’s posterity </a:t>
            </a:r>
          </a:p>
          <a:p>
            <a:pPr fontAlgn="base"/>
            <a:r>
              <a:rPr lang="en-US" sz="2800" dirty="0">
                <a:solidFill>
                  <a:srgbClr val="FFFF00"/>
                </a:solidFill>
                <a:latin typeface="Calibri" panose="020F0502020204030204" pitchFamily="34" charset="0"/>
              </a:rPr>
              <a:t>need to do in order to receive</a:t>
            </a:r>
          </a:p>
          <a:p>
            <a:pPr fontAlgn="base"/>
            <a:r>
              <a:rPr lang="en-US" sz="2800" dirty="0">
                <a:solidFill>
                  <a:srgbClr val="FFFF00"/>
                </a:solidFill>
                <a:latin typeface="Calibri" panose="020F0502020204030204" pitchFamily="34" charset="0"/>
              </a:rPr>
              <a:t>the land?</a:t>
            </a:r>
          </a:p>
        </p:txBody>
      </p:sp>
      <p:sp>
        <p:nvSpPr>
          <p:cNvPr id="21" name="Rectangle 20"/>
          <p:cNvSpPr/>
          <p:nvPr/>
        </p:nvSpPr>
        <p:spPr>
          <a:xfrm>
            <a:off x="171536" y="6423898"/>
            <a:ext cx="1391791" cy="369332"/>
          </a:xfrm>
          <a:prstGeom prst="rect">
            <a:avLst/>
          </a:prstGeom>
        </p:spPr>
        <p:txBody>
          <a:bodyPr wrap="none">
            <a:spAutoFit/>
          </a:bodyPr>
          <a:lstStyle/>
          <a:p>
            <a:r>
              <a:rPr lang="en-US" b="0" i="0" dirty="0">
                <a:solidFill>
                  <a:schemeClr val="bg1"/>
                </a:solidFill>
                <a:effectLst/>
                <a:latin typeface="Calibri" panose="020F0502020204030204" pitchFamily="34" charset="0"/>
              </a:rPr>
              <a:t>Abraham 2:6</a:t>
            </a:r>
            <a:endParaRPr lang="en-US" dirty="0">
              <a:solidFill>
                <a:schemeClr val="bg1"/>
              </a:solidFill>
            </a:endParaRPr>
          </a:p>
        </p:txBody>
      </p:sp>
      <p:pic>
        <p:nvPicPr>
          <p:cNvPr id="2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2160" y="220229"/>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pload.wikimedia.org/wikipedia/commons/6/62/Moln%C3%A1r_%C3%81brah%C3%A1m_kik%C3%B6lt%C3%B6z%C3%A9se_18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8861" y="141035"/>
            <a:ext cx="2738512" cy="2490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dn.lifehopeandtruth.com/image-cache/faith-of-abraham_472_314_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160" y="3552944"/>
            <a:ext cx="44958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C606-EED4-1C29-68CF-77D95CC3606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2D95579-0927-69CE-3F71-31FC9C04F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3D88D65-1E37-5FC4-DA9E-D9B9DD74841E}"/>
              </a:ext>
            </a:extLst>
          </p:cNvPr>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Doctrinal Mastery</a:t>
            </a:r>
          </a:p>
        </p:txBody>
      </p:sp>
      <p:sp>
        <p:nvSpPr>
          <p:cNvPr id="3" name="TextBox 2">
            <a:extLst>
              <a:ext uri="{FF2B5EF4-FFF2-40B4-BE49-F238E27FC236}">
                <a16:creationId xmlns:a16="http://schemas.microsoft.com/office/drawing/2014/main" id="{23AE7442-2A77-5BED-F5C3-04244EE3FD09}"/>
              </a:ext>
            </a:extLst>
          </p:cNvPr>
          <p:cNvSpPr txBox="1"/>
          <p:nvPr/>
        </p:nvSpPr>
        <p:spPr>
          <a:xfrm>
            <a:off x="5810249" y="1222712"/>
            <a:ext cx="5819775" cy="5109091"/>
          </a:xfrm>
          <a:prstGeom prst="rect">
            <a:avLst/>
          </a:prstGeom>
          <a:noFill/>
        </p:spPr>
        <p:txBody>
          <a:bodyPr wrap="square">
            <a:spAutoFit/>
          </a:bodyPr>
          <a:lstStyle/>
          <a:p>
            <a:pPr algn="l" fontAlgn="base">
              <a:spcAft>
                <a:spcPts val="1200"/>
              </a:spcAft>
              <a:buNone/>
            </a:pPr>
            <a:r>
              <a:rPr lang="en-US" b="0" i="0" dirty="0">
                <a:solidFill>
                  <a:schemeClr val="bg1"/>
                </a:solidFill>
                <a:effectLst/>
              </a:rPr>
              <a:t>9 And I will make of thee a great </a:t>
            </a:r>
            <a:r>
              <a:rPr lang="en-US" b="0" i="0" u="none" strike="noStrike" dirty="0">
                <a:solidFill>
                  <a:schemeClr val="bg1"/>
                </a:solidFill>
                <a:effectLst/>
              </a:rPr>
              <a:t>nation</a:t>
            </a:r>
            <a:r>
              <a:rPr lang="en-US" b="0" i="0" dirty="0">
                <a:solidFill>
                  <a:schemeClr val="bg1"/>
                </a:solidFill>
                <a:effectLst/>
              </a:rPr>
              <a:t>, and I will </a:t>
            </a:r>
            <a:r>
              <a:rPr lang="en-US" b="0" i="0" u="none" strike="noStrike" dirty="0">
                <a:solidFill>
                  <a:schemeClr val="bg1"/>
                </a:solidFill>
                <a:effectLst/>
              </a:rPr>
              <a:t>bless</a:t>
            </a:r>
            <a:r>
              <a:rPr lang="en-US" b="0" i="0" dirty="0">
                <a:solidFill>
                  <a:schemeClr val="bg1"/>
                </a:solidFill>
                <a:effectLst/>
              </a:rPr>
              <a:t> thee above measure, and make thy name great among all nations, and thou shalt be a blessing unto thy seed after thee, that in their hands they shall bear this ministry and </a:t>
            </a:r>
            <a:r>
              <a:rPr lang="en-US" b="0" i="0" u="none" strike="noStrike" dirty="0">
                <a:solidFill>
                  <a:schemeClr val="bg1"/>
                </a:solidFill>
                <a:effectLst/>
              </a:rPr>
              <a:t>Priesthood</a:t>
            </a:r>
            <a:r>
              <a:rPr lang="en-US" b="0" i="0" dirty="0">
                <a:solidFill>
                  <a:schemeClr val="bg1"/>
                </a:solidFill>
                <a:effectLst/>
              </a:rPr>
              <a:t> unto all nations;</a:t>
            </a:r>
          </a:p>
          <a:p>
            <a:pPr algn="l" fontAlgn="base">
              <a:spcAft>
                <a:spcPts val="1200"/>
              </a:spcAft>
              <a:buNone/>
            </a:pPr>
            <a:r>
              <a:rPr lang="en-US" b="1" i="0" dirty="0">
                <a:solidFill>
                  <a:schemeClr val="bg1"/>
                </a:solidFill>
                <a:effectLst/>
              </a:rPr>
              <a:t>10 </a:t>
            </a:r>
            <a:r>
              <a:rPr lang="en-US" b="0" i="0" dirty="0">
                <a:solidFill>
                  <a:schemeClr val="bg1"/>
                </a:solidFill>
                <a:effectLst/>
              </a:rPr>
              <a:t>And I will </a:t>
            </a:r>
            <a:r>
              <a:rPr lang="en-US" b="0" i="0" u="none" strike="noStrike" dirty="0">
                <a:solidFill>
                  <a:schemeClr val="bg1"/>
                </a:solidFill>
                <a:effectLst/>
              </a:rPr>
              <a:t>bless</a:t>
            </a:r>
            <a:r>
              <a:rPr lang="en-US" b="0" i="0" dirty="0">
                <a:solidFill>
                  <a:schemeClr val="bg1"/>
                </a:solidFill>
                <a:effectLst/>
              </a:rPr>
              <a:t> them through thy name; for as many as receive this </a:t>
            </a:r>
            <a:r>
              <a:rPr lang="en-US" b="0" i="0" u="none" strike="noStrike" dirty="0">
                <a:solidFill>
                  <a:schemeClr val="bg1"/>
                </a:solidFill>
                <a:effectLst/>
              </a:rPr>
              <a:t>Gospel</a:t>
            </a:r>
            <a:r>
              <a:rPr lang="en-US" b="0" i="0" dirty="0">
                <a:solidFill>
                  <a:schemeClr val="bg1"/>
                </a:solidFill>
                <a:effectLst/>
              </a:rPr>
              <a:t> shall be called after thy </a:t>
            </a:r>
            <a:r>
              <a:rPr lang="en-US" b="0" i="0" u="none" strike="noStrike" dirty="0">
                <a:solidFill>
                  <a:schemeClr val="bg1"/>
                </a:solidFill>
                <a:effectLst/>
              </a:rPr>
              <a:t>name</a:t>
            </a:r>
            <a:r>
              <a:rPr lang="en-US" b="0" i="0" dirty="0">
                <a:solidFill>
                  <a:schemeClr val="bg1"/>
                </a:solidFill>
                <a:effectLst/>
              </a:rPr>
              <a:t>, and shall be accounted thy </a:t>
            </a:r>
            <a:r>
              <a:rPr lang="en-US" b="0" i="0" u="none" strike="noStrike" dirty="0">
                <a:solidFill>
                  <a:schemeClr val="bg1"/>
                </a:solidFill>
                <a:effectLst/>
              </a:rPr>
              <a:t>seed</a:t>
            </a:r>
            <a:r>
              <a:rPr lang="en-US" b="0" i="0" dirty="0">
                <a:solidFill>
                  <a:schemeClr val="bg1"/>
                </a:solidFill>
                <a:effectLst/>
              </a:rPr>
              <a:t>, and shall rise up and bless thee, as their </a:t>
            </a:r>
            <a:r>
              <a:rPr lang="en-US" b="0" i="0" u="none" strike="noStrike" dirty="0">
                <a:solidFill>
                  <a:schemeClr val="bg1"/>
                </a:solidFill>
                <a:effectLst/>
              </a:rPr>
              <a:t>father</a:t>
            </a:r>
            <a:r>
              <a:rPr lang="en-US" b="0" i="0" dirty="0">
                <a:solidFill>
                  <a:schemeClr val="bg1"/>
                </a:solidFill>
                <a:effectLst/>
              </a:rPr>
              <a:t>;</a:t>
            </a:r>
          </a:p>
          <a:p>
            <a:pPr algn="l" fontAlgn="base">
              <a:spcAft>
                <a:spcPts val="1200"/>
              </a:spcAft>
              <a:buNone/>
            </a:pPr>
            <a:r>
              <a:rPr lang="en-US" b="1" i="0" dirty="0">
                <a:solidFill>
                  <a:schemeClr val="bg1"/>
                </a:solidFill>
                <a:effectLst/>
              </a:rPr>
              <a:t>11 </a:t>
            </a:r>
            <a:r>
              <a:rPr lang="en-US" b="0" i="0" dirty="0">
                <a:solidFill>
                  <a:schemeClr val="bg1"/>
                </a:solidFill>
                <a:effectLst/>
              </a:rPr>
              <a:t>And I will </a:t>
            </a:r>
            <a:r>
              <a:rPr lang="en-US" b="0" i="0" u="none" strike="noStrike" dirty="0">
                <a:solidFill>
                  <a:schemeClr val="bg1"/>
                </a:solidFill>
                <a:effectLst/>
              </a:rPr>
              <a:t>bless</a:t>
            </a:r>
            <a:r>
              <a:rPr lang="en-US" b="0" i="0" dirty="0">
                <a:solidFill>
                  <a:schemeClr val="bg1"/>
                </a:solidFill>
                <a:effectLst/>
              </a:rPr>
              <a:t> them that bless thee, and </a:t>
            </a:r>
            <a:r>
              <a:rPr lang="en-US" b="0" i="0" u="none" strike="noStrike" dirty="0">
                <a:solidFill>
                  <a:schemeClr val="bg1"/>
                </a:solidFill>
                <a:effectLst/>
              </a:rPr>
              <a:t>curse</a:t>
            </a:r>
            <a:r>
              <a:rPr lang="en-US" b="0" i="0" dirty="0">
                <a:solidFill>
                  <a:schemeClr val="bg1"/>
                </a:solidFill>
                <a:effectLst/>
              </a:rPr>
              <a:t> them that curse thee; and in thee (that is, in thy Priesthood) and in thy </a:t>
            </a:r>
            <a:r>
              <a:rPr lang="en-US" b="0" i="0" u="none" strike="noStrike" dirty="0">
                <a:solidFill>
                  <a:schemeClr val="bg1"/>
                </a:solidFill>
                <a:effectLst/>
              </a:rPr>
              <a:t>seed</a:t>
            </a:r>
            <a:r>
              <a:rPr lang="en-US" b="0" i="0" dirty="0">
                <a:solidFill>
                  <a:schemeClr val="bg1"/>
                </a:solidFill>
                <a:effectLst/>
              </a:rPr>
              <a:t> (that is, thy Priesthood), for I give unto thee a promise that this </a:t>
            </a:r>
            <a:r>
              <a:rPr lang="en-US" b="0" i="0" u="none" strike="noStrike" dirty="0">
                <a:solidFill>
                  <a:schemeClr val="bg1"/>
                </a:solidFill>
                <a:effectLst/>
              </a:rPr>
              <a:t>right</a:t>
            </a:r>
            <a:r>
              <a:rPr lang="en-US" b="0" i="0" dirty="0">
                <a:solidFill>
                  <a:schemeClr val="bg1"/>
                </a:solidFill>
                <a:effectLst/>
              </a:rPr>
              <a:t> shall continue in thee, and in thy seed after thee (that is to say, the literal seed, or the seed of the body) shall all the families of the earth be blessed, even with the blessings of the Gospel, which are the blessings of salvation, even of life eternal.</a:t>
            </a:r>
          </a:p>
        </p:txBody>
      </p:sp>
      <p:grpSp>
        <p:nvGrpSpPr>
          <p:cNvPr id="5" name="Group 4">
            <a:extLst>
              <a:ext uri="{FF2B5EF4-FFF2-40B4-BE49-F238E27FC236}">
                <a16:creationId xmlns:a16="http://schemas.microsoft.com/office/drawing/2014/main" id="{E5B94513-43F8-C13A-CCE1-8E51E6706E51}"/>
              </a:ext>
            </a:extLst>
          </p:cNvPr>
          <p:cNvGrpSpPr/>
          <p:nvPr/>
        </p:nvGrpSpPr>
        <p:grpSpPr>
          <a:xfrm>
            <a:off x="561976" y="1433076"/>
            <a:ext cx="3267075" cy="3991847"/>
            <a:chOff x="2819400" y="3657600"/>
            <a:chExt cx="1447800" cy="2048762"/>
          </a:xfrm>
        </p:grpSpPr>
        <p:sp>
          <p:nvSpPr>
            <p:cNvPr id="8" name="TextBox 7">
              <a:extLst>
                <a:ext uri="{FF2B5EF4-FFF2-40B4-BE49-F238E27FC236}">
                  <a16:creationId xmlns:a16="http://schemas.microsoft.com/office/drawing/2014/main" id="{87E73038-9A9C-B650-00B5-12D22DD84FFF}"/>
                </a:ext>
              </a:extLst>
            </p:cNvPr>
            <p:cNvSpPr txBox="1"/>
            <p:nvPr/>
          </p:nvSpPr>
          <p:spPr>
            <a:xfrm>
              <a:off x="3900724" y="5410200"/>
              <a:ext cx="122525" cy="283707"/>
            </a:xfrm>
            <a:prstGeom prst="rect">
              <a:avLst/>
            </a:prstGeom>
            <a:noFill/>
          </p:spPr>
          <p:txBody>
            <a:bodyPr wrap="none" rtlCol="0">
              <a:spAutoFit/>
            </a:bodyPr>
            <a:lstStyle/>
            <a:p>
              <a:pPr algn="ctr"/>
              <a:endParaRPr lang="en-US" dirty="0">
                <a:latin typeface="Comic Sans MS" pitchFamily="66" charset="0"/>
              </a:endParaRPr>
            </a:p>
          </p:txBody>
        </p:sp>
        <p:sp>
          <p:nvSpPr>
            <p:cNvPr id="9" name="Rectangle 8">
              <a:extLst>
                <a:ext uri="{FF2B5EF4-FFF2-40B4-BE49-F238E27FC236}">
                  <a16:creationId xmlns:a16="http://schemas.microsoft.com/office/drawing/2014/main" id="{285835E5-4490-B6D1-0238-3BD21F4681B8}"/>
                </a:ext>
              </a:extLst>
            </p:cNvPr>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FAF471-A3B6-BAEE-CD72-0D2AB27C41AC}"/>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E92A3C-A321-C36E-CF80-5A4C1A3EDC66}"/>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Abraham 2:9-11</a:t>
              </a:r>
            </a:p>
          </p:txBody>
        </p:sp>
        <p:sp>
          <p:nvSpPr>
            <p:cNvPr id="16" name="Rectangle 15">
              <a:extLst>
                <a:ext uri="{FF2B5EF4-FFF2-40B4-BE49-F238E27FC236}">
                  <a16:creationId xmlns:a16="http://schemas.microsoft.com/office/drawing/2014/main" id="{6E891F8C-8495-86FA-614B-E4C6C18569BC}"/>
                </a:ext>
              </a:extLst>
            </p:cNvPr>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Arrow: Right 17">
            <a:extLst>
              <a:ext uri="{FF2B5EF4-FFF2-40B4-BE49-F238E27FC236}">
                <a16:creationId xmlns:a16="http://schemas.microsoft.com/office/drawing/2014/main" id="{D2AEFB3F-8E0D-05A8-0EDE-FAA6092A60F9}"/>
              </a:ext>
            </a:extLst>
          </p:cNvPr>
          <p:cNvSpPr/>
          <p:nvPr/>
        </p:nvSpPr>
        <p:spPr>
          <a:xfrm>
            <a:off x="4114800" y="2634257"/>
            <a:ext cx="1409700" cy="1143000"/>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8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0-#ppt_w/2"/>
                                          </p:val>
                                        </p:tav>
                                        <p:tav tm="100000">
                                          <p:val>
                                            <p:strVal val="#ppt_x"/>
                                          </p:val>
                                        </p:tav>
                                      </p:tavLst>
                                    </p:anim>
                                    <p:anim calcmode="lin" valueType="num">
                                      <p:cBhvr additive="base">
                                        <p:cTn id="8" dur="1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To All the Nations</a:t>
            </a:r>
          </a:p>
        </p:txBody>
      </p:sp>
      <p:sp>
        <p:nvSpPr>
          <p:cNvPr id="7" name="Rectangle 6"/>
          <p:cNvSpPr/>
          <p:nvPr/>
        </p:nvSpPr>
        <p:spPr>
          <a:xfrm>
            <a:off x="9881865" y="6423898"/>
            <a:ext cx="2138599" cy="369332"/>
          </a:xfrm>
          <a:prstGeom prst="rect">
            <a:avLst/>
          </a:prstGeom>
        </p:spPr>
        <p:txBody>
          <a:bodyPr wrap="none">
            <a:spAutoFit/>
          </a:bodyPr>
          <a:lstStyle/>
          <a:p>
            <a:r>
              <a:rPr lang="en-US" b="0" i="0" dirty="0">
                <a:solidFill>
                  <a:schemeClr val="bg1"/>
                </a:solidFill>
                <a:effectLst/>
                <a:latin typeface="Calibri" panose="020F0502020204030204" pitchFamily="34" charset="0"/>
              </a:rPr>
              <a:t>(Pearl of Great Price)</a:t>
            </a:r>
            <a:endParaRPr lang="en-US" dirty="0">
              <a:solidFill>
                <a:schemeClr val="bg1"/>
              </a:solidFill>
            </a:endParaRPr>
          </a:p>
        </p:txBody>
      </p:sp>
      <p:sp>
        <p:nvSpPr>
          <p:cNvPr id="21" name="Rectangle 20"/>
          <p:cNvSpPr/>
          <p:nvPr/>
        </p:nvSpPr>
        <p:spPr>
          <a:xfrm>
            <a:off x="171536" y="6423898"/>
            <a:ext cx="3196773" cy="369332"/>
          </a:xfrm>
          <a:prstGeom prst="rect">
            <a:avLst/>
          </a:prstGeom>
        </p:spPr>
        <p:txBody>
          <a:bodyPr wrap="none">
            <a:spAutoFit/>
          </a:bodyPr>
          <a:lstStyle/>
          <a:p>
            <a:r>
              <a:rPr lang="en-US" b="0" i="0" dirty="0">
                <a:solidFill>
                  <a:schemeClr val="bg1"/>
                </a:solidFill>
                <a:effectLst/>
                <a:latin typeface="Calibri" panose="020F0502020204030204" pitchFamily="34" charset="0"/>
              </a:rPr>
              <a:t>Abraham 2:9-11; Genesis 12:2-3</a:t>
            </a:r>
            <a:endParaRPr lang="en-US" dirty="0">
              <a:solidFill>
                <a:schemeClr val="bg1"/>
              </a:solidFill>
            </a:endParaRPr>
          </a:p>
        </p:txBody>
      </p:sp>
      <p:sp>
        <p:nvSpPr>
          <p:cNvPr id="3" name="Rectangle 2"/>
          <p:cNvSpPr/>
          <p:nvPr/>
        </p:nvSpPr>
        <p:spPr>
          <a:xfrm>
            <a:off x="397178" y="1014934"/>
            <a:ext cx="9027325" cy="1200329"/>
          </a:xfrm>
          <a:prstGeom prst="rect">
            <a:avLst/>
          </a:prstGeom>
        </p:spPr>
        <p:txBody>
          <a:bodyPr wrap="square">
            <a:spAutoFit/>
          </a:bodyPr>
          <a:lstStyle/>
          <a:p>
            <a:pPr fontAlgn="base"/>
            <a:r>
              <a:rPr lang="en-US" sz="2400" b="0" i="0" dirty="0">
                <a:solidFill>
                  <a:schemeClr val="bg1"/>
                </a:solidFill>
                <a:effectLst/>
                <a:latin typeface="Calibri" panose="020F0502020204030204" pitchFamily="34" charset="0"/>
              </a:rPr>
              <a:t>The Lord promised Abraham that his descendants would take the priesthood and the blessings of the gospel of </a:t>
            </a:r>
            <a:r>
              <a:rPr lang="en-US" sz="2400" b="0" i="0" u="none" strike="noStrike" dirty="0">
                <a:solidFill>
                  <a:schemeClr val="bg1"/>
                </a:solidFill>
                <a:effectLst/>
                <a:latin typeface="Calibri" panose="020F0502020204030204" pitchFamily="34" charset="0"/>
              </a:rPr>
              <a:t>Jesus Christ</a:t>
            </a:r>
            <a:r>
              <a:rPr lang="en-US" sz="2400" b="0" i="0" dirty="0">
                <a:solidFill>
                  <a:schemeClr val="bg1"/>
                </a:solidFill>
                <a:effectLst/>
                <a:latin typeface="Calibri" panose="020F0502020204030204" pitchFamily="34" charset="0"/>
              </a:rPr>
              <a:t> to all the nations of the earth.</a:t>
            </a:r>
          </a:p>
        </p:txBody>
      </p:sp>
      <p:sp>
        <p:nvSpPr>
          <p:cNvPr id="8" name="Rectangle 7"/>
          <p:cNvSpPr/>
          <p:nvPr/>
        </p:nvSpPr>
        <p:spPr>
          <a:xfrm>
            <a:off x="5167423" y="3161916"/>
            <a:ext cx="6410495" cy="1938992"/>
          </a:xfrm>
          <a:prstGeom prst="rect">
            <a:avLst/>
          </a:prstGeom>
        </p:spPr>
        <p:txBody>
          <a:bodyPr wrap="square">
            <a:spAutoFit/>
          </a:bodyPr>
          <a:lstStyle/>
          <a:p>
            <a:pPr fontAlgn="base"/>
            <a:r>
              <a:rPr lang="en-US" sz="2400" b="0" i="0" dirty="0">
                <a:solidFill>
                  <a:schemeClr val="bg1"/>
                </a:solidFill>
                <a:effectLst/>
                <a:latin typeface="Calibri" panose="020F0502020204030204" pitchFamily="34" charset="0"/>
              </a:rPr>
              <a:t>All those who receive the ordinances and live the gospel of Jesus Christ receive the same promises that the Lord gave to Abraham. They will be called Abraham’s seed (posterity) and will receive eternal life.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83" y="2536411"/>
            <a:ext cx="4181675" cy="3136256"/>
          </a:xfrm>
          <a:prstGeom prst="rect">
            <a:avLst/>
          </a:prstGeom>
        </p:spPr>
      </p:pic>
    </p:spTree>
    <p:extLst>
      <p:ext uri="{BB962C8B-B14F-4D97-AF65-F5344CB8AC3E}">
        <p14:creationId xmlns:p14="http://schemas.microsoft.com/office/powerpoint/2010/main" val="22001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Anabelle Script " panose="02000000000000000000" pitchFamily="50" charset="0"/>
              </a:rPr>
              <a:t>Promises</a:t>
            </a:r>
          </a:p>
        </p:txBody>
      </p:sp>
      <p:sp>
        <p:nvSpPr>
          <p:cNvPr id="7" name="Rectangle 6"/>
          <p:cNvSpPr/>
          <p:nvPr/>
        </p:nvSpPr>
        <p:spPr>
          <a:xfrm>
            <a:off x="9992992" y="6359128"/>
            <a:ext cx="2090188" cy="369332"/>
          </a:xfrm>
          <a:prstGeom prst="rect">
            <a:avLst/>
          </a:prstGeom>
        </p:spPr>
        <p:txBody>
          <a:bodyPr wrap="none">
            <a:spAutoFit/>
          </a:bodyPr>
          <a:lstStyle/>
          <a:p>
            <a:r>
              <a:rPr lang="en-US" b="0" i="0" dirty="0">
                <a:solidFill>
                  <a:schemeClr val="bg1"/>
                </a:solidFill>
                <a:effectLst/>
                <a:latin typeface="Calibri" panose="020F0502020204030204" pitchFamily="34" charset="0"/>
              </a:rPr>
              <a:t>(Bruce R. </a:t>
            </a:r>
            <a:r>
              <a:rPr lang="en-US" dirty="0">
                <a:solidFill>
                  <a:schemeClr val="bg1"/>
                </a:solidFill>
                <a:latin typeface="Calibri" panose="020F0502020204030204" pitchFamily="34" charset="0"/>
              </a:rPr>
              <a:t>M</a:t>
            </a:r>
            <a:r>
              <a:rPr lang="en-US" b="0" i="0" dirty="0">
                <a:solidFill>
                  <a:schemeClr val="bg1"/>
                </a:solidFill>
                <a:effectLst/>
                <a:latin typeface="Calibri" panose="020F0502020204030204" pitchFamily="34" charset="0"/>
              </a:rPr>
              <a:t>cConkie)</a:t>
            </a:r>
            <a:endParaRPr lang="en-US" dirty="0">
              <a:solidFill>
                <a:schemeClr val="bg1"/>
              </a:solidFill>
            </a:endParaRPr>
          </a:p>
        </p:txBody>
      </p:sp>
      <p:sp>
        <p:nvSpPr>
          <p:cNvPr id="21" name="Rectangle 20"/>
          <p:cNvSpPr/>
          <p:nvPr/>
        </p:nvSpPr>
        <p:spPr>
          <a:xfrm>
            <a:off x="171536" y="6423898"/>
            <a:ext cx="3196773" cy="369332"/>
          </a:xfrm>
          <a:prstGeom prst="rect">
            <a:avLst/>
          </a:prstGeom>
        </p:spPr>
        <p:txBody>
          <a:bodyPr wrap="none">
            <a:spAutoFit/>
          </a:bodyPr>
          <a:lstStyle/>
          <a:p>
            <a:r>
              <a:rPr lang="en-US" b="0" i="0" dirty="0">
                <a:solidFill>
                  <a:schemeClr val="bg1"/>
                </a:solidFill>
                <a:effectLst/>
                <a:latin typeface="Calibri" panose="020F0502020204030204" pitchFamily="34" charset="0"/>
              </a:rPr>
              <a:t>Abraham 2:9-11; Genesis 12:2-3</a:t>
            </a:r>
            <a:endParaRPr lang="en-US" dirty="0">
              <a:solidFill>
                <a:schemeClr val="bg1"/>
              </a:solidFill>
            </a:endParaRPr>
          </a:p>
        </p:txBody>
      </p:sp>
      <p:sp>
        <p:nvSpPr>
          <p:cNvPr id="3" name="Rectangle 2"/>
          <p:cNvSpPr/>
          <p:nvPr/>
        </p:nvSpPr>
        <p:spPr>
          <a:xfrm>
            <a:off x="5466719" y="1037696"/>
            <a:ext cx="5815363" cy="4524315"/>
          </a:xfrm>
          <a:prstGeom prst="rect">
            <a:avLst/>
          </a:prstGeom>
        </p:spPr>
        <p:txBody>
          <a:bodyPr wrap="square">
            <a:spAutoFit/>
          </a:bodyPr>
          <a:lstStyle/>
          <a:p>
            <a:pPr fontAlgn="base"/>
            <a:r>
              <a:rPr lang="en-US" sz="2400" b="0" i="0" dirty="0">
                <a:solidFill>
                  <a:schemeClr val="bg1"/>
                </a:solidFill>
                <a:effectLst/>
                <a:latin typeface="Calibri" panose="020F0502020204030204" pitchFamily="34" charset="0"/>
              </a:rPr>
              <a:t>“Abraham first received the gospel by baptism (which is the covenant of salvation);</a:t>
            </a:r>
          </a:p>
          <a:p>
            <a:pPr fontAlgn="base"/>
            <a:endParaRPr lang="en-US" sz="2400" b="0" i="0" dirty="0">
              <a:solidFill>
                <a:schemeClr val="bg1"/>
              </a:solidFill>
              <a:effectLst/>
              <a:latin typeface="Calibri" panose="020F0502020204030204" pitchFamily="34" charset="0"/>
            </a:endParaRPr>
          </a:p>
          <a:p>
            <a:pPr fontAlgn="base"/>
            <a:r>
              <a:rPr lang="en-US" sz="2400" b="0" i="0" dirty="0">
                <a:solidFill>
                  <a:schemeClr val="bg1"/>
                </a:solidFill>
                <a:effectLst/>
                <a:latin typeface="Calibri" panose="020F0502020204030204" pitchFamily="34" charset="0"/>
              </a:rPr>
              <a:t>then he had conferred upon him the higher priesthood, and he entered into celestial marriage (which is the covenant of exaltation), gaining assurance thereby that he would have eternal increase; </a:t>
            </a:r>
          </a:p>
          <a:p>
            <a:pPr fontAlgn="base"/>
            <a:endParaRPr lang="en-US" sz="2400" b="0" i="0" dirty="0">
              <a:solidFill>
                <a:schemeClr val="bg1"/>
              </a:solidFill>
              <a:effectLst/>
              <a:latin typeface="Calibri" panose="020F0502020204030204" pitchFamily="34" charset="0"/>
            </a:endParaRPr>
          </a:p>
          <a:p>
            <a:pPr fontAlgn="base"/>
            <a:r>
              <a:rPr lang="en-US" sz="2400" b="0" i="0" dirty="0">
                <a:solidFill>
                  <a:schemeClr val="bg1"/>
                </a:solidFill>
                <a:effectLst/>
                <a:latin typeface="Calibri" panose="020F0502020204030204" pitchFamily="34" charset="0"/>
              </a:rPr>
              <a:t>finally, he received a promise that all of these blessings would be offered to all of his mortal posterity.”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017" y="129540"/>
            <a:ext cx="1026459" cy="1432766"/>
          </a:xfrm>
          <a:prstGeom prst="rect">
            <a:avLst/>
          </a:prstGeom>
        </p:spPr>
      </p:pic>
      <p:pic>
        <p:nvPicPr>
          <p:cNvPr id="7170" name="Picture 2" descr="http://media.ldscdn.org/images/media-library/missionary/baptism-182987-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07" y="394910"/>
            <a:ext cx="1699997" cy="25499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4393" y="1394090"/>
            <a:ext cx="2717161" cy="2090429"/>
          </a:xfrm>
          <a:prstGeom prst="rect">
            <a:avLst/>
          </a:prstGeom>
        </p:spPr>
      </p:pic>
      <p:pic>
        <p:nvPicPr>
          <p:cNvPr id="7172" name="Picture 4" descr="http://lds.net/wp-content/uploads/2014/08/Bride-and-Groom-hand-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757" y="3308719"/>
            <a:ext cx="2912926" cy="164623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mormonsoprano.files.wordpress.com/2008/07/family_suns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7865" y="4582355"/>
            <a:ext cx="2784519" cy="184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500"/>
                                        <p:tgtEl>
                                          <p:spTgt spid="717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7174"/>
                                        </p:tgtEl>
                                        <p:attrNameLst>
                                          <p:attrName>style.visibility</p:attrName>
                                        </p:attrNameLst>
                                      </p:cBhvr>
                                      <p:to>
                                        <p:strVal val="visible"/>
                                      </p:to>
                                    </p:set>
                                    <p:animEffect transition="in" filter="fade">
                                      <p:cBhvr>
                                        <p:cTn id="26"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3907</Words>
  <Application>Microsoft Office PowerPoint</Application>
  <PresentationFormat>Widescreen</PresentationFormat>
  <Paragraphs>217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Georgia</vt:lpstr>
      <vt:lpstr>Calibri Light</vt:lpstr>
      <vt:lpstr>Calibri</vt:lpstr>
      <vt:lpstr>Colonna MT</vt:lpstr>
      <vt:lpstr>Arial</vt:lpstr>
      <vt:lpstr>Anabelle Script </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41</cp:revision>
  <dcterms:created xsi:type="dcterms:W3CDTF">2015-08-08T14:41:31Z</dcterms:created>
  <dcterms:modified xsi:type="dcterms:W3CDTF">2025-08-08T16:05:12Z</dcterms:modified>
</cp:coreProperties>
</file>