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5" r:id="rId5"/>
    <p:sldId id="260" r:id="rId6"/>
    <p:sldId id="262" r:id="rId7"/>
    <p:sldId id="263" r:id="rId8"/>
    <p:sldId id="264" r:id="rId9"/>
    <p:sldId id="268" r:id="rId10"/>
    <p:sldId id="269" r:id="rId11"/>
    <p:sldId id="267" r:id="rId12"/>
    <p:sldId id="270" r:id="rId13"/>
    <p:sldId id="271" r:id="rId14"/>
    <p:sldId id="258" r:id="rId15"/>
    <p:sldId id="261" r:id="rId16"/>
    <p:sldId id="272"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3" d="100"/>
          <a:sy n="103" d="100"/>
        </p:scale>
        <p:origin x="19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903963-96C2-428B-A2A1-2598FFAA5CE5}"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F77EC-DE79-4CCA-AF58-1F61562BE4E7}" type="slidenum">
              <a:rPr lang="en-US" smtClean="0"/>
              <a:t>‹#›</a:t>
            </a:fld>
            <a:endParaRPr lang="en-US"/>
          </a:p>
        </p:txBody>
      </p:sp>
    </p:spTree>
    <p:extLst>
      <p:ext uri="{BB962C8B-B14F-4D97-AF65-F5344CB8AC3E}">
        <p14:creationId xmlns:p14="http://schemas.microsoft.com/office/powerpoint/2010/main" val="27246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03963-96C2-428B-A2A1-2598FFAA5CE5}"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F77EC-DE79-4CCA-AF58-1F61562BE4E7}" type="slidenum">
              <a:rPr lang="en-US" smtClean="0"/>
              <a:t>‹#›</a:t>
            </a:fld>
            <a:endParaRPr lang="en-US"/>
          </a:p>
        </p:txBody>
      </p:sp>
    </p:spTree>
    <p:extLst>
      <p:ext uri="{BB962C8B-B14F-4D97-AF65-F5344CB8AC3E}">
        <p14:creationId xmlns:p14="http://schemas.microsoft.com/office/powerpoint/2010/main" val="66397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03963-96C2-428B-A2A1-2598FFAA5CE5}"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F77EC-DE79-4CCA-AF58-1F61562BE4E7}" type="slidenum">
              <a:rPr lang="en-US" smtClean="0"/>
              <a:t>‹#›</a:t>
            </a:fld>
            <a:endParaRPr lang="en-US"/>
          </a:p>
        </p:txBody>
      </p:sp>
    </p:spTree>
    <p:extLst>
      <p:ext uri="{BB962C8B-B14F-4D97-AF65-F5344CB8AC3E}">
        <p14:creationId xmlns:p14="http://schemas.microsoft.com/office/powerpoint/2010/main" val="297175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903963-96C2-428B-A2A1-2598FFAA5CE5}"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F77EC-DE79-4CCA-AF58-1F61562BE4E7}" type="slidenum">
              <a:rPr lang="en-US" smtClean="0"/>
              <a:t>‹#›</a:t>
            </a:fld>
            <a:endParaRPr lang="en-US"/>
          </a:p>
        </p:txBody>
      </p:sp>
    </p:spTree>
    <p:extLst>
      <p:ext uri="{BB962C8B-B14F-4D97-AF65-F5344CB8AC3E}">
        <p14:creationId xmlns:p14="http://schemas.microsoft.com/office/powerpoint/2010/main" val="495615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903963-96C2-428B-A2A1-2598FFAA5CE5}"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8F77EC-DE79-4CCA-AF58-1F61562BE4E7}" type="slidenum">
              <a:rPr lang="en-US" smtClean="0"/>
              <a:t>‹#›</a:t>
            </a:fld>
            <a:endParaRPr lang="en-US"/>
          </a:p>
        </p:txBody>
      </p:sp>
    </p:spTree>
    <p:extLst>
      <p:ext uri="{BB962C8B-B14F-4D97-AF65-F5344CB8AC3E}">
        <p14:creationId xmlns:p14="http://schemas.microsoft.com/office/powerpoint/2010/main" val="3428754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903963-96C2-428B-A2A1-2598FFAA5CE5}" type="datetimeFigureOut">
              <a:rPr lang="en-US" smtClean="0"/>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F77EC-DE79-4CCA-AF58-1F61562BE4E7}" type="slidenum">
              <a:rPr lang="en-US" smtClean="0"/>
              <a:t>‹#›</a:t>
            </a:fld>
            <a:endParaRPr lang="en-US"/>
          </a:p>
        </p:txBody>
      </p:sp>
    </p:spTree>
    <p:extLst>
      <p:ext uri="{BB962C8B-B14F-4D97-AF65-F5344CB8AC3E}">
        <p14:creationId xmlns:p14="http://schemas.microsoft.com/office/powerpoint/2010/main" val="403719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903963-96C2-428B-A2A1-2598FFAA5CE5}" type="datetimeFigureOut">
              <a:rPr lang="en-US" smtClean="0"/>
              <a:t>8/9/2025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8F77EC-DE79-4CCA-AF58-1F61562BE4E7}" type="slidenum">
              <a:rPr lang="en-US" smtClean="0"/>
              <a:t>‹#›</a:t>
            </a:fld>
            <a:endParaRPr lang="en-US"/>
          </a:p>
        </p:txBody>
      </p:sp>
    </p:spTree>
    <p:extLst>
      <p:ext uri="{BB962C8B-B14F-4D97-AF65-F5344CB8AC3E}">
        <p14:creationId xmlns:p14="http://schemas.microsoft.com/office/powerpoint/2010/main" val="355027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903963-96C2-428B-A2A1-2598FFAA5CE5}" type="datetimeFigureOut">
              <a:rPr lang="en-US" smtClean="0"/>
              <a:t>8/9/2025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8F77EC-DE79-4CCA-AF58-1F61562BE4E7}" type="slidenum">
              <a:rPr lang="en-US" smtClean="0"/>
              <a:t>‹#›</a:t>
            </a:fld>
            <a:endParaRPr lang="en-US"/>
          </a:p>
        </p:txBody>
      </p:sp>
    </p:spTree>
    <p:extLst>
      <p:ext uri="{BB962C8B-B14F-4D97-AF65-F5344CB8AC3E}">
        <p14:creationId xmlns:p14="http://schemas.microsoft.com/office/powerpoint/2010/main" val="758950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03963-96C2-428B-A2A1-2598FFAA5CE5}" type="datetimeFigureOut">
              <a:rPr lang="en-US" smtClean="0"/>
              <a:t>8/9/2025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8F77EC-DE79-4CCA-AF58-1F61562BE4E7}" type="slidenum">
              <a:rPr lang="en-US" smtClean="0"/>
              <a:t>‹#›</a:t>
            </a:fld>
            <a:endParaRPr lang="en-US"/>
          </a:p>
        </p:txBody>
      </p:sp>
    </p:spTree>
    <p:extLst>
      <p:ext uri="{BB962C8B-B14F-4D97-AF65-F5344CB8AC3E}">
        <p14:creationId xmlns:p14="http://schemas.microsoft.com/office/powerpoint/2010/main" val="87820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903963-96C2-428B-A2A1-2598FFAA5CE5}" type="datetimeFigureOut">
              <a:rPr lang="en-US" smtClean="0"/>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F77EC-DE79-4CCA-AF58-1F61562BE4E7}" type="slidenum">
              <a:rPr lang="en-US" smtClean="0"/>
              <a:t>‹#›</a:t>
            </a:fld>
            <a:endParaRPr lang="en-US"/>
          </a:p>
        </p:txBody>
      </p:sp>
    </p:spTree>
    <p:extLst>
      <p:ext uri="{BB962C8B-B14F-4D97-AF65-F5344CB8AC3E}">
        <p14:creationId xmlns:p14="http://schemas.microsoft.com/office/powerpoint/2010/main" val="196887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903963-96C2-428B-A2A1-2598FFAA5CE5}" type="datetimeFigureOut">
              <a:rPr lang="en-US" smtClean="0"/>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8F77EC-DE79-4CCA-AF58-1F61562BE4E7}" type="slidenum">
              <a:rPr lang="en-US" smtClean="0"/>
              <a:t>‹#›</a:t>
            </a:fld>
            <a:endParaRPr lang="en-US"/>
          </a:p>
        </p:txBody>
      </p:sp>
    </p:spTree>
    <p:extLst>
      <p:ext uri="{BB962C8B-B14F-4D97-AF65-F5344CB8AC3E}">
        <p14:creationId xmlns:p14="http://schemas.microsoft.com/office/powerpoint/2010/main" val="262099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03963-96C2-428B-A2A1-2598FFAA5CE5}" type="datetimeFigureOut">
              <a:rPr lang="en-US" smtClean="0"/>
              <a:t>8/9/2025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F77EC-DE79-4CCA-AF58-1F61562BE4E7}" type="slidenum">
              <a:rPr lang="en-US" smtClean="0"/>
              <a:t>‹#›</a:t>
            </a:fld>
            <a:endParaRPr lang="en-US"/>
          </a:p>
        </p:txBody>
      </p:sp>
    </p:spTree>
    <p:extLst>
      <p:ext uri="{BB962C8B-B14F-4D97-AF65-F5344CB8AC3E}">
        <p14:creationId xmlns:p14="http://schemas.microsoft.com/office/powerpoint/2010/main" val="1925913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a:extLst>
              <a:ext uri="{FF2B5EF4-FFF2-40B4-BE49-F238E27FC236}">
                <a16:creationId xmlns:a16="http://schemas.microsoft.com/office/drawing/2014/main" id="{EFF5286E-F604-4E32-853B-7B4CD85C7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496432"/>
            <a:ext cx="12192000" cy="1938992"/>
          </a:xfrm>
          <a:prstGeom prst="rect">
            <a:avLst/>
          </a:prstGeom>
          <a:noFill/>
        </p:spPr>
        <p:txBody>
          <a:bodyPr wrap="square" rtlCol="0">
            <a:spAutoFit/>
          </a:bodyPr>
          <a:lstStyle/>
          <a:p>
            <a:pPr algn="ctr"/>
            <a:r>
              <a:rPr lang="en-US" sz="6000" dirty="0"/>
              <a:t>Abraham and Lot</a:t>
            </a:r>
          </a:p>
          <a:p>
            <a:pPr algn="ctr"/>
            <a:r>
              <a:rPr lang="en-US" sz="6000" dirty="0"/>
              <a:t>Genesis 13-14</a:t>
            </a:r>
          </a:p>
        </p:txBody>
      </p:sp>
      <p:grpSp>
        <p:nvGrpSpPr>
          <p:cNvPr id="7" name="Group 6"/>
          <p:cNvGrpSpPr/>
          <p:nvPr/>
        </p:nvGrpSpPr>
        <p:grpSpPr>
          <a:xfrm>
            <a:off x="8914734" y="2149559"/>
            <a:ext cx="2004733" cy="4099702"/>
            <a:chOff x="710021" y="877127"/>
            <a:chExt cx="2396978" cy="4901847"/>
          </a:xfrm>
        </p:grpSpPr>
        <p:grpSp>
          <p:nvGrpSpPr>
            <p:cNvPr id="8" name="Group 7"/>
            <p:cNvGrpSpPr/>
            <p:nvPr/>
          </p:nvGrpSpPr>
          <p:grpSpPr>
            <a:xfrm>
              <a:off x="710021" y="990600"/>
              <a:ext cx="2396978" cy="4788374"/>
              <a:chOff x="4429960" y="926626"/>
              <a:chExt cx="3036172" cy="4788374"/>
            </a:xfrm>
          </p:grpSpPr>
          <p:sp>
            <p:nvSpPr>
              <p:cNvPr id="12" name="Cloud 11"/>
              <p:cNvSpPr/>
              <p:nvPr/>
            </p:nvSpPr>
            <p:spPr>
              <a:xfrm rot="2502709" flipH="1">
                <a:off x="4771866" y="926626"/>
                <a:ext cx="994248"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rot="20132220">
                <a:off x="6275831" y="1040604"/>
                <a:ext cx="881755" cy="1255756"/>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942864">
                <a:off x="6891660" y="3469057"/>
                <a:ext cx="574472"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29960" y="3539859"/>
                <a:ext cx="5334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8674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996156">
                <a:off x="4623756" y="2554376"/>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41752">
                <a:off x="4775398" y="2378835"/>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9870960">
                <a:off x="6288649" y="2558387"/>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036208">
                <a:off x="6103360" y="2400790"/>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5257800" y="2438400"/>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658787" y="2209800"/>
                <a:ext cx="599605"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1335299">
                <a:off x="6047501" y="2385047"/>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353417">
                <a:off x="5240733" y="2361322"/>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105400" y="9705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rot="5612844" flipH="1">
                <a:off x="5383594" y="1699875"/>
                <a:ext cx="1126461"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688897" y="1981201"/>
                <a:ext cx="545734" cy="2317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iagonal Stripe 28"/>
              <p:cNvSpPr/>
              <p:nvPr/>
            </p:nvSpPr>
            <p:spPr>
              <a:xfrm rot="7453019">
                <a:off x="4397892" y="4358760"/>
                <a:ext cx="1382454" cy="598959"/>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 name="Group 62"/>
              <p:cNvGrpSpPr/>
              <p:nvPr/>
            </p:nvGrpSpPr>
            <p:grpSpPr>
              <a:xfrm rot="5201482">
                <a:off x="5790144" y="3233628"/>
                <a:ext cx="916511" cy="252324"/>
                <a:chOff x="3886200" y="6096000"/>
                <a:chExt cx="3124200" cy="533400"/>
              </a:xfrm>
            </p:grpSpPr>
            <p:sp>
              <p:nvSpPr>
                <p:cNvPr id="45" name="Left-Right Arrow 44"/>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 Arrow 4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 Arrow 4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63"/>
              <p:cNvGrpSpPr/>
              <p:nvPr/>
            </p:nvGrpSpPr>
            <p:grpSpPr>
              <a:xfrm rot="5201482">
                <a:off x="5866344" y="4377212"/>
                <a:ext cx="916511" cy="252324"/>
                <a:chOff x="3886200" y="6096000"/>
                <a:chExt cx="3124200" cy="533400"/>
              </a:xfrm>
            </p:grpSpPr>
            <p:sp>
              <p:nvSpPr>
                <p:cNvPr id="42" name="Left-Right Arrow 41"/>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 Arrow 42"/>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4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rot="5828466">
                <a:off x="5332945" y="3234211"/>
                <a:ext cx="916511" cy="252324"/>
                <a:chOff x="3886200" y="6096000"/>
                <a:chExt cx="3124200" cy="533400"/>
              </a:xfrm>
            </p:grpSpPr>
            <p:sp>
              <p:nvSpPr>
                <p:cNvPr id="39" name="Left-Right Arrow 38"/>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 Arrow 39"/>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 Arrow 4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71"/>
              <p:cNvGrpSpPr/>
              <p:nvPr/>
            </p:nvGrpSpPr>
            <p:grpSpPr>
              <a:xfrm rot="5400000">
                <a:off x="5221768" y="4320998"/>
                <a:ext cx="916511" cy="252324"/>
                <a:chOff x="3886200" y="6096000"/>
                <a:chExt cx="3124200" cy="533400"/>
              </a:xfrm>
            </p:grpSpPr>
            <p:sp>
              <p:nvSpPr>
                <p:cNvPr id="36" name="Left-Right Arrow 3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Right Arrow 3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 Arrow 3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Diagonal Stripe 33"/>
              <p:cNvSpPr/>
              <p:nvPr/>
            </p:nvSpPr>
            <p:spPr>
              <a:xfrm rot="11733933">
                <a:off x="5248234" y="3469309"/>
                <a:ext cx="1463357" cy="702204"/>
              </a:xfrm>
              <a:prstGeom prst="diagStripe">
                <a:avLst>
                  <a:gd name="adj" fmla="val 62672"/>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ounded Rectangle 34"/>
              <p:cNvSpPr/>
              <p:nvPr/>
            </p:nvSpPr>
            <p:spPr>
              <a:xfrm>
                <a:off x="5118835" y="3810000"/>
                <a:ext cx="519967"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loud 8"/>
            <p:cNvSpPr/>
            <p:nvPr/>
          </p:nvSpPr>
          <p:spPr>
            <a:xfrm rot="5559011" flipH="1">
              <a:off x="1572691" y="614162"/>
              <a:ext cx="784933"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0070293">
              <a:off x="1226279" y="1135482"/>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070293">
              <a:off x="2301468" y="1183489"/>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1426960" y="1954012"/>
            <a:ext cx="2261360" cy="4280062"/>
            <a:chOff x="3810000" y="553998"/>
            <a:chExt cx="1839832" cy="3482238"/>
          </a:xfrm>
        </p:grpSpPr>
        <p:sp>
          <p:nvSpPr>
            <p:cNvPr id="49" name="Cloud 48"/>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434122">
              <a:off x="3810000" y="2603983"/>
              <a:ext cx="281289" cy="4728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nual Operation 52"/>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Manual Operation 53"/>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Manual Operation 56"/>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Extract 57"/>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220061" y="818482"/>
              <a:ext cx="938018" cy="300171"/>
              <a:chOff x="1756756" y="4876800"/>
              <a:chExt cx="4088873" cy="1308463"/>
            </a:xfrm>
          </p:grpSpPr>
          <p:grpSp>
            <p:nvGrpSpPr>
              <p:cNvPr id="96" name="Group 95"/>
              <p:cNvGrpSpPr/>
              <p:nvPr/>
            </p:nvGrpSpPr>
            <p:grpSpPr>
              <a:xfrm>
                <a:off x="1756756" y="4876800"/>
                <a:ext cx="1367444" cy="1295400"/>
                <a:chOff x="1756756" y="4876800"/>
                <a:chExt cx="1367444" cy="1295400"/>
              </a:xfrm>
            </p:grpSpPr>
            <p:sp>
              <p:nvSpPr>
                <p:cNvPr id="107" name="Quad Arrow Callout 10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Callout 10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Callout 10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3119647" y="4889863"/>
                <a:ext cx="1367444" cy="1295400"/>
                <a:chOff x="1756756" y="4876800"/>
                <a:chExt cx="1367444" cy="1295400"/>
              </a:xfrm>
            </p:grpSpPr>
            <p:sp>
              <p:nvSpPr>
                <p:cNvPr id="104" name="Quad Arrow Callout 10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Quad Arrow Callout 10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Callout 10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4478185" y="4889863"/>
                <a:ext cx="1367444" cy="1295400"/>
                <a:chOff x="1756756" y="4876800"/>
                <a:chExt cx="1367444" cy="1295400"/>
              </a:xfrm>
            </p:grpSpPr>
            <p:sp>
              <p:nvSpPr>
                <p:cNvPr id="101" name="Quad Arrow Callout 10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Callout 10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Quad Arrow Callout 10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Quad Arrow Callout 98"/>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Callout 99"/>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rot="17531393">
              <a:off x="4356564" y="2143638"/>
              <a:ext cx="938018" cy="300171"/>
              <a:chOff x="1756756" y="4876800"/>
              <a:chExt cx="4088873" cy="1308463"/>
            </a:xfrm>
          </p:grpSpPr>
          <p:grpSp>
            <p:nvGrpSpPr>
              <p:cNvPr id="82" name="Group 81"/>
              <p:cNvGrpSpPr/>
              <p:nvPr/>
            </p:nvGrpSpPr>
            <p:grpSpPr>
              <a:xfrm>
                <a:off x="1756756" y="4876800"/>
                <a:ext cx="1367444" cy="1295400"/>
                <a:chOff x="1756756" y="4876800"/>
                <a:chExt cx="1367444" cy="1295400"/>
              </a:xfrm>
            </p:grpSpPr>
            <p:sp>
              <p:nvSpPr>
                <p:cNvPr id="93" name="Quad Arrow Callout 9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Callout 9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3119647" y="4889863"/>
                <a:ext cx="1367444" cy="1295400"/>
                <a:chOff x="1756756" y="4876800"/>
                <a:chExt cx="1367444" cy="1295400"/>
              </a:xfrm>
            </p:grpSpPr>
            <p:sp>
              <p:nvSpPr>
                <p:cNvPr id="90" name="Quad Arrow Callout 8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Callout 9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4478185" y="4889863"/>
                <a:ext cx="1367444" cy="1295400"/>
                <a:chOff x="1756756" y="4876800"/>
                <a:chExt cx="1367444" cy="1295400"/>
              </a:xfrm>
            </p:grpSpPr>
            <p:sp>
              <p:nvSpPr>
                <p:cNvPr id="87" name="Quad Arrow Callout 8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Callout 8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Callout 8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Quad Arrow Callout 84"/>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17531393">
              <a:off x="3995156" y="3097226"/>
              <a:ext cx="938018" cy="300171"/>
              <a:chOff x="1756756" y="4876800"/>
              <a:chExt cx="4088873" cy="1308463"/>
            </a:xfrm>
          </p:grpSpPr>
          <p:grpSp>
            <p:nvGrpSpPr>
              <p:cNvPr id="68" name="Group 67"/>
              <p:cNvGrpSpPr/>
              <p:nvPr/>
            </p:nvGrpSpPr>
            <p:grpSpPr>
              <a:xfrm>
                <a:off x="1756756" y="4876800"/>
                <a:ext cx="1367444" cy="1295400"/>
                <a:chOff x="1756756" y="4876800"/>
                <a:chExt cx="1367444" cy="1295400"/>
              </a:xfrm>
            </p:grpSpPr>
            <p:sp>
              <p:nvSpPr>
                <p:cNvPr id="79" name="Quad Arrow Callout 7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Callout 7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Callout 8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3119647" y="4889863"/>
                <a:ext cx="1367444" cy="1295400"/>
                <a:chOff x="1756756" y="4876800"/>
                <a:chExt cx="1367444" cy="1295400"/>
              </a:xfrm>
            </p:grpSpPr>
            <p:sp>
              <p:nvSpPr>
                <p:cNvPr id="76" name="Quad Arrow Callout 7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Callout 7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Quad Arrow Callout 7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4478185" y="4889863"/>
                <a:ext cx="1367444" cy="1295400"/>
                <a:chOff x="1756756" y="4876800"/>
                <a:chExt cx="1367444" cy="1295400"/>
              </a:xfrm>
            </p:grpSpPr>
            <p:sp>
              <p:nvSpPr>
                <p:cNvPr id="73" name="Quad Arrow Callout 7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Callout 7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Callout 7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Quad Arrow Callout 7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Cloud 65"/>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5944673">
              <a:off x="4582279" y="1645124"/>
              <a:ext cx="158768" cy="3021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088372" y="2980134"/>
            <a:ext cx="4378986" cy="1754326"/>
          </a:xfrm>
          <a:prstGeom prst="rect">
            <a:avLst/>
          </a:prstGeom>
        </p:spPr>
        <p:txBody>
          <a:bodyPr wrap="square">
            <a:spAutoFit/>
          </a:bodyPr>
          <a:lstStyle/>
          <a:p>
            <a:r>
              <a:rPr lang="en-US" i="1" dirty="0">
                <a:solidFill>
                  <a:srgbClr val="333333"/>
                </a:solidFill>
                <a:latin typeface="Calibri" panose="020F0502020204030204" pitchFamily="34" charset="0"/>
              </a:rPr>
              <a:t>Is</a:t>
            </a:r>
            <a:r>
              <a:rPr lang="en-US" dirty="0">
                <a:solidFill>
                  <a:srgbClr val="333333"/>
                </a:solidFill>
                <a:latin typeface="Calibri" panose="020F0502020204030204" pitchFamily="34" charset="0"/>
              </a:rPr>
              <a:t> not the whole land before thee? separate thyself, I pray thee, from me: if </a:t>
            </a:r>
            <a:r>
              <a:rPr lang="en-US" i="1" dirty="0">
                <a:solidFill>
                  <a:srgbClr val="333333"/>
                </a:solidFill>
                <a:latin typeface="Calibri" panose="020F0502020204030204" pitchFamily="34" charset="0"/>
              </a:rPr>
              <a:t>thou wilt take</a:t>
            </a:r>
            <a:r>
              <a:rPr lang="en-US" dirty="0">
                <a:solidFill>
                  <a:srgbClr val="333333"/>
                </a:solidFill>
                <a:latin typeface="Calibri" panose="020F0502020204030204" pitchFamily="34" charset="0"/>
              </a:rPr>
              <a:t> the left hand, then I will go to the right; or if </a:t>
            </a:r>
            <a:r>
              <a:rPr lang="en-US" i="1" dirty="0">
                <a:solidFill>
                  <a:srgbClr val="333333"/>
                </a:solidFill>
                <a:latin typeface="Calibri" panose="020F0502020204030204" pitchFamily="34" charset="0"/>
              </a:rPr>
              <a:t>thou depart</a:t>
            </a:r>
            <a:r>
              <a:rPr lang="en-US" dirty="0">
                <a:solidFill>
                  <a:srgbClr val="333333"/>
                </a:solidFill>
                <a:latin typeface="Calibri" panose="020F0502020204030204" pitchFamily="34" charset="0"/>
              </a:rPr>
              <a:t> to the right hand, then I will go to the left.</a:t>
            </a:r>
          </a:p>
          <a:p>
            <a:r>
              <a:rPr lang="en-US" dirty="0">
                <a:solidFill>
                  <a:srgbClr val="333333"/>
                </a:solidFill>
                <a:latin typeface="Calibri" panose="020F0502020204030204" pitchFamily="34" charset="0"/>
              </a:rPr>
              <a:t>Genesis 13:9</a:t>
            </a:r>
            <a:endParaRPr lang="en-US" dirty="0"/>
          </a:p>
        </p:txBody>
      </p:sp>
    </p:spTree>
    <p:extLst>
      <p:ext uri="{BB962C8B-B14F-4D97-AF65-F5344CB8AC3E}">
        <p14:creationId xmlns:p14="http://schemas.microsoft.com/office/powerpoint/2010/main" val="3577363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2936" y="-68722"/>
            <a:ext cx="12192000" cy="6926722"/>
          </a:xfrm>
          <a:prstGeom prst="rect">
            <a:avLst/>
          </a:prstGeom>
        </p:spPr>
      </p:pic>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A Visit From 2 Kings</a:t>
            </a:r>
          </a:p>
        </p:txBody>
      </p:sp>
      <p:sp>
        <p:nvSpPr>
          <p:cNvPr id="2" name="TextBox 1"/>
          <p:cNvSpPr txBox="1"/>
          <p:nvPr/>
        </p:nvSpPr>
        <p:spPr>
          <a:xfrm>
            <a:off x="11686113" y="6488668"/>
            <a:ext cx="593596" cy="369332"/>
          </a:xfrm>
          <a:prstGeom prst="rect">
            <a:avLst/>
          </a:prstGeom>
          <a:noFill/>
        </p:spPr>
        <p:txBody>
          <a:bodyPr wrap="square" rtlCol="0">
            <a:spAutoFit/>
          </a:bodyPr>
          <a:lstStyle/>
          <a:p>
            <a:r>
              <a:rPr lang="en-US" dirty="0"/>
              <a:t>(5)</a:t>
            </a:r>
          </a:p>
        </p:txBody>
      </p:sp>
      <p:sp>
        <p:nvSpPr>
          <p:cNvPr id="360" name="TextBox 359"/>
          <p:cNvSpPr txBox="1"/>
          <p:nvPr/>
        </p:nvSpPr>
        <p:spPr>
          <a:xfrm>
            <a:off x="0" y="6488668"/>
            <a:ext cx="2135650" cy="338554"/>
          </a:xfrm>
          <a:prstGeom prst="rect">
            <a:avLst/>
          </a:prstGeom>
          <a:noFill/>
        </p:spPr>
        <p:txBody>
          <a:bodyPr wrap="square" rtlCol="0">
            <a:spAutoFit/>
          </a:bodyPr>
          <a:lstStyle/>
          <a:p>
            <a:r>
              <a:rPr lang="en-US" sz="1600" dirty="0"/>
              <a:t>Genesis 14:18-22</a:t>
            </a:r>
          </a:p>
        </p:txBody>
      </p:sp>
      <p:sp>
        <p:nvSpPr>
          <p:cNvPr id="11" name="Rectangle 10"/>
          <p:cNvSpPr/>
          <p:nvPr/>
        </p:nvSpPr>
        <p:spPr>
          <a:xfrm>
            <a:off x="8193833" y="973259"/>
            <a:ext cx="3391199" cy="369332"/>
          </a:xfrm>
          <a:prstGeom prst="rect">
            <a:avLst/>
          </a:prstGeom>
        </p:spPr>
        <p:txBody>
          <a:bodyPr wrap="square">
            <a:spAutoFit/>
          </a:bodyPr>
          <a:lstStyle/>
          <a:p>
            <a:r>
              <a:rPr lang="en-US" dirty="0">
                <a:latin typeface="Calibri" panose="020F0502020204030204" pitchFamily="34" charset="0"/>
              </a:rPr>
              <a:t>King of Salem—Melchizedek </a:t>
            </a:r>
          </a:p>
        </p:txBody>
      </p:sp>
      <p:sp>
        <p:nvSpPr>
          <p:cNvPr id="5" name="Rectangle 4"/>
          <p:cNvSpPr/>
          <p:nvPr/>
        </p:nvSpPr>
        <p:spPr>
          <a:xfrm>
            <a:off x="531260" y="960100"/>
            <a:ext cx="3451797" cy="369332"/>
          </a:xfrm>
          <a:prstGeom prst="rect">
            <a:avLst/>
          </a:prstGeom>
        </p:spPr>
        <p:txBody>
          <a:bodyPr wrap="square">
            <a:spAutoFit/>
          </a:bodyPr>
          <a:lstStyle/>
          <a:p>
            <a:r>
              <a:rPr lang="en-US" dirty="0">
                <a:solidFill>
                  <a:srgbClr val="333333"/>
                </a:solidFill>
                <a:latin typeface="Calibri" panose="020F0502020204030204" pitchFamily="34" charset="0"/>
              </a:rPr>
              <a:t>King of Sodom—King </a:t>
            </a:r>
            <a:r>
              <a:rPr lang="en-US" dirty="0" err="1">
                <a:solidFill>
                  <a:srgbClr val="333333"/>
                </a:solidFill>
                <a:latin typeface="Calibri" panose="020F0502020204030204" pitchFamily="34" charset="0"/>
              </a:rPr>
              <a:t>Bera</a:t>
            </a:r>
            <a:endParaRPr lang="en-US" dirty="0">
              <a:solidFill>
                <a:srgbClr val="333333"/>
              </a:solidFill>
              <a:latin typeface="Calibri" panose="020F0502020204030204" pitchFamily="34" charset="0"/>
            </a:endParaRPr>
          </a:p>
        </p:txBody>
      </p:sp>
      <p:grpSp>
        <p:nvGrpSpPr>
          <p:cNvPr id="3" name="Group 2"/>
          <p:cNvGrpSpPr/>
          <p:nvPr/>
        </p:nvGrpSpPr>
        <p:grpSpPr>
          <a:xfrm>
            <a:off x="3787261" y="862789"/>
            <a:ext cx="3859303" cy="3598842"/>
            <a:chOff x="487539" y="1607859"/>
            <a:chExt cx="3859303" cy="3598842"/>
          </a:xfrm>
        </p:grpSpPr>
        <p:grpSp>
          <p:nvGrpSpPr>
            <p:cNvPr id="10" name="Group 9"/>
            <p:cNvGrpSpPr/>
            <p:nvPr/>
          </p:nvGrpSpPr>
          <p:grpSpPr>
            <a:xfrm>
              <a:off x="487539" y="1607859"/>
              <a:ext cx="3859303" cy="3598842"/>
              <a:chOff x="6580397" y="943830"/>
              <a:chExt cx="3859303" cy="3598842"/>
            </a:xfrm>
          </p:grpSpPr>
          <p:pic>
            <p:nvPicPr>
              <p:cNvPr id="12" name="Picture 6" descr="http://benhammond.org/wp-content/uploads/2013/07/Sodom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590"/>
              <a:stretch/>
            </p:blipFill>
            <p:spPr bwMode="auto">
              <a:xfrm>
                <a:off x="6607327" y="951859"/>
                <a:ext cx="3832373" cy="35908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580397" y="943830"/>
                <a:ext cx="2135650" cy="261610"/>
              </a:xfrm>
              <a:prstGeom prst="rect">
                <a:avLst/>
              </a:prstGeom>
              <a:noFill/>
            </p:spPr>
            <p:txBody>
              <a:bodyPr wrap="square" rtlCol="0">
                <a:spAutoFit/>
              </a:bodyPr>
              <a:lstStyle/>
              <a:p>
                <a:r>
                  <a:rPr lang="en-US" sz="1100" dirty="0">
                    <a:latin typeface="Calibri" panose="020F0502020204030204" pitchFamily="34" charset="0"/>
                  </a:rPr>
                  <a:t>* Not accurate locations</a:t>
                </a:r>
              </a:p>
            </p:txBody>
          </p:sp>
        </p:grpSp>
        <p:sp>
          <p:nvSpPr>
            <p:cNvPr id="14" name="TextBox 13"/>
            <p:cNvSpPr txBox="1"/>
            <p:nvPr/>
          </p:nvSpPr>
          <p:spPr>
            <a:xfrm>
              <a:off x="1749088" y="3463154"/>
              <a:ext cx="2135650" cy="276999"/>
            </a:xfrm>
            <a:prstGeom prst="rect">
              <a:avLst/>
            </a:prstGeom>
            <a:noFill/>
          </p:spPr>
          <p:txBody>
            <a:bodyPr wrap="square" rtlCol="0">
              <a:spAutoFit/>
            </a:bodyPr>
            <a:lstStyle/>
            <a:p>
              <a:r>
                <a:rPr lang="en-US" sz="1200" b="1" dirty="0">
                  <a:latin typeface="Calibri" panose="020F0502020204030204" pitchFamily="34" charset="0"/>
                </a:rPr>
                <a:t>Salem</a:t>
              </a:r>
            </a:p>
          </p:txBody>
        </p:sp>
        <p:sp>
          <p:nvSpPr>
            <p:cNvPr id="15" name="TextBox 14"/>
            <p:cNvSpPr txBox="1"/>
            <p:nvPr/>
          </p:nvSpPr>
          <p:spPr>
            <a:xfrm>
              <a:off x="2383972" y="4426052"/>
              <a:ext cx="925285" cy="276999"/>
            </a:xfrm>
            <a:prstGeom prst="rect">
              <a:avLst/>
            </a:prstGeom>
            <a:noFill/>
          </p:spPr>
          <p:txBody>
            <a:bodyPr wrap="square" rtlCol="0">
              <a:spAutoFit/>
            </a:bodyPr>
            <a:lstStyle/>
            <a:p>
              <a:r>
                <a:rPr lang="en-US" sz="1200" b="1" dirty="0">
                  <a:latin typeface="Calibri" panose="020F0502020204030204" pitchFamily="34" charset="0"/>
                </a:rPr>
                <a:t>Sodom</a:t>
              </a:r>
            </a:p>
          </p:txBody>
        </p:sp>
        <p:sp>
          <p:nvSpPr>
            <p:cNvPr id="16" name="TextBox 15"/>
            <p:cNvSpPr txBox="1"/>
            <p:nvPr/>
          </p:nvSpPr>
          <p:spPr>
            <a:xfrm>
              <a:off x="1009127" y="3054255"/>
              <a:ext cx="2135650" cy="307777"/>
            </a:xfrm>
            <a:prstGeom prst="rect">
              <a:avLst/>
            </a:prstGeom>
            <a:noFill/>
          </p:spPr>
          <p:txBody>
            <a:bodyPr wrap="square" rtlCol="0">
              <a:spAutoFit/>
            </a:bodyPr>
            <a:lstStyle/>
            <a:p>
              <a:r>
                <a:rPr lang="en-US" sz="1400" b="1" dirty="0">
                  <a:latin typeface="Calibri" panose="020F0502020204030204" pitchFamily="34" charset="0"/>
                </a:rPr>
                <a:t>Valley of </a:t>
              </a:r>
              <a:r>
                <a:rPr lang="en-US" sz="1400" b="1" dirty="0" err="1">
                  <a:latin typeface="Calibri" panose="020F0502020204030204" pitchFamily="34" charset="0"/>
                </a:rPr>
                <a:t>Shaveh</a:t>
              </a:r>
              <a:endParaRPr lang="en-US" sz="1400" b="1" dirty="0">
                <a:latin typeface="Calibri" panose="020F0502020204030204" pitchFamily="34" charset="0"/>
              </a:endParaRPr>
            </a:p>
          </p:txBody>
        </p:sp>
      </p:grpSp>
      <p:sp>
        <p:nvSpPr>
          <p:cNvPr id="7" name="Rectangle 6"/>
          <p:cNvSpPr/>
          <p:nvPr/>
        </p:nvSpPr>
        <p:spPr>
          <a:xfrm>
            <a:off x="7775791" y="2497723"/>
            <a:ext cx="3171533" cy="2862322"/>
          </a:xfrm>
          <a:prstGeom prst="rect">
            <a:avLst/>
          </a:prstGeom>
        </p:spPr>
        <p:txBody>
          <a:bodyPr wrap="square">
            <a:spAutoFit/>
          </a:bodyPr>
          <a:lstStyle/>
          <a:p>
            <a:r>
              <a:rPr lang="en-US" dirty="0">
                <a:solidFill>
                  <a:srgbClr val="333333"/>
                </a:solidFill>
                <a:latin typeface="Calibri" panose="020F0502020204030204" pitchFamily="34" charset="0"/>
              </a:rPr>
              <a:t>“may well have … prefigured [the </a:t>
            </a:r>
            <a:r>
              <a:rPr lang="en-US" dirty="0">
                <a:solidFill>
                  <a:srgbClr val="2F393A"/>
                </a:solidFill>
                <a:latin typeface="Calibri" panose="020F0502020204030204" pitchFamily="34" charset="0"/>
              </a:rPr>
              <a:t>sacrament </a:t>
            </a:r>
            <a:r>
              <a:rPr lang="en-US" dirty="0">
                <a:solidFill>
                  <a:srgbClr val="333333"/>
                </a:solidFill>
                <a:latin typeface="Calibri" panose="020F0502020204030204" pitchFamily="34" charset="0"/>
              </a:rPr>
              <a:t>of the Lord’s Supper], some two thousand years before its formal institution among men … when Jesus and his apostolic witnesses celebrated the feast of the Passover during the week [of the Atonement and Crucifixion]”</a:t>
            </a:r>
          </a:p>
        </p:txBody>
      </p:sp>
      <p:sp>
        <p:nvSpPr>
          <p:cNvPr id="18" name="Rectangle 17"/>
          <p:cNvSpPr/>
          <p:nvPr/>
        </p:nvSpPr>
        <p:spPr>
          <a:xfrm>
            <a:off x="8193834" y="1460237"/>
            <a:ext cx="3391199" cy="923330"/>
          </a:xfrm>
          <a:prstGeom prst="rect">
            <a:avLst/>
          </a:prstGeom>
        </p:spPr>
        <p:txBody>
          <a:bodyPr wrap="square">
            <a:spAutoFit/>
          </a:bodyPr>
          <a:lstStyle/>
          <a:p>
            <a:r>
              <a:rPr lang="en-US" i="1" dirty="0">
                <a:latin typeface="Calibri" panose="020F0502020204030204" pitchFamily="34" charset="0"/>
              </a:rPr>
              <a:t>“brake bread and blest it; and he blest the wine, he being the priest of the most high God”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7324" y="3310779"/>
            <a:ext cx="938510" cy="1310004"/>
          </a:xfrm>
          <a:prstGeom prst="rect">
            <a:avLst/>
          </a:prstGeom>
        </p:spPr>
      </p:pic>
      <p:sp>
        <p:nvSpPr>
          <p:cNvPr id="20" name="TextBox 19"/>
          <p:cNvSpPr txBox="1"/>
          <p:nvPr/>
        </p:nvSpPr>
        <p:spPr>
          <a:xfrm>
            <a:off x="56422" y="4950592"/>
            <a:ext cx="3990390" cy="1200329"/>
          </a:xfrm>
          <a:prstGeom prst="rect">
            <a:avLst/>
          </a:prstGeom>
          <a:noFill/>
        </p:spPr>
        <p:txBody>
          <a:bodyPr wrap="square" rtlCol="0">
            <a:spAutoFit/>
          </a:bodyPr>
          <a:lstStyle/>
          <a:p>
            <a:r>
              <a:rPr lang="en-US" dirty="0">
                <a:latin typeface="Calibri" panose="020F0502020204030204" pitchFamily="34" charset="0"/>
              </a:rPr>
              <a:t>The King of Sodom offered Abraham all the goods or spoils of the people of Sodom that had been taken by their enemies.</a:t>
            </a:r>
          </a:p>
        </p:txBody>
      </p:sp>
      <p:sp>
        <p:nvSpPr>
          <p:cNvPr id="22" name="TextBox 21"/>
          <p:cNvSpPr txBox="1"/>
          <p:nvPr/>
        </p:nvSpPr>
        <p:spPr>
          <a:xfrm>
            <a:off x="8193834" y="5659499"/>
            <a:ext cx="3089282" cy="646331"/>
          </a:xfrm>
          <a:prstGeom prst="rect">
            <a:avLst/>
          </a:prstGeom>
          <a:noFill/>
        </p:spPr>
        <p:txBody>
          <a:bodyPr wrap="square" rtlCol="0">
            <a:spAutoFit/>
          </a:bodyPr>
          <a:lstStyle/>
          <a:p>
            <a:r>
              <a:rPr lang="en-US" dirty="0">
                <a:latin typeface="Calibri" panose="020F0502020204030204" pitchFamily="34" charset="0"/>
              </a:rPr>
              <a:t>The King of Salem offered Abraham a blessing</a:t>
            </a:r>
          </a:p>
        </p:txBody>
      </p:sp>
      <p:pic>
        <p:nvPicPr>
          <p:cNvPr id="6148" name="Picture 4" descr="https://upload.wikimedia.org/wikipedia/commons/7/70/1770_Wink_Abraham_und_Melchisedek_anagori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4983" y="1679101"/>
            <a:ext cx="2141334" cy="30112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inchristandunchurched.files.wordpress.com/2012/09/abraham-and-melchizede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0114" y="4591750"/>
            <a:ext cx="2451198" cy="219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3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Abraham’s Response to King of Sodom</a:t>
            </a:r>
          </a:p>
        </p:txBody>
      </p:sp>
      <p:sp>
        <p:nvSpPr>
          <p:cNvPr id="2" name="TextBox 1"/>
          <p:cNvSpPr txBox="1"/>
          <p:nvPr/>
        </p:nvSpPr>
        <p:spPr>
          <a:xfrm>
            <a:off x="11686113" y="6488668"/>
            <a:ext cx="593596" cy="369332"/>
          </a:xfrm>
          <a:prstGeom prst="rect">
            <a:avLst/>
          </a:prstGeom>
          <a:noFill/>
        </p:spPr>
        <p:txBody>
          <a:bodyPr wrap="square" rtlCol="0">
            <a:spAutoFit/>
          </a:bodyPr>
          <a:lstStyle/>
          <a:p>
            <a:r>
              <a:rPr lang="en-US" dirty="0"/>
              <a:t>(6)</a:t>
            </a:r>
          </a:p>
        </p:txBody>
      </p:sp>
      <p:sp>
        <p:nvSpPr>
          <p:cNvPr id="360" name="TextBox 359"/>
          <p:cNvSpPr txBox="1"/>
          <p:nvPr/>
        </p:nvSpPr>
        <p:spPr>
          <a:xfrm>
            <a:off x="0" y="6488668"/>
            <a:ext cx="2135650" cy="338554"/>
          </a:xfrm>
          <a:prstGeom prst="rect">
            <a:avLst/>
          </a:prstGeom>
          <a:noFill/>
        </p:spPr>
        <p:txBody>
          <a:bodyPr wrap="square" rtlCol="0">
            <a:spAutoFit/>
          </a:bodyPr>
          <a:lstStyle/>
          <a:p>
            <a:r>
              <a:rPr lang="en-US" sz="1600" dirty="0"/>
              <a:t>Genesis 13:22-23</a:t>
            </a:r>
          </a:p>
        </p:txBody>
      </p:sp>
      <p:sp>
        <p:nvSpPr>
          <p:cNvPr id="3" name="Rectangle 2"/>
          <p:cNvSpPr/>
          <p:nvPr/>
        </p:nvSpPr>
        <p:spPr>
          <a:xfrm>
            <a:off x="334543" y="1168063"/>
            <a:ext cx="6096000" cy="1477328"/>
          </a:xfrm>
          <a:prstGeom prst="rect">
            <a:avLst/>
          </a:prstGeom>
        </p:spPr>
        <p:txBody>
          <a:bodyPr>
            <a:spAutoFit/>
          </a:bodyPr>
          <a:lstStyle/>
          <a:p>
            <a:pPr fontAlgn="base"/>
            <a:r>
              <a:rPr lang="en-US" dirty="0">
                <a:latin typeface="Calibri" panose="020F0502020204030204" pitchFamily="34" charset="0"/>
              </a:rPr>
              <a:t>Why do you think Abram would not accept even a “thread” (or small reward) from the king of Sodom?</a:t>
            </a:r>
          </a:p>
          <a:p>
            <a:pPr fontAlgn="base"/>
            <a:endParaRPr lang="en-US" dirty="0">
              <a:latin typeface="Calibri" panose="020F0502020204030204" pitchFamily="34" charset="0"/>
            </a:endParaRPr>
          </a:p>
          <a:p>
            <a:pPr fontAlgn="base"/>
            <a:r>
              <a:rPr lang="en-US" dirty="0">
                <a:latin typeface="Calibri" panose="020F0502020204030204" pitchFamily="34" charset="0"/>
              </a:rPr>
              <a:t>How might accepting a thread from the wicked king be like giving in to small temptations?</a:t>
            </a:r>
          </a:p>
        </p:txBody>
      </p:sp>
      <p:grpSp>
        <p:nvGrpSpPr>
          <p:cNvPr id="10" name="Group 9"/>
          <p:cNvGrpSpPr/>
          <p:nvPr/>
        </p:nvGrpSpPr>
        <p:grpSpPr>
          <a:xfrm>
            <a:off x="946889" y="2700954"/>
            <a:ext cx="3505068" cy="2501531"/>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795478" y="1149049"/>
              <a:ext cx="2371313" cy="1077218"/>
            </a:xfrm>
            <a:prstGeom prst="rect">
              <a:avLst/>
            </a:prstGeom>
          </p:spPr>
          <p:txBody>
            <a:bodyPr wrap="square">
              <a:spAutoFit/>
            </a:bodyPr>
            <a:lstStyle/>
            <a:p>
              <a:pPr algn="ctr"/>
              <a:r>
                <a:rPr lang="en-US" sz="1600" dirty="0"/>
                <a:t> </a:t>
              </a:r>
              <a:r>
                <a:rPr lang="en-US" sz="1600" b="1" dirty="0"/>
                <a:t>Resisting evil influences, regardless of how small, helps us stay true to God and free from sin</a:t>
              </a:r>
              <a:endParaRPr lang="en-US" sz="1600" i="1" dirty="0"/>
            </a:p>
          </p:txBody>
        </p:sp>
      </p:grpSp>
      <p:sp>
        <p:nvSpPr>
          <p:cNvPr id="8" name="Rectangle 7"/>
          <p:cNvSpPr/>
          <p:nvPr/>
        </p:nvSpPr>
        <p:spPr>
          <a:xfrm>
            <a:off x="5205616" y="4598516"/>
            <a:ext cx="6096000" cy="1938992"/>
          </a:xfrm>
          <a:prstGeom prst="rect">
            <a:avLst/>
          </a:prstGeom>
        </p:spPr>
        <p:txBody>
          <a:bodyPr>
            <a:spAutoFit/>
          </a:bodyPr>
          <a:lstStyle/>
          <a:p>
            <a:r>
              <a:rPr lang="en-US" sz="2400" dirty="0">
                <a:solidFill>
                  <a:srgbClr val="333333"/>
                </a:solidFill>
                <a:latin typeface="Calibri" panose="020F0502020204030204" pitchFamily="34" charset="0"/>
              </a:rPr>
              <a:t>“Of the property belonging to the king of Sodom, which he had taken from the enemy, Abram would not keep the smallest part, because he would not have anything in common with Sodom.”</a:t>
            </a:r>
            <a:endParaRPr lang="en-US" sz="2400" dirty="0"/>
          </a:p>
        </p:txBody>
      </p:sp>
      <p:pic>
        <p:nvPicPr>
          <p:cNvPr id="7170" name="Picture 2" descr="http://eindtijdinbeeld.nl/EiB-Dispensationalisme/melchizede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010" y="1163611"/>
            <a:ext cx="4294588" cy="3049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85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Abraham’s Response to Melchizedek</a:t>
            </a:r>
          </a:p>
        </p:txBody>
      </p:sp>
      <p:sp>
        <p:nvSpPr>
          <p:cNvPr id="2" name="TextBox 1"/>
          <p:cNvSpPr txBox="1"/>
          <p:nvPr/>
        </p:nvSpPr>
        <p:spPr>
          <a:xfrm>
            <a:off x="11686113" y="6488668"/>
            <a:ext cx="593596" cy="369332"/>
          </a:xfrm>
          <a:prstGeom prst="rect">
            <a:avLst/>
          </a:prstGeom>
          <a:noFill/>
        </p:spPr>
        <p:txBody>
          <a:bodyPr wrap="square" rtlCol="0">
            <a:spAutoFit/>
          </a:bodyPr>
          <a:lstStyle/>
          <a:p>
            <a:r>
              <a:rPr lang="en-US" dirty="0"/>
              <a:t>(6)</a:t>
            </a:r>
          </a:p>
        </p:txBody>
      </p:sp>
      <p:sp>
        <p:nvSpPr>
          <p:cNvPr id="360" name="TextBox 359"/>
          <p:cNvSpPr txBox="1"/>
          <p:nvPr/>
        </p:nvSpPr>
        <p:spPr>
          <a:xfrm>
            <a:off x="0" y="6488668"/>
            <a:ext cx="2135650" cy="338554"/>
          </a:xfrm>
          <a:prstGeom prst="rect">
            <a:avLst/>
          </a:prstGeom>
          <a:noFill/>
        </p:spPr>
        <p:txBody>
          <a:bodyPr wrap="square" rtlCol="0">
            <a:spAutoFit/>
          </a:bodyPr>
          <a:lstStyle/>
          <a:p>
            <a:r>
              <a:rPr lang="en-US" sz="1600" dirty="0"/>
              <a:t>Genesis 13:22-23</a:t>
            </a:r>
          </a:p>
        </p:txBody>
      </p:sp>
      <p:sp>
        <p:nvSpPr>
          <p:cNvPr id="8" name="Rectangle 7"/>
          <p:cNvSpPr/>
          <p:nvPr/>
        </p:nvSpPr>
        <p:spPr>
          <a:xfrm>
            <a:off x="4547682" y="1287434"/>
            <a:ext cx="6096000" cy="4524315"/>
          </a:xfrm>
          <a:prstGeom prst="rect">
            <a:avLst/>
          </a:prstGeom>
        </p:spPr>
        <p:txBody>
          <a:bodyPr>
            <a:spAutoFit/>
          </a:bodyPr>
          <a:lstStyle/>
          <a:p>
            <a:r>
              <a:rPr lang="en-US" dirty="0">
                <a:solidFill>
                  <a:srgbClr val="333333"/>
                </a:solidFill>
                <a:latin typeface="Calibri" panose="020F0502020204030204" pitchFamily="34" charset="0"/>
              </a:rPr>
              <a:t>“He [Abraham] accepted from Salem’s priest and king, Melchizedek, not only bread and wine for the invigoration of the exhausted warriors,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but a priestly blessing also and gave him in return the tenth of all his booty [possessions], as a sign that he acknowledged this king as a priest of the living God, and submitted to his royal priesthood.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In this self-subordination of Abram to Melchizedek there was the practical prediction of a royal priesthood which is higher than the priesthood entrusted to Abram’s descendants, the sons of Levi, and foreshadowed in the noble form of Melchizedek, who blessed as king and priest the patriarch whom God had called to be a blessing to all the families of the earth.” </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6247" t="15873" r="27515" b="47937"/>
          <a:stretch/>
        </p:blipFill>
        <p:spPr>
          <a:xfrm flipV="1">
            <a:off x="1088571" y="1622818"/>
            <a:ext cx="2694075" cy="3700295"/>
          </a:xfrm>
          <a:prstGeom prst="rect">
            <a:avLst/>
          </a:prstGeom>
        </p:spPr>
      </p:pic>
    </p:spTree>
    <p:extLst>
      <p:ext uri="{BB962C8B-B14F-4D97-AF65-F5344CB8AC3E}">
        <p14:creationId xmlns:p14="http://schemas.microsoft.com/office/powerpoint/2010/main" val="3713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Melchizedek</a:t>
            </a:r>
          </a:p>
        </p:txBody>
      </p:sp>
      <p:sp>
        <p:nvSpPr>
          <p:cNvPr id="2" name="TextBox 1"/>
          <p:cNvSpPr txBox="1"/>
          <p:nvPr/>
        </p:nvSpPr>
        <p:spPr>
          <a:xfrm>
            <a:off x="11686113" y="6488668"/>
            <a:ext cx="593596" cy="369332"/>
          </a:xfrm>
          <a:prstGeom prst="rect">
            <a:avLst/>
          </a:prstGeom>
          <a:noFill/>
        </p:spPr>
        <p:txBody>
          <a:bodyPr wrap="square" rtlCol="0">
            <a:spAutoFit/>
          </a:bodyPr>
          <a:lstStyle/>
          <a:p>
            <a:r>
              <a:rPr lang="en-US" dirty="0"/>
              <a:t>(1)</a:t>
            </a:r>
          </a:p>
        </p:txBody>
      </p:sp>
      <p:sp>
        <p:nvSpPr>
          <p:cNvPr id="8" name="Rectangle 7"/>
          <p:cNvSpPr/>
          <p:nvPr/>
        </p:nvSpPr>
        <p:spPr>
          <a:xfrm>
            <a:off x="224864" y="771183"/>
            <a:ext cx="8985651" cy="5909310"/>
          </a:xfrm>
          <a:prstGeom prst="rect">
            <a:avLst/>
          </a:prstGeom>
        </p:spPr>
        <p:txBody>
          <a:bodyPr wrap="square">
            <a:spAutoFit/>
          </a:bodyPr>
          <a:lstStyle/>
          <a:p>
            <a:r>
              <a:rPr lang="en-US" dirty="0">
                <a:solidFill>
                  <a:srgbClr val="333333"/>
                </a:solidFill>
                <a:latin typeface="Calibri" panose="020F0502020204030204" pitchFamily="34" charset="0"/>
              </a:rPr>
              <a:t>He was the great high priest and prophet who lived at the time of Abraham</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His name means “king of righteousness”. He is also called the King of Peace</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He lived 2,000 years before Christ</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He lived in Salem, later called Jerusalem</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He was a man of faith and magnified his holy office</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As a child he “stopped the mouths of lions and quenched the violence of fire.”</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He ordained a high priest after the order of the covenant which God made with Enoch. (JST Genesis 14:26)</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He was placed in charge of the Lord’s kingdom as “the keeper of the storehouse of god; Him whom God had appointed to receive tithes for the poor.” </a:t>
            </a:r>
            <a:r>
              <a:rPr lang="en-US" sz="1200" dirty="0">
                <a:solidFill>
                  <a:srgbClr val="333333"/>
                </a:solidFill>
                <a:latin typeface="Calibri" panose="020F0502020204030204" pitchFamily="34" charset="0"/>
              </a:rPr>
              <a:t>(JST Genesis 14:37-38)</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Abraham paid tithes to Melchizedek, and he also gave Abraham the Melchizedek Priesthood</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The Melchizedek priesthood is named after him</a:t>
            </a:r>
            <a:endParaRPr lang="en-US" dirty="0"/>
          </a:p>
        </p:txBody>
      </p:sp>
      <p:grpSp>
        <p:nvGrpSpPr>
          <p:cNvPr id="9" name="Group 8"/>
          <p:cNvGrpSpPr/>
          <p:nvPr/>
        </p:nvGrpSpPr>
        <p:grpSpPr>
          <a:xfrm>
            <a:off x="9187543" y="642257"/>
            <a:ext cx="2405743" cy="4820005"/>
            <a:chOff x="1752600" y="228600"/>
            <a:chExt cx="2675584" cy="5360642"/>
          </a:xfrm>
        </p:grpSpPr>
        <p:sp>
          <p:nvSpPr>
            <p:cNvPr id="10" name="Chord 9"/>
            <p:cNvSpPr/>
            <p:nvPr/>
          </p:nvSpPr>
          <p:spPr>
            <a:xfrm rot="13978037" flipH="1">
              <a:off x="2031241" y="400431"/>
              <a:ext cx="1799756" cy="1983060"/>
            </a:xfrm>
            <a:prstGeom prst="chord">
              <a:avLst>
                <a:gd name="adj1" fmla="val 2700000"/>
                <a:gd name="adj2" fmla="val 15640335"/>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752600" y="228600"/>
              <a:ext cx="2675584" cy="5360642"/>
              <a:chOff x="2556455" y="228600"/>
              <a:chExt cx="2675584" cy="5360642"/>
            </a:xfrm>
          </p:grpSpPr>
          <p:sp>
            <p:nvSpPr>
              <p:cNvPr id="12" name="Oval 11"/>
              <p:cNvSpPr/>
              <p:nvPr/>
            </p:nvSpPr>
            <p:spPr>
              <a:xfrm rot="649721" flipH="1">
                <a:off x="3869250" y="5034167"/>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649721" flipH="1">
                <a:off x="3107248" y="5034166"/>
                <a:ext cx="842492" cy="5550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028645" flipH="1">
                <a:off x="4557032" y="3735232"/>
                <a:ext cx="842492" cy="50752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8448925">
                <a:off x="2389039" y="3703202"/>
                <a:ext cx="842492" cy="50766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382913">
                <a:off x="4282731" y="2318482"/>
                <a:ext cx="821445" cy="1846282"/>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217087" flipH="1">
                <a:off x="2726430" y="2309023"/>
                <a:ext cx="754619" cy="1781702"/>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flipH="1">
                <a:off x="2960198" y="2234820"/>
                <a:ext cx="1825584" cy="3078007"/>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7849827" flipH="1">
                <a:off x="2218369" y="3694969"/>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20928263" flipH="1">
                <a:off x="4254863" y="732848"/>
                <a:ext cx="651921" cy="2439222"/>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671737">
                <a:off x="2724429" y="974809"/>
                <a:ext cx="762456" cy="2162673"/>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flipH="1">
                <a:off x="3601513" y="2237602"/>
                <a:ext cx="499671" cy="67061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7215537" flipH="1">
                <a:off x="2602628" y="3768395"/>
                <a:ext cx="3051046" cy="38488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7248170" flipH="1">
                <a:off x="2360735" y="3765858"/>
                <a:ext cx="3051046" cy="384882"/>
              </a:xfrm>
              <a:prstGeom prst="trapezoid">
                <a:avLst>
                  <a:gd name="adj" fmla="val 863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flipH="1">
                <a:off x="4210164" y="2388526"/>
                <a:ext cx="612518" cy="602930"/>
              </a:xfrm>
              <a:prstGeom prst="ellips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flipH="1">
                <a:off x="3089417" y="453274"/>
                <a:ext cx="1600201" cy="225832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15856434" flipH="1">
                <a:off x="3283181" y="-317139"/>
                <a:ext cx="812800" cy="1981200"/>
              </a:xfrm>
              <a:prstGeom prst="moon">
                <a:avLst>
                  <a:gd name="adj" fmla="val 87500"/>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15856434" flipH="1">
                <a:off x="3366043" y="-377785"/>
                <a:ext cx="667004" cy="1879774"/>
              </a:xfrm>
              <a:prstGeom prst="moon">
                <a:avLst>
                  <a:gd name="adj" fmla="val 65725"/>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1619220">
                <a:off x="2836081" y="1097223"/>
                <a:ext cx="271048" cy="53539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4360547" y="2521689"/>
                <a:ext cx="339107" cy="337472"/>
                <a:chOff x="1867990" y="1632858"/>
                <a:chExt cx="3611880" cy="3594462"/>
              </a:xfrm>
            </p:grpSpPr>
            <p:sp>
              <p:nvSpPr>
                <p:cNvPr id="64" name="Frame 63"/>
                <p:cNvSpPr/>
                <p:nvPr/>
              </p:nvSpPr>
              <p:spPr>
                <a:xfrm>
                  <a:off x="1867990" y="1632858"/>
                  <a:ext cx="3581401" cy="3581400"/>
                </a:xfrm>
                <a:prstGeom prst="frame">
                  <a:avLst>
                    <a:gd name="adj1" fmla="val 666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p:cNvSpPr/>
                <p:nvPr/>
              </p:nvSpPr>
              <p:spPr>
                <a:xfrm rot="2703125">
                  <a:off x="1898470" y="1645919"/>
                  <a:ext cx="3581400" cy="3581401"/>
                </a:xfrm>
                <a:prstGeom prst="frame">
                  <a:avLst>
                    <a:gd name="adj1" fmla="val 803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p:cNvGrpSpPr/>
              <p:nvPr/>
            </p:nvGrpSpPr>
            <p:grpSpPr>
              <a:xfrm rot="20906460">
                <a:off x="2746187" y="605677"/>
                <a:ext cx="1284464" cy="353352"/>
                <a:chOff x="5236248" y="2461536"/>
                <a:chExt cx="2450755" cy="674195"/>
              </a:xfrm>
            </p:grpSpPr>
            <p:grpSp>
              <p:nvGrpSpPr>
                <p:cNvPr id="44" name="Group 43"/>
                <p:cNvGrpSpPr/>
                <p:nvPr/>
              </p:nvGrpSpPr>
              <p:grpSpPr>
                <a:xfrm>
                  <a:off x="5842413" y="2461536"/>
                  <a:ext cx="612518" cy="602930"/>
                  <a:chOff x="5842413" y="2461536"/>
                  <a:chExt cx="612518" cy="602930"/>
                </a:xfrm>
              </p:grpSpPr>
              <p:sp>
                <p:nvSpPr>
                  <p:cNvPr id="60" name="Oval 59"/>
                  <p:cNvSpPr/>
                  <p:nvPr/>
                </p:nvSpPr>
                <p:spPr>
                  <a:xfrm flipH="1">
                    <a:off x="5842413" y="2461536"/>
                    <a:ext cx="612518" cy="602930"/>
                  </a:xfrm>
                  <a:prstGeom prst="ellips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5992796" y="2594699"/>
                    <a:ext cx="339107" cy="337472"/>
                    <a:chOff x="1867990" y="1632858"/>
                    <a:chExt cx="3611880" cy="3594462"/>
                  </a:xfrm>
                </p:grpSpPr>
                <p:sp>
                  <p:nvSpPr>
                    <p:cNvPr id="62" name="Frame 61"/>
                    <p:cNvSpPr/>
                    <p:nvPr/>
                  </p:nvSpPr>
                  <p:spPr>
                    <a:xfrm>
                      <a:off x="1867990" y="1632858"/>
                      <a:ext cx="3581401" cy="3581400"/>
                    </a:xfrm>
                    <a:prstGeom prst="frame">
                      <a:avLst>
                        <a:gd name="adj1" fmla="val 666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Frame 62"/>
                    <p:cNvSpPr/>
                    <p:nvPr/>
                  </p:nvSpPr>
                  <p:spPr>
                    <a:xfrm rot="2703125">
                      <a:off x="1898470" y="1645919"/>
                      <a:ext cx="3581400" cy="3581401"/>
                    </a:xfrm>
                    <a:prstGeom prst="frame">
                      <a:avLst>
                        <a:gd name="adj1" fmla="val 803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5" name="Group 44"/>
                <p:cNvGrpSpPr/>
                <p:nvPr/>
              </p:nvGrpSpPr>
              <p:grpSpPr>
                <a:xfrm>
                  <a:off x="6468320" y="2468051"/>
                  <a:ext cx="612518" cy="602930"/>
                  <a:chOff x="5842413" y="2461536"/>
                  <a:chExt cx="612518" cy="602930"/>
                </a:xfrm>
              </p:grpSpPr>
              <p:sp>
                <p:nvSpPr>
                  <p:cNvPr id="56" name="Oval 55"/>
                  <p:cNvSpPr/>
                  <p:nvPr/>
                </p:nvSpPr>
                <p:spPr>
                  <a:xfrm flipH="1">
                    <a:off x="5842413" y="2461536"/>
                    <a:ext cx="612518" cy="602930"/>
                  </a:xfrm>
                  <a:prstGeom prst="ellips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5992796" y="2594699"/>
                    <a:ext cx="339107" cy="337472"/>
                    <a:chOff x="1867990" y="1632858"/>
                    <a:chExt cx="3611880" cy="3594462"/>
                  </a:xfrm>
                </p:grpSpPr>
                <p:sp>
                  <p:nvSpPr>
                    <p:cNvPr id="58" name="Frame 57"/>
                    <p:cNvSpPr/>
                    <p:nvPr/>
                  </p:nvSpPr>
                  <p:spPr>
                    <a:xfrm>
                      <a:off x="1867990" y="1632858"/>
                      <a:ext cx="3581401" cy="3581400"/>
                    </a:xfrm>
                    <a:prstGeom prst="frame">
                      <a:avLst>
                        <a:gd name="adj1" fmla="val 666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rot="2703125">
                      <a:off x="1898470" y="1645919"/>
                      <a:ext cx="3581400" cy="3581401"/>
                    </a:xfrm>
                    <a:prstGeom prst="frame">
                      <a:avLst>
                        <a:gd name="adj1" fmla="val 803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6" name="Group 45"/>
                <p:cNvGrpSpPr/>
                <p:nvPr/>
              </p:nvGrpSpPr>
              <p:grpSpPr>
                <a:xfrm>
                  <a:off x="7074485" y="2532801"/>
                  <a:ext cx="612518" cy="602930"/>
                  <a:chOff x="5842413" y="2461536"/>
                  <a:chExt cx="612518" cy="602930"/>
                </a:xfrm>
              </p:grpSpPr>
              <p:sp>
                <p:nvSpPr>
                  <p:cNvPr id="52" name="Oval 51"/>
                  <p:cNvSpPr/>
                  <p:nvPr/>
                </p:nvSpPr>
                <p:spPr>
                  <a:xfrm flipH="1">
                    <a:off x="5842413" y="2461536"/>
                    <a:ext cx="612518" cy="602930"/>
                  </a:xfrm>
                  <a:prstGeom prst="ellips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5992796" y="2594699"/>
                    <a:ext cx="339107" cy="337472"/>
                    <a:chOff x="1867990" y="1632858"/>
                    <a:chExt cx="3611880" cy="3594462"/>
                  </a:xfrm>
                </p:grpSpPr>
                <p:sp>
                  <p:nvSpPr>
                    <p:cNvPr id="54" name="Frame 53"/>
                    <p:cNvSpPr/>
                    <p:nvPr/>
                  </p:nvSpPr>
                  <p:spPr>
                    <a:xfrm>
                      <a:off x="1867990" y="1632858"/>
                      <a:ext cx="3581401" cy="3581400"/>
                    </a:xfrm>
                    <a:prstGeom prst="frame">
                      <a:avLst>
                        <a:gd name="adj1" fmla="val 666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Frame 54"/>
                    <p:cNvSpPr/>
                    <p:nvPr/>
                  </p:nvSpPr>
                  <p:spPr>
                    <a:xfrm rot="2703125">
                      <a:off x="1898470" y="1645919"/>
                      <a:ext cx="3581400" cy="3581401"/>
                    </a:xfrm>
                    <a:prstGeom prst="frame">
                      <a:avLst>
                        <a:gd name="adj1" fmla="val 803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7" name="Group 46"/>
                <p:cNvGrpSpPr/>
                <p:nvPr/>
              </p:nvGrpSpPr>
              <p:grpSpPr>
                <a:xfrm>
                  <a:off x="5236248" y="2532801"/>
                  <a:ext cx="612518" cy="602930"/>
                  <a:chOff x="5842413" y="2461536"/>
                  <a:chExt cx="612518" cy="602930"/>
                </a:xfrm>
              </p:grpSpPr>
              <p:sp>
                <p:nvSpPr>
                  <p:cNvPr id="48" name="Oval 47"/>
                  <p:cNvSpPr/>
                  <p:nvPr/>
                </p:nvSpPr>
                <p:spPr>
                  <a:xfrm flipH="1">
                    <a:off x="5842413" y="2461536"/>
                    <a:ext cx="612518" cy="602930"/>
                  </a:xfrm>
                  <a:prstGeom prst="ellips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5992796" y="2594699"/>
                    <a:ext cx="339107" cy="337472"/>
                    <a:chOff x="1867990" y="1632858"/>
                    <a:chExt cx="3611880" cy="3594462"/>
                  </a:xfrm>
                </p:grpSpPr>
                <p:sp>
                  <p:nvSpPr>
                    <p:cNvPr id="50" name="Frame 49"/>
                    <p:cNvSpPr/>
                    <p:nvPr/>
                  </p:nvSpPr>
                  <p:spPr>
                    <a:xfrm>
                      <a:off x="1867990" y="1632858"/>
                      <a:ext cx="3581401" cy="3581400"/>
                    </a:xfrm>
                    <a:prstGeom prst="frame">
                      <a:avLst>
                        <a:gd name="adj1" fmla="val 666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Frame 50"/>
                    <p:cNvSpPr/>
                    <p:nvPr/>
                  </p:nvSpPr>
                  <p:spPr>
                    <a:xfrm rot="2703125">
                      <a:off x="1898470" y="1645919"/>
                      <a:ext cx="3581400" cy="3581401"/>
                    </a:xfrm>
                    <a:prstGeom prst="frame">
                      <a:avLst>
                        <a:gd name="adj1" fmla="val 803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33" name="Group 32"/>
              <p:cNvGrpSpPr/>
              <p:nvPr/>
            </p:nvGrpSpPr>
            <p:grpSpPr>
              <a:xfrm rot="875358">
                <a:off x="4006277" y="546120"/>
                <a:ext cx="638723" cy="353352"/>
                <a:chOff x="5236248" y="2461536"/>
                <a:chExt cx="1218683" cy="674195"/>
              </a:xfrm>
            </p:grpSpPr>
            <p:grpSp>
              <p:nvGrpSpPr>
                <p:cNvPr id="34" name="Group 33"/>
                <p:cNvGrpSpPr/>
                <p:nvPr/>
              </p:nvGrpSpPr>
              <p:grpSpPr>
                <a:xfrm>
                  <a:off x="5842413" y="2461536"/>
                  <a:ext cx="612518" cy="602930"/>
                  <a:chOff x="5842413" y="2461536"/>
                  <a:chExt cx="612518" cy="602930"/>
                </a:xfrm>
              </p:grpSpPr>
              <p:sp>
                <p:nvSpPr>
                  <p:cNvPr id="40" name="Oval 39"/>
                  <p:cNvSpPr/>
                  <p:nvPr/>
                </p:nvSpPr>
                <p:spPr>
                  <a:xfrm flipH="1">
                    <a:off x="5842413" y="2461536"/>
                    <a:ext cx="612518" cy="602930"/>
                  </a:xfrm>
                  <a:prstGeom prst="ellips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5992796" y="2594699"/>
                    <a:ext cx="339107" cy="337472"/>
                    <a:chOff x="1867990" y="1632858"/>
                    <a:chExt cx="3611880" cy="3594462"/>
                  </a:xfrm>
                </p:grpSpPr>
                <p:sp>
                  <p:nvSpPr>
                    <p:cNvPr id="42" name="Frame 41"/>
                    <p:cNvSpPr/>
                    <p:nvPr/>
                  </p:nvSpPr>
                  <p:spPr>
                    <a:xfrm>
                      <a:off x="1867990" y="1632858"/>
                      <a:ext cx="3581401" cy="3581400"/>
                    </a:xfrm>
                    <a:prstGeom prst="frame">
                      <a:avLst>
                        <a:gd name="adj1" fmla="val 666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ame 42"/>
                    <p:cNvSpPr/>
                    <p:nvPr/>
                  </p:nvSpPr>
                  <p:spPr>
                    <a:xfrm rot="2703125">
                      <a:off x="1898470" y="1645919"/>
                      <a:ext cx="3581400" cy="3581401"/>
                    </a:xfrm>
                    <a:prstGeom prst="frame">
                      <a:avLst>
                        <a:gd name="adj1" fmla="val 803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5" name="Group 34"/>
                <p:cNvGrpSpPr/>
                <p:nvPr/>
              </p:nvGrpSpPr>
              <p:grpSpPr>
                <a:xfrm>
                  <a:off x="5236248" y="2532801"/>
                  <a:ext cx="612518" cy="602930"/>
                  <a:chOff x="5842413" y="2461536"/>
                  <a:chExt cx="612518" cy="602930"/>
                </a:xfrm>
              </p:grpSpPr>
              <p:sp>
                <p:nvSpPr>
                  <p:cNvPr id="36" name="Oval 35"/>
                  <p:cNvSpPr/>
                  <p:nvPr/>
                </p:nvSpPr>
                <p:spPr>
                  <a:xfrm flipH="1">
                    <a:off x="5842413" y="2461536"/>
                    <a:ext cx="612518" cy="602930"/>
                  </a:xfrm>
                  <a:prstGeom prst="ellips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992796" y="2594699"/>
                    <a:ext cx="339107" cy="337472"/>
                    <a:chOff x="1867990" y="1632858"/>
                    <a:chExt cx="3611880" cy="3594462"/>
                  </a:xfrm>
                </p:grpSpPr>
                <p:sp>
                  <p:nvSpPr>
                    <p:cNvPr id="38" name="Frame 37"/>
                    <p:cNvSpPr/>
                    <p:nvPr/>
                  </p:nvSpPr>
                  <p:spPr>
                    <a:xfrm>
                      <a:off x="1867990" y="1632858"/>
                      <a:ext cx="3581401" cy="3581400"/>
                    </a:xfrm>
                    <a:prstGeom prst="frame">
                      <a:avLst>
                        <a:gd name="adj1" fmla="val 666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Frame 38"/>
                    <p:cNvSpPr/>
                    <p:nvPr/>
                  </p:nvSpPr>
                  <p:spPr>
                    <a:xfrm rot="2703125">
                      <a:off x="1898470" y="1645919"/>
                      <a:ext cx="3581400" cy="3581401"/>
                    </a:xfrm>
                    <a:prstGeom prst="frame">
                      <a:avLst>
                        <a:gd name="adj1" fmla="val 8031"/>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spTree>
    <p:extLst>
      <p:ext uri="{BB962C8B-B14F-4D97-AF65-F5344CB8AC3E}">
        <p14:creationId xmlns:p14="http://schemas.microsoft.com/office/powerpoint/2010/main" val="358112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 y="0"/>
            <a:ext cx="12113537" cy="3416320"/>
          </a:xfrm>
          <a:prstGeom prst="rect">
            <a:avLst/>
          </a:prstGeom>
          <a:noFill/>
        </p:spPr>
        <p:txBody>
          <a:bodyPr wrap="square" rtlCol="0">
            <a:spAutoFit/>
          </a:bodyPr>
          <a:lstStyle/>
          <a:p>
            <a:r>
              <a:rPr lang="en-US" dirty="0"/>
              <a:t>Sources:</a:t>
            </a:r>
          </a:p>
          <a:p>
            <a:endParaRPr lang="en-US" i="1" dirty="0"/>
          </a:p>
          <a:p>
            <a:r>
              <a:rPr lang="en-US" i="1" dirty="0"/>
              <a:t>Video: Stay Within the Lines (5:10) </a:t>
            </a:r>
            <a:endParaRPr lang="en-US" dirty="0"/>
          </a:p>
          <a:p>
            <a:endParaRPr lang="en-US" dirty="0"/>
          </a:p>
          <a:p>
            <a:pPr marL="342900" indent="-342900">
              <a:buAutoNum type="arabicPeriod"/>
            </a:pPr>
            <a:r>
              <a:rPr lang="en-US" i="1" dirty="0"/>
              <a:t>Old Testament Who’s Who </a:t>
            </a:r>
            <a:r>
              <a:rPr lang="en-US" dirty="0"/>
              <a:t>by Ed J. </a:t>
            </a:r>
            <a:r>
              <a:rPr lang="en-US" dirty="0" err="1"/>
              <a:t>Pinegar</a:t>
            </a:r>
            <a:r>
              <a:rPr lang="en-US" dirty="0"/>
              <a:t> and Richard J. Allen pg.118-119, 124-125</a:t>
            </a:r>
          </a:p>
          <a:p>
            <a:pPr fontAlgn="base"/>
            <a:r>
              <a:rPr lang="en-US" dirty="0"/>
              <a:t>2. L. Tom Perry </a:t>
            </a:r>
            <a:r>
              <a:rPr lang="en-US" i="1" dirty="0"/>
              <a:t>The Sabbath and the Sacrament </a:t>
            </a:r>
            <a:r>
              <a:rPr lang="en-US" dirty="0"/>
              <a:t>April 2011 Gen. Conf. (Melvin J. Ballard quote)</a:t>
            </a:r>
          </a:p>
          <a:p>
            <a:pPr fontAlgn="base"/>
            <a:r>
              <a:rPr lang="en-US" dirty="0"/>
              <a:t>Presentation by ©http://fashionsbylynda.com/blog/</a:t>
            </a:r>
          </a:p>
          <a:p>
            <a:pPr fontAlgn="base"/>
            <a:r>
              <a:rPr lang="en-US" dirty="0"/>
              <a:t>3. Lessons from the Old Testament: </a:t>
            </a:r>
            <a:r>
              <a:rPr lang="en-US" i="1" dirty="0"/>
              <a:t>In the World but Not of the World </a:t>
            </a:r>
            <a:r>
              <a:rPr lang="en-US" dirty="0"/>
              <a:t>by Elder Quentin L. Cook February 2006 Ensign</a:t>
            </a:r>
          </a:p>
          <a:p>
            <a:pPr fontAlgn="base"/>
            <a:r>
              <a:rPr lang="en-US" dirty="0"/>
              <a:t>     President Gordon B. Hinckley “Living in the </a:t>
            </a:r>
            <a:r>
              <a:rPr lang="en-US" dirty="0" err="1"/>
              <a:t>Fulness</a:t>
            </a:r>
            <a:r>
              <a:rPr lang="en-US" dirty="0"/>
              <a:t> of Times,” </a:t>
            </a:r>
            <a:r>
              <a:rPr lang="en-US" i="1" dirty="0"/>
              <a:t>Liahona, </a:t>
            </a:r>
            <a:r>
              <a:rPr lang="en-US" dirty="0"/>
              <a:t>Jan. 2002, 6; </a:t>
            </a:r>
            <a:r>
              <a:rPr lang="en-US" i="1" dirty="0"/>
              <a:t>Ensign,</a:t>
            </a:r>
            <a:r>
              <a:rPr lang="en-US" dirty="0"/>
              <a:t> Nov. 2001, 6.</a:t>
            </a:r>
          </a:p>
          <a:p>
            <a:pPr fontAlgn="base"/>
            <a:r>
              <a:rPr lang="en-US" dirty="0"/>
              <a:t>4. Dr. Ralph F. Wilson http://www.jesuswalk.com/abraham/3_rescue.htm</a:t>
            </a:r>
          </a:p>
          <a:p>
            <a:pPr fontAlgn="base"/>
            <a:r>
              <a:rPr lang="en-US" dirty="0"/>
              <a:t>5. Elder Bruce R. McConkie (</a:t>
            </a:r>
            <a:r>
              <a:rPr lang="en-US" i="1" dirty="0"/>
              <a:t>The Promised Messiah: The First Coming of Christ</a:t>
            </a:r>
            <a:r>
              <a:rPr lang="en-US" dirty="0"/>
              <a:t> [1978], 384).</a:t>
            </a:r>
          </a:p>
          <a:p>
            <a:pPr fontAlgn="base"/>
            <a:r>
              <a:rPr lang="en-US" dirty="0"/>
              <a:t>6. (C. F. </a:t>
            </a:r>
            <a:r>
              <a:rPr lang="en-US" dirty="0" err="1"/>
              <a:t>Keil</a:t>
            </a:r>
            <a:r>
              <a:rPr lang="en-US" dirty="0"/>
              <a:t> and F. </a:t>
            </a:r>
            <a:r>
              <a:rPr lang="en-US" dirty="0" err="1"/>
              <a:t>Delitzsch</a:t>
            </a:r>
            <a:r>
              <a:rPr lang="en-US" dirty="0"/>
              <a:t>, </a:t>
            </a:r>
            <a:r>
              <a:rPr lang="en-US" i="1" dirty="0"/>
              <a:t>Biblical Commentary on the Old Testament,</a:t>
            </a:r>
            <a:r>
              <a:rPr lang="en-US" dirty="0"/>
              <a:t> 10 vols. [n.d.; </a:t>
            </a:r>
            <a:r>
              <a:rPr lang="en-US" dirty="0" err="1"/>
              <a:t>repr</a:t>
            </a:r>
            <a:r>
              <a:rPr lang="en-US" dirty="0"/>
              <a:t>., 1975], 1:1:208).</a:t>
            </a:r>
          </a:p>
        </p:txBody>
      </p:sp>
      <p:grpSp>
        <p:nvGrpSpPr>
          <p:cNvPr id="6" name="Group 5"/>
          <p:cNvGrpSpPr/>
          <p:nvPr/>
        </p:nvGrpSpPr>
        <p:grpSpPr>
          <a:xfrm>
            <a:off x="3416627" y="298685"/>
            <a:ext cx="594470" cy="752995"/>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62899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492990"/>
          </a:xfrm>
          <a:prstGeom prst="rect">
            <a:avLst/>
          </a:prstGeom>
          <a:ln>
            <a:solidFill>
              <a:schemeClr val="tx1"/>
            </a:solidFill>
          </a:ln>
        </p:spPr>
        <p:txBody>
          <a:bodyPr>
            <a:spAutoFit/>
          </a:bodyPr>
          <a:lstStyle/>
          <a:p>
            <a:r>
              <a:rPr lang="en-US" sz="1200" b="1" i="0" dirty="0">
                <a:effectLst/>
              </a:rPr>
              <a:t>Abraham’s Wealth and Character:</a:t>
            </a:r>
          </a:p>
          <a:p>
            <a:r>
              <a:rPr lang="en-US" sz="1200" b="0" i="0" dirty="0">
                <a:effectLst/>
              </a:rPr>
              <a:t>Abraham provides an example of one who had great wealth (see </a:t>
            </a:r>
            <a:r>
              <a:rPr lang="en-US" sz="1200" b="0" i="0" u="none" strike="noStrike" dirty="0">
                <a:effectLst/>
              </a:rPr>
              <a:t>Genesis 13:2</a:t>
            </a:r>
            <a:r>
              <a:rPr lang="en-US" sz="1200" b="0" i="0" dirty="0">
                <a:effectLst/>
              </a:rPr>
              <a:t>) and yet was a man of great faith and righteousness. The incident between him and Lot provides an excellent insight into Abraham’s </a:t>
            </a:r>
            <a:r>
              <a:rPr lang="en-US" sz="1200" b="0" i="0" dirty="0" err="1">
                <a:effectLst/>
              </a:rPr>
              <a:t>Christlike</a:t>
            </a:r>
            <a:r>
              <a:rPr lang="en-US" sz="1200" b="0" i="0" dirty="0">
                <a:effectLst/>
              </a:rPr>
              <a:t> nature. By all rights Lot should have insisted that Abraham choose first. Lot had been nurtured and protected by Abraham, and Abraham was the patriarch of the clan. Abraham could have taken his rights and given Lot what was left. Instead, his concern was only that “there be no strife” between them, so he gave Lot first choice (</a:t>
            </a:r>
            <a:r>
              <a:rPr lang="en-US" sz="1200" b="0" i="0" u="none" strike="noStrike" dirty="0">
                <a:effectLst/>
              </a:rPr>
              <a:t>v. 8</a:t>
            </a:r>
            <a:r>
              <a:rPr lang="en-US" sz="1200" b="0" i="0" dirty="0">
                <a:effectLst/>
              </a:rPr>
              <a:t>; see also </a:t>
            </a:r>
            <a:r>
              <a:rPr lang="en-US" sz="1200" b="0" i="0" u="none" strike="noStrike" dirty="0">
                <a:effectLst/>
              </a:rPr>
              <a:t>vv. 9–10</a:t>
            </a:r>
            <a:r>
              <a:rPr lang="en-US" sz="1200" b="0" i="0" dirty="0">
                <a:effectLst/>
              </a:rPr>
              <a:t>). Lot seems to have chosen the best land—the well-watered plains of Jordan—and yet there is not a trace of resentment in Abraham. In fact, in the next few chapters is recorded Abraham’s intervention to save Lot’s life. Here was a man for whom principles came first and material things second. It is not surprising that the Lord should renew the ancient covenant with him and make him father of the faithful.</a:t>
            </a:r>
          </a:p>
          <a:p>
            <a:r>
              <a:rPr lang="en-US" sz="1200" dirty="0"/>
              <a:t>Institute Manual Old Testament Genesis 12-17</a:t>
            </a:r>
          </a:p>
        </p:txBody>
      </p:sp>
      <p:sp>
        <p:nvSpPr>
          <p:cNvPr id="3" name="Rectangle 2"/>
          <p:cNvSpPr/>
          <p:nvPr/>
        </p:nvSpPr>
        <p:spPr>
          <a:xfrm>
            <a:off x="0" y="2492990"/>
            <a:ext cx="6096000" cy="2492990"/>
          </a:xfrm>
          <a:prstGeom prst="rect">
            <a:avLst/>
          </a:prstGeom>
          <a:ln>
            <a:solidFill>
              <a:schemeClr val="tx1"/>
            </a:solidFill>
          </a:ln>
        </p:spPr>
        <p:txBody>
          <a:bodyPr>
            <a:spAutoFit/>
          </a:bodyPr>
          <a:lstStyle/>
          <a:p>
            <a:pPr fontAlgn="base"/>
            <a:r>
              <a:rPr lang="en-US" sz="1200" b="1" dirty="0"/>
              <a:t>Blessing on the Bread:</a:t>
            </a:r>
          </a:p>
          <a:p>
            <a:pPr fontAlgn="base"/>
            <a:r>
              <a:rPr lang="en-US" sz="1200" dirty="0"/>
              <a:t>Elder Bruce R. McConkie of the Quorum of the Twelve Apostles explained what was likely taking place on this occasion:</a:t>
            </a:r>
          </a:p>
          <a:p>
            <a:pPr fontAlgn="base"/>
            <a:r>
              <a:rPr lang="en-US" sz="1200" dirty="0"/>
              <a:t>“The sacrament of the Lord’s supper is an ordinance of salvation in which all the faithful must participate if they are to live and reign with him. It may well have been prefigured, some two thousand years before its formal institution among men, when ‘Melchizedek, king of Salem, brought forth bread and wine; and he brake bread and blest it, and he blest the wine, he being the priest of the most high God. And he gave to Abram.’ (JST, Gen. 14:17–18). … [The sacrament] had its beginning as an authorized ordinance and as a required rite when Jesus and his apostolic witnesses celebrated the feast of the Passover during the week of our Lord’s passion” (</a:t>
            </a:r>
            <a:r>
              <a:rPr lang="en-US" sz="1200" i="1" dirty="0"/>
              <a:t>The Promised Messiah: The First Coming of Christ</a:t>
            </a:r>
            <a:r>
              <a:rPr lang="en-US" sz="1200" dirty="0"/>
              <a:t> [1978], 384).</a:t>
            </a:r>
          </a:p>
          <a:p>
            <a:pPr fontAlgn="base"/>
            <a:endParaRPr lang="en-US" sz="1200" dirty="0"/>
          </a:p>
          <a:p>
            <a:pPr fontAlgn="base"/>
            <a:endParaRPr lang="en-US" sz="1200" b="0" i="0" dirty="0">
              <a:solidFill>
                <a:srgbClr val="333333"/>
              </a:solidFill>
              <a:effectLst/>
              <a:latin typeface="Calibri" panose="020F0502020204030204" pitchFamily="34" charset="0"/>
            </a:endParaRPr>
          </a:p>
        </p:txBody>
      </p:sp>
      <p:sp>
        <p:nvSpPr>
          <p:cNvPr id="4" name="Rectangle 3"/>
          <p:cNvSpPr/>
          <p:nvPr/>
        </p:nvSpPr>
        <p:spPr>
          <a:xfrm>
            <a:off x="6246253" y="1577976"/>
            <a:ext cx="5771269" cy="4708981"/>
          </a:xfrm>
          <a:prstGeom prst="rect">
            <a:avLst/>
          </a:prstGeom>
        </p:spPr>
        <p:txBody>
          <a:bodyPr wrap="square">
            <a:spAutoFit/>
          </a:bodyPr>
          <a:lstStyle/>
          <a:p>
            <a:r>
              <a:rPr lang="en-US" sz="1200" b="1" dirty="0">
                <a:solidFill>
                  <a:srgbClr val="222222"/>
                </a:solidFill>
              </a:rPr>
              <a:t>Interesting Read:</a:t>
            </a:r>
          </a:p>
          <a:p>
            <a:r>
              <a:rPr lang="en-US" sz="1200" dirty="0">
                <a:solidFill>
                  <a:srgbClr val="222222"/>
                </a:solidFill>
              </a:rPr>
              <a:t>"At this time </a:t>
            </a:r>
            <a:r>
              <a:rPr lang="en-US" sz="1200" dirty="0" err="1">
                <a:solidFill>
                  <a:srgbClr val="222222"/>
                </a:solidFill>
              </a:rPr>
              <a:t>Amraphel</a:t>
            </a:r>
            <a:r>
              <a:rPr lang="en-US" sz="1200" dirty="0">
                <a:solidFill>
                  <a:srgbClr val="222222"/>
                </a:solidFill>
              </a:rPr>
              <a:t> king of Shinar, Arioch king of </a:t>
            </a:r>
            <a:r>
              <a:rPr lang="en-US" sz="1200" dirty="0" err="1">
                <a:solidFill>
                  <a:srgbClr val="222222"/>
                </a:solidFill>
              </a:rPr>
              <a:t>Ellasar</a:t>
            </a:r>
            <a:r>
              <a:rPr lang="en-US" sz="1200" dirty="0">
                <a:solidFill>
                  <a:srgbClr val="222222"/>
                </a:solidFill>
              </a:rPr>
              <a:t>, </a:t>
            </a:r>
            <a:r>
              <a:rPr lang="en-US" sz="1200" dirty="0" err="1">
                <a:solidFill>
                  <a:srgbClr val="222222"/>
                </a:solidFill>
              </a:rPr>
              <a:t>Kedorlaomer</a:t>
            </a:r>
            <a:r>
              <a:rPr lang="en-US" sz="1200" dirty="0">
                <a:solidFill>
                  <a:srgbClr val="222222"/>
                </a:solidFill>
              </a:rPr>
              <a:t> king of Elam and Tidal king of </a:t>
            </a:r>
            <a:r>
              <a:rPr lang="en-US" sz="1200" dirty="0" err="1">
                <a:solidFill>
                  <a:srgbClr val="222222"/>
                </a:solidFill>
              </a:rPr>
              <a:t>Goiim</a:t>
            </a:r>
            <a:r>
              <a:rPr lang="en-US" sz="1200" dirty="0">
                <a:solidFill>
                  <a:srgbClr val="222222"/>
                </a:solidFill>
              </a:rPr>
              <a:t> went to war against </a:t>
            </a:r>
            <a:r>
              <a:rPr lang="en-US" sz="1200" dirty="0" err="1">
                <a:solidFill>
                  <a:srgbClr val="222222"/>
                </a:solidFill>
              </a:rPr>
              <a:t>Bera</a:t>
            </a:r>
            <a:r>
              <a:rPr lang="en-US" sz="1200" dirty="0">
                <a:solidFill>
                  <a:srgbClr val="222222"/>
                </a:solidFill>
              </a:rPr>
              <a:t> king of Sodom, </a:t>
            </a:r>
            <a:r>
              <a:rPr lang="en-US" sz="1200" dirty="0" err="1">
                <a:solidFill>
                  <a:srgbClr val="222222"/>
                </a:solidFill>
              </a:rPr>
              <a:t>Birsha</a:t>
            </a:r>
            <a:r>
              <a:rPr lang="en-US" sz="1200" dirty="0">
                <a:solidFill>
                  <a:srgbClr val="222222"/>
                </a:solidFill>
              </a:rPr>
              <a:t> king of Gomorrah, </a:t>
            </a:r>
            <a:r>
              <a:rPr lang="en-US" sz="1200" dirty="0" err="1">
                <a:solidFill>
                  <a:srgbClr val="222222"/>
                </a:solidFill>
              </a:rPr>
              <a:t>Shinab</a:t>
            </a:r>
            <a:r>
              <a:rPr lang="en-US" sz="1200" dirty="0">
                <a:solidFill>
                  <a:srgbClr val="222222"/>
                </a:solidFill>
              </a:rPr>
              <a:t> king of </a:t>
            </a:r>
            <a:r>
              <a:rPr lang="en-US" sz="1200" dirty="0" err="1">
                <a:solidFill>
                  <a:srgbClr val="222222"/>
                </a:solidFill>
              </a:rPr>
              <a:t>Admah</a:t>
            </a:r>
            <a:r>
              <a:rPr lang="en-US" sz="1200" dirty="0">
                <a:solidFill>
                  <a:srgbClr val="222222"/>
                </a:solidFill>
              </a:rPr>
              <a:t>, </a:t>
            </a:r>
            <a:r>
              <a:rPr lang="en-US" sz="1200" dirty="0" err="1">
                <a:solidFill>
                  <a:srgbClr val="222222"/>
                </a:solidFill>
              </a:rPr>
              <a:t>Shemeber</a:t>
            </a:r>
            <a:r>
              <a:rPr lang="en-US" sz="1200" dirty="0">
                <a:solidFill>
                  <a:srgbClr val="222222"/>
                </a:solidFill>
              </a:rPr>
              <a:t> king of </a:t>
            </a:r>
            <a:r>
              <a:rPr lang="en-US" sz="1200" dirty="0" err="1">
                <a:solidFill>
                  <a:srgbClr val="222222"/>
                </a:solidFill>
              </a:rPr>
              <a:t>Zeboiim</a:t>
            </a:r>
            <a:r>
              <a:rPr lang="en-US" sz="1200" dirty="0">
                <a:solidFill>
                  <a:srgbClr val="222222"/>
                </a:solidFill>
              </a:rPr>
              <a:t>, and the king of Bela (that is, </a:t>
            </a:r>
            <a:r>
              <a:rPr lang="en-US" sz="1200" dirty="0" err="1">
                <a:solidFill>
                  <a:srgbClr val="222222"/>
                </a:solidFill>
              </a:rPr>
              <a:t>Zoar</a:t>
            </a:r>
            <a:r>
              <a:rPr lang="en-US" sz="1200" dirty="0">
                <a:solidFill>
                  <a:srgbClr val="222222"/>
                </a:solidFill>
              </a:rPr>
              <a:t>). All these latter kings joined forces in the Valley of </a:t>
            </a:r>
            <a:r>
              <a:rPr lang="en-US" sz="1200" dirty="0" err="1">
                <a:solidFill>
                  <a:srgbClr val="222222"/>
                </a:solidFill>
              </a:rPr>
              <a:t>Siddim</a:t>
            </a:r>
            <a:r>
              <a:rPr lang="en-US" sz="1200" dirty="0">
                <a:solidFill>
                  <a:srgbClr val="222222"/>
                </a:solidFill>
              </a:rPr>
              <a:t> (the Salt Sea). For twelve years they had been subject to </a:t>
            </a:r>
            <a:r>
              <a:rPr lang="en-US" sz="1200" dirty="0" err="1">
                <a:solidFill>
                  <a:srgbClr val="222222"/>
                </a:solidFill>
              </a:rPr>
              <a:t>Kedorlaomer</a:t>
            </a:r>
            <a:r>
              <a:rPr lang="en-US" sz="1200" dirty="0">
                <a:solidFill>
                  <a:srgbClr val="222222"/>
                </a:solidFill>
              </a:rPr>
              <a:t>, but in the thirteenth year they rebelled." (14:1-4)</a:t>
            </a:r>
          </a:p>
          <a:p>
            <a:endParaRPr lang="en-US" sz="1200" dirty="0">
              <a:solidFill>
                <a:srgbClr val="222222"/>
              </a:solidFill>
            </a:endParaRPr>
          </a:p>
          <a:p>
            <a:r>
              <a:rPr lang="en-US" sz="1200" dirty="0"/>
              <a:t>"In the fourteenth year, </a:t>
            </a:r>
            <a:r>
              <a:rPr lang="en-US" sz="1200" dirty="0" err="1"/>
              <a:t>Kedorlaomer</a:t>
            </a:r>
            <a:r>
              <a:rPr lang="en-US" sz="1200" dirty="0"/>
              <a:t> and the kings allied with him went out and defeated the </a:t>
            </a:r>
            <a:r>
              <a:rPr lang="en-US" sz="1200" dirty="0" err="1"/>
              <a:t>Rephaites</a:t>
            </a:r>
            <a:r>
              <a:rPr lang="en-US" sz="1200" dirty="0"/>
              <a:t> in </a:t>
            </a:r>
            <a:r>
              <a:rPr lang="en-US" sz="1200" dirty="0" err="1"/>
              <a:t>Ashteroth</a:t>
            </a:r>
            <a:r>
              <a:rPr lang="en-US" sz="1200" dirty="0"/>
              <a:t> </a:t>
            </a:r>
            <a:r>
              <a:rPr lang="en-US" sz="1200" dirty="0" err="1"/>
              <a:t>Karnaim</a:t>
            </a:r>
            <a:r>
              <a:rPr lang="en-US" sz="1200" dirty="0"/>
              <a:t>, the </a:t>
            </a:r>
            <a:r>
              <a:rPr lang="en-US" sz="1200" dirty="0" err="1"/>
              <a:t>Zuzites</a:t>
            </a:r>
            <a:r>
              <a:rPr lang="en-US" sz="1200" dirty="0"/>
              <a:t> in Ham, the </a:t>
            </a:r>
            <a:r>
              <a:rPr lang="en-US" sz="1200" dirty="0" err="1"/>
              <a:t>Emites</a:t>
            </a:r>
            <a:r>
              <a:rPr lang="en-US" sz="1200" dirty="0"/>
              <a:t> in </a:t>
            </a:r>
            <a:r>
              <a:rPr lang="en-US" sz="1200" dirty="0" err="1"/>
              <a:t>Shaveh</a:t>
            </a:r>
            <a:r>
              <a:rPr lang="en-US" sz="1200" dirty="0"/>
              <a:t> </a:t>
            </a:r>
            <a:r>
              <a:rPr lang="en-US" sz="1200" dirty="0" err="1"/>
              <a:t>Kiriathaim</a:t>
            </a:r>
            <a:r>
              <a:rPr lang="en-US" sz="1200" dirty="0"/>
              <a:t> and the </a:t>
            </a:r>
            <a:r>
              <a:rPr lang="en-US" sz="1200" dirty="0" err="1"/>
              <a:t>Horites</a:t>
            </a:r>
            <a:r>
              <a:rPr lang="en-US" sz="1200" dirty="0"/>
              <a:t> in the hill country of </a:t>
            </a:r>
            <a:r>
              <a:rPr lang="en-US" sz="1200" dirty="0" err="1"/>
              <a:t>Seir</a:t>
            </a:r>
            <a:r>
              <a:rPr lang="en-US" sz="1200" dirty="0"/>
              <a:t>, as far as El </a:t>
            </a:r>
            <a:r>
              <a:rPr lang="en-US" sz="1200" dirty="0" err="1"/>
              <a:t>Paran</a:t>
            </a:r>
            <a:r>
              <a:rPr lang="en-US" sz="1200" dirty="0"/>
              <a:t> near the desert. Then they turned back and went to </a:t>
            </a:r>
            <a:r>
              <a:rPr lang="en-US" sz="1200" dirty="0" err="1"/>
              <a:t>En</a:t>
            </a:r>
            <a:r>
              <a:rPr lang="en-US" sz="1200" dirty="0"/>
              <a:t> </a:t>
            </a:r>
            <a:r>
              <a:rPr lang="en-US" sz="1200" dirty="0" err="1"/>
              <a:t>Mishpat</a:t>
            </a:r>
            <a:r>
              <a:rPr lang="en-US" sz="1200" dirty="0"/>
              <a:t> (that is, Kadesh), and they conquered the whole territory of the Amalekites, as well as the Amorites who were living in </a:t>
            </a:r>
            <a:r>
              <a:rPr lang="en-US" sz="1200" dirty="0" err="1"/>
              <a:t>Hazazon</a:t>
            </a:r>
            <a:r>
              <a:rPr lang="en-US" sz="1200" dirty="0"/>
              <a:t> Tamar." (14:5-7)</a:t>
            </a:r>
          </a:p>
          <a:p>
            <a:endParaRPr lang="en-US" sz="1200" dirty="0"/>
          </a:p>
          <a:p>
            <a:r>
              <a:rPr lang="en-US" sz="1200" dirty="0"/>
              <a:t>"Then the king of Sodom, the king of Gomorrah, the king of </a:t>
            </a:r>
            <a:r>
              <a:rPr lang="en-US" sz="1200" dirty="0" err="1"/>
              <a:t>Admah</a:t>
            </a:r>
            <a:r>
              <a:rPr lang="en-US" sz="1200" dirty="0"/>
              <a:t>, the king of </a:t>
            </a:r>
            <a:r>
              <a:rPr lang="en-US" sz="1200" dirty="0" err="1"/>
              <a:t>Zeboiim</a:t>
            </a:r>
            <a:r>
              <a:rPr lang="en-US" sz="1200" dirty="0"/>
              <a:t> and the king of Bela (that is, </a:t>
            </a:r>
            <a:r>
              <a:rPr lang="en-US" sz="1200" dirty="0" err="1"/>
              <a:t>Zoar</a:t>
            </a:r>
            <a:r>
              <a:rPr lang="en-US" sz="1200" dirty="0"/>
              <a:t>) marched out and drew up their battle lines in the Valley of </a:t>
            </a:r>
            <a:r>
              <a:rPr lang="en-US" sz="1200" dirty="0" err="1"/>
              <a:t>Siddim</a:t>
            </a:r>
            <a:r>
              <a:rPr lang="en-US" sz="1200" dirty="0"/>
              <a:t> against </a:t>
            </a:r>
            <a:r>
              <a:rPr lang="en-US" sz="1200" dirty="0" err="1"/>
              <a:t>Kedorlaomer</a:t>
            </a:r>
            <a:r>
              <a:rPr lang="en-US" sz="1200" dirty="0"/>
              <a:t> king of Elam, Tidal king of </a:t>
            </a:r>
            <a:r>
              <a:rPr lang="en-US" sz="1200" dirty="0" err="1"/>
              <a:t>Goiim</a:t>
            </a:r>
            <a:r>
              <a:rPr lang="en-US" sz="1200" dirty="0"/>
              <a:t>, </a:t>
            </a:r>
            <a:r>
              <a:rPr lang="en-US" sz="1200" dirty="0" err="1"/>
              <a:t>Amraphel</a:t>
            </a:r>
            <a:r>
              <a:rPr lang="en-US" sz="1200" dirty="0"/>
              <a:t> king of Shinar and Arioch king of </a:t>
            </a:r>
            <a:r>
              <a:rPr lang="en-US" sz="1200" dirty="0" err="1"/>
              <a:t>Ellasar</a:t>
            </a:r>
            <a:r>
              <a:rPr lang="en-US" sz="1200" dirty="0"/>
              <a:t> -- four kings against five. Now the Valley of </a:t>
            </a:r>
            <a:r>
              <a:rPr lang="en-US" sz="1200" dirty="0" err="1"/>
              <a:t>Siddim</a:t>
            </a:r>
            <a:r>
              <a:rPr lang="en-US" sz="1200" dirty="0"/>
              <a:t> was full of tar pits, and when the kings of Sodom and Gomorrah fled, some of the men fell into them and the rest fled to the hills." (14:8-10)[10]</a:t>
            </a:r>
          </a:p>
          <a:p>
            <a:endParaRPr lang="en-US" sz="1200" dirty="0"/>
          </a:p>
          <a:p>
            <a:r>
              <a:rPr lang="en-US" sz="1200" dirty="0"/>
              <a:t>"The four kings seized all the goods of Sodom and Gomorrah and all their food; then they went away. They also carried off Abram's nephew Lot and his possessions, since he was living in Sodom." (14:11-12)</a:t>
            </a:r>
          </a:p>
          <a:p>
            <a:r>
              <a:rPr lang="en-US" sz="1200" dirty="0"/>
              <a:t>http://www.jesuswalk.com/abraham/3_rescue.htm</a:t>
            </a:r>
          </a:p>
        </p:txBody>
      </p:sp>
      <p:pic>
        <p:nvPicPr>
          <p:cNvPr id="4098" name="Picture 2" descr="Homlands of the four Mesopotamian k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0358" y="168276"/>
            <a:ext cx="19050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592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5632311"/>
          </a:xfrm>
          <a:prstGeom prst="rect">
            <a:avLst/>
          </a:prstGeom>
          <a:ln>
            <a:solidFill>
              <a:schemeClr val="tx1"/>
            </a:solidFill>
          </a:ln>
        </p:spPr>
        <p:txBody>
          <a:bodyPr>
            <a:spAutoFit/>
          </a:bodyPr>
          <a:lstStyle/>
          <a:p>
            <a:r>
              <a:rPr lang="en-US" sz="1200" b="1" dirty="0">
                <a:solidFill>
                  <a:srgbClr val="333333"/>
                </a:solidFill>
              </a:rPr>
              <a:t>Melchizedek:</a:t>
            </a:r>
          </a:p>
          <a:p>
            <a:r>
              <a:rPr lang="en-US" sz="1200" dirty="0">
                <a:solidFill>
                  <a:srgbClr val="333333"/>
                </a:solidFill>
              </a:rPr>
              <a:t>In ancient Jewish traditions Melchizedek is often thought to be Shem, the son of Noah. </a:t>
            </a:r>
            <a:r>
              <a:rPr lang="en-US" sz="1200" i="1" dirty="0">
                <a:solidFill>
                  <a:srgbClr val="333333"/>
                </a:solidFill>
              </a:rPr>
              <a:t>Melchizedek</a:t>
            </a:r>
            <a:r>
              <a:rPr lang="en-US" sz="1200" dirty="0">
                <a:solidFill>
                  <a:srgbClr val="333333"/>
                </a:solidFill>
              </a:rPr>
              <a:t> is a title meaning “king of righteousness,” even though it is also used as a proper name. A modern writer examined the question of whether Shem and Melchizedek could be the same person and concluded that, while we cannot say for sure, the possibility is clearly there. He said:</a:t>
            </a:r>
          </a:p>
          <a:p>
            <a:endParaRPr lang="en-US" sz="1200" dirty="0">
              <a:solidFill>
                <a:srgbClr val="333333"/>
              </a:solidFill>
            </a:endParaRPr>
          </a:p>
          <a:p>
            <a:r>
              <a:rPr lang="en-US" sz="1200" dirty="0"/>
              <a:t>“Let us examine first what we know about Shem. Although the Bible names Shem as the eldest son of Noah (Gen. 5:32), modern-day revelation places Japheth as the eldest (Moses 8:12). Both reports, however, are harmonious in naming Shem as the progenitor of Israel and in the fact that the priesthood descended through Shem to all the great patriarchs after Noah. (1 Chron. 1:24–27.) In this patriarchal order of priesthood, Shem stands next to Noah. He held the keys to the priesthood and was the great high priest of his day.</a:t>
            </a:r>
          </a:p>
          <a:p>
            <a:endParaRPr lang="en-US" sz="1200" dirty="0"/>
          </a:p>
          <a:p>
            <a:r>
              <a:rPr lang="en-US" sz="1200" dirty="0"/>
              <a:t>“Living contemporary with Shem was a man known as Melchizedek, who was also known as the great high priest. The scriptures give us the details of Shem’s birth and ancestry but are silent as to his ministry and later life. Of Melchizedek, however, the opposite is true. Nothing is recorded about his birth or ancestry, even though the Book of Mormon states that he did have a father. (Al. 13:17–18.) Concerning his ministry and life we have several interesting and important facts. (Gen. 14:18–20; Heb. 7:1–4; Al. 13:17–18.)</a:t>
            </a:r>
          </a:p>
          <a:p>
            <a:endParaRPr lang="en-US" sz="1200" dirty="0"/>
          </a:p>
          <a:p>
            <a:pPr fontAlgn="base"/>
            <a:r>
              <a:rPr lang="en-US" sz="1200" dirty="0"/>
              <a:t>“All of this provokes some questions and calls for answers. Were there two high priests presiding at the same time? Why is the record silent concerning Shem’s ministry? Why is nothing known concerning Melchizedek’s ancestry?</a:t>
            </a:r>
          </a:p>
          <a:p>
            <a:pPr fontAlgn="base"/>
            <a:endParaRPr lang="en-US" sz="1200" dirty="0"/>
          </a:p>
          <a:p>
            <a:pPr fontAlgn="base"/>
            <a:r>
              <a:rPr lang="en-US" sz="1200" dirty="0"/>
              <a:t>“Because of this state of knowledge on our part, many Saints and gospel scholars have wondered if these men were the same person. The truth is, we do not know the answer. But an examination of the scriptures is fascinating, because it seems to indicate that these men may have been one and the same. For example, here is the case for their oneness: Old Testament Institute Manual </a:t>
            </a:r>
          </a:p>
        </p:txBody>
      </p:sp>
      <p:sp>
        <p:nvSpPr>
          <p:cNvPr id="3" name="Rectangle 2"/>
          <p:cNvSpPr/>
          <p:nvPr/>
        </p:nvSpPr>
        <p:spPr>
          <a:xfrm>
            <a:off x="6096000" y="0"/>
            <a:ext cx="6096000" cy="5078313"/>
          </a:xfrm>
          <a:prstGeom prst="rect">
            <a:avLst/>
          </a:prstGeom>
          <a:ln>
            <a:solidFill>
              <a:schemeClr val="tx1"/>
            </a:solidFill>
          </a:ln>
        </p:spPr>
        <p:txBody>
          <a:bodyPr>
            <a:spAutoFit/>
          </a:bodyPr>
          <a:lstStyle/>
          <a:p>
            <a:pPr fontAlgn="base"/>
            <a:r>
              <a:rPr lang="en-US" sz="1200" dirty="0"/>
              <a:t>1. The inheritance given to Shem included the land of Salem. Melchizedek appears in scripture as the king of Salem, who reigns over this area.</a:t>
            </a:r>
          </a:p>
          <a:p>
            <a:pPr fontAlgn="base"/>
            <a:r>
              <a:rPr lang="en-US" sz="1200" dirty="0"/>
              <a:t>2. Shem, according to later revelation, reigned in righteousness and the priesthood came through him. Melchizedek appears on the scene with a title that means ‘king of righteousness.</a:t>
            </a:r>
          </a:p>
          <a:p>
            <a:pPr fontAlgn="base"/>
            <a:r>
              <a:rPr lang="en-US" sz="1200" dirty="0"/>
              <a:t>3. Shem was the great high priest of his day. Abraham honored the high priest Melchizedek by seeking a blessing at his hands and paying him tithes.</a:t>
            </a:r>
          </a:p>
          <a:p>
            <a:pPr fontAlgn="base"/>
            <a:r>
              <a:rPr lang="en-US" sz="1200" dirty="0"/>
              <a:t>4. Abraham stands next to Shem in the patriarchal order of the priesthood and would surely have received the priesthood from Shem; but D&amp;C 84:5–17 says Abraham received the priesthood from Melchizedek.</a:t>
            </a:r>
          </a:p>
          <a:p>
            <a:pPr fontAlgn="base"/>
            <a:r>
              <a:rPr lang="en-US" sz="1200" dirty="0"/>
              <a:t>5. Jewish tradition identifies Shem as Melchizedek.</a:t>
            </a:r>
          </a:p>
          <a:p>
            <a:pPr fontAlgn="base"/>
            <a:r>
              <a:rPr lang="en-US" sz="1200" dirty="0"/>
              <a:t>6. President Joseph F. Smith’s remarkable vision names Shem among the great patriarchs, but no mention is made of Melchizedek.</a:t>
            </a:r>
          </a:p>
          <a:p>
            <a:pPr fontAlgn="base"/>
            <a:r>
              <a:rPr lang="en-US" sz="1200" dirty="0"/>
              <a:t>7. </a:t>
            </a:r>
            <a:r>
              <a:rPr lang="en-US" sz="1200" i="1" dirty="0"/>
              <a:t>Times and Seasons</a:t>
            </a:r>
            <a:r>
              <a:rPr lang="en-US" sz="1200" dirty="0"/>
              <a:t> [15 Dec. 1844, p. 746] speaks of ‘Shem, who was Melchizedek. … ’</a:t>
            </a:r>
          </a:p>
          <a:p>
            <a:pPr fontAlgn="base"/>
            <a:endParaRPr lang="en-US" sz="1200" dirty="0"/>
          </a:p>
          <a:p>
            <a:pPr fontAlgn="base"/>
            <a:r>
              <a:rPr lang="en-US" sz="1200" dirty="0"/>
              <a:t>On the other hand, there is a case for their being two distinct personalities. Many persons believe D&amp;C 84:14 is proof that there are perhaps several generations between Melchizedek and Noah. The scripture says, ‘Which Abraham received the priesthood from Melchizedek, who received it through the lineage of his fathers, even till Noah.’</a:t>
            </a:r>
          </a:p>
          <a:p>
            <a:pPr fontAlgn="base"/>
            <a:r>
              <a:rPr lang="en-US" sz="1200" dirty="0"/>
              <a:t>“If it does turn out that Shem and Melchizedek are the same person, this scripture should prove no stumbling block, because it could be interpreted to mean that priesthood authority commenced with Adam and came through the fathers, even till Noah, and then to Shem.” (Alma E. </a:t>
            </a:r>
            <a:r>
              <a:rPr lang="en-US" sz="1200" dirty="0" err="1"/>
              <a:t>Gygi</a:t>
            </a:r>
            <a:r>
              <a:rPr lang="en-US" sz="1200" dirty="0"/>
              <a:t>, “Is It Possible That Shem and Melchizedek Are the Same Person?” </a:t>
            </a:r>
            <a:r>
              <a:rPr lang="en-US" sz="1200" i="1" dirty="0"/>
              <a:t>Ensign,</a:t>
            </a:r>
            <a:r>
              <a:rPr lang="en-US" sz="1200" dirty="0"/>
              <a:t> Nov. 1973, pp. 15–16.)</a:t>
            </a:r>
          </a:p>
          <a:p>
            <a:pPr fontAlgn="base"/>
            <a:endParaRPr lang="en-US" sz="1200" dirty="0"/>
          </a:p>
          <a:p>
            <a:pPr fontAlgn="base"/>
            <a:r>
              <a:rPr lang="en-US" sz="1200" dirty="0"/>
              <a:t>In the Joseph Smith Translation of Genesis 14, several verses are added about Melchizedek that greatly increase the available knowledge of this great high priest (see JST, Genesis 14:25–40)</a:t>
            </a:r>
          </a:p>
          <a:p>
            <a:pPr fontAlgn="base"/>
            <a:r>
              <a:rPr lang="en-US" sz="1200" dirty="0"/>
              <a:t>Old Testament Institute Manual.</a:t>
            </a:r>
            <a:endParaRPr lang="en-US" sz="1200" b="0" i="0" dirty="0">
              <a:effectLst/>
            </a:endParaRPr>
          </a:p>
        </p:txBody>
      </p:sp>
    </p:spTree>
    <p:extLst>
      <p:ext uri="{BB962C8B-B14F-4D97-AF65-F5344CB8AC3E}">
        <p14:creationId xmlns:p14="http://schemas.microsoft.com/office/powerpoint/2010/main" val="3196707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ospeldoctrine.com/sites/gospeldoctrine.com/files/gen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837" y="104114"/>
            <a:ext cx="1066800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06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706142"/>
            <a:ext cx="9579962" cy="6494085"/>
          </a:xfrm>
          <a:prstGeom prst="rect">
            <a:avLst/>
          </a:prstGeom>
          <a:noFill/>
        </p:spPr>
        <p:txBody>
          <a:bodyPr wrap="square" rtlCol="0">
            <a:spAutoFit/>
          </a:bodyPr>
          <a:lstStyle/>
          <a:p>
            <a:r>
              <a:rPr lang="en-US" sz="1600" dirty="0"/>
              <a:t>He was the son of Haran and nephew of Abraham</a:t>
            </a:r>
          </a:p>
          <a:p>
            <a:endParaRPr lang="en-US" sz="1600" dirty="0"/>
          </a:p>
          <a:p>
            <a:r>
              <a:rPr lang="en-US" sz="1600" dirty="0"/>
              <a:t>His name means “covering”</a:t>
            </a:r>
          </a:p>
          <a:p>
            <a:endParaRPr lang="en-US" sz="1600" dirty="0"/>
          </a:p>
          <a:p>
            <a:r>
              <a:rPr lang="en-US" sz="1600" dirty="0"/>
              <a:t>He joined Abraham’s family and left Ur to the land of Canaan</a:t>
            </a:r>
          </a:p>
          <a:p>
            <a:endParaRPr lang="en-US" sz="1600" dirty="0"/>
          </a:p>
          <a:p>
            <a:r>
              <a:rPr lang="en-US" sz="1600" dirty="0"/>
              <a:t>His estate and Abraham’s estate were so abundant that they had a disagreement and split the land</a:t>
            </a:r>
          </a:p>
          <a:p>
            <a:endParaRPr lang="en-US" sz="1600" dirty="0"/>
          </a:p>
          <a:p>
            <a:r>
              <a:rPr lang="en-US" sz="1600" dirty="0"/>
              <a:t>Abraham gave him a choice land, where he ‘pitched his tent toward Sodom’</a:t>
            </a:r>
          </a:p>
          <a:p>
            <a:endParaRPr lang="en-US" sz="1600" dirty="0"/>
          </a:p>
          <a:p>
            <a:r>
              <a:rPr lang="en-US" sz="1600" dirty="0"/>
              <a:t>The King of Elam, </a:t>
            </a:r>
            <a:r>
              <a:rPr lang="en-US" sz="1600" dirty="0" err="1"/>
              <a:t>Chedorlaomer</a:t>
            </a:r>
            <a:r>
              <a:rPr lang="en-US" sz="1600" dirty="0"/>
              <a:t>, and 3 princes of Babylon defeated the kings of Sodom and during this battle they took Sodom and Gomorrah along with Lot and his goods</a:t>
            </a:r>
          </a:p>
          <a:p>
            <a:endParaRPr lang="en-US" sz="1600" dirty="0"/>
          </a:p>
          <a:p>
            <a:r>
              <a:rPr lang="en-US" sz="1600" dirty="0"/>
              <a:t>Abraham rescued him and his family with his 318 men; however, he and his family dwelt in the wicked city by choice</a:t>
            </a:r>
          </a:p>
          <a:p>
            <a:endParaRPr lang="en-US" sz="1600" dirty="0"/>
          </a:p>
          <a:p>
            <a:r>
              <a:rPr lang="en-US" sz="1600" dirty="0"/>
              <a:t>Messengers were sent to warn Lot that he and his family were in the midst of evil and that the city was to be destroyed…Lot resisted, and the messengers came to force him to leave</a:t>
            </a:r>
          </a:p>
          <a:p>
            <a:endParaRPr lang="en-US" sz="1600" dirty="0"/>
          </a:p>
          <a:p>
            <a:r>
              <a:rPr lang="en-US" sz="1600" dirty="0"/>
              <a:t>One messenger urged him to escape to the mountains and not look back…they escaped to Zoar, and as the sun arose Sodom and Gomorrah was destroyed by the Lord</a:t>
            </a:r>
          </a:p>
          <a:p>
            <a:endParaRPr lang="en-US" sz="1600" dirty="0"/>
          </a:p>
          <a:p>
            <a:r>
              <a:rPr lang="en-US" sz="1600" dirty="0"/>
              <a:t>Lot’s wife looked back and was turned to ‘a pillar of salt’</a:t>
            </a:r>
          </a:p>
          <a:p>
            <a:endParaRPr lang="en-US" sz="1600" dirty="0"/>
          </a:p>
          <a:p>
            <a:r>
              <a:rPr lang="en-US" sz="1600" dirty="0"/>
              <a:t>He dwelt on the mountains and fathered two sons: Moab and Ammon</a:t>
            </a:r>
          </a:p>
        </p:txBody>
      </p:sp>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Lot</a:t>
            </a:r>
          </a:p>
        </p:txBody>
      </p:sp>
      <p:grpSp>
        <p:nvGrpSpPr>
          <p:cNvPr id="7" name="Group 6"/>
          <p:cNvGrpSpPr/>
          <p:nvPr/>
        </p:nvGrpSpPr>
        <p:grpSpPr>
          <a:xfrm>
            <a:off x="9624293" y="1497709"/>
            <a:ext cx="2004733" cy="4099702"/>
            <a:chOff x="710021" y="877127"/>
            <a:chExt cx="2396978" cy="4901847"/>
          </a:xfrm>
        </p:grpSpPr>
        <p:grpSp>
          <p:nvGrpSpPr>
            <p:cNvPr id="8" name="Group 7"/>
            <p:cNvGrpSpPr/>
            <p:nvPr/>
          </p:nvGrpSpPr>
          <p:grpSpPr>
            <a:xfrm>
              <a:off x="710021" y="990600"/>
              <a:ext cx="2396978" cy="4788374"/>
              <a:chOff x="4429960" y="926626"/>
              <a:chExt cx="3036172" cy="4788374"/>
            </a:xfrm>
          </p:grpSpPr>
          <p:sp>
            <p:nvSpPr>
              <p:cNvPr id="12" name="Cloud 11"/>
              <p:cNvSpPr/>
              <p:nvPr/>
            </p:nvSpPr>
            <p:spPr>
              <a:xfrm rot="2502709" flipH="1">
                <a:off x="4771866" y="926626"/>
                <a:ext cx="994248"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p:cNvSpPr/>
              <p:nvPr/>
            </p:nvSpPr>
            <p:spPr>
              <a:xfrm rot="20132220">
                <a:off x="6275831" y="1040604"/>
                <a:ext cx="881755" cy="1255756"/>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942864">
                <a:off x="6891660" y="3469057"/>
                <a:ext cx="574472"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29960" y="3539859"/>
                <a:ext cx="5334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867400" y="5029200"/>
                <a:ext cx="762000"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996156">
                <a:off x="4623756" y="2554376"/>
                <a:ext cx="1009860"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41752">
                <a:off x="4775398" y="2378835"/>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9870960">
                <a:off x="6288649" y="2558387"/>
                <a:ext cx="948562"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036208">
                <a:off x="6103360" y="2400790"/>
                <a:ext cx="1003899" cy="1306453"/>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5257800" y="2438400"/>
                <a:ext cx="14478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658787" y="2209800"/>
                <a:ext cx="599605" cy="609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1335299">
                <a:off x="6047501" y="2385047"/>
                <a:ext cx="699099" cy="272834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353417">
                <a:off x="5240733" y="2361322"/>
                <a:ext cx="699099" cy="277102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105400" y="9705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rot="5612844" flipH="1">
                <a:off x="5383594" y="1699875"/>
                <a:ext cx="1126461"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790866" y="1981201"/>
                <a:ext cx="443766" cy="2729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gonal Stripe 28"/>
              <p:cNvSpPr/>
              <p:nvPr/>
            </p:nvSpPr>
            <p:spPr>
              <a:xfrm rot="7453019">
                <a:off x="4397892" y="4358760"/>
                <a:ext cx="1382454" cy="598959"/>
              </a:xfrm>
              <a:prstGeom prst="diagStripe">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 name="Group 62"/>
              <p:cNvGrpSpPr/>
              <p:nvPr/>
            </p:nvGrpSpPr>
            <p:grpSpPr>
              <a:xfrm rot="5201482">
                <a:off x="5790144" y="3233628"/>
                <a:ext cx="916511" cy="252324"/>
                <a:chOff x="3886200" y="6096000"/>
                <a:chExt cx="3124200" cy="533400"/>
              </a:xfrm>
            </p:grpSpPr>
            <p:sp>
              <p:nvSpPr>
                <p:cNvPr id="45" name="Left-Right Arrow 44"/>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 Arrow 45"/>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 Arrow 46"/>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63"/>
              <p:cNvGrpSpPr/>
              <p:nvPr/>
            </p:nvGrpSpPr>
            <p:grpSpPr>
              <a:xfrm rot="5201482">
                <a:off x="5866344" y="4377212"/>
                <a:ext cx="916511" cy="252324"/>
                <a:chOff x="3886200" y="6096000"/>
                <a:chExt cx="3124200" cy="533400"/>
              </a:xfrm>
            </p:grpSpPr>
            <p:sp>
              <p:nvSpPr>
                <p:cNvPr id="42" name="Left-Right Arrow 41"/>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 Arrow 42"/>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 Arrow 43"/>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rot="5828466">
                <a:off x="5332945" y="3234211"/>
                <a:ext cx="916511" cy="252324"/>
                <a:chOff x="3886200" y="6096000"/>
                <a:chExt cx="3124200" cy="533400"/>
              </a:xfrm>
            </p:grpSpPr>
            <p:sp>
              <p:nvSpPr>
                <p:cNvPr id="39" name="Left-Right Arrow 38"/>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Right Arrow 39"/>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Right Arrow 40"/>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71"/>
              <p:cNvGrpSpPr/>
              <p:nvPr/>
            </p:nvGrpSpPr>
            <p:grpSpPr>
              <a:xfrm rot="5400000">
                <a:off x="5221768" y="4320998"/>
                <a:ext cx="916511" cy="252324"/>
                <a:chOff x="3886200" y="6096000"/>
                <a:chExt cx="3124200" cy="533400"/>
              </a:xfrm>
            </p:grpSpPr>
            <p:sp>
              <p:nvSpPr>
                <p:cNvPr id="36" name="Left-Right Arrow 35"/>
                <p:cNvSpPr/>
                <p:nvPr/>
              </p:nvSpPr>
              <p:spPr>
                <a:xfrm>
                  <a:off x="38862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Right Arrow 36"/>
                <p:cNvSpPr/>
                <p:nvPr/>
              </p:nvSpPr>
              <p:spPr>
                <a:xfrm>
                  <a:off x="49530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eft-Right Arrow 37"/>
                <p:cNvSpPr/>
                <p:nvPr/>
              </p:nvSpPr>
              <p:spPr>
                <a:xfrm>
                  <a:off x="5943600" y="6096000"/>
                  <a:ext cx="1066800" cy="533400"/>
                </a:xfrm>
                <a:prstGeom prst="left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Diagonal Stripe 33"/>
              <p:cNvSpPr/>
              <p:nvPr/>
            </p:nvSpPr>
            <p:spPr>
              <a:xfrm rot="11733933">
                <a:off x="5248234" y="3469309"/>
                <a:ext cx="1463357" cy="702204"/>
              </a:xfrm>
              <a:prstGeom prst="diagStripe">
                <a:avLst>
                  <a:gd name="adj" fmla="val 62672"/>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ounded Rectangle 34"/>
              <p:cNvSpPr/>
              <p:nvPr/>
            </p:nvSpPr>
            <p:spPr>
              <a:xfrm>
                <a:off x="5118835" y="3810000"/>
                <a:ext cx="519967" cy="457200"/>
              </a:xfrm>
              <a:prstGeom prst="roundRect">
                <a:avLst/>
              </a:prstGeom>
              <a:solidFill>
                <a:srgbClr val="DBAE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loud 8"/>
            <p:cNvSpPr/>
            <p:nvPr/>
          </p:nvSpPr>
          <p:spPr>
            <a:xfrm rot="5559011" flipH="1">
              <a:off x="1572691" y="614162"/>
              <a:ext cx="784933" cy="13108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0070293">
              <a:off x="1226279" y="1135482"/>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070293">
              <a:off x="2301468" y="1183489"/>
              <a:ext cx="328916" cy="21358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11686113" y="6488668"/>
            <a:ext cx="593596"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247093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Equal Parts</a:t>
            </a:r>
          </a:p>
        </p:txBody>
      </p:sp>
      <p:grpSp>
        <p:nvGrpSpPr>
          <p:cNvPr id="48" name="Group 47"/>
          <p:cNvGrpSpPr/>
          <p:nvPr/>
        </p:nvGrpSpPr>
        <p:grpSpPr>
          <a:xfrm>
            <a:off x="4229100" y="1015663"/>
            <a:ext cx="3733800" cy="2819400"/>
            <a:chOff x="4724400" y="3200400"/>
            <a:chExt cx="3733800" cy="2819400"/>
          </a:xfrm>
        </p:grpSpPr>
        <p:sp>
          <p:nvSpPr>
            <p:cNvPr id="49" name="Oval 48"/>
            <p:cNvSpPr/>
            <p:nvPr/>
          </p:nvSpPr>
          <p:spPr>
            <a:xfrm>
              <a:off x="4724400" y="5100430"/>
              <a:ext cx="3733800" cy="91937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gnetic Disk 49"/>
            <p:cNvSpPr/>
            <p:nvPr/>
          </p:nvSpPr>
          <p:spPr>
            <a:xfrm>
              <a:off x="5198533" y="4119770"/>
              <a:ext cx="2785533" cy="1654865"/>
            </a:xfrm>
            <a:prstGeom prst="flowChartMagneticDisk">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27"/>
            <p:cNvGrpSpPr/>
            <p:nvPr/>
          </p:nvGrpSpPr>
          <p:grpSpPr>
            <a:xfrm rot="19938751">
              <a:off x="5281136" y="3732613"/>
              <a:ext cx="889000" cy="858078"/>
              <a:chOff x="6705600" y="1447800"/>
              <a:chExt cx="1143000" cy="1066800"/>
            </a:xfrm>
          </p:grpSpPr>
          <p:sp>
            <p:nvSpPr>
              <p:cNvPr id="109" name="Heart 3"/>
              <p:cNvSpPr/>
              <p:nvPr/>
            </p:nvSpPr>
            <p:spPr>
              <a:xfrm>
                <a:off x="6781800" y="1752600"/>
                <a:ext cx="10668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4"/>
              <p:cNvSpPr/>
              <p:nvPr/>
            </p:nvSpPr>
            <p:spPr>
              <a:xfrm>
                <a:off x="6858000" y="1447800"/>
                <a:ext cx="914400" cy="685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5"/>
              <p:cNvSpPr/>
              <p:nvPr/>
            </p:nvSpPr>
            <p:spPr>
              <a:xfrm>
                <a:off x="6781800" y="1752600"/>
                <a:ext cx="1066800"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7"/>
              <p:cNvSpPr/>
              <p:nvPr/>
            </p:nvSpPr>
            <p:spPr>
              <a:xfrm>
                <a:off x="7315200" y="21336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8"/>
              <p:cNvSpPr/>
              <p:nvPr/>
            </p:nvSpPr>
            <p:spPr>
              <a:xfrm>
                <a:off x="74676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25"/>
              <p:cNvGrpSpPr/>
              <p:nvPr/>
            </p:nvGrpSpPr>
            <p:grpSpPr>
              <a:xfrm>
                <a:off x="6705600" y="1447800"/>
                <a:ext cx="1101213" cy="402843"/>
                <a:chOff x="4724400" y="668523"/>
                <a:chExt cx="2133600" cy="1025154"/>
              </a:xfrm>
            </p:grpSpPr>
            <p:grpSp>
              <p:nvGrpSpPr>
                <p:cNvPr id="116" name="Group 19"/>
                <p:cNvGrpSpPr/>
                <p:nvPr/>
              </p:nvGrpSpPr>
              <p:grpSpPr>
                <a:xfrm>
                  <a:off x="5246162" y="668523"/>
                  <a:ext cx="1611838" cy="1007877"/>
                  <a:chOff x="5246162" y="668523"/>
                  <a:chExt cx="1611838" cy="1007877"/>
                </a:xfrm>
              </p:grpSpPr>
              <p:sp>
                <p:nvSpPr>
                  <p:cNvPr id="122" name="Moon 15"/>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7"/>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8"/>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20"/>
                <p:cNvGrpSpPr/>
                <p:nvPr/>
              </p:nvGrpSpPr>
              <p:grpSpPr>
                <a:xfrm flipH="1">
                  <a:off x="4724400" y="685800"/>
                  <a:ext cx="1611838" cy="1007877"/>
                  <a:chOff x="5246162" y="668523"/>
                  <a:chExt cx="1611838" cy="1007877"/>
                </a:xfrm>
              </p:grpSpPr>
              <p:sp>
                <p:nvSpPr>
                  <p:cNvPr id="119" name="Moon 118"/>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22"/>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23"/>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Oval 117"/>
                <p:cNvSpPr/>
                <p:nvPr/>
              </p:nvSpPr>
              <p:spPr>
                <a:xfrm>
                  <a:off x="5181600" y="838200"/>
                  <a:ext cx="1295400" cy="6858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Oval 114"/>
              <p:cNvSpPr/>
              <p:nvPr/>
            </p:nvSpPr>
            <p:spPr>
              <a:xfrm>
                <a:off x="70104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28"/>
            <p:cNvGrpSpPr/>
            <p:nvPr/>
          </p:nvGrpSpPr>
          <p:grpSpPr>
            <a:xfrm rot="1491280">
              <a:off x="6991205" y="3782914"/>
              <a:ext cx="889000" cy="858078"/>
              <a:chOff x="6705600" y="1447800"/>
              <a:chExt cx="1143000" cy="1066800"/>
            </a:xfrm>
          </p:grpSpPr>
          <p:sp>
            <p:nvSpPr>
              <p:cNvPr id="93" name="Heart 92"/>
              <p:cNvSpPr/>
              <p:nvPr/>
            </p:nvSpPr>
            <p:spPr>
              <a:xfrm>
                <a:off x="6781800" y="1752600"/>
                <a:ext cx="10668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858000" y="1447800"/>
                <a:ext cx="914400" cy="685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781800" y="1752600"/>
                <a:ext cx="1066800"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7315200" y="21336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74676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25"/>
              <p:cNvGrpSpPr/>
              <p:nvPr/>
            </p:nvGrpSpPr>
            <p:grpSpPr>
              <a:xfrm>
                <a:off x="6705600" y="1447800"/>
                <a:ext cx="1101213" cy="402843"/>
                <a:chOff x="4724400" y="668523"/>
                <a:chExt cx="2133600" cy="1025154"/>
              </a:xfrm>
            </p:grpSpPr>
            <p:grpSp>
              <p:nvGrpSpPr>
                <p:cNvPr id="100" name="Group 19"/>
                <p:cNvGrpSpPr/>
                <p:nvPr/>
              </p:nvGrpSpPr>
              <p:grpSpPr>
                <a:xfrm>
                  <a:off x="5246162" y="668523"/>
                  <a:ext cx="1611838" cy="1007877"/>
                  <a:chOff x="5246162" y="668523"/>
                  <a:chExt cx="1611838" cy="1007877"/>
                </a:xfrm>
              </p:grpSpPr>
              <p:sp>
                <p:nvSpPr>
                  <p:cNvPr id="106" name="Moon 105"/>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20"/>
                <p:cNvGrpSpPr/>
                <p:nvPr/>
              </p:nvGrpSpPr>
              <p:grpSpPr>
                <a:xfrm flipH="1">
                  <a:off x="4724400" y="685800"/>
                  <a:ext cx="1611838" cy="1007877"/>
                  <a:chOff x="5246162" y="668523"/>
                  <a:chExt cx="1611838" cy="1007877"/>
                </a:xfrm>
              </p:grpSpPr>
              <p:sp>
                <p:nvSpPr>
                  <p:cNvPr id="103" name="Moon 39"/>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Oval 38"/>
                <p:cNvSpPr/>
                <p:nvPr/>
              </p:nvSpPr>
              <p:spPr>
                <a:xfrm>
                  <a:off x="5181600" y="838200"/>
                  <a:ext cx="1295400" cy="6858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Oval 98"/>
              <p:cNvSpPr/>
              <p:nvPr/>
            </p:nvSpPr>
            <p:spPr>
              <a:xfrm>
                <a:off x="70104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45"/>
            <p:cNvGrpSpPr/>
            <p:nvPr/>
          </p:nvGrpSpPr>
          <p:grpSpPr>
            <a:xfrm rot="1491280">
              <a:off x="6565982" y="3863331"/>
              <a:ext cx="673674" cy="758042"/>
              <a:chOff x="6705600" y="1447800"/>
              <a:chExt cx="1143000" cy="1066800"/>
            </a:xfrm>
          </p:grpSpPr>
          <p:sp>
            <p:nvSpPr>
              <p:cNvPr id="77" name="Heart 76"/>
              <p:cNvSpPr/>
              <p:nvPr/>
            </p:nvSpPr>
            <p:spPr>
              <a:xfrm>
                <a:off x="6781800" y="1752600"/>
                <a:ext cx="10668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858000" y="1447800"/>
                <a:ext cx="914400" cy="685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781800" y="1752600"/>
                <a:ext cx="1066800"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315200" y="21336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4676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25"/>
              <p:cNvGrpSpPr/>
              <p:nvPr/>
            </p:nvGrpSpPr>
            <p:grpSpPr>
              <a:xfrm>
                <a:off x="6705600" y="1447800"/>
                <a:ext cx="1101213" cy="402843"/>
                <a:chOff x="4724400" y="668523"/>
                <a:chExt cx="2133600" cy="1025154"/>
              </a:xfrm>
            </p:grpSpPr>
            <p:grpSp>
              <p:nvGrpSpPr>
                <p:cNvPr id="84" name="Group 19"/>
                <p:cNvGrpSpPr/>
                <p:nvPr/>
              </p:nvGrpSpPr>
              <p:grpSpPr>
                <a:xfrm>
                  <a:off x="5246162" y="668523"/>
                  <a:ext cx="1611838" cy="1007877"/>
                  <a:chOff x="5246162" y="668523"/>
                  <a:chExt cx="1611838" cy="1007877"/>
                </a:xfrm>
              </p:grpSpPr>
              <p:sp>
                <p:nvSpPr>
                  <p:cNvPr id="90" name="Moon 89"/>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20"/>
                <p:cNvGrpSpPr/>
                <p:nvPr/>
              </p:nvGrpSpPr>
              <p:grpSpPr>
                <a:xfrm flipH="1">
                  <a:off x="4724400" y="685800"/>
                  <a:ext cx="1611838" cy="1007877"/>
                  <a:chOff x="5246162" y="668523"/>
                  <a:chExt cx="1611838" cy="1007877"/>
                </a:xfrm>
              </p:grpSpPr>
              <p:sp>
                <p:nvSpPr>
                  <p:cNvPr id="87" name="Moon 86"/>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Oval 55"/>
                <p:cNvSpPr/>
                <p:nvPr/>
              </p:nvSpPr>
              <p:spPr>
                <a:xfrm>
                  <a:off x="5181600" y="838200"/>
                  <a:ext cx="1295400" cy="6858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Oval 52"/>
              <p:cNvSpPr/>
              <p:nvPr/>
            </p:nvSpPr>
            <p:spPr>
              <a:xfrm>
                <a:off x="70104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62"/>
            <p:cNvGrpSpPr/>
            <p:nvPr/>
          </p:nvGrpSpPr>
          <p:grpSpPr>
            <a:xfrm rot="20169514">
              <a:off x="6021803" y="3872821"/>
              <a:ext cx="727451" cy="732281"/>
              <a:chOff x="6705600" y="1447800"/>
              <a:chExt cx="1143000" cy="1066800"/>
            </a:xfrm>
          </p:grpSpPr>
          <p:sp>
            <p:nvSpPr>
              <p:cNvPr id="61" name="Heart 60"/>
              <p:cNvSpPr/>
              <p:nvPr/>
            </p:nvSpPr>
            <p:spPr>
              <a:xfrm>
                <a:off x="6781800" y="1752600"/>
                <a:ext cx="10668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858000" y="1447800"/>
                <a:ext cx="914400" cy="685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781800" y="1752600"/>
                <a:ext cx="1066800"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315200" y="21336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4676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25"/>
              <p:cNvGrpSpPr/>
              <p:nvPr/>
            </p:nvGrpSpPr>
            <p:grpSpPr>
              <a:xfrm>
                <a:off x="6705600" y="1447800"/>
                <a:ext cx="1101213" cy="402843"/>
                <a:chOff x="4724400" y="668523"/>
                <a:chExt cx="2133600" cy="1025154"/>
              </a:xfrm>
            </p:grpSpPr>
            <p:grpSp>
              <p:nvGrpSpPr>
                <p:cNvPr id="68" name="Group 19"/>
                <p:cNvGrpSpPr/>
                <p:nvPr/>
              </p:nvGrpSpPr>
              <p:grpSpPr>
                <a:xfrm>
                  <a:off x="5246162" y="668523"/>
                  <a:ext cx="1611838" cy="1007877"/>
                  <a:chOff x="5246162" y="668523"/>
                  <a:chExt cx="1611838" cy="1007877"/>
                </a:xfrm>
              </p:grpSpPr>
              <p:sp>
                <p:nvSpPr>
                  <p:cNvPr id="74" name="Moon 73"/>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20"/>
                <p:cNvGrpSpPr/>
                <p:nvPr/>
              </p:nvGrpSpPr>
              <p:grpSpPr>
                <a:xfrm flipH="1">
                  <a:off x="4724400" y="685800"/>
                  <a:ext cx="1611838" cy="1007877"/>
                  <a:chOff x="5246162" y="668523"/>
                  <a:chExt cx="1611838" cy="1007877"/>
                </a:xfrm>
              </p:grpSpPr>
              <p:sp>
                <p:nvSpPr>
                  <p:cNvPr id="71" name="Moon 70"/>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Oval 69"/>
                <p:cNvSpPr/>
                <p:nvPr/>
              </p:nvSpPr>
              <p:spPr>
                <a:xfrm>
                  <a:off x="5181600" y="838200"/>
                  <a:ext cx="1295400" cy="6858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Oval 66"/>
              <p:cNvSpPr/>
              <p:nvPr/>
            </p:nvSpPr>
            <p:spPr>
              <a:xfrm>
                <a:off x="70104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Cloud 54"/>
            <p:cNvSpPr/>
            <p:nvPr/>
          </p:nvSpPr>
          <p:spPr>
            <a:xfrm>
              <a:off x="5969000" y="3200400"/>
              <a:ext cx="1244600" cy="91937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rot="17953956">
              <a:off x="5224704" y="4297925"/>
              <a:ext cx="585788" cy="80822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rot="3403001">
              <a:off x="7413954" y="4312434"/>
              <a:ext cx="585788" cy="80822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loud 57"/>
            <p:cNvSpPr/>
            <p:nvPr/>
          </p:nvSpPr>
          <p:spPr>
            <a:xfrm rot="17047243">
              <a:off x="6848303" y="4346825"/>
              <a:ext cx="585788" cy="80822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rot="3687506">
              <a:off x="6226330" y="4420507"/>
              <a:ext cx="585788" cy="80822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rot="17953956">
              <a:off x="5811464" y="4359217"/>
              <a:ext cx="585788" cy="80822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29" r="49924"/>
          <a:stretch/>
        </p:blipFill>
        <p:spPr>
          <a:xfrm>
            <a:off x="4182186" y="3844365"/>
            <a:ext cx="1874439" cy="2843718"/>
          </a:xfrm>
          <a:prstGeom prst="rect">
            <a:avLst/>
          </a:prstGeom>
        </p:spPr>
      </p:pic>
      <p:pic>
        <p:nvPicPr>
          <p:cNvPr id="358" name="Picture 357"/>
          <p:cNvPicPr>
            <a:picLocks noChangeAspect="1"/>
          </p:cNvPicPr>
          <p:nvPr/>
        </p:nvPicPr>
        <p:blipFill rotWithShape="1">
          <a:blip r:embed="rId3">
            <a:extLst>
              <a:ext uri="{28A0092B-C50C-407E-A947-70E740481C1C}">
                <a14:useLocalDpi xmlns:a14="http://schemas.microsoft.com/office/drawing/2010/main" val="0"/>
              </a:ext>
            </a:extLst>
          </a:blip>
          <a:srcRect l="50952" t="-1338"/>
          <a:stretch/>
        </p:blipFill>
        <p:spPr>
          <a:xfrm>
            <a:off x="5998014" y="3815666"/>
            <a:ext cx="1835994" cy="2866624"/>
          </a:xfrm>
          <a:prstGeom prst="rect">
            <a:avLst/>
          </a:prstGeom>
        </p:spPr>
      </p:pic>
      <p:sp>
        <p:nvSpPr>
          <p:cNvPr id="360" name="TextBox 359"/>
          <p:cNvSpPr txBox="1"/>
          <p:nvPr/>
        </p:nvSpPr>
        <p:spPr>
          <a:xfrm>
            <a:off x="0" y="6488668"/>
            <a:ext cx="2135650" cy="338554"/>
          </a:xfrm>
          <a:prstGeom prst="rect">
            <a:avLst/>
          </a:prstGeom>
          <a:noFill/>
        </p:spPr>
        <p:txBody>
          <a:bodyPr wrap="square" rtlCol="0">
            <a:spAutoFit/>
          </a:bodyPr>
          <a:lstStyle/>
          <a:p>
            <a:r>
              <a:rPr lang="en-US" sz="1600" dirty="0"/>
              <a:t>Genesis 13:1-9</a:t>
            </a:r>
          </a:p>
        </p:txBody>
      </p:sp>
      <p:sp>
        <p:nvSpPr>
          <p:cNvPr id="361" name="Rectangle 360"/>
          <p:cNvSpPr/>
          <p:nvPr/>
        </p:nvSpPr>
        <p:spPr>
          <a:xfrm>
            <a:off x="368663" y="795580"/>
            <a:ext cx="3734506" cy="1200329"/>
          </a:xfrm>
          <a:prstGeom prst="rect">
            <a:avLst/>
          </a:prstGeom>
        </p:spPr>
        <p:txBody>
          <a:bodyPr wrap="square">
            <a:spAutoFit/>
          </a:bodyPr>
          <a:lstStyle/>
          <a:p>
            <a:r>
              <a:rPr lang="en-US" b="0" i="0" dirty="0">
                <a:solidFill>
                  <a:srgbClr val="333333"/>
                </a:solidFill>
                <a:effectLst/>
                <a:latin typeface="Calibri" panose="020F0502020204030204" pitchFamily="34" charset="0"/>
              </a:rPr>
              <a:t>Abram and Lot left Egypt with all their flocks and possessions and journeyed back to the land of Canaan, where they settled together.</a:t>
            </a:r>
            <a:endParaRPr lang="en-US" dirty="0"/>
          </a:p>
        </p:txBody>
      </p:sp>
      <p:sp>
        <p:nvSpPr>
          <p:cNvPr id="362" name="Rectangle 361"/>
          <p:cNvSpPr/>
          <p:nvPr/>
        </p:nvSpPr>
        <p:spPr>
          <a:xfrm>
            <a:off x="8147743" y="904900"/>
            <a:ext cx="3579823" cy="923330"/>
          </a:xfrm>
          <a:prstGeom prst="rect">
            <a:avLst/>
          </a:prstGeom>
        </p:spPr>
        <p:txBody>
          <a:bodyPr wrap="square">
            <a:spAutoFit/>
          </a:bodyPr>
          <a:lstStyle/>
          <a:p>
            <a:r>
              <a:rPr lang="en-US" b="0" i="0" dirty="0">
                <a:solidFill>
                  <a:srgbClr val="333333"/>
                </a:solidFill>
                <a:effectLst/>
                <a:latin typeface="Calibri" panose="020F0502020204030204" pitchFamily="34" charset="0"/>
              </a:rPr>
              <a:t>The servants of Lot quarreled with the servants of Abram over land and water for their flocks and herds.</a:t>
            </a:r>
            <a:endParaRPr lang="en-US" dirty="0"/>
          </a:p>
        </p:txBody>
      </p:sp>
      <p:grpSp>
        <p:nvGrpSpPr>
          <p:cNvPr id="364" name="Group 363"/>
          <p:cNvGrpSpPr/>
          <p:nvPr/>
        </p:nvGrpSpPr>
        <p:grpSpPr>
          <a:xfrm>
            <a:off x="4270769" y="4034398"/>
            <a:ext cx="3505068" cy="2501531"/>
            <a:chOff x="228600" y="381000"/>
            <a:chExt cx="3505068" cy="2501531"/>
          </a:xfrm>
        </p:grpSpPr>
        <p:grpSp>
          <p:nvGrpSpPr>
            <p:cNvPr id="365" name="Group 364"/>
            <p:cNvGrpSpPr/>
            <p:nvPr/>
          </p:nvGrpSpPr>
          <p:grpSpPr>
            <a:xfrm>
              <a:off x="228600" y="381000"/>
              <a:ext cx="3505068" cy="2501531"/>
              <a:chOff x="534986" y="381000"/>
              <a:chExt cx="2637111" cy="2501531"/>
            </a:xfrm>
          </p:grpSpPr>
          <p:sp>
            <p:nvSpPr>
              <p:cNvPr id="367" name="Rectangle 36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8" name="Group 367"/>
              <p:cNvGrpSpPr/>
              <p:nvPr/>
            </p:nvGrpSpPr>
            <p:grpSpPr>
              <a:xfrm>
                <a:off x="534986" y="384805"/>
                <a:ext cx="457200" cy="2497726"/>
                <a:chOff x="533400" y="381000"/>
                <a:chExt cx="457200" cy="2497726"/>
              </a:xfrm>
            </p:grpSpPr>
            <p:sp>
              <p:nvSpPr>
                <p:cNvPr id="374" name="Oval 37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 name="Rounded Rectangle 37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368"/>
              <p:cNvGrpSpPr/>
              <p:nvPr/>
            </p:nvGrpSpPr>
            <p:grpSpPr>
              <a:xfrm>
                <a:off x="2714897" y="381000"/>
                <a:ext cx="457200" cy="2497726"/>
                <a:chOff x="2714897" y="457200"/>
                <a:chExt cx="457200" cy="2497726"/>
              </a:xfrm>
            </p:grpSpPr>
            <p:sp>
              <p:nvSpPr>
                <p:cNvPr id="370" name="Oval 36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ed Rectangle 37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6" name="Rectangle 365"/>
            <p:cNvSpPr/>
            <p:nvPr/>
          </p:nvSpPr>
          <p:spPr>
            <a:xfrm>
              <a:off x="849427" y="1060939"/>
              <a:ext cx="2371313" cy="1077218"/>
            </a:xfrm>
            <a:prstGeom prst="rect">
              <a:avLst/>
            </a:prstGeom>
          </p:spPr>
          <p:txBody>
            <a:bodyPr wrap="square">
              <a:spAutoFit/>
            </a:bodyPr>
            <a:lstStyle/>
            <a:p>
              <a:pPr algn="ctr"/>
              <a:r>
                <a:rPr lang="en-US" sz="1600" b="1" dirty="0"/>
                <a:t>Being a peacemaker may require us to place others’ interests above our own</a:t>
              </a:r>
              <a:endParaRPr lang="en-US" sz="1600" i="1" dirty="0"/>
            </a:p>
          </p:txBody>
        </p:sp>
      </p:grpSp>
      <p:sp>
        <p:nvSpPr>
          <p:cNvPr id="5" name="TextBox 4"/>
          <p:cNvSpPr txBox="1"/>
          <p:nvPr/>
        </p:nvSpPr>
        <p:spPr>
          <a:xfrm>
            <a:off x="4840268" y="2895056"/>
            <a:ext cx="2630022" cy="646331"/>
          </a:xfrm>
          <a:prstGeom prst="rect">
            <a:avLst/>
          </a:prstGeom>
          <a:noFill/>
        </p:spPr>
        <p:txBody>
          <a:bodyPr wrap="square" rtlCol="0">
            <a:spAutoFit/>
          </a:bodyPr>
          <a:lstStyle/>
          <a:p>
            <a:pPr algn="ctr"/>
            <a:r>
              <a:rPr lang="en-US" b="1" i="1" dirty="0">
                <a:latin typeface="Calibri" panose="020F0502020204030204" pitchFamily="34" charset="0"/>
              </a:rPr>
              <a:t>Is not the whole land before thee? </a:t>
            </a:r>
          </a:p>
        </p:txBody>
      </p:sp>
    </p:spTree>
    <p:extLst>
      <p:ext uri="{BB962C8B-B14F-4D97-AF65-F5344CB8AC3E}">
        <p14:creationId xmlns:p14="http://schemas.microsoft.com/office/powerpoint/2010/main" val="179895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58"/>
                                        </p:tgtEl>
                                        <p:attrNameLst>
                                          <p:attrName>style.visibility</p:attrName>
                                        </p:attrNameLst>
                                      </p:cBhvr>
                                      <p:to>
                                        <p:strVal val="visible"/>
                                      </p:to>
                                    </p:set>
                                  </p:childTnLst>
                                </p:cTn>
                              </p:par>
                              <p:par>
                                <p:cTn id="22" presetID="42" presetClass="path" presetSubtype="0" accel="50000" decel="50000" fill="hold" nodeType="withEffect">
                                  <p:stCondLst>
                                    <p:cond delay="0"/>
                                  </p:stCondLst>
                                  <p:childTnLst>
                                    <p:animMotion origin="layout" path="M -1.66667E-6 -4.07407E-6 L -0.30364 -0.00625 " pathEditMode="relative" rAng="0" ptsTypes="AA">
                                      <p:cBhvr>
                                        <p:cTn id="23" dur="2000" fill="hold"/>
                                        <p:tgtEl>
                                          <p:spTgt spid="3"/>
                                        </p:tgtEl>
                                        <p:attrNameLst>
                                          <p:attrName>ppt_x</p:attrName>
                                          <p:attrName>ppt_y</p:attrName>
                                        </p:attrNameLst>
                                      </p:cBhvr>
                                      <p:rCtr x="-15182" y="-324"/>
                                    </p:animMotion>
                                  </p:childTnLst>
                                </p:cTn>
                              </p:par>
                              <p:par>
                                <p:cTn id="24" presetID="42" presetClass="path" presetSubtype="0" accel="50000" decel="50000" fill="hold" nodeType="withEffect">
                                  <p:stCondLst>
                                    <p:cond delay="0"/>
                                  </p:stCondLst>
                                  <p:childTnLst>
                                    <p:animMotion origin="layout" path="M 2.5E-6 2.22222E-6 L 0.27265 -0.01204 " pathEditMode="relative" rAng="0" ptsTypes="AA">
                                      <p:cBhvr>
                                        <p:cTn id="25" dur="2000" fill="hold"/>
                                        <p:tgtEl>
                                          <p:spTgt spid="358"/>
                                        </p:tgtEl>
                                        <p:attrNameLst>
                                          <p:attrName>ppt_x</p:attrName>
                                          <p:attrName>ppt_y</p:attrName>
                                        </p:attrNameLst>
                                      </p:cBhvr>
                                      <p:rCtr x="13633" y="-602"/>
                                    </p:animMotion>
                                  </p:childTnLst>
                                </p:cTn>
                              </p:par>
                              <p:par>
                                <p:cTn id="26" presetID="10" presetClass="entr" presetSubtype="0" fill="hold" nodeType="withEffect">
                                  <p:stCondLst>
                                    <p:cond delay="0"/>
                                  </p:stCondLst>
                                  <p:childTnLst>
                                    <p:set>
                                      <p:cBhvr>
                                        <p:cTn id="27" dur="1" fill="hold">
                                          <p:stCondLst>
                                            <p:cond delay="0"/>
                                          </p:stCondLst>
                                        </p:cTn>
                                        <p:tgtEl>
                                          <p:spTgt spid="364"/>
                                        </p:tgtEl>
                                        <p:attrNameLst>
                                          <p:attrName>style.visibility</p:attrName>
                                        </p:attrNameLst>
                                      </p:cBhvr>
                                      <p:to>
                                        <p:strVal val="visible"/>
                                      </p:to>
                                    </p:set>
                                    <p:animEffect transition="in" filter="fade">
                                      <p:cBhvr>
                                        <p:cTn id="28" dur="15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Abraham Builds an Alter</a:t>
            </a:r>
          </a:p>
        </p:txBody>
      </p:sp>
      <p:sp>
        <p:nvSpPr>
          <p:cNvPr id="2" name="TextBox 1"/>
          <p:cNvSpPr txBox="1"/>
          <p:nvPr/>
        </p:nvSpPr>
        <p:spPr>
          <a:xfrm>
            <a:off x="11686113" y="6488668"/>
            <a:ext cx="593596" cy="369332"/>
          </a:xfrm>
          <a:prstGeom prst="rect">
            <a:avLst/>
          </a:prstGeom>
          <a:noFill/>
        </p:spPr>
        <p:txBody>
          <a:bodyPr wrap="square" rtlCol="0">
            <a:spAutoFit/>
          </a:bodyPr>
          <a:lstStyle/>
          <a:p>
            <a:r>
              <a:rPr lang="en-US" dirty="0"/>
              <a:t>(2)</a:t>
            </a:r>
          </a:p>
        </p:txBody>
      </p:sp>
      <p:sp>
        <p:nvSpPr>
          <p:cNvPr id="360" name="TextBox 359"/>
          <p:cNvSpPr txBox="1"/>
          <p:nvPr/>
        </p:nvSpPr>
        <p:spPr>
          <a:xfrm>
            <a:off x="0" y="6488668"/>
            <a:ext cx="2135650" cy="338554"/>
          </a:xfrm>
          <a:prstGeom prst="rect">
            <a:avLst/>
          </a:prstGeom>
          <a:noFill/>
        </p:spPr>
        <p:txBody>
          <a:bodyPr wrap="square" rtlCol="0">
            <a:spAutoFit/>
          </a:bodyPr>
          <a:lstStyle/>
          <a:p>
            <a:r>
              <a:rPr lang="en-US" sz="1600" dirty="0"/>
              <a:t>Genesis 13:4, 18</a:t>
            </a:r>
          </a:p>
        </p:txBody>
      </p:sp>
      <p:sp>
        <p:nvSpPr>
          <p:cNvPr id="3" name="Rectangle 2"/>
          <p:cNvSpPr/>
          <p:nvPr/>
        </p:nvSpPr>
        <p:spPr>
          <a:xfrm>
            <a:off x="1982099" y="793560"/>
            <a:ext cx="6096000" cy="369332"/>
          </a:xfrm>
          <a:prstGeom prst="rect">
            <a:avLst/>
          </a:prstGeom>
        </p:spPr>
        <p:txBody>
          <a:bodyPr>
            <a:spAutoFit/>
          </a:bodyPr>
          <a:lstStyle/>
          <a:p>
            <a:r>
              <a:rPr lang="en-US" dirty="0"/>
              <a:t>Between Beth-el and Hai—then Hebron</a:t>
            </a:r>
          </a:p>
        </p:txBody>
      </p:sp>
      <p:pic>
        <p:nvPicPr>
          <p:cNvPr id="1026" name="Picture 2" descr="https://c1.staticflickr.com/7/6015/6016587835_cf2bc87a1b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984" y="1193670"/>
            <a:ext cx="3857994" cy="28934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ible-history.com/geography/bibleplaces/bethel-map-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858" y="198289"/>
            <a:ext cx="1605933" cy="22779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1.bp.blogspot.com/-cQU_DJL8fRk/ThmIT8FCPAI/AAAAAAAABGw/EpWt23NiUKQ/s400/abraham_pray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7876" y="1406929"/>
            <a:ext cx="2047875" cy="24669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64317" y="4236935"/>
            <a:ext cx="5067949" cy="2585323"/>
          </a:xfrm>
          <a:prstGeom prst="rect">
            <a:avLst/>
          </a:prstGeom>
        </p:spPr>
        <p:txBody>
          <a:bodyPr wrap="square">
            <a:spAutoFit/>
          </a:bodyPr>
          <a:lstStyle/>
          <a:p>
            <a:r>
              <a:rPr lang="en-US" dirty="0">
                <a:solidFill>
                  <a:srgbClr val="333333"/>
                </a:solidFill>
                <a:latin typeface="Calibri" panose="020F0502020204030204" pitchFamily="34" charset="0"/>
              </a:rPr>
              <a:t>“We want every Latter-day Saint to come to the sacrament table because it is the place for self-investigation, for self-inspection, where we may learn to rectify our course and to make right our own lives, </a:t>
            </a:r>
          </a:p>
          <a:p>
            <a:r>
              <a:rPr lang="en-US" dirty="0">
                <a:solidFill>
                  <a:srgbClr val="333333"/>
                </a:solidFill>
                <a:latin typeface="Calibri" panose="020F0502020204030204" pitchFamily="34" charset="0"/>
              </a:rPr>
              <a:t>bringing ourselves into harmony </a:t>
            </a:r>
          </a:p>
          <a:p>
            <a:r>
              <a:rPr lang="en-US" dirty="0">
                <a:solidFill>
                  <a:srgbClr val="333333"/>
                </a:solidFill>
                <a:latin typeface="Calibri" panose="020F0502020204030204" pitchFamily="34" charset="0"/>
              </a:rPr>
              <a:t>with the teachings of the Church</a:t>
            </a:r>
          </a:p>
          <a:p>
            <a:r>
              <a:rPr lang="en-US" dirty="0">
                <a:solidFill>
                  <a:srgbClr val="333333"/>
                </a:solidFill>
                <a:latin typeface="Calibri" panose="020F0502020204030204" pitchFamily="34" charset="0"/>
              </a:rPr>
              <a:t> and with our brethren and </a:t>
            </a:r>
          </a:p>
          <a:p>
            <a:r>
              <a:rPr lang="en-US" dirty="0">
                <a:solidFill>
                  <a:srgbClr val="333333"/>
                </a:solidFill>
                <a:latin typeface="Calibri" panose="020F0502020204030204" pitchFamily="34" charset="0"/>
              </a:rPr>
              <a:t>sisters.”</a:t>
            </a:r>
            <a:endParaRPr lang="en-US" dirty="0"/>
          </a:p>
        </p:txBody>
      </p:sp>
      <p:sp>
        <p:nvSpPr>
          <p:cNvPr id="7" name="Rectangle 6"/>
          <p:cNvSpPr/>
          <p:nvPr/>
        </p:nvSpPr>
        <p:spPr>
          <a:xfrm>
            <a:off x="464994" y="4052341"/>
            <a:ext cx="6096000" cy="2246769"/>
          </a:xfrm>
          <a:prstGeom prst="rect">
            <a:avLst/>
          </a:prstGeom>
        </p:spPr>
        <p:txBody>
          <a:bodyPr>
            <a:spAutoFit/>
          </a:bodyPr>
          <a:lstStyle/>
          <a:p>
            <a:r>
              <a:rPr lang="en-US" sz="1600" dirty="0">
                <a:solidFill>
                  <a:srgbClr val="333333"/>
                </a:solidFill>
                <a:latin typeface="Calibri" panose="020F0502020204030204" pitchFamily="34" charset="0"/>
              </a:rPr>
              <a:t>“After Adam and Eve entered mortality, they were commanded to “worship the Lord their God, and … offer the firstlings of their flocks [as] an offering unto the Lord … [in] similitude of the sacrifice of the Only Begotten of the Father.” The sacrifice of animals reminded Adam’s posterity that </a:t>
            </a:r>
          </a:p>
          <a:p>
            <a:r>
              <a:rPr lang="en-US" sz="1600" dirty="0">
                <a:solidFill>
                  <a:srgbClr val="333333"/>
                </a:solidFill>
                <a:latin typeface="Calibri" panose="020F0502020204030204" pitchFamily="34" charset="0"/>
              </a:rPr>
              <a:t>one day the Lamb of God, Jesus </a:t>
            </a:r>
          </a:p>
          <a:p>
            <a:r>
              <a:rPr lang="en-US" sz="1600" dirty="0">
                <a:solidFill>
                  <a:srgbClr val="333333"/>
                </a:solidFill>
                <a:latin typeface="Calibri" panose="020F0502020204030204" pitchFamily="34" charset="0"/>
              </a:rPr>
              <a:t>Christ, would make a sacrifice of </a:t>
            </a:r>
          </a:p>
          <a:p>
            <a:r>
              <a:rPr lang="en-US" sz="1600" dirty="0">
                <a:solidFill>
                  <a:srgbClr val="333333"/>
                </a:solidFill>
                <a:latin typeface="Calibri" panose="020F0502020204030204" pitchFamily="34" charset="0"/>
              </a:rPr>
              <a:t>His own life for us.”</a:t>
            </a:r>
          </a:p>
          <a:p>
            <a:r>
              <a:rPr lang="en-US" sz="1200" dirty="0">
                <a:solidFill>
                  <a:srgbClr val="333333"/>
                </a:solidFill>
                <a:latin typeface="Calibri" panose="020F0502020204030204" pitchFamily="34" charset="0"/>
              </a:rPr>
              <a:t>(Moses 5:5,7)</a:t>
            </a:r>
            <a:endParaRPr lang="en-US" sz="120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2296" y="5450037"/>
            <a:ext cx="1095375" cy="109537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03486" y="5529596"/>
            <a:ext cx="817159" cy="1133754"/>
          </a:xfrm>
          <a:prstGeom prst="rect">
            <a:avLst/>
          </a:prstGeom>
        </p:spPr>
      </p:pic>
      <p:pic>
        <p:nvPicPr>
          <p:cNvPr id="1032" name="Picture 8" descr="https://ldsarchitecture.files.wordpress.com/2011/04/dsc_0376_adj.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0218" y="1670892"/>
            <a:ext cx="3290919" cy="220301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169266" y="1167183"/>
            <a:ext cx="2251379" cy="400110"/>
          </a:xfrm>
          <a:prstGeom prst="rect">
            <a:avLst/>
          </a:prstGeom>
        </p:spPr>
        <p:txBody>
          <a:bodyPr wrap="square">
            <a:spAutoFit/>
          </a:bodyPr>
          <a:lstStyle/>
          <a:p>
            <a:r>
              <a:rPr lang="en-US" sz="2000" dirty="0">
                <a:latin typeface="Calibri" panose="020F0502020204030204" pitchFamily="34" charset="0"/>
              </a:rPr>
              <a:t>Alters of Today</a:t>
            </a:r>
          </a:p>
        </p:txBody>
      </p:sp>
      <p:sp>
        <p:nvSpPr>
          <p:cNvPr id="11" name="TextBox 10"/>
          <p:cNvSpPr txBox="1"/>
          <p:nvPr/>
        </p:nvSpPr>
        <p:spPr>
          <a:xfrm>
            <a:off x="-15967" y="1748617"/>
            <a:ext cx="1074085" cy="369332"/>
          </a:xfrm>
          <a:prstGeom prst="rect">
            <a:avLst/>
          </a:prstGeom>
          <a:noFill/>
        </p:spPr>
        <p:txBody>
          <a:bodyPr wrap="square" rtlCol="0">
            <a:spAutoFit/>
          </a:bodyPr>
          <a:lstStyle/>
          <a:p>
            <a:r>
              <a:rPr lang="en-US" b="1" dirty="0">
                <a:ln w="3175">
                  <a:solidFill>
                    <a:schemeClr val="bg1"/>
                  </a:solidFill>
                </a:ln>
                <a:solidFill>
                  <a:srgbClr val="FF0000"/>
                </a:solidFill>
              </a:rPr>
              <a:t>Hebron</a:t>
            </a:r>
          </a:p>
        </p:txBody>
      </p:sp>
      <p:sp>
        <p:nvSpPr>
          <p:cNvPr id="13" name="5-Point Star 12"/>
          <p:cNvSpPr/>
          <p:nvPr/>
        </p:nvSpPr>
        <p:spPr>
          <a:xfrm>
            <a:off x="553930" y="1670892"/>
            <a:ext cx="217715" cy="20682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4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fade">
                                      <p:cBhvr>
                                        <p:cTn id="16" dur="500"/>
                                        <p:tgtEl>
                                          <p:spTgt spid="103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The Plain of Jordan</a:t>
            </a:r>
          </a:p>
        </p:txBody>
      </p:sp>
      <p:sp>
        <p:nvSpPr>
          <p:cNvPr id="360" name="TextBox 359"/>
          <p:cNvSpPr txBox="1"/>
          <p:nvPr/>
        </p:nvSpPr>
        <p:spPr>
          <a:xfrm>
            <a:off x="0" y="6488668"/>
            <a:ext cx="2135650" cy="338554"/>
          </a:xfrm>
          <a:prstGeom prst="rect">
            <a:avLst/>
          </a:prstGeom>
          <a:noFill/>
        </p:spPr>
        <p:txBody>
          <a:bodyPr wrap="square" rtlCol="0">
            <a:spAutoFit/>
          </a:bodyPr>
          <a:lstStyle/>
          <a:p>
            <a:r>
              <a:rPr lang="en-US" sz="1600" dirty="0"/>
              <a:t>Genesis 13:10-13</a:t>
            </a:r>
          </a:p>
        </p:txBody>
      </p:sp>
      <p:grpSp>
        <p:nvGrpSpPr>
          <p:cNvPr id="7" name="Group 6"/>
          <p:cNvGrpSpPr/>
          <p:nvPr/>
        </p:nvGrpSpPr>
        <p:grpSpPr>
          <a:xfrm>
            <a:off x="121452" y="808945"/>
            <a:ext cx="4003026" cy="2421418"/>
            <a:chOff x="4398083" y="1149096"/>
            <a:chExt cx="6920143" cy="4559808"/>
          </a:xfrm>
        </p:grpSpPr>
        <p:pic>
          <p:nvPicPr>
            <p:cNvPr id="1028" name="Picture 4" descr="http://dwellingintheword.files.wordpress.com/2010/03/3-mt-nebo-vie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8083" y="1149096"/>
              <a:ext cx="6876288" cy="4559808"/>
            </a:xfrm>
            <a:prstGeom prst="rect">
              <a:avLst/>
            </a:prstGeom>
            <a:noFill/>
            <a:extLst>
              <a:ext uri="{909E8E84-426E-40DD-AFC4-6F175D3DCCD1}">
                <a14:hiddenFill xmlns:a14="http://schemas.microsoft.com/office/drawing/2010/main">
                  <a:solidFill>
                    <a:srgbClr val="FFFFFF"/>
                  </a:solidFill>
                </a14:hiddenFill>
              </a:ext>
            </a:extLst>
          </p:spPr>
        </p:pic>
        <p:sp>
          <p:nvSpPr>
            <p:cNvPr id="125" name="TextBox 124"/>
            <p:cNvSpPr txBox="1"/>
            <p:nvPr/>
          </p:nvSpPr>
          <p:spPr>
            <a:xfrm>
              <a:off x="8500503" y="1196095"/>
              <a:ext cx="2817723" cy="492642"/>
            </a:xfrm>
            <a:prstGeom prst="rect">
              <a:avLst/>
            </a:prstGeom>
            <a:noFill/>
          </p:spPr>
          <p:txBody>
            <a:bodyPr wrap="square" rtlCol="0">
              <a:spAutoFit/>
            </a:bodyPr>
            <a:lstStyle/>
            <a:p>
              <a:r>
                <a:rPr lang="en-US" sz="1100" dirty="0"/>
                <a:t>Sodom from Mt. Nebo</a:t>
              </a:r>
            </a:p>
          </p:txBody>
        </p:sp>
      </p:grpSp>
      <p:pic>
        <p:nvPicPr>
          <p:cNvPr id="1032" name="Picture 8" descr="http://www.keyway.ca/jpg/abelot1.jpg"/>
          <p:cNvPicPr>
            <a:picLocks noChangeAspect="1" noChangeArrowheads="1"/>
          </p:cNvPicPr>
          <p:nvPr/>
        </p:nvPicPr>
        <p:blipFill rotWithShape="1">
          <a:blip r:embed="rId4">
            <a:extLst>
              <a:ext uri="{28A0092B-C50C-407E-A947-70E740481C1C}">
                <a14:useLocalDpi xmlns:a14="http://schemas.microsoft.com/office/drawing/2010/main" val="0"/>
              </a:ext>
            </a:extLst>
          </a:blip>
          <a:srcRect r="2084" b="9943"/>
          <a:stretch/>
        </p:blipFill>
        <p:spPr bwMode="auto">
          <a:xfrm>
            <a:off x="9072782" y="1015663"/>
            <a:ext cx="2613331" cy="300445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496978" y="856243"/>
            <a:ext cx="5497452" cy="5369947"/>
            <a:chOff x="4496978" y="856243"/>
            <a:chExt cx="5497452" cy="5369947"/>
          </a:xfrm>
        </p:grpSpPr>
        <p:pic>
          <p:nvPicPr>
            <p:cNvPr id="1034" name="Picture 10" descr="https://annoyzview.files.wordpress.com/2011/11/sodomandgomorrah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6978" y="1222578"/>
              <a:ext cx="3361802" cy="500361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107043" y="4282598"/>
              <a:ext cx="2887387" cy="338554"/>
              <a:chOff x="7107043" y="4282598"/>
              <a:chExt cx="2887387" cy="338554"/>
            </a:xfrm>
          </p:grpSpPr>
          <p:sp>
            <p:nvSpPr>
              <p:cNvPr id="126" name="TextBox 125"/>
              <p:cNvSpPr txBox="1"/>
              <p:nvPr/>
            </p:nvSpPr>
            <p:spPr>
              <a:xfrm>
                <a:off x="7858780" y="4282598"/>
                <a:ext cx="2135650" cy="338554"/>
              </a:xfrm>
              <a:prstGeom prst="rect">
                <a:avLst/>
              </a:prstGeom>
              <a:noFill/>
            </p:spPr>
            <p:txBody>
              <a:bodyPr wrap="square" rtlCol="0">
                <a:spAutoFit/>
              </a:bodyPr>
              <a:lstStyle/>
              <a:p>
                <a:r>
                  <a:rPr lang="en-US" sz="1600" dirty="0"/>
                  <a:t>Plain of Jordan</a:t>
                </a:r>
              </a:p>
            </p:txBody>
          </p:sp>
          <p:sp>
            <p:nvSpPr>
              <p:cNvPr id="8" name="Left Arrow 7"/>
              <p:cNvSpPr/>
              <p:nvPr/>
            </p:nvSpPr>
            <p:spPr>
              <a:xfrm>
                <a:off x="7107043" y="4440607"/>
                <a:ext cx="664028" cy="180545"/>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TextBox 126"/>
            <p:cNvSpPr txBox="1"/>
            <p:nvPr/>
          </p:nvSpPr>
          <p:spPr>
            <a:xfrm>
              <a:off x="5570698" y="856243"/>
              <a:ext cx="2135650" cy="338554"/>
            </a:xfrm>
            <a:prstGeom prst="rect">
              <a:avLst/>
            </a:prstGeom>
            <a:noFill/>
          </p:spPr>
          <p:txBody>
            <a:bodyPr wrap="square" rtlCol="0">
              <a:spAutoFit/>
            </a:bodyPr>
            <a:lstStyle/>
            <a:p>
              <a:r>
                <a:rPr lang="en-US" sz="1600" dirty="0"/>
                <a:t>Land of Canaan</a:t>
              </a:r>
            </a:p>
          </p:txBody>
        </p:sp>
      </p:grpSp>
      <p:sp>
        <p:nvSpPr>
          <p:cNvPr id="12" name="Rectangle 11"/>
          <p:cNvSpPr/>
          <p:nvPr/>
        </p:nvSpPr>
        <p:spPr>
          <a:xfrm>
            <a:off x="606780" y="4534850"/>
            <a:ext cx="2494144" cy="369332"/>
          </a:xfrm>
          <a:prstGeom prst="rect">
            <a:avLst/>
          </a:prstGeom>
        </p:spPr>
        <p:txBody>
          <a:bodyPr wrap="none">
            <a:spAutoFit/>
          </a:bodyPr>
          <a:lstStyle/>
          <a:p>
            <a:r>
              <a:rPr lang="en-US" b="0" i="1" dirty="0">
                <a:solidFill>
                  <a:srgbClr val="333333"/>
                </a:solidFill>
                <a:effectLst/>
                <a:latin typeface="Calibri" panose="020F0502020204030204" pitchFamily="34" charset="0"/>
              </a:rPr>
              <a:t>Toward </a:t>
            </a:r>
            <a:r>
              <a:rPr lang="en-US" b="0" i="0" dirty="0">
                <a:solidFill>
                  <a:srgbClr val="333333"/>
                </a:solidFill>
                <a:effectLst/>
                <a:latin typeface="Calibri" panose="020F0502020204030204" pitchFamily="34" charset="0"/>
              </a:rPr>
              <a:t>is “by” or “near.”</a:t>
            </a:r>
            <a:endParaRPr lang="en-US" dirty="0"/>
          </a:p>
        </p:txBody>
      </p:sp>
      <p:sp>
        <p:nvSpPr>
          <p:cNvPr id="13" name="Rectangle 12"/>
          <p:cNvSpPr/>
          <p:nvPr/>
        </p:nvSpPr>
        <p:spPr>
          <a:xfrm>
            <a:off x="277954" y="3474520"/>
            <a:ext cx="3535807" cy="923330"/>
          </a:xfrm>
          <a:prstGeom prst="rect">
            <a:avLst/>
          </a:prstGeom>
        </p:spPr>
        <p:txBody>
          <a:bodyPr wrap="square">
            <a:spAutoFit/>
          </a:bodyPr>
          <a:lstStyle/>
          <a:p>
            <a:r>
              <a:rPr lang="en-US" b="0" i="0" dirty="0">
                <a:solidFill>
                  <a:srgbClr val="333333"/>
                </a:solidFill>
                <a:effectLst/>
                <a:latin typeface="Calibri" panose="020F0502020204030204" pitchFamily="34" charset="0"/>
              </a:rPr>
              <a:t>At first Lot “lived in the cities of the plain,” outside Sodom, but he “pitched his tent toward Sodom”</a:t>
            </a:r>
            <a:endParaRPr lang="en-US" dirty="0"/>
          </a:p>
        </p:txBody>
      </p:sp>
      <p:sp>
        <p:nvSpPr>
          <p:cNvPr id="14" name="Rectangle 13"/>
          <p:cNvSpPr/>
          <p:nvPr/>
        </p:nvSpPr>
        <p:spPr>
          <a:xfrm>
            <a:off x="8632371" y="4883630"/>
            <a:ext cx="2536372" cy="646331"/>
          </a:xfrm>
          <a:prstGeom prst="rect">
            <a:avLst/>
          </a:prstGeom>
        </p:spPr>
        <p:txBody>
          <a:bodyPr wrap="square">
            <a:spAutoFit/>
          </a:bodyPr>
          <a:lstStyle/>
          <a:p>
            <a:r>
              <a:rPr lang="en-US" b="0" i="0" dirty="0">
                <a:solidFill>
                  <a:srgbClr val="333333"/>
                </a:solidFill>
                <a:effectLst/>
                <a:latin typeface="Calibri" panose="020F0502020204030204" pitchFamily="34" charset="0"/>
              </a:rPr>
              <a:t>Later he lived in the city of Sodom itself</a:t>
            </a:r>
            <a:endParaRPr lang="en-US" dirty="0"/>
          </a:p>
        </p:txBody>
      </p:sp>
      <p:grpSp>
        <p:nvGrpSpPr>
          <p:cNvPr id="131" name="Group 130"/>
          <p:cNvGrpSpPr/>
          <p:nvPr/>
        </p:nvGrpSpPr>
        <p:grpSpPr>
          <a:xfrm>
            <a:off x="7583777" y="4621152"/>
            <a:ext cx="465948" cy="952870"/>
            <a:chOff x="710021" y="877127"/>
            <a:chExt cx="2396978" cy="4901847"/>
          </a:xfrm>
        </p:grpSpPr>
        <p:grpSp>
          <p:nvGrpSpPr>
            <p:cNvPr id="132" name="Group 131"/>
            <p:cNvGrpSpPr/>
            <p:nvPr/>
          </p:nvGrpSpPr>
          <p:grpSpPr>
            <a:xfrm>
              <a:off x="710021" y="990600"/>
              <a:ext cx="2396978" cy="4788374"/>
              <a:chOff x="4429960" y="926626"/>
              <a:chExt cx="3036172" cy="4788374"/>
            </a:xfrm>
          </p:grpSpPr>
          <p:sp>
            <p:nvSpPr>
              <p:cNvPr id="136" name="Cloud 135"/>
              <p:cNvSpPr/>
              <p:nvPr/>
            </p:nvSpPr>
            <p:spPr>
              <a:xfrm rot="2502709" flipH="1">
                <a:off x="4771866" y="926626"/>
                <a:ext cx="994248" cy="1310863"/>
              </a:xfrm>
              <a:prstGeom prst="clou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Cloud 136"/>
              <p:cNvSpPr/>
              <p:nvPr/>
            </p:nvSpPr>
            <p:spPr>
              <a:xfrm rot="20132220">
                <a:off x="6275831" y="1040604"/>
                <a:ext cx="881755" cy="1255756"/>
              </a:xfrm>
              <a:prstGeom prst="clou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20942864">
                <a:off x="6891660" y="3469057"/>
                <a:ext cx="574472" cy="7620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4429960" y="3539859"/>
                <a:ext cx="533400" cy="7620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5334000" y="5029200"/>
                <a:ext cx="762000" cy="685800"/>
              </a:xfrm>
              <a:prstGeom prst="ellipse">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5867400" y="5029200"/>
                <a:ext cx="762000" cy="685800"/>
              </a:xfrm>
              <a:prstGeom prst="ellipse">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1996156">
                <a:off x="4623756" y="2554376"/>
                <a:ext cx="1009860" cy="1443356"/>
              </a:xfrm>
              <a:prstGeom prst="trapezoid">
                <a:avLst/>
              </a:prstGeom>
              <a:solidFill>
                <a:srgbClr val="CC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2041752">
                <a:off x="4775398" y="2378835"/>
                <a:ext cx="1003899" cy="1306453"/>
              </a:xfrm>
              <a:prstGeom prst="trapezoi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19870960">
                <a:off x="6288649" y="2558387"/>
                <a:ext cx="948562" cy="1443356"/>
              </a:xfrm>
              <a:prstGeom prst="trapezoid">
                <a:avLst/>
              </a:prstGeom>
              <a:solidFill>
                <a:srgbClr val="CC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rot="20036208">
                <a:off x="6103360" y="2400790"/>
                <a:ext cx="1003899" cy="1306453"/>
              </a:xfrm>
              <a:prstGeom prst="trapezoi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a:off x="5257800" y="2438400"/>
                <a:ext cx="1447800" cy="2895600"/>
              </a:xfrm>
              <a:prstGeom prst="trapezoid">
                <a:avLst/>
              </a:prstGeom>
              <a:solidFill>
                <a:srgbClr val="CC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5658787" y="2209800"/>
                <a:ext cx="599605" cy="609600"/>
              </a:xfrm>
              <a:prstGeom prst="ellipse">
                <a:avLst/>
              </a:prstGeom>
              <a:solidFill>
                <a:schemeClr val="accent6">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21335299">
                <a:off x="6047501" y="2385047"/>
                <a:ext cx="699099" cy="2728346"/>
              </a:xfrm>
              <a:prstGeom prst="trapezoi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rot="353417">
                <a:off x="5240733" y="2361322"/>
                <a:ext cx="699099" cy="2771026"/>
              </a:xfrm>
              <a:prstGeom prst="trapezoi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105400" y="970548"/>
                <a:ext cx="1828800" cy="154405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rot="5612844" flipH="1">
                <a:off x="5383594" y="1699875"/>
                <a:ext cx="1126461" cy="1310863"/>
              </a:xfrm>
              <a:prstGeom prst="clou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5701231" y="1981200"/>
                <a:ext cx="533400" cy="30768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gonal Stripe 152"/>
              <p:cNvSpPr/>
              <p:nvPr/>
            </p:nvSpPr>
            <p:spPr>
              <a:xfrm rot="7453019">
                <a:off x="4397892" y="4358760"/>
                <a:ext cx="1382454" cy="598959"/>
              </a:xfrm>
              <a:prstGeom prst="diagStripe">
                <a:avLst/>
              </a:prstGeom>
              <a:solidFill>
                <a:srgbClr val="DBAE3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4" name="Group 62"/>
              <p:cNvGrpSpPr/>
              <p:nvPr/>
            </p:nvGrpSpPr>
            <p:grpSpPr>
              <a:xfrm rot="5201482">
                <a:off x="5790144" y="3233628"/>
                <a:ext cx="916511" cy="252324"/>
                <a:chOff x="3886200" y="6096000"/>
                <a:chExt cx="3124200" cy="533400"/>
              </a:xfrm>
            </p:grpSpPr>
            <p:sp>
              <p:nvSpPr>
                <p:cNvPr id="169" name="Left-Right Arrow 168"/>
                <p:cNvSpPr/>
                <p:nvPr/>
              </p:nvSpPr>
              <p:spPr>
                <a:xfrm>
                  <a:off x="38862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Left-Right Arrow 169"/>
                <p:cNvSpPr/>
                <p:nvPr/>
              </p:nvSpPr>
              <p:spPr>
                <a:xfrm>
                  <a:off x="49530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Left-Right Arrow 170"/>
                <p:cNvSpPr/>
                <p:nvPr/>
              </p:nvSpPr>
              <p:spPr>
                <a:xfrm>
                  <a:off x="59436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63"/>
              <p:cNvGrpSpPr/>
              <p:nvPr/>
            </p:nvGrpSpPr>
            <p:grpSpPr>
              <a:xfrm rot="5201482">
                <a:off x="5866344" y="4377212"/>
                <a:ext cx="916511" cy="252324"/>
                <a:chOff x="3886200" y="6096000"/>
                <a:chExt cx="3124200" cy="533400"/>
              </a:xfrm>
            </p:grpSpPr>
            <p:sp>
              <p:nvSpPr>
                <p:cNvPr id="166" name="Left-Right Arrow 165"/>
                <p:cNvSpPr/>
                <p:nvPr/>
              </p:nvSpPr>
              <p:spPr>
                <a:xfrm>
                  <a:off x="38862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Left-Right Arrow 166"/>
                <p:cNvSpPr/>
                <p:nvPr/>
              </p:nvSpPr>
              <p:spPr>
                <a:xfrm>
                  <a:off x="49530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Left-Right Arrow 167"/>
                <p:cNvSpPr/>
                <p:nvPr/>
              </p:nvSpPr>
              <p:spPr>
                <a:xfrm>
                  <a:off x="59436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67"/>
              <p:cNvGrpSpPr/>
              <p:nvPr/>
            </p:nvGrpSpPr>
            <p:grpSpPr>
              <a:xfrm rot="5828466">
                <a:off x="5332945" y="3234211"/>
                <a:ext cx="916511" cy="252324"/>
                <a:chOff x="3886200" y="6096000"/>
                <a:chExt cx="3124200" cy="533400"/>
              </a:xfrm>
            </p:grpSpPr>
            <p:sp>
              <p:nvSpPr>
                <p:cNvPr id="163" name="Left-Right Arrow 162"/>
                <p:cNvSpPr/>
                <p:nvPr/>
              </p:nvSpPr>
              <p:spPr>
                <a:xfrm>
                  <a:off x="38862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Left-Right Arrow 163"/>
                <p:cNvSpPr/>
                <p:nvPr/>
              </p:nvSpPr>
              <p:spPr>
                <a:xfrm>
                  <a:off x="49530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 Arrow 164"/>
                <p:cNvSpPr/>
                <p:nvPr/>
              </p:nvSpPr>
              <p:spPr>
                <a:xfrm>
                  <a:off x="59436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71"/>
              <p:cNvGrpSpPr/>
              <p:nvPr/>
            </p:nvGrpSpPr>
            <p:grpSpPr>
              <a:xfrm rot="5400000">
                <a:off x="5221768" y="4320998"/>
                <a:ext cx="916511" cy="252324"/>
                <a:chOff x="3886200" y="6096000"/>
                <a:chExt cx="3124200" cy="533400"/>
              </a:xfrm>
            </p:grpSpPr>
            <p:sp>
              <p:nvSpPr>
                <p:cNvPr id="160" name="Left-Right Arrow 159"/>
                <p:cNvSpPr/>
                <p:nvPr/>
              </p:nvSpPr>
              <p:spPr>
                <a:xfrm>
                  <a:off x="38862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Left-Right Arrow 160"/>
                <p:cNvSpPr/>
                <p:nvPr/>
              </p:nvSpPr>
              <p:spPr>
                <a:xfrm>
                  <a:off x="49530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 Arrow 161"/>
                <p:cNvSpPr/>
                <p:nvPr/>
              </p:nvSpPr>
              <p:spPr>
                <a:xfrm>
                  <a:off x="5943600" y="6096000"/>
                  <a:ext cx="1066800" cy="533400"/>
                </a:xfrm>
                <a:prstGeom prst="leftRightArrow">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Diagonal Stripe 157"/>
              <p:cNvSpPr/>
              <p:nvPr/>
            </p:nvSpPr>
            <p:spPr>
              <a:xfrm rot="11733933">
                <a:off x="5248234" y="3469309"/>
                <a:ext cx="1463357" cy="702204"/>
              </a:xfrm>
              <a:prstGeom prst="diagStripe">
                <a:avLst>
                  <a:gd name="adj" fmla="val 62672"/>
                </a:avLst>
              </a:prstGeom>
              <a:solidFill>
                <a:srgbClr val="DBAE3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Rounded Rectangle 158"/>
              <p:cNvSpPr/>
              <p:nvPr/>
            </p:nvSpPr>
            <p:spPr>
              <a:xfrm>
                <a:off x="5118835" y="3810000"/>
                <a:ext cx="519967" cy="457200"/>
              </a:xfrm>
              <a:prstGeom prst="roundRect">
                <a:avLst/>
              </a:prstGeom>
              <a:solidFill>
                <a:srgbClr val="DBAE3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Cloud 132"/>
            <p:cNvSpPr/>
            <p:nvPr/>
          </p:nvSpPr>
          <p:spPr>
            <a:xfrm rot="5559011" flipH="1">
              <a:off x="1572691" y="614162"/>
              <a:ext cx="784933" cy="1310863"/>
            </a:xfrm>
            <a:prstGeom prst="clou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20070293">
              <a:off x="1226279" y="1135482"/>
              <a:ext cx="328916" cy="213584"/>
            </a:xfrm>
            <a:prstGeom prst="ellipse">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20070293">
              <a:off x="2301468" y="1183489"/>
              <a:ext cx="328916" cy="213584"/>
            </a:xfrm>
            <a:prstGeom prst="ellipse">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9310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42" presetClass="path" presetSubtype="0" accel="50000" decel="50000" fill="hold" nodeType="withEffect">
                                  <p:stCondLst>
                                    <p:cond delay="0"/>
                                  </p:stCondLst>
                                  <p:childTnLst>
                                    <p:animMotion origin="layout" path="M 4.16667E-6 2.96296E-6 L -0.09271 -0.10672 " pathEditMode="relative" rAng="0" ptsTypes="AA">
                                      <p:cBhvr>
                                        <p:cTn id="18" dur="2000" fill="hold"/>
                                        <p:tgtEl>
                                          <p:spTgt spid="131"/>
                                        </p:tgtEl>
                                        <p:attrNameLst>
                                          <p:attrName>ppt_x</p:attrName>
                                          <p:attrName>ppt_y</p:attrName>
                                        </p:attrNameLst>
                                      </p:cBhvr>
                                      <p:rCtr x="-4635" y="-5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Pitching Our Tents</a:t>
            </a:r>
          </a:p>
        </p:txBody>
      </p:sp>
      <p:sp>
        <p:nvSpPr>
          <p:cNvPr id="360" name="TextBox 359"/>
          <p:cNvSpPr txBox="1"/>
          <p:nvPr/>
        </p:nvSpPr>
        <p:spPr>
          <a:xfrm>
            <a:off x="0" y="6488668"/>
            <a:ext cx="2135650" cy="338554"/>
          </a:xfrm>
          <a:prstGeom prst="rect">
            <a:avLst/>
          </a:prstGeom>
          <a:noFill/>
        </p:spPr>
        <p:txBody>
          <a:bodyPr wrap="square" rtlCol="0">
            <a:spAutoFit/>
          </a:bodyPr>
          <a:lstStyle/>
          <a:p>
            <a:r>
              <a:rPr lang="en-US" sz="1600" dirty="0"/>
              <a:t>Genesis 13:10-13</a:t>
            </a:r>
          </a:p>
        </p:txBody>
      </p:sp>
      <p:sp>
        <p:nvSpPr>
          <p:cNvPr id="3" name="Rectangle 2"/>
          <p:cNvSpPr/>
          <p:nvPr/>
        </p:nvSpPr>
        <p:spPr>
          <a:xfrm>
            <a:off x="356315" y="1015663"/>
            <a:ext cx="6096000" cy="646331"/>
          </a:xfrm>
          <a:prstGeom prst="rect">
            <a:avLst/>
          </a:prstGeom>
        </p:spPr>
        <p:txBody>
          <a:bodyPr>
            <a:spAutoFit/>
          </a:bodyPr>
          <a:lstStyle/>
          <a:p>
            <a:r>
              <a:rPr lang="en-US" b="0" i="0" dirty="0">
                <a:solidFill>
                  <a:srgbClr val="333333"/>
                </a:solidFill>
                <a:effectLst/>
                <a:latin typeface="Calibri" panose="020F0502020204030204" pitchFamily="34" charset="0"/>
              </a:rPr>
              <a:t>What things might we do that are the spiritual equivalent of pitching our tents toward Sodom?</a:t>
            </a:r>
            <a:endParaRPr lang="en-US" dirty="0"/>
          </a:p>
        </p:txBody>
      </p:sp>
      <p:sp>
        <p:nvSpPr>
          <p:cNvPr id="10" name="Rectangle 9"/>
          <p:cNvSpPr/>
          <p:nvPr/>
        </p:nvSpPr>
        <p:spPr>
          <a:xfrm>
            <a:off x="5886911" y="1598746"/>
            <a:ext cx="6096000" cy="923330"/>
          </a:xfrm>
          <a:prstGeom prst="rect">
            <a:avLst/>
          </a:prstGeom>
        </p:spPr>
        <p:txBody>
          <a:bodyPr>
            <a:spAutoFit/>
          </a:bodyPr>
          <a:lstStyle/>
          <a:p>
            <a:r>
              <a:rPr lang="en-US" b="0" i="0" dirty="0">
                <a:solidFill>
                  <a:srgbClr val="333333"/>
                </a:solidFill>
                <a:effectLst/>
                <a:latin typeface="Calibri" panose="020F0502020204030204" pitchFamily="34" charset="0"/>
              </a:rPr>
              <a:t>We may associate with evil things instead of shunning them, or we may allow ourselves to commit small sins without thinking that they may lead to bigger ones.</a:t>
            </a:r>
            <a:endParaRPr lang="en-US" dirty="0"/>
          </a:p>
        </p:txBody>
      </p:sp>
      <p:sp>
        <p:nvSpPr>
          <p:cNvPr id="12" name="Rectangle 11"/>
          <p:cNvSpPr/>
          <p:nvPr/>
        </p:nvSpPr>
        <p:spPr>
          <a:xfrm>
            <a:off x="777207" y="4741962"/>
            <a:ext cx="4083224" cy="1200329"/>
          </a:xfrm>
          <a:prstGeom prst="rect">
            <a:avLst/>
          </a:prstGeom>
        </p:spPr>
        <p:txBody>
          <a:bodyPr wrap="square">
            <a:spAutoFit/>
          </a:bodyPr>
          <a:lstStyle/>
          <a:p>
            <a:r>
              <a:rPr lang="en-US" b="0" i="0" dirty="0">
                <a:effectLst/>
                <a:latin typeface="Calibri" panose="020F0502020204030204" pitchFamily="34" charset="0"/>
              </a:rPr>
              <a:t>Like Lot, the people of King Benjamin in the </a:t>
            </a:r>
            <a:r>
              <a:rPr lang="en-US" b="0" i="0" u="none" strike="noStrike" dirty="0">
                <a:effectLst/>
                <a:latin typeface="Calibri" panose="020F0502020204030204" pitchFamily="34" charset="0"/>
              </a:rPr>
              <a:t>Book of Mormon</a:t>
            </a:r>
            <a:r>
              <a:rPr lang="en-US" b="0" i="0" dirty="0">
                <a:effectLst/>
                <a:latin typeface="Calibri" panose="020F0502020204030204" pitchFamily="34" charset="0"/>
              </a:rPr>
              <a:t> also pitched their tents facing a specific direction. What did their tents face? (See </a:t>
            </a:r>
            <a:r>
              <a:rPr lang="en-US" b="0" i="0" u="none" strike="noStrike" dirty="0">
                <a:effectLst/>
                <a:latin typeface="Calibri" panose="020F0502020204030204" pitchFamily="34" charset="0"/>
              </a:rPr>
              <a:t>Mosiah 2:6</a:t>
            </a:r>
            <a:r>
              <a:rPr lang="en-US" b="0" i="0" dirty="0">
                <a:effectLst/>
                <a:latin typeface="Calibri" panose="020F0502020204030204" pitchFamily="34" charset="0"/>
              </a:rPr>
              <a:t>.)</a:t>
            </a:r>
            <a:endParaRPr lang="en-US" dirty="0"/>
          </a:p>
        </p:txBody>
      </p:sp>
      <p:pic>
        <p:nvPicPr>
          <p:cNvPr id="3074" name="Picture 2" descr="https://freebookofmormon.files.wordpress.com/2008/01/307-king_benjam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594" y="1805312"/>
            <a:ext cx="3556363" cy="26672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caribbean.lds.org/bc/content/%C3%81rea%20del%20Caribe/temple/temple%20-%20couple%20viewing%2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0215" y="4139615"/>
            <a:ext cx="4392001" cy="247098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5393321" y="3160722"/>
            <a:ext cx="4716593" cy="646331"/>
          </a:xfrm>
          <a:prstGeom prst="rect">
            <a:avLst/>
          </a:prstGeom>
        </p:spPr>
        <p:txBody>
          <a:bodyPr wrap="square">
            <a:spAutoFit/>
          </a:bodyPr>
          <a:lstStyle/>
          <a:p>
            <a:r>
              <a:rPr lang="en-US" b="0" i="0" dirty="0">
                <a:effectLst/>
                <a:latin typeface="Calibri" panose="020F0502020204030204" pitchFamily="34" charset="0"/>
              </a:rPr>
              <a:t>How can we point our homes more toward the temple instead of worldly places?</a:t>
            </a:r>
            <a:endParaRPr lang="en-US" dirty="0"/>
          </a:p>
        </p:txBody>
      </p:sp>
    </p:spTree>
    <p:extLst>
      <p:ext uri="{BB962C8B-B14F-4D97-AF65-F5344CB8AC3E}">
        <p14:creationId xmlns:p14="http://schemas.microsoft.com/office/powerpoint/2010/main" val="240892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Sodom and Gomorrah</a:t>
            </a:r>
          </a:p>
        </p:txBody>
      </p:sp>
      <p:sp>
        <p:nvSpPr>
          <p:cNvPr id="2" name="TextBox 1"/>
          <p:cNvSpPr txBox="1"/>
          <p:nvPr/>
        </p:nvSpPr>
        <p:spPr>
          <a:xfrm>
            <a:off x="11686112" y="6488668"/>
            <a:ext cx="608494" cy="369332"/>
          </a:xfrm>
          <a:prstGeom prst="rect">
            <a:avLst/>
          </a:prstGeom>
          <a:noFill/>
        </p:spPr>
        <p:txBody>
          <a:bodyPr wrap="square" rtlCol="0">
            <a:spAutoFit/>
          </a:bodyPr>
          <a:lstStyle/>
          <a:p>
            <a:r>
              <a:rPr lang="en-US" dirty="0"/>
              <a:t>(3)</a:t>
            </a:r>
          </a:p>
        </p:txBody>
      </p:sp>
      <p:sp>
        <p:nvSpPr>
          <p:cNvPr id="360" name="TextBox 359"/>
          <p:cNvSpPr txBox="1"/>
          <p:nvPr/>
        </p:nvSpPr>
        <p:spPr>
          <a:xfrm>
            <a:off x="0" y="6488668"/>
            <a:ext cx="2135650" cy="338554"/>
          </a:xfrm>
          <a:prstGeom prst="rect">
            <a:avLst/>
          </a:prstGeom>
          <a:noFill/>
        </p:spPr>
        <p:txBody>
          <a:bodyPr wrap="square" rtlCol="0">
            <a:spAutoFit/>
          </a:bodyPr>
          <a:lstStyle/>
          <a:p>
            <a:r>
              <a:rPr lang="en-US" sz="1600" dirty="0"/>
              <a:t>Genesis 13:10-13</a:t>
            </a:r>
          </a:p>
        </p:txBody>
      </p:sp>
      <p:sp>
        <p:nvSpPr>
          <p:cNvPr id="3" name="Rectangle 2"/>
          <p:cNvSpPr/>
          <p:nvPr/>
        </p:nvSpPr>
        <p:spPr>
          <a:xfrm>
            <a:off x="2397927" y="810587"/>
            <a:ext cx="8246772" cy="369332"/>
          </a:xfrm>
          <a:prstGeom prst="rect">
            <a:avLst/>
          </a:prstGeom>
        </p:spPr>
        <p:txBody>
          <a:bodyPr wrap="square">
            <a:spAutoFit/>
          </a:bodyPr>
          <a:lstStyle/>
          <a:p>
            <a:r>
              <a:rPr lang="en-US" dirty="0"/>
              <a:t>An actual and symbolic significance representing wickedness in the world.</a:t>
            </a:r>
          </a:p>
        </p:txBody>
      </p:sp>
      <p:sp>
        <p:nvSpPr>
          <p:cNvPr id="10" name="Rectangle 9"/>
          <p:cNvSpPr/>
          <p:nvPr/>
        </p:nvSpPr>
        <p:spPr>
          <a:xfrm>
            <a:off x="425313" y="1442670"/>
            <a:ext cx="6096000" cy="1015663"/>
          </a:xfrm>
          <a:prstGeom prst="rect">
            <a:avLst/>
          </a:prstGeom>
        </p:spPr>
        <p:txBody>
          <a:bodyPr>
            <a:spAutoFit/>
          </a:bodyPr>
          <a:lstStyle/>
          <a:p>
            <a:r>
              <a:rPr lang="en-US" sz="2000" dirty="0"/>
              <a:t>“Their sinfulness was so great, and those who were righteous so few, that God destroyed these two cities of the plain…”</a:t>
            </a:r>
          </a:p>
        </p:txBody>
      </p:sp>
      <p:sp>
        <p:nvSpPr>
          <p:cNvPr id="12" name="Rectangle 11"/>
          <p:cNvSpPr/>
          <p:nvPr/>
        </p:nvSpPr>
        <p:spPr>
          <a:xfrm>
            <a:off x="5840966" y="4782300"/>
            <a:ext cx="6179012" cy="1938992"/>
          </a:xfrm>
          <a:prstGeom prst="rect">
            <a:avLst/>
          </a:prstGeom>
        </p:spPr>
        <p:txBody>
          <a:bodyPr wrap="square">
            <a:spAutoFit/>
          </a:bodyPr>
          <a:lstStyle/>
          <a:p>
            <a:r>
              <a:rPr lang="en-US" sz="2000" dirty="0"/>
              <a:t>“Separating evil from our lives has become even more essential since our homes are wired to bring much of what the Lord has condemned into our own living rooms if we are not vigilant. One of the most difficult challenges in our lives is to be in the world but not of the world.” (see John 15:19)</a:t>
            </a:r>
          </a:p>
        </p:txBody>
      </p:sp>
      <p:sp>
        <p:nvSpPr>
          <p:cNvPr id="22" name="Rectangle 21"/>
          <p:cNvSpPr/>
          <p:nvPr/>
        </p:nvSpPr>
        <p:spPr>
          <a:xfrm>
            <a:off x="6784240" y="1488837"/>
            <a:ext cx="4083224" cy="1938992"/>
          </a:xfrm>
          <a:prstGeom prst="rect">
            <a:avLst/>
          </a:prstGeom>
        </p:spPr>
        <p:txBody>
          <a:bodyPr wrap="square">
            <a:spAutoFit/>
          </a:bodyPr>
          <a:lstStyle/>
          <a:p>
            <a:r>
              <a:rPr lang="en-US" sz="2000" dirty="0"/>
              <a:t>“All of the sins of Sodom and Gomorrah haunt our society. Our young people have never faced a greater challenge. We have never seen more clearly the lecherous face of evil.”</a:t>
            </a:r>
            <a:r>
              <a:rPr lang="en-US" sz="2000" baseline="30000" dirty="0"/>
              <a:t> </a:t>
            </a:r>
            <a:endParaRPr lang="en-US" sz="2000" dirty="0"/>
          </a:p>
        </p:txBody>
      </p:sp>
      <p:pic>
        <p:nvPicPr>
          <p:cNvPr id="4098" name="Picture 2" descr="Quentin L. C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38" y="153484"/>
            <a:ext cx="1000125" cy="12477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4906" y="153484"/>
            <a:ext cx="1543050" cy="1924050"/>
          </a:xfrm>
          <a:prstGeom prst="rect">
            <a:avLst/>
          </a:prstGeom>
        </p:spPr>
      </p:pic>
      <p:pic>
        <p:nvPicPr>
          <p:cNvPr id="4100" name="Picture 4" descr="http://ichef.bbci.co.uk/arts/yourpaintings/images/paintings/smg/large/ny_smg_253_lar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663" y="2721084"/>
            <a:ext cx="4970044" cy="32379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cheddarbay.com/0000special/diner/exit.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709705" y="3352209"/>
            <a:ext cx="285750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92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2936" y="-68722"/>
            <a:ext cx="12192000" cy="6926722"/>
          </a:xfrm>
          <a:prstGeom prst="rect">
            <a:avLst/>
          </a:prstGeom>
        </p:spPr>
      </p:pic>
      <p:sp>
        <p:nvSpPr>
          <p:cNvPr id="14" name="Rectangle 13"/>
          <p:cNvSpPr/>
          <p:nvPr/>
        </p:nvSpPr>
        <p:spPr>
          <a:xfrm>
            <a:off x="1156712" y="1960939"/>
            <a:ext cx="3045057" cy="1477328"/>
          </a:xfrm>
          <a:prstGeom prst="rect">
            <a:avLst/>
          </a:prstGeom>
        </p:spPr>
        <p:txBody>
          <a:bodyPr wrap="square">
            <a:spAutoFit/>
          </a:bodyPr>
          <a:lstStyle/>
          <a:p>
            <a:r>
              <a:rPr lang="en-US" dirty="0">
                <a:solidFill>
                  <a:srgbClr val="252525"/>
                </a:solidFill>
                <a:latin typeface="Arial" panose="020B0604020202020204" pitchFamily="34" charset="0"/>
              </a:rPr>
              <a:t>Sodom—King </a:t>
            </a:r>
            <a:r>
              <a:rPr lang="en-US" dirty="0" err="1">
                <a:solidFill>
                  <a:srgbClr val="252525"/>
                </a:solidFill>
                <a:latin typeface="Arial" panose="020B0604020202020204" pitchFamily="34" charset="0"/>
              </a:rPr>
              <a:t>Bera</a:t>
            </a:r>
            <a:r>
              <a:rPr lang="en-US" dirty="0">
                <a:solidFill>
                  <a:srgbClr val="252525"/>
                </a:solidFill>
                <a:latin typeface="Arial" panose="020B0604020202020204" pitchFamily="34" charset="0"/>
              </a:rPr>
              <a:t> </a:t>
            </a:r>
          </a:p>
          <a:p>
            <a:r>
              <a:rPr lang="en-US" dirty="0">
                <a:solidFill>
                  <a:srgbClr val="252525"/>
                </a:solidFill>
                <a:latin typeface="Arial" panose="020B0604020202020204" pitchFamily="34" charset="0"/>
              </a:rPr>
              <a:t>Gomorrah—King </a:t>
            </a:r>
            <a:r>
              <a:rPr lang="en-US" dirty="0" err="1">
                <a:solidFill>
                  <a:srgbClr val="252525"/>
                </a:solidFill>
                <a:latin typeface="Arial" panose="020B0604020202020204" pitchFamily="34" charset="0"/>
              </a:rPr>
              <a:t>Birsha</a:t>
            </a:r>
            <a:endParaRPr lang="en-US" dirty="0">
              <a:solidFill>
                <a:srgbClr val="252525"/>
              </a:solidFill>
              <a:latin typeface="Arial" panose="020B0604020202020204" pitchFamily="34" charset="0"/>
            </a:endParaRPr>
          </a:p>
          <a:p>
            <a:r>
              <a:rPr lang="en-US" dirty="0" err="1">
                <a:solidFill>
                  <a:srgbClr val="252525"/>
                </a:solidFill>
                <a:latin typeface="Arial" panose="020B0604020202020204" pitchFamily="34" charset="0"/>
              </a:rPr>
              <a:t>Admah</a:t>
            </a:r>
            <a:r>
              <a:rPr lang="en-US" dirty="0">
                <a:solidFill>
                  <a:srgbClr val="252525"/>
                </a:solidFill>
                <a:latin typeface="Arial" panose="020B0604020202020204" pitchFamily="34" charset="0"/>
              </a:rPr>
              <a:t>—King </a:t>
            </a:r>
            <a:r>
              <a:rPr lang="en-US" dirty="0" err="1">
                <a:solidFill>
                  <a:srgbClr val="252525"/>
                </a:solidFill>
                <a:latin typeface="Arial" panose="020B0604020202020204" pitchFamily="34" charset="0"/>
              </a:rPr>
              <a:t>Shinab</a:t>
            </a:r>
            <a:endParaRPr lang="en-US" dirty="0">
              <a:solidFill>
                <a:srgbClr val="252525"/>
              </a:solidFill>
              <a:latin typeface="Arial" panose="020B0604020202020204" pitchFamily="34" charset="0"/>
            </a:endParaRPr>
          </a:p>
          <a:p>
            <a:r>
              <a:rPr lang="en-US" dirty="0" err="1">
                <a:solidFill>
                  <a:srgbClr val="252525"/>
                </a:solidFill>
                <a:latin typeface="Arial" panose="020B0604020202020204" pitchFamily="34" charset="0"/>
              </a:rPr>
              <a:t>Zeboiim</a:t>
            </a:r>
            <a:r>
              <a:rPr lang="en-US" dirty="0">
                <a:solidFill>
                  <a:srgbClr val="252525"/>
                </a:solidFill>
                <a:latin typeface="Arial" panose="020B0604020202020204" pitchFamily="34" charset="0"/>
              </a:rPr>
              <a:t>—King </a:t>
            </a:r>
            <a:r>
              <a:rPr lang="en-US" dirty="0" err="1">
                <a:solidFill>
                  <a:srgbClr val="252525"/>
                </a:solidFill>
                <a:latin typeface="Arial" panose="020B0604020202020204" pitchFamily="34" charset="0"/>
              </a:rPr>
              <a:t>Shemeber</a:t>
            </a:r>
            <a:endParaRPr lang="en-US" dirty="0">
              <a:solidFill>
                <a:srgbClr val="252525"/>
              </a:solidFill>
              <a:latin typeface="Arial" panose="020B0604020202020204" pitchFamily="34" charset="0"/>
            </a:endParaRPr>
          </a:p>
          <a:p>
            <a:r>
              <a:rPr lang="en-US" dirty="0" err="1">
                <a:solidFill>
                  <a:srgbClr val="252525"/>
                </a:solidFill>
                <a:latin typeface="Arial" panose="020B0604020202020204" pitchFamily="34" charset="0"/>
              </a:rPr>
              <a:t>Zoar</a:t>
            </a:r>
            <a:r>
              <a:rPr lang="en-US" dirty="0">
                <a:solidFill>
                  <a:srgbClr val="252525"/>
                </a:solidFill>
                <a:latin typeface="Arial" panose="020B0604020202020204" pitchFamily="34" charset="0"/>
              </a:rPr>
              <a:t>—King Bela</a:t>
            </a:r>
            <a:endParaRPr lang="en-US" dirty="0"/>
          </a:p>
        </p:txBody>
      </p:sp>
      <p:grpSp>
        <p:nvGrpSpPr>
          <p:cNvPr id="18" name="Group 17"/>
          <p:cNvGrpSpPr/>
          <p:nvPr/>
        </p:nvGrpSpPr>
        <p:grpSpPr>
          <a:xfrm>
            <a:off x="620354" y="1980167"/>
            <a:ext cx="492503" cy="253058"/>
            <a:chOff x="4443402" y="1295610"/>
            <a:chExt cx="1122850" cy="576943"/>
          </a:xfrm>
        </p:grpSpPr>
        <p:sp>
          <p:nvSpPr>
            <p:cNvPr id="16" name="Pentagon 15"/>
            <p:cNvSpPr/>
            <p:nvPr/>
          </p:nvSpPr>
          <p:spPr>
            <a:xfrm>
              <a:off x="4989309" y="1524075"/>
              <a:ext cx="576943" cy="119879"/>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lus 16"/>
            <p:cNvSpPr/>
            <p:nvPr/>
          </p:nvSpPr>
          <p:spPr>
            <a:xfrm>
              <a:off x="4443402" y="1295610"/>
              <a:ext cx="634015" cy="576943"/>
            </a:xfrm>
            <a:prstGeom prst="mathPlus">
              <a:avLst>
                <a:gd name="adj1" fmla="val 1974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620354" y="2273605"/>
            <a:ext cx="492503" cy="253058"/>
            <a:chOff x="4443402" y="1295610"/>
            <a:chExt cx="1122850" cy="576943"/>
          </a:xfrm>
        </p:grpSpPr>
        <p:sp>
          <p:nvSpPr>
            <p:cNvPr id="40" name="Pentagon 39"/>
            <p:cNvSpPr/>
            <p:nvPr/>
          </p:nvSpPr>
          <p:spPr>
            <a:xfrm>
              <a:off x="4989309" y="1524073"/>
              <a:ext cx="576943" cy="119879"/>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lus 40"/>
            <p:cNvSpPr/>
            <p:nvPr/>
          </p:nvSpPr>
          <p:spPr>
            <a:xfrm>
              <a:off x="4443402" y="1295610"/>
              <a:ext cx="634018" cy="576943"/>
            </a:xfrm>
            <a:prstGeom prst="mathPlus">
              <a:avLst>
                <a:gd name="adj1" fmla="val 1974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613547" y="2543924"/>
            <a:ext cx="492503" cy="253058"/>
            <a:chOff x="4443402" y="1295610"/>
            <a:chExt cx="1122850" cy="576943"/>
          </a:xfrm>
        </p:grpSpPr>
        <p:sp>
          <p:nvSpPr>
            <p:cNvPr id="43" name="Pentagon 42"/>
            <p:cNvSpPr/>
            <p:nvPr/>
          </p:nvSpPr>
          <p:spPr>
            <a:xfrm>
              <a:off x="4989309" y="1524075"/>
              <a:ext cx="576943" cy="119879"/>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us 43"/>
            <p:cNvSpPr/>
            <p:nvPr/>
          </p:nvSpPr>
          <p:spPr>
            <a:xfrm>
              <a:off x="4443402" y="1295610"/>
              <a:ext cx="634015" cy="576943"/>
            </a:xfrm>
            <a:prstGeom prst="mathPlus">
              <a:avLst>
                <a:gd name="adj1" fmla="val 1974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06740" y="2837410"/>
            <a:ext cx="492503" cy="253058"/>
            <a:chOff x="4443402" y="1295610"/>
            <a:chExt cx="1122850" cy="576943"/>
          </a:xfrm>
        </p:grpSpPr>
        <p:sp>
          <p:nvSpPr>
            <p:cNvPr id="46" name="Pentagon 45"/>
            <p:cNvSpPr/>
            <p:nvPr/>
          </p:nvSpPr>
          <p:spPr>
            <a:xfrm>
              <a:off x="4989309" y="1524075"/>
              <a:ext cx="576943" cy="119879"/>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lus 46"/>
            <p:cNvSpPr/>
            <p:nvPr/>
          </p:nvSpPr>
          <p:spPr>
            <a:xfrm>
              <a:off x="4443402" y="1295610"/>
              <a:ext cx="634015" cy="576943"/>
            </a:xfrm>
            <a:prstGeom prst="mathPlus">
              <a:avLst>
                <a:gd name="adj1" fmla="val 1974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580397" y="943830"/>
            <a:ext cx="3859303" cy="4024120"/>
            <a:chOff x="6580397" y="943830"/>
            <a:chExt cx="3859303" cy="4024120"/>
          </a:xfrm>
        </p:grpSpPr>
        <p:pic>
          <p:nvPicPr>
            <p:cNvPr id="3078" name="Picture 6" descr="http://benhammond.org/wp-content/uploads/2013/07/Sodom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7327" y="951859"/>
              <a:ext cx="3832373" cy="4016091"/>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6580397" y="943830"/>
              <a:ext cx="2135650" cy="261610"/>
            </a:xfrm>
            <a:prstGeom prst="rect">
              <a:avLst/>
            </a:prstGeom>
            <a:noFill/>
          </p:spPr>
          <p:txBody>
            <a:bodyPr wrap="square" rtlCol="0">
              <a:spAutoFit/>
            </a:bodyPr>
            <a:lstStyle/>
            <a:p>
              <a:r>
                <a:rPr lang="en-US" sz="1100" dirty="0">
                  <a:latin typeface="Calibri" panose="020F0502020204030204" pitchFamily="34" charset="0"/>
                </a:rPr>
                <a:t>* Not accurate locations</a:t>
              </a:r>
            </a:p>
          </p:txBody>
        </p:sp>
      </p:grpSp>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4 Local Kings</a:t>
            </a:r>
          </a:p>
        </p:txBody>
      </p:sp>
      <p:sp>
        <p:nvSpPr>
          <p:cNvPr id="360" name="TextBox 359"/>
          <p:cNvSpPr txBox="1"/>
          <p:nvPr/>
        </p:nvSpPr>
        <p:spPr>
          <a:xfrm>
            <a:off x="0" y="6488668"/>
            <a:ext cx="2135650" cy="338554"/>
          </a:xfrm>
          <a:prstGeom prst="rect">
            <a:avLst/>
          </a:prstGeom>
          <a:noFill/>
        </p:spPr>
        <p:txBody>
          <a:bodyPr wrap="square" rtlCol="0">
            <a:spAutoFit/>
          </a:bodyPr>
          <a:lstStyle/>
          <a:p>
            <a:r>
              <a:rPr lang="en-US" sz="1600" dirty="0"/>
              <a:t>Genesis 14:1-12</a:t>
            </a:r>
          </a:p>
        </p:txBody>
      </p:sp>
      <p:sp>
        <p:nvSpPr>
          <p:cNvPr id="3" name="Rectangle 2"/>
          <p:cNvSpPr/>
          <p:nvPr/>
        </p:nvSpPr>
        <p:spPr>
          <a:xfrm>
            <a:off x="356315" y="1015663"/>
            <a:ext cx="6096000" cy="646331"/>
          </a:xfrm>
          <a:prstGeom prst="rect">
            <a:avLst/>
          </a:prstGeom>
        </p:spPr>
        <p:txBody>
          <a:bodyPr>
            <a:spAutoFit/>
          </a:bodyPr>
          <a:lstStyle/>
          <a:p>
            <a:r>
              <a:rPr lang="en-US" dirty="0">
                <a:latin typeface="Calibri" panose="020F0502020204030204" pitchFamily="34" charset="0"/>
              </a:rPr>
              <a:t> United their forces, attacked several cities (including Sodom and Gomorrah), and took their inhabitants captive</a:t>
            </a:r>
          </a:p>
        </p:txBody>
      </p:sp>
      <p:sp>
        <p:nvSpPr>
          <p:cNvPr id="12" name="Rectangle 11"/>
          <p:cNvSpPr/>
          <p:nvPr/>
        </p:nvSpPr>
        <p:spPr>
          <a:xfrm>
            <a:off x="2466281" y="4612797"/>
            <a:ext cx="4040401" cy="369332"/>
          </a:xfrm>
          <a:prstGeom prst="rect">
            <a:avLst/>
          </a:prstGeom>
        </p:spPr>
        <p:txBody>
          <a:bodyPr wrap="none">
            <a:spAutoFit/>
          </a:bodyPr>
          <a:lstStyle/>
          <a:p>
            <a:r>
              <a:rPr lang="en-US" dirty="0">
                <a:latin typeface="Arial" panose="020B0604020202020204" pitchFamily="34" charset="0"/>
              </a:rPr>
              <a:t>They waged war in the Vale of </a:t>
            </a:r>
            <a:r>
              <a:rPr lang="en-US" dirty="0" err="1">
                <a:latin typeface="Arial" panose="020B0604020202020204" pitchFamily="34" charset="0"/>
              </a:rPr>
              <a:t>Siddim</a:t>
            </a:r>
            <a:endParaRPr lang="en-US" dirty="0"/>
          </a:p>
        </p:txBody>
      </p:sp>
      <p:sp>
        <p:nvSpPr>
          <p:cNvPr id="19" name="TextBox 18"/>
          <p:cNvSpPr txBox="1"/>
          <p:nvPr/>
        </p:nvSpPr>
        <p:spPr>
          <a:xfrm>
            <a:off x="8644151" y="3736777"/>
            <a:ext cx="2135650" cy="276999"/>
          </a:xfrm>
          <a:prstGeom prst="rect">
            <a:avLst/>
          </a:prstGeom>
          <a:noFill/>
        </p:spPr>
        <p:txBody>
          <a:bodyPr wrap="square" rtlCol="0">
            <a:spAutoFit/>
          </a:bodyPr>
          <a:lstStyle/>
          <a:p>
            <a:r>
              <a:rPr lang="en-US" sz="1200" b="1" dirty="0">
                <a:latin typeface="Calibri" panose="020F0502020204030204" pitchFamily="34" charset="0"/>
              </a:rPr>
              <a:t>Sodom</a:t>
            </a:r>
          </a:p>
        </p:txBody>
      </p:sp>
      <p:sp>
        <p:nvSpPr>
          <p:cNvPr id="20" name="TextBox 19"/>
          <p:cNvSpPr txBox="1"/>
          <p:nvPr/>
        </p:nvSpPr>
        <p:spPr>
          <a:xfrm>
            <a:off x="8665923" y="3998034"/>
            <a:ext cx="2135650" cy="276999"/>
          </a:xfrm>
          <a:prstGeom prst="rect">
            <a:avLst/>
          </a:prstGeom>
          <a:noFill/>
        </p:spPr>
        <p:txBody>
          <a:bodyPr wrap="square" rtlCol="0">
            <a:spAutoFit/>
          </a:bodyPr>
          <a:lstStyle/>
          <a:p>
            <a:r>
              <a:rPr lang="en-US" sz="1200" b="1" dirty="0">
                <a:latin typeface="Calibri" panose="020F0502020204030204" pitchFamily="34" charset="0"/>
              </a:rPr>
              <a:t>Gomorrah</a:t>
            </a:r>
          </a:p>
        </p:txBody>
      </p:sp>
      <p:sp>
        <p:nvSpPr>
          <p:cNvPr id="24" name="TextBox 23"/>
          <p:cNvSpPr txBox="1"/>
          <p:nvPr/>
        </p:nvSpPr>
        <p:spPr>
          <a:xfrm>
            <a:off x="8523513" y="4308312"/>
            <a:ext cx="2135650" cy="276999"/>
          </a:xfrm>
          <a:prstGeom prst="rect">
            <a:avLst/>
          </a:prstGeom>
          <a:noFill/>
        </p:spPr>
        <p:txBody>
          <a:bodyPr wrap="square" rtlCol="0">
            <a:spAutoFit/>
          </a:bodyPr>
          <a:lstStyle/>
          <a:p>
            <a:r>
              <a:rPr lang="en-US" sz="1200" b="1" dirty="0" err="1">
                <a:latin typeface="Calibri" panose="020F0502020204030204" pitchFamily="34" charset="0"/>
              </a:rPr>
              <a:t>Admah</a:t>
            </a:r>
            <a:endParaRPr lang="en-US" sz="1200" b="1" dirty="0">
              <a:latin typeface="Calibri" panose="020F0502020204030204" pitchFamily="34" charset="0"/>
            </a:endParaRPr>
          </a:p>
        </p:txBody>
      </p:sp>
      <p:sp>
        <p:nvSpPr>
          <p:cNvPr id="25" name="TextBox 24"/>
          <p:cNvSpPr txBox="1"/>
          <p:nvPr/>
        </p:nvSpPr>
        <p:spPr>
          <a:xfrm>
            <a:off x="8347905" y="4539870"/>
            <a:ext cx="2135650" cy="276999"/>
          </a:xfrm>
          <a:prstGeom prst="rect">
            <a:avLst/>
          </a:prstGeom>
          <a:noFill/>
        </p:spPr>
        <p:txBody>
          <a:bodyPr wrap="square" rtlCol="0">
            <a:spAutoFit/>
          </a:bodyPr>
          <a:lstStyle/>
          <a:p>
            <a:r>
              <a:rPr lang="en-US" sz="1200" b="1" dirty="0" err="1">
                <a:latin typeface="Calibri" panose="020F0502020204030204" pitchFamily="34" charset="0"/>
              </a:rPr>
              <a:t>Zeboiim</a:t>
            </a:r>
            <a:endParaRPr lang="en-US" sz="1200" b="1" dirty="0">
              <a:latin typeface="Calibri" panose="020F0502020204030204" pitchFamily="34" charset="0"/>
            </a:endParaRPr>
          </a:p>
        </p:txBody>
      </p:sp>
      <p:sp>
        <p:nvSpPr>
          <p:cNvPr id="27" name="TextBox 26"/>
          <p:cNvSpPr txBox="1"/>
          <p:nvPr/>
        </p:nvSpPr>
        <p:spPr>
          <a:xfrm>
            <a:off x="9435864" y="4142170"/>
            <a:ext cx="2135650" cy="338554"/>
          </a:xfrm>
          <a:prstGeom prst="rect">
            <a:avLst/>
          </a:prstGeom>
          <a:noFill/>
        </p:spPr>
        <p:txBody>
          <a:bodyPr wrap="square" rtlCol="0">
            <a:spAutoFit/>
          </a:bodyPr>
          <a:lstStyle/>
          <a:p>
            <a:r>
              <a:rPr lang="en-US" sz="1600" b="1" dirty="0">
                <a:latin typeface="Calibri" panose="020F0502020204030204" pitchFamily="34" charset="0"/>
              </a:rPr>
              <a:t>Vale of </a:t>
            </a:r>
            <a:r>
              <a:rPr lang="en-US" sz="1600" b="1" dirty="0" err="1">
                <a:latin typeface="Calibri" panose="020F0502020204030204" pitchFamily="34" charset="0"/>
              </a:rPr>
              <a:t>Siddim</a:t>
            </a:r>
            <a:endParaRPr lang="en-US" sz="1600" b="1" dirty="0">
              <a:latin typeface="Calibri" panose="020F0502020204030204" pitchFamily="34" charset="0"/>
            </a:endParaRPr>
          </a:p>
        </p:txBody>
      </p:sp>
      <p:sp>
        <p:nvSpPr>
          <p:cNvPr id="29" name="TextBox 28"/>
          <p:cNvSpPr txBox="1"/>
          <p:nvPr/>
        </p:nvSpPr>
        <p:spPr>
          <a:xfrm>
            <a:off x="8699121" y="4157912"/>
            <a:ext cx="2135650" cy="276999"/>
          </a:xfrm>
          <a:prstGeom prst="rect">
            <a:avLst/>
          </a:prstGeom>
          <a:noFill/>
        </p:spPr>
        <p:txBody>
          <a:bodyPr wrap="square" rtlCol="0">
            <a:spAutoFit/>
          </a:bodyPr>
          <a:lstStyle/>
          <a:p>
            <a:r>
              <a:rPr lang="en-US" sz="1200" b="1" dirty="0" err="1">
                <a:latin typeface="Calibri" panose="020F0502020204030204" pitchFamily="34" charset="0"/>
              </a:rPr>
              <a:t>Zoar</a:t>
            </a:r>
            <a:endParaRPr lang="en-US" sz="1200" b="1" dirty="0">
              <a:latin typeface="Calibri" panose="020F0502020204030204" pitchFamily="34" charset="0"/>
            </a:endParaRPr>
          </a:p>
        </p:txBody>
      </p:sp>
      <p:sp>
        <p:nvSpPr>
          <p:cNvPr id="21" name="Rectangle 20"/>
          <p:cNvSpPr/>
          <p:nvPr/>
        </p:nvSpPr>
        <p:spPr>
          <a:xfrm>
            <a:off x="745785" y="3591701"/>
            <a:ext cx="4009439" cy="923330"/>
          </a:xfrm>
          <a:prstGeom prst="rect">
            <a:avLst/>
          </a:prstGeom>
        </p:spPr>
        <p:txBody>
          <a:bodyPr wrap="square">
            <a:spAutoFit/>
          </a:bodyPr>
          <a:lstStyle/>
          <a:p>
            <a:r>
              <a:rPr lang="en-US" dirty="0">
                <a:solidFill>
                  <a:srgbClr val="252525"/>
                </a:solidFill>
                <a:latin typeface="Arial" panose="020B0604020202020204" pitchFamily="34" charset="0"/>
              </a:rPr>
              <a:t>They rebelled against Elam—King </a:t>
            </a:r>
            <a:r>
              <a:rPr lang="en-US" dirty="0" err="1">
                <a:solidFill>
                  <a:srgbClr val="252525"/>
                </a:solidFill>
                <a:latin typeface="Arial" panose="020B0604020202020204" pitchFamily="34" charset="0"/>
              </a:rPr>
              <a:t>Chedorlaomer</a:t>
            </a:r>
            <a:r>
              <a:rPr lang="en-US" dirty="0">
                <a:solidFill>
                  <a:srgbClr val="252525"/>
                </a:solidFill>
                <a:latin typeface="Arial" panose="020B0604020202020204" pitchFamily="34" charset="0"/>
              </a:rPr>
              <a:t>, in which they were under the rule of Elamites</a:t>
            </a:r>
          </a:p>
        </p:txBody>
      </p:sp>
      <p:sp>
        <p:nvSpPr>
          <p:cNvPr id="49" name="TextBox 48"/>
          <p:cNvSpPr txBox="1"/>
          <p:nvPr/>
        </p:nvSpPr>
        <p:spPr>
          <a:xfrm>
            <a:off x="10043414" y="2412635"/>
            <a:ext cx="2135650" cy="276999"/>
          </a:xfrm>
          <a:prstGeom prst="rect">
            <a:avLst/>
          </a:prstGeom>
          <a:noFill/>
        </p:spPr>
        <p:txBody>
          <a:bodyPr wrap="square" rtlCol="0">
            <a:spAutoFit/>
          </a:bodyPr>
          <a:lstStyle/>
          <a:p>
            <a:r>
              <a:rPr lang="en-US" sz="1200" b="1" dirty="0">
                <a:latin typeface="Calibri" panose="020F0502020204030204" pitchFamily="34" charset="0"/>
              </a:rPr>
              <a:t>Elam</a:t>
            </a:r>
          </a:p>
        </p:txBody>
      </p:sp>
      <p:sp>
        <p:nvSpPr>
          <p:cNvPr id="53" name="Rectangle 52"/>
          <p:cNvSpPr/>
          <p:nvPr/>
        </p:nvSpPr>
        <p:spPr>
          <a:xfrm>
            <a:off x="6059366" y="5251639"/>
            <a:ext cx="4928293" cy="1200329"/>
          </a:xfrm>
          <a:prstGeom prst="rect">
            <a:avLst/>
          </a:prstGeom>
        </p:spPr>
        <p:txBody>
          <a:bodyPr wrap="square">
            <a:spAutoFit/>
          </a:bodyPr>
          <a:lstStyle/>
          <a:p>
            <a:r>
              <a:rPr lang="en-US" dirty="0">
                <a:latin typeface="Arial" panose="020B0604020202020204" pitchFamily="34" charset="0"/>
              </a:rPr>
              <a:t>Kings of Sodom and Gomorrah fled to mountains and seized all the goods and took captive Lot and his family and returned to their cities.</a:t>
            </a:r>
            <a:endParaRPr lang="en-US" dirty="0"/>
          </a:p>
        </p:txBody>
      </p:sp>
    </p:spTree>
    <p:extLst>
      <p:ext uri="{BB962C8B-B14F-4D97-AF65-F5344CB8AC3E}">
        <p14:creationId xmlns:p14="http://schemas.microsoft.com/office/powerpoint/2010/main" val="366838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2936" y="-68722"/>
            <a:ext cx="12192000" cy="6926722"/>
          </a:xfrm>
          <a:prstGeom prst="rect">
            <a:avLst/>
          </a:prstGeom>
        </p:spPr>
      </p:pic>
      <p:sp>
        <p:nvSpPr>
          <p:cNvPr id="6" name="TextBox 5"/>
          <p:cNvSpPr txBox="1"/>
          <p:nvPr/>
        </p:nvSpPr>
        <p:spPr>
          <a:xfrm>
            <a:off x="0" y="-55563"/>
            <a:ext cx="12192000" cy="1015663"/>
          </a:xfrm>
          <a:prstGeom prst="rect">
            <a:avLst/>
          </a:prstGeom>
          <a:noFill/>
        </p:spPr>
        <p:txBody>
          <a:bodyPr wrap="square" rtlCol="0">
            <a:spAutoFit/>
          </a:bodyPr>
          <a:lstStyle/>
          <a:p>
            <a:pPr algn="ctr"/>
            <a:r>
              <a:rPr lang="en-US" sz="6000" dirty="0"/>
              <a:t>Abraham and His Forces</a:t>
            </a:r>
          </a:p>
        </p:txBody>
      </p:sp>
      <p:sp>
        <p:nvSpPr>
          <p:cNvPr id="2" name="TextBox 1"/>
          <p:cNvSpPr txBox="1"/>
          <p:nvPr/>
        </p:nvSpPr>
        <p:spPr>
          <a:xfrm>
            <a:off x="11686113" y="6488668"/>
            <a:ext cx="593596" cy="369332"/>
          </a:xfrm>
          <a:prstGeom prst="rect">
            <a:avLst/>
          </a:prstGeom>
          <a:noFill/>
        </p:spPr>
        <p:txBody>
          <a:bodyPr wrap="square" rtlCol="0">
            <a:spAutoFit/>
          </a:bodyPr>
          <a:lstStyle/>
          <a:p>
            <a:r>
              <a:rPr lang="en-US" dirty="0"/>
              <a:t>(4)</a:t>
            </a:r>
          </a:p>
        </p:txBody>
      </p:sp>
      <p:sp>
        <p:nvSpPr>
          <p:cNvPr id="360" name="TextBox 359"/>
          <p:cNvSpPr txBox="1"/>
          <p:nvPr/>
        </p:nvSpPr>
        <p:spPr>
          <a:xfrm>
            <a:off x="0" y="6488668"/>
            <a:ext cx="2135650" cy="338554"/>
          </a:xfrm>
          <a:prstGeom prst="rect">
            <a:avLst/>
          </a:prstGeom>
          <a:noFill/>
        </p:spPr>
        <p:txBody>
          <a:bodyPr wrap="square" rtlCol="0">
            <a:spAutoFit/>
          </a:bodyPr>
          <a:lstStyle/>
          <a:p>
            <a:r>
              <a:rPr lang="en-US" sz="1600" dirty="0"/>
              <a:t>Genesis 14:15-16</a:t>
            </a:r>
          </a:p>
        </p:txBody>
      </p:sp>
      <p:sp>
        <p:nvSpPr>
          <p:cNvPr id="11" name="Rectangle 10"/>
          <p:cNvSpPr/>
          <p:nvPr/>
        </p:nvSpPr>
        <p:spPr>
          <a:xfrm>
            <a:off x="2135650" y="5132469"/>
            <a:ext cx="9048793" cy="1200329"/>
          </a:xfrm>
          <a:prstGeom prst="rect">
            <a:avLst/>
          </a:prstGeom>
        </p:spPr>
        <p:txBody>
          <a:bodyPr wrap="square">
            <a:spAutoFit/>
          </a:bodyPr>
          <a:lstStyle/>
          <a:p>
            <a:r>
              <a:rPr lang="en-US" dirty="0">
                <a:latin typeface="Arial" panose="020B0604020202020204" pitchFamily="34" charset="0"/>
              </a:rPr>
              <a:t>“Abraham finds the Mesopotamian army at Dan and makes a surprise attack at night and from several directions. This scares them and they flee north to Damascus.</a:t>
            </a:r>
          </a:p>
          <a:p>
            <a:endParaRPr lang="en-US" dirty="0">
              <a:latin typeface="Arial" panose="020B0604020202020204" pitchFamily="34" charset="0"/>
            </a:endParaRPr>
          </a:p>
          <a:p>
            <a:r>
              <a:rPr lang="en-US" dirty="0">
                <a:latin typeface="Arial" panose="020B0604020202020204" pitchFamily="34" charset="0"/>
              </a:rPr>
              <a:t>Abraham’s objective was not to destroy the Mesopotamian army, but to rescue Lot.”</a:t>
            </a:r>
            <a:endParaRPr lang="en-US" dirty="0"/>
          </a:p>
        </p:txBody>
      </p:sp>
      <p:sp>
        <p:nvSpPr>
          <p:cNvPr id="5" name="Rectangle 4"/>
          <p:cNvSpPr/>
          <p:nvPr/>
        </p:nvSpPr>
        <p:spPr>
          <a:xfrm>
            <a:off x="261257" y="973259"/>
            <a:ext cx="6858000" cy="923330"/>
          </a:xfrm>
          <a:prstGeom prst="rect">
            <a:avLst/>
          </a:prstGeom>
        </p:spPr>
        <p:txBody>
          <a:bodyPr wrap="square">
            <a:spAutoFit/>
          </a:bodyPr>
          <a:lstStyle/>
          <a:p>
            <a:r>
              <a:rPr lang="en-US" dirty="0">
                <a:solidFill>
                  <a:srgbClr val="333333"/>
                </a:solidFill>
                <a:latin typeface="Calibri" panose="020F0502020204030204" pitchFamily="34" charset="0"/>
              </a:rPr>
              <a:t>Abraham gathered and armed his servants (318 trained men)  and pursued the armies. He caught up with them, and during the ensuing battle, Abram and his allies freed the captives.</a:t>
            </a:r>
            <a:endParaRPr lang="en-US" dirty="0"/>
          </a:p>
        </p:txBody>
      </p:sp>
      <p:pic>
        <p:nvPicPr>
          <p:cNvPr id="5122" name="Picture 2" descr="http://warfarehistorynetwork.com/wp-content/uploads/The-Battle-of-Jerich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832" y="2046514"/>
            <a:ext cx="62103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41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TotalTime>
  <Words>3271</Words>
  <Application>Microsoft Office PowerPoint</Application>
  <PresentationFormat>Widescreen</PresentationFormat>
  <Paragraphs>196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42</cp:revision>
  <dcterms:created xsi:type="dcterms:W3CDTF">2015-08-12T12:59:59Z</dcterms:created>
  <dcterms:modified xsi:type="dcterms:W3CDTF">2025-08-09T13:34:52Z</dcterms:modified>
  <cp:contentStatus/>
</cp:coreProperties>
</file>