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83" r:id="rId3"/>
    <p:sldId id="258" r:id="rId4"/>
    <p:sldId id="263" r:id="rId5"/>
    <p:sldId id="264" r:id="rId6"/>
    <p:sldId id="266" r:id="rId7"/>
    <p:sldId id="265" r:id="rId8"/>
    <p:sldId id="269" r:id="rId9"/>
    <p:sldId id="284" r:id="rId10"/>
    <p:sldId id="270" r:id="rId11"/>
    <p:sldId id="271" r:id="rId12"/>
    <p:sldId id="273" r:id="rId13"/>
    <p:sldId id="274" r:id="rId14"/>
    <p:sldId id="277" r:id="rId15"/>
    <p:sldId id="275" r:id="rId16"/>
    <p:sldId id="278" r:id="rId17"/>
    <p:sldId id="276" r:id="rId18"/>
    <p:sldId id="280" r:id="rId19"/>
    <p:sldId id="285" r:id="rId20"/>
    <p:sldId id="286" r:id="rId21"/>
    <p:sldId id="281" r:id="rId22"/>
    <p:sldId id="259" r:id="rId23"/>
    <p:sldId id="261" r:id="rId24"/>
    <p:sldId id="260" r:id="rId25"/>
    <p:sldId id="282" r:id="rId26"/>
    <p:sldId id="267" r:id="rId27"/>
    <p:sldId id="268" r:id="rId28"/>
    <p:sldId id="272" r:id="rId29"/>
    <p:sldId id="279" r:id="rId30"/>
  </p:sldIdLst>
  <p:sldSz cx="12192000" cy="6858000"/>
  <p:notesSz cx="6858000" cy="9144000"/>
  <p:embeddedFontLst>
    <p:embeddedFont>
      <p:font typeface="Berlin Sans FB" panose="020E0602020502020306" pitchFamily="34"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7" d="100"/>
          <a:sy n="87" d="100"/>
        </p:scale>
        <p:origin x="12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660BB2-AB29-4253-B6F9-7CD0AC0A3279}" type="datetimeFigureOut">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A3A28-2852-47D6-83E4-140EF9786FF1}" type="slidenum">
              <a:rPr lang="en-US" smtClean="0"/>
              <a:t>‹#›</a:t>
            </a:fld>
            <a:endParaRPr lang="en-US"/>
          </a:p>
        </p:txBody>
      </p:sp>
    </p:spTree>
    <p:extLst>
      <p:ext uri="{BB962C8B-B14F-4D97-AF65-F5344CB8AC3E}">
        <p14:creationId xmlns:p14="http://schemas.microsoft.com/office/powerpoint/2010/main" val="1765466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60BB2-AB29-4253-B6F9-7CD0AC0A3279}" type="datetimeFigureOut">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A3A28-2852-47D6-83E4-140EF9786FF1}" type="slidenum">
              <a:rPr lang="en-US" smtClean="0"/>
              <a:t>‹#›</a:t>
            </a:fld>
            <a:endParaRPr lang="en-US"/>
          </a:p>
        </p:txBody>
      </p:sp>
    </p:spTree>
    <p:extLst>
      <p:ext uri="{BB962C8B-B14F-4D97-AF65-F5344CB8AC3E}">
        <p14:creationId xmlns:p14="http://schemas.microsoft.com/office/powerpoint/2010/main" val="2637307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60BB2-AB29-4253-B6F9-7CD0AC0A3279}" type="datetimeFigureOut">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A3A28-2852-47D6-83E4-140EF9786FF1}" type="slidenum">
              <a:rPr lang="en-US" smtClean="0"/>
              <a:t>‹#›</a:t>
            </a:fld>
            <a:endParaRPr lang="en-US"/>
          </a:p>
        </p:txBody>
      </p:sp>
    </p:spTree>
    <p:extLst>
      <p:ext uri="{BB962C8B-B14F-4D97-AF65-F5344CB8AC3E}">
        <p14:creationId xmlns:p14="http://schemas.microsoft.com/office/powerpoint/2010/main" val="186210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60BB2-AB29-4253-B6F9-7CD0AC0A3279}" type="datetimeFigureOut">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A3A28-2852-47D6-83E4-140EF9786FF1}" type="slidenum">
              <a:rPr lang="en-US" smtClean="0"/>
              <a:t>‹#›</a:t>
            </a:fld>
            <a:endParaRPr lang="en-US"/>
          </a:p>
        </p:txBody>
      </p:sp>
    </p:spTree>
    <p:extLst>
      <p:ext uri="{BB962C8B-B14F-4D97-AF65-F5344CB8AC3E}">
        <p14:creationId xmlns:p14="http://schemas.microsoft.com/office/powerpoint/2010/main" val="218496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660BB2-AB29-4253-B6F9-7CD0AC0A3279}" type="datetimeFigureOut">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A3A28-2852-47D6-83E4-140EF9786FF1}" type="slidenum">
              <a:rPr lang="en-US" smtClean="0"/>
              <a:t>‹#›</a:t>
            </a:fld>
            <a:endParaRPr lang="en-US"/>
          </a:p>
        </p:txBody>
      </p:sp>
    </p:spTree>
    <p:extLst>
      <p:ext uri="{BB962C8B-B14F-4D97-AF65-F5344CB8AC3E}">
        <p14:creationId xmlns:p14="http://schemas.microsoft.com/office/powerpoint/2010/main" val="381030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60BB2-AB29-4253-B6F9-7CD0AC0A3279}" type="datetimeFigureOut">
              <a:rPr lang="en-US" smtClean="0"/>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A3A28-2852-47D6-83E4-140EF9786FF1}" type="slidenum">
              <a:rPr lang="en-US" smtClean="0"/>
              <a:t>‹#›</a:t>
            </a:fld>
            <a:endParaRPr lang="en-US"/>
          </a:p>
        </p:txBody>
      </p:sp>
    </p:spTree>
    <p:extLst>
      <p:ext uri="{BB962C8B-B14F-4D97-AF65-F5344CB8AC3E}">
        <p14:creationId xmlns:p14="http://schemas.microsoft.com/office/powerpoint/2010/main" val="117063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660BB2-AB29-4253-B6F9-7CD0AC0A3279}" type="datetimeFigureOut">
              <a:rPr lang="en-US" smtClean="0"/>
              <a:t>8/11/2025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CA3A28-2852-47D6-83E4-140EF9786FF1}" type="slidenum">
              <a:rPr lang="en-US" smtClean="0"/>
              <a:t>‹#›</a:t>
            </a:fld>
            <a:endParaRPr lang="en-US"/>
          </a:p>
        </p:txBody>
      </p:sp>
    </p:spTree>
    <p:extLst>
      <p:ext uri="{BB962C8B-B14F-4D97-AF65-F5344CB8AC3E}">
        <p14:creationId xmlns:p14="http://schemas.microsoft.com/office/powerpoint/2010/main" val="3061532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660BB2-AB29-4253-B6F9-7CD0AC0A3279}" type="datetimeFigureOut">
              <a:rPr lang="en-US" smtClean="0"/>
              <a:t>8/11/2025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CA3A28-2852-47D6-83E4-140EF9786FF1}" type="slidenum">
              <a:rPr lang="en-US" smtClean="0"/>
              <a:t>‹#›</a:t>
            </a:fld>
            <a:endParaRPr lang="en-US"/>
          </a:p>
        </p:txBody>
      </p:sp>
    </p:spTree>
    <p:extLst>
      <p:ext uri="{BB962C8B-B14F-4D97-AF65-F5344CB8AC3E}">
        <p14:creationId xmlns:p14="http://schemas.microsoft.com/office/powerpoint/2010/main" val="410625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60BB2-AB29-4253-B6F9-7CD0AC0A3279}" type="datetimeFigureOut">
              <a:rPr lang="en-US" smtClean="0"/>
              <a:t>8/11/2025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CA3A28-2852-47D6-83E4-140EF9786FF1}" type="slidenum">
              <a:rPr lang="en-US" smtClean="0"/>
              <a:t>‹#›</a:t>
            </a:fld>
            <a:endParaRPr lang="en-US"/>
          </a:p>
        </p:txBody>
      </p:sp>
    </p:spTree>
    <p:extLst>
      <p:ext uri="{BB962C8B-B14F-4D97-AF65-F5344CB8AC3E}">
        <p14:creationId xmlns:p14="http://schemas.microsoft.com/office/powerpoint/2010/main" val="186369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660BB2-AB29-4253-B6F9-7CD0AC0A3279}" type="datetimeFigureOut">
              <a:rPr lang="en-US" smtClean="0"/>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A3A28-2852-47D6-83E4-140EF9786FF1}" type="slidenum">
              <a:rPr lang="en-US" smtClean="0"/>
              <a:t>‹#›</a:t>
            </a:fld>
            <a:endParaRPr lang="en-US"/>
          </a:p>
        </p:txBody>
      </p:sp>
    </p:spTree>
    <p:extLst>
      <p:ext uri="{BB962C8B-B14F-4D97-AF65-F5344CB8AC3E}">
        <p14:creationId xmlns:p14="http://schemas.microsoft.com/office/powerpoint/2010/main" val="2030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660BB2-AB29-4253-B6F9-7CD0AC0A3279}" type="datetimeFigureOut">
              <a:rPr lang="en-US" smtClean="0"/>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A3A28-2852-47D6-83E4-140EF9786FF1}" type="slidenum">
              <a:rPr lang="en-US" smtClean="0"/>
              <a:t>‹#›</a:t>
            </a:fld>
            <a:endParaRPr lang="en-US"/>
          </a:p>
        </p:txBody>
      </p:sp>
    </p:spTree>
    <p:extLst>
      <p:ext uri="{BB962C8B-B14F-4D97-AF65-F5344CB8AC3E}">
        <p14:creationId xmlns:p14="http://schemas.microsoft.com/office/powerpoint/2010/main" val="91296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60BB2-AB29-4253-B6F9-7CD0AC0A3279}" type="datetimeFigureOut">
              <a:rPr lang="en-US" smtClean="0"/>
              <a:t>8/11/2025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A3A28-2852-47D6-83E4-140EF9786FF1}" type="slidenum">
              <a:rPr lang="en-US" smtClean="0"/>
              <a:t>‹#›</a:t>
            </a:fld>
            <a:endParaRPr lang="en-US"/>
          </a:p>
        </p:txBody>
      </p:sp>
    </p:spTree>
    <p:extLst>
      <p:ext uri="{BB962C8B-B14F-4D97-AF65-F5344CB8AC3E}">
        <p14:creationId xmlns:p14="http://schemas.microsoft.com/office/powerpoint/2010/main" val="877208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1.gif"/></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048">
            <a:extLst>
              <a:ext uri="{FF2B5EF4-FFF2-40B4-BE49-F238E27FC236}">
                <a16:creationId xmlns:a16="http://schemas.microsoft.com/office/drawing/2014/main" id="{E061CB59-C1A1-4574-96E0-81216A483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45"/>
            <a:ext cx="12192000" cy="6813710"/>
          </a:xfrm>
          <a:prstGeom prst="rect">
            <a:avLst/>
          </a:prstGeom>
        </p:spPr>
      </p:pic>
      <p:pic>
        <p:nvPicPr>
          <p:cNvPr id="3" name="Picture 2">
            <a:extLst>
              <a:ext uri="{FF2B5EF4-FFF2-40B4-BE49-F238E27FC236}">
                <a16:creationId xmlns:a16="http://schemas.microsoft.com/office/drawing/2014/main" id="{0BC845F3-A9DD-45C1-B528-8107FF8D45ED}"/>
              </a:ext>
            </a:extLst>
          </p:cNvPr>
          <p:cNvPicPr>
            <a:picLocks noChangeAspect="1"/>
          </p:cNvPicPr>
          <p:nvPr/>
        </p:nvPicPr>
        <p:blipFill rotWithShape="1">
          <a:blip r:embed="rId2">
            <a:extLst>
              <a:ext uri="{28A0092B-C50C-407E-A947-70E740481C1C}">
                <a14:useLocalDpi xmlns:a14="http://schemas.microsoft.com/office/drawing/2010/main" val="0"/>
              </a:ext>
            </a:extLst>
          </a:blip>
          <a:srcRect l="2540" t="8033" r="86013" b="86175"/>
          <a:stretch/>
        </p:blipFill>
        <p:spPr>
          <a:xfrm>
            <a:off x="96253" y="163630"/>
            <a:ext cx="1395664" cy="394636"/>
          </a:xfrm>
          <a:prstGeom prst="rect">
            <a:avLst/>
          </a:prstGeom>
        </p:spPr>
      </p:pic>
    </p:spTree>
    <p:extLst>
      <p:ext uri="{BB962C8B-B14F-4D97-AF65-F5344CB8AC3E}">
        <p14:creationId xmlns:p14="http://schemas.microsoft.com/office/powerpoint/2010/main" val="549174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1015663"/>
          </a:xfrm>
          <a:prstGeom prst="rect">
            <a:avLst/>
          </a:prstGeom>
          <a:noFill/>
        </p:spPr>
        <p:txBody>
          <a:bodyPr wrap="square" rtlCol="0">
            <a:spAutoFit/>
          </a:bodyPr>
          <a:lstStyle/>
          <a:p>
            <a:pPr algn="ctr"/>
            <a:r>
              <a:rPr lang="en-US" sz="6000" dirty="0">
                <a:latin typeface="Berlin Sans FB" panose="020E0602020502020306" pitchFamily="34" charset="0"/>
              </a:rPr>
              <a:t>Rebekah</a:t>
            </a:r>
          </a:p>
        </p:txBody>
      </p:sp>
      <p:sp>
        <p:nvSpPr>
          <p:cNvPr id="12" name="Rectangle 11"/>
          <p:cNvSpPr/>
          <p:nvPr/>
        </p:nvSpPr>
        <p:spPr>
          <a:xfrm>
            <a:off x="62686" y="869652"/>
            <a:ext cx="9432447" cy="5509200"/>
          </a:xfrm>
          <a:prstGeom prst="rect">
            <a:avLst/>
          </a:prstGeom>
        </p:spPr>
        <p:txBody>
          <a:bodyPr wrap="square">
            <a:spAutoFit/>
          </a:bodyPr>
          <a:lstStyle/>
          <a:p>
            <a:r>
              <a:rPr lang="en-US" sz="1600" dirty="0">
                <a:latin typeface="Calibri" panose="020F0502020204030204" pitchFamily="34" charset="0"/>
              </a:rPr>
              <a:t>She was daughter of </a:t>
            </a:r>
            <a:r>
              <a:rPr lang="en-US" sz="1600" dirty="0" err="1">
                <a:latin typeface="Calibri" panose="020F0502020204030204" pitchFamily="34" charset="0"/>
              </a:rPr>
              <a:t>Bethuel</a:t>
            </a:r>
            <a:r>
              <a:rPr lang="en-US" sz="1600" dirty="0">
                <a:latin typeface="Calibri" panose="020F0502020204030204" pitchFamily="34" charset="0"/>
              </a:rPr>
              <a:t>, and granddaughter of </a:t>
            </a:r>
            <a:r>
              <a:rPr lang="en-US" sz="1600" dirty="0" err="1">
                <a:latin typeface="Calibri" panose="020F0502020204030204" pitchFamily="34" charset="0"/>
              </a:rPr>
              <a:t>Nahor</a:t>
            </a:r>
            <a:r>
              <a:rPr lang="en-US" sz="1600" dirty="0">
                <a:latin typeface="Calibri" panose="020F0502020204030204" pitchFamily="34" charset="0"/>
              </a:rPr>
              <a:t>, Abraham’s brother (Gen. 22:23) and she was the sister of Laban</a:t>
            </a:r>
          </a:p>
          <a:p>
            <a:endParaRPr lang="en-US" sz="1600" dirty="0">
              <a:latin typeface="Calibri" panose="020F0502020204030204" pitchFamily="34" charset="0"/>
            </a:endParaRPr>
          </a:p>
          <a:p>
            <a:r>
              <a:rPr lang="en-US" sz="1600" dirty="0">
                <a:latin typeface="Calibri" panose="020F0502020204030204" pitchFamily="34" charset="0"/>
              </a:rPr>
              <a:t>A servant of Abraham went seeking a wife for Abraham’s son, Isaac and prayed for guidance</a:t>
            </a:r>
          </a:p>
          <a:p>
            <a:endParaRPr lang="en-US" sz="1600" dirty="0">
              <a:latin typeface="Calibri" panose="020F0502020204030204" pitchFamily="34" charset="0"/>
            </a:endParaRPr>
          </a:p>
          <a:p>
            <a:r>
              <a:rPr lang="en-US" sz="1600" dirty="0">
                <a:latin typeface="Calibri" panose="020F0502020204030204" pitchFamily="34" charset="0"/>
              </a:rPr>
              <a:t>After Eliezer’s prayer at a well, she approached the servant with a pitcher of water</a:t>
            </a:r>
          </a:p>
          <a:p>
            <a:endParaRPr lang="en-US" sz="1600" dirty="0">
              <a:latin typeface="Calibri" panose="020F0502020204030204" pitchFamily="34" charset="0"/>
            </a:endParaRPr>
          </a:p>
          <a:p>
            <a:r>
              <a:rPr lang="en-US" sz="1600" dirty="0">
                <a:latin typeface="Calibri" panose="020F0502020204030204" pitchFamily="34" charset="0"/>
              </a:rPr>
              <a:t>Laban extended a hand to the servant and hospitality and soon an arranged marriage was agreed upon</a:t>
            </a:r>
          </a:p>
          <a:p>
            <a:endParaRPr lang="en-US" sz="1600" dirty="0">
              <a:latin typeface="Calibri" panose="020F0502020204030204" pitchFamily="34" charset="0"/>
            </a:endParaRPr>
          </a:p>
          <a:p>
            <a:r>
              <a:rPr lang="en-US" sz="1600" dirty="0">
                <a:latin typeface="Calibri" panose="020F0502020204030204" pitchFamily="34" charset="0"/>
              </a:rPr>
              <a:t>She readily agreed upon the union and went with the servant and Isaac and her were married</a:t>
            </a:r>
          </a:p>
          <a:p>
            <a:endParaRPr lang="en-US" sz="1600" dirty="0">
              <a:latin typeface="Calibri" panose="020F0502020204030204" pitchFamily="34" charset="0"/>
            </a:endParaRPr>
          </a:p>
          <a:p>
            <a:r>
              <a:rPr lang="en-US" sz="1600" dirty="0">
                <a:latin typeface="Calibri" panose="020F0502020204030204" pitchFamily="34" charset="0"/>
              </a:rPr>
              <a:t>After a lengthy period of time, she became the mother of twins, Esau and Jacob</a:t>
            </a:r>
          </a:p>
          <a:p>
            <a:endParaRPr lang="en-US" sz="1600" dirty="0">
              <a:latin typeface="Calibri" panose="020F0502020204030204" pitchFamily="34" charset="0"/>
            </a:endParaRPr>
          </a:p>
          <a:p>
            <a:r>
              <a:rPr lang="en-US" sz="1600" dirty="0">
                <a:latin typeface="Calibri" panose="020F0502020204030204" pitchFamily="34" charset="0"/>
              </a:rPr>
              <a:t>During her pregnancy she received and answer to her prayer concerning her children, and was told that her first child, Esau, would serve her second born, Jacob, however, Isaac favored Esau</a:t>
            </a:r>
          </a:p>
          <a:p>
            <a:endParaRPr lang="en-US" sz="1600" dirty="0">
              <a:latin typeface="Calibri" panose="020F0502020204030204" pitchFamily="34" charset="0"/>
            </a:endParaRPr>
          </a:p>
          <a:p>
            <a:r>
              <a:rPr lang="en-US" sz="1600" dirty="0">
                <a:latin typeface="Calibri" panose="020F0502020204030204" pitchFamily="34" charset="0"/>
              </a:rPr>
              <a:t>She also, like Sarah, dealt with a secret as Isaac’s sister in Philistine because of her beauty</a:t>
            </a:r>
          </a:p>
          <a:p>
            <a:endParaRPr lang="en-US" sz="1600" dirty="0">
              <a:latin typeface="Calibri" panose="020F0502020204030204" pitchFamily="34" charset="0"/>
            </a:endParaRPr>
          </a:p>
          <a:p>
            <a:r>
              <a:rPr lang="en-US" sz="1600" dirty="0">
                <a:latin typeface="Calibri" panose="020F0502020204030204" pitchFamily="34" charset="0"/>
              </a:rPr>
              <a:t>Close to the death of her husband, she arranged for Jacob to play the role of Esau to receive the birthright</a:t>
            </a:r>
          </a:p>
          <a:p>
            <a:endParaRPr lang="en-US" sz="1600" dirty="0">
              <a:latin typeface="Calibri" panose="020F0502020204030204" pitchFamily="34" charset="0"/>
            </a:endParaRPr>
          </a:p>
          <a:p>
            <a:r>
              <a:rPr lang="en-US" sz="1600" dirty="0">
                <a:latin typeface="Calibri" panose="020F0502020204030204" pitchFamily="34" charset="0"/>
              </a:rPr>
              <a:t>She was buried “in the cave that is in the field of </a:t>
            </a:r>
            <a:r>
              <a:rPr lang="en-US" sz="1600" dirty="0" err="1">
                <a:latin typeface="Calibri" panose="020F0502020204030204" pitchFamily="34" charset="0"/>
              </a:rPr>
              <a:t>Machpelah</a:t>
            </a:r>
            <a:r>
              <a:rPr lang="en-US" sz="1600" dirty="0">
                <a:latin typeface="Calibri" panose="020F0502020204030204" pitchFamily="34" charset="0"/>
              </a:rPr>
              <a:t>—the same resting place of Abraham, Sarah, Isaac, and Leah</a:t>
            </a:r>
          </a:p>
        </p:txBody>
      </p:sp>
      <p:sp>
        <p:nvSpPr>
          <p:cNvPr id="18" name="TextBox 17"/>
          <p:cNvSpPr txBox="1"/>
          <p:nvPr/>
        </p:nvSpPr>
        <p:spPr>
          <a:xfrm>
            <a:off x="11582318" y="6488668"/>
            <a:ext cx="672368" cy="369332"/>
          </a:xfrm>
          <a:prstGeom prst="rect">
            <a:avLst/>
          </a:prstGeom>
          <a:noFill/>
        </p:spPr>
        <p:txBody>
          <a:bodyPr wrap="square" rtlCol="0">
            <a:spAutoFit/>
          </a:bodyPr>
          <a:lstStyle/>
          <a:p>
            <a:r>
              <a:rPr lang="en-US" dirty="0"/>
              <a:t>(5)</a:t>
            </a:r>
          </a:p>
        </p:txBody>
      </p:sp>
      <p:grpSp>
        <p:nvGrpSpPr>
          <p:cNvPr id="10" name="Group 181"/>
          <p:cNvGrpSpPr/>
          <p:nvPr/>
        </p:nvGrpSpPr>
        <p:grpSpPr>
          <a:xfrm>
            <a:off x="9634018" y="1693883"/>
            <a:ext cx="1719781" cy="3773856"/>
            <a:chOff x="560446" y="420466"/>
            <a:chExt cx="3360667" cy="5425343"/>
          </a:xfrm>
        </p:grpSpPr>
        <p:grpSp>
          <p:nvGrpSpPr>
            <p:cNvPr id="11" name="Group 173"/>
            <p:cNvGrpSpPr/>
            <p:nvPr/>
          </p:nvGrpSpPr>
          <p:grpSpPr>
            <a:xfrm>
              <a:off x="2133600" y="5105400"/>
              <a:ext cx="783670" cy="664209"/>
              <a:chOff x="3864530" y="5516614"/>
              <a:chExt cx="1031368" cy="874149"/>
            </a:xfrm>
          </p:grpSpPr>
          <p:sp>
            <p:nvSpPr>
              <p:cNvPr id="80" name="Oval 79"/>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77"/>
            <p:cNvGrpSpPr/>
            <p:nvPr/>
          </p:nvGrpSpPr>
          <p:grpSpPr>
            <a:xfrm flipH="1">
              <a:off x="1447800" y="5181600"/>
              <a:ext cx="783670" cy="664209"/>
              <a:chOff x="3864530" y="5516614"/>
              <a:chExt cx="1031368" cy="874149"/>
            </a:xfrm>
          </p:grpSpPr>
          <p:sp>
            <p:nvSpPr>
              <p:cNvPr id="77" name="Oval 76"/>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65"/>
            <p:cNvGrpSpPr/>
            <p:nvPr/>
          </p:nvGrpSpPr>
          <p:grpSpPr>
            <a:xfrm>
              <a:off x="560446" y="420466"/>
              <a:ext cx="3360667" cy="4965982"/>
              <a:chOff x="560446" y="420466"/>
              <a:chExt cx="3360667" cy="4965982"/>
            </a:xfrm>
          </p:grpSpPr>
          <p:sp>
            <p:nvSpPr>
              <p:cNvPr id="15" name="Rounded Rectangle 14"/>
              <p:cNvSpPr/>
              <p:nvPr/>
            </p:nvSpPr>
            <p:spPr>
              <a:xfrm>
                <a:off x="915925" y="1371599"/>
                <a:ext cx="2589271" cy="236219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2"/>
              <p:cNvSpPr/>
              <p:nvPr/>
            </p:nvSpPr>
            <p:spPr>
              <a:xfrm rot="3435232" flipH="1">
                <a:off x="2829629" y="3776238"/>
                <a:ext cx="702478" cy="77014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
              <p:cNvSpPr/>
              <p:nvPr/>
            </p:nvSpPr>
            <p:spPr>
              <a:xfrm rot="18164768">
                <a:off x="924630" y="3776238"/>
                <a:ext cx="702478" cy="77014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1380126" y="2998024"/>
                <a:ext cx="1648336" cy="2388424"/>
              </a:xfrm>
              <a:prstGeom prst="trapezoid">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0676161" flipH="1">
                <a:off x="2449995" y="2425936"/>
                <a:ext cx="917342" cy="1778506"/>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996339">
                <a:off x="1023509" y="2480168"/>
                <a:ext cx="976135" cy="1720839"/>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1380126" y="2717033"/>
                <a:ext cx="1648336" cy="2388424"/>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792210" y="2155051"/>
                <a:ext cx="824168" cy="84297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3"/>
              <p:cNvSpPr/>
              <p:nvPr/>
            </p:nvSpPr>
            <p:spPr>
              <a:xfrm>
                <a:off x="1174084" y="890591"/>
                <a:ext cx="2060420" cy="196693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2884430">
                <a:off x="1952439" y="909506"/>
                <a:ext cx="1425463" cy="771072"/>
              </a:xfrm>
              <a:prstGeom prst="round2DiagRect">
                <a:avLst>
                  <a:gd name="adj1" fmla="val 50000"/>
                  <a:gd name="adj2" fmla="val 13374"/>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25"/>
              <p:cNvSpPr/>
              <p:nvPr/>
            </p:nvSpPr>
            <p:spPr>
              <a:xfrm>
                <a:off x="1066800" y="762000"/>
                <a:ext cx="1447800" cy="990600"/>
              </a:xfrm>
              <a:prstGeom prst="round2DiagRect">
                <a:avLst>
                  <a:gd name="adj1" fmla="val 50000"/>
                  <a:gd name="adj2" fmla="val 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996339">
                <a:off x="560446" y="1055798"/>
                <a:ext cx="807082" cy="2403854"/>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20603661" flipH="1">
                <a:off x="3114031" y="1136672"/>
                <a:ext cx="807082" cy="2179705"/>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hord 28"/>
              <p:cNvSpPr/>
              <p:nvPr/>
            </p:nvSpPr>
            <p:spPr>
              <a:xfrm rot="11111887">
                <a:off x="906039" y="420466"/>
                <a:ext cx="2626723" cy="1616787"/>
              </a:xfrm>
              <a:prstGeom prst="chord">
                <a:avLst>
                  <a:gd name="adj1" fmla="val 243305"/>
                  <a:gd name="adj2" fmla="val 9993495"/>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ross 29"/>
              <p:cNvSpPr/>
              <p:nvPr/>
            </p:nvSpPr>
            <p:spPr>
              <a:xfrm>
                <a:off x="838200" y="914400"/>
                <a:ext cx="2667000" cy="533400"/>
              </a:xfrm>
              <a:prstGeom prst="plus">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19"/>
              <p:cNvGrpSpPr/>
              <p:nvPr/>
            </p:nvGrpSpPr>
            <p:grpSpPr>
              <a:xfrm>
                <a:off x="1219200" y="914400"/>
                <a:ext cx="1983698" cy="644577"/>
                <a:chOff x="3352800" y="5486400"/>
                <a:chExt cx="3429000" cy="838200"/>
              </a:xfrm>
            </p:grpSpPr>
            <p:grpSp>
              <p:nvGrpSpPr>
                <p:cNvPr id="65" name="Group 109"/>
                <p:cNvGrpSpPr/>
                <p:nvPr/>
              </p:nvGrpSpPr>
              <p:grpSpPr>
                <a:xfrm>
                  <a:off x="3352800" y="5486400"/>
                  <a:ext cx="914400" cy="838200"/>
                  <a:chOff x="3352800" y="5486400"/>
                  <a:chExt cx="914400" cy="838200"/>
                </a:xfrm>
              </p:grpSpPr>
              <p:sp>
                <p:nvSpPr>
                  <p:cNvPr id="75" name="Quad Arrow 74"/>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10"/>
                <p:cNvGrpSpPr/>
                <p:nvPr/>
              </p:nvGrpSpPr>
              <p:grpSpPr>
                <a:xfrm>
                  <a:off x="4191000" y="5486400"/>
                  <a:ext cx="914400" cy="838200"/>
                  <a:chOff x="3352800" y="5486400"/>
                  <a:chExt cx="914400" cy="838200"/>
                </a:xfrm>
              </p:grpSpPr>
              <p:sp>
                <p:nvSpPr>
                  <p:cNvPr id="73" name="Quad Arrow 72"/>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13"/>
                <p:cNvGrpSpPr/>
                <p:nvPr/>
              </p:nvGrpSpPr>
              <p:grpSpPr>
                <a:xfrm>
                  <a:off x="5029200" y="5486400"/>
                  <a:ext cx="914400" cy="838200"/>
                  <a:chOff x="3352800" y="5486400"/>
                  <a:chExt cx="914400" cy="838200"/>
                </a:xfrm>
              </p:grpSpPr>
              <p:sp>
                <p:nvSpPr>
                  <p:cNvPr id="71" name="Quad Arrow 70"/>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116"/>
                <p:cNvGrpSpPr/>
                <p:nvPr/>
              </p:nvGrpSpPr>
              <p:grpSpPr>
                <a:xfrm>
                  <a:off x="5867400" y="5486400"/>
                  <a:ext cx="914400" cy="838200"/>
                  <a:chOff x="3352800" y="5486400"/>
                  <a:chExt cx="914400" cy="838200"/>
                </a:xfrm>
              </p:grpSpPr>
              <p:sp>
                <p:nvSpPr>
                  <p:cNvPr id="69" name="Quad Arrow 68"/>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134"/>
              <p:cNvGrpSpPr/>
              <p:nvPr/>
            </p:nvGrpSpPr>
            <p:grpSpPr>
              <a:xfrm rot="17163614">
                <a:off x="297833" y="3730952"/>
                <a:ext cx="2514600" cy="609600"/>
                <a:chOff x="3124200" y="5715000"/>
                <a:chExt cx="2514600" cy="609600"/>
              </a:xfrm>
            </p:grpSpPr>
            <p:sp>
              <p:nvSpPr>
                <p:cNvPr id="51" name="Rounded Rectangle 50"/>
                <p:cNvSpPr/>
                <p:nvPr/>
              </p:nvSpPr>
              <p:spPr>
                <a:xfrm>
                  <a:off x="3124200" y="5715000"/>
                  <a:ext cx="2514600" cy="6096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120"/>
                <p:cNvGrpSpPr/>
                <p:nvPr/>
              </p:nvGrpSpPr>
              <p:grpSpPr>
                <a:xfrm>
                  <a:off x="3200400" y="5715000"/>
                  <a:ext cx="2362200" cy="609599"/>
                  <a:chOff x="3352800" y="5486400"/>
                  <a:chExt cx="3429000" cy="838200"/>
                </a:xfrm>
              </p:grpSpPr>
              <p:grpSp>
                <p:nvGrpSpPr>
                  <p:cNvPr id="53" name="Group 109"/>
                  <p:cNvGrpSpPr/>
                  <p:nvPr/>
                </p:nvGrpSpPr>
                <p:grpSpPr>
                  <a:xfrm>
                    <a:off x="3352800" y="5486400"/>
                    <a:ext cx="914400" cy="838200"/>
                    <a:chOff x="3352800" y="5486400"/>
                    <a:chExt cx="914400" cy="838200"/>
                  </a:xfrm>
                </p:grpSpPr>
                <p:sp>
                  <p:nvSpPr>
                    <p:cNvPr id="63" name="Quad Arrow 62"/>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10"/>
                  <p:cNvGrpSpPr/>
                  <p:nvPr/>
                </p:nvGrpSpPr>
                <p:grpSpPr>
                  <a:xfrm>
                    <a:off x="4191000" y="5486400"/>
                    <a:ext cx="914400" cy="838200"/>
                    <a:chOff x="3352800" y="5486400"/>
                    <a:chExt cx="914400" cy="838200"/>
                  </a:xfrm>
                </p:grpSpPr>
                <p:sp>
                  <p:nvSpPr>
                    <p:cNvPr id="61" name="Quad Arrow 60"/>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113"/>
                  <p:cNvGrpSpPr/>
                  <p:nvPr/>
                </p:nvGrpSpPr>
                <p:grpSpPr>
                  <a:xfrm>
                    <a:off x="5029200" y="5486400"/>
                    <a:ext cx="914400" cy="838200"/>
                    <a:chOff x="3352800" y="5486400"/>
                    <a:chExt cx="914400" cy="838200"/>
                  </a:xfrm>
                </p:grpSpPr>
                <p:sp>
                  <p:nvSpPr>
                    <p:cNvPr id="59" name="Quad Arrow 58"/>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116"/>
                  <p:cNvGrpSpPr/>
                  <p:nvPr/>
                </p:nvGrpSpPr>
                <p:grpSpPr>
                  <a:xfrm>
                    <a:off x="5867400" y="5486400"/>
                    <a:ext cx="914400" cy="838200"/>
                    <a:chOff x="3352800" y="5486400"/>
                    <a:chExt cx="914400" cy="838200"/>
                  </a:xfrm>
                </p:grpSpPr>
                <p:sp>
                  <p:nvSpPr>
                    <p:cNvPr id="57" name="Quad Arrow 56"/>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3" name="Group 135"/>
              <p:cNvGrpSpPr/>
              <p:nvPr/>
            </p:nvGrpSpPr>
            <p:grpSpPr>
              <a:xfrm rot="4436386" flipH="1">
                <a:off x="1593233" y="3730952"/>
                <a:ext cx="2514600" cy="609600"/>
                <a:chOff x="3124200" y="5715000"/>
                <a:chExt cx="2514600" cy="609600"/>
              </a:xfrm>
            </p:grpSpPr>
            <p:sp>
              <p:nvSpPr>
                <p:cNvPr id="37" name="Rounded Rectangle 36"/>
                <p:cNvSpPr/>
                <p:nvPr/>
              </p:nvSpPr>
              <p:spPr>
                <a:xfrm>
                  <a:off x="3124200" y="5715000"/>
                  <a:ext cx="2514600" cy="6096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20"/>
                <p:cNvGrpSpPr/>
                <p:nvPr/>
              </p:nvGrpSpPr>
              <p:grpSpPr>
                <a:xfrm>
                  <a:off x="3200400" y="5715000"/>
                  <a:ext cx="2362200" cy="609599"/>
                  <a:chOff x="3352800" y="5486400"/>
                  <a:chExt cx="3429000" cy="838200"/>
                </a:xfrm>
              </p:grpSpPr>
              <p:grpSp>
                <p:nvGrpSpPr>
                  <p:cNvPr id="39" name="Group 109"/>
                  <p:cNvGrpSpPr/>
                  <p:nvPr/>
                </p:nvGrpSpPr>
                <p:grpSpPr>
                  <a:xfrm>
                    <a:off x="3352800" y="5486400"/>
                    <a:ext cx="914400" cy="838200"/>
                    <a:chOff x="3352800" y="5486400"/>
                    <a:chExt cx="914400" cy="838200"/>
                  </a:xfrm>
                </p:grpSpPr>
                <p:sp>
                  <p:nvSpPr>
                    <p:cNvPr id="49" name="Quad Arrow 48"/>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110"/>
                  <p:cNvGrpSpPr/>
                  <p:nvPr/>
                </p:nvGrpSpPr>
                <p:grpSpPr>
                  <a:xfrm>
                    <a:off x="4191000" y="5486400"/>
                    <a:ext cx="914400" cy="838200"/>
                    <a:chOff x="3352800" y="5486400"/>
                    <a:chExt cx="914400" cy="838200"/>
                  </a:xfrm>
                </p:grpSpPr>
                <p:sp>
                  <p:nvSpPr>
                    <p:cNvPr id="47" name="Quad Arrow 46"/>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13"/>
                  <p:cNvGrpSpPr/>
                  <p:nvPr/>
                </p:nvGrpSpPr>
                <p:grpSpPr>
                  <a:xfrm>
                    <a:off x="5029200" y="5486400"/>
                    <a:ext cx="914400" cy="838200"/>
                    <a:chOff x="3352800" y="5486400"/>
                    <a:chExt cx="914400" cy="838200"/>
                  </a:xfrm>
                </p:grpSpPr>
                <p:sp>
                  <p:nvSpPr>
                    <p:cNvPr id="45" name="Quad Arrow 44"/>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116"/>
                  <p:cNvGrpSpPr/>
                  <p:nvPr/>
                </p:nvGrpSpPr>
                <p:grpSpPr>
                  <a:xfrm>
                    <a:off x="5867400" y="5486400"/>
                    <a:ext cx="914400" cy="838200"/>
                    <a:chOff x="3352800" y="5486400"/>
                    <a:chExt cx="914400" cy="838200"/>
                  </a:xfrm>
                </p:grpSpPr>
                <p:sp>
                  <p:nvSpPr>
                    <p:cNvPr id="43" name="Quad Arrow 42"/>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4" name="Group 116"/>
              <p:cNvGrpSpPr/>
              <p:nvPr/>
            </p:nvGrpSpPr>
            <p:grpSpPr>
              <a:xfrm rot="16200000">
                <a:off x="1877856" y="3532344"/>
                <a:ext cx="685800" cy="631512"/>
                <a:chOff x="3352800" y="5486400"/>
                <a:chExt cx="914400" cy="838200"/>
              </a:xfrm>
            </p:grpSpPr>
            <p:sp>
              <p:nvSpPr>
                <p:cNvPr id="35" name="Quad Arrow 34"/>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82413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80">
                                          <p:stCondLst>
                                            <p:cond delay="0"/>
                                          </p:stCondLst>
                                        </p:cTn>
                                        <p:tgtEl>
                                          <p:spTgt spid="10"/>
                                        </p:tgtEl>
                                      </p:cBhvr>
                                    </p:animEffect>
                                    <p:anim calcmode="lin" valueType="num">
                                      <p:cBhvr>
                                        <p:cTn id="1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5" dur="26">
                                          <p:stCondLst>
                                            <p:cond delay="650"/>
                                          </p:stCondLst>
                                        </p:cTn>
                                        <p:tgtEl>
                                          <p:spTgt spid="10"/>
                                        </p:tgtEl>
                                      </p:cBhvr>
                                      <p:to x="100000" y="60000"/>
                                    </p:animScale>
                                    <p:animScale>
                                      <p:cBhvr>
                                        <p:cTn id="16" dur="166" decel="50000">
                                          <p:stCondLst>
                                            <p:cond delay="676"/>
                                          </p:stCondLst>
                                        </p:cTn>
                                        <p:tgtEl>
                                          <p:spTgt spid="10"/>
                                        </p:tgtEl>
                                      </p:cBhvr>
                                      <p:to x="100000" y="100000"/>
                                    </p:animScale>
                                    <p:animScale>
                                      <p:cBhvr>
                                        <p:cTn id="17" dur="26">
                                          <p:stCondLst>
                                            <p:cond delay="1312"/>
                                          </p:stCondLst>
                                        </p:cTn>
                                        <p:tgtEl>
                                          <p:spTgt spid="10"/>
                                        </p:tgtEl>
                                      </p:cBhvr>
                                      <p:to x="100000" y="80000"/>
                                    </p:animScale>
                                    <p:animScale>
                                      <p:cBhvr>
                                        <p:cTn id="18" dur="166" decel="50000">
                                          <p:stCondLst>
                                            <p:cond delay="1338"/>
                                          </p:stCondLst>
                                        </p:cTn>
                                        <p:tgtEl>
                                          <p:spTgt spid="10"/>
                                        </p:tgtEl>
                                      </p:cBhvr>
                                      <p:to x="100000" y="100000"/>
                                    </p:animScale>
                                    <p:animScale>
                                      <p:cBhvr>
                                        <p:cTn id="19" dur="26">
                                          <p:stCondLst>
                                            <p:cond delay="1642"/>
                                          </p:stCondLst>
                                        </p:cTn>
                                        <p:tgtEl>
                                          <p:spTgt spid="10"/>
                                        </p:tgtEl>
                                      </p:cBhvr>
                                      <p:to x="100000" y="90000"/>
                                    </p:animScale>
                                    <p:animScale>
                                      <p:cBhvr>
                                        <p:cTn id="20" dur="166" decel="50000">
                                          <p:stCondLst>
                                            <p:cond delay="1668"/>
                                          </p:stCondLst>
                                        </p:cTn>
                                        <p:tgtEl>
                                          <p:spTgt spid="10"/>
                                        </p:tgtEl>
                                      </p:cBhvr>
                                      <p:to x="100000" y="100000"/>
                                    </p:animScale>
                                    <p:animScale>
                                      <p:cBhvr>
                                        <p:cTn id="21" dur="26">
                                          <p:stCondLst>
                                            <p:cond delay="1808"/>
                                          </p:stCondLst>
                                        </p:cTn>
                                        <p:tgtEl>
                                          <p:spTgt spid="10"/>
                                        </p:tgtEl>
                                      </p:cBhvr>
                                      <p:to x="100000" y="95000"/>
                                    </p:animScale>
                                    <p:animScale>
                                      <p:cBhvr>
                                        <p:cTn id="22" dur="166" decel="50000">
                                          <p:stCondLst>
                                            <p:cond delay="1834"/>
                                          </p:stCondLst>
                                        </p:cTn>
                                        <p:tgtEl>
                                          <p:spTgt spid="1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1015663"/>
          </a:xfrm>
          <a:prstGeom prst="rect">
            <a:avLst/>
          </a:prstGeom>
          <a:noFill/>
        </p:spPr>
        <p:txBody>
          <a:bodyPr wrap="square" rtlCol="0">
            <a:spAutoFit/>
          </a:bodyPr>
          <a:lstStyle/>
          <a:p>
            <a:pPr algn="ctr"/>
            <a:r>
              <a:rPr lang="en-US" sz="6000" dirty="0">
                <a:latin typeface="Berlin Sans FB" panose="020E0602020502020306" pitchFamily="34" charset="0"/>
              </a:rPr>
              <a:t>“Whose Daughter Art Thou”</a:t>
            </a:r>
          </a:p>
        </p:txBody>
      </p:sp>
      <p:sp>
        <p:nvSpPr>
          <p:cNvPr id="18" name="TextBox 17"/>
          <p:cNvSpPr txBox="1"/>
          <p:nvPr/>
        </p:nvSpPr>
        <p:spPr>
          <a:xfrm>
            <a:off x="-76200" y="6387116"/>
            <a:ext cx="2598247" cy="369332"/>
          </a:xfrm>
          <a:prstGeom prst="rect">
            <a:avLst/>
          </a:prstGeom>
          <a:noFill/>
        </p:spPr>
        <p:txBody>
          <a:bodyPr wrap="square" rtlCol="0">
            <a:spAutoFit/>
          </a:bodyPr>
          <a:lstStyle/>
          <a:p>
            <a:r>
              <a:rPr lang="en-US" dirty="0"/>
              <a:t>Genesis 24:23-25</a:t>
            </a:r>
          </a:p>
        </p:txBody>
      </p:sp>
      <p:sp>
        <p:nvSpPr>
          <p:cNvPr id="13" name="Rectangle 12"/>
          <p:cNvSpPr/>
          <p:nvPr/>
        </p:nvSpPr>
        <p:spPr>
          <a:xfrm>
            <a:off x="10840200" y="5643763"/>
            <a:ext cx="442750" cy="369332"/>
          </a:xfrm>
          <a:prstGeom prst="rect">
            <a:avLst/>
          </a:prstGeom>
        </p:spPr>
        <p:txBody>
          <a:bodyPr wrap="none">
            <a:spAutoFit/>
          </a:bodyPr>
          <a:lstStyle/>
          <a:p>
            <a:r>
              <a:rPr lang="en-US" b="0" i="0" dirty="0">
                <a:solidFill>
                  <a:schemeClr val="bg1"/>
                </a:solidFill>
                <a:effectLst/>
                <a:latin typeface="Calibri" panose="020F0502020204030204" pitchFamily="34" charset="0"/>
              </a:rPr>
              <a:t>(3)</a:t>
            </a:r>
            <a:endParaRPr lang="en-US" dirty="0">
              <a:solidFill>
                <a:schemeClr val="bg1"/>
              </a:solidFill>
            </a:endParaRPr>
          </a:p>
        </p:txBody>
      </p:sp>
      <p:grpSp>
        <p:nvGrpSpPr>
          <p:cNvPr id="6" name="Group 5"/>
          <p:cNvGrpSpPr/>
          <p:nvPr/>
        </p:nvGrpSpPr>
        <p:grpSpPr>
          <a:xfrm>
            <a:off x="5465549" y="1305342"/>
            <a:ext cx="6024593" cy="1843087"/>
            <a:chOff x="5008349" y="1787917"/>
            <a:chExt cx="6024593" cy="1843087"/>
          </a:xfrm>
        </p:grpSpPr>
        <p:sp>
          <p:nvSpPr>
            <p:cNvPr id="14" name="Rectangle 13"/>
            <p:cNvSpPr/>
            <p:nvPr/>
          </p:nvSpPr>
          <p:spPr>
            <a:xfrm>
              <a:off x="9963185" y="2565155"/>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Milcah</a:t>
              </a:r>
              <a:endParaRPr lang="en-US" dirty="0"/>
            </a:p>
          </p:txBody>
        </p:sp>
        <p:sp>
          <p:nvSpPr>
            <p:cNvPr id="15" name="Rectangle 14"/>
            <p:cNvSpPr/>
            <p:nvPr/>
          </p:nvSpPr>
          <p:spPr>
            <a:xfrm>
              <a:off x="8653623" y="256909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Nahor</a:t>
              </a:r>
              <a:endParaRPr lang="en-US" dirty="0"/>
            </a:p>
          </p:txBody>
        </p:sp>
        <p:sp>
          <p:nvSpPr>
            <p:cNvPr id="39" name="Rectangle 38"/>
            <p:cNvSpPr/>
            <p:nvPr/>
          </p:nvSpPr>
          <p:spPr>
            <a:xfrm>
              <a:off x="9321918" y="326177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Bethuel</a:t>
              </a:r>
              <a:endParaRPr lang="en-US" dirty="0"/>
            </a:p>
          </p:txBody>
        </p:sp>
        <p:sp>
          <p:nvSpPr>
            <p:cNvPr id="19" name="Rectangle 18"/>
            <p:cNvSpPr/>
            <p:nvPr/>
          </p:nvSpPr>
          <p:spPr>
            <a:xfrm>
              <a:off x="7807509" y="3296560"/>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Rebekah</a:t>
              </a:r>
            </a:p>
          </p:txBody>
        </p:sp>
        <p:cxnSp>
          <p:nvCxnSpPr>
            <p:cNvPr id="24" name="Straight Arrow Connector 23"/>
            <p:cNvCxnSpPr/>
            <p:nvPr/>
          </p:nvCxnSpPr>
          <p:spPr>
            <a:xfrm flipH="1">
              <a:off x="9856796" y="2954276"/>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8942931" y="3427757"/>
              <a:ext cx="313322" cy="12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268612" y="2565155"/>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Abraham</a:t>
              </a:r>
            </a:p>
          </p:txBody>
        </p:sp>
        <p:sp>
          <p:nvSpPr>
            <p:cNvPr id="41" name="Rectangle 40"/>
            <p:cNvSpPr/>
            <p:nvPr/>
          </p:nvSpPr>
          <p:spPr>
            <a:xfrm>
              <a:off x="5008349" y="2565155"/>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Sarah</a:t>
              </a:r>
            </a:p>
          </p:txBody>
        </p:sp>
        <p:sp>
          <p:nvSpPr>
            <p:cNvPr id="42" name="Rectangle 41"/>
            <p:cNvSpPr/>
            <p:nvPr/>
          </p:nvSpPr>
          <p:spPr>
            <a:xfrm>
              <a:off x="7445309" y="178791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Terah</a:t>
              </a:r>
              <a:endParaRPr lang="en-US" dirty="0"/>
            </a:p>
          </p:txBody>
        </p:sp>
        <p:sp>
          <p:nvSpPr>
            <p:cNvPr id="43" name="Rectangle 42"/>
            <p:cNvSpPr/>
            <p:nvPr/>
          </p:nvSpPr>
          <p:spPr>
            <a:xfrm>
              <a:off x="5580829" y="324213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Isaac</a:t>
              </a:r>
            </a:p>
          </p:txBody>
        </p:sp>
        <p:cxnSp>
          <p:nvCxnSpPr>
            <p:cNvPr id="44" name="Straight Arrow Connector 43"/>
            <p:cNvCxnSpPr/>
            <p:nvPr/>
          </p:nvCxnSpPr>
          <p:spPr>
            <a:xfrm flipH="1">
              <a:off x="6189987" y="2919559"/>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7162720" y="2231571"/>
              <a:ext cx="272223" cy="2286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8402011" y="2197839"/>
              <a:ext cx="298113" cy="2571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1497107" y="1305341"/>
            <a:ext cx="3571704" cy="4069091"/>
            <a:chOff x="2358699" y="2813985"/>
            <a:chExt cx="3253163" cy="3501908"/>
          </a:xfrm>
        </p:grpSpPr>
        <p:pic>
          <p:nvPicPr>
            <p:cNvPr id="17410" name="Picture 2" descr="http://images.fasocdn.com/2238_1183599l+v=201409121455c201409121455/rebekah-at-the-w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699" y="2813985"/>
              <a:ext cx="2826995" cy="350190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022002" y="6067470"/>
              <a:ext cx="1589860" cy="198657"/>
            </a:xfrm>
            <a:prstGeom prst="rect">
              <a:avLst/>
            </a:prstGeom>
          </p:spPr>
          <p:txBody>
            <a:bodyPr wrap="square">
              <a:spAutoFit/>
            </a:bodyPr>
            <a:lstStyle/>
            <a:p>
              <a:r>
                <a:rPr lang="en-US" sz="900" dirty="0">
                  <a:solidFill>
                    <a:schemeClr val="bg1"/>
                  </a:solidFill>
                  <a:latin typeface="Calibri" panose="020F0502020204030204" pitchFamily="34" charset="0"/>
                </a:rPr>
                <a:t>Artist--Judy Crowe</a:t>
              </a:r>
            </a:p>
          </p:txBody>
        </p:sp>
      </p:grpSp>
      <p:sp>
        <p:nvSpPr>
          <p:cNvPr id="9" name="Rectangle 8"/>
          <p:cNvSpPr/>
          <p:nvPr/>
        </p:nvSpPr>
        <p:spPr>
          <a:xfrm>
            <a:off x="5269754" y="4322297"/>
            <a:ext cx="5993179" cy="369332"/>
          </a:xfrm>
          <a:prstGeom prst="rect">
            <a:avLst/>
          </a:prstGeom>
        </p:spPr>
        <p:txBody>
          <a:bodyPr wrap="none">
            <a:spAutoFit/>
          </a:bodyPr>
          <a:lstStyle/>
          <a:p>
            <a:r>
              <a:rPr lang="en-US" b="0" i="0" dirty="0">
                <a:solidFill>
                  <a:srgbClr val="333333"/>
                </a:solidFill>
                <a:effectLst/>
                <a:latin typeface="Calibri" panose="020F0502020204030204" pitchFamily="34" charset="0"/>
              </a:rPr>
              <a:t>Rebekah was the granddaughter of Abraham’s brother </a:t>
            </a:r>
            <a:r>
              <a:rPr lang="en-US" b="0" i="0" dirty="0" err="1">
                <a:solidFill>
                  <a:srgbClr val="333333"/>
                </a:solidFill>
                <a:effectLst/>
                <a:latin typeface="Calibri" panose="020F0502020204030204" pitchFamily="34" charset="0"/>
              </a:rPr>
              <a:t>Nahor</a:t>
            </a:r>
            <a:r>
              <a:rPr lang="en-US" b="0" i="0" dirty="0">
                <a:solidFill>
                  <a:srgbClr val="333333"/>
                </a:solidFill>
                <a:effectLst/>
                <a:latin typeface="Calibri" panose="020F0502020204030204" pitchFamily="34" charset="0"/>
              </a:rPr>
              <a:t>.</a:t>
            </a:r>
            <a:endParaRPr lang="en-US" dirty="0"/>
          </a:p>
        </p:txBody>
      </p:sp>
    </p:spTree>
    <p:extLst>
      <p:ext uri="{BB962C8B-B14F-4D97-AF65-F5344CB8AC3E}">
        <p14:creationId xmlns:p14="http://schemas.microsoft.com/office/powerpoint/2010/main" val="402964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1015663"/>
          </a:xfrm>
          <a:prstGeom prst="rect">
            <a:avLst/>
          </a:prstGeom>
          <a:noFill/>
        </p:spPr>
        <p:txBody>
          <a:bodyPr wrap="square" rtlCol="0">
            <a:spAutoFit/>
          </a:bodyPr>
          <a:lstStyle/>
          <a:p>
            <a:pPr algn="ctr"/>
            <a:r>
              <a:rPr lang="en-US" sz="6000" dirty="0">
                <a:latin typeface="Berlin Sans FB" panose="020E0602020502020306" pitchFamily="34" charset="0"/>
              </a:rPr>
              <a:t>Brother Laban</a:t>
            </a:r>
          </a:p>
        </p:txBody>
      </p:sp>
      <p:sp>
        <p:nvSpPr>
          <p:cNvPr id="18" name="TextBox 17"/>
          <p:cNvSpPr txBox="1"/>
          <p:nvPr/>
        </p:nvSpPr>
        <p:spPr>
          <a:xfrm>
            <a:off x="-76200" y="6387116"/>
            <a:ext cx="2598247" cy="369332"/>
          </a:xfrm>
          <a:prstGeom prst="rect">
            <a:avLst/>
          </a:prstGeom>
          <a:noFill/>
        </p:spPr>
        <p:txBody>
          <a:bodyPr wrap="square" rtlCol="0">
            <a:spAutoFit/>
          </a:bodyPr>
          <a:lstStyle/>
          <a:p>
            <a:r>
              <a:rPr lang="en-US" dirty="0"/>
              <a:t>Genesis 24:29-52</a:t>
            </a:r>
          </a:p>
        </p:txBody>
      </p:sp>
      <p:sp>
        <p:nvSpPr>
          <p:cNvPr id="13" name="Rectangle 12"/>
          <p:cNvSpPr/>
          <p:nvPr/>
        </p:nvSpPr>
        <p:spPr>
          <a:xfrm>
            <a:off x="10840200" y="5643763"/>
            <a:ext cx="442750" cy="369332"/>
          </a:xfrm>
          <a:prstGeom prst="rect">
            <a:avLst/>
          </a:prstGeom>
        </p:spPr>
        <p:txBody>
          <a:bodyPr wrap="none">
            <a:spAutoFit/>
          </a:bodyPr>
          <a:lstStyle/>
          <a:p>
            <a:r>
              <a:rPr lang="en-US" b="0" i="0" dirty="0">
                <a:solidFill>
                  <a:schemeClr val="bg1"/>
                </a:solidFill>
                <a:effectLst/>
                <a:latin typeface="Calibri" panose="020F0502020204030204" pitchFamily="34" charset="0"/>
              </a:rPr>
              <a:t>(3)</a:t>
            </a:r>
            <a:endParaRPr lang="en-US" dirty="0">
              <a:solidFill>
                <a:schemeClr val="bg1"/>
              </a:solidFill>
            </a:endParaRPr>
          </a:p>
        </p:txBody>
      </p:sp>
      <p:grpSp>
        <p:nvGrpSpPr>
          <p:cNvPr id="6" name="Group 5"/>
          <p:cNvGrpSpPr/>
          <p:nvPr/>
        </p:nvGrpSpPr>
        <p:grpSpPr>
          <a:xfrm>
            <a:off x="5465549" y="1305342"/>
            <a:ext cx="6024593" cy="1843087"/>
            <a:chOff x="5008349" y="1787917"/>
            <a:chExt cx="6024593" cy="1843087"/>
          </a:xfrm>
        </p:grpSpPr>
        <p:sp>
          <p:nvSpPr>
            <p:cNvPr id="14" name="Rectangle 13"/>
            <p:cNvSpPr/>
            <p:nvPr/>
          </p:nvSpPr>
          <p:spPr>
            <a:xfrm>
              <a:off x="9963185" y="2565155"/>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Milcah</a:t>
              </a:r>
              <a:endParaRPr lang="en-US" dirty="0"/>
            </a:p>
          </p:txBody>
        </p:sp>
        <p:sp>
          <p:nvSpPr>
            <p:cNvPr id="15" name="Rectangle 14"/>
            <p:cNvSpPr/>
            <p:nvPr/>
          </p:nvSpPr>
          <p:spPr>
            <a:xfrm>
              <a:off x="8653623" y="256909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Nahor</a:t>
              </a:r>
              <a:endParaRPr lang="en-US" dirty="0"/>
            </a:p>
          </p:txBody>
        </p:sp>
        <p:sp>
          <p:nvSpPr>
            <p:cNvPr id="39" name="Rectangle 38"/>
            <p:cNvSpPr/>
            <p:nvPr/>
          </p:nvSpPr>
          <p:spPr>
            <a:xfrm>
              <a:off x="9321918" y="326177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Bethuel</a:t>
              </a:r>
              <a:endParaRPr lang="en-US" dirty="0"/>
            </a:p>
          </p:txBody>
        </p:sp>
        <p:sp>
          <p:nvSpPr>
            <p:cNvPr id="19" name="Rectangle 18"/>
            <p:cNvSpPr/>
            <p:nvPr/>
          </p:nvSpPr>
          <p:spPr>
            <a:xfrm>
              <a:off x="7807509" y="3296560"/>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Rebekah</a:t>
              </a:r>
            </a:p>
          </p:txBody>
        </p:sp>
        <p:cxnSp>
          <p:nvCxnSpPr>
            <p:cNvPr id="24" name="Straight Arrow Connector 23"/>
            <p:cNvCxnSpPr/>
            <p:nvPr/>
          </p:nvCxnSpPr>
          <p:spPr>
            <a:xfrm flipH="1">
              <a:off x="9856796" y="2954276"/>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8942931" y="3427757"/>
              <a:ext cx="313322" cy="12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268612" y="2565155"/>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Abraham</a:t>
              </a:r>
            </a:p>
          </p:txBody>
        </p:sp>
        <p:sp>
          <p:nvSpPr>
            <p:cNvPr id="41" name="Rectangle 40"/>
            <p:cNvSpPr/>
            <p:nvPr/>
          </p:nvSpPr>
          <p:spPr>
            <a:xfrm>
              <a:off x="5008349" y="2565155"/>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Sarah</a:t>
              </a:r>
            </a:p>
          </p:txBody>
        </p:sp>
        <p:sp>
          <p:nvSpPr>
            <p:cNvPr id="42" name="Rectangle 41"/>
            <p:cNvSpPr/>
            <p:nvPr/>
          </p:nvSpPr>
          <p:spPr>
            <a:xfrm>
              <a:off x="7445309" y="178791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Terah</a:t>
              </a:r>
              <a:endParaRPr lang="en-US" dirty="0"/>
            </a:p>
          </p:txBody>
        </p:sp>
        <p:sp>
          <p:nvSpPr>
            <p:cNvPr id="43" name="Rectangle 42"/>
            <p:cNvSpPr/>
            <p:nvPr/>
          </p:nvSpPr>
          <p:spPr>
            <a:xfrm>
              <a:off x="5580829" y="324213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Isaac</a:t>
              </a:r>
            </a:p>
          </p:txBody>
        </p:sp>
        <p:cxnSp>
          <p:nvCxnSpPr>
            <p:cNvPr id="44" name="Straight Arrow Connector 43"/>
            <p:cNvCxnSpPr/>
            <p:nvPr/>
          </p:nvCxnSpPr>
          <p:spPr>
            <a:xfrm flipH="1">
              <a:off x="6189987" y="2919559"/>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7162720" y="2231571"/>
              <a:ext cx="272223" cy="2286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8402011" y="2197839"/>
              <a:ext cx="298113" cy="2571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8264709" y="3324593"/>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Laban</a:t>
            </a:r>
          </a:p>
        </p:txBody>
      </p:sp>
      <p:cxnSp>
        <p:nvCxnSpPr>
          <p:cNvPr id="27" name="Straight Arrow Connector 26"/>
          <p:cNvCxnSpPr/>
          <p:nvPr/>
        </p:nvCxnSpPr>
        <p:spPr>
          <a:xfrm flipH="1">
            <a:off x="9406497" y="3141793"/>
            <a:ext cx="372621" cy="3730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29961" y="1305342"/>
            <a:ext cx="3984171" cy="2031325"/>
          </a:xfrm>
          <a:prstGeom prst="rect">
            <a:avLst/>
          </a:prstGeom>
        </p:spPr>
        <p:txBody>
          <a:bodyPr wrap="square">
            <a:spAutoFit/>
          </a:bodyPr>
          <a:lstStyle/>
          <a:p>
            <a:r>
              <a:rPr lang="en-US" dirty="0">
                <a:latin typeface="Calibri" panose="020F0502020204030204" pitchFamily="34" charset="0"/>
              </a:rPr>
              <a:t>He was the youngest son of </a:t>
            </a:r>
            <a:r>
              <a:rPr lang="en-US" dirty="0" err="1">
                <a:latin typeface="Calibri" panose="020F0502020204030204" pitchFamily="34" charset="0"/>
              </a:rPr>
              <a:t>Bethuel</a:t>
            </a:r>
            <a:endParaRPr lang="en-US" dirty="0">
              <a:latin typeface="Calibri" panose="020F0502020204030204" pitchFamily="34" charset="0"/>
            </a:endParaRPr>
          </a:p>
          <a:p>
            <a:endParaRPr lang="en-US" dirty="0">
              <a:latin typeface="Calibri" panose="020F0502020204030204" pitchFamily="34" charset="0"/>
            </a:endParaRPr>
          </a:p>
          <a:p>
            <a:r>
              <a:rPr lang="en-US" dirty="0">
                <a:latin typeface="Calibri" panose="020F0502020204030204" pitchFamily="34" charset="0"/>
              </a:rPr>
              <a:t>He and the servant of Abraham arranged for Rebekah and Isaac’s marriage</a:t>
            </a:r>
          </a:p>
          <a:p>
            <a:endParaRPr lang="en-US" dirty="0">
              <a:latin typeface="Calibri" panose="020F0502020204030204" pitchFamily="34" charset="0"/>
            </a:endParaRPr>
          </a:p>
          <a:p>
            <a:r>
              <a:rPr lang="en-US" dirty="0">
                <a:latin typeface="Calibri" panose="020F0502020204030204" pitchFamily="34" charset="0"/>
              </a:rPr>
              <a:t>Later Isaac sent his son, Jacob to seek a wife in Laban’s household</a:t>
            </a:r>
          </a:p>
        </p:txBody>
      </p:sp>
      <p:grpSp>
        <p:nvGrpSpPr>
          <p:cNvPr id="29" name="Group 28"/>
          <p:cNvGrpSpPr/>
          <p:nvPr/>
        </p:nvGrpSpPr>
        <p:grpSpPr>
          <a:xfrm>
            <a:off x="4396977" y="2949822"/>
            <a:ext cx="1506799" cy="3090798"/>
            <a:chOff x="710021" y="877127"/>
            <a:chExt cx="2396978" cy="4916764"/>
          </a:xfrm>
        </p:grpSpPr>
        <p:sp>
          <p:nvSpPr>
            <p:cNvPr id="30" name="Cloud 29"/>
            <p:cNvSpPr/>
            <p:nvPr/>
          </p:nvSpPr>
          <p:spPr>
            <a:xfrm rot="1245649" flipH="1">
              <a:off x="755228" y="1155747"/>
              <a:ext cx="1443129" cy="173555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p:cNvSpPr/>
            <p:nvPr/>
          </p:nvSpPr>
          <p:spPr>
            <a:xfrm rot="9384869">
              <a:off x="1963674" y="900433"/>
              <a:ext cx="1132782" cy="1932898"/>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0174113">
              <a:off x="2653468" y="3533031"/>
              <a:ext cx="453531"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150494">
              <a:off x="710021" y="3603833"/>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2310922">
              <a:off x="1457922" y="5108091"/>
              <a:ext cx="360683"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8658575">
              <a:off x="2114740" y="5093174"/>
              <a:ext cx="331681"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996156">
              <a:off x="863018" y="2618350"/>
              <a:ext cx="797258" cy="144335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2041752">
              <a:off x="982735" y="2442809"/>
              <a:ext cx="792552"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19870960">
              <a:off x="2177407" y="2622361"/>
              <a:ext cx="748865" cy="144335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20036208">
              <a:off x="2031126" y="2464764"/>
              <a:ext cx="792552"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1363579" y="2502374"/>
              <a:ext cx="1143000" cy="289560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680148" y="2273774"/>
              <a:ext cx="473372"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21335299">
              <a:off x="1987027" y="2449021"/>
              <a:ext cx="551920"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353417">
              <a:off x="1350105" y="2425296"/>
              <a:ext cx="551920"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243263" y="1034522"/>
              <a:ext cx="144379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52"/>
            <p:cNvSpPr/>
            <p:nvPr/>
          </p:nvSpPr>
          <p:spPr>
            <a:xfrm rot="5612844" flipH="1">
              <a:off x="1554091" y="2143187"/>
              <a:ext cx="869868" cy="769609"/>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827630" y="2207013"/>
              <a:ext cx="359777" cy="1745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rot="5559011" flipH="1">
              <a:off x="1572691" y="614162"/>
              <a:ext cx="784933" cy="1310863"/>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0070293">
              <a:off x="1226279" y="1135482"/>
              <a:ext cx="328916" cy="21358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20070293">
              <a:off x="2301468" y="1183489"/>
              <a:ext cx="328916" cy="21358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1357227" y="3639315"/>
              <a:ext cx="1161932" cy="326209"/>
              <a:chOff x="3733800" y="3552691"/>
              <a:chExt cx="3043646" cy="964880"/>
            </a:xfrm>
          </p:grpSpPr>
          <p:grpSp>
            <p:nvGrpSpPr>
              <p:cNvPr id="71" name="Group 70"/>
              <p:cNvGrpSpPr/>
              <p:nvPr/>
            </p:nvGrpSpPr>
            <p:grpSpPr>
              <a:xfrm>
                <a:off x="3733800" y="3552691"/>
                <a:ext cx="1066800" cy="943109"/>
                <a:chOff x="3733800" y="3552691"/>
                <a:chExt cx="1066800" cy="943109"/>
              </a:xfrm>
            </p:grpSpPr>
            <p:sp>
              <p:nvSpPr>
                <p:cNvPr id="79" name="6-Point Star 78"/>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6-Point Star 79"/>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4800600" y="3557045"/>
                <a:ext cx="1066800" cy="943109"/>
                <a:chOff x="3733800" y="3552691"/>
                <a:chExt cx="1066800" cy="943109"/>
              </a:xfrm>
            </p:grpSpPr>
            <p:sp>
              <p:nvSpPr>
                <p:cNvPr id="76" name="6-Point Star 75"/>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6-Point Star 76"/>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5863046" y="3574462"/>
                <a:ext cx="914400" cy="943109"/>
                <a:chOff x="3733800" y="3552691"/>
                <a:chExt cx="914400" cy="943109"/>
              </a:xfrm>
            </p:grpSpPr>
            <p:sp>
              <p:nvSpPr>
                <p:cNvPr id="74" name="6-Point Star 73"/>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6-Point Star 74"/>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p:cNvGrpSpPr/>
            <p:nvPr/>
          </p:nvGrpSpPr>
          <p:grpSpPr>
            <a:xfrm>
              <a:off x="908949" y="1257415"/>
              <a:ext cx="2044636" cy="326209"/>
              <a:chOff x="3733800" y="3552691"/>
              <a:chExt cx="3043646" cy="964880"/>
            </a:xfrm>
          </p:grpSpPr>
          <p:grpSp>
            <p:nvGrpSpPr>
              <p:cNvPr id="60" name="Group 59"/>
              <p:cNvGrpSpPr/>
              <p:nvPr/>
            </p:nvGrpSpPr>
            <p:grpSpPr>
              <a:xfrm>
                <a:off x="3733800" y="3552691"/>
                <a:ext cx="1066800" cy="943109"/>
                <a:chOff x="3733800" y="3552691"/>
                <a:chExt cx="1066800" cy="943109"/>
              </a:xfrm>
            </p:grpSpPr>
            <p:sp>
              <p:nvSpPr>
                <p:cNvPr id="68" name="6-Point Star 67"/>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6-Point Star 68"/>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4800600" y="3557045"/>
                <a:ext cx="1066800" cy="943109"/>
                <a:chOff x="3733800" y="3552691"/>
                <a:chExt cx="1066800" cy="943109"/>
              </a:xfrm>
            </p:grpSpPr>
            <p:sp>
              <p:nvSpPr>
                <p:cNvPr id="65" name="6-Point Star 64"/>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6-Point Star 65"/>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5863046" y="3574462"/>
                <a:ext cx="914400" cy="943109"/>
                <a:chOff x="3733800" y="3552691"/>
                <a:chExt cx="914400" cy="943109"/>
              </a:xfrm>
            </p:grpSpPr>
            <p:sp>
              <p:nvSpPr>
                <p:cNvPr id="63" name="6-Point Star 62"/>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6-Point Star 63"/>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1026" name="Picture 2" descr="https://passagebreakbyjerry.files.wordpress.com/2013/08/398e6-bedouin-camp.jpg?w=5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3952" y="3989644"/>
            <a:ext cx="3407278" cy="251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39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wipe(down)">
                                      <p:cBhvr>
                                        <p:cTn id="9" dur="580">
                                          <p:stCondLst>
                                            <p:cond delay="0"/>
                                          </p:stCondLst>
                                        </p:cTn>
                                        <p:tgtEl>
                                          <p:spTgt spid="29"/>
                                        </p:tgtEl>
                                      </p:cBhvr>
                                    </p:animEffect>
                                    <p:anim calcmode="lin" valueType="num">
                                      <p:cBhvr>
                                        <p:cTn id="1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5" dur="26">
                                          <p:stCondLst>
                                            <p:cond delay="650"/>
                                          </p:stCondLst>
                                        </p:cTn>
                                        <p:tgtEl>
                                          <p:spTgt spid="29"/>
                                        </p:tgtEl>
                                      </p:cBhvr>
                                      <p:to x="100000" y="60000"/>
                                    </p:animScale>
                                    <p:animScale>
                                      <p:cBhvr>
                                        <p:cTn id="16" dur="166" decel="50000">
                                          <p:stCondLst>
                                            <p:cond delay="676"/>
                                          </p:stCondLst>
                                        </p:cTn>
                                        <p:tgtEl>
                                          <p:spTgt spid="29"/>
                                        </p:tgtEl>
                                      </p:cBhvr>
                                      <p:to x="100000" y="100000"/>
                                    </p:animScale>
                                    <p:animScale>
                                      <p:cBhvr>
                                        <p:cTn id="17" dur="26">
                                          <p:stCondLst>
                                            <p:cond delay="1312"/>
                                          </p:stCondLst>
                                        </p:cTn>
                                        <p:tgtEl>
                                          <p:spTgt spid="29"/>
                                        </p:tgtEl>
                                      </p:cBhvr>
                                      <p:to x="100000" y="80000"/>
                                    </p:animScale>
                                    <p:animScale>
                                      <p:cBhvr>
                                        <p:cTn id="18" dur="166" decel="50000">
                                          <p:stCondLst>
                                            <p:cond delay="1338"/>
                                          </p:stCondLst>
                                        </p:cTn>
                                        <p:tgtEl>
                                          <p:spTgt spid="29"/>
                                        </p:tgtEl>
                                      </p:cBhvr>
                                      <p:to x="100000" y="100000"/>
                                    </p:animScale>
                                    <p:animScale>
                                      <p:cBhvr>
                                        <p:cTn id="19" dur="26">
                                          <p:stCondLst>
                                            <p:cond delay="1642"/>
                                          </p:stCondLst>
                                        </p:cTn>
                                        <p:tgtEl>
                                          <p:spTgt spid="29"/>
                                        </p:tgtEl>
                                      </p:cBhvr>
                                      <p:to x="100000" y="90000"/>
                                    </p:animScale>
                                    <p:animScale>
                                      <p:cBhvr>
                                        <p:cTn id="20" dur="166" decel="50000">
                                          <p:stCondLst>
                                            <p:cond delay="1668"/>
                                          </p:stCondLst>
                                        </p:cTn>
                                        <p:tgtEl>
                                          <p:spTgt spid="29"/>
                                        </p:tgtEl>
                                      </p:cBhvr>
                                      <p:to x="100000" y="100000"/>
                                    </p:animScale>
                                    <p:animScale>
                                      <p:cBhvr>
                                        <p:cTn id="21" dur="26">
                                          <p:stCondLst>
                                            <p:cond delay="1808"/>
                                          </p:stCondLst>
                                        </p:cTn>
                                        <p:tgtEl>
                                          <p:spTgt spid="29"/>
                                        </p:tgtEl>
                                      </p:cBhvr>
                                      <p:to x="100000" y="95000"/>
                                    </p:animScale>
                                    <p:animScale>
                                      <p:cBhvr>
                                        <p:cTn id="22" dur="166" decel="50000">
                                          <p:stCondLst>
                                            <p:cond delay="1834"/>
                                          </p:stCondLst>
                                        </p:cTn>
                                        <p:tgtEl>
                                          <p:spTgt spid="2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1015663"/>
          </a:xfrm>
          <a:prstGeom prst="rect">
            <a:avLst/>
          </a:prstGeom>
          <a:noFill/>
        </p:spPr>
        <p:txBody>
          <a:bodyPr wrap="square" rtlCol="0">
            <a:spAutoFit/>
          </a:bodyPr>
          <a:lstStyle/>
          <a:p>
            <a:pPr algn="ctr"/>
            <a:r>
              <a:rPr lang="en-US" sz="6000" dirty="0">
                <a:latin typeface="Berlin Sans FB" panose="020E0602020502020306" pitchFamily="34" charset="0"/>
              </a:rPr>
              <a:t>Bride Price</a:t>
            </a:r>
          </a:p>
        </p:txBody>
      </p:sp>
      <p:sp>
        <p:nvSpPr>
          <p:cNvPr id="18" name="TextBox 17"/>
          <p:cNvSpPr txBox="1"/>
          <p:nvPr/>
        </p:nvSpPr>
        <p:spPr>
          <a:xfrm>
            <a:off x="-76200" y="6387116"/>
            <a:ext cx="2598247" cy="369332"/>
          </a:xfrm>
          <a:prstGeom prst="rect">
            <a:avLst/>
          </a:prstGeom>
          <a:noFill/>
        </p:spPr>
        <p:txBody>
          <a:bodyPr wrap="square" rtlCol="0">
            <a:spAutoFit/>
          </a:bodyPr>
          <a:lstStyle/>
          <a:p>
            <a:r>
              <a:rPr lang="en-US" dirty="0"/>
              <a:t>Genesis 24:53</a:t>
            </a:r>
          </a:p>
        </p:txBody>
      </p:sp>
      <p:sp>
        <p:nvSpPr>
          <p:cNvPr id="13" name="Rectangle 12"/>
          <p:cNvSpPr/>
          <p:nvPr/>
        </p:nvSpPr>
        <p:spPr>
          <a:xfrm>
            <a:off x="10840200" y="5643763"/>
            <a:ext cx="442750" cy="369332"/>
          </a:xfrm>
          <a:prstGeom prst="rect">
            <a:avLst/>
          </a:prstGeom>
        </p:spPr>
        <p:txBody>
          <a:bodyPr wrap="none">
            <a:spAutoFit/>
          </a:bodyPr>
          <a:lstStyle/>
          <a:p>
            <a:r>
              <a:rPr lang="en-US" b="0" i="0" dirty="0">
                <a:solidFill>
                  <a:schemeClr val="bg1"/>
                </a:solidFill>
                <a:effectLst/>
                <a:latin typeface="Calibri" panose="020F0502020204030204" pitchFamily="34" charset="0"/>
              </a:rPr>
              <a:t>(3)</a:t>
            </a:r>
            <a:endParaRPr lang="en-US" dirty="0">
              <a:solidFill>
                <a:schemeClr val="bg1"/>
              </a:solidFill>
            </a:endParaRPr>
          </a:p>
        </p:txBody>
      </p:sp>
      <p:sp>
        <p:nvSpPr>
          <p:cNvPr id="28" name="Rectangle 27"/>
          <p:cNvSpPr/>
          <p:nvPr/>
        </p:nvSpPr>
        <p:spPr>
          <a:xfrm>
            <a:off x="529961" y="1305342"/>
            <a:ext cx="3984171" cy="1477328"/>
          </a:xfrm>
          <a:prstGeom prst="rect">
            <a:avLst/>
          </a:prstGeom>
        </p:spPr>
        <p:txBody>
          <a:bodyPr wrap="square">
            <a:spAutoFit/>
          </a:bodyPr>
          <a:lstStyle/>
          <a:p>
            <a:r>
              <a:rPr lang="en-US" i="1" dirty="0"/>
              <a:t>And the servant brought forth jewels of silver, and jewels of gold, and raiment, and gave them to Rebekah: he gave also to her brother and to her mother precious things</a:t>
            </a:r>
            <a:endParaRPr lang="en-US" i="1" dirty="0">
              <a:latin typeface="Calibri" panose="020F0502020204030204" pitchFamily="34" charset="0"/>
            </a:endParaRPr>
          </a:p>
        </p:txBody>
      </p:sp>
      <p:sp>
        <p:nvSpPr>
          <p:cNvPr id="3" name="Rectangle 2"/>
          <p:cNvSpPr/>
          <p:nvPr/>
        </p:nvSpPr>
        <p:spPr>
          <a:xfrm>
            <a:off x="3905213" y="3112175"/>
            <a:ext cx="4892643" cy="3139321"/>
          </a:xfrm>
          <a:prstGeom prst="rect">
            <a:avLst/>
          </a:prstGeom>
        </p:spPr>
        <p:txBody>
          <a:bodyPr wrap="square">
            <a:spAutoFit/>
          </a:bodyPr>
          <a:lstStyle/>
          <a:p>
            <a:r>
              <a:rPr lang="en-US" b="1" dirty="0">
                <a:latin typeface="Calibri" panose="020F0502020204030204" pitchFamily="34" charset="0"/>
              </a:rPr>
              <a:t>Bride price</a:t>
            </a:r>
            <a:r>
              <a:rPr lang="en-US" dirty="0">
                <a:latin typeface="Calibri" panose="020F0502020204030204" pitchFamily="34" charset="0"/>
              </a:rPr>
              <a:t>, also known as </a:t>
            </a:r>
            <a:r>
              <a:rPr lang="en-US" b="1" dirty="0">
                <a:latin typeface="Calibri" panose="020F0502020204030204" pitchFamily="34" charset="0"/>
              </a:rPr>
              <a:t>bride token</a:t>
            </a:r>
            <a:r>
              <a:rPr lang="en-US" dirty="0">
                <a:latin typeface="Calibri" panose="020F0502020204030204" pitchFamily="34" charset="0"/>
              </a:rPr>
              <a:t>, is an amount of money, property or other form of wealth paid by a groom or his family to the parents of the woman he has just married or is just about to marry. Bride price can be compare to dowry, which is paid to the groom, or used by the bride to help establish the new household; and dower, which is property settled on the bride herself by the groom at the time of marriage. The bride price agreed may or may not be intended to reflect the perceived value of the woman. </a:t>
            </a:r>
            <a:r>
              <a:rPr lang="en-US" sz="1100" dirty="0">
                <a:latin typeface="Calibri" panose="020F0502020204030204" pitchFamily="34" charset="0"/>
              </a:rPr>
              <a:t>Wikipedia</a:t>
            </a:r>
            <a:endParaRPr lang="en-US" sz="1100" dirty="0"/>
          </a:p>
        </p:txBody>
      </p:sp>
      <p:pic>
        <p:nvPicPr>
          <p:cNvPr id="4" name="Picture 2" descr="https://shoutingthemessage.files.wordpress.com/2013/11/jewish-and-his-bride.jpg"/>
          <p:cNvPicPr>
            <a:picLocks noChangeAspect="1" noChangeArrowheads="1"/>
          </p:cNvPicPr>
          <p:nvPr/>
        </p:nvPicPr>
        <p:blipFill rotWithShape="1">
          <a:blip r:embed="rId3">
            <a:extLst>
              <a:ext uri="{28A0092B-C50C-407E-A947-70E740481C1C}">
                <a14:useLocalDpi xmlns:a14="http://schemas.microsoft.com/office/drawing/2010/main" val="0"/>
              </a:ext>
            </a:extLst>
          </a:blip>
          <a:srcRect l="22923" t="24648" r="35411"/>
          <a:stretch/>
        </p:blipFill>
        <p:spPr bwMode="auto">
          <a:xfrm>
            <a:off x="8144952" y="-1503"/>
            <a:ext cx="1720158" cy="27841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www.thecultureconcept.com/circle/wp-content/uploads/2010/09/Etruscan-Jewellery-Set-Met-Muse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9501" y="2921973"/>
            <a:ext cx="2681869" cy="2075767"/>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p:cNvSpPr/>
          <p:nvPr/>
        </p:nvSpPr>
        <p:spPr>
          <a:xfrm>
            <a:off x="1222923" y="5351351"/>
            <a:ext cx="1299123" cy="369332"/>
          </a:xfrm>
          <a:prstGeom prst="rect">
            <a:avLst/>
          </a:prstGeom>
        </p:spPr>
        <p:txBody>
          <a:bodyPr wrap="square">
            <a:spAutoFit/>
          </a:bodyPr>
          <a:lstStyle/>
          <a:p>
            <a:r>
              <a:rPr lang="en-US" i="1" dirty="0"/>
              <a:t>Raiment</a:t>
            </a:r>
          </a:p>
        </p:txBody>
      </p:sp>
      <p:pic>
        <p:nvPicPr>
          <p:cNvPr id="2056" name="Picture 8" descr="https://ruthphipps.files.wordpress.com/2014/09/prayer-shawl-commissio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3508" b="33291"/>
          <a:stretch/>
        </p:blipFill>
        <p:spPr bwMode="auto">
          <a:xfrm>
            <a:off x="5213" y="3449103"/>
            <a:ext cx="3679371" cy="188817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metmuseum.org/toah/images/h2/h2_33.35.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6205" y="845203"/>
            <a:ext cx="1658983" cy="1841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47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500"/>
                                        <p:tgtEl>
                                          <p:spTgt spid="82"/>
                                        </p:tgtEl>
                                      </p:cBhvr>
                                    </p:animEffect>
                                  </p:childTnLst>
                                </p:cTn>
                              </p:par>
                              <p:par>
                                <p:cTn id="14" presetID="10" presetClass="entr" presetSubtype="0" fill="hold" nodeType="withEffect">
                                  <p:stCondLst>
                                    <p:cond delay="0"/>
                                  </p:stCondLst>
                                  <p:childTnLst>
                                    <p:set>
                                      <p:cBhvr>
                                        <p:cTn id="15" dur="1" fill="hold">
                                          <p:stCondLst>
                                            <p:cond delay="0"/>
                                          </p:stCondLst>
                                        </p:cTn>
                                        <p:tgtEl>
                                          <p:spTgt spid="2056"/>
                                        </p:tgtEl>
                                        <p:attrNameLst>
                                          <p:attrName>style.visibility</p:attrName>
                                        </p:attrNameLst>
                                      </p:cBhvr>
                                      <p:to>
                                        <p:strVal val="visible"/>
                                      </p:to>
                                    </p:set>
                                    <p:animEffect transition="in" filter="fade">
                                      <p:cBhvr>
                                        <p:cTn id="16" dur="500"/>
                                        <p:tgtEl>
                                          <p:spTgt spid="20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p:bldP spid="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1015663"/>
          </a:xfrm>
          <a:prstGeom prst="rect">
            <a:avLst/>
          </a:prstGeom>
          <a:noFill/>
        </p:spPr>
        <p:txBody>
          <a:bodyPr wrap="square" rtlCol="0">
            <a:spAutoFit/>
          </a:bodyPr>
          <a:lstStyle/>
          <a:p>
            <a:pPr algn="ctr"/>
            <a:r>
              <a:rPr lang="en-US" sz="6000" dirty="0">
                <a:latin typeface="Berlin Sans FB" panose="020E0602020502020306" pitchFamily="34" charset="0"/>
              </a:rPr>
              <a:t>Betrothed</a:t>
            </a:r>
          </a:p>
        </p:txBody>
      </p:sp>
      <p:sp>
        <p:nvSpPr>
          <p:cNvPr id="18" name="TextBox 17"/>
          <p:cNvSpPr txBox="1"/>
          <p:nvPr/>
        </p:nvSpPr>
        <p:spPr>
          <a:xfrm>
            <a:off x="-76200" y="6387116"/>
            <a:ext cx="2598247" cy="369332"/>
          </a:xfrm>
          <a:prstGeom prst="rect">
            <a:avLst/>
          </a:prstGeom>
          <a:noFill/>
        </p:spPr>
        <p:txBody>
          <a:bodyPr wrap="square" rtlCol="0">
            <a:spAutoFit/>
          </a:bodyPr>
          <a:lstStyle/>
          <a:p>
            <a:r>
              <a:rPr lang="en-US" dirty="0"/>
              <a:t>Genesis 24:53</a:t>
            </a:r>
          </a:p>
        </p:txBody>
      </p:sp>
      <p:sp>
        <p:nvSpPr>
          <p:cNvPr id="13" name="Rectangle 12"/>
          <p:cNvSpPr/>
          <p:nvPr/>
        </p:nvSpPr>
        <p:spPr>
          <a:xfrm>
            <a:off x="10840200" y="5643763"/>
            <a:ext cx="442750" cy="369332"/>
          </a:xfrm>
          <a:prstGeom prst="rect">
            <a:avLst/>
          </a:prstGeom>
        </p:spPr>
        <p:txBody>
          <a:bodyPr wrap="none">
            <a:spAutoFit/>
          </a:bodyPr>
          <a:lstStyle/>
          <a:p>
            <a:r>
              <a:rPr lang="en-US" b="0" i="0" dirty="0">
                <a:solidFill>
                  <a:schemeClr val="bg1"/>
                </a:solidFill>
                <a:effectLst/>
                <a:latin typeface="Calibri" panose="020F0502020204030204" pitchFamily="34" charset="0"/>
              </a:rPr>
              <a:t>(3)</a:t>
            </a:r>
            <a:endParaRPr lang="en-US" dirty="0">
              <a:solidFill>
                <a:schemeClr val="bg1"/>
              </a:solidFill>
            </a:endParaRPr>
          </a:p>
        </p:txBody>
      </p:sp>
      <p:sp>
        <p:nvSpPr>
          <p:cNvPr id="28" name="Rectangle 27"/>
          <p:cNvSpPr/>
          <p:nvPr/>
        </p:nvSpPr>
        <p:spPr>
          <a:xfrm>
            <a:off x="5818062" y="2781441"/>
            <a:ext cx="5143852" cy="2585323"/>
          </a:xfrm>
          <a:prstGeom prst="rect">
            <a:avLst/>
          </a:prstGeom>
        </p:spPr>
        <p:txBody>
          <a:bodyPr wrap="square">
            <a:spAutoFit/>
          </a:bodyPr>
          <a:lstStyle/>
          <a:p>
            <a:r>
              <a:rPr lang="en-US" dirty="0">
                <a:latin typeface="Calibri" panose="020F0502020204030204" pitchFamily="34" charset="0"/>
              </a:rPr>
              <a:t>Betrothed couples then entered an engagement period, when they were to demonstrate a commitment to their betrothal covenant through honesty and self-control. </a:t>
            </a:r>
          </a:p>
          <a:p>
            <a:endParaRPr lang="en-US" dirty="0">
              <a:latin typeface="Calibri" panose="020F0502020204030204" pitchFamily="34" charset="0"/>
            </a:endParaRPr>
          </a:p>
          <a:p>
            <a:r>
              <a:rPr lang="en-US" dirty="0">
                <a:latin typeface="Calibri" panose="020F0502020204030204" pitchFamily="34" charset="0"/>
              </a:rPr>
              <a:t>Similarly, the proven ability of a potential marriage partner today to keep baptismal, priesthood, or temple covenants shows that that person is honorable before God and others. (8)</a:t>
            </a:r>
            <a:endParaRPr lang="en-US" i="1" dirty="0">
              <a:latin typeface="Calibri" panose="020F0502020204030204" pitchFamily="34" charset="0"/>
            </a:endParaRPr>
          </a:p>
        </p:txBody>
      </p:sp>
      <p:sp>
        <p:nvSpPr>
          <p:cNvPr id="3" name="Rectangle 2"/>
          <p:cNvSpPr/>
          <p:nvPr/>
        </p:nvSpPr>
        <p:spPr>
          <a:xfrm>
            <a:off x="468219" y="1372743"/>
            <a:ext cx="4892643" cy="923330"/>
          </a:xfrm>
          <a:prstGeom prst="rect">
            <a:avLst/>
          </a:prstGeom>
        </p:spPr>
        <p:txBody>
          <a:bodyPr wrap="square">
            <a:spAutoFit/>
          </a:bodyPr>
          <a:lstStyle/>
          <a:p>
            <a:r>
              <a:rPr lang="en-US" dirty="0">
                <a:latin typeface="Calibri" panose="020F0502020204030204" pitchFamily="34" charset="0"/>
              </a:rPr>
              <a:t>The acceptance of gifts by Rebekah and her family confirmed the betrothal and commitment to the proposed union.</a:t>
            </a:r>
            <a:endParaRPr lang="en-US" sz="1100" dirty="0">
              <a:latin typeface="Calibri" panose="020F0502020204030204" pitchFamily="34" charset="0"/>
            </a:endParaRPr>
          </a:p>
        </p:txBody>
      </p:sp>
      <p:pic>
        <p:nvPicPr>
          <p:cNvPr id="7170" name="Picture 2" descr="http://www.biblepicturegallery.com/free/Pics/Br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917127" y="2564584"/>
            <a:ext cx="2695133" cy="3554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15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1015663"/>
          </a:xfrm>
          <a:prstGeom prst="rect">
            <a:avLst/>
          </a:prstGeom>
          <a:noFill/>
        </p:spPr>
        <p:txBody>
          <a:bodyPr wrap="square" rtlCol="0">
            <a:spAutoFit/>
          </a:bodyPr>
          <a:lstStyle/>
          <a:p>
            <a:pPr algn="ctr"/>
            <a:r>
              <a:rPr lang="en-US" sz="6000" dirty="0">
                <a:latin typeface="Berlin Sans FB" panose="020E0602020502020306" pitchFamily="34" charset="0"/>
              </a:rPr>
              <a:t>“I Will Go”</a:t>
            </a:r>
          </a:p>
        </p:txBody>
      </p:sp>
      <p:sp>
        <p:nvSpPr>
          <p:cNvPr id="18" name="TextBox 17"/>
          <p:cNvSpPr txBox="1"/>
          <p:nvPr/>
        </p:nvSpPr>
        <p:spPr>
          <a:xfrm>
            <a:off x="-76200" y="6387116"/>
            <a:ext cx="2598247" cy="369332"/>
          </a:xfrm>
          <a:prstGeom prst="rect">
            <a:avLst/>
          </a:prstGeom>
          <a:noFill/>
        </p:spPr>
        <p:txBody>
          <a:bodyPr wrap="square" rtlCol="0">
            <a:spAutoFit/>
          </a:bodyPr>
          <a:lstStyle/>
          <a:p>
            <a:r>
              <a:rPr lang="en-US" dirty="0"/>
              <a:t>Genesis 24:58-60</a:t>
            </a:r>
          </a:p>
        </p:txBody>
      </p:sp>
      <p:sp>
        <p:nvSpPr>
          <p:cNvPr id="13" name="Rectangle 12"/>
          <p:cNvSpPr/>
          <p:nvPr/>
        </p:nvSpPr>
        <p:spPr>
          <a:xfrm>
            <a:off x="10840200" y="5643763"/>
            <a:ext cx="442750" cy="369332"/>
          </a:xfrm>
          <a:prstGeom prst="rect">
            <a:avLst/>
          </a:prstGeom>
        </p:spPr>
        <p:txBody>
          <a:bodyPr wrap="none">
            <a:spAutoFit/>
          </a:bodyPr>
          <a:lstStyle/>
          <a:p>
            <a:r>
              <a:rPr lang="en-US" b="0" i="0" dirty="0">
                <a:solidFill>
                  <a:schemeClr val="bg1"/>
                </a:solidFill>
                <a:effectLst/>
                <a:latin typeface="Calibri" panose="020F0502020204030204" pitchFamily="34" charset="0"/>
              </a:rPr>
              <a:t>(3)</a:t>
            </a:r>
            <a:endParaRPr lang="en-US" dirty="0">
              <a:solidFill>
                <a:schemeClr val="bg1"/>
              </a:solidFill>
            </a:endParaRPr>
          </a:p>
        </p:txBody>
      </p:sp>
      <p:sp>
        <p:nvSpPr>
          <p:cNvPr id="28" name="Rectangle 27"/>
          <p:cNvSpPr/>
          <p:nvPr/>
        </p:nvSpPr>
        <p:spPr>
          <a:xfrm>
            <a:off x="0" y="1762397"/>
            <a:ext cx="4455696" cy="2585323"/>
          </a:xfrm>
          <a:prstGeom prst="rect">
            <a:avLst/>
          </a:prstGeom>
        </p:spPr>
        <p:txBody>
          <a:bodyPr wrap="square">
            <a:spAutoFit/>
          </a:bodyPr>
          <a:lstStyle/>
          <a:p>
            <a:r>
              <a:rPr lang="en-US" dirty="0">
                <a:latin typeface="Calibri" panose="020F0502020204030204" pitchFamily="34" charset="0"/>
              </a:rPr>
              <a:t>For a young woman to leave her home, travel to a new country completely foreign to her, and marry a man she had never met would present a tremendous challenge. </a:t>
            </a:r>
          </a:p>
          <a:p>
            <a:endParaRPr lang="en-US" dirty="0">
              <a:latin typeface="Calibri" panose="020F0502020204030204" pitchFamily="34" charset="0"/>
            </a:endParaRPr>
          </a:p>
          <a:p>
            <a:r>
              <a:rPr lang="en-US" dirty="0">
                <a:latin typeface="Calibri" panose="020F0502020204030204" pitchFamily="34" charset="0"/>
              </a:rPr>
              <a:t>One would expect that she would have wanted to stay with her family as long as possible, but when given her choice, she said simply, “I will go.” (6)</a:t>
            </a:r>
            <a:endParaRPr lang="en-US" i="1" dirty="0">
              <a:latin typeface="Calibri" panose="020F0502020204030204" pitchFamily="34" charset="0"/>
            </a:endParaRPr>
          </a:p>
        </p:txBody>
      </p:sp>
      <p:grpSp>
        <p:nvGrpSpPr>
          <p:cNvPr id="2" name="Group 1"/>
          <p:cNvGrpSpPr/>
          <p:nvPr/>
        </p:nvGrpSpPr>
        <p:grpSpPr>
          <a:xfrm>
            <a:off x="4796876" y="1301556"/>
            <a:ext cx="2834009" cy="4426752"/>
            <a:chOff x="5754819" y="1231753"/>
            <a:chExt cx="2834009" cy="4426752"/>
          </a:xfrm>
        </p:grpSpPr>
        <p:pic>
          <p:nvPicPr>
            <p:cNvPr id="4100" name="Picture 4" descr="http://www.bible-illustrations.com/5_Rebekah_op_720x10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4439" y="1231753"/>
              <a:ext cx="2784389" cy="419592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754819" y="5427673"/>
              <a:ext cx="2598247" cy="230832"/>
            </a:xfrm>
            <a:prstGeom prst="rect">
              <a:avLst/>
            </a:prstGeom>
            <a:noFill/>
          </p:spPr>
          <p:txBody>
            <a:bodyPr wrap="square" rtlCol="0">
              <a:spAutoFit/>
            </a:bodyPr>
            <a:lstStyle/>
            <a:p>
              <a:r>
                <a:rPr lang="en-US" sz="900" dirty="0"/>
                <a:t>Artist—William Douglas Rosa</a:t>
              </a:r>
            </a:p>
          </p:txBody>
        </p:sp>
      </p:grpSp>
      <p:sp>
        <p:nvSpPr>
          <p:cNvPr id="5" name="Rectangle 4"/>
          <p:cNvSpPr/>
          <p:nvPr/>
        </p:nvSpPr>
        <p:spPr>
          <a:xfrm>
            <a:off x="7788728" y="2490534"/>
            <a:ext cx="4332514" cy="2893100"/>
          </a:xfrm>
          <a:prstGeom prst="rect">
            <a:avLst/>
          </a:prstGeom>
        </p:spPr>
        <p:txBody>
          <a:bodyPr wrap="square">
            <a:spAutoFit/>
          </a:bodyPr>
          <a:lstStyle/>
          <a:p>
            <a:pPr algn="ctr"/>
            <a:r>
              <a:rPr lang="en-US" sz="2800" dirty="0">
                <a:latin typeface="Calibri" panose="020F0502020204030204" pitchFamily="34" charset="0"/>
              </a:rPr>
              <a:t>“be thou the mother of thousands of millions” </a:t>
            </a:r>
          </a:p>
          <a:p>
            <a:endParaRPr lang="en-US" dirty="0">
              <a:latin typeface="Calibri" panose="020F0502020204030204" pitchFamily="34" charset="0"/>
            </a:endParaRPr>
          </a:p>
          <a:p>
            <a:r>
              <a:rPr lang="en-US" dirty="0">
                <a:latin typeface="Calibri" panose="020F0502020204030204" pitchFamily="34" charset="0"/>
              </a:rPr>
              <a:t>Rebekah and her family understood that she would play a pivotal role in helping to accomplish the divine promise that Abraham’s descendants would be numbered as the stars in the heaven and the sand upon the seashore.</a:t>
            </a:r>
            <a:endParaRPr lang="en-US" dirty="0"/>
          </a:p>
        </p:txBody>
      </p:sp>
    </p:spTree>
    <p:extLst>
      <p:ext uri="{BB962C8B-B14F-4D97-AF65-F5344CB8AC3E}">
        <p14:creationId xmlns:p14="http://schemas.microsoft.com/office/powerpoint/2010/main" val="423340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1015663"/>
          </a:xfrm>
          <a:prstGeom prst="rect">
            <a:avLst/>
          </a:prstGeom>
          <a:noFill/>
        </p:spPr>
        <p:txBody>
          <a:bodyPr wrap="square" rtlCol="0">
            <a:spAutoFit/>
          </a:bodyPr>
          <a:lstStyle/>
          <a:p>
            <a:pPr algn="ctr"/>
            <a:r>
              <a:rPr lang="en-US" sz="6000" dirty="0">
                <a:latin typeface="Berlin Sans FB" panose="020E0602020502020306" pitchFamily="34" charset="0"/>
              </a:rPr>
              <a:t>“Took A Vail”</a:t>
            </a:r>
          </a:p>
        </p:txBody>
      </p:sp>
      <p:sp>
        <p:nvSpPr>
          <p:cNvPr id="18" name="TextBox 17"/>
          <p:cNvSpPr txBox="1"/>
          <p:nvPr/>
        </p:nvSpPr>
        <p:spPr>
          <a:xfrm>
            <a:off x="-76200" y="6387116"/>
            <a:ext cx="2598247" cy="369332"/>
          </a:xfrm>
          <a:prstGeom prst="rect">
            <a:avLst/>
          </a:prstGeom>
          <a:noFill/>
        </p:spPr>
        <p:txBody>
          <a:bodyPr wrap="square" rtlCol="0">
            <a:spAutoFit/>
          </a:bodyPr>
          <a:lstStyle/>
          <a:p>
            <a:r>
              <a:rPr lang="en-US" dirty="0"/>
              <a:t>Genesis 24:64-65</a:t>
            </a:r>
          </a:p>
        </p:txBody>
      </p:sp>
      <p:sp>
        <p:nvSpPr>
          <p:cNvPr id="13" name="Rectangle 12"/>
          <p:cNvSpPr/>
          <p:nvPr/>
        </p:nvSpPr>
        <p:spPr>
          <a:xfrm>
            <a:off x="10840200" y="5643763"/>
            <a:ext cx="442750" cy="369332"/>
          </a:xfrm>
          <a:prstGeom prst="rect">
            <a:avLst/>
          </a:prstGeom>
        </p:spPr>
        <p:txBody>
          <a:bodyPr wrap="none">
            <a:spAutoFit/>
          </a:bodyPr>
          <a:lstStyle/>
          <a:p>
            <a:r>
              <a:rPr lang="en-US" b="0" i="0" dirty="0">
                <a:solidFill>
                  <a:schemeClr val="bg1"/>
                </a:solidFill>
                <a:effectLst/>
                <a:latin typeface="Calibri" panose="020F0502020204030204" pitchFamily="34" charset="0"/>
              </a:rPr>
              <a:t>(3)</a:t>
            </a:r>
            <a:endParaRPr lang="en-US" dirty="0">
              <a:solidFill>
                <a:schemeClr val="bg1"/>
              </a:solidFill>
            </a:endParaRPr>
          </a:p>
        </p:txBody>
      </p:sp>
      <p:sp>
        <p:nvSpPr>
          <p:cNvPr id="28" name="Rectangle 27"/>
          <p:cNvSpPr/>
          <p:nvPr/>
        </p:nvSpPr>
        <p:spPr>
          <a:xfrm>
            <a:off x="294198" y="1674674"/>
            <a:ext cx="4963601" cy="1477328"/>
          </a:xfrm>
          <a:prstGeom prst="rect">
            <a:avLst/>
          </a:prstGeom>
        </p:spPr>
        <p:txBody>
          <a:bodyPr wrap="square">
            <a:spAutoFit/>
          </a:bodyPr>
          <a:lstStyle/>
          <a:p>
            <a:r>
              <a:rPr lang="en-US" dirty="0">
                <a:latin typeface="Calibri" panose="020F0502020204030204" pitchFamily="34" charset="0"/>
              </a:rPr>
              <a:t>“After a long journey, Eliezer, Rebekah, and those who traveled with them arrived in the land of Canaan to meet Isaac. Rebekah had a character trait that showed her readiness for a covenant marriage,”</a:t>
            </a:r>
            <a:endParaRPr lang="en-US" i="1" dirty="0">
              <a:latin typeface="Calibri" panose="020F0502020204030204" pitchFamily="34" charset="0"/>
            </a:endParaRPr>
          </a:p>
        </p:txBody>
      </p:sp>
      <p:sp>
        <p:nvSpPr>
          <p:cNvPr id="3" name="Rectangle 2"/>
          <p:cNvSpPr/>
          <p:nvPr/>
        </p:nvSpPr>
        <p:spPr>
          <a:xfrm>
            <a:off x="4928934" y="4305484"/>
            <a:ext cx="6712193" cy="2308324"/>
          </a:xfrm>
          <a:prstGeom prst="rect">
            <a:avLst/>
          </a:prstGeom>
        </p:spPr>
        <p:txBody>
          <a:bodyPr wrap="square">
            <a:spAutoFit/>
          </a:bodyPr>
          <a:lstStyle/>
          <a:p>
            <a:r>
              <a:rPr lang="en-US" dirty="0">
                <a:solidFill>
                  <a:srgbClr val="333333"/>
                </a:solidFill>
                <a:latin typeface="Calibri" panose="020F0502020204030204" pitchFamily="34" charset="0"/>
              </a:rPr>
              <a:t>“It was common for unmarried women in Rebekah’s day to go about in public with their faces unveiled. So when Rebekah put on a veil, it was a sign of her virtue, reverence, humility, and modesty and showed respect for her future spouse.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Similarly, those who enter marriage today—both men and women—need the qualities of character Rebekah showed in this simple but dignified act.” (8)</a:t>
            </a:r>
            <a:endParaRPr lang="en-US" dirty="0"/>
          </a:p>
        </p:txBody>
      </p:sp>
      <p:pic>
        <p:nvPicPr>
          <p:cNvPr id="8194" name="Picture 2" descr="http://www.robertafish.com/wp-content/uploads/2012/08/rebek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457" y="1128224"/>
            <a:ext cx="4262802" cy="30429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p.lefux.com/61/20100910/A2023000BW/wedding-bridal-veil-two-layer-ribbon-edge-1-yforig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2062" y="3529616"/>
            <a:ext cx="2286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linguistics.byu.edu/media/images/user/picture_399.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747" y="139760"/>
            <a:ext cx="1005910" cy="141180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999609" y="758892"/>
            <a:ext cx="2547411" cy="369332"/>
          </a:xfrm>
          <a:prstGeom prst="rect">
            <a:avLst/>
          </a:prstGeom>
        </p:spPr>
        <p:txBody>
          <a:bodyPr wrap="square">
            <a:spAutoFit/>
          </a:bodyPr>
          <a:lstStyle/>
          <a:p>
            <a:r>
              <a:rPr lang="en-US" dirty="0">
                <a:latin typeface="Calibri" panose="020F0502020204030204" pitchFamily="34" charset="0"/>
              </a:rPr>
              <a:t>Modesty and Respect</a:t>
            </a:r>
            <a:endParaRPr lang="en-US" i="1" dirty="0">
              <a:latin typeface="Calibri" panose="020F0502020204030204" pitchFamily="34" charset="0"/>
            </a:endParaRPr>
          </a:p>
        </p:txBody>
      </p:sp>
    </p:spTree>
    <p:extLst>
      <p:ext uri="{BB962C8B-B14F-4D97-AF65-F5344CB8AC3E}">
        <p14:creationId xmlns:p14="http://schemas.microsoft.com/office/powerpoint/2010/main" val="170311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animEffect transition="in" filter="fade">
                                      <p:cBhvr>
                                        <p:cTn id="9" dur="500"/>
                                        <p:tgtEl>
                                          <p:spTgt spid="819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769441"/>
          </a:xfrm>
          <a:prstGeom prst="rect">
            <a:avLst/>
          </a:prstGeom>
          <a:noFill/>
        </p:spPr>
        <p:txBody>
          <a:bodyPr wrap="square" rtlCol="0">
            <a:spAutoFit/>
          </a:bodyPr>
          <a:lstStyle/>
          <a:p>
            <a:pPr algn="ctr"/>
            <a:r>
              <a:rPr lang="en-US" sz="4400" dirty="0">
                <a:latin typeface="Berlin Sans FB" panose="020E0602020502020306" pitchFamily="34" charset="0"/>
              </a:rPr>
              <a:t>Developing A Righteous Character</a:t>
            </a:r>
          </a:p>
        </p:txBody>
      </p:sp>
      <p:sp>
        <p:nvSpPr>
          <p:cNvPr id="18" name="TextBox 17"/>
          <p:cNvSpPr txBox="1"/>
          <p:nvPr/>
        </p:nvSpPr>
        <p:spPr>
          <a:xfrm>
            <a:off x="-76200" y="6387116"/>
            <a:ext cx="2598247" cy="369332"/>
          </a:xfrm>
          <a:prstGeom prst="rect">
            <a:avLst/>
          </a:prstGeom>
          <a:noFill/>
        </p:spPr>
        <p:txBody>
          <a:bodyPr wrap="square" rtlCol="0">
            <a:spAutoFit/>
          </a:bodyPr>
          <a:lstStyle/>
          <a:p>
            <a:r>
              <a:rPr lang="en-US" dirty="0"/>
              <a:t>Genesis 24:58-60</a:t>
            </a:r>
          </a:p>
        </p:txBody>
      </p:sp>
      <p:sp>
        <p:nvSpPr>
          <p:cNvPr id="13" name="Rectangle 12"/>
          <p:cNvSpPr/>
          <p:nvPr/>
        </p:nvSpPr>
        <p:spPr>
          <a:xfrm>
            <a:off x="10840200" y="5643763"/>
            <a:ext cx="442750" cy="369332"/>
          </a:xfrm>
          <a:prstGeom prst="rect">
            <a:avLst/>
          </a:prstGeom>
        </p:spPr>
        <p:txBody>
          <a:bodyPr wrap="none">
            <a:spAutoFit/>
          </a:bodyPr>
          <a:lstStyle/>
          <a:p>
            <a:r>
              <a:rPr lang="en-US" b="0" i="0" dirty="0">
                <a:solidFill>
                  <a:schemeClr val="bg1"/>
                </a:solidFill>
                <a:effectLst/>
                <a:latin typeface="Calibri" panose="020F0502020204030204" pitchFamily="34" charset="0"/>
              </a:rPr>
              <a:t>(3)</a:t>
            </a:r>
            <a:endParaRPr lang="en-US" dirty="0">
              <a:solidFill>
                <a:schemeClr val="bg1"/>
              </a:solidFill>
            </a:endParaRPr>
          </a:p>
        </p:txBody>
      </p:sp>
      <p:grpSp>
        <p:nvGrpSpPr>
          <p:cNvPr id="11" name="Group 10"/>
          <p:cNvGrpSpPr/>
          <p:nvPr/>
        </p:nvGrpSpPr>
        <p:grpSpPr>
          <a:xfrm>
            <a:off x="185057" y="1015663"/>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34986" y="384805"/>
                <a:ext cx="457200" cy="2497726"/>
                <a:chOff x="533400" y="381000"/>
                <a:chExt cx="457200" cy="2497726"/>
              </a:xfrm>
            </p:grpSpPr>
            <p:sp>
              <p:nvSpPr>
                <p:cNvPr id="24" name="Oval 2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2714897" y="381000"/>
                <a:ext cx="457200" cy="2497726"/>
                <a:chOff x="2714897" y="457200"/>
                <a:chExt cx="457200" cy="2497726"/>
              </a:xfrm>
            </p:grpSpPr>
            <p:sp>
              <p:nvSpPr>
                <p:cNvPr id="20" name="Oval 1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07873" y="1090189"/>
              <a:ext cx="2371313" cy="1200329"/>
            </a:xfrm>
            <a:prstGeom prst="rect">
              <a:avLst/>
            </a:prstGeom>
          </p:spPr>
          <p:txBody>
            <a:bodyPr wrap="square">
              <a:spAutoFit/>
            </a:bodyPr>
            <a:lstStyle/>
            <a:p>
              <a:pPr algn="ctr"/>
              <a:r>
                <a:rPr lang="en-US" b="1" dirty="0"/>
                <a:t>The Lord will help us as we strive to enter into the covenant of eternal marriage</a:t>
              </a:r>
              <a:endParaRPr lang="en-US" i="1" dirty="0"/>
            </a:p>
          </p:txBody>
        </p:sp>
      </p:grpSp>
      <p:sp>
        <p:nvSpPr>
          <p:cNvPr id="3" name="Rectangle 2"/>
          <p:cNvSpPr/>
          <p:nvPr/>
        </p:nvSpPr>
        <p:spPr>
          <a:xfrm>
            <a:off x="4376058" y="2122447"/>
            <a:ext cx="5497826" cy="3108543"/>
          </a:xfrm>
          <a:prstGeom prst="rect">
            <a:avLst/>
          </a:prstGeom>
        </p:spPr>
        <p:txBody>
          <a:bodyPr wrap="square">
            <a:spAutoFit/>
          </a:bodyPr>
          <a:lstStyle/>
          <a:p>
            <a:r>
              <a:rPr lang="en-US" sz="2800" dirty="0">
                <a:latin typeface="Calibri" panose="020F0502020204030204" pitchFamily="34" charset="0"/>
              </a:rPr>
              <a:t>“If you hope to have an eternal companion who has certain spiritual qualities, then you must strive to develop those spiritual qualities in yourself. Then someone who has those qualities will be attracted to you” </a:t>
            </a:r>
            <a:r>
              <a:rPr lang="en-US" sz="2800" dirty="0"/>
              <a:t>(7)</a:t>
            </a:r>
          </a:p>
        </p:txBody>
      </p:sp>
      <p:pic>
        <p:nvPicPr>
          <p:cNvPr id="6146" name="Picture 2" descr="Elder David A. Bedn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3592" y="2644468"/>
            <a:ext cx="1493216" cy="199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13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1015663"/>
          </a:xfrm>
          <a:prstGeom prst="rect">
            <a:avLst/>
          </a:prstGeom>
          <a:noFill/>
        </p:spPr>
        <p:txBody>
          <a:bodyPr wrap="square" rtlCol="0">
            <a:spAutoFit/>
          </a:bodyPr>
          <a:lstStyle/>
          <a:p>
            <a:pPr algn="ctr"/>
            <a:r>
              <a:rPr lang="en-US" sz="6000" dirty="0">
                <a:latin typeface="Berlin Sans FB" panose="020E0602020502020306" pitchFamily="34" charset="0"/>
              </a:rPr>
              <a:t>The Eternal Marriage</a:t>
            </a:r>
          </a:p>
        </p:txBody>
      </p:sp>
      <p:sp>
        <p:nvSpPr>
          <p:cNvPr id="18" name="TextBox 17"/>
          <p:cNvSpPr txBox="1"/>
          <p:nvPr/>
        </p:nvSpPr>
        <p:spPr>
          <a:xfrm>
            <a:off x="-76200" y="6387116"/>
            <a:ext cx="2598247" cy="369332"/>
          </a:xfrm>
          <a:prstGeom prst="rect">
            <a:avLst/>
          </a:prstGeom>
          <a:noFill/>
        </p:spPr>
        <p:txBody>
          <a:bodyPr wrap="square" rtlCol="0">
            <a:spAutoFit/>
          </a:bodyPr>
          <a:lstStyle/>
          <a:p>
            <a:r>
              <a:rPr lang="en-US" dirty="0"/>
              <a:t>Genesis 24:61-67</a:t>
            </a:r>
          </a:p>
        </p:txBody>
      </p:sp>
      <p:sp>
        <p:nvSpPr>
          <p:cNvPr id="13" name="Rectangle 12"/>
          <p:cNvSpPr/>
          <p:nvPr/>
        </p:nvSpPr>
        <p:spPr>
          <a:xfrm>
            <a:off x="10840200" y="5643763"/>
            <a:ext cx="442750" cy="369332"/>
          </a:xfrm>
          <a:prstGeom prst="rect">
            <a:avLst/>
          </a:prstGeom>
        </p:spPr>
        <p:txBody>
          <a:bodyPr wrap="none">
            <a:spAutoFit/>
          </a:bodyPr>
          <a:lstStyle/>
          <a:p>
            <a:r>
              <a:rPr lang="en-US" b="0" i="0" dirty="0">
                <a:solidFill>
                  <a:schemeClr val="bg1"/>
                </a:solidFill>
                <a:effectLst/>
                <a:latin typeface="Calibri" panose="020F0502020204030204" pitchFamily="34" charset="0"/>
              </a:rPr>
              <a:t>(3)</a:t>
            </a:r>
            <a:endParaRPr lang="en-US" dirty="0">
              <a:solidFill>
                <a:schemeClr val="bg1"/>
              </a:solidFill>
            </a:endParaRPr>
          </a:p>
        </p:txBody>
      </p:sp>
      <p:sp>
        <p:nvSpPr>
          <p:cNvPr id="3" name="Rectangle 2"/>
          <p:cNvSpPr/>
          <p:nvPr/>
        </p:nvSpPr>
        <p:spPr>
          <a:xfrm>
            <a:off x="253790" y="1056484"/>
            <a:ext cx="4024095" cy="3693319"/>
          </a:xfrm>
          <a:prstGeom prst="rect">
            <a:avLst/>
          </a:prstGeom>
        </p:spPr>
        <p:txBody>
          <a:bodyPr wrap="square">
            <a:spAutoFit/>
          </a:bodyPr>
          <a:lstStyle/>
          <a:p>
            <a:pPr fontAlgn="base"/>
            <a:r>
              <a:rPr lang="en-US" dirty="0">
                <a:latin typeface="Calibri" panose="020F0502020204030204" pitchFamily="34" charset="0"/>
              </a:rPr>
              <a:t>“Now, there are those among you fine young members of the Church who might never marry. Although they are worthy in every way, they may never find someone to whom they will be sealed in the temple of the Lord in this life. …</a:t>
            </a:r>
          </a:p>
          <a:p>
            <a:pPr fontAlgn="base"/>
            <a:endParaRPr lang="en-US" dirty="0">
              <a:latin typeface="Calibri" panose="020F0502020204030204" pitchFamily="34" charset="0"/>
            </a:endParaRPr>
          </a:p>
          <a:p>
            <a:pPr fontAlgn="base"/>
            <a:endParaRPr lang="en-US" dirty="0">
              <a:latin typeface="Calibri" panose="020F0502020204030204" pitchFamily="34" charset="0"/>
            </a:endParaRPr>
          </a:p>
          <a:p>
            <a:pPr fontAlgn="base"/>
            <a:r>
              <a:rPr lang="en-US" dirty="0">
                <a:latin typeface="Calibri" panose="020F0502020204030204" pitchFamily="34" charset="0"/>
              </a:rPr>
              <a:t>“… I cannot tell you why one individual’s prayers are answered one way while someone else’s are answered differently. But this I can tell you: the righteous desires of your hearts will be fulfilled.</a:t>
            </a:r>
          </a:p>
        </p:txBody>
      </p:sp>
      <p:grpSp>
        <p:nvGrpSpPr>
          <p:cNvPr id="28" name="Group 131"/>
          <p:cNvGrpSpPr/>
          <p:nvPr/>
        </p:nvGrpSpPr>
        <p:grpSpPr>
          <a:xfrm>
            <a:off x="4191371" y="2228597"/>
            <a:ext cx="1600200" cy="3697623"/>
            <a:chOff x="5715000" y="1143000"/>
            <a:chExt cx="1978594" cy="4515889"/>
          </a:xfrm>
        </p:grpSpPr>
        <p:sp>
          <p:nvSpPr>
            <p:cNvPr id="29"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uble Wave 8"/>
            <p:cNvSpPr/>
            <p:nvPr/>
          </p:nvSpPr>
          <p:spPr>
            <a:xfrm rot="6254388">
              <a:off x="5877489" y="1624787"/>
              <a:ext cx="968254" cy="774047"/>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2"/>
            <p:cNvSpPr/>
            <p:nvPr/>
          </p:nvSpPr>
          <p:spPr>
            <a:xfrm rot="2980448">
              <a:off x="6218324" y="5049679"/>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788802">
              <a:off x="6734605" y="5054717"/>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2"/>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
            <p:cNvSpPr/>
            <p:nvPr/>
          </p:nvSpPr>
          <p:spPr>
            <a:xfrm>
              <a:off x="5715000" y="339709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4"/>
            <p:cNvSpPr/>
            <p:nvPr/>
          </p:nvSpPr>
          <p:spPr>
            <a:xfrm rot="20339459">
              <a:off x="6830592" y="2089476"/>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5"/>
            <p:cNvSpPr/>
            <p:nvPr/>
          </p:nvSpPr>
          <p:spPr>
            <a:xfrm rot="1327004">
              <a:off x="5928848" y="2241933"/>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6"/>
            <p:cNvSpPr/>
            <p:nvPr/>
          </p:nvSpPr>
          <p:spPr>
            <a:xfrm>
              <a:off x="6022731" y="2248545"/>
              <a:ext cx="1436077" cy="3250485"/>
            </a:xfrm>
            <a:prstGeom prst="trapezoid">
              <a:avLst>
                <a:gd name="adj" fmla="val 30618"/>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7"/>
            <p:cNvSpPr/>
            <p:nvPr/>
          </p:nvSpPr>
          <p:spPr>
            <a:xfrm rot="10800000">
              <a:off x="6535615" y="2248545"/>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172200" y="1143000"/>
              <a:ext cx="1143000" cy="13003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64"/>
            <p:cNvGrpSpPr/>
            <p:nvPr/>
          </p:nvGrpSpPr>
          <p:grpSpPr>
            <a:xfrm flipH="1">
              <a:off x="6248403" y="3604586"/>
              <a:ext cx="1230918" cy="1352981"/>
              <a:chOff x="7543805" y="3605661"/>
              <a:chExt cx="1066795" cy="1042539"/>
            </a:xfrm>
          </p:grpSpPr>
          <p:sp>
            <p:nvSpPr>
              <p:cNvPr id="76" name="Rounded Rectangle 75"/>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162"/>
              <p:cNvGrpSpPr/>
              <p:nvPr/>
            </p:nvGrpSpPr>
            <p:grpSpPr>
              <a:xfrm>
                <a:off x="7543805" y="3605661"/>
                <a:ext cx="418448" cy="1042539"/>
                <a:chOff x="6827799" y="4847065"/>
                <a:chExt cx="794795" cy="1996712"/>
              </a:xfrm>
              <a:solidFill>
                <a:srgbClr val="D98A33"/>
              </a:solidFill>
            </p:grpSpPr>
            <p:sp>
              <p:nvSpPr>
                <p:cNvPr id="78" name="Double Wave 77"/>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 name="Group 188"/>
            <p:cNvGrpSpPr/>
            <p:nvPr/>
          </p:nvGrpSpPr>
          <p:grpSpPr>
            <a:xfrm>
              <a:off x="6019800" y="5173301"/>
              <a:ext cx="1447800" cy="289560"/>
              <a:chOff x="2286000" y="6019800"/>
              <a:chExt cx="3048000" cy="609600"/>
            </a:xfrm>
          </p:grpSpPr>
          <p:grpSp>
            <p:nvGrpSpPr>
              <p:cNvPr id="61" name="Group 175"/>
              <p:cNvGrpSpPr/>
              <p:nvPr/>
            </p:nvGrpSpPr>
            <p:grpSpPr>
              <a:xfrm>
                <a:off x="2286000" y="6019800"/>
                <a:ext cx="609600" cy="609600"/>
                <a:chOff x="2286000" y="6019800"/>
                <a:chExt cx="609600" cy="609600"/>
              </a:xfrm>
            </p:grpSpPr>
            <p:sp>
              <p:nvSpPr>
                <p:cNvPr id="74" name="Quad Arrow Callout 7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ross 7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76"/>
              <p:cNvGrpSpPr/>
              <p:nvPr/>
            </p:nvGrpSpPr>
            <p:grpSpPr>
              <a:xfrm>
                <a:off x="2895600" y="6019800"/>
                <a:ext cx="609600" cy="609600"/>
                <a:chOff x="2286000" y="6019800"/>
                <a:chExt cx="609600" cy="609600"/>
              </a:xfrm>
            </p:grpSpPr>
            <p:sp>
              <p:nvSpPr>
                <p:cNvPr id="72" name="Quad Arrow Callout 7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ross 7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179"/>
              <p:cNvGrpSpPr/>
              <p:nvPr/>
            </p:nvGrpSpPr>
            <p:grpSpPr>
              <a:xfrm>
                <a:off x="3505200" y="6019800"/>
                <a:ext cx="609600" cy="609600"/>
                <a:chOff x="2286000" y="6019800"/>
                <a:chExt cx="609600" cy="609600"/>
              </a:xfrm>
            </p:grpSpPr>
            <p:sp>
              <p:nvSpPr>
                <p:cNvPr id="70" name="Quad Arrow Callout 6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ross 7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182"/>
              <p:cNvGrpSpPr/>
              <p:nvPr/>
            </p:nvGrpSpPr>
            <p:grpSpPr>
              <a:xfrm>
                <a:off x="4114800" y="6019800"/>
                <a:ext cx="609600" cy="609600"/>
                <a:chOff x="2286000" y="6019800"/>
                <a:chExt cx="609600" cy="609600"/>
              </a:xfrm>
            </p:grpSpPr>
            <p:sp>
              <p:nvSpPr>
                <p:cNvPr id="68" name="Quad Arrow Callout 6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ross 6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185"/>
              <p:cNvGrpSpPr/>
              <p:nvPr/>
            </p:nvGrpSpPr>
            <p:grpSpPr>
              <a:xfrm>
                <a:off x="4724400" y="6019800"/>
                <a:ext cx="609600" cy="609600"/>
                <a:chOff x="2286000" y="6019800"/>
                <a:chExt cx="609600" cy="609600"/>
              </a:xfrm>
            </p:grpSpPr>
            <p:sp>
              <p:nvSpPr>
                <p:cNvPr id="66" name="Quad Arrow Callout 6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ross 6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89"/>
            <p:cNvGrpSpPr/>
            <p:nvPr/>
          </p:nvGrpSpPr>
          <p:grpSpPr>
            <a:xfrm>
              <a:off x="6172200" y="1357767"/>
              <a:ext cx="1054396" cy="210879"/>
              <a:chOff x="2286000" y="6019800"/>
              <a:chExt cx="3048000" cy="609600"/>
            </a:xfrm>
          </p:grpSpPr>
          <p:grpSp>
            <p:nvGrpSpPr>
              <p:cNvPr id="46" name="Group 175"/>
              <p:cNvGrpSpPr/>
              <p:nvPr/>
            </p:nvGrpSpPr>
            <p:grpSpPr>
              <a:xfrm>
                <a:off x="2286000" y="6019800"/>
                <a:ext cx="609600" cy="609600"/>
                <a:chOff x="2286000" y="6019800"/>
                <a:chExt cx="609600" cy="609600"/>
              </a:xfrm>
            </p:grpSpPr>
            <p:sp>
              <p:nvSpPr>
                <p:cNvPr id="59" name="Quad Arrow Callout 5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ross 5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176"/>
              <p:cNvGrpSpPr/>
              <p:nvPr/>
            </p:nvGrpSpPr>
            <p:grpSpPr>
              <a:xfrm>
                <a:off x="2895600" y="6019800"/>
                <a:ext cx="609600" cy="609600"/>
                <a:chOff x="2286000" y="6019800"/>
                <a:chExt cx="609600" cy="609600"/>
              </a:xfrm>
            </p:grpSpPr>
            <p:sp>
              <p:nvSpPr>
                <p:cNvPr id="57" name="Quad Arrow Callout 5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ross 5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179"/>
              <p:cNvGrpSpPr/>
              <p:nvPr/>
            </p:nvGrpSpPr>
            <p:grpSpPr>
              <a:xfrm>
                <a:off x="3505200" y="6019800"/>
                <a:ext cx="609600" cy="609600"/>
                <a:chOff x="2286000" y="6019800"/>
                <a:chExt cx="609600" cy="609600"/>
              </a:xfrm>
            </p:grpSpPr>
            <p:sp>
              <p:nvSpPr>
                <p:cNvPr id="55" name="Quad Arrow Callout 5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ross 5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182"/>
              <p:cNvGrpSpPr/>
              <p:nvPr/>
            </p:nvGrpSpPr>
            <p:grpSpPr>
              <a:xfrm>
                <a:off x="4114800" y="6019800"/>
                <a:ext cx="609600" cy="609600"/>
                <a:chOff x="2286000" y="6019800"/>
                <a:chExt cx="609600" cy="609600"/>
              </a:xfrm>
            </p:grpSpPr>
            <p:sp>
              <p:nvSpPr>
                <p:cNvPr id="53" name="Quad Arrow Callout 5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ross 5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185"/>
              <p:cNvGrpSpPr/>
              <p:nvPr/>
            </p:nvGrpSpPr>
            <p:grpSpPr>
              <a:xfrm>
                <a:off x="4724400" y="6019800"/>
                <a:ext cx="609600" cy="609600"/>
                <a:chOff x="2286000" y="6019800"/>
                <a:chExt cx="609600" cy="609600"/>
              </a:xfrm>
            </p:grpSpPr>
            <p:sp>
              <p:nvSpPr>
                <p:cNvPr id="51" name="Quad Arrow Callout 5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ross 5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1" name="Group 181"/>
          <p:cNvGrpSpPr/>
          <p:nvPr/>
        </p:nvGrpSpPr>
        <p:grpSpPr>
          <a:xfrm>
            <a:off x="6067902" y="2592254"/>
            <a:ext cx="1422527" cy="3414177"/>
            <a:chOff x="560446" y="420466"/>
            <a:chExt cx="3360667" cy="5425343"/>
          </a:xfrm>
        </p:grpSpPr>
        <p:grpSp>
          <p:nvGrpSpPr>
            <p:cNvPr id="82" name="Group 173"/>
            <p:cNvGrpSpPr/>
            <p:nvPr/>
          </p:nvGrpSpPr>
          <p:grpSpPr>
            <a:xfrm>
              <a:off x="2133600" y="5105400"/>
              <a:ext cx="783670" cy="664209"/>
              <a:chOff x="3864530" y="5516614"/>
              <a:chExt cx="1031368" cy="874149"/>
            </a:xfrm>
          </p:grpSpPr>
          <p:sp>
            <p:nvSpPr>
              <p:cNvPr id="150" name="Oval 149"/>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177"/>
            <p:cNvGrpSpPr/>
            <p:nvPr/>
          </p:nvGrpSpPr>
          <p:grpSpPr>
            <a:xfrm flipH="1">
              <a:off x="1447800" y="5181600"/>
              <a:ext cx="783670" cy="664209"/>
              <a:chOff x="3864530" y="5516614"/>
              <a:chExt cx="1031368" cy="874149"/>
            </a:xfrm>
          </p:grpSpPr>
          <p:sp>
            <p:nvSpPr>
              <p:cNvPr id="147" name="Oval 146"/>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65"/>
            <p:cNvGrpSpPr/>
            <p:nvPr/>
          </p:nvGrpSpPr>
          <p:grpSpPr>
            <a:xfrm>
              <a:off x="560446" y="420466"/>
              <a:ext cx="3360667" cy="4965982"/>
              <a:chOff x="560446" y="420466"/>
              <a:chExt cx="3360667" cy="4965982"/>
            </a:xfrm>
          </p:grpSpPr>
          <p:sp>
            <p:nvSpPr>
              <p:cNvPr id="85" name="Rounded Rectangle 84"/>
              <p:cNvSpPr/>
              <p:nvPr/>
            </p:nvSpPr>
            <p:spPr>
              <a:xfrm>
                <a:off x="915926" y="1371598"/>
                <a:ext cx="2589271" cy="2362198"/>
              </a:xfrm>
              <a:prstGeom prst="roundRect">
                <a:avLst>
                  <a:gd name="adj" fmla="val 2659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2"/>
              <p:cNvSpPr/>
              <p:nvPr/>
            </p:nvSpPr>
            <p:spPr>
              <a:xfrm rot="3435232" flipH="1">
                <a:off x="2829629" y="3776238"/>
                <a:ext cx="702478" cy="77014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3"/>
              <p:cNvSpPr/>
              <p:nvPr/>
            </p:nvSpPr>
            <p:spPr>
              <a:xfrm rot="18164768">
                <a:off x="924630" y="3776238"/>
                <a:ext cx="702478" cy="77014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1380126" y="2998024"/>
                <a:ext cx="1648336" cy="2388424"/>
              </a:xfrm>
              <a:prstGeom prst="trapezoid">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0676161" flipH="1">
                <a:off x="2449995" y="2425936"/>
                <a:ext cx="917342" cy="1778506"/>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996339">
                <a:off x="1023509" y="2480168"/>
                <a:ext cx="976135" cy="1720839"/>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1380126" y="2717033"/>
                <a:ext cx="1648336" cy="2388424"/>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792210" y="2155051"/>
                <a:ext cx="824168" cy="84297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13"/>
              <p:cNvSpPr/>
              <p:nvPr/>
            </p:nvSpPr>
            <p:spPr>
              <a:xfrm>
                <a:off x="1174084" y="890591"/>
                <a:ext cx="2060420" cy="196693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 Diagonal Corner Rectangle 93"/>
              <p:cNvSpPr/>
              <p:nvPr/>
            </p:nvSpPr>
            <p:spPr>
              <a:xfrm rot="2884430">
                <a:off x="1884766" y="934073"/>
                <a:ext cx="1413218" cy="663465"/>
              </a:xfrm>
              <a:prstGeom prst="round2DiagRect">
                <a:avLst>
                  <a:gd name="adj1" fmla="val 50000"/>
                  <a:gd name="adj2" fmla="val 13374"/>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 Diagonal Corner Rectangle 94"/>
              <p:cNvSpPr/>
              <p:nvPr/>
            </p:nvSpPr>
            <p:spPr>
              <a:xfrm>
                <a:off x="1059145" y="762000"/>
                <a:ext cx="1455457" cy="990600"/>
              </a:xfrm>
              <a:prstGeom prst="round2DiagRect">
                <a:avLst>
                  <a:gd name="adj1" fmla="val 50000"/>
                  <a:gd name="adj2" fmla="val 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996339">
                <a:off x="560446" y="1055798"/>
                <a:ext cx="807082" cy="2403854"/>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20603661" flipH="1">
                <a:off x="3114031" y="1136672"/>
                <a:ext cx="807082" cy="2179705"/>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hord 97"/>
              <p:cNvSpPr/>
              <p:nvPr/>
            </p:nvSpPr>
            <p:spPr>
              <a:xfrm rot="11111887">
                <a:off x="906039" y="420466"/>
                <a:ext cx="2626723" cy="1616787"/>
              </a:xfrm>
              <a:prstGeom prst="chord">
                <a:avLst>
                  <a:gd name="adj1" fmla="val 243305"/>
                  <a:gd name="adj2" fmla="val 9993495"/>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ross 98"/>
              <p:cNvSpPr/>
              <p:nvPr/>
            </p:nvSpPr>
            <p:spPr>
              <a:xfrm>
                <a:off x="838200" y="914400"/>
                <a:ext cx="2667000" cy="533400"/>
              </a:xfrm>
              <a:prstGeom prst="plus">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119"/>
              <p:cNvGrpSpPr/>
              <p:nvPr/>
            </p:nvGrpSpPr>
            <p:grpSpPr>
              <a:xfrm>
                <a:off x="1219200" y="914400"/>
                <a:ext cx="1959303" cy="644577"/>
                <a:chOff x="3352800" y="5486400"/>
                <a:chExt cx="3386831" cy="838200"/>
              </a:xfrm>
            </p:grpSpPr>
            <p:grpSp>
              <p:nvGrpSpPr>
                <p:cNvPr id="135" name="Group 109"/>
                <p:cNvGrpSpPr/>
                <p:nvPr/>
              </p:nvGrpSpPr>
              <p:grpSpPr>
                <a:xfrm>
                  <a:off x="3352800" y="5486400"/>
                  <a:ext cx="914400" cy="838200"/>
                  <a:chOff x="3352800" y="5486400"/>
                  <a:chExt cx="914400" cy="838200"/>
                </a:xfrm>
              </p:grpSpPr>
              <p:sp>
                <p:nvSpPr>
                  <p:cNvPr id="145" name="Quad Arrow 144"/>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10"/>
                <p:cNvGrpSpPr/>
                <p:nvPr/>
              </p:nvGrpSpPr>
              <p:grpSpPr>
                <a:xfrm>
                  <a:off x="4191000" y="5486400"/>
                  <a:ext cx="914400" cy="838200"/>
                  <a:chOff x="3352800" y="5486400"/>
                  <a:chExt cx="914400" cy="838200"/>
                </a:xfrm>
              </p:grpSpPr>
              <p:sp>
                <p:nvSpPr>
                  <p:cNvPr id="143" name="Quad Arrow 142"/>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13"/>
                <p:cNvGrpSpPr/>
                <p:nvPr/>
              </p:nvGrpSpPr>
              <p:grpSpPr>
                <a:xfrm>
                  <a:off x="5029200" y="5486400"/>
                  <a:ext cx="914400" cy="838200"/>
                  <a:chOff x="3352800" y="5486400"/>
                  <a:chExt cx="914400" cy="838200"/>
                </a:xfrm>
              </p:grpSpPr>
              <p:sp>
                <p:nvSpPr>
                  <p:cNvPr id="141" name="Quad Arrow 140"/>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16"/>
                <p:cNvGrpSpPr/>
                <p:nvPr/>
              </p:nvGrpSpPr>
              <p:grpSpPr>
                <a:xfrm>
                  <a:off x="5825231" y="5486400"/>
                  <a:ext cx="914400" cy="838200"/>
                  <a:chOff x="3310631" y="5486400"/>
                  <a:chExt cx="914400" cy="838200"/>
                </a:xfrm>
              </p:grpSpPr>
              <p:sp>
                <p:nvSpPr>
                  <p:cNvPr id="139" name="Quad Arrow 138"/>
                  <p:cNvSpPr/>
                  <p:nvPr/>
                </p:nvSpPr>
                <p:spPr>
                  <a:xfrm>
                    <a:off x="3310631"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34"/>
              <p:cNvGrpSpPr/>
              <p:nvPr/>
            </p:nvGrpSpPr>
            <p:grpSpPr>
              <a:xfrm rot="17163614">
                <a:off x="297833" y="3730952"/>
                <a:ext cx="2514600" cy="609600"/>
                <a:chOff x="3124200" y="5715000"/>
                <a:chExt cx="2514600" cy="609600"/>
              </a:xfrm>
            </p:grpSpPr>
            <p:sp>
              <p:nvSpPr>
                <p:cNvPr id="120" name="Rounded Rectangle 119"/>
                <p:cNvSpPr/>
                <p:nvPr/>
              </p:nvSpPr>
              <p:spPr>
                <a:xfrm>
                  <a:off x="3124200" y="5715000"/>
                  <a:ext cx="2514600" cy="6096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3200400" y="5715000"/>
                  <a:ext cx="2362200" cy="609599"/>
                  <a:chOff x="3352800" y="5486400"/>
                  <a:chExt cx="3429000" cy="838200"/>
                </a:xfrm>
              </p:grpSpPr>
              <p:grpSp>
                <p:nvGrpSpPr>
                  <p:cNvPr id="122" name="Group 109"/>
                  <p:cNvGrpSpPr/>
                  <p:nvPr/>
                </p:nvGrpSpPr>
                <p:grpSpPr>
                  <a:xfrm>
                    <a:off x="3352800" y="5486400"/>
                    <a:ext cx="914400" cy="838200"/>
                    <a:chOff x="3352800" y="5486400"/>
                    <a:chExt cx="914400" cy="838200"/>
                  </a:xfrm>
                </p:grpSpPr>
                <p:sp>
                  <p:nvSpPr>
                    <p:cNvPr id="133" name="Quad Arrow 132"/>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10"/>
                  <p:cNvGrpSpPr/>
                  <p:nvPr/>
                </p:nvGrpSpPr>
                <p:grpSpPr>
                  <a:xfrm>
                    <a:off x="4191000" y="5486400"/>
                    <a:ext cx="914400" cy="838200"/>
                    <a:chOff x="3352800" y="5486400"/>
                    <a:chExt cx="914400" cy="838200"/>
                  </a:xfrm>
                </p:grpSpPr>
                <p:sp>
                  <p:nvSpPr>
                    <p:cNvPr id="131" name="Quad Arrow 130"/>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13"/>
                  <p:cNvGrpSpPr/>
                  <p:nvPr/>
                </p:nvGrpSpPr>
                <p:grpSpPr>
                  <a:xfrm>
                    <a:off x="5029200" y="5486400"/>
                    <a:ext cx="914400" cy="838200"/>
                    <a:chOff x="3352800" y="5486400"/>
                    <a:chExt cx="914400" cy="838200"/>
                  </a:xfrm>
                </p:grpSpPr>
                <p:sp>
                  <p:nvSpPr>
                    <p:cNvPr id="128" name="Quad Arrow 127"/>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16"/>
                  <p:cNvGrpSpPr/>
                  <p:nvPr/>
                </p:nvGrpSpPr>
                <p:grpSpPr>
                  <a:xfrm>
                    <a:off x="5867400" y="5486400"/>
                    <a:ext cx="914400" cy="838200"/>
                    <a:chOff x="3352800" y="5486400"/>
                    <a:chExt cx="914400" cy="838200"/>
                  </a:xfrm>
                </p:grpSpPr>
                <p:sp>
                  <p:nvSpPr>
                    <p:cNvPr id="126" name="Quad Arrow 125"/>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2" name="Group 135"/>
              <p:cNvGrpSpPr/>
              <p:nvPr/>
            </p:nvGrpSpPr>
            <p:grpSpPr>
              <a:xfrm rot="4436386" flipH="1">
                <a:off x="1593233" y="3730952"/>
                <a:ext cx="2514600" cy="609600"/>
                <a:chOff x="3124200" y="5715000"/>
                <a:chExt cx="2514600" cy="609600"/>
              </a:xfrm>
            </p:grpSpPr>
            <p:sp>
              <p:nvSpPr>
                <p:cNvPr id="106" name="Rounded Rectangle 105"/>
                <p:cNvSpPr/>
                <p:nvPr/>
              </p:nvSpPr>
              <p:spPr>
                <a:xfrm>
                  <a:off x="3124200" y="5715000"/>
                  <a:ext cx="2514600" cy="6096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20"/>
                <p:cNvGrpSpPr/>
                <p:nvPr/>
              </p:nvGrpSpPr>
              <p:grpSpPr>
                <a:xfrm>
                  <a:off x="3200400" y="5715000"/>
                  <a:ext cx="2362200" cy="609599"/>
                  <a:chOff x="3352800" y="5486400"/>
                  <a:chExt cx="3429000" cy="838200"/>
                </a:xfrm>
              </p:grpSpPr>
              <p:grpSp>
                <p:nvGrpSpPr>
                  <p:cNvPr id="108" name="Group 109"/>
                  <p:cNvGrpSpPr/>
                  <p:nvPr/>
                </p:nvGrpSpPr>
                <p:grpSpPr>
                  <a:xfrm>
                    <a:off x="3352800" y="5486400"/>
                    <a:ext cx="914400" cy="838200"/>
                    <a:chOff x="3352800" y="5486400"/>
                    <a:chExt cx="914400" cy="838200"/>
                  </a:xfrm>
                </p:grpSpPr>
                <p:sp>
                  <p:nvSpPr>
                    <p:cNvPr id="118" name="Quad Arrow 117"/>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10"/>
                  <p:cNvGrpSpPr/>
                  <p:nvPr/>
                </p:nvGrpSpPr>
                <p:grpSpPr>
                  <a:xfrm>
                    <a:off x="4191000" y="5486400"/>
                    <a:ext cx="914400" cy="838200"/>
                    <a:chOff x="3352800" y="5486400"/>
                    <a:chExt cx="914400" cy="838200"/>
                  </a:xfrm>
                </p:grpSpPr>
                <p:sp>
                  <p:nvSpPr>
                    <p:cNvPr id="116" name="Quad Arrow 115"/>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13"/>
                  <p:cNvGrpSpPr/>
                  <p:nvPr/>
                </p:nvGrpSpPr>
                <p:grpSpPr>
                  <a:xfrm>
                    <a:off x="5029200" y="5486400"/>
                    <a:ext cx="914400" cy="838200"/>
                    <a:chOff x="3352800" y="5486400"/>
                    <a:chExt cx="914400" cy="838200"/>
                  </a:xfrm>
                </p:grpSpPr>
                <p:sp>
                  <p:nvSpPr>
                    <p:cNvPr id="114" name="Quad Arrow 113"/>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6"/>
                  <p:cNvGrpSpPr/>
                  <p:nvPr/>
                </p:nvGrpSpPr>
                <p:grpSpPr>
                  <a:xfrm>
                    <a:off x="5867400" y="5486400"/>
                    <a:ext cx="914400" cy="838200"/>
                    <a:chOff x="3352800" y="5486400"/>
                    <a:chExt cx="914400" cy="838200"/>
                  </a:xfrm>
                </p:grpSpPr>
                <p:sp>
                  <p:nvSpPr>
                    <p:cNvPr id="112" name="Quad Arrow 111"/>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3" name="Group 116"/>
              <p:cNvGrpSpPr/>
              <p:nvPr/>
            </p:nvGrpSpPr>
            <p:grpSpPr>
              <a:xfrm rot="16200000">
                <a:off x="1877856" y="3532344"/>
                <a:ext cx="685800" cy="631512"/>
                <a:chOff x="3352800" y="5486400"/>
                <a:chExt cx="914400" cy="838200"/>
              </a:xfrm>
            </p:grpSpPr>
            <p:sp>
              <p:nvSpPr>
                <p:cNvPr id="104" name="Quad Arrow 103"/>
                <p:cNvSpPr/>
                <p:nvPr/>
              </p:nvSpPr>
              <p:spPr>
                <a:xfrm>
                  <a:off x="3352800" y="5486400"/>
                  <a:ext cx="914400" cy="838200"/>
                </a:xfrm>
                <a:prstGeom prst="quadArrow">
                  <a:avLst>
                    <a:gd name="adj1" fmla="val 6255"/>
                    <a:gd name="adj2" fmla="val 22500"/>
                    <a:gd name="adj3" fmla="val 22500"/>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3670091" y="5738734"/>
                  <a:ext cx="304800"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Rectangle 1"/>
          <p:cNvSpPr/>
          <p:nvPr/>
        </p:nvSpPr>
        <p:spPr>
          <a:xfrm>
            <a:off x="7862622" y="1571782"/>
            <a:ext cx="3904805" cy="2862322"/>
          </a:xfrm>
          <a:prstGeom prst="rect">
            <a:avLst/>
          </a:prstGeom>
        </p:spPr>
        <p:txBody>
          <a:bodyPr wrap="square">
            <a:spAutoFit/>
          </a:bodyPr>
          <a:lstStyle/>
          <a:p>
            <a:r>
              <a:rPr lang="en-US" dirty="0">
                <a:solidFill>
                  <a:srgbClr val="333333"/>
                </a:solidFill>
                <a:latin typeface="Calibri" panose="020F0502020204030204" pitchFamily="34" charset="0"/>
              </a:rPr>
              <a:t>“… The brief span of this life is nothing in comparison with eternity. And if only we can hope and exercise faith and joyfully endure to the end …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there, in that great heavenly future, we will have the fulfillment of the righteous desires of our hearts and so very much more that we can scarcely comprehend now” (9)</a:t>
            </a:r>
            <a:endParaRPr lang="en-US" dirty="0"/>
          </a:p>
        </p:txBody>
      </p:sp>
      <p:pic>
        <p:nvPicPr>
          <p:cNvPr id="10242" name="Picture 2" descr="President Dieter F. Uchtdo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2432" y="180741"/>
            <a:ext cx="1076325" cy="1428750"/>
          </a:xfrm>
          <a:prstGeom prst="rect">
            <a:avLst/>
          </a:prstGeom>
          <a:noFill/>
          <a:extLst>
            <a:ext uri="{909E8E84-426E-40DD-AFC4-6F175D3DCCD1}">
              <a14:hiddenFill xmlns:a14="http://schemas.microsoft.com/office/drawing/2010/main">
                <a:solidFill>
                  <a:srgbClr val="FFFFFF"/>
                </a:solidFill>
              </a14:hiddenFill>
            </a:ext>
          </a:extLst>
        </p:spPr>
      </p:pic>
      <p:grpSp>
        <p:nvGrpSpPr>
          <p:cNvPr id="153" name="Group 152">
            <a:extLst>
              <a:ext uri="{FF2B5EF4-FFF2-40B4-BE49-F238E27FC236}">
                <a16:creationId xmlns:a16="http://schemas.microsoft.com/office/drawing/2014/main" id="{25C5FCE2-B79E-4DC8-8ED6-908218FD54F7}"/>
              </a:ext>
            </a:extLst>
          </p:cNvPr>
          <p:cNvGrpSpPr/>
          <p:nvPr/>
        </p:nvGrpSpPr>
        <p:grpSpPr>
          <a:xfrm>
            <a:off x="8573441" y="4658780"/>
            <a:ext cx="2969608" cy="2119379"/>
            <a:chOff x="228600" y="381000"/>
            <a:chExt cx="3505068" cy="2501531"/>
          </a:xfrm>
        </p:grpSpPr>
        <p:grpSp>
          <p:nvGrpSpPr>
            <p:cNvPr id="154" name="Group 153">
              <a:extLst>
                <a:ext uri="{FF2B5EF4-FFF2-40B4-BE49-F238E27FC236}">
                  <a16:creationId xmlns:a16="http://schemas.microsoft.com/office/drawing/2014/main" id="{6EB2C94F-E22F-40FC-877B-722387F4161C}"/>
                </a:ext>
              </a:extLst>
            </p:cNvPr>
            <p:cNvGrpSpPr/>
            <p:nvPr/>
          </p:nvGrpSpPr>
          <p:grpSpPr>
            <a:xfrm>
              <a:off x="228600" y="381000"/>
              <a:ext cx="3505068" cy="2501531"/>
              <a:chOff x="534986" y="381000"/>
              <a:chExt cx="2637111" cy="2501531"/>
            </a:xfrm>
          </p:grpSpPr>
          <p:sp>
            <p:nvSpPr>
              <p:cNvPr id="156" name="Rectangle 155">
                <a:extLst>
                  <a:ext uri="{FF2B5EF4-FFF2-40B4-BE49-F238E27FC236}">
                    <a16:creationId xmlns:a16="http://schemas.microsoft.com/office/drawing/2014/main" id="{C22B09BA-C5F5-4025-9716-E906BCF48B2E}"/>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61D4BDA8-5619-409F-8672-CE84CBAA1FAE}"/>
                  </a:ext>
                </a:extLst>
              </p:cNvPr>
              <p:cNvGrpSpPr/>
              <p:nvPr/>
            </p:nvGrpSpPr>
            <p:grpSpPr>
              <a:xfrm>
                <a:off x="534986" y="384805"/>
                <a:ext cx="457200" cy="2497726"/>
                <a:chOff x="533400" y="381000"/>
                <a:chExt cx="457200" cy="2497726"/>
              </a:xfrm>
            </p:grpSpPr>
            <p:sp>
              <p:nvSpPr>
                <p:cNvPr id="163" name="Oval 162">
                  <a:extLst>
                    <a:ext uri="{FF2B5EF4-FFF2-40B4-BE49-F238E27FC236}">
                      <a16:creationId xmlns:a16="http://schemas.microsoft.com/office/drawing/2014/main" id="{F8209B4F-31BC-4591-851B-D120D85C1D54}"/>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ounded Rectangle 24">
                  <a:extLst>
                    <a:ext uri="{FF2B5EF4-FFF2-40B4-BE49-F238E27FC236}">
                      <a16:creationId xmlns:a16="http://schemas.microsoft.com/office/drawing/2014/main" id="{DB6746DD-DBC2-4C6A-BB3B-18FD24CA2B5E}"/>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4270B094-A2F9-4489-BD63-D49F9167DED0}"/>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E0A436A0-F2A1-4030-A20D-0174FE331E38}"/>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a:extLst>
                  <a:ext uri="{FF2B5EF4-FFF2-40B4-BE49-F238E27FC236}">
                    <a16:creationId xmlns:a16="http://schemas.microsoft.com/office/drawing/2014/main" id="{18F1EC5A-0CEB-4CF1-8E49-54EFC4C9204F}"/>
                  </a:ext>
                </a:extLst>
              </p:cNvPr>
              <p:cNvGrpSpPr/>
              <p:nvPr/>
            </p:nvGrpSpPr>
            <p:grpSpPr>
              <a:xfrm>
                <a:off x="2714897" y="381000"/>
                <a:ext cx="457200" cy="2497726"/>
                <a:chOff x="2714897" y="457200"/>
                <a:chExt cx="457200" cy="2497726"/>
              </a:xfrm>
            </p:grpSpPr>
            <p:sp>
              <p:nvSpPr>
                <p:cNvPr id="159" name="Oval 158">
                  <a:extLst>
                    <a:ext uri="{FF2B5EF4-FFF2-40B4-BE49-F238E27FC236}">
                      <a16:creationId xmlns:a16="http://schemas.microsoft.com/office/drawing/2014/main" id="{06F86A45-C959-462C-94F1-FC49E13C0482}"/>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20">
                  <a:extLst>
                    <a:ext uri="{FF2B5EF4-FFF2-40B4-BE49-F238E27FC236}">
                      <a16:creationId xmlns:a16="http://schemas.microsoft.com/office/drawing/2014/main" id="{6627372B-2817-481E-9C11-11AF11EF5E3B}"/>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6249521B-824D-4764-80B3-1DA3C2678328}"/>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D3743B67-37FA-4ED8-A6EB-E4CC8182400A}"/>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5" name="Rectangle 154">
              <a:extLst>
                <a:ext uri="{FF2B5EF4-FFF2-40B4-BE49-F238E27FC236}">
                  <a16:creationId xmlns:a16="http://schemas.microsoft.com/office/drawing/2014/main" id="{4DB7FF45-4A8B-4AD4-8A75-29ED3FB32226}"/>
                </a:ext>
              </a:extLst>
            </p:cNvPr>
            <p:cNvSpPr/>
            <p:nvPr/>
          </p:nvSpPr>
          <p:spPr>
            <a:xfrm>
              <a:off x="812912" y="967740"/>
              <a:ext cx="2371313" cy="1271455"/>
            </a:xfrm>
            <a:prstGeom prst="rect">
              <a:avLst/>
            </a:prstGeom>
          </p:spPr>
          <p:txBody>
            <a:bodyPr wrap="square">
              <a:spAutoFit/>
            </a:bodyPr>
            <a:lstStyle/>
            <a:p>
              <a:pPr algn="ctr"/>
              <a:r>
                <a:rPr lang="en-US" sz="1600" b="1" dirty="0"/>
                <a:t>It is worth great effort and sacrifice to obtain the blessings of eternal marriage</a:t>
              </a:r>
              <a:endParaRPr lang="en-US" sz="1600" i="1" dirty="0"/>
            </a:p>
          </p:txBody>
        </p:sp>
      </p:grpSp>
    </p:spTree>
    <p:extLst>
      <p:ext uri="{BB962C8B-B14F-4D97-AF65-F5344CB8AC3E}">
        <p14:creationId xmlns:p14="http://schemas.microsoft.com/office/powerpoint/2010/main" val="6552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barn(outVertical)">
                                      <p:cBhvr>
                                        <p:cTn id="19"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3C0BA-849E-160C-D020-56807E816405}"/>
            </a:ext>
          </a:extLst>
        </p:cNvPr>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a:extLst>
              <a:ext uri="{FF2B5EF4-FFF2-40B4-BE49-F238E27FC236}">
                <a16:creationId xmlns:a16="http://schemas.microsoft.com/office/drawing/2014/main" id="{E156756E-0CBB-25B0-F5BC-1A13EB123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15EF84-78EF-F6AE-037E-FC57ADD40F84}"/>
              </a:ext>
            </a:extLst>
          </p:cNvPr>
          <p:cNvSpPr txBox="1"/>
          <p:nvPr/>
        </p:nvSpPr>
        <p:spPr>
          <a:xfrm>
            <a:off x="944763" y="1707202"/>
            <a:ext cx="6042434" cy="3046988"/>
          </a:xfrm>
          <a:prstGeom prst="rect">
            <a:avLst/>
          </a:prstGeom>
          <a:noFill/>
        </p:spPr>
        <p:txBody>
          <a:bodyPr wrap="square">
            <a:spAutoFit/>
          </a:bodyPr>
          <a:lstStyle/>
          <a:p>
            <a:pPr fontAlgn="base"/>
            <a:r>
              <a:rPr lang="en-US" sz="2400" dirty="0"/>
              <a:t>Why is eternal marriage important?</a:t>
            </a:r>
          </a:p>
          <a:p>
            <a:pPr fontAlgn="base"/>
            <a:endParaRPr lang="en-US" sz="2400" dirty="0"/>
          </a:p>
          <a:p>
            <a:pPr fontAlgn="base"/>
            <a:r>
              <a:rPr lang="en-US" sz="2400" dirty="0"/>
              <a:t>What blessings can I obtain by being married in the temple and then striving to honor those covenants?</a:t>
            </a:r>
          </a:p>
          <a:p>
            <a:pPr fontAlgn="base"/>
            <a:endParaRPr lang="en-US" sz="2400" dirty="0"/>
          </a:p>
          <a:p>
            <a:pPr fontAlgn="base"/>
            <a:r>
              <a:rPr lang="en-US" sz="2400" dirty="0"/>
              <a:t>How can the Lord help me someday obtain the blessings of eternal marriage?</a:t>
            </a:r>
          </a:p>
        </p:txBody>
      </p:sp>
      <p:pic>
        <p:nvPicPr>
          <p:cNvPr id="3" name="Picture 2" descr="http://www.uni.edu/becker/anImated%20question%20mark%20.gif">
            <a:extLst>
              <a:ext uri="{FF2B5EF4-FFF2-40B4-BE49-F238E27FC236}">
                <a16:creationId xmlns:a16="http://schemas.microsoft.com/office/drawing/2014/main" id="{D4254B36-32BF-7FCA-9476-58210A90965E}"/>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8536" y="1905506"/>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6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myfatherscastle.com/media/catalog/product/cache/1/small_image/9df78eab33525d08d6e5fb8d27136e95/s/t/stencilfloralwhiteonstone.jpg">
            <a:extLst>
              <a:ext uri="{FF2B5EF4-FFF2-40B4-BE49-F238E27FC236}">
                <a16:creationId xmlns:a16="http://schemas.microsoft.com/office/drawing/2014/main" id="{ED673D25-B65D-4F43-8D00-F8F70834B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8">
            <a:extLst>
              <a:ext uri="{FF2B5EF4-FFF2-40B4-BE49-F238E27FC236}">
                <a16:creationId xmlns:a16="http://schemas.microsoft.com/office/drawing/2014/main" id="{2902D202-BC8E-47C2-98E4-5B45EBFC0941}"/>
              </a:ext>
            </a:extLst>
          </p:cNvPr>
          <p:cNvGrpSpPr/>
          <p:nvPr/>
        </p:nvGrpSpPr>
        <p:grpSpPr>
          <a:xfrm>
            <a:off x="539791" y="385775"/>
            <a:ext cx="11504596" cy="5924350"/>
            <a:chOff x="965200" y="2286000"/>
            <a:chExt cx="7302500" cy="2743200"/>
          </a:xfrm>
        </p:grpSpPr>
        <p:sp>
          <p:nvSpPr>
            <p:cNvPr id="4" name="Rectangle 3">
              <a:extLst>
                <a:ext uri="{FF2B5EF4-FFF2-40B4-BE49-F238E27FC236}">
                  <a16:creationId xmlns:a16="http://schemas.microsoft.com/office/drawing/2014/main" id="{5B9BC515-2055-4D5B-A72B-D887354ED32F}"/>
                </a:ext>
              </a:extLst>
            </p:cNvPr>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A98DF69-7A92-4342-98A9-965692F91821}"/>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026EB98-C5B0-4BCF-9C70-93305ED582E5}"/>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F748F0-91C7-43B1-9044-60473F237F42}"/>
                </a:ext>
              </a:extLst>
            </p:cNvPr>
            <p:cNvCxnSpPr>
              <a:stCxn id="5" idx="1"/>
              <a:endCxn id="5"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AE4C3A1-7081-4178-A488-9EB835B5D240}"/>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3AE9734A-E2BF-4577-9BC4-770BF551086E}"/>
              </a:ext>
            </a:extLst>
          </p:cNvPr>
          <p:cNvSpPr txBox="1"/>
          <p:nvPr/>
        </p:nvSpPr>
        <p:spPr>
          <a:xfrm>
            <a:off x="794075" y="1545226"/>
            <a:ext cx="5224137" cy="646331"/>
          </a:xfrm>
          <a:prstGeom prst="rect">
            <a:avLst/>
          </a:prstGeom>
          <a:noFill/>
        </p:spPr>
        <p:txBody>
          <a:bodyPr wrap="square" rtlCol="0">
            <a:spAutoFit/>
          </a:bodyPr>
          <a:lstStyle/>
          <a:p>
            <a:pPr fontAlgn="base"/>
            <a:r>
              <a:rPr lang="en-US" sz="3600" i="1" dirty="0">
                <a:solidFill>
                  <a:schemeClr val="bg1"/>
                </a:solidFill>
                <a:latin typeface="Calibri" panose="020F0502020204030204" pitchFamily="34" charset="0"/>
              </a:rPr>
              <a:t>we will serve the Lord</a:t>
            </a:r>
            <a:endParaRPr lang="en-US" sz="3600" dirty="0">
              <a:solidFill>
                <a:schemeClr val="bg1"/>
              </a:solidFill>
              <a:latin typeface="Calibri" panose="020F0502020204030204" pitchFamily="34" charset="0"/>
            </a:endParaRPr>
          </a:p>
        </p:txBody>
      </p:sp>
      <p:sp>
        <p:nvSpPr>
          <p:cNvPr id="10" name="TextBox 9">
            <a:extLst>
              <a:ext uri="{FF2B5EF4-FFF2-40B4-BE49-F238E27FC236}">
                <a16:creationId xmlns:a16="http://schemas.microsoft.com/office/drawing/2014/main" id="{AAD9B6A7-B073-4E13-A90D-F5BA70AC4DAB}"/>
              </a:ext>
            </a:extLst>
          </p:cNvPr>
          <p:cNvSpPr txBox="1"/>
          <p:nvPr/>
        </p:nvSpPr>
        <p:spPr>
          <a:xfrm>
            <a:off x="6020233" y="3167115"/>
            <a:ext cx="6186664" cy="646331"/>
          </a:xfrm>
          <a:prstGeom prst="rect">
            <a:avLst/>
          </a:prstGeom>
          <a:noFill/>
        </p:spPr>
        <p:txBody>
          <a:bodyPr wrap="square" rtlCol="0">
            <a:spAutoFit/>
          </a:bodyPr>
          <a:lstStyle/>
          <a:p>
            <a:pPr fontAlgn="base"/>
            <a:r>
              <a:rPr lang="en-US" sz="3600" i="1" dirty="0">
                <a:solidFill>
                  <a:schemeClr val="bg1"/>
                </a:solidFill>
                <a:latin typeface="Calibri" panose="020F0502020204030204" pitchFamily="34" charset="0"/>
              </a:rPr>
              <a:t>but as for me and my house</a:t>
            </a:r>
            <a:endParaRPr lang="en-US" sz="3600" dirty="0">
              <a:solidFill>
                <a:schemeClr val="bg1"/>
              </a:solidFill>
              <a:latin typeface="Calibri" panose="020F0502020204030204" pitchFamily="34" charset="0"/>
            </a:endParaRPr>
          </a:p>
        </p:txBody>
      </p:sp>
      <p:sp>
        <p:nvSpPr>
          <p:cNvPr id="11" name="TextBox 10">
            <a:extLst>
              <a:ext uri="{FF2B5EF4-FFF2-40B4-BE49-F238E27FC236}">
                <a16:creationId xmlns:a16="http://schemas.microsoft.com/office/drawing/2014/main" id="{A044503D-7EEA-4B11-8516-90093A06D8E7}"/>
              </a:ext>
            </a:extLst>
          </p:cNvPr>
          <p:cNvSpPr txBox="1"/>
          <p:nvPr/>
        </p:nvSpPr>
        <p:spPr>
          <a:xfrm>
            <a:off x="6390347" y="1472221"/>
            <a:ext cx="4524702" cy="646331"/>
          </a:xfrm>
          <a:prstGeom prst="rect">
            <a:avLst/>
          </a:prstGeom>
          <a:noFill/>
        </p:spPr>
        <p:txBody>
          <a:bodyPr wrap="square" rtlCol="0">
            <a:spAutoFit/>
          </a:bodyPr>
          <a:lstStyle/>
          <a:p>
            <a:pPr fontAlgn="base"/>
            <a:r>
              <a:rPr lang="en-US" sz="3600" i="1" dirty="0">
                <a:solidFill>
                  <a:schemeClr val="bg1"/>
                </a:solidFill>
                <a:latin typeface="Calibri" panose="020F0502020204030204" pitchFamily="34" charset="0"/>
              </a:rPr>
              <a:t>Choose you this day</a:t>
            </a:r>
            <a:endParaRPr lang="en-US" sz="3600" dirty="0">
              <a:solidFill>
                <a:schemeClr val="bg1"/>
              </a:solidFill>
              <a:latin typeface="Calibri" panose="020F0502020204030204" pitchFamily="34" charset="0"/>
            </a:endParaRPr>
          </a:p>
        </p:txBody>
      </p:sp>
      <p:sp>
        <p:nvSpPr>
          <p:cNvPr id="12" name="TextBox 11">
            <a:extLst>
              <a:ext uri="{FF2B5EF4-FFF2-40B4-BE49-F238E27FC236}">
                <a16:creationId xmlns:a16="http://schemas.microsoft.com/office/drawing/2014/main" id="{B4368861-DBF8-4ED3-8469-DA62C26EFCBC}"/>
              </a:ext>
            </a:extLst>
          </p:cNvPr>
          <p:cNvSpPr txBox="1"/>
          <p:nvPr/>
        </p:nvSpPr>
        <p:spPr>
          <a:xfrm>
            <a:off x="833386" y="2962962"/>
            <a:ext cx="4272840" cy="646331"/>
          </a:xfrm>
          <a:prstGeom prst="rect">
            <a:avLst/>
          </a:prstGeom>
          <a:noFill/>
        </p:spPr>
        <p:txBody>
          <a:bodyPr wrap="square" rtlCol="0">
            <a:spAutoFit/>
          </a:bodyPr>
          <a:lstStyle/>
          <a:p>
            <a:pPr fontAlgn="base"/>
            <a:r>
              <a:rPr lang="en-US" sz="3600" i="1" dirty="0">
                <a:solidFill>
                  <a:schemeClr val="bg1"/>
                </a:solidFill>
                <a:latin typeface="Calibri" panose="020F0502020204030204" pitchFamily="34" charset="0"/>
              </a:rPr>
              <a:t>whom ye will serve</a:t>
            </a:r>
            <a:endParaRPr lang="en-US" sz="3600" dirty="0">
              <a:solidFill>
                <a:schemeClr val="bg1"/>
              </a:solidFill>
              <a:latin typeface="Calibri" panose="020F0502020204030204" pitchFamily="34" charset="0"/>
            </a:endParaRPr>
          </a:p>
        </p:txBody>
      </p:sp>
      <p:sp>
        <p:nvSpPr>
          <p:cNvPr id="13" name="TextBox 12">
            <a:extLst>
              <a:ext uri="{FF2B5EF4-FFF2-40B4-BE49-F238E27FC236}">
                <a16:creationId xmlns:a16="http://schemas.microsoft.com/office/drawing/2014/main" id="{65D7237E-1AE9-4D4F-A3C3-A433E5543A28}"/>
              </a:ext>
            </a:extLst>
          </p:cNvPr>
          <p:cNvSpPr txBox="1"/>
          <p:nvPr/>
        </p:nvSpPr>
        <p:spPr>
          <a:xfrm>
            <a:off x="2819410" y="547875"/>
            <a:ext cx="6476980" cy="646331"/>
          </a:xfrm>
          <a:prstGeom prst="rect">
            <a:avLst/>
          </a:prstGeom>
          <a:noFill/>
        </p:spPr>
        <p:txBody>
          <a:bodyPr wrap="square" rtlCol="0">
            <a:spAutoFit/>
          </a:bodyPr>
          <a:lstStyle/>
          <a:p>
            <a:pPr algn="ctr" fontAlgn="base"/>
            <a:r>
              <a:rPr lang="en-US" sz="3600" i="1" dirty="0">
                <a:solidFill>
                  <a:srgbClr val="FFFF00"/>
                </a:solidFill>
                <a:latin typeface="Calibri" panose="020F0502020204030204" pitchFamily="34" charset="0"/>
              </a:rPr>
              <a:t>Review- Doctrinal Mastery</a:t>
            </a:r>
            <a:endParaRPr lang="en-US" sz="3600" dirty="0">
              <a:solidFill>
                <a:srgbClr val="FFFF00"/>
              </a:solidFill>
              <a:latin typeface="Calibri" panose="020F0502020204030204" pitchFamily="34" charset="0"/>
            </a:endParaRPr>
          </a:p>
        </p:txBody>
      </p:sp>
      <p:sp>
        <p:nvSpPr>
          <p:cNvPr id="14" name="TextBox 13">
            <a:extLst>
              <a:ext uri="{FF2B5EF4-FFF2-40B4-BE49-F238E27FC236}">
                <a16:creationId xmlns:a16="http://schemas.microsoft.com/office/drawing/2014/main" id="{5FD4263D-45BD-41E7-B167-EE75CA16DABC}"/>
              </a:ext>
            </a:extLst>
          </p:cNvPr>
          <p:cNvSpPr txBox="1"/>
          <p:nvPr/>
        </p:nvSpPr>
        <p:spPr>
          <a:xfrm>
            <a:off x="3778278" y="5579444"/>
            <a:ext cx="5224137" cy="646331"/>
          </a:xfrm>
          <a:prstGeom prst="rect">
            <a:avLst/>
          </a:prstGeom>
          <a:solidFill>
            <a:srgbClr val="FF0000"/>
          </a:solidFill>
        </p:spPr>
        <p:txBody>
          <a:bodyPr wrap="square" rtlCol="0">
            <a:spAutoFit/>
          </a:bodyPr>
          <a:lstStyle/>
          <a:p>
            <a:pPr fontAlgn="base"/>
            <a:r>
              <a:rPr lang="en-US" sz="3600" i="1" dirty="0">
                <a:solidFill>
                  <a:schemeClr val="bg1"/>
                </a:solidFill>
                <a:latin typeface="Calibri" panose="020F0502020204030204" pitchFamily="34" charset="0"/>
              </a:rPr>
              <a:t>Push enter to unscramble</a:t>
            </a:r>
            <a:endParaRPr lang="en-US" sz="3600" dirty="0">
              <a:solidFill>
                <a:schemeClr val="bg1"/>
              </a:solidFill>
              <a:latin typeface="Calibri" panose="020F0502020204030204" pitchFamily="34" charset="0"/>
            </a:endParaRPr>
          </a:p>
        </p:txBody>
      </p:sp>
      <p:pic>
        <p:nvPicPr>
          <p:cNvPr id="16" name="Picture 15">
            <a:extLst>
              <a:ext uri="{FF2B5EF4-FFF2-40B4-BE49-F238E27FC236}">
                <a16:creationId xmlns:a16="http://schemas.microsoft.com/office/drawing/2014/main" id="{B732B1B6-6BA7-4FEA-80BB-2E97DB7592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386" y="3268424"/>
            <a:ext cx="2031465" cy="2791326"/>
          </a:xfrm>
          <a:prstGeom prst="rect">
            <a:avLst/>
          </a:prstGeom>
        </p:spPr>
      </p:pic>
    </p:spTree>
    <p:extLst>
      <p:ext uri="{BB962C8B-B14F-4D97-AF65-F5344CB8AC3E}">
        <p14:creationId xmlns:p14="http://schemas.microsoft.com/office/powerpoint/2010/main" val="233382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8464 -0.00209 L -0.18464 -0.00209 C -0.18529 -0.00047 -0.18581 0.00115 -0.18633 0.00393 C -0.18724 0.00879 -0.18685 0.00694 -0.18763 0.00902 C -0.18803 0.01203 -0.18842 0.01481 -0.18894 0.01666 C -0.18894 0.01689 -0.18907 0.01736 -0.1892 0.01805 C -0.19024 0.02268 -0.1892 0.01898 -0.18998 0.02199 C -0.19011 0.02314 -0.19024 0.025 -0.19037 0.02569 C -0.19076 0.0287 -0.19128 0.0287 -0.19167 0.02963 C -0.19245 0.03101 -0.19206 0.03055 -0.19284 0.03333 C -0.19297 0.03425 -0.1931 0.03425 -0.19323 0.03472 C -0.19441 0.03842 -0.19258 0.03333 -0.19401 0.0375 C -0.19415 0.03865 -0.19428 0.04004 -0.19441 0.04097 C -0.1948 0.04305 -0.19506 0.04444 -0.19545 0.04629 C -0.19558 0.04722 -0.19571 0.04791 -0.19584 0.04884 C -0.19597 0.04976 -0.1961 0.05069 -0.19623 0.05138 C -0.19636 0.05208 -0.19649 0.05231 -0.19675 0.05277 C -0.19675 0.05324 -0.19688 0.05347 -0.19701 0.05393 C -0.19805 0.06597 -0.19636 0.04791 -0.19805 0.06041 L -0.19909 0.06805 C -0.19922 0.06875 -0.19935 0.07037 -0.19948 0.0706 C -0.19948 0.07106 -0.19974 0.07152 -0.19987 0.07199 C -0.20013 0.07268 -0.20026 0.07407 -0.20053 0.0743 C -0.20144 0.07592 -0.20105 0.07569 -0.20157 0.07569 L -0.20131 0.07754 " pathEditMode="relative" rAng="0" ptsTypes="AAAAAAAAAAAAAAAAAAAAAAAAA">
                                      <p:cBhvr>
                                        <p:cTn id="6" dur="2000" fill="hold"/>
                                        <p:tgtEl>
                                          <p:spTgt spid="11"/>
                                        </p:tgtEl>
                                        <p:attrNameLst>
                                          <p:attrName>ppt_x</p:attrName>
                                          <p:attrName>ppt_y</p:attrName>
                                        </p:attrNameLst>
                                      </p:cBhvr>
                                      <p:rCtr x="-846" y="3981"/>
                                    </p:animMotion>
                                  </p:childTnLst>
                                </p:cTn>
                              </p:par>
                              <p:par>
                                <p:cTn id="7" presetID="0" presetClass="path" presetSubtype="0" accel="50000" decel="50000" fill="hold" grpId="0" nodeType="withEffect">
                                  <p:stCondLst>
                                    <p:cond delay="0"/>
                                  </p:stCondLst>
                                  <p:childTnLst>
                                    <p:animMotion origin="layout" path="M 0.18099 0.01065 L 0.18099 0.01111 C 0.19779 0.00787 0.18438 0.01181 0.19362 0.00602 C 0.19479 0.00532 0.1961 0.00532 0.19727 0.00463 C 0.19909 0.00394 0.20274 0.00162 0.20274 0.00185 C 0.21055 -0.00694 0.20065 0.00347 0.2082 -0.00278 C 0.21524 -0.00856 0.20677 -0.00347 0.21367 -0.00718 C 0.21458 -0.00856 0.21537 -0.01042 0.21641 -0.01157 C 0.21732 -0.01273 0.21836 -0.01343 0.21914 -0.01481 C 0.21992 -0.01597 0.22005 -0.01829 0.22096 -0.01921 C 0.22266 -0.02083 0.22474 -0.02106 0.22656 -0.02222 C 0.23294 -0.02569 0.22487 -0.02153 0.23281 -0.025 C 0.23373 -0.02569 0.23464 -0.02616 0.23555 -0.02662 C 0.23672 -0.02708 0.23815 -0.02755 0.23932 -0.02801 C 0.24115 -0.02894 0.24479 -0.03102 0.24479 -0.03079 C 0.24557 -0.03194 0.24649 -0.0331 0.2474 -0.03403 C 0.24831 -0.03472 0.24922 -0.03519 0.25013 -0.03542 C 0.25156 -0.03611 0.25508 -0.03727 0.25664 -0.03866 C 0.25755 -0.03935 0.25833 -0.04051 0.25938 -0.04167 C 0.26029 -0.04236 0.2612 -0.04259 0.26198 -0.04306 C 0.26511 -0.04398 0.26823 -0.04421 0.27123 -0.04606 C 0.27305 -0.04699 0.275 -0.04745 0.27669 -0.04884 C 0.27787 -0.05 0.27904 -0.05139 0.28021 -0.05185 C 0.28542 -0.05394 0.29076 -0.05324 0.29596 -0.05324 L 0.29596 -0.05301 " pathEditMode="relative" rAng="0" ptsTypes="AAAAAAAAAAAAAAAAAAAAAAAAA">
                                      <p:cBhvr>
                                        <p:cTn id="8" dur="2000" fill="hold"/>
                                        <p:tgtEl>
                                          <p:spTgt spid="12"/>
                                        </p:tgtEl>
                                        <p:attrNameLst>
                                          <p:attrName>ppt_x</p:attrName>
                                          <p:attrName>ppt_y</p:attrName>
                                        </p:attrNameLst>
                                      </p:cBhvr>
                                      <p:rCtr x="5742" y="-3194"/>
                                    </p:animMotion>
                                  </p:childTnLst>
                                </p:cTn>
                              </p:par>
                              <p:par>
                                <p:cTn id="9" presetID="0" presetClass="path" presetSubtype="0" accel="50000" decel="50000" fill="hold" grpId="0" nodeType="withEffect">
                                  <p:stCondLst>
                                    <p:cond delay="0"/>
                                  </p:stCondLst>
                                  <p:childTnLst>
                                    <p:animMotion origin="layout" path="M -0.23829 0.00578 L -0.23829 0.00601 C -0.23829 0.01111 -0.23816 0.01643 -0.23816 0.02245 C -0.23802 0.02893 -0.23802 0.03217 -0.23789 0.03773 C -0.23789 0.03889 -0.23776 0.03912 -0.23776 0.04004 C -0.23776 0.04143 -0.23776 0.04351 -0.23763 0.0449 C -0.23737 0.05139 -0.23724 0.05023 -0.23698 0.05208 C -0.23672 0.05764 -0.23698 0.05139 -0.23659 0.05717 C -0.23646 0.0574 -0.23646 0.05879 -0.23646 0.05949 C -0.23633 0.06064 -0.2362 0.06088 -0.2362 0.0618 C -0.23594 0.06296 -0.23581 0.06504 -0.23568 0.06666 C -0.23568 0.06851 -0.23555 0.0699 -0.23542 0.07199 C -0.23529 0.07314 -0.23516 0.07685 -0.23516 0.07708 C -0.23503 0.08819 -0.23503 0.08217 -0.23477 0.09375 C -0.23464 0.09953 -0.23477 0.09861 -0.23451 0.09861 L -0.23451 0.0993 " pathEditMode="relative" rAng="0" ptsTypes="AAAAAAAAAAAAAAAA">
                                      <p:cBhvr>
                                        <p:cTn id="10" dur="2000" fill="hold"/>
                                        <p:tgtEl>
                                          <p:spTgt spid="10"/>
                                        </p:tgtEl>
                                        <p:attrNameLst>
                                          <p:attrName>ppt_x</p:attrName>
                                          <p:attrName>ppt_y</p:attrName>
                                        </p:attrNameLst>
                                      </p:cBhvr>
                                      <p:rCtr x="182" y="4676"/>
                                    </p:animMotion>
                                  </p:childTnLst>
                                </p:cTn>
                              </p:par>
                              <p:par>
                                <p:cTn id="11" presetID="0" presetClass="path" presetSubtype="0" accel="50000" decel="50000" fill="hold" grpId="0" nodeType="withEffect">
                                  <p:stCondLst>
                                    <p:cond delay="0"/>
                                  </p:stCondLst>
                                  <p:childTnLst>
                                    <p:animMotion origin="layout" path="M 0.08177 0.04723 L 0.08177 0.04723 C 0.08359 0.05024 0.08502 0.05371 0.08724 0.05672 C 0.08893 0.05903 0.09271 0.06227 0.09271 0.0625 C 0.09466 0.06713 0.09596 0.06945 0.09752 0.07477 C 0.09791 0.07639 0.10013 0.08519 0.10117 0.08704 C 0.10208 0.08889 0.10364 0.09005 0.10481 0.09144 C 0.10547 0.09329 0.10599 0.09514 0.10664 0.09676 C 0.10729 0.09815 0.10807 0.09931 0.10846 0.10093 C 0.11315 0.11436 0.10794 0.10232 0.11224 0.11204 C 0.11328 0.11621 0.11328 0.11736 0.1151 0.12176 C 0.11614 0.12454 0.11758 0.12732 0.11875 0.12986 L 0.12057 0.13426 L 0.12239 0.13843 C 0.12278 0.13982 0.12291 0.14121 0.1233 0.1426 C 0.12383 0.14375 0.12474 0.14491 0.12513 0.14653 C 0.12578 0.14838 0.12565 0.15047 0.12617 0.15209 C 0.12656 0.15371 0.12747 0.15486 0.12799 0.15649 C 0.1289 0.15903 0.12929 0.16181 0.12994 0.16459 L 0.13086 0.16875 C 0.13112 0.17014 0.13164 0.17153 0.13177 0.17292 C 0.13203 0.17593 0.13203 0.17848 0.13268 0.18125 C 0.13294 0.18287 0.13411 0.1838 0.1345 0.18542 C 0.13502 0.18681 0.13502 0.1882 0.13541 0.18959 C 0.13593 0.19121 0.13685 0.19213 0.13724 0.19352 C 0.13867 0.19723 0.14023 0.20093 0.14101 0.20486 C 0.14127 0.20625 0.14153 0.20764 0.14192 0.2088 C 0.14674 0.2257 0.14101 0.20486 0.1457 0.21875 C 0.14596 0.21991 0.14622 0.22153 0.14661 0.22292 C 0.14765 0.22639 0.14935 0.22986 0.15026 0.2338 C 0.15065 0.23519 0.15078 0.23681 0.15117 0.23797 C 0.1526 0.24283 0.15299 0.24352 0.15494 0.24769 C 0.15534 0.25047 0.15599 0.25463 0.15677 0.25718 C 0.15729 0.25926 0.15794 0.26111 0.15859 0.26297 C 0.15976 0.26574 0.16159 0.26806 0.16237 0.2713 C 0.16367 0.27709 0.16393 0.27986 0.16601 0.28519 C 0.16718 0.28797 0.16888 0.29028 0.16979 0.29329 C 0.17031 0.29514 0.17109 0.29699 0.17161 0.29885 C 0.172 0.30024 0.17187 0.30186 0.17252 0.30301 C 0.1733 0.3044 0.17435 0.30486 0.17526 0.30579 C 0.17838 0.31945 0.17343 0.30024 0.17903 0.31274 C 0.18385 0.32338 0.17578 0.31412 0.18281 0.32084 C 0.18294 0.32223 0.18398 0.32917 0.18463 0.33079 C 0.18567 0.33357 0.18711 0.33635 0.18828 0.33889 L 0.1901 0.34306 C 0.19036 0.34445 0.19075 0.34607 0.19101 0.34746 C 0.19166 0.34885 0.19258 0.35 0.19297 0.35162 C 0.19648 0.36412 0.19101 0.3507 0.19583 0.36111 C 0.19726 0.36852 0.19609 0.36412 0.20039 0.37361 L 0.20221 0.37778 L 0.20403 0.38195 C 0.20429 0.38334 0.20455 0.38496 0.20494 0.38588 C 0.20573 0.3875 0.2069 0.38866 0.20781 0.39028 C 0.20846 0.39144 0.20911 0.39306 0.20976 0.39445 C 0.21198 0.40463 0.20885 0.3919 0.2125 0.40255 C 0.21289 0.40394 0.21276 0.40556 0.21341 0.40672 C 0.21419 0.40834 0.21536 0.40949 0.21614 0.41088 C 0.21718 0.41297 0.21953 0.41922 0.2207 0.42061 C 0.22213 0.42199 0.22799 0.42408 0.23008 0.42477 C 0.2319 0.42662 0.23346 0.4294 0.23554 0.43033 C 0.23867 0.43195 0.23841 0.43033 0.23841 0.43334 L 0.23841 0.43357 " pathEditMode="relative" rAng="0" ptsTypes="AAAAAAAAAAAAAAAAAAAAAAAAAAAAAAAAAAAAAAAAAAAAAAAAAAAAAAAAAAAAAA">
                                      <p:cBhvr>
                                        <p:cTn id="12" dur="2000" fill="hold"/>
                                        <p:tgtEl>
                                          <p:spTgt spid="9"/>
                                        </p:tgtEl>
                                        <p:attrNameLst>
                                          <p:attrName>ppt_x</p:attrName>
                                          <p:attrName>ppt_y</p:attrName>
                                        </p:attrNameLst>
                                      </p:cBhvr>
                                      <p:rCtr x="7826" y="19306"/>
                                    </p:animMotion>
                                  </p:childTnLst>
                                </p:cTn>
                              </p:par>
                              <p:par>
                                <p:cTn id="13" presetID="42" presetClass="exit" presetSubtype="0" fill="hold" grpId="0" nodeType="withEffect">
                                  <p:stCondLst>
                                    <p:cond delay="0"/>
                                  </p:stCondLst>
                                  <p:childTnLst>
                                    <p:animEffect transition="out" filter="fade">
                                      <p:cBhvr>
                                        <p:cTn id="14" dur="1000"/>
                                        <p:tgtEl>
                                          <p:spTgt spid="14"/>
                                        </p:tgtEl>
                                      </p:cBhvr>
                                    </p:animEffect>
                                    <p:anim calcmode="lin" valueType="num">
                                      <p:cBhvr>
                                        <p:cTn id="15" dur="1000"/>
                                        <p:tgtEl>
                                          <p:spTgt spid="14"/>
                                        </p:tgtEl>
                                        <p:attrNameLst>
                                          <p:attrName>ppt_x</p:attrName>
                                        </p:attrNameLst>
                                      </p:cBhvr>
                                      <p:tavLst>
                                        <p:tav tm="0">
                                          <p:val>
                                            <p:strVal val="ppt_x"/>
                                          </p:val>
                                        </p:tav>
                                        <p:tav tm="100000">
                                          <p:val>
                                            <p:strVal val="ppt_x"/>
                                          </p:val>
                                        </p:tav>
                                      </p:tavLst>
                                    </p:anim>
                                    <p:anim calcmode="lin" valueType="num">
                                      <p:cBhvr>
                                        <p:cTn id="16" dur="1000"/>
                                        <p:tgtEl>
                                          <p:spTgt spid="14"/>
                                        </p:tgtEl>
                                        <p:attrNameLst>
                                          <p:attrName>ppt_y</p:attrName>
                                        </p:attrNameLst>
                                      </p:cBhvr>
                                      <p:tavLst>
                                        <p:tav tm="0">
                                          <p:val>
                                            <p:strVal val="ppt_y"/>
                                          </p:val>
                                        </p:tav>
                                        <p:tav tm="100000">
                                          <p:val>
                                            <p:strVal val="ppt_y+.1"/>
                                          </p:val>
                                        </p:tav>
                                      </p:tavLst>
                                    </p:anim>
                                    <p:set>
                                      <p:cBhvr>
                                        <p:cTn id="17" dur="1" fill="hold">
                                          <p:stCondLst>
                                            <p:cond delay="999"/>
                                          </p:stCondLst>
                                        </p:cTn>
                                        <p:tgtEl>
                                          <p:spTgt spid="14"/>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AAB5B-D10C-099E-6D0B-AE6A39004DB5}"/>
            </a:ext>
          </a:extLst>
        </p:cNvPr>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a:extLst>
              <a:ext uri="{FF2B5EF4-FFF2-40B4-BE49-F238E27FC236}">
                <a16:creationId xmlns:a16="http://schemas.microsoft.com/office/drawing/2014/main" id="{57DD72B9-8D5F-3395-5A66-00C610879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2CCB2B-3EB1-5F2D-851E-4E4B3D7634AA}"/>
              </a:ext>
            </a:extLst>
          </p:cNvPr>
          <p:cNvSpPr txBox="1"/>
          <p:nvPr/>
        </p:nvSpPr>
        <p:spPr>
          <a:xfrm>
            <a:off x="647307" y="920621"/>
            <a:ext cx="6042434" cy="5016758"/>
          </a:xfrm>
          <a:prstGeom prst="rect">
            <a:avLst/>
          </a:prstGeom>
          <a:noFill/>
        </p:spPr>
        <p:txBody>
          <a:bodyPr wrap="square">
            <a:spAutoFit/>
          </a:bodyPr>
          <a:lstStyle/>
          <a:p>
            <a:pPr fontAlgn="base"/>
            <a:r>
              <a:rPr lang="en-US" sz="2000" dirty="0"/>
              <a:t>Marriage is a gift. Not only does marriage give us the opportunity for children, it gives us the opportunity and incentive to begin a journey of growing with one another.</a:t>
            </a:r>
          </a:p>
          <a:p>
            <a:pPr fontAlgn="base"/>
            <a:endParaRPr lang="en-US" sz="2000" dirty="0"/>
          </a:p>
          <a:p>
            <a:pPr fontAlgn="base"/>
            <a:r>
              <a:rPr lang="en-US" sz="2000" dirty="0"/>
              <a:t>We learn to sacrifice and serve as we can in few other ways. … I learn how to better love and help my husband; I have a friend to laugh with and cry with. </a:t>
            </a:r>
          </a:p>
          <a:p>
            <a:pPr fontAlgn="base"/>
            <a:endParaRPr lang="en-US" sz="2000" dirty="0"/>
          </a:p>
          <a:p>
            <a:pPr fontAlgn="base"/>
            <a:r>
              <a:rPr lang="en-US" sz="2000" dirty="0"/>
              <a:t>I have an advocate, teacher, and cheerleader who in turn helps me. Marriage is a built-in opportunity to learn communication and perspective. </a:t>
            </a:r>
          </a:p>
          <a:p>
            <a:pPr fontAlgn="base"/>
            <a:endParaRPr lang="en-US" sz="2000" dirty="0"/>
          </a:p>
          <a:p>
            <a:pPr fontAlgn="base"/>
            <a:r>
              <a:rPr lang="en-US" sz="2000" dirty="0"/>
              <a:t>Life becomes better as our marriage becomes connected to something greater than ourselves and closer to our Savior. We want that for you. (12)</a:t>
            </a:r>
          </a:p>
        </p:txBody>
      </p:sp>
      <p:pic>
        <p:nvPicPr>
          <p:cNvPr id="5" name="Picture 4">
            <a:extLst>
              <a:ext uri="{FF2B5EF4-FFF2-40B4-BE49-F238E27FC236}">
                <a16:creationId xmlns:a16="http://schemas.microsoft.com/office/drawing/2014/main" id="{49561F96-02C8-08CA-904F-A1777D3B89EC}"/>
              </a:ext>
            </a:extLst>
          </p:cNvPr>
          <p:cNvPicPr>
            <a:picLocks noChangeAspect="1"/>
          </p:cNvPicPr>
          <p:nvPr/>
        </p:nvPicPr>
        <p:blipFill>
          <a:blip r:embed="rId3"/>
          <a:stretch>
            <a:fillRect/>
          </a:stretch>
        </p:blipFill>
        <p:spPr>
          <a:xfrm>
            <a:off x="6971496" y="1513201"/>
            <a:ext cx="4573197" cy="3831597"/>
          </a:xfrm>
          <a:prstGeom prst="rect">
            <a:avLst/>
          </a:prstGeom>
        </p:spPr>
      </p:pic>
    </p:spTree>
    <p:extLst>
      <p:ext uri="{BB962C8B-B14F-4D97-AF65-F5344CB8AC3E}">
        <p14:creationId xmlns:p14="http://schemas.microsoft.com/office/powerpoint/2010/main" val="175084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1015663"/>
          </a:xfrm>
          <a:prstGeom prst="rect">
            <a:avLst/>
          </a:prstGeom>
          <a:noFill/>
        </p:spPr>
        <p:txBody>
          <a:bodyPr wrap="square" rtlCol="0">
            <a:spAutoFit/>
          </a:bodyPr>
          <a:lstStyle/>
          <a:p>
            <a:pPr algn="ctr"/>
            <a:r>
              <a:rPr lang="en-US" sz="6000" dirty="0">
                <a:latin typeface="Berlin Sans FB" panose="020E0602020502020306" pitchFamily="34" charset="0"/>
              </a:rPr>
              <a:t>Eternal Companion</a:t>
            </a:r>
          </a:p>
        </p:txBody>
      </p:sp>
      <p:sp>
        <p:nvSpPr>
          <p:cNvPr id="13" name="Rectangle 12"/>
          <p:cNvSpPr/>
          <p:nvPr/>
        </p:nvSpPr>
        <p:spPr>
          <a:xfrm>
            <a:off x="10840200" y="5643763"/>
            <a:ext cx="442750" cy="369332"/>
          </a:xfrm>
          <a:prstGeom prst="rect">
            <a:avLst/>
          </a:prstGeom>
        </p:spPr>
        <p:txBody>
          <a:bodyPr wrap="none">
            <a:spAutoFit/>
          </a:bodyPr>
          <a:lstStyle/>
          <a:p>
            <a:r>
              <a:rPr lang="en-US" b="0" i="0" dirty="0">
                <a:solidFill>
                  <a:schemeClr val="bg1"/>
                </a:solidFill>
                <a:effectLst/>
                <a:latin typeface="Calibri" panose="020F0502020204030204" pitchFamily="34" charset="0"/>
              </a:rPr>
              <a:t>(3)</a:t>
            </a:r>
            <a:endParaRPr lang="en-US" dirty="0">
              <a:solidFill>
                <a:schemeClr val="bg1"/>
              </a:solidFill>
            </a:endParaRPr>
          </a:p>
        </p:txBody>
      </p:sp>
      <p:sp>
        <p:nvSpPr>
          <p:cNvPr id="3" name="Rectangle 2"/>
          <p:cNvSpPr/>
          <p:nvPr/>
        </p:nvSpPr>
        <p:spPr>
          <a:xfrm>
            <a:off x="112276" y="882313"/>
            <a:ext cx="4024095" cy="3139321"/>
          </a:xfrm>
          <a:prstGeom prst="rect">
            <a:avLst/>
          </a:prstGeom>
        </p:spPr>
        <p:txBody>
          <a:bodyPr wrap="square">
            <a:spAutoFit/>
          </a:bodyPr>
          <a:lstStyle/>
          <a:p>
            <a:pPr fontAlgn="base"/>
            <a:r>
              <a:rPr lang="en-US" dirty="0">
                <a:latin typeface="Calibri" panose="020F0502020204030204" pitchFamily="34" charset="0"/>
              </a:rPr>
              <a:t>“‘Soul mates’ are fiction and an illusion; and while every young man and young woman will seek with all diligence and prayerfulness to find a mate with whom life can be most compatible and beautiful, yet it is certain that almost any good man and any good woman can have happiness and a successful marriage if both are willing to pay the price.” (10) </a:t>
            </a:r>
          </a:p>
          <a:p>
            <a:pPr fontAlgn="base"/>
            <a:r>
              <a:rPr lang="en-US" dirty="0">
                <a:latin typeface="Calibri" panose="020F0502020204030204" pitchFamily="34" charset="0"/>
              </a:rPr>
              <a:t>(guess who?)</a:t>
            </a:r>
          </a:p>
        </p:txBody>
      </p:sp>
      <p:sp>
        <p:nvSpPr>
          <p:cNvPr id="2" name="Rectangle 1"/>
          <p:cNvSpPr/>
          <p:nvPr/>
        </p:nvSpPr>
        <p:spPr>
          <a:xfrm>
            <a:off x="7800916" y="1015663"/>
            <a:ext cx="4278808" cy="3693319"/>
          </a:xfrm>
          <a:prstGeom prst="rect">
            <a:avLst/>
          </a:prstGeom>
        </p:spPr>
        <p:txBody>
          <a:bodyPr wrap="square">
            <a:spAutoFit/>
          </a:bodyPr>
          <a:lstStyle/>
          <a:p>
            <a:r>
              <a:rPr lang="en-US" dirty="0">
                <a:latin typeface="Calibri" panose="020F0502020204030204" pitchFamily="34" charset="0"/>
              </a:rPr>
              <a:t>“I know this may be a disappointment for some of you, but I don’t believe there is only one right person for you. </a:t>
            </a:r>
          </a:p>
          <a:p>
            <a:endParaRPr lang="en-US" dirty="0">
              <a:latin typeface="Calibri" panose="020F0502020204030204" pitchFamily="34" charset="0"/>
            </a:endParaRPr>
          </a:p>
          <a:p>
            <a:r>
              <a:rPr lang="en-US" dirty="0">
                <a:latin typeface="Calibri" panose="020F0502020204030204" pitchFamily="34" charset="0"/>
              </a:rPr>
              <a:t>I think I fell in love with my wife, Harriet, from the first moment I saw her. </a:t>
            </a:r>
          </a:p>
          <a:p>
            <a:endParaRPr lang="en-US" dirty="0">
              <a:latin typeface="Calibri" panose="020F0502020204030204" pitchFamily="34" charset="0"/>
            </a:endParaRPr>
          </a:p>
          <a:p>
            <a:r>
              <a:rPr lang="en-US" dirty="0">
                <a:latin typeface="Calibri" panose="020F0502020204030204" pitchFamily="34" charset="0"/>
              </a:rPr>
              <a:t>Nevertheless, had she decided to marry someone else, I believe I would have met and fallen in love with someone else. I am eternally grateful that this didn’t happen, but I don’t believe she was my one chance at happiness in this life, nor was I hers” (11)</a:t>
            </a:r>
          </a:p>
        </p:txBody>
      </p:sp>
      <p:pic>
        <p:nvPicPr>
          <p:cNvPr id="11266" name="Picture 2" descr="http://img.deseretnews.com/images/article/midres/1067826/10678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220" y="3892435"/>
            <a:ext cx="3604549" cy="2288889"/>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1268" name="Picture 4" descr="https://upload.wikimedia.org/wikipedia/commons/6/61/Newlyweds_Spencer_Kimball_and_Camilla_Eyrin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847" y="1034534"/>
            <a:ext cx="2009775" cy="21812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33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fade">
                                      <p:cBhvr>
                                        <p:cTn id="10" dur="500"/>
                                        <p:tgtEl>
                                          <p:spTgt spid="1126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1266"/>
                                        </p:tgtEl>
                                        <p:attrNameLst>
                                          <p:attrName>style.visibility</p:attrName>
                                        </p:attrNameLst>
                                      </p:cBhvr>
                                      <p:to>
                                        <p:strVal val="visible"/>
                                      </p:to>
                                    </p:set>
                                    <p:animEffect transition="in" filter="fade">
                                      <p:cBhvr>
                                        <p:cTn id="21" dur="500"/>
                                        <p:tgtEl>
                                          <p:spTgt spid="1126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30629"/>
            <a:ext cx="12192000" cy="5355312"/>
          </a:xfrm>
          <a:prstGeom prst="rect">
            <a:avLst/>
          </a:prstGeom>
          <a:noFill/>
        </p:spPr>
        <p:txBody>
          <a:bodyPr wrap="square" rtlCol="0">
            <a:spAutoFit/>
          </a:bodyPr>
          <a:lstStyle/>
          <a:p>
            <a:r>
              <a:rPr lang="en-US" dirty="0"/>
              <a:t>Sources:</a:t>
            </a:r>
          </a:p>
          <a:p>
            <a:r>
              <a:rPr lang="en-US" dirty="0"/>
              <a:t>Video:  “What Is a Temple Wedding Like?” (1:22).</a:t>
            </a:r>
          </a:p>
          <a:p>
            <a:endParaRPr lang="en-US" dirty="0"/>
          </a:p>
          <a:p>
            <a:pPr marL="342900" indent="-342900">
              <a:buAutoNum type="arabicPeriod"/>
            </a:pPr>
            <a:r>
              <a:rPr lang="en-US" dirty="0"/>
              <a:t>Elder Russell M. Nelson (“Celestial Marriage,”</a:t>
            </a:r>
            <a:r>
              <a:rPr lang="en-US" i="1" dirty="0"/>
              <a:t> Ensign</a:t>
            </a:r>
            <a:r>
              <a:rPr lang="en-US" dirty="0"/>
              <a:t> or </a:t>
            </a:r>
            <a:r>
              <a:rPr lang="en-US" i="1" dirty="0"/>
              <a:t>Liahona,</a:t>
            </a:r>
            <a:r>
              <a:rPr lang="en-US" dirty="0"/>
              <a:t> Nov. 2008, 92, 94).</a:t>
            </a:r>
          </a:p>
          <a:p>
            <a:pPr marL="342900" indent="-342900">
              <a:buFontTx/>
              <a:buAutoNum type="arabicPeriod"/>
            </a:pPr>
            <a:r>
              <a:rPr lang="en-US" dirty="0"/>
              <a:t>” President Gordon B. Hinckley (“Life’s Obligations,”</a:t>
            </a:r>
            <a:r>
              <a:rPr lang="en-US" i="1" dirty="0"/>
              <a:t> Ensign,</a:t>
            </a:r>
            <a:r>
              <a:rPr lang="en-US" dirty="0"/>
              <a:t> Feb. 1999, 2).</a:t>
            </a:r>
          </a:p>
          <a:p>
            <a:pPr marL="342900" indent="-342900">
              <a:buFontTx/>
              <a:buAutoNum type="arabicPeriod"/>
            </a:pPr>
            <a:r>
              <a:rPr lang="en-US" b="0" i="0" dirty="0">
                <a:effectLst/>
              </a:rPr>
              <a:t>Elder Bruce R. McConkie (“Celestial Marriage” [Brigham Young University devotional, Nov. 15, 1955], 6).</a:t>
            </a:r>
            <a:endParaRPr lang="en-US" dirty="0"/>
          </a:p>
          <a:p>
            <a:pPr marL="342900" indent="-342900">
              <a:buFontTx/>
              <a:buAutoNum type="arabicPeriod"/>
            </a:pPr>
            <a:r>
              <a:rPr lang="en-US" b="0" i="0" dirty="0">
                <a:effectLst/>
              </a:rPr>
              <a:t>President Spencer W. Kimball (</a:t>
            </a:r>
            <a:r>
              <a:rPr lang="en-US" b="0" i="1" dirty="0">
                <a:effectLst/>
              </a:rPr>
              <a:t>Miracle of Forgiveness</a:t>
            </a:r>
            <a:r>
              <a:rPr lang="en-US" b="0" i="0" dirty="0">
                <a:effectLst/>
              </a:rPr>
              <a:t> [1969], 241; see also </a:t>
            </a:r>
            <a:r>
              <a:rPr lang="en-US" b="0" i="0" u="none" strike="noStrike" dirty="0">
                <a:effectLst/>
              </a:rPr>
              <a:t>Deuteronomy 7:3–4</a:t>
            </a:r>
            <a:r>
              <a:rPr lang="en-US" b="0" i="0" dirty="0">
                <a:effectLst/>
              </a:rPr>
              <a:t>;</a:t>
            </a:r>
            <a:r>
              <a:rPr lang="en-US" b="0" i="0" u="none" strike="noStrike" dirty="0">
                <a:effectLst/>
              </a:rPr>
              <a:t>2 Corinthians 6:14</a:t>
            </a:r>
            <a:r>
              <a:rPr lang="en-US" b="0" i="0" dirty="0">
                <a:effectLst/>
              </a:rPr>
              <a:t>).</a:t>
            </a:r>
            <a:endParaRPr lang="en-US" dirty="0"/>
          </a:p>
          <a:p>
            <a:pPr marL="342900" indent="-342900">
              <a:buFontTx/>
              <a:buAutoNum type="arabicPeriod"/>
            </a:pPr>
            <a:r>
              <a:rPr lang="en-US" b="0" i="0" dirty="0">
                <a:effectLst/>
              </a:rPr>
              <a:t>Who’s Who in the Old Testament by </a:t>
            </a:r>
            <a:r>
              <a:rPr lang="en-US" dirty="0"/>
              <a:t>Ed J. </a:t>
            </a:r>
            <a:r>
              <a:rPr lang="en-US" dirty="0" err="1"/>
              <a:t>Pinegar</a:t>
            </a:r>
            <a:r>
              <a:rPr lang="en-US" dirty="0"/>
              <a:t> and Richard J. Allen  </a:t>
            </a:r>
            <a:r>
              <a:rPr lang="en-US" b="0" i="0" dirty="0">
                <a:effectLst/>
              </a:rPr>
              <a:t>pgs. 157-158</a:t>
            </a:r>
          </a:p>
          <a:p>
            <a:r>
              <a:rPr lang="en-US" dirty="0"/>
              <a:t>Presentation by ©http://fashionsbylynda.com/blog/</a:t>
            </a:r>
          </a:p>
          <a:p>
            <a:pPr marL="342900" indent="-342900">
              <a:buFont typeface="+mj-lt"/>
              <a:buAutoNum type="arabicPeriod" startAt="6"/>
            </a:pPr>
            <a:r>
              <a:rPr lang="en-US" b="0" i="0" dirty="0">
                <a:effectLst/>
              </a:rPr>
              <a:t>Institute Student Manual Old Testament Genesis Chapter 24</a:t>
            </a:r>
            <a:endParaRPr lang="en-US" dirty="0"/>
          </a:p>
          <a:p>
            <a:pPr marL="342900" indent="-342900">
              <a:buFont typeface="+mj-lt"/>
              <a:buAutoNum type="arabicPeriod" startAt="6"/>
            </a:pPr>
            <a:r>
              <a:rPr lang="en-US" dirty="0"/>
              <a:t>Elder David A. Bednar(in “Understanding Heavenly Father’s Plan”; lds.org/prophets-and-apostles/unto-all-the-world/understanding-heavenly-fathers-plan.</a:t>
            </a:r>
          </a:p>
          <a:p>
            <a:pPr marL="342900" indent="-342900" fontAlgn="base">
              <a:buFont typeface="+mj-lt"/>
              <a:buAutoNum type="arabicPeriod" startAt="6"/>
            </a:pPr>
            <a:r>
              <a:rPr lang="en-US" dirty="0"/>
              <a:t>8. Cynthia L. Hallen </a:t>
            </a:r>
            <a:r>
              <a:rPr lang="en-US" i="1" dirty="0"/>
              <a:t>Rebekah </a:t>
            </a:r>
            <a:r>
              <a:rPr lang="en-US" dirty="0"/>
              <a:t>January 2002 Ensign</a:t>
            </a:r>
          </a:p>
          <a:p>
            <a:pPr marL="342900" indent="-342900" fontAlgn="base">
              <a:buFont typeface="+mj-lt"/>
              <a:buAutoNum type="arabicPeriod" startAt="6"/>
            </a:pPr>
            <a:r>
              <a:rPr lang="en-US" dirty="0"/>
              <a:t>9. President Dieter F. Uchtdorf (“The Reflection in the Water” [Church Educational System devotional, Nov. 1, 2009]; LDS.org).</a:t>
            </a:r>
          </a:p>
          <a:p>
            <a:pPr marL="342900" indent="-342900" fontAlgn="base">
              <a:buFont typeface="+mj-lt"/>
              <a:buAutoNum type="arabicPeriod" startAt="6"/>
            </a:pPr>
            <a:r>
              <a:rPr lang="en-US" dirty="0"/>
              <a:t>10. President Spencer W. Kimball (“Marriage and Divorce” [Brigham Young University devotional, Sept. 7, 1976], 4; speeches.byu.edu).</a:t>
            </a:r>
          </a:p>
          <a:p>
            <a:pPr marL="342900" indent="-342900" fontAlgn="base">
              <a:buFont typeface="+mj-lt"/>
              <a:buAutoNum type="arabicPeriod" startAt="6"/>
            </a:pPr>
            <a:r>
              <a:rPr lang="en-US" dirty="0"/>
              <a:t> President Dieter F. Uchtdorf(“The Reflection in the Water” [Church Educational System devotional, Nov. 1, 2009]; LDS.org).</a:t>
            </a:r>
          </a:p>
          <a:p>
            <a:pPr marL="342900" indent="-342900" fontAlgn="base">
              <a:buFont typeface="+mj-lt"/>
              <a:buAutoNum type="arabicPeriod" startAt="6"/>
            </a:pPr>
            <a:r>
              <a:rPr lang="en-US" dirty="0"/>
              <a:t>President Dallin H. Oaks and Sister Kristen M. Oaks, (“Stand for Truth” [worldwide devotional for young adults, May 21, 2023], Gospel Library)</a:t>
            </a:r>
          </a:p>
        </p:txBody>
      </p:sp>
      <p:grpSp>
        <p:nvGrpSpPr>
          <p:cNvPr id="3" name="Group 2">
            <a:extLst>
              <a:ext uri="{FF2B5EF4-FFF2-40B4-BE49-F238E27FC236}">
                <a16:creationId xmlns:a16="http://schemas.microsoft.com/office/drawing/2014/main" id="{BC8CCCCD-A8C1-B15A-4EA8-78E3B913DFA5}"/>
              </a:ext>
            </a:extLst>
          </p:cNvPr>
          <p:cNvGrpSpPr/>
          <p:nvPr/>
        </p:nvGrpSpPr>
        <p:grpSpPr>
          <a:xfrm>
            <a:off x="4697336" y="219642"/>
            <a:ext cx="516653" cy="650691"/>
            <a:chOff x="990600" y="381000"/>
            <a:chExt cx="2362200" cy="2905035"/>
          </a:xfrm>
        </p:grpSpPr>
        <p:sp>
          <p:nvSpPr>
            <p:cNvPr id="5" name="Trapezoid 4">
              <a:extLst>
                <a:ext uri="{FF2B5EF4-FFF2-40B4-BE49-F238E27FC236}">
                  <a16:creationId xmlns:a16="http://schemas.microsoft.com/office/drawing/2014/main" id="{3B3C15A0-B63B-CAC5-3528-FA66168A8FAD}"/>
                </a:ext>
              </a:extLst>
            </p:cNvPr>
            <p:cNvSpPr/>
            <p:nvPr/>
          </p:nvSpPr>
          <p:spPr>
            <a:xfrm rot="16200000">
              <a:off x="2476500" y="1562100"/>
              <a:ext cx="990600" cy="76200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99">
              <a:extLst>
                <a:ext uri="{FF2B5EF4-FFF2-40B4-BE49-F238E27FC236}">
                  <a16:creationId xmlns:a16="http://schemas.microsoft.com/office/drawing/2014/main" id="{9971B13F-FA34-A25A-B0F5-446B2E23F0AD}"/>
                </a:ext>
              </a:extLst>
            </p:cNvPr>
            <p:cNvSpPr/>
            <p:nvPr/>
          </p:nvSpPr>
          <p:spPr>
            <a:xfrm rot="4358081">
              <a:off x="1933159" y="2709566"/>
              <a:ext cx="837668" cy="217150"/>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100">
              <a:extLst>
                <a:ext uri="{FF2B5EF4-FFF2-40B4-BE49-F238E27FC236}">
                  <a16:creationId xmlns:a16="http://schemas.microsoft.com/office/drawing/2014/main" id="{295B0ACB-EFAC-B86C-A9FC-75398059B043}"/>
                </a:ext>
              </a:extLst>
            </p:cNvPr>
            <p:cNvSpPr/>
            <p:nvPr/>
          </p:nvSpPr>
          <p:spPr>
            <a:xfrm rot="6732551">
              <a:off x="1440199" y="2758626"/>
              <a:ext cx="837668" cy="217149"/>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01">
              <a:extLst>
                <a:ext uri="{FF2B5EF4-FFF2-40B4-BE49-F238E27FC236}">
                  <a16:creationId xmlns:a16="http://schemas.microsoft.com/office/drawing/2014/main" id="{2046F1FB-9F16-5BA1-93C8-F83A992FFC7B}"/>
                </a:ext>
              </a:extLst>
            </p:cNvPr>
            <p:cNvSpPr/>
            <p:nvPr/>
          </p:nvSpPr>
          <p:spPr>
            <a:xfrm>
              <a:off x="1143000" y="1447800"/>
              <a:ext cx="1752600" cy="1066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3">
              <a:extLst>
                <a:ext uri="{FF2B5EF4-FFF2-40B4-BE49-F238E27FC236}">
                  <a16:creationId xmlns:a16="http://schemas.microsoft.com/office/drawing/2014/main" id="{F3A68823-5EC1-9A91-4F55-51231F15A802}"/>
                </a:ext>
              </a:extLst>
            </p:cNvPr>
            <p:cNvGrpSpPr/>
            <p:nvPr/>
          </p:nvGrpSpPr>
          <p:grpSpPr>
            <a:xfrm>
              <a:off x="1828800" y="381000"/>
              <a:ext cx="1250371" cy="1224010"/>
              <a:chOff x="3037563" y="3121795"/>
              <a:chExt cx="1250371" cy="1224010"/>
            </a:xfrm>
          </p:grpSpPr>
          <p:sp>
            <p:nvSpPr>
              <p:cNvPr id="16" name="Oval 15">
                <a:extLst>
                  <a:ext uri="{FF2B5EF4-FFF2-40B4-BE49-F238E27FC236}">
                    <a16:creationId xmlns:a16="http://schemas.microsoft.com/office/drawing/2014/main" id="{E8FC5041-A448-CA78-988F-02C3E5D884A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8382F18-0128-1310-EAD5-B675B74067AE}"/>
                  </a:ext>
                </a:extLst>
              </p:cNvPr>
              <p:cNvSpPr/>
              <p:nvPr/>
            </p:nvSpPr>
            <p:spPr>
              <a:xfrm rot="1737695">
                <a:off x="3320118" y="338480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F418610-13BA-5B1B-7A53-6820CCF8D17B}"/>
                  </a:ext>
                </a:extLst>
              </p:cNvPr>
              <p:cNvSpPr/>
              <p:nvPr/>
            </p:nvSpPr>
            <p:spPr>
              <a:xfrm rot="1737695">
                <a:off x="3710082" y="3407215"/>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31E4DD5-99E4-DB25-B4AC-6B747F3DF4AE}"/>
                  </a:ext>
                </a:extLst>
              </p:cNvPr>
              <p:cNvSpPr/>
              <p:nvPr/>
            </p:nvSpPr>
            <p:spPr>
              <a:xfrm rot="1737695">
                <a:off x="3302191" y="3761320"/>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876ABCD-B8F9-718D-BE00-874386DAE258}"/>
                  </a:ext>
                </a:extLst>
              </p:cNvPr>
              <p:cNvSpPr/>
              <p:nvPr/>
            </p:nvSpPr>
            <p:spPr>
              <a:xfrm rot="1737695">
                <a:off x="3710082" y="378821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a:extLst>
                <a:ext uri="{FF2B5EF4-FFF2-40B4-BE49-F238E27FC236}">
                  <a16:creationId xmlns:a16="http://schemas.microsoft.com/office/drawing/2014/main" id="{0BDFC4A9-8005-3544-111B-24D45FDB6AFE}"/>
                </a:ext>
              </a:extLst>
            </p:cNvPr>
            <p:cNvGrpSpPr/>
            <p:nvPr/>
          </p:nvGrpSpPr>
          <p:grpSpPr>
            <a:xfrm>
              <a:off x="990600" y="685800"/>
              <a:ext cx="856252" cy="838200"/>
              <a:chOff x="3037563" y="3121795"/>
              <a:chExt cx="1250371" cy="1224010"/>
            </a:xfrm>
          </p:grpSpPr>
          <p:sp>
            <p:nvSpPr>
              <p:cNvPr id="11" name="Oval 10">
                <a:extLst>
                  <a:ext uri="{FF2B5EF4-FFF2-40B4-BE49-F238E27FC236}">
                    <a16:creationId xmlns:a16="http://schemas.microsoft.com/office/drawing/2014/main" id="{206638B3-3BFB-B724-A871-AF5E96F8B4F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5993895-CEE3-72F4-249B-C3528F1FAD8C}"/>
                  </a:ext>
                </a:extLst>
              </p:cNvPr>
              <p:cNvSpPr/>
              <p:nvPr/>
            </p:nvSpPr>
            <p:spPr>
              <a:xfrm rot="1737695">
                <a:off x="3320118" y="338480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ADD48CF-676E-A59D-D617-86E4FFBB3459}"/>
                  </a:ext>
                </a:extLst>
              </p:cNvPr>
              <p:cNvSpPr/>
              <p:nvPr/>
            </p:nvSpPr>
            <p:spPr>
              <a:xfrm rot="1737695">
                <a:off x="3710082" y="3407215"/>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EB05357-551A-E7F3-EF9E-C7BD50D42471}"/>
                  </a:ext>
                </a:extLst>
              </p:cNvPr>
              <p:cNvSpPr/>
              <p:nvPr/>
            </p:nvSpPr>
            <p:spPr>
              <a:xfrm rot="1737695">
                <a:off x="3302191" y="3761320"/>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85609CE-9DC6-4421-3905-05EFB8662588}"/>
                  </a:ext>
                </a:extLst>
              </p:cNvPr>
              <p:cNvSpPr/>
              <p:nvPr/>
            </p:nvSpPr>
            <p:spPr>
              <a:xfrm rot="1737695">
                <a:off x="3710082" y="378821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56053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54289" y="250372"/>
            <a:ext cx="10477500" cy="6362700"/>
            <a:chOff x="362403" y="250372"/>
            <a:chExt cx="10477500" cy="6362700"/>
          </a:xfrm>
        </p:grpSpPr>
        <p:pic>
          <p:nvPicPr>
            <p:cNvPr id="6146" name="Picture 2" descr="http://www.ldolphin.org/genea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03" y="250372"/>
              <a:ext cx="10477500" cy="6362700"/>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p:cNvSpPr/>
            <p:nvPr/>
          </p:nvSpPr>
          <p:spPr>
            <a:xfrm>
              <a:off x="6346371" y="2667000"/>
              <a:ext cx="261258" cy="26125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Point Star 3"/>
            <p:cNvSpPr/>
            <p:nvPr/>
          </p:nvSpPr>
          <p:spPr>
            <a:xfrm>
              <a:off x="7641771" y="4659086"/>
              <a:ext cx="261258" cy="26125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3345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71" y="99374"/>
            <a:ext cx="3722915" cy="4893647"/>
          </a:xfrm>
          <a:prstGeom prst="rect">
            <a:avLst/>
          </a:prstGeom>
        </p:spPr>
        <p:txBody>
          <a:bodyPr wrap="square">
            <a:spAutoFit/>
          </a:bodyPr>
          <a:lstStyle/>
          <a:p>
            <a:r>
              <a:rPr lang="en-US" sz="1200" dirty="0">
                <a:latin typeface="Calibri" panose="020F0502020204030204" pitchFamily="34" charset="0"/>
              </a:rPr>
              <a:t>T</a:t>
            </a:r>
            <a:r>
              <a:rPr lang="en-US" sz="1200" b="0" i="0" dirty="0">
                <a:effectLst/>
                <a:latin typeface="Calibri" panose="020F0502020204030204" pitchFamily="34" charset="0"/>
              </a:rPr>
              <a:t>he enclosure of the Cave of the Patriarchs (Hebrew </a:t>
            </a:r>
            <a:r>
              <a:rPr lang="en-US" sz="1200" b="0" i="0" dirty="0" err="1">
                <a:effectLst/>
                <a:latin typeface="Calibri" panose="020F0502020204030204" pitchFamily="34" charset="0"/>
              </a:rPr>
              <a:t>Me'arat</a:t>
            </a:r>
            <a:r>
              <a:rPr lang="en-US" sz="1200" b="0" i="0" dirty="0">
                <a:effectLst/>
                <a:latin typeface="Calibri" panose="020F0502020204030204" pitchFamily="34" charset="0"/>
              </a:rPr>
              <a:t> </a:t>
            </a:r>
            <a:r>
              <a:rPr lang="en-US" sz="1200" b="0" i="0" dirty="0" err="1">
                <a:effectLst/>
                <a:latin typeface="Calibri" panose="020F0502020204030204" pitchFamily="34" charset="0"/>
              </a:rPr>
              <a:t>HaMachpela</a:t>
            </a:r>
            <a:r>
              <a:rPr lang="en-US" sz="1200" b="0" i="0" dirty="0">
                <a:effectLst/>
                <a:latin typeface="Calibri" panose="020F0502020204030204" pitchFamily="34" charset="0"/>
              </a:rPr>
              <a:t>; Arabic Al </a:t>
            </a:r>
            <a:r>
              <a:rPr lang="en-US" sz="1200" b="0" i="0" dirty="0" err="1">
                <a:effectLst/>
                <a:latin typeface="Calibri" panose="020F0502020204030204" pitchFamily="34" charset="0"/>
              </a:rPr>
              <a:t>Magharah</a:t>
            </a:r>
            <a:r>
              <a:rPr lang="en-US" sz="1200" b="0" i="0" dirty="0">
                <a:effectLst/>
                <a:latin typeface="Calibri" panose="020F0502020204030204" pitchFamily="34" charset="0"/>
              </a:rPr>
              <a:t> or </a:t>
            </a:r>
            <a:r>
              <a:rPr lang="en-US" sz="1200" b="0" i="0" dirty="0" err="1">
                <a:effectLst/>
                <a:latin typeface="Calibri" panose="020F0502020204030204" pitchFamily="34" charset="0"/>
              </a:rPr>
              <a:t>Ibrahimi</a:t>
            </a:r>
            <a:r>
              <a:rPr lang="en-US" sz="1200" b="0" i="0" dirty="0">
                <a:effectLst/>
                <a:latin typeface="Calibri" panose="020F0502020204030204" pitchFamily="34" charset="0"/>
              </a:rPr>
              <a:t> Mosque). After thousands of years the uniquely impressive building still fulfills its original function as a memorial to the patriarchs and matriarchs thought to be buried in the complex of caves beneath.</a:t>
            </a:r>
          </a:p>
          <a:p>
            <a:endParaRPr lang="en-US" sz="1200" b="0" i="0" dirty="0">
              <a:effectLst/>
              <a:latin typeface="Calibri" panose="020F0502020204030204" pitchFamily="34" charset="0"/>
            </a:endParaRPr>
          </a:p>
          <a:p>
            <a:r>
              <a:rPr lang="en-US" sz="1200" b="0" i="0" dirty="0">
                <a:effectLst/>
                <a:latin typeface="Calibri" panose="020F0502020204030204" pitchFamily="34" charset="0"/>
              </a:rPr>
              <a:t>Herod the Great surrounded it with massive walls (the only fully intact Herodian structure), Byzantines and Crusaders transformed it into a church, Muslims turned it into a mosque.</a:t>
            </a:r>
          </a:p>
          <a:p>
            <a:r>
              <a:rPr lang="en-US" sz="1200" b="0" i="0" dirty="0">
                <a:effectLst/>
                <a:latin typeface="Calibri" panose="020F0502020204030204" pitchFamily="34" charset="0"/>
              </a:rPr>
              <a:t> </a:t>
            </a:r>
          </a:p>
          <a:p>
            <a:r>
              <a:rPr lang="en-US" sz="1200" b="0" i="0" dirty="0">
                <a:effectLst/>
                <a:latin typeface="Calibri" panose="020F0502020204030204" pitchFamily="34" charset="0"/>
              </a:rPr>
              <a:t>Today, the </a:t>
            </a:r>
            <a:r>
              <a:rPr lang="en-US" sz="1200" b="0" i="0" dirty="0" err="1">
                <a:effectLst/>
                <a:latin typeface="Calibri" panose="020F0502020204030204" pitchFamily="34" charset="0"/>
              </a:rPr>
              <a:t>Ibrahimi</a:t>
            </a:r>
            <a:r>
              <a:rPr lang="en-US" sz="1200" b="0" i="0" dirty="0">
                <a:effectLst/>
                <a:latin typeface="Calibri" panose="020F0502020204030204" pitchFamily="34" charset="0"/>
              </a:rPr>
              <a:t> Mosque/Cave of </a:t>
            </a:r>
            <a:r>
              <a:rPr lang="en-US" sz="1200" b="0" i="0" dirty="0" err="1">
                <a:effectLst/>
                <a:latin typeface="Calibri" panose="020F0502020204030204" pitchFamily="34" charset="0"/>
              </a:rPr>
              <a:t>Machpelah</a:t>
            </a:r>
            <a:r>
              <a:rPr lang="en-US" sz="1200" b="0" i="0" dirty="0">
                <a:effectLst/>
                <a:latin typeface="Calibri" panose="020F0502020204030204" pitchFamily="34" charset="0"/>
              </a:rPr>
              <a:t> is divided into three rooms. </a:t>
            </a:r>
            <a:r>
              <a:rPr lang="en-US" sz="1200" b="0" i="0" dirty="0" err="1">
                <a:effectLst/>
                <a:latin typeface="Calibri" panose="020F0502020204030204" pitchFamily="34" charset="0"/>
              </a:rPr>
              <a:t>Ohel</a:t>
            </a:r>
            <a:r>
              <a:rPr lang="en-US" sz="1200" b="0" i="0" dirty="0">
                <a:effectLst/>
                <a:latin typeface="Calibri" panose="020F0502020204030204" pitchFamily="34" charset="0"/>
              </a:rPr>
              <a:t> Yitzhak (Isaac Hall) is a mosque; </a:t>
            </a:r>
            <a:r>
              <a:rPr lang="en-US" sz="1200" b="0" i="0" dirty="0" err="1">
                <a:effectLst/>
                <a:latin typeface="Calibri" panose="020F0502020204030204" pitchFamily="34" charset="0"/>
              </a:rPr>
              <a:t>Ohel</a:t>
            </a:r>
            <a:r>
              <a:rPr lang="en-US" sz="1200" b="0" i="0" dirty="0">
                <a:effectLst/>
                <a:latin typeface="Calibri" panose="020F0502020204030204" pitchFamily="34" charset="0"/>
              </a:rPr>
              <a:t> Avraham (Abraham Hall) and </a:t>
            </a:r>
            <a:r>
              <a:rPr lang="en-US" sz="1200" b="0" i="0" dirty="0" err="1">
                <a:effectLst/>
                <a:latin typeface="Calibri" panose="020F0502020204030204" pitchFamily="34" charset="0"/>
              </a:rPr>
              <a:t>Ohel</a:t>
            </a:r>
            <a:r>
              <a:rPr lang="en-US" sz="1200" b="0" i="0" dirty="0">
                <a:effectLst/>
                <a:latin typeface="Calibri" panose="020F0502020204030204" pitchFamily="34" charset="0"/>
              </a:rPr>
              <a:t> </a:t>
            </a:r>
            <a:r>
              <a:rPr lang="en-US" sz="1200" b="0" i="0" dirty="0" err="1">
                <a:effectLst/>
                <a:latin typeface="Calibri" panose="020F0502020204030204" pitchFamily="34" charset="0"/>
              </a:rPr>
              <a:t>Ya'akov</a:t>
            </a:r>
            <a:r>
              <a:rPr lang="en-US" sz="1200" b="0" i="0" dirty="0">
                <a:effectLst/>
                <a:latin typeface="Calibri" panose="020F0502020204030204" pitchFamily="34" charset="0"/>
              </a:rPr>
              <a:t> (Jacob Hall) serve as a Jewish synagogue. Jews have access to </a:t>
            </a:r>
            <a:r>
              <a:rPr lang="en-US" sz="1200" b="0" i="0" dirty="0" err="1">
                <a:effectLst/>
                <a:latin typeface="Calibri" panose="020F0502020204030204" pitchFamily="34" charset="0"/>
              </a:rPr>
              <a:t>Ohel</a:t>
            </a:r>
            <a:r>
              <a:rPr lang="en-US" sz="1200" b="0" i="0" dirty="0">
                <a:effectLst/>
                <a:latin typeface="Calibri" panose="020F0502020204030204" pitchFamily="34" charset="0"/>
              </a:rPr>
              <a:t> Yitzhak, the largest room, only ten days a year. </a:t>
            </a:r>
          </a:p>
          <a:p>
            <a:endParaRPr lang="en-US" sz="1200" dirty="0">
              <a:latin typeface="Calibri" panose="020F0502020204030204" pitchFamily="34" charset="0"/>
            </a:endParaRPr>
          </a:p>
          <a:p>
            <a:r>
              <a:rPr lang="en-US" sz="1200" b="0" i="0" dirty="0">
                <a:effectLst/>
                <a:latin typeface="Calibri" panose="020F0502020204030204" pitchFamily="34" charset="0"/>
              </a:rPr>
              <a:t>The Isaac Hall with its two cenotaphs ("a tomb or monument erected in honor of a person or persons whose remains are elsewhere") dedicated to Isaac and Rebekah. The other three fifths of the great structure contains six cenotaphs, each housed in individual octagonal rooms separated by corridors, and dedicated to Jacob and Leah, Abraham and Sarah</a:t>
            </a:r>
            <a:r>
              <a:rPr lang="en-US" sz="1200" dirty="0">
                <a:latin typeface="Calibri" panose="020F0502020204030204" pitchFamily="34" charset="0"/>
              </a:rPr>
              <a:t>.</a:t>
            </a:r>
            <a:endParaRPr lang="en-US" sz="1200" dirty="0"/>
          </a:p>
        </p:txBody>
      </p:sp>
      <p:grpSp>
        <p:nvGrpSpPr>
          <p:cNvPr id="4" name="Group 3"/>
          <p:cNvGrpSpPr/>
          <p:nvPr/>
        </p:nvGrpSpPr>
        <p:grpSpPr>
          <a:xfrm>
            <a:off x="8980714" y="266700"/>
            <a:ext cx="2942318" cy="2747283"/>
            <a:chOff x="8980714" y="266700"/>
            <a:chExt cx="2942318" cy="2747283"/>
          </a:xfrm>
        </p:grpSpPr>
        <p:pic>
          <p:nvPicPr>
            <p:cNvPr id="5122" name="Picture 2" descr="Isaac Hall with its two cenotap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0714" y="266700"/>
              <a:ext cx="2942318" cy="23779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93085" y="2644651"/>
              <a:ext cx="1273629" cy="369332"/>
            </a:xfrm>
            <a:prstGeom prst="rect">
              <a:avLst/>
            </a:prstGeom>
            <a:noFill/>
          </p:spPr>
          <p:txBody>
            <a:bodyPr wrap="square" rtlCol="0">
              <a:spAutoFit/>
            </a:bodyPr>
            <a:lstStyle/>
            <a:p>
              <a:r>
                <a:rPr lang="en-US" dirty="0"/>
                <a:t>Isaac Hall</a:t>
              </a:r>
            </a:p>
          </p:txBody>
        </p:sp>
      </p:grpSp>
      <p:grpSp>
        <p:nvGrpSpPr>
          <p:cNvPr id="6" name="Group 5"/>
          <p:cNvGrpSpPr/>
          <p:nvPr/>
        </p:nvGrpSpPr>
        <p:grpSpPr>
          <a:xfrm>
            <a:off x="6392635" y="2948706"/>
            <a:ext cx="3249386" cy="2719382"/>
            <a:chOff x="6468835" y="3013983"/>
            <a:chExt cx="3249386" cy="2719382"/>
          </a:xfrm>
        </p:grpSpPr>
        <p:pic>
          <p:nvPicPr>
            <p:cNvPr id="5124" name="Picture 4" descr="abraham cenot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328" y="3013983"/>
              <a:ext cx="2993571" cy="20767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68835" y="5087034"/>
              <a:ext cx="3249386" cy="646331"/>
            </a:xfrm>
            <a:prstGeom prst="rect">
              <a:avLst/>
            </a:prstGeom>
            <a:noFill/>
          </p:spPr>
          <p:txBody>
            <a:bodyPr wrap="square" rtlCol="0">
              <a:spAutoFit/>
            </a:bodyPr>
            <a:lstStyle/>
            <a:p>
              <a:r>
                <a:rPr lang="en-US" dirty="0"/>
                <a:t>Dedicated to Jacob and Leah, and Abraham</a:t>
              </a:r>
            </a:p>
          </p:txBody>
        </p:sp>
      </p:grpSp>
      <p:grpSp>
        <p:nvGrpSpPr>
          <p:cNvPr id="5" name="Group 4"/>
          <p:cNvGrpSpPr/>
          <p:nvPr/>
        </p:nvGrpSpPr>
        <p:grpSpPr>
          <a:xfrm>
            <a:off x="8343899" y="3667855"/>
            <a:ext cx="3654879" cy="3171826"/>
            <a:chOff x="8343899" y="3667855"/>
            <a:chExt cx="3654879" cy="3171826"/>
          </a:xfrm>
        </p:grpSpPr>
        <p:pic>
          <p:nvPicPr>
            <p:cNvPr id="5126" name="Picture 6" descr="http://www.wingsofeaglesct.com/LIFE_OF_JESUS/JESUS_LIFE_PIX/HebronsarahTo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7528" y="3667855"/>
              <a:ext cx="2381250" cy="31718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343899" y="6193350"/>
              <a:ext cx="1273629" cy="646331"/>
            </a:xfrm>
            <a:prstGeom prst="rect">
              <a:avLst/>
            </a:prstGeom>
            <a:noFill/>
          </p:spPr>
          <p:txBody>
            <a:bodyPr wrap="square" rtlCol="0">
              <a:spAutoFit/>
            </a:bodyPr>
            <a:lstStyle/>
            <a:p>
              <a:r>
                <a:rPr lang="en-US" dirty="0"/>
                <a:t>Dedicated to Sarah</a:t>
              </a:r>
            </a:p>
          </p:txBody>
        </p:sp>
      </p:grpSp>
      <p:sp>
        <p:nvSpPr>
          <p:cNvPr id="8" name="Rectangle 7"/>
          <p:cNvSpPr/>
          <p:nvPr/>
        </p:nvSpPr>
        <p:spPr>
          <a:xfrm>
            <a:off x="97971" y="6006698"/>
            <a:ext cx="7957458" cy="369332"/>
          </a:xfrm>
          <a:prstGeom prst="rect">
            <a:avLst/>
          </a:prstGeom>
        </p:spPr>
        <p:txBody>
          <a:bodyPr wrap="square">
            <a:spAutoFit/>
          </a:bodyPr>
          <a:lstStyle/>
          <a:p>
            <a:r>
              <a:rPr lang="en-US" dirty="0"/>
              <a:t>http://www.wingsofeaglesct.com/LIFE_OF_JESUS/009_FlightToEgypt-2.htm</a:t>
            </a:r>
          </a:p>
        </p:txBody>
      </p:sp>
      <p:sp>
        <p:nvSpPr>
          <p:cNvPr id="10" name="Rectangle 9"/>
          <p:cNvSpPr/>
          <p:nvPr/>
        </p:nvSpPr>
        <p:spPr>
          <a:xfrm>
            <a:off x="5989863" y="0"/>
            <a:ext cx="2253343" cy="954107"/>
          </a:xfrm>
          <a:prstGeom prst="rect">
            <a:avLst/>
          </a:prstGeom>
        </p:spPr>
        <p:txBody>
          <a:bodyPr wrap="square">
            <a:spAutoFit/>
          </a:bodyPr>
          <a:lstStyle/>
          <a:p>
            <a:pPr algn="ctr"/>
            <a:r>
              <a:rPr lang="en-US" sz="2800" b="0" i="0" dirty="0">
                <a:effectLst/>
                <a:latin typeface="Calibri" panose="020F0502020204030204" pitchFamily="34" charset="0"/>
              </a:rPr>
              <a:t>Cave of the Patriarchs </a:t>
            </a:r>
            <a:endParaRPr lang="en-US" sz="2800" dirty="0"/>
          </a:p>
        </p:txBody>
      </p:sp>
      <p:grpSp>
        <p:nvGrpSpPr>
          <p:cNvPr id="12" name="Group 11"/>
          <p:cNvGrpSpPr/>
          <p:nvPr/>
        </p:nvGrpSpPr>
        <p:grpSpPr>
          <a:xfrm>
            <a:off x="3793672" y="833788"/>
            <a:ext cx="2416628" cy="4017527"/>
            <a:chOff x="3793672" y="833788"/>
            <a:chExt cx="2416628" cy="4017527"/>
          </a:xfrm>
        </p:grpSpPr>
        <p:pic>
          <p:nvPicPr>
            <p:cNvPr id="5128" name="Picture 8" descr="https://godssecret.files.wordpress.com/2008/11/mach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5379" y="833788"/>
              <a:ext cx="2150559" cy="315331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793672" y="4020318"/>
              <a:ext cx="2416628" cy="830997"/>
            </a:xfrm>
            <a:prstGeom prst="rect">
              <a:avLst/>
            </a:prstGeom>
          </p:spPr>
          <p:txBody>
            <a:bodyPr wrap="square">
              <a:spAutoFit/>
            </a:bodyPr>
            <a:lstStyle/>
            <a:p>
              <a:r>
                <a:rPr lang="en-US" sz="1200" b="1" dirty="0">
                  <a:latin typeface="Calibri" panose="020F0502020204030204" pitchFamily="34" charset="0"/>
                </a:rPr>
                <a:t>The natural opening of the Cave of </a:t>
              </a:r>
              <a:r>
                <a:rPr lang="en-US" sz="1200" b="1" dirty="0" err="1">
                  <a:latin typeface="Calibri" panose="020F0502020204030204" pitchFamily="34" charset="0"/>
                </a:rPr>
                <a:t>Macpelah</a:t>
              </a:r>
              <a:r>
                <a:rPr lang="en-US" sz="1200" b="1" dirty="0">
                  <a:latin typeface="Calibri" panose="020F0502020204030204" pitchFamily="34" charset="0"/>
                </a:rPr>
                <a:t> at Hebron. Abraham, Isaac, Jacob, and their wives were buried here</a:t>
              </a:r>
              <a:r>
                <a:rPr lang="en-US" sz="1200" b="1" i="0" dirty="0">
                  <a:effectLst/>
                  <a:latin typeface="Calibri" panose="020F0502020204030204" pitchFamily="34" charset="0"/>
                </a:rPr>
                <a:t>.</a:t>
              </a:r>
            </a:p>
          </p:txBody>
        </p:sp>
      </p:grpSp>
    </p:spTree>
    <p:extLst>
      <p:ext uri="{BB962C8B-B14F-4D97-AF65-F5344CB8AC3E}">
        <p14:creationId xmlns:p14="http://schemas.microsoft.com/office/powerpoint/2010/main" val="1715032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F7BC2D-4C51-4402-BD76-CAE62B44060F}"/>
              </a:ext>
            </a:extLst>
          </p:cNvPr>
          <p:cNvSpPr/>
          <p:nvPr/>
        </p:nvSpPr>
        <p:spPr>
          <a:xfrm>
            <a:off x="115956" y="117693"/>
            <a:ext cx="5310809" cy="2246769"/>
          </a:xfrm>
          <a:prstGeom prst="rect">
            <a:avLst/>
          </a:prstGeom>
          <a:ln>
            <a:solidFill>
              <a:schemeClr val="tx1"/>
            </a:solidFill>
          </a:ln>
        </p:spPr>
        <p:txBody>
          <a:bodyPr wrap="square">
            <a:spAutoFit/>
          </a:bodyPr>
          <a:lstStyle/>
          <a:p>
            <a:pPr lvl="0" eaLnBrk="0" fontAlgn="base" hangingPunct="0">
              <a:spcBef>
                <a:spcPct val="0"/>
              </a:spcBef>
              <a:spcAft>
                <a:spcPct val="0"/>
              </a:spcAft>
            </a:pPr>
            <a:r>
              <a:rPr lang="en-US" sz="1400" b="1" dirty="0"/>
              <a:t>Hittites: </a:t>
            </a:r>
            <a:r>
              <a:rPr lang="en-US" sz="1400" dirty="0"/>
              <a:t>The ancient people descended from Heth (Gen. 10:15). They were a branch of the Canaanites, and in the Bible the name denotes all the Canaanite (as distinguished from the Aramean or Syrian) nations that lived north of Palestine from the Orontes to the Euphrates (1 Kgs. 10:29; 2 Kgs. 7:6). Their empire extended to the extreme northwest of Asia Minor, and they were strong enough to contend on equal terms with the kings of Egypt and Assyria. Their love of literature may be traced in the name of the Hittite Kirjath-Sepher (“city of books”); their art is evident by the curious sculptures found at Carchemish, one of their capitals, and elsewhere. Bible Dictionary</a:t>
            </a:r>
            <a:endParaRPr lang="en-US" altLang="en-US" sz="1400" dirty="0"/>
          </a:p>
        </p:txBody>
      </p:sp>
      <p:sp>
        <p:nvSpPr>
          <p:cNvPr id="3" name="Rectangle 2">
            <a:extLst>
              <a:ext uri="{FF2B5EF4-FFF2-40B4-BE49-F238E27FC236}">
                <a16:creationId xmlns:a16="http://schemas.microsoft.com/office/drawing/2014/main" id="{251C948D-1CD2-4423-ADC2-98DB47C2E96C}"/>
              </a:ext>
            </a:extLst>
          </p:cNvPr>
          <p:cNvSpPr/>
          <p:nvPr/>
        </p:nvSpPr>
        <p:spPr>
          <a:xfrm>
            <a:off x="5426765" y="117693"/>
            <a:ext cx="6649279" cy="2677656"/>
          </a:xfrm>
          <a:prstGeom prst="rect">
            <a:avLst/>
          </a:prstGeom>
          <a:ln>
            <a:solidFill>
              <a:schemeClr val="tx1"/>
            </a:solidFill>
          </a:ln>
        </p:spPr>
        <p:txBody>
          <a:bodyPr wrap="square">
            <a:spAutoFit/>
          </a:bodyPr>
          <a:lstStyle/>
          <a:p>
            <a:r>
              <a:rPr lang="en-US" sz="1200" b="1" dirty="0">
                <a:solidFill>
                  <a:srgbClr val="333333"/>
                </a:solidFill>
              </a:rPr>
              <a:t>Isaac:</a:t>
            </a:r>
          </a:p>
          <a:p>
            <a:r>
              <a:rPr lang="en-US" sz="1200" dirty="0">
                <a:solidFill>
                  <a:srgbClr val="333333"/>
                </a:solidFill>
              </a:rPr>
              <a:t>According to the information that has come down to modern times, Isaac spent his whole life in an area that could be encompassed by a circle approximately one hundred miles in diameter. On the northern edge of this circle would be Jerusalem, where Abraham took his son. Most of the circle would be in that part of southern Israel known as the Negev.</a:t>
            </a:r>
          </a:p>
          <a:p>
            <a:r>
              <a:rPr lang="en-US" sz="1200" dirty="0"/>
              <a:t>It appears that Isaac, a herdsman, and his large household found sufficient pasture and other means of subsistence there. They had to move about, however, because of famines that occurred. Centuries of conflict, neglect, and natural causes have since turned the Negev into a barren area that covers nearly half of modern Israel. In recent years the Israelis have been turning the Negev into a productive area once again.</a:t>
            </a:r>
          </a:p>
          <a:p>
            <a:r>
              <a:rPr lang="en-US" sz="1200" dirty="0"/>
              <a:t>Chiefly, Isaac lived in three areas of the Negev: Beer-</a:t>
            </a:r>
            <a:r>
              <a:rPr lang="en-US" sz="1200" dirty="0" err="1"/>
              <a:t>lahai</a:t>
            </a:r>
            <a:r>
              <a:rPr lang="en-US" sz="1200" dirty="0"/>
              <a:t>-</a:t>
            </a:r>
            <a:r>
              <a:rPr lang="en-US" sz="1200" dirty="0" err="1"/>
              <a:t>roi</a:t>
            </a:r>
            <a:r>
              <a:rPr lang="en-US" sz="1200" dirty="0"/>
              <a:t>, </a:t>
            </a:r>
            <a:r>
              <a:rPr lang="en-US" sz="1200" dirty="0" err="1"/>
              <a:t>Gerar</a:t>
            </a:r>
            <a:r>
              <a:rPr lang="en-US" sz="1200" dirty="0"/>
              <a:t>, and Beersheba. Like his father, Isaac dug many wells. His tribe and flocks often went where the water was to be found. Isaac was a peaceful man, according to the record, choosing to move on and dig new wells rather than fight for the ones he had already dug. The Lord prospered him exceedingly.  Institute Student Manual Old Testament (ISMOT)</a:t>
            </a:r>
          </a:p>
        </p:txBody>
      </p:sp>
      <p:sp>
        <p:nvSpPr>
          <p:cNvPr id="4" name="Rectangle 3">
            <a:extLst>
              <a:ext uri="{FF2B5EF4-FFF2-40B4-BE49-F238E27FC236}">
                <a16:creationId xmlns:a16="http://schemas.microsoft.com/office/drawing/2014/main" id="{E1517F2D-3021-4FCE-8D0E-FCC99309306C}"/>
              </a:ext>
            </a:extLst>
          </p:cNvPr>
          <p:cNvSpPr/>
          <p:nvPr/>
        </p:nvSpPr>
        <p:spPr>
          <a:xfrm>
            <a:off x="5426765" y="2817032"/>
            <a:ext cx="6649278" cy="1785104"/>
          </a:xfrm>
          <a:prstGeom prst="rect">
            <a:avLst/>
          </a:prstGeom>
          <a:ln>
            <a:solidFill>
              <a:schemeClr val="tx1"/>
            </a:solidFill>
          </a:ln>
        </p:spPr>
        <p:txBody>
          <a:bodyPr wrap="square">
            <a:spAutoFit/>
          </a:bodyPr>
          <a:lstStyle/>
          <a:p>
            <a:r>
              <a:rPr lang="en-US" sz="1100" b="1" dirty="0"/>
              <a:t>Rebekah:</a:t>
            </a:r>
          </a:p>
          <a:p>
            <a:r>
              <a:rPr lang="en-US" sz="1100" dirty="0"/>
              <a:t>The King James Version suggests that Rebekah was very beautiful, but the Joseph Smith Translation says that she was the most beautiful woman the servant had ever seen. The Joseph Smith Translation reads, “And the damsel being a virgin, very fair to look upon, such as the servant of Abraham had not seen, neither had any man known the like unto her …” (JST, Genesis 24:16).</a:t>
            </a:r>
          </a:p>
          <a:p>
            <a:r>
              <a:rPr lang="en-US" sz="1100" dirty="0"/>
              <a:t>Considering the capacity of a thirsty camel, one can well imagine how much effort it took for Rebekah to draw water by hand for ten camels. Not only was she beautiful but she was a willing worker and was quick to serve.</a:t>
            </a:r>
          </a:p>
          <a:p>
            <a:r>
              <a:rPr lang="en-US" sz="1100" dirty="0"/>
              <a:t>For a young woman to leave her home, travel to a new country completely foreign to her, and marry a man she had never met would present a tremendous challenge. One would expect that she would have wanted to stay with her family as long as possible, but when given her choice, she said simply, “I will go.”  ISMOT</a:t>
            </a:r>
          </a:p>
        </p:txBody>
      </p:sp>
      <p:sp>
        <p:nvSpPr>
          <p:cNvPr id="5" name="Rectangle 4">
            <a:extLst>
              <a:ext uri="{FF2B5EF4-FFF2-40B4-BE49-F238E27FC236}">
                <a16:creationId xmlns:a16="http://schemas.microsoft.com/office/drawing/2014/main" id="{6F040702-7EE9-4311-902E-952173ACE4F8}"/>
              </a:ext>
            </a:extLst>
          </p:cNvPr>
          <p:cNvSpPr/>
          <p:nvPr/>
        </p:nvSpPr>
        <p:spPr>
          <a:xfrm>
            <a:off x="5426765" y="4623819"/>
            <a:ext cx="6649278" cy="2123658"/>
          </a:xfrm>
          <a:prstGeom prst="rect">
            <a:avLst/>
          </a:prstGeom>
          <a:ln>
            <a:solidFill>
              <a:schemeClr val="tx1"/>
            </a:solidFill>
          </a:ln>
        </p:spPr>
        <p:txBody>
          <a:bodyPr wrap="square">
            <a:spAutoFit/>
          </a:bodyPr>
          <a:lstStyle/>
          <a:p>
            <a:pPr fontAlgn="base"/>
            <a:r>
              <a:rPr lang="en-US" sz="1100" b="1" dirty="0">
                <a:solidFill>
                  <a:srgbClr val="333333"/>
                </a:solidFill>
              </a:rPr>
              <a:t>The Story of Isaac and Rebekah:</a:t>
            </a:r>
          </a:p>
          <a:p>
            <a:pPr fontAlgn="base"/>
            <a:r>
              <a:rPr lang="en-US" sz="1100" dirty="0">
                <a:solidFill>
                  <a:srgbClr val="333333"/>
                </a:solidFill>
              </a:rPr>
              <a:t>Sister Julie B. Beck, who served as general president of the Relief Society, explained that the experience of Isaac and Rebekah provides a pattern for the youth of the Church today:</a:t>
            </a:r>
          </a:p>
          <a:p>
            <a:pPr fontAlgn="base"/>
            <a:r>
              <a:rPr lang="en-US" sz="1100" dirty="0">
                <a:solidFill>
                  <a:srgbClr val="333333"/>
                </a:solidFill>
              </a:rPr>
              <a:t>“The story of Isaac and Rebekah is an example of the man, who has the keys, and the woman, who has the influence, working together to ensure the fulfillment of their blessings. Their story is pivotal. The blessings of the house of Israel depended on a man and a woman who understood their place in the plan and their responsibilities to form an eternal family, to bear children, and to teach them.</a:t>
            </a:r>
          </a:p>
          <a:p>
            <a:pPr fontAlgn="base"/>
            <a:r>
              <a:rPr lang="en-US" sz="1100" dirty="0">
                <a:solidFill>
                  <a:srgbClr val="333333"/>
                </a:solidFill>
              </a:rPr>
              <a:t>“… Every young man and young woman should understand his or her role in this great partnership—that they are each an ‘Isaac’ or a ‘Rebekah.’ Then they will know with clarity what they have to do” (“Teaching the Doctrine of the Family,”</a:t>
            </a:r>
            <a:r>
              <a:rPr lang="en-US" sz="1100" i="1" dirty="0">
                <a:solidFill>
                  <a:srgbClr val="333333"/>
                </a:solidFill>
              </a:rPr>
              <a:t> Ensign,</a:t>
            </a:r>
            <a:r>
              <a:rPr lang="en-US" sz="1100" dirty="0">
                <a:solidFill>
                  <a:srgbClr val="333333"/>
                </a:solidFill>
              </a:rPr>
              <a:t> Mar. 2011, 16).</a:t>
            </a:r>
          </a:p>
          <a:p>
            <a:pPr fontAlgn="base"/>
            <a:r>
              <a:rPr lang="en-US" sz="1100" dirty="0"/>
              <a:t>Genesis 24:67 --When one contemplates the faith and beauty of Rebekah and how the servant of Abraham was led to her by the hand of the Lord, the comment “and he loved her” is not surprising. ISMOT</a:t>
            </a:r>
            <a:endParaRPr lang="en-US" sz="1100" dirty="0">
              <a:solidFill>
                <a:srgbClr val="333333"/>
              </a:solidFill>
            </a:endParaRPr>
          </a:p>
        </p:txBody>
      </p:sp>
      <p:sp>
        <p:nvSpPr>
          <p:cNvPr id="7" name="TextBox 6">
            <a:extLst>
              <a:ext uri="{FF2B5EF4-FFF2-40B4-BE49-F238E27FC236}">
                <a16:creationId xmlns:a16="http://schemas.microsoft.com/office/drawing/2014/main" id="{8B101516-0202-C5E3-0251-96D2DE9DA2F9}"/>
              </a:ext>
            </a:extLst>
          </p:cNvPr>
          <p:cNvSpPr txBox="1"/>
          <p:nvPr/>
        </p:nvSpPr>
        <p:spPr>
          <a:xfrm>
            <a:off x="115956" y="2364462"/>
            <a:ext cx="5310809" cy="3570208"/>
          </a:xfrm>
          <a:prstGeom prst="rect">
            <a:avLst/>
          </a:prstGeom>
          <a:noFill/>
          <a:ln>
            <a:solidFill>
              <a:schemeClr val="tx1"/>
            </a:solidFill>
          </a:ln>
        </p:spPr>
        <p:txBody>
          <a:bodyPr wrap="square">
            <a:spAutoFit/>
          </a:bodyPr>
          <a:lstStyle/>
          <a:p>
            <a:pPr algn="l" fontAlgn="base">
              <a:spcAft>
                <a:spcPts val="1200"/>
              </a:spcAft>
              <a:buNone/>
            </a:pPr>
            <a:r>
              <a:rPr lang="en-US" sz="1400" b="1" i="0" dirty="0">
                <a:effectLst/>
              </a:rPr>
              <a:t>Hope For Eternal Family: </a:t>
            </a:r>
          </a:p>
          <a:p>
            <a:pPr algn="l" fontAlgn="base">
              <a:spcAft>
                <a:spcPts val="1200"/>
              </a:spcAft>
              <a:buNone/>
            </a:pPr>
            <a:r>
              <a:rPr lang="en-US" sz="1400" b="0" i="0" dirty="0">
                <a:effectLst/>
              </a:rPr>
              <a:t>A prophet of God once offered me counsel that gives me peace. I was worried that the choices of others might make it impossible for our family to be together forever. He said, “You are worrying about the wrong problem. You just live worthy of the celestial kingdom, and the family arrangements will be more wonderful than you can imagine.”</a:t>
            </a:r>
          </a:p>
          <a:p>
            <a:pPr algn="l" fontAlgn="base">
              <a:spcAft>
                <a:spcPts val="1200"/>
              </a:spcAft>
              <a:buNone/>
            </a:pPr>
            <a:r>
              <a:rPr lang="en-US" sz="1400" b="0" i="0" dirty="0">
                <a:effectLst/>
              </a:rPr>
              <a:t>… With the power of the Atonement of Jesus Christ working and with the Holy Spirit guiding, you can feel now and will feel in the world to come the family love your Father and His Beloved Son want so much for you to receive.</a:t>
            </a:r>
          </a:p>
          <a:p>
            <a:pPr algn="l" fontAlgn="base">
              <a:spcAft>
                <a:spcPts val="1200"/>
              </a:spcAft>
              <a:buNone/>
            </a:pPr>
            <a:r>
              <a:rPr lang="en-US" sz="1400" b="0" i="0" dirty="0">
                <a:effectLst/>
              </a:rPr>
              <a:t>I testify that as you live worthy of the celestial kingdom, the prophetic promise that “family arrangements will be more wonderful than you can imagine” will be yours. President Henry B. Eyring (“</a:t>
            </a:r>
            <a:r>
              <a:rPr lang="en-US" sz="1400" b="0" i="0" u="none" strike="noStrike" dirty="0">
                <a:effectLst/>
              </a:rPr>
              <a:t>The Hope of Eternal Family Love</a:t>
            </a:r>
            <a:r>
              <a:rPr lang="en-US" sz="1400" b="0" i="0" dirty="0">
                <a:effectLst/>
              </a:rPr>
              <a:t>,” </a:t>
            </a:r>
            <a:r>
              <a:rPr lang="en-US" sz="1400" b="0" i="1" dirty="0">
                <a:effectLst/>
              </a:rPr>
              <a:t>Ensign</a:t>
            </a:r>
            <a:r>
              <a:rPr lang="en-US" sz="1400" b="0" i="0" dirty="0">
                <a:effectLst/>
              </a:rPr>
              <a:t> or </a:t>
            </a:r>
            <a:r>
              <a:rPr lang="en-US" sz="1400" b="0" i="1" dirty="0">
                <a:effectLst/>
              </a:rPr>
              <a:t>Liahona</a:t>
            </a:r>
            <a:r>
              <a:rPr lang="en-US" sz="1400" b="0" i="0" dirty="0">
                <a:effectLst/>
              </a:rPr>
              <a:t>, Aug. 2016, 5)</a:t>
            </a:r>
          </a:p>
        </p:txBody>
      </p:sp>
    </p:spTree>
    <p:extLst>
      <p:ext uri="{BB962C8B-B14F-4D97-AF65-F5344CB8AC3E}">
        <p14:creationId xmlns:p14="http://schemas.microsoft.com/office/powerpoint/2010/main" val="30618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399" y="121307"/>
            <a:ext cx="9318171" cy="6494085"/>
          </a:xfrm>
          <a:prstGeom prst="rect">
            <a:avLst/>
          </a:prstGeom>
        </p:spPr>
        <p:txBody>
          <a:bodyPr wrap="square">
            <a:spAutoFit/>
          </a:bodyPr>
          <a:lstStyle/>
          <a:p>
            <a:r>
              <a:rPr lang="en-US" sz="1600" b="1" i="0" dirty="0">
                <a:solidFill>
                  <a:srgbClr val="333333"/>
                </a:solidFill>
                <a:effectLst/>
              </a:rPr>
              <a:t>Ancient Jewish Marriage</a:t>
            </a:r>
            <a:r>
              <a:rPr lang="en-US" sz="1600" b="0" i="0" dirty="0">
                <a:solidFill>
                  <a:srgbClr val="333333"/>
                </a:solidFill>
                <a:effectLst/>
              </a:rPr>
              <a:t> </a:t>
            </a:r>
          </a:p>
          <a:p>
            <a:r>
              <a:rPr lang="en-US" sz="1600" b="0" i="0" dirty="0">
                <a:solidFill>
                  <a:srgbClr val="333333"/>
                </a:solidFill>
                <a:effectLst/>
              </a:rPr>
              <a:t>In biblical times, people were married in early youth, and marriages were usually contracted within the narrow circle of the clan and the family. It was undesirable to marry a woman from a foreign clan, lest she introduce foreign beliefs and practices.</a:t>
            </a:r>
          </a:p>
          <a:p>
            <a:r>
              <a:rPr lang="en-US" sz="1600" dirty="0"/>
              <a:t>As a rule, the fathers arranged the match. The girl was consulted, but the “calling of the damsel and inquiring at her mouth” after the conclusion of all negotiations was merely a formality.</a:t>
            </a:r>
          </a:p>
          <a:p>
            <a:r>
              <a:rPr lang="en-US" sz="1600" dirty="0"/>
              <a:t>In those days a father was more concerned about the marriage of his sons than about the marriage of his daughters. No expense was involved in marrying off a daughter. The father received a dowry for his daughter whereas he had to give a dowry to the prospective father-in-law of his son when marrying him off.</a:t>
            </a:r>
          </a:p>
          <a:p>
            <a:r>
              <a:rPr lang="en-US" sz="1600" dirty="0"/>
              <a:t>The price paid by the father of the groom to the father of the bride was called </a:t>
            </a:r>
            <a:r>
              <a:rPr lang="en-US" sz="1600" i="1" dirty="0" err="1"/>
              <a:t>mohar</a:t>
            </a:r>
            <a:r>
              <a:rPr lang="en-US" sz="1600" dirty="0"/>
              <a:t>. In the stories of Genesis, </a:t>
            </a:r>
            <a:r>
              <a:rPr lang="en-US" sz="1600" dirty="0" err="1"/>
              <a:t>Shekhem</a:t>
            </a:r>
            <a:r>
              <a:rPr lang="en-US" sz="1600" dirty="0"/>
              <a:t> [Dina’s suitor] said to Dinah’s father and her brothers: “Let me find favor in your eyes, and what ye shall say unto me I will give. Ask me never so much </a:t>
            </a:r>
            <a:r>
              <a:rPr lang="en-US" sz="1600" dirty="0" err="1"/>
              <a:t>mohar</a:t>
            </a:r>
            <a:r>
              <a:rPr lang="en-US" sz="1600" dirty="0"/>
              <a:t> and </a:t>
            </a:r>
            <a:r>
              <a:rPr lang="en-US" sz="1600" i="1" dirty="0" err="1"/>
              <a:t>mattan</a:t>
            </a:r>
            <a:r>
              <a:rPr lang="en-US" sz="1600" dirty="0"/>
              <a:t>, and I will give according as ye shall say unto me; but give me the damsel to wife.” “</a:t>
            </a:r>
            <a:r>
              <a:rPr lang="en-US" sz="1600" dirty="0" err="1"/>
              <a:t>Mattan</a:t>
            </a:r>
            <a:r>
              <a:rPr lang="en-US" sz="1600" dirty="0"/>
              <a:t>” was the Hebrew word for the gifts given by the groom to the bride in addition to the </a:t>
            </a:r>
            <a:r>
              <a:rPr lang="en-US" sz="1600" dirty="0" err="1"/>
              <a:t>mohar</a:t>
            </a:r>
            <a:r>
              <a:rPr lang="en-US" sz="1600" dirty="0"/>
              <a:t>.</a:t>
            </a:r>
          </a:p>
          <a:p>
            <a:r>
              <a:rPr lang="en-US" sz="1600" dirty="0"/>
              <a:t>The </a:t>
            </a:r>
            <a:r>
              <a:rPr lang="en-US" sz="1600" dirty="0" err="1"/>
              <a:t>mohar</a:t>
            </a:r>
            <a:r>
              <a:rPr lang="en-US" sz="1600" dirty="0"/>
              <a:t> was not always paid in cash. Sometimes it was paid in kind, or in service. The book of Genesis relates the story of the servant of Abraham, who, after his request for Rebekah [to marry Isaac] was granted, “brought forth jewels of silver, and jewels of gold, and raiment, and gave them to Rebekah; he gave also to her brother and to her mother precious things.” The servant thus gave </a:t>
            </a:r>
            <a:r>
              <a:rPr lang="en-US" sz="1600" dirty="0" err="1"/>
              <a:t>mattan</a:t>
            </a:r>
            <a:r>
              <a:rPr lang="en-US" sz="1600" dirty="0"/>
              <a:t> to Rebekah, and </a:t>
            </a:r>
            <a:r>
              <a:rPr lang="en-US" sz="1600" dirty="0" err="1"/>
              <a:t>mohar</a:t>
            </a:r>
            <a:r>
              <a:rPr lang="en-US" sz="1600" dirty="0"/>
              <a:t> to her brother and mother.</a:t>
            </a:r>
          </a:p>
          <a:p>
            <a:r>
              <a:rPr lang="en-US" sz="1600" dirty="0"/>
              <a:t>The Bible does not specify what was to be done with the </a:t>
            </a:r>
            <a:r>
              <a:rPr lang="en-US" sz="1600" dirty="0" err="1"/>
              <a:t>mohar</a:t>
            </a:r>
            <a:r>
              <a:rPr lang="en-US" sz="1600" dirty="0"/>
              <a:t> in case the marriage agreement was broken by either of the two parties.</a:t>
            </a:r>
          </a:p>
          <a:p>
            <a:r>
              <a:rPr lang="en-US" sz="1600" dirty="0"/>
              <a:t>The </a:t>
            </a:r>
            <a:r>
              <a:rPr lang="en-US" sz="1600" dirty="0" err="1"/>
              <a:t>mohar</a:t>
            </a:r>
            <a:r>
              <a:rPr lang="en-US" sz="1600" dirty="0"/>
              <a:t> was originally the purchase price of the bride, and it is therefore understandable why it was paid by the father of the groom to the father of the bride. In ancient days, marriage was not an agreement between two individuals, but between two families.</a:t>
            </a:r>
          </a:p>
          <a:p>
            <a:r>
              <a:rPr lang="en-US" sz="1600" dirty="0"/>
              <a:t>http://www.myjewishlearning.com/article/ancient-jewish-marriage/</a:t>
            </a:r>
          </a:p>
          <a:p>
            <a:endParaRPr lang="en-US" sz="1600" dirty="0"/>
          </a:p>
        </p:txBody>
      </p:sp>
      <p:pic>
        <p:nvPicPr>
          <p:cNvPr id="12290" name="Picture 2" descr="old wedding r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0570" y="5192486"/>
            <a:ext cx="1922925" cy="1284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66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83085" y="300841"/>
            <a:ext cx="5214257" cy="5078313"/>
          </a:xfrm>
          <a:prstGeom prst="rect">
            <a:avLst/>
          </a:prstGeom>
        </p:spPr>
        <p:txBody>
          <a:bodyPr wrap="square">
            <a:spAutoFit/>
          </a:bodyPr>
          <a:lstStyle/>
          <a:p>
            <a:r>
              <a:rPr lang="en-US" b="1" i="0" dirty="0">
                <a:solidFill>
                  <a:srgbClr val="000000"/>
                </a:solidFill>
                <a:effectLst/>
                <a:latin typeface="Calibri" panose="020F0502020204030204" pitchFamily="34" charset="0"/>
              </a:rPr>
              <a:t>The qualities of an ideal wife</a:t>
            </a:r>
          </a:p>
          <a:p>
            <a:br>
              <a:rPr lang="en-US" b="0" i="0" dirty="0">
                <a:solidFill>
                  <a:srgbClr val="000000"/>
                </a:solidFill>
                <a:effectLst/>
                <a:latin typeface="Calibri" panose="020F0502020204030204" pitchFamily="34" charset="0"/>
              </a:rPr>
            </a:br>
            <a:r>
              <a:rPr lang="en-US" b="0" i="0" dirty="0">
                <a:solidFill>
                  <a:srgbClr val="000000"/>
                </a:solidFill>
                <a:effectLst/>
                <a:latin typeface="Calibri" panose="020F0502020204030204" pitchFamily="34" charset="0"/>
              </a:rPr>
              <a:t>The qualities that a Jewish man looked for in a wife were:</a:t>
            </a:r>
          </a:p>
          <a:p>
            <a:endParaRPr lang="en-US" b="0" i="0" dirty="0">
              <a:solidFill>
                <a:srgbClr val="000000"/>
              </a:solidFill>
              <a:effectLst/>
              <a:latin typeface="Times New Roman" panose="02020603050405020304" pitchFamily="18" charset="0"/>
            </a:endParaRPr>
          </a:p>
          <a:p>
            <a:pPr>
              <a:buFont typeface="Arial" panose="020B0604020202020204" pitchFamily="34" charset="0"/>
              <a:buChar char="•"/>
            </a:pPr>
            <a:r>
              <a:rPr lang="en-US" b="0" i="0" dirty="0">
                <a:solidFill>
                  <a:srgbClr val="000000"/>
                </a:solidFill>
                <a:effectLst/>
                <a:latin typeface="Calibri" panose="020F0502020204030204" pitchFamily="34" charset="0"/>
              </a:rPr>
              <a:t>Jewish descent, because transmission of ‘Jewishness’ was through the Jewish mother</a:t>
            </a:r>
            <a:endParaRPr lang="en-US" b="0" i="0" dirty="0">
              <a:solidFill>
                <a:srgbClr val="000000"/>
              </a:solidFill>
              <a:effectLst/>
              <a:latin typeface="Times New Roman" panose="02020603050405020304" pitchFamily="18" charset="0"/>
            </a:endParaRPr>
          </a:p>
          <a:p>
            <a:pPr>
              <a:buFont typeface="Arial" panose="020B0604020202020204" pitchFamily="34" charset="0"/>
              <a:buChar char="•"/>
            </a:pPr>
            <a:r>
              <a:rPr lang="en-US" b="0" i="0" dirty="0">
                <a:solidFill>
                  <a:srgbClr val="000000"/>
                </a:solidFill>
                <a:effectLst/>
                <a:latin typeface="Calibri" panose="020F0502020204030204" pitchFamily="34" charset="0"/>
              </a:rPr>
              <a:t>someone from a respectable family, since family characteristics could be transmitted to succeeding generations</a:t>
            </a:r>
            <a:endParaRPr lang="en-US" b="0" i="0" dirty="0">
              <a:solidFill>
                <a:srgbClr val="000000"/>
              </a:solidFill>
              <a:effectLst/>
              <a:latin typeface="Times New Roman" panose="02020603050405020304" pitchFamily="18" charset="0"/>
            </a:endParaRPr>
          </a:p>
          <a:p>
            <a:pPr>
              <a:buFont typeface="Arial" panose="020B0604020202020204" pitchFamily="34" charset="0"/>
              <a:buChar char="•"/>
            </a:pPr>
            <a:r>
              <a:rPr lang="en-US" b="0" i="0" dirty="0">
                <a:solidFill>
                  <a:srgbClr val="000000"/>
                </a:solidFill>
                <a:effectLst/>
                <a:latin typeface="Calibri" panose="020F0502020204030204" pitchFamily="34" charset="0"/>
              </a:rPr>
              <a:t>the daughter of a man who was learned and had studied</a:t>
            </a:r>
            <a:endParaRPr lang="en-US" b="0" i="0" dirty="0">
              <a:solidFill>
                <a:srgbClr val="000000"/>
              </a:solidFill>
              <a:effectLst/>
              <a:latin typeface="Times New Roman" panose="02020603050405020304" pitchFamily="18" charset="0"/>
            </a:endParaRPr>
          </a:p>
          <a:p>
            <a:pPr>
              <a:buFont typeface="Arial" panose="020B0604020202020204" pitchFamily="34" charset="0"/>
              <a:buChar char="•"/>
            </a:pPr>
            <a:r>
              <a:rPr lang="en-US" b="0" i="0" dirty="0">
                <a:solidFill>
                  <a:srgbClr val="000000"/>
                </a:solidFill>
                <a:effectLst/>
                <a:latin typeface="Calibri" panose="020F0502020204030204" pitchFamily="34" charset="0"/>
              </a:rPr>
              <a:t>a girl about the same age as the man or younger</a:t>
            </a:r>
            <a:endParaRPr lang="en-US" b="0" i="0" dirty="0">
              <a:solidFill>
                <a:srgbClr val="000000"/>
              </a:solidFill>
              <a:effectLst/>
              <a:latin typeface="Times New Roman" panose="02020603050405020304" pitchFamily="18" charset="0"/>
            </a:endParaRPr>
          </a:p>
          <a:p>
            <a:pPr>
              <a:buFont typeface="Arial" panose="020B0604020202020204" pitchFamily="34" charset="0"/>
              <a:buChar char="•"/>
            </a:pPr>
            <a:r>
              <a:rPr lang="en-US" b="0" i="0" dirty="0">
                <a:solidFill>
                  <a:srgbClr val="000000"/>
                </a:solidFill>
                <a:effectLst/>
                <a:latin typeface="Calibri" panose="020F0502020204030204" pitchFamily="34" charset="0"/>
              </a:rPr>
              <a:t>someone known for her good sense, good behavior and kindliness</a:t>
            </a:r>
            <a:endParaRPr lang="en-US" b="0" i="0" dirty="0">
              <a:solidFill>
                <a:srgbClr val="000000"/>
              </a:solidFill>
              <a:effectLst/>
              <a:latin typeface="Times New Roman" panose="02020603050405020304" pitchFamily="18" charset="0"/>
            </a:endParaRPr>
          </a:p>
          <a:p>
            <a:pPr>
              <a:buFont typeface="Arial" panose="020B0604020202020204" pitchFamily="34" charset="0"/>
              <a:buChar char="•"/>
            </a:pPr>
            <a:r>
              <a:rPr lang="en-US" b="0" i="0" dirty="0">
                <a:solidFill>
                  <a:srgbClr val="000000"/>
                </a:solidFill>
                <a:effectLst/>
                <a:latin typeface="Calibri" panose="020F0502020204030204" pitchFamily="34" charset="0"/>
              </a:rPr>
              <a:t>if possible, someone who was physically beautiful, but an intelligent mind and a cheerful personality were in the long run even more important.</a:t>
            </a:r>
            <a:endParaRPr lang="en-US" b="0" i="0" dirty="0">
              <a:solidFill>
                <a:srgbClr val="000000"/>
              </a:solidFill>
              <a:effectLst/>
              <a:latin typeface="Times New Roman" panose="02020603050405020304" pitchFamily="18" charset="0"/>
            </a:endParaRPr>
          </a:p>
        </p:txBody>
      </p:sp>
      <p:sp>
        <p:nvSpPr>
          <p:cNvPr id="4" name="Rectangle 3"/>
          <p:cNvSpPr/>
          <p:nvPr/>
        </p:nvSpPr>
        <p:spPr>
          <a:xfrm>
            <a:off x="163285" y="6259677"/>
            <a:ext cx="5548250" cy="369332"/>
          </a:xfrm>
          <a:prstGeom prst="rect">
            <a:avLst/>
          </a:prstGeom>
        </p:spPr>
        <p:txBody>
          <a:bodyPr wrap="none">
            <a:spAutoFit/>
          </a:bodyPr>
          <a:lstStyle/>
          <a:p>
            <a:r>
              <a:rPr lang="en-US" dirty="0"/>
              <a:t>http://www.womeninthebible.net/3.2.Major_Events.htm</a:t>
            </a:r>
          </a:p>
        </p:txBody>
      </p:sp>
      <p:sp>
        <p:nvSpPr>
          <p:cNvPr id="5" name="Rectangle 4"/>
          <p:cNvSpPr/>
          <p:nvPr/>
        </p:nvSpPr>
        <p:spPr>
          <a:xfrm>
            <a:off x="310781" y="300841"/>
            <a:ext cx="4876799" cy="4739759"/>
          </a:xfrm>
          <a:prstGeom prst="rect">
            <a:avLst/>
          </a:prstGeom>
        </p:spPr>
        <p:txBody>
          <a:bodyPr wrap="square">
            <a:spAutoFit/>
          </a:bodyPr>
          <a:lstStyle/>
          <a:p>
            <a:pPr lvl="0" eaLnBrk="0" fontAlgn="base" hangingPunct="0">
              <a:spcBef>
                <a:spcPct val="0"/>
              </a:spcBef>
              <a:spcAft>
                <a:spcPct val="0"/>
              </a:spcAft>
            </a:pPr>
            <a:r>
              <a:rPr kumimoji="0" lang="en-US" altLang="en-US"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The qualities of an ideal husband</a:t>
            </a:r>
          </a:p>
          <a:p>
            <a:pPr lvl="0" eaLnBrk="0" fontAlgn="base" hangingPunct="0">
              <a:spcBef>
                <a:spcPct val="0"/>
              </a:spcBef>
              <a:spcAft>
                <a:spcPct val="0"/>
              </a:spcAft>
            </a:pPr>
            <a:br>
              <a:rPr kumimoji="0" lang="en-US" altLang="en-US"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en-US" altLang="en-US"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The qualities that a Jewish woman looked for in a husband were:</a:t>
            </a:r>
          </a:p>
          <a:p>
            <a:pPr lvl="0" eaLnBrk="0" fontAlgn="base" hangingPunct="0">
              <a:spcBef>
                <a:spcPct val="0"/>
              </a:spcBef>
              <a:spcAft>
                <a:spcPct val="0"/>
              </a:spcAft>
            </a:pPr>
            <a:endParaRPr kumimoji="0" lang="en-US" altLang="en-US" sz="1400" b="0" i="0" u="none" strike="noStrike" cap="none" normalizeH="0" baseline="0" dirty="0">
              <a:ln>
                <a:noFill/>
              </a:ln>
              <a:solidFill>
                <a:schemeClr val="tx1"/>
              </a:solidFill>
              <a:effectLst/>
            </a:endParaRPr>
          </a:p>
          <a:p>
            <a:pPr lvl="0" eaLnBrk="0" fontAlgn="base" hangingPunct="0">
              <a:spcBef>
                <a:spcPct val="0"/>
              </a:spcBef>
              <a:spcAft>
                <a:spcPct val="0"/>
              </a:spcAft>
              <a:buFontTx/>
              <a:buChar char="•"/>
            </a:pPr>
            <a:r>
              <a:rPr kumimoji="0" lang="en-US" altLang="en-US"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someone a few years older than herself, and of the same social standing</a:t>
            </a:r>
            <a:endPar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FontTx/>
              <a:buChar char="•"/>
            </a:pPr>
            <a:r>
              <a:rPr kumimoji="0" lang="en-US" altLang="en-US"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 student of the Hebrew Scriptures, for scholarship meant that a man was intelligent, prepared to work, and able to reason and think</a:t>
            </a:r>
            <a:endPar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FontTx/>
              <a:buChar char="•"/>
            </a:pPr>
            <a:r>
              <a:rPr kumimoji="0" lang="en-US" altLang="en-US"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someone possessing enough money and goods to be able to give her status, comfort and security</a:t>
            </a:r>
            <a:endPar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FontTx/>
              <a:buChar char="•"/>
            </a:pPr>
            <a:r>
              <a:rPr kumimoji="0" lang="en-US" altLang="en-US"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someone whose family was reputable, with no scandal or bad blood associated with his family</a:t>
            </a:r>
            <a:endPar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FontTx/>
              <a:buChar char="•"/>
            </a:pPr>
            <a:r>
              <a:rPr kumimoji="0" lang="en-US" altLang="en-US"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someone physically attractive, because Jews believed that a happy sex life was one of the greatest gifts God gave to a married couple.</a:t>
            </a:r>
            <a:endParaRPr lang="en-US" dirty="0"/>
          </a:p>
        </p:txBody>
      </p:sp>
    </p:spTree>
    <p:extLst>
      <p:ext uri="{BB962C8B-B14F-4D97-AF65-F5344CB8AC3E}">
        <p14:creationId xmlns:p14="http://schemas.microsoft.com/office/powerpoint/2010/main" val="56157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5268686" cy="4339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 The Veil: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There exists very often among Christians the error of confusing Muslim customs with the customs of Biblical times</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Many believe</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including some scholars and professors of seminaries that women in Biblical times lived with their faces covered by a veil like the Muslim women of today</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There is no such thing</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As a nuptial custom</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a woman used a veil to present herself before the man who she was going to marry</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but that was only for that purpose</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the rest of her activities and life</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she walked around with her face uncovered</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Nowadays a bride also uses a veil during the marriage ceremony</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endParaRPr kumimoji="0" lang="en-US" altLang="en-US" sz="12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Decent women did not have to cover their faces</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the ones that covered their faces were the prostitutes</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as we can see in the passage I present below</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in which Judah upon seeing his daughter in law Thamar</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thought she was a prostitute because she had a veil covering her face</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Even it says that the reason why he thought she was a prostitute was because she was covered</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If all the women of that time would have been used to wearing a veil over their faces</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Judah would not have thought that a woman who he saw with a veil covering her face was a prostitute</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endParaRPr kumimoji="0" lang="en-US" altLang="en-US" sz="12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a:t>
            </a:r>
            <a:endParaRPr kumimoji="0" lang="en-US" altLang="en-US" sz="12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14 And she put her widow's garments off from her</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and covered her with a vail</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and wrapped herself</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and sat in an open place</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which is by the way to </a:t>
            </a:r>
            <a:r>
              <a:rPr kumimoji="0" lang="en-US" altLang="en-US" sz="1200" b="0" i="0" u="none" strike="noStrike" cap="none" normalizeH="0" baseline="0" dirty="0" err="1">
                <a:ln>
                  <a:noFill/>
                </a:ln>
                <a:solidFill>
                  <a:srgbClr val="000000"/>
                </a:solidFill>
                <a:effectLst/>
                <a:latin typeface="+mn-lt"/>
                <a:cs typeface="Times New Roman" panose="02020603050405020304" pitchFamily="18" charset="0"/>
              </a:rPr>
              <a:t>Timnath</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for she saw that </a:t>
            </a:r>
            <a:r>
              <a:rPr kumimoji="0" lang="en-US" altLang="en-US" sz="1200" b="0" i="0" u="none" strike="noStrike" cap="none" normalizeH="0" baseline="0" dirty="0" err="1">
                <a:ln>
                  <a:noFill/>
                </a:ln>
                <a:solidFill>
                  <a:srgbClr val="000000"/>
                </a:solidFill>
                <a:effectLst/>
                <a:latin typeface="+mn-lt"/>
                <a:cs typeface="Times New Roman" panose="02020603050405020304" pitchFamily="18" charset="0"/>
              </a:rPr>
              <a:t>Shelah</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was grown</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and she was not given unto him to wife</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15 When Judah saw her</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he thought her to be an harlot</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a:t>
            </a:r>
            <a:r>
              <a:rPr kumimoji="0" lang="en-US" altLang="en-US" sz="1200" b="0" i="0" u="sng" strike="noStrike" cap="none" normalizeH="0" baseline="0" dirty="0">
                <a:ln>
                  <a:noFill/>
                </a:ln>
                <a:solidFill>
                  <a:srgbClr val="000000"/>
                </a:solidFill>
                <a:effectLst/>
                <a:latin typeface="+mn-lt"/>
                <a:cs typeface="Times New Roman" panose="02020603050405020304" pitchFamily="18" charset="0"/>
              </a:rPr>
              <a:t>because she had covered her face</a:t>
            </a: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(Genesis 38:14-15)                                                 </a:t>
            </a:r>
            <a:endParaRPr kumimoji="0" lang="en-US" altLang="en-US" sz="1200" b="0" i="0" u="none" strike="noStrike" cap="none" normalizeH="0" baseline="0" dirty="0">
              <a:ln>
                <a:noFill/>
              </a:ln>
              <a:solidFill>
                <a:schemeClr val="tx1"/>
              </a:solidFill>
              <a:effectLst/>
              <a:latin typeface="+mn-lt"/>
            </a:endParaRPr>
          </a:p>
        </p:txBody>
      </p:sp>
      <p:grpSp>
        <p:nvGrpSpPr>
          <p:cNvPr id="6" name="Group 5"/>
          <p:cNvGrpSpPr/>
          <p:nvPr/>
        </p:nvGrpSpPr>
        <p:grpSpPr>
          <a:xfrm>
            <a:off x="9909175" y="169872"/>
            <a:ext cx="2095500" cy="3445907"/>
            <a:chOff x="4618718" y="2579461"/>
            <a:chExt cx="2095500" cy="3445907"/>
          </a:xfrm>
        </p:grpSpPr>
        <p:pic>
          <p:nvPicPr>
            <p:cNvPr id="5125" name="Picture 5"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718" y="2579461"/>
              <a:ext cx="2095500" cy="30765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18718" y="5656036"/>
              <a:ext cx="1790234" cy="369332"/>
            </a:xfrm>
            <a:prstGeom prst="rect">
              <a:avLst/>
            </a:prstGeom>
          </p:spPr>
          <p:txBody>
            <a:bodyPr wrap="none">
              <a:spAutoFit/>
            </a:bodyPr>
            <a:lstStyle/>
            <a:p>
              <a:r>
                <a:rPr lang="en-US" b="1" dirty="0">
                  <a:solidFill>
                    <a:srgbClr val="666666"/>
                  </a:solidFill>
                  <a:latin typeface="Calibri" panose="020F0502020204030204" pitchFamily="34" charset="0"/>
                </a:rPr>
                <a:t>The Bedouin Veil</a:t>
              </a:r>
              <a:endParaRPr lang="en-US" b="1" i="0" dirty="0">
                <a:solidFill>
                  <a:srgbClr val="666666"/>
                </a:solidFill>
                <a:effectLst/>
                <a:latin typeface="Calibri" panose="020F0502020204030204" pitchFamily="34" charset="0"/>
              </a:endParaRPr>
            </a:p>
          </p:txBody>
        </p:sp>
      </p:grpSp>
      <p:sp>
        <p:nvSpPr>
          <p:cNvPr id="7" name="Rectangle 6"/>
          <p:cNvSpPr/>
          <p:nvPr/>
        </p:nvSpPr>
        <p:spPr>
          <a:xfrm>
            <a:off x="7045212" y="50080"/>
            <a:ext cx="2733222" cy="3416320"/>
          </a:xfrm>
          <a:prstGeom prst="rect">
            <a:avLst/>
          </a:prstGeom>
          <a:ln>
            <a:solidFill>
              <a:schemeClr val="tx1"/>
            </a:solidFill>
          </a:ln>
        </p:spPr>
        <p:txBody>
          <a:bodyPr wrap="square">
            <a:spAutoFit/>
          </a:bodyPr>
          <a:lstStyle/>
          <a:p>
            <a:r>
              <a:rPr lang="en-US" sz="1200" dirty="0">
                <a:latin typeface="Calibri" panose="020F0502020204030204" pitchFamily="34" charset="0"/>
              </a:rPr>
              <a:t>The Bedouin headdress combines a rectangular scarf of black silk Georgette with a diagonally folded band. The thin scarf is draped around the head and under the chin so that the throat is covered. The folded band is tied squarely on the head so that it covers most of the forehead. The Bedouin woman pulls her hair out from under the veil to frame her face. She sews her gold and silver dowry coins on her headdress and likes gold or silver anklets and bracelets. In the Middle East, it is a common custom that the woman is entitled to all her wearing apparel, therefore, any wedding dowry she receives she will normally wear. This quite often consists of coins, jewelry, bracelets and the like.</a:t>
            </a:r>
            <a:endParaRPr lang="en-US" sz="1200" dirty="0"/>
          </a:p>
        </p:txBody>
      </p:sp>
      <p:sp>
        <p:nvSpPr>
          <p:cNvPr id="8" name="Rectangle 7"/>
          <p:cNvSpPr/>
          <p:nvPr/>
        </p:nvSpPr>
        <p:spPr>
          <a:xfrm>
            <a:off x="1951718" y="4514623"/>
            <a:ext cx="3545568" cy="1200329"/>
          </a:xfrm>
          <a:prstGeom prst="rect">
            <a:avLst/>
          </a:prstGeom>
          <a:ln>
            <a:solidFill>
              <a:schemeClr val="tx1"/>
            </a:solidFill>
          </a:ln>
        </p:spPr>
        <p:txBody>
          <a:bodyPr wrap="square">
            <a:spAutoFit/>
          </a:bodyPr>
          <a:lstStyle/>
          <a:p>
            <a:r>
              <a:rPr lang="en-US" sz="1200" dirty="0">
                <a:latin typeface="Calibri" panose="020F0502020204030204" pitchFamily="34" charset="0"/>
              </a:rPr>
              <a:t>Married women from Bethlehem and some other villages wore a specially padded hat with coins sewed on, displaying their family wealth for all to see. The more coins on the hat, the wealthier the family. The coins were part of bride wealth from the woman’s husband at the time of their marriage.</a:t>
            </a:r>
            <a:endParaRPr lang="en-US" sz="1200" dirty="0"/>
          </a:p>
        </p:txBody>
      </p:sp>
      <p:pic>
        <p:nvPicPr>
          <p:cNvPr id="5127" name="Picture 7"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18" y="4514623"/>
            <a:ext cx="1828800" cy="14192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705726" y="3960625"/>
            <a:ext cx="4145416" cy="2492990"/>
          </a:xfrm>
          <a:prstGeom prst="rect">
            <a:avLst/>
          </a:prstGeom>
          <a:ln>
            <a:solidFill>
              <a:schemeClr val="tx1"/>
            </a:solidFill>
          </a:ln>
        </p:spPr>
        <p:txBody>
          <a:bodyPr wrap="square">
            <a:spAutoFit/>
          </a:bodyPr>
          <a:lstStyle/>
          <a:p>
            <a:r>
              <a:rPr lang="en-US" sz="1200" dirty="0">
                <a:latin typeface="Calibri" panose="020F0502020204030204" pitchFamily="34" charset="0"/>
              </a:rPr>
              <a:t>You might spot a Bedouin Girl with a row of coins missing from her head dress, this would indicate that the family may have needed to pay for something such as for a doctor or a debt. The woman was the keeper of the family wealth. Just as the mother or in Hebrew the "</a:t>
            </a:r>
            <a:r>
              <a:rPr lang="en-US" sz="1200" dirty="0" err="1">
                <a:latin typeface="Calibri" panose="020F0502020204030204" pitchFamily="34" charset="0"/>
              </a:rPr>
              <a:t>em</a:t>
            </a:r>
            <a:r>
              <a:rPr lang="en-US" sz="1200" dirty="0">
                <a:latin typeface="Calibri" panose="020F0502020204030204" pitchFamily="34" charset="0"/>
              </a:rPr>
              <a:t>" was "the one that binds the family together”. The Husband would entrust this Wife to guard the Family finances! </a:t>
            </a:r>
            <a:br>
              <a:rPr lang="en-US" sz="1200" dirty="0"/>
            </a:br>
            <a:r>
              <a:rPr lang="en-US" sz="1200" dirty="0">
                <a:latin typeface="Calibri" panose="020F0502020204030204" pitchFamily="34" charset="0"/>
              </a:rPr>
              <a:t>After this thorough investigation into the Bedouin custom of wearing the Bridal dowry ,you can better understand how its origin is based on biblical wedding practices and customs. This had been done long before it was adopted by pagan groups who added amulets and talismans to ward off evil spirits.</a:t>
            </a:r>
          </a:p>
          <a:p>
            <a:endParaRPr lang="en-US" sz="1200" dirty="0"/>
          </a:p>
        </p:txBody>
      </p:sp>
      <p:pic>
        <p:nvPicPr>
          <p:cNvPr id="5129" name="Picture 9"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956" y="4157435"/>
            <a:ext cx="1943100" cy="21336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6415929"/>
            <a:ext cx="6096000" cy="276999"/>
          </a:xfrm>
          <a:prstGeom prst="rect">
            <a:avLst/>
          </a:prstGeom>
        </p:spPr>
        <p:txBody>
          <a:bodyPr>
            <a:spAutoFit/>
          </a:bodyPr>
          <a:lstStyle/>
          <a:p>
            <a:r>
              <a:rPr lang="en-US" sz="1200" dirty="0"/>
              <a:t>http://www.biblicalrootswebcentral.com/research-study-on-veils-by-mh.html</a:t>
            </a:r>
          </a:p>
        </p:txBody>
      </p:sp>
      <p:sp>
        <p:nvSpPr>
          <p:cNvPr id="11" name="TextBox 10"/>
          <p:cNvSpPr txBox="1"/>
          <p:nvPr/>
        </p:nvSpPr>
        <p:spPr>
          <a:xfrm>
            <a:off x="5382986" y="169872"/>
            <a:ext cx="1547926" cy="2585323"/>
          </a:xfrm>
          <a:prstGeom prst="rect">
            <a:avLst/>
          </a:prstGeom>
          <a:noFill/>
        </p:spPr>
        <p:txBody>
          <a:bodyPr wrap="square" rtlCol="0">
            <a:spAutoFit/>
          </a:bodyPr>
          <a:lstStyle/>
          <a:p>
            <a:pPr algn="ctr"/>
            <a:r>
              <a:rPr lang="en-US" b="1" dirty="0"/>
              <a:t>Something of Interest</a:t>
            </a:r>
          </a:p>
          <a:p>
            <a:pPr algn="ctr"/>
            <a:endParaRPr lang="en-US" b="1" dirty="0"/>
          </a:p>
          <a:p>
            <a:pPr algn="ctr"/>
            <a:r>
              <a:rPr lang="en-US" b="1" dirty="0"/>
              <a:t>Makes you think twice about the Parable of the lost coin</a:t>
            </a:r>
          </a:p>
          <a:p>
            <a:pPr algn="ctr"/>
            <a:r>
              <a:rPr lang="en-US" b="1" dirty="0"/>
              <a:t>Luke 15:8-10</a:t>
            </a:r>
          </a:p>
        </p:txBody>
      </p:sp>
    </p:spTree>
    <p:extLst>
      <p:ext uri="{BB962C8B-B14F-4D97-AF65-F5344CB8AC3E}">
        <p14:creationId xmlns:p14="http://schemas.microsoft.com/office/powerpoint/2010/main" val="548773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15" y="113437"/>
            <a:ext cx="6096000" cy="4801314"/>
          </a:xfrm>
          <a:prstGeom prst="rect">
            <a:avLst/>
          </a:prstGeom>
        </p:spPr>
        <p:txBody>
          <a:bodyPr>
            <a:spAutoFit/>
          </a:bodyPr>
          <a:lstStyle/>
          <a:p>
            <a:r>
              <a:rPr lang="en-US" b="1" dirty="0">
                <a:solidFill>
                  <a:srgbClr val="000000"/>
                </a:solidFill>
              </a:rPr>
              <a:t>William Douglas Rosa—artist</a:t>
            </a:r>
          </a:p>
          <a:p>
            <a:r>
              <a:rPr lang="en-US" dirty="0">
                <a:solidFill>
                  <a:srgbClr val="000000"/>
                </a:solidFill>
              </a:rPr>
              <a:t>He was born in New York City in 1942. He was encouraged by his father, art director for Life magazine, to seek a career in art.  Rosa’s formal training was completed at the Art Student’s League and the School for Visual Arts in New York. By age 19, he began his career as a freelance illustration artist. </a:t>
            </a:r>
          </a:p>
          <a:p>
            <a:r>
              <a:rPr lang="en-US" dirty="0"/>
              <a:t>Rosa’s dramatic Bible paintings were commissioned by Prentice Hall to illustrate and complement the powerful writing style of renowned cleric Walter Russell Bowie in The Living Stories of the Old Testament and The Living Stories of the New Testament.</a:t>
            </a:r>
          </a:p>
          <a:p>
            <a:r>
              <a:rPr lang="en-US" dirty="0"/>
              <a:t>In addition to his incredible Bible illustrations, he is perhaps best known for his depictions of the Vietnam War where he was among several artists given a temporary commission by the Marine Corps’ fine arts program to spend seven weeks sketching battlefield scenes. </a:t>
            </a:r>
          </a:p>
          <a:p>
            <a:r>
              <a:rPr lang="en-US" dirty="0"/>
              <a:t>Death: 1976</a:t>
            </a:r>
          </a:p>
        </p:txBody>
      </p:sp>
      <p:pic>
        <p:nvPicPr>
          <p:cNvPr id="5122" name="Picture 2" descr="http://www.cherane.com/1a527960.jpg"/>
          <p:cNvPicPr>
            <a:picLocks noChangeAspect="1" noChangeArrowheads="1"/>
          </p:cNvPicPr>
          <p:nvPr/>
        </p:nvPicPr>
        <p:blipFill rotWithShape="1">
          <a:blip r:embed="rId2">
            <a:extLst>
              <a:ext uri="{28A0092B-C50C-407E-A947-70E740481C1C}">
                <a14:useLocalDpi xmlns:a14="http://schemas.microsoft.com/office/drawing/2010/main" val="0"/>
              </a:ext>
            </a:extLst>
          </a:blip>
          <a:srcRect l="10155" t="5602" r="59397" b="62527"/>
          <a:stretch/>
        </p:blipFill>
        <p:spPr bwMode="auto">
          <a:xfrm>
            <a:off x="3051604" y="4524315"/>
            <a:ext cx="1828799" cy="217754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923314" y="0"/>
            <a:ext cx="5268686" cy="4278094"/>
          </a:xfrm>
          <a:prstGeom prst="rect">
            <a:avLst/>
          </a:prstGeom>
          <a:ln>
            <a:solidFill>
              <a:schemeClr val="tx1"/>
            </a:solidFill>
          </a:ln>
        </p:spPr>
        <p:txBody>
          <a:bodyPr wrap="square">
            <a:spAutoFit/>
          </a:bodyPr>
          <a:lstStyle/>
          <a:p>
            <a:pPr fontAlgn="base"/>
            <a:r>
              <a:rPr lang="en-US" sz="1600" dirty="0">
                <a:latin typeface="Calibri" panose="020F0502020204030204" pitchFamily="34" charset="0"/>
              </a:rPr>
              <a:t>Eliezer:</a:t>
            </a:r>
          </a:p>
          <a:p>
            <a:pPr fontAlgn="base"/>
            <a:r>
              <a:rPr lang="en-US" sz="1600" dirty="0">
                <a:latin typeface="Calibri" panose="020F0502020204030204" pitchFamily="34" charset="0"/>
              </a:rPr>
              <a:t>Abraham entrusted this matter to Eliezer, the “eldest servant of his house” (Gen. 15:2; Gen. 24:2). Even when his servant questioned how this might be accomplished (see Gen. 24:5), Abraham assured him the Lord would guide him to success (see Gen. 24:7, 40).</a:t>
            </a:r>
          </a:p>
          <a:p>
            <a:pPr fontAlgn="base"/>
            <a:r>
              <a:rPr lang="en-US" sz="1600" dirty="0">
                <a:latin typeface="Calibri" panose="020F0502020204030204" pitchFamily="34" charset="0"/>
              </a:rPr>
              <a:t>As Eliezer approached the city of </a:t>
            </a:r>
            <a:r>
              <a:rPr lang="en-US" sz="1600" dirty="0" err="1">
                <a:latin typeface="Calibri" panose="020F0502020204030204" pitchFamily="34" charset="0"/>
              </a:rPr>
              <a:t>Nahor</a:t>
            </a:r>
            <a:r>
              <a:rPr lang="en-US" sz="1600" dirty="0">
                <a:latin typeface="Calibri" panose="020F0502020204030204" pitchFamily="34" charset="0"/>
              </a:rPr>
              <a:t> in Haran, he prayerfully submitted a plan to the Lord for identifying an appropriate young woman (see Gen. 24:12–14, 42–44). He proposed that whoever would kindly agree to get water from the well for himself and his animals would be the right person for Isaac. Rebekah came “with her pitcher upon her shoulder” </a:t>
            </a:r>
          </a:p>
          <a:p>
            <a:pPr fontAlgn="base"/>
            <a:r>
              <a:rPr lang="en-US" sz="1600" dirty="0"/>
              <a:t>Abraham’s servant had prayed for a maiden who would bring a dowry of kindness to the Abrahamic family (see Gen. 24:14). At the well he met a personification of </a:t>
            </a:r>
            <a:r>
              <a:rPr lang="en-US" sz="1600" dirty="0" err="1"/>
              <a:t>Christlike</a:t>
            </a:r>
            <a:r>
              <a:rPr lang="en-US" sz="1600" dirty="0"/>
              <a:t> charity and consideration.</a:t>
            </a:r>
            <a:endParaRPr lang="en-US" sz="1600" b="0" i="0" dirty="0">
              <a:effectLst/>
              <a:latin typeface="Calibri" panose="020F0502020204030204" pitchFamily="34" charset="0"/>
            </a:endParaRPr>
          </a:p>
        </p:txBody>
      </p:sp>
      <p:sp>
        <p:nvSpPr>
          <p:cNvPr id="5" name="Rectangle 4"/>
          <p:cNvSpPr/>
          <p:nvPr/>
        </p:nvSpPr>
        <p:spPr>
          <a:xfrm>
            <a:off x="5723840" y="4524315"/>
            <a:ext cx="6096000" cy="2123658"/>
          </a:xfrm>
          <a:prstGeom prst="rect">
            <a:avLst/>
          </a:prstGeom>
          <a:ln>
            <a:solidFill>
              <a:schemeClr val="tx1"/>
            </a:solidFill>
          </a:ln>
        </p:spPr>
        <p:txBody>
          <a:bodyPr>
            <a:spAutoFit/>
          </a:bodyPr>
          <a:lstStyle/>
          <a:p>
            <a:r>
              <a:rPr lang="en-US" sz="1200" b="1" dirty="0">
                <a:solidFill>
                  <a:srgbClr val="333333"/>
                </a:solidFill>
                <a:latin typeface="Calibri" panose="020F0502020204030204" pitchFamily="34" charset="0"/>
              </a:rPr>
              <a:t>The Well:</a:t>
            </a:r>
          </a:p>
          <a:p>
            <a:r>
              <a:rPr lang="en-US" sz="1200" dirty="0">
                <a:solidFill>
                  <a:srgbClr val="333333"/>
                </a:solidFill>
                <a:latin typeface="Calibri" panose="020F0502020204030204" pitchFamily="34" charset="0"/>
              </a:rPr>
              <a:t>Most of the ancient wells of the Holy Land are really cisterns, large cavities in the rock into which one must descend.  Many have steps carved into the stone along the wall.  The steps are narrow and slippery, and women descended them with heavy pitchers on their shoulders.  It appears that Rebekah did this over and over in order to water the servant’s camels.</a:t>
            </a:r>
          </a:p>
          <a:p>
            <a:r>
              <a:rPr lang="en-US" sz="1200" dirty="0">
                <a:solidFill>
                  <a:srgbClr val="333333"/>
                </a:solidFill>
                <a:latin typeface="Calibri" panose="020F0502020204030204" pitchFamily="34" charset="0"/>
              </a:rPr>
              <a:t>Rebekah followed the promptings of the Holy Spirit and displayed her great faith through her willingness to go with Abraham’s servant, leaving her family and security behind.  It was certainly a leap of faith.  When the Holy Ghost arranges marriages, they are surely marriages “made in heaven,” and Isaac and Rebekah loved each other.</a:t>
            </a:r>
          </a:p>
          <a:p>
            <a:r>
              <a:rPr lang="en-US" sz="1200" dirty="0">
                <a:solidFill>
                  <a:srgbClr val="333333"/>
                </a:solidFill>
                <a:latin typeface="Calibri" panose="020F0502020204030204" pitchFamily="34" charset="0"/>
              </a:rPr>
              <a:t>http://mormonbible.org/old-testament/isaac-and-jacob</a:t>
            </a:r>
          </a:p>
          <a:p>
            <a:endParaRPr lang="en-US" sz="12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2556542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 y="6387116"/>
            <a:ext cx="2598247" cy="369332"/>
          </a:xfrm>
          <a:prstGeom prst="rect">
            <a:avLst/>
          </a:prstGeom>
          <a:noFill/>
        </p:spPr>
        <p:txBody>
          <a:bodyPr wrap="square" rtlCol="0">
            <a:spAutoFit/>
          </a:bodyPr>
          <a:lstStyle/>
          <a:p>
            <a:r>
              <a:rPr lang="en-US" dirty="0"/>
              <a:t>Genesis 23:1-20</a:t>
            </a:r>
          </a:p>
        </p:txBody>
      </p:sp>
      <p:sp>
        <p:nvSpPr>
          <p:cNvPr id="4" name="TextBox 3"/>
          <p:cNvSpPr txBox="1"/>
          <p:nvPr/>
        </p:nvSpPr>
        <p:spPr>
          <a:xfrm>
            <a:off x="0" y="0"/>
            <a:ext cx="12192000" cy="707886"/>
          </a:xfrm>
          <a:prstGeom prst="rect">
            <a:avLst/>
          </a:prstGeom>
          <a:noFill/>
        </p:spPr>
        <p:txBody>
          <a:bodyPr wrap="square" rtlCol="0">
            <a:spAutoFit/>
          </a:bodyPr>
          <a:lstStyle/>
          <a:p>
            <a:pPr algn="ctr"/>
            <a:r>
              <a:rPr lang="en-US" sz="4000" dirty="0">
                <a:latin typeface="Berlin Sans FB" panose="020E0602020502020306" pitchFamily="34" charset="0"/>
              </a:rPr>
              <a:t>Sarah Is Buried</a:t>
            </a:r>
          </a:p>
        </p:txBody>
      </p:sp>
      <p:grpSp>
        <p:nvGrpSpPr>
          <p:cNvPr id="3" name="Group 2"/>
          <p:cNvGrpSpPr/>
          <p:nvPr/>
        </p:nvGrpSpPr>
        <p:grpSpPr>
          <a:xfrm>
            <a:off x="9895155" y="90443"/>
            <a:ext cx="2155372" cy="2098232"/>
            <a:chOff x="5947375" y="2670727"/>
            <a:chExt cx="2155372" cy="2098232"/>
          </a:xfrm>
        </p:grpSpPr>
        <p:grpSp>
          <p:nvGrpSpPr>
            <p:cNvPr id="191" name="Group 190"/>
            <p:cNvGrpSpPr/>
            <p:nvPr/>
          </p:nvGrpSpPr>
          <p:grpSpPr>
            <a:xfrm>
              <a:off x="6381794" y="2999161"/>
              <a:ext cx="1322162" cy="1304589"/>
              <a:chOff x="2805639" y="894022"/>
              <a:chExt cx="1534565" cy="1514169"/>
            </a:xfrm>
          </p:grpSpPr>
          <p:sp>
            <p:nvSpPr>
              <p:cNvPr id="230" name="Rectangle 229"/>
              <p:cNvSpPr/>
              <p:nvPr/>
            </p:nvSpPr>
            <p:spPr>
              <a:xfrm>
                <a:off x="2805639" y="894022"/>
                <a:ext cx="1534565" cy="1499117"/>
              </a:xfrm>
              <a:prstGeom prst="rect">
                <a:avLst/>
              </a:prstGeom>
              <a:solidFill>
                <a:srgbClr val="FFCC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2891216" y="1095634"/>
                <a:ext cx="1219608" cy="1312557"/>
                <a:chOff x="6271588" y="553998"/>
                <a:chExt cx="2022382" cy="2176513"/>
              </a:xfrm>
            </p:grpSpPr>
            <p:sp>
              <p:nvSpPr>
                <p:cNvPr id="194" name="Cloud 193"/>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a:off x="6744769" y="2057400"/>
                  <a:ext cx="1048127" cy="61335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195"/>
                <p:cNvGrpSpPr/>
                <p:nvPr/>
              </p:nvGrpSpPr>
              <p:grpSpPr>
                <a:xfrm>
                  <a:off x="6840178" y="1496996"/>
                  <a:ext cx="805783" cy="1219200"/>
                  <a:chOff x="6859404" y="1496996"/>
                  <a:chExt cx="920895" cy="1219200"/>
                </a:xfrm>
              </p:grpSpPr>
              <p:sp>
                <p:nvSpPr>
                  <p:cNvPr id="228" name="Oval 227"/>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7" name="Oval 196"/>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Cloud 197"/>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98"/>
                <p:cNvGrpSpPr/>
                <p:nvPr/>
              </p:nvGrpSpPr>
              <p:grpSpPr>
                <a:xfrm>
                  <a:off x="6553201" y="990600"/>
                  <a:ext cx="1447800" cy="279400"/>
                  <a:chOff x="4950691" y="2343727"/>
                  <a:chExt cx="1208937" cy="279400"/>
                </a:xfrm>
              </p:grpSpPr>
              <p:sp>
                <p:nvSpPr>
                  <p:cNvPr id="214" name="Cross 213"/>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214"/>
                  <p:cNvGrpSpPr/>
                  <p:nvPr/>
                </p:nvGrpSpPr>
                <p:grpSpPr>
                  <a:xfrm>
                    <a:off x="5029200" y="2362200"/>
                    <a:ext cx="1066800" cy="228600"/>
                    <a:chOff x="5562600" y="5257800"/>
                    <a:chExt cx="2743200" cy="533400"/>
                  </a:xfrm>
                </p:grpSpPr>
                <p:grpSp>
                  <p:nvGrpSpPr>
                    <p:cNvPr id="216" name="Group 335"/>
                    <p:cNvGrpSpPr/>
                    <p:nvPr/>
                  </p:nvGrpSpPr>
                  <p:grpSpPr>
                    <a:xfrm>
                      <a:off x="5562600" y="5257800"/>
                      <a:ext cx="685800" cy="533400"/>
                      <a:chOff x="5562600" y="5257800"/>
                      <a:chExt cx="685800" cy="533400"/>
                    </a:xfrm>
                  </p:grpSpPr>
                  <p:sp>
                    <p:nvSpPr>
                      <p:cNvPr id="226" name="Hexagon 225"/>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Cross 226"/>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336"/>
                    <p:cNvGrpSpPr/>
                    <p:nvPr/>
                  </p:nvGrpSpPr>
                  <p:grpSpPr>
                    <a:xfrm>
                      <a:off x="6248400" y="5257800"/>
                      <a:ext cx="685800" cy="533400"/>
                      <a:chOff x="5562600" y="5257800"/>
                      <a:chExt cx="685800" cy="533400"/>
                    </a:xfrm>
                  </p:grpSpPr>
                  <p:sp>
                    <p:nvSpPr>
                      <p:cNvPr id="224" name="Hexagon 223"/>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Cross 224"/>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339"/>
                    <p:cNvGrpSpPr/>
                    <p:nvPr/>
                  </p:nvGrpSpPr>
                  <p:grpSpPr>
                    <a:xfrm>
                      <a:off x="6934200" y="5257800"/>
                      <a:ext cx="685800" cy="533400"/>
                      <a:chOff x="5562600" y="5257800"/>
                      <a:chExt cx="685800" cy="533400"/>
                    </a:xfrm>
                  </p:grpSpPr>
                  <p:sp>
                    <p:nvSpPr>
                      <p:cNvPr id="222" name="Hexagon 221"/>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ross 222"/>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342"/>
                    <p:cNvGrpSpPr/>
                    <p:nvPr/>
                  </p:nvGrpSpPr>
                  <p:grpSpPr>
                    <a:xfrm>
                      <a:off x="7620000" y="5257800"/>
                      <a:ext cx="685800" cy="533400"/>
                      <a:chOff x="5562600" y="5257800"/>
                      <a:chExt cx="685800" cy="533400"/>
                    </a:xfrm>
                  </p:grpSpPr>
                  <p:sp>
                    <p:nvSpPr>
                      <p:cNvPr id="220" name="Hexagon 219"/>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Cross 220"/>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0" name="Isosceles Triangle 199"/>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Isosceles Triangle 200"/>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p:cNvGrpSpPr/>
                <p:nvPr/>
              </p:nvGrpSpPr>
              <p:grpSpPr>
                <a:xfrm>
                  <a:off x="6894801" y="2174967"/>
                  <a:ext cx="238478" cy="260636"/>
                  <a:chOff x="1756756" y="4876800"/>
                  <a:chExt cx="1367444" cy="1295400"/>
                </a:xfrm>
              </p:grpSpPr>
              <p:sp>
                <p:nvSpPr>
                  <p:cNvPr id="211" name="Quad Arrow Callout 21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Quad Arrow Callout 21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Quad Arrow Callout 21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p:cNvGrpSpPr/>
                <p:nvPr/>
              </p:nvGrpSpPr>
              <p:grpSpPr>
                <a:xfrm>
                  <a:off x="7088428" y="2393269"/>
                  <a:ext cx="308572" cy="337242"/>
                  <a:chOff x="1756756" y="4876800"/>
                  <a:chExt cx="1367444" cy="1295400"/>
                </a:xfrm>
              </p:grpSpPr>
              <p:sp>
                <p:nvSpPr>
                  <p:cNvPr id="208" name="Quad Arrow Callout 20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Quad Arrow Callout 20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Quad Arrow Callout 20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203"/>
                <p:cNvGrpSpPr/>
                <p:nvPr/>
              </p:nvGrpSpPr>
              <p:grpSpPr>
                <a:xfrm>
                  <a:off x="7335996" y="2164703"/>
                  <a:ext cx="287568" cy="314287"/>
                  <a:chOff x="1756756" y="4876800"/>
                  <a:chExt cx="1367444" cy="1295400"/>
                </a:xfrm>
              </p:grpSpPr>
              <p:sp>
                <p:nvSpPr>
                  <p:cNvPr id="205" name="Quad Arrow Callout 20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Quad Arrow Callout 20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Quad Arrow Callout 20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232" name="Picture 12" descr="https://az480170.vo.msecnd.net/debd7172-44dc-4681-b074-d940a93cc4e1/img/prd/f25f42a1-9f0b-4e01-a8a4-9516eed4ced3/l_05frame_defr_hpe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7375" y="2670727"/>
              <a:ext cx="2155372" cy="2098232"/>
            </a:xfrm>
            <a:prstGeom prst="rect">
              <a:avLst/>
            </a:prstGeom>
            <a:noFill/>
            <a:extLst>
              <a:ext uri="{909E8E84-426E-40DD-AFC4-6F175D3DCCD1}">
                <a14:hiddenFill xmlns:a14="http://schemas.microsoft.com/office/drawing/2010/main">
                  <a:solidFill>
                    <a:srgbClr val="FFFFFF"/>
                  </a:solidFill>
                </a14:hiddenFill>
              </a:ext>
            </a:extLst>
          </p:spPr>
        </p:pic>
      </p:grpSp>
      <p:sp>
        <p:nvSpPr>
          <p:cNvPr id="233" name="Rectangle 232"/>
          <p:cNvSpPr/>
          <p:nvPr/>
        </p:nvSpPr>
        <p:spPr>
          <a:xfrm>
            <a:off x="2782507" y="1232836"/>
            <a:ext cx="6550785" cy="646331"/>
          </a:xfrm>
          <a:prstGeom prst="rect">
            <a:avLst/>
          </a:prstGeom>
        </p:spPr>
        <p:txBody>
          <a:bodyPr wrap="square">
            <a:spAutoFit/>
          </a:bodyPr>
          <a:lstStyle/>
          <a:p>
            <a:r>
              <a:rPr lang="en-US" b="0" i="1" dirty="0">
                <a:solidFill>
                  <a:srgbClr val="333333"/>
                </a:solidFill>
                <a:effectLst/>
              </a:rPr>
              <a:t>Sarah died in </a:t>
            </a:r>
            <a:r>
              <a:rPr lang="en-US" b="0" i="1" dirty="0" err="1">
                <a:solidFill>
                  <a:srgbClr val="333333"/>
                </a:solidFill>
                <a:effectLst/>
              </a:rPr>
              <a:t>Kirjath-arba</a:t>
            </a:r>
            <a:r>
              <a:rPr lang="en-US" b="0" i="1" dirty="0">
                <a:solidFill>
                  <a:srgbClr val="333333"/>
                </a:solidFill>
                <a:effectLst/>
              </a:rPr>
              <a:t>; the same is Hebron in the land of Canaan and Abraham came to mourn for Sarah, and to weep for her.</a:t>
            </a:r>
            <a:endParaRPr lang="en-US" i="1" dirty="0"/>
          </a:p>
        </p:txBody>
      </p:sp>
      <p:sp>
        <p:nvSpPr>
          <p:cNvPr id="234" name="Rectangle 233"/>
          <p:cNvSpPr/>
          <p:nvPr/>
        </p:nvSpPr>
        <p:spPr>
          <a:xfrm>
            <a:off x="5205883" y="2634936"/>
            <a:ext cx="6096000" cy="3416320"/>
          </a:xfrm>
          <a:prstGeom prst="rect">
            <a:avLst/>
          </a:prstGeom>
        </p:spPr>
        <p:txBody>
          <a:bodyPr>
            <a:spAutoFit/>
          </a:bodyPr>
          <a:lstStyle/>
          <a:p>
            <a:r>
              <a:rPr lang="en-US" b="0" i="0" dirty="0" err="1">
                <a:solidFill>
                  <a:srgbClr val="222222"/>
                </a:solidFill>
                <a:effectLst/>
              </a:rPr>
              <a:t>Heth</a:t>
            </a:r>
            <a:r>
              <a:rPr lang="en-US" b="0" i="0" dirty="0">
                <a:solidFill>
                  <a:srgbClr val="222222"/>
                </a:solidFill>
                <a:effectLst/>
              </a:rPr>
              <a:t> (Bible) </a:t>
            </a:r>
            <a:r>
              <a:rPr lang="en-US" b="0" i="0" dirty="0" err="1">
                <a:solidFill>
                  <a:srgbClr val="222222"/>
                </a:solidFill>
                <a:effectLst/>
              </a:rPr>
              <a:t>Heth</a:t>
            </a:r>
            <a:r>
              <a:rPr lang="en-US" b="0" i="0" dirty="0">
                <a:solidFill>
                  <a:srgbClr val="222222"/>
                </a:solidFill>
                <a:effectLst/>
              </a:rPr>
              <a:t> is, the second son of </a:t>
            </a:r>
            <a:r>
              <a:rPr lang="en-US" b="1" i="0" dirty="0">
                <a:solidFill>
                  <a:srgbClr val="222222"/>
                </a:solidFill>
                <a:effectLst/>
              </a:rPr>
              <a:t>Canaan</a:t>
            </a:r>
            <a:r>
              <a:rPr lang="en-US" b="0" i="0" dirty="0">
                <a:solidFill>
                  <a:srgbClr val="222222"/>
                </a:solidFill>
                <a:effectLst/>
              </a:rPr>
              <a:t>, who is son of Ham, son of </a:t>
            </a:r>
            <a:r>
              <a:rPr lang="en-US" b="1" i="0" dirty="0">
                <a:solidFill>
                  <a:srgbClr val="222222"/>
                </a:solidFill>
                <a:effectLst/>
              </a:rPr>
              <a:t>Noah</a:t>
            </a:r>
            <a:r>
              <a:rPr lang="en-US" b="0" i="0" dirty="0">
                <a:solidFill>
                  <a:srgbClr val="222222"/>
                </a:solidFill>
                <a:effectLst/>
              </a:rPr>
              <a:t>. </a:t>
            </a:r>
            <a:r>
              <a:rPr lang="en-US" b="0" i="0" dirty="0" err="1">
                <a:solidFill>
                  <a:srgbClr val="222222"/>
                </a:solidFill>
                <a:effectLst/>
              </a:rPr>
              <a:t>Heth</a:t>
            </a:r>
            <a:r>
              <a:rPr lang="en-US" b="0" i="0" dirty="0">
                <a:solidFill>
                  <a:srgbClr val="222222"/>
                </a:solidFill>
                <a:effectLst/>
              </a:rPr>
              <a:t> is the ancestor of the </a:t>
            </a:r>
            <a:r>
              <a:rPr lang="en-US" b="1" i="0" dirty="0">
                <a:solidFill>
                  <a:srgbClr val="222222"/>
                </a:solidFill>
                <a:effectLst/>
              </a:rPr>
              <a:t>Hittites</a:t>
            </a:r>
            <a:r>
              <a:rPr lang="en-US" b="0" i="0" dirty="0">
                <a:solidFill>
                  <a:srgbClr val="222222"/>
                </a:solidFill>
                <a:effectLst/>
              </a:rPr>
              <a:t>, second of the twelve Canaanite nations descended from his sons, who lived near Hebron (Genesis 10:15)</a:t>
            </a:r>
          </a:p>
          <a:p>
            <a:endParaRPr lang="en-US" dirty="0">
              <a:solidFill>
                <a:srgbClr val="222222"/>
              </a:solidFill>
            </a:endParaRPr>
          </a:p>
          <a:p>
            <a:r>
              <a:rPr lang="en-US" dirty="0"/>
              <a:t>Abraham purchased land from Ephron, the </a:t>
            </a:r>
          </a:p>
          <a:p>
            <a:r>
              <a:rPr lang="en-US" dirty="0"/>
              <a:t>Hittite, as a burial place for his wife Sarah; </a:t>
            </a:r>
          </a:p>
          <a:p>
            <a:r>
              <a:rPr lang="en-US" dirty="0"/>
              <a:t>subsequently Abraham, Isaac, Rebecca,</a:t>
            </a:r>
          </a:p>
          <a:p>
            <a:r>
              <a:rPr lang="en-US" dirty="0"/>
              <a:t> Jacob and Leah were also buried there. </a:t>
            </a:r>
          </a:p>
          <a:p>
            <a:r>
              <a:rPr lang="en-US" dirty="0"/>
              <a:t>She was buried in the field of </a:t>
            </a:r>
            <a:r>
              <a:rPr lang="en-US" dirty="0" err="1"/>
              <a:t>Machpelah</a:t>
            </a:r>
            <a:r>
              <a:rPr lang="en-US" dirty="0"/>
              <a:t> </a:t>
            </a:r>
          </a:p>
          <a:p>
            <a:r>
              <a:rPr lang="en-US" dirty="0"/>
              <a:t>before </a:t>
            </a:r>
            <a:r>
              <a:rPr lang="en-US" dirty="0" err="1"/>
              <a:t>Mamre</a:t>
            </a:r>
            <a:endParaRPr lang="en-US" dirty="0"/>
          </a:p>
          <a:p>
            <a:r>
              <a:rPr lang="en-US" dirty="0"/>
              <a:t>Genesis 23:17-20</a:t>
            </a:r>
          </a:p>
        </p:txBody>
      </p:sp>
      <p:grpSp>
        <p:nvGrpSpPr>
          <p:cNvPr id="236" name="Group 235"/>
          <p:cNvGrpSpPr/>
          <p:nvPr/>
        </p:nvGrpSpPr>
        <p:grpSpPr>
          <a:xfrm>
            <a:off x="84668" y="2028483"/>
            <a:ext cx="4888044" cy="4156650"/>
            <a:chOff x="84668" y="2028483"/>
            <a:chExt cx="4888044" cy="4156650"/>
          </a:xfrm>
        </p:grpSpPr>
        <p:pic>
          <p:nvPicPr>
            <p:cNvPr id="4098" name="Picture 2" descr="Cave of the Patriarchs (Hebrew Me'arat HaMachpela; Arabic Al Magharah or Ibrahimi Mosq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212" y="2028483"/>
              <a:ext cx="4762500" cy="3571875"/>
            </a:xfrm>
            <a:prstGeom prst="rect">
              <a:avLst/>
            </a:prstGeom>
            <a:noFill/>
            <a:extLst>
              <a:ext uri="{909E8E84-426E-40DD-AFC4-6F175D3DCCD1}">
                <a14:hiddenFill xmlns:a14="http://schemas.microsoft.com/office/drawing/2010/main">
                  <a:solidFill>
                    <a:srgbClr val="FFFFFF"/>
                  </a:solidFill>
                </a14:hiddenFill>
              </a:ext>
            </a:extLst>
          </p:spPr>
        </p:pic>
        <p:sp>
          <p:nvSpPr>
            <p:cNvPr id="235" name="Rectangle 234"/>
            <p:cNvSpPr/>
            <p:nvPr/>
          </p:nvSpPr>
          <p:spPr>
            <a:xfrm>
              <a:off x="84668" y="5600358"/>
              <a:ext cx="4888044" cy="584775"/>
            </a:xfrm>
            <a:prstGeom prst="rect">
              <a:avLst/>
            </a:prstGeom>
          </p:spPr>
          <p:txBody>
            <a:bodyPr wrap="square">
              <a:spAutoFit/>
            </a:bodyPr>
            <a:lstStyle/>
            <a:p>
              <a:r>
                <a:rPr lang="en-US" sz="1600" b="0" i="0" dirty="0">
                  <a:effectLst/>
                  <a:latin typeface="Calibri" panose="020F0502020204030204" pitchFamily="34" charset="0"/>
                </a:rPr>
                <a:t>Today, Hebron is regarded as one of the four Jewish holy cities, second to Jerusalem</a:t>
              </a:r>
              <a:endParaRPr lang="en-US" sz="1600" dirty="0"/>
            </a:p>
          </p:txBody>
        </p:sp>
      </p:grpSp>
      <p:pic>
        <p:nvPicPr>
          <p:cNvPr id="4100" name="Picture 4" descr="Woodcut by Gustave Dore depicting the burial of Sarah in the ca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1875" y="3515917"/>
            <a:ext cx="2593058" cy="320490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godssecret.files.wordpress.com/2008/11/mach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714" y="549691"/>
            <a:ext cx="1620734" cy="237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3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4">
                                            <p:txEl>
                                              <p:pRg st="8" end="8"/>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500"/>
                                        <p:tgtEl>
                                          <p:spTgt spid="410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102"/>
                                        </p:tgtEl>
                                        <p:attrNameLst>
                                          <p:attrName>style.visibility</p:attrName>
                                        </p:attrNameLst>
                                      </p:cBhvr>
                                      <p:to>
                                        <p:strVal val="visible"/>
                                      </p:to>
                                    </p:set>
                                    <p:animEffect transition="in" filter="fade">
                                      <p:cBhvr>
                                        <p:cTn id="30" dur="500"/>
                                        <p:tgtEl>
                                          <p:spTgt spid="4102"/>
                                        </p:tgtEl>
                                      </p:cBhvr>
                                    </p:animEffect>
                                  </p:childTnLst>
                                </p:cTn>
                              </p:par>
                              <p:par>
                                <p:cTn id="31" presetID="10" presetClass="entr" presetSubtype="0" fill="hold" nodeType="withEffect">
                                  <p:stCondLst>
                                    <p:cond delay="0"/>
                                  </p:stCondLst>
                                  <p:childTnLst>
                                    <p:set>
                                      <p:cBhvr>
                                        <p:cTn id="32" dur="1" fill="hold">
                                          <p:stCondLst>
                                            <p:cond delay="0"/>
                                          </p:stCondLst>
                                        </p:cTn>
                                        <p:tgtEl>
                                          <p:spTgt spid="236"/>
                                        </p:tgtEl>
                                        <p:attrNameLst>
                                          <p:attrName>style.visibility</p:attrName>
                                        </p:attrNameLst>
                                      </p:cBhvr>
                                      <p:to>
                                        <p:strVal val="visible"/>
                                      </p:to>
                                    </p:set>
                                    <p:animEffect transition="in" filter="fade">
                                      <p:cBhvr>
                                        <p:cTn id="33"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 y="6387116"/>
            <a:ext cx="2598247" cy="369332"/>
          </a:xfrm>
          <a:prstGeom prst="rect">
            <a:avLst/>
          </a:prstGeom>
          <a:noFill/>
        </p:spPr>
        <p:txBody>
          <a:bodyPr wrap="square" rtlCol="0">
            <a:spAutoFit/>
          </a:bodyPr>
          <a:lstStyle/>
          <a:p>
            <a:r>
              <a:rPr lang="en-US" dirty="0"/>
              <a:t>Genesis 24:1-6</a:t>
            </a:r>
          </a:p>
        </p:txBody>
      </p:sp>
      <p:sp>
        <p:nvSpPr>
          <p:cNvPr id="4" name="TextBox 3"/>
          <p:cNvSpPr txBox="1"/>
          <p:nvPr/>
        </p:nvSpPr>
        <p:spPr>
          <a:xfrm>
            <a:off x="0" y="0"/>
            <a:ext cx="12192000" cy="769441"/>
          </a:xfrm>
          <a:prstGeom prst="rect">
            <a:avLst/>
          </a:prstGeom>
          <a:noFill/>
        </p:spPr>
        <p:txBody>
          <a:bodyPr wrap="square" rtlCol="0">
            <a:spAutoFit/>
          </a:bodyPr>
          <a:lstStyle/>
          <a:p>
            <a:pPr algn="ctr"/>
            <a:r>
              <a:rPr lang="en-US" sz="4400" dirty="0">
                <a:latin typeface="Berlin Sans FB" panose="020E0602020502020306" pitchFamily="34" charset="0"/>
              </a:rPr>
              <a:t>A Wife For Isaac</a:t>
            </a:r>
          </a:p>
        </p:txBody>
      </p:sp>
      <p:grpSp>
        <p:nvGrpSpPr>
          <p:cNvPr id="53" name="Group 52"/>
          <p:cNvGrpSpPr/>
          <p:nvPr/>
        </p:nvGrpSpPr>
        <p:grpSpPr>
          <a:xfrm>
            <a:off x="2927976" y="2206427"/>
            <a:ext cx="1661334" cy="2961803"/>
            <a:chOff x="5659340" y="3438997"/>
            <a:chExt cx="1661334" cy="2961803"/>
          </a:xfrm>
        </p:grpSpPr>
        <p:sp>
          <p:nvSpPr>
            <p:cNvPr id="54" name="Cloud 53"/>
            <p:cNvSpPr/>
            <p:nvPr/>
          </p:nvSpPr>
          <p:spPr>
            <a:xfrm rot="2829162">
              <a:off x="5853113" y="3451629"/>
              <a:ext cx="1285875" cy="136397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5659340" y="3438997"/>
              <a:ext cx="1661334" cy="2961803"/>
              <a:chOff x="5659340" y="3438997"/>
              <a:chExt cx="1661334" cy="2961803"/>
            </a:xfrm>
          </p:grpSpPr>
          <p:sp>
            <p:nvSpPr>
              <p:cNvPr id="56" name="Oval 55"/>
              <p:cNvSpPr/>
              <p:nvPr/>
            </p:nvSpPr>
            <p:spPr>
              <a:xfrm rot="19671902">
                <a:off x="6963520" y="4954366"/>
                <a:ext cx="357154"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2647766">
                <a:off x="5659340" y="4881366"/>
                <a:ext cx="337159"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9352409">
                <a:off x="6589216" y="5893661"/>
                <a:ext cx="311632"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2647766">
                <a:off x="6230954" y="5883630"/>
                <a:ext cx="3101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20169292">
                <a:off x="6553124" y="4375359"/>
                <a:ext cx="665537" cy="904599"/>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1790291">
                <a:off x="5826706" y="4345720"/>
                <a:ext cx="665537" cy="904599"/>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6022496" y="4491768"/>
                <a:ext cx="992877" cy="1652819"/>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335487" y="4206893"/>
                <a:ext cx="368371" cy="4984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320523">
                <a:off x="5979107" y="4498120"/>
                <a:ext cx="665534" cy="1369050"/>
              </a:xfrm>
              <a:prstGeom prst="trapezoid">
                <a:avLst>
                  <a:gd name="adj" fmla="val 38085"/>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1316319">
                <a:off x="6406999" y="4425192"/>
                <a:ext cx="665534" cy="1438383"/>
              </a:xfrm>
              <a:prstGeom prst="trapezoid">
                <a:avLst>
                  <a:gd name="adj" fmla="val 38085"/>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098164" y="3458490"/>
                <a:ext cx="831410" cy="11150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p:cNvSpPr/>
              <p:nvPr/>
            </p:nvSpPr>
            <p:spPr>
              <a:xfrm rot="5145672">
                <a:off x="6337712" y="3338596"/>
                <a:ext cx="342786" cy="54358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67"/>
          <p:cNvGrpSpPr/>
          <p:nvPr/>
        </p:nvGrpSpPr>
        <p:grpSpPr>
          <a:xfrm>
            <a:off x="470622" y="1716176"/>
            <a:ext cx="1839832" cy="3482238"/>
            <a:chOff x="3810000" y="553998"/>
            <a:chExt cx="1839832" cy="3482238"/>
          </a:xfrm>
        </p:grpSpPr>
        <p:sp>
          <p:nvSpPr>
            <p:cNvPr id="69" name="Cloud 68"/>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69"/>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Manual Operation 72"/>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Manual Operation 73"/>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Manual Operation 76"/>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Extract 77"/>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oud 80"/>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220061" y="818482"/>
              <a:ext cx="938018" cy="300171"/>
              <a:chOff x="1756756" y="4876800"/>
              <a:chExt cx="4088873" cy="1308463"/>
            </a:xfrm>
          </p:grpSpPr>
          <p:grpSp>
            <p:nvGrpSpPr>
              <p:cNvPr id="116" name="Group 115"/>
              <p:cNvGrpSpPr/>
              <p:nvPr/>
            </p:nvGrpSpPr>
            <p:grpSpPr>
              <a:xfrm>
                <a:off x="1756756" y="4876800"/>
                <a:ext cx="1367444" cy="1295400"/>
                <a:chOff x="1756756" y="4876800"/>
                <a:chExt cx="1367444" cy="1295400"/>
              </a:xfrm>
            </p:grpSpPr>
            <p:sp>
              <p:nvSpPr>
                <p:cNvPr id="127" name="Quad Arrow Callout 12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Quad Arrow Callout 12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Callout 12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3119647" y="4889863"/>
                <a:ext cx="1367444" cy="1295400"/>
                <a:chOff x="1756756" y="4876800"/>
                <a:chExt cx="1367444" cy="1295400"/>
              </a:xfrm>
            </p:grpSpPr>
            <p:sp>
              <p:nvSpPr>
                <p:cNvPr id="124" name="Quad Arrow Callout 12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Callout 12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Quad Arrow Callout 12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4478185" y="4889863"/>
                <a:ext cx="1367444" cy="1295400"/>
                <a:chOff x="1756756" y="4876800"/>
                <a:chExt cx="1367444" cy="1295400"/>
              </a:xfrm>
            </p:grpSpPr>
            <p:sp>
              <p:nvSpPr>
                <p:cNvPr id="121" name="Quad Arrow Callout 12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Callout 12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Quad Arrow Callout 12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Quad Arrow Callout 118"/>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Quad Arrow Callout 119"/>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rot="17531393">
              <a:off x="4356564" y="2143638"/>
              <a:ext cx="938018" cy="300171"/>
              <a:chOff x="1756756" y="4876800"/>
              <a:chExt cx="4088873" cy="1308463"/>
            </a:xfrm>
          </p:grpSpPr>
          <p:grpSp>
            <p:nvGrpSpPr>
              <p:cNvPr id="102" name="Group 101"/>
              <p:cNvGrpSpPr/>
              <p:nvPr/>
            </p:nvGrpSpPr>
            <p:grpSpPr>
              <a:xfrm>
                <a:off x="1756756" y="4876800"/>
                <a:ext cx="1367444" cy="1295400"/>
                <a:chOff x="1756756" y="4876800"/>
                <a:chExt cx="1367444" cy="1295400"/>
              </a:xfrm>
            </p:grpSpPr>
            <p:sp>
              <p:nvSpPr>
                <p:cNvPr id="113" name="Quad Arrow Callout 11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Callout 11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Callout 11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3119647" y="4889863"/>
                <a:ext cx="1367444" cy="1295400"/>
                <a:chOff x="1756756" y="4876800"/>
                <a:chExt cx="1367444" cy="1295400"/>
              </a:xfrm>
            </p:grpSpPr>
            <p:sp>
              <p:nvSpPr>
                <p:cNvPr id="110" name="Quad Arrow Callout 10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Quad Arrow Callout 11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Callout 11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4478185" y="4889863"/>
                <a:ext cx="1367444" cy="1295400"/>
                <a:chOff x="1756756" y="4876800"/>
                <a:chExt cx="1367444" cy="1295400"/>
              </a:xfrm>
            </p:grpSpPr>
            <p:sp>
              <p:nvSpPr>
                <p:cNvPr id="107" name="Quad Arrow Callout 10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Callout 10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Callout 10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Quad Arrow Callout 104"/>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Callout 105"/>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rot="17531393">
              <a:off x="3995156" y="3097226"/>
              <a:ext cx="938018" cy="300171"/>
              <a:chOff x="1756756" y="4876800"/>
              <a:chExt cx="4088873" cy="1308463"/>
            </a:xfrm>
          </p:grpSpPr>
          <p:grpSp>
            <p:nvGrpSpPr>
              <p:cNvPr id="88" name="Group 87"/>
              <p:cNvGrpSpPr/>
              <p:nvPr/>
            </p:nvGrpSpPr>
            <p:grpSpPr>
              <a:xfrm>
                <a:off x="1756756" y="4876800"/>
                <a:ext cx="1367444" cy="1295400"/>
                <a:chOff x="1756756" y="4876800"/>
                <a:chExt cx="1367444" cy="1295400"/>
              </a:xfrm>
            </p:grpSpPr>
            <p:sp>
              <p:nvSpPr>
                <p:cNvPr id="99" name="Quad Arrow Callout 9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Callout 9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Callout 10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3119647" y="4889863"/>
                <a:ext cx="1367444" cy="1295400"/>
                <a:chOff x="1756756" y="4876800"/>
                <a:chExt cx="1367444" cy="1295400"/>
              </a:xfrm>
            </p:grpSpPr>
            <p:sp>
              <p:nvSpPr>
                <p:cNvPr id="96" name="Quad Arrow Callout 9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Callout 9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Quad Arrow Callout 9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4478185" y="4889863"/>
                <a:ext cx="1367444" cy="1295400"/>
                <a:chOff x="1756756" y="4876800"/>
                <a:chExt cx="1367444" cy="1295400"/>
              </a:xfrm>
            </p:grpSpPr>
            <p:sp>
              <p:nvSpPr>
                <p:cNvPr id="93" name="Quad Arrow Callout 9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Callout 9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Callout 9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Quad Arrow Callout 90"/>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Callout 91"/>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Cloud 85"/>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5944673">
              <a:off x="4616743" y="1663798"/>
              <a:ext cx="149225" cy="2890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5653986" y="1759714"/>
            <a:ext cx="3848025" cy="1200329"/>
          </a:xfrm>
          <a:prstGeom prst="rect">
            <a:avLst/>
          </a:prstGeom>
        </p:spPr>
        <p:txBody>
          <a:bodyPr wrap="square">
            <a:spAutoFit/>
          </a:bodyPr>
          <a:lstStyle/>
          <a:p>
            <a:r>
              <a:rPr lang="en-US" b="0" i="0" dirty="0">
                <a:solidFill>
                  <a:srgbClr val="333333"/>
                </a:solidFill>
                <a:effectLst/>
                <a:latin typeface="Calibri" panose="020F0502020204030204" pitchFamily="34" charset="0"/>
              </a:rPr>
              <a:t>Abraham sent a servant to his former homeland to find a wife for Isaac from among Abraham’s kindred, who were covenant people.</a:t>
            </a:r>
            <a:endParaRPr lang="en-US" dirty="0"/>
          </a:p>
        </p:txBody>
      </p:sp>
      <p:pic>
        <p:nvPicPr>
          <p:cNvPr id="8194" name="Picture 2" descr="http://www.keyway.ca/gif/hebron.gif"/>
          <p:cNvPicPr>
            <a:picLocks noChangeAspect="1" noChangeArrowheads="1"/>
          </p:cNvPicPr>
          <p:nvPr/>
        </p:nvPicPr>
        <p:blipFill rotWithShape="1">
          <a:blip r:embed="rId3">
            <a:extLst>
              <a:ext uri="{28A0092B-C50C-407E-A947-70E740481C1C}">
                <a14:useLocalDpi xmlns:a14="http://schemas.microsoft.com/office/drawing/2010/main" val="0"/>
              </a:ext>
            </a:extLst>
          </a:blip>
          <a:srcRect r="16133" b="18214"/>
          <a:stretch/>
        </p:blipFill>
        <p:spPr bwMode="auto">
          <a:xfrm>
            <a:off x="7579126" y="3551597"/>
            <a:ext cx="3103849" cy="27565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22047" y="5419456"/>
            <a:ext cx="4770342" cy="923330"/>
          </a:xfrm>
          <a:prstGeom prst="rect">
            <a:avLst/>
          </a:prstGeom>
        </p:spPr>
        <p:txBody>
          <a:bodyPr wrap="square">
            <a:spAutoFit/>
          </a:bodyPr>
          <a:lstStyle/>
          <a:p>
            <a:r>
              <a:rPr lang="en-US" b="0" i="0" dirty="0">
                <a:solidFill>
                  <a:srgbClr val="333333"/>
                </a:solidFill>
                <a:effectLst/>
                <a:latin typeface="Calibri" panose="020F0502020204030204" pitchFamily="34" charset="0"/>
              </a:rPr>
              <a:t>The land of Canaan to Mesopotamia where his relatives lived was a distance of approximately 1,200 miles (1,931 kilometers) round-trip. </a:t>
            </a:r>
            <a:endParaRPr lang="en-US" dirty="0"/>
          </a:p>
        </p:txBody>
      </p:sp>
    </p:spTree>
    <p:extLst>
      <p:ext uri="{BB962C8B-B14F-4D97-AF65-F5344CB8AC3E}">
        <p14:creationId xmlns:p14="http://schemas.microsoft.com/office/powerpoint/2010/main" val="141181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06828"/>
            <a:ext cx="6172201" cy="1077218"/>
          </a:xfrm>
          <a:prstGeom prst="rect">
            <a:avLst/>
          </a:prstGeom>
          <a:noFill/>
        </p:spPr>
        <p:txBody>
          <a:bodyPr wrap="square" rtlCol="0">
            <a:spAutoFit/>
          </a:bodyPr>
          <a:lstStyle/>
          <a:p>
            <a:pPr algn="ctr"/>
            <a:r>
              <a:rPr lang="en-US" sz="3200" dirty="0">
                <a:latin typeface="Calibri" panose="020F0502020204030204" pitchFamily="34" charset="0"/>
              </a:rPr>
              <a:t>Why did Abraham want Isaac’s wife to be from his homeland?</a:t>
            </a:r>
          </a:p>
        </p:txBody>
      </p:sp>
      <p:sp>
        <p:nvSpPr>
          <p:cNvPr id="130" name="TextBox 129"/>
          <p:cNvSpPr txBox="1"/>
          <p:nvPr/>
        </p:nvSpPr>
        <p:spPr>
          <a:xfrm>
            <a:off x="1570382" y="1354306"/>
            <a:ext cx="8007626" cy="1015663"/>
          </a:xfrm>
          <a:prstGeom prst="rect">
            <a:avLst/>
          </a:prstGeom>
          <a:noFill/>
        </p:spPr>
        <p:txBody>
          <a:bodyPr wrap="square" rtlCol="0">
            <a:spAutoFit/>
          </a:bodyPr>
          <a:lstStyle/>
          <a:p>
            <a:pPr algn="ctr"/>
            <a:r>
              <a:rPr lang="en-US" sz="6000" dirty="0">
                <a:latin typeface="Berlin Sans FB" panose="020E0602020502020306" pitchFamily="34" charset="0"/>
              </a:rPr>
              <a:t>A Covenant Marriage</a:t>
            </a:r>
          </a:p>
        </p:txBody>
      </p:sp>
      <p:grpSp>
        <p:nvGrpSpPr>
          <p:cNvPr id="2" name="Group 1"/>
          <p:cNvGrpSpPr/>
          <p:nvPr/>
        </p:nvGrpSpPr>
        <p:grpSpPr>
          <a:xfrm>
            <a:off x="228599" y="2613401"/>
            <a:ext cx="5738806" cy="1214724"/>
            <a:chOff x="228599" y="2613401"/>
            <a:chExt cx="5738806" cy="1214724"/>
          </a:xfrm>
        </p:grpSpPr>
        <p:sp>
          <p:nvSpPr>
            <p:cNvPr id="5" name="Rectangle 4"/>
            <p:cNvSpPr/>
            <p:nvPr/>
          </p:nvSpPr>
          <p:spPr>
            <a:xfrm>
              <a:off x="1232120" y="2620599"/>
              <a:ext cx="4735285" cy="1200329"/>
            </a:xfrm>
            <a:prstGeom prst="rect">
              <a:avLst/>
            </a:prstGeom>
          </p:spPr>
          <p:txBody>
            <a:bodyPr wrap="square">
              <a:spAutoFit/>
            </a:bodyPr>
            <a:lstStyle/>
            <a:p>
              <a:pPr fontAlgn="base"/>
              <a:r>
                <a:rPr lang="en-US" dirty="0">
                  <a:latin typeface="Calibri" panose="020F0502020204030204" pitchFamily="34" charset="0"/>
                </a:rPr>
                <a:t>“A couple in love can choose a marriage of the highest quality or a lesser type that will not endure. Or they can choose neither. …</a:t>
              </a:r>
            </a:p>
            <a:p>
              <a:pPr fontAlgn="base"/>
              <a:r>
                <a:rPr lang="en-US" dirty="0">
                  <a:latin typeface="Calibri" panose="020F0502020204030204" pitchFamily="34" charset="0"/>
                </a:rPr>
                <a:t>“The best choice is a celestial marriage” (1)</a:t>
              </a:r>
            </a:p>
          </p:txBody>
        </p:sp>
        <p:pic>
          <p:nvPicPr>
            <p:cNvPr id="9218" name="Picture 2" descr="Elder Russell M. Nel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613401"/>
              <a:ext cx="913027" cy="121472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5574195" y="4013722"/>
            <a:ext cx="6096000" cy="1384995"/>
          </a:xfrm>
          <a:prstGeom prst="rect">
            <a:avLst/>
          </a:prstGeom>
        </p:spPr>
        <p:txBody>
          <a:bodyPr>
            <a:spAutoFit/>
          </a:bodyPr>
          <a:lstStyle/>
          <a:p>
            <a:r>
              <a:rPr lang="en-US" sz="2800" b="0" i="0" dirty="0">
                <a:solidFill>
                  <a:srgbClr val="333333"/>
                </a:solidFill>
                <a:effectLst/>
                <a:latin typeface="Calibri" panose="020F0502020204030204" pitchFamily="34" charset="0"/>
              </a:rPr>
              <a:t>Why is celestial marriage in the temple—or eternal marriage—the best kind of marriage?</a:t>
            </a:r>
            <a:endParaRPr lang="en-US" sz="2800" dirty="0"/>
          </a:p>
        </p:txBody>
      </p:sp>
      <p:sp>
        <p:nvSpPr>
          <p:cNvPr id="6" name="Rectangle 5"/>
          <p:cNvSpPr/>
          <p:nvPr/>
        </p:nvSpPr>
        <p:spPr>
          <a:xfrm>
            <a:off x="5421087" y="5571242"/>
            <a:ext cx="6096000" cy="923330"/>
          </a:xfrm>
          <a:prstGeom prst="rect">
            <a:avLst/>
          </a:prstGeom>
        </p:spPr>
        <p:txBody>
          <a:bodyPr>
            <a:spAutoFit/>
          </a:bodyPr>
          <a:lstStyle/>
          <a:p>
            <a:r>
              <a:rPr lang="en-US" b="0" i="0" dirty="0">
                <a:solidFill>
                  <a:srgbClr val="333333"/>
                </a:solidFill>
                <a:effectLst/>
                <a:latin typeface="Calibri" panose="020F0502020204030204" pitchFamily="34" charset="0"/>
              </a:rPr>
              <a:t>In eternal marriages, righteous couples are sealed forever by the power of the priesthood and the family unit continues eternally.</a:t>
            </a:r>
            <a:endParaRPr lang="en-US" dirty="0"/>
          </a:p>
        </p:txBody>
      </p:sp>
      <p:pic>
        <p:nvPicPr>
          <p:cNvPr id="131" name="Picture 2" descr="handfasting.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76657" y="745437"/>
            <a:ext cx="2340430" cy="318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23B1414-840C-D276-C248-148A8D489A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2699" y="3912610"/>
            <a:ext cx="3131082" cy="2707528"/>
          </a:xfrm>
          <a:prstGeom prst="rect">
            <a:avLst/>
          </a:prstGeom>
        </p:spPr>
      </p:pic>
    </p:spTree>
    <p:extLst>
      <p:ext uri="{BB962C8B-B14F-4D97-AF65-F5344CB8AC3E}">
        <p14:creationId xmlns:p14="http://schemas.microsoft.com/office/powerpoint/2010/main" val="207400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769441"/>
          </a:xfrm>
          <a:prstGeom prst="rect">
            <a:avLst/>
          </a:prstGeom>
          <a:noFill/>
        </p:spPr>
        <p:txBody>
          <a:bodyPr wrap="square" rtlCol="0">
            <a:spAutoFit/>
          </a:bodyPr>
          <a:lstStyle/>
          <a:p>
            <a:pPr algn="ctr"/>
            <a:r>
              <a:rPr lang="en-US" sz="4400" dirty="0">
                <a:latin typeface="Berlin Sans FB" panose="020E0602020502020306" pitchFamily="34" charset="0"/>
              </a:rPr>
              <a:t>The Blessings of a Covenant Marriage</a:t>
            </a:r>
          </a:p>
        </p:txBody>
      </p:sp>
      <p:sp>
        <p:nvSpPr>
          <p:cNvPr id="12" name="Rectangle 11"/>
          <p:cNvSpPr/>
          <p:nvPr/>
        </p:nvSpPr>
        <p:spPr>
          <a:xfrm>
            <a:off x="790575" y="942295"/>
            <a:ext cx="3984171" cy="2308324"/>
          </a:xfrm>
          <a:prstGeom prst="rect">
            <a:avLst/>
          </a:prstGeom>
        </p:spPr>
        <p:txBody>
          <a:bodyPr wrap="square">
            <a:spAutoFit/>
          </a:bodyPr>
          <a:lstStyle/>
          <a:p>
            <a:r>
              <a:rPr lang="en-US" dirty="0">
                <a:latin typeface="Calibri" panose="020F0502020204030204" pitchFamily="34" charset="0"/>
              </a:rPr>
              <a:t>“There is no substitute for marrying in the temple. It is the only place under the heavens where marriage can be solemnized for eternity. Don’t cheat yourself. Don’t cheat your companion. Don’t shortchange your lives. Marry the right person in the right place at the right time.” (2)</a:t>
            </a:r>
          </a:p>
        </p:txBody>
      </p:sp>
      <p:sp>
        <p:nvSpPr>
          <p:cNvPr id="18" name="TextBox 17"/>
          <p:cNvSpPr txBox="1"/>
          <p:nvPr/>
        </p:nvSpPr>
        <p:spPr>
          <a:xfrm>
            <a:off x="-76200" y="6387116"/>
            <a:ext cx="2598247" cy="369332"/>
          </a:xfrm>
          <a:prstGeom prst="rect">
            <a:avLst/>
          </a:prstGeom>
          <a:noFill/>
        </p:spPr>
        <p:txBody>
          <a:bodyPr wrap="square" rtlCol="0">
            <a:spAutoFit/>
          </a:bodyPr>
          <a:lstStyle/>
          <a:p>
            <a:r>
              <a:rPr lang="en-US" dirty="0"/>
              <a:t>Genesis 24:1-6</a:t>
            </a:r>
          </a:p>
        </p:txBody>
      </p:sp>
      <p:sp>
        <p:nvSpPr>
          <p:cNvPr id="3" name="Rectangle 2"/>
          <p:cNvSpPr/>
          <p:nvPr/>
        </p:nvSpPr>
        <p:spPr>
          <a:xfrm>
            <a:off x="5823858" y="1281200"/>
            <a:ext cx="6096000" cy="923330"/>
          </a:xfrm>
          <a:prstGeom prst="rect">
            <a:avLst/>
          </a:prstGeom>
        </p:spPr>
        <p:txBody>
          <a:bodyPr>
            <a:spAutoFit/>
          </a:bodyPr>
          <a:lstStyle/>
          <a:p>
            <a:r>
              <a:rPr lang="en-US" b="0" i="0" dirty="0">
                <a:solidFill>
                  <a:srgbClr val="333333"/>
                </a:solidFill>
                <a:effectLst/>
                <a:latin typeface="Calibri" panose="020F0502020204030204" pitchFamily="34" charset="0"/>
              </a:rPr>
              <a:t>“The most important single thing that any Latter-day Saint ever does in this world … is to marry the right person in the right place by the right authority.” (3)</a:t>
            </a:r>
            <a:endParaRPr lang="en-US" dirty="0"/>
          </a:p>
        </p:txBody>
      </p:sp>
      <p:sp>
        <p:nvSpPr>
          <p:cNvPr id="4" name="Rectangle 3"/>
          <p:cNvSpPr/>
          <p:nvPr/>
        </p:nvSpPr>
        <p:spPr>
          <a:xfrm>
            <a:off x="5156390" y="4515848"/>
            <a:ext cx="5632887" cy="2031325"/>
          </a:xfrm>
          <a:prstGeom prst="rect">
            <a:avLst/>
          </a:prstGeom>
        </p:spPr>
        <p:txBody>
          <a:bodyPr wrap="square">
            <a:spAutoFit/>
          </a:bodyPr>
          <a:lstStyle/>
          <a:p>
            <a:pPr fontAlgn="base"/>
            <a:r>
              <a:rPr lang="en-US" b="0" i="0" dirty="0">
                <a:effectLst/>
                <a:latin typeface="Calibri" panose="020F0502020204030204" pitchFamily="34" charset="0"/>
              </a:rPr>
              <a:t>“Clearly, right marriage begins with right dating. A person generally marries someone from among those with whom he associates, with whom he goes to school, with whom he goes to church, with whom he socializes. Therefore, this warning comes with great emphasis. Do not take the chance of dating nonmembers, or members who are untrained and faithless” (4)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772" y="1150273"/>
            <a:ext cx="849086" cy="118518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6" y="1015663"/>
            <a:ext cx="866775" cy="108079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3139" y="5633063"/>
            <a:ext cx="854999" cy="1123385"/>
          </a:xfrm>
          <a:prstGeom prst="rect">
            <a:avLst/>
          </a:prstGeom>
        </p:spPr>
      </p:pic>
      <p:grpSp>
        <p:nvGrpSpPr>
          <p:cNvPr id="11" name="Group 10"/>
          <p:cNvGrpSpPr/>
          <p:nvPr/>
        </p:nvGrpSpPr>
        <p:grpSpPr>
          <a:xfrm>
            <a:off x="7147249" y="2307086"/>
            <a:ext cx="3093212" cy="2031326"/>
            <a:chOff x="1293313" y="3429000"/>
            <a:chExt cx="3814196" cy="2733881"/>
          </a:xfrm>
        </p:grpSpPr>
        <p:pic>
          <p:nvPicPr>
            <p:cNvPr id="11266" name="Picture 2" descr="http://mormonbasics.com/wp-content/uploads/KS-City-Temple-Sealing-Roo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3313" y="3429000"/>
              <a:ext cx="3666187" cy="252966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293313" y="5885882"/>
              <a:ext cx="3814196" cy="276999"/>
            </a:xfrm>
            <a:prstGeom prst="rect">
              <a:avLst/>
            </a:prstGeom>
            <a:noFill/>
          </p:spPr>
          <p:txBody>
            <a:bodyPr wrap="square" rtlCol="0">
              <a:spAutoFit/>
            </a:bodyPr>
            <a:lstStyle/>
            <a:p>
              <a:r>
                <a:rPr lang="en-US" sz="1200" dirty="0"/>
                <a:t>Kansas City, Missouri Sealing Room</a:t>
              </a:r>
            </a:p>
          </p:txBody>
        </p:sp>
      </p:grpSp>
      <p:pic>
        <p:nvPicPr>
          <p:cNvPr id="10" name="Picture 9">
            <a:extLst>
              <a:ext uri="{FF2B5EF4-FFF2-40B4-BE49-F238E27FC236}">
                <a16:creationId xmlns:a16="http://schemas.microsoft.com/office/drawing/2014/main" id="{C8E24DB9-5A65-F53B-B27B-314EC809DAE3}"/>
              </a:ext>
            </a:extLst>
          </p:cNvPr>
          <p:cNvPicPr>
            <a:picLocks noChangeAspect="1"/>
          </p:cNvPicPr>
          <p:nvPr/>
        </p:nvPicPr>
        <p:blipFill>
          <a:blip r:embed="rId7"/>
          <a:stretch>
            <a:fillRect/>
          </a:stretch>
        </p:blipFill>
        <p:spPr>
          <a:xfrm>
            <a:off x="1328087" y="3921833"/>
            <a:ext cx="3438311" cy="2153172"/>
          </a:xfrm>
          <a:prstGeom prst="rect">
            <a:avLst/>
          </a:prstGeom>
        </p:spPr>
      </p:pic>
    </p:spTree>
    <p:extLst>
      <p:ext uri="{BB962C8B-B14F-4D97-AF65-F5344CB8AC3E}">
        <p14:creationId xmlns:p14="http://schemas.microsoft.com/office/powerpoint/2010/main" val="33053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1015663"/>
          </a:xfrm>
          <a:prstGeom prst="rect">
            <a:avLst/>
          </a:prstGeom>
          <a:noFill/>
        </p:spPr>
        <p:txBody>
          <a:bodyPr wrap="square" rtlCol="0">
            <a:spAutoFit/>
          </a:bodyPr>
          <a:lstStyle/>
          <a:p>
            <a:pPr algn="ctr"/>
            <a:r>
              <a:rPr lang="en-US" sz="6000" dirty="0">
                <a:latin typeface="Berlin Sans FB" panose="020E0602020502020306" pitchFamily="34" charset="0"/>
              </a:rPr>
              <a:t>Isaac’s Choice</a:t>
            </a:r>
          </a:p>
        </p:txBody>
      </p:sp>
      <p:sp>
        <p:nvSpPr>
          <p:cNvPr id="2" name="Rectangle 1"/>
          <p:cNvSpPr/>
          <p:nvPr/>
        </p:nvSpPr>
        <p:spPr>
          <a:xfrm>
            <a:off x="4309023" y="3892060"/>
            <a:ext cx="6096000" cy="2308324"/>
          </a:xfrm>
          <a:prstGeom prst="rect">
            <a:avLst/>
          </a:prstGeom>
        </p:spPr>
        <p:txBody>
          <a:bodyPr>
            <a:spAutoFit/>
          </a:bodyPr>
          <a:lstStyle/>
          <a:p>
            <a:r>
              <a:rPr lang="en-US" b="0" i="0" dirty="0">
                <a:solidFill>
                  <a:srgbClr val="333333"/>
                </a:solidFill>
                <a:effectLst/>
                <a:latin typeface="Calibri" panose="020F0502020204030204" pitchFamily="34" charset="0"/>
              </a:rPr>
              <a:t>The Canaanites did not believe in the Lord, no Canaanite woman would have been prepared to receive the responsibilities and blessings of the Abrahamic covenant and eternal marriage. </a:t>
            </a:r>
          </a:p>
          <a:p>
            <a:endParaRPr lang="en-US" dirty="0">
              <a:solidFill>
                <a:srgbClr val="333333"/>
              </a:solidFill>
              <a:latin typeface="Calibri" panose="020F0502020204030204" pitchFamily="34" charset="0"/>
            </a:endParaRPr>
          </a:p>
          <a:p>
            <a:r>
              <a:rPr lang="en-US" b="0" i="0" dirty="0">
                <a:solidFill>
                  <a:srgbClr val="333333"/>
                </a:solidFill>
                <a:effectLst/>
                <a:latin typeface="Calibri" panose="020F0502020204030204" pitchFamily="34" charset="0"/>
              </a:rPr>
              <a:t>The decision Isaac faced concerning whether or not to marry in the covenant is just like our choice today of whether to receive the marriage sealing ordinance in the temple.</a:t>
            </a:r>
            <a:endParaRPr lang="en-US" dirty="0"/>
          </a:p>
        </p:txBody>
      </p:sp>
      <p:sp>
        <p:nvSpPr>
          <p:cNvPr id="12" name="Rectangle 11"/>
          <p:cNvSpPr/>
          <p:nvPr/>
        </p:nvSpPr>
        <p:spPr>
          <a:xfrm>
            <a:off x="3327528" y="2137490"/>
            <a:ext cx="6096000" cy="646331"/>
          </a:xfrm>
          <a:prstGeom prst="rect">
            <a:avLst/>
          </a:prstGeom>
        </p:spPr>
        <p:txBody>
          <a:bodyPr>
            <a:spAutoFit/>
          </a:bodyPr>
          <a:lstStyle/>
          <a:p>
            <a:r>
              <a:rPr lang="en-US" dirty="0">
                <a:solidFill>
                  <a:srgbClr val="333333"/>
                </a:solidFill>
                <a:latin typeface="Calibri" panose="020F0502020204030204" pitchFamily="34" charset="0"/>
              </a:rPr>
              <a:t>Isaac needed to fulfill the promise given to him by entering into a covenant marriage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4473" y="1233220"/>
            <a:ext cx="2159648" cy="2468169"/>
          </a:xfrm>
          <a:prstGeom prst="rect">
            <a:avLst/>
          </a:prstGeom>
        </p:spPr>
      </p:pic>
      <p:grpSp>
        <p:nvGrpSpPr>
          <p:cNvPr id="10" name="Group 9"/>
          <p:cNvGrpSpPr/>
          <p:nvPr/>
        </p:nvGrpSpPr>
        <p:grpSpPr>
          <a:xfrm>
            <a:off x="2068738" y="3803542"/>
            <a:ext cx="1895669" cy="2920688"/>
            <a:chOff x="1382486" y="2587508"/>
            <a:chExt cx="2416628" cy="3769345"/>
          </a:xfrm>
        </p:grpSpPr>
        <p:pic>
          <p:nvPicPr>
            <p:cNvPr id="10244" name="Picture 4" descr="http://www.palestineposterproject.org/sites/default/files/00813_PPPA2.jpg"/>
            <p:cNvPicPr>
              <a:picLocks noChangeAspect="1" noChangeArrowheads="1"/>
            </p:cNvPicPr>
            <p:nvPr/>
          </p:nvPicPr>
          <p:blipFill rotWithShape="1">
            <a:blip r:embed="rId4">
              <a:extLst>
                <a:ext uri="{28A0092B-C50C-407E-A947-70E740481C1C}">
                  <a14:useLocalDpi xmlns:a14="http://schemas.microsoft.com/office/drawing/2010/main" val="0"/>
                </a:ext>
              </a:extLst>
            </a:blip>
            <a:srcRect l="9228" t="6999" r="8486" b="14668"/>
            <a:stretch/>
          </p:blipFill>
          <p:spPr bwMode="auto">
            <a:xfrm>
              <a:off x="1382486" y="2587508"/>
              <a:ext cx="2416628" cy="345077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1472545" y="6078808"/>
              <a:ext cx="1927460" cy="278045"/>
            </a:xfrm>
            <a:prstGeom prst="rect">
              <a:avLst/>
            </a:prstGeom>
          </p:spPr>
          <p:txBody>
            <a:bodyPr wrap="none">
              <a:spAutoFit/>
            </a:bodyPr>
            <a:lstStyle/>
            <a:p>
              <a:r>
                <a:rPr lang="en-US" sz="800" b="0" i="0" u="none" strike="noStrike" dirty="0">
                  <a:effectLst/>
                </a:rPr>
                <a:t>Artist: Abdel Rahman Al </a:t>
              </a:r>
              <a:r>
                <a:rPr lang="en-US" sz="800" b="0" i="0" u="none" strike="noStrike" dirty="0" err="1">
                  <a:effectLst/>
                </a:rPr>
                <a:t>Muzain</a:t>
              </a:r>
              <a:endParaRPr lang="en-US" sz="800" dirty="0"/>
            </a:p>
          </p:txBody>
        </p:sp>
      </p:grpSp>
      <p:sp>
        <p:nvSpPr>
          <p:cNvPr id="18" name="TextBox 17"/>
          <p:cNvSpPr txBox="1"/>
          <p:nvPr/>
        </p:nvSpPr>
        <p:spPr>
          <a:xfrm>
            <a:off x="-76200" y="6387116"/>
            <a:ext cx="2598247" cy="369332"/>
          </a:xfrm>
          <a:prstGeom prst="rect">
            <a:avLst/>
          </a:prstGeom>
          <a:noFill/>
        </p:spPr>
        <p:txBody>
          <a:bodyPr wrap="square" rtlCol="0">
            <a:spAutoFit/>
          </a:bodyPr>
          <a:lstStyle/>
          <a:p>
            <a:r>
              <a:rPr lang="en-US" dirty="0"/>
              <a:t>Genesis 24:1-6</a:t>
            </a:r>
          </a:p>
        </p:txBody>
      </p:sp>
      <p:sp>
        <p:nvSpPr>
          <p:cNvPr id="6" name="TextBox 5">
            <a:extLst>
              <a:ext uri="{FF2B5EF4-FFF2-40B4-BE49-F238E27FC236}">
                <a16:creationId xmlns:a16="http://schemas.microsoft.com/office/drawing/2014/main" id="{01C316A8-2562-BAD1-4A28-1A5C06795013}"/>
              </a:ext>
            </a:extLst>
          </p:cNvPr>
          <p:cNvSpPr txBox="1"/>
          <p:nvPr/>
        </p:nvSpPr>
        <p:spPr>
          <a:xfrm>
            <a:off x="0" y="835055"/>
            <a:ext cx="6158204" cy="1200329"/>
          </a:xfrm>
          <a:prstGeom prst="rect">
            <a:avLst/>
          </a:prstGeom>
          <a:noFill/>
        </p:spPr>
        <p:txBody>
          <a:bodyPr wrap="square">
            <a:spAutoFit/>
          </a:bodyPr>
          <a:lstStyle/>
          <a:p>
            <a:r>
              <a:rPr lang="en-US" b="0" i="0" dirty="0">
                <a:solidFill>
                  <a:srgbClr val="212225"/>
                </a:solidFill>
                <a:effectLst/>
                <a:latin typeface="Calibri" panose="020F0502020204030204" pitchFamily="34" charset="0"/>
              </a:rPr>
              <a:t>Abraham and his family lived in Canaan among people who worshipped idols and engaged in other sinful practices. Abraham had relatives that lived in Haran, where Abraham previously lived.</a:t>
            </a:r>
            <a:endParaRPr lang="en-US" dirty="0"/>
          </a:p>
        </p:txBody>
      </p:sp>
    </p:spTree>
    <p:extLst>
      <p:ext uri="{BB962C8B-B14F-4D97-AF65-F5344CB8AC3E}">
        <p14:creationId xmlns:p14="http://schemas.microsoft.com/office/powerpoint/2010/main" val="304879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0" y="0"/>
            <a:ext cx="12192000" cy="769441"/>
          </a:xfrm>
          <a:prstGeom prst="rect">
            <a:avLst/>
          </a:prstGeom>
          <a:noFill/>
        </p:spPr>
        <p:txBody>
          <a:bodyPr wrap="square" rtlCol="0">
            <a:spAutoFit/>
          </a:bodyPr>
          <a:lstStyle/>
          <a:p>
            <a:pPr algn="ctr"/>
            <a:r>
              <a:rPr lang="en-US" sz="4400" dirty="0">
                <a:latin typeface="Berlin Sans FB" panose="020E0602020502020306" pitchFamily="34" charset="0"/>
              </a:rPr>
              <a:t>The Servant Meets Rebekah</a:t>
            </a:r>
          </a:p>
        </p:txBody>
      </p:sp>
      <p:sp>
        <p:nvSpPr>
          <p:cNvPr id="12" name="Rectangle 11"/>
          <p:cNvSpPr/>
          <p:nvPr/>
        </p:nvSpPr>
        <p:spPr>
          <a:xfrm>
            <a:off x="529961" y="1305342"/>
            <a:ext cx="3984171" cy="1754326"/>
          </a:xfrm>
          <a:prstGeom prst="rect">
            <a:avLst/>
          </a:prstGeom>
        </p:spPr>
        <p:txBody>
          <a:bodyPr wrap="square">
            <a:spAutoFit/>
          </a:bodyPr>
          <a:lstStyle/>
          <a:p>
            <a:r>
              <a:rPr lang="en-US" dirty="0">
                <a:latin typeface="Calibri" panose="020F0502020204030204" pitchFamily="34" charset="0"/>
              </a:rPr>
              <a:t>We do not know why Abraham sent his servant to find Isaac a wife, rather than sending Isaac. Regardless of the reason, it is evident that the Lord guided Abraham’s servant in identifying a suitable wife for Isaac</a:t>
            </a:r>
          </a:p>
        </p:txBody>
      </p:sp>
      <p:sp>
        <p:nvSpPr>
          <p:cNvPr id="18" name="TextBox 17"/>
          <p:cNvSpPr txBox="1"/>
          <p:nvPr/>
        </p:nvSpPr>
        <p:spPr>
          <a:xfrm>
            <a:off x="-76200" y="6387116"/>
            <a:ext cx="2598247" cy="369332"/>
          </a:xfrm>
          <a:prstGeom prst="rect">
            <a:avLst/>
          </a:prstGeom>
          <a:noFill/>
        </p:spPr>
        <p:txBody>
          <a:bodyPr wrap="square" rtlCol="0">
            <a:spAutoFit/>
          </a:bodyPr>
          <a:lstStyle/>
          <a:p>
            <a:r>
              <a:rPr lang="en-US" dirty="0"/>
              <a:t>Genesis 24:10-22</a:t>
            </a:r>
          </a:p>
        </p:txBody>
      </p:sp>
      <p:pic>
        <p:nvPicPr>
          <p:cNvPr id="14338" name="Picture 2" descr="Rebekah at the W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9255" y="2450450"/>
            <a:ext cx="2969156" cy="39629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94246" y="3102927"/>
            <a:ext cx="3788345" cy="369332"/>
          </a:xfrm>
          <a:prstGeom prst="rect">
            <a:avLst/>
          </a:prstGeom>
        </p:spPr>
        <p:txBody>
          <a:bodyPr wrap="none">
            <a:spAutoFit/>
          </a:bodyPr>
          <a:lstStyle/>
          <a:p>
            <a:r>
              <a:rPr lang="en-US" b="0" i="0" dirty="0">
                <a:solidFill>
                  <a:srgbClr val="333333"/>
                </a:solidFill>
                <a:effectLst/>
                <a:latin typeface="Calibri" panose="020F0502020204030204" pitchFamily="34" charset="0"/>
              </a:rPr>
              <a:t>Mesopotamia, unto the city of </a:t>
            </a:r>
            <a:r>
              <a:rPr lang="en-US" b="0" i="0" dirty="0" err="1">
                <a:solidFill>
                  <a:srgbClr val="333333"/>
                </a:solidFill>
                <a:effectLst/>
                <a:latin typeface="Calibri" panose="020F0502020204030204" pitchFamily="34" charset="0"/>
              </a:rPr>
              <a:t>Nahor</a:t>
            </a:r>
            <a:r>
              <a:rPr lang="en-US" b="0" i="0" dirty="0">
                <a:solidFill>
                  <a:srgbClr val="333333"/>
                </a:solidFill>
                <a:effectLst/>
                <a:latin typeface="Calibri" panose="020F0502020204030204" pitchFamily="34" charset="0"/>
              </a:rPr>
              <a:t>.</a:t>
            </a:r>
            <a:endParaRPr lang="en-US" dirty="0"/>
          </a:p>
        </p:txBody>
      </p:sp>
      <p:pic>
        <p:nvPicPr>
          <p:cNvPr id="14342" name="Picture 6" descr="https://wwyeshua.files.wordpress.com/2014/02/4-map-for-servant.jpg?w=500&amp;h=3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8960" y="1160111"/>
            <a:ext cx="2532743" cy="1899557"/>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www.paleomoroccotours.com/style/images/art/desert/200%2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909" y="3707060"/>
            <a:ext cx="4530273" cy="20326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292044" y="4186157"/>
            <a:ext cx="3497211" cy="1477328"/>
          </a:xfrm>
          <a:prstGeom prst="rect">
            <a:avLst/>
          </a:prstGeom>
        </p:spPr>
        <p:txBody>
          <a:bodyPr wrap="square">
            <a:spAutoFit/>
          </a:bodyPr>
          <a:lstStyle/>
          <a:p>
            <a:r>
              <a:rPr lang="en-US" b="0" i="1" dirty="0">
                <a:solidFill>
                  <a:srgbClr val="333333"/>
                </a:solidFill>
                <a:effectLst/>
                <a:latin typeface="Calibri" panose="020F0502020204030204" pitchFamily="34" charset="0"/>
              </a:rPr>
              <a:t>And the damsel was very fair to look upon, a virgin, neither had any man known her: and she went down to the well, and filled her pitcher, and came up.</a:t>
            </a:r>
            <a:endParaRPr lang="en-US" i="1" dirty="0"/>
          </a:p>
        </p:txBody>
      </p:sp>
      <p:sp>
        <p:nvSpPr>
          <p:cNvPr id="4" name="TextBox 3">
            <a:extLst>
              <a:ext uri="{FF2B5EF4-FFF2-40B4-BE49-F238E27FC236}">
                <a16:creationId xmlns:a16="http://schemas.microsoft.com/office/drawing/2014/main" id="{F8C7C67C-B6B5-E88D-E3EA-11F3BCDB8FC4}"/>
              </a:ext>
            </a:extLst>
          </p:cNvPr>
          <p:cNvSpPr txBox="1"/>
          <p:nvPr/>
        </p:nvSpPr>
        <p:spPr>
          <a:xfrm>
            <a:off x="7541363" y="797547"/>
            <a:ext cx="4217048" cy="1477328"/>
          </a:xfrm>
          <a:prstGeom prst="rect">
            <a:avLst/>
          </a:prstGeom>
          <a:noFill/>
        </p:spPr>
        <p:txBody>
          <a:bodyPr wrap="square">
            <a:spAutoFit/>
          </a:bodyPr>
          <a:lstStyle/>
          <a:p>
            <a:r>
              <a:rPr lang="en-US" b="0" i="0" dirty="0">
                <a:solidFill>
                  <a:srgbClr val="212225"/>
                </a:solidFill>
                <a:effectLst/>
              </a:rPr>
              <a:t>Abraham’s servant traveled the long distance to Haran to find a wife for Isaac. While waiting by a well, he prayed and asked God for the ability to know whom the Lord would have him find.</a:t>
            </a:r>
            <a:endParaRPr lang="en-US" dirty="0"/>
          </a:p>
        </p:txBody>
      </p:sp>
    </p:spTree>
    <p:extLst>
      <p:ext uri="{BB962C8B-B14F-4D97-AF65-F5344CB8AC3E}">
        <p14:creationId xmlns:p14="http://schemas.microsoft.com/office/powerpoint/2010/main" val="71173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E33F7-A51C-53BC-460B-E3076FDF4867}"/>
            </a:ext>
          </a:extLst>
        </p:cNvPr>
        <p:cNvGrpSpPr/>
        <p:nvPr/>
      </p:nvGrpSpPr>
      <p:grpSpPr>
        <a:xfrm>
          <a:off x="0" y="0"/>
          <a:ext cx="0" cy="0"/>
          <a:chOff x="0" y="0"/>
          <a:chExt cx="0" cy="0"/>
        </a:xfrm>
      </p:grpSpPr>
      <p:pic>
        <p:nvPicPr>
          <p:cNvPr id="2050" name="Picture 2" descr="https://myfatherscastle.com/media/catalog/product/cache/1/small_image/9df78eab33525d08d6e5fb8d27136e95/s/t/stencilfloralwhiteonstone.jpg">
            <a:extLst>
              <a:ext uri="{FF2B5EF4-FFF2-40B4-BE49-F238E27FC236}">
                <a16:creationId xmlns:a16="http://schemas.microsoft.com/office/drawing/2014/main" id="{705FC655-51EC-0B03-B1D7-75B27E331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a:extLst>
              <a:ext uri="{FF2B5EF4-FFF2-40B4-BE49-F238E27FC236}">
                <a16:creationId xmlns:a16="http://schemas.microsoft.com/office/drawing/2014/main" id="{F3B29B69-B014-D5EF-AA84-FC0D5871FA26}"/>
              </a:ext>
            </a:extLst>
          </p:cNvPr>
          <p:cNvSpPr txBox="1"/>
          <p:nvPr/>
        </p:nvSpPr>
        <p:spPr>
          <a:xfrm>
            <a:off x="0" y="0"/>
            <a:ext cx="12192000" cy="769441"/>
          </a:xfrm>
          <a:prstGeom prst="rect">
            <a:avLst/>
          </a:prstGeom>
          <a:noFill/>
        </p:spPr>
        <p:txBody>
          <a:bodyPr wrap="square" rtlCol="0">
            <a:spAutoFit/>
          </a:bodyPr>
          <a:lstStyle/>
          <a:p>
            <a:pPr algn="ctr"/>
            <a:r>
              <a:rPr lang="en-US" sz="4400" dirty="0">
                <a:latin typeface="Berlin Sans FB" panose="020E0602020502020306" pitchFamily="34" charset="0"/>
              </a:rPr>
              <a:t>LORD vs Lord/lord</a:t>
            </a:r>
          </a:p>
        </p:txBody>
      </p:sp>
      <p:sp>
        <p:nvSpPr>
          <p:cNvPr id="12" name="Rectangle 11">
            <a:extLst>
              <a:ext uri="{FF2B5EF4-FFF2-40B4-BE49-F238E27FC236}">
                <a16:creationId xmlns:a16="http://schemas.microsoft.com/office/drawing/2014/main" id="{A1E3E85C-5F00-949D-100D-18E6BC59E965}"/>
              </a:ext>
            </a:extLst>
          </p:cNvPr>
          <p:cNvSpPr/>
          <p:nvPr/>
        </p:nvSpPr>
        <p:spPr>
          <a:xfrm>
            <a:off x="529961" y="1305342"/>
            <a:ext cx="3984171" cy="2031325"/>
          </a:xfrm>
          <a:prstGeom prst="rect">
            <a:avLst/>
          </a:prstGeom>
        </p:spPr>
        <p:txBody>
          <a:bodyPr wrap="square">
            <a:spAutoFit/>
          </a:bodyPr>
          <a:lstStyle/>
          <a:p>
            <a:r>
              <a:rPr lang="en-US" dirty="0"/>
              <a:t>The name “Jehovah” in the King James Version of the Bible is generally indicated by LORD in all capital letters. The words “Lord” or “lord”, on the other hand, may simply refer to someone holding power, authority, or influence, such as a master or ruler. </a:t>
            </a:r>
            <a:endParaRPr lang="en-US" dirty="0">
              <a:latin typeface="Calibri" panose="020F0502020204030204" pitchFamily="34" charset="0"/>
            </a:endParaRPr>
          </a:p>
        </p:txBody>
      </p:sp>
      <p:sp>
        <p:nvSpPr>
          <p:cNvPr id="18" name="TextBox 17">
            <a:extLst>
              <a:ext uri="{FF2B5EF4-FFF2-40B4-BE49-F238E27FC236}">
                <a16:creationId xmlns:a16="http://schemas.microsoft.com/office/drawing/2014/main" id="{7509C9BA-52F3-8094-009B-19773AD3BCF3}"/>
              </a:ext>
            </a:extLst>
          </p:cNvPr>
          <p:cNvSpPr txBox="1"/>
          <p:nvPr/>
        </p:nvSpPr>
        <p:spPr>
          <a:xfrm>
            <a:off x="-76200" y="6488668"/>
            <a:ext cx="5208037" cy="369332"/>
          </a:xfrm>
          <a:prstGeom prst="rect">
            <a:avLst/>
          </a:prstGeom>
          <a:noFill/>
        </p:spPr>
        <p:txBody>
          <a:bodyPr wrap="square" rtlCol="0">
            <a:spAutoFit/>
          </a:bodyPr>
          <a:lstStyle/>
          <a:p>
            <a:r>
              <a:rPr lang="en-US" dirty="0"/>
              <a:t>Genesis 24:12-27 Bible Dictionary, “Jehovah”</a:t>
            </a:r>
          </a:p>
        </p:txBody>
      </p:sp>
      <p:sp>
        <p:nvSpPr>
          <p:cNvPr id="5" name="TextBox 4">
            <a:extLst>
              <a:ext uri="{FF2B5EF4-FFF2-40B4-BE49-F238E27FC236}">
                <a16:creationId xmlns:a16="http://schemas.microsoft.com/office/drawing/2014/main" id="{2E972422-AA57-FEF1-0F11-4D009AE9C313}"/>
              </a:ext>
            </a:extLst>
          </p:cNvPr>
          <p:cNvSpPr txBox="1"/>
          <p:nvPr/>
        </p:nvSpPr>
        <p:spPr>
          <a:xfrm>
            <a:off x="4304672" y="2570864"/>
            <a:ext cx="4544008" cy="3693319"/>
          </a:xfrm>
          <a:prstGeom prst="rect">
            <a:avLst/>
          </a:prstGeom>
          <a:noFill/>
        </p:spPr>
        <p:txBody>
          <a:bodyPr wrap="square">
            <a:spAutoFit/>
          </a:bodyPr>
          <a:lstStyle/>
          <a:p>
            <a:pPr algn="l" fontAlgn="base">
              <a:buNone/>
            </a:pPr>
            <a:r>
              <a:rPr lang="en-US" b="0" i="0" dirty="0">
                <a:solidFill>
                  <a:srgbClr val="212225"/>
                </a:solidFill>
                <a:effectLst/>
                <a:latin typeface="Calibri" panose="020F0502020204030204" pitchFamily="34" charset="0"/>
              </a:rPr>
              <a:t>The original pronunciation of this name has possibly been lost, as the Jews, in reading, never mentioned it but substituted one of the other names of God, usually Adonai. Probably it was pronounced Jahveh, or Yahveh. </a:t>
            </a:r>
          </a:p>
          <a:p>
            <a:pPr algn="l" fontAlgn="base">
              <a:buNone/>
            </a:pPr>
            <a:endParaRPr lang="en-US" dirty="0">
              <a:solidFill>
                <a:srgbClr val="212225"/>
              </a:solidFill>
              <a:latin typeface="Calibri" panose="020F0502020204030204" pitchFamily="34" charset="0"/>
            </a:endParaRPr>
          </a:p>
          <a:p>
            <a:pPr algn="l" fontAlgn="base">
              <a:buNone/>
            </a:pPr>
            <a:r>
              <a:rPr lang="en-US" b="0" i="0" dirty="0">
                <a:solidFill>
                  <a:srgbClr val="212225"/>
                </a:solidFill>
                <a:effectLst/>
                <a:latin typeface="Calibri" panose="020F0502020204030204" pitchFamily="34" charset="0"/>
              </a:rPr>
              <a:t>In the (King James Version) KJV, the Jewish custom has been followed, and the name is generally denoted by </a:t>
            </a:r>
            <a:r>
              <a:rPr lang="en-US" b="0" i="0" cap="small" dirty="0">
                <a:solidFill>
                  <a:srgbClr val="212225"/>
                </a:solidFill>
                <a:effectLst/>
                <a:latin typeface="Calibri" panose="020F0502020204030204" pitchFamily="34" charset="0"/>
              </a:rPr>
              <a:t>Lord</a:t>
            </a:r>
            <a:r>
              <a:rPr lang="en-US" b="0" i="0" dirty="0">
                <a:solidFill>
                  <a:srgbClr val="212225"/>
                </a:solidFill>
                <a:effectLst/>
                <a:latin typeface="Calibri" panose="020F0502020204030204" pitchFamily="34" charset="0"/>
              </a:rPr>
              <a:t> or </a:t>
            </a:r>
            <a:r>
              <a:rPr lang="en-US" b="0" i="0" cap="small" dirty="0">
                <a:solidFill>
                  <a:srgbClr val="212225"/>
                </a:solidFill>
                <a:effectLst/>
                <a:latin typeface="Calibri" panose="020F0502020204030204" pitchFamily="34" charset="0"/>
              </a:rPr>
              <a:t>God</a:t>
            </a:r>
            <a:r>
              <a:rPr lang="en-US" b="0" i="0" dirty="0">
                <a:solidFill>
                  <a:srgbClr val="212225"/>
                </a:solidFill>
                <a:effectLst/>
                <a:latin typeface="Calibri" panose="020F0502020204030204" pitchFamily="34" charset="0"/>
              </a:rPr>
              <a:t>, printed in small capitals.</a:t>
            </a:r>
          </a:p>
          <a:p>
            <a:pPr algn="l" fontAlgn="base">
              <a:buNone/>
            </a:pPr>
            <a:endParaRPr lang="en-US" b="0" i="0" dirty="0">
              <a:solidFill>
                <a:srgbClr val="212225"/>
              </a:solidFill>
              <a:effectLst/>
              <a:latin typeface="Calibri" panose="020F0502020204030204" pitchFamily="34" charset="0"/>
            </a:endParaRPr>
          </a:p>
          <a:p>
            <a:pPr algn="l" fontAlgn="base">
              <a:buNone/>
            </a:pPr>
            <a:r>
              <a:rPr lang="en-US" b="0" i="0" dirty="0">
                <a:solidFill>
                  <a:srgbClr val="212225"/>
                </a:solidFill>
                <a:effectLst/>
                <a:latin typeface="Calibri" panose="020F0502020204030204" pitchFamily="34" charset="0"/>
              </a:rPr>
              <a:t>Jehovah is the premortal Jesus Christ and came to earth being born of Mary… </a:t>
            </a:r>
          </a:p>
        </p:txBody>
      </p:sp>
      <p:pic>
        <p:nvPicPr>
          <p:cNvPr id="11" name="Picture 10">
            <a:extLst>
              <a:ext uri="{FF2B5EF4-FFF2-40B4-BE49-F238E27FC236}">
                <a16:creationId xmlns:a16="http://schemas.microsoft.com/office/drawing/2014/main" id="{E45064B6-BCFD-AC90-244D-3874A6325AC2}"/>
              </a:ext>
            </a:extLst>
          </p:cNvPr>
          <p:cNvPicPr>
            <a:picLocks noChangeAspect="1"/>
          </p:cNvPicPr>
          <p:nvPr/>
        </p:nvPicPr>
        <p:blipFill>
          <a:blip r:embed="rId3"/>
          <a:stretch>
            <a:fillRect/>
          </a:stretch>
        </p:blipFill>
        <p:spPr>
          <a:xfrm>
            <a:off x="8968591" y="1059874"/>
            <a:ext cx="2305372" cy="2276793"/>
          </a:xfrm>
          <a:prstGeom prst="rect">
            <a:avLst/>
          </a:prstGeom>
        </p:spPr>
      </p:pic>
      <p:pic>
        <p:nvPicPr>
          <p:cNvPr id="14" name="Picture 13">
            <a:extLst>
              <a:ext uri="{FF2B5EF4-FFF2-40B4-BE49-F238E27FC236}">
                <a16:creationId xmlns:a16="http://schemas.microsoft.com/office/drawing/2014/main" id="{DB4A66B4-D7A6-5C6E-E5E2-90DC0C14D039}"/>
              </a:ext>
            </a:extLst>
          </p:cNvPr>
          <p:cNvPicPr>
            <a:picLocks noChangeAspect="1"/>
          </p:cNvPicPr>
          <p:nvPr/>
        </p:nvPicPr>
        <p:blipFill>
          <a:blip r:embed="rId4"/>
          <a:stretch>
            <a:fillRect/>
          </a:stretch>
        </p:blipFill>
        <p:spPr>
          <a:xfrm>
            <a:off x="300933" y="3456353"/>
            <a:ext cx="3238332" cy="2449925"/>
          </a:xfrm>
          <a:prstGeom prst="rect">
            <a:avLst/>
          </a:prstGeom>
        </p:spPr>
      </p:pic>
      <p:pic>
        <p:nvPicPr>
          <p:cNvPr id="19" name="Picture 18">
            <a:extLst>
              <a:ext uri="{FF2B5EF4-FFF2-40B4-BE49-F238E27FC236}">
                <a16:creationId xmlns:a16="http://schemas.microsoft.com/office/drawing/2014/main" id="{66B8C01D-FCCC-70D5-2979-708EAC8015E0}"/>
              </a:ext>
            </a:extLst>
          </p:cNvPr>
          <p:cNvPicPr>
            <a:picLocks noChangeAspect="1"/>
          </p:cNvPicPr>
          <p:nvPr/>
        </p:nvPicPr>
        <p:blipFill>
          <a:blip r:embed="rId5"/>
          <a:stretch>
            <a:fillRect/>
          </a:stretch>
        </p:blipFill>
        <p:spPr>
          <a:xfrm>
            <a:off x="8696461" y="4287136"/>
            <a:ext cx="2577502" cy="2276794"/>
          </a:xfrm>
          <a:prstGeom prst="rect">
            <a:avLst/>
          </a:prstGeom>
        </p:spPr>
      </p:pic>
    </p:spTree>
    <p:extLst>
      <p:ext uri="{BB962C8B-B14F-4D97-AF65-F5344CB8AC3E}">
        <p14:creationId xmlns:p14="http://schemas.microsoft.com/office/powerpoint/2010/main" val="164230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5643</Words>
  <Application>Microsoft Office PowerPoint</Application>
  <PresentationFormat>Widescreen</PresentationFormat>
  <Paragraphs>277</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 Light</vt:lpstr>
      <vt:lpstr>Calibri</vt:lpstr>
      <vt:lpstr>Arial</vt:lpstr>
      <vt:lpstr>Berlin Sans FB</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49</cp:revision>
  <dcterms:created xsi:type="dcterms:W3CDTF">2015-08-27T13:07:26Z</dcterms:created>
  <dcterms:modified xsi:type="dcterms:W3CDTF">2025-08-11T16:18:59Z</dcterms:modified>
</cp:coreProperties>
</file>