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Lst>
  <p:sldIdLst>
    <p:sldId id="256" r:id="rId2"/>
    <p:sldId id="285" r:id="rId3"/>
    <p:sldId id="257" r:id="rId4"/>
    <p:sldId id="262" r:id="rId5"/>
    <p:sldId id="260" r:id="rId6"/>
    <p:sldId id="286" r:id="rId7"/>
    <p:sldId id="263" r:id="rId8"/>
    <p:sldId id="264" r:id="rId9"/>
    <p:sldId id="265" r:id="rId10"/>
    <p:sldId id="287" r:id="rId11"/>
    <p:sldId id="266" r:id="rId12"/>
    <p:sldId id="267" r:id="rId13"/>
    <p:sldId id="271" r:id="rId14"/>
    <p:sldId id="268" r:id="rId15"/>
    <p:sldId id="269" r:id="rId16"/>
    <p:sldId id="270" r:id="rId17"/>
    <p:sldId id="273" r:id="rId18"/>
    <p:sldId id="275" r:id="rId19"/>
    <p:sldId id="281" r:id="rId20"/>
    <p:sldId id="280" r:id="rId21"/>
    <p:sldId id="279" r:id="rId22"/>
    <p:sldId id="282" r:id="rId23"/>
    <p:sldId id="258" r:id="rId24"/>
    <p:sldId id="259" r:id="rId25"/>
    <p:sldId id="283" r:id="rId26"/>
    <p:sldId id="276" r:id="rId27"/>
  </p:sldIdLst>
  <p:sldSz cx="12192000" cy="6858000"/>
  <p:notesSz cx="6858000" cy="9144000"/>
  <p:embeddedFontLst>
    <p:embeddedFont>
      <p:font typeface="Agency FB" panose="020B0503020202020204" pitchFamily="34" charset="0"/>
      <p:regular r:id="rId28"/>
      <p:bold r:id="rId29"/>
    </p:embeddedFont>
    <p:embeddedFont>
      <p:font typeface="AR JULIAN"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0000"/>
    <a:srgbClr val="FFCC66"/>
    <a:srgbClr val="AC872A"/>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103" d="100"/>
          <a:sy n="103" d="100"/>
        </p:scale>
        <p:origin x="192"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0DBFFE-A037-4C80-9D67-DF1A15696E4E}"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DAA80-CBA4-453E-8335-EE074C7804B9}" type="slidenum">
              <a:rPr lang="en-US" smtClean="0"/>
              <a:t>‹#›</a:t>
            </a:fld>
            <a:endParaRPr lang="en-US"/>
          </a:p>
        </p:txBody>
      </p:sp>
    </p:spTree>
    <p:extLst>
      <p:ext uri="{BB962C8B-B14F-4D97-AF65-F5344CB8AC3E}">
        <p14:creationId xmlns:p14="http://schemas.microsoft.com/office/powerpoint/2010/main" val="3370725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0DBFFE-A037-4C80-9D67-DF1A15696E4E}"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DAA80-CBA4-453E-8335-EE074C7804B9}" type="slidenum">
              <a:rPr lang="en-US" smtClean="0"/>
              <a:t>‹#›</a:t>
            </a:fld>
            <a:endParaRPr lang="en-US"/>
          </a:p>
        </p:txBody>
      </p:sp>
    </p:spTree>
    <p:extLst>
      <p:ext uri="{BB962C8B-B14F-4D97-AF65-F5344CB8AC3E}">
        <p14:creationId xmlns:p14="http://schemas.microsoft.com/office/powerpoint/2010/main" val="2335856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0DBFFE-A037-4C80-9D67-DF1A15696E4E}"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DAA80-CBA4-453E-8335-EE074C7804B9}" type="slidenum">
              <a:rPr lang="en-US" smtClean="0"/>
              <a:t>‹#›</a:t>
            </a:fld>
            <a:endParaRPr lang="en-US"/>
          </a:p>
        </p:txBody>
      </p:sp>
    </p:spTree>
    <p:extLst>
      <p:ext uri="{BB962C8B-B14F-4D97-AF65-F5344CB8AC3E}">
        <p14:creationId xmlns:p14="http://schemas.microsoft.com/office/powerpoint/2010/main" val="940455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0DBFFE-A037-4C80-9D67-DF1A15696E4E}"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DAA80-CBA4-453E-8335-EE074C7804B9}" type="slidenum">
              <a:rPr lang="en-US" smtClean="0"/>
              <a:t>‹#›</a:t>
            </a:fld>
            <a:endParaRPr lang="en-US"/>
          </a:p>
        </p:txBody>
      </p:sp>
    </p:spTree>
    <p:extLst>
      <p:ext uri="{BB962C8B-B14F-4D97-AF65-F5344CB8AC3E}">
        <p14:creationId xmlns:p14="http://schemas.microsoft.com/office/powerpoint/2010/main" val="1081024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0DBFFE-A037-4C80-9D67-DF1A15696E4E}"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DAA80-CBA4-453E-8335-EE074C7804B9}" type="slidenum">
              <a:rPr lang="en-US" smtClean="0"/>
              <a:t>‹#›</a:t>
            </a:fld>
            <a:endParaRPr lang="en-US"/>
          </a:p>
        </p:txBody>
      </p:sp>
    </p:spTree>
    <p:extLst>
      <p:ext uri="{BB962C8B-B14F-4D97-AF65-F5344CB8AC3E}">
        <p14:creationId xmlns:p14="http://schemas.microsoft.com/office/powerpoint/2010/main" val="1655934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0DBFFE-A037-4C80-9D67-DF1A15696E4E}"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0DAA80-CBA4-453E-8335-EE074C7804B9}" type="slidenum">
              <a:rPr lang="en-US" smtClean="0"/>
              <a:t>‹#›</a:t>
            </a:fld>
            <a:endParaRPr lang="en-US"/>
          </a:p>
        </p:txBody>
      </p:sp>
    </p:spTree>
    <p:extLst>
      <p:ext uri="{BB962C8B-B14F-4D97-AF65-F5344CB8AC3E}">
        <p14:creationId xmlns:p14="http://schemas.microsoft.com/office/powerpoint/2010/main" val="1141494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0DBFFE-A037-4C80-9D67-DF1A15696E4E}" type="datetimeFigureOut">
              <a:rPr lang="en-US" smtClean="0"/>
              <a:t>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0DAA80-CBA4-453E-8335-EE074C7804B9}" type="slidenum">
              <a:rPr lang="en-US" smtClean="0"/>
              <a:t>‹#›</a:t>
            </a:fld>
            <a:endParaRPr lang="en-US"/>
          </a:p>
        </p:txBody>
      </p:sp>
    </p:spTree>
    <p:extLst>
      <p:ext uri="{BB962C8B-B14F-4D97-AF65-F5344CB8AC3E}">
        <p14:creationId xmlns:p14="http://schemas.microsoft.com/office/powerpoint/2010/main" val="2067581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0DBFFE-A037-4C80-9D67-DF1A15696E4E}" type="datetimeFigureOut">
              <a:rPr lang="en-US" smtClean="0"/>
              <a:t>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0DAA80-CBA4-453E-8335-EE074C7804B9}" type="slidenum">
              <a:rPr lang="en-US" smtClean="0"/>
              <a:t>‹#›</a:t>
            </a:fld>
            <a:endParaRPr lang="en-US"/>
          </a:p>
        </p:txBody>
      </p:sp>
    </p:spTree>
    <p:extLst>
      <p:ext uri="{BB962C8B-B14F-4D97-AF65-F5344CB8AC3E}">
        <p14:creationId xmlns:p14="http://schemas.microsoft.com/office/powerpoint/2010/main" val="3586833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0DBFFE-A037-4C80-9D67-DF1A15696E4E}" type="datetimeFigureOut">
              <a:rPr lang="en-US" smtClean="0"/>
              <a:t>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0DAA80-CBA4-453E-8335-EE074C7804B9}" type="slidenum">
              <a:rPr lang="en-US" smtClean="0"/>
              <a:t>‹#›</a:t>
            </a:fld>
            <a:endParaRPr lang="en-US"/>
          </a:p>
        </p:txBody>
      </p:sp>
    </p:spTree>
    <p:extLst>
      <p:ext uri="{BB962C8B-B14F-4D97-AF65-F5344CB8AC3E}">
        <p14:creationId xmlns:p14="http://schemas.microsoft.com/office/powerpoint/2010/main" val="935039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0DBFFE-A037-4C80-9D67-DF1A15696E4E}"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0DAA80-CBA4-453E-8335-EE074C7804B9}" type="slidenum">
              <a:rPr lang="en-US" smtClean="0"/>
              <a:t>‹#›</a:t>
            </a:fld>
            <a:endParaRPr lang="en-US"/>
          </a:p>
        </p:txBody>
      </p:sp>
    </p:spTree>
    <p:extLst>
      <p:ext uri="{BB962C8B-B14F-4D97-AF65-F5344CB8AC3E}">
        <p14:creationId xmlns:p14="http://schemas.microsoft.com/office/powerpoint/2010/main" val="2947365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0DBFFE-A037-4C80-9D67-DF1A15696E4E}"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0DAA80-CBA4-453E-8335-EE074C7804B9}" type="slidenum">
              <a:rPr lang="en-US" smtClean="0"/>
              <a:t>‹#›</a:t>
            </a:fld>
            <a:endParaRPr lang="en-US"/>
          </a:p>
        </p:txBody>
      </p:sp>
    </p:spTree>
    <p:extLst>
      <p:ext uri="{BB962C8B-B14F-4D97-AF65-F5344CB8AC3E}">
        <p14:creationId xmlns:p14="http://schemas.microsoft.com/office/powerpoint/2010/main" val="2751597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0DBFFE-A037-4C80-9D67-DF1A15696E4E}" type="datetimeFigureOut">
              <a:rPr lang="en-US" smtClean="0"/>
              <a:t>8/12/2025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DAA80-CBA4-453E-8335-EE074C7804B9}" type="slidenum">
              <a:rPr lang="en-US" smtClean="0"/>
              <a:t>‹#›</a:t>
            </a:fld>
            <a:endParaRPr lang="en-US"/>
          </a:p>
        </p:txBody>
      </p:sp>
    </p:spTree>
    <p:extLst>
      <p:ext uri="{BB962C8B-B14F-4D97-AF65-F5344CB8AC3E}">
        <p14:creationId xmlns:p14="http://schemas.microsoft.com/office/powerpoint/2010/main" val="1888607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F2BD7A-B26E-4640-ACF5-82FE2F292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64029"/>
            <a:ext cx="12192000" cy="2862322"/>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cs typeface="Aparajita" panose="020B0604020202020204" pitchFamily="34" charset="0"/>
              </a:rPr>
              <a:t>A Suitable Companion</a:t>
            </a:r>
          </a:p>
          <a:p>
            <a:pPr algn="ctr"/>
            <a:r>
              <a:rPr lang="en-US" sz="6000" dirty="0">
                <a:solidFill>
                  <a:schemeClr val="bg1"/>
                </a:solidFill>
                <a:latin typeface="AR JULIAN" panose="02000000000000000000" pitchFamily="2" charset="0"/>
                <a:cs typeface="Aparajita" panose="020B0604020202020204" pitchFamily="34" charset="0"/>
              </a:rPr>
              <a:t>Genesis 28-30</a:t>
            </a:r>
          </a:p>
          <a:p>
            <a:pPr algn="ctr"/>
            <a:endParaRPr lang="en-US" sz="6000" dirty="0">
              <a:solidFill>
                <a:schemeClr val="bg1"/>
              </a:solidFill>
              <a:latin typeface="AR JULIAN" panose="02000000000000000000" pitchFamily="2" charset="0"/>
              <a:cs typeface="Aparajita" panose="020B0604020202020204" pitchFamily="34" charset="0"/>
            </a:endParaRPr>
          </a:p>
        </p:txBody>
      </p:sp>
      <p:grpSp>
        <p:nvGrpSpPr>
          <p:cNvPr id="7" name="Group 6"/>
          <p:cNvGrpSpPr/>
          <p:nvPr/>
        </p:nvGrpSpPr>
        <p:grpSpPr>
          <a:xfrm>
            <a:off x="1208314" y="2095190"/>
            <a:ext cx="1741714" cy="3599542"/>
            <a:chOff x="6934200" y="1524000"/>
            <a:chExt cx="1143000" cy="2362200"/>
          </a:xfrm>
        </p:grpSpPr>
        <p:sp>
          <p:nvSpPr>
            <p:cNvPr id="8" name="Rounded Rectangle 7"/>
            <p:cNvSpPr/>
            <p:nvPr/>
          </p:nvSpPr>
          <p:spPr>
            <a:xfrm>
              <a:off x="6934200" y="1600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934200" y="1981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934200" y="2362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934200" y="2743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934200" y="3124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934200" y="3505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5400000">
              <a:off x="5981700" y="2628900"/>
              <a:ext cx="23622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5400000">
              <a:off x="6667500" y="2628900"/>
              <a:ext cx="23622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2146403" y="2128703"/>
            <a:ext cx="1650816" cy="4113088"/>
            <a:chOff x="1133802" y="686440"/>
            <a:chExt cx="1650816" cy="4113088"/>
          </a:xfrm>
        </p:grpSpPr>
        <p:sp>
          <p:nvSpPr>
            <p:cNvPr id="17" name="Oval 16"/>
            <p:cNvSpPr/>
            <p:nvPr/>
          </p:nvSpPr>
          <p:spPr>
            <a:xfrm rot="1928098" flipH="1">
              <a:off x="1133802" y="2699976"/>
              <a:ext cx="395007" cy="7167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Oval 17"/>
            <p:cNvSpPr/>
            <p:nvPr/>
          </p:nvSpPr>
          <p:spPr>
            <a:xfrm rot="19517134" flipH="1">
              <a:off x="2391263" y="2638994"/>
              <a:ext cx="393355" cy="7167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Oval 18"/>
            <p:cNvSpPr/>
            <p:nvPr/>
          </p:nvSpPr>
          <p:spPr>
            <a:xfrm rot="2247591" flipH="1">
              <a:off x="1546118" y="4082782"/>
              <a:ext cx="324570" cy="7167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Oval 19"/>
            <p:cNvSpPr/>
            <p:nvPr/>
          </p:nvSpPr>
          <p:spPr>
            <a:xfrm rot="18952234" flipH="1">
              <a:off x="1920807" y="4068604"/>
              <a:ext cx="323017" cy="7167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Trapezoid 20"/>
            <p:cNvSpPr/>
            <p:nvPr/>
          </p:nvSpPr>
          <p:spPr>
            <a:xfrm rot="1430708" flipH="1">
              <a:off x="1215111" y="1936945"/>
              <a:ext cx="693167" cy="1278481"/>
            </a:xfrm>
            <a:prstGeom prst="trapezoid">
              <a:avLst/>
            </a:prstGeom>
            <a:solidFill>
              <a:srgbClr val="DB8D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rapezoid 21"/>
            <p:cNvSpPr/>
            <p:nvPr/>
          </p:nvSpPr>
          <p:spPr>
            <a:xfrm rot="19809709" flipH="1">
              <a:off x="1971687" y="1895055"/>
              <a:ext cx="693167" cy="1278481"/>
            </a:xfrm>
            <a:prstGeom prst="trapezoid">
              <a:avLst/>
            </a:prstGeom>
            <a:solidFill>
              <a:srgbClr val="DB8D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rapezoid 22"/>
            <p:cNvSpPr/>
            <p:nvPr/>
          </p:nvSpPr>
          <p:spPr>
            <a:xfrm flipH="1">
              <a:off x="1426839" y="2101467"/>
              <a:ext cx="1034098" cy="2335951"/>
            </a:xfrm>
            <a:prstGeom prst="trapezoid">
              <a:avLst/>
            </a:prstGeom>
            <a:solidFill>
              <a:srgbClr val="DB8D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4" name="Group 23"/>
            <p:cNvGrpSpPr/>
            <p:nvPr/>
          </p:nvGrpSpPr>
          <p:grpSpPr>
            <a:xfrm rot="576583">
              <a:off x="1476405" y="3166501"/>
              <a:ext cx="148442" cy="1203961"/>
              <a:chOff x="4038599" y="3983576"/>
              <a:chExt cx="217257" cy="1331328"/>
            </a:xfrm>
          </p:grpSpPr>
          <p:sp>
            <p:nvSpPr>
              <p:cNvPr id="113" name="Pentagon 112"/>
              <p:cNvSpPr/>
              <p:nvPr/>
            </p:nvSpPr>
            <p:spPr>
              <a:xfrm rot="5400000">
                <a:off x="3481564" y="4540611"/>
                <a:ext cx="1331328" cy="217257"/>
              </a:xfrm>
              <a:prstGeom prst="homeP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113"/>
              <p:cNvGrpSpPr/>
              <p:nvPr/>
            </p:nvGrpSpPr>
            <p:grpSpPr>
              <a:xfrm rot="5400000" flipV="1">
                <a:off x="3549760" y="4476730"/>
                <a:ext cx="1194934" cy="208625"/>
                <a:chOff x="3970020" y="4948646"/>
                <a:chExt cx="6939523" cy="1211581"/>
              </a:xfrm>
            </p:grpSpPr>
            <p:grpSp>
              <p:nvGrpSpPr>
                <p:cNvPr id="115" name="Group 114"/>
                <p:cNvGrpSpPr/>
                <p:nvPr/>
              </p:nvGrpSpPr>
              <p:grpSpPr>
                <a:xfrm>
                  <a:off x="3970020" y="4953000"/>
                  <a:ext cx="2080259" cy="1207227"/>
                  <a:chOff x="4551318" y="4950687"/>
                  <a:chExt cx="2080259" cy="1207227"/>
                </a:xfrm>
              </p:grpSpPr>
              <p:sp>
                <p:nvSpPr>
                  <p:cNvPr id="132" name="Rectangle 131"/>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Left-Right Arrow Callout 133"/>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iamond 134"/>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iamond 135"/>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Diamond 115"/>
                <p:cNvSpPr/>
                <p:nvPr/>
              </p:nvSpPr>
              <p:spPr>
                <a:xfrm>
                  <a:off x="6052456"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6"/>
                <p:cNvGrpSpPr/>
                <p:nvPr/>
              </p:nvGrpSpPr>
              <p:grpSpPr>
                <a:xfrm>
                  <a:off x="6395357" y="4948646"/>
                  <a:ext cx="2080259" cy="1207227"/>
                  <a:chOff x="4551318" y="4950687"/>
                  <a:chExt cx="2080259" cy="1207227"/>
                </a:xfrm>
              </p:grpSpPr>
              <p:sp>
                <p:nvSpPr>
                  <p:cNvPr id="126" name="Rectangle 125"/>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Left-Right Arrow Callout 127"/>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Diamond 129"/>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Diamond 130"/>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Diamond 117"/>
                <p:cNvSpPr/>
                <p:nvPr/>
              </p:nvSpPr>
              <p:spPr>
                <a:xfrm>
                  <a:off x="8486383"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118"/>
                <p:cNvGrpSpPr/>
                <p:nvPr/>
              </p:nvGrpSpPr>
              <p:grpSpPr>
                <a:xfrm>
                  <a:off x="8829284" y="4948646"/>
                  <a:ext cx="2080259" cy="1207227"/>
                  <a:chOff x="4551318" y="4950687"/>
                  <a:chExt cx="2080259" cy="1207227"/>
                </a:xfrm>
              </p:grpSpPr>
              <p:sp>
                <p:nvSpPr>
                  <p:cNvPr id="120" name="Rectangle 119"/>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Left-Right Arrow Callout 121"/>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iamond 122"/>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Diamond 123"/>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Diamond 124"/>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5" name="Group 24"/>
            <p:cNvGrpSpPr/>
            <p:nvPr/>
          </p:nvGrpSpPr>
          <p:grpSpPr>
            <a:xfrm rot="21023417" flipH="1">
              <a:off x="1680724" y="3197449"/>
              <a:ext cx="148442" cy="1203961"/>
              <a:chOff x="4038599" y="3983576"/>
              <a:chExt cx="217257" cy="1331328"/>
            </a:xfrm>
          </p:grpSpPr>
          <p:sp>
            <p:nvSpPr>
              <p:cNvPr id="88" name="Pentagon 87"/>
              <p:cNvSpPr/>
              <p:nvPr/>
            </p:nvSpPr>
            <p:spPr>
              <a:xfrm rot="5400000">
                <a:off x="3481564" y="4540611"/>
                <a:ext cx="1331328" cy="217257"/>
              </a:xfrm>
              <a:prstGeom prst="homeP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p:cNvGrpSpPr/>
              <p:nvPr/>
            </p:nvGrpSpPr>
            <p:grpSpPr>
              <a:xfrm rot="5400000" flipV="1">
                <a:off x="3549760" y="4476730"/>
                <a:ext cx="1194934" cy="208625"/>
                <a:chOff x="3970020" y="4948646"/>
                <a:chExt cx="6939523" cy="1211581"/>
              </a:xfrm>
            </p:grpSpPr>
            <p:grpSp>
              <p:nvGrpSpPr>
                <p:cNvPr id="90" name="Group 89"/>
                <p:cNvGrpSpPr/>
                <p:nvPr/>
              </p:nvGrpSpPr>
              <p:grpSpPr>
                <a:xfrm>
                  <a:off x="3970020" y="4953000"/>
                  <a:ext cx="2080259" cy="1207227"/>
                  <a:chOff x="4551318" y="4950687"/>
                  <a:chExt cx="2080259" cy="1207227"/>
                </a:xfrm>
              </p:grpSpPr>
              <p:sp>
                <p:nvSpPr>
                  <p:cNvPr id="107" name="Rectangle 106"/>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Left-Right Arrow Callout 108"/>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Diamond 110"/>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Diamond 111"/>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Diamond 90"/>
                <p:cNvSpPr/>
                <p:nvPr/>
              </p:nvSpPr>
              <p:spPr>
                <a:xfrm>
                  <a:off x="6052456"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p:cNvGrpSpPr/>
                <p:nvPr/>
              </p:nvGrpSpPr>
              <p:grpSpPr>
                <a:xfrm>
                  <a:off x="6395357" y="4948646"/>
                  <a:ext cx="2080259" cy="1207227"/>
                  <a:chOff x="4551318" y="4950687"/>
                  <a:chExt cx="2080259" cy="1207227"/>
                </a:xfrm>
              </p:grpSpPr>
              <p:sp>
                <p:nvSpPr>
                  <p:cNvPr id="101" name="Rectangle 100"/>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Left-Right Arrow Callout 102"/>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iamond 103"/>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Diamond 104"/>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iamond 105"/>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Diamond 92"/>
                <p:cNvSpPr/>
                <p:nvPr/>
              </p:nvSpPr>
              <p:spPr>
                <a:xfrm>
                  <a:off x="8486383"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p:cNvGrpSpPr/>
                <p:nvPr/>
              </p:nvGrpSpPr>
              <p:grpSpPr>
                <a:xfrm>
                  <a:off x="8829284" y="4948646"/>
                  <a:ext cx="2080259" cy="1207227"/>
                  <a:chOff x="4551318" y="4950687"/>
                  <a:chExt cx="2080259" cy="1207227"/>
                </a:xfrm>
              </p:grpSpPr>
              <p:sp>
                <p:nvSpPr>
                  <p:cNvPr id="95" name="Rectangle 94"/>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Left-Right Arrow Callout 96"/>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Diamond 99"/>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6" name="Group 25"/>
            <p:cNvGrpSpPr/>
            <p:nvPr/>
          </p:nvGrpSpPr>
          <p:grpSpPr>
            <a:xfrm>
              <a:off x="1553983" y="3036996"/>
              <a:ext cx="779810" cy="220840"/>
              <a:chOff x="3431377" y="2577520"/>
              <a:chExt cx="2319927" cy="361305"/>
            </a:xfrm>
          </p:grpSpPr>
          <p:sp>
            <p:nvSpPr>
              <p:cNvPr id="63" name="Rounded Rectangle 62"/>
              <p:cNvSpPr/>
              <p:nvPr/>
            </p:nvSpPr>
            <p:spPr>
              <a:xfrm>
                <a:off x="3431377" y="2577520"/>
                <a:ext cx="2319927" cy="361305"/>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a:off x="3657600" y="2599731"/>
                <a:ext cx="1892332" cy="330385"/>
                <a:chOff x="3970020" y="4948646"/>
                <a:chExt cx="6939523" cy="1211581"/>
              </a:xfrm>
            </p:grpSpPr>
            <p:grpSp>
              <p:nvGrpSpPr>
                <p:cNvPr id="65" name="Group 64"/>
                <p:cNvGrpSpPr/>
                <p:nvPr/>
              </p:nvGrpSpPr>
              <p:grpSpPr>
                <a:xfrm>
                  <a:off x="3970020" y="4953000"/>
                  <a:ext cx="2080259" cy="1207227"/>
                  <a:chOff x="4551318" y="4950687"/>
                  <a:chExt cx="2080259" cy="1207227"/>
                </a:xfrm>
              </p:grpSpPr>
              <p:sp>
                <p:nvSpPr>
                  <p:cNvPr id="82" name="Rectangle 81"/>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Left-Right Arrow Callout 83"/>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Diamond 65"/>
                <p:cNvSpPr/>
                <p:nvPr/>
              </p:nvSpPr>
              <p:spPr>
                <a:xfrm>
                  <a:off x="6052456"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6395357" y="4948646"/>
                  <a:ext cx="2080259" cy="1207227"/>
                  <a:chOff x="4551318" y="4950687"/>
                  <a:chExt cx="2080259" cy="1207227"/>
                </a:xfrm>
              </p:grpSpPr>
              <p:sp>
                <p:nvSpPr>
                  <p:cNvPr id="76" name="Rectangle 75"/>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Left-Right Arrow Callout 77"/>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iamond 80"/>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Diamond 67"/>
                <p:cNvSpPr/>
                <p:nvPr/>
              </p:nvSpPr>
              <p:spPr>
                <a:xfrm>
                  <a:off x="8486383"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p:cNvGrpSpPr/>
                <p:nvPr/>
              </p:nvGrpSpPr>
              <p:grpSpPr>
                <a:xfrm>
                  <a:off x="8829284" y="4948646"/>
                  <a:ext cx="2080259" cy="1207227"/>
                  <a:chOff x="4551318" y="4950687"/>
                  <a:chExt cx="2080259" cy="1207227"/>
                </a:xfrm>
              </p:grpSpPr>
              <p:sp>
                <p:nvSpPr>
                  <p:cNvPr id="70" name="Rectangle 69"/>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Left-Right Arrow Callout 71"/>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7" name="Isosceles Triangle 26"/>
            <p:cNvSpPr/>
            <p:nvPr/>
          </p:nvSpPr>
          <p:spPr>
            <a:xfrm rot="10800000">
              <a:off x="1756266" y="2010776"/>
              <a:ext cx="406144" cy="437632"/>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1238801" y="686440"/>
              <a:ext cx="1515213" cy="1532853"/>
              <a:chOff x="1238801" y="686440"/>
              <a:chExt cx="1515213" cy="1532853"/>
            </a:xfrm>
          </p:grpSpPr>
          <p:sp>
            <p:nvSpPr>
              <p:cNvPr id="29" name="Round Diagonal Corner Rectangle 28"/>
              <p:cNvSpPr/>
              <p:nvPr/>
            </p:nvSpPr>
            <p:spPr>
              <a:xfrm rot="3691160" flipH="1">
                <a:off x="2088645" y="1270630"/>
                <a:ext cx="712151" cy="618586"/>
              </a:xfrm>
              <a:prstGeom prst="round2DiagRect">
                <a:avLst>
                  <a:gd name="adj1" fmla="val 50000"/>
                  <a:gd name="adj2" fmla="val 0"/>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Round Diagonal Corner Rectangle 29"/>
              <p:cNvSpPr/>
              <p:nvPr/>
            </p:nvSpPr>
            <p:spPr>
              <a:xfrm rot="13069477" flipH="1">
                <a:off x="1238801" y="1302790"/>
                <a:ext cx="608934" cy="622102"/>
              </a:xfrm>
              <a:prstGeom prst="round2DiagRect">
                <a:avLst>
                  <a:gd name="adj1" fmla="val 50000"/>
                  <a:gd name="adj2" fmla="val 0"/>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Oval 30"/>
              <p:cNvSpPr/>
              <p:nvPr/>
            </p:nvSpPr>
            <p:spPr>
              <a:xfrm flipH="1">
                <a:off x="1475313" y="879776"/>
                <a:ext cx="985624" cy="133951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ound Diagonal Corner Rectangle 31"/>
              <p:cNvSpPr/>
              <p:nvPr/>
            </p:nvSpPr>
            <p:spPr>
              <a:xfrm rot="20363465" flipH="1">
                <a:off x="1966746" y="686440"/>
                <a:ext cx="564930" cy="739503"/>
              </a:xfrm>
              <a:prstGeom prst="round2DiagRect">
                <a:avLst>
                  <a:gd name="adj1" fmla="val 50000"/>
                  <a:gd name="adj2" fmla="val 0"/>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ound Diagonal Corner Rectangle 32"/>
              <p:cNvSpPr/>
              <p:nvPr/>
            </p:nvSpPr>
            <p:spPr>
              <a:xfrm rot="16523337" flipH="1">
                <a:off x="1390766" y="808506"/>
                <a:ext cx="640667" cy="651227"/>
              </a:xfrm>
              <a:prstGeom prst="round2DiagRect">
                <a:avLst>
                  <a:gd name="adj1" fmla="val 50000"/>
                  <a:gd name="adj2" fmla="val 0"/>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Oval 33"/>
              <p:cNvSpPr/>
              <p:nvPr/>
            </p:nvSpPr>
            <p:spPr>
              <a:xfrm flipH="1">
                <a:off x="1771000" y="786154"/>
                <a:ext cx="492812" cy="468111"/>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Oval 34"/>
              <p:cNvSpPr/>
              <p:nvPr/>
            </p:nvSpPr>
            <p:spPr>
              <a:xfrm rot="3657975" flipH="1">
                <a:off x="2233148" y="1103431"/>
                <a:ext cx="492812" cy="180896"/>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Oval 35"/>
              <p:cNvSpPr/>
              <p:nvPr/>
            </p:nvSpPr>
            <p:spPr>
              <a:xfrm rot="17249456" flipH="1">
                <a:off x="1184821" y="1234739"/>
                <a:ext cx="492812" cy="91802"/>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7" name="Group 36"/>
              <p:cNvGrpSpPr/>
              <p:nvPr/>
            </p:nvGrpSpPr>
            <p:grpSpPr>
              <a:xfrm>
                <a:off x="1361620" y="1073300"/>
                <a:ext cx="1251291" cy="220840"/>
                <a:chOff x="3431377" y="2577520"/>
                <a:chExt cx="2319927" cy="361305"/>
              </a:xfrm>
            </p:grpSpPr>
            <p:sp>
              <p:nvSpPr>
                <p:cNvPr id="38" name="Rounded Rectangle 37"/>
                <p:cNvSpPr/>
                <p:nvPr/>
              </p:nvSpPr>
              <p:spPr>
                <a:xfrm>
                  <a:off x="3431377" y="2577520"/>
                  <a:ext cx="2319927" cy="361305"/>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3657600" y="2599731"/>
                  <a:ext cx="1892332" cy="330385"/>
                  <a:chOff x="3970020" y="4948646"/>
                  <a:chExt cx="6939523" cy="1211581"/>
                </a:xfrm>
              </p:grpSpPr>
              <p:grpSp>
                <p:nvGrpSpPr>
                  <p:cNvPr id="40" name="Group 39"/>
                  <p:cNvGrpSpPr/>
                  <p:nvPr/>
                </p:nvGrpSpPr>
                <p:grpSpPr>
                  <a:xfrm>
                    <a:off x="3970020" y="4953000"/>
                    <a:ext cx="2080259" cy="1207227"/>
                    <a:chOff x="4551318" y="4950687"/>
                    <a:chExt cx="2080259" cy="1207227"/>
                  </a:xfrm>
                </p:grpSpPr>
                <p:sp>
                  <p:nvSpPr>
                    <p:cNvPr id="57" name="Rectangle 56"/>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eft-Right Arrow Callout 58"/>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iamond 60"/>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Diamond 40"/>
                  <p:cNvSpPr/>
                  <p:nvPr/>
                </p:nvSpPr>
                <p:spPr>
                  <a:xfrm>
                    <a:off x="6052456"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6395357" y="4948646"/>
                    <a:ext cx="2080259" cy="1207227"/>
                    <a:chOff x="4551318" y="4950687"/>
                    <a:chExt cx="2080259" cy="1207227"/>
                  </a:xfrm>
                </p:grpSpPr>
                <p:sp>
                  <p:nvSpPr>
                    <p:cNvPr id="51" name="Rectangle 50"/>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Left-Right Arrow Callout 52"/>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iamond 55"/>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Diamond 42"/>
                  <p:cNvSpPr/>
                  <p:nvPr/>
                </p:nvSpPr>
                <p:spPr>
                  <a:xfrm>
                    <a:off x="8486383"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8829284" y="4948646"/>
                    <a:ext cx="2080259" cy="1207227"/>
                    <a:chOff x="4551318" y="4950687"/>
                    <a:chExt cx="2080259" cy="1207227"/>
                  </a:xfrm>
                </p:grpSpPr>
                <p:sp>
                  <p:nvSpPr>
                    <p:cNvPr id="45" name="Rectangle 44"/>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Left-Right Arrow Callout 46"/>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
        <p:nvSpPr>
          <p:cNvPr id="5" name="Rectangle 4"/>
          <p:cNvSpPr/>
          <p:nvPr/>
        </p:nvSpPr>
        <p:spPr>
          <a:xfrm>
            <a:off x="4005848" y="3056261"/>
            <a:ext cx="4833257" cy="1200329"/>
          </a:xfrm>
          <a:prstGeom prst="rect">
            <a:avLst/>
          </a:prstGeom>
        </p:spPr>
        <p:txBody>
          <a:bodyPr wrap="square">
            <a:spAutoFit/>
          </a:bodyPr>
          <a:lstStyle/>
          <a:p>
            <a:r>
              <a:rPr lang="en-US" b="0" i="1" dirty="0">
                <a:solidFill>
                  <a:schemeClr val="bg1"/>
                </a:solidFill>
                <a:effectLst/>
                <a:latin typeface="Calibri" panose="020F0502020204030204" pitchFamily="34" charset="0"/>
              </a:rPr>
              <a:t>Now to Abraham and his seed were the promises made. He </a:t>
            </a:r>
            <a:r>
              <a:rPr lang="en-US" b="0" i="1" dirty="0" err="1">
                <a:solidFill>
                  <a:schemeClr val="bg1"/>
                </a:solidFill>
                <a:effectLst/>
                <a:latin typeface="Calibri" panose="020F0502020204030204" pitchFamily="34" charset="0"/>
              </a:rPr>
              <a:t>saith</a:t>
            </a:r>
            <a:r>
              <a:rPr lang="en-US" b="0" i="1" dirty="0">
                <a:solidFill>
                  <a:schemeClr val="bg1"/>
                </a:solidFill>
                <a:effectLst/>
                <a:latin typeface="Calibri" panose="020F0502020204030204" pitchFamily="34" charset="0"/>
              </a:rPr>
              <a:t> not, And to seeds, as of many; but as of one, And to thy seed, which is Christ.</a:t>
            </a:r>
          </a:p>
          <a:p>
            <a:pPr algn="ctr"/>
            <a:r>
              <a:rPr lang="en-US" i="1" dirty="0">
                <a:solidFill>
                  <a:schemeClr val="bg1"/>
                </a:solidFill>
                <a:latin typeface="Calibri" panose="020F0502020204030204" pitchFamily="34" charset="0"/>
              </a:rPr>
              <a:t>Galatians 3:16</a:t>
            </a:r>
            <a:endParaRPr lang="en-US" i="1" dirty="0">
              <a:solidFill>
                <a:schemeClr val="bg1"/>
              </a:solidFill>
            </a:endParaRPr>
          </a:p>
        </p:txBody>
      </p:sp>
      <p:grpSp>
        <p:nvGrpSpPr>
          <p:cNvPr id="139" name="Group 138"/>
          <p:cNvGrpSpPr/>
          <p:nvPr/>
        </p:nvGrpSpPr>
        <p:grpSpPr>
          <a:xfrm>
            <a:off x="8696686" y="2618472"/>
            <a:ext cx="1818866" cy="3563841"/>
            <a:chOff x="3409804" y="394080"/>
            <a:chExt cx="1717537" cy="3762975"/>
          </a:xfrm>
        </p:grpSpPr>
        <p:grpSp>
          <p:nvGrpSpPr>
            <p:cNvPr id="140" name="Group 139"/>
            <p:cNvGrpSpPr/>
            <p:nvPr/>
          </p:nvGrpSpPr>
          <p:grpSpPr>
            <a:xfrm>
              <a:off x="3770012" y="3241737"/>
              <a:ext cx="981992" cy="915318"/>
              <a:chOff x="3770012" y="3241737"/>
              <a:chExt cx="981992" cy="915318"/>
            </a:xfrm>
          </p:grpSpPr>
          <p:sp>
            <p:nvSpPr>
              <p:cNvPr id="159" name="Oval 158"/>
              <p:cNvSpPr/>
              <p:nvPr/>
            </p:nvSpPr>
            <p:spPr>
              <a:xfrm rot="2500661">
                <a:off x="3773733" y="3454095"/>
                <a:ext cx="418497" cy="70296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rot="19779230">
                <a:off x="4317334" y="3453580"/>
                <a:ext cx="418497" cy="70296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rot="19779230">
                <a:off x="4231291" y="3241737"/>
                <a:ext cx="418497" cy="7340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rot="2542647">
                <a:off x="3841730" y="3288381"/>
                <a:ext cx="418497" cy="7340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Block Arc 162"/>
              <p:cNvSpPr/>
              <p:nvPr/>
            </p:nvSpPr>
            <p:spPr>
              <a:xfrm>
                <a:off x="3770012" y="3697113"/>
                <a:ext cx="464998" cy="15728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Block Arc 163"/>
              <p:cNvSpPr/>
              <p:nvPr/>
            </p:nvSpPr>
            <p:spPr>
              <a:xfrm rot="21278537">
                <a:off x="4287006" y="3668818"/>
                <a:ext cx="464998" cy="15728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1" name="Trapezoid 140"/>
            <p:cNvSpPr/>
            <p:nvPr/>
          </p:nvSpPr>
          <p:spPr>
            <a:xfrm>
              <a:off x="3566214" y="3167116"/>
              <a:ext cx="1361052" cy="524291"/>
            </a:xfrm>
            <a:prstGeom prst="trapezoid">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203"/>
            <p:cNvSpPr/>
            <p:nvPr/>
          </p:nvSpPr>
          <p:spPr>
            <a:xfrm rot="362096">
              <a:off x="3409804" y="2343783"/>
              <a:ext cx="264584" cy="58958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204"/>
            <p:cNvSpPr/>
            <p:nvPr/>
          </p:nvSpPr>
          <p:spPr>
            <a:xfrm rot="20638171" flipH="1">
              <a:off x="4830129" y="2264951"/>
              <a:ext cx="297212" cy="58958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143"/>
            <p:cNvSpPr/>
            <p:nvPr/>
          </p:nvSpPr>
          <p:spPr>
            <a:xfrm rot="1554746" flipH="1">
              <a:off x="3514158" y="1564483"/>
              <a:ext cx="536537" cy="1185990"/>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144"/>
            <p:cNvSpPr/>
            <p:nvPr/>
          </p:nvSpPr>
          <p:spPr>
            <a:xfrm rot="19580082">
              <a:off x="4452910" y="1667465"/>
              <a:ext cx="547251" cy="1052568"/>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rapezoid 145"/>
            <p:cNvSpPr/>
            <p:nvPr/>
          </p:nvSpPr>
          <p:spPr>
            <a:xfrm>
              <a:off x="3662091" y="1751529"/>
              <a:ext cx="1162494" cy="1484837"/>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 t="8361" r="725" b="75565"/>
            <a:stretch/>
          </p:blipFill>
          <p:spPr bwMode="auto">
            <a:xfrm>
              <a:off x="3768942" y="2568807"/>
              <a:ext cx="950733" cy="189021"/>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 t="8361" r="725" b="75565"/>
            <a:stretch/>
          </p:blipFill>
          <p:spPr bwMode="auto">
            <a:xfrm rot="15475421">
              <a:off x="3582713" y="2102481"/>
              <a:ext cx="950733" cy="189021"/>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 t="8361" r="725" b="75565"/>
            <a:stretch/>
          </p:blipFill>
          <p:spPr bwMode="auto">
            <a:xfrm rot="17105770">
              <a:off x="3900578" y="2089418"/>
              <a:ext cx="950733" cy="189021"/>
            </a:xfrm>
            <a:prstGeom prst="rect">
              <a:avLst/>
            </a:prstGeom>
            <a:noFill/>
            <a:extLst>
              <a:ext uri="{909E8E84-426E-40DD-AFC4-6F175D3DCCD1}">
                <a14:hiddenFill xmlns:a14="http://schemas.microsoft.com/office/drawing/2010/main">
                  <a:solidFill>
                    <a:srgbClr val="FFFFFF"/>
                  </a:solidFill>
                </a14:hiddenFill>
              </a:ext>
            </a:extLst>
          </p:spPr>
        </p:pic>
        <p:grpSp>
          <p:nvGrpSpPr>
            <p:cNvPr id="150" name="Group 149"/>
            <p:cNvGrpSpPr/>
            <p:nvPr/>
          </p:nvGrpSpPr>
          <p:grpSpPr>
            <a:xfrm>
              <a:off x="3559233" y="394080"/>
              <a:ext cx="1356166" cy="2252449"/>
              <a:chOff x="3559233" y="394080"/>
              <a:chExt cx="1356166" cy="2252449"/>
            </a:xfrm>
          </p:grpSpPr>
          <p:sp>
            <p:nvSpPr>
              <p:cNvPr id="153" name="Oval 152"/>
              <p:cNvSpPr/>
              <p:nvPr/>
            </p:nvSpPr>
            <p:spPr>
              <a:xfrm>
                <a:off x="3717941" y="498938"/>
                <a:ext cx="976495" cy="131072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Cloud 220"/>
              <p:cNvSpPr/>
              <p:nvPr/>
            </p:nvSpPr>
            <p:spPr>
              <a:xfrm>
                <a:off x="3712770" y="394080"/>
                <a:ext cx="1021836" cy="849704"/>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loud 221"/>
              <p:cNvSpPr/>
              <p:nvPr/>
            </p:nvSpPr>
            <p:spPr>
              <a:xfrm rot="16448485">
                <a:off x="2837894" y="1523177"/>
                <a:ext cx="1872078" cy="374625"/>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Cloud 155"/>
              <p:cNvSpPr/>
              <p:nvPr/>
            </p:nvSpPr>
            <p:spPr>
              <a:xfrm rot="16448485">
                <a:off x="3730662" y="1451898"/>
                <a:ext cx="1847687" cy="387966"/>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rot="309110">
                <a:off x="3559233" y="812737"/>
                <a:ext cx="255326" cy="1382556"/>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rot="20983275">
                <a:off x="4667992" y="681543"/>
                <a:ext cx="247407" cy="1591427"/>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1" name="Trapezoid 150"/>
            <p:cNvSpPr/>
            <p:nvPr/>
          </p:nvSpPr>
          <p:spPr>
            <a:xfrm>
              <a:off x="3531942" y="656226"/>
              <a:ext cx="1394992" cy="262146"/>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2"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 t="8361" r="725" b="75565"/>
            <a:stretch/>
          </p:blipFill>
          <p:spPr bwMode="auto">
            <a:xfrm>
              <a:off x="3592981" y="699138"/>
              <a:ext cx="1290784" cy="1629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4729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CE1D8-238E-92A8-F042-049DD9E27942}"/>
            </a:ext>
          </a:extLst>
        </p:cNvPr>
        <p:cNvGrpSpPr/>
        <p:nvPr/>
      </p:nvGrpSpPr>
      <p:grpSpPr>
        <a:xfrm>
          <a:off x="0" y="0"/>
          <a:ext cx="0" cy="0"/>
          <a:chOff x="0" y="0"/>
          <a:chExt cx="0" cy="0"/>
        </a:xfrm>
      </p:grpSpPr>
      <p:pic>
        <p:nvPicPr>
          <p:cNvPr id="1026" name="Picture 2" descr="http://rickcicciarelli.com/images/kelly-green-canvas-fabric-texture3.jpg">
            <a:extLst>
              <a:ext uri="{FF2B5EF4-FFF2-40B4-BE49-F238E27FC236}">
                <a16:creationId xmlns:a16="http://schemas.microsoft.com/office/drawing/2014/main" id="{D17B3A77-957C-2BFA-DD75-3373ECD429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5" r="38730"/>
          <a:stretch/>
        </p:blipFill>
        <p:spPr bwMode="auto">
          <a:xfrm>
            <a:off x="0" y="-8762"/>
            <a:ext cx="12192000" cy="6875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54DE02D-567A-5F28-E6EC-EEF5BF608598}"/>
              </a:ext>
            </a:extLst>
          </p:cNvPr>
          <p:cNvSpPr txBox="1"/>
          <p:nvPr/>
        </p:nvSpPr>
        <p:spPr>
          <a:xfrm>
            <a:off x="964162" y="1997838"/>
            <a:ext cx="5225144" cy="2862322"/>
          </a:xfrm>
          <a:prstGeom prst="rect">
            <a:avLst/>
          </a:prstGeom>
          <a:noFill/>
        </p:spPr>
        <p:txBody>
          <a:bodyPr wrap="square" rtlCol="0">
            <a:spAutoFit/>
          </a:bodyPr>
          <a:lstStyle/>
          <a:p>
            <a:r>
              <a:rPr lang="en-US" dirty="0">
                <a:solidFill>
                  <a:schemeClr val="bg1"/>
                </a:solidFill>
              </a:rPr>
              <a:t>As you walk the covenant path, from baptism to the temple and throughout life, I promise you power to go against the natural worldly flow—power to learn, power to repent and be sanctified, and power to find hope, comfort, and even joy as you face life’s challenges. </a:t>
            </a:r>
          </a:p>
          <a:p>
            <a:endParaRPr lang="en-US" dirty="0">
              <a:solidFill>
                <a:schemeClr val="bg1"/>
              </a:solidFill>
            </a:endParaRPr>
          </a:p>
          <a:p>
            <a:r>
              <a:rPr lang="en-US" dirty="0">
                <a:solidFill>
                  <a:schemeClr val="bg1"/>
                </a:solidFill>
              </a:rPr>
              <a:t>I promise you and your family protection against the influence of the adversary, especially when you make the temple a major focus in your life. </a:t>
            </a:r>
          </a:p>
        </p:txBody>
      </p:sp>
      <p:sp>
        <p:nvSpPr>
          <p:cNvPr id="5" name="TextBox 4">
            <a:extLst>
              <a:ext uri="{FF2B5EF4-FFF2-40B4-BE49-F238E27FC236}">
                <a16:creationId xmlns:a16="http://schemas.microsoft.com/office/drawing/2014/main" id="{98B1432B-AC3A-8272-3E29-CE0885B62063}"/>
              </a:ext>
            </a:extLst>
          </p:cNvPr>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rPr>
              <a:t>Walking the Covenant Path</a:t>
            </a:r>
            <a:endParaRPr lang="en-US" sz="6000" dirty="0">
              <a:solidFill>
                <a:schemeClr val="bg1"/>
              </a:solidFill>
              <a:latin typeface="AR JULIAN" panose="02000000000000000000" pitchFamily="2" charset="0"/>
              <a:cs typeface="Aparajita" panose="020B0604020202020204" pitchFamily="34" charset="0"/>
            </a:endParaRPr>
          </a:p>
        </p:txBody>
      </p:sp>
      <p:sp>
        <p:nvSpPr>
          <p:cNvPr id="27" name="TextBox 26">
            <a:extLst>
              <a:ext uri="{FF2B5EF4-FFF2-40B4-BE49-F238E27FC236}">
                <a16:creationId xmlns:a16="http://schemas.microsoft.com/office/drawing/2014/main" id="{00EBEB4C-7EDB-4C59-8BD6-40DB1F3AA430}"/>
              </a:ext>
            </a:extLst>
          </p:cNvPr>
          <p:cNvSpPr txBox="1"/>
          <p:nvPr/>
        </p:nvSpPr>
        <p:spPr>
          <a:xfrm>
            <a:off x="11702144" y="6387687"/>
            <a:ext cx="489856" cy="369332"/>
          </a:xfrm>
          <a:prstGeom prst="rect">
            <a:avLst/>
          </a:prstGeom>
          <a:noFill/>
        </p:spPr>
        <p:txBody>
          <a:bodyPr wrap="square" rtlCol="0">
            <a:spAutoFit/>
          </a:bodyPr>
          <a:lstStyle/>
          <a:p>
            <a:r>
              <a:rPr lang="en-US" dirty="0">
                <a:solidFill>
                  <a:schemeClr val="bg1"/>
                </a:solidFill>
              </a:rPr>
              <a:t>(7)</a:t>
            </a:r>
          </a:p>
        </p:txBody>
      </p:sp>
      <p:pic>
        <p:nvPicPr>
          <p:cNvPr id="10" name="Picture 9">
            <a:extLst>
              <a:ext uri="{FF2B5EF4-FFF2-40B4-BE49-F238E27FC236}">
                <a16:creationId xmlns:a16="http://schemas.microsoft.com/office/drawing/2014/main" id="{5FEED2BA-AE8F-7F77-AFF0-64E113056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27" y="5222216"/>
            <a:ext cx="1172547" cy="1559488"/>
          </a:xfrm>
          <a:prstGeom prst="rect">
            <a:avLst/>
          </a:prstGeom>
        </p:spPr>
      </p:pic>
      <p:pic>
        <p:nvPicPr>
          <p:cNvPr id="26" name="Picture 25">
            <a:extLst>
              <a:ext uri="{FF2B5EF4-FFF2-40B4-BE49-F238E27FC236}">
                <a16:creationId xmlns:a16="http://schemas.microsoft.com/office/drawing/2014/main" id="{DE43CDE8-D149-88D1-80EF-6576CF3072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468" y="1997838"/>
            <a:ext cx="2637454" cy="3615510"/>
          </a:xfrm>
          <a:prstGeom prst="rect">
            <a:avLst/>
          </a:prstGeom>
        </p:spPr>
      </p:pic>
      <p:pic>
        <p:nvPicPr>
          <p:cNvPr id="7" name="Picture 6">
            <a:extLst>
              <a:ext uri="{FF2B5EF4-FFF2-40B4-BE49-F238E27FC236}">
                <a16:creationId xmlns:a16="http://schemas.microsoft.com/office/drawing/2014/main" id="{36609092-E20C-33CF-F1D7-13A67D26D4A8}"/>
              </a:ext>
            </a:extLst>
          </p:cNvPr>
          <p:cNvPicPr>
            <a:picLocks noChangeAspect="1"/>
          </p:cNvPicPr>
          <p:nvPr/>
        </p:nvPicPr>
        <p:blipFill>
          <a:blip r:embed="rId5"/>
          <a:stretch>
            <a:fillRect/>
          </a:stretch>
        </p:blipFill>
        <p:spPr>
          <a:xfrm>
            <a:off x="6554592" y="1543961"/>
            <a:ext cx="4496427" cy="4315427"/>
          </a:xfrm>
          <a:prstGeom prst="rect">
            <a:avLst/>
          </a:prstGeom>
        </p:spPr>
      </p:pic>
    </p:spTree>
    <p:extLst>
      <p:ext uri="{BB962C8B-B14F-4D97-AF65-F5344CB8AC3E}">
        <p14:creationId xmlns:p14="http://schemas.microsoft.com/office/powerpoint/2010/main" val="222273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0" presetClass="exit" presetSubtype="0" fill="hold" nodeType="with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ickcicciarelli.com/images/kelly-green-canvas-fabric-texture3.jpg"/>
          <p:cNvPicPr>
            <a:picLocks noChangeAspect="1" noChangeArrowheads="1"/>
          </p:cNvPicPr>
          <p:nvPr/>
        </p:nvPicPr>
        <p:blipFill rotWithShape="1">
          <a:blip r:embed="rId2">
            <a:extLst>
              <a:ext uri="{28A0092B-C50C-407E-A947-70E740481C1C}">
                <a14:useLocalDpi xmlns:a14="http://schemas.microsoft.com/office/drawing/2010/main" val="0"/>
              </a:ext>
            </a:extLst>
          </a:blip>
          <a:srcRect t="855" r="38730"/>
          <a:stretch/>
        </p:blipFill>
        <p:spPr bwMode="auto">
          <a:xfrm>
            <a:off x="0" y="-10887"/>
            <a:ext cx="12192000" cy="6875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6488668"/>
            <a:ext cx="2340429" cy="369332"/>
          </a:xfrm>
          <a:prstGeom prst="rect">
            <a:avLst/>
          </a:prstGeom>
          <a:noFill/>
        </p:spPr>
        <p:txBody>
          <a:bodyPr wrap="square" rtlCol="0">
            <a:spAutoFit/>
          </a:bodyPr>
          <a:lstStyle/>
          <a:p>
            <a:r>
              <a:rPr lang="en-US" dirty="0">
                <a:solidFill>
                  <a:schemeClr val="bg1"/>
                </a:solidFill>
              </a:rPr>
              <a:t>Genesis 28:17-22</a:t>
            </a:r>
          </a:p>
        </p:txBody>
      </p:sp>
      <p:sp>
        <p:nvSpPr>
          <p:cNvPr id="5" name="TextBox 4"/>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rPr>
              <a:t>Blessing Bethel</a:t>
            </a:r>
            <a:endParaRPr lang="en-US" sz="6000" dirty="0">
              <a:solidFill>
                <a:schemeClr val="bg1"/>
              </a:solidFill>
              <a:latin typeface="AR JULIAN" panose="02000000000000000000" pitchFamily="2" charset="0"/>
              <a:cs typeface="Aparajita" panose="020B0604020202020204" pitchFamily="34" charset="0"/>
            </a:endParaRPr>
          </a:p>
        </p:txBody>
      </p:sp>
      <p:sp>
        <p:nvSpPr>
          <p:cNvPr id="10" name="Rectangle 9"/>
          <p:cNvSpPr/>
          <p:nvPr/>
        </p:nvSpPr>
        <p:spPr>
          <a:xfrm>
            <a:off x="6509657" y="1526623"/>
            <a:ext cx="5041866" cy="923330"/>
          </a:xfrm>
          <a:prstGeom prst="rect">
            <a:avLst/>
          </a:prstGeom>
        </p:spPr>
        <p:txBody>
          <a:bodyPr wrap="square">
            <a:spAutoFit/>
          </a:bodyPr>
          <a:lstStyle/>
          <a:p>
            <a:r>
              <a:rPr lang="en-US" b="0" i="0" dirty="0">
                <a:solidFill>
                  <a:schemeClr val="bg1"/>
                </a:solidFill>
                <a:effectLst/>
                <a:latin typeface="Calibri" panose="020F0502020204030204" pitchFamily="34" charset="0"/>
              </a:rPr>
              <a:t> If God will be with me, and will keep me in this way that I go, and will give me bread to eat, and raiment to put on,</a:t>
            </a:r>
            <a:endParaRPr lang="en-US" dirty="0">
              <a:solidFill>
                <a:schemeClr val="bg1"/>
              </a:solidFill>
            </a:endParaRPr>
          </a:p>
        </p:txBody>
      </p:sp>
      <p:sp>
        <p:nvSpPr>
          <p:cNvPr id="25" name="Rectangle 24"/>
          <p:cNvSpPr/>
          <p:nvPr/>
        </p:nvSpPr>
        <p:spPr>
          <a:xfrm>
            <a:off x="5041865" y="936563"/>
            <a:ext cx="2400144" cy="369332"/>
          </a:xfrm>
          <a:prstGeom prst="rect">
            <a:avLst/>
          </a:prstGeom>
        </p:spPr>
        <p:txBody>
          <a:bodyPr wrap="none">
            <a:spAutoFit/>
          </a:bodyPr>
          <a:lstStyle/>
          <a:p>
            <a:r>
              <a:rPr lang="en-US" b="0" i="0" dirty="0">
                <a:solidFill>
                  <a:schemeClr val="bg1"/>
                </a:solidFill>
                <a:effectLst/>
                <a:latin typeface="Calibri" panose="020F0502020204030204" pitchFamily="34" charset="0"/>
              </a:rPr>
              <a:t>The city </a:t>
            </a:r>
            <a:r>
              <a:rPr lang="en-US" b="0" i="1" dirty="0">
                <a:solidFill>
                  <a:schemeClr val="bg1"/>
                </a:solidFill>
                <a:effectLst/>
                <a:latin typeface="Calibri" panose="020F0502020204030204" pitchFamily="34" charset="0"/>
              </a:rPr>
              <a:t>was called</a:t>
            </a:r>
            <a:r>
              <a:rPr lang="en-US" b="0" i="0" dirty="0">
                <a:solidFill>
                  <a:schemeClr val="bg1"/>
                </a:solidFill>
                <a:effectLst/>
                <a:latin typeface="Calibri" panose="020F0502020204030204" pitchFamily="34" charset="0"/>
              </a:rPr>
              <a:t> Luz</a:t>
            </a:r>
            <a:endParaRPr lang="en-US" dirty="0">
              <a:solidFill>
                <a:schemeClr val="bg1"/>
              </a:solidFill>
            </a:endParaRPr>
          </a:p>
        </p:txBody>
      </p:sp>
      <p:pic>
        <p:nvPicPr>
          <p:cNvPr id="9218" name="Picture 2" descr="http://www.keyway.ca/gif/bethel.gif"/>
          <p:cNvPicPr>
            <a:picLocks noChangeAspect="1" noChangeArrowheads="1"/>
          </p:cNvPicPr>
          <p:nvPr/>
        </p:nvPicPr>
        <p:blipFill rotWithShape="1">
          <a:blip r:embed="rId3">
            <a:extLst>
              <a:ext uri="{28A0092B-C50C-407E-A947-70E740481C1C}">
                <a14:useLocalDpi xmlns:a14="http://schemas.microsoft.com/office/drawing/2010/main" val="0"/>
              </a:ext>
            </a:extLst>
          </a:blip>
          <a:srcRect l="8106" t="20831" r="5397" b="34412"/>
          <a:stretch/>
        </p:blipFill>
        <p:spPr bwMode="auto">
          <a:xfrm>
            <a:off x="250370" y="295365"/>
            <a:ext cx="2585292" cy="186000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davelivingston.com/images/14-2-et-Tawil.jpg"/>
          <p:cNvPicPr>
            <a:picLocks noChangeAspect="1" noChangeArrowheads="1"/>
          </p:cNvPicPr>
          <p:nvPr/>
        </p:nvPicPr>
        <p:blipFill rotWithShape="1">
          <a:blip r:embed="rId4">
            <a:extLst>
              <a:ext uri="{28A0092B-C50C-407E-A947-70E740481C1C}">
                <a14:useLocalDpi xmlns:a14="http://schemas.microsoft.com/office/drawing/2010/main" val="0"/>
              </a:ext>
            </a:extLst>
          </a:blip>
          <a:srcRect l="21688" t="862"/>
          <a:stretch/>
        </p:blipFill>
        <p:spPr bwMode="auto">
          <a:xfrm>
            <a:off x="6725594" y="2972748"/>
            <a:ext cx="5221478" cy="297449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bibleencyclopedia.com/picturesjpeg/Jacob's_Vow_at__Bethel_1178.jpg"/>
          <p:cNvPicPr>
            <a:picLocks noChangeAspect="1" noChangeArrowheads="1"/>
          </p:cNvPicPr>
          <p:nvPr/>
        </p:nvPicPr>
        <p:blipFill rotWithShape="1">
          <a:blip r:embed="rId5">
            <a:extLst>
              <a:ext uri="{28A0092B-C50C-407E-A947-70E740481C1C}">
                <a14:useLocalDpi xmlns:a14="http://schemas.microsoft.com/office/drawing/2010/main" val="0"/>
              </a:ext>
            </a:extLst>
          </a:blip>
          <a:srcRect r="941" b="8071"/>
          <a:stretch/>
        </p:blipFill>
        <p:spPr bwMode="auto">
          <a:xfrm>
            <a:off x="3086032" y="2141477"/>
            <a:ext cx="3292786" cy="443087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i0.wp.com/toddcantelon.com/uploads/image/image/293/Beth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055" y="4416348"/>
            <a:ext cx="2600431" cy="173362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250370" y="2567693"/>
            <a:ext cx="2835662" cy="1477328"/>
          </a:xfrm>
          <a:prstGeom prst="rect">
            <a:avLst/>
          </a:prstGeom>
        </p:spPr>
        <p:txBody>
          <a:bodyPr wrap="square">
            <a:spAutoFit/>
          </a:bodyPr>
          <a:lstStyle/>
          <a:p>
            <a:r>
              <a:rPr lang="en-US" b="0" i="1" dirty="0">
                <a:solidFill>
                  <a:schemeClr val="bg1"/>
                </a:solidFill>
                <a:effectLst/>
                <a:latin typeface="Calibri" panose="020F0502020204030204" pitchFamily="34" charset="0"/>
              </a:rPr>
              <a:t>And this stone, which I have set for a pillar, shall be God’s house: and of all that thou shalt give me I will surely give the tenth unto thee.</a:t>
            </a:r>
            <a:endParaRPr lang="en-US" i="1" dirty="0">
              <a:solidFill>
                <a:schemeClr val="bg1"/>
              </a:solidFill>
              <a:latin typeface="Calibri" panose="020F0502020204030204" pitchFamily="34" charset="0"/>
            </a:endParaRPr>
          </a:p>
        </p:txBody>
      </p:sp>
    </p:spTree>
    <p:extLst>
      <p:ext uri="{BB962C8B-B14F-4D97-AF65-F5344CB8AC3E}">
        <p14:creationId xmlns:p14="http://schemas.microsoft.com/office/powerpoint/2010/main" val="321929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nodeType="withEffect">
                                  <p:stCondLst>
                                    <p:cond delay="0"/>
                                  </p:stCondLst>
                                  <p:childTnLst>
                                    <p:set>
                                      <p:cBhvr>
                                        <p:cTn id="19" dur="1" fill="hold">
                                          <p:stCondLst>
                                            <p:cond delay="0"/>
                                          </p:stCondLst>
                                        </p:cTn>
                                        <p:tgtEl>
                                          <p:spTgt spid="9224"/>
                                        </p:tgtEl>
                                        <p:attrNameLst>
                                          <p:attrName>style.visibility</p:attrName>
                                        </p:attrNameLst>
                                      </p:cBhvr>
                                      <p:to>
                                        <p:strVal val="visible"/>
                                      </p:to>
                                    </p:set>
                                    <p:animEffect transition="in" filter="fade">
                                      <p:cBhvr>
                                        <p:cTn id="20"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ickcicciarelli.com/images/kelly-green-canvas-fabric-texture3.jpg"/>
          <p:cNvPicPr>
            <a:picLocks noChangeAspect="1" noChangeArrowheads="1"/>
          </p:cNvPicPr>
          <p:nvPr/>
        </p:nvPicPr>
        <p:blipFill rotWithShape="1">
          <a:blip r:embed="rId2">
            <a:extLst>
              <a:ext uri="{28A0092B-C50C-407E-A947-70E740481C1C}">
                <a14:useLocalDpi xmlns:a14="http://schemas.microsoft.com/office/drawing/2010/main" val="0"/>
              </a:ext>
            </a:extLst>
          </a:blip>
          <a:srcRect t="855" r="38730"/>
          <a:stretch/>
        </p:blipFill>
        <p:spPr bwMode="auto">
          <a:xfrm>
            <a:off x="0" y="-10887"/>
            <a:ext cx="12192000" cy="6875523"/>
          </a:xfrm>
          <a:prstGeom prst="rect">
            <a:avLst/>
          </a:prstGeom>
          <a:noFill/>
          <a:extLst>
            <a:ext uri="{909E8E84-426E-40DD-AFC4-6F175D3DCCD1}">
              <a14:hiddenFill xmlns:a14="http://schemas.microsoft.com/office/drawing/2010/main">
                <a:solidFill>
                  <a:srgbClr val="FFFFFF"/>
                </a:solidFill>
              </a14:hiddenFill>
            </a:ext>
          </a:extLst>
        </p:spPr>
      </p:pic>
      <p:grpSp>
        <p:nvGrpSpPr>
          <p:cNvPr id="250" name="Group 398"/>
          <p:cNvGrpSpPr/>
          <p:nvPr/>
        </p:nvGrpSpPr>
        <p:grpSpPr>
          <a:xfrm flipH="1">
            <a:off x="283279" y="5161816"/>
            <a:ext cx="1514597" cy="1188046"/>
            <a:chOff x="2319294" y="653116"/>
            <a:chExt cx="2938504" cy="2013886"/>
          </a:xfrm>
        </p:grpSpPr>
        <p:sp>
          <p:nvSpPr>
            <p:cNvPr id="251" name="Trapezoid 250"/>
            <p:cNvSpPr/>
            <p:nvPr/>
          </p:nvSpPr>
          <p:spPr>
            <a:xfrm>
              <a:off x="3733797" y="2286002"/>
              <a:ext cx="533400" cy="381000"/>
            </a:xfrm>
            <a:prstGeom prst="trapezoid">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rapezoid 251"/>
            <p:cNvSpPr/>
            <p:nvPr/>
          </p:nvSpPr>
          <p:spPr>
            <a:xfrm>
              <a:off x="4114798" y="2209802"/>
              <a:ext cx="533400" cy="381000"/>
            </a:xfrm>
            <a:prstGeom prst="trapezoid">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Trapezoid 252"/>
            <p:cNvSpPr/>
            <p:nvPr/>
          </p:nvSpPr>
          <p:spPr>
            <a:xfrm>
              <a:off x="4343398" y="2209802"/>
              <a:ext cx="533400" cy="381000"/>
            </a:xfrm>
            <a:prstGeom prst="trapezoid">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Trapezoid 253"/>
            <p:cNvSpPr/>
            <p:nvPr/>
          </p:nvSpPr>
          <p:spPr>
            <a:xfrm>
              <a:off x="3200398" y="2286002"/>
              <a:ext cx="533400" cy="381000"/>
            </a:xfrm>
            <a:prstGeom prst="trapezoid">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Cloud 254"/>
            <p:cNvSpPr/>
            <p:nvPr/>
          </p:nvSpPr>
          <p:spPr>
            <a:xfrm>
              <a:off x="2590797" y="762001"/>
              <a:ext cx="2667001" cy="182880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p:cNvSpPr/>
            <p:nvPr/>
          </p:nvSpPr>
          <p:spPr>
            <a:xfrm rot="1267679">
              <a:off x="2683411" y="985996"/>
              <a:ext cx="1021324" cy="1154752"/>
            </a:xfrm>
            <a:prstGeom prst="ellipse">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Cloud 256"/>
            <p:cNvSpPr/>
            <p:nvPr/>
          </p:nvSpPr>
          <p:spPr>
            <a:xfrm>
              <a:off x="4800599" y="685801"/>
              <a:ext cx="457199" cy="45720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8" name="Group 58"/>
            <p:cNvGrpSpPr/>
            <p:nvPr/>
          </p:nvGrpSpPr>
          <p:grpSpPr>
            <a:xfrm rot="1902884" flipH="1">
              <a:off x="3529432" y="653116"/>
              <a:ext cx="298158" cy="466806"/>
              <a:chOff x="1044598" y="6722113"/>
              <a:chExt cx="445225" cy="456261"/>
            </a:xfrm>
          </p:grpSpPr>
          <p:sp>
            <p:nvSpPr>
              <p:cNvPr id="269" name="Flowchart: Delay 268"/>
              <p:cNvSpPr/>
              <p:nvPr/>
            </p:nvSpPr>
            <p:spPr>
              <a:xfrm rot="15732658">
                <a:off x="1042321" y="6724390"/>
                <a:ext cx="449779" cy="445225"/>
              </a:xfrm>
              <a:prstGeom prst="flowChartDelay">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Flowchart: Delay 269"/>
              <p:cNvSpPr/>
              <p:nvPr/>
            </p:nvSpPr>
            <p:spPr>
              <a:xfrm rot="15461284">
                <a:off x="1112857" y="6920306"/>
                <a:ext cx="303338" cy="212798"/>
              </a:xfrm>
              <a:prstGeom prst="flowChartDelay">
                <a:avLst/>
              </a:prstGeom>
              <a:solidFill>
                <a:srgbClr val="FFEBE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9" name="Group 54"/>
            <p:cNvGrpSpPr/>
            <p:nvPr/>
          </p:nvGrpSpPr>
          <p:grpSpPr>
            <a:xfrm rot="19697116">
              <a:off x="2319294" y="690270"/>
              <a:ext cx="298158" cy="466806"/>
              <a:chOff x="1044598" y="6722113"/>
              <a:chExt cx="445225" cy="456261"/>
            </a:xfrm>
          </p:grpSpPr>
          <p:sp>
            <p:nvSpPr>
              <p:cNvPr id="267" name="Flowchart: Delay 266"/>
              <p:cNvSpPr/>
              <p:nvPr/>
            </p:nvSpPr>
            <p:spPr>
              <a:xfrm rot="15732658">
                <a:off x="1042321" y="6724390"/>
                <a:ext cx="449779" cy="445225"/>
              </a:xfrm>
              <a:prstGeom prst="flowChartDelay">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lowchart: Delay 267"/>
              <p:cNvSpPr/>
              <p:nvPr/>
            </p:nvSpPr>
            <p:spPr>
              <a:xfrm rot="15461284">
                <a:off x="1112857" y="6920306"/>
                <a:ext cx="303338" cy="212798"/>
              </a:xfrm>
              <a:prstGeom prst="flowChartDelay">
                <a:avLst/>
              </a:prstGeom>
              <a:solidFill>
                <a:srgbClr val="FFEBE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Group 24"/>
            <p:cNvGrpSpPr/>
            <p:nvPr/>
          </p:nvGrpSpPr>
          <p:grpSpPr>
            <a:xfrm>
              <a:off x="2819401" y="1447803"/>
              <a:ext cx="533400" cy="761999"/>
              <a:chOff x="6829254" y="1008723"/>
              <a:chExt cx="1066800" cy="1585897"/>
            </a:xfrm>
          </p:grpSpPr>
          <p:sp>
            <p:nvSpPr>
              <p:cNvPr id="262" name="Pie 261"/>
              <p:cNvSpPr/>
              <p:nvPr/>
            </p:nvSpPr>
            <p:spPr>
              <a:xfrm rot="13582693">
                <a:off x="6876171" y="1605259"/>
                <a:ext cx="999772" cy="978949"/>
              </a:xfrm>
              <a:prstGeom prst="pie">
                <a:avLst>
                  <a:gd name="adj1" fmla="val 0"/>
                  <a:gd name="adj2" fmla="val 446112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Oval 262"/>
              <p:cNvSpPr/>
              <p:nvPr/>
            </p:nvSpPr>
            <p:spPr>
              <a:xfrm>
                <a:off x="6829254" y="1008723"/>
                <a:ext cx="457200" cy="457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p:cNvSpPr/>
              <p:nvPr/>
            </p:nvSpPr>
            <p:spPr>
              <a:xfrm>
                <a:off x="7438854" y="1008723"/>
                <a:ext cx="457200" cy="457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p:cNvSpPr/>
              <p:nvPr/>
            </p:nvSpPr>
            <p:spPr>
              <a:xfrm>
                <a:off x="6905454" y="1161123"/>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p:cNvSpPr/>
              <p:nvPr/>
            </p:nvSpPr>
            <p:spPr>
              <a:xfrm>
                <a:off x="7438854" y="1161123"/>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1" name="Cloud 260"/>
            <p:cNvSpPr/>
            <p:nvPr/>
          </p:nvSpPr>
          <p:spPr>
            <a:xfrm>
              <a:off x="2438398" y="762001"/>
              <a:ext cx="1252495" cy="685799"/>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 y="6488668"/>
            <a:ext cx="2340429" cy="369332"/>
          </a:xfrm>
          <a:prstGeom prst="rect">
            <a:avLst/>
          </a:prstGeom>
          <a:noFill/>
        </p:spPr>
        <p:txBody>
          <a:bodyPr wrap="square" rtlCol="0">
            <a:spAutoFit/>
          </a:bodyPr>
          <a:lstStyle/>
          <a:p>
            <a:r>
              <a:rPr lang="en-US" dirty="0">
                <a:solidFill>
                  <a:schemeClr val="bg1"/>
                </a:solidFill>
              </a:rPr>
              <a:t>Genesis 29:1-14</a:t>
            </a:r>
          </a:p>
        </p:txBody>
      </p:sp>
      <p:sp>
        <p:nvSpPr>
          <p:cNvPr id="5" name="TextBox 4"/>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rPr>
              <a:t>Meeting Rachel</a:t>
            </a:r>
            <a:endParaRPr lang="en-US" sz="6000" dirty="0">
              <a:solidFill>
                <a:schemeClr val="bg1"/>
              </a:solidFill>
              <a:latin typeface="AR JULIAN" panose="02000000000000000000" pitchFamily="2" charset="0"/>
              <a:cs typeface="Aparajita" panose="020B0604020202020204" pitchFamily="34" charset="0"/>
            </a:endParaRPr>
          </a:p>
        </p:txBody>
      </p:sp>
      <p:sp>
        <p:nvSpPr>
          <p:cNvPr id="26" name="Rectangle 25"/>
          <p:cNvSpPr/>
          <p:nvPr/>
        </p:nvSpPr>
        <p:spPr>
          <a:xfrm>
            <a:off x="3494315" y="1149982"/>
            <a:ext cx="5614072" cy="2031325"/>
          </a:xfrm>
          <a:prstGeom prst="rect">
            <a:avLst/>
          </a:prstGeom>
        </p:spPr>
        <p:txBody>
          <a:bodyPr wrap="square">
            <a:spAutoFit/>
          </a:bodyPr>
          <a:lstStyle/>
          <a:p>
            <a:r>
              <a:rPr lang="en-US" dirty="0">
                <a:solidFill>
                  <a:schemeClr val="bg1"/>
                </a:solidFill>
                <a:latin typeface="Calibri" panose="020F0502020204030204" pitchFamily="34" charset="0"/>
              </a:rPr>
              <a:t>Jacob arrived in Haran he met Rachel, one of Laban’s daughters, at a well. Laban welcomed Jacob to stay at his house.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When Jacob said that he was Laban’s brother this was another way of saying, “We are all family.” More specifically, Laban was Jacob’s uncle.</a:t>
            </a:r>
          </a:p>
        </p:txBody>
      </p:sp>
      <p:grpSp>
        <p:nvGrpSpPr>
          <p:cNvPr id="162" name="Group 161"/>
          <p:cNvGrpSpPr/>
          <p:nvPr/>
        </p:nvGrpSpPr>
        <p:grpSpPr>
          <a:xfrm>
            <a:off x="3221783" y="3426874"/>
            <a:ext cx="4213558" cy="3051348"/>
            <a:chOff x="1892144" y="1892682"/>
            <a:chExt cx="4213558" cy="3264295"/>
          </a:xfrm>
        </p:grpSpPr>
        <p:sp>
          <p:nvSpPr>
            <p:cNvPr id="163" name="Freeform 162"/>
            <p:cNvSpPr/>
            <p:nvPr/>
          </p:nvSpPr>
          <p:spPr>
            <a:xfrm rot="16619191">
              <a:off x="1630796" y="346516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reeform 163"/>
            <p:cNvSpPr/>
            <p:nvPr/>
          </p:nvSpPr>
          <p:spPr>
            <a:xfrm rot="17711729">
              <a:off x="5212196" y="361756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reeform 164"/>
            <p:cNvSpPr/>
            <p:nvPr/>
          </p:nvSpPr>
          <p:spPr>
            <a:xfrm rot="19169556">
              <a:off x="4720256" y="4229843"/>
              <a:ext cx="1154853" cy="608115"/>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reeform 165"/>
            <p:cNvSpPr/>
            <p:nvPr/>
          </p:nvSpPr>
          <p:spPr>
            <a:xfrm rot="2370357">
              <a:off x="2202769" y="410512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Freeform 166"/>
            <p:cNvSpPr/>
            <p:nvPr/>
          </p:nvSpPr>
          <p:spPr>
            <a:xfrm rot="2001772">
              <a:off x="4650667" y="3694462"/>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reeform 167"/>
            <p:cNvSpPr/>
            <p:nvPr/>
          </p:nvSpPr>
          <p:spPr>
            <a:xfrm rot="2106561">
              <a:off x="2175832" y="3587922"/>
              <a:ext cx="1347760" cy="838200"/>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2286000" y="2362200"/>
              <a:ext cx="3505200" cy="1295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reeform 169"/>
            <p:cNvSpPr/>
            <p:nvPr/>
          </p:nvSpPr>
          <p:spPr>
            <a:xfrm rot="21123619">
              <a:off x="2438400" y="2057400"/>
              <a:ext cx="1178831" cy="516943"/>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reeform 170"/>
            <p:cNvSpPr/>
            <p:nvPr/>
          </p:nvSpPr>
          <p:spPr>
            <a:xfrm rot="11170280">
              <a:off x="3386956" y="1892682"/>
              <a:ext cx="1218572" cy="558035"/>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171"/>
            <p:cNvSpPr/>
            <p:nvPr/>
          </p:nvSpPr>
          <p:spPr>
            <a:xfrm rot="11604958">
              <a:off x="3970485" y="3939496"/>
              <a:ext cx="1218572" cy="869850"/>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reeform 172"/>
            <p:cNvSpPr/>
            <p:nvPr/>
          </p:nvSpPr>
          <p:spPr>
            <a:xfrm rot="2001772">
              <a:off x="4948856" y="2248642"/>
              <a:ext cx="1154853" cy="608115"/>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reeform 173"/>
            <p:cNvSpPr/>
            <p:nvPr/>
          </p:nvSpPr>
          <p:spPr>
            <a:xfrm rot="9487711">
              <a:off x="5384098" y="2844426"/>
              <a:ext cx="700632" cy="813439"/>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reeform 174"/>
            <p:cNvSpPr/>
            <p:nvPr/>
          </p:nvSpPr>
          <p:spPr>
            <a:xfrm rot="9487711">
              <a:off x="2107498" y="2311027"/>
              <a:ext cx="700632" cy="813439"/>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reeform 175"/>
            <p:cNvSpPr/>
            <p:nvPr/>
          </p:nvSpPr>
          <p:spPr>
            <a:xfrm rot="2001772">
              <a:off x="1977056" y="3010642"/>
              <a:ext cx="1154853" cy="608115"/>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reeform 176"/>
            <p:cNvSpPr/>
            <p:nvPr/>
          </p:nvSpPr>
          <p:spPr>
            <a:xfrm rot="2001772">
              <a:off x="4741647" y="3278361"/>
              <a:ext cx="1032306" cy="649189"/>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reeform 177"/>
            <p:cNvSpPr/>
            <p:nvPr/>
          </p:nvSpPr>
          <p:spPr>
            <a:xfrm rot="2001772">
              <a:off x="4360648" y="1982961"/>
              <a:ext cx="1032306" cy="649189"/>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reeform 178"/>
            <p:cNvSpPr/>
            <p:nvPr/>
          </p:nvSpPr>
          <p:spPr>
            <a:xfrm rot="11170280">
              <a:off x="2845144" y="3336827"/>
              <a:ext cx="1159194" cy="717744"/>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Freeform 179"/>
            <p:cNvSpPr/>
            <p:nvPr/>
          </p:nvSpPr>
          <p:spPr>
            <a:xfrm rot="10800000">
              <a:off x="3810000" y="3352800"/>
              <a:ext cx="1178831" cy="835461"/>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reeform 180"/>
            <p:cNvSpPr/>
            <p:nvPr/>
          </p:nvSpPr>
          <p:spPr>
            <a:xfrm rot="2001772">
              <a:off x="3032357" y="3895835"/>
              <a:ext cx="1032306" cy="806694"/>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181"/>
            <p:cNvSpPr/>
            <p:nvPr/>
          </p:nvSpPr>
          <p:spPr>
            <a:xfrm rot="11170280">
              <a:off x="2922122" y="4488804"/>
              <a:ext cx="1159194" cy="555900"/>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reeform 182"/>
            <p:cNvSpPr/>
            <p:nvPr/>
          </p:nvSpPr>
          <p:spPr>
            <a:xfrm rot="175284">
              <a:off x="3901559" y="452481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p:cNvGrpSpPr/>
          <p:nvPr/>
        </p:nvGrpSpPr>
        <p:grpSpPr>
          <a:xfrm>
            <a:off x="7227515" y="2880782"/>
            <a:ext cx="1818866" cy="3563841"/>
            <a:chOff x="3409804" y="394080"/>
            <a:chExt cx="1717537" cy="3762975"/>
          </a:xfrm>
        </p:grpSpPr>
        <p:grpSp>
          <p:nvGrpSpPr>
            <p:cNvPr id="137" name="Group 136"/>
            <p:cNvGrpSpPr/>
            <p:nvPr/>
          </p:nvGrpSpPr>
          <p:grpSpPr>
            <a:xfrm>
              <a:off x="3770012" y="3241737"/>
              <a:ext cx="981992" cy="915318"/>
              <a:chOff x="3770012" y="3241737"/>
              <a:chExt cx="981992" cy="915318"/>
            </a:xfrm>
          </p:grpSpPr>
          <p:sp>
            <p:nvSpPr>
              <p:cNvPr id="156" name="Oval 155"/>
              <p:cNvSpPr/>
              <p:nvPr/>
            </p:nvSpPr>
            <p:spPr>
              <a:xfrm rot="2500661">
                <a:off x="3773733" y="3454095"/>
                <a:ext cx="418497" cy="70296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rot="19779230">
                <a:off x="4317334" y="3453580"/>
                <a:ext cx="418497" cy="70296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rot="19779230">
                <a:off x="4231291" y="3241737"/>
                <a:ext cx="418497" cy="7340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rot="2542647">
                <a:off x="3841730" y="3288381"/>
                <a:ext cx="418497" cy="7340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Block Arc 159"/>
              <p:cNvSpPr/>
              <p:nvPr/>
            </p:nvSpPr>
            <p:spPr>
              <a:xfrm>
                <a:off x="3770012" y="3697113"/>
                <a:ext cx="464998" cy="15728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Block Arc 160"/>
              <p:cNvSpPr/>
              <p:nvPr/>
            </p:nvSpPr>
            <p:spPr>
              <a:xfrm rot="21278537">
                <a:off x="4287006" y="3668818"/>
                <a:ext cx="464998" cy="15728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8" name="Trapezoid 137"/>
            <p:cNvSpPr/>
            <p:nvPr/>
          </p:nvSpPr>
          <p:spPr>
            <a:xfrm>
              <a:off x="3566214" y="3167116"/>
              <a:ext cx="1361052" cy="524291"/>
            </a:xfrm>
            <a:prstGeom prst="trapezoid">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203"/>
            <p:cNvSpPr/>
            <p:nvPr/>
          </p:nvSpPr>
          <p:spPr>
            <a:xfrm rot="362096">
              <a:off x="3409804" y="2343783"/>
              <a:ext cx="264584" cy="58958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204"/>
            <p:cNvSpPr/>
            <p:nvPr/>
          </p:nvSpPr>
          <p:spPr>
            <a:xfrm rot="20638171" flipH="1">
              <a:off x="4830129" y="2264951"/>
              <a:ext cx="297212" cy="58958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rot="1554746" flipH="1">
              <a:off x="3514158" y="1564483"/>
              <a:ext cx="536537" cy="1185990"/>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rot="19580082">
              <a:off x="4452910" y="1667465"/>
              <a:ext cx="547251" cy="1052568"/>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apezoid 142"/>
            <p:cNvSpPr/>
            <p:nvPr/>
          </p:nvSpPr>
          <p:spPr>
            <a:xfrm>
              <a:off x="3662091" y="1751529"/>
              <a:ext cx="1162494" cy="1484837"/>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 t="8361" r="725" b="75565"/>
            <a:stretch/>
          </p:blipFill>
          <p:spPr bwMode="auto">
            <a:xfrm>
              <a:off x="3768942" y="2568807"/>
              <a:ext cx="950733" cy="189021"/>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 t="8361" r="725" b="75565"/>
            <a:stretch/>
          </p:blipFill>
          <p:spPr bwMode="auto">
            <a:xfrm rot="15475421">
              <a:off x="3582713" y="2102481"/>
              <a:ext cx="950733" cy="189021"/>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 t="8361" r="725" b="75565"/>
            <a:stretch/>
          </p:blipFill>
          <p:spPr bwMode="auto">
            <a:xfrm rot="17105770">
              <a:off x="3900578" y="2089418"/>
              <a:ext cx="950733" cy="189021"/>
            </a:xfrm>
            <a:prstGeom prst="rect">
              <a:avLst/>
            </a:prstGeom>
            <a:noFill/>
            <a:extLst>
              <a:ext uri="{909E8E84-426E-40DD-AFC4-6F175D3DCCD1}">
                <a14:hiddenFill xmlns:a14="http://schemas.microsoft.com/office/drawing/2010/main">
                  <a:solidFill>
                    <a:srgbClr val="FFFFFF"/>
                  </a:solidFill>
                </a14:hiddenFill>
              </a:ext>
            </a:extLst>
          </p:spPr>
        </p:pic>
        <p:grpSp>
          <p:nvGrpSpPr>
            <p:cNvPr id="147" name="Group 146"/>
            <p:cNvGrpSpPr/>
            <p:nvPr/>
          </p:nvGrpSpPr>
          <p:grpSpPr>
            <a:xfrm>
              <a:off x="3559233" y="394080"/>
              <a:ext cx="1356166" cy="2252449"/>
              <a:chOff x="3559233" y="394080"/>
              <a:chExt cx="1356166" cy="2252449"/>
            </a:xfrm>
          </p:grpSpPr>
          <p:sp>
            <p:nvSpPr>
              <p:cNvPr id="150" name="Oval 149"/>
              <p:cNvSpPr/>
              <p:nvPr/>
            </p:nvSpPr>
            <p:spPr>
              <a:xfrm>
                <a:off x="3717941" y="498938"/>
                <a:ext cx="976495" cy="131072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Cloud 220"/>
              <p:cNvSpPr/>
              <p:nvPr/>
            </p:nvSpPr>
            <p:spPr>
              <a:xfrm>
                <a:off x="3712770" y="394080"/>
                <a:ext cx="1021836" cy="849704"/>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loud 221"/>
              <p:cNvSpPr/>
              <p:nvPr/>
            </p:nvSpPr>
            <p:spPr>
              <a:xfrm rot="16448485">
                <a:off x="2837894" y="1523177"/>
                <a:ext cx="1872078" cy="374625"/>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Cloud 152"/>
              <p:cNvSpPr/>
              <p:nvPr/>
            </p:nvSpPr>
            <p:spPr>
              <a:xfrm rot="16448485">
                <a:off x="3730662" y="1451898"/>
                <a:ext cx="1847687" cy="387966"/>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rot="309110">
                <a:off x="3559233" y="812737"/>
                <a:ext cx="255326" cy="1382556"/>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rot="20983275">
                <a:off x="4667992" y="681543"/>
                <a:ext cx="247407" cy="1591427"/>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8" name="Trapezoid 147"/>
            <p:cNvSpPr/>
            <p:nvPr/>
          </p:nvSpPr>
          <p:spPr>
            <a:xfrm>
              <a:off x="3531942" y="656226"/>
              <a:ext cx="1394992" cy="262146"/>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9"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 t="8361" r="725" b="75565"/>
            <a:stretch/>
          </p:blipFill>
          <p:spPr bwMode="auto">
            <a:xfrm>
              <a:off x="3592981" y="699138"/>
              <a:ext cx="1290784" cy="1629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4" name="Group 183"/>
          <p:cNvGrpSpPr/>
          <p:nvPr/>
        </p:nvGrpSpPr>
        <p:grpSpPr>
          <a:xfrm>
            <a:off x="9299577" y="1390868"/>
            <a:ext cx="1915031" cy="3708782"/>
            <a:chOff x="710021" y="877127"/>
            <a:chExt cx="2396978" cy="4916764"/>
          </a:xfrm>
        </p:grpSpPr>
        <p:sp>
          <p:nvSpPr>
            <p:cNvPr id="185" name="Cloud 184"/>
            <p:cNvSpPr/>
            <p:nvPr/>
          </p:nvSpPr>
          <p:spPr>
            <a:xfrm rot="1245649" flipH="1">
              <a:off x="755228" y="1155747"/>
              <a:ext cx="1443129" cy="1735554"/>
            </a:xfrm>
            <a:prstGeom prst="cloud">
              <a:avLst/>
            </a:prstGeom>
            <a:solidFill>
              <a:srgbClr val="8B64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loud 185"/>
            <p:cNvSpPr/>
            <p:nvPr/>
          </p:nvSpPr>
          <p:spPr>
            <a:xfrm rot="9384869">
              <a:off x="1963674" y="900433"/>
              <a:ext cx="1132782" cy="1932898"/>
            </a:xfrm>
            <a:prstGeom prst="cloud">
              <a:avLst/>
            </a:prstGeom>
            <a:solidFill>
              <a:srgbClr val="8B64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rot="20174113">
              <a:off x="2653468" y="3533031"/>
              <a:ext cx="453531"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rot="2150494">
              <a:off x="710021" y="3603833"/>
              <a:ext cx="421105"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rot="2310922">
              <a:off x="1457922" y="5108091"/>
              <a:ext cx="360683"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rot="18658575">
              <a:off x="2114740" y="5093174"/>
              <a:ext cx="331681"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rapezoid 190"/>
            <p:cNvSpPr/>
            <p:nvPr/>
          </p:nvSpPr>
          <p:spPr>
            <a:xfrm rot="1996156">
              <a:off x="863018" y="2618350"/>
              <a:ext cx="797258" cy="1443356"/>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rapezoid 191"/>
            <p:cNvSpPr/>
            <p:nvPr/>
          </p:nvSpPr>
          <p:spPr>
            <a:xfrm rot="2041752">
              <a:off x="982735" y="2442809"/>
              <a:ext cx="792552"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rapezoid 192"/>
            <p:cNvSpPr/>
            <p:nvPr/>
          </p:nvSpPr>
          <p:spPr>
            <a:xfrm rot="19870960">
              <a:off x="2177407" y="2622361"/>
              <a:ext cx="748865" cy="1443356"/>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rapezoid 193"/>
            <p:cNvSpPr/>
            <p:nvPr/>
          </p:nvSpPr>
          <p:spPr>
            <a:xfrm rot="20036208">
              <a:off x="2031126" y="2464764"/>
              <a:ext cx="792552"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rapezoid 194"/>
            <p:cNvSpPr/>
            <p:nvPr/>
          </p:nvSpPr>
          <p:spPr>
            <a:xfrm>
              <a:off x="1363579" y="2502374"/>
              <a:ext cx="1143000" cy="2895600"/>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1680148" y="2273774"/>
              <a:ext cx="473372" cy="6096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rapezoid 196"/>
            <p:cNvSpPr/>
            <p:nvPr/>
          </p:nvSpPr>
          <p:spPr>
            <a:xfrm rot="21335299">
              <a:off x="1987027" y="2449021"/>
              <a:ext cx="551920" cy="272834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rapezoid 197"/>
            <p:cNvSpPr/>
            <p:nvPr/>
          </p:nvSpPr>
          <p:spPr>
            <a:xfrm rot="353417">
              <a:off x="1350105" y="2425296"/>
              <a:ext cx="551920" cy="277102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1243263" y="1034522"/>
              <a:ext cx="1443790" cy="15440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loud 199"/>
            <p:cNvSpPr/>
            <p:nvPr/>
          </p:nvSpPr>
          <p:spPr>
            <a:xfrm rot="5612844" flipH="1">
              <a:off x="1554091" y="2143187"/>
              <a:ext cx="869868" cy="769609"/>
            </a:xfrm>
            <a:prstGeom prst="cloud">
              <a:avLst/>
            </a:prstGeom>
            <a:solidFill>
              <a:srgbClr val="8B64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1827630" y="2207013"/>
              <a:ext cx="359777" cy="1745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loud 201"/>
            <p:cNvSpPr/>
            <p:nvPr/>
          </p:nvSpPr>
          <p:spPr>
            <a:xfrm rot="5559011" flipH="1">
              <a:off x="1572691" y="614162"/>
              <a:ext cx="784933" cy="1310863"/>
            </a:xfrm>
            <a:prstGeom prst="cloud">
              <a:avLst/>
            </a:prstGeom>
            <a:solidFill>
              <a:srgbClr val="8B64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rot="20070293">
              <a:off x="1226279" y="1135482"/>
              <a:ext cx="328916" cy="213584"/>
            </a:xfrm>
            <a:prstGeom prst="ellipse">
              <a:avLst/>
            </a:prstGeom>
            <a:solidFill>
              <a:srgbClr val="8B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rot="20070293">
              <a:off x="2301468" y="1183489"/>
              <a:ext cx="328916" cy="213584"/>
            </a:xfrm>
            <a:prstGeom prst="ellipse">
              <a:avLst/>
            </a:prstGeom>
            <a:solidFill>
              <a:srgbClr val="8B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 name="Group 204"/>
            <p:cNvGrpSpPr/>
            <p:nvPr/>
          </p:nvGrpSpPr>
          <p:grpSpPr>
            <a:xfrm>
              <a:off x="1357227" y="3639315"/>
              <a:ext cx="1161932" cy="326209"/>
              <a:chOff x="3733800" y="3552691"/>
              <a:chExt cx="3043646" cy="964880"/>
            </a:xfrm>
          </p:grpSpPr>
          <p:grpSp>
            <p:nvGrpSpPr>
              <p:cNvPr id="218" name="Group 217"/>
              <p:cNvGrpSpPr/>
              <p:nvPr/>
            </p:nvGrpSpPr>
            <p:grpSpPr>
              <a:xfrm>
                <a:off x="3733800" y="3552691"/>
                <a:ext cx="1066800" cy="943109"/>
                <a:chOff x="3733800" y="3552691"/>
                <a:chExt cx="1066800" cy="943109"/>
              </a:xfrm>
            </p:grpSpPr>
            <p:sp>
              <p:nvSpPr>
                <p:cNvPr id="226" name="6-Point Star 225"/>
                <p:cNvSpPr/>
                <p:nvPr/>
              </p:nvSpPr>
              <p:spPr>
                <a:xfrm>
                  <a:off x="3733800" y="3552691"/>
                  <a:ext cx="914400" cy="943109"/>
                </a:xfrm>
                <a:prstGeom prst="star6">
                  <a:avLst>
                    <a:gd name="adj" fmla="val 34408"/>
                    <a:gd name="hf" fmla="val 11547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6-Point Star 226"/>
                <p:cNvSpPr/>
                <p:nvPr/>
              </p:nvSpPr>
              <p:spPr>
                <a:xfrm>
                  <a:off x="3921034" y="3739925"/>
                  <a:ext cx="544998" cy="562109"/>
                </a:xfrm>
                <a:prstGeom prst="star6">
                  <a:avLst>
                    <a:gd name="adj" fmla="val 34408"/>
                    <a:gd name="hf" fmla="val 11547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Diamond 227"/>
                <p:cNvSpPr/>
                <p:nvPr/>
              </p:nvSpPr>
              <p:spPr>
                <a:xfrm>
                  <a:off x="4648200" y="3581400"/>
                  <a:ext cx="152400" cy="835575"/>
                </a:xfrm>
                <a:prstGeom prst="diamon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218"/>
              <p:cNvGrpSpPr/>
              <p:nvPr/>
            </p:nvGrpSpPr>
            <p:grpSpPr>
              <a:xfrm>
                <a:off x="4800600" y="3557045"/>
                <a:ext cx="1066800" cy="943109"/>
                <a:chOff x="3733800" y="3552691"/>
                <a:chExt cx="1066800" cy="943109"/>
              </a:xfrm>
            </p:grpSpPr>
            <p:sp>
              <p:nvSpPr>
                <p:cNvPr id="223" name="6-Point Star 222"/>
                <p:cNvSpPr/>
                <p:nvPr/>
              </p:nvSpPr>
              <p:spPr>
                <a:xfrm>
                  <a:off x="3733800" y="3552691"/>
                  <a:ext cx="914400" cy="943109"/>
                </a:xfrm>
                <a:prstGeom prst="star6">
                  <a:avLst>
                    <a:gd name="adj" fmla="val 34408"/>
                    <a:gd name="hf" fmla="val 11547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6-Point Star 223"/>
                <p:cNvSpPr/>
                <p:nvPr/>
              </p:nvSpPr>
              <p:spPr>
                <a:xfrm>
                  <a:off x="3921034" y="3739925"/>
                  <a:ext cx="544998" cy="562109"/>
                </a:xfrm>
                <a:prstGeom prst="star6">
                  <a:avLst>
                    <a:gd name="adj" fmla="val 34408"/>
                    <a:gd name="hf" fmla="val 11547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Diamond 224"/>
                <p:cNvSpPr/>
                <p:nvPr/>
              </p:nvSpPr>
              <p:spPr>
                <a:xfrm>
                  <a:off x="4648200" y="3581400"/>
                  <a:ext cx="152400" cy="835575"/>
                </a:xfrm>
                <a:prstGeom prst="diamon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219"/>
              <p:cNvGrpSpPr/>
              <p:nvPr/>
            </p:nvGrpSpPr>
            <p:grpSpPr>
              <a:xfrm>
                <a:off x="5863046" y="3574462"/>
                <a:ext cx="914400" cy="943109"/>
                <a:chOff x="3733800" y="3552691"/>
                <a:chExt cx="914400" cy="943109"/>
              </a:xfrm>
            </p:grpSpPr>
            <p:sp>
              <p:nvSpPr>
                <p:cNvPr id="221" name="6-Point Star 220"/>
                <p:cNvSpPr/>
                <p:nvPr/>
              </p:nvSpPr>
              <p:spPr>
                <a:xfrm>
                  <a:off x="3733800" y="3552691"/>
                  <a:ext cx="914400" cy="943109"/>
                </a:xfrm>
                <a:prstGeom prst="star6">
                  <a:avLst>
                    <a:gd name="adj" fmla="val 34408"/>
                    <a:gd name="hf" fmla="val 11547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6-Point Star 221"/>
                <p:cNvSpPr/>
                <p:nvPr/>
              </p:nvSpPr>
              <p:spPr>
                <a:xfrm>
                  <a:off x="3921034" y="3739925"/>
                  <a:ext cx="544998" cy="562109"/>
                </a:xfrm>
                <a:prstGeom prst="star6">
                  <a:avLst>
                    <a:gd name="adj" fmla="val 34408"/>
                    <a:gd name="hf" fmla="val 11547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6" name="Group 205"/>
            <p:cNvGrpSpPr/>
            <p:nvPr/>
          </p:nvGrpSpPr>
          <p:grpSpPr>
            <a:xfrm>
              <a:off x="908949" y="1257415"/>
              <a:ext cx="2044636" cy="326209"/>
              <a:chOff x="3733800" y="3552691"/>
              <a:chExt cx="3043646" cy="964880"/>
            </a:xfrm>
          </p:grpSpPr>
          <p:grpSp>
            <p:nvGrpSpPr>
              <p:cNvPr id="207" name="Group 206"/>
              <p:cNvGrpSpPr/>
              <p:nvPr/>
            </p:nvGrpSpPr>
            <p:grpSpPr>
              <a:xfrm>
                <a:off x="3733800" y="3552691"/>
                <a:ext cx="1066800" cy="943109"/>
                <a:chOff x="3733800" y="3552691"/>
                <a:chExt cx="1066800" cy="943109"/>
              </a:xfrm>
            </p:grpSpPr>
            <p:sp>
              <p:nvSpPr>
                <p:cNvPr id="215" name="6-Point Star 214"/>
                <p:cNvSpPr/>
                <p:nvPr/>
              </p:nvSpPr>
              <p:spPr>
                <a:xfrm>
                  <a:off x="3733800" y="3552691"/>
                  <a:ext cx="914400" cy="943109"/>
                </a:xfrm>
                <a:prstGeom prst="star6">
                  <a:avLst>
                    <a:gd name="adj" fmla="val 34408"/>
                    <a:gd name="hf" fmla="val 11547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6-Point Star 215"/>
                <p:cNvSpPr/>
                <p:nvPr/>
              </p:nvSpPr>
              <p:spPr>
                <a:xfrm>
                  <a:off x="3921034" y="3739925"/>
                  <a:ext cx="544998" cy="562109"/>
                </a:xfrm>
                <a:prstGeom prst="star6">
                  <a:avLst>
                    <a:gd name="adj" fmla="val 34408"/>
                    <a:gd name="hf" fmla="val 11547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Diamond 216"/>
                <p:cNvSpPr/>
                <p:nvPr/>
              </p:nvSpPr>
              <p:spPr>
                <a:xfrm>
                  <a:off x="4648200" y="3581400"/>
                  <a:ext cx="152400" cy="835575"/>
                </a:xfrm>
                <a:prstGeom prst="diamon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7"/>
              <p:cNvGrpSpPr/>
              <p:nvPr/>
            </p:nvGrpSpPr>
            <p:grpSpPr>
              <a:xfrm>
                <a:off x="4800600" y="3557045"/>
                <a:ext cx="1066800" cy="943109"/>
                <a:chOff x="3733800" y="3552691"/>
                <a:chExt cx="1066800" cy="943109"/>
              </a:xfrm>
            </p:grpSpPr>
            <p:sp>
              <p:nvSpPr>
                <p:cNvPr id="212" name="6-Point Star 211"/>
                <p:cNvSpPr/>
                <p:nvPr/>
              </p:nvSpPr>
              <p:spPr>
                <a:xfrm>
                  <a:off x="3733800" y="3552691"/>
                  <a:ext cx="914400" cy="943109"/>
                </a:xfrm>
                <a:prstGeom prst="star6">
                  <a:avLst>
                    <a:gd name="adj" fmla="val 34408"/>
                    <a:gd name="hf" fmla="val 11547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6-Point Star 212"/>
                <p:cNvSpPr/>
                <p:nvPr/>
              </p:nvSpPr>
              <p:spPr>
                <a:xfrm>
                  <a:off x="3921034" y="3739925"/>
                  <a:ext cx="544998" cy="562109"/>
                </a:xfrm>
                <a:prstGeom prst="star6">
                  <a:avLst>
                    <a:gd name="adj" fmla="val 34408"/>
                    <a:gd name="hf" fmla="val 11547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Diamond 213"/>
                <p:cNvSpPr/>
                <p:nvPr/>
              </p:nvSpPr>
              <p:spPr>
                <a:xfrm>
                  <a:off x="4648200" y="3581400"/>
                  <a:ext cx="152400" cy="835575"/>
                </a:xfrm>
                <a:prstGeom prst="diamon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208"/>
              <p:cNvGrpSpPr/>
              <p:nvPr/>
            </p:nvGrpSpPr>
            <p:grpSpPr>
              <a:xfrm>
                <a:off x="5863046" y="3574462"/>
                <a:ext cx="914400" cy="943109"/>
                <a:chOff x="3733800" y="3552691"/>
                <a:chExt cx="914400" cy="943109"/>
              </a:xfrm>
            </p:grpSpPr>
            <p:sp>
              <p:nvSpPr>
                <p:cNvPr id="210" name="6-Point Star 209"/>
                <p:cNvSpPr/>
                <p:nvPr/>
              </p:nvSpPr>
              <p:spPr>
                <a:xfrm>
                  <a:off x="3733800" y="3552691"/>
                  <a:ext cx="914400" cy="943109"/>
                </a:xfrm>
                <a:prstGeom prst="star6">
                  <a:avLst>
                    <a:gd name="adj" fmla="val 34408"/>
                    <a:gd name="hf" fmla="val 11547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6-Point Star 210"/>
                <p:cNvSpPr/>
                <p:nvPr/>
              </p:nvSpPr>
              <p:spPr>
                <a:xfrm>
                  <a:off x="3921034" y="3739925"/>
                  <a:ext cx="544998" cy="562109"/>
                </a:xfrm>
                <a:prstGeom prst="star6">
                  <a:avLst>
                    <a:gd name="adj" fmla="val 34408"/>
                    <a:gd name="hf" fmla="val 11547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2" name="Group 11"/>
          <p:cNvGrpSpPr/>
          <p:nvPr/>
        </p:nvGrpSpPr>
        <p:grpSpPr>
          <a:xfrm>
            <a:off x="1757144" y="2351776"/>
            <a:ext cx="1650816" cy="4113088"/>
            <a:chOff x="1133802" y="686440"/>
            <a:chExt cx="1650816" cy="4113088"/>
          </a:xfrm>
        </p:grpSpPr>
        <p:sp>
          <p:nvSpPr>
            <p:cNvPr id="13" name="Oval 12"/>
            <p:cNvSpPr/>
            <p:nvPr/>
          </p:nvSpPr>
          <p:spPr>
            <a:xfrm rot="1928098" flipH="1">
              <a:off x="1133802" y="2699976"/>
              <a:ext cx="395007" cy="7167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p:cNvSpPr/>
            <p:nvPr/>
          </p:nvSpPr>
          <p:spPr>
            <a:xfrm rot="19517134" flipH="1">
              <a:off x="2391263" y="2638994"/>
              <a:ext cx="393355" cy="7167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p:cNvSpPr/>
            <p:nvPr/>
          </p:nvSpPr>
          <p:spPr>
            <a:xfrm rot="2247591" flipH="1">
              <a:off x="1546118" y="4082782"/>
              <a:ext cx="324570" cy="7167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p:cNvSpPr/>
            <p:nvPr/>
          </p:nvSpPr>
          <p:spPr>
            <a:xfrm rot="18952234" flipH="1">
              <a:off x="1920807" y="4068604"/>
              <a:ext cx="323017" cy="7167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Trapezoid 16"/>
            <p:cNvSpPr/>
            <p:nvPr/>
          </p:nvSpPr>
          <p:spPr>
            <a:xfrm rot="1430708" flipH="1">
              <a:off x="1215111" y="1936945"/>
              <a:ext cx="693167" cy="1278481"/>
            </a:xfrm>
            <a:prstGeom prst="trapezoid">
              <a:avLst/>
            </a:prstGeom>
            <a:solidFill>
              <a:srgbClr val="DB8D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rapezoid 17"/>
            <p:cNvSpPr/>
            <p:nvPr/>
          </p:nvSpPr>
          <p:spPr>
            <a:xfrm rot="19809709" flipH="1">
              <a:off x="1971687" y="1895055"/>
              <a:ext cx="693167" cy="1278481"/>
            </a:xfrm>
            <a:prstGeom prst="trapezoid">
              <a:avLst/>
            </a:prstGeom>
            <a:solidFill>
              <a:srgbClr val="DB8D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Trapezoid 18"/>
            <p:cNvSpPr/>
            <p:nvPr/>
          </p:nvSpPr>
          <p:spPr>
            <a:xfrm flipH="1">
              <a:off x="1426839" y="2101467"/>
              <a:ext cx="1034098" cy="2335951"/>
            </a:xfrm>
            <a:prstGeom prst="trapezoid">
              <a:avLst/>
            </a:prstGeom>
            <a:solidFill>
              <a:srgbClr val="DB8D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0" name="Group 19"/>
            <p:cNvGrpSpPr/>
            <p:nvPr/>
          </p:nvGrpSpPr>
          <p:grpSpPr>
            <a:xfrm rot="576583">
              <a:off x="1476405" y="3166501"/>
              <a:ext cx="148442" cy="1203961"/>
              <a:chOff x="4038599" y="3983576"/>
              <a:chExt cx="217257" cy="1331328"/>
            </a:xfrm>
          </p:grpSpPr>
          <p:sp>
            <p:nvSpPr>
              <p:cNvPr id="111" name="Pentagon 110"/>
              <p:cNvSpPr/>
              <p:nvPr/>
            </p:nvSpPr>
            <p:spPr>
              <a:xfrm rot="5400000">
                <a:off x="3481564" y="4540611"/>
                <a:ext cx="1331328" cy="217257"/>
              </a:xfrm>
              <a:prstGeom prst="homeP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p:cNvGrpSpPr/>
              <p:nvPr/>
            </p:nvGrpSpPr>
            <p:grpSpPr>
              <a:xfrm rot="5400000" flipV="1">
                <a:off x="3549760" y="4476730"/>
                <a:ext cx="1194934" cy="208625"/>
                <a:chOff x="3970020" y="4948646"/>
                <a:chExt cx="6939523" cy="1211581"/>
              </a:xfrm>
            </p:grpSpPr>
            <p:grpSp>
              <p:nvGrpSpPr>
                <p:cNvPr id="113" name="Group 112"/>
                <p:cNvGrpSpPr/>
                <p:nvPr/>
              </p:nvGrpSpPr>
              <p:grpSpPr>
                <a:xfrm>
                  <a:off x="3970020" y="4953000"/>
                  <a:ext cx="2080259" cy="1207227"/>
                  <a:chOff x="4551318" y="4950687"/>
                  <a:chExt cx="2080259" cy="1207227"/>
                </a:xfrm>
              </p:grpSpPr>
              <p:sp>
                <p:nvSpPr>
                  <p:cNvPr id="130" name="Rectangle 129"/>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Left-Right Arrow Callout 131"/>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32"/>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iamond 134"/>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Diamond 113"/>
                <p:cNvSpPr/>
                <p:nvPr/>
              </p:nvSpPr>
              <p:spPr>
                <a:xfrm>
                  <a:off x="6052456"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p:cNvGrpSpPr/>
                <p:nvPr/>
              </p:nvGrpSpPr>
              <p:grpSpPr>
                <a:xfrm>
                  <a:off x="6395357" y="4948646"/>
                  <a:ext cx="2080259" cy="1207227"/>
                  <a:chOff x="4551318" y="4950687"/>
                  <a:chExt cx="2080259" cy="1207227"/>
                </a:xfrm>
              </p:grpSpPr>
              <p:sp>
                <p:nvSpPr>
                  <p:cNvPr id="124" name="Rectangle 123"/>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Left-Right Arrow Callout 125"/>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Diamond 115"/>
                <p:cNvSpPr/>
                <p:nvPr/>
              </p:nvSpPr>
              <p:spPr>
                <a:xfrm>
                  <a:off x="8486383"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6"/>
                <p:cNvGrpSpPr/>
                <p:nvPr/>
              </p:nvGrpSpPr>
              <p:grpSpPr>
                <a:xfrm>
                  <a:off x="8829284" y="4948646"/>
                  <a:ext cx="2080259" cy="1207227"/>
                  <a:chOff x="4551318" y="4950687"/>
                  <a:chExt cx="2080259" cy="1207227"/>
                </a:xfrm>
              </p:grpSpPr>
              <p:sp>
                <p:nvSpPr>
                  <p:cNvPr id="118" name="Rectangle 117"/>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Left-Right Arrow Callout 119"/>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120"/>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Diamond 121"/>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iamond 122"/>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1" name="Group 20"/>
            <p:cNvGrpSpPr/>
            <p:nvPr/>
          </p:nvGrpSpPr>
          <p:grpSpPr>
            <a:xfrm rot="21023417" flipH="1">
              <a:off x="1680724" y="3197449"/>
              <a:ext cx="148442" cy="1203961"/>
              <a:chOff x="4038599" y="3983576"/>
              <a:chExt cx="217257" cy="1331328"/>
            </a:xfrm>
          </p:grpSpPr>
          <p:sp>
            <p:nvSpPr>
              <p:cNvPr id="86" name="Pentagon 85"/>
              <p:cNvSpPr/>
              <p:nvPr/>
            </p:nvSpPr>
            <p:spPr>
              <a:xfrm rot="5400000">
                <a:off x="3481564" y="4540611"/>
                <a:ext cx="1331328" cy="217257"/>
              </a:xfrm>
              <a:prstGeom prst="homeP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p:cNvGrpSpPr/>
              <p:nvPr/>
            </p:nvGrpSpPr>
            <p:grpSpPr>
              <a:xfrm rot="5400000" flipV="1">
                <a:off x="3549760" y="4476730"/>
                <a:ext cx="1194934" cy="208625"/>
                <a:chOff x="3970020" y="4948646"/>
                <a:chExt cx="6939523" cy="1211581"/>
              </a:xfrm>
            </p:grpSpPr>
            <p:grpSp>
              <p:nvGrpSpPr>
                <p:cNvPr id="88" name="Group 87"/>
                <p:cNvGrpSpPr/>
                <p:nvPr/>
              </p:nvGrpSpPr>
              <p:grpSpPr>
                <a:xfrm>
                  <a:off x="3970020" y="4953000"/>
                  <a:ext cx="2080259" cy="1207227"/>
                  <a:chOff x="4551318" y="4950687"/>
                  <a:chExt cx="2080259" cy="1207227"/>
                </a:xfrm>
              </p:grpSpPr>
              <p:sp>
                <p:nvSpPr>
                  <p:cNvPr id="105" name="Rectangle 104"/>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Left-Right Arrow Callout 106"/>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Diamond 88"/>
                <p:cNvSpPr/>
                <p:nvPr/>
              </p:nvSpPr>
              <p:spPr>
                <a:xfrm>
                  <a:off x="6052456"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p:cNvGrpSpPr/>
                <p:nvPr/>
              </p:nvGrpSpPr>
              <p:grpSpPr>
                <a:xfrm>
                  <a:off x="6395357" y="4948646"/>
                  <a:ext cx="2080259" cy="1207227"/>
                  <a:chOff x="4551318" y="4950687"/>
                  <a:chExt cx="2080259" cy="1207227"/>
                </a:xfrm>
              </p:grpSpPr>
              <p:sp>
                <p:nvSpPr>
                  <p:cNvPr id="99" name="Rectangle 98"/>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Left-Right Arrow Callout 100"/>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102"/>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iamond 103"/>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Diamond 90"/>
                <p:cNvSpPr/>
                <p:nvPr/>
              </p:nvSpPr>
              <p:spPr>
                <a:xfrm>
                  <a:off x="8486383"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p:cNvGrpSpPr/>
                <p:nvPr/>
              </p:nvGrpSpPr>
              <p:grpSpPr>
                <a:xfrm>
                  <a:off x="8829284" y="4948646"/>
                  <a:ext cx="2080259" cy="1207227"/>
                  <a:chOff x="4551318" y="4950687"/>
                  <a:chExt cx="2080259" cy="1207227"/>
                </a:xfrm>
              </p:grpSpPr>
              <p:sp>
                <p:nvSpPr>
                  <p:cNvPr id="93" name="Rectangle 92"/>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Left-Right Arrow Callout 94"/>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iamond 95"/>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2" name="Group 21"/>
            <p:cNvGrpSpPr/>
            <p:nvPr/>
          </p:nvGrpSpPr>
          <p:grpSpPr>
            <a:xfrm>
              <a:off x="1553983" y="3036996"/>
              <a:ext cx="779810" cy="220840"/>
              <a:chOff x="3431377" y="2577520"/>
              <a:chExt cx="2319927" cy="361305"/>
            </a:xfrm>
          </p:grpSpPr>
          <p:sp>
            <p:nvSpPr>
              <p:cNvPr id="61" name="Rounded Rectangle 60"/>
              <p:cNvSpPr/>
              <p:nvPr/>
            </p:nvSpPr>
            <p:spPr>
              <a:xfrm>
                <a:off x="3431377" y="2577520"/>
                <a:ext cx="2319927" cy="361305"/>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p:cNvGrpSpPr/>
              <p:nvPr/>
            </p:nvGrpSpPr>
            <p:grpSpPr>
              <a:xfrm>
                <a:off x="3657600" y="2599731"/>
                <a:ext cx="1892332" cy="330385"/>
                <a:chOff x="3970020" y="4948646"/>
                <a:chExt cx="6939523" cy="1211581"/>
              </a:xfrm>
            </p:grpSpPr>
            <p:grpSp>
              <p:nvGrpSpPr>
                <p:cNvPr id="63" name="Group 62"/>
                <p:cNvGrpSpPr/>
                <p:nvPr/>
              </p:nvGrpSpPr>
              <p:grpSpPr>
                <a:xfrm>
                  <a:off x="3970020" y="4953000"/>
                  <a:ext cx="2080259" cy="1207227"/>
                  <a:chOff x="4551318" y="4950687"/>
                  <a:chExt cx="2080259" cy="1207227"/>
                </a:xfrm>
              </p:grpSpPr>
              <p:sp>
                <p:nvSpPr>
                  <p:cNvPr id="80" name="Rectangle 79"/>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Left-Right Arrow Callout 81"/>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Diamond 63"/>
                <p:cNvSpPr/>
                <p:nvPr/>
              </p:nvSpPr>
              <p:spPr>
                <a:xfrm>
                  <a:off x="6052456"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6395357" y="4948646"/>
                  <a:ext cx="2080259" cy="1207227"/>
                  <a:chOff x="4551318" y="4950687"/>
                  <a:chExt cx="2080259" cy="1207227"/>
                </a:xfrm>
              </p:grpSpPr>
              <p:sp>
                <p:nvSpPr>
                  <p:cNvPr id="74" name="Rectangle 73"/>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Left-Right Arrow Callout 75"/>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Diamond 65"/>
                <p:cNvSpPr/>
                <p:nvPr/>
              </p:nvSpPr>
              <p:spPr>
                <a:xfrm>
                  <a:off x="8486383"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8829284" y="4948646"/>
                  <a:ext cx="2080259" cy="1207227"/>
                  <a:chOff x="4551318" y="4950687"/>
                  <a:chExt cx="2080259" cy="1207227"/>
                </a:xfrm>
              </p:grpSpPr>
              <p:sp>
                <p:nvSpPr>
                  <p:cNvPr id="68" name="Rectangle 67"/>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Left-Right Arrow Callout 69"/>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3" name="Isosceles Triangle 22"/>
            <p:cNvSpPr/>
            <p:nvPr/>
          </p:nvSpPr>
          <p:spPr>
            <a:xfrm rot="10800000">
              <a:off x="1756266" y="2010776"/>
              <a:ext cx="406144" cy="437632"/>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1238801" y="686440"/>
              <a:ext cx="1515213" cy="1532853"/>
              <a:chOff x="1238801" y="686440"/>
              <a:chExt cx="1515213" cy="1532853"/>
            </a:xfrm>
          </p:grpSpPr>
          <p:sp>
            <p:nvSpPr>
              <p:cNvPr id="27" name="Round Diagonal Corner Rectangle 26"/>
              <p:cNvSpPr/>
              <p:nvPr/>
            </p:nvSpPr>
            <p:spPr>
              <a:xfrm rot="3691160" flipH="1">
                <a:off x="2088645" y="1270630"/>
                <a:ext cx="712151" cy="618586"/>
              </a:xfrm>
              <a:prstGeom prst="round2DiagRect">
                <a:avLst>
                  <a:gd name="adj1" fmla="val 50000"/>
                  <a:gd name="adj2" fmla="val 0"/>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Round Diagonal Corner Rectangle 27"/>
              <p:cNvSpPr/>
              <p:nvPr/>
            </p:nvSpPr>
            <p:spPr>
              <a:xfrm rot="13069477" flipH="1">
                <a:off x="1238801" y="1302790"/>
                <a:ext cx="608934" cy="622102"/>
              </a:xfrm>
              <a:prstGeom prst="round2DiagRect">
                <a:avLst>
                  <a:gd name="adj1" fmla="val 50000"/>
                  <a:gd name="adj2" fmla="val 0"/>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Oval 28"/>
              <p:cNvSpPr/>
              <p:nvPr/>
            </p:nvSpPr>
            <p:spPr>
              <a:xfrm flipH="1">
                <a:off x="1475313" y="879776"/>
                <a:ext cx="985624" cy="133951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Round Diagonal Corner Rectangle 29"/>
              <p:cNvSpPr/>
              <p:nvPr/>
            </p:nvSpPr>
            <p:spPr>
              <a:xfrm rot="20363465" flipH="1">
                <a:off x="1966746" y="686440"/>
                <a:ext cx="564930" cy="739503"/>
              </a:xfrm>
              <a:prstGeom prst="round2DiagRect">
                <a:avLst>
                  <a:gd name="adj1" fmla="val 50000"/>
                  <a:gd name="adj2" fmla="val 0"/>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Round Diagonal Corner Rectangle 30"/>
              <p:cNvSpPr/>
              <p:nvPr/>
            </p:nvSpPr>
            <p:spPr>
              <a:xfrm rot="16523337" flipH="1">
                <a:off x="1390766" y="808506"/>
                <a:ext cx="640667" cy="651227"/>
              </a:xfrm>
              <a:prstGeom prst="round2DiagRect">
                <a:avLst>
                  <a:gd name="adj1" fmla="val 50000"/>
                  <a:gd name="adj2" fmla="val 0"/>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Oval 31"/>
              <p:cNvSpPr/>
              <p:nvPr/>
            </p:nvSpPr>
            <p:spPr>
              <a:xfrm flipH="1">
                <a:off x="1771000" y="786154"/>
                <a:ext cx="492812" cy="468111"/>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Oval 32"/>
              <p:cNvSpPr/>
              <p:nvPr/>
            </p:nvSpPr>
            <p:spPr>
              <a:xfrm rot="3657975" flipH="1">
                <a:off x="2233148" y="1103431"/>
                <a:ext cx="492812" cy="180896"/>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Oval 33"/>
              <p:cNvSpPr/>
              <p:nvPr/>
            </p:nvSpPr>
            <p:spPr>
              <a:xfrm rot="17249456" flipH="1">
                <a:off x="1184821" y="1234739"/>
                <a:ext cx="492812" cy="91802"/>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5" name="Group 34"/>
              <p:cNvGrpSpPr/>
              <p:nvPr/>
            </p:nvGrpSpPr>
            <p:grpSpPr>
              <a:xfrm>
                <a:off x="1361620" y="1073300"/>
                <a:ext cx="1251291" cy="220840"/>
                <a:chOff x="3431377" y="2577520"/>
                <a:chExt cx="2319927" cy="361305"/>
              </a:xfrm>
            </p:grpSpPr>
            <p:sp>
              <p:nvSpPr>
                <p:cNvPr id="36" name="Rounded Rectangle 35"/>
                <p:cNvSpPr/>
                <p:nvPr/>
              </p:nvSpPr>
              <p:spPr>
                <a:xfrm>
                  <a:off x="3431377" y="2577520"/>
                  <a:ext cx="2319927" cy="361305"/>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3657600" y="2599731"/>
                  <a:ext cx="1892332" cy="330385"/>
                  <a:chOff x="3970020" y="4948646"/>
                  <a:chExt cx="6939523" cy="1211581"/>
                </a:xfrm>
              </p:grpSpPr>
              <p:grpSp>
                <p:nvGrpSpPr>
                  <p:cNvPr id="38" name="Group 37"/>
                  <p:cNvGrpSpPr/>
                  <p:nvPr/>
                </p:nvGrpSpPr>
                <p:grpSpPr>
                  <a:xfrm>
                    <a:off x="3970020" y="4953000"/>
                    <a:ext cx="2080259" cy="1207227"/>
                    <a:chOff x="4551318" y="4950687"/>
                    <a:chExt cx="2080259" cy="1207227"/>
                  </a:xfrm>
                </p:grpSpPr>
                <p:sp>
                  <p:nvSpPr>
                    <p:cNvPr id="55" name="Rectangle 54"/>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eft-Right Arrow Callout 56"/>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Diamond 38"/>
                  <p:cNvSpPr/>
                  <p:nvPr/>
                </p:nvSpPr>
                <p:spPr>
                  <a:xfrm>
                    <a:off x="6052456"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6395357" y="4948646"/>
                    <a:ext cx="2080259" cy="1207227"/>
                    <a:chOff x="4551318" y="4950687"/>
                    <a:chExt cx="2080259" cy="1207227"/>
                  </a:xfrm>
                </p:grpSpPr>
                <p:sp>
                  <p:nvSpPr>
                    <p:cNvPr id="49" name="Rectangle 48"/>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Left-Right Arrow Callout 50"/>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Diamond 40"/>
                  <p:cNvSpPr/>
                  <p:nvPr/>
                </p:nvSpPr>
                <p:spPr>
                  <a:xfrm>
                    <a:off x="8486383"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8829284" y="4948646"/>
                    <a:ext cx="2080259" cy="1207227"/>
                    <a:chOff x="4551318" y="4950687"/>
                    <a:chExt cx="2080259" cy="1207227"/>
                  </a:xfrm>
                </p:grpSpPr>
                <p:sp>
                  <p:nvSpPr>
                    <p:cNvPr id="43" name="Rectangle 42"/>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eft-Right Arrow Callout 44"/>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229" name="Group 398"/>
          <p:cNvGrpSpPr/>
          <p:nvPr/>
        </p:nvGrpSpPr>
        <p:grpSpPr>
          <a:xfrm flipH="1">
            <a:off x="3407865" y="5592341"/>
            <a:ext cx="1295400" cy="914400"/>
            <a:chOff x="2319294" y="653116"/>
            <a:chExt cx="2938504" cy="2013886"/>
          </a:xfrm>
        </p:grpSpPr>
        <p:sp>
          <p:nvSpPr>
            <p:cNvPr id="230" name="Trapezoid 229"/>
            <p:cNvSpPr/>
            <p:nvPr/>
          </p:nvSpPr>
          <p:spPr>
            <a:xfrm>
              <a:off x="3733797" y="2286002"/>
              <a:ext cx="533400" cy="381000"/>
            </a:xfrm>
            <a:prstGeom prst="trapezoid">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rapezoid 230"/>
            <p:cNvSpPr/>
            <p:nvPr/>
          </p:nvSpPr>
          <p:spPr>
            <a:xfrm>
              <a:off x="4114798" y="2209802"/>
              <a:ext cx="533400" cy="381000"/>
            </a:xfrm>
            <a:prstGeom prst="trapezoid">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rapezoid 231"/>
            <p:cNvSpPr/>
            <p:nvPr/>
          </p:nvSpPr>
          <p:spPr>
            <a:xfrm>
              <a:off x="4343398" y="2209802"/>
              <a:ext cx="533400" cy="381000"/>
            </a:xfrm>
            <a:prstGeom prst="trapezoid">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rapezoid 232"/>
            <p:cNvSpPr/>
            <p:nvPr/>
          </p:nvSpPr>
          <p:spPr>
            <a:xfrm>
              <a:off x="3200398" y="2286002"/>
              <a:ext cx="533400" cy="381000"/>
            </a:xfrm>
            <a:prstGeom prst="trapezoid">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Cloud 233"/>
            <p:cNvSpPr/>
            <p:nvPr/>
          </p:nvSpPr>
          <p:spPr>
            <a:xfrm>
              <a:off x="2590797" y="762001"/>
              <a:ext cx="2667001" cy="182880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p:nvPr/>
          </p:nvSpPr>
          <p:spPr>
            <a:xfrm rot="1267679">
              <a:off x="2683411" y="985996"/>
              <a:ext cx="1021324" cy="1154752"/>
            </a:xfrm>
            <a:prstGeom prst="ellipse">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Cloud 235"/>
            <p:cNvSpPr/>
            <p:nvPr/>
          </p:nvSpPr>
          <p:spPr>
            <a:xfrm>
              <a:off x="4800599" y="685801"/>
              <a:ext cx="457199" cy="45720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7" name="Group 58"/>
            <p:cNvGrpSpPr/>
            <p:nvPr/>
          </p:nvGrpSpPr>
          <p:grpSpPr>
            <a:xfrm rot="1902884" flipH="1">
              <a:off x="3529432" y="653116"/>
              <a:ext cx="298158" cy="466806"/>
              <a:chOff x="1044598" y="6722113"/>
              <a:chExt cx="445225" cy="456261"/>
            </a:xfrm>
          </p:grpSpPr>
          <p:sp>
            <p:nvSpPr>
              <p:cNvPr id="248" name="Flowchart: Delay 247"/>
              <p:cNvSpPr/>
              <p:nvPr/>
            </p:nvSpPr>
            <p:spPr>
              <a:xfrm rot="15732658">
                <a:off x="1042321" y="6724390"/>
                <a:ext cx="449779" cy="445225"/>
              </a:xfrm>
              <a:prstGeom prst="flowChartDelay">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Flowchart: Delay 248"/>
              <p:cNvSpPr/>
              <p:nvPr/>
            </p:nvSpPr>
            <p:spPr>
              <a:xfrm rot="15461284">
                <a:off x="1112857" y="6920306"/>
                <a:ext cx="303338" cy="212798"/>
              </a:xfrm>
              <a:prstGeom prst="flowChartDelay">
                <a:avLst/>
              </a:prstGeom>
              <a:solidFill>
                <a:srgbClr val="FFEBE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54"/>
            <p:cNvGrpSpPr/>
            <p:nvPr/>
          </p:nvGrpSpPr>
          <p:grpSpPr>
            <a:xfrm rot="19697116">
              <a:off x="2319294" y="690270"/>
              <a:ext cx="298158" cy="466806"/>
              <a:chOff x="1044598" y="6722113"/>
              <a:chExt cx="445225" cy="456261"/>
            </a:xfrm>
          </p:grpSpPr>
          <p:sp>
            <p:nvSpPr>
              <p:cNvPr id="246" name="Flowchart: Delay 245"/>
              <p:cNvSpPr/>
              <p:nvPr/>
            </p:nvSpPr>
            <p:spPr>
              <a:xfrm rot="15732658">
                <a:off x="1042321" y="6724390"/>
                <a:ext cx="449779" cy="445225"/>
              </a:xfrm>
              <a:prstGeom prst="flowChartDelay">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Flowchart: Delay 246"/>
              <p:cNvSpPr/>
              <p:nvPr/>
            </p:nvSpPr>
            <p:spPr>
              <a:xfrm rot="15461284">
                <a:off x="1112857" y="6920306"/>
                <a:ext cx="303338" cy="212798"/>
              </a:xfrm>
              <a:prstGeom prst="flowChartDelay">
                <a:avLst/>
              </a:prstGeom>
              <a:solidFill>
                <a:srgbClr val="FFEBE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9" name="Group 24"/>
            <p:cNvGrpSpPr/>
            <p:nvPr/>
          </p:nvGrpSpPr>
          <p:grpSpPr>
            <a:xfrm>
              <a:off x="2819401" y="1447803"/>
              <a:ext cx="533400" cy="761999"/>
              <a:chOff x="6829254" y="1008723"/>
              <a:chExt cx="1066800" cy="1585897"/>
            </a:xfrm>
          </p:grpSpPr>
          <p:sp>
            <p:nvSpPr>
              <p:cNvPr id="241" name="Pie 240"/>
              <p:cNvSpPr/>
              <p:nvPr/>
            </p:nvSpPr>
            <p:spPr>
              <a:xfrm rot="13582693">
                <a:off x="6876171" y="1605259"/>
                <a:ext cx="999772" cy="978949"/>
              </a:xfrm>
              <a:prstGeom prst="pie">
                <a:avLst>
                  <a:gd name="adj1" fmla="val 0"/>
                  <a:gd name="adj2" fmla="val 446112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2" name="Oval 241"/>
              <p:cNvSpPr/>
              <p:nvPr/>
            </p:nvSpPr>
            <p:spPr>
              <a:xfrm>
                <a:off x="6829254" y="1008723"/>
                <a:ext cx="457200" cy="457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p:cNvSpPr/>
              <p:nvPr/>
            </p:nvSpPr>
            <p:spPr>
              <a:xfrm>
                <a:off x="7438854" y="1008723"/>
                <a:ext cx="457200" cy="457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p:cNvSpPr/>
              <p:nvPr/>
            </p:nvSpPr>
            <p:spPr>
              <a:xfrm>
                <a:off x="6905454" y="1161123"/>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p:cNvSpPr/>
              <p:nvPr/>
            </p:nvSpPr>
            <p:spPr>
              <a:xfrm>
                <a:off x="7438854" y="1161123"/>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0" name="Cloud 239"/>
            <p:cNvSpPr/>
            <p:nvPr/>
          </p:nvSpPr>
          <p:spPr>
            <a:xfrm>
              <a:off x="2438398" y="762001"/>
              <a:ext cx="1252495" cy="685799"/>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97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2" end="2"/>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84"/>
                                        </p:tgtEl>
                                        <p:attrNameLst>
                                          <p:attrName>style.visibility</p:attrName>
                                        </p:attrNameLst>
                                      </p:cBhvr>
                                      <p:to>
                                        <p:strVal val="visible"/>
                                      </p:to>
                                    </p:set>
                                    <p:animEffect transition="in" filter="wipe(down)">
                                      <p:cBhvr>
                                        <p:cTn id="9" dur="580">
                                          <p:stCondLst>
                                            <p:cond delay="0"/>
                                          </p:stCondLst>
                                        </p:cTn>
                                        <p:tgtEl>
                                          <p:spTgt spid="184"/>
                                        </p:tgtEl>
                                      </p:cBhvr>
                                    </p:animEffect>
                                    <p:anim calcmode="lin" valueType="num">
                                      <p:cBhvr>
                                        <p:cTn id="10" dur="1822" tmFilter="0,0; 0.14,0.36; 0.43,0.73; 0.71,0.91; 1.0,1.0">
                                          <p:stCondLst>
                                            <p:cond delay="0"/>
                                          </p:stCondLst>
                                        </p:cTn>
                                        <p:tgtEl>
                                          <p:spTgt spid="184"/>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84"/>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84"/>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84"/>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84"/>
                                        </p:tgtEl>
                                        <p:attrNameLst>
                                          <p:attrName>ppt_y</p:attrName>
                                        </p:attrNameLst>
                                      </p:cBhvr>
                                      <p:tavLst>
                                        <p:tav tm="0" fmla="#ppt_y-sin(pi*$)/81">
                                          <p:val>
                                            <p:fltVal val="0"/>
                                          </p:val>
                                        </p:tav>
                                        <p:tav tm="100000">
                                          <p:val>
                                            <p:fltVal val="1"/>
                                          </p:val>
                                        </p:tav>
                                      </p:tavLst>
                                    </p:anim>
                                    <p:animScale>
                                      <p:cBhvr>
                                        <p:cTn id="15" dur="26">
                                          <p:stCondLst>
                                            <p:cond delay="650"/>
                                          </p:stCondLst>
                                        </p:cTn>
                                        <p:tgtEl>
                                          <p:spTgt spid="184"/>
                                        </p:tgtEl>
                                      </p:cBhvr>
                                      <p:to x="100000" y="60000"/>
                                    </p:animScale>
                                    <p:animScale>
                                      <p:cBhvr>
                                        <p:cTn id="16" dur="166" decel="50000">
                                          <p:stCondLst>
                                            <p:cond delay="676"/>
                                          </p:stCondLst>
                                        </p:cTn>
                                        <p:tgtEl>
                                          <p:spTgt spid="184"/>
                                        </p:tgtEl>
                                      </p:cBhvr>
                                      <p:to x="100000" y="100000"/>
                                    </p:animScale>
                                    <p:animScale>
                                      <p:cBhvr>
                                        <p:cTn id="17" dur="26">
                                          <p:stCondLst>
                                            <p:cond delay="1312"/>
                                          </p:stCondLst>
                                        </p:cTn>
                                        <p:tgtEl>
                                          <p:spTgt spid="184"/>
                                        </p:tgtEl>
                                      </p:cBhvr>
                                      <p:to x="100000" y="80000"/>
                                    </p:animScale>
                                    <p:animScale>
                                      <p:cBhvr>
                                        <p:cTn id="18" dur="166" decel="50000">
                                          <p:stCondLst>
                                            <p:cond delay="1338"/>
                                          </p:stCondLst>
                                        </p:cTn>
                                        <p:tgtEl>
                                          <p:spTgt spid="184"/>
                                        </p:tgtEl>
                                      </p:cBhvr>
                                      <p:to x="100000" y="100000"/>
                                    </p:animScale>
                                    <p:animScale>
                                      <p:cBhvr>
                                        <p:cTn id="19" dur="26">
                                          <p:stCondLst>
                                            <p:cond delay="1642"/>
                                          </p:stCondLst>
                                        </p:cTn>
                                        <p:tgtEl>
                                          <p:spTgt spid="184"/>
                                        </p:tgtEl>
                                      </p:cBhvr>
                                      <p:to x="100000" y="90000"/>
                                    </p:animScale>
                                    <p:animScale>
                                      <p:cBhvr>
                                        <p:cTn id="20" dur="166" decel="50000">
                                          <p:stCondLst>
                                            <p:cond delay="1668"/>
                                          </p:stCondLst>
                                        </p:cTn>
                                        <p:tgtEl>
                                          <p:spTgt spid="184"/>
                                        </p:tgtEl>
                                      </p:cBhvr>
                                      <p:to x="100000" y="100000"/>
                                    </p:animScale>
                                    <p:animScale>
                                      <p:cBhvr>
                                        <p:cTn id="21" dur="26">
                                          <p:stCondLst>
                                            <p:cond delay="1808"/>
                                          </p:stCondLst>
                                        </p:cTn>
                                        <p:tgtEl>
                                          <p:spTgt spid="184"/>
                                        </p:tgtEl>
                                      </p:cBhvr>
                                      <p:to x="100000" y="95000"/>
                                    </p:animScale>
                                    <p:animScale>
                                      <p:cBhvr>
                                        <p:cTn id="22" dur="166" decel="50000">
                                          <p:stCondLst>
                                            <p:cond delay="1834"/>
                                          </p:stCondLst>
                                        </p:cTn>
                                        <p:tgtEl>
                                          <p:spTgt spid="18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ickcicciarelli.com/images/kelly-green-canvas-fabric-texture3.jpg"/>
          <p:cNvPicPr>
            <a:picLocks noChangeAspect="1" noChangeArrowheads="1"/>
          </p:cNvPicPr>
          <p:nvPr/>
        </p:nvPicPr>
        <p:blipFill rotWithShape="1">
          <a:blip r:embed="rId2">
            <a:extLst>
              <a:ext uri="{28A0092B-C50C-407E-A947-70E740481C1C}">
                <a14:useLocalDpi xmlns:a14="http://schemas.microsoft.com/office/drawing/2010/main" val="0"/>
              </a:ext>
            </a:extLst>
          </a:blip>
          <a:srcRect t="855" r="38730"/>
          <a:stretch/>
        </p:blipFill>
        <p:spPr bwMode="auto">
          <a:xfrm>
            <a:off x="0" y="-10887"/>
            <a:ext cx="12192000" cy="68755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rPr>
              <a:t>Leah and Rachel’s Genealogy</a:t>
            </a:r>
            <a:endParaRPr lang="en-US" sz="6000" dirty="0">
              <a:solidFill>
                <a:schemeClr val="bg1"/>
              </a:solidFill>
              <a:latin typeface="AR JULIAN" panose="02000000000000000000" pitchFamily="2" charset="0"/>
              <a:cs typeface="Aparajita" panose="020B0604020202020204" pitchFamily="34" charset="0"/>
            </a:endParaRPr>
          </a:p>
        </p:txBody>
      </p:sp>
      <p:grpSp>
        <p:nvGrpSpPr>
          <p:cNvPr id="2" name="Group 1"/>
          <p:cNvGrpSpPr/>
          <p:nvPr/>
        </p:nvGrpSpPr>
        <p:grpSpPr>
          <a:xfrm>
            <a:off x="1970863" y="1371830"/>
            <a:ext cx="6024593" cy="3471434"/>
            <a:chOff x="1970863" y="1371830"/>
            <a:chExt cx="6024593" cy="3471434"/>
          </a:xfrm>
        </p:grpSpPr>
        <p:sp>
          <p:nvSpPr>
            <p:cNvPr id="272" name="Rectangle 271"/>
            <p:cNvSpPr/>
            <p:nvPr/>
          </p:nvSpPr>
          <p:spPr>
            <a:xfrm>
              <a:off x="6925699" y="2149068"/>
              <a:ext cx="1069757" cy="334444"/>
            </a:xfrm>
            <a:prstGeom prst="rect">
              <a:avLst/>
            </a:prstGeom>
            <a:solidFill>
              <a:srgbClr val="EE6E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Milcah</a:t>
              </a:r>
              <a:endParaRPr lang="en-US" dirty="0"/>
            </a:p>
          </p:txBody>
        </p:sp>
        <p:sp>
          <p:nvSpPr>
            <p:cNvPr id="273" name="Rectangle 272"/>
            <p:cNvSpPr/>
            <p:nvPr/>
          </p:nvSpPr>
          <p:spPr>
            <a:xfrm>
              <a:off x="5616137" y="2153005"/>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Nahor</a:t>
              </a:r>
              <a:endParaRPr lang="en-US" dirty="0"/>
            </a:p>
          </p:txBody>
        </p:sp>
        <p:sp>
          <p:nvSpPr>
            <p:cNvPr id="274" name="Rectangle 273"/>
            <p:cNvSpPr/>
            <p:nvPr/>
          </p:nvSpPr>
          <p:spPr>
            <a:xfrm>
              <a:off x="6284432" y="2845691"/>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Bethuel</a:t>
              </a:r>
              <a:endParaRPr lang="en-US" dirty="0"/>
            </a:p>
          </p:txBody>
        </p:sp>
        <p:sp>
          <p:nvSpPr>
            <p:cNvPr id="275" name="Rectangle 274"/>
            <p:cNvSpPr/>
            <p:nvPr/>
          </p:nvSpPr>
          <p:spPr>
            <a:xfrm>
              <a:off x="4770023" y="2880473"/>
              <a:ext cx="1069757" cy="334444"/>
            </a:xfrm>
            <a:prstGeom prst="rect">
              <a:avLst/>
            </a:prstGeom>
            <a:solidFill>
              <a:srgbClr val="EE6E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Rebekah</a:t>
              </a:r>
            </a:p>
          </p:txBody>
        </p:sp>
        <p:cxnSp>
          <p:nvCxnSpPr>
            <p:cNvPr id="276" name="Straight Arrow Connector 275"/>
            <p:cNvCxnSpPr/>
            <p:nvPr/>
          </p:nvCxnSpPr>
          <p:spPr>
            <a:xfrm flipH="1">
              <a:off x="6819310" y="2538189"/>
              <a:ext cx="2150" cy="305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Straight Arrow Connector 276"/>
            <p:cNvCxnSpPr/>
            <p:nvPr/>
          </p:nvCxnSpPr>
          <p:spPr>
            <a:xfrm flipH="1">
              <a:off x="5905445" y="3011670"/>
              <a:ext cx="313322" cy="12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8" name="Rectangle 277"/>
            <p:cNvSpPr/>
            <p:nvPr/>
          </p:nvSpPr>
          <p:spPr>
            <a:xfrm>
              <a:off x="3231126" y="2149068"/>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Abraham</a:t>
              </a:r>
            </a:p>
          </p:txBody>
        </p:sp>
        <p:sp>
          <p:nvSpPr>
            <p:cNvPr id="279" name="Rectangle 278"/>
            <p:cNvSpPr/>
            <p:nvPr/>
          </p:nvSpPr>
          <p:spPr>
            <a:xfrm>
              <a:off x="1970863" y="2149068"/>
              <a:ext cx="1069757" cy="334444"/>
            </a:xfrm>
            <a:prstGeom prst="rect">
              <a:avLst/>
            </a:prstGeom>
            <a:solidFill>
              <a:srgbClr val="EE6E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Sarah</a:t>
              </a:r>
            </a:p>
          </p:txBody>
        </p:sp>
        <p:sp>
          <p:nvSpPr>
            <p:cNvPr id="280" name="Rectangle 279"/>
            <p:cNvSpPr/>
            <p:nvPr/>
          </p:nvSpPr>
          <p:spPr>
            <a:xfrm>
              <a:off x="4407823" y="1371830"/>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Terah</a:t>
              </a:r>
              <a:endParaRPr lang="en-US" dirty="0"/>
            </a:p>
          </p:txBody>
        </p:sp>
        <p:sp>
          <p:nvSpPr>
            <p:cNvPr id="281" name="Rectangle 280"/>
            <p:cNvSpPr/>
            <p:nvPr/>
          </p:nvSpPr>
          <p:spPr>
            <a:xfrm>
              <a:off x="2595850" y="2905291"/>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Isaac</a:t>
              </a:r>
            </a:p>
          </p:txBody>
        </p:sp>
        <p:cxnSp>
          <p:nvCxnSpPr>
            <p:cNvPr id="282" name="Straight Arrow Connector 281"/>
            <p:cNvCxnSpPr/>
            <p:nvPr/>
          </p:nvCxnSpPr>
          <p:spPr>
            <a:xfrm flipH="1">
              <a:off x="3152501" y="2503472"/>
              <a:ext cx="2150" cy="305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3" name="Straight Arrow Connector 282"/>
            <p:cNvCxnSpPr/>
            <p:nvPr/>
          </p:nvCxnSpPr>
          <p:spPr>
            <a:xfrm flipH="1">
              <a:off x="4125234" y="1815484"/>
              <a:ext cx="272223" cy="2286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Straight Arrow Connector 283"/>
            <p:cNvCxnSpPr/>
            <p:nvPr/>
          </p:nvCxnSpPr>
          <p:spPr>
            <a:xfrm>
              <a:off x="5364525" y="1781752"/>
              <a:ext cx="298113" cy="257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5" name="Rectangle 284"/>
            <p:cNvSpPr/>
            <p:nvPr/>
          </p:nvSpPr>
          <p:spPr>
            <a:xfrm>
              <a:off x="4770023" y="3391081"/>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Laban</a:t>
              </a:r>
            </a:p>
          </p:txBody>
        </p:sp>
        <p:cxnSp>
          <p:nvCxnSpPr>
            <p:cNvPr id="286" name="Straight Arrow Connector 285"/>
            <p:cNvCxnSpPr/>
            <p:nvPr/>
          </p:nvCxnSpPr>
          <p:spPr>
            <a:xfrm flipH="1">
              <a:off x="5911811" y="3208281"/>
              <a:ext cx="372621" cy="3730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7" name="Rectangle 286"/>
            <p:cNvSpPr/>
            <p:nvPr/>
          </p:nvSpPr>
          <p:spPr>
            <a:xfrm>
              <a:off x="2595849" y="3605705"/>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Jacob</a:t>
              </a:r>
            </a:p>
          </p:txBody>
        </p:sp>
        <p:cxnSp>
          <p:nvCxnSpPr>
            <p:cNvPr id="288" name="Straight Arrow Connector 287"/>
            <p:cNvCxnSpPr/>
            <p:nvPr/>
          </p:nvCxnSpPr>
          <p:spPr>
            <a:xfrm flipH="1">
              <a:off x="3152501" y="3275621"/>
              <a:ext cx="2150" cy="305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p:cNvCxnSpPr/>
            <p:nvPr/>
          </p:nvCxnSpPr>
          <p:spPr>
            <a:xfrm>
              <a:off x="3705471" y="3051748"/>
              <a:ext cx="1004019"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0" name="Rectangle 289"/>
            <p:cNvSpPr/>
            <p:nvPr/>
          </p:nvSpPr>
          <p:spPr>
            <a:xfrm>
              <a:off x="4770023" y="4056533"/>
              <a:ext cx="1069757" cy="334444"/>
            </a:xfrm>
            <a:prstGeom prst="rect">
              <a:avLst/>
            </a:prstGeom>
            <a:solidFill>
              <a:srgbClr val="EE6E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Leah</a:t>
              </a:r>
            </a:p>
          </p:txBody>
        </p:sp>
        <p:sp>
          <p:nvSpPr>
            <p:cNvPr id="291" name="Rectangle 290"/>
            <p:cNvSpPr/>
            <p:nvPr/>
          </p:nvSpPr>
          <p:spPr>
            <a:xfrm>
              <a:off x="4767872" y="4508820"/>
              <a:ext cx="1069757" cy="334444"/>
            </a:xfrm>
            <a:prstGeom prst="rect">
              <a:avLst/>
            </a:prstGeom>
            <a:solidFill>
              <a:srgbClr val="EE6E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Rachel</a:t>
              </a:r>
            </a:p>
          </p:txBody>
        </p:sp>
        <p:cxnSp>
          <p:nvCxnSpPr>
            <p:cNvPr id="292" name="Straight Arrow Connector 291"/>
            <p:cNvCxnSpPr/>
            <p:nvPr/>
          </p:nvCxnSpPr>
          <p:spPr>
            <a:xfrm flipH="1">
              <a:off x="5302751" y="3746651"/>
              <a:ext cx="2150" cy="305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3" name="Group 292"/>
          <p:cNvGrpSpPr/>
          <p:nvPr/>
        </p:nvGrpSpPr>
        <p:grpSpPr>
          <a:xfrm>
            <a:off x="7721546" y="2613227"/>
            <a:ext cx="1717537" cy="3762975"/>
            <a:chOff x="3409804" y="394080"/>
            <a:chExt cx="1717537" cy="3762975"/>
          </a:xfrm>
        </p:grpSpPr>
        <p:grpSp>
          <p:nvGrpSpPr>
            <p:cNvPr id="294" name="Group 293"/>
            <p:cNvGrpSpPr/>
            <p:nvPr/>
          </p:nvGrpSpPr>
          <p:grpSpPr>
            <a:xfrm>
              <a:off x="3770012" y="3241737"/>
              <a:ext cx="981992" cy="915318"/>
              <a:chOff x="3770012" y="3241737"/>
              <a:chExt cx="981992" cy="915318"/>
            </a:xfrm>
          </p:grpSpPr>
          <p:sp>
            <p:nvSpPr>
              <p:cNvPr id="313" name="Oval 312"/>
              <p:cNvSpPr/>
              <p:nvPr/>
            </p:nvSpPr>
            <p:spPr>
              <a:xfrm rot="2500661">
                <a:off x="3773733" y="3454095"/>
                <a:ext cx="418497" cy="70296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p:cNvSpPr/>
              <p:nvPr/>
            </p:nvSpPr>
            <p:spPr>
              <a:xfrm rot="19779230">
                <a:off x="4317334" y="3453580"/>
                <a:ext cx="418497" cy="70296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p:cNvSpPr/>
              <p:nvPr/>
            </p:nvSpPr>
            <p:spPr>
              <a:xfrm rot="19779230">
                <a:off x="4231291" y="3241737"/>
                <a:ext cx="418497" cy="7340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rot="2542647">
                <a:off x="3841730" y="3288381"/>
                <a:ext cx="418497" cy="7340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Block Arc 316"/>
              <p:cNvSpPr/>
              <p:nvPr/>
            </p:nvSpPr>
            <p:spPr>
              <a:xfrm>
                <a:off x="3770012" y="3697113"/>
                <a:ext cx="464998" cy="15728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8" name="Block Arc 317"/>
              <p:cNvSpPr/>
              <p:nvPr/>
            </p:nvSpPr>
            <p:spPr>
              <a:xfrm rot="21278537">
                <a:off x="4287006" y="3668818"/>
                <a:ext cx="464998" cy="15728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95" name="Trapezoid 294"/>
            <p:cNvSpPr/>
            <p:nvPr/>
          </p:nvSpPr>
          <p:spPr>
            <a:xfrm>
              <a:off x="3566214" y="3167116"/>
              <a:ext cx="1361052" cy="524291"/>
            </a:xfrm>
            <a:prstGeom prst="trapezoid">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03"/>
            <p:cNvSpPr/>
            <p:nvPr/>
          </p:nvSpPr>
          <p:spPr>
            <a:xfrm rot="362096">
              <a:off x="3409804" y="2343783"/>
              <a:ext cx="264584" cy="58958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04"/>
            <p:cNvSpPr/>
            <p:nvPr/>
          </p:nvSpPr>
          <p:spPr>
            <a:xfrm rot="20638171" flipH="1">
              <a:off x="4830129" y="2264951"/>
              <a:ext cx="297212" cy="58958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ounded Rectangle 297"/>
            <p:cNvSpPr/>
            <p:nvPr/>
          </p:nvSpPr>
          <p:spPr>
            <a:xfrm rot="1554746" flipH="1">
              <a:off x="3514158" y="1564483"/>
              <a:ext cx="536537" cy="1185990"/>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ounded Rectangle 298"/>
            <p:cNvSpPr/>
            <p:nvPr/>
          </p:nvSpPr>
          <p:spPr>
            <a:xfrm rot="19580082">
              <a:off x="4452910" y="1667465"/>
              <a:ext cx="547251" cy="1052568"/>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Trapezoid 299"/>
            <p:cNvSpPr/>
            <p:nvPr/>
          </p:nvSpPr>
          <p:spPr>
            <a:xfrm>
              <a:off x="3662091" y="1751529"/>
              <a:ext cx="1162494" cy="1484837"/>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1"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 t="8361" r="725" b="75565"/>
            <a:stretch/>
          </p:blipFill>
          <p:spPr bwMode="auto">
            <a:xfrm>
              <a:off x="3768942" y="2568807"/>
              <a:ext cx="950733" cy="189021"/>
            </a:xfrm>
            <a:prstGeom prst="rect">
              <a:avLst/>
            </a:prstGeom>
            <a:noFill/>
            <a:extLst>
              <a:ext uri="{909E8E84-426E-40DD-AFC4-6F175D3DCCD1}">
                <a14:hiddenFill xmlns:a14="http://schemas.microsoft.com/office/drawing/2010/main">
                  <a:solidFill>
                    <a:srgbClr val="FFFFFF"/>
                  </a:solidFill>
                </a14:hiddenFill>
              </a:ext>
            </a:extLst>
          </p:spPr>
        </p:pic>
        <p:pic>
          <p:nvPicPr>
            <p:cNvPr id="302"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 t="8361" r="725" b="75565"/>
            <a:stretch/>
          </p:blipFill>
          <p:spPr bwMode="auto">
            <a:xfrm rot="15475421">
              <a:off x="3582713" y="2102481"/>
              <a:ext cx="950733" cy="189021"/>
            </a:xfrm>
            <a:prstGeom prst="rect">
              <a:avLst/>
            </a:prstGeom>
            <a:noFill/>
            <a:extLst>
              <a:ext uri="{909E8E84-426E-40DD-AFC4-6F175D3DCCD1}">
                <a14:hiddenFill xmlns:a14="http://schemas.microsoft.com/office/drawing/2010/main">
                  <a:solidFill>
                    <a:srgbClr val="FFFFFF"/>
                  </a:solidFill>
                </a14:hiddenFill>
              </a:ext>
            </a:extLst>
          </p:spPr>
        </p:pic>
        <p:pic>
          <p:nvPicPr>
            <p:cNvPr id="303"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 t="8361" r="725" b="75565"/>
            <a:stretch/>
          </p:blipFill>
          <p:spPr bwMode="auto">
            <a:xfrm rot="17105770">
              <a:off x="3900578" y="2089418"/>
              <a:ext cx="950733" cy="189021"/>
            </a:xfrm>
            <a:prstGeom prst="rect">
              <a:avLst/>
            </a:prstGeom>
            <a:noFill/>
            <a:extLst>
              <a:ext uri="{909E8E84-426E-40DD-AFC4-6F175D3DCCD1}">
                <a14:hiddenFill xmlns:a14="http://schemas.microsoft.com/office/drawing/2010/main">
                  <a:solidFill>
                    <a:srgbClr val="FFFFFF"/>
                  </a:solidFill>
                </a14:hiddenFill>
              </a:ext>
            </a:extLst>
          </p:spPr>
        </p:pic>
        <p:grpSp>
          <p:nvGrpSpPr>
            <p:cNvPr id="304" name="Group 303"/>
            <p:cNvGrpSpPr/>
            <p:nvPr/>
          </p:nvGrpSpPr>
          <p:grpSpPr>
            <a:xfrm>
              <a:off x="3559233" y="394080"/>
              <a:ext cx="1356166" cy="2252449"/>
              <a:chOff x="3559233" y="394080"/>
              <a:chExt cx="1356166" cy="2252449"/>
            </a:xfrm>
          </p:grpSpPr>
          <p:sp>
            <p:nvSpPr>
              <p:cNvPr id="307" name="Oval 306"/>
              <p:cNvSpPr/>
              <p:nvPr/>
            </p:nvSpPr>
            <p:spPr>
              <a:xfrm>
                <a:off x="3717941" y="498938"/>
                <a:ext cx="976495" cy="131072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Cloud 220"/>
              <p:cNvSpPr/>
              <p:nvPr/>
            </p:nvSpPr>
            <p:spPr>
              <a:xfrm>
                <a:off x="3712770" y="394080"/>
                <a:ext cx="1021836" cy="849704"/>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Cloud 221"/>
              <p:cNvSpPr/>
              <p:nvPr/>
            </p:nvSpPr>
            <p:spPr>
              <a:xfrm rot="16448485">
                <a:off x="2837894" y="1523177"/>
                <a:ext cx="1872078" cy="374625"/>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Cloud 309"/>
              <p:cNvSpPr/>
              <p:nvPr/>
            </p:nvSpPr>
            <p:spPr>
              <a:xfrm rot="16448485">
                <a:off x="3730662" y="1451898"/>
                <a:ext cx="1847687" cy="387966"/>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rot="309110">
                <a:off x="3559233" y="812737"/>
                <a:ext cx="255326" cy="1382556"/>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rot="20983275">
                <a:off x="4667992" y="681543"/>
                <a:ext cx="247407" cy="1591427"/>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5" name="Trapezoid 304"/>
            <p:cNvSpPr/>
            <p:nvPr/>
          </p:nvSpPr>
          <p:spPr>
            <a:xfrm>
              <a:off x="3531942" y="656226"/>
              <a:ext cx="1394992" cy="262146"/>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6"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 t="8361" r="725" b="75565"/>
            <a:stretch/>
          </p:blipFill>
          <p:spPr bwMode="auto">
            <a:xfrm>
              <a:off x="3592981" y="699138"/>
              <a:ext cx="1290784" cy="1629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9" name="Group 318"/>
          <p:cNvGrpSpPr/>
          <p:nvPr/>
        </p:nvGrpSpPr>
        <p:grpSpPr>
          <a:xfrm>
            <a:off x="9603422" y="2634610"/>
            <a:ext cx="2076460" cy="3639825"/>
            <a:chOff x="5334000" y="1846574"/>
            <a:chExt cx="2076460" cy="3639825"/>
          </a:xfrm>
        </p:grpSpPr>
        <p:grpSp>
          <p:nvGrpSpPr>
            <p:cNvPr id="320" name="Group 319"/>
            <p:cNvGrpSpPr/>
            <p:nvPr/>
          </p:nvGrpSpPr>
          <p:grpSpPr>
            <a:xfrm>
              <a:off x="5719377" y="4498902"/>
              <a:ext cx="1324817" cy="987497"/>
              <a:chOff x="5719377" y="4498902"/>
              <a:chExt cx="1324817" cy="987497"/>
            </a:xfrm>
          </p:grpSpPr>
          <p:sp>
            <p:nvSpPr>
              <p:cNvPr id="350" name="Oval 349"/>
              <p:cNvSpPr/>
              <p:nvPr/>
            </p:nvSpPr>
            <p:spPr>
              <a:xfrm rot="2500661">
                <a:off x="5885883" y="4816778"/>
                <a:ext cx="443483" cy="669621"/>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p:cNvSpPr/>
              <p:nvPr/>
            </p:nvSpPr>
            <p:spPr>
              <a:xfrm rot="19779230">
                <a:off x="6461938" y="4816287"/>
                <a:ext cx="443483" cy="669621"/>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p:cNvSpPr/>
              <p:nvPr/>
            </p:nvSpPr>
            <p:spPr>
              <a:xfrm rot="19779230">
                <a:off x="6370757" y="4614491"/>
                <a:ext cx="443483" cy="6991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p:cNvSpPr/>
              <p:nvPr/>
            </p:nvSpPr>
            <p:spPr>
              <a:xfrm rot="2542647">
                <a:off x="5957939" y="4658922"/>
                <a:ext cx="443483" cy="6991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Trapezoid 353"/>
              <p:cNvSpPr/>
              <p:nvPr/>
            </p:nvSpPr>
            <p:spPr>
              <a:xfrm>
                <a:off x="5719377" y="4498902"/>
                <a:ext cx="1324817" cy="499426"/>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Block Arc 354"/>
              <p:cNvSpPr/>
              <p:nvPr/>
            </p:nvSpPr>
            <p:spPr>
              <a:xfrm>
                <a:off x="5881940" y="5048271"/>
                <a:ext cx="492759" cy="14982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6" name="Block Arc 355"/>
              <p:cNvSpPr/>
              <p:nvPr/>
            </p:nvSpPr>
            <p:spPr>
              <a:xfrm rot="21278537">
                <a:off x="6429799" y="5021317"/>
                <a:ext cx="492759" cy="14982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21" name="Oval 320"/>
            <p:cNvSpPr/>
            <p:nvPr/>
          </p:nvSpPr>
          <p:spPr>
            <a:xfrm rot="2542647">
              <a:off x="5334000" y="3643751"/>
              <a:ext cx="343084" cy="56162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p:cNvSpPr/>
            <p:nvPr/>
          </p:nvSpPr>
          <p:spPr>
            <a:xfrm rot="19057353" flipH="1">
              <a:off x="7009382" y="3643751"/>
              <a:ext cx="343084" cy="56162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ounded Rectangle 322"/>
            <p:cNvSpPr/>
            <p:nvPr/>
          </p:nvSpPr>
          <p:spPr>
            <a:xfrm rot="2292215" flipH="1">
              <a:off x="5616890" y="3104582"/>
              <a:ext cx="462731" cy="799082"/>
            </a:xfrm>
            <a:prstGeom prst="round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ounded Rectangle 323"/>
            <p:cNvSpPr/>
            <p:nvPr/>
          </p:nvSpPr>
          <p:spPr>
            <a:xfrm rot="19307785">
              <a:off x="6651684" y="3104583"/>
              <a:ext cx="462731" cy="799082"/>
            </a:xfrm>
            <a:prstGeom prst="round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Trapezoid 57"/>
            <p:cNvSpPr/>
            <p:nvPr/>
          </p:nvSpPr>
          <p:spPr>
            <a:xfrm>
              <a:off x="5767575" y="3194959"/>
              <a:ext cx="1231897" cy="1599678"/>
            </a:xfrm>
            <a:prstGeom prst="trapezoid">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58"/>
            <p:cNvSpPr/>
            <p:nvPr/>
          </p:nvSpPr>
          <p:spPr>
            <a:xfrm>
              <a:off x="6309610" y="3194959"/>
              <a:ext cx="66208" cy="1599678"/>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ounded Rectangle 59"/>
            <p:cNvSpPr/>
            <p:nvPr/>
          </p:nvSpPr>
          <p:spPr>
            <a:xfrm rot="19307785">
              <a:off x="6877697" y="3717127"/>
              <a:ext cx="532763" cy="238827"/>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ounded Rectangle 60"/>
            <p:cNvSpPr/>
            <p:nvPr/>
          </p:nvSpPr>
          <p:spPr>
            <a:xfrm rot="2292215" flipH="1">
              <a:off x="5339905" y="3685955"/>
              <a:ext cx="532763" cy="238827"/>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Flowchart: Manual Input 61"/>
            <p:cNvSpPr/>
            <p:nvPr/>
          </p:nvSpPr>
          <p:spPr>
            <a:xfrm rot="20381299">
              <a:off x="6332300" y="3050567"/>
              <a:ext cx="597474" cy="148635"/>
            </a:xfrm>
            <a:prstGeom prst="flowChartManualInpu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Flowchart: Manual Input 329"/>
            <p:cNvSpPr/>
            <p:nvPr/>
          </p:nvSpPr>
          <p:spPr>
            <a:xfrm rot="1218701" flipH="1">
              <a:off x="5789121" y="3052818"/>
              <a:ext cx="609479" cy="144131"/>
            </a:xfrm>
            <a:prstGeom prst="flowChartManualInpu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p:cNvSpPr/>
            <p:nvPr/>
          </p:nvSpPr>
          <p:spPr>
            <a:xfrm>
              <a:off x="5825677" y="1927805"/>
              <a:ext cx="1034794" cy="124856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Wave 331"/>
            <p:cNvSpPr/>
            <p:nvPr/>
          </p:nvSpPr>
          <p:spPr>
            <a:xfrm rot="16858595">
              <a:off x="5346042" y="2503879"/>
              <a:ext cx="948909" cy="682627"/>
            </a:xfrm>
            <a:prstGeom prst="wav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Wave 332"/>
            <p:cNvSpPr/>
            <p:nvPr/>
          </p:nvSpPr>
          <p:spPr>
            <a:xfrm rot="4166995">
              <a:off x="6342298" y="2452808"/>
              <a:ext cx="948909" cy="682627"/>
            </a:xfrm>
            <a:prstGeom prst="wav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Wave 70"/>
            <p:cNvSpPr/>
            <p:nvPr/>
          </p:nvSpPr>
          <p:spPr>
            <a:xfrm rot="3710616">
              <a:off x="6291459" y="2497579"/>
              <a:ext cx="1416055" cy="547897"/>
            </a:xfrm>
            <a:prstGeom prst="wav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Wave 334"/>
            <p:cNvSpPr/>
            <p:nvPr/>
          </p:nvSpPr>
          <p:spPr>
            <a:xfrm>
              <a:off x="5750058" y="1966648"/>
              <a:ext cx="948909" cy="682627"/>
            </a:xfrm>
            <a:prstGeom prst="wav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Wave 335"/>
            <p:cNvSpPr/>
            <p:nvPr/>
          </p:nvSpPr>
          <p:spPr>
            <a:xfrm rot="17172890">
              <a:off x="5033444" y="2366130"/>
              <a:ext cx="1476656" cy="682627"/>
            </a:xfrm>
            <a:prstGeom prst="wav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7" name="Group 336"/>
            <p:cNvGrpSpPr/>
            <p:nvPr/>
          </p:nvGrpSpPr>
          <p:grpSpPr>
            <a:xfrm>
              <a:off x="5635560" y="1846574"/>
              <a:ext cx="1379725" cy="612399"/>
              <a:chOff x="5635560" y="1846574"/>
              <a:chExt cx="1379725" cy="612399"/>
            </a:xfrm>
          </p:grpSpPr>
          <p:sp>
            <p:nvSpPr>
              <p:cNvPr id="347" name="Flowchart: Delay 71"/>
              <p:cNvSpPr/>
              <p:nvPr/>
            </p:nvSpPr>
            <p:spPr>
              <a:xfrm rot="16200000">
                <a:off x="6172910" y="1309224"/>
                <a:ext cx="305026" cy="1379725"/>
              </a:xfrm>
              <a:prstGeom prst="flowChartDelay">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72"/>
              <p:cNvSpPr/>
              <p:nvPr/>
            </p:nvSpPr>
            <p:spPr>
              <a:xfrm>
                <a:off x="5635560" y="2101658"/>
                <a:ext cx="1377338" cy="357315"/>
              </a:xfrm>
              <a:prstGeom prst="ellips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ounded Rectangle 73"/>
              <p:cNvSpPr/>
              <p:nvPr/>
            </p:nvSpPr>
            <p:spPr>
              <a:xfrm>
                <a:off x="5635560" y="2101658"/>
                <a:ext cx="1379725" cy="149828"/>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8" name="Group 337"/>
            <p:cNvGrpSpPr/>
            <p:nvPr/>
          </p:nvGrpSpPr>
          <p:grpSpPr>
            <a:xfrm>
              <a:off x="5633173" y="2130755"/>
              <a:ext cx="1387646" cy="84318"/>
              <a:chOff x="4050103" y="1029922"/>
              <a:chExt cx="1585457" cy="309789"/>
            </a:xfrm>
          </p:grpSpPr>
          <p:sp>
            <p:nvSpPr>
              <p:cNvPr id="345" name="Rounded Rectangle 344"/>
              <p:cNvSpPr/>
              <p:nvPr/>
            </p:nvSpPr>
            <p:spPr>
              <a:xfrm>
                <a:off x="4050103" y="1029922"/>
                <a:ext cx="1585457" cy="30978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6" name="Picture 4" descr="http://cdn.shopify.com/s/files/1/0094/1122/products/1012L-Lg-Simple-Scroll-X_grande.png?v=142739422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0000" r="96" b="40667"/>
              <a:stretch/>
            </p:blipFill>
            <p:spPr bwMode="auto">
              <a:xfrm>
                <a:off x="4076229" y="1029922"/>
                <a:ext cx="1518466" cy="2938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9" name="Group 338"/>
            <p:cNvGrpSpPr/>
            <p:nvPr/>
          </p:nvGrpSpPr>
          <p:grpSpPr>
            <a:xfrm rot="2287481">
              <a:off x="5337731" y="3748398"/>
              <a:ext cx="535335" cy="117511"/>
              <a:chOff x="4050103" y="1029922"/>
              <a:chExt cx="1585457" cy="309789"/>
            </a:xfrm>
          </p:grpSpPr>
          <p:sp>
            <p:nvSpPr>
              <p:cNvPr id="343" name="Rounded Rectangle 342"/>
              <p:cNvSpPr/>
              <p:nvPr/>
            </p:nvSpPr>
            <p:spPr>
              <a:xfrm>
                <a:off x="4050103" y="1029922"/>
                <a:ext cx="1585457" cy="30978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4" name="Picture 4" descr="http://cdn.shopify.com/s/files/1/0094/1122/products/1012L-Lg-Simple-Scroll-X_grande.png?v=142739422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0000" r="96" b="40667"/>
              <a:stretch/>
            </p:blipFill>
            <p:spPr bwMode="auto">
              <a:xfrm>
                <a:off x="4076229" y="1029922"/>
                <a:ext cx="1518466" cy="2938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0" name="Group 339"/>
            <p:cNvGrpSpPr/>
            <p:nvPr/>
          </p:nvGrpSpPr>
          <p:grpSpPr>
            <a:xfrm rot="19273707">
              <a:off x="6874794" y="3770169"/>
              <a:ext cx="535335" cy="117511"/>
              <a:chOff x="4050103" y="1029922"/>
              <a:chExt cx="1585457" cy="309789"/>
            </a:xfrm>
          </p:grpSpPr>
          <p:sp>
            <p:nvSpPr>
              <p:cNvPr id="341" name="Rounded Rectangle 340"/>
              <p:cNvSpPr/>
              <p:nvPr/>
            </p:nvSpPr>
            <p:spPr>
              <a:xfrm>
                <a:off x="4050103" y="1029922"/>
                <a:ext cx="1585457" cy="30978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2" name="Picture 4" descr="http://cdn.shopify.com/s/files/1/0094/1122/products/1012L-Lg-Simple-Scroll-X_grande.png?v=142739422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0000" r="96" b="40667"/>
              <a:stretch/>
            </p:blipFill>
            <p:spPr bwMode="auto">
              <a:xfrm>
                <a:off x="4076229" y="1029922"/>
                <a:ext cx="1518466" cy="29385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Rectangle 2"/>
          <p:cNvSpPr/>
          <p:nvPr/>
        </p:nvSpPr>
        <p:spPr>
          <a:xfrm>
            <a:off x="514033" y="5001965"/>
            <a:ext cx="6096000" cy="1754326"/>
          </a:xfrm>
          <a:prstGeom prst="rect">
            <a:avLst/>
          </a:prstGeom>
        </p:spPr>
        <p:txBody>
          <a:bodyPr>
            <a:spAutoFit/>
          </a:bodyPr>
          <a:lstStyle/>
          <a:p>
            <a:r>
              <a:rPr lang="en-US" b="0" i="0" dirty="0">
                <a:solidFill>
                  <a:schemeClr val="bg1"/>
                </a:solidFill>
                <a:effectLst/>
                <a:latin typeface="Calibri" panose="020F0502020204030204" pitchFamily="34" charset="0"/>
              </a:rPr>
              <a:t>The Hebrew word translated as “tender” means “soft, delicate, or lovely.” The fact that this trait is emphasized for Leah, while Rachel is described as “beautiful and </a:t>
            </a:r>
            <a:r>
              <a:rPr lang="en-US" b="0" i="0" dirty="0" err="1">
                <a:solidFill>
                  <a:schemeClr val="bg1"/>
                </a:solidFill>
                <a:effectLst/>
                <a:latin typeface="Calibri" panose="020F0502020204030204" pitchFamily="34" charset="0"/>
              </a:rPr>
              <a:t>well-favoured</a:t>
            </a:r>
            <a:r>
              <a:rPr lang="en-US" b="0" i="0" dirty="0">
                <a:solidFill>
                  <a:schemeClr val="bg1"/>
                </a:solidFill>
                <a:effectLst/>
                <a:latin typeface="Calibri" panose="020F0502020204030204" pitchFamily="34" charset="0"/>
              </a:rPr>
              <a:t>,” that is, beautiful in every respect, seems to suggest that Leah’s eyes were her most attractive feature.</a:t>
            </a:r>
          </a:p>
          <a:p>
            <a:r>
              <a:rPr lang="en-US" dirty="0">
                <a:solidFill>
                  <a:schemeClr val="bg1"/>
                </a:solidFill>
                <a:latin typeface="Calibri" panose="020F0502020204030204" pitchFamily="34" charset="0"/>
              </a:rPr>
              <a:t>(4)</a:t>
            </a:r>
            <a:endParaRPr lang="en-US" dirty="0">
              <a:solidFill>
                <a:schemeClr val="bg1"/>
              </a:solidFill>
            </a:endParaRPr>
          </a:p>
        </p:txBody>
      </p:sp>
      <p:sp>
        <p:nvSpPr>
          <p:cNvPr id="357" name="TextBox 356"/>
          <p:cNvSpPr txBox="1"/>
          <p:nvPr/>
        </p:nvSpPr>
        <p:spPr>
          <a:xfrm>
            <a:off x="9982256" y="6461745"/>
            <a:ext cx="2340429" cy="369332"/>
          </a:xfrm>
          <a:prstGeom prst="rect">
            <a:avLst/>
          </a:prstGeom>
          <a:noFill/>
        </p:spPr>
        <p:txBody>
          <a:bodyPr wrap="square" rtlCol="0">
            <a:spAutoFit/>
          </a:bodyPr>
          <a:lstStyle/>
          <a:p>
            <a:r>
              <a:rPr lang="en-US" dirty="0">
                <a:solidFill>
                  <a:schemeClr val="bg1"/>
                </a:solidFill>
              </a:rPr>
              <a:t>Genesis 29:17</a:t>
            </a:r>
          </a:p>
        </p:txBody>
      </p:sp>
    </p:spTree>
    <p:extLst>
      <p:ext uri="{BB962C8B-B14F-4D97-AF65-F5344CB8AC3E}">
        <p14:creationId xmlns:p14="http://schemas.microsoft.com/office/powerpoint/2010/main" val="13605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ickcicciarelli.com/images/kelly-green-canvas-fabric-texture3.jpg"/>
          <p:cNvPicPr>
            <a:picLocks noChangeAspect="1" noChangeArrowheads="1"/>
          </p:cNvPicPr>
          <p:nvPr/>
        </p:nvPicPr>
        <p:blipFill rotWithShape="1">
          <a:blip r:embed="rId2">
            <a:extLst>
              <a:ext uri="{28A0092B-C50C-407E-A947-70E740481C1C}">
                <a14:useLocalDpi xmlns:a14="http://schemas.microsoft.com/office/drawing/2010/main" val="0"/>
              </a:ext>
            </a:extLst>
          </a:blip>
          <a:srcRect t="855" r="38730"/>
          <a:stretch/>
        </p:blipFill>
        <p:spPr bwMode="auto">
          <a:xfrm>
            <a:off x="0" y="-10887"/>
            <a:ext cx="12192000" cy="6875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685139" y="6444933"/>
            <a:ext cx="478631" cy="369332"/>
          </a:xfrm>
          <a:prstGeom prst="rect">
            <a:avLst/>
          </a:prstGeom>
          <a:noFill/>
        </p:spPr>
        <p:txBody>
          <a:bodyPr wrap="square" rtlCol="0">
            <a:spAutoFit/>
          </a:bodyPr>
          <a:lstStyle/>
          <a:p>
            <a:r>
              <a:rPr lang="en-US" dirty="0">
                <a:solidFill>
                  <a:schemeClr val="bg1"/>
                </a:solidFill>
              </a:rPr>
              <a:t>(3)</a:t>
            </a:r>
          </a:p>
        </p:txBody>
      </p:sp>
      <p:sp>
        <p:nvSpPr>
          <p:cNvPr id="5" name="TextBox 4"/>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rPr>
              <a:t>Rachel</a:t>
            </a:r>
            <a:endParaRPr lang="en-US" sz="6000" dirty="0">
              <a:solidFill>
                <a:schemeClr val="bg1"/>
              </a:solidFill>
              <a:latin typeface="AR JULIAN" panose="02000000000000000000" pitchFamily="2" charset="0"/>
              <a:cs typeface="Aparajita" panose="020B0604020202020204" pitchFamily="34" charset="0"/>
            </a:endParaRPr>
          </a:p>
        </p:txBody>
      </p:sp>
      <p:sp>
        <p:nvSpPr>
          <p:cNvPr id="26" name="Rectangle 25"/>
          <p:cNvSpPr/>
          <p:nvPr/>
        </p:nvSpPr>
        <p:spPr>
          <a:xfrm>
            <a:off x="185341" y="778935"/>
            <a:ext cx="9838302" cy="5632311"/>
          </a:xfrm>
          <a:prstGeom prst="rect">
            <a:avLst/>
          </a:prstGeom>
        </p:spPr>
        <p:txBody>
          <a:bodyPr wrap="square">
            <a:spAutoFit/>
          </a:bodyPr>
          <a:lstStyle/>
          <a:p>
            <a:r>
              <a:rPr lang="en-US" b="0" i="0" dirty="0">
                <a:solidFill>
                  <a:schemeClr val="bg1"/>
                </a:solidFill>
                <a:effectLst/>
                <a:latin typeface="Calibri" panose="020F0502020204030204" pitchFamily="34" charset="0"/>
              </a:rPr>
              <a:t>She was the youngest daughter of Laban, and the granddaughter of </a:t>
            </a:r>
            <a:r>
              <a:rPr lang="en-US" b="0" i="0" dirty="0" err="1">
                <a:solidFill>
                  <a:schemeClr val="bg1"/>
                </a:solidFill>
                <a:effectLst/>
                <a:latin typeface="Calibri" panose="020F0502020204030204" pitchFamily="34" charset="0"/>
              </a:rPr>
              <a:t>Bethuel</a:t>
            </a:r>
            <a:r>
              <a:rPr lang="en-US" b="0" i="0" dirty="0">
                <a:solidFill>
                  <a:schemeClr val="bg1"/>
                </a:solidFill>
                <a:effectLst/>
                <a:latin typeface="Calibri" panose="020F0502020204030204" pitchFamily="34" charset="0"/>
              </a:rPr>
              <a:t>, great granddaughter of </a:t>
            </a:r>
            <a:r>
              <a:rPr lang="en-US" b="0" i="0" dirty="0" err="1">
                <a:solidFill>
                  <a:schemeClr val="bg1"/>
                </a:solidFill>
                <a:effectLst/>
                <a:latin typeface="Calibri" panose="020F0502020204030204" pitchFamily="34" charset="0"/>
              </a:rPr>
              <a:t>Nahor</a:t>
            </a:r>
            <a:r>
              <a:rPr lang="en-US" b="0" i="0" dirty="0">
                <a:solidFill>
                  <a:schemeClr val="bg1"/>
                </a:solidFill>
                <a:effectLst/>
                <a:latin typeface="Calibri" panose="020F0502020204030204" pitchFamily="34" charset="0"/>
              </a:rPr>
              <a:t>, who was brother to Abraham</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She met Jacob when he brought her father’s sheep to the well</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Jacob loved her and agreed to serve her father, Laban, for 7 years in exchange for her hand in marriage</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Her older sister, Leah, was eligible for marriage, and though Laban promised Rachel’s hand to Jacob, Laban deceived Jacob by sending the veiled Leah to wed Jacob instead of Rachel</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Jacob agreed to serve Laban another 7 years for Rachel’s hand in marriage</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After Jacob and Rachel wed, they seemed to have a difficult time in conceiving children</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Eventually she was blessed with a son, Joseph, and later a son, Benjamin (</a:t>
            </a:r>
            <a:r>
              <a:rPr lang="en-US" dirty="0" err="1">
                <a:solidFill>
                  <a:schemeClr val="bg1"/>
                </a:solidFill>
                <a:latin typeface="Calibri" panose="020F0502020204030204" pitchFamily="34" charset="0"/>
              </a:rPr>
              <a:t>Benoni</a:t>
            </a:r>
            <a:r>
              <a:rPr lang="en-US" dirty="0">
                <a:solidFill>
                  <a:schemeClr val="bg1"/>
                </a:solidFill>
                <a:latin typeface="Calibri" panose="020F0502020204030204" pitchFamily="34" charset="0"/>
              </a:rPr>
              <a:t>)</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She died after the birth of Benjamin and was buried in the way to </a:t>
            </a:r>
            <a:r>
              <a:rPr lang="en-US" dirty="0" err="1">
                <a:solidFill>
                  <a:schemeClr val="bg1"/>
                </a:solidFill>
                <a:latin typeface="Calibri" panose="020F0502020204030204" pitchFamily="34" charset="0"/>
              </a:rPr>
              <a:t>Ephrath</a:t>
            </a:r>
            <a:r>
              <a:rPr lang="en-US" dirty="0">
                <a:solidFill>
                  <a:schemeClr val="bg1"/>
                </a:solidFill>
                <a:latin typeface="Calibri" panose="020F0502020204030204" pitchFamily="34" charset="0"/>
              </a:rPr>
              <a:t>, which is Bethlehem</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It is through Joseph that the power and blessings of the Abrahamic Covenant would be made to all the quarters of the earth in the latter days</a:t>
            </a:r>
          </a:p>
        </p:txBody>
      </p:sp>
      <p:grpSp>
        <p:nvGrpSpPr>
          <p:cNvPr id="136" name="Group 135"/>
          <p:cNvGrpSpPr/>
          <p:nvPr/>
        </p:nvGrpSpPr>
        <p:grpSpPr>
          <a:xfrm>
            <a:off x="10206917" y="1545386"/>
            <a:ext cx="1717537" cy="3762975"/>
            <a:chOff x="3409804" y="394080"/>
            <a:chExt cx="1717537" cy="3762975"/>
          </a:xfrm>
        </p:grpSpPr>
        <p:grpSp>
          <p:nvGrpSpPr>
            <p:cNvPr id="137" name="Group 136"/>
            <p:cNvGrpSpPr/>
            <p:nvPr/>
          </p:nvGrpSpPr>
          <p:grpSpPr>
            <a:xfrm>
              <a:off x="3770012" y="3241737"/>
              <a:ext cx="981992" cy="915318"/>
              <a:chOff x="3770012" y="3241737"/>
              <a:chExt cx="981992" cy="915318"/>
            </a:xfrm>
          </p:grpSpPr>
          <p:sp>
            <p:nvSpPr>
              <p:cNvPr id="156" name="Oval 155"/>
              <p:cNvSpPr/>
              <p:nvPr/>
            </p:nvSpPr>
            <p:spPr>
              <a:xfrm rot="2500661">
                <a:off x="3773733" y="3454095"/>
                <a:ext cx="418497" cy="70296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rot="19779230">
                <a:off x="4317334" y="3453580"/>
                <a:ext cx="418497" cy="70296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rot="19779230">
                <a:off x="4231291" y="3241737"/>
                <a:ext cx="418497" cy="7340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rot="2542647">
                <a:off x="3841730" y="3288381"/>
                <a:ext cx="418497" cy="7340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Block Arc 159"/>
              <p:cNvSpPr/>
              <p:nvPr/>
            </p:nvSpPr>
            <p:spPr>
              <a:xfrm>
                <a:off x="3770012" y="3697113"/>
                <a:ext cx="464998" cy="15728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Block Arc 160"/>
              <p:cNvSpPr/>
              <p:nvPr/>
            </p:nvSpPr>
            <p:spPr>
              <a:xfrm rot="21278537">
                <a:off x="4287006" y="3668818"/>
                <a:ext cx="464998" cy="15728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8" name="Trapezoid 137"/>
            <p:cNvSpPr/>
            <p:nvPr/>
          </p:nvSpPr>
          <p:spPr>
            <a:xfrm>
              <a:off x="3566214" y="3167116"/>
              <a:ext cx="1361052" cy="524291"/>
            </a:xfrm>
            <a:prstGeom prst="trapezoid">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203"/>
            <p:cNvSpPr/>
            <p:nvPr/>
          </p:nvSpPr>
          <p:spPr>
            <a:xfrm rot="362096">
              <a:off x="3409804" y="2343783"/>
              <a:ext cx="264584" cy="58958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204"/>
            <p:cNvSpPr/>
            <p:nvPr/>
          </p:nvSpPr>
          <p:spPr>
            <a:xfrm rot="20638171" flipH="1">
              <a:off x="4830129" y="2264951"/>
              <a:ext cx="297212" cy="58958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rot="1554746" flipH="1">
              <a:off x="3514158" y="1564483"/>
              <a:ext cx="536537" cy="1185990"/>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rot="19580082">
              <a:off x="4452910" y="1667465"/>
              <a:ext cx="547251" cy="1052568"/>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apezoid 142"/>
            <p:cNvSpPr/>
            <p:nvPr/>
          </p:nvSpPr>
          <p:spPr>
            <a:xfrm>
              <a:off x="3662091" y="1751529"/>
              <a:ext cx="1162494" cy="1484837"/>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 t="8361" r="725" b="75565"/>
            <a:stretch/>
          </p:blipFill>
          <p:spPr bwMode="auto">
            <a:xfrm>
              <a:off x="3768942" y="2568807"/>
              <a:ext cx="950733" cy="189021"/>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 t="8361" r="725" b="75565"/>
            <a:stretch/>
          </p:blipFill>
          <p:spPr bwMode="auto">
            <a:xfrm rot="15475421">
              <a:off x="3582713" y="2102481"/>
              <a:ext cx="950733" cy="189021"/>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 t="8361" r="725" b="75565"/>
            <a:stretch/>
          </p:blipFill>
          <p:spPr bwMode="auto">
            <a:xfrm rot="17105770">
              <a:off x="3900578" y="2089418"/>
              <a:ext cx="950733" cy="189021"/>
            </a:xfrm>
            <a:prstGeom prst="rect">
              <a:avLst/>
            </a:prstGeom>
            <a:noFill/>
            <a:extLst>
              <a:ext uri="{909E8E84-426E-40DD-AFC4-6F175D3DCCD1}">
                <a14:hiddenFill xmlns:a14="http://schemas.microsoft.com/office/drawing/2010/main">
                  <a:solidFill>
                    <a:srgbClr val="FFFFFF"/>
                  </a:solidFill>
                </a14:hiddenFill>
              </a:ext>
            </a:extLst>
          </p:spPr>
        </p:pic>
        <p:grpSp>
          <p:nvGrpSpPr>
            <p:cNvPr id="147" name="Group 146"/>
            <p:cNvGrpSpPr/>
            <p:nvPr/>
          </p:nvGrpSpPr>
          <p:grpSpPr>
            <a:xfrm>
              <a:off x="3559233" y="394080"/>
              <a:ext cx="1356166" cy="2252449"/>
              <a:chOff x="3559233" y="394080"/>
              <a:chExt cx="1356166" cy="2252449"/>
            </a:xfrm>
          </p:grpSpPr>
          <p:sp>
            <p:nvSpPr>
              <p:cNvPr id="150" name="Oval 149"/>
              <p:cNvSpPr/>
              <p:nvPr/>
            </p:nvSpPr>
            <p:spPr>
              <a:xfrm>
                <a:off x="3717941" y="498938"/>
                <a:ext cx="976495" cy="131072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Cloud 220"/>
              <p:cNvSpPr/>
              <p:nvPr/>
            </p:nvSpPr>
            <p:spPr>
              <a:xfrm>
                <a:off x="3712770" y="394080"/>
                <a:ext cx="1021836" cy="849704"/>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loud 221"/>
              <p:cNvSpPr/>
              <p:nvPr/>
            </p:nvSpPr>
            <p:spPr>
              <a:xfrm rot="16448485">
                <a:off x="2837894" y="1523177"/>
                <a:ext cx="1872078" cy="374625"/>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Cloud 152"/>
              <p:cNvSpPr/>
              <p:nvPr/>
            </p:nvSpPr>
            <p:spPr>
              <a:xfrm rot="16448485">
                <a:off x="3730662" y="1451898"/>
                <a:ext cx="1847687" cy="387966"/>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rot="309110">
                <a:off x="3559233" y="812737"/>
                <a:ext cx="255326" cy="1382556"/>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rot="20983275">
                <a:off x="4667992" y="681543"/>
                <a:ext cx="247407" cy="1591427"/>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8" name="Trapezoid 147"/>
            <p:cNvSpPr/>
            <p:nvPr/>
          </p:nvSpPr>
          <p:spPr>
            <a:xfrm>
              <a:off x="3531942" y="656226"/>
              <a:ext cx="1394992" cy="262146"/>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9"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 t="8361" r="725" b="75565"/>
            <a:stretch/>
          </p:blipFill>
          <p:spPr bwMode="auto">
            <a:xfrm>
              <a:off x="3592981" y="699138"/>
              <a:ext cx="1290784" cy="1629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6628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36"/>
                                        </p:tgtEl>
                                        <p:attrNameLst>
                                          <p:attrName>style.visibility</p:attrName>
                                        </p:attrNameLst>
                                      </p:cBhvr>
                                      <p:to>
                                        <p:strVal val="visible"/>
                                      </p:to>
                                    </p:set>
                                    <p:animEffect transition="in" filter="wipe(down)">
                                      <p:cBhvr>
                                        <p:cTn id="9" dur="580">
                                          <p:stCondLst>
                                            <p:cond delay="0"/>
                                          </p:stCondLst>
                                        </p:cTn>
                                        <p:tgtEl>
                                          <p:spTgt spid="136"/>
                                        </p:tgtEl>
                                      </p:cBhvr>
                                    </p:animEffect>
                                    <p:anim calcmode="lin" valueType="num">
                                      <p:cBhvr>
                                        <p:cTn id="10" dur="1822" tmFilter="0,0; 0.14,0.36; 0.43,0.73; 0.71,0.91; 1.0,1.0">
                                          <p:stCondLst>
                                            <p:cond delay="0"/>
                                          </p:stCondLst>
                                        </p:cTn>
                                        <p:tgtEl>
                                          <p:spTgt spid="136"/>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36"/>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36"/>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36"/>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36"/>
                                        </p:tgtEl>
                                        <p:attrNameLst>
                                          <p:attrName>ppt_y</p:attrName>
                                        </p:attrNameLst>
                                      </p:cBhvr>
                                      <p:tavLst>
                                        <p:tav tm="0" fmla="#ppt_y-sin(pi*$)/81">
                                          <p:val>
                                            <p:fltVal val="0"/>
                                          </p:val>
                                        </p:tav>
                                        <p:tav tm="100000">
                                          <p:val>
                                            <p:fltVal val="1"/>
                                          </p:val>
                                        </p:tav>
                                      </p:tavLst>
                                    </p:anim>
                                    <p:animScale>
                                      <p:cBhvr>
                                        <p:cTn id="15" dur="26">
                                          <p:stCondLst>
                                            <p:cond delay="650"/>
                                          </p:stCondLst>
                                        </p:cTn>
                                        <p:tgtEl>
                                          <p:spTgt spid="136"/>
                                        </p:tgtEl>
                                      </p:cBhvr>
                                      <p:to x="100000" y="60000"/>
                                    </p:animScale>
                                    <p:animScale>
                                      <p:cBhvr>
                                        <p:cTn id="16" dur="166" decel="50000">
                                          <p:stCondLst>
                                            <p:cond delay="676"/>
                                          </p:stCondLst>
                                        </p:cTn>
                                        <p:tgtEl>
                                          <p:spTgt spid="136"/>
                                        </p:tgtEl>
                                      </p:cBhvr>
                                      <p:to x="100000" y="100000"/>
                                    </p:animScale>
                                    <p:animScale>
                                      <p:cBhvr>
                                        <p:cTn id="17" dur="26">
                                          <p:stCondLst>
                                            <p:cond delay="1312"/>
                                          </p:stCondLst>
                                        </p:cTn>
                                        <p:tgtEl>
                                          <p:spTgt spid="136"/>
                                        </p:tgtEl>
                                      </p:cBhvr>
                                      <p:to x="100000" y="80000"/>
                                    </p:animScale>
                                    <p:animScale>
                                      <p:cBhvr>
                                        <p:cTn id="18" dur="166" decel="50000">
                                          <p:stCondLst>
                                            <p:cond delay="1338"/>
                                          </p:stCondLst>
                                        </p:cTn>
                                        <p:tgtEl>
                                          <p:spTgt spid="136"/>
                                        </p:tgtEl>
                                      </p:cBhvr>
                                      <p:to x="100000" y="100000"/>
                                    </p:animScale>
                                    <p:animScale>
                                      <p:cBhvr>
                                        <p:cTn id="19" dur="26">
                                          <p:stCondLst>
                                            <p:cond delay="1642"/>
                                          </p:stCondLst>
                                        </p:cTn>
                                        <p:tgtEl>
                                          <p:spTgt spid="136"/>
                                        </p:tgtEl>
                                      </p:cBhvr>
                                      <p:to x="100000" y="90000"/>
                                    </p:animScale>
                                    <p:animScale>
                                      <p:cBhvr>
                                        <p:cTn id="20" dur="166" decel="50000">
                                          <p:stCondLst>
                                            <p:cond delay="1668"/>
                                          </p:stCondLst>
                                        </p:cTn>
                                        <p:tgtEl>
                                          <p:spTgt spid="136"/>
                                        </p:tgtEl>
                                      </p:cBhvr>
                                      <p:to x="100000" y="100000"/>
                                    </p:animScale>
                                    <p:animScale>
                                      <p:cBhvr>
                                        <p:cTn id="21" dur="26">
                                          <p:stCondLst>
                                            <p:cond delay="1808"/>
                                          </p:stCondLst>
                                        </p:cTn>
                                        <p:tgtEl>
                                          <p:spTgt spid="136"/>
                                        </p:tgtEl>
                                      </p:cBhvr>
                                      <p:to x="100000" y="95000"/>
                                    </p:animScale>
                                    <p:animScale>
                                      <p:cBhvr>
                                        <p:cTn id="22" dur="166" decel="50000">
                                          <p:stCondLst>
                                            <p:cond delay="1834"/>
                                          </p:stCondLst>
                                        </p:cTn>
                                        <p:tgtEl>
                                          <p:spTgt spid="136"/>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ickcicciarelli.com/images/kelly-green-canvas-fabric-texture3.jpg"/>
          <p:cNvPicPr>
            <a:picLocks noChangeAspect="1" noChangeArrowheads="1"/>
          </p:cNvPicPr>
          <p:nvPr/>
        </p:nvPicPr>
        <p:blipFill rotWithShape="1">
          <a:blip r:embed="rId2">
            <a:extLst>
              <a:ext uri="{28A0092B-C50C-407E-A947-70E740481C1C}">
                <a14:useLocalDpi xmlns:a14="http://schemas.microsoft.com/office/drawing/2010/main" val="0"/>
              </a:ext>
            </a:extLst>
          </a:blip>
          <a:srcRect t="855" r="38730"/>
          <a:stretch/>
        </p:blipFill>
        <p:spPr bwMode="auto">
          <a:xfrm>
            <a:off x="0" y="-10887"/>
            <a:ext cx="12192000" cy="6875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685139" y="6444933"/>
            <a:ext cx="478631" cy="369332"/>
          </a:xfrm>
          <a:prstGeom prst="rect">
            <a:avLst/>
          </a:prstGeom>
          <a:noFill/>
        </p:spPr>
        <p:txBody>
          <a:bodyPr wrap="square" rtlCol="0">
            <a:spAutoFit/>
          </a:bodyPr>
          <a:lstStyle/>
          <a:p>
            <a:r>
              <a:rPr lang="en-US" dirty="0">
                <a:solidFill>
                  <a:schemeClr val="bg1"/>
                </a:solidFill>
              </a:rPr>
              <a:t>(3)</a:t>
            </a:r>
          </a:p>
        </p:txBody>
      </p:sp>
      <p:sp>
        <p:nvSpPr>
          <p:cNvPr id="5" name="TextBox 4"/>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rPr>
              <a:t>Leah</a:t>
            </a:r>
            <a:endParaRPr lang="en-US" sz="6000" dirty="0">
              <a:solidFill>
                <a:schemeClr val="bg1"/>
              </a:solidFill>
              <a:latin typeface="AR JULIAN" panose="02000000000000000000" pitchFamily="2" charset="0"/>
              <a:cs typeface="Aparajita" panose="020B0604020202020204" pitchFamily="34" charset="0"/>
            </a:endParaRPr>
          </a:p>
        </p:txBody>
      </p:sp>
      <p:sp>
        <p:nvSpPr>
          <p:cNvPr id="26" name="Rectangle 25"/>
          <p:cNvSpPr/>
          <p:nvPr/>
        </p:nvSpPr>
        <p:spPr>
          <a:xfrm>
            <a:off x="185341" y="997288"/>
            <a:ext cx="9109756" cy="5078313"/>
          </a:xfrm>
          <a:prstGeom prst="rect">
            <a:avLst/>
          </a:prstGeom>
        </p:spPr>
        <p:txBody>
          <a:bodyPr wrap="square">
            <a:spAutoFit/>
          </a:bodyPr>
          <a:lstStyle/>
          <a:p>
            <a:r>
              <a:rPr lang="en-US" b="0" i="0" dirty="0">
                <a:solidFill>
                  <a:schemeClr val="bg1"/>
                </a:solidFill>
                <a:effectLst/>
                <a:latin typeface="Calibri" panose="020F0502020204030204" pitchFamily="34" charset="0"/>
              </a:rPr>
              <a:t>She was the oldest daughter of Laban, and the granddaughter of </a:t>
            </a:r>
            <a:r>
              <a:rPr lang="en-US" b="0" i="0" dirty="0" err="1">
                <a:solidFill>
                  <a:schemeClr val="bg1"/>
                </a:solidFill>
                <a:effectLst/>
                <a:latin typeface="Calibri" panose="020F0502020204030204" pitchFamily="34" charset="0"/>
              </a:rPr>
              <a:t>Bethuel</a:t>
            </a:r>
            <a:r>
              <a:rPr lang="en-US" b="0" i="0" dirty="0">
                <a:solidFill>
                  <a:schemeClr val="bg1"/>
                </a:solidFill>
                <a:effectLst/>
                <a:latin typeface="Calibri" panose="020F0502020204030204" pitchFamily="34" charset="0"/>
              </a:rPr>
              <a:t>, great granddaughter of </a:t>
            </a:r>
            <a:r>
              <a:rPr lang="en-US" b="0" i="0" dirty="0" err="1">
                <a:solidFill>
                  <a:schemeClr val="bg1"/>
                </a:solidFill>
                <a:effectLst/>
                <a:latin typeface="Calibri" panose="020F0502020204030204" pitchFamily="34" charset="0"/>
              </a:rPr>
              <a:t>Nahor</a:t>
            </a:r>
            <a:r>
              <a:rPr lang="en-US" b="0" i="0" dirty="0">
                <a:solidFill>
                  <a:schemeClr val="bg1"/>
                </a:solidFill>
                <a:effectLst/>
                <a:latin typeface="Calibri" panose="020F0502020204030204" pitchFamily="34" charset="0"/>
              </a:rPr>
              <a:t>, who was brother to Abraham</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Her name means “weary”</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After Jacob served 7 years for the hand of her younger sister, Rachel, Laban veiled Leah on the wedding night and deceived Jacob into marrying her</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Jacob agreed to serve Laban 7 more years for Rachel’s hand in marriage</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During this time Leah bore unto Jacob six sons: Reuben, Simeon, Levi, Judah, and later Issachar, Zebulon</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She also bore a daughter, </a:t>
            </a:r>
            <a:r>
              <a:rPr lang="en-US" dirty="0" err="1">
                <a:solidFill>
                  <a:schemeClr val="bg1"/>
                </a:solidFill>
                <a:latin typeface="Calibri" panose="020F0502020204030204" pitchFamily="34" charset="0"/>
              </a:rPr>
              <a:t>Dianah</a:t>
            </a:r>
            <a:endParaRPr lang="en-US" dirty="0">
              <a:solidFill>
                <a:schemeClr val="bg1"/>
              </a:solidFill>
              <a:latin typeface="Calibri" panose="020F0502020204030204" pitchFamily="34" charset="0"/>
            </a:endParaRP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Leah was buried in the cave of </a:t>
            </a:r>
            <a:r>
              <a:rPr lang="en-US" dirty="0" err="1">
                <a:solidFill>
                  <a:schemeClr val="bg1"/>
                </a:solidFill>
                <a:latin typeface="Calibri" panose="020F0502020204030204" pitchFamily="34" charset="0"/>
              </a:rPr>
              <a:t>Machpelah</a:t>
            </a:r>
            <a:r>
              <a:rPr lang="en-US" dirty="0">
                <a:solidFill>
                  <a:schemeClr val="bg1"/>
                </a:solidFill>
                <a:latin typeface="Calibri" panose="020F0502020204030204" pitchFamily="34" charset="0"/>
              </a:rPr>
              <a:t>, the resting place of </a:t>
            </a:r>
            <a:r>
              <a:rPr lang="en-US" dirty="0" err="1">
                <a:solidFill>
                  <a:schemeClr val="bg1"/>
                </a:solidFill>
                <a:latin typeface="Calibri" panose="020F0502020204030204" pitchFamily="34" charset="0"/>
              </a:rPr>
              <a:t>Abrahm</a:t>
            </a:r>
            <a:r>
              <a:rPr lang="en-US" dirty="0">
                <a:solidFill>
                  <a:schemeClr val="bg1"/>
                </a:solidFill>
                <a:latin typeface="Calibri" panose="020F0502020204030204" pitchFamily="34" charset="0"/>
              </a:rPr>
              <a:t>, Sarah, Isaac, and Rebekah</a:t>
            </a:r>
          </a:p>
          <a:p>
            <a:endParaRPr lang="en-US" dirty="0">
              <a:solidFill>
                <a:schemeClr val="bg1"/>
              </a:solidFill>
              <a:latin typeface="Calibri" panose="020F0502020204030204" pitchFamily="34" charset="0"/>
            </a:endParaRPr>
          </a:p>
        </p:txBody>
      </p:sp>
      <p:grpSp>
        <p:nvGrpSpPr>
          <p:cNvPr id="32" name="Group 31"/>
          <p:cNvGrpSpPr/>
          <p:nvPr/>
        </p:nvGrpSpPr>
        <p:grpSpPr>
          <a:xfrm>
            <a:off x="9451888" y="1910385"/>
            <a:ext cx="2076460" cy="3639825"/>
            <a:chOff x="5334000" y="1846574"/>
            <a:chExt cx="2076460" cy="3639825"/>
          </a:xfrm>
        </p:grpSpPr>
        <p:grpSp>
          <p:nvGrpSpPr>
            <p:cNvPr id="33" name="Group 32"/>
            <p:cNvGrpSpPr/>
            <p:nvPr/>
          </p:nvGrpSpPr>
          <p:grpSpPr>
            <a:xfrm>
              <a:off x="5719377" y="4498902"/>
              <a:ext cx="1324817" cy="987497"/>
              <a:chOff x="5719377" y="4498902"/>
              <a:chExt cx="1324817" cy="987497"/>
            </a:xfrm>
          </p:grpSpPr>
          <p:sp>
            <p:nvSpPr>
              <p:cNvPr id="63" name="Oval 62"/>
              <p:cNvSpPr/>
              <p:nvPr/>
            </p:nvSpPr>
            <p:spPr>
              <a:xfrm rot="2500661">
                <a:off x="5885883" y="4816778"/>
                <a:ext cx="443483" cy="669621"/>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19779230">
                <a:off x="6461938" y="4816287"/>
                <a:ext cx="443483" cy="669621"/>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rot="19779230">
                <a:off x="6370757" y="4614491"/>
                <a:ext cx="443483" cy="6991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rot="2542647">
                <a:off x="5957939" y="4658922"/>
                <a:ext cx="443483" cy="6991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p:cNvSpPr/>
              <p:nvPr/>
            </p:nvSpPr>
            <p:spPr>
              <a:xfrm>
                <a:off x="5719377" y="4498902"/>
                <a:ext cx="1324817" cy="499426"/>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Block Arc 67"/>
              <p:cNvSpPr/>
              <p:nvPr/>
            </p:nvSpPr>
            <p:spPr>
              <a:xfrm>
                <a:off x="5881940" y="5048271"/>
                <a:ext cx="492759" cy="14982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Block Arc 68"/>
              <p:cNvSpPr/>
              <p:nvPr/>
            </p:nvSpPr>
            <p:spPr>
              <a:xfrm rot="21278537">
                <a:off x="6429799" y="5021317"/>
                <a:ext cx="492759" cy="14982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4" name="Oval 33"/>
            <p:cNvSpPr/>
            <p:nvPr/>
          </p:nvSpPr>
          <p:spPr>
            <a:xfrm rot="2542647">
              <a:off x="5334000" y="3643751"/>
              <a:ext cx="343084" cy="56162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19057353" flipH="1">
              <a:off x="7009382" y="3643751"/>
              <a:ext cx="343084" cy="56162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rot="2292215" flipH="1">
              <a:off x="5616890" y="3104582"/>
              <a:ext cx="462731" cy="799082"/>
            </a:xfrm>
            <a:prstGeom prst="round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rot="19307785">
              <a:off x="6651684" y="3104583"/>
              <a:ext cx="462731" cy="799082"/>
            </a:xfrm>
            <a:prstGeom prst="round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57"/>
            <p:cNvSpPr/>
            <p:nvPr/>
          </p:nvSpPr>
          <p:spPr>
            <a:xfrm>
              <a:off x="5767575" y="3194959"/>
              <a:ext cx="1231897" cy="1599678"/>
            </a:xfrm>
            <a:prstGeom prst="trapezoid">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58"/>
            <p:cNvSpPr/>
            <p:nvPr/>
          </p:nvSpPr>
          <p:spPr>
            <a:xfrm>
              <a:off x="6309610" y="3194959"/>
              <a:ext cx="66208" cy="1599678"/>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59"/>
            <p:cNvSpPr/>
            <p:nvPr/>
          </p:nvSpPr>
          <p:spPr>
            <a:xfrm rot="19307785">
              <a:off x="6877697" y="3717127"/>
              <a:ext cx="532763" cy="238827"/>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60"/>
            <p:cNvSpPr/>
            <p:nvPr/>
          </p:nvSpPr>
          <p:spPr>
            <a:xfrm rot="2292215" flipH="1">
              <a:off x="5339905" y="3685955"/>
              <a:ext cx="532763" cy="238827"/>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Manual Input 61"/>
            <p:cNvSpPr/>
            <p:nvPr/>
          </p:nvSpPr>
          <p:spPr>
            <a:xfrm rot="20381299">
              <a:off x="6332300" y="3050567"/>
              <a:ext cx="597474" cy="148635"/>
            </a:xfrm>
            <a:prstGeom prst="flowChartManualInpu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Manual Input 42"/>
            <p:cNvSpPr/>
            <p:nvPr/>
          </p:nvSpPr>
          <p:spPr>
            <a:xfrm rot="1218701" flipH="1">
              <a:off x="5789121" y="3052818"/>
              <a:ext cx="609479" cy="144131"/>
            </a:xfrm>
            <a:prstGeom prst="flowChartManualInpu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825677" y="1927805"/>
              <a:ext cx="1034794" cy="124856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Wave 44"/>
            <p:cNvSpPr/>
            <p:nvPr/>
          </p:nvSpPr>
          <p:spPr>
            <a:xfrm rot="16858595">
              <a:off x="5346042" y="2503879"/>
              <a:ext cx="948909" cy="682627"/>
            </a:xfrm>
            <a:prstGeom prst="wav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Wave 45"/>
            <p:cNvSpPr/>
            <p:nvPr/>
          </p:nvSpPr>
          <p:spPr>
            <a:xfrm rot="4166995">
              <a:off x="6342298" y="2452808"/>
              <a:ext cx="948909" cy="682627"/>
            </a:xfrm>
            <a:prstGeom prst="wav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Wave 70"/>
            <p:cNvSpPr/>
            <p:nvPr/>
          </p:nvSpPr>
          <p:spPr>
            <a:xfrm rot="3710616">
              <a:off x="6291459" y="2497579"/>
              <a:ext cx="1416055" cy="547897"/>
            </a:xfrm>
            <a:prstGeom prst="wav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Wave 47"/>
            <p:cNvSpPr/>
            <p:nvPr/>
          </p:nvSpPr>
          <p:spPr>
            <a:xfrm>
              <a:off x="5750058" y="1966648"/>
              <a:ext cx="948909" cy="682627"/>
            </a:xfrm>
            <a:prstGeom prst="wav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Wave 48"/>
            <p:cNvSpPr/>
            <p:nvPr/>
          </p:nvSpPr>
          <p:spPr>
            <a:xfrm rot="17172890">
              <a:off x="5033444" y="2366130"/>
              <a:ext cx="1476656" cy="682627"/>
            </a:xfrm>
            <a:prstGeom prst="wav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5635560" y="1846574"/>
              <a:ext cx="1379725" cy="612399"/>
              <a:chOff x="5635560" y="1846574"/>
              <a:chExt cx="1379725" cy="612399"/>
            </a:xfrm>
          </p:grpSpPr>
          <p:sp>
            <p:nvSpPr>
              <p:cNvPr id="60" name="Flowchart: Delay 71"/>
              <p:cNvSpPr/>
              <p:nvPr/>
            </p:nvSpPr>
            <p:spPr>
              <a:xfrm rot="16200000">
                <a:off x="6172910" y="1309224"/>
                <a:ext cx="305026" cy="1379725"/>
              </a:xfrm>
              <a:prstGeom prst="flowChartDelay">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72"/>
              <p:cNvSpPr/>
              <p:nvPr/>
            </p:nvSpPr>
            <p:spPr>
              <a:xfrm>
                <a:off x="5635560" y="2101658"/>
                <a:ext cx="1377338" cy="357315"/>
              </a:xfrm>
              <a:prstGeom prst="ellips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73"/>
              <p:cNvSpPr/>
              <p:nvPr/>
            </p:nvSpPr>
            <p:spPr>
              <a:xfrm>
                <a:off x="5635560" y="2101658"/>
                <a:ext cx="1379725" cy="149828"/>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5633173" y="2130755"/>
              <a:ext cx="1387646" cy="84318"/>
              <a:chOff x="4050103" y="1029922"/>
              <a:chExt cx="1585457" cy="309789"/>
            </a:xfrm>
          </p:grpSpPr>
          <p:sp>
            <p:nvSpPr>
              <p:cNvPr id="58" name="Rounded Rectangle 57"/>
              <p:cNvSpPr/>
              <p:nvPr/>
            </p:nvSpPr>
            <p:spPr>
              <a:xfrm>
                <a:off x="4050103" y="1029922"/>
                <a:ext cx="1585457" cy="30978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4" descr="http://cdn.shopify.com/s/files/1/0094/1122/products/1012L-Lg-Simple-Scroll-X_grande.png?v=142739422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0000" r="96" b="40667"/>
              <a:stretch/>
            </p:blipFill>
            <p:spPr bwMode="auto">
              <a:xfrm>
                <a:off x="4076229" y="1029922"/>
                <a:ext cx="1518466" cy="2938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p:cNvGrpSpPr/>
            <p:nvPr/>
          </p:nvGrpSpPr>
          <p:grpSpPr>
            <a:xfrm rot="2287481">
              <a:off x="5337731" y="3748398"/>
              <a:ext cx="535335" cy="117511"/>
              <a:chOff x="4050103" y="1029922"/>
              <a:chExt cx="1585457" cy="309789"/>
            </a:xfrm>
          </p:grpSpPr>
          <p:sp>
            <p:nvSpPr>
              <p:cNvPr id="56" name="Rounded Rectangle 55"/>
              <p:cNvSpPr/>
              <p:nvPr/>
            </p:nvSpPr>
            <p:spPr>
              <a:xfrm>
                <a:off x="4050103" y="1029922"/>
                <a:ext cx="1585457" cy="30978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4" descr="http://cdn.shopify.com/s/files/1/0094/1122/products/1012L-Lg-Simple-Scroll-X_grande.png?v=142739422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000" r="96" b="40667"/>
              <a:stretch/>
            </p:blipFill>
            <p:spPr bwMode="auto">
              <a:xfrm>
                <a:off x="4076229" y="1029922"/>
                <a:ext cx="1518466" cy="2938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p:cNvGrpSpPr/>
            <p:nvPr/>
          </p:nvGrpSpPr>
          <p:grpSpPr>
            <a:xfrm rot="19273707">
              <a:off x="6874794" y="3770169"/>
              <a:ext cx="535335" cy="117511"/>
              <a:chOff x="4050103" y="1029922"/>
              <a:chExt cx="1585457" cy="309789"/>
            </a:xfrm>
          </p:grpSpPr>
          <p:sp>
            <p:nvSpPr>
              <p:cNvPr id="54" name="Rounded Rectangle 53"/>
              <p:cNvSpPr/>
              <p:nvPr/>
            </p:nvSpPr>
            <p:spPr>
              <a:xfrm>
                <a:off x="4050103" y="1029922"/>
                <a:ext cx="1585457" cy="30978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4" descr="http://cdn.shopify.com/s/files/1/0094/1122/products/1012L-Lg-Simple-Scroll-X_grande.png?v=142739422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000" r="96" b="40667"/>
              <a:stretch/>
            </p:blipFill>
            <p:spPr bwMode="auto">
              <a:xfrm>
                <a:off x="4076229" y="1029922"/>
                <a:ext cx="1518466" cy="29385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6662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animEffect transition="in" filter="wipe(down)">
                                      <p:cBhvr>
                                        <p:cTn id="9" dur="580">
                                          <p:stCondLst>
                                            <p:cond delay="0"/>
                                          </p:stCondLst>
                                        </p:cTn>
                                        <p:tgtEl>
                                          <p:spTgt spid="32"/>
                                        </p:tgtEl>
                                      </p:cBhvr>
                                    </p:animEffect>
                                    <p:anim calcmode="lin" valueType="num">
                                      <p:cBhvr>
                                        <p:cTn id="10"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5" dur="26">
                                          <p:stCondLst>
                                            <p:cond delay="650"/>
                                          </p:stCondLst>
                                        </p:cTn>
                                        <p:tgtEl>
                                          <p:spTgt spid="32"/>
                                        </p:tgtEl>
                                      </p:cBhvr>
                                      <p:to x="100000" y="60000"/>
                                    </p:animScale>
                                    <p:animScale>
                                      <p:cBhvr>
                                        <p:cTn id="16" dur="166" decel="50000">
                                          <p:stCondLst>
                                            <p:cond delay="676"/>
                                          </p:stCondLst>
                                        </p:cTn>
                                        <p:tgtEl>
                                          <p:spTgt spid="32"/>
                                        </p:tgtEl>
                                      </p:cBhvr>
                                      <p:to x="100000" y="100000"/>
                                    </p:animScale>
                                    <p:animScale>
                                      <p:cBhvr>
                                        <p:cTn id="17" dur="26">
                                          <p:stCondLst>
                                            <p:cond delay="1312"/>
                                          </p:stCondLst>
                                        </p:cTn>
                                        <p:tgtEl>
                                          <p:spTgt spid="32"/>
                                        </p:tgtEl>
                                      </p:cBhvr>
                                      <p:to x="100000" y="80000"/>
                                    </p:animScale>
                                    <p:animScale>
                                      <p:cBhvr>
                                        <p:cTn id="18" dur="166" decel="50000">
                                          <p:stCondLst>
                                            <p:cond delay="1338"/>
                                          </p:stCondLst>
                                        </p:cTn>
                                        <p:tgtEl>
                                          <p:spTgt spid="32"/>
                                        </p:tgtEl>
                                      </p:cBhvr>
                                      <p:to x="100000" y="100000"/>
                                    </p:animScale>
                                    <p:animScale>
                                      <p:cBhvr>
                                        <p:cTn id="19" dur="26">
                                          <p:stCondLst>
                                            <p:cond delay="1642"/>
                                          </p:stCondLst>
                                        </p:cTn>
                                        <p:tgtEl>
                                          <p:spTgt spid="32"/>
                                        </p:tgtEl>
                                      </p:cBhvr>
                                      <p:to x="100000" y="90000"/>
                                    </p:animScale>
                                    <p:animScale>
                                      <p:cBhvr>
                                        <p:cTn id="20" dur="166" decel="50000">
                                          <p:stCondLst>
                                            <p:cond delay="1668"/>
                                          </p:stCondLst>
                                        </p:cTn>
                                        <p:tgtEl>
                                          <p:spTgt spid="32"/>
                                        </p:tgtEl>
                                      </p:cBhvr>
                                      <p:to x="100000" y="100000"/>
                                    </p:animScale>
                                    <p:animScale>
                                      <p:cBhvr>
                                        <p:cTn id="21" dur="26">
                                          <p:stCondLst>
                                            <p:cond delay="1808"/>
                                          </p:stCondLst>
                                        </p:cTn>
                                        <p:tgtEl>
                                          <p:spTgt spid="32"/>
                                        </p:tgtEl>
                                      </p:cBhvr>
                                      <p:to x="100000" y="95000"/>
                                    </p:animScale>
                                    <p:animScale>
                                      <p:cBhvr>
                                        <p:cTn id="22" dur="166" decel="50000">
                                          <p:stCondLst>
                                            <p:cond delay="1834"/>
                                          </p:stCondLst>
                                        </p:cTn>
                                        <p:tgtEl>
                                          <p:spTgt spid="3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ickcicciarelli.com/images/kelly-green-canvas-fabric-texture3.jpg"/>
          <p:cNvPicPr>
            <a:picLocks noChangeAspect="1" noChangeArrowheads="1"/>
          </p:cNvPicPr>
          <p:nvPr/>
        </p:nvPicPr>
        <p:blipFill rotWithShape="1">
          <a:blip r:embed="rId2">
            <a:extLst>
              <a:ext uri="{28A0092B-C50C-407E-A947-70E740481C1C}">
                <a14:useLocalDpi xmlns:a14="http://schemas.microsoft.com/office/drawing/2010/main" val="0"/>
              </a:ext>
            </a:extLst>
          </a:blip>
          <a:srcRect t="855" r="38730"/>
          <a:stretch/>
        </p:blipFill>
        <p:spPr bwMode="auto">
          <a:xfrm>
            <a:off x="0" y="-10887"/>
            <a:ext cx="12192000" cy="6875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6488668"/>
            <a:ext cx="2340429" cy="369332"/>
          </a:xfrm>
          <a:prstGeom prst="rect">
            <a:avLst/>
          </a:prstGeom>
          <a:noFill/>
        </p:spPr>
        <p:txBody>
          <a:bodyPr wrap="square" rtlCol="0">
            <a:spAutoFit/>
          </a:bodyPr>
          <a:lstStyle/>
          <a:p>
            <a:r>
              <a:rPr lang="en-US" dirty="0">
                <a:solidFill>
                  <a:schemeClr val="bg1"/>
                </a:solidFill>
              </a:rPr>
              <a:t>Genesis 29:21-29</a:t>
            </a:r>
          </a:p>
        </p:txBody>
      </p:sp>
      <p:sp>
        <p:nvSpPr>
          <p:cNvPr id="5" name="TextBox 4"/>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rPr>
              <a:t>Love and Commitment</a:t>
            </a:r>
            <a:endParaRPr lang="en-US" sz="6000" dirty="0">
              <a:solidFill>
                <a:schemeClr val="bg1"/>
              </a:solidFill>
              <a:latin typeface="AR JULIAN" panose="02000000000000000000" pitchFamily="2" charset="0"/>
              <a:cs typeface="Aparajita" panose="020B0604020202020204" pitchFamily="34" charset="0"/>
            </a:endParaRPr>
          </a:p>
        </p:txBody>
      </p:sp>
      <p:sp>
        <p:nvSpPr>
          <p:cNvPr id="26" name="Rectangle 25"/>
          <p:cNvSpPr/>
          <p:nvPr/>
        </p:nvSpPr>
        <p:spPr>
          <a:xfrm>
            <a:off x="3288964" y="1177369"/>
            <a:ext cx="5614072" cy="954107"/>
          </a:xfrm>
          <a:prstGeom prst="rect">
            <a:avLst/>
          </a:prstGeom>
        </p:spPr>
        <p:txBody>
          <a:bodyPr wrap="square">
            <a:spAutoFit/>
          </a:bodyPr>
          <a:lstStyle/>
          <a:p>
            <a:pPr algn="ctr"/>
            <a:r>
              <a:rPr lang="en-US" sz="2800" dirty="0">
                <a:solidFill>
                  <a:schemeClr val="bg1"/>
                </a:solidFill>
                <a:latin typeface="Calibri" panose="020F0502020204030204" pitchFamily="34" charset="0"/>
              </a:rPr>
              <a:t>What was Jacob willing to do so he could marry Rachel?</a:t>
            </a:r>
          </a:p>
        </p:txBody>
      </p:sp>
      <p:grpSp>
        <p:nvGrpSpPr>
          <p:cNvPr id="136" name="Group 135"/>
          <p:cNvGrpSpPr/>
          <p:nvPr/>
        </p:nvGrpSpPr>
        <p:grpSpPr>
          <a:xfrm>
            <a:off x="9836518" y="2255362"/>
            <a:ext cx="1818866" cy="3563841"/>
            <a:chOff x="3409804" y="394080"/>
            <a:chExt cx="1717537" cy="3762975"/>
          </a:xfrm>
        </p:grpSpPr>
        <p:grpSp>
          <p:nvGrpSpPr>
            <p:cNvPr id="137" name="Group 136"/>
            <p:cNvGrpSpPr/>
            <p:nvPr/>
          </p:nvGrpSpPr>
          <p:grpSpPr>
            <a:xfrm>
              <a:off x="3770012" y="3241737"/>
              <a:ext cx="981992" cy="915318"/>
              <a:chOff x="3770012" y="3241737"/>
              <a:chExt cx="981992" cy="915318"/>
            </a:xfrm>
          </p:grpSpPr>
          <p:sp>
            <p:nvSpPr>
              <p:cNvPr id="156" name="Oval 155"/>
              <p:cNvSpPr/>
              <p:nvPr/>
            </p:nvSpPr>
            <p:spPr>
              <a:xfrm rot="2500661">
                <a:off x="3773733" y="3454095"/>
                <a:ext cx="418497" cy="70296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rot="19779230">
                <a:off x="4317334" y="3453580"/>
                <a:ext cx="418497" cy="70296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rot="19779230">
                <a:off x="4231291" y="3241737"/>
                <a:ext cx="418497" cy="7340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rot="2542647">
                <a:off x="3841730" y="3288381"/>
                <a:ext cx="418497" cy="7340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Block Arc 159"/>
              <p:cNvSpPr/>
              <p:nvPr/>
            </p:nvSpPr>
            <p:spPr>
              <a:xfrm>
                <a:off x="3770012" y="3697113"/>
                <a:ext cx="464998" cy="15728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Block Arc 160"/>
              <p:cNvSpPr/>
              <p:nvPr/>
            </p:nvSpPr>
            <p:spPr>
              <a:xfrm rot="21278537">
                <a:off x="4287006" y="3668818"/>
                <a:ext cx="464998" cy="15728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8" name="Trapezoid 137"/>
            <p:cNvSpPr/>
            <p:nvPr/>
          </p:nvSpPr>
          <p:spPr>
            <a:xfrm>
              <a:off x="3566214" y="3167116"/>
              <a:ext cx="1361052" cy="524291"/>
            </a:xfrm>
            <a:prstGeom prst="trapezoid">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203"/>
            <p:cNvSpPr/>
            <p:nvPr/>
          </p:nvSpPr>
          <p:spPr>
            <a:xfrm rot="362096">
              <a:off x="3409804" y="2343783"/>
              <a:ext cx="264584" cy="58958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204"/>
            <p:cNvSpPr/>
            <p:nvPr/>
          </p:nvSpPr>
          <p:spPr>
            <a:xfrm rot="20638171" flipH="1">
              <a:off x="4830129" y="2264951"/>
              <a:ext cx="297212" cy="58958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rot="1554746" flipH="1">
              <a:off x="3514158" y="1564483"/>
              <a:ext cx="536537" cy="1185990"/>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rot="19580082">
              <a:off x="4452910" y="1667465"/>
              <a:ext cx="547251" cy="1052568"/>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apezoid 142"/>
            <p:cNvSpPr/>
            <p:nvPr/>
          </p:nvSpPr>
          <p:spPr>
            <a:xfrm>
              <a:off x="3662091" y="1751529"/>
              <a:ext cx="1162494" cy="1484837"/>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 t="8361" r="725" b="75565"/>
            <a:stretch/>
          </p:blipFill>
          <p:spPr bwMode="auto">
            <a:xfrm>
              <a:off x="3768942" y="2568807"/>
              <a:ext cx="950733" cy="189021"/>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 t="8361" r="725" b="75565"/>
            <a:stretch/>
          </p:blipFill>
          <p:spPr bwMode="auto">
            <a:xfrm rot="15475421">
              <a:off x="3582713" y="2102481"/>
              <a:ext cx="950733" cy="189021"/>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 t="8361" r="725" b="75565"/>
            <a:stretch/>
          </p:blipFill>
          <p:spPr bwMode="auto">
            <a:xfrm rot="17105770">
              <a:off x="3900578" y="2089418"/>
              <a:ext cx="950733" cy="189021"/>
            </a:xfrm>
            <a:prstGeom prst="rect">
              <a:avLst/>
            </a:prstGeom>
            <a:noFill/>
            <a:extLst>
              <a:ext uri="{909E8E84-426E-40DD-AFC4-6F175D3DCCD1}">
                <a14:hiddenFill xmlns:a14="http://schemas.microsoft.com/office/drawing/2010/main">
                  <a:solidFill>
                    <a:srgbClr val="FFFFFF"/>
                  </a:solidFill>
                </a14:hiddenFill>
              </a:ext>
            </a:extLst>
          </p:spPr>
        </p:pic>
        <p:grpSp>
          <p:nvGrpSpPr>
            <p:cNvPr id="147" name="Group 146"/>
            <p:cNvGrpSpPr/>
            <p:nvPr/>
          </p:nvGrpSpPr>
          <p:grpSpPr>
            <a:xfrm>
              <a:off x="3559233" y="394080"/>
              <a:ext cx="1356166" cy="2252449"/>
              <a:chOff x="3559233" y="394080"/>
              <a:chExt cx="1356166" cy="2252449"/>
            </a:xfrm>
          </p:grpSpPr>
          <p:sp>
            <p:nvSpPr>
              <p:cNvPr id="150" name="Oval 149"/>
              <p:cNvSpPr/>
              <p:nvPr/>
            </p:nvSpPr>
            <p:spPr>
              <a:xfrm>
                <a:off x="3717941" y="498938"/>
                <a:ext cx="976495" cy="131072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Cloud 220"/>
              <p:cNvSpPr/>
              <p:nvPr/>
            </p:nvSpPr>
            <p:spPr>
              <a:xfrm>
                <a:off x="3712770" y="394080"/>
                <a:ext cx="1021836" cy="849704"/>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loud 221"/>
              <p:cNvSpPr/>
              <p:nvPr/>
            </p:nvSpPr>
            <p:spPr>
              <a:xfrm rot="16448485">
                <a:off x="2837894" y="1523177"/>
                <a:ext cx="1872078" cy="374625"/>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Cloud 152"/>
              <p:cNvSpPr/>
              <p:nvPr/>
            </p:nvSpPr>
            <p:spPr>
              <a:xfrm rot="16448485">
                <a:off x="3730662" y="1451898"/>
                <a:ext cx="1847687" cy="387966"/>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rot="309110">
                <a:off x="3559233" y="812737"/>
                <a:ext cx="255326" cy="1382556"/>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rot="20983275">
                <a:off x="4667992" y="681543"/>
                <a:ext cx="247407" cy="1591427"/>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8" name="Trapezoid 147"/>
            <p:cNvSpPr/>
            <p:nvPr/>
          </p:nvSpPr>
          <p:spPr>
            <a:xfrm>
              <a:off x="3531942" y="656226"/>
              <a:ext cx="1394992" cy="262146"/>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9"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 t="8361" r="725" b="75565"/>
            <a:stretch/>
          </p:blipFill>
          <p:spPr bwMode="auto">
            <a:xfrm>
              <a:off x="3592981" y="699138"/>
              <a:ext cx="1290784" cy="1629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576239" y="1939121"/>
            <a:ext cx="1650816" cy="4113088"/>
            <a:chOff x="1133802" y="686440"/>
            <a:chExt cx="1650816" cy="4113088"/>
          </a:xfrm>
        </p:grpSpPr>
        <p:sp>
          <p:nvSpPr>
            <p:cNvPr id="13" name="Oval 12"/>
            <p:cNvSpPr/>
            <p:nvPr/>
          </p:nvSpPr>
          <p:spPr>
            <a:xfrm rot="1928098" flipH="1">
              <a:off x="1133802" y="2699976"/>
              <a:ext cx="395007" cy="7167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p:cNvSpPr/>
            <p:nvPr/>
          </p:nvSpPr>
          <p:spPr>
            <a:xfrm rot="19517134" flipH="1">
              <a:off x="2391263" y="2638994"/>
              <a:ext cx="393355" cy="7167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p:cNvSpPr/>
            <p:nvPr/>
          </p:nvSpPr>
          <p:spPr>
            <a:xfrm rot="2247591" flipH="1">
              <a:off x="1546118" y="4082782"/>
              <a:ext cx="324570" cy="7167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p:cNvSpPr/>
            <p:nvPr/>
          </p:nvSpPr>
          <p:spPr>
            <a:xfrm rot="18952234" flipH="1">
              <a:off x="1920807" y="4068604"/>
              <a:ext cx="323017" cy="7167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Trapezoid 16"/>
            <p:cNvSpPr/>
            <p:nvPr/>
          </p:nvSpPr>
          <p:spPr>
            <a:xfrm rot="1430708" flipH="1">
              <a:off x="1215111" y="1936945"/>
              <a:ext cx="693167" cy="1278481"/>
            </a:xfrm>
            <a:prstGeom prst="trapezoid">
              <a:avLst/>
            </a:prstGeom>
            <a:solidFill>
              <a:srgbClr val="DB8D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rapezoid 17"/>
            <p:cNvSpPr/>
            <p:nvPr/>
          </p:nvSpPr>
          <p:spPr>
            <a:xfrm rot="19809709" flipH="1">
              <a:off x="1971687" y="1895055"/>
              <a:ext cx="693167" cy="1278481"/>
            </a:xfrm>
            <a:prstGeom prst="trapezoid">
              <a:avLst/>
            </a:prstGeom>
            <a:solidFill>
              <a:srgbClr val="DB8D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Trapezoid 18"/>
            <p:cNvSpPr/>
            <p:nvPr/>
          </p:nvSpPr>
          <p:spPr>
            <a:xfrm flipH="1">
              <a:off x="1426839" y="2101467"/>
              <a:ext cx="1034098" cy="2335951"/>
            </a:xfrm>
            <a:prstGeom prst="trapezoid">
              <a:avLst/>
            </a:prstGeom>
            <a:solidFill>
              <a:srgbClr val="DB8D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0" name="Group 19"/>
            <p:cNvGrpSpPr/>
            <p:nvPr/>
          </p:nvGrpSpPr>
          <p:grpSpPr>
            <a:xfrm rot="576583">
              <a:off x="1476405" y="3166501"/>
              <a:ext cx="148442" cy="1203961"/>
              <a:chOff x="4038599" y="3983576"/>
              <a:chExt cx="217257" cy="1331328"/>
            </a:xfrm>
          </p:grpSpPr>
          <p:sp>
            <p:nvSpPr>
              <p:cNvPr id="111" name="Pentagon 110"/>
              <p:cNvSpPr/>
              <p:nvPr/>
            </p:nvSpPr>
            <p:spPr>
              <a:xfrm rot="5400000">
                <a:off x="3481564" y="4540611"/>
                <a:ext cx="1331328" cy="217257"/>
              </a:xfrm>
              <a:prstGeom prst="homeP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p:cNvGrpSpPr/>
              <p:nvPr/>
            </p:nvGrpSpPr>
            <p:grpSpPr>
              <a:xfrm rot="5400000" flipV="1">
                <a:off x="3549760" y="4476730"/>
                <a:ext cx="1194934" cy="208625"/>
                <a:chOff x="3970020" y="4948646"/>
                <a:chExt cx="6939523" cy="1211581"/>
              </a:xfrm>
            </p:grpSpPr>
            <p:grpSp>
              <p:nvGrpSpPr>
                <p:cNvPr id="113" name="Group 112"/>
                <p:cNvGrpSpPr/>
                <p:nvPr/>
              </p:nvGrpSpPr>
              <p:grpSpPr>
                <a:xfrm>
                  <a:off x="3970020" y="4953000"/>
                  <a:ext cx="2080259" cy="1207227"/>
                  <a:chOff x="4551318" y="4950687"/>
                  <a:chExt cx="2080259" cy="1207227"/>
                </a:xfrm>
              </p:grpSpPr>
              <p:sp>
                <p:nvSpPr>
                  <p:cNvPr id="130" name="Rectangle 129"/>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Left-Right Arrow Callout 131"/>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32"/>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iamond 134"/>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Diamond 113"/>
                <p:cNvSpPr/>
                <p:nvPr/>
              </p:nvSpPr>
              <p:spPr>
                <a:xfrm>
                  <a:off x="6052456"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p:cNvGrpSpPr/>
                <p:nvPr/>
              </p:nvGrpSpPr>
              <p:grpSpPr>
                <a:xfrm>
                  <a:off x="6395357" y="4948646"/>
                  <a:ext cx="2080259" cy="1207227"/>
                  <a:chOff x="4551318" y="4950687"/>
                  <a:chExt cx="2080259" cy="1207227"/>
                </a:xfrm>
              </p:grpSpPr>
              <p:sp>
                <p:nvSpPr>
                  <p:cNvPr id="124" name="Rectangle 123"/>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Left-Right Arrow Callout 125"/>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Diamond 115"/>
                <p:cNvSpPr/>
                <p:nvPr/>
              </p:nvSpPr>
              <p:spPr>
                <a:xfrm>
                  <a:off x="8486383"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6"/>
                <p:cNvGrpSpPr/>
                <p:nvPr/>
              </p:nvGrpSpPr>
              <p:grpSpPr>
                <a:xfrm>
                  <a:off x="8829284" y="4948646"/>
                  <a:ext cx="2080259" cy="1207227"/>
                  <a:chOff x="4551318" y="4950687"/>
                  <a:chExt cx="2080259" cy="1207227"/>
                </a:xfrm>
              </p:grpSpPr>
              <p:sp>
                <p:nvSpPr>
                  <p:cNvPr id="118" name="Rectangle 117"/>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Left-Right Arrow Callout 119"/>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120"/>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Diamond 121"/>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iamond 122"/>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1" name="Group 20"/>
            <p:cNvGrpSpPr/>
            <p:nvPr/>
          </p:nvGrpSpPr>
          <p:grpSpPr>
            <a:xfrm rot="21023417" flipH="1">
              <a:off x="1680724" y="3197449"/>
              <a:ext cx="148442" cy="1203961"/>
              <a:chOff x="4038599" y="3983576"/>
              <a:chExt cx="217257" cy="1331328"/>
            </a:xfrm>
          </p:grpSpPr>
          <p:sp>
            <p:nvSpPr>
              <p:cNvPr id="86" name="Pentagon 85"/>
              <p:cNvSpPr/>
              <p:nvPr/>
            </p:nvSpPr>
            <p:spPr>
              <a:xfrm rot="5400000">
                <a:off x="3481564" y="4540611"/>
                <a:ext cx="1331328" cy="217257"/>
              </a:xfrm>
              <a:prstGeom prst="homeP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p:cNvGrpSpPr/>
              <p:nvPr/>
            </p:nvGrpSpPr>
            <p:grpSpPr>
              <a:xfrm rot="5400000" flipV="1">
                <a:off x="3549760" y="4476730"/>
                <a:ext cx="1194934" cy="208625"/>
                <a:chOff x="3970020" y="4948646"/>
                <a:chExt cx="6939523" cy="1211581"/>
              </a:xfrm>
            </p:grpSpPr>
            <p:grpSp>
              <p:nvGrpSpPr>
                <p:cNvPr id="88" name="Group 87"/>
                <p:cNvGrpSpPr/>
                <p:nvPr/>
              </p:nvGrpSpPr>
              <p:grpSpPr>
                <a:xfrm>
                  <a:off x="3970020" y="4953000"/>
                  <a:ext cx="2080259" cy="1207227"/>
                  <a:chOff x="4551318" y="4950687"/>
                  <a:chExt cx="2080259" cy="1207227"/>
                </a:xfrm>
              </p:grpSpPr>
              <p:sp>
                <p:nvSpPr>
                  <p:cNvPr id="105" name="Rectangle 104"/>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Left-Right Arrow Callout 106"/>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Diamond 88"/>
                <p:cNvSpPr/>
                <p:nvPr/>
              </p:nvSpPr>
              <p:spPr>
                <a:xfrm>
                  <a:off x="6052456"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p:cNvGrpSpPr/>
                <p:nvPr/>
              </p:nvGrpSpPr>
              <p:grpSpPr>
                <a:xfrm>
                  <a:off x="6395357" y="4948646"/>
                  <a:ext cx="2080259" cy="1207227"/>
                  <a:chOff x="4551318" y="4950687"/>
                  <a:chExt cx="2080259" cy="1207227"/>
                </a:xfrm>
              </p:grpSpPr>
              <p:sp>
                <p:nvSpPr>
                  <p:cNvPr id="99" name="Rectangle 98"/>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Left-Right Arrow Callout 100"/>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102"/>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iamond 103"/>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Diamond 90"/>
                <p:cNvSpPr/>
                <p:nvPr/>
              </p:nvSpPr>
              <p:spPr>
                <a:xfrm>
                  <a:off x="8486383"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p:cNvGrpSpPr/>
                <p:nvPr/>
              </p:nvGrpSpPr>
              <p:grpSpPr>
                <a:xfrm>
                  <a:off x="8829284" y="4948646"/>
                  <a:ext cx="2080259" cy="1207227"/>
                  <a:chOff x="4551318" y="4950687"/>
                  <a:chExt cx="2080259" cy="1207227"/>
                </a:xfrm>
              </p:grpSpPr>
              <p:sp>
                <p:nvSpPr>
                  <p:cNvPr id="93" name="Rectangle 92"/>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Left-Right Arrow Callout 94"/>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iamond 95"/>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2" name="Group 21"/>
            <p:cNvGrpSpPr/>
            <p:nvPr/>
          </p:nvGrpSpPr>
          <p:grpSpPr>
            <a:xfrm>
              <a:off x="1553983" y="3036996"/>
              <a:ext cx="779810" cy="220840"/>
              <a:chOff x="3431377" y="2577520"/>
              <a:chExt cx="2319927" cy="361305"/>
            </a:xfrm>
          </p:grpSpPr>
          <p:sp>
            <p:nvSpPr>
              <p:cNvPr id="61" name="Rounded Rectangle 60"/>
              <p:cNvSpPr/>
              <p:nvPr/>
            </p:nvSpPr>
            <p:spPr>
              <a:xfrm>
                <a:off x="3431377" y="2577520"/>
                <a:ext cx="2319927" cy="361305"/>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p:cNvGrpSpPr/>
              <p:nvPr/>
            </p:nvGrpSpPr>
            <p:grpSpPr>
              <a:xfrm>
                <a:off x="3657600" y="2599731"/>
                <a:ext cx="1892332" cy="330385"/>
                <a:chOff x="3970020" y="4948646"/>
                <a:chExt cx="6939523" cy="1211581"/>
              </a:xfrm>
            </p:grpSpPr>
            <p:grpSp>
              <p:nvGrpSpPr>
                <p:cNvPr id="63" name="Group 62"/>
                <p:cNvGrpSpPr/>
                <p:nvPr/>
              </p:nvGrpSpPr>
              <p:grpSpPr>
                <a:xfrm>
                  <a:off x="3970020" y="4953000"/>
                  <a:ext cx="2080259" cy="1207227"/>
                  <a:chOff x="4551318" y="4950687"/>
                  <a:chExt cx="2080259" cy="1207227"/>
                </a:xfrm>
              </p:grpSpPr>
              <p:sp>
                <p:nvSpPr>
                  <p:cNvPr id="80" name="Rectangle 79"/>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Left-Right Arrow Callout 81"/>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Diamond 63"/>
                <p:cNvSpPr/>
                <p:nvPr/>
              </p:nvSpPr>
              <p:spPr>
                <a:xfrm>
                  <a:off x="6052456"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6395357" y="4948646"/>
                  <a:ext cx="2080259" cy="1207227"/>
                  <a:chOff x="4551318" y="4950687"/>
                  <a:chExt cx="2080259" cy="1207227"/>
                </a:xfrm>
              </p:grpSpPr>
              <p:sp>
                <p:nvSpPr>
                  <p:cNvPr id="74" name="Rectangle 73"/>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Left-Right Arrow Callout 75"/>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Diamond 65"/>
                <p:cNvSpPr/>
                <p:nvPr/>
              </p:nvSpPr>
              <p:spPr>
                <a:xfrm>
                  <a:off x="8486383"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8829284" y="4948646"/>
                  <a:ext cx="2080259" cy="1207227"/>
                  <a:chOff x="4551318" y="4950687"/>
                  <a:chExt cx="2080259" cy="1207227"/>
                </a:xfrm>
              </p:grpSpPr>
              <p:sp>
                <p:nvSpPr>
                  <p:cNvPr id="68" name="Rectangle 67"/>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Left-Right Arrow Callout 69"/>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3" name="Isosceles Triangle 22"/>
            <p:cNvSpPr/>
            <p:nvPr/>
          </p:nvSpPr>
          <p:spPr>
            <a:xfrm rot="10800000">
              <a:off x="1756266" y="2010776"/>
              <a:ext cx="406144" cy="437632"/>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1238801" y="686440"/>
              <a:ext cx="1515213" cy="1532853"/>
              <a:chOff x="1238801" y="686440"/>
              <a:chExt cx="1515213" cy="1532853"/>
            </a:xfrm>
          </p:grpSpPr>
          <p:sp>
            <p:nvSpPr>
              <p:cNvPr id="27" name="Round Diagonal Corner Rectangle 26"/>
              <p:cNvSpPr/>
              <p:nvPr/>
            </p:nvSpPr>
            <p:spPr>
              <a:xfrm rot="3691160" flipH="1">
                <a:off x="2088645" y="1270630"/>
                <a:ext cx="712151" cy="618586"/>
              </a:xfrm>
              <a:prstGeom prst="round2DiagRect">
                <a:avLst>
                  <a:gd name="adj1" fmla="val 50000"/>
                  <a:gd name="adj2" fmla="val 0"/>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Round Diagonal Corner Rectangle 27"/>
              <p:cNvSpPr/>
              <p:nvPr/>
            </p:nvSpPr>
            <p:spPr>
              <a:xfrm rot="13069477" flipH="1">
                <a:off x="1238801" y="1302790"/>
                <a:ext cx="608934" cy="622102"/>
              </a:xfrm>
              <a:prstGeom prst="round2DiagRect">
                <a:avLst>
                  <a:gd name="adj1" fmla="val 50000"/>
                  <a:gd name="adj2" fmla="val 0"/>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Oval 28"/>
              <p:cNvSpPr/>
              <p:nvPr/>
            </p:nvSpPr>
            <p:spPr>
              <a:xfrm flipH="1">
                <a:off x="1475313" y="879776"/>
                <a:ext cx="985624" cy="133951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Round Diagonal Corner Rectangle 29"/>
              <p:cNvSpPr/>
              <p:nvPr/>
            </p:nvSpPr>
            <p:spPr>
              <a:xfrm rot="20363465" flipH="1">
                <a:off x="1966746" y="686440"/>
                <a:ext cx="564930" cy="739503"/>
              </a:xfrm>
              <a:prstGeom prst="round2DiagRect">
                <a:avLst>
                  <a:gd name="adj1" fmla="val 50000"/>
                  <a:gd name="adj2" fmla="val 0"/>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Round Diagonal Corner Rectangle 30"/>
              <p:cNvSpPr/>
              <p:nvPr/>
            </p:nvSpPr>
            <p:spPr>
              <a:xfrm rot="16523337" flipH="1">
                <a:off x="1390766" y="808506"/>
                <a:ext cx="640667" cy="651227"/>
              </a:xfrm>
              <a:prstGeom prst="round2DiagRect">
                <a:avLst>
                  <a:gd name="adj1" fmla="val 50000"/>
                  <a:gd name="adj2" fmla="val 0"/>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Oval 31"/>
              <p:cNvSpPr/>
              <p:nvPr/>
            </p:nvSpPr>
            <p:spPr>
              <a:xfrm flipH="1">
                <a:off x="1771000" y="786154"/>
                <a:ext cx="492812" cy="468111"/>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Oval 32"/>
              <p:cNvSpPr/>
              <p:nvPr/>
            </p:nvSpPr>
            <p:spPr>
              <a:xfrm rot="3657975" flipH="1">
                <a:off x="2233148" y="1103431"/>
                <a:ext cx="492812" cy="180896"/>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Oval 33"/>
              <p:cNvSpPr/>
              <p:nvPr/>
            </p:nvSpPr>
            <p:spPr>
              <a:xfrm rot="17249456" flipH="1">
                <a:off x="1184821" y="1234739"/>
                <a:ext cx="492812" cy="91802"/>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5" name="Group 34"/>
              <p:cNvGrpSpPr/>
              <p:nvPr/>
            </p:nvGrpSpPr>
            <p:grpSpPr>
              <a:xfrm>
                <a:off x="1361620" y="1073300"/>
                <a:ext cx="1251291" cy="220840"/>
                <a:chOff x="3431377" y="2577520"/>
                <a:chExt cx="2319927" cy="361305"/>
              </a:xfrm>
            </p:grpSpPr>
            <p:sp>
              <p:nvSpPr>
                <p:cNvPr id="36" name="Rounded Rectangle 35"/>
                <p:cNvSpPr/>
                <p:nvPr/>
              </p:nvSpPr>
              <p:spPr>
                <a:xfrm>
                  <a:off x="3431377" y="2577520"/>
                  <a:ext cx="2319927" cy="361305"/>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3657600" y="2599731"/>
                  <a:ext cx="1892332" cy="330385"/>
                  <a:chOff x="3970020" y="4948646"/>
                  <a:chExt cx="6939523" cy="1211581"/>
                </a:xfrm>
              </p:grpSpPr>
              <p:grpSp>
                <p:nvGrpSpPr>
                  <p:cNvPr id="38" name="Group 37"/>
                  <p:cNvGrpSpPr/>
                  <p:nvPr/>
                </p:nvGrpSpPr>
                <p:grpSpPr>
                  <a:xfrm>
                    <a:off x="3970020" y="4953000"/>
                    <a:ext cx="2080259" cy="1207227"/>
                    <a:chOff x="4551318" y="4950687"/>
                    <a:chExt cx="2080259" cy="1207227"/>
                  </a:xfrm>
                </p:grpSpPr>
                <p:sp>
                  <p:nvSpPr>
                    <p:cNvPr id="55" name="Rectangle 54"/>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eft-Right Arrow Callout 56"/>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Diamond 38"/>
                  <p:cNvSpPr/>
                  <p:nvPr/>
                </p:nvSpPr>
                <p:spPr>
                  <a:xfrm>
                    <a:off x="6052456"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6395357" y="4948646"/>
                    <a:ext cx="2080259" cy="1207227"/>
                    <a:chOff x="4551318" y="4950687"/>
                    <a:chExt cx="2080259" cy="1207227"/>
                  </a:xfrm>
                </p:grpSpPr>
                <p:sp>
                  <p:nvSpPr>
                    <p:cNvPr id="49" name="Rectangle 48"/>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Left-Right Arrow Callout 50"/>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Diamond 40"/>
                  <p:cNvSpPr/>
                  <p:nvPr/>
                </p:nvSpPr>
                <p:spPr>
                  <a:xfrm>
                    <a:off x="8486383" y="5203371"/>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8829284" y="4948646"/>
                    <a:ext cx="2080259" cy="1207227"/>
                    <a:chOff x="4551318" y="4950687"/>
                    <a:chExt cx="2080259" cy="1207227"/>
                  </a:xfrm>
                </p:grpSpPr>
                <p:sp>
                  <p:nvSpPr>
                    <p:cNvPr id="43" name="Rectangle 42"/>
                    <p:cNvSpPr/>
                    <p:nvPr/>
                  </p:nvSpPr>
                  <p:spPr>
                    <a:xfrm>
                      <a:off x="4574177" y="4950687"/>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551318" y="5929314"/>
                      <a:ext cx="2057400" cy="2286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eft-Right Arrow Callout 44"/>
                    <p:cNvSpPr/>
                    <p:nvPr/>
                  </p:nvSpPr>
                  <p:spPr>
                    <a:xfrm>
                      <a:off x="4589961" y="5335668"/>
                      <a:ext cx="2041616" cy="455532"/>
                    </a:xfrm>
                    <a:prstGeom prst="leftRightArrowCallout">
                      <a:avLst>
                        <a:gd name="adj1" fmla="val 100000"/>
                        <a:gd name="adj2" fmla="val 50000"/>
                        <a:gd name="adj3" fmla="val 41336"/>
                        <a:gd name="adj4" fmla="val 40774"/>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p:cNvSpPr/>
                    <p:nvPr/>
                  </p:nvSpPr>
                  <p:spPr>
                    <a:xfrm>
                      <a:off x="4953000" y="5192350"/>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p:cNvSpPr/>
                    <p:nvPr/>
                  </p:nvSpPr>
                  <p:spPr>
                    <a:xfrm>
                      <a:off x="5943600" y="5192349"/>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p:cNvSpPr/>
                    <p:nvPr/>
                  </p:nvSpPr>
                  <p:spPr>
                    <a:xfrm>
                      <a:off x="5453743" y="5187995"/>
                      <a:ext cx="381000" cy="723901"/>
                    </a:xfrm>
                    <a:prstGeom prst="diamond">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
        <p:nvSpPr>
          <p:cNvPr id="2" name="Rectangle 1"/>
          <p:cNvSpPr/>
          <p:nvPr/>
        </p:nvSpPr>
        <p:spPr>
          <a:xfrm>
            <a:off x="2739298" y="2283560"/>
            <a:ext cx="7135860" cy="3693319"/>
          </a:xfrm>
          <a:prstGeom prst="rect">
            <a:avLst/>
          </a:prstGeom>
        </p:spPr>
        <p:txBody>
          <a:bodyPr wrap="square">
            <a:spAutoFit/>
          </a:bodyPr>
          <a:lstStyle/>
          <a:p>
            <a:r>
              <a:rPr lang="en-US" b="0" i="0" dirty="0">
                <a:solidFill>
                  <a:schemeClr val="bg1"/>
                </a:solidFill>
                <a:effectLst/>
                <a:latin typeface="Calibri" panose="020F0502020204030204" pitchFamily="34" charset="0"/>
              </a:rPr>
              <a:t>Jacob worked seven years to marry Rachel, Laban tricked him into marrying his older daughter, Leah, instead.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Laban justified his actions by claiming that the oldest daughter should be married first.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Laban told Jacob he could still marry Rachel after the weeklong wedding feast for Leah, but Jacob would have to agree to work for him another seven years.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Jacob agreed to these conditions.</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Jacob served a total of 20 years before returning to Canaan</a:t>
            </a:r>
            <a:endParaRPr lang="en-US" dirty="0">
              <a:solidFill>
                <a:schemeClr val="bg1"/>
              </a:solidFill>
            </a:endParaRPr>
          </a:p>
        </p:txBody>
      </p:sp>
      <p:sp>
        <p:nvSpPr>
          <p:cNvPr id="3" name="Rectangle 2"/>
          <p:cNvSpPr/>
          <p:nvPr/>
        </p:nvSpPr>
        <p:spPr>
          <a:xfrm>
            <a:off x="3135388" y="6151835"/>
            <a:ext cx="6096000" cy="646331"/>
          </a:xfrm>
          <a:prstGeom prst="rect">
            <a:avLst/>
          </a:prstGeom>
        </p:spPr>
        <p:txBody>
          <a:bodyPr>
            <a:spAutoFit/>
          </a:bodyPr>
          <a:lstStyle/>
          <a:p>
            <a:r>
              <a:rPr lang="en-US" b="1" i="0" dirty="0">
                <a:solidFill>
                  <a:srgbClr val="FFFF00"/>
                </a:solidFill>
                <a:effectLst/>
                <a:latin typeface="Calibri" panose="020F0502020204030204" pitchFamily="34" charset="0"/>
              </a:rPr>
              <a:t>We must work diligently and be patient as we seek to obtain the blessings the Lord has promised us</a:t>
            </a:r>
            <a:endParaRPr lang="en-US" dirty="0">
              <a:solidFill>
                <a:srgbClr val="FFFF00"/>
              </a:solidFill>
            </a:endParaRPr>
          </a:p>
        </p:txBody>
      </p:sp>
    </p:spTree>
    <p:extLst>
      <p:ext uri="{BB962C8B-B14F-4D97-AF65-F5344CB8AC3E}">
        <p14:creationId xmlns:p14="http://schemas.microsoft.com/office/powerpoint/2010/main" val="292657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ickcicciarelli.com/images/kelly-green-canvas-fabric-texture3.jpg"/>
          <p:cNvPicPr>
            <a:picLocks noChangeAspect="1" noChangeArrowheads="1"/>
          </p:cNvPicPr>
          <p:nvPr/>
        </p:nvPicPr>
        <p:blipFill rotWithShape="1">
          <a:blip r:embed="rId2">
            <a:extLst>
              <a:ext uri="{28A0092B-C50C-407E-A947-70E740481C1C}">
                <a14:useLocalDpi xmlns:a14="http://schemas.microsoft.com/office/drawing/2010/main" val="0"/>
              </a:ext>
            </a:extLst>
          </a:blip>
          <a:srcRect t="855" r="38730"/>
          <a:stretch/>
        </p:blipFill>
        <p:spPr bwMode="auto">
          <a:xfrm>
            <a:off x="0" y="-10887"/>
            <a:ext cx="12192000" cy="6875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6488668"/>
            <a:ext cx="4175673" cy="369332"/>
          </a:xfrm>
          <a:prstGeom prst="rect">
            <a:avLst/>
          </a:prstGeom>
          <a:noFill/>
        </p:spPr>
        <p:txBody>
          <a:bodyPr wrap="square" rtlCol="0">
            <a:spAutoFit/>
          </a:bodyPr>
          <a:lstStyle/>
          <a:p>
            <a:r>
              <a:rPr lang="en-US" dirty="0">
                <a:solidFill>
                  <a:schemeClr val="bg1"/>
                </a:solidFill>
              </a:rPr>
              <a:t>Genesis 29:30-35, Genesis 30:1-8</a:t>
            </a:r>
          </a:p>
        </p:txBody>
      </p:sp>
      <p:sp>
        <p:nvSpPr>
          <p:cNvPr id="5" name="TextBox 4"/>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rPr>
              <a:t>Children Are Born</a:t>
            </a:r>
            <a:endParaRPr lang="en-US" sz="6000" dirty="0">
              <a:solidFill>
                <a:schemeClr val="bg1"/>
              </a:solidFill>
              <a:latin typeface="AR JULIAN" panose="02000000000000000000" pitchFamily="2" charset="0"/>
              <a:cs typeface="Aparajita" panose="020B0604020202020204" pitchFamily="34" charset="0"/>
            </a:endParaRPr>
          </a:p>
        </p:txBody>
      </p:sp>
      <p:grpSp>
        <p:nvGrpSpPr>
          <p:cNvPr id="136" name="Group 135"/>
          <p:cNvGrpSpPr/>
          <p:nvPr/>
        </p:nvGrpSpPr>
        <p:grpSpPr>
          <a:xfrm>
            <a:off x="860657" y="2307952"/>
            <a:ext cx="1549202" cy="2715594"/>
            <a:chOff x="5334000" y="1846574"/>
            <a:chExt cx="2076460" cy="3639825"/>
          </a:xfrm>
        </p:grpSpPr>
        <p:grpSp>
          <p:nvGrpSpPr>
            <p:cNvPr id="137" name="Group 136"/>
            <p:cNvGrpSpPr/>
            <p:nvPr/>
          </p:nvGrpSpPr>
          <p:grpSpPr>
            <a:xfrm>
              <a:off x="5719377" y="4498902"/>
              <a:ext cx="1324817" cy="987497"/>
              <a:chOff x="5719377" y="4498902"/>
              <a:chExt cx="1324817" cy="987497"/>
            </a:xfrm>
          </p:grpSpPr>
          <p:sp>
            <p:nvSpPr>
              <p:cNvPr id="167" name="Oval 166"/>
              <p:cNvSpPr/>
              <p:nvPr/>
            </p:nvSpPr>
            <p:spPr>
              <a:xfrm rot="2500661">
                <a:off x="5885883" y="4816778"/>
                <a:ext cx="443483" cy="669621"/>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rot="19779230">
                <a:off x="6461938" y="4816287"/>
                <a:ext cx="443483" cy="669621"/>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rot="19779230">
                <a:off x="6370757" y="4614491"/>
                <a:ext cx="443483" cy="6991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rot="2542647">
                <a:off x="5957939" y="4658922"/>
                <a:ext cx="443483" cy="6991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70"/>
              <p:cNvSpPr/>
              <p:nvPr/>
            </p:nvSpPr>
            <p:spPr>
              <a:xfrm>
                <a:off x="5719377" y="4498902"/>
                <a:ext cx="1324817" cy="499426"/>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Block Arc 171"/>
              <p:cNvSpPr/>
              <p:nvPr/>
            </p:nvSpPr>
            <p:spPr>
              <a:xfrm>
                <a:off x="5881940" y="5048271"/>
                <a:ext cx="492759" cy="14982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3" name="Block Arc 172"/>
              <p:cNvSpPr/>
              <p:nvPr/>
            </p:nvSpPr>
            <p:spPr>
              <a:xfrm rot="21278537">
                <a:off x="6429799" y="5021317"/>
                <a:ext cx="492759" cy="14982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8" name="Oval 137"/>
            <p:cNvSpPr/>
            <p:nvPr/>
          </p:nvSpPr>
          <p:spPr>
            <a:xfrm rot="2542647">
              <a:off x="5334000" y="3643751"/>
              <a:ext cx="343084" cy="56162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rot="19057353" flipH="1">
              <a:off x="7009382" y="3643751"/>
              <a:ext cx="343084" cy="56162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p:cNvSpPr/>
            <p:nvPr/>
          </p:nvSpPr>
          <p:spPr>
            <a:xfrm rot="2292215" flipH="1">
              <a:off x="5616890" y="3104582"/>
              <a:ext cx="462731" cy="799082"/>
            </a:xfrm>
            <a:prstGeom prst="round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rot="19307785">
              <a:off x="6651684" y="3104583"/>
              <a:ext cx="462731" cy="799082"/>
            </a:xfrm>
            <a:prstGeom prst="round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57"/>
            <p:cNvSpPr/>
            <p:nvPr/>
          </p:nvSpPr>
          <p:spPr>
            <a:xfrm>
              <a:off x="5767575" y="3194959"/>
              <a:ext cx="1231897" cy="1599678"/>
            </a:xfrm>
            <a:prstGeom prst="trapezoid">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58"/>
            <p:cNvSpPr/>
            <p:nvPr/>
          </p:nvSpPr>
          <p:spPr>
            <a:xfrm>
              <a:off x="6309610" y="3194959"/>
              <a:ext cx="66208" cy="1599678"/>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59"/>
            <p:cNvSpPr/>
            <p:nvPr/>
          </p:nvSpPr>
          <p:spPr>
            <a:xfrm rot="19307785">
              <a:off x="6877697" y="3717127"/>
              <a:ext cx="532763" cy="238827"/>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60"/>
            <p:cNvSpPr/>
            <p:nvPr/>
          </p:nvSpPr>
          <p:spPr>
            <a:xfrm rot="2292215" flipH="1">
              <a:off x="5339905" y="3685955"/>
              <a:ext cx="532763" cy="238827"/>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lowchart: Manual Input 61"/>
            <p:cNvSpPr/>
            <p:nvPr/>
          </p:nvSpPr>
          <p:spPr>
            <a:xfrm rot="20381299">
              <a:off x="6332300" y="3050567"/>
              <a:ext cx="597474" cy="148635"/>
            </a:xfrm>
            <a:prstGeom prst="flowChartManualInpu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lowchart: Manual Input 146"/>
            <p:cNvSpPr/>
            <p:nvPr/>
          </p:nvSpPr>
          <p:spPr>
            <a:xfrm rot="1218701" flipH="1">
              <a:off x="5789121" y="3052818"/>
              <a:ext cx="609479" cy="144131"/>
            </a:xfrm>
            <a:prstGeom prst="flowChartManualInpu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5825677" y="1927805"/>
              <a:ext cx="1034794" cy="124856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Wave 148"/>
            <p:cNvSpPr/>
            <p:nvPr/>
          </p:nvSpPr>
          <p:spPr>
            <a:xfrm rot="16858595">
              <a:off x="5346042" y="2503879"/>
              <a:ext cx="948909" cy="682627"/>
            </a:xfrm>
            <a:prstGeom prst="wav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Wave 149"/>
            <p:cNvSpPr/>
            <p:nvPr/>
          </p:nvSpPr>
          <p:spPr>
            <a:xfrm rot="4166995">
              <a:off x="6342298" y="2452808"/>
              <a:ext cx="948909" cy="682627"/>
            </a:xfrm>
            <a:prstGeom prst="wav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Wave 70"/>
            <p:cNvSpPr/>
            <p:nvPr/>
          </p:nvSpPr>
          <p:spPr>
            <a:xfrm rot="3710616">
              <a:off x="6291459" y="2497579"/>
              <a:ext cx="1416055" cy="547897"/>
            </a:xfrm>
            <a:prstGeom prst="wav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Wave 151"/>
            <p:cNvSpPr/>
            <p:nvPr/>
          </p:nvSpPr>
          <p:spPr>
            <a:xfrm>
              <a:off x="5750058" y="1966648"/>
              <a:ext cx="948909" cy="682627"/>
            </a:xfrm>
            <a:prstGeom prst="wav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Wave 152"/>
            <p:cNvSpPr/>
            <p:nvPr/>
          </p:nvSpPr>
          <p:spPr>
            <a:xfrm rot="17172890">
              <a:off x="5033444" y="2366130"/>
              <a:ext cx="1476656" cy="682627"/>
            </a:xfrm>
            <a:prstGeom prst="wav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153"/>
            <p:cNvGrpSpPr/>
            <p:nvPr/>
          </p:nvGrpSpPr>
          <p:grpSpPr>
            <a:xfrm>
              <a:off x="5635560" y="1846574"/>
              <a:ext cx="1379725" cy="612399"/>
              <a:chOff x="5635560" y="1846574"/>
              <a:chExt cx="1379725" cy="612399"/>
            </a:xfrm>
          </p:grpSpPr>
          <p:sp>
            <p:nvSpPr>
              <p:cNvPr id="164" name="Flowchart: Delay 71"/>
              <p:cNvSpPr/>
              <p:nvPr/>
            </p:nvSpPr>
            <p:spPr>
              <a:xfrm rot="16200000">
                <a:off x="6172910" y="1309224"/>
                <a:ext cx="305026" cy="1379725"/>
              </a:xfrm>
              <a:prstGeom prst="flowChartDelay">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72"/>
              <p:cNvSpPr/>
              <p:nvPr/>
            </p:nvSpPr>
            <p:spPr>
              <a:xfrm>
                <a:off x="5635560" y="2101658"/>
                <a:ext cx="1377338" cy="357315"/>
              </a:xfrm>
              <a:prstGeom prst="ellips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73"/>
              <p:cNvSpPr/>
              <p:nvPr/>
            </p:nvSpPr>
            <p:spPr>
              <a:xfrm>
                <a:off x="5635560" y="2101658"/>
                <a:ext cx="1379725" cy="149828"/>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154"/>
            <p:cNvGrpSpPr/>
            <p:nvPr/>
          </p:nvGrpSpPr>
          <p:grpSpPr>
            <a:xfrm>
              <a:off x="5633173" y="2130755"/>
              <a:ext cx="1387646" cy="84318"/>
              <a:chOff x="4050103" y="1029922"/>
              <a:chExt cx="1585457" cy="309789"/>
            </a:xfrm>
          </p:grpSpPr>
          <p:sp>
            <p:nvSpPr>
              <p:cNvPr id="162" name="Rounded Rectangle 161"/>
              <p:cNvSpPr/>
              <p:nvPr/>
            </p:nvSpPr>
            <p:spPr>
              <a:xfrm>
                <a:off x="4050103" y="1029922"/>
                <a:ext cx="1585457" cy="30978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 name="Picture 4" descr="http://cdn.shopify.com/s/files/1/0094/1122/products/1012L-Lg-Simple-Scroll-X_grande.png?v=142739422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0000" r="96" b="40667"/>
              <a:stretch/>
            </p:blipFill>
            <p:spPr bwMode="auto">
              <a:xfrm>
                <a:off x="4076229" y="1029922"/>
                <a:ext cx="1518466" cy="2938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6" name="Group 155"/>
            <p:cNvGrpSpPr/>
            <p:nvPr/>
          </p:nvGrpSpPr>
          <p:grpSpPr>
            <a:xfrm rot="2287481">
              <a:off x="5337731" y="3748398"/>
              <a:ext cx="535335" cy="117511"/>
              <a:chOff x="4050103" y="1029922"/>
              <a:chExt cx="1585457" cy="309789"/>
            </a:xfrm>
          </p:grpSpPr>
          <p:sp>
            <p:nvSpPr>
              <p:cNvPr id="160" name="Rounded Rectangle 159"/>
              <p:cNvSpPr/>
              <p:nvPr/>
            </p:nvSpPr>
            <p:spPr>
              <a:xfrm>
                <a:off x="4050103" y="1029922"/>
                <a:ext cx="1585457" cy="30978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1" name="Picture 4" descr="http://cdn.shopify.com/s/files/1/0094/1122/products/1012L-Lg-Simple-Scroll-X_grande.png?v=142739422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000" r="96" b="40667"/>
              <a:stretch/>
            </p:blipFill>
            <p:spPr bwMode="auto">
              <a:xfrm>
                <a:off x="4076229" y="1029922"/>
                <a:ext cx="1518466" cy="2938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7" name="Group 156"/>
            <p:cNvGrpSpPr/>
            <p:nvPr/>
          </p:nvGrpSpPr>
          <p:grpSpPr>
            <a:xfrm rot="19273707">
              <a:off x="6874794" y="3770169"/>
              <a:ext cx="535335" cy="117511"/>
              <a:chOff x="4050103" y="1029922"/>
              <a:chExt cx="1585457" cy="309789"/>
            </a:xfrm>
          </p:grpSpPr>
          <p:sp>
            <p:nvSpPr>
              <p:cNvPr id="158" name="Rounded Rectangle 157"/>
              <p:cNvSpPr/>
              <p:nvPr/>
            </p:nvSpPr>
            <p:spPr>
              <a:xfrm>
                <a:off x="4050103" y="1029922"/>
                <a:ext cx="1585457" cy="30978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9" name="Picture 4" descr="http://cdn.shopify.com/s/files/1/0094/1122/products/1012L-Lg-Simple-Scroll-X_grande.png?v=142739422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000" r="96" b="40667"/>
              <a:stretch/>
            </p:blipFill>
            <p:spPr bwMode="auto">
              <a:xfrm>
                <a:off x="4076229" y="1029922"/>
                <a:ext cx="1518466" cy="29385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Rectangle 2"/>
          <p:cNvSpPr/>
          <p:nvPr/>
        </p:nvSpPr>
        <p:spPr>
          <a:xfrm>
            <a:off x="816576" y="1015164"/>
            <a:ext cx="4614382" cy="646331"/>
          </a:xfrm>
          <a:prstGeom prst="rect">
            <a:avLst/>
          </a:prstGeom>
        </p:spPr>
        <p:txBody>
          <a:bodyPr wrap="square">
            <a:spAutoFit/>
          </a:bodyPr>
          <a:lstStyle/>
          <a:p>
            <a:r>
              <a:rPr lang="en-US" i="1" dirty="0">
                <a:solidFill>
                  <a:schemeClr val="bg1"/>
                </a:solidFill>
                <a:latin typeface="Calibri" panose="020F0502020204030204" pitchFamily="34" charset="0"/>
              </a:rPr>
              <a:t>hated</a:t>
            </a:r>
            <a:r>
              <a:rPr lang="en-US" dirty="0">
                <a:solidFill>
                  <a:schemeClr val="bg1"/>
                </a:solidFill>
                <a:latin typeface="Calibri" panose="020F0502020204030204" pitchFamily="34" charset="0"/>
              </a:rPr>
              <a:t> -- translated from the Hebrew word </a:t>
            </a:r>
            <a:r>
              <a:rPr lang="en-US" i="1" dirty="0" err="1">
                <a:solidFill>
                  <a:schemeClr val="bg1"/>
                </a:solidFill>
                <a:latin typeface="Calibri" panose="020F0502020204030204" pitchFamily="34" charset="0"/>
              </a:rPr>
              <a:t>sahnay</a:t>
            </a:r>
            <a:r>
              <a:rPr lang="en-US" i="1" dirty="0">
                <a:solidFill>
                  <a:schemeClr val="bg1"/>
                </a:solidFill>
                <a:latin typeface="Calibri" panose="020F0502020204030204" pitchFamily="34" charset="0"/>
              </a:rPr>
              <a:t>,</a:t>
            </a:r>
            <a:r>
              <a:rPr lang="en-US" dirty="0">
                <a:solidFill>
                  <a:schemeClr val="bg1"/>
                </a:solidFill>
                <a:latin typeface="Calibri" panose="020F0502020204030204" pitchFamily="34" charset="0"/>
              </a:rPr>
              <a:t> which means “loved less</a:t>
            </a:r>
            <a:endParaRPr lang="en-US" dirty="0">
              <a:solidFill>
                <a:schemeClr val="bg1"/>
              </a:solidFill>
            </a:endParaRPr>
          </a:p>
        </p:txBody>
      </p:sp>
      <p:grpSp>
        <p:nvGrpSpPr>
          <p:cNvPr id="6" name="Group 5"/>
          <p:cNvGrpSpPr/>
          <p:nvPr/>
        </p:nvGrpSpPr>
        <p:grpSpPr>
          <a:xfrm>
            <a:off x="2507631" y="1805035"/>
            <a:ext cx="2007672" cy="3340087"/>
            <a:chOff x="2507631" y="1805035"/>
            <a:chExt cx="2007672" cy="3340087"/>
          </a:xfrm>
        </p:grpSpPr>
        <p:grpSp>
          <p:nvGrpSpPr>
            <p:cNvPr id="174" name="Group 93"/>
            <p:cNvGrpSpPr/>
            <p:nvPr/>
          </p:nvGrpSpPr>
          <p:grpSpPr>
            <a:xfrm rot="6776452">
              <a:off x="3597266" y="1669030"/>
              <a:ext cx="782031" cy="1054042"/>
              <a:chOff x="1219200" y="1371600"/>
              <a:chExt cx="1676400" cy="2286000"/>
            </a:xfrm>
          </p:grpSpPr>
          <p:sp>
            <p:nvSpPr>
              <p:cNvPr id="175" name="Oval 7"/>
              <p:cNvSpPr/>
              <p:nvPr/>
            </p:nvSpPr>
            <p:spPr>
              <a:xfrm rot="19638581">
                <a:off x="1295400" y="1371600"/>
                <a:ext cx="1600200" cy="228600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8"/>
              <p:cNvSpPr/>
              <p:nvPr/>
            </p:nvSpPr>
            <p:spPr>
              <a:xfrm>
                <a:off x="1371600" y="1752600"/>
                <a:ext cx="914400" cy="914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loud 176"/>
              <p:cNvSpPr/>
              <p:nvPr/>
            </p:nvSpPr>
            <p:spPr>
              <a:xfrm rot="19132349">
                <a:off x="1219200" y="1828800"/>
                <a:ext cx="762000" cy="304800"/>
              </a:xfrm>
              <a:prstGeom prst="cloud">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rot="2148584">
                <a:off x="1960450" y="2387289"/>
                <a:ext cx="258094" cy="533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rot="20368391">
                <a:off x="1448079" y="2465277"/>
                <a:ext cx="240166" cy="47970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2133600" y="2133600"/>
                <a:ext cx="228600" cy="4218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2133600" y="2438400"/>
                <a:ext cx="152400" cy="1524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2" name="Group 93"/>
            <p:cNvGrpSpPr/>
            <p:nvPr/>
          </p:nvGrpSpPr>
          <p:grpSpPr>
            <a:xfrm rot="6776452">
              <a:off x="3569155" y="2511482"/>
              <a:ext cx="782031" cy="1054042"/>
              <a:chOff x="1219200" y="1371600"/>
              <a:chExt cx="1676400" cy="2286000"/>
            </a:xfrm>
          </p:grpSpPr>
          <p:sp>
            <p:nvSpPr>
              <p:cNvPr id="183" name="Oval 7"/>
              <p:cNvSpPr/>
              <p:nvPr/>
            </p:nvSpPr>
            <p:spPr>
              <a:xfrm rot="19638581">
                <a:off x="1295400" y="1371600"/>
                <a:ext cx="1600200" cy="22860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8"/>
              <p:cNvSpPr/>
              <p:nvPr/>
            </p:nvSpPr>
            <p:spPr>
              <a:xfrm>
                <a:off x="1371600" y="1752600"/>
                <a:ext cx="914400" cy="914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loud 184"/>
              <p:cNvSpPr/>
              <p:nvPr/>
            </p:nvSpPr>
            <p:spPr>
              <a:xfrm rot="19132349">
                <a:off x="1219200" y="1828800"/>
                <a:ext cx="762000" cy="304800"/>
              </a:xfrm>
              <a:prstGeom prst="cloud">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rot="2148584">
                <a:off x="1960450" y="2387289"/>
                <a:ext cx="258094" cy="533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rot="20368391">
                <a:off x="1448079" y="2465277"/>
                <a:ext cx="240166" cy="47970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2133600" y="2133600"/>
                <a:ext cx="228600" cy="4218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2133600" y="2438400"/>
                <a:ext cx="152400" cy="1524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93"/>
            <p:cNvGrpSpPr/>
            <p:nvPr/>
          </p:nvGrpSpPr>
          <p:grpSpPr>
            <a:xfrm rot="6776452">
              <a:off x="3580054" y="3387131"/>
              <a:ext cx="752241" cy="1013890"/>
              <a:chOff x="1219200" y="1371600"/>
              <a:chExt cx="1676400" cy="2286000"/>
            </a:xfrm>
          </p:grpSpPr>
          <p:sp>
            <p:nvSpPr>
              <p:cNvPr id="191" name="Oval 7"/>
              <p:cNvSpPr/>
              <p:nvPr/>
            </p:nvSpPr>
            <p:spPr>
              <a:xfrm rot="19638581">
                <a:off x="1295400" y="1371600"/>
                <a:ext cx="1600200" cy="2286000"/>
              </a:xfrm>
              <a:prstGeom prst="ellipse">
                <a:avLst/>
              </a:prstGeom>
              <a:solidFill>
                <a:srgbClr val="E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8"/>
              <p:cNvSpPr/>
              <p:nvPr/>
            </p:nvSpPr>
            <p:spPr>
              <a:xfrm>
                <a:off x="1371600" y="1752600"/>
                <a:ext cx="914400" cy="914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loud 192"/>
              <p:cNvSpPr/>
              <p:nvPr/>
            </p:nvSpPr>
            <p:spPr>
              <a:xfrm rot="19132349">
                <a:off x="1219200" y="1828800"/>
                <a:ext cx="762000" cy="304800"/>
              </a:xfrm>
              <a:prstGeom prst="clou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rot="2148584">
                <a:off x="1960450" y="2387289"/>
                <a:ext cx="258094" cy="533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rot="20368391">
                <a:off x="1448079" y="2465277"/>
                <a:ext cx="240166" cy="47970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2133600" y="2133600"/>
                <a:ext cx="228600" cy="4218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2133600" y="2438400"/>
                <a:ext cx="152400" cy="1524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 name="Group 93"/>
            <p:cNvGrpSpPr/>
            <p:nvPr/>
          </p:nvGrpSpPr>
          <p:grpSpPr>
            <a:xfrm rot="6776452">
              <a:off x="3558495" y="4227086"/>
              <a:ext cx="782031" cy="1054042"/>
              <a:chOff x="1219200" y="1371600"/>
              <a:chExt cx="1676400" cy="2286000"/>
            </a:xfrm>
          </p:grpSpPr>
          <p:sp>
            <p:nvSpPr>
              <p:cNvPr id="199" name="Oval 7"/>
              <p:cNvSpPr/>
              <p:nvPr/>
            </p:nvSpPr>
            <p:spPr>
              <a:xfrm rot="19638581">
                <a:off x="1295400" y="1371600"/>
                <a:ext cx="1600200" cy="22860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8"/>
              <p:cNvSpPr/>
              <p:nvPr/>
            </p:nvSpPr>
            <p:spPr>
              <a:xfrm>
                <a:off x="1371600" y="1752600"/>
                <a:ext cx="914400" cy="914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Cloud 200"/>
              <p:cNvSpPr/>
              <p:nvPr/>
            </p:nvSpPr>
            <p:spPr>
              <a:xfrm rot="19132349">
                <a:off x="1219200" y="1828800"/>
                <a:ext cx="762000" cy="3048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rot="2148584">
                <a:off x="1960450" y="2387289"/>
                <a:ext cx="258094" cy="533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rot="20368391">
                <a:off x="1448079" y="2465277"/>
                <a:ext cx="240166" cy="47970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2133600" y="2133600"/>
                <a:ext cx="228600" cy="4218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133600" y="2438400"/>
                <a:ext cx="152400" cy="1524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 name="TextBox 205"/>
            <p:cNvSpPr txBox="1"/>
            <p:nvPr/>
          </p:nvSpPr>
          <p:spPr>
            <a:xfrm>
              <a:off x="2524287" y="2015746"/>
              <a:ext cx="1076267" cy="369332"/>
            </a:xfrm>
            <a:prstGeom prst="rect">
              <a:avLst/>
            </a:prstGeom>
            <a:noFill/>
          </p:spPr>
          <p:txBody>
            <a:bodyPr wrap="square" rtlCol="0">
              <a:spAutoFit/>
            </a:bodyPr>
            <a:lstStyle/>
            <a:p>
              <a:r>
                <a:rPr lang="en-US" dirty="0">
                  <a:solidFill>
                    <a:schemeClr val="bg1"/>
                  </a:solidFill>
                  <a:latin typeface="Calibri" panose="020F0502020204030204" pitchFamily="34" charset="0"/>
                </a:rPr>
                <a:t>Rueben</a:t>
              </a:r>
            </a:p>
          </p:txBody>
        </p:sp>
        <p:sp>
          <p:nvSpPr>
            <p:cNvPr id="207" name="TextBox 206"/>
            <p:cNvSpPr txBox="1"/>
            <p:nvPr/>
          </p:nvSpPr>
          <p:spPr>
            <a:xfrm>
              <a:off x="2532710" y="2774623"/>
              <a:ext cx="1076267" cy="369332"/>
            </a:xfrm>
            <a:prstGeom prst="rect">
              <a:avLst/>
            </a:prstGeom>
            <a:noFill/>
          </p:spPr>
          <p:txBody>
            <a:bodyPr wrap="square" rtlCol="0">
              <a:spAutoFit/>
            </a:bodyPr>
            <a:lstStyle/>
            <a:p>
              <a:r>
                <a:rPr lang="en-US" dirty="0">
                  <a:solidFill>
                    <a:schemeClr val="bg1"/>
                  </a:solidFill>
                  <a:latin typeface="Calibri" panose="020F0502020204030204" pitchFamily="34" charset="0"/>
                </a:rPr>
                <a:t>Simeon</a:t>
              </a:r>
            </a:p>
          </p:txBody>
        </p:sp>
        <p:sp>
          <p:nvSpPr>
            <p:cNvPr id="208" name="TextBox 207"/>
            <p:cNvSpPr txBox="1"/>
            <p:nvPr/>
          </p:nvSpPr>
          <p:spPr>
            <a:xfrm>
              <a:off x="2558438" y="3725154"/>
              <a:ext cx="1076267" cy="369332"/>
            </a:xfrm>
            <a:prstGeom prst="rect">
              <a:avLst/>
            </a:prstGeom>
            <a:noFill/>
          </p:spPr>
          <p:txBody>
            <a:bodyPr wrap="square" rtlCol="0">
              <a:spAutoFit/>
            </a:bodyPr>
            <a:lstStyle/>
            <a:p>
              <a:r>
                <a:rPr lang="en-US" dirty="0">
                  <a:solidFill>
                    <a:schemeClr val="bg1"/>
                  </a:solidFill>
                  <a:latin typeface="Calibri" panose="020F0502020204030204" pitchFamily="34" charset="0"/>
                </a:rPr>
                <a:t>Levi</a:t>
              </a:r>
            </a:p>
          </p:txBody>
        </p:sp>
        <p:sp>
          <p:nvSpPr>
            <p:cNvPr id="209" name="TextBox 208"/>
            <p:cNvSpPr txBox="1"/>
            <p:nvPr/>
          </p:nvSpPr>
          <p:spPr>
            <a:xfrm>
              <a:off x="2507631" y="4512002"/>
              <a:ext cx="1076267" cy="369332"/>
            </a:xfrm>
            <a:prstGeom prst="rect">
              <a:avLst/>
            </a:prstGeom>
            <a:noFill/>
          </p:spPr>
          <p:txBody>
            <a:bodyPr wrap="square" rtlCol="0">
              <a:spAutoFit/>
            </a:bodyPr>
            <a:lstStyle/>
            <a:p>
              <a:r>
                <a:rPr lang="en-US" dirty="0">
                  <a:solidFill>
                    <a:schemeClr val="bg1"/>
                  </a:solidFill>
                  <a:latin typeface="Calibri" panose="020F0502020204030204" pitchFamily="34" charset="0"/>
                </a:rPr>
                <a:t>Judah</a:t>
              </a:r>
            </a:p>
          </p:txBody>
        </p:sp>
      </p:grpSp>
      <p:sp>
        <p:nvSpPr>
          <p:cNvPr id="210" name="TextBox 209"/>
          <p:cNvSpPr txBox="1"/>
          <p:nvPr/>
        </p:nvSpPr>
        <p:spPr>
          <a:xfrm>
            <a:off x="6297946" y="1333860"/>
            <a:ext cx="1985331" cy="523220"/>
          </a:xfrm>
          <a:prstGeom prst="rect">
            <a:avLst/>
          </a:prstGeom>
          <a:noFill/>
        </p:spPr>
        <p:txBody>
          <a:bodyPr wrap="square" rtlCol="0">
            <a:spAutoFit/>
          </a:bodyPr>
          <a:lstStyle/>
          <a:p>
            <a:r>
              <a:rPr lang="en-US" sz="2800" dirty="0">
                <a:solidFill>
                  <a:schemeClr val="bg1"/>
                </a:solidFill>
              </a:rPr>
              <a:t>Bilhah</a:t>
            </a:r>
          </a:p>
        </p:txBody>
      </p:sp>
      <p:grpSp>
        <p:nvGrpSpPr>
          <p:cNvPr id="211" name="Group 210"/>
          <p:cNvGrpSpPr/>
          <p:nvPr/>
        </p:nvGrpSpPr>
        <p:grpSpPr>
          <a:xfrm>
            <a:off x="8431794" y="2128642"/>
            <a:ext cx="1406651" cy="2895600"/>
            <a:chOff x="6096000" y="555196"/>
            <a:chExt cx="1406651" cy="2895600"/>
          </a:xfrm>
        </p:grpSpPr>
        <p:grpSp>
          <p:nvGrpSpPr>
            <p:cNvPr id="212" name="Group 159"/>
            <p:cNvGrpSpPr/>
            <p:nvPr/>
          </p:nvGrpSpPr>
          <p:grpSpPr>
            <a:xfrm>
              <a:off x="6096000" y="555196"/>
              <a:ext cx="1406651" cy="2895600"/>
              <a:chOff x="685800" y="609600"/>
              <a:chExt cx="2404519" cy="4949716"/>
            </a:xfrm>
          </p:grpSpPr>
          <p:sp>
            <p:nvSpPr>
              <p:cNvPr id="233" name="Cloud 232"/>
              <p:cNvSpPr/>
              <p:nvPr/>
            </p:nvSpPr>
            <p:spPr>
              <a:xfrm>
                <a:off x="914400" y="838200"/>
                <a:ext cx="1981200" cy="1676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p:cNvSpPr/>
              <p:nvPr/>
            </p:nvSpPr>
            <p:spPr>
              <a:xfrm rot="19671902">
                <a:off x="2519256" y="3059430"/>
                <a:ext cx="571063"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p:nvPr/>
            </p:nvSpPr>
            <p:spPr>
              <a:xfrm rot="2647766">
                <a:off x="685800" y="2956996"/>
                <a:ext cx="509120"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p:cNvSpPr/>
              <p:nvPr/>
            </p:nvSpPr>
            <p:spPr>
              <a:xfrm rot="19352409">
                <a:off x="2012467" y="4682102"/>
                <a:ext cx="443210"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p:cNvSpPr/>
              <p:nvPr/>
            </p:nvSpPr>
            <p:spPr>
              <a:xfrm rot="2647766">
                <a:off x="1502939" y="4664751"/>
                <a:ext cx="441089"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rapezoid 237"/>
              <p:cNvSpPr/>
              <p:nvPr/>
            </p:nvSpPr>
            <p:spPr>
              <a:xfrm rot="20169292">
                <a:off x="1961136" y="2055850"/>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Trapezoid 238"/>
              <p:cNvSpPr/>
              <p:nvPr/>
            </p:nvSpPr>
            <p:spPr>
              <a:xfrm rot="1790291">
                <a:off x="928009" y="2004583"/>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Trapezoid 239"/>
              <p:cNvSpPr/>
              <p:nvPr/>
            </p:nvSpPr>
            <p:spPr>
              <a:xfrm>
                <a:off x="1206465" y="2257206"/>
                <a:ext cx="1412091" cy="2858930"/>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p:cNvSpPr/>
              <p:nvPr/>
            </p:nvSpPr>
            <p:spPr>
              <a:xfrm>
                <a:off x="1648904" y="1768824"/>
                <a:ext cx="574706" cy="86218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p:cNvSpPr/>
              <p:nvPr/>
            </p:nvSpPr>
            <p:spPr>
              <a:xfrm>
                <a:off x="1206465" y="762000"/>
                <a:ext cx="1345898" cy="163941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loud 242"/>
              <p:cNvSpPr/>
              <p:nvPr/>
            </p:nvSpPr>
            <p:spPr>
              <a:xfrm>
                <a:off x="1219200" y="609600"/>
                <a:ext cx="1295400" cy="533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hevron 243"/>
              <p:cNvSpPr/>
              <p:nvPr/>
            </p:nvSpPr>
            <p:spPr>
              <a:xfrm rot="15773208">
                <a:off x="1511994" y="1839701"/>
                <a:ext cx="1981199"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5" name="Chevron 244"/>
              <p:cNvSpPr/>
              <p:nvPr/>
            </p:nvSpPr>
            <p:spPr>
              <a:xfrm rot="16200000">
                <a:off x="334267" y="1824679"/>
                <a:ext cx="2018879" cy="291739"/>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6" name="Rounded Rectangle 245"/>
              <p:cNvSpPr/>
              <p:nvPr/>
            </p:nvSpPr>
            <p:spPr>
              <a:xfrm>
                <a:off x="1155208" y="871065"/>
                <a:ext cx="1511794" cy="34461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212"/>
            <p:cNvGrpSpPr/>
            <p:nvPr/>
          </p:nvGrpSpPr>
          <p:grpSpPr>
            <a:xfrm flipV="1">
              <a:off x="6431708" y="722880"/>
              <a:ext cx="763687" cy="176497"/>
              <a:chOff x="2970113" y="1083237"/>
              <a:chExt cx="2412169" cy="557480"/>
            </a:xfrm>
          </p:grpSpPr>
          <p:sp>
            <p:nvSpPr>
              <p:cNvPr id="224" name="Chevron 223"/>
              <p:cNvSpPr/>
              <p:nvPr/>
            </p:nvSpPr>
            <p:spPr>
              <a:xfrm>
                <a:off x="3069785" y="1083237"/>
                <a:ext cx="557187" cy="557480"/>
              </a:xfrm>
              <a:prstGeom prst="chevron">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5" name="Chevron 224"/>
              <p:cNvSpPr/>
              <p:nvPr/>
            </p:nvSpPr>
            <p:spPr>
              <a:xfrm rot="10800000">
                <a:off x="3609853" y="1083237"/>
                <a:ext cx="557187" cy="557480"/>
              </a:xfrm>
              <a:prstGeom prst="chevron">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6" name="Diamond 225"/>
              <p:cNvSpPr/>
              <p:nvPr/>
            </p:nvSpPr>
            <p:spPr>
              <a:xfrm>
                <a:off x="3513642" y="1083237"/>
                <a:ext cx="200633" cy="520174"/>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Diamond 226"/>
              <p:cNvSpPr/>
              <p:nvPr/>
            </p:nvSpPr>
            <p:spPr>
              <a:xfrm>
                <a:off x="4082954" y="1101890"/>
                <a:ext cx="200633" cy="520174"/>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Chevron 227"/>
              <p:cNvSpPr/>
              <p:nvPr/>
            </p:nvSpPr>
            <p:spPr>
              <a:xfrm>
                <a:off x="4182382" y="1083237"/>
                <a:ext cx="557187" cy="557480"/>
              </a:xfrm>
              <a:prstGeom prst="chevron">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9" name="Chevron 228"/>
              <p:cNvSpPr/>
              <p:nvPr/>
            </p:nvSpPr>
            <p:spPr>
              <a:xfrm rot="10800000">
                <a:off x="4722450" y="1083237"/>
                <a:ext cx="557187" cy="557480"/>
              </a:xfrm>
              <a:prstGeom prst="chevron">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0" name="Diamond 229"/>
              <p:cNvSpPr/>
              <p:nvPr/>
            </p:nvSpPr>
            <p:spPr>
              <a:xfrm>
                <a:off x="4626239" y="1083237"/>
                <a:ext cx="200633" cy="520174"/>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Diamond 230"/>
              <p:cNvSpPr/>
              <p:nvPr/>
            </p:nvSpPr>
            <p:spPr>
              <a:xfrm>
                <a:off x="2970113" y="1098497"/>
                <a:ext cx="200633" cy="520174"/>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Diamond 231"/>
              <p:cNvSpPr/>
              <p:nvPr/>
            </p:nvSpPr>
            <p:spPr>
              <a:xfrm>
                <a:off x="5181649" y="1098177"/>
                <a:ext cx="200633" cy="520174"/>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213"/>
            <p:cNvGrpSpPr/>
            <p:nvPr/>
          </p:nvGrpSpPr>
          <p:grpSpPr>
            <a:xfrm flipV="1">
              <a:off x="6427392" y="3007562"/>
              <a:ext cx="763687" cy="176497"/>
              <a:chOff x="2970113" y="1083237"/>
              <a:chExt cx="2412169" cy="557480"/>
            </a:xfrm>
          </p:grpSpPr>
          <p:sp>
            <p:nvSpPr>
              <p:cNvPr id="215" name="Chevron 214"/>
              <p:cNvSpPr/>
              <p:nvPr/>
            </p:nvSpPr>
            <p:spPr>
              <a:xfrm>
                <a:off x="3069785" y="1083237"/>
                <a:ext cx="557187" cy="557480"/>
              </a:xfrm>
              <a:prstGeom prst="chevron">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6" name="Chevron 215"/>
              <p:cNvSpPr/>
              <p:nvPr/>
            </p:nvSpPr>
            <p:spPr>
              <a:xfrm rot="10800000">
                <a:off x="3609853" y="1083237"/>
                <a:ext cx="557187" cy="557480"/>
              </a:xfrm>
              <a:prstGeom prst="chevron">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7" name="Diamond 216"/>
              <p:cNvSpPr/>
              <p:nvPr/>
            </p:nvSpPr>
            <p:spPr>
              <a:xfrm>
                <a:off x="3513642" y="1083237"/>
                <a:ext cx="200633" cy="520174"/>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Diamond 217"/>
              <p:cNvSpPr/>
              <p:nvPr/>
            </p:nvSpPr>
            <p:spPr>
              <a:xfrm>
                <a:off x="4082954" y="1101890"/>
                <a:ext cx="200633" cy="520174"/>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Chevron 218"/>
              <p:cNvSpPr/>
              <p:nvPr/>
            </p:nvSpPr>
            <p:spPr>
              <a:xfrm>
                <a:off x="4182382" y="1083237"/>
                <a:ext cx="557187" cy="557480"/>
              </a:xfrm>
              <a:prstGeom prst="chevron">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0" name="Chevron 219"/>
              <p:cNvSpPr/>
              <p:nvPr/>
            </p:nvSpPr>
            <p:spPr>
              <a:xfrm rot="10800000">
                <a:off x="4722450" y="1083237"/>
                <a:ext cx="557187" cy="557480"/>
              </a:xfrm>
              <a:prstGeom prst="chevron">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1" name="Diamond 220"/>
              <p:cNvSpPr/>
              <p:nvPr/>
            </p:nvSpPr>
            <p:spPr>
              <a:xfrm>
                <a:off x="4626239" y="1083237"/>
                <a:ext cx="200633" cy="520174"/>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Diamond 221"/>
              <p:cNvSpPr/>
              <p:nvPr/>
            </p:nvSpPr>
            <p:spPr>
              <a:xfrm>
                <a:off x="2970113" y="1098497"/>
                <a:ext cx="200633" cy="520174"/>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Diamond 222"/>
              <p:cNvSpPr/>
              <p:nvPr/>
            </p:nvSpPr>
            <p:spPr>
              <a:xfrm>
                <a:off x="5181649" y="1098177"/>
                <a:ext cx="200633" cy="520174"/>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7" name="TextBox 246"/>
          <p:cNvSpPr txBox="1"/>
          <p:nvPr/>
        </p:nvSpPr>
        <p:spPr>
          <a:xfrm>
            <a:off x="5669150" y="2108874"/>
            <a:ext cx="2886230" cy="2862322"/>
          </a:xfrm>
          <a:prstGeom prst="rect">
            <a:avLst/>
          </a:prstGeom>
          <a:noFill/>
        </p:spPr>
        <p:txBody>
          <a:bodyPr wrap="square" rtlCol="0">
            <a:spAutoFit/>
          </a:bodyPr>
          <a:lstStyle/>
          <a:p>
            <a:r>
              <a:rPr lang="en-US" dirty="0">
                <a:solidFill>
                  <a:schemeClr val="bg1"/>
                </a:solidFill>
                <a:latin typeface="Calibri" panose="020F0502020204030204" pitchFamily="34" charset="0"/>
              </a:rPr>
              <a:t>She was the maidservant of Laban whom he gave to his daughter Rachel</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She was given to Jacob by Rachel as his wife to bare children</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She bore two sons, Dan and Naphtali</a:t>
            </a:r>
          </a:p>
        </p:txBody>
      </p:sp>
      <p:grpSp>
        <p:nvGrpSpPr>
          <p:cNvPr id="7" name="Group 6"/>
          <p:cNvGrpSpPr/>
          <p:nvPr/>
        </p:nvGrpSpPr>
        <p:grpSpPr>
          <a:xfrm>
            <a:off x="9870627" y="2575492"/>
            <a:ext cx="2047650" cy="1953327"/>
            <a:chOff x="9870627" y="2575492"/>
            <a:chExt cx="2047650" cy="1953327"/>
          </a:xfrm>
        </p:grpSpPr>
        <p:grpSp>
          <p:nvGrpSpPr>
            <p:cNvPr id="248" name="Group 93"/>
            <p:cNvGrpSpPr/>
            <p:nvPr/>
          </p:nvGrpSpPr>
          <p:grpSpPr>
            <a:xfrm rot="6776452">
              <a:off x="11000240" y="2439487"/>
              <a:ext cx="782031" cy="1054042"/>
              <a:chOff x="1219200" y="1371600"/>
              <a:chExt cx="1676400" cy="2286000"/>
            </a:xfrm>
          </p:grpSpPr>
          <p:sp>
            <p:nvSpPr>
              <p:cNvPr id="249" name="Oval 7"/>
              <p:cNvSpPr/>
              <p:nvPr/>
            </p:nvSpPr>
            <p:spPr>
              <a:xfrm rot="19638581">
                <a:off x="1295400" y="1371600"/>
                <a:ext cx="1600200" cy="2286000"/>
              </a:xfrm>
              <a:prstGeom prst="ellips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8"/>
              <p:cNvSpPr/>
              <p:nvPr/>
            </p:nvSpPr>
            <p:spPr>
              <a:xfrm>
                <a:off x="1371600" y="1752600"/>
                <a:ext cx="914400" cy="914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Cloud 250"/>
              <p:cNvSpPr/>
              <p:nvPr/>
            </p:nvSpPr>
            <p:spPr>
              <a:xfrm rot="19132349">
                <a:off x="1219200" y="1828800"/>
                <a:ext cx="762000" cy="304800"/>
              </a:xfrm>
              <a:prstGeom prst="clou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p:cNvSpPr/>
              <p:nvPr/>
            </p:nvSpPr>
            <p:spPr>
              <a:xfrm rot="2148584">
                <a:off x="1960450" y="2387289"/>
                <a:ext cx="258094" cy="533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p:cNvSpPr/>
              <p:nvPr/>
            </p:nvSpPr>
            <p:spPr>
              <a:xfrm rot="20368391">
                <a:off x="1448079" y="2465277"/>
                <a:ext cx="240166" cy="47970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p:cNvSpPr/>
              <p:nvPr/>
            </p:nvSpPr>
            <p:spPr>
              <a:xfrm>
                <a:off x="2133600" y="2133600"/>
                <a:ext cx="228600" cy="4218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p:cNvSpPr/>
              <p:nvPr/>
            </p:nvSpPr>
            <p:spPr>
              <a:xfrm>
                <a:off x="2133600" y="2438400"/>
                <a:ext cx="152400" cy="1524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6" name="Group 93"/>
            <p:cNvGrpSpPr/>
            <p:nvPr/>
          </p:nvGrpSpPr>
          <p:grpSpPr>
            <a:xfrm rot="6776452">
              <a:off x="11008206" y="3645754"/>
              <a:ext cx="752241" cy="1013890"/>
              <a:chOff x="1219200" y="1371600"/>
              <a:chExt cx="1676400" cy="2286000"/>
            </a:xfrm>
          </p:grpSpPr>
          <p:sp>
            <p:nvSpPr>
              <p:cNvPr id="257" name="Oval 7"/>
              <p:cNvSpPr/>
              <p:nvPr/>
            </p:nvSpPr>
            <p:spPr>
              <a:xfrm rot="19638581">
                <a:off x="1295400" y="1371600"/>
                <a:ext cx="1600200" cy="2286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8"/>
              <p:cNvSpPr/>
              <p:nvPr/>
            </p:nvSpPr>
            <p:spPr>
              <a:xfrm>
                <a:off x="1371600" y="1752600"/>
                <a:ext cx="914400" cy="914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Cloud 258"/>
              <p:cNvSpPr/>
              <p:nvPr/>
            </p:nvSpPr>
            <p:spPr>
              <a:xfrm rot="19132349">
                <a:off x="1219200" y="1828800"/>
                <a:ext cx="762000" cy="304800"/>
              </a:xfrm>
              <a:prstGeom prst="cloud">
                <a:avLst/>
              </a:prstGeom>
              <a:solidFill>
                <a:srgbClr val="AC87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rot="2148584">
                <a:off x="1960450" y="2387289"/>
                <a:ext cx="258094" cy="533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p:cNvSpPr/>
              <p:nvPr/>
            </p:nvSpPr>
            <p:spPr>
              <a:xfrm rot="20368391">
                <a:off x="1448079" y="2465277"/>
                <a:ext cx="240166" cy="47970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p:cNvSpPr/>
              <p:nvPr/>
            </p:nvSpPr>
            <p:spPr>
              <a:xfrm>
                <a:off x="2133600" y="2133600"/>
                <a:ext cx="228600" cy="4218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p:cNvSpPr/>
              <p:nvPr/>
            </p:nvSpPr>
            <p:spPr>
              <a:xfrm>
                <a:off x="2133600" y="2438400"/>
                <a:ext cx="152400" cy="1524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4" name="TextBox 263"/>
            <p:cNvSpPr txBox="1"/>
            <p:nvPr/>
          </p:nvSpPr>
          <p:spPr>
            <a:xfrm>
              <a:off x="9870627" y="2904326"/>
              <a:ext cx="940386" cy="369332"/>
            </a:xfrm>
            <a:prstGeom prst="rect">
              <a:avLst/>
            </a:prstGeom>
            <a:noFill/>
          </p:spPr>
          <p:txBody>
            <a:bodyPr wrap="square" rtlCol="0">
              <a:spAutoFit/>
            </a:bodyPr>
            <a:lstStyle/>
            <a:p>
              <a:r>
                <a:rPr lang="en-US" dirty="0">
                  <a:solidFill>
                    <a:schemeClr val="bg1"/>
                  </a:solidFill>
                  <a:latin typeface="Calibri" panose="020F0502020204030204" pitchFamily="34" charset="0"/>
                </a:rPr>
                <a:t>Dan</a:t>
              </a:r>
            </a:p>
          </p:txBody>
        </p:sp>
        <p:sp>
          <p:nvSpPr>
            <p:cNvPr id="265" name="TextBox 264"/>
            <p:cNvSpPr txBox="1"/>
            <p:nvPr/>
          </p:nvSpPr>
          <p:spPr>
            <a:xfrm>
              <a:off x="9885562" y="3997137"/>
              <a:ext cx="1057258" cy="369332"/>
            </a:xfrm>
            <a:prstGeom prst="rect">
              <a:avLst/>
            </a:prstGeom>
            <a:noFill/>
          </p:spPr>
          <p:txBody>
            <a:bodyPr wrap="square" rtlCol="0">
              <a:spAutoFit/>
            </a:bodyPr>
            <a:lstStyle/>
            <a:p>
              <a:r>
                <a:rPr lang="en-US" dirty="0">
                  <a:solidFill>
                    <a:schemeClr val="bg1"/>
                  </a:solidFill>
                  <a:latin typeface="Calibri" panose="020F0502020204030204" pitchFamily="34" charset="0"/>
                </a:rPr>
                <a:t>Naphtali</a:t>
              </a:r>
            </a:p>
          </p:txBody>
        </p:sp>
      </p:grpSp>
      <p:sp>
        <p:nvSpPr>
          <p:cNvPr id="266" name="TextBox 265"/>
          <p:cNvSpPr txBox="1"/>
          <p:nvPr/>
        </p:nvSpPr>
        <p:spPr>
          <a:xfrm>
            <a:off x="11685139" y="6444933"/>
            <a:ext cx="478631" cy="369332"/>
          </a:xfrm>
          <a:prstGeom prst="rect">
            <a:avLst/>
          </a:prstGeom>
          <a:noFill/>
        </p:spPr>
        <p:txBody>
          <a:bodyPr wrap="square" rtlCol="0">
            <a:spAutoFit/>
          </a:bodyPr>
          <a:lstStyle/>
          <a:p>
            <a:r>
              <a:rPr lang="en-US" dirty="0">
                <a:solidFill>
                  <a:schemeClr val="bg1"/>
                </a:solidFill>
              </a:rPr>
              <a:t>(3)</a:t>
            </a:r>
          </a:p>
        </p:txBody>
      </p:sp>
    </p:spTree>
    <p:extLst>
      <p:ext uri="{BB962C8B-B14F-4D97-AF65-F5344CB8AC3E}">
        <p14:creationId xmlns:p14="http://schemas.microsoft.com/office/powerpoint/2010/main" val="303514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7">
                                            <p:txEl>
                                              <p:pRg st="0" end="0"/>
                                            </p:txEl>
                                          </p:spTgt>
                                        </p:tgtEl>
                                        <p:attrNameLst>
                                          <p:attrName>style.visibility</p:attrName>
                                        </p:attrNameLst>
                                      </p:cBhvr>
                                      <p:to>
                                        <p:strVal val="visible"/>
                                      </p:to>
                                    </p:set>
                                  </p:childTnLst>
                                </p:cTn>
                              </p:par>
                              <p:par>
                                <p:cTn id="35" presetID="26" presetClass="entr" presetSubtype="0" fill="hold" nodeType="withEffect">
                                  <p:stCondLst>
                                    <p:cond delay="0"/>
                                  </p:stCondLst>
                                  <p:childTnLst>
                                    <p:set>
                                      <p:cBhvr>
                                        <p:cTn id="36" dur="1" fill="hold">
                                          <p:stCondLst>
                                            <p:cond delay="0"/>
                                          </p:stCondLst>
                                        </p:cTn>
                                        <p:tgtEl>
                                          <p:spTgt spid="211"/>
                                        </p:tgtEl>
                                        <p:attrNameLst>
                                          <p:attrName>style.visibility</p:attrName>
                                        </p:attrNameLst>
                                      </p:cBhvr>
                                      <p:to>
                                        <p:strVal val="visible"/>
                                      </p:to>
                                    </p:set>
                                    <p:animEffect transition="in" filter="wipe(down)">
                                      <p:cBhvr>
                                        <p:cTn id="37" dur="580">
                                          <p:stCondLst>
                                            <p:cond delay="0"/>
                                          </p:stCondLst>
                                        </p:cTn>
                                        <p:tgtEl>
                                          <p:spTgt spid="211"/>
                                        </p:tgtEl>
                                      </p:cBhvr>
                                    </p:animEffect>
                                    <p:anim calcmode="lin" valueType="num">
                                      <p:cBhvr>
                                        <p:cTn id="38" dur="1822" tmFilter="0,0; 0.14,0.36; 0.43,0.73; 0.71,0.91; 1.0,1.0">
                                          <p:stCondLst>
                                            <p:cond delay="0"/>
                                          </p:stCondLst>
                                        </p:cTn>
                                        <p:tgtEl>
                                          <p:spTgt spid="211"/>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11"/>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11"/>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11"/>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11"/>
                                        </p:tgtEl>
                                        <p:attrNameLst>
                                          <p:attrName>ppt_y</p:attrName>
                                        </p:attrNameLst>
                                      </p:cBhvr>
                                      <p:tavLst>
                                        <p:tav tm="0" fmla="#ppt_y-sin(pi*$)/81">
                                          <p:val>
                                            <p:fltVal val="0"/>
                                          </p:val>
                                        </p:tav>
                                        <p:tav tm="100000">
                                          <p:val>
                                            <p:fltVal val="1"/>
                                          </p:val>
                                        </p:tav>
                                      </p:tavLst>
                                    </p:anim>
                                    <p:animScale>
                                      <p:cBhvr>
                                        <p:cTn id="43" dur="26">
                                          <p:stCondLst>
                                            <p:cond delay="650"/>
                                          </p:stCondLst>
                                        </p:cTn>
                                        <p:tgtEl>
                                          <p:spTgt spid="211"/>
                                        </p:tgtEl>
                                      </p:cBhvr>
                                      <p:to x="100000" y="60000"/>
                                    </p:animScale>
                                    <p:animScale>
                                      <p:cBhvr>
                                        <p:cTn id="44" dur="166" decel="50000">
                                          <p:stCondLst>
                                            <p:cond delay="676"/>
                                          </p:stCondLst>
                                        </p:cTn>
                                        <p:tgtEl>
                                          <p:spTgt spid="211"/>
                                        </p:tgtEl>
                                      </p:cBhvr>
                                      <p:to x="100000" y="100000"/>
                                    </p:animScale>
                                    <p:animScale>
                                      <p:cBhvr>
                                        <p:cTn id="45" dur="26">
                                          <p:stCondLst>
                                            <p:cond delay="1312"/>
                                          </p:stCondLst>
                                        </p:cTn>
                                        <p:tgtEl>
                                          <p:spTgt spid="211"/>
                                        </p:tgtEl>
                                      </p:cBhvr>
                                      <p:to x="100000" y="80000"/>
                                    </p:animScale>
                                    <p:animScale>
                                      <p:cBhvr>
                                        <p:cTn id="46" dur="166" decel="50000">
                                          <p:stCondLst>
                                            <p:cond delay="1338"/>
                                          </p:stCondLst>
                                        </p:cTn>
                                        <p:tgtEl>
                                          <p:spTgt spid="211"/>
                                        </p:tgtEl>
                                      </p:cBhvr>
                                      <p:to x="100000" y="100000"/>
                                    </p:animScale>
                                    <p:animScale>
                                      <p:cBhvr>
                                        <p:cTn id="47" dur="26">
                                          <p:stCondLst>
                                            <p:cond delay="1642"/>
                                          </p:stCondLst>
                                        </p:cTn>
                                        <p:tgtEl>
                                          <p:spTgt spid="211"/>
                                        </p:tgtEl>
                                      </p:cBhvr>
                                      <p:to x="100000" y="90000"/>
                                    </p:animScale>
                                    <p:animScale>
                                      <p:cBhvr>
                                        <p:cTn id="48" dur="166" decel="50000">
                                          <p:stCondLst>
                                            <p:cond delay="1668"/>
                                          </p:stCondLst>
                                        </p:cTn>
                                        <p:tgtEl>
                                          <p:spTgt spid="211"/>
                                        </p:tgtEl>
                                      </p:cBhvr>
                                      <p:to x="100000" y="100000"/>
                                    </p:animScale>
                                    <p:animScale>
                                      <p:cBhvr>
                                        <p:cTn id="49" dur="26">
                                          <p:stCondLst>
                                            <p:cond delay="1808"/>
                                          </p:stCondLst>
                                        </p:cTn>
                                        <p:tgtEl>
                                          <p:spTgt spid="211"/>
                                        </p:tgtEl>
                                      </p:cBhvr>
                                      <p:to x="100000" y="95000"/>
                                    </p:animScale>
                                    <p:animScale>
                                      <p:cBhvr>
                                        <p:cTn id="50" dur="166" decel="50000">
                                          <p:stCondLst>
                                            <p:cond delay="1834"/>
                                          </p:stCondLst>
                                        </p:cTn>
                                        <p:tgtEl>
                                          <p:spTgt spid="211"/>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7">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7">
                                            <p:txEl>
                                              <p:pRg st="4" end="4"/>
                                            </p:txEl>
                                          </p:spTgt>
                                        </p:tgtEl>
                                        <p:attrNameLst>
                                          <p:attrName>style.visibility</p:attrName>
                                        </p:attrNameLst>
                                      </p:cBhvr>
                                      <p:to>
                                        <p:strVal val="visible"/>
                                      </p:to>
                                    </p:set>
                                  </p:childTnLst>
                                </p:cTn>
                              </p:par>
                              <p:par>
                                <p:cTn id="59" presetID="26"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ickcicciarelli.com/images/kelly-green-canvas-fabric-texture3.jpg"/>
          <p:cNvPicPr>
            <a:picLocks noChangeAspect="1" noChangeArrowheads="1"/>
          </p:cNvPicPr>
          <p:nvPr/>
        </p:nvPicPr>
        <p:blipFill rotWithShape="1">
          <a:blip r:embed="rId2">
            <a:extLst>
              <a:ext uri="{28A0092B-C50C-407E-A947-70E740481C1C}">
                <a14:useLocalDpi xmlns:a14="http://schemas.microsoft.com/office/drawing/2010/main" val="0"/>
              </a:ext>
            </a:extLst>
          </a:blip>
          <a:srcRect t="855" r="38730"/>
          <a:stretch/>
        </p:blipFill>
        <p:spPr bwMode="auto">
          <a:xfrm>
            <a:off x="0" y="-10887"/>
            <a:ext cx="12192000" cy="6875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6488668"/>
            <a:ext cx="4175673" cy="369332"/>
          </a:xfrm>
          <a:prstGeom prst="rect">
            <a:avLst/>
          </a:prstGeom>
          <a:noFill/>
        </p:spPr>
        <p:txBody>
          <a:bodyPr wrap="square" rtlCol="0">
            <a:spAutoFit/>
          </a:bodyPr>
          <a:lstStyle/>
          <a:p>
            <a:r>
              <a:rPr lang="en-US" dirty="0">
                <a:solidFill>
                  <a:schemeClr val="bg1"/>
                </a:solidFill>
              </a:rPr>
              <a:t>Genesis 30:9-13</a:t>
            </a:r>
          </a:p>
        </p:txBody>
      </p:sp>
      <p:sp>
        <p:nvSpPr>
          <p:cNvPr id="5" name="TextBox 4"/>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rPr>
              <a:t>More Children Are Born</a:t>
            </a:r>
            <a:endParaRPr lang="en-US" sz="6000" dirty="0">
              <a:solidFill>
                <a:schemeClr val="bg1"/>
              </a:solidFill>
              <a:latin typeface="AR JULIAN" panose="02000000000000000000" pitchFamily="2" charset="0"/>
              <a:cs typeface="Aparajita" panose="020B0604020202020204" pitchFamily="34" charset="0"/>
            </a:endParaRPr>
          </a:p>
        </p:txBody>
      </p:sp>
      <p:sp>
        <p:nvSpPr>
          <p:cNvPr id="3" name="Rectangle 2"/>
          <p:cNvSpPr/>
          <p:nvPr/>
        </p:nvSpPr>
        <p:spPr>
          <a:xfrm>
            <a:off x="4174571" y="949484"/>
            <a:ext cx="4614382" cy="369332"/>
          </a:xfrm>
          <a:prstGeom prst="rect">
            <a:avLst/>
          </a:prstGeom>
        </p:spPr>
        <p:txBody>
          <a:bodyPr wrap="square">
            <a:spAutoFit/>
          </a:bodyPr>
          <a:lstStyle/>
          <a:p>
            <a:r>
              <a:rPr lang="en-US" i="1" dirty="0">
                <a:solidFill>
                  <a:schemeClr val="bg1"/>
                </a:solidFill>
                <a:latin typeface="Calibri" panose="020F0502020204030204" pitchFamily="34" charset="0"/>
              </a:rPr>
              <a:t>Lehi gives her maidservant to Jacob</a:t>
            </a:r>
            <a:endParaRPr lang="en-US" dirty="0">
              <a:solidFill>
                <a:schemeClr val="bg1"/>
              </a:solidFill>
            </a:endParaRPr>
          </a:p>
        </p:txBody>
      </p:sp>
      <p:grpSp>
        <p:nvGrpSpPr>
          <p:cNvPr id="2" name="Group 1"/>
          <p:cNvGrpSpPr/>
          <p:nvPr/>
        </p:nvGrpSpPr>
        <p:grpSpPr>
          <a:xfrm>
            <a:off x="3701710" y="2331898"/>
            <a:ext cx="1991016" cy="1624483"/>
            <a:chOff x="2524287" y="1805035"/>
            <a:chExt cx="1991016" cy="1624483"/>
          </a:xfrm>
        </p:grpSpPr>
        <p:grpSp>
          <p:nvGrpSpPr>
            <p:cNvPr id="174" name="Group 93"/>
            <p:cNvGrpSpPr/>
            <p:nvPr/>
          </p:nvGrpSpPr>
          <p:grpSpPr>
            <a:xfrm rot="6776452">
              <a:off x="3597266" y="1669030"/>
              <a:ext cx="782031" cy="1054042"/>
              <a:chOff x="1219200" y="1371600"/>
              <a:chExt cx="1676400" cy="2286000"/>
            </a:xfrm>
          </p:grpSpPr>
          <p:sp>
            <p:nvSpPr>
              <p:cNvPr id="175" name="Oval 7"/>
              <p:cNvSpPr/>
              <p:nvPr/>
            </p:nvSpPr>
            <p:spPr>
              <a:xfrm rot="19638581">
                <a:off x="1295400" y="1371600"/>
                <a:ext cx="1600200" cy="22860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8"/>
              <p:cNvSpPr/>
              <p:nvPr/>
            </p:nvSpPr>
            <p:spPr>
              <a:xfrm>
                <a:off x="1371600" y="1752600"/>
                <a:ext cx="914400" cy="914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loud 176"/>
              <p:cNvSpPr/>
              <p:nvPr/>
            </p:nvSpPr>
            <p:spPr>
              <a:xfrm rot="19132349">
                <a:off x="1219200" y="1828800"/>
                <a:ext cx="762000" cy="304800"/>
              </a:xfrm>
              <a:prstGeom prst="cloud">
                <a:avLst/>
              </a:prstGeom>
              <a:solidFill>
                <a:srgbClr val="AC87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rot="2148584">
                <a:off x="1960450" y="2387289"/>
                <a:ext cx="258094" cy="533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rot="20368391">
                <a:off x="1448079" y="2465277"/>
                <a:ext cx="240166" cy="47970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2133600" y="2133600"/>
                <a:ext cx="228600" cy="4218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2133600" y="2438400"/>
                <a:ext cx="152400" cy="1524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2" name="Group 93"/>
            <p:cNvGrpSpPr/>
            <p:nvPr/>
          </p:nvGrpSpPr>
          <p:grpSpPr>
            <a:xfrm rot="6776452">
              <a:off x="3569155" y="2511482"/>
              <a:ext cx="782031" cy="1054042"/>
              <a:chOff x="1219200" y="1371600"/>
              <a:chExt cx="1676400" cy="2286000"/>
            </a:xfrm>
          </p:grpSpPr>
          <p:sp>
            <p:nvSpPr>
              <p:cNvPr id="183" name="Oval 7"/>
              <p:cNvSpPr/>
              <p:nvPr/>
            </p:nvSpPr>
            <p:spPr>
              <a:xfrm rot="19638581">
                <a:off x="1295400" y="1371600"/>
                <a:ext cx="1600200" cy="2286000"/>
              </a:xfrm>
              <a:prstGeom prst="ellipse">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8"/>
              <p:cNvSpPr/>
              <p:nvPr/>
            </p:nvSpPr>
            <p:spPr>
              <a:xfrm>
                <a:off x="1371600" y="1752600"/>
                <a:ext cx="914400" cy="914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loud 184"/>
              <p:cNvSpPr/>
              <p:nvPr/>
            </p:nvSpPr>
            <p:spPr>
              <a:xfrm rot="19132349">
                <a:off x="1219200" y="1828800"/>
                <a:ext cx="762000" cy="304800"/>
              </a:xfrm>
              <a:prstGeom prst="clou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rot="2148584">
                <a:off x="1960450" y="2387289"/>
                <a:ext cx="258094" cy="533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rot="20368391">
                <a:off x="1448079" y="2465277"/>
                <a:ext cx="240166" cy="47970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2133600" y="2133600"/>
                <a:ext cx="228600" cy="4218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2133600" y="2438400"/>
                <a:ext cx="152400" cy="1524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 name="TextBox 205"/>
            <p:cNvSpPr txBox="1"/>
            <p:nvPr/>
          </p:nvSpPr>
          <p:spPr>
            <a:xfrm>
              <a:off x="2524287" y="2015746"/>
              <a:ext cx="1076267" cy="369332"/>
            </a:xfrm>
            <a:prstGeom prst="rect">
              <a:avLst/>
            </a:prstGeom>
            <a:noFill/>
          </p:spPr>
          <p:txBody>
            <a:bodyPr wrap="square" rtlCol="0">
              <a:spAutoFit/>
            </a:bodyPr>
            <a:lstStyle/>
            <a:p>
              <a:r>
                <a:rPr lang="en-US" dirty="0">
                  <a:solidFill>
                    <a:schemeClr val="bg1"/>
                  </a:solidFill>
                  <a:latin typeface="Calibri" panose="020F0502020204030204" pitchFamily="34" charset="0"/>
                </a:rPr>
                <a:t>Gad</a:t>
              </a:r>
            </a:p>
          </p:txBody>
        </p:sp>
        <p:sp>
          <p:nvSpPr>
            <p:cNvPr id="207" name="TextBox 206"/>
            <p:cNvSpPr txBox="1"/>
            <p:nvPr/>
          </p:nvSpPr>
          <p:spPr>
            <a:xfrm>
              <a:off x="2532710" y="2774623"/>
              <a:ext cx="1076267" cy="369332"/>
            </a:xfrm>
            <a:prstGeom prst="rect">
              <a:avLst/>
            </a:prstGeom>
            <a:noFill/>
          </p:spPr>
          <p:txBody>
            <a:bodyPr wrap="square" rtlCol="0">
              <a:spAutoFit/>
            </a:bodyPr>
            <a:lstStyle/>
            <a:p>
              <a:r>
                <a:rPr lang="en-US" dirty="0">
                  <a:solidFill>
                    <a:schemeClr val="bg1"/>
                  </a:solidFill>
                  <a:latin typeface="Calibri" panose="020F0502020204030204" pitchFamily="34" charset="0"/>
                </a:rPr>
                <a:t>Asher</a:t>
              </a:r>
            </a:p>
          </p:txBody>
        </p:sp>
      </p:grpSp>
      <p:sp>
        <p:nvSpPr>
          <p:cNvPr id="210" name="TextBox 209"/>
          <p:cNvSpPr txBox="1"/>
          <p:nvPr/>
        </p:nvSpPr>
        <p:spPr>
          <a:xfrm>
            <a:off x="1009424" y="1521284"/>
            <a:ext cx="1985331" cy="523220"/>
          </a:xfrm>
          <a:prstGeom prst="rect">
            <a:avLst/>
          </a:prstGeom>
          <a:noFill/>
        </p:spPr>
        <p:txBody>
          <a:bodyPr wrap="square" rtlCol="0">
            <a:spAutoFit/>
          </a:bodyPr>
          <a:lstStyle/>
          <a:p>
            <a:r>
              <a:rPr lang="en-US" sz="2800" dirty="0" err="1">
                <a:solidFill>
                  <a:schemeClr val="bg1"/>
                </a:solidFill>
              </a:rPr>
              <a:t>Zilpah</a:t>
            </a:r>
            <a:endParaRPr lang="en-US" sz="2800" dirty="0">
              <a:solidFill>
                <a:schemeClr val="bg1"/>
              </a:solidFill>
            </a:endParaRPr>
          </a:p>
        </p:txBody>
      </p:sp>
      <p:sp>
        <p:nvSpPr>
          <p:cNvPr id="247" name="TextBox 246"/>
          <p:cNvSpPr txBox="1"/>
          <p:nvPr/>
        </p:nvSpPr>
        <p:spPr>
          <a:xfrm>
            <a:off x="6693502" y="1719200"/>
            <a:ext cx="4368071" cy="3693319"/>
          </a:xfrm>
          <a:prstGeom prst="rect">
            <a:avLst/>
          </a:prstGeom>
          <a:noFill/>
        </p:spPr>
        <p:txBody>
          <a:bodyPr wrap="square" rtlCol="0">
            <a:spAutoFit/>
          </a:bodyPr>
          <a:lstStyle/>
          <a:p>
            <a:r>
              <a:rPr lang="en-US" dirty="0">
                <a:solidFill>
                  <a:schemeClr val="bg1"/>
                </a:solidFill>
                <a:latin typeface="Calibri" panose="020F0502020204030204" pitchFamily="34" charset="0"/>
              </a:rPr>
              <a:t>She was the maidservant of Laban whom he gave to his daughter Leah upon the marriage of Leah and Jacob</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She was given to Jacob by Leah as his wife to bare children</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She bore two sons, Gad and Asher, and Leah names the children</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According to Jewish tradition she is believed to be buried in the Tomb of the Matriarchs in </a:t>
            </a:r>
            <a:r>
              <a:rPr lang="en-US" dirty="0" err="1">
                <a:solidFill>
                  <a:schemeClr val="bg1"/>
                </a:solidFill>
                <a:latin typeface="Calibri" panose="020F0502020204030204" pitchFamily="34" charset="0"/>
              </a:rPr>
              <a:t>Tiberias</a:t>
            </a:r>
            <a:r>
              <a:rPr lang="en-US" dirty="0">
                <a:solidFill>
                  <a:schemeClr val="bg1"/>
                </a:solidFill>
                <a:latin typeface="Calibri" panose="020F0502020204030204" pitchFamily="34" charset="0"/>
              </a:rPr>
              <a:t> </a:t>
            </a:r>
            <a:r>
              <a:rPr lang="en-US" sz="900" dirty="0">
                <a:solidFill>
                  <a:schemeClr val="bg1"/>
                </a:solidFill>
                <a:latin typeface="Calibri" panose="020F0502020204030204" pitchFamily="34" charset="0"/>
              </a:rPr>
              <a:t>(Wikipedia)</a:t>
            </a:r>
          </a:p>
        </p:txBody>
      </p:sp>
      <p:grpSp>
        <p:nvGrpSpPr>
          <p:cNvPr id="266" name="Group 265"/>
          <p:cNvGrpSpPr/>
          <p:nvPr/>
        </p:nvGrpSpPr>
        <p:grpSpPr>
          <a:xfrm>
            <a:off x="1514267" y="2087961"/>
            <a:ext cx="1676400" cy="3372552"/>
            <a:chOff x="1396810" y="457200"/>
            <a:chExt cx="1676400" cy="3372552"/>
          </a:xfrm>
        </p:grpSpPr>
        <p:sp>
          <p:nvSpPr>
            <p:cNvPr id="267" name="Oval 266"/>
            <p:cNvSpPr/>
            <p:nvPr/>
          </p:nvSpPr>
          <p:spPr>
            <a:xfrm>
              <a:off x="1413428" y="1044549"/>
              <a:ext cx="1633240" cy="1874738"/>
            </a:xfrm>
            <a:prstGeom prst="ellipse">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p:cNvSpPr/>
            <p:nvPr/>
          </p:nvSpPr>
          <p:spPr>
            <a:xfrm>
              <a:off x="1524000" y="457200"/>
              <a:ext cx="1384501" cy="1874738"/>
            </a:xfrm>
            <a:prstGeom prst="ellipse">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p:cNvSpPr/>
            <p:nvPr/>
          </p:nvSpPr>
          <p:spPr>
            <a:xfrm rot="19671902">
              <a:off x="2607478" y="2142019"/>
              <a:ext cx="358226" cy="5974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p:cNvSpPr/>
            <p:nvPr/>
          </p:nvSpPr>
          <p:spPr>
            <a:xfrm rot="2647766">
              <a:off x="1459344" y="2060271"/>
              <a:ext cx="326624" cy="5974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p:cNvSpPr/>
            <p:nvPr/>
          </p:nvSpPr>
          <p:spPr>
            <a:xfrm rot="19352409">
              <a:off x="2304452" y="3232306"/>
              <a:ext cx="282217" cy="5974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p:cNvSpPr/>
            <p:nvPr/>
          </p:nvSpPr>
          <p:spPr>
            <a:xfrm rot="2647766">
              <a:off x="1980007" y="3220489"/>
              <a:ext cx="280866" cy="5974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Trapezoid 272"/>
            <p:cNvSpPr/>
            <p:nvPr/>
          </p:nvSpPr>
          <p:spPr>
            <a:xfrm rot="20169292">
              <a:off x="2271767" y="1443639"/>
              <a:ext cx="602716" cy="1065681"/>
            </a:xfrm>
            <a:prstGeom prst="trapezoid">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rapezoid 273"/>
            <p:cNvSpPr/>
            <p:nvPr/>
          </p:nvSpPr>
          <p:spPr>
            <a:xfrm rot="1790291">
              <a:off x="1613916" y="1408723"/>
              <a:ext cx="602716" cy="1065681"/>
            </a:xfrm>
            <a:prstGeom prst="trapezoid">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Trapezoid 274"/>
            <p:cNvSpPr/>
            <p:nvPr/>
          </p:nvSpPr>
          <p:spPr>
            <a:xfrm>
              <a:off x="1791225" y="1580777"/>
              <a:ext cx="899158" cy="1947138"/>
            </a:xfrm>
            <a:prstGeom prst="trapezoid">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p:cNvSpPr/>
            <p:nvPr/>
          </p:nvSpPr>
          <p:spPr>
            <a:xfrm>
              <a:off x="2030556" y="1248154"/>
              <a:ext cx="408343" cy="58721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p:cNvSpPr/>
            <p:nvPr/>
          </p:nvSpPr>
          <p:spPr>
            <a:xfrm>
              <a:off x="1791225" y="562433"/>
              <a:ext cx="857009" cy="111655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ounded Rectangle 277"/>
            <p:cNvSpPr/>
            <p:nvPr/>
          </p:nvSpPr>
          <p:spPr>
            <a:xfrm rot="5400000">
              <a:off x="2120418" y="2834167"/>
              <a:ext cx="786192" cy="103644"/>
            </a:xfrm>
            <a:prstGeom prst="roundRect">
              <a:avLst>
                <a:gd name="adj" fmla="val 50000"/>
              </a:avLst>
            </a:prstGeom>
            <a:solidFill>
              <a:srgbClr val="DEFB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ounded Rectangle 278"/>
            <p:cNvSpPr/>
            <p:nvPr/>
          </p:nvSpPr>
          <p:spPr>
            <a:xfrm rot="4754463">
              <a:off x="2242017" y="2824491"/>
              <a:ext cx="786192" cy="103644"/>
            </a:xfrm>
            <a:prstGeom prst="roundRect">
              <a:avLst>
                <a:gd name="adj" fmla="val 50000"/>
              </a:avLst>
            </a:prstGeom>
            <a:solidFill>
              <a:srgbClr val="DEFB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ounded Rectangle 279"/>
            <p:cNvSpPr/>
            <p:nvPr/>
          </p:nvSpPr>
          <p:spPr>
            <a:xfrm>
              <a:off x="1865184" y="2284845"/>
              <a:ext cx="745664" cy="263711"/>
            </a:xfrm>
            <a:prstGeom prst="roundRect">
              <a:avLst/>
            </a:prstGeom>
            <a:solidFill>
              <a:srgbClr val="DEFB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p:cNvSpPr/>
            <p:nvPr/>
          </p:nvSpPr>
          <p:spPr>
            <a:xfrm>
              <a:off x="1791506" y="458288"/>
              <a:ext cx="836588" cy="558279"/>
            </a:xfrm>
            <a:prstGeom prst="ellipse">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2" name="Group 281"/>
            <p:cNvGrpSpPr/>
            <p:nvPr/>
          </p:nvGrpSpPr>
          <p:grpSpPr>
            <a:xfrm>
              <a:off x="1884633" y="2330087"/>
              <a:ext cx="730721" cy="183779"/>
              <a:chOff x="3581400" y="2764974"/>
              <a:chExt cx="3618412" cy="910044"/>
            </a:xfrm>
          </p:grpSpPr>
          <p:grpSp>
            <p:nvGrpSpPr>
              <p:cNvPr id="303" name="Group 302"/>
              <p:cNvGrpSpPr/>
              <p:nvPr/>
            </p:nvGrpSpPr>
            <p:grpSpPr>
              <a:xfrm>
                <a:off x="3581400" y="2788973"/>
                <a:ext cx="609600" cy="868627"/>
                <a:chOff x="3581400" y="2788973"/>
                <a:chExt cx="609600" cy="868627"/>
              </a:xfrm>
            </p:grpSpPr>
            <p:sp>
              <p:nvSpPr>
                <p:cNvPr id="316" name="Flowchart: Collate 315"/>
                <p:cNvSpPr/>
                <p:nvPr/>
              </p:nvSpPr>
              <p:spPr>
                <a:xfrm>
                  <a:off x="3581400" y="2788973"/>
                  <a:ext cx="609600" cy="868627"/>
                </a:xfrm>
                <a:prstGeom prst="flowChartCollate">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7" name="Oval 316"/>
                <p:cNvSpPr/>
                <p:nvPr/>
              </p:nvSpPr>
              <p:spPr>
                <a:xfrm>
                  <a:off x="3715924" y="3039291"/>
                  <a:ext cx="357510" cy="35751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p:cNvGrpSpPr/>
              <p:nvPr/>
            </p:nvGrpSpPr>
            <p:grpSpPr>
              <a:xfrm rot="5400000">
                <a:off x="4177936" y="2787860"/>
                <a:ext cx="905689" cy="868627"/>
                <a:chOff x="3581400" y="2788973"/>
                <a:chExt cx="609600" cy="868627"/>
              </a:xfrm>
            </p:grpSpPr>
            <p:sp>
              <p:nvSpPr>
                <p:cNvPr id="314" name="Flowchart: Collate 313"/>
                <p:cNvSpPr/>
                <p:nvPr/>
              </p:nvSpPr>
              <p:spPr>
                <a:xfrm>
                  <a:off x="3581400" y="2788973"/>
                  <a:ext cx="609600" cy="868627"/>
                </a:xfrm>
                <a:prstGeom prst="flowChartCollate">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5" name="Oval 314"/>
                <p:cNvSpPr/>
                <p:nvPr/>
              </p:nvSpPr>
              <p:spPr>
                <a:xfrm>
                  <a:off x="3715924" y="3039291"/>
                  <a:ext cx="357510" cy="35751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p:cNvGrpSpPr/>
              <p:nvPr/>
            </p:nvGrpSpPr>
            <p:grpSpPr>
              <a:xfrm>
                <a:off x="5083628" y="2784619"/>
                <a:ext cx="609600" cy="868627"/>
                <a:chOff x="3581400" y="2788973"/>
                <a:chExt cx="609600" cy="868627"/>
              </a:xfrm>
            </p:grpSpPr>
            <p:sp>
              <p:nvSpPr>
                <p:cNvPr id="312" name="Flowchart: Collate 311"/>
                <p:cNvSpPr/>
                <p:nvPr/>
              </p:nvSpPr>
              <p:spPr>
                <a:xfrm>
                  <a:off x="3581400" y="2788973"/>
                  <a:ext cx="609600" cy="868627"/>
                </a:xfrm>
                <a:prstGeom prst="flowChartCollate">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3" name="Oval 312"/>
                <p:cNvSpPr/>
                <p:nvPr/>
              </p:nvSpPr>
              <p:spPr>
                <a:xfrm>
                  <a:off x="3715924" y="3039291"/>
                  <a:ext cx="357510" cy="35751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6" name="Group 305"/>
              <p:cNvGrpSpPr/>
              <p:nvPr/>
            </p:nvGrpSpPr>
            <p:grpSpPr>
              <a:xfrm rot="5400000">
                <a:off x="5688873" y="2783505"/>
                <a:ext cx="905689" cy="868627"/>
                <a:chOff x="3581400" y="2788973"/>
                <a:chExt cx="609600" cy="868627"/>
              </a:xfrm>
            </p:grpSpPr>
            <p:sp>
              <p:nvSpPr>
                <p:cNvPr id="310" name="Flowchart: Collate 309"/>
                <p:cNvSpPr/>
                <p:nvPr/>
              </p:nvSpPr>
              <p:spPr>
                <a:xfrm>
                  <a:off x="3581400" y="2788973"/>
                  <a:ext cx="609600" cy="868627"/>
                </a:xfrm>
                <a:prstGeom prst="flowChartCollate">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1" name="Oval 310"/>
                <p:cNvSpPr/>
                <p:nvPr/>
              </p:nvSpPr>
              <p:spPr>
                <a:xfrm>
                  <a:off x="3715924" y="3039291"/>
                  <a:ext cx="357510" cy="35751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 name="Group 306"/>
              <p:cNvGrpSpPr/>
              <p:nvPr/>
            </p:nvGrpSpPr>
            <p:grpSpPr>
              <a:xfrm>
                <a:off x="6590212" y="2775910"/>
                <a:ext cx="609600" cy="868627"/>
                <a:chOff x="3581400" y="2788973"/>
                <a:chExt cx="609600" cy="868627"/>
              </a:xfrm>
            </p:grpSpPr>
            <p:sp>
              <p:nvSpPr>
                <p:cNvPr id="308" name="Flowchart: Collate 307"/>
                <p:cNvSpPr/>
                <p:nvPr/>
              </p:nvSpPr>
              <p:spPr>
                <a:xfrm>
                  <a:off x="3581400" y="2788973"/>
                  <a:ext cx="609600" cy="868627"/>
                </a:xfrm>
                <a:prstGeom prst="flowChartCollate">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9" name="Oval 308"/>
                <p:cNvSpPr/>
                <p:nvPr/>
              </p:nvSpPr>
              <p:spPr>
                <a:xfrm>
                  <a:off x="3715924" y="3039291"/>
                  <a:ext cx="357510" cy="35751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3" name="Group 282"/>
            <p:cNvGrpSpPr/>
            <p:nvPr/>
          </p:nvGrpSpPr>
          <p:grpSpPr>
            <a:xfrm>
              <a:off x="1396810" y="577662"/>
              <a:ext cx="1676400" cy="1481680"/>
              <a:chOff x="1371600" y="639786"/>
              <a:chExt cx="1676400" cy="1481680"/>
            </a:xfrm>
          </p:grpSpPr>
          <p:sp>
            <p:nvSpPr>
              <p:cNvPr id="300" name="Trapezoid 299"/>
              <p:cNvSpPr/>
              <p:nvPr/>
            </p:nvSpPr>
            <p:spPr>
              <a:xfrm rot="469281">
                <a:off x="1371600" y="919336"/>
                <a:ext cx="531845" cy="1175895"/>
              </a:xfrm>
              <a:prstGeom prst="trapezoid">
                <a:avLst>
                  <a:gd name="adj" fmla="val 39143"/>
                </a:avLst>
              </a:prstGeom>
              <a:solidFill>
                <a:srgbClr val="DEFB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Trapezoid 300"/>
              <p:cNvSpPr/>
              <p:nvPr/>
            </p:nvSpPr>
            <p:spPr>
              <a:xfrm rot="20910361">
                <a:off x="2516155" y="945571"/>
                <a:ext cx="531845" cy="1175895"/>
              </a:xfrm>
              <a:prstGeom prst="trapezoid">
                <a:avLst>
                  <a:gd name="adj" fmla="val 39143"/>
                </a:avLst>
              </a:prstGeom>
              <a:solidFill>
                <a:srgbClr val="DEFB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ounded Rectangle 301"/>
              <p:cNvSpPr/>
              <p:nvPr/>
            </p:nvSpPr>
            <p:spPr>
              <a:xfrm>
                <a:off x="1595498" y="639786"/>
                <a:ext cx="1203649" cy="342111"/>
              </a:xfrm>
              <a:prstGeom prst="roundRect">
                <a:avLst/>
              </a:prstGeom>
              <a:solidFill>
                <a:srgbClr val="DEFB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4" name="Group 283"/>
            <p:cNvGrpSpPr/>
            <p:nvPr/>
          </p:nvGrpSpPr>
          <p:grpSpPr>
            <a:xfrm>
              <a:off x="1677547" y="592307"/>
              <a:ext cx="1084364" cy="315579"/>
              <a:chOff x="3581400" y="2764974"/>
              <a:chExt cx="3618412" cy="910044"/>
            </a:xfrm>
          </p:grpSpPr>
          <p:grpSp>
            <p:nvGrpSpPr>
              <p:cNvPr id="285" name="Group 284"/>
              <p:cNvGrpSpPr/>
              <p:nvPr/>
            </p:nvGrpSpPr>
            <p:grpSpPr>
              <a:xfrm>
                <a:off x="3581400" y="2788973"/>
                <a:ext cx="609600" cy="868627"/>
                <a:chOff x="3581400" y="2788973"/>
                <a:chExt cx="609600" cy="868627"/>
              </a:xfrm>
            </p:grpSpPr>
            <p:sp>
              <p:nvSpPr>
                <p:cNvPr id="298" name="Flowchart: Collate 297"/>
                <p:cNvSpPr/>
                <p:nvPr/>
              </p:nvSpPr>
              <p:spPr>
                <a:xfrm>
                  <a:off x="3581400" y="2788973"/>
                  <a:ext cx="609600" cy="868627"/>
                </a:xfrm>
                <a:prstGeom prst="flowChartCollate">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9" name="Oval 298"/>
                <p:cNvSpPr/>
                <p:nvPr/>
              </p:nvSpPr>
              <p:spPr>
                <a:xfrm>
                  <a:off x="3715924" y="3039291"/>
                  <a:ext cx="357510" cy="35751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6" name="Group 285"/>
              <p:cNvGrpSpPr/>
              <p:nvPr/>
            </p:nvGrpSpPr>
            <p:grpSpPr>
              <a:xfrm rot="5400000">
                <a:off x="4177936" y="2787860"/>
                <a:ext cx="905689" cy="868627"/>
                <a:chOff x="3581400" y="2788973"/>
                <a:chExt cx="609600" cy="868627"/>
              </a:xfrm>
            </p:grpSpPr>
            <p:sp>
              <p:nvSpPr>
                <p:cNvPr id="296" name="Flowchart: Collate 295"/>
                <p:cNvSpPr/>
                <p:nvPr/>
              </p:nvSpPr>
              <p:spPr>
                <a:xfrm>
                  <a:off x="3581400" y="2788973"/>
                  <a:ext cx="609600" cy="868627"/>
                </a:xfrm>
                <a:prstGeom prst="flowChartCollate">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 name="Oval 296"/>
                <p:cNvSpPr/>
                <p:nvPr/>
              </p:nvSpPr>
              <p:spPr>
                <a:xfrm>
                  <a:off x="3715924" y="3039291"/>
                  <a:ext cx="357510" cy="35751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Group 286"/>
              <p:cNvGrpSpPr/>
              <p:nvPr/>
            </p:nvGrpSpPr>
            <p:grpSpPr>
              <a:xfrm>
                <a:off x="5083628" y="2784619"/>
                <a:ext cx="609600" cy="868627"/>
                <a:chOff x="3581400" y="2788973"/>
                <a:chExt cx="609600" cy="868627"/>
              </a:xfrm>
            </p:grpSpPr>
            <p:sp>
              <p:nvSpPr>
                <p:cNvPr id="294" name="Flowchart: Collate 293"/>
                <p:cNvSpPr/>
                <p:nvPr/>
              </p:nvSpPr>
              <p:spPr>
                <a:xfrm>
                  <a:off x="3581400" y="2788973"/>
                  <a:ext cx="609600" cy="868627"/>
                </a:xfrm>
                <a:prstGeom prst="flowChartCollate">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5" name="Oval 294"/>
                <p:cNvSpPr/>
                <p:nvPr/>
              </p:nvSpPr>
              <p:spPr>
                <a:xfrm>
                  <a:off x="3715924" y="3039291"/>
                  <a:ext cx="357510" cy="35751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8" name="Group 287"/>
              <p:cNvGrpSpPr/>
              <p:nvPr/>
            </p:nvGrpSpPr>
            <p:grpSpPr>
              <a:xfrm rot="5400000">
                <a:off x="5688873" y="2783505"/>
                <a:ext cx="905689" cy="868627"/>
                <a:chOff x="3581400" y="2788973"/>
                <a:chExt cx="609600" cy="868627"/>
              </a:xfrm>
            </p:grpSpPr>
            <p:sp>
              <p:nvSpPr>
                <p:cNvPr id="292" name="Flowchart: Collate 291"/>
                <p:cNvSpPr/>
                <p:nvPr/>
              </p:nvSpPr>
              <p:spPr>
                <a:xfrm>
                  <a:off x="3581400" y="2788973"/>
                  <a:ext cx="609600" cy="868627"/>
                </a:xfrm>
                <a:prstGeom prst="flowChartCollate">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3" name="Oval 292"/>
                <p:cNvSpPr/>
                <p:nvPr/>
              </p:nvSpPr>
              <p:spPr>
                <a:xfrm>
                  <a:off x="3715924" y="3039291"/>
                  <a:ext cx="357510" cy="35751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9" name="Group 288"/>
              <p:cNvGrpSpPr/>
              <p:nvPr/>
            </p:nvGrpSpPr>
            <p:grpSpPr>
              <a:xfrm>
                <a:off x="6590212" y="2775910"/>
                <a:ext cx="609600" cy="868627"/>
                <a:chOff x="3581400" y="2788973"/>
                <a:chExt cx="609600" cy="868627"/>
              </a:xfrm>
            </p:grpSpPr>
            <p:sp>
              <p:nvSpPr>
                <p:cNvPr id="290" name="Flowchart: Collate 289"/>
                <p:cNvSpPr/>
                <p:nvPr/>
              </p:nvSpPr>
              <p:spPr>
                <a:xfrm>
                  <a:off x="3581400" y="2788973"/>
                  <a:ext cx="609600" cy="868627"/>
                </a:xfrm>
                <a:prstGeom prst="flowChartCollate">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1" name="Oval 290"/>
                <p:cNvSpPr/>
                <p:nvPr/>
              </p:nvSpPr>
              <p:spPr>
                <a:xfrm>
                  <a:off x="3715924" y="3039291"/>
                  <a:ext cx="357510" cy="35751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18" name="TextBox 317"/>
          <p:cNvSpPr txBox="1"/>
          <p:nvPr/>
        </p:nvSpPr>
        <p:spPr>
          <a:xfrm>
            <a:off x="11685139" y="6444933"/>
            <a:ext cx="478631" cy="369332"/>
          </a:xfrm>
          <a:prstGeom prst="rect">
            <a:avLst/>
          </a:prstGeom>
          <a:noFill/>
        </p:spPr>
        <p:txBody>
          <a:bodyPr wrap="square" rtlCol="0">
            <a:spAutoFit/>
          </a:bodyPr>
          <a:lstStyle/>
          <a:p>
            <a:r>
              <a:rPr lang="en-US" dirty="0">
                <a:solidFill>
                  <a:schemeClr val="bg1"/>
                </a:solidFill>
              </a:rPr>
              <a:t>(3)</a:t>
            </a:r>
          </a:p>
        </p:txBody>
      </p:sp>
    </p:spTree>
    <p:extLst>
      <p:ext uri="{BB962C8B-B14F-4D97-AF65-F5344CB8AC3E}">
        <p14:creationId xmlns:p14="http://schemas.microsoft.com/office/powerpoint/2010/main" val="167384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7">
                                            <p:txEl>
                                              <p:pRg st="0" end="0"/>
                                            </p:txEl>
                                          </p:spTgt>
                                        </p:tgtEl>
                                        <p:attrNameLst>
                                          <p:attrName>style.visibility</p:attrName>
                                        </p:attrNameLst>
                                      </p:cBhvr>
                                      <p:to>
                                        <p:strVal val="visible"/>
                                      </p:to>
                                    </p:set>
                                  </p:childTnLst>
                                </p:cTn>
                              </p:par>
                              <p:par>
                                <p:cTn id="15" presetID="26" presetClass="entr" presetSubtype="0" fill="hold" nodeType="withEffect">
                                  <p:stCondLst>
                                    <p:cond delay="0"/>
                                  </p:stCondLst>
                                  <p:childTnLst>
                                    <p:set>
                                      <p:cBhvr>
                                        <p:cTn id="16" dur="1" fill="hold">
                                          <p:stCondLst>
                                            <p:cond delay="0"/>
                                          </p:stCondLst>
                                        </p:cTn>
                                        <p:tgtEl>
                                          <p:spTgt spid="266"/>
                                        </p:tgtEl>
                                        <p:attrNameLst>
                                          <p:attrName>style.visibility</p:attrName>
                                        </p:attrNameLst>
                                      </p:cBhvr>
                                      <p:to>
                                        <p:strVal val="visible"/>
                                      </p:to>
                                    </p:set>
                                    <p:animEffect transition="in" filter="wipe(down)">
                                      <p:cBhvr>
                                        <p:cTn id="17" dur="580">
                                          <p:stCondLst>
                                            <p:cond delay="0"/>
                                          </p:stCondLst>
                                        </p:cTn>
                                        <p:tgtEl>
                                          <p:spTgt spid="266"/>
                                        </p:tgtEl>
                                      </p:cBhvr>
                                    </p:animEffect>
                                    <p:anim calcmode="lin" valueType="num">
                                      <p:cBhvr>
                                        <p:cTn id="18" dur="1822" tmFilter="0,0; 0.14,0.36; 0.43,0.73; 0.71,0.91; 1.0,1.0">
                                          <p:stCondLst>
                                            <p:cond delay="0"/>
                                          </p:stCondLst>
                                        </p:cTn>
                                        <p:tgtEl>
                                          <p:spTgt spid="26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6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6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6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66"/>
                                        </p:tgtEl>
                                        <p:attrNameLst>
                                          <p:attrName>ppt_y</p:attrName>
                                        </p:attrNameLst>
                                      </p:cBhvr>
                                      <p:tavLst>
                                        <p:tav tm="0" fmla="#ppt_y-sin(pi*$)/81">
                                          <p:val>
                                            <p:fltVal val="0"/>
                                          </p:val>
                                        </p:tav>
                                        <p:tav tm="100000">
                                          <p:val>
                                            <p:fltVal val="1"/>
                                          </p:val>
                                        </p:tav>
                                      </p:tavLst>
                                    </p:anim>
                                    <p:animScale>
                                      <p:cBhvr>
                                        <p:cTn id="23" dur="26">
                                          <p:stCondLst>
                                            <p:cond delay="650"/>
                                          </p:stCondLst>
                                        </p:cTn>
                                        <p:tgtEl>
                                          <p:spTgt spid="266"/>
                                        </p:tgtEl>
                                      </p:cBhvr>
                                      <p:to x="100000" y="60000"/>
                                    </p:animScale>
                                    <p:animScale>
                                      <p:cBhvr>
                                        <p:cTn id="24" dur="166" decel="50000">
                                          <p:stCondLst>
                                            <p:cond delay="676"/>
                                          </p:stCondLst>
                                        </p:cTn>
                                        <p:tgtEl>
                                          <p:spTgt spid="266"/>
                                        </p:tgtEl>
                                      </p:cBhvr>
                                      <p:to x="100000" y="100000"/>
                                    </p:animScale>
                                    <p:animScale>
                                      <p:cBhvr>
                                        <p:cTn id="25" dur="26">
                                          <p:stCondLst>
                                            <p:cond delay="1312"/>
                                          </p:stCondLst>
                                        </p:cTn>
                                        <p:tgtEl>
                                          <p:spTgt spid="266"/>
                                        </p:tgtEl>
                                      </p:cBhvr>
                                      <p:to x="100000" y="80000"/>
                                    </p:animScale>
                                    <p:animScale>
                                      <p:cBhvr>
                                        <p:cTn id="26" dur="166" decel="50000">
                                          <p:stCondLst>
                                            <p:cond delay="1338"/>
                                          </p:stCondLst>
                                        </p:cTn>
                                        <p:tgtEl>
                                          <p:spTgt spid="266"/>
                                        </p:tgtEl>
                                      </p:cBhvr>
                                      <p:to x="100000" y="100000"/>
                                    </p:animScale>
                                    <p:animScale>
                                      <p:cBhvr>
                                        <p:cTn id="27" dur="26">
                                          <p:stCondLst>
                                            <p:cond delay="1642"/>
                                          </p:stCondLst>
                                        </p:cTn>
                                        <p:tgtEl>
                                          <p:spTgt spid="266"/>
                                        </p:tgtEl>
                                      </p:cBhvr>
                                      <p:to x="100000" y="90000"/>
                                    </p:animScale>
                                    <p:animScale>
                                      <p:cBhvr>
                                        <p:cTn id="28" dur="166" decel="50000">
                                          <p:stCondLst>
                                            <p:cond delay="1668"/>
                                          </p:stCondLst>
                                        </p:cTn>
                                        <p:tgtEl>
                                          <p:spTgt spid="266"/>
                                        </p:tgtEl>
                                      </p:cBhvr>
                                      <p:to x="100000" y="100000"/>
                                    </p:animScale>
                                    <p:animScale>
                                      <p:cBhvr>
                                        <p:cTn id="29" dur="26">
                                          <p:stCondLst>
                                            <p:cond delay="1808"/>
                                          </p:stCondLst>
                                        </p:cTn>
                                        <p:tgtEl>
                                          <p:spTgt spid="266"/>
                                        </p:tgtEl>
                                      </p:cBhvr>
                                      <p:to x="100000" y="95000"/>
                                    </p:animScale>
                                    <p:animScale>
                                      <p:cBhvr>
                                        <p:cTn id="30" dur="166" decel="50000">
                                          <p:stCondLst>
                                            <p:cond delay="1834"/>
                                          </p:stCondLst>
                                        </p:cTn>
                                        <p:tgtEl>
                                          <p:spTgt spid="266"/>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7">
                                            <p:txEl>
                                              <p:pRg st="4" end="4"/>
                                            </p:txEl>
                                          </p:spTgt>
                                        </p:tgtEl>
                                        <p:attrNameLst>
                                          <p:attrName>style.visibility</p:attrName>
                                        </p:attrNameLst>
                                      </p:cBhvr>
                                      <p:to>
                                        <p:strVal val="visible"/>
                                      </p:to>
                                    </p:set>
                                  </p:childTnLst>
                                </p:cTn>
                              </p:par>
                              <p:par>
                                <p:cTn id="39" presetID="26"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580">
                                          <p:stCondLst>
                                            <p:cond delay="0"/>
                                          </p:stCondLst>
                                        </p:cTn>
                                        <p:tgtEl>
                                          <p:spTgt spid="2"/>
                                        </p:tgtEl>
                                      </p:cBhvr>
                                    </p:animEffect>
                                    <p:anim calcmode="lin" valueType="num">
                                      <p:cBhvr>
                                        <p:cTn id="4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7" dur="26">
                                          <p:stCondLst>
                                            <p:cond delay="650"/>
                                          </p:stCondLst>
                                        </p:cTn>
                                        <p:tgtEl>
                                          <p:spTgt spid="2"/>
                                        </p:tgtEl>
                                      </p:cBhvr>
                                      <p:to x="100000" y="60000"/>
                                    </p:animScale>
                                    <p:animScale>
                                      <p:cBhvr>
                                        <p:cTn id="48" dur="166" decel="50000">
                                          <p:stCondLst>
                                            <p:cond delay="676"/>
                                          </p:stCondLst>
                                        </p:cTn>
                                        <p:tgtEl>
                                          <p:spTgt spid="2"/>
                                        </p:tgtEl>
                                      </p:cBhvr>
                                      <p:to x="100000" y="100000"/>
                                    </p:animScale>
                                    <p:animScale>
                                      <p:cBhvr>
                                        <p:cTn id="49" dur="26">
                                          <p:stCondLst>
                                            <p:cond delay="1312"/>
                                          </p:stCondLst>
                                        </p:cTn>
                                        <p:tgtEl>
                                          <p:spTgt spid="2"/>
                                        </p:tgtEl>
                                      </p:cBhvr>
                                      <p:to x="100000" y="80000"/>
                                    </p:animScale>
                                    <p:animScale>
                                      <p:cBhvr>
                                        <p:cTn id="50" dur="166" decel="50000">
                                          <p:stCondLst>
                                            <p:cond delay="1338"/>
                                          </p:stCondLst>
                                        </p:cTn>
                                        <p:tgtEl>
                                          <p:spTgt spid="2"/>
                                        </p:tgtEl>
                                      </p:cBhvr>
                                      <p:to x="100000" y="100000"/>
                                    </p:animScale>
                                    <p:animScale>
                                      <p:cBhvr>
                                        <p:cTn id="51" dur="26">
                                          <p:stCondLst>
                                            <p:cond delay="1642"/>
                                          </p:stCondLst>
                                        </p:cTn>
                                        <p:tgtEl>
                                          <p:spTgt spid="2"/>
                                        </p:tgtEl>
                                      </p:cBhvr>
                                      <p:to x="100000" y="90000"/>
                                    </p:animScale>
                                    <p:animScale>
                                      <p:cBhvr>
                                        <p:cTn id="52" dur="166" decel="50000">
                                          <p:stCondLst>
                                            <p:cond delay="1668"/>
                                          </p:stCondLst>
                                        </p:cTn>
                                        <p:tgtEl>
                                          <p:spTgt spid="2"/>
                                        </p:tgtEl>
                                      </p:cBhvr>
                                      <p:to x="100000" y="100000"/>
                                    </p:animScale>
                                    <p:animScale>
                                      <p:cBhvr>
                                        <p:cTn id="53" dur="26">
                                          <p:stCondLst>
                                            <p:cond delay="1808"/>
                                          </p:stCondLst>
                                        </p:cTn>
                                        <p:tgtEl>
                                          <p:spTgt spid="2"/>
                                        </p:tgtEl>
                                      </p:cBhvr>
                                      <p:to x="100000" y="95000"/>
                                    </p:animScale>
                                    <p:animScale>
                                      <p:cBhvr>
                                        <p:cTn id="54" dur="166" decel="50000">
                                          <p:stCondLst>
                                            <p:cond delay="1834"/>
                                          </p:stCondLst>
                                        </p:cTn>
                                        <p:tgtEl>
                                          <p:spTgt spid="2"/>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ickcicciarelli.com/images/kelly-green-canvas-fabric-texture3.jpg"/>
          <p:cNvPicPr>
            <a:picLocks noChangeAspect="1" noChangeArrowheads="1"/>
          </p:cNvPicPr>
          <p:nvPr/>
        </p:nvPicPr>
        <p:blipFill rotWithShape="1">
          <a:blip r:embed="rId2">
            <a:extLst>
              <a:ext uri="{28A0092B-C50C-407E-A947-70E740481C1C}">
                <a14:useLocalDpi xmlns:a14="http://schemas.microsoft.com/office/drawing/2010/main" val="0"/>
              </a:ext>
            </a:extLst>
          </a:blip>
          <a:srcRect t="855" r="38730"/>
          <a:stretch/>
        </p:blipFill>
        <p:spPr bwMode="auto">
          <a:xfrm>
            <a:off x="0" y="-10887"/>
            <a:ext cx="12192000" cy="6875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6488668"/>
            <a:ext cx="4175673" cy="369332"/>
          </a:xfrm>
          <a:prstGeom prst="rect">
            <a:avLst/>
          </a:prstGeom>
          <a:noFill/>
        </p:spPr>
        <p:txBody>
          <a:bodyPr wrap="square" rtlCol="0">
            <a:spAutoFit/>
          </a:bodyPr>
          <a:lstStyle/>
          <a:p>
            <a:r>
              <a:rPr lang="en-US" dirty="0">
                <a:solidFill>
                  <a:schemeClr val="bg1"/>
                </a:solidFill>
              </a:rPr>
              <a:t>Genesis 30:14-22</a:t>
            </a:r>
          </a:p>
        </p:txBody>
      </p:sp>
      <p:sp>
        <p:nvSpPr>
          <p:cNvPr id="5" name="TextBox 4"/>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rPr>
              <a:t>The Love Fruit</a:t>
            </a:r>
            <a:endParaRPr lang="en-US" sz="6000" dirty="0">
              <a:solidFill>
                <a:schemeClr val="bg1"/>
              </a:solidFill>
              <a:latin typeface="AR JULIAN" panose="02000000000000000000" pitchFamily="2" charset="0"/>
              <a:cs typeface="Aparajita" panose="020B0604020202020204" pitchFamily="34" charset="0"/>
            </a:endParaRPr>
          </a:p>
        </p:txBody>
      </p:sp>
      <p:sp>
        <p:nvSpPr>
          <p:cNvPr id="3" name="Rectangle 2"/>
          <p:cNvSpPr/>
          <p:nvPr/>
        </p:nvSpPr>
        <p:spPr>
          <a:xfrm>
            <a:off x="5131420" y="830748"/>
            <a:ext cx="1839538" cy="369332"/>
          </a:xfrm>
          <a:prstGeom prst="rect">
            <a:avLst/>
          </a:prstGeom>
        </p:spPr>
        <p:txBody>
          <a:bodyPr wrap="square">
            <a:spAutoFit/>
          </a:bodyPr>
          <a:lstStyle/>
          <a:p>
            <a:r>
              <a:rPr lang="en-US" i="1" dirty="0">
                <a:solidFill>
                  <a:schemeClr val="bg1"/>
                </a:solidFill>
                <a:latin typeface="Calibri" panose="020F0502020204030204" pitchFamily="34" charset="0"/>
              </a:rPr>
              <a:t>Mandrakes</a:t>
            </a:r>
            <a:endParaRPr lang="en-US" dirty="0">
              <a:solidFill>
                <a:schemeClr val="bg1"/>
              </a:solidFill>
            </a:endParaRPr>
          </a:p>
        </p:txBody>
      </p:sp>
      <p:sp>
        <p:nvSpPr>
          <p:cNvPr id="247" name="TextBox 246"/>
          <p:cNvSpPr txBox="1"/>
          <p:nvPr/>
        </p:nvSpPr>
        <p:spPr>
          <a:xfrm>
            <a:off x="5623473" y="3909857"/>
            <a:ext cx="4990099" cy="1754326"/>
          </a:xfrm>
          <a:prstGeom prst="rect">
            <a:avLst/>
          </a:prstGeom>
          <a:noFill/>
        </p:spPr>
        <p:txBody>
          <a:bodyPr wrap="square" rtlCol="0">
            <a:spAutoFit/>
          </a:bodyPr>
          <a:lstStyle/>
          <a:p>
            <a:r>
              <a:rPr lang="en-US" dirty="0">
                <a:solidFill>
                  <a:schemeClr val="bg1"/>
                </a:solidFill>
                <a:latin typeface="Calibri" panose="020F0502020204030204" pitchFamily="34" charset="0"/>
              </a:rPr>
              <a:t>Although not stated specifically, the record implies that the mandrakes did nothing for Rachel.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Finally, Rachel did conceive, but it was not because of mandrakes. Rather, ‘God hearkened to her, and opened her womb’</a:t>
            </a:r>
            <a:endParaRPr lang="en-US" sz="900" dirty="0">
              <a:solidFill>
                <a:schemeClr val="bg1"/>
              </a:solidFill>
              <a:latin typeface="Calibri" panose="020F0502020204030204" pitchFamily="34" charset="0"/>
            </a:endParaRPr>
          </a:p>
        </p:txBody>
      </p:sp>
      <p:sp>
        <p:nvSpPr>
          <p:cNvPr id="318" name="TextBox 317"/>
          <p:cNvSpPr txBox="1"/>
          <p:nvPr/>
        </p:nvSpPr>
        <p:spPr>
          <a:xfrm>
            <a:off x="11685139" y="6444933"/>
            <a:ext cx="478631" cy="369332"/>
          </a:xfrm>
          <a:prstGeom prst="rect">
            <a:avLst/>
          </a:prstGeom>
          <a:noFill/>
        </p:spPr>
        <p:txBody>
          <a:bodyPr wrap="square" rtlCol="0">
            <a:spAutoFit/>
          </a:bodyPr>
          <a:lstStyle/>
          <a:p>
            <a:r>
              <a:rPr lang="en-US" dirty="0">
                <a:solidFill>
                  <a:schemeClr val="bg1"/>
                </a:solidFill>
              </a:rPr>
              <a:t>(6)</a:t>
            </a:r>
          </a:p>
        </p:txBody>
      </p:sp>
      <p:sp>
        <p:nvSpPr>
          <p:cNvPr id="2" name="Rectangle 1"/>
          <p:cNvSpPr/>
          <p:nvPr/>
        </p:nvSpPr>
        <p:spPr>
          <a:xfrm>
            <a:off x="729343" y="1229656"/>
            <a:ext cx="6096000" cy="646331"/>
          </a:xfrm>
          <a:prstGeom prst="rect">
            <a:avLst/>
          </a:prstGeom>
        </p:spPr>
        <p:txBody>
          <a:bodyPr>
            <a:spAutoFit/>
          </a:bodyPr>
          <a:lstStyle/>
          <a:p>
            <a:r>
              <a:rPr lang="en-US" dirty="0">
                <a:solidFill>
                  <a:schemeClr val="bg1"/>
                </a:solidFill>
                <a:latin typeface="Calibri" panose="020F0502020204030204" pitchFamily="34" charset="0"/>
              </a:rPr>
              <a:t>The fruit had a pleasant taste and odor, and was supposed to ensure conception</a:t>
            </a:r>
          </a:p>
        </p:txBody>
      </p:sp>
      <p:pic>
        <p:nvPicPr>
          <p:cNvPr id="3074" name="Picture 2" descr="https://img0.etsystatic.com/017/0/8013872/il_fullxfull.485295952_8rc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5558" y="1015414"/>
            <a:ext cx="2943081" cy="23697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srcRect t="86" r="6900" b="1"/>
          <a:stretch/>
        </p:blipFill>
        <p:spPr>
          <a:xfrm>
            <a:off x="1665515" y="2004894"/>
            <a:ext cx="2786743" cy="4313536"/>
          </a:xfrm>
          <a:prstGeom prst="rect">
            <a:avLst/>
          </a:prstGeom>
        </p:spPr>
      </p:pic>
      <p:sp>
        <p:nvSpPr>
          <p:cNvPr id="7" name="&quot;No&quot; Symbol 6"/>
          <p:cNvSpPr/>
          <p:nvPr/>
        </p:nvSpPr>
        <p:spPr>
          <a:xfrm>
            <a:off x="8647250" y="664029"/>
            <a:ext cx="2578305" cy="2906485"/>
          </a:xfrm>
          <a:prstGeom prst="noSmoking">
            <a:avLst>
              <a:gd name="adj" fmla="val 691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4698386" y="2230706"/>
            <a:ext cx="3864429" cy="923330"/>
          </a:xfrm>
          <a:prstGeom prst="rect">
            <a:avLst/>
          </a:prstGeom>
        </p:spPr>
        <p:txBody>
          <a:bodyPr wrap="square">
            <a:spAutoFit/>
          </a:bodyPr>
          <a:lstStyle/>
          <a:p>
            <a:r>
              <a:rPr lang="en-US" dirty="0">
                <a:solidFill>
                  <a:schemeClr val="bg1"/>
                </a:solidFill>
                <a:latin typeface="Calibri" panose="020F0502020204030204" pitchFamily="34" charset="0"/>
              </a:rPr>
              <a:t>The mandrakes were thought to enhance a woman’s fertility and ability to have children</a:t>
            </a:r>
          </a:p>
        </p:txBody>
      </p:sp>
    </p:spTree>
    <p:extLst>
      <p:ext uri="{BB962C8B-B14F-4D97-AF65-F5344CB8AC3E}">
        <p14:creationId xmlns:p14="http://schemas.microsoft.com/office/powerpoint/2010/main" val="32245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p:bldP spid="2" grpId="0"/>
      <p:bldP spid="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ickcicciarelli.com/images/kelly-green-canvas-fabric-texture3.jpg"/>
          <p:cNvPicPr>
            <a:picLocks noChangeAspect="1" noChangeArrowheads="1"/>
          </p:cNvPicPr>
          <p:nvPr/>
        </p:nvPicPr>
        <p:blipFill rotWithShape="1">
          <a:blip r:embed="rId2">
            <a:extLst>
              <a:ext uri="{28A0092B-C50C-407E-A947-70E740481C1C}">
                <a14:useLocalDpi xmlns:a14="http://schemas.microsoft.com/office/drawing/2010/main" val="0"/>
              </a:ext>
            </a:extLst>
          </a:blip>
          <a:srcRect t="855" r="38730"/>
          <a:stretch/>
        </p:blipFill>
        <p:spPr bwMode="auto">
          <a:xfrm>
            <a:off x="0" y="-10887"/>
            <a:ext cx="12192000" cy="687552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026">
            <a:extLst>
              <a:ext uri="{FF2B5EF4-FFF2-40B4-BE49-F238E27FC236}">
                <a16:creationId xmlns:a16="http://schemas.microsoft.com/office/drawing/2014/main" id="{35EBB565-5F12-455C-B6CF-556CFAF20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189" y="726112"/>
            <a:ext cx="7145131" cy="5401524"/>
          </a:xfrm>
          <a:prstGeom prst="rect">
            <a:avLst/>
          </a:prstGeom>
        </p:spPr>
      </p:pic>
      <p:sp>
        <p:nvSpPr>
          <p:cNvPr id="1028" name="Rectangle 1027">
            <a:extLst>
              <a:ext uri="{FF2B5EF4-FFF2-40B4-BE49-F238E27FC236}">
                <a16:creationId xmlns:a16="http://schemas.microsoft.com/office/drawing/2014/main" id="{A21A7859-06AB-418C-869D-6219E5740C5D}"/>
              </a:ext>
            </a:extLst>
          </p:cNvPr>
          <p:cNvSpPr/>
          <p:nvPr/>
        </p:nvSpPr>
        <p:spPr>
          <a:xfrm>
            <a:off x="651309" y="2053747"/>
            <a:ext cx="2688657" cy="2308324"/>
          </a:xfrm>
          <a:prstGeom prst="rect">
            <a:avLst/>
          </a:prstGeom>
        </p:spPr>
        <p:txBody>
          <a:bodyPr wrap="square">
            <a:spAutoFit/>
          </a:bodyPr>
          <a:lstStyle/>
          <a:p>
            <a:r>
              <a:rPr lang="en-US" sz="2400" dirty="0">
                <a:solidFill>
                  <a:srgbClr val="FFFF00"/>
                </a:solidFill>
                <a:latin typeface="Calibri" panose="020F0502020204030204" pitchFamily="34" charset="0"/>
              </a:rPr>
              <a:t>What are some of the blessings that come to those who choose to be sealed for eternity in the temple?</a:t>
            </a:r>
            <a:endParaRPr lang="en-US" sz="2400" dirty="0">
              <a:solidFill>
                <a:srgbClr val="FFFF00"/>
              </a:solidFill>
            </a:endParaRPr>
          </a:p>
        </p:txBody>
      </p:sp>
    </p:spTree>
    <p:extLst>
      <p:ext uri="{BB962C8B-B14F-4D97-AF65-F5344CB8AC3E}">
        <p14:creationId xmlns:p14="http://schemas.microsoft.com/office/powerpoint/2010/main" val="2277417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ickcicciarelli.com/images/kelly-green-canvas-fabric-texture3.jpg"/>
          <p:cNvPicPr>
            <a:picLocks noChangeAspect="1" noChangeArrowheads="1"/>
          </p:cNvPicPr>
          <p:nvPr/>
        </p:nvPicPr>
        <p:blipFill rotWithShape="1">
          <a:blip r:embed="rId2">
            <a:extLst>
              <a:ext uri="{28A0092B-C50C-407E-A947-70E740481C1C}">
                <a14:useLocalDpi xmlns:a14="http://schemas.microsoft.com/office/drawing/2010/main" val="0"/>
              </a:ext>
            </a:extLst>
          </a:blip>
          <a:srcRect t="855" r="38730"/>
          <a:stretch/>
        </p:blipFill>
        <p:spPr bwMode="auto">
          <a:xfrm>
            <a:off x="0" y="-10887"/>
            <a:ext cx="12192000" cy="6875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6488668"/>
            <a:ext cx="4175673" cy="369332"/>
          </a:xfrm>
          <a:prstGeom prst="rect">
            <a:avLst/>
          </a:prstGeom>
          <a:noFill/>
        </p:spPr>
        <p:txBody>
          <a:bodyPr wrap="square" rtlCol="0">
            <a:spAutoFit/>
          </a:bodyPr>
          <a:lstStyle/>
          <a:p>
            <a:r>
              <a:rPr lang="en-US" dirty="0">
                <a:solidFill>
                  <a:schemeClr val="bg1"/>
                </a:solidFill>
              </a:rPr>
              <a:t>Genesis 30:16-24; Genesis 35:18</a:t>
            </a:r>
          </a:p>
        </p:txBody>
      </p:sp>
      <p:sp>
        <p:nvSpPr>
          <p:cNvPr id="5" name="TextBox 4"/>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rPr>
              <a:t>Jacob’s Family Grows</a:t>
            </a:r>
            <a:endParaRPr lang="en-US" sz="6000" dirty="0">
              <a:solidFill>
                <a:schemeClr val="bg1"/>
              </a:solidFill>
              <a:latin typeface="AR JULIAN" panose="02000000000000000000" pitchFamily="2" charset="0"/>
              <a:cs typeface="Aparajita" panose="020B0604020202020204" pitchFamily="34" charset="0"/>
            </a:endParaRPr>
          </a:p>
        </p:txBody>
      </p:sp>
      <p:grpSp>
        <p:nvGrpSpPr>
          <p:cNvPr id="8" name="Group 7"/>
          <p:cNvGrpSpPr/>
          <p:nvPr/>
        </p:nvGrpSpPr>
        <p:grpSpPr>
          <a:xfrm>
            <a:off x="9224421" y="2320680"/>
            <a:ext cx="2384331" cy="1820041"/>
            <a:chOff x="9224421" y="2320680"/>
            <a:chExt cx="2384331" cy="1820041"/>
          </a:xfrm>
        </p:grpSpPr>
        <p:grpSp>
          <p:nvGrpSpPr>
            <p:cNvPr id="174" name="Group 93"/>
            <p:cNvGrpSpPr/>
            <p:nvPr/>
          </p:nvGrpSpPr>
          <p:grpSpPr>
            <a:xfrm rot="6776452">
              <a:off x="10628665" y="2184675"/>
              <a:ext cx="782031" cy="1054042"/>
              <a:chOff x="1219200" y="1371600"/>
              <a:chExt cx="1676400" cy="2286000"/>
            </a:xfrm>
          </p:grpSpPr>
          <p:sp>
            <p:nvSpPr>
              <p:cNvPr id="175" name="Oval 7"/>
              <p:cNvSpPr/>
              <p:nvPr/>
            </p:nvSpPr>
            <p:spPr>
              <a:xfrm rot="19638581">
                <a:off x="1295400" y="1371600"/>
                <a:ext cx="1600200" cy="22860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8"/>
              <p:cNvSpPr/>
              <p:nvPr/>
            </p:nvSpPr>
            <p:spPr>
              <a:xfrm>
                <a:off x="1371600" y="1752600"/>
                <a:ext cx="914400" cy="914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loud 176"/>
              <p:cNvSpPr/>
              <p:nvPr/>
            </p:nvSpPr>
            <p:spPr>
              <a:xfrm rot="19132349">
                <a:off x="1219200" y="1828800"/>
                <a:ext cx="762000" cy="304800"/>
              </a:xfrm>
              <a:prstGeom prst="cloud">
                <a:avLst/>
              </a:prstGeom>
              <a:solidFill>
                <a:srgbClr val="AC87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rot="2148584">
                <a:off x="1960450" y="2387289"/>
                <a:ext cx="258094" cy="533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rot="20368391">
                <a:off x="1448079" y="2465277"/>
                <a:ext cx="240166" cy="47970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2133600" y="2133600"/>
                <a:ext cx="228600" cy="4218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2133600" y="2438400"/>
                <a:ext cx="152400" cy="1524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2" name="Group 93"/>
            <p:cNvGrpSpPr/>
            <p:nvPr/>
          </p:nvGrpSpPr>
          <p:grpSpPr>
            <a:xfrm rot="6776452">
              <a:off x="10690715" y="3222685"/>
              <a:ext cx="782031" cy="1054042"/>
              <a:chOff x="1219200" y="1371600"/>
              <a:chExt cx="1676400" cy="2286000"/>
            </a:xfrm>
          </p:grpSpPr>
          <p:sp>
            <p:nvSpPr>
              <p:cNvPr id="183" name="Oval 7"/>
              <p:cNvSpPr/>
              <p:nvPr/>
            </p:nvSpPr>
            <p:spPr>
              <a:xfrm rot="19638581">
                <a:off x="1295400" y="1371600"/>
                <a:ext cx="1600200" cy="228600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8"/>
              <p:cNvSpPr/>
              <p:nvPr/>
            </p:nvSpPr>
            <p:spPr>
              <a:xfrm>
                <a:off x="1371600" y="1752600"/>
                <a:ext cx="914400" cy="914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loud 184"/>
              <p:cNvSpPr/>
              <p:nvPr/>
            </p:nvSpPr>
            <p:spPr>
              <a:xfrm rot="19132349">
                <a:off x="1219200" y="1828800"/>
                <a:ext cx="762000" cy="304800"/>
              </a:xfrm>
              <a:prstGeom prst="clou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rot="2148584">
                <a:off x="1960450" y="2387289"/>
                <a:ext cx="258094" cy="533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rot="20368391">
                <a:off x="1448079" y="2465277"/>
                <a:ext cx="240166" cy="47970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2133600" y="2133600"/>
                <a:ext cx="228600" cy="4218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2133600" y="2438400"/>
                <a:ext cx="152400" cy="1524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 name="TextBox 205"/>
            <p:cNvSpPr txBox="1"/>
            <p:nvPr/>
          </p:nvSpPr>
          <p:spPr>
            <a:xfrm>
              <a:off x="9224421" y="2575776"/>
              <a:ext cx="1076267" cy="369332"/>
            </a:xfrm>
            <a:prstGeom prst="rect">
              <a:avLst/>
            </a:prstGeom>
            <a:noFill/>
          </p:spPr>
          <p:txBody>
            <a:bodyPr wrap="square" rtlCol="0">
              <a:spAutoFit/>
            </a:bodyPr>
            <a:lstStyle/>
            <a:p>
              <a:r>
                <a:rPr lang="en-US" dirty="0">
                  <a:solidFill>
                    <a:schemeClr val="bg1"/>
                  </a:solidFill>
                  <a:latin typeface="Calibri" panose="020F0502020204030204" pitchFamily="34" charset="0"/>
                </a:rPr>
                <a:t>Joseph</a:t>
              </a:r>
            </a:p>
          </p:txBody>
        </p:sp>
        <p:sp>
          <p:nvSpPr>
            <p:cNvPr id="207" name="TextBox 206"/>
            <p:cNvSpPr txBox="1"/>
            <p:nvPr/>
          </p:nvSpPr>
          <p:spPr>
            <a:xfrm>
              <a:off x="9224421" y="3477850"/>
              <a:ext cx="1344157" cy="369332"/>
            </a:xfrm>
            <a:prstGeom prst="rect">
              <a:avLst/>
            </a:prstGeom>
            <a:noFill/>
          </p:spPr>
          <p:txBody>
            <a:bodyPr wrap="square" rtlCol="0">
              <a:spAutoFit/>
            </a:bodyPr>
            <a:lstStyle/>
            <a:p>
              <a:r>
                <a:rPr lang="en-US" dirty="0">
                  <a:solidFill>
                    <a:schemeClr val="bg1"/>
                  </a:solidFill>
                  <a:latin typeface="Calibri" panose="020F0502020204030204" pitchFamily="34" charset="0"/>
                </a:rPr>
                <a:t>Benjamin</a:t>
              </a:r>
            </a:p>
          </p:txBody>
        </p:sp>
      </p:grpSp>
      <p:sp>
        <p:nvSpPr>
          <p:cNvPr id="318" name="TextBox 317"/>
          <p:cNvSpPr txBox="1"/>
          <p:nvPr/>
        </p:nvSpPr>
        <p:spPr>
          <a:xfrm>
            <a:off x="11685139" y="6444933"/>
            <a:ext cx="478631" cy="369332"/>
          </a:xfrm>
          <a:prstGeom prst="rect">
            <a:avLst/>
          </a:prstGeom>
          <a:noFill/>
        </p:spPr>
        <p:txBody>
          <a:bodyPr wrap="square" rtlCol="0">
            <a:spAutoFit/>
          </a:bodyPr>
          <a:lstStyle/>
          <a:p>
            <a:r>
              <a:rPr lang="en-US" dirty="0">
                <a:solidFill>
                  <a:schemeClr val="bg1"/>
                </a:solidFill>
              </a:rPr>
              <a:t>(3)</a:t>
            </a:r>
          </a:p>
        </p:txBody>
      </p:sp>
      <p:grpSp>
        <p:nvGrpSpPr>
          <p:cNvPr id="79" name="Group 78"/>
          <p:cNvGrpSpPr/>
          <p:nvPr/>
        </p:nvGrpSpPr>
        <p:grpSpPr>
          <a:xfrm>
            <a:off x="6788303" y="1695929"/>
            <a:ext cx="1818866" cy="3563841"/>
            <a:chOff x="3409804" y="394080"/>
            <a:chExt cx="1717537" cy="3762975"/>
          </a:xfrm>
        </p:grpSpPr>
        <p:grpSp>
          <p:nvGrpSpPr>
            <p:cNvPr id="80" name="Group 79"/>
            <p:cNvGrpSpPr/>
            <p:nvPr/>
          </p:nvGrpSpPr>
          <p:grpSpPr>
            <a:xfrm>
              <a:off x="3770012" y="3241737"/>
              <a:ext cx="981992" cy="915318"/>
              <a:chOff x="3770012" y="3241737"/>
              <a:chExt cx="981992" cy="915318"/>
            </a:xfrm>
          </p:grpSpPr>
          <p:sp>
            <p:nvSpPr>
              <p:cNvPr id="99" name="Oval 98"/>
              <p:cNvSpPr/>
              <p:nvPr/>
            </p:nvSpPr>
            <p:spPr>
              <a:xfrm rot="2500661">
                <a:off x="3773733" y="3454095"/>
                <a:ext cx="418497" cy="70296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rot="19779230">
                <a:off x="4317334" y="3453580"/>
                <a:ext cx="418497" cy="70296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rot="19779230">
                <a:off x="4231291" y="3241737"/>
                <a:ext cx="418497" cy="7340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rot="2542647">
                <a:off x="3841730" y="3288381"/>
                <a:ext cx="418497" cy="7340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Block Arc 102"/>
              <p:cNvSpPr/>
              <p:nvPr/>
            </p:nvSpPr>
            <p:spPr>
              <a:xfrm>
                <a:off x="3770012" y="3697113"/>
                <a:ext cx="464998" cy="15728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Block Arc 103"/>
              <p:cNvSpPr/>
              <p:nvPr/>
            </p:nvSpPr>
            <p:spPr>
              <a:xfrm rot="21278537">
                <a:off x="4287006" y="3668818"/>
                <a:ext cx="464998" cy="15728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1" name="Trapezoid 80"/>
            <p:cNvSpPr/>
            <p:nvPr/>
          </p:nvSpPr>
          <p:spPr>
            <a:xfrm>
              <a:off x="3566214" y="3167116"/>
              <a:ext cx="1361052" cy="524291"/>
            </a:xfrm>
            <a:prstGeom prst="trapezoid">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203"/>
            <p:cNvSpPr/>
            <p:nvPr/>
          </p:nvSpPr>
          <p:spPr>
            <a:xfrm rot="362096">
              <a:off x="3409804" y="2343783"/>
              <a:ext cx="264584" cy="58958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204"/>
            <p:cNvSpPr/>
            <p:nvPr/>
          </p:nvSpPr>
          <p:spPr>
            <a:xfrm rot="20638171" flipH="1">
              <a:off x="4830129" y="2264951"/>
              <a:ext cx="297212" cy="58958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rot="1554746" flipH="1">
              <a:off x="3514158" y="1564483"/>
              <a:ext cx="536537" cy="1185990"/>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p:cNvSpPr/>
            <p:nvPr/>
          </p:nvSpPr>
          <p:spPr>
            <a:xfrm rot="19580082">
              <a:off x="4452910" y="1667465"/>
              <a:ext cx="547251" cy="1052568"/>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p:cNvSpPr/>
            <p:nvPr/>
          </p:nvSpPr>
          <p:spPr>
            <a:xfrm>
              <a:off x="3662091" y="1751529"/>
              <a:ext cx="1162494" cy="1484837"/>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 t="8361" r="725" b="75565"/>
            <a:stretch/>
          </p:blipFill>
          <p:spPr bwMode="auto">
            <a:xfrm>
              <a:off x="3768942" y="2568807"/>
              <a:ext cx="950733" cy="189021"/>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 t="8361" r="725" b="75565"/>
            <a:stretch/>
          </p:blipFill>
          <p:spPr bwMode="auto">
            <a:xfrm rot="15475421">
              <a:off x="3582713" y="2102481"/>
              <a:ext cx="950733" cy="18902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 t="8361" r="725" b="75565"/>
            <a:stretch/>
          </p:blipFill>
          <p:spPr bwMode="auto">
            <a:xfrm rot="17105770">
              <a:off x="3900578" y="2089418"/>
              <a:ext cx="950733" cy="189021"/>
            </a:xfrm>
            <a:prstGeom prst="rect">
              <a:avLst/>
            </a:prstGeom>
            <a:noFill/>
            <a:extLst>
              <a:ext uri="{909E8E84-426E-40DD-AFC4-6F175D3DCCD1}">
                <a14:hiddenFill xmlns:a14="http://schemas.microsoft.com/office/drawing/2010/main">
                  <a:solidFill>
                    <a:srgbClr val="FFFFFF"/>
                  </a:solidFill>
                </a14:hiddenFill>
              </a:ext>
            </a:extLst>
          </p:spPr>
        </p:pic>
        <p:grpSp>
          <p:nvGrpSpPr>
            <p:cNvPr id="90" name="Group 89"/>
            <p:cNvGrpSpPr/>
            <p:nvPr/>
          </p:nvGrpSpPr>
          <p:grpSpPr>
            <a:xfrm>
              <a:off x="3559233" y="394080"/>
              <a:ext cx="1356166" cy="2252449"/>
              <a:chOff x="3559233" y="394080"/>
              <a:chExt cx="1356166" cy="2252449"/>
            </a:xfrm>
          </p:grpSpPr>
          <p:sp>
            <p:nvSpPr>
              <p:cNvPr id="93" name="Oval 92"/>
              <p:cNvSpPr/>
              <p:nvPr/>
            </p:nvSpPr>
            <p:spPr>
              <a:xfrm>
                <a:off x="3717941" y="498938"/>
                <a:ext cx="976495" cy="131072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loud 220"/>
              <p:cNvSpPr/>
              <p:nvPr/>
            </p:nvSpPr>
            <p:spPr>
              <a:xfrm>
                <a:off x="3712770" y="394080"/>
                <a:ext cx="1021836" cy="849704"/>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loud 221"/>
              <p:cNvSpPr/>
              <p:nvPr/>
            </p:nvSpPr>
            <p:spPr>
              <a:xfrm rot="16448485">
                <a:off x="2837894" y="1523177"/>
                <a:ext cx="1872078" cy="374625"/>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loud 95"/>
              <p:cNvSpPr/>
              <p:nvPr/>
            </p:nvSpPr>
            <p:spPr>
              <a:xfrm rot="16448485">
                <a:off x="3730662" y="1451898"/>
                <a:ext cx="1847687" cy="387966"/>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rot="309110">
                <a:off x="3559233" y="812737"/>
                <a:ext cx="255326" cy="1382556"/>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rot="20983275">
                <a:off x="4667992" y="681543"/>
                <a:ext cx="247407" cy="1591427"/>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Trapezoid 90"/>
            <p:cNvSpPr/>
            <p:nvPr/>
          </p:nvSpPr>
          <p:spPr>
            <a:xfrm>
              <a:off x="3531942" y="656226"/>
              <a:ext cx="1394992" cy="262146"/>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 t="8361" r="725" b="75565"/>
            <a:stretch/>
          </p:blipFill>
          <p:spPr bwMode="auto">
            <a:xfrm>
              <a:off x="3592981" y="699138"/>
              <a:ext cx="1290784" cy="1629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833707" y="1944202"/>
            <a:ext cx="4139552" cy="3259261"/>
            <a:chOff x="223814" y="1947467"/>
            <a:chExt cx="4139552" cy="3259261"/>
          </a:xfrm>
        </p:grpSpPr>
        <p:grpSp>
          <p:nvGrpSpPr>
            <p:cNvPr id="105" name="Group 104"/>
            <p:cNvGrpSpPr/>
            <p:nvPr/>
          </p:nvGrpSpPr>
          <p:grpSpPr>
            <a:xfrm>
              <a:off x="223814" y="1947467"/>
              <a:ext cx="1987445" cy="3259261"/>
              <a:chOff x="5334000" y="1846574"/>
              <a:chExt cx="2076460" cy="3639825"/>
            </a:xfrm>
          </p:grpSpPr>
          <p:grpSp>
            <p:nvGrpSpPr>
              <p:cNvPr id="106" name="Group 105"/>
              <p:cNvGrpSpPr/>
              <p:nvPr/>
            </p:nvGrpSpPr>
            <p:grpSpPr>
              <a:xfrm>
                <a:off x="5719377" y="4498902"/>
                <a:ext cx="1324817" cy="987497"/>
                <a:chOff x="5719377" y="4498902"/>
                <a:chExt cx="1324817" cy="987497"/>
              </a:xfrm>
            </p:grpSpPr>
            <p:sp>
              <p:nvSpPr>
                <p:cNvPr id="136" name="Oval 135"/>
                <p:cNvSpPr/>
                <p:nvPr/>
              </p:nvSpPr>
              <p:spPr>
                <a:xfrm rot="2500661">
                  <a:off x="5885883" y="4816778"/>
                  <a:ext cx="443483" cy="669621"/>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rot="19779230">
                  <a:off x="6461938" y="4816287"/>
                  <a:ext cx="443483" cy="669621"/>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rot="19779230">
                  <a:off x="6370757" y="4614491"/>
                  <a:ext cx="443483" cy="6991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rot="2542647">
                  <a:off x="5957939" y="4658922"/>
                  <a:ext cx="443483" cy="6991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rapezoid 139"/>
                <p:cNvSpPr/>
                <p:nvPr/>
              </p:nvSpPr>
              <p:spPr>
                <a:xfrm>
                  <a:off x="5719377" y="4498902"/>
                  <a:ext cx="1324817" cy="499426"/>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Block Arc 140"/>
                <p:cNvSpPr/>
                <p:nvPr/>
              </p:nvSpPr>
              <p:spPr>
                <a:xfrm>
                  <a:off x="5881940" y="5048271"/>
                  <a:ext cx="492759" cy="14982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 name="Block Arc 141"/>
                <p:cNvSpPr/>
                <p:nvPr/>
              </p:nvSpPr>
              <p:spPr>
                <a:xfrm rot="21278537">
                  <a:off x="6429799" y="5021317"/>
                  <a:ext cx="492759" cy="14982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7" name="Oval 106"/>
              <p:cNvSpPr/>
              <p:nvPr/>
            </p:nvSpPr>
            <p:spPr>
              <a:xfrm rot="2542647">
                <a:off x="5334000" y="3643751"/>
                <a:ext cx="343084" cy="56162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rot="19057353" flipH="1">
                <a:off x="7009382" y="3643751"/>
                <a:ext cx="343084" cy="56162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p:cNvSpPr/>
              <p:nvPr/>
            </p:nvSpPr>
            <p:spPr>
              <a:xfrm rot="2292215" flipH="1">
                <a:off x="5616890" y="3104582"/>
                <a:ext cx="462731" cy="799082"/>
              </a:xfrm>
              <a:prstGeom prst="round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109"/>
              <p:cNvSpPr/>
              <p:nvPr/>
            </p:nvSpPr>
            <p:spPr>
              <a:xfrm rot="19307785">
                <a:off x="6651684" y="3104583"/>
                <a:ext cx="462731" cy="799082"/>
              </a:xfrm>
              <a:prstGeom prst="round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57"/>
              <p:cNvSpPr/>
              <p:nvPr/>
            </p:nvSpPr>
            <p:spPr>
              <a:xfrm>
                <a:off x="5767575" y="3194959"/>
                <a:ext cx="1231897" cy="1599678"/>
              </a:xfrm>
              <a:prstGeom prst="trapezoid">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58"/>
              <p:cNvSpPr/>
              <p:nvPr/>
            </p:nvSpPr>
            <p:spPr>
              <a:xfrm>
                <a:off x="6309610" y="3194959"/>
                <a:ext cx="66208" cy="1599678"/>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59"/>
              <p:cNvSpPr/>
              <p:nvPr/>
            </p:nvSpPr>
            <p:spPr>
              <a:xfrm rot="19307785">
                <a:off x="6877697" y="3717127"/>
                <a:ext cx="532763" cy="238827"/>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60"/>
              <p:cNvSpPr/>
              <p:nvPr/>
            </p:nvSpPr>
            <p:spPr>
              <a:xfrm rot="2292215" flipH="1">
                <a:off x="5339905" y="3685955"/>
                <a:ext cx="532763" cy="238827"/>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lowchart: Manual Input 61"/>
              <p:cNvSpPr/>
              <p:nvPr/>
            </p:nvSpPr>
            <p:spPr>
              <a:xfrm rot="20381299">
                <a:off x="6332300" y="3050567"/>
                <a:ext cx="597474" cy="148635"/>
              </a:xfrm>
              <a:prstGeom prst="flowChartManualInpu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lowchart: Manual Input 115"/>
              <p:cNvSpPr/>
              <p:nvPr/>
            </p:nvSpPr>
            <p:spPr>
              <a:xfrm rot="1218701" flipH="1">
                <a:off x="5789121" y="3052818"/>
                <a:ext cx="609479" cy="144131"/>
              </a:xfrm>
              <a:prstGeom prst="flowChartManualInpu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5825677" y="1927805"/>
                <a:ext cx="1034794" cy="124856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Wave 117"/>
              <p:cNvSpPr/>
              <p:nvPr/>
            </p:nvSpPr>
            <p:spPr>
              <a:xfrm rot="16858595">
                <a:off x="5346042" y="2503879"/>
                <a:ext cx="948909" cy="682627"/>
              </a:xfrm>
              <a:prstGeom prst="wav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Wave 118"/>
              <p:cNvSpPr/>
              <p:nvPr/>
            </p:nvSpPr>
            <p:spPr>
              <a:xfrm rot="4166995">
                <a:off x="6342298" y="2452808"/>
                <a:ext cx="948909" cy="682627"/>
              </a:xfrm>
              <a:prstGeom prst="wav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Wave 70"/>
              <p:cNvSpPr/>
              <p:nvPr/>
            </p:nvSpPr>
            <p:spPr>
              <a:xfrm rot="3710616">
                <a:off x="6291459" y="2497579"/>
                <a:ext cx="1416055" cy="547897"/>
              </a:xfrm>
              <a:prstGeom prst="wav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Wave 120"/>
              <p:cNvSpPr/>
              <p:nvPr/>
            </p:nvSpPr>
            <p:spPr>
              <a:xfrm>
                <a:off x="5750058" y="1966648"/>
                <a:ext cx="948909" cy="682627"/>
              </a:xfrm>
              <a:prstGeom prst="wav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Wave 121"/>
              <p:cNvSpPr/>
              <p:nvPr/>
            </p:nvSpPr>
            <p:spPr>
              <a:xfrm rot="17172890">
                <a:off x="5033444" y="2366130"/>
                <a:ext cx="1476656" cy="682627"/>
              </a:xfrm>
              <a:prstGeom prst="wav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p:cNvGrpSpPr/>
              <p:nvPr/>
            </p:nvGrpSpPr>
            <p:grpSpPr>
              <a:xfrm>
                <a:off x="5635560" y="1846574"/>
                <a:ext cx="1379725" cy="612399"/>
                <a:chOff x="5635560" y="1846574"/>
                <a:chExt cx="1379725" cy="612399"/>
              </a:xfrm>
            </p:grpSpPr>
            <p:sp>
              <p:nvSpPr>
                <p:cNvPr id="133" name="Flowchart: Delay 71"/>
                <p:cNvSpPr/>
                <p:nvPr/>
              </p:nvSpPr>
              <p:spPr>
                <a:xfrm rot="16200000">
                  <a:off x="6172910" y="1309224"/>
                  <a:ext cx="305026" cy="1379725"/>
                </a:xfrm>
                <a:prstGeom prst="flowChartDelay">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72"/>
                <p:cNvSpPr/>
                <p:nvPr/>
              </p:nvSpPr>
              <p:spPr>
                <a:xfrm>
                  <a:off x="5635560" y="2101658"/>
                  <a:ext cx="1377338" cy="357315"/>
                </a:xfrm>
                <a:prstGeom prst="ellips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73"/>
                <p:cNvSpPr/>
                <p:nvPr/>
              </p:nvSpPr>
              <p:spPr>
                <a:xfrm>
                  <a:off x="5635560" y="2101658"/>
                  <a:ext cx="1379725" cy="149828"/>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p:cNvGrpSpPr/>
              <p:nvPr/>
            </p:nvGrpSpPr>
            <p:grpSpPr>
              <a:xfrm>
                <a:off x="5633173" y="2130755"/>
                <a:ext cx="1387646" cy="84318"/>
                <a:chOff x="4050103" y="1029922"/>
                <a:chExt cx="1585457" cy="309789"/>
              </a:xfrm>
            </p:grpSpPr>
            <p:sp>
              <p:nvSpPr>
                <p:cNvPr id="131" name="Rounded Rectangle 130"/>
                <p:cNvSpPr/>
                <p:nvPr/>
              </p:nvSpPr>
              <p:spPr>
                <a:xfrm>
                  <a:off x="4050103" y="1029922"/>
                  <a:ext cx="1585457" cy="30978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2" name="Picture 4" descr="http://cdn.shopify.com/s/files/1/0094/1122/products/1012L-Lg-Simple-Scroll-X_grande.png?v=142739422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0000" r="96" b="40667"/>
                <a:stretch/>
              </p:blipFill>
              <p:spPr bwMode="auto">
                <a:xfrm>
                  <a:off x="4076229" y="1029922"/>
                  <a:ext cx="1518466" cy="2938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p:cNvGrpSpPr/>
              <p:nvPr/>
            </p:nvGrpSpPr>
            <p:grpSpPr>
              <a:xfrm rot="2287481">
                <a:off x="5337731" y="3748398"/>
                <a:ext cx="535335" cy="117511"/>
                <a:chOff x="4050103" y="1029922"/>
                <a:chExt cx="1585457" cy="309789"/>
              </a:xfrm>
            </p:grpSpPr>
            <p:sp>
              <p:nvSpPr>
                <p:cNvPr id="129" name="Rounded Rectangle 128"/>
                <p:cNvSpPr/>
                <p:nvPr/>
              </p:nvSpPr>
              <p:spPr>
                <a:xfrm>
                  <a:off x="4050103" y="1029922"/>
                  <a:ext cx="1585457" cy="30978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 name="Picture 4" descr="http://cdn.shopify.com/s/files/1/0094/1122/products/1012L-Lg-Simple-Scroll-X_grande.png?v=142739422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0000" r="96" b="40667"/>
                <a:stretch/>
              </p:blipFill>
              <p:spPr bwMode="auto">
                <a:xfrm>
                  <a:off x="4076229" y="1029922"/>
                  <a:ext cx="1518466" cy="2938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6" name="Group 125"/>
              <p:cNvGrpSpPr/>
              <p:nvPr/>
            </p:nvGrpSpPr>
            <p:grpSpPr>
              <a:xfrm rot="19273707">
                <a:off x="6874794" y="3770169"/>
                <a:ext cx="535335" cy="117511"/>
                <a:chOff x="4050103" y="1029922"/>
                <a:chExt cx="1585457" cy="309789"/>
              </a:xfrm>
            </p:grpSpPr>
            <p:sp>
              <p:nvSpPr>
                <p:cNvPr id="127" name="Rounded Rectangle 126"/>
                <p:cNvSpPr/>
                <p:nvPr/>
              </p:nvSpPr>
              <p:spPr>
                <a:xfrm>
                  <a:off x="4050103" y="1029922"/>
                  <a:ext cx="1585457" cy="30978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8" name="Picture 4" descr="http://cdn.shopify.com/s/files/1/0094/1122/products/1012L-Lg-Simple-Scroll-X_grande.png?v=142739422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0000" r="96" b="40667"/>
                <a:stretch/>
              </p:blipFill>
              <p:spPr bwMode="auto">
                <a:xfrm>
                  <a:off x="4076229" y="1029922"/>
                  <a:ext cx="1518466" cy="29385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43" name="Group 93"/>
            <p:cNvGrpSpPr/>
            <p:nvPr/>
          </p:nvGrpSpPr>
          <p:grpSpPr>
            <a:xfrm rot="6776452">
              <a:off x="3438008" y="1861176"/>
              <a:ext cx="782031" cy="1054042"/>
              <a:chOff x="1219200" y="1371600"/>
              <a:chExt cx="1676400" cy="2286000"/>
            </a:xfrm>
          </p:grpSpPr>
          <p:sp>
            <p:nvSpPr>
              <p:cNvPr id="144" name="Oval 7"/>
              <p:cNvSpPr/>
              <p:nvPr/>
            </p:nvSpPr>
            <p:spPr>
              <a:xfrm rot="19638581">
                <a:off x="1295400" y="1371600"/>
                <a:ext cx="1600200" cy="228600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8"/>
              <p:cNvSpPr/>
              <p:nvPr/>
            </p:nvSpPr>
            <p:spPr>
              <a:xfrm>
                <a:off x="1371600" y="1752600"/>
                <a:ext cx="914400" cy="914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Cloud 145"/>
              <p:cNvSpPr/>
              <p:nvPr/>
            </p:nvSpPr>
            <p:spPr>
              <a:xfrm rot="19132349">
                <a:off x="1219200" y="1828800"/>
                <a:ext cx="762000" cy="304800"/>
              </a:xfrm>
              <a:prstGeom prst="cloud">
                <a:avLst/>
              </a:prstGeom>
              <a:solidFill>
                <a:srgbClr val="AC87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rot="2148584">
                <a:off x="1960450" y="2387289"/>
                <a:ext cx="258094" cy="533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rot="20368391">
                <a:off x="1448079" y="2465277"/>
                <a:ext cx="240166" cy="47970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2133600" y="2133600"/>
                <a:ext cx="228600" cy="4218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2133600" y="2438400"/>
                <a:ext cx="152400" cy="1524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93"/>
            <p:cNvGrpSpPr/>
            <p:nvPr/>
          </p:nvGrpSpPr>
          <p:grpSpPr>
            <a:xfrm rot="6776452">
              <a:off x="3445329" y="2953172"/>
              <a:ext cx="782031" cy="1054042"/>
              <a:chOff x="1219200" y="1371600"/>
              <a:chExt cx="1676400" cy="2286000"/>
            </a:xfrm>
          </p:grpSpPr>
          <p:sp>
            <p:nvSpPr>
              <p:cNvPr id="152" name="Oval 7"/>
              <p:cNvSpPr/>
              <p:nvPr/>
            </p:nvSpPr>
            <p:spPr>
              <a:xfrm rot="19638581">
                <a:off x="1295400" y="1371600"/>
                <a:ext cx="1600200" cy="2286000"/>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8"/>
              <p:cNvSpPr/>
              <p:nvPr/>
            </p:nvSpPr>
            <p:spPr>
              <a:xfrm>
                <a:off x="1371600" y="1752600"/>
                <a:ext cx="914400" cy="914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Cloud 153"/>
              <p:cNvSpPr/>
              <p:nvPr/>
            </p:nvSpPr>
            <p:spPr>
              <a:xfrm rot="19132349">
                <a:off x="1219200" y="1828800"/>
                <a:ext cx="762000" cy="304800"/>
              </a:xfrm>
              <a:prstGeom prst="cloud">
                <a:avLst/>
              </a:prstGeom>
              <a:solidFill>
                <a:srgbClr val="AC87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rot="2148584">
                <a:off x="1960450" y="2387289"/>
                <a:ext cx="258094" cy="533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rot="20368391">
                <a:off x="1448079" y="2465277"/>
                <a:ext cx="240166" cy="47970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2133600" y="2133600"/>
                <a:ext cx="228600" cy="4218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2133600" y="2438400"/>
                <a:ext cx="152400" cy="1524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93"/>
            <p:cNvGrpSpPr/>
            <p:nvPr/>
          </p:nvGrpSpPr>
          <p:grpSpPr>
            <a:xfrm rot="6776452">
              <a:off x="3410296" y="4047571"/>
              <a:ext cx="782031" cy="1054042"/>
              <a:chOff x="1219200" y="1371600"/>
              <a:chExt cx="1676400" cy="2286000"/>
            </a:xfrm>
          </p:grpSpPr>
          <p:sp>
            <p:nvSpPr>
              <p:cNvPr id="168" name="Oval 7"/>
              <p:cNvSpPr/>
              <p:nvPr/>
            </p:nvSpPr>
            <p:spPr>
              <a:xfrm rot="19638581">
                <a:off x="1295400" y="1371600"/>
                <a:ext cx="1600200" cy="22860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8"/>
              <p:cNvSpPr/>
              <p:nvPr/>
            </p:nvSpPr>
            <p:spPr>
              <a:xfrm>
                <a:off x="1371600" y="1752600"/>
                <a:ext cx="914400" cy="914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loud 169"/>
              <p:cNvSpPr/>
              <p:nvPr/>
            </p:nvSpPr>
            <p:spPr>
              <a:xfrm rot="19132349">
                <a:off x="1219200" y="1828800"/>
                <a:ext cx="762000" cy="304800"/>
              </a:xfrm>
              <a:prstGeom prst="cloud">
                <a:avLst/>
              </a:prstGeom>
              <a:solidFill>
                <a:srgbClr val="AC87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rot="2148584">
                <a:off x="1960450" y="2387289"/>
                <a:ext cx="258094" cy="533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rot="20368391">
                <a:off x="1448079" y="2465277"/>
                <a:ext cx="240166" cy="47970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2133600" y="2133600"/>
                <a:ext cx="228600" cy="4218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2133600" y="2438400"/>
                <a:ext cx="152400" cy="1524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1" name="TextBox 190"/>
            <p:cNvSpPr txBox="1"/>
            <p:nvPr/>
          </p:nvSpPr>
          <p:spPr>
            <a:xfrm>
              <a:off x="2178557" y="2181460"/>
              <a:ext cx="1076267" cy="369332"/>
            </a:xfrm>
            <a:prstGeom prst="rect">
              <a:avLst/>
            </a:prstGeom>
            <a:noFill/>
          </p:spPr>
          <p:txBody>
            <a:bodyPr wrap="square" rtlCol="0">
              <a:spAutoFit/>
            </a:bodyPr>
            <a:lstStyle/>
            <a:p>
              <a:r>
                <a:rPr lang="en-US" dirty="0">
                  <a:solidFill>
                    <a:schemeClr val="bg1"/>
                  </a:solidFill>
                  <a:latin typeface="Calibri" panose="020F0502020204030204" pitchFamily="34" charset="0"/>
                </a:rPr>
                <a:t>Issachar</a:t>
              </a:r>
            </a:p>
          </p:txBody>
        </p:sp>
        <p:sp>
          <p:nvSpPr>
            <p:cNvPr id="192" name="TextBox 191"/>
            <p:cNvSpPr txBox="1"/>
            <p:nvPr/>
          </p:nvSpPr>
          <p:spPr>
            <a:xfrm>
              <a:off x="2223130" y="3310236"/>
              <a:ext cx="1076267" cy="369332"/>
            </a:xfrm>
            <a:prstGeom prst="rect">
              <a:avLst/>
            </a:prstGeom>
            <a:noFill/>
          </p:spPr>
          <p:txBody>
            <a:bodyPr wrap="square" rtlCol="0">
              <a:spAutoFit/>
            </a:bodyPr>
            <a:lstStyle/>
            <a:p>
              <a:r>
                <a:rPr lang="en-US" dirty="0">
                  <a:solidFill>
                    <a:schemeClr val="bg1"/>
                  </a:solidFill>
                  <a:latin typeface="Calibri" panose="020F0502020204030204" pitchFamily="34" charset="0"/>
                </a:rPr>
                <a:t>Zebulon</a:t>
              </a:r>
            </a:p>
          </p:txBody>
        </p:sp>
        <p:sp>
          <p:nvSpPr>
            <p:cNvPr id="193" name="TextBox 192"/>
            <p:cNvSpPr txBox="1"/>
            <p:nvPr/>
          </p:nvSpPr>
          <p:spPr>
            <a:xfrm>
              <a:off x="2102933" y="4385240"/>
              <a:ext cx="1421449" cy="646331"/>
            </a:xfrm>
            <a:prstGeom prst="rect">
              <a:avLst/>
            </a:prstGeom>
            <a:noFill/>
          </p:spPr>
          <p:txBody>
            <a:bodyPr wrap="square" rtlCol="0">
              <a:spAutoFit/>
            </a:bodyPr>
            <a:lstStyle/>
            <a:p>
              <a:r>
                <a:rPr lang="en-US" dirty="0">
                  <a:solidFill>
                    <a:schemeClr val="bg1"/>
                  </a:solidFill>
                  <a:latin typeface="Calibri" panose="020F0502020204030204" pitchFamily="34" charset="0"/>
                </a:rPr>
                <a:t>Dinah—</a:t>
              </a:r>
            </a:p>
            <a:p>
              <a:r>
                <a:rPr lang="en-US" dirty="0">
                  <a:solidFill>
                    <a:schemeClr val="bg1"/>
                  </a:solidFill>
                  <a:latin typeface="Calibri" panose="020F0502020204030204" pitchFamily="34" charset="0"/>
                </a:rPr>
                <a:t>a daughter</a:t>
              </a:r>
            </a:p>
          </p:txBody>
        </p:sp>
      </p:grpSp>
      <p:sp>
        <p:nvSpPr>
          <p:cNvPr id="2" name="Rectangle 1"/>
          <p:cNvSpPr/>
          <p:nvPr/>
        </p:nvSpPr>
        <p:spPr>
          <a:xfrm>
            <a:off x="4920707" y="1048779"/>
            <a:ext cx="6096000" cy="646331"/>
          </a:xfrm>
          <a:prstGeom prst="rect">
            <a:avLst/>
          </a:prstGeom>
        </p:spPr>
        <p:txBody>
          <a:bodyPr>
            <a:spAutoFit/>
          </a:bodyPr>
          <a:lstStyle/>
          <a:p>
            <a:r>
              <a:rPr lang="en-US" i="1" dirty="0">
                <a:solidFill>
                  <a:srgbClr val="FFFF00"/>
                </a:solidFill>
                <a:latin typeface="Calibri" panose="020F0502020204030204" pitchFamily="34" charset="0"/>
              </a:rPr>
              <a:t>And God remembered Rachel, and God hearkened to her, and opened her womb.</a:t>
            </a:r>
            <a:endParaRPr lang="en-US" i="1" dirty="0">
              <a:solidFill>
                <a:srgbClr val="FFFF00"/>
              </a:solidFill>
            </a:endParaRPr>
          </a:p>
        </p:txBody>
      </p:sp>
      <p:sp>
        <p:nvSpPr>
          <p:cNvPr id="194" name="TextBox 193"/>
          <p:cNvSpPr txBox="1"/>
          <p:nvPr/>
        </p:nvSpPr>
        <p:spPr>
          <a:xfrm>
            <a:off x="4396750" y="5651767"/>
            <a:ext cx="4293500" cy="923330"/>
          </a:xfrm>
          <a:prstGeom prst="rect">
            <a:avLst/>
          </a:prstGeom>
          <a:noFill/>
        </p:spPr>
        <p:txBody>
          <a:bodyPr wrap="square" rtlCol="0">
            <a:spAutoFit/>
          </a:bodyPr>
          <a:lstStyle/>
          <a:p>
            <a:r>
              <a:rPr lang="en-US" dirty="0">
                <a:solidFill>
                  <a:schemeClr val="bg1"/>
                </a:solidFill>
                <a:latin typeface="Calibri" panose="020F0502020204030204" pitchFamily="34" charset="0"/>
              </a:rPr>
              <a:t>After Rachel had Benjamin she died and was buried in the way to </a:t>
            </a:r>
            <a:r>
              <a:rPr lang="en-US" dirty="0" err="1">
                <a:solidFill>
                  <a:schemeClr val="bg1"/>
                </a:solidFill>
                <a:latin typeface="Calibri" panose="020F0502020204030204" pitchFamily="34" charset="0"/>
              </a:rPr>
              <a:t>Ephrath</a:t>
            </a:r>
            <a:r>
              <a:rPr lang="en-US" dirty="0">
                <a:solidFill>
                  <a:schemeClr val="bg1"/>
                </a:solidFill>
                <a:latin typeface="Calibri" panose="020F0502020204030204" pitchFamily="34" charset="0"/>
              </a:rPr>
              <a:t>, which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Beth-</a:t>
            </a:r>
            <a:r>
              <a:rPr lang="en-US" dirty="0" err="1">
                <a:solidFill>
                  <a:schemeClr val="bg1"/>
                </a:solidFill>
                <a:latin typeface="Calibri" panose="020F0502020204030204" pitchFamily="34" charset="0"/>
              </a:rPr>
              <a:t>lehem</a:t>
            </a:r>
            <a:r>
              <a:rPr lang="en-US" dirty="0">
                <a:solidFill>
                  <a:schemeClr val="bg1"/>
                </a:solidFill>
                <a:latin typeface="Calibri" panose="020F0502020204030204" pitchFamily="34" charset="0"/>
              </a:rPr>
              <a:t>.</a:t>
            </a:r>
          </a:p>
        </p:txBody>
      </p:sp>
      <p:grpSp>
        <p:nvGrpSpPr>
          <p:cNvPr id="195" name="Group 194"/>
          <p:cNvGrpSpPr/>
          <p:nvPr/>
        </p:nvGrpSpPr>
        <p:grpSpPr>
          <a:xfrm>
            <a:off x="8856412" y="4146480"/>
            <a:ext cx="2965410" cy="2217813"/>
            <a:chOff x="228600" y="381000"/>
            <a:chExt cx="3505068" cy="2501531"/>
          </a:xfrm>
        </p:grpSpPr>
        <p:grpSp>
          <p:nvGrpSpPr>
            <p:cNvPr id="196" name="Group 195"/>
            <p:cNvGrpSpPr/>
            <p:nvPr/>
          </p:nvGrpSpPr>
          <p:grpSpPr>
            <a:xfrm>
              <a:off x="228600" y="381000"/>
              <a:ext cx="3505068" cy="2501531"/>
              <a:chOff x="534986" y="381000"/>
              <a:chExt cx="2637111" cy="2501531"/>
            </a:xfrm>
          </p:grpSpPr>
          <p:sp>
            <p:nvSpPr>
              <p:cNvPr id="198" name="Rectangle 197"/>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9" name="Group 198"/>
              <p:cNvGrpSpPr/>
              <p:nvPr/>
            </p:nvGrpSpPr>
            <p:grpSpPr>
              <a:xfrm>
                <a:off x="534986" y="384805"/>
                <a:ext cx="457200" cy="2497726"/>
                <a:chOff x="533400" y="381000"/>
                <a:chExt cx="457200" cy="2497726"/>
              </a:xfrm>
            </p:grpSpPr>
            <p:sp>
              <p:nvSpPr>
                <p:cNvPr id="205" name="Oval 204"/>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Rounded Rectangle 207"/>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199"/>
              <p:cNvGrpSpPr/>
              <p:nvPr/>
            </p:nvGrpSpPr>
            <p:grpSpPr>
              <a:xfrm>
                <a:off x="2714897" y="381000"/>
                <a:ext cx="457200" cy="2497726"/>
                <a:chOff x="2714897" y="457200"/>
                <a:chExt cx="457200" cy="2497726"/>
              </a:xfrm>
            </p:grpSpPr>
            <p:sp>
              <p:nvSpPr>
                <p:cNvPr id="201" name="Oval 200"/>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ounded Rectangle 201"/>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7" name="Rectangle 196"/>
            <p:cNvSpPr/>
            <p:nvPr/>
          </p:nvSpPr>
          <p:spPr>
            <a:xfrm>
              <a:off x="811143" y="960654"/>
              <a:ext cx="2371313" cy="1492742"/>
            </a:xfrm>
            <a:prstGeom prst="rect">
              <a:avLst/>
            </a:prstGeom>
          </p:spPr>
          <p:txBody>
            <a:bodyPr wrap="square">
              <a:spAutoFit/>
            </a:bodyPr>
            <a:lstStyle/>
            <a:p>
              <a:pPr algn="ctr"/>
              <a:r>
                <a:rPr lang="en-US" sz="1600" b="1" dirty="0"/>
                <a:t>When we experience challenges, we should realize that God does not forget us.</a:t>
              </a:r>
              <a:endParaRPr lang="en-US" sz="1600" i="1" dirty="0"/>
            </a:p>
          </p:txBody>
        </p:sp>
      </p:grpSp>
    </p:spTree>
    <p:extLst>
      <p:ext uri="{BB962C8B-B14F-4D97-AF65-F5344CB8AC3E}">
        <p14:creationId xmlns:p14="http://schemas.microsoft.com/office/powerpoint/2010/main" val="307059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9"/>
                                        </p:tgtEl>
                                        <p:attrNameLst>
                                          <p:attrName>style.visibility</p:attrName>
                                        </p:attrNameLst>
                                      </p:cBhvr>
                                      <p:to>
                                        <p:strVal val="visible"/>
                                      </p:to>
                                    </p:set>
                                  </p:childTnLst>
                                </p:cTn>
                              </p:par>
                              <p:par>
                                <p:cTn id="29" presetID="26"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80">
                                          <p:stCondLst>
                                            <p:cond delay="0"/>
                                          </p:stCondLst>
                                        </p:cTn>
                                        <p:tgtEl>
                                          <p:spTgt spid="8"/>
                                        </p:tgtEl>
                                      </p:cBhvr>
                                    </p:animEffect>
                                    <p:anim calcmode="lin" valueType="num">
                                      <p:cBhvr>
                                        <p:cTn id="3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7" dur="26">
                                          <p:stCondLst>
                                            <p:cond delay="650"/>
                                          </p:stCondLst>
                                        </p:cTn>
                                        <p:tgtEl>
                                          <p:spTgt spid="8"/>
                                        </p:tgtEl>
                                      </p:cBhvr>
                                      <p:to x="100000" y="60000"/>
                                    </p:animScale>
                                    <p:animScale>
                                      <p:cBhvr>
                                        <p:cTn id="38" dur="166" decel="50000">
                                          <p:stCondLst>
                                            <p:cond delay="676"/>
                                          </p:stCondLst>
                                        </p:cTn>
                                        <p:tgtEl>
                                          <p:spTgt spid="8"/>
                                        </p:tgtEl>
                                      </p:cBhvr>
                                      <p:to x="100000" y="100000"/>
                                    </p:animScale>
                                    <p:animScale>
                                      <p:cBhvr>
                                        <p:cTn id="39" dur="26">
                                          <p:stCondLst>
                                            <p:cond delay="1312"/>
                                          </p:stCondLst>
                                        </p:cTn>
                                        <p:tgtEl>
                                          <p:spTgt spid="8"/>
                                        </p:tgtEl>
                                      </p:cBhvr>
                                      <p:to x="100000" y="80000"/>
                                    </p:animScale>
                                    <p:animScale>
                                      <p:cBhvr>
                                        <p:cTn id="40" dur="166" decel="50000">
                                          <p:stCondLst>
                                            <p:cond delay="1338"/>
                                          </p:stCondLst>
                                        </p:cTn>
                                        <p:tgtEl>
                                          <p:spTgt spid="8"/>
                                        </p:tgtEl>
                                      </p:cBhvr>
                                      <p:to x="100000" y="100000"/>
                                    </p:animScale>
                                    <p:animScale>
                                      <p:cBhvr>
                                        <p:cTn id="41" dur="26">
                                          <p:stCondLst>
                                            <p:cond delay="1642"/>
                                          </p:stCondLst>
                                        </p:cTn>
                                        <p:tgtEl>
                                          <p:spTgt spid="8"/>
                                        </p:tgtEl>
                                      </p:cBhvr>
                                      <p:to x="100000" y="90000"/>
                                    </p:animScale>
                                    <p:animScale>
                                      <p:cBhvr>
                                        <p:cTn id="42" dur="166" decel="50000">
                                          <p:stCondLst>
                                            <p:cond delay="1668"/>
                                          </p:stCondLst>
                                        </p:cTn>
                                        <p:tgtEl>
                                          <p:spTgt spid="8"/>
                                        </p:tgtEl>
                                      </p:cBhvr>
                                      <p:to x="100000" y="100000"/>
                                    </p:animScale>
                                    <p:animScale>
                                      <p:cBhvr>
                                        <p:cTn id="43" dur="26">
                                          <p:stCondLst>
                                            <p:cond delay="1808"/>
                                          </p:stCondLst>
                                        </p:cTn>
                                        <p:tgtEl>
                                          <p:spTgt spid="8"/>
                                        </p:tgtEl>
                                      </p:cBhvr>
                                      <p:to x="100000" y="95000"/>
                                    </p:animScale>
                                    <p:animScale>
                                      <p:cBhvr>
                                        <p:cTn id="44" dur="166" decel="50000">
                                          <p:stCondLst>
                                            <p:cond delay="1834"/>
                                          </p:stCondLst>
                                        </p:cTn>
                                        <p:tgtEl>
                                          <p:spTgt spid="8"/>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nodeType="clickEffect">
                                  <p:stCondLst>
                                    <p:cond delay="0"/>
                                  </p:stCondLst>
                                  <p:childTnLst>
                                    <p:set>
                                      <p:cBhvr>
                                        <p:cTn id="48" dur="1" fill="hold">
                                          <p:stCondLst>
                                            <p:cond delay="0"/>
                                          </p:stCondLst>
                                        </p:cTn>
                                        <p:tgtEl>
                                          <p:spTgt spid="195"/>
                                        </p:tgtEl>
                                        <p:attrNameLst>
                                          <p:attrName>style.visibility</p:attrName>
                                        </p:attrNameLst>
                                      </p:cBhvr>
                                      <p:to>
                                        <p:strVal val="visible"/>
                                      </p:to>
                                    </p:set>
                                    <p:animEffect transition="in" filter="barn(outVertical)">
                                      <p:cBhvr>
                                        <p:cTn id="49" dur="500"/>
                                        <p:tgtEl>
                                          <p:spTgt spid="195"/>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ickcicciarelli.com/images/kelly-green-canvas-fabric-texture3.jpg"/>
          <p:cNvPicPr>
            <a:picLocks noChangeAspect="1" noChangeArrowheads="1"/>
          </p:cNvPicPr>
          <p:nvPr/>
        </p:nvPicPr>
        <p:blipFill rotWithShape="1">
          <a:blip r:embed="rId2">
            <a:extLst>
              <a:ext uri="{28A0092B-C50C-407E-A947-70E740481C1C}">
                <a14:useLocalDpi xmlns:a14="http://schemas.microsoft.com/office/drawing/2010/main" val="0"/>
              </a:ext>
            </a:extLst>
          </a:blip>
          <a:srcRect t="855" r="38730"/>
          <a:stretch/>
        </p:blipFill>
        <p:spPr bwMode="auto">
          <a:xfrm>
            <a:off x="0" y="-10887"/>
            <a:ext cx="12192000" cy="68755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707886"/>
          </a:xfrm>
          <a:prstGeom prst="rect">
            <a:avLst/>
          </a:prstGeom>
          <a:noFill/>
        </p:spPr>
        <p:txBody>
          <a:bodyPr wrap="square" rtlCol="0">
            <a:spAutoFit/>
          </a:bodyPr>
          <a:lstStyle/>
          <a:p>
            <a:pPr algn="ctr"/>
            <a:r>
              <a:rPr lang="en-US" sz="4000" dirty="0">
                <a:solidFill>
                  <a:schemeClr val="bg1"/>
                </a:solidFill>
                <a:latin typeface="AR JULIAN" panose="02000000000000000000" pitchFamily="2" charset="0"/>
              </a:rPr>
              <a:t>Why Was Motherhood So Important?</a:t>
            </a:r>
            <a:endParaRPr lang="en-US" sz="4000" dirty="0">
              <a:solidFill>
                <a:schemeClr val="bg1"/>
              </a:solidFill>
              <a:latin typeface="AR JULIAN" panose="02000000000000000000" pitchFamily="2" charset="0"/>
              <a:cs typeface="Aparajita" panose="020B0604020202020204" pitchFamily="34" charset="0"/>
            </a:endParaRPr>
          </a:p>
        </p:txBody>
      </p:sp>
      <p:grpSp>
        <p:nvGrpSpPr>
          <p:cNvPr id="182" name="Group 93"/>
          <p:cNvGrpSpPr/>
          <p:nvPr/>
        </p:nvGrpSpPr>
        <p:grpSpPr>
          <a:xfrm rot="6776452">
            <a:off x="521520" y="-5442"/>
            <a:ext cx="782031" cy="1054042"/>
            <a:chOff x="1219200" y="1371600"/>
            <a:chExt cx="1676400" cy="2286000"/>
          </a:xfrm>
        </p:grpSpPr>
        <p:sp>
          <p:nvSpPr>
            <p:cNvPr id="183" name="Oval 7"/>
            <p:cNvSpPr/>
            <p:nvPr/>
          </p:nvSpPr>
          <p:spPr>
            <a:xfrm rot="19638581">
              <a:off x="1295400" y="1371600"/>
              <a:ext cx="1600200" cy="2286000"/>
            </a:xfrm>
            <a:prstGeom prst="ellipse">
              <a:avLst/>
            </a:prstGeom>
            <a:solidFill>
              <a:srgbClr val="AC87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8"/>
            <p:cNvSpPr/>
            <p:nvPr/>
          </p:nvSpPr>
          <p:spPr>
            <a:xfrm>
              <a:off x="1371600" y="1752600"/>
              <a:ext cx="914400" cy="914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loud 184"/>
            <p:cNvSpPr/>
            <p:nvPr/>
          </p:nvSpPr>
          <p:spPr>
            <a:xfrm rot="19132349">
              <a:off x="1219200" y="1828800"/>
              <a:ext cx="762000" cy="304800"/>
            </a:xfrm>
            <a:prstGeom prst="clou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rot="2148584">
              <a:off x="1960450" y="2387289"/>
              <a:ext cx="258094" cy="533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rot="20368391">
              <a:off x="1448079" y="2465277"/>
              <a:ext cx="240166" cy="47970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2133600" y="2133600"/>
              <a:ext cx="228600" cy="4218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2133600" y="2438400"/>
              <a:ext cx="152400" cy="1524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TextBox 246"/>
          <p:cNvSpPr txBox="1"/>
          <p:nvPr/>
        </p:nvSpPr>
        <p:spPr>
          <a:xfrm>
            <a:off x="653292" y="1142636"/>
            <a:ext cx="4811337" cy="646331"/>
          </a:xfrm>
          <a:prstGeom prst="rect">
            <a:avLst/>
          </a:prstGeom>
          <a:noFill/>
        </p:spPr>
        <p:txBody>
          <a:bodyPr wrap="square" rtlCol="0">
            <a:spAutoFit/>
          </a:bodyPr>
          <a:lstStyle/>
          <a:p>
            <a:r>
              <a:rPr lang="en-US" dirty="0">
                <a:solidFill>
                  <a:schemeClr val="bg1"/>
                </a:solidFill>
                <a:latin typeface="Calibri" panose="020F0502020204030204" pitchFamily="34" charset="0"/>
              </a:rPr>
              <a:t>Motherhood was perhaps the deepest desire of women in the Old Testament. </a:t>
            </a:r>
          </a:p>
        </p:txBody>
      </p:sp>
      <p:grpSp>
        <p:nvGrpSpPr>
          <p:cNvPr id="266" name="Group 265"/>
          <p:cNvGrpSpPr/>
          <p:nvPr/>
        </p:nvGrpSpPr>
        <p:grpSpPr>
          <a:xfrm>
            <a:off x="4495185" y="4454415"/>
            <a:ext cx="1036545" cy="2085303"/>
            <a:chOff x="1396810" y="457200"/>
            <a:chExt cx="1676400" cy="3372552"/>
          </a:xfrm>
        </p:grpSpPr>
        <p:sp>
          <p:nvSpPr>
            <p:cNvPr id="267" name="Oval 266"/>
            <p:cNvSpPr/>
            <p:nvPr/>
          </p:nvSpPr>
          <p:spPr>
            <a:xfrm>
              <a:off x="1413428" y="1044549"/>
              <a:ext cx="1633240" cy="1874738"/>
            </a:xfrm>
            <a:prstGeom prst="ellipse">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p:cNvSpPr/>
            <p:nvPr/>
          </p:nvSpPr>
          <p:spPr>
            <a:xfrm>
              <a:off x="1524000" y="457200"/>
              <a:ext cx="1384501" cy="1874738"/>
            </a:xfrm>
            <a:prstGeom prst="ellipse">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p:cNvSpPr/>
            <p:nvPr/>
          </p:nvSpPr>
          <p:spPr>
            <a:xfrm rot="19671902">
              <a:off x="2607478" y="2142019"/>
              <a:ext cx="358226" cy="5974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p:cNvSpPr/>
            <p:nvPr/>
          </p:nvSpPr>
          <p:spPr>
            <a:xfrm rot="2647766">
              <a:off x="1459344" y="2060271"/>
              <a:ext cx="326624" cy="5974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p:cNvSpPr/>
            <p:nvPr/>
          </p:nvSpPr>
          <p:spPr>
            <a:xfrm rot="19352409">
              <a:off x="2304452" y="3232306"/>
              <a:ext cx="282217" cy="5974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p:cNvSpPr/>
            <p:nvPr/>
          </p:nvSpPr>
          <p:spPr>
            <a:xfrm rot="2647766">
              <a:off x="1980007" y="3220489"/>
              <a:ext cx="280866" cy="5974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Trapezoid 272"/>
            <p:cNvSpPr/>
            <p:nvPr/>
          </p:nvSpPr>
          <p:spPr>
            <a:xfrm rot="20169292">
              <a:off x="2271767" y="1443639"/>
              <a:ext cx="602716" cy="1065681"/>
            </a:xfrm>
            <a:prstGeom prst="trapezoid">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rapezoid 273"/>
            <p:cNvSpPr/>
            <p:nvPr/>
          </p:nvSpPr>
          <p:spPr>
            <a:xfrm rot="1790291">
              <a:off x="1613916" y="1408723"/>
              <a:ext cx="602716" cy="1065681"/>
            </a:xfrm>
            <a:prstGeom prst="trapezoid">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Trapezoid 274"/>
            <p:cNvSpPr/>
            <p:nvPr/>
          </p:nvSpPr>
          <p:spPr>
            <a:xfrm>
              <a:off x="1791225" y="1580777"/>
              <a:ext cx="899158" cy="1947138"/>
            </a:xfrm>
            <a:prstGeom prst="trapezoid">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p:cNvSpPr/>
            <p:nvPr/>
          </p:nvSpPr>
          <p:spPr>
            <a:xfrm>
              <a:off x="2030556" y="1248154"/>
              <a:ext cx="408343" cy="58721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p:cNvSpPr/>
            <p:nvPr/>
          </p:nvSpPr>
          <p:spPr>
            <a:xfrm>
              <a:off x="1791225" y="562433"/>
              <a:ext cx="857009" cy="111655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ounded Rectangle 277"/>
            <p:cNvSpPr/>
            <p:nvPr/>
          </p:nvSpPr>
          <p:spPr>
            <a:xfrm rot="5400000">
              <a:off x="2120418" y="2834167"/>
              <a:ext cx="786192" cy="103644"/>
            </a:xfrm>
            <a:prstGeom prst="roundRect">
              <a:avLst>
                <a:gd name="adj" fmla="val 50000"/>
              </a:avLst>
            </a:prstGeom>
            <a:solidFill>
              <a:srgbClr val="DEFB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ounded Rectangle 278"/>
            <p:cNvSpPr/>
            <p:nvPr/>
          </p:nvSpPr>
          <p:spPr>
            <a:xfrm rot="4754463">
              <a:off x="2242017" y="2824491"/>
              <a:ext cx="786192" cy="103644"/>
            </a:xfrm>
            <a:prstGeom prst="roundRect">
              <a:avLst>
                <a:gd name="adj" fmla="val 50000"/>
              </a:avLst>
            </a:prstGeom>
            <a:solidFill>
              <a:srgbClr val="DEFB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ounded Rectangle 279"/>
            <p:cNvSpPr/>
            <p:nvPr/>
          </p:nvSpPr>
          <p:spPr>
            <a:xfrm>
              <a:off x="1865184" y="2284845"/>
              <a:ext cx="745664" cy="263711"/>
            </a:xfrm>
            <a:prstGeom prst="roundRect">
              <a:avLst/>
            </a:prstGeom>
            <a:solidFill>
              <a:srgbClr val="DEFB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p:cNvSpPr/>
            <p:nvPr/>
          </p:nvSpPr>
          <p:spPr>
            <a:xfrm>
              <a:off x="1791506" y="458288"/>
              <a:ext cx="836588" cy="558279"/>
            </a:xfrm>
            <a:prstGeom prst="ellipse">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2" name="Group 281"/>
            <p:cNvGrpSpPr/>
            <p:nvPr/>
          </p:nvGrpSpPr>
          <p:grpSpPr>
            <a:xfrm>
              <a:off x="1884633" y="2330087"/>
              <a:ext cx="730721" cy="183779"/>
              <a:chOff x="3581400" y="2764974"/>
              <a:chExt cx="3618412" cy="910044"/>
            </a:xfrm>
          </p:grpSpPr>
          <p:grpSp>
            <p:nvGrpSpPr>
              <p:cNvPr id="303" name="Group 302"/>
              <p:cNvGrpSpPr/>
              <p:nvPr/>
            </p:nvGrpSpPr>
            <p:grpSpPr>
              <a:xfrm>
                <a:off x="3581400" y="2788973"/>
                <a:ext cx="609600" cy="868627"/>
                <a:chOff x="3581400" y="2788973"/>
                <a:chExt cx="609600" cy="868627"/>
              </a:xfrm>
            </p:grpSpPr>
            <p:sp>
              <p:nvSpPr>
                <p:cNvPr id="316" name="Flowchart: Collate 315"/>
                <p:cNvSpPr/>
                <p:nvPr/>
              </p:nvSpPr>
              <p:spPr>
                <a:xfrm>
                  <a:off x="3581400" y="2788973"/>
                  <a:ext cx="609600" cy="868627"/>
                </a:xfrm>
                <a:prstGeom prst="flowChartCollate">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7" name="Oval 316"/>
                <p:cNvSpPr/>
                <p:nvPr/>
              </p:nvSpPr>
              <p:spPr>
                <a:xfrm>
                  <a:off x="3715924" y="3039291"/>
                  <a:ext cx="357510" cy="35751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p:cNvGrpSpPr/>
              <p:nvPr/>
            </p:nvGrpSpPr>
            <p:grpSpPr>
              <a:xfrm rot="5400000">
                <a:off x="4177936" y="2787860"/>
                <a:ext cx="905689" cy="868627"/>
                <a:chOff x="3581400" y="2788973"/>
                <a:chExt cx="609600" cy="868627"/>
              </a:xfrm>
            </p:grpSpPr>
            <p:sp>
              <p:nvSpPr>
                <p:cNvPr id="314" name="Flowchart: Collate 313"/>
                <p:cNvSpPr/>
                <p:nvPr/>
              </p:nvSpPr>
              <p:spPr>
                <a:xfrm>
                  <a:off x="3581400" y="2788973"/>
                  <a:ext cx="609600" cy="868627"/>
                </a:xfrm>
                <a:prstGeom prst="flowChartCollate">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5" name="Oval 314"/>
                <p:cNvSpPr/>
                <p:nvPr/>
              </p:nvSpPr>
              <p:spPr>
                <a:xfrm>
                  <a:off x="3715924" y="3039291"/>
                  <a:ext cx="357510" cy="35751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p:cNvGrpSpPr/>
              <p:nvPr/>
            </p:nvGrpSpPr>
            <p:grpSpPr>
              <a:xfrm>
                <a:off x="5083628" y="2784619"/>
                <a:ext cx="609600" cy="868627"/>
                <a:chOff x="3581400" y="2788973"/>
                <a:chExt cx="609600" cy="868627"/>
              </a:xfrm>
            </p:grpSpPr>
            <p:sp>
              <p:nvSpPr>
                <p:cNvPr id="312" name="Flowchart: Collate 311"/>
                <p:cNvSpPr/>
                <p:nvPr/>
              </p:nvSpPr>
              <p:spPr>
                <a:xfrm>
                  <a:off x="3581400" y="2788973"/>
                  <a:ext cx="609600" cy="868627"/>
                </a:xfrm>
                <a:prstGeom prst="flowChartCollate">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3" name="Oval 312"/>
                <p:cNvSpPr/>
                <p:nvPr/>
              </p:nvSpPr>
              <p:spPr>
                <a:xfrm>
                  <a:off x="3715924" y="3039291"/>
                  <a:ext cx="357510" cy="35751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6" name="Group 305"/>
              <p:cNvGrpSpPr/>
              <p:nvPr/>
            </p:nvGrpSpPr>
            <p:grpSpPr>
              <a:xfrm rot="5400000">
                <a:off x="5688873" y="2783505"/>
                <a:ext cx="905689" cy="868627"/>
                <a:chOff x="3581400" y="2788973"/>
                <a:chExt cx="609600" cy="868627"/>
              </a:xfrm>
            </p:grpSpPr>
            <p:sp>
              <p:nvSpPr>
                <p:cNvPr id="310" name="Flowchart: Collate 309"/>
                <p:cNvSpPr/>
                <p:nvPr/>
              </p:nvSpPr>
              <p:spPr>
                <a:xfrm>
                  <a:off x="3581400" y="2788973"/>
                  <a:ext cx="609600" cy="868627"/>
                </a:xfrm>
                <a:prstGeom prst="flowChartCollate">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1" name="Oval 310"/>
                <p:cNvSpPr/>
                <p:nvPr/>
              </p:nvSpPr>
              <p:spPr>
                <a:xfrm>
                  <a:off x="3715924" y="3039291"/>
                  <a:ext cx="357510" cy="35751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 name="Group 306"/>
              <p:cNvGrpSpPr/>
              <p:nvPr/>
            </p:nvGrpSpPr>
            <p:grpSpPr>
              <a:xfrm>
                <a:off x="6590212" y="2775910"/>
                <a:ext cx="609600" cy="868627"/>
                <a:chOff x="3581400" y="2788973"/>
                <a:chExt cx="609600" cy="868627"/>
              </a:xfrm>
            </p:grpSpPr>
            <p:sp>
              <p:nvSpPr>
                <p:cNvPr id="308" name="Flowchart: Collate 307"/>
                <p:cNvSpPr/>
                <p:nvPr/>
              </p:nvSpPr>
              <p:spPr>
                <a:xfrm>
                  <a:off x="3581400" y="2788973"/>
                  <a:ext cx="609600" cy="868627"/>
                </a:xfrm>
                <a:prstGeom prst="flowChartCollate">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9" name="Oval 308"/>
                <p:cNvSpPr/>
                <p:nvPr/>
              </p:nvSpPr>
              <p:spPr>
                <a:xfrm>
                  <a:off x="3715924" y="3039291"/>
                  <a:ext cx="357510" cy="35751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3" name="Group 282"/>
            <p:cNvGrpSpPr/>
            <p:nvPr/>
          </p:nvGrpSpPr>
          <p:grpSpPr>
            <a:xfrm>
              <a:off x="1396810" y="577662"/>
              <a:ext cx="1676400" cy="1481680"/>
              <a:chOff x="1371600" y="639786"/>
              <a:chExt cx="1676400" cy="1481680"/>
            </a:xfrm>
          </p:grpSpPr>
          <p:sp>
            <p:nvSpPr>
              <p:cNvPr id="300" name="Trapezoid 299"/>
              <p:cNvSpPr/>
              <p:nvPr/>
            </p:nvSpPr>
            <p:spPr>
              <a:xfrm rot="469281">
                <a:off x="1371600" y="919336"/>
                <a:ext cx="531845" cy="1175895"/>
              </a:xfrm>
              <a:prstGeom prst="trapezoid">
                <a:avLst>
                  <a:gd name="adj" fmla="val 39143"/>
                </a:avLst>
              </a:prstGeom>
              <a:solidFill>
                <a:srgbClr val="DEFB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Trapezoid 300"/>
              <p:cNvSpPr/>
              <p:nvPr/>
            </p:nvSpPr>
            <p:spPr>
              <a:xfrm rot="20910361">
                <a:off x="2516155" y="945571"/>
                <a:ext cx="531845" cy="1175895"/>
              </a:xfrm>
              <a:prstGeom prst="trapezoid">
                <a:avLst>
                  <a:gd name="adj" fmla="val 39143"/>
                </a:avLst>
              </a:prstGeom>
              <a:solidFill>
                <a:srgbClr val="DEFB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ounded Rectangle 301"/>
              <p:cNvSpPr/>
              <p:nvPr/>
            </p:nvSpPr>
            <p:spPr>
              <a:xfrm>
                <a:off x="1595498" y="639786"/>
                <a:ext cx="1203649" cy="342111"/>
              </a:xfrm>
              <a:prstGeom prst="roundRect">
                <a:avLst/>
              </a:prstGeom>
              <a:solidFill>
                <a:srgbClr val="DEFB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4" name="Group 283"/>
            <p:cNvGrpSpPr/>
            <p:nvPr/>
          </p:nvGrpSpPr>
          <p:grpSpPr>
            <a:xfrm>
              <a:off x="1677547" y="592307"/>
              <a:ext cx="1084364" cy="315579"/>
              <a:chOff x="3581400" y="2764974"/>
              <a:chExt cx="3618412" cy="910044"/>
            </a:xfrm>
          </p:grpSpPr>
          <p:grpSp>
            <p:nvGrpSpPr>
              <p:cNvPr id="285" name="Group 284"/>
              <p:cNvGrpSpPr/>
              <p:nvPr/>
            </p:nvGrpSpPr>
            <p:grpSpPr>
              <a:xfrm>
                <a:off x="3581400" y="2788973"/>
                <a:ext cx="609600" cy="868627"/>
                <a:chOff x="3581400" y="2788973"/>
                <a:chExt cx="609600" cy="868627"/>
              </a:xfrm>
            </p:grpSpPr>
            <p:sp>
              <p:nvSpPr>
                <p:cNvPr id="298" name="Flowchart: Collate 297"/>
                <p:cNvSpPr/>
                <p:nvPr/>
              </p:nvSpPr>
              <p:spPr>
                <a:xfrm>
                  <a:off x="3581400" y="2788973"/>
                  <a:ext cx="609600" cy="868627"/>
                </a:xfrm>
                <a:prstGeom prst="flowChartCollate">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9" name="Oval 298"/>
                <p:cNvSpPr/>
                <p:nvPr/>
              </p:nvSpPr>
              <p:spPr>
                <a:xfrm>
                  <a:off x="3715924" y="3039291"/>
                  <a:ext cx="357510" cy="35751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6" name="Group 285"/>
              <p:cNvGrpSpPr/>
              <p:nvPr/>
            </p:nvGrpSpPr>
            <p:grpSpPr>
              <a:xfrm rot="5400000">
                <a:off x="4177936" y="2787860"/>
                <a:ext cx="905689" cy="868627"/>
                <a:chOff x="3581400" y="2788973"/>
                <a:chExt cx="609600" cy="868627"/>
              </a:xfrm>
            </p:grpSpPr>
            <p:sp>
              <p:nvSpPr>
                <p:cNvPr id="296" name="Flowchart: Collate 295"/>
                <p:cNvSpPr/>
                <p:nvPr/>
              </p:nvSpPr>
              <p:spPr>
                <a:xfrm>
                  <a:off x="3581400" y="2788973"/>
                  <a:ext cx="609600" cy="868627"/>
                </a:xfrm>
                <a:prstGeom prst="flowChartCollate">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 name="Oval 296"/>
                <p:cNvSpPr/>
                <p:nvPr/>
              </p:nvSpPr>
              <p:spPr>
                <a:xfrm>
                  <a:off x="3715924" y="3039291"/>
                  <a:ext cx="357510" cy="35751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Group 286"/>
              <p:cNvGrpSpPr/>
              <p:nvPr/>
            </p:nvGrpSpPr>
            <p:grpSpPr>
              <a:xfrm>
                <a:off x="5083628" y="2784619"/>
                <a:ext cx="609600" cy="868627"/>
                <a:chOff x="3581400" y="2788973"/>
                <a:chExt cx="609600" cy="868627"/>
              </a:xfrm>
            </p:grpSpPr>
            <p:sp>
              <p:nvSpPr>
                <p:cNvPr id="294" name="Flowchart: Collate 293"/>
                <p:cNvSpPr/>
                <p:nvPr/>
              </p:nvSpPr>
              <p:spPr>
                <a:xfrm>
                  <a:off x="3581400" y="2788973"/>
                  <a:ext cx="609600" cy="868627"/>
                </a:xfrm>
                <a:prstGeom prst="flowChartCollate">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5" name="Oval 294"/>
                <p:cNvSpPr/>
                <p:nvPr/>
              </p:nvSpPr>
              <p:spPr>
                <a:xfrm>
                  <a:off x="3715924" y="3039291"/>
                  <a:ext cx="357510" cy="35751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8" name="Group 287"/>
              <p:cNvGrpSpPr/>
              <p:nvPr/>
            </p:nvGrpSpPr>
            <p:grpSpPr>
              <a:xfrm rot="5400000">
                <a:off x="5688873" y="2783505"/>
                <a:ext cx="905689" cy="868627"/>
                <a:chOff x="3581400" y="2788973"/>
                <a:chExt cx="609600" cy="868627"/>
              </a:xfrm>
            </p:grpSpPr>
            <p:sp>
              <p:nvSpPr>
                <p:cNvPr id="292" name="Flowchart: Collate 291"/>
                <p:cNvSpPr/>
                <p:nvPr/>
              </p:nvSpPr>
              <p:spPr>
                <a:xfrm>
                  <a:off x="3581400" y="2788973"/>
                  <a:ext cx="609600" cy="868627"/>
                </a:xfrm>
                <a:prstGeom prst="flowChartCollate">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3" name="Oval 292"/>
                <p:cNvSpPr/>
                <p:nvPr/>
              </p:nvSpPr>
              <p:spPr>
                <a:xfrm>
                  <a:off x="3715924" y="3039291"/>
                  <a:ext cx="357510" cy="35751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9" name="Group 288"/>
              <p:cNvGrpSpPr/>
              <p:nvPr/>
            </p:nvGrpSpPr>
            <p:grpSpPr>
              <a:xfrm>
                <a:off x="6590212" y="2775910"/>
                <a:ext cx="609600" cy="868627"/>
                <a:chOff x="3581400" y="2788973"/>
                <a:chExt cx="609600" cy="868627"/>
              </a:xfrm>
            </p:grpSpPr>
            <p:sp>
              <p:nvSpPr>
                <p:cNvPr id="290" name="Flowchart: Collate 289"/>
                <p:cNvSpPr/>
                <p:nvPr/>
              </p:nvSpPr>
              <p:spPr>
                <a:xfrm>
                  <a:off x="3581400" y="2788973"/>
                  <a:ext cx="609600" cy="868627"/>
                </a:xfrm>
                <a:prstGeom prst="flowChartCollate">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1" name="Oval 290"/>
                <p:cNvSpPr/>
                <p:nvPr/>
              </p:nvSpPr>
              <p:spPr>
                <a:xfrm>
                  <a:off x="3715924" y="3039291"/>
                  <a:ext cx="357510" cy="35751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18" name="TextBox 317"/>
          <p:cNvSpPr txBox="1"/>
          <p:nvPr/>
        </p:nvSpPr>
        <p:spPr>
          <a:xfrm>
            <a:off x="11685139" y="6444933"/>
            <a:ext cx="478631" cy="369332"/>
          </a:xfrm>
          <a:prstGeom prst="rect">
            <a:avLst/>
          </a:prstGeom>
          <a:noFill/>
        </p:spPr>
        <p:txBody>
          <a:bodyPr wrap="square" rtlCol="0">
            <a:spAutoFit/>
          </a:bodyPr>
          <a:lstStyle/>
          <a:p>
            <a:r>
              <a:rPr lang="en-US" dirty="0">
                <a:solidFill>
                  <a:schemeClr val="bg1"/>
                </a:solidFill>
              </a:rPr>
              <a:t>(5)</a:t>
            </a:r>
          </a:p>
        </p:txBody>
      </p:sp>
      <p:sp>
        <p:nvSpPr>
          <p:cNvPr id="79" name="TextBox 78"/>
          <p:cNvSpPr txBox="1"/>
          <p:nvPr/>
        </p:nvSpPr>
        <p:spPr>
          <a:xfrm>
            <a:off x="6008197" y="1775916"/>
            <a:ext cx="4811337" cy="1200329"/>
          </a:xfrm>
          <a:prstGeom prst="rect">
            <a:avLst/>
          </a:prstGeom>
          <a:noFill/>
        </p:spPr>
        <p:txBody>
          <a:bodyPr wrap="square" rtlCol="0">
            <a:spAutoFit/>
          </a:bodyPr>
          <a:lstStyle/>
          <a:p>
            <a:r>
              <a:rPr lang="en-US" dirty="0">
                <a:solidFill>
                  <a:schemeClr val="bg1"/>
                </a:solidFill>
                <a:latin typeface="Calibri" panose="020F0502020204030204" pitchFamily="34" charset="0"/>
              </a:rPr>
              <a:t>One scholar wrote, “For ancient Israelites the most important contribution a woman could make to a household was to present her husband with children. . . . </a:t>
            </a:r>
          </a:p>
        </p:txBody>
      </p:sp>
      <p:sp>
        <p:nvSpPr>
          <p:cNvPr id="80" name="TextBox 79"/>
          <p:cNvSpPr txBox="1"/>
          <p:nvPr/>
        </p:nvSpPr>
        <p:spPr>
          <a:xfrm>
            <a:off x="624865" y="3327870"/>
            <a:ext cx="5187983" cy="923330"/>
          </a:xfrm>
          <a:prstGeom prst="rect">
            <a:avLst/>
          </a:prstGeom>
          <a:noFill/>
        </p:spPr>
        <p:txBody>
          <a:bodyPr wrap="square" rtlCol="0">
            <a:spAutoFit/>
          </a:bodyPr>
          <a:lstStyle/>
          <a:p>
            <a:r>
              <a:rPr lang="en-US" dirty="0">
                <a:solidFill>
                  <a:schemeClr val="bg1"/>
                </a:solidFill>
                <a:latin typeface="Calibri" panose="020F0502020204030204" pitchFamily="34" charset="0"/>
              </a:rPr>
              <a:t>Indeed, the noblest contribution a woman could make to a household in general and her husband in particular was to bear a son for him. </a:t>
            </a:r>
          </a:p>
        </p:txBody>
      </p:sp>
      <p:sp>
        <p:nvSpPr>
          <p:cNvPr id="81" name="TextBox 80"/>
          <p:cNvSpPr txBox="1"/>
          <p:nvPr/>
        </p:nvSpPr>
        <p:spPr>
          <a:xfrm>
            <a:off x="6276615" y="4609170"/>
            <a:ext cx="4811337" cy="1477328"/>
          </a:xfrm>
          <a:prstGeom prst="rect">
            <a:avLst/>
          </a:prstGeom>
          <a:noFill/>
        </p:spPr>
        <p:txBody>
          <a:bodyPr wrap="square" rtlCol="0">
            <a:spAutoFit/>
          </a:bodyPr>
          <a:lstStyle/>
          <a:p>
            <a:r>
              <a:rPr lang="en-US" dirty="0">
                <a:solidFill>
                  <a:schemeClr val="bg1"/>
                </a:solidFill>
                <a:latin typeface="Calibri" panose="020F0502020204030204" pitchFamily="34" charset="0"/>
              </a:rPr>
              <a:t>Through childbearing a woman earned her place in life and her share in the household.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Conversely, failure to deliver on this obligation was viewed as a curse and a shameful disgrace.”</a:t>
            </a:r>
          </a:p>
        </p:txBody>
      </p:sp>
      <p:grpSp>
        <p:nvGrpSpPr>
          <p:cNvPr id="82" name="Group 81"/>
          <p:cNvGrpSpPr/>
          <p:nvPr/>
        </p:nvGrpSpPr>
        <p:grpSpPr>
          <a:xfrm>
            <a:off x="1852299" y="4518534"/>
            <a:ext cx="1123929" cy="1970134"/>
            <a:chOff x="5334000" y="1846574"/>
            <a:chExt cx="2076460" cy="3639825"/>
          </a:xfrm>
        </p:grpSpPr>
        <p:grpSp>
          <p:nvGrpSpPr>
            <p:cNvPr id="83" name="Group 82"/>
            <p:cNvGrpSpPr/>
            <p:nvPr/>
          </p:nvGrpSpPr>
          <p:grpSpPr>
            <a:xfrm>
              <a:off x="5719377" y="4498902"/>
              <a:ext cx="1324817" cy="987497"/>
              <a:chOff x="5719377" y="4498902"/>
              <a:chExt cx="1324817" cy="987497"/>
            </a:xfrm>
          </p:grpSpPr>
          <p:sp>
            <p:nvSpPr>
              <p:cNvPr id="113" name="Oval 112"/>
              <p:cNvSpPr/>
              <p:nvPr/>
            </p:nvSpPr>
            <p:spPr>
              <a:xfrm rot="2500661">
                <a:off x="5885883" y="4816778"/>
                <a:ext cx="443483" cy="669621"/>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rot="19779230">
                <a:off x="6461938" y="4816287"/>
                <a:ext cx="443483" cy="669621"/>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rot="19779230">
                <a:off x="6370757" y="4614491"/>
                <a:ext cx="443483" cy="6991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rot="2542647">
                <a:off x="5957939" y="4658922"/>
                <a:ext cx="443483" cy="6991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rapezoid 116"/>
              <p:cNvSpPr/>
              <p:nvPr/>
            </p:nvSpPr>
            <p:spPr>
              <a:xfrm>
                <a:off x="5719377" y="4498902"/>
                <a:ext cx="1324817" cy="499426"/>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Block Arc 117"/>
              <p:cNvSpPr/>
              <p:nvPr/>
            </p:nvSpPr>
            <p:spPr>
              <a:xfrm>
                <a:off x="5881940" y="5048271"/>
                <a:ext cx="492759" cy="14982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Block Arc 118"/>
              <p:cNvSpPr/>
              <p:nvPr/>
            </p:nvSpPr>
            <p:spPr>
              <a:xfrm rot="21278537">
                <a:off x="6429799" y="5021317"/>
                <a:ext cx="492759" cy="14982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4" name="Oval 83"/>
            <p:cNvSpPr/>
            <p:nvPr/>
          </p:nvSpPr>
          <p:spPr>
            <a:xfrm rot="2542647">
              <a:off x="5334000" y="3643751"/>
              <a:ext cx="343084" cy="56162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rot="19057353" flipH="1">
              <a:off x="7009382" y="3643751"/>
              <a:ext cx="343084" cy="56162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rot="2292215" flipH="1">
              <a:off x="5616890" y="3104582"/>
              <a:ext cx="462731" cy="799082"/>
            </a:xfrm>
            <a:prstGeom prst="round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p:cNvSpPr/>
            <p:nvPr/>
          </p:nvSpPr>
          <p:spPr>
            <a:xfrm rot="19307785">
              <a:off x="6651684" y="3104583"/>
              <a:ext cx="462731" cy="799082"/>
            </a:xfrm>
            <a:prstGeom prst="round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57"/>
            <p:cNvSpPr/>
            <p:nvPr/>
          </p:nvSpPr>
          <p:spPr>
            <a:xfrm>
              <a:off x="5767575" y="3194959"/>
              <a:ext cx="1231897" cy="1599678"/>
            </a:xfrm>
            <a:prstGeom prst="trapezoid">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58"/>
            <p:cNvSpPr/>
            <p:nvPr/>
          </p:nvSpPr>
          <p:spPr>
            <a:xfrm>
              <a:off x="6309610" y="3194959"/>
              <a:ext cx="66208" cy="1599678"/>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59"/>
            <p:cNvSpPr/>
            <p:nvPr/>
          </p:nvSpPr>
          <p:spPr>
            <a:xfrm rot="19307785">
              <a:off x="6877697" y="3717127"/>
              <a:ext cx="532763" cy="238827"/>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60"/>
            <p:cNvSpPr/>
            <p:nvPr/>
          </p:nvSpPr>
          <p:spPr>
            <a:xfrm rot="2292215" flipH="1">
              <a:off x="5339905" y="3685955"/>
              <a:ext cx="532763" cy="238827"/>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lowchart: Manual Input 61"/>
            <p:cNvSpPr/>
            <p:nvPr/>
          </p:nvSpPr>
          <p:spPr>
            <a:xfrm rot="20381299">
              <a:off x="6332300" y="3050567"/>
              <a:ext cx="597474" cy="148635"/>
            </a:xfrm>
            <a:prstGeom prst="flowChartManualInpu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Manual Input 92"/>
            <p:cNvSpPr/>
            <p:nvPr/>
          </p:nvSpPr>
          <p:spPr>
            <a:xfrm rot="1218701" flipH="1">
              <a:off x="5789121" y="3052818"/>
              <a:ext cx="609479" cy="144131"/>
            </a:xfrm>
            <a:prstGeom prst="flowChartManualInpu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5825677" y="1927805"/>
              <a:ext cx="1034794" cy="124856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Wave 94"/>
            <p:cNvSpPr/>
            <p:nvPr/>
          </p:nvSpPr>
          <p:spPr>
            <a:xfrm rot="16858595">
              <a:off x="5346042" y="2503879"/>
              <a:ext cx="948909" cy="682627"/>
            </a:xfrm>
            <a:prstGeom prst="wav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Wave 95"/>
            <p:cNvSpPr/>
            <p:nvPr/>
          </p:nvSpPr>
          <p:spPr>
            <a:xfrm rot="4166995">
              <a:off x="6342298" y="2452808"/>
              <a:ext cx="948909" cy="682627"/>
            </a:xfrm>
            <a:prstGeom prst="wav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Wave 70"/>
            <p:cNvSpPr/>
            <p:nvPr/>
          </p:nvSpPr>
          <p:spPr>
            <a:xfrm rot="3710616">
              <a:off x="6291459" y="2497579"/>
              <a:ext cx="1416055" cy="547897"/>
            </a:xfrm>
            <a:prstGeom prst="wav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Wave 97"/>
            <p:cNvSpPr/>
            <p:nvPr/>
          </p:nvSpPr>
          <p:spPr>
            <a:xfrm>
              <a:off x="5750058" y="1966648"/>
              <a:ext cx="948909" cy="682627"/>
            </a:xfrm>
            <a:prstGeom prst="wav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Wave 98"/>
            <p:cNvSpPr/>
            <p:nvPr/>
          </p:nvSpPr>
          <p:spPr>
            <a:xfrm rot="17172890">
              <a:off x="5033444" y="2366130"/>
              <a:ext cx="1476656" cy="682627"/>
            </a:xfrm>
            <a:prstGeom prst="wav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p:cNvGrpSpPr/>
            <p:nvPr/>
          </p:nvGrpSpPr>
          <p:grpSpPr>
            <a:xfrm>
              <a:off x="5635560" y="1846574"/>
              <a:ext cx="1379725" cy="612399"/>
              <a:chOff x="5635560" y="1846574"/>
              <a:chExt cx="1379725" cy="612399"/>
            </a:xfrm>
          </p:grpSpPr>
          <p:sp>
            <p:nvSpPr>
              <p:cNvPr id="110" name="Flowchart: Delay 71"/>
              <p:cNvSpPr/>
              <p:nvPr/>
            </p:nvSpPr>
            <p:spPr>
              <a:xfrm rot="16200000">
                <a:off x="6172910" y="1309224"/>
                <a:ext cx="305026" cy="1379725"/>
              </a:xfrm>
              <a:prstGeom prst="flowChartDelay">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72"/>
              <p:cNvSpPr/>
              <p:nvPr/>
            </p:nvSpPr>
            <p:spPr>
              <a:xfrm>
                <a:off x="5635560" y="2101658"/>
                <a:ext cx="1377338" cy="357315"/>
              </a:xfrm>
              <a:prstGeom prst="ellips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73"/>
              <p:cNvSpPr/>
              <p:nvPr/>
            </p:nvSpPr>
            <p:spPr>
              <a:xfrm>
                <a:off x="5635560" y="2101658"/>
                <a:ext cx="1379725" cy="149828"/>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p:cNvGrpSpPr/>
            <p:nvPr/>
          </p:nvGrpSpPr>
          <p:grpSpPr>
            <a:xfrm>
              <a:off x="5633173" y="2130755"/>
              <a:ext cx="1387646" cy="84318"/>
              <a:chOff x="4050103" y="1029922"/>
              <a:chExt cx="1585457" cy="309789"/>
            </a:xfrm>
          </p:grpSpPr>
          <p:sp>
            <p:nvSpPr>
              <p:cNvPr id="108" name="Rounded Rectangle 107"/>
              <p:cNvSpPr/>
              <p:nvPr/>
            </p:nvSpPr>
            <p:spPr>
              <a:xfrm>
                <a:off x="4050103" y="1029922"/>
                <a:ext cx="1585457" cy="30978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Picture 4" descr="http://cdn.shopify.com/s/files/1/0094/1122/products/1012L-Lg-Simple-Scroll-X_grande.png?v=142739422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0000" r="96" b="40667"/>
              <a:stretch/>
            </p:blipFill>
            <p:spPr bwMode="auto">
              <a:xfrm>
                <a:off x="4076229" y="1029922"/>
                <a:ext cx="1518466" cy="2938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 name="Group 101"/>
            <p:cNvGrpSpPr/>
            <p:nvPr/>
          </p:nvGrpSpPr>
          <p:grpSpPr>
            <a:xfrm rot="2287481">
              <a:off x="5337731" y="3748398"/>
              <a:ext cx="535335" cy="117511"/>
              <a:chOff x="4050103" y="1029922"/>
              <a:chExt cx="1585457" cy="309789"/>
            </a:xfrm>
          </p:grpSpPr>
          <p:sp>
            <p:nvSpPr>
              <p:cNvPr id="106" name="Rounded Rectangle 105"/>
              <p:cNvSpPr/>
              <p:nvPr/>
            </p:nvSpPr>
            <p:spPr>
              <a:xfrm>
                <a:off x="4050103" y="1029922"/>
                <a:ext cx="1585457" cy="30978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 name="Picture 4" descr="http://cdn.shopify.com/s/files/1/0094/1122/products/1012L-Lg-Simple-Scroll-X_grande.png?v=142739422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000" r="96" b="40667"/>
              <a:stretch/>
            </p:blipFill>
            <p:spPr bwMode="auto">
              <a:xfrm>
                <a:off x="4076229" y="1029922"/>
                <a:ext cx="1518466" cy="2938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 name="Group 102"/>
            <p:cNvGrpSpPr/>
            <p:nvPr/>
          </p:nvGrpSpPr>
          <p:grpSpPr>
            <a:xfrm rot="19273707">
              <a:off x="6874794" y="3770169"/>
              <a:ext cx="535335" cy="117511"/>
              <a:chOff x="4050103" y="1029922"/>
              <a:chExt cx="1585457" cy="309789"/>
            </a:xfrm>
          </p:grpSpPr>
          <p:sp>
            <p:nvSpPr>
              <p:cNvPr id="104" name="Rounded Rectangle 103"/>
              <p:cNvSpPr/>
              <p:nvPr/>
            </p:nvSpPr>
            <p:spPr>
              <a:xfrm>
                <a:off x="4050103" y="1029922"/>
                <a:ext cx="1585457" cy="30978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Picture 4" descr="http://cdn.shopify.com/s/files/1/0094/1122/products/1012L-Lg-Simple-Scroll-X_grande.png?v=142739422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000" r="96" b="40667"/>
              <a:stretch/>
            </p:blipFill>
            <p:spPr bwMode="auto">
              <a:xfrm>
                <a:off x="4076229" y="1029922"/>
                <a:ext cx="1518466" cy="29385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20" name="Group 119"/>
          <p:cNvGrpSpPr/>
          <p:nvPr/>
        </p:nvGrpSpPr>
        <p:grpSpPr>
          <a:xfrm>
            <a:off x="3222307" y="4441093"/>
            <a:ext cx="1020510" cy="2100726"/>
            <a:chOff x="6096000" y="555196"/>
            <a:chExt cx="1406651" cy="2895600"/>
          </a:xfrm>
        </p:grpSpPr>
        <p:grpSp>
          <p:nvGrpSpPr>
            <p:cNvPr id="121" name="Group 159"/>
            <p:cNvGrpSpPr/>
            <p:nvPr/>
          </p:nvGrpSpPr>
          <p:grpSpPr>
            <a:xfrm>
              <a:off x="6096000" y="555196"/>
              <a:ext cx="1406651" cy="2895600"/>
              <a:chOff x="685800" y="609600"/>
              <a:chExt cx="2404519" cy="4949716"/>
            </a:xfrm>
          </p:grpSpPr>
          <p:sp>
            <p:nvSpPr>
              <p:cNvPr id="142" name="Cloud 141"/>
              <p:cNvSpPr/>
              <p:nvPr/>
            </p:nvSpPr>
            <p:spPr>
              <a:xfrm>
                <a:off x="914400" y="838200"/>
                <a:ext cx="1981200" cy="1676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rot="19671902">
                <a:off x="2519256" y="3059430"/>
                <a:ext cx="571063"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rot="2647766">
                <a:off x="685800" y="2956996"/>
                <a:ext cx="509120"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rot="19352409">
                <a:off x="2012467" y="4682102"/>
                <a:ext cx="443210"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rot="2647766">
                <a:off x="1502939" y="4664751"/>
                <a:ext cx="441089"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rapezoid 146"/>
              <p:cNvSpPr/>
              <p:nvPr/>
            </p:nvSpPr>
            <p:spPr>
              <a:xfrm rot="20169292">
                <a:off x="1961136" y="2055850"/>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rapezoid 147"/>
              <p:cNvSpPr/>
              <p:nvPr/>
            </p:nvSpPr>
            <p:spPr>
              <a:xfrm rot="1790291">
                <a:off x="928009" y="2004583"/>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p:cNvSpPr/>
              <p:nvPr/>
            </p:nvSpPr>
            <p:spPr>
              <a:xfrm>
                <a:off x="1206465" y="2257206"/>
                <a:ext cx="1412091" cy="2858930"/>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1648904" y="1768824"/>
                <a:ext cx="574706" cy="86218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1206465" y="762000"/>
                <a:ext cx="1345898" cy="163941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loud 151"/>
              <p:cNvSpPr/>
              <p:nvPr/>
            </p:nvSpPr>
            <p:spPr>
              <a:xfrm>
                <a:off x="1219200" y="609600"/>
                <a:ext cx="1295400" cy="533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Chevron 152"/>
              <p:cNvSpPr/>
              <p:nvPr/>
            </p:nvSpPr>
            <p:spPr>
              <a:xfrm rot="15773208">
                <a:off x="1511994" y="1839701"/>
                <a:ext cx="1981199"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Chevron 153"/>
              <p:cNvSpPr/>
              <p:nvPr/>
            </p:nvSpPr>
            <p:spPr>
              <a:xfrm rot="16200000">
                <a:off x="334267" y="1824679"/>
                <a:ext cx="2018879" cy="291739"/>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Rounded Rectangle 154"/>
              <p:cNvSpPr/>
              <p:nvPr/>
            </p:nvSpPr>
            <p:spPr>
              <a:xfrm>
                <a:off x="1155208" y="871065"/>
                <a:ext cx="1511794" cy="34461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p:cNvGrpSpPr/>
            <p:nvPr/>
          </p:nvGrpSpPr>
          <p:grpSpPr>
            <a:xfrm flipV="1">
              <a:off x="6431708" y="722880"/>
              <a:ext cx="763687" cy="176497"/>
              <a:chOff x="2970113" y="1083237"/>
              <a:chExt cx="2412169" cy="557480"/>
            </a:xfrm>
          </p:grpSpPr>
          <p:sp>
            <p:nvSpPr>
              <p:cNvPr id="133" name="Chevron 132"/>
              <p:cNvSpPr/>
              <p:nvPr/>
            </p:nvSpPr>
            <p:spPr>
              <a:xfrm>
                <a:off x="3069785" y="1083237"/>
                <a:ext cx="557187" cy="557480"/>
              </a:xfrm>
              <a:prstGeom prst="chevron">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Chevron 133"/>
              <p:cNvSpPr/>
              <p:nvPr/>
            </p:nvSpPr>
            <p:spPr>
              <a:xfrm rot="10800000">
                <a:off x="3609853" y="1083237"/>
                <a:ext cx="557187" cy="557480"/>
              </a:xfrm>
              <a:prstGeom prst="chevron">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5" name="Diamond 134"/>
              <p:cNvSpPr/>
              <p:nvPr/>
            </p:nvSpPr>
            <p:spPr>
              <a:xfrm>
                <a:off x="3513642" y="1083237"/>
                <a:ext cx="200633" cy="520174"/>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iamond 135"/>
              <p:cNvSpPr/>
              <p:nvPr/>
            </p:nvSpPr>
            <p:spPr>
              <a:xfrm>
                <a:off x="4082954" y="1101890"/>
                <a:ext cx="200633" cy="520174"/>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Chevron 136"/>
              <p:cNvSpPr/>
              <p:nvPr/>
            </p:nvSpPr>
            <p:spPr>
              <a:xfrm>
                <a:off x="4182382" y="1083237"/>
                <a:ext cx="557187" cy="557480"/>
              </a:xfrm>
              <a:prstGeom prst="chevron">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 name="Chevron 137"/>
              <p:cNvSpPr/>
              <p:nvPr/>
            </p:nvSpPr>
            <p:spPr>
              <a:xfrm rot="10800000">
                <a:off x="4722450" y="1083237"/>
                <a:ext cx="557187" cy="557480"/>
              </a:xfrm>
              <a:prstGeom prst="chevron">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9" name="Diamond 138"/>
              <p:cNvSpPr/>
              <p:nvPr/>
            </p:nvSpPr>
            <p:spPr>
              <a:xfrm>
                <a:off x="4626239" y="1083237"/>
                <a:ext cx="200633" cy="520174"/>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Diamond 139"/>
              <p:cNvSpPr/>
              <p:nvPr/>
            </p:nvSpPr>
            <p:spPr>
              <a:xfrm>
                <a:off x="2970113" y="1098497"/>
                <a:ext cx="200633" cy="520174"/>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Diamond 140"/>
              <p:cNvSpPr/>
              <p:nvPr/>
            </p:nvSpPr>
            <p:spPr>
              <a:xfrm>
                <a:off x="5181649" y="1098177"/>
                <a:ext cx="200633" cy="520174"/>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p:cNvGrpSpPr/>
            <p:nvPr/>
          </p:nvGrpSpPr>
          <p:grpSpPr>
            <a:xfrm flipV="1">
              <a:off x="6427392" y="3007562"/>
              <a:ext cx="763687" cy="176497"/>
              <a:chOff x="2970113" y="1083237"/>
              <a:chExt cx="2412169" cy="557480"/>
            </a:xfrm>
          </p:grpSpPr>
          <p:sp>
            <p:nvSpPr>
              <p:cNvPr id="124" name="Chevron 123"/>
              <p:cNvSpPr/>
              <p:nvPr/>
            </p:nvSpPr>
            <p:spPr>
              <a:xfrm>
                <a:off x="3069785" y="1083237"/>
                <a:ext cx="557187" cy="557480"/>
              </a:xfrm>
              <a:prstGeom prst="chevron">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Chevron 124"/>
              <p:cNvSpPr/>
              <p:nvPr/>
            </p:nvSpPr>
            <p:spPr>
              <a:xfrm rot="10800000">
                <a:off x="3609853" y="1083237"/>
                <a:ext cx="557187" cy="557480"/>
              </a:xfrm>
              <a:prstGeom prst="chevron">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Diamond 125"/>
              <p:cNvSpPr/>
              <p:nvPr/>
            </p:nvSpPr>
            <p:spPr>
              <a:xfrm>
                <a:off x="3513642" y="1083237"/>
                <a:ext cx="200633" cy="520174"/>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p:cNvSpPr/>
              <p:nvPr/>
            </p:nvSpPr>
            <p:spPr>
              <a:xfrm>
                <a:off x="4082954" y="1101890"/>
                <a:ext cx="200633" cy="520174"/>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hevron 127"/>
              <p:cNvSpPr/>
              <p:nvPr/>
            </p:nvSpPr>
            <p:spPr>
              <a:xfrm>
                <a:off x="4182382" y="1083237"/>
                <a:ext cx="557187" cy="557480"/>
              </a:xfrm>
              <a:prstGeom prst="chevron">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Chevron 128"/>
              <p:cNvSpPr/>
              <p:nvPr/>
            </p:nvSpPr>
            <p:spPr>
              <a:xfrm rot="10800000">
                <a:off x="4722450" y="1083237"/>
                <a:ext cx="557187" cy="557480"/>
              </a:xfrm>
              <a:prstGeom prst="chevron">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Diamond 129"/>
              <p:cNvSpPr/>
              <p:nvPr/>
            </p:nvSpPr>
            <p:spPr>
              <a:xfrm>
                <a:off x="4626239" y="1083237"/>
                <a:ext cx="200633" cy="520174"/>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Diamond 130"/>
              <p:cNvSpPr/>
              <p:nvPr/>
            </p:nvSpPr>
            <p:spPr>
              <a:xfrm>
                <a:off x="2970113" y="1098497"/>
                <a:ext cx="200633" cy="520174"/>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131"/>
              <p:cNvSpPr/>
              <p:nvPr/>
            </p:nvSpPr>
            <p:spPr>
              <a:xfrm>
                <a:off x="5181649" y="1098177"/>
                <a:ext cx="200633" cy="520174"/>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6" name="Group 155"/>
          <p:cNvGrpSpPr/>
          <p:nvPr/>
        </p:nvGrpSpPr>
        <p:grpSpPr>
          <a:xfrm>
            <a:off x="450199" y="4365224"/>
            <a:ext cx="1104325" cy="2163788"/>
            <a:chOff x="3409804" y="394080"/>
            <a:chExt cx="1717537" cy="3762975"/>
          </a:xfrm>
        </p:grpSpPr>
        <p:grpSp>
          <p:nvGrpSpPr>
            <p:cNvPr id="157" name="Group 156"/>
            <p:cNvGrpSpPr/>
            <p:nvPr/>
          </p:nvGrpSpPr>
          <p:grpSpPr>
            <a:xfrm>
              <a:off x="3770012" y="3241737"/>
              <a:ext cx="981992" cy="915318"/>
              <a:chOff x="3770012" y="3241737"/>
              <a:chExt cx="981992" cy="915318"/>
            </a:xfrm>
          </p:grpSpPr>
          <p:sp>
            <p:nvSpPr>
              <p:cNvPr id="192" name="Oval 191"/>
              <p:cNvSpPr/>
              <p:nvPr/>
            </p:nvSpPr>
            <p:spPr>
              <a:xfrm rot="2500661">
                <a:off x="3773733" y="3454095"/>
                <a:ext cx="418497" cy="70296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rot="19779230">
                <a:off x="4317334" y="3453580"/>
                <a:ext cx="418497" cy="70296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rot="19779230">
                <a:off x="4231291" y="3241737"/>
                <a:ext cx="418497" cy="7340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rot="2542647">
                <a:off x="3841730" y="3288381"/>
                <a:ext cx="418497" cy="7340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Block Arc 195"/>
              <p:cNvSpPr/>
              <p:nvPr/>
            </p:nvSpPr>
            <p:spPr>
              <a:xfrm>
                <a:off x="3770012" y="3697113"/>
                <a:ext cx="464998" cy="15728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7" name="Block Arc 196"/>
              <p:cNvSpPr/>
              <p:nvPr/>
            </p:nvSpPr>
            <p:spPr>
              <a:xfrm rot="21278537">
                <a:off x="4287006" y="3668818"/>
                <a:ext cx="464998" cy="15728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8" name="Trapezoid 157"/>
            <p:cNvSpPr/>
            <p:nvPr/>
          </p:nvSpPr>
          <p:spPr>
            <a:xfrm>
              <a:off x="3566214" y="3167116"/>
              <a:ext cx="1361052" cy="524291"/>
            </a:xfrm>
            <a:prstGeom prst="trapezoid">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203"/>
            <p:cNvSpPr/>
            <p:nvPr/>
          </p:nvSpPr>
          <p:spPr>
            <a:xfrm rot="362096">
              <a:off x="3409804" y="2343783"/>
              <a:ext cx="264584" cy="58958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204"/>
            <p:cNvSpPr/>
            <p:nvPr/>
          </p:nvSpPr>
          <p:spPr>
            <a:xfrm rot="20638171" flipH="1">
              <a:off x="4830129" y="2264951"/>
              <a:ext cx="297212" cy="58958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ed Rectangle 160"/>
            <p:cNvSpPr/>
            <p:nvPr/>
          </p:nvSpPr>
          <p:spPr>
            <a:xfrm rot="1554746" flipH="1">
              <a:off x="3514158" y="1564483"/>
              <a:ext cx="536537" cy="1185990"/>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161"/>
            <p:cNvSpPr/>
            <p:nvPr/>
          </p:nvSpPr>
          <p:spPr>
            <a:xfrm rot="19580082">
              <a:off x="4452910" y="1667465"/>
              <a:ext cx="547251" cy="1052568"/>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p:cNvSpPr/>
            <p:nvPr/>
          </p:nvSpPr>
          <p:spPr>
            <a:xfrm>
              <a:off x="3662091" y="1751529"/>
              <a:ext cx="1162494" cy="1484837"/>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4"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25" t="8361" r="725" b="75565"/>
            <a:stretch/>
          </p:blipFill>
          <p:spPr bwMode="auto">
            <a:xfrm>
              <a:off x="3768942" y="2568807"/>
              <a:ext cx="950733" cy="189021"/>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25" t="8361" r="725" b="75565"/>
            <a:stretch/>
          </p:blipFill>
          <p:spPr bwMode="auto">
            <a:xfrm rot="15475421">
              <a:off x="3582713" y="2102481"/>
              <a:ext cx="950733" cy="189021"/>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25" t="8361" r="725" b="75565"/>
            <a:stretch/>
          </p:blipFill>
          <p:spPr bwMode="auto">
            <a:xfrm rot="17105770">
              <a:off x="3900578" y="2089418"/>
              <a:ext cx="950733" cy="189021"/>
            </a:xfrm>
            <a:prstGeom prst="rect">
              <a:avLst/>
            </a:prstGeom>
            <a:noFill/>
            <a:extLst>
              <a:ext uri="{909E8E84-426E-40DD-AFC4-6F175D3DCCD1}">
                <a14:hiddenFill xmlns:a14="http://schemas.microsoft.com/office/drawing/2010/main">
                  <a:solidFill>
                    <a:srgbClr val="FFFFFF"/>
                  </a:solidFill>
                </a14:hiddenFill>
              </a:ext>
            </a:extLst>
          </p:spPr>
        </p:pic>
        <p:grpSp>
          <p:nvGrpSpPr>
            <p:cNvPr id="167" name="Group 166"/>
            <p:cNvGrpSpPr/>
            <p:nvPr/>
          </p:nvGrpSpPr>
          <p:grpSpPr>
            <a:xfrm>
              <a:off x="3559233" y="394080"/>
              <a:ext cx="1356166" cy="2252449"/>
              <a:chOff x="3559233" y="394080"/>
              <a:chExt cx="1356166" cy="2252449"/>
            </a:xfrm>
          </p:grpSpPr>
          <p:sp>
            <p:nvSpPr>
              <p:cNvPr id="170" name="Oval 169"/>
              <p:cNvSpPr/>
              <p:nvPr/>
            </p:nvSpPr>
            <p:spPr>
              <a:xfrm>
                <a:off x="3717941" y="498938"/>
                <a:ext cx="976495" cy="131072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loud 220"/>
              <p:cNvSpPr/>
              <p:nvPr/>
            </p:nvSpPr>
            <p:spPr>
              <a:xfrm>
                <a:off x="3712770" y="394080"/>
                <a:ext cx="1021836" cy="849704"/>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loud 221"/>
              <p:cNvSpPr/>
              <p:nvPr/>
            </p:nvSpPr>
            <p:spPr>
              <a:xfrm rot="16448485">
                <a:off x="2837894" y="1523177"/>
                <a:ext cx="1872078" cy="374625"/>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loud 172"/>
              <p:cNvSpPr/>
              <p:nvPr/>
            </p:nvSpPr>
            <p:spPr>
              <a:xfrm rot="16448485">
                <a:off x="3730662" y="1451898"/>
                <a:ext cx="1847687" cy="387966"/>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p:nvPr/>
            </p:nvSpPr>
            <p:spPr>
              <a:xfrm rot="309110">
                <a:off x="3559233" y="812737"/>
                <a:ext cx="255326" cy="1382556"/>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p:cNvSpPr/>
              <p:nvPr/>
            </p:nvSpPr>
            <p:spPr>
              <a:xfrm rot="20983275">
                <a:off x="4667992" y="681543"/>
                <a:ext cx="247407" cy="1591427"/>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8" name="Trapezoid 167"/>
            <p:cNvSpPr/>
            <p:nvPr/>
          </p:nvSpPr>
          <p:spPr>
            <a:xfrm>
              <a:off x="3531942" y="656226"/>
              <a:ext cx="1394992" cy="262146"/>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9"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25" t="8361" r="725" b="75565"/>
            <a:stretch/>
          </p:blipFill>
          <p:spPr bwMode="auto">
            <a:xfrm>
              <a:off x="3592981" y="699138"/>
              <a:ext cx="1290784" cy="1629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9236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7">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56"/>
                                        </p:tgtEl>
                                        <p:attrNameLst>
                                          <p:attrName>style.visibility</p:attrName>
                                        </p:attrNameLst>
                                      </p:cBhvr>
                                      <p:to>
                                        <p:strVal val="visible"/>
                                      </p:to>
                                    </p:set>
                                    <p:animEffect transition="in" filter="wipe(down)">
                                      <p:cBhvr>
                                        <p:cTn id="9" dur="580">
                                          <p:stCondLst>
                                            <p:cond delay="0"/>
                                          </p:stCondLst>
                                        </p:cTn>
                                        <p:tgtEl>
                                          <p:spTgt spid="156"/>
                                        </p:tgtEl>
                                      </p:cBhvr>
                                    </p:animEffect>
                                    <p:anim calcmode="lin" valueType="num">
                                      <p:cBhvr>
                                        <p:cTn id="10" dur="182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56"/>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56"/>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56"/>
                                        </p:tgtEl>
                                        <p:attrNameLst>
                                          <p:attrName>ppt_y</p:attrName>
                                        </p:attrNameLst>
                                      </p:cBhvr>
                                      <p:tavLst>
                                        <p:tav tm="0" fmla="#ppt_y-sin(pi*$)/81">
                                          <p:val>
                                            <p:fltVal val="0"/>
                                          </p:val>
                                        </p:tav>
                                        <p:tav tm="100000">
                                          <p:val>
                                            <p:fltVal val="1"/>
                                          </p:val>
                                        </p:tav>
                                      </p:tavLst>
                                    </p:anim>
                                    <p:animScale>
                                      <p:cBhvr>
                                        <p:cTn id="15" dur="26">
                                          <p:stCondLst>
                                            <p:cond delay="650"/>
                                          </p:stCondLst>
                                        </p:cTn>
                                        <p:tgtEl>
                                          <p:spTgt spid="156"/>
                                        </p:tgtEl>
                                      </p:cBhvr>
                                      <p:to x="100000" y="60000"/>
                                    </p:animScale>
                                    <p:animScale>
                                      <p:cBhvr>
                                        <p:cTn id="16" dur="166" decel="50000">
                                          <p:stCondLst>
                                            <p:cond delay="676"/>
                                          </p:stCondLst>
                                        </p:cTn>
                                        <p:tgtEl>
                                          <p:spTgt spid="156"/>
                                        </p:tgtEl>
                                      </p:cBhvr>
                                      <p:to x="100000" y="100000"/>
                                    </p:animScale>
                                    <p:animScale>
                                      <p:cBhvr>
                                        <p:cTn id="17" dur="26">
                                          <p:stCondLst>
                                            <p:cond delay="1312"/>
                                          </p:stCondLst>
                                        </p:cTn>
                                        <p:tgtEl>
                                          <p:spTgt spid="156"/>
                                        </p:tgtEl>
                                      </p:cBhvr>
                                      <p:to x="100000" y="80000"/>
                                    </p:animScale>
                                    <p:animScale>
                                      <p:cBhvr>
                                        <p:cTn id="18" dur="166" decel="50000">
                                          <p:stCondLst>
                                            <p:cond delay="1338"/>
                                          </p:stCondLst>
                                        </p:cTn>
                                        <p:tgtEl>
                                          <p:spTgt spid="156"/>
                                        </p:tgtEl>
                                      </p:cBhvr>
                                      <p:to x="100000" y="100000"/>
                                    </p:animScale>
                                    <p:animScale>
                                      <p:cBhvr>
                                        <p:cTn id="19" dur="26">
                                          <p:stCondLst>
                                            <p:cond delay="1642"/>
                                          </p:stCondLst>
                                        </p:cTn>
                                        <p:tgtEl>
                                          <p:spTgt spid="156"/>
                                        </p:tgtEl>
                                      </p:cBhvr>
                                      <p:to x="100000" y="90000"/>
                                    </p:animScale>
                                    <p:animScale>
                                      <p:cBhvr>
                                        <p:cTn id="20" dur="166" decel="50000">
                                          <p:stCondLst>
                                            <p:cond delay="1668"/>
                                          </p:stCondLst>
                                        </p:cTn>
                                        <p:tgtEl>
                                          <p:spTgt spid="156"/>
                                        </p:tgtEl>
                                      </p:cBhvr>
                                      <p:to x="100000" y="100000"/>
                                    </p:animScale>
                                    <p:animScale>
                                      <p:cBhvr>
                                        <p:cTn id="21" dur="26">
                                          <p:stCondLst>
                                            <p:cond delay="1808"/>
                                          </p:stCondLst>
                                        </p:cTn>
                                        <p:tgtEl>
                                          <p:spTgt spid="156"/>
                                        </p:tgtEl>
                                      </p:cBhvr>
                                      <p:to x="100000" y="95000"/>
                                    </p:animScale>
                                    <p:animScale>
                                      <p:cBhvr>
                                        <p:cTn id="22" dur="166" decel="50000">
                                          <p:stCondLst>
                                            <p:cond delay="1834"/>
                                          </p:stCondLst>
                                        </p:cTn>
                                        <p:tgtEl>
                                          <p:spTgt spid="156"/>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9">
                                            <p:txEl>
                                              <p:pRg st="0" end="0"/>
                                            </p:txEl>
                                          </p:spTgt>
                                        </p:tgtEl>
                                        <p:attrNameLst>
                                          <p:attrName>style.visibility</p:attrName>
                                        </p:attrNameLst>
                                      </p:cBhvr>
                                      <p:to>
                                        <p:strVal val="visible"/>
                                      </p:to>
                                    </p:set>
                                  </p:childTnLst>
                                </p:cTn>
                              </p:par>
                              <p:par>
                                <p:cTn id="27" presetID="26" presetClass="entr" presetSubtype="0" fill="hold" nodeType="withEffect">
                                  <p:stCondLst>
                                    <p:cond delay="0"/>
                                  </p:stCondLst>
                                  <p:childTnLst>
                                    <p:set>
                                      <p:cBhvr>
                                        <p:cTn id="28" dur="1" fill="hold">
                                          <p:stCondLst>
                                            <p:cond delay="0"/>
                                          </p:stCondLst>
                                        </p:cTn>
                                        <p:tgtEl>
                                          <p:spTgt spid="82"/>
                                        </p:tgtEl>
                                        <p:attrNameLst>
                                          <p:attrName>style.visibility</p:attrName>
                                        </p:attrNameLst>
                                      </p:cBhvr>
                                      <p:to>
                                        <p:strVal val="visible"/>
                                      </p:to>
                                    </p:set>
                                    <p:animEffect transition="in" filter="wipe(down)">
                                      <p:cBhvr>
                                        <p:cTn id="29" dur="580">
                                          <p:stCondLst>
                                            <p:cond delay="0"/>
                                          </p:stCondLst>
                                        </p:cTn>
                                        <p:tgtEl>
                                          <p:spTgt spid="82"/>
                                        </p:tgtEl>
                                      </p:cBhvr>
                                    </p:animEffect>
                                    <p:anim calcmode="lin" valueType="num">
                                      <p:cBhvr>
                                        <p:cTn id="30" dur="1822" tmFilter="0,0; 0.14,0.36; 0.43,0.73; 0.71,0.91; 1.0,1.0">
                                          <p:stCondLst>
                                            <p:cond delay="0"/>
                                          </p:stCondLst>
                                        </p:cTn>
                                        <p:tgtEl>
                                          <p:spTgt spid="8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8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8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8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82"/>
                                        </p:tgtEl>
                                        <p:attrNameLst>
                                          <p:attrName>ppt_y</p:attrName>
                                        </p:attrNameLst>
                                      </p:cBhvr>
                                      <p:tavLst>
                                        <p:tav tm="0" fmla="#ppt_y-sin(pi*$)/81">
                                          <p:val>
                                            <p:fltVal val="0"/>
                                          </p:val>
                                        </p:tav>
                                        <p:tav tm="100000">
                                          <p:val>
                                            <p:fltVal val="1"/>
                                          </p:val>
                                        </p:tav>
                                      </p:tavLst>
                                    </p:anim>
                                    <p:animScale>
                                      <p:cBhvr>
                                        <p:cTn id="35" dur="26">
                                          <p:stCondLst>
                                            <p:cond delay="650"/>
                                          </p:stCondLst>
                                        </p:cTn>
                                        <p:tgtEl>
                                          <p:spTgt spid="82"/>
                                        </p:tgtEl>
                                      </p:cBhvr>
                                      <p:to x="100000" y="60000"/>
                                    </p:animScale>
                                    <p:animScale>
                                      <p:cBhvr>
                                        <p:cTn id="36" dur="166" decel="50000">
                                          <p:stCondLst>
                                            <p:cond delay="676"/>
                                          </p:stCondLst>
                                        </p:cTn>
                                        <p:tgtEl>
                                          <p:spTgt spid="82"/>
                                        </p:tgtEl>
                                      </p:cBhvr>
                                      <p:to x="100000" y="100000"/>
                                    </p:animScale>
                                    <p:animScale>
                                      <p:cBhvr>
                                        <p:cTn id="37" dur="26">
                                          <p:stCondLst>
                                            <p:cond delay="1312"/>
                                          </p:stCondLst>
                                        </p:cTn>
                                        <p:tgtEl>
                                          <p:spTgt spid="82"/>
                                        </p:tgtEl>
                                      </p:cBhvr>
                                      <p:to x="100000" y="80000"/>
                                    </p:animScale>
                                    <p:animScale>
                                      <p:cBhvr>
                                        <p:cTn id="38" dur="166" decel="50000">
                                          <p:stCondLst>
                                            <p:cond delay="1338"/>
                                          </p:stCondLst>
                                        </p:cTn>
                                        <p:tgtEl>
                                          <p:spTgt spid="82"/>
                                        </p:tgtEl>
                                      </p:cBhvr>
                                      <p:to x="100000" y="100000"/>
                                    </p:animScale>
                                    <p:animScale>
                                      <p:cBhvr>
                                        <p:cTn id="39" dur="26">
                                          <p:stCondLst>
                                            <p:cond delay="1642"/>
                                          </p:stCondLst>
                                        </p:cTn>
                                        <p:tgtEl>
                                          <p:spTgt spid="82"/>
                                        </p:tgtEl>
                                      </p:cBhvr>
                                      <p:to x="100000" y="90000"/>
                                    </p:animScale>
                                    <p:animScale>
                                      <p:cBhvr>
                                        <p:cTn id="40" dur="166" decel="50000">
                                          <p:stCondLst>
                                            <p:cond delay="1668"/>
                                          </p:stCondLst>
                                        </p:cTn>
                                        <p:tgtEl>
                                          <p:spTgt spid="82"/>
                                        </p:tgtEl>
                                      </p:cBhvr>
                                      <p:to x="100000" y="100000"/>
                                    </p:animScale>
                                    <p:animScale>
                                      <p:cBhvr>
                                        <p:cTn id="41" dur="26">
                                          <p:stCondLst>
                                            <p:cond delay="1808"/>
                                          </p:stCondLst>
                                        </p:cTn>
                                        <p:tgtEl>
                                          <p:spTgt spid="82"/>
                                        </p:tgtEl>
                                      </p:cBhvr>
                                      <p:to x="100000" y="95000"/>
                                    </p:animScale>
                                    <p:animScale>
                                      <p:cBhvr>
                                        <p:cTn id="42" dur="166" decel="50000">
                                          <p:stCondLst>
                                            <p:cond delay="1834"/>
                                          </p:stCondLst>
                                        </p:cTn>
                                        <p:tgtEl>
                                          <p:spTgt spid="82"/>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0">
                                            <p:txEl>
                                              <p:pRg st="0" end="0"/>
                                            </p:txEl>
                                          </p:spTgt>
                                        </p:tgtEl>
                                        <p:attrNameLst>
                                          <p:attrName>style.visibility</p:attrName>
                                        </p:attrNameLst>
                                      </p:cBhvr>
                                      <p:to>
                                        <p:strVal val="visible"/>
                                      </p:to>
                                    </p:set>
                                  </p:childTnLst>
                                </p:cTn>
                              </p:par>
                              <p:par>
                                <p:cTn id="47" presetID="26" presetClass="entr" presetSubtype="0" fill="hold" nodeType="withEffect">
                                  <p:stCondLst>
                                    <p:cond delay="0"/>
                                  </p:stCondLst>
                                  <p:childTnLst>
                                    <p:set>
                                      <p:cBhvr>
                                        <p:cTn id="48" dur="1" fill="hold">
                                          <p:stCondLst>
                                            <p:cond delay="0"/>
                                          </p:stCondLst>
                                        </p:cTn>
                                        <p:tgtEl>
                                          <p:spTgt spid="120"/>
                                        </p:tgtEl>
                                        <p:attrNameLst>
                                          <p:attrName>style.visibility</p:attrName>
                                        </p:attrNameLst>
                                      </p:cBhvr>
                                      <p:to>
                                        <p:strVal val="visible"/>
                                      </p:to>
                                    </p:set>
                                    <p:animEffect transition="in" filter="wipe(down)">
                                      <p:cBhvr>
                                        <p:cTn id="49" dur="580">
                                          <p:stCondLst>
                                            <p:cond delay="0"/>
                                          </p:stCondLst>
                                        </p:cTn>
                                        <p:tgtEl>
                                          <p:spTgt spid="120"/>
                                        </p:tgtEl>
                                      </p:cBhvr>
                                    </p:animEffect>
                                    <p:anim calcmode="lin" valueType="num">
                                      <p:cBhvr>
                                        <p:cTn id="50" dur="1822" tmFilter="0,0; 0.14,0.36; 0.43,0.73; 0.71,0.91; 1.0,1.0">
                                          <p:stCondLst>
                                            <p:cond delay="0"/>
                                          </p:stCondLst>
                                        </p:cTn>
                                        <p:tgtEl>
                                          <p:spTgt spid="120"/>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20"/>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20"/>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20"/>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20"/>
                                        </p:tgtEl>
                                        <p:attrNameLst>
                                          <p:attrName>ppt_y</p:attrName>
                                        </p:attrNameLst>
                                      </p:cBhvr>
                                      <p:tavLst>
                                        <p:tav tm="0" fmla="#ppt_y-sin(pi*$)/81">
                                          <p:val>
                                            <p:fltVal val="0"/>
                                          </p:val>
                                        </p:tav>
                                        <p:tav tm="100000">
                                          <p:val>
                                            <p:fltVal val="1"/>
                                          </p:val>
                                        </p:tav>
                                      </p:tavLst>
                                    </p:anim>
                                    <p:animScale>
                                      <p:cBhvr>
                                        <p:cTn id="55" dur="26">
                                          <p:stCondLst>
                                            <p:cond delay="650"/>
                                          </p:stCondLst>
                                        </p:cTn>
                                        <p:tgtEl>
                                          <p:spTgt spid="120"/>
                                        </p:tgtEl>
                                      </p:cBhvr>
                                      <p:to x="100000" y="60000"/>
                                    </p:animScale>
                                    <p:animScale>
                                      <p:cBhvr>
                                        <p:cTn id="56" dur="166" decel="50000">
                                          <p:stCondLst>
                                            <p:cond delay="676"/>
                                          </p:stCondLst>
                                        </p:cTn>
                                        <p:tgtEl>
                                          <p:spTgt spid="120"/>
                                        </p:tgtEl>
                                      </p:cBhvr>
                                      <p:to x="100000" y="100000"/>
                                    </p:animScale>
                                    <p:animScale>
                                      <p:cBhvr>
                                        <p:cTn id="57" dur="26">
                                          <p:stCondLst>
                                            <p:cond delay="1312"/>
                                          </p:stCondLst>
                                        </p:cTn>
                                        <p:tgtEl>
                                          <p:spTgt spid="120"/>
                                        </p:tgtEl>
                                      </p:cBhvr>
                                      <p:to x="100000" y="80000"/>
                                    </p:animScale>
                                    <p:animScale>
                                      <p:cBhvr>
                                        <p:cTn id="58" dur="166" decel="50000">
                                          <p:stCondLst>
                                            <p:cond delay="1338"/>
                                          </p:stCondLst>
                                        </p:cTn>
                                        <p:tgtEl>
                                          <p:spTgt spid="120"/>
                                        </p:tgtEl>
                                      </p:cBhvr>
                                      <p:to x="100000" y="100000"/>
                                    </p:animScale>
                                    <p:animScale>
                                      <p:cBhvr>
                                        <p:cTn id="59" dur="26">
                                          <p:stCondLst>
                                            <p:cond delay="1642"/>
                                          </p:stCondLst>
                                        </p:cTn>
                                        <p:tgtEl>
                                          <p:spTgt spid="120"/>
                                        </p:tgtEl>
                                      </p:cBhvr>
                                      <p:to x="100000" y="90000"/>
                                    </p:animScale>
                                    <p:animScale>
                                      <p:cBhvr>
                                        <p:cTn id="60" dur="166" decel="50000">
                                          <p:stCondLst>
                                            <p:cond delay="1668"/>
                                          </p:stCondLst>
                                        </p:cTn>
                                        <p:tgtEl>
                                          <p:spTgt spid="120"/>
                                        </p:tgtEl>
                                      </p:cBhvr>
                                      <p:to x="100000" y="100000"/>
                                    </p:animScale>
                                    <p:animScale>
                                      <p:cBhvr>
                                        <p:cTn id="61" dur="26">
                                          <p:stCondLst>
                                            <p:cond delay="1808"/>
                                          </p:stCondLst>
                                        </p:cTn>
                                        <p:tgtEl>
                                          <p:spTgt spid="120"/>
                                        </p:tgtEl>
                                      </p:cBhvr>
                                      <p:to x="100000" y="95000"/>
                                    </p:animScale>
                                    <p:animScale>
                                      <p:cBhvr>
                                        <p:cTn id="62" dur="166" decel="50000">
                                          <p:stCondLst>
                                            <p:cond delay="1834"/>
                                          </p:stCondLst>
                                        </p:cTn>
                                        <p:tgtEl>
                                          <p:spTgt spid="120"/>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1">
                                            <p:txEl>
                                              <p:pRg st="0" end="0"/>
                                            </p:txEl>
                                          </p:spTgt>
                                        </p:tgtEl>
                                        <p:attrNameLst>
                                          <p:attrName>style.visibility</p:attrName>
                                        </p:attrNameLst>
                                      </p:cBhvr>
                                      <p:to>
                                        <p:strVal val="visible"/>
                                      </p:to>
                                    </p:set>
                                  </p:childTnLst>
                                </p:cTn>
                              </p:par>
                              <p:par>
                                <p:cTn id="67" presetID="26" presetClass="entr" presetSubtype="0" fill="hold" nodeType="withEffect">
                                  <p:stCondLst>
                                    <p:cond delay="0"/>
                                  </p:stCondLst>
                                  <p:childTnLst>
                                    <p:set>
                                      <p:cBhvr>
                                        <p:cTn id="68" dur="1" fill="hold">
                                          <p:stCondLst>
                                            <p:cond delay="0"/>
                                          </p:stCondLst>
                                        </p:cTn>
                                        <p:tgtEl>
                                          <p:spTgt spid="266"/>
                                        </p:tgtEl>
                                        <p:attrNameLst>
                                          <p:attrName>style.visibility</p:attrName>
                                        </p:attrNameLst>
                                      </p:cBhvr>
                                      <p:to>
                                        <p:strVal val="visible"/>
                                      </p:to>
                                    </p:set>
                                    <p:animEffect transition="in" filter="wipe(down)">
                                      <p:cBhvr>
                                        <p:cTn id="69" dur="580">
                                          <p:stCondLst>
                                            <p:cond delay="0"/>
                                          </p:stCondLst>
                                        </p:cTn>
                                        <p:tgtEl>
                                          <p:spTgt spid="266"/>
                                        </p:tgtEl>
                                      </p:cBhvr>
                                    </p:animEffect>
                                    <p:anim calcmode="lin" valueType="num">
                                      <p:cBhvr>
                                        <p:cTn id="70" dur="1822" tmFilter="0,0; 0.14,0.36; 0.43,0.73; 0.71,0.91; 1.0,1.0">
                                          <p:stCondLst>
                                            <p:cond delay="0"/>
                                          </p:stCondLst>
                                        </p:cTn>
                                        <p:tgtEl>
                                          <p:spTgt spid="26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6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6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6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66"/>
                                        </p:tgtEl>
                                        <p:attrNameLst>
                                          <p:attrName>ppt_y</p:attrName>
                                        </p:attrNameLst>
                                      </p:cBhvr>
                                      <p:tavLst>
                                        <p:tav tm="0" fmla="#ppt_y-sin(pi*$)/81">
                                          <p:val>
                                            <p:fltVal val="0"/>
                                          </p:val>
                                        </p:tav>
                                        <p:tav tm="100000">
                                          <p:val>
                                            <p:fltVal val="1"/>
                                          </p:val>
                                        </p:tav>
                                      </p:tavLst>
                                    </p:anim>
                                    <p:animScale>
                                      <p:cBhvr>
                                        <p:cTn id="75" dur="26">
                                          <p:stCondLst>
                                            <p:cond delay="650"/>
                                          </p:stCondLst>
                                        </p:cTn>
                                        <p:tgtEl>
                                          <p:spTgt spid="266"/>
                                        </p:tgtEl>
                                      </p:cBhvr>
                                      <p:to x="100000" y="60000"/>
                                    </p:animScale>
                                    <p:animScale>
                                      <p:cBhvr>
                                        <p:cTn id="76" dur="166" decel="50000">
                                          <p:stCondLst>
                                            <p:cond delay="676"/>
                                          </p:stCondLst>
                                        </p:cTn>
                                        <p:tgtEl>
                                          <p:spTgt spid="266"/>
                                        </p:tgtEl>
                                      </p:cBhvr>
                                      <p:to x="100000" y="100000"/>
                                    </p:animScale>
                                    <p:animScale>
                                      <p:cBhvr>
                                        <p:cTn id="77" dur="26">
                                          <p:stCondLst>
                                            <p:cond delay="1312"/>
                                          </p:stCondLst>
                                        </p:cTn>
                                        <p:tgtEl>
                                          <p:spTgt spid="266"/>
                                        </p:tgtEl>
                                      </p:cBhvr>
                                      <p:to x="100000" y="80000"/>
                                    </p:animScale>
                                    <p:animScale>
                                      <p:cBhvr>
                                        <p:cTn id="78" dur="166" decel="50000">
                                          <p:stCondLst>
                                            <p:cond delay="1338"/>
                                          </p:stCondLst>
                                        </p:cTn>
                                        <p:tgtEl>
                                          <p:spTgt spid="266"/>
                                        </p:tgtEl>
                                      </p:cBhvr>
                                      <p:to x="100000" y="100000"/>
                                    </p:animScale>
                                    <p:animScale>
                                      <p:cBhvr>
                                        <p:cTn id="79" dur="26">
                                          <p:stCondLst>
                                            <p:cond delay="1642"/>
                                          </p:stCondLst>
                                        </p:cTn>
                                        <p:tgtEl>
                                          <p:spTgt spid="266"/>
                                        </p:tgtEl>
                                      </p:cBhvr>
                                      <p:to x="100000" y="90000"/>
                                    </p:animScale>
                                    <p:animScale>
                                      <p:cBhvr>
                                        <p:cTn id="80" dur="166" decel="50000">
                                          <p:stCondLst>
                                            <p:cond delay="1668"/>
                                          </p:stCondLst>
                                        </p:cTn>
                                        <p:tgtEl>
                                          <p:spTgt spid="266"/>
                                        </p:tgtEl>
                                      </p:cBhvr>
                                      <p:to x="100000" y="100000"/>
                                    </p:animScale>
                                    <p:animScale>
                                      <p:cBhvr>
                                        <p:cTn id="81" dur="26">
                                          <p:stCondLst>
                                            <p:cond delay="1808"/>
                                          </p:stCondLst>
                                        </p:cTn>
                                        <p:tgtEl>
                                          <p:spTgt spid="266"/>
                                        </p:tgtEl>
                                      </p:cBhvr>
                                      <p:to x="100000" y="95000"/>
                                    </p:animScale>
                                    <p:animScale>
                                      <p:cBhvr>
                                        <p:cTn id="82" dur="166" decel="50000">
                                          <p:stCondLst>
                                            <p:cond delay="1834"/>
                                          </p:stCondLst>
                                        </p:cTn>
                                        <p:tgtEl>
                                          <p:spTgt spid="266"/>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ickcicciarelli.com/images/kelly-green-canvas-fabric-texture3.jpg"/>
          <p:cNvPicPr>
            <a:picLocks noChangeAspect="1" noChangeArrowheads="1"/>
          </p:cNvPicPr>
          <p:nvPr/>
        </p:nvPicPr>
        <p:blipFill rotWithShape="1">
          <a:blip r:embed="rId2">
            <a:extLst>
              <a:ext uri="{28A0092B-C50C-407E-A947-70E740481C1C}">
                <a14:useLocalDpi xmlns:a14="http://schemas.microsoft.com/office/drawing/2010/main" val="0"/>
              </a:ext>
            </a:extLst>
          </a:blip>
          <a:srcRect t="855" r="38730"/>
          <a:stretch/>
        </p:blipFill>
        <p:spPr bwMode="auto">
          <a:xfrm>
            <a:off x="0" y="-10887"/>
            <a:ext cx="12192000" cy="6875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6488668"/>
            <a:ext cx="4175673" cy="369332"/>
          </a:xfrm>
          <a:prstGeom prst="rect">
            <a:avLst/>
          </a:prstGeom>
          <a:noFill/>
        </p:spPr>
        <p:txBody>
          <a:bodyPr wrap="square" rtlCol="0">
            <a:spAutoFit/>
          </a:bodyPr>
          <a:lstStyle/>
          <a:p>
            <a:r>
              <a:rPr lang="en-US" dirty="0">
                <a:solidFill>
                  <a:schemeClr val="bg1"/>
                </a:solidFill>
              </a:rPr>
              <a:t>Genesis 30:37-43</a:t>
            </a:r>
          </a:p>
        </p:txBody>
      </p:sp>
      <p:sp>
        <p:nvSpPr>
          <p:cNvPr id="5" name="TextBox 4"/>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rPr>
              <a:t>Peeling of Rods</a:t>
            </a:r>
            <a:endParaRPr lang="en-US" sz="6000" dirty="0">
              <a:solidFill>
                <a:schemeClr val="bg1"/>
              </a:solidFill>
              <a:latin typeface="AR JULIAN" panose="02000000000000000000" pitchFamily="2" charset="0"/>
              <a:cs typeface="Aparajita" panose="020B0604020202020204" pitchFamily="34" charset="0"/>
            </a:endParaRPr>
          </a:p>
        </p:txBody>
      </p:sp>
      <p:sp>
        <p:nvSpPr>
          <p:cNvPr id="3" name="Rectangle 2"/>
          <p:cNvSpPr/>
          <p:nvPr/>
        </p:nvSpPr>
        <p:spPr>
          <a:xfrm>
            <a:off x="5131420" y="830748"/>
            <a:ext cx="1839538" cy="369332"/>
          </a:xfrm>
          <a:prstGeom prst="rect">
            <a:avLst/>
          </a:prstGeom>
        </p:spPr>
        <p:txBody>
          <a:bodyPr wrap="square">
            <a:spAutoFit/>
          </a:bodyPr>
          <a:lstStyle/>
          <a:p>
            <a:endParaRPr lang="en-US" dirty="0">
              <a:solidFill>
                <a:schemeClr val="bg1"/>
              </a:solidFill>
            </a:endParaRPr>
          </a:p>
        </p:txBody>
      </p:sp>
      <p:sp>
        <p:nvSpPr>
          <p:cNvPr id="318" name="TextBox 317"/>
          <p:cNvSpPr txBox="1"/>
          <p:nvPr/>
        </p:nvSpPr>
        <p:spPr>
          <a:xfrm>
            <a:off x="11685139" y="6444933"/>
            <a:ext cx="478631" cy="369332"/>
          </a:xfrm>
          <a:prstGeom prst="rect">
            <a:avLst/>
          </a:prstGeom>
          <a:noFill/>
        </p:spPr>
        <p:txBody>
          <a:bodyPr wrap="square" rtlCol="0">
            <a:spAutoFit/>
          </a:bodyPr>
          <a:lstStyle/>
          <a:p>
            <a:r>
              <a:rPr lang="en-US" dirty="0">
                <a:solidFill>
                  <a:schemeClr val="bg1"/>
                </a:solidFill>
              </a:rPr>
              <a:t>(6)</a:t>
            </a:r>
          </a:p>
        </p:txBody>
      </p:sp>
      <p:sp>
        <p:nvSpPr>
          <p:cNvPr id="8" name="Rectangle 7"/>
          <p:cNvSpPr/>
          <p:nvPr/>
        </p:nvSpPr>
        <p:spPr>
          <a:xfrm>
            <a:off x="122343" y="1158217"/>
            <a:ext cx="7388202" cy="4247317"/>
          </a:xfrm>
          <a:prstGeom prst="rect">
            <a:avLst/>
          </a:prstGeom>
        </p:spPr>
        <p:txBody>
          <a:bodyPr wrap="square">
            <a:spAutoFit/>
          </a:bodyPr>
          <a:lstStyle/>
          <a:p>
            <a:r>
              <a:rPr lang="en-US" dirty="0">
                <a:solidFill>
                  <a:schemeClr val="bg1"/>
                </a:solidFill>
                <a:latin typeface="Calibri" panose="020F0502020204030204" pitchFamily="34" charset="0"/>
              </a:rPr>
              <a:t>“Jacob’s peeling of branches and placing them before the animals so that when they conceived they would bear multicolored offspring seems to be a reflection of a common superstition that the conception of offspring is influenced by what the mother experiences or sees at the time of conception.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Nothing is known by modern science to explain any relationship between what Jacob did and what happened in the hereditary patterns of the animals. Perhaps something is missing from the text. Perhaps the Lord was just taking advantage of the virility of crossbred animals. Divine intervention certainly played a part. In any event, Jacob’s herds grew and the Lord blessed him.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Also, Jacob’s separation of the flocks follows principles of good animal husbandry and would have increased the likelihood of having multi-colored animals.”</a:t>
            </a:r>
          </a:p>
        </p:txBody>
      </p:sp>
      <p:pic>
        <p:nvPicPr>
          <p:cNvPr id="4098" name="Picture 2" descr="http://www.kornbluthphoto.com/images/PaduaBapt_8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888" y="1752969"/>
            <a:ext cx="4245429" cy="3098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88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ickcicciarelli.com/images/kelly-green-canvas-fabric-texture3.jpg"/>
          <p:cNvPicPr>
            <a:picLocks noChangeAspect="1" noChangeArrowheads="1"/>
          </p:cNvPicPr>
          <p:nvPr/>
        </p:nvPicPr>
        <p:blipFill rotWithShape="1">
          <a:blip r:embed="rId2">
            <a:extLst>
              <a:ext uri="{28A0092B-C50C-407E-A947-70E740481C1C}">
                <a14:useLocalDpi xmlns:a14="http://schemas.microsoft.com/office/drawing/2010/main" val="0"/>
              </a:ext>
            </a:extLst>
          </a:blip>
          <a:srcRect t="855" r="38730"/>
          <a:stretch/>
        </p:blipFill>
        <p:spPr bwMode="auto">
          <a:xfrm>
            <a:off x="0" y="-10887"/>
            <a:ext cx="12192000" cy="6875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0629" y="0"/>
            <a:ext cx="11963400" cy="5078313"/>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endParaRPr lang="en-US" dirty="0">
              <a:solidFill>
                <a:schemeClr val="bg1"/>
              </a:solidFill>
            </a:endParaRPr>
          </a:p>
          <a:p>
            <a:endParaRPr lang="en-US" dirty="0">
              <a:solidFill>
                <a:schemeClr val="bg1"/>
              </a:solidFill>
            </a:endParaRPr>
          </a:p>
          <a:p>
            <a:pPr marL="342900" indent="-342900">
              <a:buAutoNum type="arabicPeriod"/>
            </a:pPr>
            <a:r>
              <a:rPr lang="en-US" i="1" dirty="0">
                <a:solidFill>
                  <a:schemeClr val="bg1"/>
                </a:solidFill>
              </a:rPr>
              <a:t>When Children Rebel (Handbook) </a:t>
            </a:r>
            <a:r>
              <a:rPr lang="en-US" dirty="0">
                <a:solidFill>
                  <a:schemeClr val="bg1"/>
                </a:solidFill>
              </a:rPr>
              <a:t>Liahona October 1985</a:t>
            </a:r>
          </a:p>
          <a:p>
            <a:pPr marL="342900" indent="-342900">
              <a:buFontTx/>
              <a:buAutoNum type="arabicPeriod"/>
            </a:pPr>
            <a:r>
              <a:rPr lang="en-US" dirty="0">
                <a:solidFill>
                  <a:schemeClr val="bg1"/>
                </a:solidFill>
              </a:rPr>
              <a:t>President Marion G. Romney </a:t>
            </a:r>
            <a:r>
              <a:rPr lang="en-US" dirty="0">
                <a:solidFill>
                  <a:schemeClr val="bg1"/>
                </a:solidFill>
                <a:latin typeface="Calibri" panose="020F0502020204030204" pitchFamily="34" charset="0"/>
              </a:rPr>
              <a:t>(“Temples—The Gates to Heaven,” Ensign, Mar. 1971, p. 16.)</a:t>
            </a:r>
          </a:p>
          <a:p>
            <a:pPr marL="342900" indent="-342900">
              <a:buFontTx/>
              <a:buAutoNum type="arabicPeriod"/>
            </a:pPr>
            <a:r>
              <a:rPr lang="en-US" i="1" dirty="0">
                <a:solidFill>
                  <a:schemeClr val="bg1"/>
                </a:solidFill>
              </a:rPr>
              <a:t>Old Testament Who’s Who </a:t>
            </a:r>
            <a:r>
              <a:rPr lang="en-US" dirty="0">
                <a:solidFill>
                  <a:schemeClr val="bg1"/>
                </a:solidFill>
              </a:rPr>
              <a:t>by Ed J. </a:t>
            </a:r>
            <a:r>
              <a:rPr lang="en-US" dirty="0" err="1">
                <a:solidFill>
                  <a:schemeClr val="bg1"/>
                </a:solidFill>
              </a:rPr>
              <a:t>Pinegar</a:t>
            </a:r>
            <a:r>
              <a:rPr lang="en-US" dirty="0">
                <a:solidFill>
                  <a:schemeClr val="bg1"/>
                </a:solidFill>
              </a:rPr>
              <a:t> and Richard J. Allen pgs. 29, 117, 155-156</a:t>
            </a:r>
            <a:endParaRPr lang="en-US" dirty="0">
              <a:solidFill>
                <a:schemeClr val="bg1"/>
              </a:solidFill>
              <a:latin typeface="Calibri" panose="020F0502020204030204" pitchFamily="34" charset="0"/>
            </a:endParaRPr>
          </a:p>
          <a:p>
            <a:pPr marL="342900" indent="-342900">
              <a:buFontTx/>
              <a:buAutoNum type="arabicPeriod"/>
            </a:pPr>
            <a:r>
              <a:rPr lang="en-US" dirty="0">
                <a:solidFill>
                  <a:schemeClr val="bg1"/>
                </a:solidFill>
                <a:latin typeface="Calibri" panose="020F0502020204030204" pitchFamily="34" charset="0"/>
              </a:rPr>
              <a:t>Old Testament Institute Manual</a:t>
            </a:r>
          </a:p>
          <a:p>
            <a:r>
              <a:rPr lang="en-US" dirty="0">
                <a:solidFill>
                  <a:schemeClr val="bg1"/>
                </a:solidFill>
              </a:rPr>
              <a:t>Presentation by ©http://fashionsbylynda.com/blog/</a:t>
            </a:r>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5. BYU Studies Motherhood in the Old Testament https://rsc.byu.edu/archived/gospel-jesus-christ-old-testament/3-motherhood-old-testament</a:t>
            </a:r>
          </a:p>
          <a:p>
            <a:r>
              <a:rPr lang="en-US" dirty="0">
                <a:solidFill>
                  <a:schemeClr val="bg1"/>
                </a:solidFill>
                <a:latin typeface="Calibri" panose="020F0502020204030204" pitchFamily="34" charset="0"/>
              </a:rPr>
              <a:t>6. (</a:t>
            </a:r>
            <a:r>
              <a:rPr lang="en-US" i="1" dirty="0">
                <a:solidFill>
                  <a:schemeClr val="bg1"/>
                </a:solidFill>
                <a:latin typeface="Calibri" panose="020F0502020204030204" pitchFamily="34" charset="0"/>
              </a:rPr>
              <a:t>Old Testament Student Manual: Genesis–2 Samuel,</a:t>
            </a:r>
            <a:r>
              <a:rPr lang="en-US" dirty="0">
                <a:solidFill>
                  <a:schemeClr val="bg1"/>
                </a:solidFill>
                <a:latin typeface="Calibri" panose="020F0502020204030204" pitchFamily="34" charset="0"/>
              </a:rPr>
              <a:t> 3rd ed. [Church Educational System manual, 2003], 88).</a:t>
            </a:r>
          </a:p>
          <a:p>
            <a:r>
              <a:rPr lang="en-US" dirty="0">
                <a:solidFill>
                  <a:schemeClr val="bg1"/>
                </a:solidFill>
              </a:rPr>
              <a:t>7. Elder Dale G. Renlund (“Accessing God’s Power through Covenants,” </a:t>
            </a:r>
            <a:r>
              <a:rPr lang="en-US" i="1" dirty="0">
                <a:solidFill>
                  <a:schemeClr val="bg1"/>
                </a:solidFill>
              </a:rPr>
              <a:t>Liahona</a:t>
            </a:r>
            <a:r>
              <a:rPr lang="en-US" dirty="0">
                <a:solidFill>
                  <a:schemeClr val="bg1"/>
                </a:solidFill>
              </a:rPr>
              <a:t>, May 2023, 37)</a:t>
            </a:r>
            <a:endParaRPr lang="en-US" dirty="0">
              <a:solidFill>
                <a:schemeClr val="bg1"/>
              </a:solidFill>
              <a:latin typeface="Calibri" panose="020F0502020204030204" pitchFamily="34" charset="0"/>
            </a:endParaRPr>
          </a:p>
          <a:p>
            <a:pPr marL="342900" indent="-342900">
              <a:buFontTx/>
              <a:buAutoNum type="arabicPeriod"/>
            </a:pPr>
            <a:endParaRPr lang="en-US" dirty="0">
              <a:solidFill>
                <a:schemeClr val="bg1"/>
              </a:solidFill>
              <a:latin typeface="Calibri" panose="020F0502020204030204" pitchFamily="34" charset="0"/>
            </a:endParaRPr>
          </a:p>
          <a:p>
            <a:pPr marL="342900" indent="-342900">
              <a:buFontTx/>
              <a:buAutoNum type="arabicPeriod"/>
            </a:pPr>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 </a:t>
            </a:r>
          </a:p>
          <a:p>
            <a:pPr marL="342900" indent="-342900">
              <a:buAutoNum type="arabicPeriod"/>
            </a:pP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606460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1384995"/>
          </a:xfrm>
          <a:prstGeom prst="rect">
            <a:avLst/>
          </a:prstGeom>
          <a:ln>
            <a:solidFill>
              <a:schemeClr val="tx1"/>
            </a:solidFill>
          </a:ln>
        </p:spPr>
        <p:txBody>
          <a:bodyPr>
            <a:spAutoFit/>
          </a:bodyPr>
          <a:lstStyle/>
          <a:p>
            <a:r>
              <a:rPr lang="en-US" sz="1200" b="1" i="0" dirty="0">
                <a:solidFill>
                  <a:srgbClr val="333333"/>
                </a:solidFill>
                <a:effectLst/>
                <a:latin typeface="Calibri" panose="020F0502020204030204" pitchFamily="34" charset="0"/>
              </a:rPr>
              <a:t>Rebellious behavior </a:t>
            </a:r>
            <a:r>
              <a:rPr lang="en-US" sz="1200" b="0" i="0" dirty="0">
                <a:solidFill>
                  <a:srgbClr val="333333"/>
                </a:solidFill>
                <a:effectLst/>
                <a:latin typeface="Calibri" panose="020F0502020204030204" pitchFamily="34" charset="0"/>
              </a:rPr>
              <a:t>often results when a child has a need that is not met. If we do not have a loving, respectful atmosphere at home, our children may not want to follow our teachings. Children need freedom to grow, develop, make decisions, and learn from their use of this freedom. If we smother them with rules or are too harsh and demanding, our children may rebel just to embarrass us. On the other hand, if we are too permissive or do not spend enough time with our children, they may feel they are being ignored. Then they may be rebellious to get our attention.</a:t>
            </a:r>
            <a:endParaRPr lang="en-US" sz="1200" dirty="0"/>
          </a:p>
        </p:txBody>
      </p:sp>
      <p:sp>
        <p:nvSpPr>
          <p:cNvPr id="3" name="Rectangle 2"/>
          <p:cNvSpPr/>
          <p:nvPr/>
        </p:nvSpPr>
        <p:spPr>
          <a:xfrm>
            <a:off x="0" y="1384995"/>
            <a:ext cx="6096000" cy="5262979"/>
          </a:xfrm>
          <a:prstGeom prst="rect">
            <a:avLst/>
          </a:prstGeom>
          <a:ln>
            <a:solidFill>
              <a:schemeClr val="tx1"/>
            </a:solidFill>
          </a:ln>
        </p:spPr>
        <p:txBody>
          <a:bodyPr>
            <a:spAutoFit/>
          </a:bodyPr>
          <a:lstStyle/>
          <a:p>
            <a:pPr fontAlgn="base"/>
            <a:r>
              <a:rPr lang="en-US" sz="1200" b="1" i="0" dirty="0">
                <a:effectLst/>
              </a:rPr>
              <a:t>There are at least six significant things to ponder about Jacob’s vision:</a:t>
            </a:r>
          </a:p>
          <a:p>
            <a:pPr fontAlgn="base"/>
            <a:r>
              <a:rPr lang="en-US" sz="1200" b="0" i="0" dirty="0">
                <a:effectLst/>
              </a:rPr>
              <a:t>First, as the Prophet Joseph Smith indicated, this vision was Jacob’s opportunity to begin to comprehend for himself “the mysteries of Godliness”</a:t>
            </a:r>
            <a:r>
              <a:rPr lang="en-US" sz="1200" b="0" i="0" baseline="30000" dirty="0">
                <a:effectLst/>
              </a:rPr>
              <a:t>  </a:t>
            </a:r>
            <a:r>
              <a:rPr lang="en-US" sz="1200" b="0" i="0" dirty="0">
                <a:effectLst/>
              </a:rPr>
              <a:t>that lead men and women to the kingdom of God (see </a:t>
            </a:r>
            <a:r>
              <a:rPr lang="en-US" sz="1200" b="0" i="0" u="none" strike="noStrike" dirty="0">
                <a:effectLst/>
              </a:rPr>
              <a:t>D&amp;C 63:23</a:t>
            </a:r>
            <a:r>
              <a:rPr lang="en-US" sz="1200" b="0" i="0" dirty="0">
                <a:effectLst/>
              </a:rPr>
              <a:t>, </a:t>
            </a:r>
            <a:r>
              <a:rPr lang="en-US" sz="1200" b="0" i="0" u="none" strike="noStrike" dirty="0">
                <a:effectLst/>
              </a:rPr>
              <a:t>D&amp;C 76:5–9</a:t>
            </a:r>
            <a:r>
              <a:rPr lang="en-US" sz="1200" b="0" i="0" dirty="0">
                <a:effectLst/>
              </a:rPr>
              <a:t>). From this comment we also know that Jacob was a righteous Melchizedek Priesthood holder, because the Doctrine and Covenants teaches that “this greater priesthood </a:t>
            </a:r>
            <a:r>
              <a:rPr lang="en-US" sz="1200" b="0" i="0" dirty="0" err="1">
                <a:effectLst/>
              </a:rPr>
              <a:t>administereth</a:t>
            </a:r>
            <a:r>
              <a:rPr lang="en-US" sz="1200" b="0" i="0" dirty="0">
                <a:effectLst/>
              </a:rPr>
              <a:t> the gospel and </a:t>
            </a:r>
            <a:r>
              <a:rPr lang="en-US" sz="1200" b="0" i="0" dirty="0" err="1">
                <a:effectLst/>
              </a:rPr>
              <a:t>holdeth</a:t>
            </a:r>
            <a:r>
              <a:rPr lang="en-US" sz="1200" b="0" i="0" dirty="0">
                <a:effectLst/>
              </a:rPr>
              <a:t> the key of the mysteries of the kingdom, even the key of the knowledge of God” (</a:t>
            </a:r>
            <a:r>
              <a:rPr lang="en-US" sz="1200" b="0" i="0" u="none" strike="noStrike" dirty="0">
                <a:effectLst/>
              </a:rPr>
              <a:t>D&amp;C 84:19</a:t>
            </a:r>
            <a:r>
              <a:rPr lang="en-US" sz="1200" b="0" i="0" dirty="0">
                <a:effectLst/>
              </a:rPr>
              <a:t>). Jacob would, during the course of his life, come to know God in a profound way.</a:t>
            </a:r>
          </a:p>
          <a:p>
            <a:pPr fontAlgn="base"/>
            <a:r>
              <a:rPr lang="en-US" sz="1200" b="0" i="0" dirty="0">
                <a:effectLst/>
              </a:rPr>
              <a:t>Second, Jacob’s status as a prophet was confirmed. He heard the voice of the Lord Jehovah, the premortal Christ, and, as the Apostle John later recorded, “the testimony of Jesus is the spirit of prophecy” (</a:t>
            </a:r>
            <a:r>
              <a:rPr lang="en-US" sz="1200" b="0" i="0" u="none" strike="noStrike" dirty="0">
                <a:effectLst/>
              </a:rPr>
              <a:t>Rev. 19:10</a:t>
            </a:r>
            <a:r>
              <a:rPr lang="en-US" sz="1200" b="0" i="0" dirty="0">
                <a:effectLst/>
              </a:rPr>
              <a:t>).</a:t>
            </a:r>
          </a:p>
          <a:p>
            <a:pPr fontAlgn="base"/>
            <a:r>
              <a:rPr lang="en-US" sz="1200" b="0" i="0" dirty="0">
                <a:effectLst/>
              </a:rPr>
              <a:t>Third, Jacob learned that in his seed, or through his own lineage, all the other families of the earth would be blessed. That promise was literally fulfilled in the mortal advent of the Savior, Jesus Christ (see </a:t>
            </a:r>
            <a:r>
              <a:rPr lang="en-US" sz="1200" b="0" i="0" u="none" strike="noStrike" dirty="0">
                <a:effectLst/>
              </a:rPr>
              <a:t>Gal. 3:16</a:t>
            </a:r>
            <a:r>
              <a:rPr lang="en-US" sz="1200" b="0" i="0" dirty="0">
                <a:effectLst/>
              </a:rPr>
              <a:t>), and it is not impossible that Jacob glimpsed that fulfillment. Moreover, this promise has also been fulfilled as Jacob’s seed—all latter-day peoples who accept the restored </a:t>
            </a:r>
            <a:r>
              <a:rPr lang="en-US" sz="1200" dirty="0"/>
              <a:t>gospel—have become missionaries of the name and gospel of the Son of God. This gospel will ultimately bring salvation, even eternal life, to everyone who receives it (see Abr. 2:10–11).</a:t>
            </a:r>
          </a:p>
          <a:p>
            <a:pPr fontAlgn="base"/>
            <a:r>
              <a:rPr lang="en-US" sz="1200" dirty="0"/>
              <a:t>Fourth, Jacob learned that if he kept the covenant, God would be with him everywhere he went, that God would fulfill everything he promised to do for him, and that God would bring him back to the land of his inheritance.</a:t>
            </a:r>
          </a:p>
          <a:p>
            <a:pPr fontAlgn="base"/>
            <a:r>
              <a:rPr lang="en-US" sz="1200" dirty="0"/>
              <a:t>Fifth, Jacob learned that sanctity and place can be, and often are, linked together. “Surely the Lord is in this place; and I knew it not. … this is none other but the house of God,” Jacob said (Gen. 28:16–17).</a:t>
            </a:r>
          </a:p>
          <a:p>
            <a:pPr fontAlgn="base"/>
            <a:r>
              <a:rPr lang="en-US" sz="1200" dirty="0"/>
              <a:t>Sixth—and this point ties the other five points together—Jacob had a temple like experience on the occasion of this vision.</a:t>
            </a:r>
          </a:p>
          <a:p>
            <a:pPr fontAlgn="base"/>
            <a:r>
              <a:rPr lang="en-US" sz="1200" dirty="0"/>
              <a:t>Andrew C. Skinner </a:t>
            </a:r>
            <a:r>
              <a:rPr lang="en-US" sz="1200" i="1" dirty="0"/>
              <a:t>Jacob: Keeper of Covenants </a:t>
            </a:r>
            <a:r>
              <a:rPr lang="en-US" sz="1200" dirty="0"/>
              <a:t>March 1998 Ensign</a:t>
            </a:r>
          </a:p>
          <a:p>
            <a:pPr fontAlgn="base"/>
            <a:endParaRPr lang="en-US" sz="1200" b="0" i="0" dirty="0">
              <a:effectLst/>
            </a:endParaRPr>
          </a:p>
        </p:txBody>
      </p:sp>
      <p:sp>
        <p:nvSpPr>
          <p:cNvPr id="5" name="Rectangle 4"/>
          <p:cNvSpPr/>
          <p:nvPr/>
        </p:nvSpPr>
        <p:spPr>
          <a:xfrm>
            <a:off x="6096000" y="0"/>
            <a:ext cx="6096000" cy="5693866"/>
          </a:xfrm>
          <a:prstGeom prst="rect">
            <a:avLst/>
          </a:prstGeom>
          <a:ln>
            <a:solidFill>
              <a:schemeClr val="tx1"/>
            </a:solidFill>
          </a:ln>
        </p:spPr>
        <p:txBody>
          <a:bodyPr wrap="square">
            <a:spAutoFit/>
          </a:bodyPr>
          <a:lstStyle/>
          <a:p>
            <a:r>
              <a:rPr lang="en-US" sz="1400" b="1" dirty="0"/>
              <a:t>Mandrakes:</a:t>
            </a:r>
          </a:p>
          <a:p>
            <a:r>
              <a:rPr lang="en-US" sz="1400" dirty="0"/>
              <a:t>“Although Bible scholars are not sure exactly what plant is meant by the word </a:t>
            </a:r>
            <a:r>
              <a:rPr lang="en-US" sz="1400" i="1" dirty="0"/>
              <a:t>mandrake,</a:t>
            </a:r>
            <a:r>
              <a:rPr lang="en-US" sz="1400" dirty="0"/>
              <a:t> the significance of this plant to Rachel and Leah is clear. ‘The Hebrew name denotes love fruit. The fruit had a pleasant taste and odor, and was supposed to ensure conception.’ (Bible Dictionary, </a:t>
            </a:r>
            <a:r>
              <a:rPr lang="en-US" sz="1400" dirty="0" err="1"/>
              <a:t>s.v</a:t>
            </a:r>
            <a:r>
              <a:rPr lang="en-US" sz="1400" dirty="0"/>
              <a:t>. ‘mandrakes.’) In other words, the mandrakes were thought to enhance a woman’s fertility and ability to have children. Knowledge of this belief helps explain the interchange between Rachel and Leah. Rachel desired the mandrakes so that she could at last bear children of her own. As has already been seen, there was a fierce competition between the sisters in this regard. Leah’s response was, therefore, equally natural. She indicated that Rachel had already taken her husband, which probably meant only that Rachel had the first place in his affections. (Some scholars, however, believe that this passage means that Jacob actually lived in Rachel’s tent rather than in Leah’s tent.) The one advantage Leah had was her ability to bear children, while Rachel could not. In essence she told Rachel that it would be foolish for her to give Rachel her mandrakes and help her have children, for this would only lessen Leah’s one advantage (v. 15). So Rachel made a counter offer. She promised that she would encourage Jacob to go to Leah that night if she, Rachel, could have the mandrakes (v. 15). Leah agreed and told Jacob. Out of the agreement Leah conceived and bore Jacob a fifth son (vv. 17–18). She later bore another son and Jacob’s daughter Dinah (vv. 19–21).</a:t>
            </a:r>
          </a:p>
          <a:p>
            <a:r>
              <a:rPr lang="en-US" sz="1400" dirty="0"/>
              <a:t>“Although not stated specifically, the record implies that the mandrakes did nothing for Rachel. Finally, Rachel did conceive, but it was not because of mandrakes. Rather, ‘God hearkened to her, and opened her womb’ (v. 22)” (</a:t>
            </a:r>
            <a:r>
              <a:rPr lang="en-US" sz="1400" i="1" dirty="0"/>
              <a:t>Old Testament Student Manual: Genesis–2 Samuel,</a:t>
            </a:r>
            <a:r>
              <a:rPr lang="en-US" sz="1400" dirty="0"/>
              <a:t> 3rd ed. [Church Educational System manual, 2003], 88).</a:t>
            </a:r>
            <a:endParaRPr lang="en-US" sz="1400" b="0" i="0" dirty="0">
              <a:solidFill>
                <a:srgbClr val="252525"/>
              </a:solidFill>
              <a:effectLst/>
              <a:latin typeface="Arial" panose="020B0604020202020204" pitchFamily="34" charset="0"/>
            </a:endParaRPr>
          </a:p>
        </p:txBody>
      </p:sp>
    </p:spTree>
    <p:extLst>
      <p:ext uri="{BB962C8B-B14F-4D97-AF65-F5344CB8AC3E}">
        <p14:creationId xmlns:p14="http://schemas.microsoft.com/office/powerpoint/2010/main" val="3812231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3231654"/>
          </a:xfrm>
          <a:prstGeom prst="rect">
            <a:avLst/>
          </a:prstGeom>
          <a:ln>
            <a:solidFill>
              <a:schemeClr val="tx1"/>
            </a:solidFill>
          </a:ln>
        </p:spPr>
        <p:txBody>
          <a:bodyPr>
            <a:spAutoFit/>
          </a:bodyPr>
          <a:lstStyle/>
          <a:p>
            <a:pPr fontAlgn="base"/>
            <a:r>
              <a:rPr lang="en-US" sz="1200" b="1" dirty="0">
                <a:latin typeface="Calibri" panose="020F0502020204030204" pitchFamily="34" charset="0"/>
              </a:rPr>
              <a:t>The Marriage of Jacob to Leah and Rachel:</a:t>
            </a:r>
          </a:p>
          <a:p>
            <a:pPr fontAlgn="base"/>
            <a:r>
              <a:rPr lang="en-US" sz="1200" dirty="0">
                <a:latin typeface="Calibri" panose="020F0502020204030204" pitchFamily="34" charset="0"/>
              </a:rPr>
              <a:t>Here is given the first glimpse of Laban’s crafty nature. After promising Rachel to Jacob for seven years of service, Laban sent Leah to Jacob’s tent to consummate the marriage. The modern reader may find it hard to believe that Jacob did not discover the switch until it was morning; however, the following possibilities could explain the success of Laban’s ruse. As sisters, Rachel and Leah may have been quite similar in height, weight, and general appearance. Second, the women of Haran sometimes veiled themselves (see Genesis 24:65). Third, Laban was a shepherd. If he was a typical shepherd of ancient times, he dwelt in tents instead of in permanent dwellings. The inside of a tent at night can be very dark. And finally, knowing what the reaction of Jacob would be if he discovered the substitution early, Laban may have told Leah to speak as little as possible so as not to give the deception away before it was too late to change it.</a:t>
            </a:r>
          </a:p>
          <a:p>
            <a:pPr fontAlgn="base"/>
            <a:r>
              <a:rPr lang="en-US" sz="1200" dirty="0">
                <a:latin typeface="Calibri" panose="020F0502020204030204" pitchFamily="34" charset="0"/>
              </a:rPr>
              <a:t>Though Laban demanded another seven years for Rachel’s hand, he allowed Jacob to marry her once the seven days of wedding feasts for Leah were finished and to fulfill his indebtedness after the marriage. The gift of the handmaidens to each daughter made the servants the direct property of each wife, not of Jacob. Thus, later, when the handmaids had children, the children were viewed legally as the children of Rachel and Leah. Old Testament Institute Manual</a:t>
            </a:r>
            <a:endParaRPr lang="en-US" sz="1200" b="0" i="0" dirty="0">
              <a:effectLst/>
              <a:latin typeface="Calibri" panose="020F0502020204030204" pitchFamily="34" charset="0"/>
            </a:endParaRPr>
          </a:p>
        </p:txBody>
      </p:sp>
      <p:sp>
        <p:nvSpPr>
          <p:cNvPr id="3" name="Rectangle 2"/>
          <p:cNvSpPr/>
          <p:nvPr/>
        </p:nvSpPr>
        <p:spPr>
          <a:xfrm>
            <a:off x="0" y="4270492"/>
            <a:ext cx="6096000" cy="2585323"/>
          </a:xfrm>
          <a:prstGeom prst="rect">
            <a:avLst/>
          </a:prstGeom>
          <a:ln>
            <a:solidFill>
              <a:schemeClr val="tx1"/>
            </a:solidFill>
          </a:ln>
        </p:spPr>
        <p:txBody>
          <a:bodyPr>
            <a:spAutoFit/>
          </a:bodyPr>
          <a:lstStyle/>
          <a:p>
            <a:r>
              <a:rPr lang="en-US" dirty="0">
                <a:solidFill>
                  <a:srgbClr val="333333"/>
                </a:solidFill>
                <a:latin typeface="Calibri" panose="020F0502020204030204" pitchFamily="34" charset="0"/>
              </a:rPr>
              <a:t>The scriptures in this chapter indicate that each child born to Jacob was given a name which reflected the feelings of his parents. There was a tremendous competitive spirit between the wives. Being able to bear a male child for their husband was a great honor. Rachel apparently was very sad that she did not have a child until later in her life. When she finally bore a son the name she gave him indicated her feeling for him and the hope she had in the future. The twelve sons of Jacob are listed below.</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850947527"/>
              </p:ext>
            </p:extLst>
          </p:nvPr>
        </p:nvGraphicFramePr>
        <p:xfrm>
          <a:off x="6226629" y="87085"/>
          <a:ext cx="5777465" cy="6461862"/>
        </p:xfrm>
        <a:graphic>
          <a:graphicData uri="http://schemas.openxmlformats.org/drawingml/2006/table">
            <a:tbl>
              <a:tblPr/>
              <a:tblGrid>
                <a:gridCol w="1155493">
                  <a:extLst>
                    <a:ext uri="{9D8B030D-6E8A-4147-A177-3AD203B41FA5}">
                      <a16:colId xmlns:a16="http://schemas.microsoft.com/office/drawing/2014/main" val="20000"/>
                    </a:ext>
                  </a:extLst>
                </a:gridCol>
                <a:gridCol w="1155493">
                  <a:extLst>
                    <a:ext uri="{9D8B030D-6E8A-4147-A177-3AD203B41FA5}">
                      <a16:colId xmlns:a16="http://schemas.microsoft.com/office/drawing/2014/main" val="20001"/>
                    </a:ext>
                  </a:extLst>
                </a:gridCol>
                <a:gridCol w="1155493">
                  <a:extLst>
                    <a:ext uri="{9D8B030D-6E8A-4147-A177-3AD203B41FA5}">
                      <a16:colId xmlns:a16="http://schemas.microsoft.com/office/drawing/2014/main" val="20002"/>
                    </a:ext>
                  </a:extLst>
                </a:gridCol>
                <a:gridCol w="2310986">
                  <a:extLst>
                    <a:ext uri="{9D8B030D-6E8A-4147-A177-3AD203B41FA5}">
                      <a16:colId xmlns:a16="http://schemas.microsoft.com/office/drawing/2014/main" val="20003"/>
                    </a:ext>
                  </a:extLst>
                </a:gridCol>
              </a:tblGrid>
              <a:tr h="209261">
                <a:tc>
                  <a:txBody>
                    <a:bodyPr/>
                    <a:lstStyle/>
                    <a:p>
                      <a:pPr fontAlgn="base"/>
                      <a:r>
                        <a:rPr lang="en-US" sz="1400" i="1" dirty="0">
                          <a:solidFill>
                            <a:schemeClr val="tx1"/>
                          </a:solidFill>
                          <a:effectLst/>
                        </a:rPr>
                        <a:t>Mother</a:t>
                      </a:r>
                      <a:endParaRPr lang="en-US" sz="1400" dirty="0">
                        <a:solidFill>
                          <a:schemeClr val="tx1"/>
                        </a:solidFill>
                        <a:effectLst/>
                      </a:endParaRPr>
                    </a:p>
                  </a:txBody>
                  <a:tcPr marL="26967" marR="26967" marT="26967" marB="26967" anchor="ctr">
                    <a:lnL>
                      <a:noFill/>
                    </a:lnL>
                    <a:lnR>
                      <a:noFill/>
                    </a:lnR>
                    <a:lnT w="9525" cap="flat" cmpd="sng" algn="ctr">
                      <a:solidFill>
                        <a:srgbClr val="827F76"/>
                      </a:solidFill>
                      <a:prstDash val="solid"/>
                      <a:round/>
                      <a:headEnd type="none" w="med" len="med"/>
                      <a:tailEnd type="none" w="med" len="med"/>
                    </a:lnT>
                    <a:lnB>
                      <a:noFill/>
                    </a:lnB>
                    <a:solidFill>
                      <a:srgbClr val="EBE5D5"/>
                    </a:solidFill>
                  </a:tcPr>
                </a:tc>
                <a:tc>
                  <a:txBody>
                    <a:bodyPr/>
                    <a:lstStyle/>
                    <a:p>
                      <a:pPr fontAlgn="base"/>
                      <a:r>
                        <a:rPr lang="en-US" sz="1400" i="1">
                          <a:solidFill>
                            <a:schemeClr val="tx1"/>
                          </a:solidFill>
                          <a:effectLst/>
                        </a:rPr>
                        <a:t>Name</a:t>
                      </a:r>
                      <a:endParaRPr lang="en-US" sz="1400">
                        <a:solidFill>
                          <a:schemeClr val="tx1"/>
                        </a:solidFill>
                        <a:effectLst/>
                      </a:endParaRPr>
                    </a:p>
                  </a:txBody>
                  <a:tcPr marL="26967" marR="26967" marT="26967" marB="26967" anchor="ctr">
                    <a:lnL>
                      <a:noFill/>
                    </a:lnL>
                    <a:lnR>
                      <a:noFill/>
                    </a:lnR>
                    <a:lnT w="9525" cap="flat" cmpd="sng" algn="ctr">
                      <a:solidFill>
                        <a:srgbClr val="827F76"/>
                      </a:solidFill>
                      <a:prstDash val="solid"/>
                      <a:round/>
                      <a:headEnd type="none" w="med" len="med"/>
                      <a:tailEnd type="none" w="med" len="med"/>
                    </a:lnT>
                    <a:lnB>
                      <a:noFill/>
                    </a:lnB>
                    <a:solidFill>
                      <a:srgbClr val="EBE5D5"/>
                    </a:solidFill>
                  </a:tcPr>
                </a:tc>
                <a:tc>
                  <a:txBody>
                    <a:bodyPr/>
                    <a:lstStyle/>
                    <a:p>
                      <a:pPr fontAlgn="base"/>
                      <a:r>
                        <a:rPr lang="en-US" sz="1400" i="1">
                          <a:solidFill>
                            <a:schemeClr val="tx1"/>
                          </a:solidFill>
                          <a:effectLst/>
                        </a:rPr>
                        <a:t>Meaning</a:t>
                      </a:r>
                      <a:endParaRPr lang="en-US" sz="1400">
                        <a:solidFill>
                          <a:schemeClr val="tx1"/>
                        </a:solidFill>
                        <a:effectLst/>
                      </a:endParaRPr>
                    </a:p>
                  </a:txBody>
                  <a:tcPr marL="26967" marR="26967" marT="26967" marB="26967" anchor="ctr">
                    <a:lnL>
                      <a:noFill/>
                    </a:lnL>
                    <a:lnR>
                      <a:noFill/>
                    </a:lnR>
                    <a:lnT w="9525" cap="flat" cmpd="sng" algn="ctr">
                      <a:solidFill>
                        <a:srgbClr val="827F76"/>
                      </a:solidFill>
                      <a:prstDash val="solid"/>
                      <a:round/>
                      <a:headEnd type="none" w="med" len="med"/>
                      <a:tailEnd type="none" w="med" len="med"/>
                    </a:lnT>
                    <a:lnB>
                      <a:noFill/>
                    </a:lnB>
                    <a:solidFill>
                      <a:srgbClr val="EBE5D5"/>
                    </a:solidFill>
                  </a:tcPr>
                </a:tc>
                <a:tc>
                  <a:txBody>
                    <a:bodyPr/>
                    <a:lstStyle/>
                    <a:p>
                      <a:pPr fontAlgn="base"/>
                      <a:r>
                        <a:rPr lang="en-US" sz="1400" i="1">
                          <a:solidFill>
                            <a:schemeClr val="tx1"/>
                          </a:solidFill>
                          <a:effectLst/>
                        </a:rPr>
                        <a:t>Reason for Name</a:t>
                      </a:r>
                      <a:endParaRPr lang="en-US" sz="1400">
                        <a:solidFill>
                          <a:schemeClr val="tx1"/>
                        </a:solidFill>
                        <a:effectLst/>
                      </a:endParaRPr>
                    </a:p>
                  </a:txBody>
                  <a:tcPr marL="26967" marR="26967" marT="26967" marB="26967" anchor="ctr">
                    <a:lnL>
                      <a:noFill/>
                    </a:lnL>
                    <a:lnR>
                      <a:noFill/>
                    </a:lnR>
                    <a:lnT w="9525" cap="flat" cmpd="sng" algn="ctr">
                      <a:solidFill>
                        <a:srgbClr val="827F76"/>
                      </a:solidFill>
                      <a:prstDash val="solid"/>
                      <a:round/>
                      <a:headEnd type="none" w="med" len="med"/>
                      <a:tailEnd type="none" w="med" len="med"/>
                    </a:lnT>
                    <a:lnB>
                      <a:noFill/>
                    </a:lnB>
                    <a:solidFill>
                      <a:srgbClr val="EBE5D5"/>
                    </a:solidFill>
                  </a:tcPr>
                </a:tc>
                <a:extLst>
                  <a:ext uri="{0D108BD9-81ED-4DB2-BD59-A6C34878D82A}">
                    <a16:rowId xmlns:a16="http://schemas.microsoft.com/office/drawing/2014/main" val="10000"/>
                  </a:ext>
                </a:extLst>
              </a:tr>
              <a:tr h="286925">
                <a:tc>
                  <a:txBody>
                    <a:bodyPr/>
                    <a:lstStyle/>
                    <a:p>
                      <a:pPr fontAlgn="base"/>
                      <a:r>
                        <a:rPr lang="en-US" sz="1400">
                          <a:solidFill>
                            <a:schemeClr val="tx1"/>
                          </a:solidFill>
                          <a:effectLst/>
                        </a:rPr>
                        <a:t>Leah</a:t>
                      </a:r>
                    </a:p>
                  </a:txBody>
                  <a:tcPr marL="26967" marR="26967" marT="26967" marB="26967" anchor="ctr">
                    <a:lnL>
                      <a:noFill/>
                    </a:lnL>
                    <a:lnR>
                      <a:noFill/>
                    </a:lnR>
                    <a:lnT>
                      <a:noFill/>
                    </a:lnT>
                    <a:lnB>
                      <a:noFill/>
                    </a:lnB>
                  </a:tcPr>
                </a:tc>
                <a:tc>
                  <a:txBody>
                    <a:bodyPr/>
                    <a:lstStyle/>
                    <a:p>
                      <a:pPr fontAlgn="base"/>
                      <a:r>
                        <a:rPr lang="en-US" sz="1400">
                          <a:solidFill>
                            <a:schemeClr val="tx1"/>
                          </a:solidFill>
                          <a:effectLst/>
                        </a:rPr>
                        <a:t>Reuben</a:t>
                      </a:r>
                    </a:p>
                  </a:txBody>
                  <a:tcPr marL="26967" marR="26967" marT="26967" marB="26967" anchor="ctr">
                    <a:lnL>
                      <a:noFill/>
                    </a:lnL>
                    <a:lnR>
                      <a:noFill/>
                    </a:lnR>
                    <a:lnT>
                      <a:noFill/>
                    </a:lnT>
                    <a:lnB>
                      <a:noFill/>
                    </a:lnB>
                  </a:tcPr>
                </a:tc>
                <a:tc>
                  <a:txBody>
                    <a:bodyPr/>
                    <a:lstStyle/>
                    <a:p>
                      <a:pPr fontAlgn="base"/>
                      <a:r>
                        <a:rPr lang="en-US" sz="1400">
                          <a:solidFill>
                            <a:schemeClr val="tx1"/>
                          </a:solidFill>
                          <a:effectLst/>
                        </a:rPr>
                        <a:t>See a son</a:t>
                      </a:r>
                    </a:p>
                  </a:txBody>
                  <a:tcPr marL="26967" marR="26967" marT="26967" marB="26967" anchor="ctr">
                    <a:lnL>
                      <a:noFill/>
                    </a:lnL>
                    <a:lnR>
                      <a:noFill/>
                    </a:lnR>
                    <a:lnT>
                      <a:noFill/>
                    </a:lnT>
                    <a:lnB>
                      <a:noFill/>
                    </a:lnB>
                  </a:tcPr>
                </a:tc>
                <a:tc>
                  <a:txBody>
                    <a:bodyPr/>
                    <a:lstStyle/>
                    <a:p>
                      <a:pPr fontAlgn="base"/>
                      <a:r>
                        <a:rPr lang="en-US" sz="1400" dirty="0">
                          <a:solidFill>
                            <a:schemeClr val="tx1"/>
                          </a:solidFill>
                          <a:effectLst/>
                        </a:rPr>
                        <a:t>Joy for having a son (</a:t>
                      </a:r>
                      <a:r>
                        <a:rPr lang="en-US" sz="1400" u="none" strike="noStrike" dirty="0">
                          <a:solidFill>
                            <a:schemeClr val="tx1"/>
                          </a:solidFill>
                          <a:effectLst/>
                        </a:rPr>
                        <a:t>Genesis 29:32</a:t>
                      </a:r>
                      <a:r>
                        <a:rPr lang="en-US" sz="1400" dirty="0">
                          <a:solidFill>
                            <a:schemeClr val="tx1"/>
                          </a:solidFill>
                          <a:effectLst/>
                        </a:rPr>
                        <a:t>).</a:t>
                      </a:r>
                    </a:p>
                  </a:txBody>
                  <a:tcPr marL="26967" marR="26967" marT="26967" marB="26967" anchor="ctr">
                    <a:lnL>
                      <a:noFill/>
                    </a:lnL>
                    <a:lnR>
                      <a:noFill/>
                    </a:lnR>
                    <a:lnT>
                      <a:noFill/>
                    </a:lnT>
                    <a:lnB>
                      <a:noFill/>
                    </a:lnB>
                  </a:tcPr>
                </a:tc>
                <a:extLst>
                  <a:ext uri="{0D108BD9-81ED-4DB2-BD59-A6C34878D82A}">
                    <a16:rowId xmlns:a16="http://schemas.microsoft.com/office/drawing/2014/main" val="10001"/>
                  </a:ext>
                </a:extLst>
              </a:tr>
              <a:tr h="442253">
                <a:tc>
                  <a:txBody>
                    <a:bodyPr/>
                    <a:lstStyle/>
                    <a:p>
                      <a:pPr fontAlgn="base"/>
                      <a:r>
                        <a:rPr lang="en-US" sz="1400">
                          <a:solidFill>
                            <a:schemeClr val="tx1"/>
                          </a:solidFill>
                          <a:effectLst/>
                        </a:rPr>
                        <a:t>Leah</a:t>
                      </a:r>
                    </a:p>
                  </a:txBody>
                  <a:tcPr marL="26967" marR="26967" marT="26967" marB="26967" anchor="ctr">
                    <a:lnL>
                      <a:noFill/>
                    </a:lnL>
                    <a:lnR>
                      <a:noFill/>
                    </a:lnR>
                    <a:lnT>
                      <a:noFill/>
                    </a:lnT>
                    <a:lnB>
                      <a:noFill/>
                    </a:lnB>
                  </a:tcPr>
                </a:tc>
                <a:tc>
                  <a:txBody>
                    <a:bodyPr/>
                    <a:lstStyle/>
                    <a:p>
                      <a:pPr fontAlgn="base"/>
                      <a:r>
                        <a:rPr lang="en-US" sz="1400">
                          <a:solidFill>
                            <a:schemeClr val="tx1"/>
                          </a:solidFill>
                          <a:effectLst/>
                        </a:rPr>
                        <a:t>Simeon</a:t>
                      </a:r>
                    </a:p>
                  </a:txBody>
                  <a:tcPr marL="26967" marR="26967" marT="26967" marB="26967" anchor="ctr">
                    <a:lnL>
                      <a:noFill/>
                    </a:lnL>
                    <a:lnR>
                      <a:noFill/>
                    </a:lnR>
                    <a:lnT>
                      <a:noFill/>
                    </a:lnT>
                    <a:lnB>
                      <a:noFill/>
                    </a:lnB>
                  </a:tcPr>
                </a:tc>
                <a:tc>
                  <a:txBody>
                    <a:bodyPr/>
                    <a:lstStyle/>
                    <a:p>
                      <a:pPr fontAlgn="base"/>
                      <a:r>
                        <a:rPr lang="en-US" sz="1400">
                          <a:solidFill>
                            <a:schemeClr val="tx1"/>
                          </a:solidFill>
                          <a:effectLst/>
                        </a:rPr>
                        <a:t>Hearing</a:t>
                      </a:r>
                    </a:p>
                  </a:txBody>
                  <a:tcPr marL="26967" marR="26967" marT="26967" marB="26967" anchor="ctr">
                    <a:lnL>
                      <a:noFill/>
                    </a:lnL>
                    <a:lnR>
                      <a:noFill/>
                    </a:lnR>
                    <a:lnT>
                      <a:noFill/>
                    </a:lnT>
                    <a:lnB>
                      <a:noFill/>
                    </a:lnB>
                  </a:tcPr>
                </a:tc>
                <a:tc>
                  <a:txBody>
                    <a:bodyPr/>
                    <a:lstStyle/>
                    <a:p>
                      <a:pPr fontAlgn="base"/>
                      <a:r>
                        <a:rPr lang="en-US" sz="1400" dirty="0">
                          <a:solidFill>
                            <a:schemeClr val="tx1"/>
                          </a:solidFill>
                          <a:effectLst/>
                        </a:rPr>
                        <a:t>Because the Lord heard that she was hated (</a:t>
                      </a:r>
                      <a:r>
                        <a:rPr lang="en-US" sz="1400" u="none" strike="noStrike" dirty="0">
                          <a:solidFill>
                            <a:schemeClr val="tx1"/>
                          </a:solidFill>
                          <a:effectLst/>
                        </a:rPr>
                        <a:t>Genesis 29:33</a:t>
                      </a:r>
                      <a:r>
                        <a:rPr lang="en-US" sz="1400" dirty="0">
                          <a:solidFill>
                            <a:schemeClr val="tx1"/>
                          </a:solidFill>
                          <a:effectLst/>
                        </a:rPr>
                        <a:t>).</a:t>
                      </a:r>
                    </a:p>
                  </a:txBody>
                  <a:tcPr marL="26967" marR="26967" marT="26967" marB="26967" anchor="ctr">
                    <a:lnL>
                      <a:noFill/>
                    </a:lnL>
                    <a:lnR>
                      <a:noFill/>
                    </a:lnR>
                    <a:lnT>
                      <a:noFill/>
                    </a:lnT>
                    <a:lnB>
                      <a:noFill/>
                    </a:lnB>
                  </a:tcPr>
                </a:tc>
                <a:extLst>
                  <a:ext uri="{0D108BD9-81ED-4DB2-BD59-A6C34878D82A}">
                    <a16:rowId xmlns:a16="http://schemas.microsoft.com/office/drawing/2014/main" val="10002"/>
                  </a:ext>
                </a:extLst>
              </a:tr>
              <a:tr h="364589">
                <a:tc>
                  <a:txBody>
                    <a:bodyPr/>
                    <a:lstStyle/>
                    <a:p>
                      <a:pPr fontAlgn="base"/>
                      <a:r>
                        <a:rPr lang="en-US" sz="1400">
                          <a:solidFill>
                            <a:schemeClr val="tx1"/>
                          </a:solidFill>
                          <a:effectLst/>
                        </a:rPr>
                        <a:t>Leah</a:t>
                      </a:r>
                    </a:p>
                  </a:txBody>
                  <a:tcPr marL="26967" marR="26967" marT="26967" marB="26967" anchor="ctr">
                    <a:lnL>
                      <a:noFill/>
                    </a:lnL>
                    <a:lnR>
                      <a:noFill/>
                    </a:lnR>
                    <a:lnT>
                      <a:noFill/>
                    </a:lnT>
                    <a:lnB>
                      <a:noFill/>
                    </a:lnB>
                  </a:tcPr>
                </a:tc>
                <a:tc>
                  <a:txBody>
                    <a:bodyPr/>
                    <a:lstStyle/>
                    <a:p>
                      <a:pPr fontAlgn="base"/>
                      <a:r>
                        <a:rPr lang="en-US" sz="1400">
                          <a:solidFill>
                            <a:schemeClr val="tx1"/>
                          </a:solidFill>
                          <a:effectLst/>
                        </a:rPr>
                        <a:t>Levi</a:t>
                      </a:r>
                    </a:p>
                  </a:txBody>
                  <a:tcPr marL="26967" marR="26967" marT="26967" marB="26967" anchor="ctr">
                    <a:lnL>
                      <a:noFill/>
                    </a:lnL>
                    <a:lnR>
                      <a:noFill/>
                    </a:lnR>
                    <a:lnT>
                      <a:noFill/>
                    </a:lnT>
                    <a:lnB>
                      <a:noFill/>
                    </a:lnB>
                  </a:tcPr>
                </a:tc>
                <a:tc>
                  <a:txBody>
                    <a:bodyPr/>
                    <a:lstStyle/>
                    <a:p>
                      <a:pPr fontAlgn="base"/>
                      <a:r>
                        <a:rPr lang="en-US" sz="1400">
                          <a:solidFill>
                            <a:schemeClr val="tx1"/>
                          </a:solidFill>
                          <a:effectLst/>
                        </a:rPr>
                        <a:t>Joined</a:t>
                      </a:r>
                    </a:p>
                  </a:txBody>
                  <a:tcPr marL="26967" marR="26967" marT="26967" marB="26967" anchor="ctr">
                    <a:lnL>
                      <a:noFill/>
                    </a:lnL>
                    <a:lnR>
                      <a:noFill/>
                    </a:lnR>
                    <a:lnT>
                      <a:noFill/>
                    </a:lnT>
                    <a:lnB>
                      <a:noFill/>
                    </a:lnB>
                  </a:tcPr>
                </a:tc>
                <a:tc>
                  <a:txBody>
                    <a:bodyPr/>
                    <a:lstStyle/>
                    <a:p>
                      <a:pPr fontAlgn="base"/>
                      <a:r>
                        <a:rPr lang="en-US" sz="1400" dirty="0">
                          <a:solidFill>
                            <a:schemeClr val="tx1"/>
                          </a:solidFill>
                          <a:effectLst/>
                        </a:rPr>
                        <a:t>“This time will my husband be joined unto me” (</a:t>
                      </a:r>
                      <a:r>
                        <a:rPr lang="en-US" sz="1400" u="none" strike="noStrike" dirty="0">
                          <a:solidFill>
                            <a:schemeClr val="tx1"/>
                          </a:solidFill>
                          <a:effectLst/>
                        </a:rPr>
                        <a:t>Genesis 29:34</a:t>
                      </a:r>
                      <a:r>
                        <a:rPr lang="en-US" sz="1400" dirty="0">
                          <a:solidFill>
                            <a:schemeClr val="tx1"/>
                          </a:solidFill>
                          <a:effectLst/>
                        </a:rPr>
                        <a:t>).</a:t>
                      </a:r>
                    </a:p>
                  </a:txBody>
                  <a:tcPr marL="26967" marR="26967" marT="26967" marB="26967" anchor="ctr">
                    <a:lnL>
                      <a:noFill/>
                    </a:lnL>
                    <a:lnR>
                      <a:noFill/>
                    </a:lnR>
                    <a:lnT>
                      <a:noFill/>
                    </a:lnT>
                    <a:lnB>
                      <a:noFill/>
                    </a:lnB>
                  </a:tcPr>
                </a:tc>
                <a:extLst>
                  <a:ext uri="{0D108BD9-81ED-4DB2-BD59-A6C34878D82A}">
                    <a16:rowId xmlns:a16="http://schemas.microsoft.com/office/drawing/2014/main" val="10003"/>
                  </a:ext>
                </a:extLst>
              </a:tr>
              <a:tr h="286925">
                <a:tc>
                  <a:txBody>
                    <a:bodyPr/>
                    <a:lstStyle/>
                    <a:p>
                      <a:pPr fontAlgn="base"/>
                      <a:r>
                        <a:rPr lang="en-US" sz="1400">
                          <a:solidFill>
                            <a:schemeClr val="tx1"/>
                          </a:solidFill>
                          <a:effectLst/>
                        </a:rPr>
                        <a:t>Leah</a:t>
                      </a:r>
                    </a:p>
                  </a:txBody>
                  <a:tcPr marL="26967" marR="26967" marT="26967" marB="26967" anchor="ctr">
                    <a:lnL>
                      <a:noFill/>
                    </a:lnL>
                    <a:lnR>
                      <a:noFill/>
                    </a:lnR>
                    <a:lnT>
                      <a:noFill/>
                    </a:lnT>
                    <a:lnB>
                      <a:noFill/>
                    </a:lnB>
                  </a:tcPr>
                </a:tc>
                <a:tc>
                  <a:txBody>
                    <a:bodyPr/>
                    <a:lstStyle/>
                    <a:p>
                      <a:pPr fontAlgn="base"/>
                      <a:r>
                        <a:rPr lang="en-US" sz="1400">
                          <a:solidFill>
                            <a:schemeClr val="tx1"/>
                          </a:solidFill>
                          <a:effectLst/>
                        </a:rPr>
                        <a:t>Judah</a:t>
                      </a:r>
                    </a:p>
                  </a:txBody>
                  <a:tcPr marL="26967" marR="26967" marT="26967" marB="26967" anchor="ctr">
                    <a:lnL>
                      <a:noFill/>
                    </a:lnL>
                    <a:lnR>
                      <a:noFill/>
                    </a:lnR>
                    <a:lnT>
                      <a:noFill/>
                    </a:lnT>
                    <a:lnB>
                      <a:noFill/>
                    </a:lnB>
                  </a:tcPr>
                </a:tc>
                <a:tc>
                  <a:txBody>
                    <a:bodyPr/>
                    <a:lstStyle/>
                    <a:p>
                      <a:pPr fontAlgn="base"/>
                      <a:r>
                        <a:rPr lang="en-US" sz="1400">
                          <a:solidFill>
                            <a:schemeClr val="tx1"/>
                          </a:solidFill>
                          <a:effectLst/>
                        </a:rPr>
                        <a:t>Praise</a:t>
                      </a:r>
                    </a:p>
                  </a:txBody>
                  <a:tcPr marL="26967" marR="26967" marT="26967" marB="26967" anchor="ctr">
                    <a:lnL>
                      <a:noFill/>
                    </a:lnL>
                    <a:lnR>
                      <a:noFill/>
                    </a:lnR>
                    <a:lnT>
                      <a:noFill/>
                    </a:lnT>
                    <a:lnB>
                      <a:noFill/>
                    </a:lnB>
                  </a:tcPr>
                </a:tc>
                <a:tc>
                  <a:txBody>
                    <a:bodyPr/>
                    <a:lstStyle/>
                    <a:p>
                      <a:pPr fontAlgn="base"/>
                      <a:r>
                        <a:rPr lang="en-US" sz="1400" dirty="0">
                          <a:solidFill>
                            <a:schemeClr val="tx1"/>
                          </a:solidFill>
                          <a:effectLst/>
                        </a:rPr>
                        <a:t>“Now I will praise the Lord” (</a:t>
                      </a:r>
                      <a:r>
                        <a:rPr lang="en-US" sz="1400" u="none" strike="noStrike" dirty="0">
                          <a:solidFill>
                            <a:schemeClr val="tx1"/>
                          </a:solidFill>
                          <a:effectLst/>
                        </a:rPr>
                        <a:t>Genesis 29:35</a:t>
                      </a:r>
                      <a:r>
                        <a:rPr lang="en-US" sz="1400" dirty="0">
                          <a:solidFill>
                            <a:schemeClr val="tx1"/>
                          </a:solidFill>
                          <a:effectLst/>
                        </a:rPr>
                        <a:t>).</a:t>
                      </a:r>
                    </a:p>
                  </a:txBody>
                  <a:tcPr marL="26967" marR="26967" marT="26967" marB="26967" anchor="ctr">
                    <a:lnL>
                      <a:noFill/>
                    </a:lnL>
                    <a:lnR>
                      <a:noFill/>
                    </a:lnR>
                    <a:lnT>
                      <a:noFill/>
                    </a:lnT>
                    <a:lnB>
                      <a:noFill/>
                    </a:lnB>
                  </a:tcPr>
                </a:tc>
                <a:extLst>
                  <a:ext uri="{0D108BD9-81ED-4DB2-BD59-A6C34878D82A}">
                    <a16:rowId xmlns:a16="http://schemas.microsoft.com/office/drawing/2014/main" val="10004"/>
                  </a:ext>
                </a:extLst>
              </a:tr>
              <a:tr h="286925">
                <a:tc>
                  <a:txBody>
                    <a:bodyPr/>
                    <a:lstStyle/>
                    <a:p>
                      <a:pPr fontAlgn="base"/>
                      <a:r>
                        <a:rPr lang="en-US" sz="1400">
                          <a:solidFill>
                            <a:schemeClr val="tx1"/>
                          </a:solidFill>
                          <a:effectLst/>
                        </a:rPr>
                        <a:t>Bilhah</a:t>
                      </a:r>
                    </a:p>
                  </a:txBody>
                  <a:tcPr marL="26967" marR="26967" marT="26967" marB="26967" anchor="ctr">
                    <a:lnL>
                      <a:noFill/>
                    </a:lnL>
                    <a:lnR>
                      <a:noFill/>
                    </a:lnR>
                    <a:lnT>
                      <a:noFill/>
                    </a:lnT>
                    <a:lnB>
                      <a:noFill/>
                    </a:lnB>
                  </a:tcPr>
                </a:tc>
                <a:tc>
                  <a:txBody>
                    <a:bodyPr/>
                    <a:lstStyle/>
                    <a:p>
                      <a:pPr fontAlgn="base"/>
                      <a:r>
                        <a:rPr lang="en-US" sz="1400">
                          <a:solidFill>
                            <a:schemeClr val="tx1"/>
                          </a:solidFill>
                          <a:effectLst/>
                        </a:rPr>
                        <a:t>Dan</a:t>
                      </a:r>
                    </a:p>
                  </a:txBody>
                  <a:tcPr marL="26967" marR="26967" marT="26967" marB="26967" anchor="ctr">
                    <a:lnL>
                      <a:noFill/>
                    </a:lnL>
                    <a:lnR>
                      <a:noFill/>
                    </a:lnR>
                    <a:lnT>
                      <a:noFill/>
                    </a:lnT>
                    <a:lnB>
                      <a:noFill/>
                    </a:lnB>
                  </a:tcPr>
                </a:tc>
                <a:tc>
                  <a:txBody>
                    <a:bodyPr/>
                    <a:lstStyle/>
                    <a:p>
                      <a:pPr fontAlgn="base"/>
                      <a:r>
                        <a:rPr lang="en-US" sz="1400">
                          <a:solidFill>
                            <a:schemeClr val="tx1"/>
                          </a:solidFill>
                          <a:effectLst/>
                        </a:rPr>
                        <a:t>Judging</a:t>
                      </a:r>
                    </a:p>
                  </a:txBody>
                  <a:tcPr marL="26967" marR="26967" marT="26967" marB="26967" anchor="ctr">
                    <a:lnL>
                      <a:noFill/>
                    </a:lnL>
                    <a:lnR>
                      <a:noFill/>
                    </a:lnR>
                    <a:lnT>
                      <a:noFill/>
                    </a:lnT>
                    <a:lnB>
                      <a:noFill/>
                    </a:lnB>
                  </a:tcPr>
                </a:tc>
                <a:tc>
                  <a:txBody>
                    <a:bodyPr/>
                    <a:lstStyle/>
                    <a:p>
                      <a:pPr fontAlgn="base"/>
                      <a:r>
                        <a:rPr lang="en-US" sz="1400" dirty="0">
                          <a:solidFill>
                            <a:schemeClr val="tx1"/>
                          </a:solidFill>
                          <a:effectLst/>
                        </a:rPr>
                        <a:t>“God hath judged me” (</a:t>
                      </a:r>
                      <a:r>
                        <a:rPr lang="en-US" sz="1400" u="none" strike="noStrike" dirty="0">
                          <a:solidFill>
                            <a:schemeClr val="tx1"/>
                          </a:solidFill>
                          <a:effectLst/>
                        </a:rPr>
                        <a:t>Genesis 30:6</a:t>
                      </a:r>
                      <a:r>
                        <a:rPr lang="en-US" sz="1400" dirty="0">
                          <a:solidFill>
                            <a:schemeClr val="tx1"/>
                          </a:solidFill>
                          <a:effectLst/>
                        </a:rPr>
                        <a:t>).</a:t>
                      </a:r>
                    </a:p>
                  </a:txBody>
                  <a:tcPr marL="26967" marR="26967" marT="26967" marB="26967" anchor="ctr">
                    <a:lnL>
                      <a:noFill/>
                    </a:lnL>
                    <a:lnR>
                      <a:noFill/>
                    </a:lnR>
                    <a:lnT>
                      <a:noFill/>
                    </a:lnT>
                    <a:lnB>
                      <a:noFill/>
                    </a:lnB>
                  </a:tcPr>
                </a:tc>
                <a:extLst>
                  <a:ext uri="{0D108BD9-81ED-4DB2-BD59-A6C34878D82A}">
                    <a16:rowId xmlns:a16="http://schemas.microsoft.com/office/drawing/2014/main" val="10005"/>
                  </a:ext>
                </a:extLst>
              </a:tr>
              <a:tr h="442253">
                <a:tc>
                  <a:txBody>
                    <a:bodyPr/>
                    <a:lstStyle/>
                    <a:p>
                      <a:pPr fontAlgn="base"/>
                      <a:r>
                        <a:rPr lang="en-US" sz="1400">
                          <a:solidFill>
                            <a:schemeClr val="tx1"/>
                          </a:solidFill>
                          <a:effectLst/>
                        </a:rPr>
                        <a:t>Bilhah</a:t>
                      </a:r>
                    </a:p>
                  </a:txBody>
                  <a:tcPr marL="26967" marR="26967" marT="26967" marB="26967" anchor="ctr">
                    <a:lnL>
                      <a:noFill/>
                    </a:lnL>
                    <a:lnR>
                      <a:noFill/>
                    </a:lnR>
                    <a:lnT>
                      <a:noFill/>
                    </a:lnT>
                    <a:lnB>
                      <a:noFill/>
                    </a:lnB>
                  </a:tcPr>
                </a:tc>
                <a:tc>
                  <a:txBody>
                    <a:bodyPr/>
                    <a:lstStyle/>
                    <a:p>
                      <a:pPr fontAlgn="base"/>
                      <a:r>
                        <a:rPr lang="en-US" sz="1400">
                          <a:solidFill>
                            <a:schemeClr val="tx1"/>
                          </a:solidFill>
                          <a:effectLst/>
                        </a:rPr>
                        <a:t>Naphtali</a:t>
                      </a:r>
                    </a:p>
                  </a:txBody>
                  <a:tcPr marL="26967" marR="26967" marT="26967" marB="26967" anchor="ctr">
                    <a:lnL>
                      <a:noFill/>
                    </a:lnL>
                    <a:lnR>
                      <a:noFill/>
                    </a:lnR>
                    <a:lnT>
                      <a:noFill/>
                    </a:lnT>
                    <a:lnB>
                      <a:noFill/>
                    </a:lnB>
                  </a:tcPr>
                </a:tc>
                <a:tc>
                  <a:txBody>
                    <a:bodyPr/>
                    <a:lstStyle/>
                    <a:p>
                      <a:pPr fontAlgn="base"/>
                      <a:r>
                        <a:rPr lang="en-US" sz="1400">
                          <a:solidFill>
                            <a:schemeClr val="tx1"/>
                          </a:solidFill>
                          <a:effectLst/>
                        </a:rPr>
                        <a:t>Wrestling</a:t>
                      </a:r>
                    </a:p>
                  </a:txBody>
                  <a:tcPr marL="26967" marR="26967" marT="26967" marB="26967" anchor="ctr">
                    <a:lnL>
                      <a:noFill/>
                    </a:lnL>
                    <a:lnR>
                      <a:noFill/>
                    </a:lnR>
                    <a:lnT>
                      <a:noFill/>
                    </a:lnT>
                    <a:lnB>
                      <a:noFill/>
                    </a:lnB>
                  </a:tcPr>
                </a:tc>
                <a:tc>
                  <a:txBody>
                    <a:bodyPr/>
                    <a:lstStyle/>
                    <a:p>
                      <a:pPr fontAlgn="base"/>
                      <a:r>
                        <a:rPr lang="en-US" sz="1400" dirty="0">
                          <a:solidFill>
                            <a:schemeClr val="tx1"/>
                          </a:solidFill>
                          <a:effectLst/>
                        </a:rPr>
                        <a:t>“With great </a:t>
                      </a:r>
                      <a:r>
                        <a:rPr lang="en-US" sz="1400" dirty="0" err="1">
                          <a:solidFill>
                            <a:schemeClr val="tx1"/>
                          </a:solidFill>
                          <a:effectLst/>
                        </a:rPr>
                        <a:t>wrestlings</a:t>
                      </a:r>
                      <a:r>
                        <a:rPr lang="en-US" sz="1400" dirty="0">
                          <a:solidFill>
                            <a:schemeClr val="tx1"/>
                          </a:solidFill>
                          <a:effectLst/>
                        </a:rPr>
                        <a:t> have I wrestled with my sister” (</a:t>
                      </a:r>
                      <a:r>
                        <a:rPr lang="en-US" sz="1400" u="none" strike="noStrike" dirty="0">
                          <a:solidFill>
                            <a:schemeClr val="tx1"/>
                          </a:solidFill>
                          <a:effectLst/>
                        </a:rPr>
                        <a:t>Genesis 30:8</a:t>
                      </a:r>
                      <a:r>
                        <a:rPr lang="en-US" sz="1400" dirty="0">
                          <a:solidFill>
                            <a:schemeClr val="tx1"/>
                          </a:solidFill>
                          <a:effectLst/>
                        </a:rPr>
                        <a:t>).</a:t>
                      </a:r>
                    </a:p>
                  </a:txBody>
                  <a:tcPr marL="26967" marR="26967" marT="26967" marB="26967" anchor="ctr">
                    <a:lnL>
                      <a:noFill/>
                    </a:lnL>
                    <a:lnR>
                      <a:noFill/>
                    </a:lnR>
                    <a:lnT>
                      <a:noFill/>
                    </a:lnT>
                    <a:lnB>
                      <a:noFill/>
                    </a:lnB>
                  </a:tcPr>
                </a:tc>
                <a:extLst>
                  <a:ext uri="{0D108BD9-81ED-4DB2-BD59-A6C34878D82A}">
                    <a16:rowId xmlns:a16="http://schemas.microsoft.com/office/drawing/2014/main" val="10006"/>
                  </a:ext>
                </a:extLst>
              </a:tr>
              <a:tr h="286925">
                <a:tc>
                  <a:txBody>
                    <a:bodyPr/>
                    <a:lstStyle/>
                    <a:p>
                      <a:pPr fontAlgn="base"/>
                      <a:r>
                        <a:rPr lang="en-US" sz="1400">
                          <a:solidFill>
                            <a:schemeClr val="tx1"/>
                          </a:solidFill>
                          <a:effectLst/>
                        </a:rPr>
                        <a:t>Zilpah</a:t>
                      </a:r>
                    </a:p>
                  </a:txBody>
                  <a:tcPr marL="26967" marR="26967" marT="26967" marB="26967" anchor="ctr">
                    <a:lnL>
                      <a:noFill/>
                    </a:lnL>
                    <a:lnR>
                      <a:noFill/>
                    </a:lnR>
                    <a:lnT>
                      <a:noFill/>
                    </a:lnT>
                    <a:lnB>
                      <a:noFill/>
                    </a:lnB>
                  </a:tcPr>
                </a:tc>
                <a:tc>
                  <a:txBody>
                    <a:bodyPr/>
                    <a:lstStyle/>
                    <a:p>
                      <a:pPr fontAlgn="base"/>
                      <a:r>
                        <a:rPr lang="en-US" sz="1400">
                          <a:solidFill>
                            <a:schemeClr val="tx1"/>
                          </a:solidFill>
                          <a:effectLst/>
                        </a:rPr>
                        <a:t>Gad</a:t>
                      </a:r>
                    </a:p>
                  </a:txBody>
                  <a:tcPr marL="26967" marR="26967" marT="26967" marB="26967" anchor="ctr">
                    <a:lnL>
                      <a:noFill/>
                    </a:lnL>
                    <a:lnR>
                      <a:noFill/>
                    </a:lnR>
                    <a:lnT>
                      <a:noFill/>
                    </a:lnT>
                    <a:lnB>
                      <a:noFill/>
                    </a:lnB>
                  </a:tcPr>
                </a:tc>
                <a:tc>
                  <a:txBody>
                    <a:bodyPr/>
                    <a:lstStyle/>
                    <a:p>
                      <a:pPr fontAlgn="base"/>
                      <a:r>
                        <a:rPr lang="en-US" sz="1400">
                          <a:solidFill>
                            <a:schemeClr val="tx1"/>
                          </a:solidFill>
                          <a:effectLst/>
                        </a:rPr>
                        <a:t>Troop</a:t>
                      </a:r>
                    </a:p>
                  </a:txBody>
                  <a:tcPr marL="26967" marR="26967" marT="26967" marB="26967" anchor="ctr">
                    <a:lnL>
                      <a:noFill/>
                    </a:lnL>
                    <a:lnR>
                      <a:noFill/>
                    </a:lnR>
                    <a:lnT>
                      <a:noFill/>
                    </a:lnT>
                    <a:lnB>
                      <a:noFill/>
                    </a:lnB>
                  </a:tcPr>
                </a:tc>
                <a:tc>
                  <a:txBody>
                    <a:bodyPr/>
                    <a:lstStyle/>
                    <a:p>
                      <a:pPr fontAlgn="base"/>
                      <a:r>
                        <a:rPr lang="en-US" sz="1400" dirty="0">
                          <a:solidFill>
                            <a:schemeClr val="tx1"/>
                          </a:solidFill>
                          <a:effectLst/>
                        </a:rPr>
                        <a:t>“Leah said, A troop cometh” (</a:t>
                      </a:r>
                      <a:r>
                        <a:rPr lang="en-US" sz="1400" u="none" strike="noStrike" dirty="0">
                          <a:solidFill>
                            <a:schemeClr val="tx1"/>
                          </a:solidFill>
                          <a:effectLst/>
                        </a:rPr>
                        <a:t>Genesis 30:11</a:t>
                      </a:r>
                      <a:r>
                        <a:rPr lang="en-US" sz="1400" dirty="0">
                          <a:solidFill>
                            <a:schemeClr val="tx1"/>
                          </a:solidFill>
                          <a:effectLst/>
                        </a:rPr>
                        <a:t>).</a:t>
                      </a:r>
                    </a:p>
                  </a:txBody>
                  <a:tcPr marL="26967" marR="26967" marT="26967" marB="26967" anchor="ctr">
                    <a:lnL>
                      <a:noFill/>
                    </a:lnL>
                    <a:lnR>
                      <a:noFill/>
                    </a:lnR>
                    <a:lnT>
                      <a:noFill/>
                    </a:lnT>
                    <a:lnB>
                      <a:noFill/>
                    </a:lnB>
                  </a:tcPr>
                </a:tc>
                <a:extLst>
                  <a:ext uri="{0D108BD9-81ED-4DB2-BD59-A6C34878D82A}">
                    <a16:rowId xmlns:a16="http://schemas.microsoft.com/office/drawing/2014/main" val="10007"/>
                  </a:ext>
                </a:extLst>
              </a:tr>
              <a:tr h="286925">
                <a:tc>
                  <a:txBody>
                    <a:bodyPr/>
                    <a:lstStyle/>
                    <a:p>
                      <a:pPr fontAlgn="base"/>
                      <a:r>
                        <a:rPr lang="en-US" sz="1400">
                          <a:solidFill>
                            <a:schemeClr val="tx1"/>
                          </a:solidFill>
                          <a:effectLst/>
                        </a:rPr>
                        <a:t>Zilpah</a:t>
                      </a:r>
                    </a:p>
                  </a:txBody>
                  <a:tcPr marL="26967" marR="26967" marT="26967" marB="26967" anchor="ctr">
                    <a:lnL>
                      <a:noFill/>
                    </a:lnL>
                    <a:lnR>
                      <a:noFill/>
                    </a:lnR>
                    <a:lnT>
                      <a:noFill/>
                    </a:lnT>
                    <a:lnB>
                      <a:noFill/>
                    </a:lnB>
                  </a:tcPr>
                </a:tc>
                <a:tc>
                  <a:txBody>
                    <a:bodyPr/>
                    <a:lstStyle/>
                    <a:p>
                      <a:pPr fontAlgn="base"/>
                      <a:r>
                        <a:rPr lang="en-US" sz="1400">
                          <a:solidFill>
                            <a:schemeClr val="tx1"/>
                          </a:solidFill>
                          <a:effectLst/>
                        </a:rPr>
                        <a:t>Asher</a:t>
                      </a:r>
                    </a:p>
                  </a:txBody>
                  <a:tcPr marL="26967" marR="26967" marT="26967" marB="26967" anchor="ctr">
                    <a:lnL>
                      <a:noFill/>
                    </a:lnL>
                    <a:lnR>
                      <a:noFill/>
                    </a:lnR>
                    <a:lnT>
                      <a:noFill/>
                    </a:lnT>
                    <a:lnB>
                      <a:noFill/>
                    </a:lnB>
                  </a:tcPr>
                </a:tc>
                <a:tc>
                  <a:txBody>
                    <a:bodyPr/>
                    <a:lstStyle/>
                    <a:p>
                      <a:pPr fontAlgn="base"/>
                      <a:r>
                        <a:rPr lang="en-US" sz="1400">
                          <a:solidFill>
                            <a:schemeClr val="tx1"/>
                          </a:solidFill>
                          <a:effectLst/>
                        </a:rPr>
                        <a:t>My happiness</a:t>
                      </a:r>
                    </a:p>
                  </a:txBody>
                  <a:tcPr marL="26967" marR="26967" marT="26967" marB="26967" anchor="ctr">
                    <a:lnL>
                      <a:noFill/>
                    </a:lnL>
                    <a:lnR>
                      <a:noFill/>
                    </a:lnR>
                    <a:lnT>
                      <a:noFill/>
                    </a:lnT>
                    <a:lnB>
                      <a:noFill/>
                    </a:lnB>
                  </a:tcPr>
                </a:tc>
                <a:tc>
                  <a:txBody>
                    <a:bodyPr/>
                    <a:lstStyle/>
                    <a:p>
                      <a:pPr fontAlgn="base"/>
                      <a:r>
                        <a:rPr lang="en-US" sz="1400" dirty="0">
                          <a:solidFill>
                            <a:schemeClr val="tx1"/>
                          </a:solidFill>
                          <a:effectLst/>
                        </a:rPr>
                        <a:t>“Leah said, Happy am I” (</a:t>
                      </a:r>
                      <a:r>
                        <a:rPr lang="en-US" sz="1400" u="none" strike="noStrike" dirty="0">
                          <a:solidFill>
                            <a:schemeClr val="tx1"/>
                          </a:solidFill>
                          <a:effectLst/>
                        </a:rPr>
                        <a:t>Genesis 30:13</a:t>
                      </a:r>
                      <a:r>
                        <a:rPr lang="en-US" sz="1400" dirty="0">
                          <a:solidFill>
                            <a:schemeClr val="tx1"/>
                          </a:solidFill>
                          <a:effectLst/>
                        </a:rPr>
                        <a:t>).</a:t>
                      </a:r>
                    </a:p>
                  </a:txBody>
                  <a:tcPr marL="26967" marR="26967" marT="26967" marB="26967" anchor="ctr">
                    <a:lnL>
                      <a:noFill/>
                    </a:lnL>
                    <a:lnR>
                      <a:noFill/>
                    </a:lnR>
                    <a:lnT>
                      <a:noFill/>
                    </a:lnT>
                    <a:lnB>
                      <a:noFill/>
                    </a:lnB>
                  </a:tcPr>
                </a:tc>
                <a:extLst>
                  <a:ext uri="{0D108BD9-81ED-4DB2-BD59-A6C34878D82A}">
                    <a16:rowId xmlns:a16="http://schemas.microsoft.com/office/drawing/2014/main" val="10008"/>
                  </a:ext>
                </a:extLst>
              </a:tr>
              <a:tr h="286925">
                <a:tc>
                  <a:txBody>
                    <a:bodyPr/>
                    <a:lstStyle/>
                    <a:p>
                      <a:pPr fontAlgn="base"/>
                      <a:r>
                        <a:rPr lang="en-US" sz="1400">
                          <a:solidFill>
                            <a:schemeClr val="tx1"/>
                          </a:solidFill>
                          <a:effectLst/>
                        </a:rPr>
                        <a:t>Leah</a:t>
                      </a:r>
                    </a:p>
                  </a:txBody>
                  <a:tcPr marL="26967" marR="26967" marT="26967" marB="26967" anchor="ctr">
                    <a:lnL>
                      <a:noFill/>
                    </a:lnL>
                    <a:lnR>
                      <a:noFill/>
                    </a:lnR>
                    <a:lnT>
                      <a:noFill/>
                    </a:lnT>
                    <a:lnB>
                      <a:noFill/>
                    </a:lnB>
                  </a:tcPr>
                </a:tc>
                <a:tc>
                  <a:txBody>
                    <a:bodyPr/>
                    <a:lstStyle/>
                    <a:p>
                      <a:pPr fontAlgn="base"/>
                      <a:r>
                        <a:rPr lang="en-US" sz="1400">
                          <a:solidFill>
                            <a:schemeClr val="tx1"/>
                          </a:solidFill>
                          <a:effectLst/>
                        </a:rPr>
                        <a:t>Issachar</a:t>
                      </a:r>
                    </a:p>
                  </a:txBody>
                  <a:tcPr marL="26967" marR="26967" marT="26967" marB="26967" anchor="ctr">
                    <a:lnL>
                      <a:noFill/>
                    </a:lnL>
                    <a:lnR>
                      <a:noFill/>
                    </a:lnR>
                    <a:lnT>
                      <a:noFill/>
                    </a:lnT>
                    <a:lnB>
                      <a:noFill/>
                    </a:lnB>
                  </a:tcPr>
                </a:tc>
                <a:tc>
                  <a:txBody>
                    <a:bodyPr/>
                    <a:lstStyle/>
                    <a:p>
                      <a:pPr fontAlgn="base"/>
                      <a:r>
                        <a:rPr lang="en-US" sz="1400">
                          <a:solidFill>
                            <a:schemeClr val="tx1"/>
                          </a:solidFill>
                          <a:effectLst/>
                        </a:rPr>
                        <a:t>A reward</a:t>
                      </a:r>
                    </a:p>
                  </a:txBody>
                  <a:tcPr marL="26967" marR="26967" marT="26967" marB="26967" anchor="ctr">
                    <a:lnL>
                      <a:noFill/>
                    </a:lnL>
                    <a:lnR>
                      <a:noFill/>
                    </a:lnR>
                    <a:lnT>
                      <a:noFill/>
                    </a:lnT>
                    <a:lnB>
                      <a:noFill/>
                    </a:lnB>
                  </a:tcPr>
                </a:tc>
                <a:tc>
                  <a:txBody>
                    <a:bodyPr/>
                    <a:lstStyle/>
                    <a:p>
                      <a:pPr fontAlgn="base"/>
                      <a:r>
                        <a:rPr lang="en-US" sz="1400" dirty="0">
                          <a:solidFill>
                            <a:schemeClr val="tx1"/>
                          </a:solidFill>
                          <a:effectLst/>
                        </a:rPr>
                        <a:t>God hath given me my reward (</a:t>
                      </a:r>
                      <a:r>
                        <a:rPr lang="en-US" sz="1400" u="none" strike="noStrike" dirty="0">
                          <a:solidFill>
                            <a:schemeClr val="tx1"/>
                          </a:solidFill>
                          <a:effectLst/>
                        </a:rPr>
                        <a:t>Genesis 30:18</a:t>
                      </a:r>
                      <a:r>
                        <a:rPr lang="en-US" sz="1400" dirty="0">
                          <a:solidFill>
                            <a:schemeClr val="tx1"/>
                          </a:solidFill>
                          <a:effectLst/>
                        </a:rPr>
                        <a:t>).</a:t>
                      </a:r>
                    </a:p>
                  </a:txBody>
                  <a:tcPr marL="26967" marR="26967" marT="26967" marB="26967" anchor="ctr">
                    <a:lnL>
                      <a:noFill/>
                    </a:lnL>
                    <a:lnR>
                      <a:noFill/>
                    </a:lnR>
                    <a:lnT>
                      <a:noFill/>
                    </a:lnT>
                    <a:lnB>
                      <a:noFill/>
                    </a:lnB>
                  </a:tcPr>
                </a:tc>
                <a:extLst>
                  <a:ext uri="{0D108BD9-81ED-4DB2-BD59-A6C34878D82A}">
                    <a16:rowId xmlns:a16="http://schemas.microsoft.com/office/drawing/2014/main" val="10009"/>
                  </a:ext>
                </a:extLst>
              </a:tr>
              <a:tr h="364589">
                <a:tc>
                  <a:txBody>
                    <a:bodyPr/>
                    <a:lstStyle/>
                    <a:p>
                      <a:pPr fontAlgn="base"/>
                      <a:r>
                        <a:rPr lang="en-US" sz="1400">
                          <a:solidFill>
                            <a:schemeClr val="tx1"/>
                          </a:solidFill>
                          <a:effectLst/>
                        </a:rPr>
                        <a:t>Leah</a:t>
                      </a:r>
                    </a:p>
                  </a:txBody>
                  <a:tcPr marL="26967" marR="26967" marT="26967" marB="26967" anchor="ctr">
                    <a:lnL>
                      <a:noFill/>
                    </a:lnL>
                    <a:lnR>
                      <a:noFill/>
                    </a:lnR>
                    <a:lnT>
                      <a:noFill/>
                    </a:lnT>
                    <a:lnB>
                      <a:noFill/>
                    </a:lnB>
                  </a:tcPr>
                </a:tc>
                <a:tc>
                  <a:txBody>
                    <a:bodyPr/>
                    <a:lstStyle/>
                    <a:p>
                      <a:pPr fontAlgn="base"/>
                      <a:r>
                        <a:rPr lang="en-US" sz="1400">
                          <a:solidFill>
                            <a:schemeClr val="tx1"/>
                          </a:solidFill>
                          <a:effectLst/>
                        </a:rPr>
                        <a:t>Zebulun</a:t>
                      </a:r>
                    </a:p>
                  </a:txBody>
                  <a:tcPr marL="26967" marR="26967" marT="26967" marB="26967" anchor="ctr">
                    <a:lnL>
                      <a:noFill/>
                    </a:lnL>
                    <a:lnR>
                      <a:noFill/>
                    </a:lnR>
                    <a:lnT>
                      <a:noFill/>
                    </a:lnT>
                    <a:lnB>
                      <a:noFill/>
                    </a:lnB>
                  </a:tcPr>
                </a:tc>
                <a:tc>
                  <a:txBody>
                    <a:bodyPr/>
                    <a:lstStyle/>
                    <a:p>
                      <a:pPr fontAlgn="base"/>
                      <a:r>
                        <a:rPr lang="en-US" sz="1400">
                          <a:solidFill>
                            <a:schemeClr val="tx1"/>
                          </a:solidFill>
                          <a:effectLst/>
                        </a:rPr>
                        <a:t>Dwelling</a:t>
                      </a:r>
                    </a:p>
                  </a:txBody>
                  <a:tcPr marL="26967" marR="26967" marT="26967" marB="26967" anchor="ctr">
                    <a:lnL>
                      <a:noFill/>
                    </a:lnL>
                    <a:lnR>
                      <a:noFill/>
                    </a:lnR>
                    <a:lnT>
                      <a:noFill/>
                    </a:lnT>
                    <a:lnB>
                      <a:noFill/>
                    </a:lnB>
                  </a:tcPr>
                </a:tc>
                <a:tc>
                  <a:txBody>
                    <a:bodyPr/>
                    <a:lstStyle/>
                    <a:p>
                      <a:pPr fontAlgn="base"/>
                      <a:r>
                        <a:rPr lang="en-US" sz="1400" dirty="0">
                          <a:solidFill>
                            <a:schemeClr val="tx1"/>
                          </a:solidFill>
                          <a:effectLst/>
                        </a:rPr>
                        <a:t>“Now will my husband dwell with me” (</a:t>
                      </a:r>
                      <a:r>
                        <a:rPr lang="en-US" sz="1400" u="none" strike="noStrike" dirty="0">
                          <a:solidFill>
                            <a:schemeClr val="tx1"/>
                          </a:solidFill>
                          <a:effectLst/>
                        </a:rPr>
                        <a:t>Genesis 30:20</a:t>
                      </a:r>
                      <a:r>
                        <a:rPr lang="en-US" sz="1400" dirty="0">
                          <a:solidFill>
                            <a:schemeClr val="tx1"/>
                          </a:solidFill>
                          <a:effectLst/>
                        </a:rPr>
                        <a:t>).</a:t>
                      </a:r>
                    </a:p>
                  </a:txBody>
                  <a:tcPr marL="26967" marR="26967" marT="26967" marB="26967" anchor="ctr">
                    <a:lnL>
                      <a:noFill/>
                    </a:lnL>
                    <a:lnR>
                      <a:noFill/>
                    </a:lnR>
                    <a:lnT>
                      <a:noFill/>
                    </a:lnT>
                    <a:lnB>
                      <a:noFill/>
                    </a:lnB>
                  </a:tcPr>
                </a:tc>
                <a:extLst>
                  <a:ext uri="{0D108BD9-81ED-4DB2-BD59-A6C34878D82A}">
                    <a16:rowId xmlns:a16="http://schemas.microsoft.com/office/drawing/2014/main" val="10010"/>
                  </a:ext>
                </a:extLst>
              </a:tr>
              <a:tr h="364589">
                <a:tc>
                  <a:txBody>
                    <a:bodyPr/>
                    <a:lstStyle/>
                    <a:p>
                      <a:pPr fontAlgn="base"/>
                      <a:r>
                        <a:rPr lang="en-US" sz="1400">
                          <a:solidFill>
                            <a:schemeClr val="tx1"/>
                          </a:solidFill>
                          <a:effectLst/>
                        </a:rPr>
                        <a:t>Rachel</a:t>
                      </a:r>
                    </a:p>
                  </a:txBody>
                  <a:tcPr marL="26967" marR="26967" marT="26967" marB="26967" anchor="ctr">
                    <a:lnL>
                      <a:noFill/>
                    </a:lnL>
                    <a:lnR>
                      <a:noFill/>
                    </a:lnR>
                    <a:lnT>
                      <a:noFill/>
                    </a:lnT>
                    <a:lnB>
                      <a:noFill/>
                    </a:lnB>
                  </a:tcPr>
                </a:tc>
                <a:tc>
                  <a:txBody>
                    <a:bodyPr/>
                    <a:lstStyle/>
                    <a:p>
                      <a:pPr fontAlgn="base"/>
                      <a:r>
                        <a:rPr lang="en-US" sz="1400">
                          <a:solidFill>
                            <a:schemeClr val="tx1"/>
                          </a:solidFill>
                          <a:effectLst/>
                        </a:rPr>
                        <a:t>Joseph</a:t>
                      </a:r>
                    </a:p>
                  </a:txBody>
                  <a:tcPr marL="26967" marR="26967" marT="26967" marB="26967" anchor="ctr">
                    <a:lnL>
                      <a:noFill/>
                    </a:lnL>
                    <a:lnR>
                      <a:noFill/>
                    </a:lnR>
                    <a:lnT>
                      <a:noFill/>
                    </a:lnT>
                    <a:lnB>
                      <a:noFill/>
                    </a:lnB>
                  </a:tcPr>
                </a:tc>
                <a:tc>
                  <a:txBody>
                    <a:bodyPr/>
                    <a:lstStyle/>
                    <a:p>
                      <a:pPr fontAlgn="base"/>
                      <a:r>
                        <a:rPr lang="en-US" sz="1400">
                          <a:solidFill>
                            <a:schemeClr val="tx1"/>
                          </a:solidFill>
                          <a:effectLst/>
                        </a:rPr>
                        <a:t>Adding</a:t>
                      </a:r>
                    </a:p>
                  </a:txBody>
                  <a:tcPr marL="26967" marR="26967" marT="26967" marB="26967" anchor="ctr">
                    <a:lnL>
                      <a:noFill/>
                    </a:lnL>
                    <a:lnR>
                      <a:noFill/>
                    </a:lnR>
                    <a:lnT>
                      <a:noFill/>
                    </a:lnT>
                    <a:lnB>
                      <a:noFill/>
                    </a:lnB>
                  </a:tcPr>
                </a:tc>
                <a:tc>
                  <a:txBody>
                    <a:bodyPr/>
                    <a:lstStyle/>
                    <a:p>
                      <a:pPr fontAlgn="base"/>
                      <a:r>
                        <a:rPr lang="en-US" sz="1400" dirty="0">
                          <a:solidFill>
                            <a:schemeClr val="tx1"/>
                          </a:solidFill>
                          <a:effectLst/>
                        </a:rPr>
                        <a:t>“The Lord shall add to me another son” (</a:t>
                      </a:r>
                      <a:r>
                        <a:rPr lang="en-US" sz="1400" u="none" strike="noStrike" dirty="0">
                          <a:solidFill>
                            <a:schemeClr val="tx1"/>
                          </a:solidFill>
                          <a:effectLst/>
                        </a:rPr>
                        <a:t>Genesis 30:24</a:t>
                      </a:r>
                      <a:r>
                        <a:rPr lang="en-US" sz="1400" dirty="0">
                          <a:solidFill>
                            <a:schemeClr val="tx1"/>
                          </a:solidFill>
                          <a:effectLst/>
                        </a:rPr>
                        <a:t>).</a:t>
                      </a:r>
                    </a:p>
                  </a:txBody>
                  <a:tcPr marL="26967" marR="26967" marT="26967" marB="26967" anchor="ctr">
                    <a:lnL>
                      <a:noFill/>
                    </a:lnL>
                    <a:lnR>
                      <a:noFill/>
                    </a:lnR>
                    <a:lnT>
                      <a:noFill/>
                    </a:lnT>
                    <a:lnB>
                      <a:noFill/>
                    </a:lnB>
                  </a:tcPr>
                </a:tc>
                <a:extLst>
                  <a:ext uri="{0D108BD9-81ED-4DB2-BD59-A6C34878D82A}">
                    <a16:rowId xmlns:a16="http://schemas.microsoft.com/office/drawing/2014/main" val="10011"/>
                  </a:ext>
                </a:extLst>
              </a:tr>
              <a:tr h="442253">
                <a:tc>
                  <a:txBody>
                    <a:bodyPr/>
                    <a:lstStyle/>
                    <a:p>
                      <a:pPr fontAlgn="base"/>
                      <a:r>
                        <a:rPr lang="en-US" sz="1400" dirty="0">
                          <a:solidFill>
                            <a:schemeClr val="tx1"/>
                          </a:solidFill>
                          <a:effectLst/>
                        </a:rPr>
                        <a:t>Rachel</a:t>
                      </a:r>
                    </a:p>
                  </a:txBody>
                  <a:tcPr marL="26967" marR="26967" marT="26967" marB="26967" anchor="ctr">
                    <a:lnL>
                      <a:noFill/>
                    </a:lnL>
                    <a:lnR>
                      <a:noFill/>
                    </a:lnR>
                    <a:lnT>
                      <a:noFill/>
                    </a:lnT>
                    <a:lnB>
                      <a:noFill/>
                    </a:lnB>
                  </a:tcPr>
                </a:tc>
                <a:tc>
                  <a:txBody>
                    <a:bodyPr/>
                    <a:lstStyle/>
                    <a:p>
                      <a:pPr fontAlgn="base"/>
                      <a:r>
                        <a:rPr lang="en-US" sz="1400" dirty="0">
                          <a:solidFill>
                            <a:schemeClr val="tx1"/>
                          </a:solidFill>
                          <a:effectLst/>
                        </a:rPr>
                        <a:t>Benjamin</a:t>
                      </a:r>
                    </a:p>
                  </a:txBody>
                  <a:tcPr marL="26967" marR="26967" marT="26967" marB="26967" anchor="ctr">
                    <a:lnL>
                      <a:noFill/>
                    </a:lnL>
                    <a:lnR>
                      <a:noFill/>
                    </a:lnR>
                    <a:lnT>
                      <a:noFill/>
                    </a:lnT>
                    <a:lnB>
                      <a:noFill/>
                    </a:lnB>
                  </a:tcPr>
                </a:tc>
                <a:tc>
                  <a:txBody>
                    <a:bodyPr/>
                    <a:lstStyle/>
                    <a:p>
                      <a:pPr fontAlgn="base"/>
                      <a:r>
                        <a:rPr lang="en-US" sz="1400" dirty="0">
                          <a:solidFill>
                            <a:schemeClr val="tx1"/>
                          </a:solidFill>
                          <a:effectLst/>
                        </a:rPr>
                        <a:t>Son of my right hand</a:t>
                      </a:r>
                    </a:p>
                  </a:txBody>
                  <a:tcPr marL="26967" marR="26967" marT="26967" marB="26967" anchor="ctr">
                    <a:lnL>
                      <a:noFill/>
                    </a:lnL>
                    <a:lnR>
                      <a:noFill/>
                    </a:lnR>
                    <a:lnT>
                      <a:noFill/>
                    </a:lnT>
                    <a:lnB>
                      <a:noFill/>
                    </a:lnB>
                  </a:tcPr>
                </a:tc>
                <a:tc>
                  <a:txBody>
                    <a:bodyPr/>
                    <a:lstStyle/>
                    <a:p>
                      <a:pPr fontAlgn="base"/>
                      <a:r>
                        <a:rPr lang="en-US" sz="1400" dirty="0">
                          <a:solidFill>
                            <a:schemeClr val="tx1"/>
                          </a:solidFill>
                          <a:effectLst/>
                        </a:rPr>
                        <a:t>“You are the son of my right hand” (</a:t>
                      </a:r>
                      <a:r>
                        <a:rPr lang="en-US" sz="1400" u="none" strike="noStrike" dirty="0">
                          <a:solidFill>
                            <a:schemeClr val="tx1"/>
                          </a:solidFill>
                          <a:effectLst/>
                        </a:rPr>
                        <a:t>Genesis 35:18</a:t>
                      </a:r>
                      <a:r>
                        <a:rPr lang="en-US" sz="1400" dirty="0">
                          <a:solidFill>
                            <a:schemeClr val="tx1"/>
                          </a:solidFill>
                          <a:effectLst/>
                        </a:rPr>
                        <a:t>).</a:t>
                      </a:r>
                    </a:p>
                  </a:txBody>
                  <a:tcPr marL="26967" marR="26967" marT="26967" marB="26967" anchor="ctr">
                    <a:lnL>
                      <a:noFill/>
                    </a:lnL>
                    <a:lnR>
                      <a:noFill/>
                    </a:lnR>
                    <a:lnT>
                      <a:noFill/>
                    </a:lnT>
                    <a:lnB>
                      <a:noFill/>
                    </a:lnB>
                  </a:tcPr>
                </a:tc>
                <a:extLst>
                  <a:ext uri="{0D108BD9-81ED-4DB2-BD59-A6C34878D82A}">
                    <a16:rowId xmlns:a16="http://schemas.microsoft.com/office/drawing/2014/main" val="10012"/>
                  </a:ext>
                </a:extLst>
              </a:tr>
            </a:tbl>
          </a:graphicData>
        </a:graphic>
      </p:graphicFrame>
      <p:sp>
        <p:nvSpPr>
          <p:cNvPr id="5" name="TextBox 4"/>
          <p:cNvSpPr txBox="1"/>
          <p:nvPr/>
        </p:nvSpPr>
        <p:spPr>
          <a:xfrm>
            <a:off x="2318657" y="3751073"/>
            <a:ext cx="2231572" cy="369332"/>
          </a:xfrm>
          <a:prstGeom prst="rect">
            <a:avLst/>
          </a:prstGeom>
          <a:noFill/>
        </p:spPr>
        <p:txBody>
          <a:bodyPr wrap="square" rtlCol="0">
            <a:spAutoFit/>
          </a:bodyPr>
          <a:lstStyle/>
          <a:p>
            <a:r>
              <a:rPr lang="en-US" dirty="0">
                <a:latin typeface="Calibri" panose="020F0502020204030204" pitchFamily="34" charset="0"/>
              </a:rPr>
              <a:t>Names Given</a:t>
            </a:r>
          </a:p>
        </p:txBody>
      </p:sp>
      <p:sp>
        <p:nvSpPr>
          <p:cNvPr id="6" name="Right Arrow 5"/>
          <p:cNvSpPr/>
          <p:nvPr/>
        </p:nvSpPr>
        <p:spPr>
          <a:xfrm>
            <a:off x="4114800" y="3760574"/>
            <a:ext cx="1763486" cy="25037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146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4252913"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 name="Picture 2" descr="http://rickcicciarelli.com/images/kelly-green-canvas-fabric-texture3.jpg"/>
          <p:cNvPicPr>
            <a:picLocks noChangeAspect="1" noChangeArrowheads="1"/>
          </p:cNvPicPr>
          <p:nvPr/>
        </p:nvPicPr>
        <p:blipFill rotWithShape="1">
          <a:blip r:embed="rId2">
            <a:extLst>
              <a:ext uri="{28A0092B-C50C-407E-A947-70E740481C1C}">
                <a14:useLocalDpi xmlns:a14="http://schemas.microsoft.com/office/drawing/2010/main" val="0"/>
              </a:ext>
            </a:extLst>
          </a:blip>
          <a:srcRect t="855" r="38730"/>
          <a:stretch/>
        </p:blipFill>
        <p:spPr bwMode="auto">
          <a:xfrm>
            <a:off x="0" y="-10887"/>
            <a:ext cx="12192000" cy="68755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l="9683" t="12931" r="40934" b="23035"/>
          <a:stretch/>
        </p:blipFill>
        <p:spPr>
          <a:xfrm>
            <a:off x="1578427" y="188111"/>
            <a:ext cx="8871858" cy="6477526"/>
          </a:xfrm>
          <a:prstGeom prst="rect">
            <a:avLst/>
          </a:prstGeom>
        </p:spPr>
      </p:pic>
    </p:spTree>
    <p:extLst>
      <p:ext uri="{BB962C8B-B14F-4D97-AF65-F5344CB8AC3E}">
        <p14:creationId xmlns:p14="http://schemas.microsoft.com/office/powerpoint/2010/main" val="843463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ickcicciarelli.com/images/kelly-green-canvas-fabric-texture3.jpg"/>
          <p:cNvPicPr>
            <a:picLocks noChangeAspect="1" noChangeArrowheads="1"/>
          </p:cNvPicPr>
          <p:nvPr/>
        </p:nvPicPr>
        <p:blipFill rotWithShape="1">
          <a:blip r:embed="rId2">
            <a:extLst>
              <a:ext uri="{28A0092B-C50C-407E-A947-70E740481C1C}">
                <a14:useLocalDpi xmlns:a14="http://schemas.microsoft.com/office/drawing/2010/main" val="0"/>
              </a:ext>
            </a:extLst>
          </a:blip>
          <a:srcRect t="855" r="38730"/>
          <a:stretch/>
        </p:blipFill>
        <p:spPr bwMode="auto">
          <a:xfrm>
            <a:off x="0" y="-10887"/>
            <a:ext cx="12192000" cy="6875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6488668"/>
            <a:ext cx="3452328" cy="369332"/>
          </a:xfrm>
          <a:prstGeom prst="rect">
            <a:avLst/>
          </a:prstGeom>
          <a:noFill/>
        </p:spPr>
        <p:txBody>
          <a:bodyPr wrap="square" rtlCol="0">
            <a:spAutoFit/>
          </a:bodyPr>
          <a:lstStyle/>
          <a:p>
            <a:r>
              <a:rPr lang="en-US" dirty="0">
                <a:solidFill>
                  <a:schemeClr val="bg1"/>
                </a:solidFill>
              </a:rPr>
              <a:t>Genesis 27:42-46; 28:1-2</a:t>
            </a:r>
          </a:p>
        </p:txBody>
      </p:sp>
      <p:sp>
        <p:nvSpPr>
          <p:cNvPr id="5" name="TextBox 4"/>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rPr>
              <a:t>Search For a Wife</a:t>
            </a:r>
            <a:endParaRPr lang="en-US" sz="6000" dirty="0">
              <a:solidFill>
                <a:schemeClr val="bg1"/>
              </a:solidFill>
              <a:latin typeface="AR JULIAN" panose="02000000000000000000" pitchFamily="2" charset="0"/>
              <a:cs typeface="Aparajita" panose="020B0604020202020204" pitchFamily="34" charset="0"/>
            </a:endParaRPr>
          </a:p>
        </p:txBody>
      </p:sp>
      <p:pic>
        <p:nvPicPr>
          <p:cNvPr id="3074" name="Picture 2" descr="https://www.lds.org/bc/content/shared/content/images/gospel-library/manual/32489/32489_000_013_01_ma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9461" y="1075879"/>
            <a:ext cx="2933700" cy="1714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9402" y="1538170"/>
            <a:ext cx="6096000" cy="1477328"/>
          </a:xfrm>
          <a:prstGeom prst="rect">
            <a:avLst/>
          </a:prstGeom>
        </p:spPr>
        <p:txBody>
          <a:bodyPr>
            <a:spAutoFit/>
          </a:bodyPr>
          <a:lstStyle/>
          <a:p>
            <a:r>
              <a:rPr lang="en-US" b="0" i="0" dirty="0">
                <a:solidFill>
                  <a:schemeClr val="bg1"/>
                </a:solidFill>
                <a:effectLst/>
                <a:latin typeface="Calibri" panose="020F0502020204030204" pitchFamily="34" charset="0"/>
              </a:rPr>
              <a:t>The Canaanites worshipped idols and engaged in other practices that were offensive to God. A daughter of Canaan would not be worthy to join Jacob in entering into a marriage covenant with the Lord. Marrying a daughter of Canaan would mean marrying out of the covenant.</a:t>
            </a:r>
            <a:endParaRPr lang="en-US" dirty="0">
              <a:solidFill>
                <a:schemeClr val="bg1"/>
              </a:solidFill>
            </a:endParaRPr>
          </a:p>
        </p:txBody>
      </p:sp>
      <p:grpSp>
        <p:nvGrpSpPr>
          <p:cNvPr id="26" name="Group 25"/>
          <p:cNvGrpSpPr/>
          <p:nvPr/>
        </p:nvGrpSpPr>
        <p:grpSpPr>
          <a:xfrm>
            <a:off x="4664169" y="2468006"/>
            <a:ext cx="6024593" cy="2568319"/>
            <a:chOff x="5383764" y="3174123"/>
            <a:chExt cx="6024593" cy="2568319"/>
          </a:xfrm>
        </p:grpSpPr>
        <p:sp>
          <p:nvSpPr>
            <p:cNvPr id="7" name="Rectangle 6"/>
            <p:cNvSpPr/>
            <p:nvPr/>
          </p:nvSpPr>
          <p:spPr>
            <a:xfrm>
              <a:off x="10338600" y="3951361"/>
              <a:ext cx="1069757" cy="334444"/>
            </a:xfrm>
            <a:prstGeom prst="rect">
              <a:avLst/>
            </a:prstGeom>
            <a:solidFill>
              <a:srgbClr val="EE6E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Milcah</a:t>
              </a:r>
              <a:endParaRPr lang="en-US" dirty="0"/>
            </a:p>
          </p:txBody>
        </p:sp>
        <p:sp>
          <p:nvSpPr>
            <p:cNvPr id="8" name="Rectangle 7"/>
            <p:cNvSpPr/>
            <p:nvPr/>
          </p:nvSpPr>
          <p:spPr>
            <a:xfrm>
              <a:off x="9029038" y="3955298"/>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Nahor</a:t>
              </a:r>
              <a:endParaRPr lang="en-US" dirty="0"/>
            </a:p>
          </p:txBody>
        </p:sp>
        <p:sp>
          <p:nvSpPr>
            <p:cNvPr id="9" name="Rectangle 8"/>
            <p:cNvSpPr/>
            <p:nvPr/>
          </p:nvSpPr>
          <p:spPr>
            <a:xfrm>
              <a:off x="9697333" y="4647984"/>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Bethuel</a:t>
              </a:r>
              <a:endParaRPr lang="en-US" dirty="0"/>
            </a:p>
          </p:txBody>
        </p:sp>
        <p:sp>
          <p:nvSpPr>
            <p:cNvPr id="10" name="Rectangle 9"/>
            <p:cNvSpPr/>
            <p:nvPr/>
          </p:nvSpPr>
          <p:spPr>
            <a:xfrm>
              <a:off x="8182924" y="4682766"/>
              <a:ext cx="1069757" cy="334444"/>
            </a:xfrm>
            <a:prstGeom prst="rect">
              <a:avLst/>
            </a:prstGeom>
            <a:solidFill>
              <a:srgbClr val="EE6E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Rebekah</a:t>
              </a:r>
            </a:p>
          </p:txBody>
        </p:sp>
        <p:cxnSp>
          <p:nvCxnSpPr>
            <p:cNvPr id="11" name="Straight Arrow Connector 10"/>
            <p:cNvCxnSpPr/>
            <p:nvPr/>
          </p:nvCxnSpPr>
          <p:spPr>
            <a:xfrm flipH="1">
              <a:off x="10232211" y="4340482"/>
              <a:ext cx="2150" cy="305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9318346" y="4813963"/>
              <a:ext cx="313322" cy="12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644027" y="3951361"/>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Abraham</a:t>
              </a:r>
            </a:p>
          </p:txBody>
        </p:sp>
        <p:sp>
          <p:nvSpPr>
            <p:cNvPr id="14" name="Rectangle 13"/>
            <p:cNvSpPr/>
            <p:nvPr/>
          </p:nvSpPr>
          <p:spPr>
            <a:xfrm>
              <a:off x="5383764" y="3951361"/>
              <a:ext cx="1069757" cy="334444"/>
            </a:xfrm>
            <a:prstGeom prst="rect">
              <a:avLst/>
            </a:prstGeom>
            <a:solidFill>
              <a:srgbClr val="EE6E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Sarah</a:t>
              </a:r>
            </a:p>
          </p:txBody>
        </p:sp>
        <p:sp>
          <p:nvSpPr>
            <p:cNvPr id="15" name="Rectangle 14"/>
            <p:cNvSpPr/>
            <p:nvPr/>
          </p:nvSpPr>
          <p:spPr>
            <a:xfrm>
              <a:off x="7820724" y="3174123"/>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Terah</a:t>
              </a:r>
              <a:endParaRPr lang="en-US" dirty="0"/>
            </a:p>
          </p:txBody>
        </p:sp>
        <p:sp>
          <p:nvSpPr>
            <p:cNvPr id="16" name="Rectangle 15"/>
            <p:cNvSpPr/>
            <p:nvPr/>
          </p:nvSpPr>
          <p:spPr>
            <a:xfrm>
              <a:off x="6008751" y="4707584"/>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Isaac</a:t>
              </a:r>
            </a:p>
          </p:txBody>
        </p:sp>
        <p:cxnSp>
          <p:nvCxnSpPr>
            <p:cNvPr id="17" name="Straight Arrow Connector 16"/>
            <p:cNvCxnSpPr/>
            <p:nvPr/>
          </p:nvCxnSpPr>
          <p:spPr>
            <a:xfrm flipH="1">
              <a:off x="6565402" y="4305765"/>
              <a:ext cx="2150" cy="305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538135" y="3617777"/>
              <a:ext cx="272223" cy="2286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777426" y="3584045"/>
              <a:ext cx="298113" cy="257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182924" y="5193374"/>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Laban</a:t>
              </a:r>
            </a:p>
          </p:txBody>
        </p:sp>
        <p:cxnSp>
          <p:nvCxnSpPr>
            <p:cNvPr id="21" name="Straight Arrow Connector 20"/>
            <p:cNvCxnSpPr/>
            <p:nvPr/>
          </p:nvCxnSpPr>
          <p:spPr>
            <a:xfrm flipH="1">
              <a:off x="9324712" y="5010574"/>
              <a:ext cx="372621" cy="3730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008750" y="5407998"/>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Jacob</a:t>
              </a:r>
            </a:p>
          </p:txBody>
        </p:sp>
        <p:cxnSp>
          <p:nvCxnSpPr>
            <p:cNvPr id="25" name="Straight Arrow Connector 24"/>
            <p:cNvCxnSpPr/>
            <p:nvPr/>
          </p:nvCxnSpPr>
          <p:spPr>
            <a:xfrm flipH="1">
              <a:off x="6565402" y="5077914"/>
              <a:ext cx="2150" cy="305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118372" y="4854041"/>
              <a:ext cx="1004019"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1014137" y="3508567"/>
            <a:ext cx="3505068" cy="2501531"/>
            <a:chOff x="228600" y="381000"/>
            <a:chExt cx="3505068" cy="2501531"/>
          </a:xfrm>
        </p:grpSpPr>
        <p:grpSp>
          <p:nvGrpSpPr>
            <p:cNvPr id="30" name="Group 29"/>
            <p:cNvGrpSpPr/>
            <p:nvPr/>
          </p:nvGrpSpPr>
          <p:grpSpPr>
            <a:xfrm>
              <a:off x="228600" y="381000"/>
              <a:ext cx="3505068" cy="2501531"/>
              <a:chOff x="534986" y="381000"/>
              <a:chExt cx="2637111" cy="2501531"/>
            </a:xfrm>
          </p:grpSpPr>
          <p:sp>
            <p:nvSpPr>
              <p:cNvPr id="32" name="Rectangle 31"/>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534986" y="384805"/>
                <a:ext cx="457200" cy="2497726"/>
                <a:chOff x="533400" y="381000"/>
                <a:chExt cx="457200" cy="2497726"/>
              </a:xfrm>
            </p:grpSpPr>
            <p:sp>
              <p:nvSpPr>
                <p:cNvPr id="39" name="Oval 38"/>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2714897" y="381000"/>
                <a:ext cx="457200" cy="2497726"/>
                <a:chOff x="2714897" y="457200"/>
                <a:chExt cx="457200" cy="2497726"/>
              </a:xfrm>
            </p:grpSpPr>
            <p:sp>
              <p:nvSpPr>
                <p:cNvPr id="35" name="Oval 34"/>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 name="Rectangle 30"/>
            <p:cNvSpPr/>
            <p:nvPr/>
          </p:nvSpPr>
          <p:spPr>
            <a:xfrm>
              <a:off x="849554" y="1043146"/>
              <a:ext cx="2371313" cy="1323439"/>
            </a:xfrm>
            <a:prstGeom prst="rect">
              <a:avLst/>
            </a:prstGeom>
          </p:spPr>
          <p:txBody>
            <a:bodyPr wrap="square">
              <a:spAutoFit/>
            </a:bodyPr>
            <a:lstStyle/>
            <a:p>
              <a:pPr algn="ctr"/>
              <a:r>
                <a:rPr lang="en-US" sz="1600" b="1" dirty="0"/>
                <a:t>If we marry in the covenant and remain faithful, then we will receive the blessings of Abraham</a:t>
              </a:r>
              <a:endParaRPr lang="en-US" sz="1600" i="1" dirty="0"/>
            </a:p>
          </p:txBody>
        </p:sp>
      </p:grpSp>
      <p:sp>
        <p:nvSpPr>
          <p:cNvPr id="6" name="TextBox 5">
            <a:extLst>
              <a:ext uri="{FF2B5EF4-FFF2-40B4-BE49-F238E27FC236}">
                <a16:creationId xmlns:a16="http://schemas.microsoft.com/office/drawing/2014/main" id="{C68C3787-A87B-286A-6765-403F157757B4}"/>
              </a:ext>
            </a:extLst>
          </p:cNvPr>
          <p:cNvSpPr txBox="1"/>
          <p:nvPr/>
        </p:nvSpPr>
        <p:spPr>
          <a:xfrm>
            <a:off x="5538311" y="5245079"/>
            <a:ext cx="6120880" cy="1477328"/>
          </a:xfrm>
          <a:prstGeom prst="rect">
            <a:avLst/>
          </a:prstGeom>
          <a:noFill/>
        </p:spPr>
        <p:txBody>
          <a:bodyPr wrap="square">
            <a:spAutoFit/>
          </a:bodyPr>
          <a:lstStyle/>
          <a:p>
            <a:r>
              <a:rPr lang="en-US" b="0" i="0" dirty="0">
                <a:solidFill>
                  <a:schemeClr val="bg1"/>
                </a:solidFill>
                <a:effectLst/>
              </a:rPr>
              <a:t>To protect Jacob and ensure he had the opportunity to marry in the covenant, Jacob’s parents instructed him to leave home and journey several hundred miles to his mother’s homeland.</a:t>
            </a:r>
          </a:p>
          <a:p>
            <a:r>
              <a:rPr lang="en-US" b="0" i="0" dirty="0">
                <a:solidFill>
                  <a:schemeClr val="bg1"/>
                </a:solidFill>
                <a:effectLst/>
              </a:rPr>
              <a:t>This journey would take Jacob far away from Canaan, the land the birthright promised him.</a:t>
            </a:r>
            <a:endParaRPr lang="en-US" dirty="0">
              <a:solidFill>
                <a:schemeClr val="bg1"/>
              </a:solidFill>
            </a:endParaRPr>
          </a:p>
        </p:txBody>
      </p:sp>
    </p:spTree>
    <p:extLst>
      <p:ext uri="{BB962C8B-B14F-4D97-AF65-F5344CB8AC3E}">
        <p14:creationId xmlns:p14="http://schemas.microsoft.com/office/powerpoint/2010/main" val="243093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out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Picture 2" descr="http://rickcicciarelli.com/images/kelly-green-canvas-fabric-texture3.jpg"/>
          <p:cNvPicPr>
            <a:picLocks noChangeAspect="1" noChangeArrowheads="1"/>
          </p:cNvPicPr>
          <p:nvPr/>
        </p:nvPicPr>
        <p:blipFill rotWithShape="1">
          <a:blip r:embed="rId2">
            <a:extLst>
              <a:ext uri="{28A0092B-C50C-407E-A947-70E740481C1C}">
                <a14:useLocalDpi xmlns:a14="http://schemas.microsoft.com/office/drawing/2010/main" val="0"/>
              </a:ext>
            </a:extLst>
          </a:blip>
          <a:srcRect t="855" r="38730"/>
          <a:stretch/>
        </p:blipFill>
        <p:spPr bwMode="auto">
          <a:xfrm>
            <a:off x="0" y="-10887"/>
            <a:ext cx="12192000" cy="6875523"/>
          </a:xfrm>
          <a:prstGeom prst="rect">
            <a:avLst/>
          </a:prstGeom>
          <a:noFill/>
          <a:extLst>
            <a:ext uri="{909E8E84-426E-40DD-AFC4-6F175D3DCCD1}">
              <a14:hiddenFill xmlns:a14="http://schemas.microsoft.com/office/drawing/2010/main">
                <a:solidFill>
                  <a:srgbClr val="FFFFFF"/>
                </a:solidFill>
              </a14:hiddenFill>
            </a:ext>
          </a:extLst>
        </p:spPr>
      </p:pic>
      <p:cxnSp>
        <p:nvCxnSpPr>
          <p:cNvPr id="161" name="Straight Arrow Connector 160"/>
          <p:cNvCxnSpPr>
            <a:endCxn id="10" idx="3"/>
          </p:cNvCxnSpPr>
          <p:nvPr/>
        </p:nvCxnSpPr>
        <p:spPr>
          <a:xfrm flipV="1">
            <a:off x="2847838" y="2534594"/>
            <a:ext cx="6985592" cy="135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83293" y="3648"/>
            <a:ext cx="12192000" cy="584775"/>
          </a:xfrm>
          <a:prstGeom prst="rect">
            <a:avLst/>
          </a:prstGeom>
        </p:spPr>
        <p:txBody>
          <a:bodyPr wrap="square">
            <a:spAutoFit/>
          </a:bodyPr>
          <a:lstStyle/>
          <a:p>
            <a:r>
              <a:rPr lang="en-US" sz="3200" dirty="0">
                <a:solidFill>
                  <a:schemeClr val="bg1"/>
                </a:solidFill>
                <a:latin typeface="Agency FB" panose="020B0503020202020204" pitchFamily="34" charset="0"/>
              </a:rPr>
              <a:t>Esau’s Descendants</a:t>
            </a:r>
          </a:p>
        </p:txBody>
      </p:sp>
      <p:sp>
        <p:nvSpPr>
          <p:cNvPr id="6" name="Rectangle 5"/>
          <p:cNvSpPr/>
          <p:nvPr/>
        </p:nvSpPr>
        <p:spPr>
          <a:xfrm>
            <a:off x="3848389" y="5404000"/>
            <a:ext cx="4286655" cy="1323439"/>
          </a:xfrm>
          <a:prstGeom prst="rect">
            <a:avLst/>
          </a:prstGeom>
        </p:spPr>
        <p:txBody>
          <a:bodyPr wrap="square">
            <a:spAutoFit/>
          </a:bodyPr>
          <a:lstStyle/>
          <a:p>
            <a:pPr algn="ctr" fontAlgn="base"/>
            <a:r>
              <a:rPr lang="en-US" sz="3200" dirty="0" err="1">
                <a:solidFill>
                  <a:schemeClr val="bg1"/>
                </a:solidFill>
              </a:rPr>
              <a:t>Edomites</a:t>
            </a:r>
            <a:endParaRPr lang="en-US" sz="3200" dirty="0">
              <a:solidFill>
                <a:schemeClr val="bg1"/>
              </a:solidFill>
            </a:endParaRPr>
          </a:p>
          <a:p>
            <a:pPr algn="ctr" fontAlgn="base"/>
            <a:r>
              <a:rPr lang="en-US" sz="1600" dirty="0">
                <a:solidFill>
                  <a:schemeClr val="bg1"/>
                </a:solidFill>
              </a:rPr>
              <a:t>They dwelt in Mt </a:t>
            </a:r>
            <a:r>
              <a:rPr lang="en-US" sz="1600" dirty="0" err="1">
                <a:solidFill>
                  <a:schemeClr val="bg1"/>
                </a:solidFill>
              </a:rPr>
              <a:t>Seir</a:t>
            </a:r>
            <a:r>
              <a:rPr lang="en-US" sz="1600" dirty="0">
                <a:solidFill>
                  <a:schemeClr val="bg1"/>
                </a:solidFill>
              </a:rPr>
              <a:t> and intermarriages took place between the sons and daughter of Esau and the sons and daughters of </a:t>
            </a:r>
            <a:r>
              <a:rPr lang="en-US" sz="1600" dirty="0" err="1">
                <a:solidFill>
                  <a:schemeClr val="bg1"/>
                </a:solidFill>
              </a:rPr>
              <a:t>Seir</a:t>
            </a:r>
            <a:r>
              <a:rPr lang="en-US" sz="1600" dirty="0">
                <a:solidFill>
                  <a:schemeClr val="bg1"/>
                </a:solidFill>
              </a:rPr>
              <a:t>, the </a:t>
            </a:r>
            <a:r>
              <a:rPr lang="en-US" sz="1600" dirty="0" err="1">
                <a:solidFill>
                  <a:schemeClr val="bg1"/>
                </a:solidFill>
              </a:rPr>
              <a:t>Horite</a:t>
            </a:r>
            <a:endParaRPr lang="en-US" sz="1600" dirty="0">
              <a:solidFill>
                <a:schemeClr val="bg1"/>
              </a:solidFill>
            </a:endParaRPr>
          </a:p>
        </p:txBody>
      </p:sp>
      <p:sp>
        <p:nvSpPr>
          <p:cNvPr id="9" name="Rectangle 8"/>
          <p:cNvSpPr/>
          <p:nvPr/>
        </p:nvSpPr>
        <p:spPr>
          <a:xfrm>
            <a:off x="142927" y="2387797"/>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Esau</a:t>
            </a:r>
          </a:p>
        </p:txBody>
      </p:sp>
      <p:cxnSp>
        <p:nvCxnSpPr>
          <p:cNvPr id="12" name="Straight Arrow Connector 11"/>
          <p:cNvCxnSpPr/>
          <p:nvPr/>
        </p:nvCxnSpPr>
        <p:spPr>
          <a:xfrm flipV="1">
            <a:off x="1300024" y="2547902"/>
            <a:ext cx="560067" cy="5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994593" y="2815723"/>
            <a:ext cx="2150" cy="305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436771" y="2377178"/>
            <a:ext cx="1273213" cy="334444"/>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Bashemath</a:t>
            </a:r>
            <a:endParaRPr lang="en-US" dirty="0"/>
          </a:p>
        </p:txBody>
      </p:sp>
      <p:sp>
        <p:nvSpPr>
          <p:cNvPr id="17" name="Rectangle 16"/>
          <p:cNvSpPr/>
          <p:nvPr/>
        </p:nvSpPr>
        <p:spPr>
          <a:xfrm>
            <a:off x="3538497" y="1211272"/>
            <a:ext cx="1069757" cy="469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Ishmael or Elon ?</a:t>
            </a:r>
          </a:p>
        </p:txBody>
      </p:sp>
      <p:sp>
        <p:nvSpPr>
          <p:cNvPr id="18" name="Rectangle 17"/>
          <p:cNvSpPr/>
          <p:nvPr/>
        </p:nvSpPr>
        <p:spPr>
          <a:xfrm>
            <a:off x="3461865" y="3208639"/>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Reuel</a:t>
            </a:r>
            <a:endParaRPr lang="en-US" dirty="0"/>
          </a:p>
        </p:txBody>
      </p:sp>
      <p:cxnSp>
        <p:nvCxnSpPr>
          <p:cNvPr id="30" name="Straight Arrow Connector 29"/>
          <p:cNvCxnSpPr/>
          <p:nvPr/>
        </p:nvCxnSpPr>
        <p:spPr>
          <a:xfrm>
            <a:off x="4026865" y="1786563"/>
            <a:ext cx="5577" cy="5513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6874397" y="1000916"/>
            <a:ext cx="1392028" cy="3386697"/>
            <a:chOff x="5360317" y="1000979"/>
            <a:chExt cx="1392028" cy="3386697"/>
          </a:xfrm>
        </p:grpSpPr>
        <p:sp>
          <p:nvSpPr>
            <p:cNvPr id="11" name="Rectangle 10"/>
            <p:cNvSpPr/>
            <p:nvPr/>
          </p:nvSpPr>
          <p:spPr>
            <a:xfrm>
              <a:off x="5360317" y="2388352"/>
              <a:ext cx="1392028" cy="334444"/>
            </a:xfrm>
            <a:prstGeom prst="rect">
              <a:avLst/>
            </a:prstGeom>
            <a:solidFill>
              <a:srgbClr val="EE6E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Aholibamah</a:t>
              </a:r>
              <a:endParaRPr lang="en-US" dirty="0"/>
            </a:p>
          </p:txBody>
        </p:sp>
        <p:sp>
          <p:nvSpPr>
            <p:cNvPr id="15" name="Rectangle 14"/>
            <p:cNvSpPr/>
            <p:nvPr/>
          </p:nvSpPr>
          <p:spPr>
            <a:xfrm>
              <a:off x="5428962" y="1000979"/>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Zibeon</a:t>
              </a:r>
              <a:endParaRPr lang="en-US" dirty="0"/>
            </a:p>
          </p:txBody>
        </p:sp>
        <p:sp>
          <p:nvSpPr>
            <p:cNvPr id="19" name="Rectangle 18"/>
            <p:cNvSpPr/>
            <p:nvPr/>
          </p:nvSpPr>
          <p:spPr>
            <a:xfrm>
              <a:off x="5538168" y="3123411"/>
              <a:ext cx="1069757" cy="33444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Jeush</a:t>
              </a:r>
              <a:endParaRPr lang="en-US" dirty="0"/>
            </a:p>
          </p:txBody>
        </p:sp>
        <p:sp>
          <p:nvSpPr>
            <p:cNvPr id="22" name="Rectangle 21"/>
            <p:cNvSpPr/>
            <p:nvPr/>
          </p:nvSpPr>
          <p:spPr>
            <a:xfrm>
              <a:off x="5476433" y="1664484"/>
              <a:ext cx="1069757" cy="334444"/>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Anah</a:t>
              </a:r>
              <a:endParaRPr lang="en-US" dirty="0"/>
            </a:p>
          </p:txBody>
        </p:sp>
        <p:sp>
          <p:nvSpPr>
            <p:cNvPr id="24" name="Rectangle 23"/>
            <p:cNvSpPr/>
            <p:nvPr/>
          </p:nvSpPr>
          <p:spPr>
            <a:xfrm>
              <a:off x="5538168" y="3597421"/>
              <a:ext cx="1069757" cy="33444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Jaalam</a:t>
              </a:r>
              <a:endParaRPr lang="en-US" dirty="0"/>
            </a:p>
          </p:txBody>
        </p:sp>
        <p:sp>
          <p:nvSpPr>
            <p:cNvPr id="25" name="Rectangle 24"/>
            <p:cNvSpPr/>
            <p:nvPr/>
          </p:nvSpPr>
          <p:spPr>
            <a:xfrm>
              <a:off x="5545935" y="4053232"/>
              <a:ext cx="1069757" cy="33444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Korah</a:t>
              </a:r>
              <a:endParaRPr lang="en-US" dirty="0"/>
            </a:p>
          </p:txBody>
        </p:sp>
        <p:cxnSp>
          <p:nvCxnSpPr>
            <p:cNvPr id="31" name="Straight Arrow Connector 30"/>
            <p:cNvCxnSpPr/>
            <p:nvPr/>
          </p:nvCxnSpPr>
          <p:spPr>
            <a:xfrm flipH="1">
              <a:off x="5963841" y="1374976"/>
              <a:ext cx="2150" cy="305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5978137" y="2027794"/>
              <a:ext cx="2150" cy="305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5990039" y="2737877"/>
              <a:ext cx="2150" cy="305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8718602" y="1526336"/>
            <a:ext cx="1184616" cy="4343455"/>
            <a:chOff x="7292131" y="1521412"/>
            <a:chExt cx="1184616" cy="4343455"/>
          </a:xfrm>
        </p:grpSpPr>
        <p:sp>
          <p:nvSpPr>
            <p:cNvPr id="10" name="Rectangle 9"/>
            <p:cNvSpPr/>
            <p:nvPr/>
          </p:nvSpPr>
          <p:spPr>
            <a:xfrm>
              <a:off x="7337202" y="2362448"/>
              <a:ext cx="1069757" cy="334444"/>
            </a:xfrm>
            <a:prstGeom prst="rect">
              <a:avLst/>
            </a:prstGeom>
            <a:solidFill>
              <a:srgbClr val="EE6E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Adah</a:t>
              </a:r>
            </a:p>
          </p:txBody>
        </p:sp>
        <p:sp>
          <p:nvSpPr>
            <p:cNvPr id="21" name="Rectangle 20"/>
            <p:cNvSpPr/>
            <p:nvPr/>
          </p:nvSpPr>
          <p:spPr>
            <a:xfrm>
              <a:off x="7292131" y="1521412"/>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Elon</a:t>
              </a:r>
            </a:p>
          </p:txBody>
        </p:sp>
        <p:sp>
          <p:nvSpPr>
            <p:cNvPr id="23" name="Rectangle 22"/>
            <p:cNvSpPr/>
            <p:nvPr/>
          </p:nvSpPr>
          <p:spPr>
            <a:xfrm>
              <a:off x="7324324" y="3044807"/>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Eliphaz</a:t>
              </a:r>
              <a:endParaRPr lang="en-US" dirty="0"/>
            </a:p>
          </p:txBody>
        </p:sp>
        <p:cxnSp>
          <p:nvCxnSpPr>
            <p:cNvPr id="28" name="Straight Arrow Connector 27"/>
            <p:cNvCxnSpPr/>
            <p:nvPr/>
          </p:nvCxnSpPr>
          <p:spPr>
            <a:xfrm flipH="1">
              <a:off x="7820985" y="1890018"/>
              <a:ext cx="2150" cy="305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7857475" y="2699241"/>
              <a:ext cx="2150" cy="305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7399207" y="3755032"/>
              <a:ext cx="1069757" cy="33444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Teman</a:t>
              </a:r>
              <a:endParaRPr lang="en-US" dirty="0"/>
            </a:p>
          </p:txBody>
        </p:sp>
        <p:cxnSp>
          <p:nvCxnSpPr>
            <p:cNvPr id="36" name="Straight Arrow Connector 35"/>
            <p:cNvCxnSpPr/>
            <p:nvPr/>
          </p:nvCxnSpPr>
          <p:spPr>
            <a:xfrm flipH="1">
              <a:off x="7872081" y="3446251"/>
              <a:ext cx="2150" cy="305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7399206" y="4197310"/>
              <a:ext cx="1069757" cy="33444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Omar</a:t>
              </a:r>
            </a:p>
          </p:txBody>
        </p:sp>
        <p:sp>
          <p:nvSpPr>
            <p:cNvPr id="38" name="Rectangle 37"/>
            <p:cNvSpPr/>
            <p:nvPr/>
          </p:nvSpPr>
          <p:spPr>
            <a:xfrm>
              <a:off x="7399206" y="4625452"/>
              <a:ext cx="1069757" cy="33444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Zepho</a:t>
              </a:r>
              <a:endParaRPr lang="en-US" dirty="0"/>
            </a:p>
          </p:txBody>
        </p:sp>
        <p:sp>
          <p:nvSpPr>
            <p:cNvPr id="39" name="Rectangle 38"/>
            <p:cNvSpPr/>
            <p:nvPr/>
          </p:nvSpPr>
          <p:spPr>
            <a:xfrm>
              <a:off x="7399205" y="5066047"/>
              <a:ext cx="1069757" cy="33444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Gatam</a:t>
              </a:r>
              <a:endParaRPr lang="en-US" dirty="0"/>
            </a:p>
          </p:txBody>
        </p:sp>
        <p:sp>
          <p:nvSpPr>
            <p:cNvPr id="40" name="Rectangle 39"/>
            <p:cNvSpPr/>
            <p:nvPr/>
          </p:nvSpPr>
          <p:spPr>
            <a:xfrm>
              <a:off x="7406990" y="5530423"/>
              <a:ext cx="1069757" cy="33444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Kenaz</a:t>
              </a:r>
              <a:endParaRPr lang="en-US" dirty="0"/>
            </a:p>
          </p:txBody>
        </p:sp>
      </p:grpSp>
      <p:cxnSp>
        <p:nvCxnSpPr>
          <p:cNvPr id="43" name="Straight Arrow Connector 42"/>
          <p:cNvCxnSpPr/>
          <p:nvPr/>
        </p:nvCxnSpPr>
        <p:spPr>
          <a:xfrm flipV="1">
            <a:off x="9932138" y="3190961"/>
            <a:ext cx="200973" cy="6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3992443" y="3653660"/>
            <a:ext cx="2150" cy="305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524167" y="4026146"/>
            <a:ext cx="1069757" cy="33444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Nahath</a:t>
            </a:r>
            <a:endParaRPr lang="en-US" dirty="0"/>
          </a:p>
        </p:txBody>
      </p:sp>
      <p:sp>
        <p:nvSpPr>
          <p:cNvPr id="49" name="Rectangle 48"/>
          <p:cNvSpPr/>
          <p:nvPr/>
        </p:nvSpPr>
        <p:spPr>
          <a:xfrm>
            <a:off x="3538497" y="4497099"/>
            <a:ext cx="1069757" cy="33444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Zerah</a:t>
            </a:r>
            <a:endParaRPr lang="en-US" dirty="0"/>
          </a:p>
        </p:txBody>
      </p:sp>
      <p:sp>
        <p:nvSpPr>
          <p:cNvPr id="51" name="Rectangle 50"/>
          <p:cNvSpPr/>
          <p:nvPr/>
        </p:nvSpPr>
        <p:spPr>
          <a:xfrm>
            <a:off x="3505523" y="4968052"/>
            <a:ext cx="1171488" cy="33444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Shammah</a:t>
            </a:r>
            <a:endParaRPr lang="en-US" dirty="0"/>
          </a:p>
        </p:txBody>
      </p:sp>
      <p:sp>
        <p:nvSpPr>
          <p:cNvPr id="52" name="Rectangle 51"/>
          <p:cNvSpPr/>
          <p:nvPr/>
        </p:nvSpPr>
        <p:spPr>
          <a:xfrm>
            <a:off x="3538495" y="5439005"/>
            <a:ext cx="1069757" cy="33444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Mizzah</a:t>
            </a:r>
            <a:endParaRPr lang="en-US" dirty="0"/>
          </a:p>
        </p:txBody>
      </p:sp>
      <p:sp>
        <p:nvSpPr>
          <p:cNvPr id="53" name="Rectangle 52"/>
          <p:cNvSpPr/>
          <p:nvPr/>
        </p:nvSpPr>
        <p:spPr>
          <a:xfrm>
            <a:off x="5504634" y="4815818"/>
            <a:ext cx="1069757" cy="33444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Dukes</a:t>
            </a:r>
          </a:p>
        </p:txBody>
      </p:sp>
      <p:sp>
        <p:nvSpPr>
          <p:cNvPr id="54" name="Rectangle 53"/>
          <p:cNvSpPr/>
          <p:nvPr/>
        </p:nvSpPr>
        <p:spPr>
          <a:xfrm>
            <a:off x="2850950" y="714182"/>
            <a:ext cx="2167658" cy="584775"/>
          </a:xfrm>
          <a:prstGeom prst="rect">
            <a:avLst/>
          </a:prstGeom>
        </p:spPr>
        <p:txBody>
          <a:bodyPr wrap="square">
            <a:spAutoFit/>
          </a:bodyPr>
          <a:lstStyle/>
          <a:p>
            <a:pPr fontAlgn="base"/>
            <a:r>
              <a:rPr lang="en-US" sz="3200" dirty="0">
                <a:solidFill>
                  <a:schemeClr val="bg1"/>
                </a:solidFill>
              </a:rPr>
              <a:t>Hittites</a:t>
            </a:r>
          </a:p>
        </p:txBody>
      </p:sp>
      <p:grpSp>
        <p:nvGrpSpPr>
          <p:cNvPr id="4" name="Group 3"/>
          <p:cNvGrpSpPr/>
          <p:nvPr/>
        </p:nvGrpSpPr>
        <p:grpSpPr>
          <a:xfrm>
            <a:off x="10244698" y="1361726"/>
            <a:ext cx="2577881" cy="3213717"/>
            <a:chOff x="8708534" y="1335423"/>
            <a:chExt cx="2577881" cy="3213717"/>
          </a:xfrm>
        </p:grpSpPr>
        <p:sp>
          <p:nvSpPr>
            <p:cNvPr id="41" name="Rectangle 40"/>
            <p:cNvSpPr/>
            <p:nvPr/>
          </p:nvSpPr>
          <p:spPr>
            <a:xfrm>
              <a:off x="8708534" y="3019593"/>
              <a:ext cx="1069757" cy="334444"/>
            </a:xfrm>
            <a:prstGeom prst="rect">
              <a:avLst/>
            </a:prstGeom>
            <a:solidFill>
              <a:srgbClr val="EE6E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Timna</a:t>
              </a:r>
              <a:endParaRPr lang="en-US" dirty="0"/>
            </a:p>
          </p:txBody>
        </p:sp>
        <p:sp>
          <p:nvSpPr>
            <p:cNvPr id="42" name="Rectangle 41"/>
            <p:cNvSpPr/>
            <p:nvPr/>
          </p:nvSpPr>
          <p:spPr>
            <a:xfrm>
              <a:off x="9006221" y="3639300"/>
              <a:ext cx="1069757" cy="33444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Amalek</a:t>
              </a:r>
            </a:p>
          </p:txBody>
        </p:sp>
        <p:cxnSp>
          <p:nvCxnSpPr>
            <p:cNvPr id="45" name="Straight Arrow Connector 44"/>
            <p:cNvCxnSpPr/>
            <p:nvPr/>
          </p:nvCxnSpPr>
          <p:spPr>
            <a:xfrm>
              <a:off x="9512303" y="3354037"/>
              <a:ext cx="7905" cy="2320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8722013" y="2333518"/>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Seir</a:t>
              </a:r>
              <a:endParaRPr lang="en-US" dirty="0"/>
            </a:p>
          </p:txBody>
        </p:sp>
        <p:cxnSp>
          <p:nvCxnSpPr>
            <p:cNvPr id="63" name="Straight Arrow Connector 62"/>
            <p:cNvCxnSpPr/>
            <p:nvPr/>
          </p:nvCxnSpPr>
          <p:spPr>
            <a:xfrm flipH="1">
              <a:off x="9262008" y="2657732"/>
              <a:ext cx="2150" cy="305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9118757" y="1335423"/>
              <a:ext cx="2167658" cy="584775"/>
            </a:xfrm>
            <a:prstGeom prst="rect">
              <a:avLst/>
            </a:prstGeom>
          </p:spPr>
          <p:txBody>
            <a:bodyPr wrap="square">
              <a:spAutoFit/>
            </a:bodyPr>
            <a:lstStyle/>
            <a:p>
              <a:pPr fontAlgn="base"/>
              <a:r>
                <a:rPr lang="en-US" sz="3200" dirty="0" err="1">
                  <a:solidFill>
                    <a:schemeClr val="bg1"/>
                  </a:solidFill>
                </a:rPr>
                <a:t>Horite</a:t>
              </a:r>
              <a:endParaRPr lang="en-US" sz="3200" dirty="0">
                <a:solidFill>
                  <a:schemeClr val="bg1"/>
                </a:solidFill>
              </a:endParaRPr>
            </a:p>
          </p:txBody>
        </p:sp>
        <p:sp>
          <p:nvSpPr>
            <p:cNvPr id="65" name="Rectangle 64"/>
            <p:cNvSpPr/>
            <p:nvPr/>
          </p:nvSpPr>
          <p:spPr>
            <a:xfrm>
              <a:off x="9045124" y="4214696"/>
              <a:ext cx="1069757" cy="33444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Ramesis</a:t>
              </a:r>
              <a:r>
                <a:rPr lang="en-US" dirty="0"/>
                <a:t> I</a:t>
              </a:r>
            </a:p>
          </p:txBody>
        </p:sp>
        <p:cxnSp>
          <p:nvCxnSpPr>
            <p:cNvPr id="66" name="Straight Arrow Connector 65"/>
            <p:cNvCxnSpPr/>
            <p:nvPr/>
          </p:nvCxnSpPr>
          <p:spPr>
            <a:xfrm>
              <a:off x="9541099" y="3963479"/>
              <a:ext cx="7905" cy="2320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9242165" y="1890018"/>
              <a:ext cx="270138" cy="3676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0" name="Rectangle 159"/>
          <p:cNvSpPr/>
          <p:nvPr/>
        </p:nvSpPr>
        <p:spPr>
          <a:xfrm>
            <a:off x="1888182" y="2374455"/>
            <a:ext cx="1273213" cy="334444"/>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Judith</a:t>
            </a:r>
          </a:p>
        </p:txBody>
      </p:sp>
      <p:sp>
        <p:nvSpPr>
          <p:cNvPr id="164" name="Rectangle 163"/>
          <p:cNvSpPr/>
          <p:nvPr/>
        </p:nvSpPr>
        <p:spPr>
          <a:xfrm>
            <a:off x="2001824" y="1207754"/>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Beeril</a:t>
            </a:r>
            <a:endParaRPr lang="en-US" dirty="0"/>
          </a:p>
        </p:txBody>
      </p:sp>
      <p:cxnSp>
        <p:nvCxnSpPr>
          <p:cNvPr id="165" name="Straight Arrow Connector 164"/>
          <p:cNvCxnSpPr/>
          <p:nvPr/>
        </p:nvCxnSpPr>
        <p:spPr>
          <a:xfrm>
            <a:off x="2463644" y="1668452"/>
            <a:ext cx="5577" cy="5513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6" name="Rectangle 165"/>
          <p:cNvSpPr/>
          <p:nvPr/>
        </p:nvSpPr>
        <p:spPr>
          <a:xfrm>
            <a:off x="9242166" y="7652"/>
            <a:ext cx="2929694" cy="584775"/>
          </a:xfrm>
          <a:prstGeom prst="rect">
            <a:avLst/>
          </a:prstGeom>
        </p:spPr>
        <p:txBody>
          <a:bodyPr wrap="square">
            <a:spAutoFit/>
          </a:bodyPr>
          <a:lstStyle/>
          <a:p>
            <a:pPr algn="ctr" fontAlgn="base"/>
            <a:r>
              <a:rPr lang="en-US" sz="3200" dirty="0">
                <a:solidFill>
                  <a:schemeClr val="bg1"/>
                </a:solidFill>
              </a:rPr>
              <a:t>Review</a:t>
            </a:r>
          </a:p>
        </p:txBody>
      </p:sp>
      <p:sp>
        <p:nvSpPr>
          <p:cNvPr id="171" name="Rectangle 170"/>
          <p:cNvSpPr/>
          <p:nvPr/>
        </p:nvSpPr>
        <p:spPr>
          <a:xfrm>
            <a:off x="6928970" y="370882"/>
            <a:ext cx="2167658" cy="584775"/>
          </a:xfrm>
          <a:prstGeom prst="rect">
            <a:avLst/>
          </a:prstGeom>
        </p:spPr>
        <p:txBody>
          <a:bodyPr wrap="square">
            <a:spAutoFit/>
          </a:bodyPr>
          <a:lstStyle/>
          <a:p>
            <a:pPr fontAlgn="base"/>
            <a:r>
              <a:rPr lang="en-US" sz="3200" dirty="0" err="1">
                <a:solidFill>
                  <a:schemeClr val="bg1"/>
                </a:solidFill>
              </a:rPr>
              <a:t>Hivite</a:t>
            </a:r>
            <a:endParaRPr lang="en-US" sz="3200" dirty="0">
              <a:solidFill>
                <a:schemeClr val="bg1"/>
              </a:solidFill>
            </a:endParaRPr>
          </a:p>
        </p:txBody>
      </p:sp>
      <p:grpSp>
        <p:nvGrpSpPr>
          <p:cNvPr id="5" name="Group 4"/>
          <p:cNvGrpSpPr/>
          <p:nvPr/>
        </p:nvGrpSpPr>
        <p:grpSpPr>
          <a:xfrm>
            <a:off x="5134821" y="1475304"/>
            <a:ext cx="1273213" cy="1222175"/>
            <a:chOff x="7080480" y="1518921"/>
            <a:chExt cx="1273213" cy="1222175"/>
          </a:xfrm>
        </p:grpSpPr>
        <p:sp>
          <p:nvSpPr>
            <p:cNvPr id="162" name="Rectangle 161"/>
            <p:cNvSpPr/>
            <p:nvPr/>
          </p:nvSpPr>
          <p:spPr>
            <a:xfrm>
              <a:off x="7080480" y="2406652"/>
              <a:ext cx="1273213" cy="334444"/>
            </a:xfrm>
            <a:prstGeom prst="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Mahalath</a:t>
              </a:r>
              <a:endParaRPr lang="en-US" dirty="0"/>
            </a:p>
          </p:txBody>
        </p:sp>
        <p:sp>
          <p:nvSpPr>
            <p:cNvPr id="163" name="Rectangle 162"/>
            <p:cNvSpPr/>
            <p:nvPr/>
          </p:nvSpPr>
          <p:spPr>
            <a:xfrm>
              <a:off x="7111260" y="1518921"/>
              <a:ext cx="1069757" cy="469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Ishmael</a:t>
              </a:r>
            </a:p>
          </p:txBody>
        </p:sp>
        <p:cxnSp>
          <p:nvCxnSpPr>
            <p:cNvPr id="167" name="Straight Arrow Connector 166"/>
            <p:cNvCxnSpPr/>
            <p:nvPr/>
          </p:nvCxnSpPr>
          <p:spPr>
            <a:xfrm flipH="1">
              <a:off x="7612796" y="2017317"/>
              <a:ext cx="2150" cy="305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69" name="Rectangle 168"/>
          <p:cNvSpPr/>
          <p:nvPr/>
        </p:nvSpPr>
        <p:spPr>
          <a:xfrm>
            <a:off x="5054225" y="2852415"/>
            <a:ext cx="1916742" cy="954107"/>
          </a:xfrm>
          <a:prstGeom prst="rect">
            <a:avLst/>
          </a:prstGeom>
        </p:spPr>
        <p:txBody>
          <a:bodyPr wrap="square">
            <a:spAutoFit/>
          </a:bodyPr>
          <a:lstStyle/>
          <a:p>
            <a:pPr fontAlgn="base"/>
            <a:r>
              <a:rPr lang="en-US" sz="1400" dirty="0">
                <a:solidFill>
                  <a:schemeClr val="bg1"/>
                </a:solidFill>
              </a:rPr>
              <a:t>Speculation that </a:t>
            </a:r>
            <a:r>
              <a:rPr lang="en-US" sz="1400" dirty="0" err="1">
                <a:solidFill>
                  <a:schemeClr val="bg1"/>
                </a:solidFill>
              </a:rPr>
              <a:t>Mahalath</a:t>
            </a:r>
            <a:r>
              <a:rPr lang="en-US" sz="1400" dirty="0">
                <a:solidFill>
                  <a:schemeClr val="bg1"/>
                </a:solidFill>
              </a:rPr>
              <a:t> and </a:t>
            </a:r>
            <a:r>
              <a:rPr lang="en-US" sz="1400" dirty="0" err="1">
                <a:solidFill>
                  <a:schemeClr val="bg1"/>
                </a:solidFill>
              </a:rPr>
              <a:t>Bashemeth</a:t>
            </a:r>
            <a:r>
              <a:rPr lang="en-US" sz="1400" dirty="0">
                <a:solidFill>
                  <a:schemeClr val="bg1"/>
                </a:solidFill>
              </a:rPr>
              <a:t> are the same person</a:t>
            </a:r>
            <a:endParaRPr lang="en-US" sz="1600" b="1" dirty="0">
              <a:solidFill>
                <a:srgbClr val="FFFF00"/>
              </a:solidFill>
            </a:endParaRPr>
          </a:p>
        </p:txBody>
      </p:sp>
      <p:sp>
        <p:nvSpPr>
          <p:cNvPr id="170" name="Rectangle 169"/>
          <p:cNvSpPr/>
          <p:nvPr/>
        </p:nvSpPr>
        <p:spPr>
          <a:xfrm>
            <a:off x="160916" y="1252331"/>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Isaac</a:t>
            </a:r>
          </a:p>
        </p:txBody>
      </p:sp>
      <p:cxnSp>
        <p:nvCxnSpPr>
          <p:cNvPr id="173" name="Straight Arrow Connector 172"/>
          <p:cNvCxnSpPr/>
          <p:nvPr/>
        </p:nvCxnSpPr>
        <p:spPr>
          <a:xfrm>
            <a:off x="661194" y="1704422"/>
            <a:ext cx="5577" cy="5513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AF21116-66E1-3FF0-7E69-8F584E059B4D}"/>
              </a:ext>
            </a:extLst>
          </p:cNvPr>
          <p:cNvPicPr>
            <a:picLocks noChangeAspect="1"/>
          </p:cNvPicPr>
          <p:nvPr/>
        </p:nvPicPr>
        <p:blipFill>
          <a:blip r:embed="rId3"/>
          <a:stretch>
            <a:fillRect/>
          </a:stretch>
        </p:blipFill>
        <p:spPr>
          <a:xfrm>
            <a:off x="345082" y="3288855"/>
            <a:ext cx="2695070" cy="3109207"/>
          </a:xfrm>
          <a:prstGeom prst="rect">
            <a:avLst/>
          </a:prstGeom>
        </p:spPr>
      </p:pic>
    </p:spTree>
    <p:extLst>
      <p:ext uri="{BB962C8B-B14F-4D97-AF65-F5344CB8AC3E}">
        <p14:creationId xmlns:p14="http://schemas.microsoft.com/office/powerpoint/2010/main" val="1822626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ickcicciarelli.com/images/kelly-green-canvas-fabric-texture3.jpg"/>
          <p:cNvPicPr>
            <a:picLocks noChangeAspect="1" noChangeArrowheads="1"/>
          </p:cNvPicPr>
          <p:nvPr/>
        </p:nvPicPr>
        <p:blipFill rotWithShape="1">
          <a:blip r:embed="rId2">
            <a:extLst>
              <a:ext uri="{28A0092B-C50C-407E-A947-70E740481C1C}">
                <a14:useLocalDpi xmlns:a14="http://schemas.microsoft.com/office/drawing/2010/main" val="0"/>
              </a:ext>
            </a:extLst>
          </a:blip>
          <a:srcRect t="855" r="38730"/>
          <a:stretch/>
        </p:blipFill>
        <p:spPr bwMode="auto">
          <a:xfrm>
            <a:off x="0" y="-10887"/>
            <a:ext cx="12192000" cy="6875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6488668"/>
            <a:ext cx="2340429" cy="369332"/>
          </a:xfrm>
          <a:prstGeom prst="rect">
            <a:avLst/>
          </a:prstGeom>
          <a:noFill/>
        </p:spPr>
        <p:txBody>
          <a:bodyPr wrap="square" rtlCol="0">
            <a:spAutoFit/>
          </a:bodyPr>
          <a:lstStyle/>
          <a:p>
            <a:r>
              <a:rPr lang="en-US" dirty="0">
                <a:solidFill>
                  <a:schemeClr val="bg1"/>
                </a:solidFill>
              </a:rPr>
              <a:t>Genesis 28:6-9</a:t>
            </a:r>
          </a:p>
        </p:txBody>
      </p:sp>
      <p:sp>
        <p:nvSpPr>
          <p:cNvPr id="5" name="TextBox 4"/>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rPr>
              <a:t>A Rebellious Soul</a:t>
            </a:r>
            <a:endParaRPr lang="en-US" sz="6000" dirty="0">
              <a:solidFill>
                <a:schemeClr val="bg1"/>
              </a:solidFill>
              <a:latin typeface="AR JULIAN" panose="02000000000000000000" pitchFamily="2" charset="0"/>
              <a:cs typeface="Aparajita" panose="020B0604020202020204" pitchFamily="34" charset="0"/>
            </a:endParaRPr>
          </a:p>
        </p:txBody>
      </p:sp>
      <p:sp>
        <p:nvSpPr>
          <p:cNvPr id="3" name="Rectangle 2"/>
          <p:cNvSpPr/>
          <p:nvPr/>
        </p:nvSpPr>
        <p:spPr>
          <a:xfrm>
            <a:off x="414974" y="1015663"/>
            <a:ext cx="6096000" cy="923330"/>
          </a:xfrm>
          <a:prstGeom prst="rect">
            <a:avLst/>
          </a:prstGeom>
        </p:spPr>
        <p:txBody>
          <a:bodyPr>
            <a:spAutoFit/>
          </a:bodyPr>
          <a:lstStyle/>
          <a:p>
            <a:r>
              <a:rPr lang="en-US" b="0" i="0" dirty="0">
                <a:solidFill>
                  <a:schemeClr val="bg1"/>
                </a:solidFill>
                <a:effectLst/>
                <a:latin typeface="Calibri" panose="020F0502020204030204" pitchFamily="34" charset="0"/>
              </a:rPr>
              <a:t>When Esau saw that Jacob had been blessed, he went among the Ishmaelites and married a daughter of Ishmael, Mahalath</a:t>
            </a:r>
            <a:r>
              <a:rPr lang="en-US" dirty="0">
                <a:solidFill>
                  <a:schemeClr val="bg1"/>
                </a:solidFill>
                <a:latin typeface="Calibri" panose="020F0502020204030204" pitchFamily="34" charset="0"/>
              </a:rPr>
              <a:t>.</a:t>
            </a:r>
            <a:r>
              <a:rPr lang="en-US" b="0" i="0" dirty="0">
                <a:solidFill>
                  <a:schemeClr val="bg1"/>
                </a:solidFill>
                <a:effectLst/>
                <a:latin typeface="Calibri" panose="020F0502020204030204" pitchFamily="34" charset="0"/>
              </a:rPr>
              <a:t> He also married a Hittite woman named Judith (Gen 26:34)</a:t>
            </a:r>
            <a:endParaRPr lang="en-US" dirty="0">
              <a:solidFill>
                <a:schemeClr val="bg1"/>
              </a:solidFill>
            </a:endParaRPr>
          </a:p>
        </p:txBody>
      </p:sp>
      <p:sp>
        <p:nvSpPr>
          <p:cNvPr id="2" name="Rectangle 1"/>
          <p:cNvSpPr/>
          <p:nvPr/>
        </p:nvSpPr>
        <p:spPr>
          <a:xfrm>
            <a:off x="664029" y="2272712"/>
            <a:ext cx="6215236" cy="1200329"/>
          </a:xfrm>
          <a:prstGeom prst="rect">
            <a:avLst/>
          </a:prstGeom>
        </p:spPr>
        <p:txBody>
          <a:bodyPr wrap="square">
            <a:spAutoFit/>
          </a:bodyPr>
          <a:lstStyle/>
          <a:p>
            <a:r>
              <a:rPr lang="en-US" b="0" i="0" dirty="0">
                <a:solidFill>
                  <a:schemeClr val="bg1"/>
                </a:solidFill>
                <a:effectLst/>
                <a:latin typeface="Calibri" panose="020F0502020204030204" pitchFamily="34" charset="0"/>
              </a:rPr>
              <a:t>Children who have been loved and taught may still be rebellious. These children deliberately disobey important family rules or gospel principles, they continue rebellious behavior for a long period of time, and they often show no sorrow for their actions. </a:t>
            </a:r>
            <a:endParaRPr lang="en-US" dirty="0">
              <a:solidFill>
                <a:schemeClr val="bg1"/>
              </a:solidFill>
            </a:endParaRPr>
          </a:p>
        </p:txBody>
      </p:sp>
      <p:sp>
        <p:nvSpPr>
          <p:cNvPr id="6" name="Rectangle 5"/>
          <p:cNvSpPr/>
          <p:nvPr/>
        </p:nvSpPr>
        <p:spPr>
          <a:xfrm>
            <a:off x="3766911" y="4176001"/>
            <a:ext cx="6096000" cy="1477328"/>
          </a:xfrm>
          <a:prstGeom prst="rect">
            <a:avLst/>
          </a:prstGeom>
        </p:spPr>
        <p:txBody>
          <a:bodyPr>
            <a:spAutoFit/>
          </a:bodyPr>
          <a:lstStyle/>
          <a:p>
            <a:r>
              <a:rPr lang="en-US" b="0" i="0" dirty="0">
                <a:solidFill>
                  <a:schemeClr val="bg1"/>
                </a:solidFill>
                <a:effectLst/>
                <a:latin typeface="Calibri" panose="020F0502020204030204" pitchFamily="34" charset="0"/>
              </a:rPr>
              <a:t>Because our children are free to make choices, they sometimes make the wrong choice. Although we cannot force anyone into righteousness, we can teach them by precept and example and then pray that they will feel the influence of the Holy Ghost to choose the right. </a:t>
            </a:r>
            <a:endParaRPr lang="en-US" dirty="0">
              <a:solidFill>
                <a:schemeClr val="bg1"/>
              </a:solidFill>
            </a:endParaRPr>
          </a:p>
        </p:txBody>
      </p:sp>
      <p:sp>
        <p:nvSpPr>
          <p:cNvPr id="27" name="TextBox 26"/>
          <p:cNvSpPr txBox="1"/>
          <p:nvPr/>
        </p:nvSpPr>
        <p:spPr>
          <a:xfrm>
            <a:off x="11702144" y="6387687"/>
            <a:ext cx="489856" cy="369332"/>
          </a:xfrm>
          <a:prstGeom prst="rect">
            <a:avLst/>
          </a:prstGeom>
          <a:noFill/>
        </p:spPr>
        <p:txBody>
          <a:bodyPr wrap="square" rtlCol="0">
            <a:spAutoFit/>
          </a:bodyPr>
          <a:lstStyle/>
          <a:p>
            <a:r>
              <a:rPr lang="en-US" dirty="0">
                <a:solidFill>
                  <a:schemeClr val="bg1"/>
                </a:solidFill>
              </a:rPr>
              <a:t>(1)</a:t>
            </a:r>
          </a:p>
        </p:txBody>
      </p:sp>
      <p:pic>
        <p:nvPicPr>
          <p:cNvPr id="5122" name="Picture 2" descr="http://www.davidspell.com/wp-content/uploads/2014/12/rebelliousteenneleidzia-draugauti.jpg"/>
          <p:cNvPicPr>
            <a:picLocks noChangeAspect="1" noChangeArrowheads="1"/>
          </p:cNvPicPr>
          <p:nvPr/>
        </p:nvPicPr>
        <p:blipFill rotWithShape="1">
          <a:blip r:embed="rId3">
            <a:extLst>
              <a:ext uri="{28A0092B-C50C-407E-A947-70E740481C1C}">
                <a14:useLocalDpi xmlns:a14="http://schemas.microsoft.com/office/drawing/2010/main" val="0"/>
              </a:ext>
            </a:extLst>
          </a:blip>
          <a:srcRect l="52947" t="3548" r="4294" b="19417"/>
          <a:stretch/>
        </p:blipFill>
        <p:spPr bwMode="auto">
          <a:xfrm>
            <a:off x="9862911" y="3806760"/>
            <a:ext cx="1790701" cy="25086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2.bp.blogspot.com/--vYqOMPYm-M/UP2y4B0vEvI/AAAAAAAAJLs/guGzSYDd590/s1600/how+to+discipline+rebellious+teen+with+auti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5463" y="3806760"/>
            <a:ext cx="1743075" cy="26289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E25C446-B2B9-ECE4-EB39-44534834D203}"/>
              </a:ext>
            </a:extLst>
          </p:cNvPr>
          <p:cNvPicPr>
            <a:picLocks noChangeAspect="1"/>
          </p:cNvPicPr>
          <p:nvPr/>
        </p:nvPicPr>
        <p:blipFill>
          <a:blip r:embed="rId5"/>
          <a:stretch>
            <a:fillRect/>
          </a:stretch>
        </p:blipFill>
        <p:spPr>
          <a:xfrm>
            <a:off x="7691394" y="1026550"/>
            <a:ext cx="2069181" cy="2549435"/>
          </a:xfrm>
          <a:prstGeom prst="rect">
            <a:avLst/>
          </a:prstGeom>
        </p:spPr>
      </p:pic>
    </p:spTree>
    <p:extLst>
      <p:ext uri="{BB962C8B-B14F-4D97-AF65-F5344CB8AC3E}">
        <p14:creationId xmlns:p14="http://schemas.microsoft.com/office/powerpoint/2010/main" val="382267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ickcicciarelli.com/images/kelly-green-canvas-fabric-texture3.jpg"/>
          <p:cNvPicPr>
            <a:picLocks noChangeAspect="1" noChangeArrowheads="1"/>
          </p:cNvPicPr>
          <p:nvPr/>
        </p:nvPicPr>
        <p:blipFill rotWithShape="1">
          <a:blip r:embed="rId2">
            <a:extLst>
              <a:ext uri="{28A0092B-C50C-407E-A947-70E740481C1C}">
                <a14:useLocalDpi xmlns:a14="http://schemas.microsoft.com/office/drawing/2010/main" val="0"/>
              </a:ext>
            </a:extLst>
          </a:blip>
          <a:srcRect t="855" r="38730"/>
          <a:stretch/>
        </p:blipFill>
        <p:spPr bwMode="auto">
          <a:xfrm>
            <a:off x="0" y="-10887"/>
            <a:ext cx="12192000" cy="6875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6488668"/>
            <a:ext cx="2340429" cy="369332"/>
          </a:xfrm>
          <a:prstGeom prst="rect">
            <a:avLst/>
          </a:prstGeom>
          <a:noFill/>
        </p:spPr>
        <p:txBody>
          <a:bodyPr wrap="square" rtlCol="0">
            <a:spAutoFit/>
          </a:bodyPr>
          <a:lstStyle/>
          <a:p>
            <a:r>
              <a:rPr lang="en-US" dirty="0">
                <a:solidFill>
                  <a:schemeClr val="bg1"/>
                </a:solidFill>
              </a:rPr>
              <a:t>Genesis 28:10-15</a:t>
            </a:r>
          </a:p>
        </p:txBody>
      </p:sp>
      <p:sp>
        <p:nvSpPr>
          <p:cNvPr id="5" name="TextBox 4"/>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cs typeface="Aparajita" panose="020B0604020202020204" pitchFamily="34" charset="0"/>
              </a:rPr>
              <a:t>Jacob’s Dream</a:t>
            </a:r>
          </a:p>
        </p:txBody>
      </p:sp>
      <p:grpSp>
        <p:nvGrpSpPr>
          <p:cNvPr id="12" name="Group 11">
            <a:extLst>
              <a:ext uri="{FF2B5EF4-FFF2-40B4-BE49-F238E27FC236}">
                <a16:creationId xmlns:a16="http://schemas.microsoft.com/office/drawing/2014/main" id="{2C586168-A094-4EEC-AD50-B9E0C31D9DFA}"/>
              </a:ext>
            </a:extLst>
          </p:cNvPr>
          <p:cNvGrpSpPr/>
          <p:nvPr/>
        </p:nvGrpSpPr>
        <p:grpSpPr>
          <a:xfrm>
            <a:off x="5116171" y="1474765"/>
            <a:ext cx="1741714" cy="4902286"/>
            <a:chOff x="6934200" y="1524000"/>
            <a:chExt cx="1143000" cy="2362200"/>
          </a:xfrm>
        </p:grpSpPr>
        <p:sp>
          <p:nvSpPr>
            <p:cNvPr id="13" name="Rounded Rectangle 7">
              <a:extLst>
                <a:ext uri="{FF2B5EF4-FFF2-40B4-BE49-F238E27FC236}">
                  <a16:creationId xmlns:a16="http://schemas.microsoft.com/office/drawing/2014/main" id="{8B202B46-1476-4C6D-B042-9173885C42CD}"/>
                </a:ext>
              </a:extLst>
            </p:cNvPr>
            <p:cNvSpPr/>
            <p:nvPr/>
          </p:nvSpPr>
          <p:spPr>
            <a:xfrm>
              <a:off x="6934200" y="1600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8">
              <a:extLst>
                <a:ext uri="{FF2B5EF4-FFF2-40B4-BE49-F238E27FC236}">
                  <a16:creationId xmlns:a16="http://schemas.microsoft.com/office/drawing/2014/main" id="{865DF93A-702A-40B2-AD36-55C3393CD369}"/>
                </a:ext>
              </a:extLst>
            </p:cNvPr>
            <p:cNvSpPr/>
            <p:nvPr/>
          </p:nvSpPr>
          <p:spPr>
            <a:xfrm>
              <a:off x="6934200" y="1981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0829C61E-378B-49B7-825E-C91047CBC821}"/>
                </a:ext>
              </a:extLst>
            </p:cNvPr>
            <p:cNvSpPr/>
            <p:nvPr/>
          </p:nvSpPr>
          <p:spPr>
            <a:xfrm>
              <a:off x="6934200" y="2362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0">
              <a:extLst>
                <a:ext uri="{FF2B5EF4-FFF2-40B4-BE49-F238E27FC236}">
                  <a16:creationId xmlns:a16="http://schemas.microsoft.com/office/drawing/2014/main" id="{E54E00AD-2180-43A8-93BF-4A62327D8904}"/>
                </a:ext>
              </a:extLst>
            </p:cNvPr>
            <p:cNvSpPr/>
            <p:nvPr/>
          </p:nvSpPr>
          <p:spPr>
            <a:xfrm>
              <a:off x="6934200" y="2743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1">
              <a:extLst>
                <a:ext uri="{FF2B5EF4-FFF2-40B4-BE49-F238E27FC236}">
                  <a16:creationId xmlns:a16="http://schemas.microsoft.com/office/drawing/2014/main" id="{13BD8B3A-F869-4798-935C-F9FB55A92FD9}"/>
                </a:ext>
              </a:extLst>
            </p:cNvPr>
            <p:cNvSpPr/>
            <p:nvPr/>
          </p:nvSpPr>
          <p:spPr>
            <a:xfrm>
              <a:off x="6934200" y="3124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2">
              <a:extLst>
                <a:ext uri="{FF2B5EF4-FFF2-40B4-BE49-F238E27FC236}">
                  <a16:creationId xmlns:a16="http://schemas.microsoft.com/office/drawing/2014/main" id="{93FC7CE7-8997-41A4-9773-ACD5B6270BBA}"/>
                </a:ext>
              </a:extLst>
            </p:cNvPr>
            <p:cNvSpPr/>
            <p:nvPr/>
          </p:nvSpPr>
          <p:spPr>
            <a:xfrm>
              <a:off x="6934200" y="3505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3">
              <a:extLst>
                <a:ext uri="{FF2B5EF4-FFF2-40B4-BE49-F238E27FC236}">
                  <a16:creationId xmlns:a16="http://schemas.microsoft.com/office/drawing/2014/main" id="{2AF23142-D528-455A-A8B3-F8076B49AD4B}"/>
                </a:ext>
              </a:extLst>
            </p:cNvPr>
            <p:cNvSpPr/>
            <p:nvPr/>
          </p:nvSpPr>
          <p:spPr>
            <a:xfrm rot="5400000">
              <a:off x="5981700" y="2628900"/>
              <a:ext cx="23622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4">
              <a:extLst>
                <a:ext uri="{FF2B5EF4-FFF2-40B4-BE49-F238E27FC236}">
                  <a16:creationId xmlns:a16="http://schemas.microsoft.com/office/drawing/2014/main" id="{DB28BAF6-98DC-40B7-8980-2232135BCC9B}"/>
                </a:ext>
              </a:extLst>
            </p:cNvPr>
            <p:cNvSpPr/>
            <p:nvPr/>
          </p:nvSpPr>
          <p:spPr>
            <a:xfrm rot="5400000">
              <a:off x="6667500" y="2628900"/>
              <a:ext cx="23622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20CFF7D7-4A47-4740-AFD6-7DC38CA788F7}"/>
              </a:ext>
            </a:extLst>
          </p:cNvPr>
          <p:cNvSpPr/>
          <p:nvPr/>
        </p:nvSpPr>
        <p:spPr>
          <a:xfrm>
            <a:off x="133889" y="2680828"/>
            <a:ext cx="4710905" cy="523220"/>
          </a:xfrm>
          <a:prstGeom prst="rect">
            <a:avLst/>
          </a:prstGeom>
        </p:spPr>
        <p:txBody>
          <a:bodyPr wrap="none">
            <a:spAutoFit/>
          </a:bodyPr>
          <a:lstStyle/>
          <a:p>
            <a:r>
              <a:rPr lang="en-US" sz="2800" dirty="0">
                <a:solidFill>
                  <a:srgbClr val="FFFF00"/>
                </a:solidFill>
                <a:latin typeface="Calibri" panose="020F0502020204030204" pitchFamily="34" charset="0"/>
              </a:rPr>
              <a:t>How far did the ladder extend?</a:t>
            </a:r>
            <a:endParaRPr lang="en-US" sz="2800" dirty="0">
              <a:solidFill>
                <a:srgbClr val="FFFF00"/>
              </a:solidFill>
            </a:endParaRPr>
          </a:p>
        </p:txBody>
      </p:sp>
      <p:sp>
        <p:nvSpPr>
          <p:cNvPr id="22" name="Rectangle 21">
            <a:extLst>
              <a:ext uri="{FF2B5EF4-FFF2-40B4-BE49-F238E27FC236}">
                <a16:creationId xmlns:a16="http://schemas.microsoft.com/office/drawing/2014/main" id="{DBA2D8BE-40AA-4637-8F00-1A4A80E57BFD}"/>
              </a:ext>
            </a:extLst>
          </p:cNvPr>
          <p:cNvSpPr/>
          <p:nvPr/>
        </p:nvSpPr>
        <p:spPr>
          <a:xfrm>
            <a:off x="5452997" y="6269762"/>
            <a:ext cx="959365" cy="523220"/>
          </a:xfrm>
          <a:prstGeom prst="rect">
            <a:avLst/>
          </a:prstGeom>
        </p:spPr>
        <p:txBody>
          <a:bodyPr wrap="none">
            <a:spAutoFit/>
          </a:bodyPr>
          <a:lstStyle/>
          <a:p>
            <a:r>
              <a:rPr lang="en-US" sz="2800" dirty="0">
                <a:solidFill>
                  <a:srgbClr val="FFFF00"/>
                </a:solidFill>
                <a:latin typeface="Calibri" panose="020F0502020204030204" pitchFamily="34" charset="0"/>
              </a:rPr>
              <a:t>Earth</a:t>
            </a:r>
            <a:endParaRPr lang="en-US" sz="2800" dirty="0">
              <a:solidFill>
                <a:srgbClr val="FFFF00"/>
              </a:solidFill>
            </a:endParaRPr>
          </a:p>
        </p:txBody>
      </p:sp>
      <p:sp>
        <p:nvSpPr>
          <p:cNvPr id="23" name="Rectangle 22">
            <a:extLst>
              <a:ext uri="{FF2B5EF4-FFF2-40B4-BE49-F238E27FC236}">
                <a16:creationId xmlns:a16="http://schemas.microsoft.com/office/drawing/2014/main" id="{02D4DF5D-0B1F-4670-BFDC-57FAE37AB637}"/>
              </a:ext>
            </a:extLst>
          </p:cNvPr>
          <p:cNvSpPr/>
          <p:nvPr/>
        </p:nvSpPr>
        <p:spPr>
          <a:xfrm>
            <a:off x="3653594" y="955363"/>
            <a:ext cx="4463145" cy="523220"/>
          </a:xfrm>
          <a:prstGeom prst="rect">
            <a:avLst/>
          </a:prstGeom>
        </p:spPr>
        <p:txBody>
          <a:bodyPr wrap="none">
            <a:spAutoFit/>
          </a:bodyPr>
          <a:lstStyle/>
          <a:p>
            <a:r>
              <a:rPr lang="en-US" sz="2800" dirty="0">
                <a:solidFill>
                  <a:srgbClr val="FFFF00"/>
                </a:solidFill>
                <a:latin typeface="Calibri" panose="020F0502020204030204" pitchFamily="34" charset="0"/>
              </a:rPr>
              <a:t>Heaven=presence of the Lord</a:t>
            </a:r>
            <a:endParaRPr lang="en-US" sz="2800" dirty="0">
              <a:solidFill>
                <a:srgbClr val="FFFF00"/>
              </a:solidFill>
            </a:endParaRPr>
          </a:p>
        </p:txBody>
      </p:sp>
      <p:sp>
        <p:nvSpPr>
          <p:cNvPr id="8" name="Rectangle 7">
            <a:extLst>
              <a:ext uri="{FF2B5EF4-FFF2-40B4-BE49-F238E27FC236}">
                <a16:creationId xmlns:a16="http://schemas.microsoft.com/office/drawing/2014/main" id="{7DA5F96F-E4A2-40C9-891E-D0B8CC950744}"/>
              </a:ext>
            </a:extLst>
          </p:cNvPr>
          <p:cNvSpPr/>
          <p:nvPr/>
        </p:nvSpPr>
        <p:spPr>
          <a:xfrm>
            <a:off x="7275434" y="2372403"/>
            <a:ext cx="4535601" cy="3046988"/>
          </a:xfrm>
          <a:prstGeom prst="rect">
            <a:avLst/>
          </a:prstGeom>
        </p:spPr>
        <p:txBody>
          <a:bodyPr wrap="square">
            <a:spAutoFit/>
          </a:bodyPr>
          <a:lstStyle/>
          <a:p>
            <a:r>
              <a:rPr lang="en-US" sz="2400" dirty="0">
                <a:solidFill>
                  <a:schemeClr val="bg1"/>
                </a:solidFill>
                <a:latin typeface="Calibri" panose="020F0502020204030204" pitchFamily="34" charset="0"/>
              </a:rPr>
              <a:t>“Jacob realized that the covenants he made with the Lord there were the rungs on the ladder that he himself would have to climb in order to obtain the promised blessings—blessings that would entitle him to enter heaven and associate with the Lord.”</a:t>
            </a:r>
            <a:endParaRPr lang="en-US" sz="2400" dirty="0">
              <a:solidFill>
                <a:schemeClr val="bg1"/>
              </a:solidFill>
            </a:endParaRPr>
          </a:p>
        </p:txBody>
      </p:sp>
      <p:sp>
        <p:nvSpPr>
          <p:cNvPr id="25" name="TextBox 24">
            <a:extLst>
              <a:ext uri="{FF2B5EF4-FFF2-40B4-BE49-F238E27FC236}">
                <a16:creationId xmlns:a16="http://schemas.microsoft.com/office/drawing/2014/main" id="{F0EC8D25-C878-44A0-BB79-A7FFAD50916C}"/>
              </a:ext>
            </a:extLst>
          </p:cNvPr>
          <p:cNvSpPr txBox="1"/>
          <p:nvPr/>
        </p:nvSpPr>
        <p:spPr>
          <a:xfrm>
            <a:off x="9641056" y="6346706"/>
            <a:ext cx="2340429" cy="369332"/>
          </a:xfrm>
          <a:prstGeom prst="rect">
            <a:avLst/>
          </a:prstGeom>
          <a:noFill/>
        </p:spPr>
        <p:txBody>
          <a:bodyPr wrap="square" rtlCol="0">
            <a:spAutoFit/>
          </a:bodyPr>
          <a:lstStyle/>
          <a:p>
            <a:pPr algn="r"/>
            <a:r>
              <a:rPr lang="en-US" dirty="0">
                <a:solidFill>
                  <a:schemeClr val="bg1"/>
                </a:solidFill>
              </a:rPr>
              <a:t>(2)</a:t>
            </a:r>
          </a:p>
        </p:txBody>
      </p:sp>
      <p:pic>
        <p:nvPicPr>
          <p:cNvPr id="10" name="Picture 9">
            <a:extLst>
              <a:ext uri="{FF2B5EF4-FFF2-40B4-BE49-F238E27FC236}">
                <a16:creationId xmlns:a16="http://schemas.microsoft.com/office/drawing/2014/main" id="{AEECBCBC-FF1E-40EE-8CFB-0505EEDAC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0764" y="234748"/>
            <a:ext cx="1104900" cy="1457325"/>
          </a:xfrm>
          <a:prstGeom prst="rect">
            <a:avLst/>
          </a:prstGeom>
        </p:spPr>
      </p:pic>
      <p:grpSp>
        <p:nvGrpSpPr>
          <p:cNvPr id="28" name="Group 27">
            <a:extLst>
              <a:ext uri="{FF2B5EF4-FFF2-40B4-BE49-F238E27FC236}">
                <a16:creationId xmlns:a16="http://schemas.microsoft.com/office/drawing/2014/main" id="{AE07ED43-566A-4365-B29B-E874853F7207}"/>
              </a:ext>
            </a:extLst>
          </p:cNvPr>
          <p:cNvGrpSpPr/>
          <p:nvPr/>
        </p:nvGrpSpPr>
        <p:grpSpPr>
          <a:xfrm>
            <a:off x="827084" y="3544902"/>
            <a:ext cx="3505068" cy="2501531"/>
            <a:chOff x="228600" y="381000"/>
            <a:chExt cx="3505068" cy="2501531"/>
          </a:xfrm>
        </p:grpSpPr>
        <p:grpSp>
          <p:nvGrpSpPr>
            <p:cNvPr id="29" name="Group 28">
              <a:extLst>
                <a:ext uri="{FF2B5EF4-FFF2-40B4-BE49-F238E27FC236}">
                  <a16:creationId xmlns:a16="http://schemas.microsoft.com/office/drawing/2014/main" id="{84A1655C-88B0-464E-941D-039880B752AE}"/>
                </a:ext>
              </a:extLst>
            </p:cNvPr>
            <p:cNvGrpSpPr/>
            <p:nvPr/>
          </p:nvGrpSpPr>
          <p:grpSpPr>
            <a:xfrm>
              <a:off x="228600" y="381000"/>
              <a:ext cx="3505068" cy="2501531"/>
              <a:chOff x="534986" y="381000"/>
              <a:chExt cx="2637111" cy="2501531"/>
            </a:xfrm>
          </p:grpSpPr>
          <p:sp>
            <p:nvSpPr>
              <p:cNvPr id="31" name="Rectangle 30">
                <a:extLst>
                  <a:ext uri="{FF2B5EF4-FFF2-40B4-BE49-F238E27FC236}">
                    <a16:creationId xmlns:a16="http://schemas.microsoft.com/office/drawing/2014/main" id="{8F6FDD9E-84F6-48FD-9E54-6391D7724D1E}"/>
                  </a:ext>
                </a:extLst>
              </p:cNvPr>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AE3D95A-E8FC-43A5-80DE-733066BCD79D}"/>
                  </a:ext>
                </a:extLst>
              </p:cNvPr>
              <p:cNvGrpSpPr/>
              <p:nvPr/>
            </p:nvGrpSpPr>
            <p:grpSpPr>
              <a:xfrm>
                <a:off x="534986" y="384805"/>
                <a:ext cx="457200" cy="2497726"/>
                <a:chOff x="533400" y="381000"/>
                <a:chExt cx="457200" cy="2497726"/>
              </a:xfrm>
            </p:grpSpPr>
            <p:sp>
              <p:nvSpPr>
                <p:cNvPr id="38" name="Oval 37">
                  <a:extLst>
                    <a:ext uri="{FF2B5EF4-FFF2-40B4-BE49-F238E27FC236}">
                      <a16:creationId xmlns:a16="http://schemas.microsoft.com/office/drawing/2014/main" id="{A5A6DE3C-B06D-4606-9654-8C9445A7360F}"/>
                    </a:ext>
                  </a:extLst>
                </p:cNvPr>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ounded Rectangle 21">
                  <a:extLst>
                    <a:ext uri="{FF2B5EF4-FFF2-40B4-BE49-F238E27FC236}">
                      <a16:creationId xmlns:a16="http://schemas.microsoft.com/office/drawing/2014/main" id="{F90BA76E-139E-45B5-9136-38211F7E747A}"/>
                    </a:ext>
                  </a:extLst>
                </p:cNvPr>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BEAE82F-E076-4230-8419-A959AF63B152}"/>
                    </a:ext>
                  </a:extLst>
                </p:cNvPr>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6EB36C4-AAD8-4D48-B796-5888C480B59A}"/>
                    </a:ext>
                  </a:extLst>
                </p:cNvPr>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FA3AAF8E-8AAB-44C6-AFAA-319E8F2EC1B0}"/>
                  </a:ext>
                </a:extLst>
              </p:cNvPr>
              <p:cNvGrpSpPr/>
              <p:nvPr/>
            </p:nvGrpSpPr>
            <p:grpSpPr>
              <a:xfrm>
                <a:off x="2714897" y="381000"/>
                <a:ext cx="457200" cy="2497726"/>
                <a:chOff x="2714897" y="457200"/>
                <a:chExt cx="457200" cy="2497726"/>
              </a:xfrm>
            </p:grpSpPr>
            <p:sp>
              <p:nvSpPr>
                <p:cNvPr id="34" name="Oval 33">
                  <a:extLst>
                    <a:ext uri="{FF2B5EF4-FFF2-40B4-BE49-F238E27FC236}">
                      <a16:creationId xmlns:a16="http://schemas.microsoft.com/office/drawing/2014/main" id="{4A02464D-3DCB-4723-AD5F-D951742C2762}"/>
                    </a:ext>
                  </a:extLst>
                </p:cNvPr>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17">
                  <a:extLst>
                    <a:ext uri="{FF2B5EF4-FFF2-40B4-BE49-F238E27FC236}">
                      <a16:creationId xmlns:a16="http://schemas.microsoft.com/office/drawing/2014/main" id="{AFF42215-AFC2-47E7-A64B-C12EF201C337}"/>
                    </a:ext>
                  </a:extLst>
                </p:cNvPr>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28A1772-667F-458C-B0A4-3DC3A558964D}"/>
                    </a:ext>
                  </a:extLst>
                </p:cNvPr>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BD8838E-FBFD-446B-A585-371A7941113B}"/>
                    </a:ext>
                  </a:extLst>
                </p:cNvPr>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 name="Rectangle 29">
              <a:extLst>
                <a:ext uri="{FF2B5EF4-FFF2-40B4-BE49-F238E27FC236}">
                  <a16:creationId xmlns:a16="http://schemas.microsoft.com/office/drawing/2014/main" id="{25B3E4AA-5039-441F-A365-83F7D30A9E02}"/>
                </a:ext>
              </a:extLst>
            </p:cNvPr>
            <p:cNvSpPr/>
            <p:nvPr/>
          </p:nvSpPr>
          <p:spPr>
            <a:xfrm>
              <a:off x="709682" y="918976"/>
              <a:ext cx="2451143" cy="1569660"/>
            </a:xfrm>
            <a:prstGeom prst="rect">
              <a:avLst/>
            </a:prstGeom>
          </p:spPr>
          <p:txBody>
            <a:bodyPr wrap="square">
              <a:spAutoFit/>
            </a:bodyPr>
            <a:lstStyle/>
            <a:p>
              <a:pPr algn="ctr"/>
              <a:r>
                <a:rPr lang="en-US" sz="1600" b="1" dirty="0"/>
                <a:t>We must receive the saving ordinances of the gospel and keep their associated covenants in order to return to the presence of the Lord</a:t>
              </a:r>
              <a:endParaRPr lang="en-US" sz="1600" i="1" dirty="0"/>
            </a:p>
          </p:txBody>
        </p:sp>
      </p:grpSp>
    </p:spTree>
    <p:extLst>
      <p:ext uri="{BB962C8B-B14F-4D97-AF65-F5344CB8AC3E}">
        <p14:creationId xmlns:p14="http://schemas.microsoft.com/office/powerpoint/2010/main" val="316496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00" fill="hold"/>
                                        <p:tgtEl>
                                          <p:spTgt spid="22"/>
                                        </p:tgtEl>
                                        <p:attrNameLst>
                                          <p:attrName>ppt_x</p:attrName>
                                        </p:attrNameLst>
                                      </p:cBhvr>
                                      <p:tavLst>
                                        <p:tav tm="0">
                                          <p:val>
                                            <p:strVal val="#ppt_x"/>
                                          </p:val>
                                        </p:tav>
                                        <p:tav tm="100000">
                                          <p:val>
                                            <p:strVal val="#ppt_x"/>
                                          </p:val>
                                        </p:tav>
                                      </p:tavLst>
                                    </p:anim>
                                    <p:anim calcmode="lin" valueType="num">
                                      <p:cBhvr additive="base">
                                        <p:cTn id="18" dur="10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1000" fill="hold"/>
                                        <p:tgtEl>
                                          <p:spTgt spid="23"/>
                                        </p:tgtEl>
                                        <p:attrNameLst>
                                          <p:attrName>ppt_x</p:attrName>
                                        </p:attrNameLst>
                                      </p:cBhvr>
                                      <p:tavLst>
                                        <p:tav tm="0">
                                          <p:val>
                                            <p:strVal val="#ppt_x"/>
                                          </p:val>
                                        </p:tav>
                                        <p:tav tm="100000">
                                          <p:val>
                                            <p:strVal val="#ppt_x"/>
                                          </p:val>
                                        </p:tav>
                                      </p:tavLst>
                                    </p:anim>
                                    <p:anim calcmode="lin" valueType="num">
                                      <p:cBhvr additive="base">
                                        <p:cTn id="22"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outVertical)">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23"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ickcicciarelli.com/images/kelly-green-canvas-fabric-texture3.jpg"/>
          <p:cNvPicPr>
            <a:picLocks noChangeAspect="1" noChangeArrowheads="1"/>
          </p:cNvPicPr>
          <p:nvPr/>
        </p:nvPicPr>
        <p:blipFill rotWithShape="1">
          <a:blip r:embed="rId2">
            <a:extLst>
              <a:ext uri="{28A0092B-C50C-407E-A947-70E740481C1C}">
                <a14:useLocalDpi xmlns:a14="http://schemas.microsoft.com/office/drawing/2010/main" val="0"/>
              </a:ext>
            </a:extLst>
          </a:blip>
          <a:srcRect t="855" r="38730"/>
          <a:stretch/>
        </p:blipFill>
        <p:spPr bwMode="auto">
          <a:xfrm>
            <a:off x="0" y="-10887"/>
            <a:ext cx="12192000" cy="6875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6488668"/>
            <a:ext cx="2340429" cy="369332"/>
          </a:xfrm>
          <a:prstGeom prst="rect">
            <a:avLst/>
          </a:prstGeom>
          <a:noFill/>
        </p:spPr>
        <p:txBody>
          <a:bodyPr wrap="square" rtlCol="0">
            <a:spAutoFit/>
          </a:bodyPr>
          <a:lstStyle/>
          <a:p>
            <a:r>
              <a:rPr lang="en-US" dirty="0">
                <a:solidFill>
                  <a:schemeClr val="bg1"/>
                </a:solidFill>
              </a:rPr>
              <a:t>Genesis 28:10-15</a:t>
            </a:r>
          </a:p>
        </p:txBody>
      </p:sp>
      <p:sp>
        <p:nvSpPr>
          <p:cNvPr id="5" name="TextBox 4"/>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rPr>
              <a:t>Jacob’s Ladder</a:t>
            </a:r>
            <a:endParaRPr lang="en-US" sz="6000" dirty="0">
              <a:solidFill>
                <a:schemeClr val="bg1"/>
              </a:solidFill>
              <a:latin typeface="AR JULIAN" panose="02000000000000000000" pitchFamily="2" charset="0"/>
              <a:cs typeface="Aparajita" panose="020B0604020202020204" pitchFamily="34" charset="0"/>
            </a:endParaRPr>
          </a:p>
        </p:txBody>
      </p:sp>
      <p:sp>
        <p:nvSpPr>
          <p:cNvPr id="2" name="Rectangle 1"/>
          <p:cNvSpPr/>
          <p:nvPr/>
        </p:nvSpPr>
        <p:spPr>
          <a:xfrm>
            <a:off x="549097" y="1946229"/>
            <a:ext cx="6096000" cy="2585323"/>
          </a:xfrm>
          <a:prstGeom prst="rect">
            <a:avLst/>
          </a:prstGeom>
        </p:spPr>
        <p:txBody>
          <a:bodyPr>
            <a:spAutoFit/>
          </a:bodyPr>
          <a:lstStyle/>
          <a:p>
            <a:r>
              <a:rPr lang="en-US" dirty="0">
                <a:solidFill>
                  <a:schemeClr val="bg1"/>
                </a:solidFill>
                <a:latin typeface="Calibri" panose="020F0502020204030204" pitchFamily="34" charset="0"/>
              </a:rPr>
              <a:t>“When Jacob traveled from Beersheba toward Haran, he had a dream in which he saw himself on the earth at the foot of a ladder that reached to heaven where the Lord stood above it.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He beheld angels ascending and descending thereon, and Jacob realized that the covenants he made with the Lord there were the rungs on the ladder that he himself would have to climb in order to obtain the promised blessings—blessings that would entitle him to enter heaven and associate with the Lord.</a:t>
            </a:r>
          </a:p>
        </p:txBody>
      </p:sp>
      <p:sp>
        <p:nvSpPr>
          <p:cNvPr id="27" name="TextBox 26"/>
          <p:cNvSpPr txBox="1"/>
          <p:nvPr/>
        </p:nvSpPr>
        <p:spPr>
          <a:xfrm>
            <a:off x="11702144" y="6387687"/>
            <a:ext cx="489856" cy="369332"/>
          </a:xfrm>
          <a:prstGeom prst="rect">
            <a:avLst/>
          </a:prstGeom>
          <a:noFill/>
        </p:spPr>
        <p:txBody>
          <a:bodyPr wrap="square" rtlCol="0">
            <a:spAutoFit/>
          </a:bodyPr>
          <a:lstStyle/>
          <a:p>
            <a:r>
              <a:rPr lang="en-US" dirty="0">
                <a:solidFill>
                  <a:schemeClr val="bg1"/>
                </a:solidFill>
              </a:rPr>
              <a:t>(2)</a:t>
            </a:r>
          </a:p>
        </p:txBody>
      </p:sp>
      <p:grpSp>
        <p:nvGrpSpPr>
          <p:cNvPr id="8" name="Group 7"/>
          <p:cNvGrpSpPr/>
          <p:nvPr/>
        </p:nvGrpSpPr>
        <p:grpSpPr>
          <a:xfrm>
            <a:off x="7020629" y="978281"/>
            <a:ext cx="3741455" cy="4839882"/>
            <a:chOff x="7029960" y="1439946"/>
            <a:chExt cx="3741455" cy="4839882"/>
          </a:xfrm>
        </p:grpSpPr>
        <p:pic>
          <p:nvPicPr>
            <p:cNvPr id="6146" name="Picture 2" descr="http://patternsofcreation.files.wordpress.com/2014/03/jacobs-ladd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960" y="1439946"/>
              <a:ext cx="3741455" cy="46244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487983" y="6064384"/>
              <a:ext cx="1192955" cy="215444"/>
            </a:xfrm>
            <a:prstGeom prst="rect">
              <a:avLst/>
            </a:prstGeom>
          </p:spPr>
          <p:txBody>
            <a:bodyPr wrap="none">
              <a:spAutoFit/>
            </a:bodyPr>
            <a:lstStyle/>
            <a:p>
              <a:r>
                <a:rPr lang="en-US" sz="800" b="0" i="0" dirty="0">
                  <a:solidFill>
                    <a:schemeClr val="bg1"/>
                  </a:solidFill>
                  <a:effectLst/>
                  <a:latin typeface="arial" panose="020B0604020202020204" pitchFamily="34" charset="0"/>
                </a:rPr>
                <a:t>Artist-Albert </a:t>
              </a:r>
              <a:r>
                <a:rPr lang="en-US" sz="800" b="0" i="0" dirty="0" err="1">
                  <a:solidFill>
                    <a:schemeClr val="bg1"/>
                  </a:solidFill>
                  <a:effectLst/>
                  <a:latin typeface="arial" panose="020B0604020202020204" pitchFamily="34" charset="0"/>
                </a:rPr>
                <a:t>Huthusen</a:t>
              </a:r>
              <a:endParaRPr lang="en-US" sz="800" dirty="0">
                <a:solidFill>
                  <a:schemeClr val="bg1"/>
                </a:solidFill>
              </a:endParaRPr>
            </a:p>
          </p:txBody>
        </p:sp>
      </p:grpSp>
      <p:sp>
        <p:nvSpPr>
          <p:cNvPr id="6" name="TextBox 5">
            <a:extLst>
              <a:ext uri="{FF2B5EF4-FFF2-40B4-BE49-F238E27FC236}">
                <a16:creationId xmlns:a16="http://schemas.microsoft.com/office/drawing/2014/main" id="{003E7BCE-12DF-E4AA-1010-B7BDE4A399F7}"/>
              </a:ext>
            </a:extLst>
          </p:cNvPr>
          <p:cNvSpPr txBox="1"/>
          <p:nvPr/>
        </p:nvSpPr>
        <p:spPr>
          <a:xfrm>
            <a:off x="2340427" y="5818163"/>
            <a:ext cx="7428723" cy="830997"/>
          </a:xfrm>
          <a:prstGeom prst="rect">
            <a:avLst/>
          </a:prstGeom>
          <a:noFill/>
        </p:spPr>
        <p:txBody>
          <a:bodyPr wrap="square">
            <a:spAutoFit/>
          </a:bodyPr>
          <a:lstStyle/>
          <a:p>
            <a:pPr algn="ctr"/>
            <a:r>
              <a:rPr lang="en-US" sz="2400" b="1" i="0" dirty="0">
                <a:ln>
                  <a:solidFill>
                    <a:srgbClr val="0070C0"/>
                  </a:solidFill>
                </a:ln>
                <a:solidFill>
                  <a:schemeClr val="bg1"/>
                </a:solidFill>
                <a:effectLst/>
              </a:rPr>
              <a:t>The Lord’s Promise:</a:t>
            </a:r>
          </a:p>
          <a:p>
            <a:pPr algn="ctr"/>
            <a:r>
              <a:rPr lang="en-US" sz="2400" b="1" i="0" dirty="0">
                <a:ln>
                  <a:solidFill>
                    <a:srgbClr val="0070C0"/>
                  </a:solidFill>
                </a:ln>
                <a:solidFill>
                  <a:schemeClr val="bg1"/>
                </a:solidFill>
                <a:effectLst/>
              </a:rPr>
              <a:t>To be with us</a:t>
            </a:r>
            <a:r>
              <a:rPr lang="en-US" sz="2400" b="1" dirty="0">
                <a:ln>
                  <a:solidFill>
                    <a:srgbClr val="0070C0"/>
                  </a:solidFill>
                </a:ln>
                <a:solidFill>
                  <a:schemeClr val="bg1"/>
                </a:solidFill>
              </a:rPr>
              <a:t>, to </a:t>
            </a:r>
            <a:r>
              <a:rPr lang="en-US" sz="2400" b="1" i="0" dirty="0">
                <a:ln>
                  <a:solidFill>
                    <a:srgbClr val="0070C0"/>
                  </a:solidFill>
                </a:ln>
                <a:solidFill>
                  <a:schemeClr val="bg1"/>
                </a:solidFill>
                <a:effectLst/>
              </a:rPr>
              <a:t>protect and care for us</a:t>
            </a:r>
            <a:r>
              <a:rPr lang="en-US" sz="2400" b="0" i="0" dirty="0">
                <a:ln>
                  <a:solidFill>
                    <a:srgbClr val="0070C0"/>
                  </a:solidFill>
                </a:ln>
                <a:solidFill>
                  <a:schemeClr val="bg1"/>
                </a:solidFill>
                <a:effectLst/>
              </a:rPr>
              <a:t>,</a:t>
            </a:r>
            <a:r>
              <a:rPr lang="en-US" sz="2400" b="1" i="0" dirty="0">
                <a:ln>
                  <a:solidFill>
                    <a:srgbClr val="0070C0"/>
                  </a:solidFill>
                </a:ln>
                <a:solidFill>
                  <a:schemeClr val="bg1"/>
                </a:solidFill>
                <a:effectLst/>
              </a:rPr>
              <a:t> </a:t>
            </a:r>
            <a:r>
              <a:rPr lang="en-US" sz="2400" b="1" dirty="0">
                <a:ln>
                  <a:solidFill>
                    <a:srgbClr val="0070C0"/>
                  </a:solidFill>
                </a:ln>
                <a:solidFill>
                  <a:schemeClr val="bg1"/>
                </a:solidFill>
              </a:rPr>
              <a:t>to</a:t>
            </a:r>
            <a:r>
              <a:rPr lang="en-US" sz="2400" b="1" i="0" dirty="0">
                <a:ln>
                  <a:solidFill>
                    <a:srgbClr val="0070C0"/>
                  </a:solidFill>
                </a:ln>
                <a:solidFill>
                  <a:schemeClr val="bg1"/>
                </a:solidFill>
                <a:effectLst/>
              </a:rPr>
              <a:t> not leave us</a:t>
            </a:r>
            <a:r>
              <a:rPr lang="en-US" sz="2400" b="0" i="0" dirty="0">
                <a:ln>
                  <a:solidFill>
                    <a:srgbClr val="0070C0"/>
                  </a:solidFill>
                </a:ln>
                <a:solidFill>
                  <a:schemeClr val="bg1"/>
                </a:solidFill>
                <a:effectLst/>
              </a:rPr>
              <a:t>.</a:t>
            </a:r>
            <a:endParaRPr lang="en-US" sz="2400" dirty="0">
              <a:ln>
                <a:solidFill>
                  <a:srgbClr val="0070C0"/>
                </a:solidFill>
              </a:ln>
              <a:solidFill>
                <a:schemeClr val="bg1"/>
              </a:solidFill>
            </a:endParaRPr>
          </a:p>
        </p:txBody>
      </p:sp>
    </p:spTree>
    <p:extLst>
      <p:ext uri="{BB962C8B-B14F-4D97-AF65-F5344CB8AC3E}">
        <p14:creationId xmlns:p14="http://schemas.microsoft.com/office/powerpoint/2010/main" val="313765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ickcicciarelli.com/images/kelly-green-canvas-fabric-texture3.jpg"/>
          <p:cNvPicPr>
            <a:picLocks noChangeAspect="1" noChangeArrowheads="1"/>
          </p:cNvPicPr>
          <p:nvPr/>
        </p:nvPicPr>
        <p:blipFill rotWithShape="1">
          <a:blip r:embed="rId2">
            <a:extLst>
              <a:ext uri="{28A0092B-C50C-407E-A947-70E740481C1C}">
                <a14:useLocalDpi xmlns:a14="http://schemas.microsoft.com/office/drawing/2010/main" val="0"/>
              </a:ext>
            </a:extLst>
          </a:blip>
          <a:srcRect t="855" r="38730"/>
          <a:stretch/>
        </p:blipFill>
        <p:spPr bwMode="auto">
          <a:xfrm>
            <a:off x="0" y="-10887"/>
            <a:ext cx="12192000" cy="6875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6488668"/>
            <a:ext cx="2340429" cy="369332"/>
          </a:xfrm>
          <a:prstGeom prst="rect">
            <a:avLst/>
          </a:prstGeom>
          <a:noFill/>
        </p:spPr>
        <p:txBody>
          <a:bodyPr wrap="square" rtlCol="0">
            <a:spAutoFit/>
          </a:bodyPr>
          <a:lstStyle/>
          <a:p>
            <a:r>
              <a:rPr lang="en-US" dirty="0">
                <a:solidFill>
                  <a:schemeClr val="bg1"/>
                </a:solidFill>
              </a:rPr>
              <a:t>Genesis 28:10-15</a:t>
            </a:r>
          </a:p>
        </p:txBody>
      </p:sp>
      <p:sp>
        <p:nvSpPr>
          <p:cNvPr id="2" name="Rectangle 1"/>
          <p:cNvSpPr/>
          <p:nvPr/>
        </p:nvSpPr>
        <p:spPr>
          <a:xfrm>
            <a:off x="4757058" y="1580214"/>
            <a:ext cx="6096000" cy="3693319"/>
          </a:xfrm>
          <a:prstGeom prst="rect">
            <a:avLst/>
          </a:prstGeom>
        </p:spPr>
        <p:txBody>
          <a:bodyPr>
            <a:spAutoFit/>
          </a:bodyPr>
          <a:lstStyle/>
          <a:p>
            <a:pPr fontAlgn="base"/>
            <a:r>
              <a:rPr lang="en-US" dirty="0">
                <a:solidFill>
                  <a:schemeClr val="bg1"/>
                </a:solidFill>
                <a:latin typeface="Calibri" panose="020F0502020204030204" pitchFamily="34" charset="0"/>
              </a:rPr>
              <a:t>“Because he had met the Lord and entered into covenants with him there, Jacob considered the site so sacred that he named the place Bethel, a contraction of Beth-Elohim, which means literally ‘the House of the Lord.’ He said of it: ‘… this is none other but the house of God, and this is the gate of heaven.’ </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“Jacob not only passed through the gate of heaven, but by living up to every covenant he also went all the way in. Of him and his forebears Abraham and Isaac, the Lord has said: ‘… because they did none other things than that which they were commanded, they have entered into their exaltation, according to the promises, and sit upon thrones, and are not angels but are gods.’ </a:t>
            </a:r>
          </a:p>
        </p:txBody>
      </p:sp>
      <p:sp>
        <p:nvSpPr>
          <p:cNvPr id="27" name="TextBox 26"/>
          <p:cNvSpPr txBox="1"/>
          <p:nvPr/>
        </p:nvSpPr>
        <p:spPr>
          <a:xfrm>
            <a:off x="11702144" y="6387687"/>
            <a:ext cx="489856" cy="369332"/>
          </a:xfrm>
          <a:prstGeom prst="rect">
            <a:avLst/>
          </a:prstGeom>
          <a:noFill/>
        </p:spPr>
        <p:txBody>
          <a:bodyPr wrap="square" rtlCol="0">
            <a:spAutoFit/>
          </a:bodyPr>
          <a:lstStyle/>
          <a:p>
            <a:r>
              <a:rPr lang="en-US" dirty="0">
                <a:solidFill>
                  <a:schemeClr val="bg1"/>
                </a:solidFill>
              </a:rPr>
              <a:t>(2)</a:t>
            </a:r>
          </a:p>
        </p:txBody>
      </p:sp>
      <p:pic>
        <p:nvPicPr>
          <p:cNvPr id="10" name="Picture 2" descr="http://images.fineartamerica.com/images-medium-large-5/jacobs-ladder-cati-sim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500" y="1192518"/>
            <a:ext cx="3735856" cy="50183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rPr>
              <a:t>Bethel</a:t>
            </a:r>
            <a:endParaRPr lang="en-US" sz="6000" dirty="0">
              <a:solidFill>
                <a:schemeClr val="bg1"/>
              </a:solidFill>
              <a:latin typeface="AR JULIAN" panose="02000000000000000000" pitchFamily="2" charset="0"/>
              <a:cs typeface="Aparajita" panose="020B0604020202020204" pitchFamily="34" charset="0"/>
            </a:endParaRPr>
          </a:p>
        </p:txBody>
      </p:sp>
      <p:pic>
        <p:nvPicPr>
          <p:cNvPr id="5" name="Picture 4">
            <a:extLst>
              <a:ext uri="{FF2B5EF4-FFF2-40B4-BE49-F238E27FC236}">
                <a16:creationId xmlns:a16="http://schemas.microsoft.com/office/drawing/2014/main" id="{D769CB99-8CFB-B4B5-0DC5-52B83D53FA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9001" y="122889"/>
            <a:ext cx="1104900" cy="1457325"/>
          </a:xfrm>
          <a:prstGeom prst="rect">
            <a:avLst/>
          </a:prstGeom>
        </p:spPr>
      </p:pic>
    </p:spTree>
    <p:extLst>
      <p:ext uri="{BB962C8B-B14F-4D97-AF65-F5344CB8AC3E}">
        <p14:creationId xmlns:p14="http://schemas.microsoft.com/office/powerpoint/2010/main" val="81870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ickcicciarelli.com/images/kelly-green-canvas-fabric-texture3.jpg"/>
          <p:cNvPicPr>
            <a:picLocks noChangeAspect="1" noChangeArrowheads="1"/>
          </p:cNvPicPr>
          <p:nvPr/>
        </p:nvPicPr>
        <p:blipFill rotWithShape="1">
          <a:blip r:embed="rId2">
            <a:extLst>
              <a:ext uri="{28A0092B-C50C-407E-A947-70E740481C1C}">
                <a14:useLocalDpi xmlns:a14="http://schemas.microsoft.com/office/drawing/2010/main" val="0"/>
              </a:ext>
            </a:extLst>
          </a:blip>
          <a:srcRect t="855" r="38730"/>
          <a:stretch/>
        </p:blipFill>
        <p:spPr bwMode="auto">
          <a:xfrm>
            <a:off x="0" y="-10887"/>
            <a:ext cx="12192000" cy="6875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6488668"/>
            <a:ext cx="2340429" cy="369332"/>
          </a:xfrm>
          <a:prstGeom prst="rect">
            <a:avLst/>
          </a:prstGeom>
          <a:noFill/>
        </p:spPr>
        <p:txBody>
          <a:bodyPr wrap="square" rtlCol="0">
            <a:spAutoFit/>
          </a:bodyPr>
          <a:lstStyle/>
          <a:p>
            <a:r>
              <a:rPr lang="en-US" dirty="0">
                <a:solidFill>
                  <a:schemeClr val="bg1"/>
                </a:solidFill>
              </a:rPr>
              <a:t>Genesis 28:10-17</a:t>
            </a:r>
          </a:p>
        </p:txBody>
      </p:sp>
      <p:sp>
        <p:nvSpPr>
          <p:cNvPr id="5" name="TextBox 4"/>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rPr>
              <a:t>The Gates of Heaven</a:t>
            </a:r>
            <a:endParaRPr lang="en-US" sz="6000" dirty="0">
              <a:solidFill>
                <a:schemeClr val="bg1"/>
              </a:solidFill>
              <a:latin typeface="AR JULIAN" panose="02000000000000000000" pitchFamily="2" charset="0"/>
              <a:cs typeface="Aparajita" panose="020B0604020202020204" pitchFamily="34" charset="0"/>
            </a:endParaRPr>
          </a:p>
        </p:txBody>
      </p:sp>
      <p:sp>
        <p:nvSpPr>
          <p:cNvPr id="2" name="Rectangle 1"/>
          <p:cNvSpPr/>
          <p:nvPr/>
        </p:nvSpPr>
        <p:spPr>
          <a:xfrm>
            <a:off x="3331030" y="1300109"/>
            <a:ext cx="6096000" cy="1323439"/>
          </a:xfrm>
          <a:prstGeom prst="rect">
            <a:avLst/>
          </a:prstGeom>
        </p:spPr>
        <p:txBody>
          <a:bodyPr>
            <a:spAutoFit/>
          </a:bodyPr>
          <a:lstStyle/>
          <a:p>
            <a:pPr fontAlgn="base"/>
            <a:r>
              <a:rPr lang="en-US" sz="2000" dirty="0">
                <a:solidFill>
                  <a:schemeClr val="bg1"/>
                </a:solidFill>
                <a:latin typeface="Calibri" panose="020F0502020204030204" pitchFamily="34" charset="0"/>
              </a:rPr>
              <a:t>“Temples are to us all what Bethel was to Jacob. Even more, they are also the gates to heaven for all of our </a:t>
            </a:r>
            <a:r>
              <a:rPr lang="en-US" sz="2000" dirty="0" err="1">
                <a:solidFill>
                  <a:schemeClr val="bg1"/>
                </a:solidFill>
                <a:latin typeface="Calibri" panose="020F0502020204030204" pitchFamily="34" charset="0"/>
              </a:rPr>
              <a:t>unendowed</a:t>
            </a:r>
            <a:r>
              <a:rPr lang="en-US" sz="2000" dirty="0">
                <a:solidFill>
                  <a:schemeClr val="bg1"/>
                </a:solidFill>
                <a:latin typeface="Calibri" panose="020F0502020204030204" pitchFamily="34" charset="0"/>
              </a:rPr>
              <a:t> kindred dead. We should all do our duty in bringing our loved ones through them.”</a:t>
            </a:r>
          </a:p>
        </p:txBody>
      </p:sp>
      <p:sp>
        <p:nvSpPr>
          <p:cNvPr id="27" name="TextBox 26"/>
          <p:cNvSpPr txBox="1"/>
          <p:nvPr/>
        </p:nvSpPr>
        <p:spPr>
          <a:xfrm>
            <a:off x="11702144" y="6387687"/>
            <a:ext cx="489856" cy="369332"/>
          </a:xfrm>
          <a:prstGeom prst="rect">
            <a:avLst/>
          </a:prstGeom>
          <a:noFill/>
        </p:spPr>
        <p:txBody>
          <a:bodyPr wrap="square" rtlCol="0">
            <a:spAutoFit/>
          </a:bodyPr>
          <a:lstStyle/>
          <a:p>
            <a:r>
              <a:rPr lang="en-US" dirty="0">
                <a:solidFill>
                  <a:schemeClr val="bg1"/>
                </a:solidFill>
              </a:rPr>
              <a:t>(2)</a:t>
            </a:r>
          </a:p>
        </p:txBody>
      </p:sp>
      <p:grpSp>
        <p:nvGrpSpPr>
          <p:cNvPr id="3" name="Group 2"/>
          <p:cNvGrpSpPr/>
          <p:nvPr/>
        </p:nvGrpSpPr>
        <p:grpSpPr>
          <a:xfrm>
            <a:off x="739984" y="2708321"/>
            <a:ext cx="6191250" cy="3410300"/>
            <a:chOff x="362404" y="3215861"/>
            <a:chExt cx="6191250" cy="3410300"/>
          </a:xfrm>
        </p:grpSpPr>
        <p:pic>
          <p:nvPicPr>
            <p:cNvPr id="7170" name="Picture 2" descr="http://thumbs.imagekind.com/2508324_650/Reno-LDS-Temple_art.jpg?v=1390546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04" y="3215861"/>
              <a:ext cx="6191250" cy="31718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865913" y="6349162"/>
              <a:ext cx="1436915" cy="276999"/>
            </a:xfrm>
            <a:prstGeom prst="rect">
              <a:avLst/>
            </a:prstGeom>
            <a:noFill/>
          </p:spPr>
          <p:txBody>
            <a:bodyPr wrap="square" rtlCol="0">
              <a:spAutoFit/>
            </a:bodyPr>
            <a:lstStyle/>
            <a:p>
              <a:r>
                <a:rPr lang="en-US" sz="1200" dirty="0">
                  <a:solidFill>
                    <a:schemeClr val="bg1"/>
                  </a:solidFill>
                </a:rPr>
                <a:t>Reno, Nevada</a:t>
              </a:r>
            </a:p>
          </p:txBody>
        </p:sp>
      </p:grpSp>
      <p:grpSp>
        <p:nvGrpSpPr>
          <p:cNvPr id="11" name="Group 10"/>
          <p:cNvGrpSpPr/>
          <p:nvPr/>
        </p:nvGrpSpPr>
        <p:grpSpPr>
          <a:xfrm>
            <a:off x="8011885" y="3886156"/>
            <a:ext cx="3505068" cy="2501531"/>
            <a:chOff x="228600" y="381000"/>
            <a:chExt cx="3505068" cy="2501531"/>
          </a:xfrm>
        </p:grpSpPr>
        <p:grpSp>
          <p:nvGrpSpPr>
            <p:cNvPr id="12" name="Group 11"/>
            <p:cNvGrpSpPr/>
            <p:nvPr/>
          </p:nvGrpSpPr>
          <p:grpSpPr>
            <a:xfrm>
              <a:off x="228600" y="381000"/>
              <a:ext cx="3505068" cy="2501531"/>
              <a:chOff x="534986" y="381000"/>
              <a:chExt cx="2637111" cy="2501531"/>
            </a:xfrm>
          </p:grpSpPr>
          <p:sp>
            <p:nvSpPr>
              <p:cNvPr id="14" name="Rectangle 13"/>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534986" y="384805"/>
                <a:ext cx="457200" cy="2497726"/>
                <a:chOff x="533400" y="381000"/>
                <a:chExt cx="457200" cy="2497726"/>
              </a:xfrm>
            </p:grpSpPr>
            <p:sp>
              <p:nvSpPr>
                <p:cNvPr id="21" name="Oval 20"/>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2714897" y="381000"/>
                <a:ext cx="457200" cy="2497726"/>
                <a:chOff x="2714897" y="457200"/>
                <a:chExt cx="457200" cy="2497726"/>
              </a:xfrm>
            </p:grpSpPr>
            <p:sp>
              <p:nvSpPr>
                <p:cNvPr id="17" name="Oval 16"/>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851459" y="1214250"/>
              <a:ext cx="2259350" cy="923330"/>
            </a:xfrm>
            <a:prstGeom prst="rect">
              <a:avLst/>
            </a:prstGeom>
          </p:spPr>
          <p:txBody>
            <a:bodyPr wrap="square">
              <a:spAutoFit/>
            </a:bodyPr>
            <a:lstStyle/>
            <a:p>
              <a:pPr algn="ctr"/>
              <a:r>
                <a:rPr lang="en-US" b="1" dirty="0"/>
                <a:t>The temple is the house of God and the gate to eternal life</a:t>
              </a:r>
              <a:endParaRPr lang="en-US" sz="1600" i="1" dirty="0"/>
            </a:p>
          </p:txBody>
        </p:sp>
      </p:grpSp>
    </p:spTree>
    <p:extLst>
      <p:ext uri="{BB962C8B-B14F-4D97-AF65-F5344CB8AC3E}">
        <p14:creationId xmlns:p14="http://schemas.microsoft.com/office/powerpoint/2010/main" val="32870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3810</Words>
  <Application>Microsoft Office PowerPoint</Application>
  <PresentationFormat>Widescreen</PresentationFormat>
  <Paragraphs>326</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Agency FB</vt:lpstr>
      <vt:lpstr>Calibri Light</vt:lpstr>
      <vt:lpstr>Calibri</vt:lpstr>
      <vt:lpstr>AR JULIAN</vt:lpstr>
      <vt:lpstr>Arial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40</cp:revision>
  <dcterms:created xsi:type="dcterms:W3CDTF">2015-09-01T15:15:51Z</dcterms:created>
  <dcterms:modified xsi:type="dcterms:W3CDTF">2025-08-12T15:03:25Z</dcterms:modified>
</cp:coreProperties>
</file>