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3" r:id="rId3"/>
    <p:sldId id="274" r:id="rId4"/>
    <p:sldId id="276" r:id="rId5"/>
    <p:sldId id="260" r:id="rId6"/>
    <p:sldId id="258" r:id="rId7"/>
    <p:sldId id="261" r:id="rId8"/>
    <p:sldId id="264" r:id="rId9"/>
    <p:sldId id="265" r:id="rId10"/>
    <p:sldId id="263" r:id="rId11"/>
    <p:sldId id="277" r:id="rId12"/>
    <p:sldId id="266" r:id="rId13"/>
    <p:sldId id="267" r:id="rId14"/>
    <p:sldId id="279" r:id="rId15"/>
    <p:sldId id="268" r:id="rId16"/>
    <p:sldId id="270" r:id="rId17"/>
    <p:sldId id="282" r:id="rId18"/>
    <p:sldId id="286" r:id="rId19"/>
    <p:sldId id="283" r:id="rId20"/>
    <p:sldId id="285" r:id="rId21"/>
    <p:sldId id="269" r:id="rId22"/>
    <p:sldId id="271" r:id="rId23"/>
    <p:sldId id="280" r:id="rId24"/>
    <p:sldId id="257" r:id="rId25"/>
    <p:sldId id="259" r:id="rId26"/>
    <p:sldId id="281" r:id="rId27"/>
    <p:sldId id="284" r:id="rId28"/>
  </p:sldIdLst>
  <p:sldSz cx="12192000" cy="6858000"/>
  <p:notesSz cx="6858000" cy="9144000"/>
  <p:embeddedFontLst>
    <p:embeddedFont>
      <p:font typeface="Baskerville Old Face" panose="02020602080505020303" pitchFamily="18" charset="0"/>
      <p:regular r:id="rId29"/>
    </p:embeddedFont>
    <p:embeddedFont>
      <p:font typeface="Berlin Sans FB" panose="020E0602020502020306" pitchFamily="34" charset="0"/>
      <p:regular r:id="rId30"/>
      <p:bold r:id="rId31"/>
    </p:embeddedFont>
    <p:embeddedFont>
      <p:font typeface="Colonna MT" panose="04020805060202030203" pitchFamily="82" charset="0"/>
      <p:regular r:id="rId32"/>
    </p:embeddedFont>
    <p:embeddedFont>
      <p:font typeface="Comic Sans MS" panose="030F0702030302020204" pitchFamily="66"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2425D8-646F-40E8-B8BB-15F01F1BBBE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68841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0211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13491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425D8-646F-40E8-B8BB-15F01F1BBBE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45390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425D8-646F-40E8-B8BB-15F01F1BBBE7}"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54223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425D8-646F-40E8-B8BB-15F01F1BBBE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30227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425D8-646F-40E8-B8BB-15F01F1BBBE7}"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275092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425D8-646F-40E8-B8BB-15F01F1BBBE7}"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3268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425D8-646F-40E8-B8BB-15F01F1BBBE7}"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9549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2425D8-646F-40E8-B8BB-15F01F1BBBE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63513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2425D8-646F-40E8-B8BB-15F01F1BBBE7}"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6B2485-535C-4207-B978-F0829B896936}" type="slidenum">
              <a:rPr lang="en-US" smtClean="0"/>
              <a:t>‹#›</a:t>
            </a:fld>
            <a:endParaRPr lang="en-US"/>
          </a:p>
        </p:txBody>
      </p:sp>
    </p:spTree>
    <p:extLst>
      <p:ext uri="{BB962C8B-B14F-4D97-AF65-F5344CB8AC3E}">
        <p14:creationId xmlns:p14="http://schemas.microsoft.com/office/powerpoint/2010/main" val="187077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425D8-646F-40E8-B8BB-15F01F1BBBE7}" type="datetimeFigureOut">
              <a:rPr lang="en-US" smtClean="0"/>
              <a:t>8/14/2025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B2485-535C-4207-B978-F0829B896936}" type="slidenum">
              <a:rPr lang="en-US" smtClean="0"/>
              <a:t>‹#›</a:t>
            </a:fld>
            <a:endParaRPr lang="en-US"/>
          </a:p>
        </p:txBody>
      </p:sp>
    </p:spTree>
    <p:extLst>
      <p:ext uri="{BB962C8B-B14F-4D97-AF65-F5344CB8AC3E}">
        <p14:creationId xmlns:p14="http://schemas.microsoft.com/office/powerpoint/2010/main" val="2384927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wj2MnA5oGpk"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5B48B-A3D7-49B7-9669-7679AE612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500944"/>
            <a:ext cx="12192000" cy="2677656"/>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Joseph in Egypt</a:t>
            </a:r>
          </a:p>
          <a:p>
            <a:pPr algn="ctr"/>
            <a:r>
              <a:rPr lang="en-US" sz="6000" dirty="0">
                <a:solidFill>
                  <a:schemeClr val="bg1"/>
                </a:solidFill>
                <a:latin typeface="Berlin Sans FB" panose="020E0602020502020306" pitchFamily="34" charset="0"/>
              </a:rPr>
              <a:t>Story of Judah</a:t>
            </a:r>
          </a:p>
          <a:p>
            <a:pPr algn="ctr"/>
            <a:r>
              <a:rPr lang="en-US" sz="4800" dirty="0">
                <a:solidFill>
                  <a:schemeClr val="bg1"/>
                </a:solidFill>
                <a:latin typeface="Berlin Sans FB" panose="020E0602020502020306" pitchFamily="34" charset="0"/>
              </a:rPr>
              <a:t>Genesis 38-39</a:t>
            </a:r>
          </a:p>
        </p:txBody>
      </p:sp>
      <p:grpSp>
        <p:nvGrpSpPr>
          <p:cNvPr id="7" name="Group 6"/>
          <p:cNvGrpSpPr/>
          <p:nvPr/>
        </p:nvGrpSpPr>
        <p:grpSpPr>
          <a:xfrm>
            <a:off x="1781959" y="2283551"/>
            <a:ext cx="1730786" cy="3888296"/>
            <a:chOff x="536022" y="3314942"/>
            <a:chExt cx="1296534" cy="3203103"/>
          </a:xfrm>
        </p:grpSpPr>
        <p:sp>
          <p:nvSpPr>
            <p:cNvPr id="8" name="Oval 7"/>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5" name="Group 101"/>
            <p:cNvGrpSpPr/>
            <p:nvPr/>
          </p:nvGrpSpPr>
          <p:grpSpPr>
            <a:xfrm rot="7128265">
              <a:off x="1266712" y="6168842"/>
              <a:ext cx="230789" cy="449153"/>
              <a:chOff x="4267200" y="5105400"/>
              <a:chExt cx="685800" cy="609600"/>
            </a:xfrm>
          </p:grpSpPr>
          <p:sp>
            <p:nvSpPr>
              <p:cNvPr id="240"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02"/>
            <p:cNvGrpSpPr/>
            <p:nvPr/>
          </p:nvGrpSpPr>
          <p:grpSpPr>
            <a:xfrm rot="14157531">
              <a:off x="1014825" y="6178074"/>
              <a:ext cx="230789" cy="449153"/>
              <a:chOff x="4267200" y="5105400"/>
              <a:chExt cx="685800" cy="609600"/>
            </a:xfrm>
          </p:grpSpPr>
          <p:sp>
            <p:nvSpPr>
              <p:cNvPr id="238" name="Oval 237"/>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70"/>
            <p:cNvGrpSpPr/>
            <p:nvPr/>
          </p:nvGrpSpPr>
          <p:grpSpPr>
            <a:xfrm>
              <a:off x="615449" y="3393845"/>
              <a:ext cx="1196458" cy="1028329"/>
              <a:chOff x="2731569" y="4101704"/>
              <a:chExt cx="2435810" cy="2042401"/>
            </a:xfrm>
          </p:grpSpPr>
          <p:sp>
            <p:nvSpPr>
              <p:cNvPr id="229"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rapezoid 17"/>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97"/>
            <p:cNvGrpSpPr/>
            <p:nvPr/>
          </p:nvGrpSpPr>
          <p:grpSpPr>
            <a:xfrm>
              <a:off x="962691" y="5459694"/>
              <a:ext cx="469239" cy="635646"/>
              <a:chOff x="4648200" y="4038600"/>
              <a:chExt cx="838200" cy="1349829"/>
            </a:xfrm>
          </p:grpSpPr>
          <p:sp>
            <p:nvSpPr>
              <p:cNvPr id="208" name="Trapezoid 207"/>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p:cNvGrpSpPr/>
              <p:nvPr/>
            </p:nvGrpSpPr>
            <p:grpSpPr>
              <a:xfrm rot="5595418">
                <a:off x="4297276" y="4567385"/>
                <a:ext cx="1211525" cy="322729"/>
                <a:chOff x="6019800" y="5334000"/>
                <a:chExt cx="2590800" cy="914400"/>
              </a:xfrm>
            </p:grpSpPr>
            <p:grpSp>
              <p:nvGrpSpPr>
                <p:cNvPr id="220" name="Group 79"/>
                <p:cNvGrpSpPr/>
                <p:nvPr/>
              </p:nvGrpSpPr>
              <p:grpSpPr>
                <a:xfrm>
                  <a:off x="6019800" y="5334000"/>
                  <a:ext cx="914400" cy="914400"/>
                  <a:chOff x="6019800" y="5334000"/>
                  <a:chExt cx="914400" cy="914400"/>
                </a:xfrm>
              </p:grpSpPr>
              <p:sp>
                <p:nvSpPr>
                  <p:cNvPr id="227" name="Quad Arrow 2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80"/>
                <p:cNvGrpSpPr/>
                <p:nvPr/>
              </p:nvGrpSpPr>
              <p:grpSpPr>
                <a:xfrm>
                  <a:off x="6858000" y="5334000"/>
                  <a:ext cx="914400" cy="914400"/>
                  <a:chOff x="6019800" y="5334000"/>
                  <a:chExt cx="914400" cy="914400"/>
                </a:xfrm>
              </p:grpSpPr>
              <p:sp>
                <p:nvSpPr>
                  <p:cNvPr id="225" name="Quad Arrow 2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83"/>
                <p:cNvGrpSpPr/>
                <p:nvPr/>
              </p:nvGrpSpPr>
              <p:grpSpPr>
                <a:xfrm>
                  <a:off x="7696200" y="5334000"/>
                  <a:ext cx="914400" cy="9144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0" name="Group 209"/>
              <p:cNvGrpSpPr/>
              <p:nvPr/>
            </p:nvGrpSpPr>
            <p:grpSpPr>
              <a:xfrm rot="5160593">
                <a:off x="4618957" y="4567387"/>
                <a:ext cx="1211525" cy="322729"/>
                <a:chOff x="6019800" y="5334000"/>
                <a:chExt cx="2590800" cy="914400"/>
              </a:xfrm>
            </p:grpSpPr>
            <p:grpSp>
              <p:nvGrpSpPr>
                <p:cNvPr id="211" name="Group 79"/>
                <p:cNvGrpSpPr/>
                <p:nvPr/>
              </p:nvGrpSpPr>
              <p:grpSpPr>
                <a:xfrm>
                  <a:off x="6019800" y="5334000"/>
                  <a:ext cx="914400" cy="914400"/>
                  <a:chOff x="6019800" y="5334000"/>
                  <a:chExt cx="914400" cy="914400"/>
                </a:xfrm>
              </p:grpSpPr>
              <p:sp>
                <p:nvSpPr>
                  <p:cNvPr id="218" name="Quad Arrow 2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80"/>
                <p:cNvGrpSpPr/>
                <p:nvPr/>
              </p:nvGrpSpPr>
              <p:grpSpPr>
                <a:xfrm>
                  <a:off x="6858000" y="5334000"/>
                  <a:ext cx="914400" cy="914400"/>
                  <a:chOff x="6019800" y="5334000"/>
                  <a:chExt cx="914400" cy="914400"/>
                </a:xfrm>
              </p:grpSpPr>
              <p:sp>
                <p:nvSpPr>
                  <p:cNvPr id="216" name="Quad Arrow 2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83"/>
                <p:cNvGrpSpPr/>
                <p:nvPr/>
              </p:nvGrpSpPr>
              <p:grpSpPr>
                <a:xfrm>
                  <a:off x="7696200" y="5334000"/>
                  <a:ext cx="914400" cy="914400"/>
                  <a:chOff x="6019800" y="5334000"/>
                  <a:chExt cx="914400" cy="914400"/>
                </a:xfrm>
              </p:grpSpPr>
              <p:sp>
                <p:nvSpPr>
                  <p:cNvPr id="214" name="Quad Arrow 21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Diamond 21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Rounded Rectangle 19"/>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25"/>
            <p:cNvGrpSpPr/>
            <p:nvPr/>
          </p:nvGrpSpPr>
          <p:grpSpPr>
            <a:xfrm flipV="1">
              <a:off x="615448" y="3764639"/>
              <a:ext cx="1133486" cy="180100"/>
              <a:chOff x="5029200" y="838200"/>
              <a:chExt cx="1905000" cy="457200"/>
            </a:xfrm>
          </p:grpSpPr>
          <p:sp>
            <p:nvSpPr>
              <p:cNvPr id="197" name="Rounded Rectangle 196"/>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114"/>
              <p:cNvGrpSpPr/>
              <p:nvPr/>
            </p:nvGrpSpPr>
            <p:grpSpPr>
              <a:xfrm rot="10800000">
                <a:off x="5334000" y="914400"/>
                <a:ext cx="1211525" cy="322729"/>
                <a:chOff x="6019800" y="5334000"/>
                <a:chExt cx="2590800" cy="914400"/>
              </a:xfrm>
            </p:grpSpPr>
            <p:grpSp>
              <p:nvGrpSpPr>
                <p:cNvPr id="199" name="Group 79"/>
                <p:cNvGrpSpPr/>
                <p:nvPr/>
              </p:nvGrpSpPr>
              <p:grpSpPr>
                <a:xfrm>
                  <a:off x="6019800" y="5334000"/>
                  <a:ext cx="914400" cy="914400"/>
                  <a:chOff x="6019800" y="5334000"/>
                  <a:chExt cx="914400" cy="914400"/>
                </a:xfrm>
              </p:grpSpPr>
              <p:sp>
                <p:nvSpPr>
                  <p:cNvPr id="206" name="Quad Arrow 2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iamond 2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80"/>
                <p:cNvGrpSpPr/>
                <p:nvPr/>
              </p:nvGrpSpPr>
              <p:grpSpPr>
                <a:xfrm>
                  <a:off x="6858000" y="5334000"/>
                  <a:ext cx="914400" cy="914400"/>
                  <a:chOff x="6019800" y="5334000"/>
                  <a:chExt cx="914400" cy="914400"/>
                </a:xfrm>
              </p:grpSpPr>
              <p:sp>
                <p:nvSpPr>
                  <p:cNvPr id="204" name="Quad Arrow 2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83"/>
                <p:cNvGrpSpPr/>
                <p:nvPr/>
              </p:nvGrpSpPr>
              <p:grpSpPr>
                <a:xfrm>
                  <a:off x="7696200" y="5334000"/>
                  <a:ext cx="914400" cy="914400"/>
                  <a:chOff x="6019800" y="5334000"/>
                  <a:chExt cx="914400" cy="914400"/>
                </a:xfrm>
              </p:grpSpPr>
              <p:sp>
                <p:nvSpPr>
                  <p:cNvPr id="202" name="Quad Arrow 2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 name="Group 21"/>
            <p:cNvGrpSpPr/>
            <p:nvPr/>
          </p:nvGrpSpPr>
          <p:grpSpPr>
            <a:xfrm>
              <a:off x="536022" y="3314942"/>
              <a:ext cx="1296534" cy="697352"/>
              <a:chOff x="4823577" y="4053405"/>
              <a:chExt cx="2270956" cy="1287310"/>
            </a:xfrm>
          </p:grpSpPr>
          <p:grpSp>
            <p:nvGrpSpPr>
              <p:cNvPr id="23" name="Group 113"/>
              <p:cNvGrpSpPr/>
              <p:nvPr/>
            </p:nvGrpSpPr>
            <p:grpSpPr>
              <a:xfrm>
                <a:off x="4823577" y="4493188"/>
                <a:ext cx="1404453" cy="847527"/>
                <a:chOff x="5334000" y="1676401"/>
                <a:chExt cx="3200400" cy="2295940"/>
              </a:xfrm>
            </p:grpSpPr>
            <p:grpSp>
              <p:nvGrpSpPr>
                <p:cNvPr id="140" name="Group 59"/>
                <p:cNvGrpSpPr/>
                <p:nvPr/>
              </p:nvGrpSpPr>
              <p:grpSpPr>
                <a:xfrm>
                  <a:off x="5334000" y="1676401"/>
                  <a:ext cx="3200400" cy="2295940"/>
                  <a:chOff x="3329709" y="1676400"/>
                  <a:chExt cx="5204691" cy="3733801"/>
                </a:xfrm>
              </p:grpSpPr>
              <p:grpSp>
                <p:nvGrpSpPr>
                  <p:cNvPr id="144" name="Group 139"/>
                  <p:cNvGrpSpPr/>
                  <p:nvPr/>
                </p:nvGrpSpPr>
                <p:grpSpPr>
                  <a:xfrm>
                    <a:off x="5784951" y="1676400"/>
                    <a:ext cx="2749449" cy="2932281"/>
                    <a:chOff x="4370181" y="2237947"/>
                    <a:chExt cx="1395285" cy="1533800"/>
                  </a:xfrm>
                  <a:solidFill>
                    <a:schemeClr val="accent6">
                      <a:lumMod val="50000"/>
                    </a:schemeClr>
                  </a:solidFill>
                </p:grpSpPr>
                <p:sp>
                  <p:nvSpPr>
                    <p:cNvPr id="176"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22"/>
                    <p:cNvGrpSpPr/>
                    <p:nvPr/>
                  </p:nvGrpSpPr>
                  <p:grpSpPr>
                    <a:xfrm>
                      <a:off x="4975163" y="2434420"/>
                      <a:ext cx="790303" cy="409072"/>
                      <a:chOff x="4975163" y="2434420"/>
                      <a:chExt cx="790303" cy="409072"/>
                    </a:xfrm>
                    <a:grpFill/>
                  </p:grpSpPr>
                  <p:sp>
                    <p:nvSpPr>
                      <p:cNvPr id="194"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23"/>
                    <p:cNvGrpSpPr/>
                    <p:nvPr/>
                  </p:nvGrpSpPr>
                  <p:grpSpPr>
                    <a:xfrm>
                      <a:off x="4842164" y="2673927"/>
                      <a:ext cx="856672" cy="364837"/>
                      <a:chOff x="4975163" y="2434420"/>
                      <a:chExt cx="790303" cy="409072"/>
                    </a:xfrm>
                    <a:grpFill/>
                  </p:grpSpPr>
                  <p:sp>
                    <p:nvSpPr>
                      <p:cNvPr id="191"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27"/>
                    <p:cNvGrpSpPr/>
                    <p:nvPr/>
                  </p:nvGrpSpPr>
                  <p:grpSpPr>
                    <a:xfrm>
                      <a:off x="4702690" y="2882384"/>
                      <a:ext cx="790303" cy="409072"/>
                      <a:chOff x="4975163" y="2434420"/>
                      <a:chExt cx="790303" cy="409072"/>
                    </a:xfrm>
                    <a:grpFill/>
                  </p:grpSpPr>
                  <p:sp>
                    <p:nvSpPr>
                      <p:cNvPr id="188"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31"/>
                    <p:cNvGrpSpPr/>
                    <p:nvPr/>
                  </p:nvGrpSpPr>
                  <p:grpSpPr>
                    <a:xfrm>
                      <a:off x="4545672" y="3122529"/>
                      <a:ext cx="790303" cy="409072"/>
                      <a:chOff x="4975163" y="2434420"/>
                      <a:chExt cx="790303" cy="409072"/>
                    </a:xfrm>
                    <a:grpFill/>
                  </p:grpSpPr>
                  <p:sp>
                    <p:nvSpPr>
                      <p:cNvPr id="185"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135"/>
                    <p:cNvGrpSpPr/>
                    <p:nvPr/>
                  </p:nvGrpSpPr>
                  <p:grpSpPr>
                    <a:xfrm rot="1269795">
                      <a:off x="4370181" y="3362675"/>
                      <a:ext cx="790303" cy="409072"/>
                      <a:chOff x="4975163" y="2434420"/>
                      <a:chExt cx="790303" cy="409072"/>
                    </a:xfrm>
                    <a:grpFill/>
                  </p:grpSpPr>
                  <p:sp>
                    <p:nvSpPr>
                      <p:cNvPr id="182"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5" name="Group 140"/>
                  <p:cNvGrpSpPr/>
                  <p:nvPr/>
                </p:nvGrpSpPr>
                <p:grpSpPr>
                  <a:xfrm flipH="1">
                    <a:off x="3329709" y="1768267"/>
                    <a:ext cx="2749449" cy="2932281"/>
                    <a:chOff x="4370181" y="2237947"/>
                    <a:chExt cx="1395285" cy="1533800"/>
                  </a:xfrm>
                  <a:solidFill>
                    <a:schemeClr val="accent6">
                      <a:lumMod val="50000"/>
                    </a:schemeClr>
                  </a:solidFill>
                </p:grpSpPr>
                <p:sp>
                  <p:nvSpPr>
                    <p:cNvPr id="155" name="Rounded Rectangle 154"/>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22"/>
                    <p:cNvGrpSpPr/>
                    <p:nvPr/>
                  </p:nvGrpSpPr>
                  <p:grpSpPr>
                    <a:xfrm>
                      <a:off x="4975163" y="2434420"/>
                      <a:ext cx="790303" cy="409072"/>
                      <a:chOff x="4975163" y="2434420"/>
                      <a:chExt cx="790303" cy="409072"/>
                    </a:xfrm>
                    <a:grpFill/>
                  </p:grpSpPr>
                  <p:sp>
                    <p:nvSpPr>
                      <p:cNvPr id="173"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23"/>
                    <p:cNvGrpSpPr/>
                    <p:nvPr/>
                  </p:nvGrpSpPr>
                  <p:grpSpPr>
                    <a:xfrm>
                      <a:off x="4842164" y="2673927"/>
                      <a:ext cx="856672" cy="364837"/>
                      <a:chOff x="4975163" y="2434420"/>
                      <a:chExt cx="790303" cy="409072"/>
                    </a:xfrm>
                    <a:grpFill/>
                  </p:grpSpPr>
                  <p:sp>
                    <p:nvSpPr>
                      <p:cNvPr id="170"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27"/>
                    <p:cNvGrpSpPr/>
                    <p:nvPr/>
                  </p:nvGrpSpPr>
                  <p:grpSpPr>
                    <a:xfrm>
                      <a:off x="4702690" y="2882384"/>
                      <a:ext cx="790303" cy="409072"/>
                      <a:chOff x="4975163" y="2434420"/>
                      <a:chExt cx="790303" cy="409072"/>
                    </a:xfrm>
                    <a:grpFill/>
                  </p:grpSpPr>
                  <p:sp>
                    <p:nvSpPr>
                      <p:cNvPr id="167"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31"/>
                    <p:cNvGrpSpPr/>
                    <p:nvPr/>
                  </p:nvGrpSpPr>
                  <p:grpSpPr>
                    <a:xfrm>
                      <a:off x="4545672" y="3122529"/>
                      <a:ext cx="790303" cy="409072"/>
                      <a:chOff x="4975163" y="2434420"/>
                      <a:chExt cx="790303" cy="409072"/>
                    </a:xfrm>
                    <a:grpFill/>
                  </p:grpSpPr>
                  <p:sp>
                    <p:nvSpPr>
                      <p:cNvPr id="164" name="Moon 1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35"/>
                    <p:cNvGrpSpPr/>
                    <p:nvPr/>
                  </p:nvGrpSpPr>
                  <p:grpSpPr>
                    <a:xfrm rot="1269795">
                      <a:off x="4370181" y="3362675"/>
                      <a:ext cx="790303" cy="409072"/>
                      <a:chOff x="4975163" y="2434420"/>
                      <a:chExt cx="790303" cy="409072"/>
                    </a:xfrm>
                    <a:grpFill/>
                  </p:grpSpPr>
                  <p:sp>
                    <p:nvSpPr>
                      <p:cNvPr id="161" name="Moon 16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62"/>
                  <p:cNvGrpSpPr/>
                  <p:nvPr/>
                </p:nvGrpSpPr>
                <p:grpSpPr>
                  <a:xfrm rot="4467257">
                    <a:off x="4822952" y="4237309"/>
                    <a:ext cx="1510882" cy="806088"/>
                    <a:chOff x="4975163" y="2434420"/>
                    <a:chExt cx="790303" cy="409072"/>
                  </a:xfrm>
                  <a:solidFill>
                    <a:schemeClr val="accent6">
                      <a:lumMod val="50000"/>
                    </a:schemeClr>
                  </a:solid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49"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8" name="Oval 147"/>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10"/>
                <p:cNvGrpSpPr/>
                <p:nvPr/>
              </p:nvGrpSpPr>
              <p:grpSpPr>
                <a:xfrm>
                  <a:off x="6705600" y="2819400"/>
                  <a:ext cx="457200" cy="457200"/>
                  <a:chOff x="6019800" y="5334000"/>
                  <a:chExt cx="914400" cy="914400"/>
                </a:xfrm>
              </p:grpSpPr>
              <p:sp>
                <p:nvSpPr>
                  <p:cNvPr id="142" name="Quad Arrow 141"/>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113"/>
              <p:cNvGrpSpPr/>
              <p:nvPr/>
            </p:nvGrpSpPr>
            <p:grpSpPr>
              <a:xfrm rot="10800000">
                <a:off x="5254651" y="4053405"/>
                <a:ext cx="1404453" cy="847527"/>
                <a:chOff x="5334000" y="1676401"/>
                <a:chExt cx="3200400" cy="2295940"/>
              </a:xfrm>
            </p:grpSpPr>
            <p:grpSp>
              <p:nvGrpSpPr>
                <p:cNvPr id="83" name="Group 59"/>
                <p:cNvGrpSpPr/>
                <p:nvPr/>
              </p:nvGrpSpPr>
              <p:grpSpPr>
                <a:xfrm>
                  <a:off x="5334000" y="1676401"/>
                  <a:ext cx="3200400" cy="2295940"/>
                  <a:chOff x="3329709" y="1676400"/>
                  <a:chExt cx="5204691" cy="3733801"/>
                </a:xfrm>
              </p:grpSpPr>
              <p:grpSp>
                <p:nvGrpSpPr>
                  <p:cNvPr id="87" name="Group 139"/>
                  <p:cNvGrpSpPr/>
                  <p:nvPr/>
                </p:nvGrpSpPr>
                <p:grpSpPr>
                  <a:xfrm>
                    <a:off x="5784951" y="1676400"/>
                    <a:ext cx="2749449" cy="2932281"/>
                    <a:chOff x="4370181" y="2237947"/>
                    <a:chExt cx="1395285" cy="1533800"/>
                  </a:xfrm>
                  <a:solidFill>
                    <a:schemeClr val="accent6">
                      <a:lumMod val="50000"/>
                    </a:schemeClr>
                  </a:solidFill>
                </p:grpSpPr>
                <p:sp>
                  <p:nvSpPr>
                    <p:cNvPr id="11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22"/>
                    <p:cNvGrpSpPr/>
                    <p:nvPr/>
                  </p:nvGrpSpPr>
                  <p:grpSpPr>
                    <a:xfrm>
                      <a:off x="4975163" y="2434420"/>
                      <a:ext cx="790303" cy="409072"/>
                      <a:chOff x="4975163" y="2434420"/>
                      <a:chExt cx="790303" cy="409072"/>
                    </a:xfrm>
                    <a:grpFill/>
                  </p:grpSpPr>
                  <p:sp>
                    <p:nvSpPr>
                      <p:cNvPr id="13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3"/>
                    <p:cNvGrpSpPr/>
                    <p:nvPr/>
                  </p:nvGrpSpPr>
                  <p:grpSpPr>
                    <a:xfrm>
                      <a:off x="4842164" y="2673927"/>
                      <a:ext cx="856672" cy="364837"/>
                      <a:chOff x="4975163" y="2434420"/>
                      <a:chExt cx="790303" cy="409072"/>
                    </a:xfrm>
                    <a:grpFill/>
                  </p:grpSpPr>
                  <p:sp>
                    <p:nvSpPr>
                      <p:cNvPr id="13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7"/>
                    <p:cNvGrpSpPr/>
                    <p:nvPr/>
                  </p:nvGrpSpPr>
                  <p:grpSpPr>
                    <a:xfrm>
                      <a:off x="4702690" y="2882384"/>
                      <a:ext cx="790303" cy="409072"/>
                      <a:chOff x="4975163" y="2434420"/>
                      <a:chExt cx="790303" cy="409072"/>
                    </a:xfrm>
                    <a:grpFill/>
                  </p:grpSpPr>
                  <p:sp>
                    <p:nvSpPr>
                      <p:cNvPr id="13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31"/>
                    <p:cNvGrpSpPr/>
                    <p:nvPr/>
                  </p:nvGrpSpPr>
                  <p:grpSpPr>
                    <a:xfrm>
                      <a:off x="4545672" y="3122529"/>
                      <a:ext cx="790303" cy="409072"/>
                      <a:chOff x="4975163" y="2434420"/>
                      <a:chExt cx="790303" cy="409072"/>
                    </a:xfrm>
                    <a:grpFill/>
                  </p:grpSpPr>
                  <p:sp>
                    <p:nvSpPr>
                      <p:cNvPr id="12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35"/>
                    <p:cNvGrpSpPr/>
                    <p:nvPr/>
                  </p:nvGrpSpPr>
                  <p:grpSpPr>
                    <a:xfrm rot="1269795">
                      <a:off x="4370181" y="3362675"/>
                      <a:ext cx="790303" cy="409072"/>
                      <a:chOff x="4975163" y="2434420"/>
                      <a:chExt cx="790303" cy="409072"/>
                    </a:xfrm>
                    <a:grpFill/>
                  </p:grpSpPr>
                  <p:sp>
                    <p:nvSpPr>
                      <p:cNvPr id="12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40"/>
                  <p:cNvGrpSpPr/>
                  <p:nvPr/>
                </p:nvGrpSpPr>
                <p:grpSpPr>
                  <a:xfrm flipH="1">
                    <a:off x="3329709" y="1768267"/>
                    <a:ext cx="2749449" cy="2932281"/>
                    <a:chOff x="4370181" y="2237947"/>
                    <a:chExt cx="1395285" cy="1533800"/>
                  </a:xfrm>
                  <a:solidFill>
                    <a:schemeClr val="accent6">
                      <a:lumMod val="50000"/>
                    </a:schemeClr>
                  </a:solidFill>
                </p:grpSpPr>
                <p:sp>
                  <p:nvSpPr>
                    <p:cNvPr id="98" name="Rounded Rectangle 9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22"/>
                    <p:cNvGrpSpPr/>
                    <p:nvPr/>
                  </p:nvGrpSpPr>
                  <p:grpSpPr>
                    <a:xfrm>
                      <a:off x="4975163" y="2434420"/>
                      <a:ext cx="790303" cy="409072"/>
                      <a:chOff x="4975163" y="2434420"/>
                      <a:chExt cx="790303" cy="409072"/>
                    </a:xfrm>
                    <a:grpFill/>
                  </p:grpSpPr>
                  <p:sp>
                    <p:nvSpPr>
                      <p:cNvPr id="11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23"/>
                    <p:cNvGrpSpPr/>
                    <p:nvPr/>
                  </p:nvGrpSpPr>
                  <p:grpSpPr>
                    <a:xfrm>
                      <a:off x="4842164" y="2673927"/>
                      <a:ext cx="856672" cy="364837"/>
                      <a:chOff x="4975163" y="2434420"/>
                      <a:chExt cx="790303" cy="409072"/>
                    </a:xfrm>
                    <a:grpFill/>
                  </p:grpSpPr>
                  <p:sp>
                    <p:nvSpPr>
                      <p:cNvPr id="11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27"/>
                    <p:cNvGrpSpPr/>
                    <p:nvPr/>
                  </p:nvGrpSpPr>
                  <p:grpSpPr>
                    <a:xfrm>
                      <a:off x="4702690" y="2882384"/>
                      <a:ext cx="790303" cy="409072"/>
                      <a:chOff x="4975163" y="2434420"/>
                      <a:chExt cx="790303" cy="409072"/>
                    </a:xfrm>
                    <a:grpFill/>
                  </p:grpSpPr>
                  <p:sp>
                    <p:nvSpPr>
                      <p:cNvPr id="11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31"/>
                    <p:cNvGrpSpPr/>
                    <p:nvPr/>
                  </p:nvGrpSpPr>
                  <p:grpSpPr>
                    <a:xfrm>
                      <a:off x="4545672" y="3122529"/>
                      <a:ext cx="790303" cy="409072"/>
                      <a:chOff x="4975163" y="2434420"/>
                      <a:chExt cx="790303" cy="409072"/>
                    </a:xfrm>
                    <a:grpFill/>
                  </p:grpSpPr>
                  <p:sp>
                    <p:nvSpPr>
                      <p:cNvPr id="107" name="Moon 10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35"/>
                    <p:cNvGrpSpPr/>
                    <p:nvPr/>
                  </p:nvGrpSpPr>
                  <p:grpSpPr>
                    <a:xfrm rot="1269795">
                      <a:off x="4370181" y="3362675"/>
                      <a:ext cx="790303" cy="409072"/>
                      <a:chOff x="4975163" y="2434420"/>
                      <a:chExt cx="790303" cy="409072"/>
                    </a:xfrm>
                    <a:grpFill/>
                  </p:grpSpPr>
                  <p:sp>
                    <p:nvSpPr>
                      <p:cNvPr id="104" name="Moon 10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162"/>
                  <p:cNvGrpSpPr/>
                  <p:nvPr/>
                </p:nvGrpSpPr>
                <p:grpSpPr>
                  <a:xfrm rot="4467257">
                    <a:off x="4822952" y="4237309"/>
                    <a:ext cx="1510882" cy="806088"/>
                    <a:chOff x="4975163" y="2434420"/>
                    <a:chExt cx="790303" cy="409072"/>
                  </a:xfrm>
                  <a:solidFill>
                    <a:schemeClr val="accent6">
                      <a:lumMod val="50000"/>
                    </a:schemeClr>
                  </a:solidFill>
                </p:grpSpPr>
                <p:sp>
                  <p:nvSpPr>
                    <p:cNvPr id="95" name="Moon 9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9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110"/>
                <p:cNvGrpSpPr/>
                <p:nvPr/>
              </p:nvGrpSpPr>
              <p:grpSpPr>
                <a:xfrm>
                  <a:off x="6705600" y="2819400"/>
                  <a:ext cx="457200" cy="457200"/>
                  <a:chOff x="6019800" y="5334000"/>
                  <a:chExt cx="914400" cy="914400"/>
                </a:xfrm>
              </p:grpSpPr>
              <p:sp>
                <p:nvSpPr>
                  <p:cNvPr id="85" name="Quad Arrow 8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13"/>
              <p:cNvGrpSpPr/>
              <p:nvPr/>
            </p:nvGrpSpPr>
            <p:grpSpPr>
              <a:xfrm>
                <a:off x="5690080" y="4462708"/>
                <a:ext cx="1404453" cy="847527"/>
                <a:chOff x="5334000" y="1676401"/>
                <a:chExt cx="3200400" cy="2295940"/>
              </a:xfrm>
            </p:grpSpPr>
            <p:grpSp>
              <p:nvGrpSpPr>
                <p:cNvPr id="26" name="Group 59"/>
                <p:cNvGrpSpPr/>
                <p:nvPr/>
              </p:nvGrpSpPr>
              <p:grpSpPr>
                <a:xfrm>
                  <a:off x="5334000" y="1676401"/>
                  <a:ext cx="3200400" cy="2295940"/>
                  <a:chOff x="3329709" y="1676400"/>
                  <a:chExt cx="5204691" cy="3733801"/>
                </a:xfrm>
              </p:grpSpPr>
              <p:grpSp>
                <p:nvGrpSpPr>
                  <p:cNvPr id="30" name="Group 139"/>
                  <p:cNvGrpSpPr/>
                  <p:nvPr/>
                </p:nvGrpSpPr>
                <p:grpSpPr>
                  <a:xfrm>
                    <a:off x="5784951" y="1676400"/>
                    <a:ext cx="2749449" cy="2932281"/>
                    <a:chOff x="4370181" y="2237947"/>
                    <a:chExt cx="1395285" cy="1533800"/>
                  </a:xfrm>
                  <a:solidFill>
                    <a:schemeClr val="accent6">
                      <a:lumMod val="50000"/>
                    </a:schemeClr>
                  </a:solidFill>
                </p:grpSpPr>
                <p:sp>
                  <p:nvSpPr>
                    <p:cNvPr id="6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22"/>
                    <p:cNvGrpSpPr/>
                    <p:nvPr/>
                  </p:nvGrpSpPr>
                  <p:grpSpPr>
                    <a:xfrm>
                      <a:off x="4975163" y="2434420"/>
                      <a:ext cx="790303" cy="409072"/>
                      <a:chOff x="4975163" y="2434420"/>
                      <a:chExt cx="790303" cy="409072"/>
                    </a:xfrm>
                    <a:grpFill/>
                  </p:grpSpPr>
                  <p:sp>
                    <p:nvSpPr>
                      <p:cNvPr id="8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23"/>
                    <p:cNvGrpSpPr/>
                    <p:nvPr/>
                  </p:nvGrpSpPr>
                  <p:grpSpPr>
                    <a:xfrm>
                      <a:off x="4842164" y="2673927"/>
                      <a:ext cx="856672" cy="364837"/>
                      <a:chOff x="4975163" y="2434420"/>
                      <a:chExt cx="790303" cy="409072"/>
                    </a:xfrm>
                    <a:grpFill/>
                  </p:grpSpPr>
                  <p:sp>
                    <p:nvSpPr>
                      <p:cNvPr id="7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27"/>
                    <p:cNvGrpSpPr/>
                    <p:nvPr/>
                  </p:nvGrpSpPr>
                  <p:grpSpPr>
                    <a:xfrm>
                      <a:off x="4702690" y="2882384"/>
                      <a:ext cx="790303" cy="409072"/>
                      <a:chOff x="4975163" y="2434420"/>
                      <a:chExt cx="790303" cy="409072"/>
                    </a:xfrm>
                    <a:grpFill/>
                  </p:grpSpPr>
                  <p:sp>
                    <p:nvSpPr>
                      <p:cNvPr id="7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31"/>
                    <p:cNvGrpSpPr/>
                    <p:nvPr/>
                  </p:nvGrpSpPr>
                  <p:grpSpPr>
                    <a:xfrm>
                      <a:off x="4545672" y="3122529"/>
                      <a:ext cx="790303" cy="409072"/>
                      <a:chOff x="4975163" y="2434420"/>
                      <a:chExt cx="790303" cy="409072"/>
                    </a:xfrm>
                    <a:grpFill/>
                  </p:grpSpPr>
                  <p:sp>
                    <p:nvSpPr>
                      <p:cNvPr id="7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35"/>
                    <p:cNvGrpSpPr/>
                    <p:nvPr/>
                  </p:nvGrpSpPr>
                  <p:grpSpPr>
                    <a:xfrm rot="1269795">
                      <a:off x="4370181" y="3362675"/>
                      <a:ext cx="790303" cy="409072"/>
                      <a:chOff x="4975163" y="2434420"/>
                      <a:chExt cx="790303" cy="409072"/>
                    </a:xfrm>
                    <a:grpFill/>
                  </p:grpSpPr>
                  <p:sp>
                    <p:nvSpPr>
                      <p:cNvPr id="6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140"/>
                  <p:cNvGrpSpPr/>
                  <p:nvPr/>
                </p:nvGrpSpPr>
                <p:grpSpPr>
                  <a:xfrm flipH="1">
                    <a:off x="3329709" y="1768267"/>
                    <a:ext cx="2749449" cy="2932281"/>
                    <a:chOff x="4370181" y="2237947"/>
                    <a:chExt cx="1395285" cy="1533800"/>
                  </a:xfrm>
                  <a:solidFill>
                    <a:schemeClr val="accent6">
                      <a:lumMod val="50000"/>
                    </a:schemeClr>
                  </a:solidFill>
                </p:grpSpPr>
                <p:sp>
                  <p:nvSpPr>
                    <p:cNvPr id="41" name="Rounded Rectangle 4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122"/>
                    <p:cNvGrpSpPr/>
                    <p:nvPr/>
                  </p:nvGrpSpPr>
                  <p:grpSpPr>
                    <a:xfrm>
                      <a:off x="4975163" y="2434420"/>
                      <a:ext cx="790303" cy="409072"/>
                      <a:chOff x="4975163" y="2434420"/>
                      <a:chExt cx="790303" cy="409072"/>
                    </a:xfrm>
                    <a:grpFill/>
                  </p:grpSpPr>
                  <p:sp>
                    <p:nvSpPr>
                      <p:cNvPr id="5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123"/>
                    <p:cNvGrpSpPr/>
                    <p:nvPr/>
                  </p:nvGrpSpPr>
                  <p:grpSpPr>
                    <a:xfrm>
                      <a:off x="4842164" y="2673927"/>
                      <a:ext cx="856672" cy="364837"/>
                      <a:chOff x="4975163" y="2434420"/>
                      <a:chExt cx="790303" cy="409072"/>
                    </a:xfrm>
                    <a:grpFill/>
                  </p:grpSpPr>
                  <p:sp>
                    <p:nvSpPr>
                      <p:cNvPr id="5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127"/>
                    <p:cNvGrpSpPr/>
                    <p:nvPr/>
                  </p:nvGrpSpPr>
                  <p:grpSpPr>
                    <a:xfrm>
                      <a:off x="4702690" y="2882384"/>
                      <a:ext cx="790303" cy="409072"/>
                      <a:chOff x="4975163" y="2434420"/>
                      <a:chExt cx="790303" cy="409072"/>
                    </a:xfrm>
                    <a:grpFill/>
                  </p:grpSpPr>
                  <p:sp>
                    <p:nvSpPr>
                      <p:cNvPr id="5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31"/>
                    <p:cNvGrpSpPr/>
                    <p:nvPr/>
                  </p:nvGrpSpPr>
                  <p:grpSpPr>
                    <a:xfrm>
                      <a:off x="4545672" y="3122529"/>
                      <a:ext cx="790303" cy="409072"/>
                      <a:chOff x="4975163" y="2434420"/>
                      <a:chExt cx="790303" cy="409072"/>
                    </a:xfrm>
                    <a:grpFill/>
                  </p:grpSpPr>
                  <p:sp>
                    <p:nvSpPr>
                      <p:cNvPr id="50" name="Moon 4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35"/>
                    <p:cNvGrpSpPr/>
                    <p:nvPr/>
                  </p:nvGrpSpPr>
                  <p:grpSpPr>
                    <a:xfrm rot="1269795">
                      <a:off x="4370181" y="3362675"/>
                      <a:ext cx="790303" cy="409072"/>
                      <a:chOff x="4975163" y="2434420"/>
                      <a:chExt cx="790303" cy="409072"/>
                    </a:xfrm>
                    <a:grpFill/>
                  </p:grpSpPr>
                  <p:sp>
                    <p:nvSpPr>
                      <p:cNvPr id="47" name="Moon 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162"/>
                  <p:cNvGrpSpPr/>
                  <p:nvPr/>
                </p:nvGrpSpPr>
                <p:grpSpPr>
                  <a:xfrm rot="4467257">
                    <a:off x="4822952" y="4237309"/>
                    <a:ext cx="1510882" cy="806088"/>
                    <a:chOff x="4975163" y="2434420"/>
                    <a:chExt cx="790303" cy="409072"/>
                  </a:xfrm>
                  <a:solidFill>
                    <a:schemeClr val="accent6">
                      <a:lumMod val="50000"/>
                    </a:schemeClr>
                  </a:solidFill>
                </p:grpSpPr>
                <p:sp>
                  <p:nvSpPr>
                    <p:cNvPr id="38" name="Moon 3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10"/>
                <p:cNvGrpSpPr/>
                <p:nvPr/>
              </p:nvGrpSpPr>
              <p:grpSpPr>
                <a:xfrm>
                  <a:off x="6705600" y="2819400"/>
                  <a:ext cx="457200" cy="457200"/>
                  <a:chOff x="6019800" y="5334000"/>
                  <a:chExt cx="914400" cy="914400"/>
                </a:xfrm>
              </p:grpSpPr>
              <p:sp>
                <p:nvSpPr>
                  <p:cNvPr id="28" name="Quad Arrow 2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42" name="Group 72"/>
          <p:cNvGrpSpPr/>
          <p:nvPr/>
        </p:nvGrpSpPr>
        <p:grpSpPr>
          <a:xfrm>
            <a:off x="8348955" y="2335367"/>
            <a:ext cx="1474055" cy="3945525"/>
            <a:chOff x="754412" y="3803705"/>
            <a:chExt cx="1521331" cy="4292726"/>
          </a:xfrm>
        </p:grpSpPr>
        <p:grpSp>
          <p:nvGrpSpPr>
            <p:cNvPr id="243" name="Group 3"/>
            <p:cNvGrpSpPr/>
            <p:nvPr/>
          </p:nvGrpSpPr>
          <p:grpSpPr>
            <a:xfrm rot="2754858">
              <a:off x="991462" y="7433382"/>
              <a:ext cx="362746" cy="580393"/>
              <a:chOff x="1676400" y="2133600"/>
              <a:chExt cx="1447800" cy="2088845"/>
            </a:xfrm>
          </p:grpSpPr>
          <p:sp>
            <p:nvSpPr>
              <p:cNvPr id="293" name="Oval 29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18"/>
            <p:cNvGrpSpPr/>
            <p:nvPr/>
          </p:nvGrpSpPr>
          <p:grpSpPr>
            <a:xfrm rot="19182012">
              <a:off x="1592451" y="7516038"/>
              <a:ext cx="362746" cy="580393"/>
              <a:chOff x="1676400" y="2133600"/>
              <a:chExt cx="1447800" cy="2088845"/>
            </a:xfrm>
          </p:grpSpPr>
          <p:sp>
            <p:nvSpPr>
              <p:cNvPr id="290" name="Oval 289"/>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Oval 244"/>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rapezoid 246"/>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Isosceles Triangle 249"/>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77"/>
            <p:cNvGrpSpPr/>
            <p:nvPr/>
          </p:nvGrpSpPr>
          <p:grpSpPr>
            <a:xfrm>
              <a:off x="966746" y="3803705"/>
              <a:ext cx="1166855" cy="1482633"/>
              <a:chOff x="5029200" y="600855"/>
              <a:chExt cx="1541530" cy="2059846"/>
            </a:xfrm>
          </p:grpSpPr>
          <p:sp>
            <p:nvSpPr>
              <p:cNvPr id="282" name="Rounded Rectangle 281"/>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71"/>
              <p:cNvGrpSpPr/>
              <p:nvPr/>
            </p:nvGrpSpPr>
            <p:grpSpPr>
              <a:xfrm rot="21037220">
                <a:off x="5059595" y="600855"/>
                <a:ext cx="1340487" cy="1376021"/>
                <a:chOff x="6862932" y="1711953"/>
                <a:chExt cx="1742735" cy="1770839"/>
              </a:xfrm>
              <a:solidFill>
                <a:srgbClr val="E2B470"/>
              </a:solidFill>
            </p:grpSpPr>
            <p:sp>
              <p:nvSpPr>
                <p:cNvPr id="286" name="Chord 285"/>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hord 286"/>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ed Rectangle 288"/>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213"/>
            <p:cNvGrpSpPr/>
            <p:nvPr/>
          </p:nvGrpSpPr>
          <p:grpSpPr>
            <a:xfrm>
              <a:off x="990600" y="4114800"/>
              <a:ext cx="990600" cy="228600"/>
              <a:chOff x="2895600" y="4343400"/>
              <a:chExt cx="1524000" cy="381000"/>
            </a:xfrm>
          </p:grpSpPr>
          <p:sp>
            <p:nvSpPr>
              <p:cNvPr id="268" name="Rounded Rectangle 267"/>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00"/>
              <p:cNvGrpSpPr/>
              <p:nvPr/>
            </p:nvGrpSpPr>
            <p:grpSpPr>
              <a:xfrm>
                <a:off x="2950029" y="4388922"/>
                <a:ext cx="1405247" cy="294904"/>
                <a:chOff x="990600" y="3101789"/>
                <a:chExt cx="4800600" cy="1775011"/>
              </a:xfrm>
            </p:grpSpPr>
            <p:sp>
              <p:nvSpPr>
                <p:cNvPr id="270" name="L-Shape 269"/>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Shape 270"/>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Isosceles Triangle 275"/>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4"/>
            <p:cNvGrpSpPr/>
            <p:nvPr/>
          </p:nvGrpSpPr>
          <p:grpSpPr>
            <a:xfrm>
              <a:off x="1143000" y="5867400"/>
              <a:ext cx="762000" cy="304800"/>
              <a:chOff x="2895600" y="4343400"/>
              <a:chExt cx="1524000" cy="381000"/>
            </a:xfrm>
          </p:grpSpPr>
          <p:sp>
            <p:nvSpPr>
              <p:cNvPr id="254" name="Rounded Rectangle 253"/>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200"/>
              <p:cNvGrpSpPr/>
              <p:nvPr/>
            </p:nvGrpSpPr>
            <p:grpSpPr>
              <a:xfrm>
                <a:off x="2950029" y="4388922"/>
                <a:ext cx="1405247" cy="294904"/>
                <a:chOff x="990600" y="3101789"/>
                <a:chExt cx="4800600" cy="1775011"/>
              </a:xfrm>
            </p:grpSpPr>
            <p:sp>
              <p:nvSpPr>
                <p:cNvPr id="256" name="L-Shape 255"/>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L-Shape 256"/>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Diamond 265"/>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6" name="Rectangle 295"/>
          <p:cNvSpPr/>
          <p:nvPr/>
        </p:nvSpPr>
        <p:spPr>
          <a:xfrm>
            <a:off x="4528561" y="3447998"/>
            <a:ext cx="3371468" cy="923330"/>
          </a:xfrm>
          <a:prstGeom prst="rect">
            <a:avLst/>
          </a:prstGeom>
        </p:spPr>
        <p:txBody>
          <a:bodyPr wrap="square">
            <a:spAutoFit/>
          </a:bodyPr>
          <a:lstStyle/>
          <a:p>
            <a:r>
              <a:rPr lang="en-US" i="1" dirty="0">
                <a:solidFill>
                  <a:schemeClr val="bg1"/>
                </a:solidFill>
              </a:rPr>
              <a:t>A man’s pride shall bring him low: but </a:t>
            </a:r>
            <a:r>
              <a:rPr lang="en-US" i="1" dirty="0" err="1">
                <a:solidFill>
                  <a:schemeClr val="bg1"/>
                </a:solidFill>
              </a:rPr>
              <a:t>honour</a:t>
            </a:r>
            <a:r>
              <a:rPr lang="en-US" i="1" dirty="0">
                <a:solidFill>
                  <a:schemeClr val="bg1"/>
                </a:solidFill>
              </a:rPr>
              <a:t> shall uphold the humble in spirit. Proverbs 29:23</a:t>
            </a:r>
          </a:p>
        </p:txBody>
      </p:sp>
    </p:spTree>
    <p:extLst>
      <p:ext uri="{BB962C8B-B14F-4D97-AF65-F5344CB8AC3E}">
        <p14:creationId xmlns:p14="http://schemas.microsoft.com/office/powerpoint/2010/main" val="1215421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38:27-30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Twins Are Born</a:t>
            </a:r>
          </a:p>
        </p:txBody>
      </p:sp>
      <p:sp>
        <p:nvSpPr>
          <p:cNvPr id="112" name="Rectangle 111"/>
          <p:cNvSpPr/>
          <p:nvPr/>
        </p:nvSpPr>
        <p:spPr>
          <a:xfrm>
            <a:off x="5015160" y="1731857"/>
            <a:ext cx="6308168" cy="646331"/>
          </a:xfrm>
          <a:prstGeom prst="rect">
            <a:avLst/>
          </a:prstGeom>
        </p:spPr>
        <p:txBody>
          <a:bodyPr wrap="square">
            <a:spAutoFit/>
          </a:bodyPr>
          <a:lstStyle/>
          <a:p>
            <a:r>
              <a:rPr lang="en-US" b="0" i="0" dirty="0">
                <a:solidFill>
                  <a:schemeClr val="bg1"/>
                </a:solidFill>
                <a:effectLst/>
              </a:rPr>
              <a:t>…that </a:t>
            </a:r>
            <a:r>
              <a:rPr lang="en-US" b="0" i="1" dirty="0">
                <a:solidFill>
                  <a:schemeClr val="bg1"/>
                </a:solidFill>
                <a:effectLst/>
              </a:rPr>
              <a:t>the one </a:t>
            </a:r>
            <a:r>
              <a:rPr lang="en-US" b="0" i="0" dirty="0">
                <a:solidFill>
                  <a:schemeClr val="bg1"/>
                </a:solidFill>
                <a:effectLst/>
              </a:rPr>
              <a:t>put out </a:t>
            </a:r>
            <a:r>
              <a:rPr lang="en-US" b="0" i="1" dirty="0">
                <a:solidFill>
                  <a:schemeClr val="bg1"/>
                </a:solidFill>
                <a:effectLst/>
              </a:rPr>
              <a:t>his</a:t>
            </a:r>
            <a:r>
              <a:rPr lang="en-US" b="0" i="0" dirty="0">
                <a:solidFill>
                  <a:schemeClr val="bg1"/>
                </a:solidFill>
                <a:effectLst/>
              </a:rPr>
              <a:t> hand: and the midwife took and bound upon his hand a scarlet thread, saying, This came out first. </a:t>
            </a:r>
            <a:endParaRPr lang="en-US" dirty="0">
              <a:solidFill>
                <a:schemeClr val="bg1"/>
              </a:solidFill>
            </a:endParaRPr>
          </a:p>
        </p:txBody>
      </p:sp>
      <p:sp>
        <p:nvSpPr>
          <p:cNvPr id="113" name="Rectangle 112"/>
          <p:cNvSpPr/>
          <p:nvPr/>
        </p:nvSpPr>
        <p:spPr>
          <a:xfrm>
            <a:off x="5121244" y="3392740"/>
            <a:ext cx="6096000" cy="1200329"/>
          </a:xfrm>
          <a:prstGeom prst="rect">
            <a:avLst/>
          </a:prstGeom>
        </p:spPr>
        <p:txBody>
          <a:bodyPr>
            <a:spAutoFit/>
          </a:bodyPr>
          <a:lstStyle/>
          <a:p>
            <a:r>
              <a:rPr lang="en-US" b="0" i="0" dirty="0">
                <a:solidFill>
                  <a:schemeClr val="bg1"/>
                </a:solidFill>
                <a:effectLst/>
              </a:rPr>
              <a:t>And it came to pass, as he drew back his hand, that, behold, his brother came out: and she said, How hast thou broken forth? </a:t>
            </a:r>
            <a:r>
              <a:rPr lang="en-US" b="0" i="1" dirty="0">
                <a:solidFill>
                  <a:schemeClr val="bg1"/>
                </a:solidFill>
                <a:effectLst/>
              </a:rPr>
              <a:t>this</a:t>
            </a:r>
            <a:r>
              <a:rPr lang="en-US" b="0" i="0" dirty="0">
                <a:solidFill>
                  <a:schemeClr val="bg1"/>
                </a:solidFill>
                <a:effectLst/>
              </a:rPr>
              <a:t> breach </a:t>
            </a:r>
            <a:r>
              <a:rPr lang="en-US" b="0" i="1" dirty="0">
                <a:solidFill>
                  <a:schemeClr val="bg1"/>
                </a:solidFill>
                <a:effectLst/>
              </a:rPr>
              <a:t>be</a:t>
            </a:r>
            <a:r>
              <a:rPr lang="en-US" b="0" i="0" dirty="0">
                <a:solidFill>
                  <a:schemeClr val="bg1"/>
                </a:solidFill>
                <a:effectLst/>
              </a:rPr>
              <a:t> upon thee: therefore his name was called Pharez.</a:t>
            </a:r>
            <a:endParaRPr lang="en-US" dirty="0">
              <a:solidFill>
                <a:schemeClr val="bg1"/>
              </a:solidFill>
            </a:endParaRPr>
          </a:p>
        </p:txBody>
      </p:sp>
      <p:sp>
        <p:nvSpPr>
          <p:cNvPr id="114" name="Rectangle 113"/>
          <p:cNvSpPr/>
          <p:nvPr/>
        </p:nvSpPr>
        <p:spPr>
          <a:xfrm>
            <a:off x="5121244" y="5656230"/>
            <a:ext cx="6096000" cy="646331"/>
          </a:xfrm>
          <a:prstGeom prst="rect">
            <a:avLst/>
          </a:prstGeom>
        </p:spPr>
        <p:txBody>
          <a:bodyPr>
            <a:spAutoFit/>
          </a:bodyPr>
          <a:lstStyle/>
          <a:p>
            <a:r>
              <a:rPr lang="en-US" b="0" i="0" dirty="0">
                <a:solidFill>
                  <a:schemeClr val="bg1"/>
                </a:solidFill>
                <a:effectLst/>
              </a:rPr>
              <a:t>And afterward came out his brother, that had the scarlet thread upon his hand: and his name was called </a:t>
            </a:r>
            <a:r>
              <a:rPr lang="en-US" b="0" i="0" dirty="0" err="1">
                <a:solidFill>
                  <a:schemeClr val="bg1"/>
                </a:solidFill>
                <a:effectLst/>
              </a:rPr>
              <a:t>Zarah</a:t>
            </a:r>
            <a:r>
              <a:rPr lang="en-US" b="0" i="0" dirty="0">
                <a:solidFill>
                  <a:schemeClr val="bg1"/>
                </a:solidFill>
                <a:effectLst/>
              </a:rPr>
              <a:t>.</a:t>
            </a:r>
            <a:endParaRPr lang="en-US" dirty="0">
              <a:solidFill>
                <a:schemeClr val="bg1"/>
              </a:solidFill>
            </a:endParaRPr>
          </a:p>
        </p:txBody>
      </p:sp>
      <p:grpSp>
        <p:nvGrpSpPr>
          <p:cNvPr id="123" name="Group 93"/>
          <p:cNvGrpSpPr/>
          <p:nvPr/>
        </p:nvGrpSpPr>
        <p:grpSpPr>
          <a:xfrm rot="14823548" flipH="1">
            <a:off x="7237683" y="4344940"/>
            <a:ext cx="1111952" cy="1498718"/>
            <a:chOff x="1219200" y="1371600"/>
            <a:chExt cx="1676400" cy="2286000"/>
          </a:xfrm>
        </p:grpSpPr>
        <p:sp>
          <p:nvSpPr>
            <p:cNvPr id="124"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21610" y="1247952"/>
            <a:ext cx="3565722" cy="2816716"/>
            <a:chOff x="421610" y="1247952"/>
            <a:chExt cx="3565722" cy="2816716"/>
          </a:xfrm>
        </p:grpSpPr>
        <p:grpSp>
          <p:nvGrpSpPr>
            <p:cNvPr id="8" name="Group 7"/>
            <p:cNvGrpSpPr/>
            <p:nvPr/>
          </p:nvGrpSpPr>
          <p:grpSpPr>
            <a:xfrm>
              <a:off x="431640" y="1247952"/>
              <a:ext cx="3555692" cy="2816716"/>
              <a:chOff x="1176253" y="1130941"/>
              <a:chExt cx="3555692"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11" name="Straight Arrow Connector 10"/>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4" name="Rectangle 13"/>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907124" y="2010135"/>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8" name="Rectangle 17"/>
              <p:cNvSpPr/>
              <p:nvPr/>
            </p:nvSpPr>
            <p:spPr>
              <a:xfrm>
                <a:off x="1176253" y="18529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19" name="Straight Arrow Connector 18"/>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7309" y="3114818"/>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sp>
            <p:nvSpPr>
              <p:cNvPr id="15" name="Rectangle 14"/>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cxnSp>
          <p:nvCxnSpPr>
            <p:cNvPr id="109" name="Straight Arrow Connector 108"/>
            <p:cNvCxnSpPr/>
            <p:nvPr/>
          </p:nvCxnSpPr>
          <p:spPr>
            <a:xfrm>
              <a:off x="910588" y="2345715"/>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421610" y="276876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Zarah</a:t>
              </a:r>
              <a:endParaRPr lang="en-US" dirty="0"/>
            </a:p>
          </p:txBody>
        </p:sp>
        <p:sp>
          <p:nvSpPr>
            <p:cNvPr id="111" name="Rectangle 110"/>
            <p:cNvSpPr/>
            <p:nvPr/>
          </p:nvSpPr>
          <p:spPr>
            <a:xfrm>
              <a:off x="441968" y="3225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Pharez</a:t>
              </a:r>
            </a:p>
          </p:txBody>
        </p:sp>
        <p:cxnSp>
          <p:nvCxnSpPr>
            <p:cNvPr id="131" name="Straight Arrow Connector 130"/>
            <p:cNvCxnSpPr/>
            <p:nvPr/>
          </p:nvCxnSpPr>
          <p:spPr>
            <a:xfrm>
              <a:off x="976846" y="360279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2" name="Rectangle 131"/>
          <p:cNvSpPr/>
          <p:nvPr/>
        </p:nvSpPr>
        <p:spPr>
          <a:xfrm>
            <a:off x="299002" y="4040616"/>
            <a:ext cx="1727017" cy="12788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Through the lineage of Pharez, Jesus Christ was born</a:t>
            </a:r>
          </a:p>
        </p:txBody>
      </p:sp>
      <p:grpSp>
        <p:nvGrpSpPr>
          <p:cNvPr id="135" name="Group 134"/>
          <p:cNvGrpSpPr/>
          <p:nvPr/>
        </p:nvGrpSpPr>
        <p:grpSpPr>
          <a:xfrm>
            <a:off x="6710831" y="2336712"/>
            <a:ext cx="1498718" cy="1111952"/>
            <a:chOff x="6710831" y="2336712"/>
            <a:chExt cx="1498718" cy="1111952"/>
          </a:xfrm>
        </p:grpSpPr>
        <p:grpSp>
          <p:nvGrpSpPr>
            <p:cNvPr id="115" name="Group 93"/>
            <p:cNvGrpSpPr/>
            <p:nvPr/>
          </p:nvGrpSpPr>
          <p:grpSpPr>
            <a:xfrm rot="6776452">
              <a:off x="6904214" y="2143329"/>
              <a:ext cx="1111952" cy="1498718"/>
              <a:chOff x="1219200" y="1371600"/>
              <a:chExt cx="1676400" cy="2286000"/>
            </a:xfrm>
          </p:grpSpPr>
          <p:sp>
            <p:nvSpPr>
              <p:cNvPr id="116" name="Oval 7"/>
              <p:cNvSpPr/>
              <p:nvPr/>
            </p:nvSpPr>
            <p:spPr>
              <a:xfrm rot="19638581">
                <a:off x="1295400" y="1371600"/>
                <a:ext cx="1600200" cy="22860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Freeform 133"/>
            <p:cNvSpPr/>
            <p:nvPr/>
          </p:nvSpPr>
          <p:spPr>
            <a:xfrm>
              <a:off x="7240892" y="2762245"/>
              <a:ext cx="181735" cy="163914"/>
            </a:xfrm>
            <a:custGeom>
              <a:avLst/>
              <a:gdLst>
                <a:gd name="connsiteX0" fmla="*/ 0 w 181735"/>
                <a:gd name="connsiteY0" fmla="*/ 162962 h 163914"/>
                <a:gd name="connsiteX1" fmla="*/ 144856 w 181735"/>
                <a:gd name="connsiteY1" fmla="*/ 153908 h 163914"/>
                <a:gd name="connsiteX2" fmla="*/ 162963 w 181735"/>
                <a:gd name="connsiteY2" fmla="*/ 99588 h 163914"/>
                <a:gd name="connsiteX3" fmla="*/ 181070 w 181735"/>
                <a:gd name="connsiteY3" fmla="*/ 36213 h 163914"/>
                <a:gd name="connsiteX4" fmla="*/ 181070 w 181735"/>
                <a:gd name="connsiteY4" fmla="*/ 0 h 163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735" h="163914">
                  <a:moveTo>
                    <a:pt x="0" y="162962"/>
                  </a:moveTo>
                  <a:cubicBezTo>
                    <a:pt x="48285" y="159944"/>
                    <a:pt x="99766" y="171443"/>
                    <a:pt x="144856" y="153908"/>
                  </a:cubicBezTo>
                  <a:cubicBezTo>
                    <a:pt x="162644" y="146990"/>
                    <a:pt x="156927" y="117695"/>
                    <a:pt x="162963" y="99588"/>
                  </a:cubicBezTo>
                  <a:cubicBezTo>
                    <a:pt x="168974" y="81554"/>
                    <a:pt x="178797" y="54394"/>
                    <a:pt x="181070" y="36213"/>
                  </a:cubicBezTo>
                  <a:cubicBezTo>
                    <a:pt x="182567" y="24235"/>
                    <a:pt x="181070" y="12071"/>
                    <a:pt x="18107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1000"/>
                                        <p:tgtEl>
                                          <p:spTgt spid="132"/>
                                        </p:tgtEl>
                                      </p:cBhvr>
                                    </p:animEffect>
                                    <p:anim calcmode="lin" valueType="num">
                                      <p:cBhvr>
                                        <p:cTn id="24" dur="1000" fill="hold"/>
                                        <p:tgtEl>
                                          <p:spTgt spid="132"/>
                                        </p:tgtEl>
                                        <p:attrNameLst>
                                          <p:attrName>ppt_x</p:attrName>
                                        </p:attrNameLst>
                                      </p:cBhvr>
                                      <p:tavLst>
                                        <p:tav tm="0">
                                          <p:val>
                                            <p:strVal val="#ppt_x"/>
                                          </p:val>
                                        </p:tav>
                                        <p:tav tm="100000">
                                          <p:val>
                                            <p:strVal val="#ppt_x"/>
                                          </p:val>
                                        </p:tav>
                                      </p:tavLst>
                                    </p:anim>
                                    <p:anim calcmode="lin" valueType="num">
                                      <p:cBhvr>
                                        <p:cTn id="25"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DE196-EEDE-FCB0-8E36-8542146F3BF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CD2D7A-043E-27D0-DC99-1779C15F02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a:extLst>
              <a:ext uri="{FF2B5EF4-FFF2-40B4-BE49-F238E27FC236}">
                <a16:creationId xmlns:a16="http://schemas.microsoft.com/office/drawing/2014/main" id="{3F8500CD-6165-4B00-1E1C-2843D39CAE38}"/>
              </a:ext>
            </a:extLst>
          </p:cNvPr>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39</a:t>
            </a:r>
          </a:p>
        </p:txBody>
      </p:sp>
      <p:sp>
        <p:nvSpPr>
          <p:cNvPr id="6" name="TextBox 5">
            <a:extLst>
              <a:ext uri="{FF2B5EF4-FFF2-40B4-BE49-F238E27FC236}">
                <a16:creationId xmlns:a16="http://schemas.microsoft.com/office/drawing/2014/main" id="{E1B25D47-C2C8-AA02-E4A5-0EAB4C2C41FB}"/>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Joseph’s Journey Continues</a:t>
            </a:r>
          </a:p>
        </p:txBody>
      </p:sp>
      <p:pic>
        <p:nvPicPr>
          <p:cNvPr id="24" name="Picture 23">
            <a:extLst>
              <a:ext uri="{FF2B5EF4-FFF2-40B4-BE49-F238E27FC236}">
                <a16:creationId xmlns:a16="http://schemas.microsoft.com/office/drawing/2014/main" id="{EB241A34-06FA-4211-E99D-B29852D4F80A}"/>
              </a:ext>
            </a:extLst>
          </p:cNvPr>
          <p:cNvPicPr>
            <a:picLocks noChangeAspect="1"/>
          </p:cNvPicPr>
          <p:nvPr/>
        </p:nvPicPr>
        <p:blipFill>
          <a:blip r:embed="rId3"/>
          <a:stretch>
            <a:fillRect/>
          </a:stretch>
        </p:blipFill>
        <p:spPr>
          <a:xfrm>
            <a:off x="5642558" y="1551745"/>
            <a:ext cx="4601217" cy="4629796"/>
          </a:xfrm>
          <a:prstGeom prst="rect">
            <a:avLst/>
          </a:prstGeom>
        </p:spPr>
      </p:pic>
      <p:sp>
        <p:nvSpPr>
          <p:cNvPr id="26" name="TextBox 25">
            <a:extLst>
              <a:ext uri="{FF2B5EF4-FFF2-40B4-BE49-F238E27FC236}">
                <a16:creationId xmlns:a16="http://schemas.microsoft.com/office/drawing/2014/main" id="{472FEB34-D5F7-4260-ED88-93DEA73E5382}"/>
              </a:ext>
            </a:extLst>
          </p:cNvPr>
          <p:cNvSpPr txBox="1"/>
          <p:nvPr/>
        </p:nvSpPr>
        <p:spPr>
          <a:xfrm>
            <a:off x="634971" y="1767006"/>
            <a:ext cx="4601217" cy="3970318"/>
          </a:xfrm>
          <a:prstGeom prst="rect">
            <a:avLst/>
          </a:prstGeom>
          <a:noFill/>
        </p:spPr>
        <p:txBody>
          <a:bodyPr wrap="square">
            <a:spAutoFit/>
          </a:bodyPr>
          <a:lstStyle/>
          <a:p>
            <a:r>
              <a:rPr lang="en-US" b="0" i="0" dirty="0">
                <a:solidFill>
                  <a:schemeClr val="bg1"/>
                </a:solidFill>
                <a:effectLst/>
              </a:rPr>
              <a:t>An act of betrayal and cruelty sets the stage for Joseph's journey to Egypt, where he is sold as a slave to Potiphar, an officer of Pharaoh and the captain of the guard. </a:t>
            </a:r>
          </a:p>
          <a:p>
            <a:endParaRPr lang="en-US" dirty="0">
              <a:solidFill>
                <a:schemeClr val="bg1"/>
              </a:solidFill>
            </a:endParaRPr>
          </a:p>
          <a:p>
            <a:r>
              <a:rPr lang="en-US" b="0" i="0" dirty="0">
                <a:solidFill>
                  <a:schemeClr val="bg1"/>
                </a:solidFill>
                <a:effectLst/>
              </a:rPr>
              <a:t>It is important to note the significance of Joseph's descent to Egypt, as it symbolizes a descent into darkness and hardship and loss of freedom. </a:t>
            </a:r>
          </a:p>
          <a:p>
            <a:endParaRPr lang="en-US" dirty="0">
              <a:solidFill>
                <a:schemeClr val="bg1"/>
              </a:solidFill>
            </a:endParaRPr>
          </a:p>
          <a:p>
            <a:r>
              <a:rPr lang="en-US" b="0" i="0" dirty="0">
                <a:solidFill>
                  <a:schemeClr val="bg1"/>
                </a:solidFill>
                <a:effectLst/>
              </a:rPr>
              <a:t>The luxurious and comfortable life that Joseph had known as his father's favored son is now replaced by the harsh reality of slavery and servitude.</a:t>
            </a:r>
            <a:endParaRPr lang="en-US" dirty="0">
              <a:solidFill>
                <a:schemeClr val="bg1"/>
              </a:solidFill>
            </a:endParaRPr>
          </a:p>
        </p:txBody>
      </p:sp>
      <p:sp>
        <p:nvSpPr>
          <p:cNvPr id="28" name="TextBox 27">
            <a:extLst>
              <a:ext uri="{FF2B5EF4-FFF2-40B4-BE49-F238E27FC236}">
                <a16:creationId xmlns:a16="http://schemas.microsoft.com/office/drawing/2014/main" id="{C19FCD81-5049-80FA-7EA2-8C5AE9D92D56}"/>
              </a:ext>
            </a:extLst>
          </p:cNvPr>
          <p:cNvSpPr txBox="1"/>
          <p:nvPr/>
        </p:nvSpPr>
        <p:spPr>
          <a:xfrm>
            <a:off x="5045326" y="6304002"/>
            <a:ext cx="6119812" cy="369332"/>
          </a:xfrm>
          <a:prstGeom prst="rect">
            <a:avLst/>
          </a:prstGeom>
          <a:noFill/>
        </p:spPr>
        <p:txBody>
          <a:bodyPr wrap="square">
            <a:spAutoFit/>
          </a:bodyPr>
          <a:lstStyle/>
          <a:p>
            <a:r>
              <a:rPr lang="en-US" b="0" i="0" dirty="0">
                <a:solidFill>
                  <a:schemeClr val="bg1"/>
                </a:solidFill>
                <a:effectLst/>
                <a:latin typeface="Calibri" panose="020F0502020204030204" pitchFamily="34" charset="0"/>
              </a:rPr>
              <a:t>Joseph eventually became the overseer of Potiphar’s house</a:t>
            </a:r>
            <a:endParaRPr lang="en-US" dirty="0"/>
          </a:p>
        </p:txBody>
      </p:sp>
    </p:spTree>
    <p:extLst>
      <p:ext uri="{BB962C8B-B14F-4D97-AF65-F5344CB8AC3E}">
        <p14:creationId xmlns:p14="http://schemas.microsoft.com/office/powerpoint/2010/main" val="276901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Potiphar</a:t>
            </a:r>
          </a:p>
        </p:txBody>
      </p:sp>
      <p:sp>
        <p:nvSpPr>
          <p:cNvPr id="112" name="Rectangle 111"/>
          <p:cNvSpPr/>
          <p:nvPr/>
        </p:nvSpPr>
        <p:spPr>
          <a:xfrm>
            <a:off x="596414" y="1099028"/>
            <a:ext cx="7470223"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His name means: he whom Ra (the sun-god)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captain of the bodyguard of the pharaoh and benefactor of Joseph when he was sold into slavery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a wealthy man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saw everything Joseph did and knew Joseph was blessed by the Lord and flourished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made Joseph overseer of his house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wife made multiple attempts to persuade Joseph to lie with her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resisted honorably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wife accused Joseph falsely of licentious behavior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Potiphar became angry and put Joseph in the king’s prison</a:t>
            </a:r>
          </a:p>
        </p:txBody>
      </p:sp>
      <p:grpSp>
        <p:nvGrpSpPr>
          <p:cNvPr id="44" name="Group 43"/>
          <p:cNvGrpSpPr/>
          <p:nvPr/>
        </p:nvGrpSpPr>
        <p:grpSpPr>
          <a:xfrm>
            <a:off x="9095663" y="1503475"/>
            <a:ext cx="1512941" cy="4107205"/>
            <a:chOff x="4769890" y="949303"/>
            <a:chExt cx="1512941" cy="4107205"/>
          </a:xfrm>
        </p:grpSpPr>
        <p:grpSp>
          <p:nvGrpSpPr>
            <p:cNvPr id="45" name="Group 44"/>
            <p:cNvGrpSpPr/>
            <p:nvPr/>
          </p:nvGrpSpPr>
          <p:grpSpPr>
            <a:xfrm rot="2730552">
              <a:off x="5195488" y="4458677"/>
              <a:ext cx="391146" cy="635408"/>
              <a:chOff x="6691905" y="3526017"/>
              <a:chExt cx="391146" cy="635408"/>
            </a:xfrm>
          </p:grpSpPr>
          <p:sp>
            <p:nvSpPr>
              <p:cNvPr id="157" name="Oval 156"/>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9839490">
              <a:off x="5573603" y="4421100"/>
              <a:ext cx="391146" cy="635408"/>
              <a:chOff x="6691905" y="3526017"/>
              <a:chExt cx="391146" cy="635408"/>
            </a:xfrm>
          </p:grpSpPr>
          <p:sp>
            <p:nvSpPr>
              <p:cNvPr id="154" name="Oval 153"/>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137970" y="3136071"/>
              <a:ext cx="838200" cy="228600"/>
              <a:chOff x="5026554" y="752352"/>
              <a:chExt cx="838200" cy="228600"/>
            </a:xfrm>
          </p:grpSpPr>
          <p:sp>
            <p:nvSpPr>
              <p:cNvPr id="102" name="Rounded Rectangle 101"/>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5051983" y="766964"/>
                <a:ext cx="790167" cy="182339"/>
                <a:chOff x="4467973" y="3626540"/>
                <a:chExt cx="3616506" cy="834546"/>
              </a:xfrm>
            </p:grpSpPr>
            <p:grpSp>
              <p:nvGrpSpPr>
                <p:cNvPr id="104" name="Group 103"/>
                <p:cNvGrpSpPr/>
                <p:nvPr/>
              </p:nvGrpSpPr>
              <p:grpSpPr>
                <a:xfrm>
                  <a:off x="5715000" y="3650907"/>
                  <a:ext cx="1122453" cy="795758"/>
                  <a:chOff x="4315573" y="3512928"/>
                  <a:chExt cx="1122453" cy="795758"/>
                </a:xfrm>
              </p:grpSpPr>
              <p:sp>
                <p:nvSpPr>
                  <p:cNvPr id="152" name="L-Shape 151"/>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Shape 152"/>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67973" y="3665328"/>
                  <a:ext cx="1122453" cy="795758"/>
                  <a:chOff x="4315573" y="3512928"/>
                  <a:chExt cx="1122453" cy="795758"/>
                </a:xfrm>
              </p:grpSpPr>
              <p:sp>
                <p:nvSpPr>
                  <p:cNvPr id="150" name="L-Shape 14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Shape 15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6962026" y="3626540"/>
                  <a:ext cx="1122453" cy="795758"/>
                  <a:chOff x="4315573" y="3512928"/>
                  <a:chExt cx="1122453" cy="795758"/>
                </a:xfrm>
              </p:grpSpPr>
              <p:sp>
                <p:nvSpPr>
                  <p:cNvPr id="148" name="L-Shape 14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Shape 14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Pentagon 106"/>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4758382" y="3961479"/>
                  <a:ext cx="537409" cy="234241"/>
                  <a:chOff x="4758382" y="3961479"/>
                  <a:chExt cx="537409" cy="234241"/>
                </a:xfrm>
              </p:grpSpPr>
              <p:sp>
                <p:nvSpPr>
                  <p:cNvPr id="145" name="Diamond 14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iamond 14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5991329" y="3948071"/>
                  <a:ext cx="537409" cy="234241"/>
                  <a:chOff x="4758382" y="3961479"/>
                  <a:chExt cx="537409" cy="234241"/>
                </a:xfrm>
              </p:grpSpPr>
              <p:sp>
                <p:nvSpPr>
                  <p:cNvPr id="142" name="Diamond 141"/>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iamond 142"/>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iamond 143"/>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7254664" y="3919481"/>
                  <a:ext cx="537409" cy="234241"/>
                  <a:chOff x="4758382" y="3961479"/>
                  <a:chExt cx="537409" cy="234241"/>
                </a:xfrm>
              </p:grpSpPr>
              <p:sp>
                <p:nvSpPr>
                  <p:cNvPr id="139" name="Diamond 138"/>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Diamond 140"/>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 name="Isosceles Triangle 53"/>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5160354" y="2421226"/>
              <a:ext cx="746606" cy="612698"/>
              <a:chOff x="784796" y="2275179"/>
              <a:chExt cx="3079888" cy="2527495"/>
            </a:xfrm>
          </p:grpSpPr>
          <p:sp>
            <p:nvSpPr>
              <p:cNvPr id="92" name="Hexagon 91"/>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p:cNvGrpSpPr/>
              <p:nvPr/>
            </p:nvGrpSpPr>
            <p:grpSpPr>
              <a:xfrm>
                <a:off x="784796" y="2275179"/>
                <a:ext cx="1519818" cy="1826305"/>
                <a:chOff x="784796" y="2275179"/>
                <a:chExt cx="1519818" cy="1826305"/>
              </a:xfrm>
            </p:grpSpPr>
            <p:sp>
              <p:nvSpPr>
                <p:cNvPr id="99" name="Hexagon 98"/>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Up-Down Arrow 100"/>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rot="4350674">
                <a:off x="2317574" y="2344294"/>
                <a:ext cx="1416569" cy="1677650"/>
                <a:chOff x="888045" y="2423834"/>
                <a:chExt cx="1416569" cy="1677650"/>
              </a:xfrm>
            </p:grpSpPr>
            <p:sp>
              <p:nvSpPr>
                <p:cNvPr id="96" name="Hexagon 95"/>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Up-Down Arrow 97"/>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Up-Down Arrow 94"/>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6" name="Straight Connector 55"/>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105400" y="949303"/>
              <a:ext cx="852484" cy="1533529"/>
              <a:chOff x="5105400" y="949303"/>
              <a:chExt cx="852484" cy="1533529"/>
            </a:xfrm>
          </p:grpSpPr>
          <p:sp>
            <p:nvSpPr>
              <p:cNvPr id="60" name="Oval 59"/>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5112541" y="1437356"/>
                <a:ext cx="838200" cy="228600"/>
                <a:chOff x="5026554" y="752352"/>
                <a:chExt cx="838200" cy="228600"/>
              </a:xfrm>
            </p:grpSpPr>
            <p:sp>
              <p:nvSpPr>
                <p:cNvPr id="67" name="Rounded Rectangle 66"/>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051983" y="766964"/>
                  <a:ext cx="790167" cy="182339"/>
                  <a:chOff x="4467973" y="3626540"/>
                  <a:chExt cx="3616506" cy="834546"/>
                </a:xfrm>
              </p:grpSpPr>
              <p:grpSp>
                <p:nvGrpSpPr>
                  <p:cNvPr id="69" name="Group 68"/>
                  <p:cNvGrpSpPr/>
                  <p:nvPr/>
                </p:nvGrpSpPr>
                <p:grpSpPr>
                  <a:xfrm>
                    <a:off x="5715000" y="3650907"/>
                    <a:ext cx="1122453" cy="795758"/>
                    <a:chOff x="4315573" y="3512928"/>
                    <a:chExt cx="1122453" cy="795758"/>
                  </a:xfrm>
                </p:grpSpPr>
                <p:sp>
                  <p:nvSpPr>
                    <p:cNvPr id="90" name="L-Shape 8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Shape 9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467973" y="3665328"/>
                    <a:ext cx="1122453" cy="795758"/>
                    <a:chOff x="4315573" y="3512928"/>
                    <a:chExt cx="1122453" cy="795758"/>
                  </a:xfrm>
                </p:grpSpPr>
                <p:sp>
                  <p:nvSpPr>
                    <p:cNvPr id="88" name="L-Shape 8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6962026" y="3626540"/>
                    <a:ext cx="1122453" cy="795758"/>
                    <a:chOff x="4315573" y="3512928"/>
                    <a:chExt cx="1122453" cy="795758"/>
                  </a:xfrm>
                </p:grpSpPr>
                <p:sp>
                  <p:nvSpPr>
                    <p:cNvPr id="86" name="L-Shape 85"/>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Shape 86"/>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Pentagon 71"/>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entagon 72"/>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4758382" y="3961479"/>
                    <a:ext cx="537409" cy="234241"/>
                    <a:chOff x="4758382" y="3961479"/>
                    <a:chExt cx="537409" cy="234241"/>
                  </a:xfrm>
                </p:grpSpPr>
                <p:sp>
                  <p:nvSpPr>
                    <p:cNvPr id="83" name="Diamond 82"/>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5991329" y="3948071"/>
                    <a:ext cx="537409" cy="234241"/>
                    <a:chOff x="4758382" y="3961479"/>
                    <a:chExt cx="537409" cy="234241"/>
                  </a:xfrm>
                </p:grpSpPr>
                <p:sp>
                  <p:nvSpPr>
                    <p:cNvPr id="80" name="Diamond 7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7254664" y="3919481"/>
                    <a:ext cx="537409" cy="234241"/>
                    <a:chOff x="4758382" y="3961479"/>
                    <a:chExt cx="537409" cy="234241"/>
                  </a:xfrm>
                </p:grpSpPr>
                <p:sp>
                  <p:nvSpPr>
                    <p:cNvPr id="77" name="Diamond 76"/>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63" name="Straight Connector 62"/>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160" name="TextBox 159"/>
          <p:cNvSpPr txBox="1"/>
          <p:nvPr/>
        </p:nvSpPr>
        <p:spPr>
          <a:xfrm>
            <a:off x="9613457" y="6464432"/>
            <a:ext cx="2462543" cy="369332"/>
          </a:xfrm>
          <a:prstGeom prst="rect">
            <a:avLst/>
          </a:prstGeom>
          <a:noFill/>
        </p:spPr>
        <p:txBody>
          <a:bodyPr wrap="square" rtlCol="0">
            <a:spAutoFit/>
          </a:bodyPr>
          <a:lstStyle/>
          <a:p>
            <a:pPr algn="r"/>
            <a:r>
              <a:rPr lang="en-US" dirty="0">
                <a:solidFill>
                  <a:schemeClr val="bg1"/>
                </a:solidFill>
              </a:rPr>
              <a:t>(3)</a:t>
            </a:r>
          </a:p>
        </p:txBody>
      </p:sp>
    </p:spTree>
    <p:extLst>
      <p:ext uri="{BB962C8B-B14F-4D97-AF65-F5344CB8AC3E}">
        <p14:creationId xmlns:p14="http://schemas.microsoft.com/office/powerpoint/2010/main" val="27047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animEffect transition="in" filter="wipe(down)">
                                      <p:cBhvr>
                                        <p:cTn id="9" dur="580">
                                          <p:stCondLst>
                                            <p:cond delay="0"/>
                                          </p:stCondLst>
                                        </p:cTn>
                                        <p:tgtEl>
                                          <p:spTgt spid="44"/>
                                        </p:tgtEl>
                                      </p:cBhvr>
                                    </p:animEffect>
                                    <p:anim calcmode="lin" valueType="num">
                                      <p:cBhvr>
                                        <p:cTn id="1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 dur="26">
                                          <p:stCondLst>
                                            <p:cond delay="650"/>
                                          </p:stCondLst>
                                        </p:cTn>
                                        <p:tgtEl>
                                          <p:spTgt spid="44"/>
                                        </p:tgtEl>
                                      </p:cBhvr>
                                      <p:to x="100000" y="60000"/>
                                    </p:animScale>
                                    <p:animScale>
                                      <p:cBhvr>
                                        <p:cTn id="16" dur="166" decel="50000">
                                          <p:stCondLst>
                                            <p:cond delay="676"/>
                                          </p:stCondLst>
                                        </p:cTn>
                                        <p:tgtEl>
                                          <p:spTgt spid="44"/>
                                        </p:tgtEl>
                                      </p:cBhvr>
                                      <p:to x="100000" y="100000"/>
                                    </p:animScale>
                                    <p:animScale>
                                      <p:cBhvr>
                                        <p:cTn id="17" dur="26">
                                          <p:stCondLst>
                                            <p:cond delay="1312"/>
                                          </p:stCondLst>
                                        </p:cTn>
                                        <p:tgtEl>
                                          <p:spTgt spid="44"/>
                                        </p:tgtEl>
                                      </p:cBhvr>
                                      <p:to x="100000" y="80000"/>
                                    </p:animScale>
                                    <p:animScale>
                                      <p:cBhvr>
                                        <p:cTn id="18" dur="166" decel="50000">
                                          <p:stCondLst>
                                            <p:cond delay="1338"/>
                                          </p:stCondLst>
                                        </p:cTn>
                                        <p:tgtEl>
                                          <p:spTgt spid="44"/>
                                        </p:tgtEl>
                                      </p:cBhvr>
                                      <p:to x="100000" y="100000"/>
                                    </p:animScale>
                                    <p:animScale>
                                      <p:cBhvr>
                                        <p:cTn id="19" dur="26">
                                          <p:stCondLst>
                                            <p:cond delay="1642"/>
                                          </p:stCondLst>
                                        </p:cTn>
                                        <p:tgtEl>
                                          <p:spTgt spid="44"/>
                                        </p:tgtEl>
                                      </p:cBhvr>
                                      <p:to x="100000" y="90000"/>
                                    </p:animScale>
                                    <p:animScale>
                                      <p:cBhvr>
                                        <p:cTn id="20" dur="166" decel="50000">
                                          <p:stCondLst>
                                            <p:cond delay="1668"/>
                                          </p:stCondLst>
                                        </p:cTn>
                                        <p:tgtEl>
                                          <p:spTgt spid="44"/>
                                        </p:tgtEl>
                                      </p:cBhvr>
                                      <p:to x="100000" y="100000"/>
                                    </p:animScale>
                                    <p:animScale>
                                      <p:cBhvr>
                                        <p:cTn id="21" dur="26">
                                          <p:stCondLst>
                                            <p:cond delay="1808"/>
                                          </p:stCondLst>
                                        </p:cTn>
                                        <p:tgtEl>
                                          <p:spTgt spid="44"/>
                                        </p:tgtEl>
                                      </p:cBhvr>
                                      <p:to x="100000" y="95000"/>
                                    </p:animScale>
                                    <p:animScale>
                                      <p:cBhvr>
                                        <p:cTn id="22" dur="166" decel="50000">
                                          <p:stCondLst>
                                            <p:cond delay="1834"/>
                                          </p:stCondLst>
                                        </p:cTn>
                                        <p:tgtEl>
                                          <p:spTgt spid="4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39:1-7</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Joseph’s Character</a:t>
            </a:r>
          </a:p>
        </p:txBody>
      </p:sp>
      <p:sp>
        <p:nvSpPr>
          <p:cNvPr id="112" name="Rectangle 111"/>
          <p:cNvSpPr/>
          <p:nvPr/>
        </p:nvSpPr>
        <p:spPr>
          <a:xfrm>
            <a:off x="460095" y="1826563"/>
            <a:ext cx="4527847" cy="2308324"/>
          </a:xfrm>
          <a:prstGeom prst="rect">
            <a:avLst/>
          </a:prstGeom>
        </p:spPr>
        <p:txBody>
          <a:bodyPr wrap="square">
            <a:spAutoFit/>
          </a:bodyPr>
          <a:lstStyle/>
          <a:p>
            <a:r>
              <a:rPr lang="en-US" dirty="0">
                <a:solidFill>
                  <a:schemeClr val="bg1"/>
                </a:solidFill>
                <a:latin typeface="Calibri" panose="020F0502020204030204" pitchFamily="34" charset="0"/>
              </a:rPr>
              <a:t>Joseph found grace in his (Potiphar’s) sight, and he served him: and he made him overseer over his house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was a goodly </a:t>
            </a:r>
            <a:r>
              <a:rPr lang="en-US" i="1" dirty="0">
                <a:solidFill>
                  <a:schemeClr val="bg1"/>
                </a:solidFill>
                <a:latin typeface="Calibri" panose="020F0502020204030204" pitchFamily="34" charset="0"/>
              </a:rPr>
              <a:t>person,</a:t>
            </a:r>
            <a:r>
              <a:rPr lang="en-US" dirty="0">
                <a:solidFill>
                  <a:schemeClr val="bg1"/>
                </a:solidFill>
                <a:latin typeface="Calibri" panose="020F0502020204030204" pitchFamily="34" charset="0"/>
              </a:rPr>
              <a:t> and well </a:t>
            </a:r>
            <a:r>
              <a:rPr lang="en-US" dirty="0" err="1">
                <a:solidFill>
                  <a:schemeClr val="bg1"/>
                </a:solidFill>
                <a:latin typeface="Calibri" panose="020F0502020204030204" pitchFamily="34" charset="0"/>
              </a:rPr>
              <a:t>favoured</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did not succumb to Potiphar’s wife’s temptations</a:t>
            </a:r>
          </a:p>
        </p:txBody>
      </p:sp>
      <p:grpSp>
        <p:nvGrpSpPr>
          <p:cNvPr id="109" name="Group 104"/>
          <p:cNvGrpSpPr/>
          <p:nvPr/>
        </p:nvGrpSpPr>
        <p:grpSpPr>
          <a:xfrm>
            <a:off x="4744016" y="1231271"/>
            <a:ext cx="6629400" cy="3594226"/>
            <a:chOff x="0" y="0"/>
            <a:chExt cx="6629400" cy="2971800"/>
          </a:xfrm>
          <a:solidFill>
            <a:schemeClr val="bg2">
              <a:lumMod val="75000"/>
            </a:schemeClr>
          </a:solidFill>
        </p:grpSpPr>
        <p:sp>
          <p:nvSpPr>
            <p:cNvPr id="110" name="Rectangle 109"/>
            <p:cNvSpPr/>
            <p:nvPr/>
          </p:nvSpPr>
          <p:spPr>
            <a:xfrm>
              <a:off x="0" y="2667000"/>
              <a:ext cx="6629400" cy="304800"/>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1"/>
            <p:cNvGrpSpPr/>
            <p:nvPr/>
          </p:nvGrpSpPr>
          <p:grpSpPr>
            <a:xfrm>
              <a:off x="228600" y="0"/>
              <a:ext cx="1295400" cy="2895600"/>
              <a:chOff x="228600" y="0"/>
              <a:chExt cx="1295400" cy="2895600"/>
            </a:xfrm>
            <a:grpFill/>
          </p:grpSpPr>
          <p:sp>
            <p:nvSpPr>
              <p:cNvPr id="134" name="Rectangle 133"/>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ed Rectangle 161"/>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90"/>
            <p:cNvGrpSpPr/>
            <p:nvPr/>
          </p:nvGrpSpPr>
          <p:grpSpPr>
            <a:xfrm>
              <a:off x="3429000" y="0"/>
              <a:ext cx="1295400" cy="2895600"/>
              <a:chOff x="228600" y="0"/>
              <a:chExt cx="1295400" cy="2895600"/>
            </a:xfrm>
            <a:grpFill/>
          </p:grpSpPr>
          <p:sp>
            <p:nvSpPr>
              <p:cNvPr id="122" name="Rectangle 121"/>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97"/>
            <p:cNvGrpSpPr/>
            <p:nvPr/>
          </p:nvGrpSpPr>
          <p:grpSpPr>
            <a:xfrm>
              <a:off x="5105400" y="0"/>
              <a:ext cx="1295400" cy="2895600"/>
              <a:chOff x="228600" y="0"/>
              <a:chExt cx="1295400" cy="2895600"/>
            </a:xfrm>
            <a:grpFill/>
          </p:grpSpPr>
          <p:sp>
            <p:nvSpPr>
              <p:cNvPr id="116" name="Rectangle 115"/>
              <p:cNvSpPr/>
              <p:nvPr/>
            </p:nvSpPr>
            <p:spPr>
              <a:xfrm rot="16200000">
                <a:off x="-228600" y="1371600"/>
                <a:ext cx="2209800" cy="685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0800000">
                <a:off x="228600" y="0"/>
                <a:ext cx="1295400" cy="616857"/>
              </a:xfrm>
              <a:prstGeom prst="trapezoid">
                <a:avLst>
                  <a:gd name="adj" fmla="val 4534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57200" y="2438400"/>
                <a:ext cx="838200" cy="457200"/>
              </a:xfrm>
              <a:prstGeom prst="trapezoid">
                <a:avLst>
                  <a:gd name="adj" fmla="val 1323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6858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8382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990600" y="762000"/>
                <a:ext cx="45719" cy="1524000"/>
              </a:xfrm>
              <a:prstGeom prst="roundRect">
                <a:avLst/>
              </a:prstGeom>
              <a:gr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4"/>
          <p:cNvGrpSpPr/>
          <p:nvPr/>
        </p:nvGrpSpPr>
        <p:grpSpPr>
          <a:xfrm>
            <a:off x="5016315" y="3754150"/>
            <a:ext cx="1171032" cy="1071347"/>
            <a:chOff x="1792595" y="1066800"/>
            <a:chExt cx="2748575" cy="2514600"/>
          </a:xfrm>
        </p:grpSpPr>
        <p:sp>
          <p:nvSpPr>
            <p:cNvPr id="166" name="Cloud 165"/>
            <p:cNvSpPr/>
            <p:nvPr/>
          </p:nvSpPr>
          <p:spPr>
            <a:xfrm>
              <a:off x="2438400" y="19812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loud 166"/>
            <p:cNvSpPr/>
            <p:nvPr/>
          </p:nvSpPr>
          <p:spPr>
            <a:xfrm>
              <a:off x="2286000" y="2286000"/>
              <a:ext cx="1752600" cy="1143000"/>
            </a:xfrm>
            <a:prstGeom prst="clou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Cloud 167"/>
            <p:cNvSpPr/>
            <p:nvPr/>
          </p:nvSpPr>
          <p:spPr>
            <a:xfrm>
              <a:off x="3048000" y="2286000"/>
              <a:ext cx="1219200" cy="9144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22"/>
            <p:cNvGrpSpPr/>
            <p:nvPr/>
          </p:nvGrpSpPr>
          <p:grpSpPr>
            <a:xfrm>
              <a:off x="2514600" y="1371600"/>
              <a:ext cx="1433175" cy="1409818"/>
              <a:chOff x="7185317" y="571382"/>
              <a:chExt cx="1433175" cy="1409818"/>
            </a:xfrm>
          </p:grpSpPr>
          <p:sp>
            <p:nvSpPr>
              <p:cNvPr id="235" name="Moon 2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eardrop 2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64"/>
            <p:cNvGrpSpPr/>
            <p:nvPr/>
          </p:nvGrpSpPr>
          <p:grpSpPr>
            <a:xfrm>
              <a:off x="2819400" y="1066800"/>
              <a:ext cx="838200" cy="914400"/>
              <a:chOff x="4191000" y="4876800"/>
              <a:chExt cx="1828800" cy="1981200"/>
            </a:xfrm>
          </p:grpSpPr>
          <p:sp>
            <p:nvSpPr>
              <p:cNvPr id="218" name="Teardrop 217"/>
              <p:cNvSpPr/>
              <p:nvPr/>
            </p:nvSpPr>
            <p:spPr>
              <a:xfrm rot="20612414">
                <a:off x="4540344" y="6007921"/>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ardrop 218"/>
              <p:cNvSpPr/>
              <p:nvPr/>
            </p:nvSpPr>
            <p:spPr>
              <a:xfrm rot="12470521">
                <a:off x="5339832" y="5196325"/>
                <a:ext cx="679968" cy="85007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ardrop 219"/>
              <p:cNvSpPr/>
              <p:nvPr/>
            </p:nvSpPr>
            <p:spPr>
              <a:xfrm rot="16498226">
                <a:off x="5197985" y="5921727"/>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ardrop 220"/>
              <p:cNvSpPr/>
              <p:nvPr/>
            </p:nvSpPr>
            <p:spPr>
              <a:xfrm rot="4891691">
                <a:off x="4186224" y="530010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eardrop 221"/>
              <p:cNvSpPr/>
              <p:nvPr/>
            </p:nvSpPr>
            <p:spPr>
              <a:xfrm rot="8037859">
                <a:off x="4705904" y="4881576"/>
                <a:ext cx="765071" cy="755519"/>
              </a:xfrm>
              <a:prstGeom prst="teardrop">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5-Point Star 222"/>
              <p:cNvSpPr/>
              <p:nvPr/>
            </p:nvSpPr>
            <p:spPr>
              <a:xfrm>
                <a:off x="4673898" y="5321894"/>
                <a:ext cx="906623" cy="1020095"/>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5"/>
              <p:cNvGrpSpPr/>
              <p:nvPr/>
            </p:nvGrpSpPr>
            <p:grpSpPr>
              <a:xfrm>
                <a:off x="4825002" y="5491910"/>
                <a:ext cx="604416" cy="765071"/>
                <a:chOff x="6254633" y="2139815"/>
                <a:chExt cx="790690" cy="814285"/>
              </a:xfrm>
            </p:grpSpPr>
            <p:sp>
              <p:nvSpPr>
                <p:cNvPr id="230"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ardrop 60"/>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ardrop 231"/>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Teardrop 232"/>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eardrop 233"/>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Oval 224"/>
              <p:cNvSpPr/>
              <p:nvPr/>
            </p:nvSpPr>
            <p:spPr>
              <a:xfrm>
                <a:off x="5127210" y="5746935"/>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5202761"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Oval 226"/>
              <p:cNvSpPr/>
              <p:nvPr/>
            </p:nvSpPr>
            <p:spPr>
              <a:xfrm>
                <a:off x="5051658" y="5916950"/>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976106" y="5831942"/>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p:cNvSpPr/>
              <p:nvPr/>
            </p:nvSpPr>
            <p:spPr>
              <a:xfrm>
                <a:off x="5051658" y="5661926"/>
                <a:ext cx="151104" cy="170015"/>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65"/>
            <p:cNvGrpSpPr/>
            <p:nvPr/>
          </p:nvGrpSpPr>
          <p:grpSpPr>
            <a:xfrm rot="19615177">
              <a:off x="1792595" y="1648463"/>
              <a:ext cx="1433175" cy="1409818"/>
              <a:chOff x="7185317" y="571382"/>
              <a:chExt cx="1433175" cy="1409818"/>
            </a:xfrm>
          </p:grpSpPr>
          <p:sp>
            <p:nvSpPr>
              <p:cNvPr id="214" name="Moon 213"/>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ardrop 216"/>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4"/>
            <p:cNvGrpSpPr/>
            <p:nvPr/>
          </p:nvGrpSpPr>
          <p:grpSpPr>
            <a:xfrm>
              <a:off x="1905000" y="1828800"/>
              <a:ext cx="914400" cy="914400"/>
              <a:chOff x="4084960" y="1963223"/>
              <a:chExt cx="1844487" cy="1775922"/>
            </a:xfrm>
          </p:grpSpPr>
          <p:sp>
            <p:nvSpPr>
              <p:cNvPr id="197" name="Teardrop 5"/>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ardrop 6"/>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eardrop 7"/>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ardrop 8"/>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eardrop 9"/>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5-Point Star 10"/>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15"/>
              <p:cNvGrpSpPr/>
              <p:nvPr/>
            </p:nvGrpSpPr>
            <p:grpSpPr>
              <a:xfrm>
                <a:off x="4724400" y="2514600"/>
                <a:ext cx="609600" cy="685800"/>
                <a:chOff x="6254633" y="2139815"/>
                <a:chExt cx="790690" cy="814285"/>
              </a:xfrm>
            </p:grpSpPr>
            <p:sp>
              <p:nvSpPr>
                <p:cNvPr id="209"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Teardrop 1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eardrop 1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eardrop 2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eardrop 2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Oval 12"/>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3"/>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14"/>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5"/>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6"/>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70"/>
            <p:cNvGrpSpPr/>
            <p:nvPr/>
          </p:nvGrpSpPr>
          <p:grpSpPr>
            <a:xfrm rot="2667597">
              <a:off x="3107995" y="1595519"/>
              <a:ext cx="1433175" cy="1409818"/>
              <a:chOff x="7185317" y="571382"/>
              <a:chExt cx="1433175" cy="1409818"/>
            </a:xfrm>
          </p:grpSpPr>
          <p:sp>
            <p:nvSpPr>
              <p:cNvPr id="193" name="Moon 192"/>
              <p:cNvSpPr/>
              <p:nvPr/>
            </p:nvSpPr>
            <p:spPr>
              <a:xfrm>
                <a:off x="7543800" y="609600"/>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635937">
                <a:off x="7856492" y="57138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17463133" flipH="1">
                <a:off x="7375817" y="751362"/>
                <a:ext cx="762000" cy="1143000"/>
              </a:xfrm>
              <a:prstGeom prst="moon">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eardrop 195"/>
              <p:cNvSpPr/>
              <p:nvPr/>
            </p:nvSpPr>
            <p:spPr>
              <a:xfrm>
                <a:off x="7772400" y="1066800"/>
                <a:ext cx="457200" cy="914400"/>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45"/>
            <p:cNvGrpSpPr/>
            <p:nvPr/>
          </p:nvGrpSpPr>
          <p:grpSpPr>
            <a:xfrm>
              <a:off x="3200400" y="2133600"/>
              <a:ext cx="914400" cy="914400"/>
              <a:chOff x="3810000" y="4191000"/>
              <a:chExt cx="1524000" cy="1600200"/>
            </a:xfrm>
          </p:grpSpPr>
          <p:sp>
            <p:nvSpPr>
              <p:cNvPr id="176" name="Teardrop 175"/>
              <p:cNvSpPr/>
              <p:nvPr/>
            </p:nvSpPr>
            <p:spPr>
              <a:xfrm rot="20612414">
                <a:off x="4101120" y="510459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eardrop 176"/>
              <p:cNvSpPr/>
              <p:nvPr/>
            </p:nvSpPr>
            <p:spPr>
              <a:xfrm rot="12470521">
                <a:off x="4767360" y="4449078"/>
                <a:ext cx="566640" cy="686602"/>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ardrop 177"/>
              <p:cNvSpPr/>
              <p:nvPr/>
            </p:nvSpPr>
            <p:spPr>
              <a:xfrm rot="16498226">
                <a:off x="4658963" y="5025293"/>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ardrop 178"/>
              <p:cNvSpPr/>
              <p:nvPr/>
            </p:nvSpPr>
            <p:spPr>
              <a:xfrm rot="4891691">
                <a:off x="3815829" y="4523215"/>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ardrop 179"/>
              <p:cNvSpPr/>
              <p:nvPr/>
            </p:nvSpPr>
            <p:spPr>
              <a:xfrm rot="8037859">
                <a:off x="4248895" y="4185171"/>
                <a:ext cx="617942" cy="629599"/>
              </a:xfrm>
              <a:prstGeom prst="teardrop">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5-Point Star 180"/>
              <p:cNvSpPr/>
              <p:nvPr/>
            </p:nvSpPr>
            <p:spPr>
              <a:xfrm>
                <a:off x="4212415" y="4550499"/>
                <a:ext cx="755519" cy="823923"/>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2" name="Group 15"/>
              <p:cNvGrpSpPr/>
              <p:nvPr/>
            </p:nvGrpSpPr>
            <p:grpSpPr>
              <a:xfrm>
                <a:off x="4338335" y="4687820"/>
                <a:ext cx="503680" cy="617942"/>
                <a:chOff x="6254633" y="2139815"/>
                <a:chExt cx="790690" cy="814285"/>
              </a:xfrm>
            </p:grpSpPr>
            <p:sp>
              <p:nvSpPr>
                <p:cNvPr id="188"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ardrop 18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ardrop 18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ardrop 19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ardrop 19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3" name="Oval 182"/>
              <p:cNvSpPr/>
              <p:nvPr/>
            </p:nvSpPr>
            <p:spPr>
              <a:xfrm>
                <a:off x="4590175" y="489380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653134"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527215" y="503112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4464255" y="4962461"/>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a:off x="4527215" y="4825140"/>
                <a:ext cx="125920" cy="13732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5" name="Flowchart: Delay 174"/>
            <p:cNvSpPr/>
            <p:nvPr/>
          </p:nvSpPr>
          <p:spPr>
            <a:xfrm rot="5400000">
              <a:off x="3009900" y="2324100"/>
              <a:ext cx="457200" cy="2057400"/>
            </a:xfrm>
            <a:prstGeom prst="flowChartDelay">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9"/>
          <p:cNvGrpSpPr/>
          <p:nvPr/>
        </p:nvGrpSpPr>
        <p:grpSpPr>
          <a:xfrm>
            <a:off x="10415702" y="3235065"/>
            <a:ext cx="993621" cy="1556149"/>
            <a:chOff x="3068298" y="3810000"/>
            <a:chExt cx="1439859" cy="2263150"/>
          </a:xfrm>
          <a:solidFill>
            <a:srgbClr val="FFC000"/>
          </a:solidFill>
        </p:grpSpPr>
        <p:sp>
          <p:nvSpPr>
            <p:cNvPr id="240" name="Rounded Rectangle 239"/>
            <p:cNvSpPr/>
            <p:nvPr/>
          </p:nvSpPr>
          <p:spPr>
            <a:xfrm>
              <a:off x="3505200" y="3810000"/>
              <a:ext cx="609600" cy="1219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ardrop 240"/>
            <p:cNvSpPr/>
            <p:nvPr/>
          </p:nvSpPr>
          <p:spPr>
            <a:xfrm rot="19086990">
              <a:off x="3068298" y="4646040"/>
              <a:ext cx="1439859" cy="142711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3581400" y="4114800"/>
              <a:ext cx="457200" cy="990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72"/>
          <p:cNvGrpSpPr/>
          <p:nvPr/>
        </p:nvGrpSpPr>
        <p:grpSpPr>
          <a:xfrm>
            <a:off x="8348955" y="2335367"/>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97" name="Group 296"/>
          <p:cNvGrpSpPr/>
          <p:nvPr/>
        </p:nvGrpSpPr>
        <p:grpSpPr>
          <a:xfrm>
            <a:off x="6370241" y="2236270"/>
            <a:ext cx="1512941" cy="4107205"/>
            <a:chOff x="4769890" y="949303"/>
            <a:chExt cx="1512941" cy="4107205"/>
          </a:xfrm>
        </p:grpSpPr>
        <p:grpSp>
          <p:nvGrpSpPr>
            <p:cNvPr id="298" name="Group 297"/>
            <p:cNvGrpSpPr/>
            <p:nvPr/>
          </p:nvGrpSpPr>
          <p:grpSpPr>
            <a:xfrm rot="2730552">
              <a:off x="5195488" y="4458677"/>
              <a:ext cx="391146" cy="635408"/>
              <a:chOff x="6691905" y="3526017"/>
              <a:chExt cx="391146" cy="635408"/>
            </a:xfrm>
          </p:grpSpPr>
          <p:sp>
            <p:nvSpPr>
              <p:cNvPr id="383" name="Oval 382"/>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rot="19839490">
              <a:off x="5573603" y="4421100"/>
              <a:ext cx="391146" cy="635408"/>
              <a:chOff x="6691905" y="3526017"/>
              <a:chExt cx="391146" cy="635408"/>
            </a:xfrm>
          </p:grpSpPr>
          <p:sp>
            <p:nvSpPr>
              <p:cNvPr id="380" name="Oval 379"/>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Oval 299"/>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rapezoid 303"/>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Trapezoid 304"/>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305"/>
            <p:cNvGrpSpPr/>
            <p:nvPr/>
          </p:nvGrpSpPr>
          <p:grpSpPr>
            <a:xfrm>
              <a:off x="5137970" y="3136071"/>
              <a:ext cx="838200" cy="228600"/>
              <a:chOff x="5026554" y="752352"/>
              <a:chExt cx="838200" cy="228600"/>
            </a:xfrm>
          </p:grpSpPr>
          <p:sp>
            <p:nvSpPr>
              <p:cNvPr id="355" name="Rounded Rectangle 354"/>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6" name="Group 355"/>
              <p:cNvGrpSpPr/>
              <p:nvPr/>
            </p:nvGrpSpPr>
            <p:grpSpPr>
              <a:xfrm>
                <a:off x="5051983" y="766964"/>
                <a:ext cx="790167" cy="182339"/>
                <a:chOff x="4467973" y="3626540"/>
                <a:chExt cx="3616506" cy="834546"/>
              </a:xfrm>
            </p:grpSpPr>
            <p:grpSp>
              <p:nvGrpSpPr>
                <p:cNvPr id="357" name="Group 356"/>
                <p:cNvGrpSpPr/>
                <p:nvPr/>
              </p:nvGrpSpPr>
              <p:grpSpPr>
                <a:xfrm>
                  <a:off x="5715000" y="3650907"/>
                  <a:ext cx="1122453" cy="795758"/>
                  <a:chOff x="4315573" y="3512928"/>
                  <a:chExt cx="1122453" cy="795758"/>
                </a:xfrm>
              </p:grpSpPr>
              <p:sp>
                <p:nvSpPr>
                  <p:cNvPr id="378" name="L-Shape 37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L-Shape 37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8" name="Group 357"/>
                <p:cNvGrpSpPr/>
                <p:nvPr/>
              </p:nvGrpSpPr>
              <p:grpSpPr>
                <a:xfrm>
                  <a:off x="4467973" y="3665328"/>
                  <a:ext cx="1122453" cy="795758"/>
                  <a:chOff x="4315573" y="3512928"/>
                  <a:chExt cx="1122453" cy="795758"/>
                </a:xfrm>
              </p:grpSpPr>
              <p:sp>
                <p:nvSpPr>
                  <p:cNvPr id="376" name="L-Shape 375"/>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L-Shape 376"/>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358"/>
                <p:cNvGrpSpPr/>
                <p:nvPr/>
              </p:nvGrpSpPr>
              <p:grpSpPr>
                <a:xfrm>
                  <a:off x="6962026" y="3626540"/>
                  <a:ext cx="1122453" cy="795758"/>
                  <a:chOff x="4315573" y="3512928"/>
                  <a:chExt cx="1122453" cy="795758"/>
                </a:xfrm>
              </p:grpSpPr>
              <p:sp>
                <p:nvSpPr>
                  <p:cNvPr id="374" name="L-Shape 373"/>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L-Shape 374"/>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Pentagon 359"/>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Pentagon 360"/>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361"/>
                <p:cNvGrpSpPr/>
                <p:nvPr/>
              </p:nvGrpSpPr>
              <p:grpSpPr>
                <a:xfrm>
                  <a:off x="4758382" y="3961479"/>
                  <a:ext cx="537409" cy="234241"/>
                  <a:chOff x="4758382" y="3961479"/>
                  <a:chExt cx="537409" cy="234241"/>
                </a:xfrm>
              </p:grpSpPr>
              <p:sp>
                <p:nvSpPr>
                  <p:cNvPr id="371" name="Diamond 370"/>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Diamond 371"/>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a:off x="5991329" y="3948071"/>
                  <a:ext cx="537409" cy="234241"/>
                  <a:chOff x="4758382" y="3961479"/>
                  <a:chExt cx="537409" cy="234241"/>
                </a:xfrm>
              </p:grpSpPr>
              <p:sp>
                <p:nvSpPr>
                  <p:cNvPr id="368" name="Diamond 367"/>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Diamond 368"/>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Diamond 369"/>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4" name="Group 363"/>
                <p:cNvGrpSpPr/>
                <p:nvPr/>
              </p:nvGrpSpPr>
              <p:grpSpPr>
                <a:xfrm>
                  <a:off x="7254664" y="3919481"/>
                  <a:ext cx="537409" cy="234241"/>
                  <a:chOff x="4758382" y="3961479"/>
                  <a:chExt cx="537409" cy="234241"/>
                </a:xfrm>
              </p:grpSpPr>
              <p:sp>
                <p:nvSpPr>
                  <p:cNvPr id="365" name="Diamond 36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Diamond 36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iamond 36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07" name="Isosceles Triangle 306"/>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 name="Group 307"/>
            <p:cNvGrpSpPr/>
            <p:nvPr/>
          </p:nvGrpSpPr>
          <p:grpSpPr>
            <a:xfrm>
              <a:off x="5160354" y="2421226"/>
              <a:ext cx="746606" cy="612698"/>
              <a:chOff x="784796" y="2275179"/>
              <a:chExt cx="3079888" cy="2527495"/>
            </a:xfrm>
          </p:grpSpPr>
          <p:sp>
            <p:nvSpPr>
              <p:cNvPr id="345" name="Hexagon 344"/>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6" name="Group 345"/>
              <p:cNvGrpSpPr/>
              <p:nvPr/>
            </p:nvGrpSpPr>
            <p:grpSpPr>
              <a:xfrm>
                <a:off x="784796" y="2275179"/>
                <a:ext cx="1519818" cy="1826305"/>
                <a:chOff x="784796" y="2275179"/>
                <a:chExt cx="1519818" cy="1826305"/>
              </a:xfrm>
            </p:grpSpPr>
            <p:sp>
              <p:nvSpPr>
                <p:cNvPr id="352" name="Hexagon 351"/>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Hexagon 352"/>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Up-Down Arrow 353"/>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7" name="Group 346"/>
              <p:cNvGrpSpPr/>
              <p:nvPr/>
            </p:nvGrpSpPr>
            <p:grpSpPr>
              <a:xfrm rot="4350674">
                <a:off x="2317574" y="2344294"/>
                <a:ext cx="1416569" cy="1677650"/>
                <a:chOff x="888045" y="2423834"/>
                <a:chExt cx="1416569" cy="1677650"/>
              </a:xfrm>
            </p:grpSpPr>
            <p:sp>
              <p:nvSpPr>
                <p:cNvPr id="349" name="Hexagon 348"/>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Hexagon 349"/>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Up-Down Arrow 350"/>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8" name="Up-Down Arrow 347"/>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9" name="Straight Connector 308"/>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12" name="Group 311"/>
            <p:cNvGrpSpPr/>
            <p:nvPr/>
          </p:nvGrpSpPr>
          <p:grpSpPr>
            <a:xfrm>
              <a:off x="5105400" y="949303"/>
              <a:ext cx="852484" cy="1533529"/>
              <a:chOff x="5105400" y="949303"/>
              <a:chExt cx="852484" cy="1533529"/>
            </a:xfrm>
          </p:grpSpPr>
          <p:sp>
            <p:nvSpPr>
              <p:cNvPr id="313" name="Oval 312"/>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lowchart: Delay 313"/>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p:cNvGrpSpPr/>
              <p:nvPr/>
            </p:nvGrpSpPr>
            <p:grpSpPr>
              <a:xfrm>
                <a:off x="5112541" y="1437356"/>
                <a:ext cx="838200" cy="228600"/>
                <a:chOff x="5026554" y="752352"/>
                <a:chExt cx="838200" cy="228600"/>
              </a:xfrm>
            </p:grpSpPr>
            <p:sp>
              <p:nvSpPr>
                <p:cNvPr id="320" name="Rounded Rectangle 319"/>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0"/>
                <p:cNvGrpSpPr/>
                <p:nvPr/>
              </p:nvGrpSpPr>
              <p:grpSpPr>
                <a:xfrm>
                  <a:off x="5051983" y="766964"/>
                  <a:ext cx="790167" cy="182339"/>
                  <a:chOff x="4467973" y="3626540"/>
                  <a:chExt cx="3616506" cy="834546"/>
                </a:xfrm>
              </p:grpSpPr>
              <p:grpSp>
                <p:nvGrpSpPr>
                  <p:cNvPr id="322" name="Group 321"/>
                  <p:cNvGrpSpPr/>
                  <p:nvPr/>
                </p:nvGrpSpPr>
                <p:grpSpPr>
                  <a:xfrm>
                    <a:off x="5715000" y="3650907"/>
                    <a:ext cx="1122453" cy="795758"/>
                    <a:chOff x="4315573" y="3512928"/>
                    <a:chExt cx="1122453" cy="795758"/>
                  </a:xfrm>
                </p:grpSpPr>
                <p:sp>
                  <p:nvSpPr>
                    <p:cNvPr id="343" name="L-Shape 342"/>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L-Shape 343"/>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322"/>
                  <p:cNvGrpSpPr/>
                  <p:nvPr/>
                </p:nvGrpSpPr>
                <p:grpSpPr>
                  <a:xfrm>
                    <a:off x="4467973" y="3665328"/>
                    <a:ext cx="1122453" cy="795758"/>
                    <a:chOff x="4315573" y="3512928"/>
                    <a:chExt cx="1122453" cy="795758"/>
                  </a:xfrm>
                </p:grpSpPr>
                <p:sp>
                  <p:nvSpPr>
                    <p:cNvPr id="341" name="L-Shape 340"/>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L-Shape 341"/>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6962026" y="3626540"/>
                    <a:ext cx="1122453" cy="795758"/>
                    <a:chOff x="4315573" y="3512928"/>
                    <a:chExt cx="1122453" cy="795758"/>
                  </a:xfrm>
                </p:grpSpPr>
                <p:sp>
                  <p:nvSpPr>
                    <p:cNvPr id="339" name="L-Shape 338"/>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Shape 339"/>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Pentagon 324"/>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entagon 325"/>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7" name="Group 326"/>
                  <p:cNvGrpSpPr/>
                  <p:nvPr/>
                </p:nvGrpSpPr>
                <p:grpSpPr>
                  <a:xfrm>
                    <a:off x="4758382" y="3961479"/>
                    <a:ext cx="537409" cy="234241"/>
                    <a:chOff x="4758382" y="3961479"/>
                    <a:chExt cx="537409" cy="234241"/>
                  </a:xfrm>
                </p:grpSpPr>
                <p:sp>
                  <p:nvSpPr>
                    <p:cNvPr id="336" name="Diamond 335"/>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Diamond 336"/>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327"/>
                  <p:cNvGrpSpPr/>
                  <p:nvPr/>
                </p:nvGrpSpPr>
                <p:grpSpPr>
                  <a:xfrm>
                    <a:off x="5991329" y="3948071"/>
                    <a:ext cx="537409" cy="234241"/>
                    <a:chOff x="4758382" y="3961479"/>
                    <a:chExt cx="537409" cy="234241"/>
                  </a:xfrm>
                </p:grpSpPr>
                <p:sp>
                  <p:nvSpPr>
                    <p:cNvPr id="333" name="Diamond 332"/>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328"/>
                  <p:cNvGrpSpPr/>
                  <p:nvPr/>
                </p:nvGrpSpPr>
                <p:grpSpPr>
                  <a:xfrm>
                    <a:off x="7254664" y="3919481"/>
                    <a:ext cx="537409" cy="234241"/>
                    <a:chOff x="4758382" y="3961479"/>
                    <a:chExt cx="537409" cy="234241"/>
                  </a:xfrm>
                </p:grpSpPr>
                <p:sp>
                  <p:nvSpPr>
                    <p:cNvPr id="330" name="Diamond 32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Diamond 33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16" name="Straight Connector 315"/>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6816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243"/>
                                        </p:tgtEl>
                                        <p:attrNameLst>
                                          <p:attrName>style.visibility</p:attrName>
                                        </p:attrNameLst>
                                      </p:cBhvr>
                                      <p:to>
                                        <p:strVal val="visible"/>
                                      </p:to>
                                    </p:set>
                                    <p:anim calcmode="lin" valueType="num">
                                      <p:cBhvr additive="base">
                                        <p:cTn id="9" dur="1000" fill="hold"/>
                                        <p:tgtEl>
                                          <p:spTgt spid="243"/>
                                        </p:tgtEl>
                                        <p:attrNameLst>
                                          <p:attrName>ppt_x</p:attrName>
                                        </p:attrNameLst>
                                      </p:cBhvr>
                                      <p:tavLst>
                                        <p:tav tm="0">
                                          <p:val>
                                            <p:strVal val="1+#ppt_w/2"/>
                                          </p:val>
                                        </p:tav>
                                        <p:tav tm="100000">
                                          <p:val>
                                            <p:strVal val="#ppt_x"/>
                                          </p:val>
                                        </p:tav>
                                      </p:tavLst>
                                    </p:anim>
                                    <p:anim calcmode="lin" valueType="num">
                                      <p:cBhvr additive="base">
                                        <p:cTn id="10" dur="1000" fill="hold"/>
                                        <p:tgtEl>
                                          <p:spTgt spid="243"/>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297"/>
                                        </p:tgtEl>
                                        <p:attrNameLst>
                                          <p:attrName>style.visibility</p:attrName>
                                        </p:attrNameLst>
                                      </p:cBhvr>
                                      <p:to>
                                        <p:strVal val="visible"/>
                                      </p:to>
                                    </p:set>
                                    <p:anim calcmode="lin" valueType="num">
                                      <p:cBhvr additive="base">
                                        <p:cTn id="13" dur="1000" fill="hold"/>
                                        <p:tgtEl>
                                          <p:spTgt spid="297"/>
                                        </p:tgtEl>
                                        <p:attrNameLst>
                                          <p:attrName>ppt_x</p:attrName>
                                        </p:attrNameLst>
                                      </p:cBhvr>
                                      <p:tavLst>
                                        <p:tav tm="0">
                                          <p:val>
                                            <p:strVal val="1+#ppt_w/2"/>
                                          </p:val>
                                        </p:tav>
                                        <p:tav tm="100000">
                                          <p:val>
                                            <p:strVal val="#ppt_x"/>
                                          </p:val>
                                        </p:tav>
                                      </p:tavLst>
                                    </p:anim>
                                    <p:anim calcmode="lin" valueType="num">
                                      <p:cBhvr additive="base">
                                        <p:cTn id="14" dur="1000" fill="hold"/>
                                        <p:tgtEl>
                                          <p:spTgt spid="29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AC28-B404-AAA1-7D4A-4167A515E47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851F15A-5495-BBE4-F5CC-AA4C88EF52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112" name="Rectangle 111">
            <a:extLst>
              <a:ext uri="{FF2B5EF4-FFF2-40B4-BE49-F238E27FC236}">
                <a16:creationId xmlns:a16="http://schemas.microsoft.com/office/drawing/2014/main" id="{10FDBE36-1F8A-DBA6-C09F-CDE3B9FC390A}"/>
              </a:ext>
            </a:extLst>
          </p:cNvPr>
          <p:cNvSpPr/>
          <p:nvPr/>
        </p:nvSpPr>
        <p:spPr>
          <a:xfrm>
            <a:off x="547602" y="1015663"/>
            <a:ext cx="5310273" cy="1477328"/>
          </a:xfrm>
          <a:prstGeom prst="rect">
            <a:avLst/>
          </a:prstGeom>
        </p:spPr>
        <p:txBody>
          <a:bodyPr wrap="square">
            <a:spAutoFit/>
          </a:bodyPr>
          <a:lstStyle/>
          <a:p>
            <a:pPr fontAlgn="base"/>
            <a:r>
              <a:rPr lang="en-US" dirty="0">
                <a:solidFill>
                  <a:schemeClr val="bg1"/>
                </a:solidFill>
              </a:rPr>
              <a:t>Potiphar’s wife lusted after Joseph, but Joseph refused to break the law of chastity and fled from her. </a:t>
            </a:r>
          </a:p>
          <a:p>
            <a:pPr fontAlgn="base"/>
            <a:endParaRPr lang="en-US" dirty="0">
              <a:solidFill>
                <a:schemeClr val="bg1"/>
              </a:solidFill>
            </a:endParaRPr>
          </a:p>
          <a:p>
            <a:pPr fontAlgn="base"/>
            <a:r>
              <a:rPr lang="en-US" dirty="0">
                <a:solidFill>
                  <a:schemeClr val="bg1"/>
                </a:solidFill>
              </a:rPr>
              <a:t>Potiphar’s wife falsely accused Joseph of mistreating her, and he was cast into prison</a:t>
            </a:r>
            <a:endParaRPr lang="en-US" dirty="0">
              <a:solidFill>
                <a:schemeClr val="bg1"/>
              </a:solidFill>
              <a:latin typeface="Calibri" panose="020F0502020204030204" pitchFamily="34" charset="0"/>
            </a:endParaRPr>
          </a:p>
        </p:txBody>
      </p:sp>
      <p:sp>
        <p:nvSpPr>
          <p:cNvPr id="3" name="TextBox 2">
            <a:extLst>
              <a:ext uri="{FF2B5EF4-FFF2-40B4-BE49-F238E27FC236}">
                <a16:creationId xmlns:a16="http://schemas.microsoft.com/office/drawing/2014/main" id="{13E90DD7-B137-DD5E-8522-F69F94DBDC1A}"/>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Joseph’s Choice</a:t>
            </a:r>
          </a:p>
        </p:txBody>
      </p:sp>
      <p:sp>
        <p:nvSpPr>
          <p:cNvPr id="6" name="TextBox 5">
            <a:extLst>
              <a:ext uri="{FF2B5EF4-FFF2-40B4-BE49-F238E27FC236}">
                <a16:creationId xmlns:a16="http://schemas.microsoft.com/office/drawing/2014/main" id="{8D797F54-CB7C-7C13-08C6-317C4B6333C9}"/>
              </a:ext>
            </a:extLst>
          </p:cNvPr>
          <p:cNvSpPr txBox="1"/>
          <p:nvPr/>
        </p:nvSpPr>
        <p:spPr>
          <a:xfrm>
            <a:off x="5629275" y="4498146"/>
            <a:ext cx="6096000" cy="2031325"/>
          </a:xfrm>
          <a:prstGeom prst="rect">
            <a:avLst/>
          </a:prstGeom>
          <a:noFill/>
        </p:spPr>
        <p:txBody>
          <a:bodyPr wrap="square">
            <a:spAutoFit/>
          </a:bodyPr>
          <a:lstStyle/>
          <a:p>
            <a:r>
              <a:rPr lang="en-US" b="0" i="0" dirty="0">
                <a:solidFill>
                  <a:schemeClr val="bg1"/>
                </a:solidFill>
                <a:effectLst/>
              </a:rPr>
              <a:t>“You face tremendous temptation. It comes at you in the halls of popular entertainment, on the Internet, in the movies, on television, in cheap literature, and in other ways—subtle, titillating, and difficult to resist. Peer pressure may be almost overpowering. But … you must not give in. You must be strong. You must take the long look ahead rather than succumbing to the present seductive temptation.” (4)</a:t>
            </a:r>
            <a:endParaRPr lang="en-US" dirty="0">
              <a:solidFill>
                <a:schemeClr val="bg1"/>
              </a:solidFill>
            </a:endParaRPr>
          </a:p>
        </p:txBody>
      </p:sp>
      <p:pic>
        <p:nvPicPr>
          <p:cNvPr id="10" name="Picture 9">
            <a:extLst>
              <a:ext uri="{FF2B5EF4-FFF2-40B4-BE49-F238E27FC236}">
                <a16:creationId xmlns:a16="http://schemas.microsoft.com/office/drawing/2014/main" id="{2DA6DFA8-D425-1CC3-D2CC-AC62921EC9BB}"/>
              </a:ext>
            </a:extLst>
          </p:cNvPr>
          <p:cNvPicPr>
            <a:picLocks noChangeAspect="1"/>
          </p:cNvPicPr>
          <p:nvPr/>
        </p:nvPicPr>
        <p:blipFill>
          <a:blip r:embed="rId3"/>
          <a:stretch>
            <a:fillRect/>
          </a:stretch>
        </p:blipFill>
        <p:spPr>
          <a:xfrm>
            <a:off x="6091002" y="1272838"/>
            <a:ext cx="4848695" cy="3150283"/>
          </a:xfrm>
          <a:prstGeom prst="rect">
            <a:avLst/>
          </a:prstGeom>
        </p:spPr>
      </p:pic>
      <p:pic>
        <p:nvPicPr>
          <p:cNvPr id="14" name="Picture 13">
            <a:extLst>
              <a:ext uri="{FF2B5EF4-FFF2-40B4-BE49-F238E27FC236}">
                <a16:creationId xmlns:a16="http://schemas.microsoft.com/office/drawing/2014/main" id="{2E8E608C-B1FB-7DFB-4043-C08950246920}"/>
              </a:ext>
            </a:extLst>
          </p:cNvPr>
          <p:cNvPicPr>
            <a:picLocks noChangeAspect="1"/>
          </p:cNvPicPr>
          <p:nvPr/>
        </p:nvPicPr>
        <p:blipFill>
          <a:blip r:embed="rId4"/>
          <a:stretch>
            <a:fillRect/>
          </a:stretch>
        </p:blipFill>
        <p:spPr>
          <a:xfrm flipH="1">
            <a:off x="1023721" y="2766599"/>
            <a:ext cx="3765041" cy="3586576"/>
          </a:xfrm>
          <a:prstGeom prst="rect">
            <a:avLst/>
          </a:prstGeom>
        </p:spPr>
      </p:pic>
      <p:pic>
        <p:nvPicPr>
          <p:cNvPr id="15" name="Picture 14">
            <a:extLst>
              <a:ext uri="{FF2B5EF4-FFF2-40B4-BE49-F238E27FC236}">
                <a16:creationId xmlns:a16="http://schemas.microsoft.com/office/drawing/2014/main" id="{D88F6A40-21E9-4C85-F3E9-5F99340B5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7127" y="101041"/>
            <a:ext cx="814542" cy="1015663"/>
          </a:xfrm>
          <a:prstGeom prst="rect">
            <a:avLst/>
          </a:prstGeom>
        </p:spPr>
      </p:pic>
    </p:spTree>
    <p:extLst>
      <p:ext uri="{BB962C8B-B14F-4D97-AF65-F5344CB8AC3E}">
        <p14:creationId xmlns:p14="http://schemas.microsoft.com/office/powerpoint/2010/main" val="7885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112" name="Rectangle 111"/>
          <p:cNvSpPr/>
          <p:nvPr/>
        </p:nvSpPr>
        <p:spPr>
          <a:xfrm>
            <a:off x="442827" y="1116796"/>
            <a:ext cx="7861032" cy="4247317"/>
          </a:xfrm>
          <a:prstGeom prst="rect">
            <a:avLst/>
          </a:prstGeom>
        </p:spPr>
        <p:txBody>
          <a:bodyPr wrap="square">
            <a:spAutoFit/>
          </a:bodyPr>
          <a:lstStyle/>
          <a:p>
            <a:pPr fontAlgn="base"/>
            <a:r>
              <a:rPr lang="en-US" dirty="0">
                <a:solidFill>
                  <a:schemeClr val="bg1"/>
                </a:solidFill>
                <a:latin typeface="Calibri" panose="020F0502020204030204" pitchFamily="34" charset="0"/>
              </a:rPr>
              <a:t>The influences today may be more apparent and more seductive, but they are no more compelling. You cannot be shielded entirely from these influences. They are all about us. Our culture is saturated with them. But the same kind of self-discipline exercised by Joseph will yield the same beneficial result.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Notwithstanding the so-called "new morality," notwithstanding the much-discussed changes in our moral standard, there is no adequate substitute for virtue. The old standard is challenged on every campus in America as it is in Europe. But God has not abrogated his commandments.</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The violation of these commandments in this, as in any other age, brings only regret, sorrow, loss of self-respect, and in many cases tragedy. Rationalization and equivocation will not erase the cankering scar that blights the self-respect of a young man who takes that virtue which he can never replace. Self-justification will never mend the heart of a young woman who has drifted into moral tragedy.</a:t>
            </a:r>
          </a:p>
        </p:txBody>
      </p:sp>
      <p:sp>
        <p:nvSpPr>
          <p:cNvPr id="160" name="TextBox 159"/>
          <p:cNvSpPr txBox="1"/>
          <p:nvPr/>
        </p:nvSpPr>
        <p:spPr>
          <a:xfrm>
            <a:off x="9613457" y="6464432"/>
            <a:ext cx="2462543" cy="369332"/>
          </a:xfrm>
          <a:prstGeom prst="rect">
            <a:avLst/>
          </a:prstGeom>
          <a:noFill/>
        </p:spPr>
        <p:txBody>
          <a:bodyPr wrap="square" rtlCol="0">
            <a:spAutoFit/>
          </a:bodyPr>
          <a:lstStyle/>
          <a:p>
            <a:pPr algn="r"/>
            <a:r>
              <a:rPr lang="en-US" dirty="0">
                <a:solidFill>
                  <a:schemeClr val="bg1"/>
                </a:solidFill>
              </a:rPr>
              <a:t>(4)</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6685" y="1833231"/>
            <a:ext cx="2334756" cy="2911239"/>
          </a:xfrm>
          <a:prstGeom prst="rect">
            <a:avLst/>
          </a:prstGeom>
        </p:spPr>
      </p:pic>
    </p:spTree>
    <p:extLst>
      <p:ext uri="{BB962C8B-B14F-4D97-AF65-F5344CB8AC3E}">
        <p14:creationId xmlns:p14="http://schemas.microsoft.com/office/powerpoint/2010/main" val="5106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Doctrinal Mastery</a:t>
            </a:r>
          </a:p>
        </p:txBody>
      </p:sp>
      <p:sp>
        <p:nvSpPr>
          <p:cNvPr id="9" name="Rectangle 8"/>
          <p:cNvSpPr/>
          <p:nvPr/>
        </p:nvSpPr>
        <p:spPr>
          <a:xfrm>
            <a:off x="5544527" y="2309286"/>
            <a:ext cx="6261191" cy="2246769"/>
          </a:xfrm>
          <a:prstGeom prst="rect">
            <a:avLst/>
          </a:prstGeom>
        </p:spPr>
        <p:txBody>
          <a:bodyPr wrap="square">
            <a:spAutoFit/>
          </a:bodyPr>
          <a:lstStyle/>
          <a:p>
            <a:r>
              <a:rPr lang="en-US" sz="2800" i="1" dirty="0">
                <a:solidFill>
                  <a:schemeClr val="bg1"/>
                </a:solidFill>
              </a:rPr>
              <a:t>There is</a:t>
            </a:r>
            <a:r>
              <a:rPr lang="en-US" sz="2800" dirty="0">
                <a:solidFill>
                  <a:schemeClr val="bg1"/>
                </a:solidFill>
              </a:rPr>
              <a:t> none greater in this house than I; neither hath he kept back any thing from me but thee, because thou </a:t>
            </a:r>
            <a:r>
              <a:rPr lang="en-US" sz="2800" i="1" dirty="0">
                <a:solidFill>
                  <a:schemeClr val="bg1"/>
                </a:solidFill>
              </a:rPr>
              <a:t>art</a:t>
            </a:r>
            <a:r>
              <a:rPr lang="en-US" sz="2800" dirty="0">
                <a:solidFill>
                  <a:schemeClr val="bg1"/>
                </a:solidFill>
              </a:rPr>
              <a:t> his wife: how then can I do this great wickedness, and sin against God?</a:t>
            </a:r>
          </a:p>
        </p:txBody>
      </p:sp>
      <p:grpSp>
        <p:nvGrpSpPr>
          <p:cNvPr id="122" name="Group 121"/>
          <p:cNvGrpSpPr/>
          <p:nvPr/>
        </p:nvGrpSpPr>
        <p:grpSpPr>
          <a:xfrm>
            <a:off x="917207" y="1611000"/>
            <a:ext cx="2979879" cy="3770972"/>
            <a:chOff x="2819400" y="3657600"/>
            <a:chExt cx="1447800" cy="2121932"/>
          </a:xfrm>
        </p:grpSpPr>
        <p:sp>
          <p:nvSpPr>
            <p:cNvPr id="123" name="TextBox 122"/>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124" name="Rectangle 123"/>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Genesis 39:9</a:t>
              </a:r>
            </a:p>
          </p:txBody>
        </p:sp>
        <p:sp>
          <p:nvSpPr>
            <p:cNvPr id="127" name="Rectangle 126"/>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001632" y="3141552"/>
            <a:ext cx="1462109" cy="67901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1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1750" fill="hold"/>
                                        <p:tgtEl>
                                          <p:spTgt spid="122"/>
                                        </p:tgtEl>
                                        <p:attrNameLst>
                                          <p:attrName>ppt_x</p:attrName>
                                        </p:attrNameLst>
                                      </p:cBhvr>
                                      <p:tavLst>
                                        <p:tav tm="0">
                                          <p:val>
                                            <p:strVal val="0-#ppt_w/2"/>
                                          </p:val>
                                        </p:tav>
                                        <p:tav tm="100000">
                                          <p:val>
                                            <p:strVal val="#ppt_x"/>
                                          </p:val>
                                        </p:tav>
                                      </p:tavLst>
                                    </p:anim>
                                    <p:anim calcmode="lin" valueType="num">
                                      <p:cBhvr additive="base">
                                        <p:cTn id="8" dur="1750" fill="hold"/>
                                        <p:tgtEl>
                                          <p:spTgt spid="1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750" fill="hold"/>
                                        <p:tgtEl>
                                          <p:spTgt spid="2"/>
                                        </p:tgtEl>
                                        <p:attrNameLst>
                                          <p:attrName>ppt_x</p:attrName>
                                        </p:attrNameLst>
                                      </p:cBhvr>
                                      <p:tavLst>
                                        <p:tav tm="0">
                                          <p:val>
                                            <p:strVal val="0-#ppt_w/2"/>
                                          </p:val>
                                        </p:tav>
                                        <p:tav tm="100000">
                                          <p:val>
                                            <p:strVal val="#ppt_x"/>
                                          </p:val>
                                        </p:tav>
                                      </p:tavLst>
                                    </p:anim>
                                    <p:anim calcmode="lin" valueType="num">
                                      <p:cBhvr additive="base">
                                        <p:cTn id="12" dur="1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750" fill="hold"/>
                                        <p:tgtEl>
                                          <p:spTgt spid="9"/>
                                        </p:tgtEl>
                                        <p:attrNameLst>
                                          <p:attrName>ppt_x</p:attrName>
                                        </p:attrNameLst>
                                      </p:cBhvr>
                                      <p:tavLst>
                                        <p:tav tm="0">
                                          <p:val>
                                            <p:strVal val="0-#ppt_w/2"/>
                                          </p:val>
                                        </p:tav>
                                        <p:tav tm="100000">
                                          <p:val>
                                            <p:strVal val="#ppt_x"/>
                                          </p:val>
                                        </p:tav>
                                      </p:tavLst>
                                    </p:anim>
                                    <p:anim calcmode="lin" valueType="num">
                                      <p:cBhvr additive="base">
                                        <p:cTn id="16" dur="1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85C9-0027-A934-ADAA-C8E3E092847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A9C2A42-09D4-71A2-EE87-85DD24D05B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a:extLst>
              <a:ext uri="{FF2B5EF4-FFF2-40B4-BE49-F238E27FC236}">
                <a16:creationId xmlns:a16="http://schemas.microsoft.com/office/drawing/2014/main" id="{5F73B27C-C914-097B-8403-2DBD8F4ABF39}"/>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Law of Chastity</a:t>
            </a:r>
          </a:p>
        </p:txBody>
      </p:sp>
      <p:sp>
        <p:nvSpPr>
          <p:cNvPr id="9" name="Rectangle 8">
            <a:extLst>
              <a:ext uri="{FF2B5EF4-FFF2-40B4-BE49-F238E27FC236}">
                <a16:creationId xmlns:a16="http://schemas.microsoft.com/office/drawing/2014/main" id="{C13891DB-3145-DFAB-E7B9-28E52F35BEE9}"/>
              </a:ext>
            </a:extLst>
          </p:cNvPr>
          <p:cNvSpPr/>
          <p:nvPr/>
        </p:nvSpPr>
        <p:spPr>
          <a:xfrm>
            <a:off x="2222829" y="1015663"/>
            <a:ext cx="8152811" cy="954107"/>
          </a:xfrm>
          <a:prstGeom prst="rect">
            <a:avLst/>
          </a:prstGeom>
        </p:spPr>
        <p:txBody>
          <a:bodyPr wrap="square">
            <a:spAutoFit/>
          </a:bodyPr>
          <a:lstStyle/>
          <a:p>
            <a:pPr algn="ctr"/>
            <a:r>
              <a:rPr lang="en-US" sz="2800" b="1" dirty="0">
                <a:ln>
                  <a:solidFill>
                    <a:srgbClr val="FF0000"/>
                  </a:solidFill>
                </a:ln>
                <a:solidFill>
                  <a:srgbClr val="FFFF00"/>
                </a:solidFill>
              </a:rPr>
              <a:t>Our devotion to God can give us strength to resist the temptation to break the law of chastity</a:t>
            </a:r>
            <a:endParaRPr lang="en-US" sz="2800" dirty="0">
              <a:ln>
                <a:solidFill>
                  <a:srgbClr val="FF0000"/>
                </a:solidFill>
              </a:ln>
              <a:solidFill>
                <a:srgbClr val="FFFF00"/>
              </a:solidFill>
            </a:endParaRPr>
          </a:p>
        </p:txBody>
      </p:sp>
      <p:sp>
        <p:nvSpPr>
          <p:cNvPr id="5" name="TextBox 4">
            <a:extLst>
              <a:ext uri="{FF2B5EF4-FFF2-40B4-BE49-F238E27FC236}">
                <a16:creationId xmlns:a16="http://schemas.microsoft.com/office/drawing/2014/main" id="{08CB5E0A-81A0-ADBE-60AE-2F8FFE5515D9}"/>
              </a:ext>
            </a:extLst>
          </p:cNvPr>
          <p:cNvSpPr txBox="1"/>
          <p:nvPr/>
        </p:nvSpPr>
        <p:spPr>
          <a:xfrm>
            <a:off x="482860" y="2199728"/>
            <a:ext cx="3165410" cy="1015663"/>
          </a:xfrm>
          <a:prstGeom prst="rect">
            <a:avLst/>
          </a:prstGeom>
          <a:noFill/>
        </p:spPr>
        <p:txBody>
          <a:bodyPr wrap="square">
            <a:spAutoFit/>
          </a:bodyPr>
          <a:lstStyle/>
          <a:p>
            <a:pPr algn="l" fontAlgn="base">
              <a:spcAft>
                <a:spcPts val="1200"/>
              </a:spcAft>
            </a:pPr>
            <a:r>
              <a:rPr lang="en-US" sz="2000" b="0" i="0" dirty="0">
                <a:solidFill>
                  <a:schemeClr val="bg1"/>
                </a:solidFill>
                <a:effectLst/>
              </a:rPr>
              <a:t>Why do you think Heavenly Father has given us the law of chastity?</a:t>
            </a:r>
          </a:p>
        </p:txBody>
      </p:sp>
      <p:sp>
        <p:nvSpPr>
          <p:cNvPr id="8" name="TextBox 7">
            <a:extLst>
              <a:ext uri="{FF2B5EF4-FFF2-40B4-BE49-F238E27FC236}">
                <a16:creationId xmlns:a16="http://schemas.microsoft.com/office/drawing/2014/main" id="{79E1007C-5571-C66F-D9D8-E67623E929A8}"/>
              </a:ext>
            </a:extLst>
          </p:cNvPr>
          <p:cNvSpPr txBox="1"/>
          <p:nvPr/>
        </p:nvSpPr>
        <p:spPr>
          <a:xfrm>
            <a:off x="5611586" y="2707559"/>
            <a:ext cx="6097554" cy="3200876"/>
          </a:xfrm>
          <a:prstGeom prst="rect">
            <a:avLst/>
          </a:prstGeom>
          <a:noFill/>
        </p:spPr>
        <p:txBody>
          <a:bodyPr wrap="square">
            <a:spAutoFit/>
          </a:bodyPr>
          <a:lstStyle/>
          <a:p>
            <a:pPr algn="l" fontAlgn="base">
              <a:spcAft>
                <a:spcPts val="1200"/>
              </a:spcAft>
              <a:buNone/>
            </a:pPr>
            <a:r>
              <a:rPr lang="en-US" b="0" i="0" dirty="0">
                <a:solidFill>
                  <a:schemeClr val="bg1"/>
                </a:solidFill>
                <a:effectLst/>
              </a:rPr>
              <a:t>The law of chastity states that God approves of sexual activity only between a man and a woman who are married. …</a:t>
            </a:r>
          </a:p>
          <a:p>
            <a:pPr algn="l" fontAlgn="base">
              <a:spcAft>
                <a:spcPts val="1200"/>
              </a:spcAft>
              <a:buNone/>
            </a:pPr>
            <a:r>
              <a:rPr lang="en-US" b="0" i="0" dirty="0">
                <a:solidFill>
                  <a:schemeClr val="bg1"/>
                </a:solidFill>
                <a:effectLst/>
              </a:rPr>
              <a:t>Outside of marriage between a man and a woman, it is wrong to touch the private, sacred parts of another person’s body even if clothed. </a:t>
            </a:r>
          </a:p>
          <a:p>
            <a:pPr algn="l" fontAlgn="base">
              <a:spcAft>
                <a:spcPts val="1200"/>
              </a:spcAft>
              <a:buNone/>
            </a:pPr>
            <a:r>
              <a:rPr lang="en-US" b="0" i="0" dirty="0">
                <a:solidFill>
                  <a:schemeClr val="bg1"/>
                </a:solidFill>
                <a:effectLst/>
              </a:rPr>
              <a:t>In your choices about what you do, look at, read, listen to, think about, post, or text, avoid anything that purposely arouses lustful emotions in others or yourself. This includes pornography in any form</a:t>
            </a:r>
            <a:r>
              <a:rPr lang="en-US" sz="1000" b="0" i="0" dirty="0">
                <a:solidFill>
                  <a:schemeClr val="bg1"/>
                </a:solidFill>
                <a:effectLst/>
              </a:rPr>
              <a:t>. </a:t>
            </a:r>
          </a:p>
          <a:p>
            <a:pPr algn="l" fontAlgn="base">
              <a:spcAft>
                <a:spcPts val="1200"/>
              </a:spcAft>
              <a:buNone/>
            </a:pPr>
            <a:r>
              <a:rPr lang="en-US" sz="1000" b="0" i="0" dirty="0">
                <a:solidFill>
                  <a:schemeClr val="bg1"/>
                </a:solidFill>
                <a:effectLst/>
              </a:rPr>
              <a:t>(</a:t>
            </a:r>
            <a:r>
              <a:rPr lang="en-US" sz="1000" b="0" i="1" u="none" strike="noStrike" dirty="0">
                <a:solidFill>
                  <a:schemeClr val="bg1"/>
                </a:solidFill>
                <a:effectLst/>
              </a:rPr>
              <a:t>For the Strength of Youth: A Guide for Making Choices</a:t>
            </a:r>
            <a:r>
              <a:rPr lang="en-US" sz="1000" b="0" i="0" dirty="0">
                <a:solidFill>
                  <a:schemeClr val="bg1"/>
                </a:solidFill>
                <a:effectLst/>
              </a:rPr>
              <a:t>, 23, 25)</a:t>
            </a:r>
          </a:p>
        </p:txBody>
      </p:sp>
      <p:pic>
        <p:nvPicPr>
          <p:cNvPr id="11" name="Picture 10">
            <a:extLst>
              <a:ext uri="{FF2B5EF4-FFF2-40B4-BE49-F238E27FC236}">
                <a16:creationId xmlns:a16="http://schemas.microsoft.com/office/drawing/2014/main" id="{03232BDD-CA7A-6F9C-6AFE-6EF8BD7D8978}"/>
              </a:ext>
            </a:extLst>
          </p:cNvPr>
          <p:cNvPicPr>
            <a:picLocks noChangeAspect="1"/>
          </p:cNvPicPr>
          <p:nvPr/>
        </p:nvPicPr>
        <p:blipFill>
          <a:blip r:embed="rId3"/>
          <a:stretch>
            <a:fillRect/>
          </a:stretch>
        </p:blipFill>
        <p:spPr>
          <a:xfrm>
            <a:off x="1175299" y="3425939"/>
            <a:ext cx="3953427" cy="2924583"/>
          </a:xfrm>
          <a:prstGeom prst="rect">
            <a:avLst/>
          </a:prstGeom>
        </p:spPr>
      </p:pic>
    </p:spTree>
    <p:extLst>
      <p:ext uri="{BB962C8B-B14F-4D97-AF65-F5344CB8AC3E}">
        <p14:creationId xmlns:p14="http://schemas.microsoft.com/office/powerpoint/2010/main" val="45828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EF38-D942-5FF4-5AC2-A3BA511407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074363E-139B-632B-C2F7-EB59B53EE4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a:extLst>
              <a:ext uri="{FF2B5EF4-FFF2-40B4-BE49-F238E27FC236}">
                <a16:creationId xmlns:a16="http://schemas.microsoft.com/office/drawing/2014/main" id="{BAC1C017-B811-3C99-9A7F-BCAF3A1C332F}"/>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Law of Chastity</a:t>
            </a:r>
          </a:p>
        </p:txBody>
      </p:sp>
      <p:sp>
        <p:nvSpPr>
          <p:cNvPr id="8" name="TextBox 7">
            <a:extLst>
              <a:ext uri="{FF2B5EF4-FFF2-40B4-BE49-F238E27FC236}">
                <a16:creationId xmlns:a16="http://schemas.microsoft.com/office/drawing/2014/main" id="{22367507-05F8-6040-8086-39321BDA9431}"/>
              </a:ext>
            </a:extLst>
          </p:cNvPr>
          <p:cNvSpPr txBox="1"/>
          <p:nvPr/>
        </p:nvSpPr>
        <p:spPr>
          <a:xfrm>
            <a:off x="5611587" y="1716041"/>
            <a:ext cx="6097554" cy="3924151"/>
          </a:xfrm>
          <a:prstGeom prst="rect">
            <a:avLst/>
          </a:prstGeom>
          <a:noFill/>
        </p:spPr>
        <p:txBody>
          <a:bodyPr wrap="square">
            <a:spAutoFit/>
          </a:bodyPr>
          <a:lstStyle/>
          <a:p>
            <a:pPr fontAlgn="base"/>
            <a:r>
              <a:rPr lang="en-US" sz="2000" dirty="0">
                <a:solidFill>
                  <a:schemeClr val="bg1"/>
                </a:solidFill>
              </a:rPr>
              <a:t>Sexual feelings are an important part of God’s plan to create happy marriages and eternal families. These feelings are not sinful—they are sacred. </a:t>
            </a:r>
          </a:p>
          <a:p>
            <a:pPr fontAlgn="base"/>
            <a:endParaRPr lang="en-US" sz="2000" dirty="0">
              <a:solidFill>
                <a:schemeClr val="bg1"/>
              </a:solidFill>
            </a:endParaRPr>
          </a:p>
          <a:p>
            <a:pPr fontAlgn="base"/>
            <a:r>
              <a:rPr lang="en-US" sz="2000" dirty="0">
                <a:solidFill>
                  <a:schemeClr val="bg1"/>
                </a:solidFill>
              </a:rPr>
              <a:t>Because sexual feelings are so sacred and so powerful, God has given you His law of chastity to prepare you to use these feelings as He intends.</a:t>
            </a:r>
          </a:p>
          <a:p>
            <a:pPr fontAlgn="base"/>
            <a:endParaRPr lang="en-US" sz="2000" dirty="0">
              <a:solidFill>
                <a:schemeClr val="bg1"/>
              </a:solidFill>
            </a:endParaRPr>
          </a:p>
          <a:p>
            <a:pPr fontAlgn="base"/>
            <a:r>
              <a:rPr lang="en-US" sz="2000" dirty="0">
                <a:solidFill>
                  <a:schemeClr val="bg1"/>
                </a:solidFill>
              </a:rPr>
              <a:t>… Obeying this law will make it possible for you to progress eternally and become more like your Heavenly Father. Your confidence will grow as you live as a disciple of Jesus Christ. </a:t>
            </a:r>
          </a:p>
          <a:p>
            <a:pPr fontAlgn="base"/>
            <a:r>
              <a:rPr lang="en-US" sz="900" dirty="0">
                <a:solidFill>
                  <a:schemeClr val="bg1"/>
                </a:solidFill>
              </a:rPr>
              <a:t>(</a:t>
            </a:r>
            <a:r>
              <a:rPr lang="en-US" sz="900" i="1" dirty="0">
                <a:solidFill>
                  <a:schemeClr val="bg1"/>
                </a:solidFill>
              </a:rPr>
              <a:t>For the Strength of Youth: A Guide for Making Choices</a:t>
            </a:r>
            <a:r>
              <a:rPr lang="en-US" sz="900" dirty="0">
                <a:solidFill>
                  <a:schemeClr val="bg1"/>
                </a:solidFill>
              </a:rPr>
              <a:t>, 23, 26)</a:t>
            </a:r>
          </a:p>
        </p:txBody>
      </p:sp>
      <p:pic>
        <p:nvPicPr>
          <p:cNvPr id="10" name="Picture 9">
            <a:extLst>
              <a:ext uri="{FF2B5EF4-FFF2-40B4-BE49-F238E27FC236}">
                <a16:creationId xmlns:a16="http://schemas.microsoft.com/office/drawing/2014/main" id="{D56AB3FD-E025-B0D9-BFB0-BB0B98496A6F}"/>
              </a:ext>
            </a:extLst>
          </p:cNvPr>
          <p:cNvPicPr>
            <a:picLocks noChangeAspect="1"/>
          </p:cNvPicPr>
          <p:nvPr/>
        </p:nvPicPr>
        <p:blipFill>
          <a:blip r:embed="rId3"/>
          <a:stretch>
            <a:fillRect/>
          </a:stretch>
        </p:blipFill>
        <p:spPr>
          <a:xfrm>
            <a:off x="910105" y="1991955"/>
            <a:ext cx="3982006" cy="3372321"/>
          </a:xfrm>
          <a:prstGeom prst="rect">
            <a:avLst/>
          </a:prstGeom>
        </p:spPr>
      </p:pic>
      <p:pic>
        <p:nvPicPr>
          <p:cNvPr id="13" name="Picture 12">
            <a:extLst>
              <a:ext uri="{FF2B5EF4-FFF2-40B4-BE49-F238E27FC236}">
                <a16:creationId xmlns:a16="http://schemas.microsoft.com/office/drawing/2014/main" id="{005FB7AF-45B7-7695-52C5-4F0F806F3438}"/>
              </a:ext>
            </a:extLst>
          </p:cNvPr>
          <p:cNvPicPr>
            <a:picLocks noChangeAspect="1"/>
          </p:cNvPicPr>
          <p:nvPr/>
        </p:nvPicPr>
        <p:blipFill>
          <a:blip r:embed="rId4"/>
          <a:stretch>
            <a:fillRect/>
          </a:stretch>
        </p:blipFill>
        <p:spPr>
          <a:xfrm>
            <a:off x="10895682" y="153935"/>
            <a:ext cx="1033810" cy="1472468"/>
          </a:xfrm>
          <a:prstGeom prst="rect">
            <a:avLst/>
          </a:prstGeom>
        </p:spPr>
      </p:pic>
    </p:spTree>
    <p:extLst>
      <p:ext uri="{BB962C8B-B14F-4D97-AF65-F5344CB8AC3E}">
        <p14:creationId xmlns:p14="http://schemas.microsoft.com/office/powerpoint/2010/main" val="36511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7B19A-6CF4-6B5E-B167-38AD41D2033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9F1A8D2-242F-8F73-AB27-3FFEBAD59A6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a:extLst>
              <a:ext uri="{FF2B5EF4-FFF2-40B4-BE49-F238E27FC236}">
                <a16:creationId xmlns:a16="http://schemas.microsoft.com/office/drawing/2014/main" id="{58F2C793-D671-FB0E-E8A9-FEFA178BB73C}"/>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Satan’s Temptations</a:t>
            </a:r>
          </a:p>
        </p:txBody>
      </p:sp>
      <p:sp>
        <p:nvSpPr>
          <p:cNvPr id="5" name="TextBox 4">
            <a:extLst>
              <a:ext uri="{FF2B5EF4-FFF2-40B4-BE49-F238E27FC236}">
                <a16:creationId xmlns:a16="http://schemas.microsoft.com/office/drawing/2014/main" id="{541F2A61-7ADD-385D-7678-61B7F3E111CA}"/>
              </a:ext>
            </a:extLst>
          </p:cNvPr>
          <p:cNvSpPr txBox="1"/>
          <p:nvPr/>
        </p:nvSpPr>
        <p:spPr>
          <a:xfrm>
            <a:off x="548174" y="2199728"/>
            <a:ext cx="6097554" cy="707886"/>
          </a:xfrm>
          <a:prstGeom prst="rect">
            <a:avLst/>
          </a:prstGeom>
          <a:noFill/>
        </p:spPr>
        <p:txBody>
          <a:bodyPr wrap="square">
            <a:spAutoFit/>
          </a:bodyPr>
          <a:lstStyle/>
          <a:p>
            <a:pPr algn="l" fontAlgn="base">
              <a:spcAft>
                <a:spcPts val="1200"/>
              </a:spcAft>
            </a:pPr>
            <a:r>
              <a:rPr lang="en-US" sz="2000" b="0" i="0" dirty="0">
                <a:solidFill>
                  <a:schemeClr val="bg1"/>
                </a:solidFill>
                <a:effectLst/>
              </a:rPr>
              <a:t>What are some ways Satan tempts youth to break the law of chastity?</a:t>
            </a:r>
          </a:p>
        </p:txBody>
      </p:sp>
      <p:sp>
        <p:nvSpPr>
          <p:cNvPr id="8" name="TextBox 7">
            <a:extLst>
              <a:ext uri="{FF2B5EF4-FFF2-40B4-BE49-F238E27FC236}">
                <a16:creationId xmlns:a16="http://schemas.microsoft.com/office/drawing/2014/main" id="{C73FF574-9E82-A9A2-A63F-2FDEF7BA8E9D}"/>
              </a:ext>
            </a:extLst>
          </p:cNvPr>
          <p:cNvSpPr txBox="1"/>
          <p:nvPr/>
        </p:nvSpPr>
        <p:spPr>
          <a:xfrm>
            <a:off x="5268677" y="3429000"/>
            <a:ext cx="6097554" cy="2092881"/>
          </a:xfrm>
          <a:prstGeom prst="rect">
            <a:avLst/>
          </a:prstGeom>
          <a:noFill/>
        </p:spPr>
        <p:txBody>
          <a:bodyPr wrap="square">
            <a:spAutoFit/>
          </a:bodyPr>
          <a:lstStyle/>
          <a:p>
            <a:pPr fontAlgn="base">
              <a:spcAft>
                <a:spcPts val="1200"/>
              </a:spcAft>
            </a:pPr>
            <a:r>
              <a:rPr lang="en-US" sz="2000" dirty="0">
                <a:solidFill>
                  <a:schemeClr val="bg1"/>
                </a:solidFill>
              </a:rPr>
              <a:t>Some Answers May Include:</a:t>
            </a:r>
          </a:p>
          <a:p>
            <a:pPr fontAlgn="base">
              <a:spcAft>
                <a:spcPts val="1200"/>
              </a:spcAft>
            </a:pPr>
            <a:r>
              <a:rPr lang="en-US" sz="2000" dirty="0">
                <a:solidFill>
                  <a:schemeClr val="bg1"/>
                </a:solidFill>
              </a:rPr>
              <a:t>Taking or sending inappropriate pictures, </a:t>
            </a:r>
          </a:p>
          <a:p>
            <a:pPr fontAlgn="base">
              <a:spcAft>
                <a:spcPts val="1200"/>
              </a:spcAft>
            </a:pPr>
            <a:r>
              <a:rPr lang="en-US" sz="2000" dirty="0">
                <a:solidFill>
                  <a:schemeClr val="bg1"/>
                </a:solidFill>
              </a:rPr>
              <a:t>Viewing or listening to media that is sexually suggestive or explicit,</a:t>
            </a:r>
          </a:p>
          <a:p>
            <a:pPr fontAlgn="base">
              <a:spcAft>
                <a:spcPts val="1200"/>
              </a:spcAft>
            </a:pPr>
            <a:r>
              <a:rPr lang="en-US" sz="2000" dirty="0">
                <a:solidFill>
                  <a:schemeClr val="bg1"/>
                </a:solidFill>
              </a:rPr>
              <a:t>Not keeping sex or sexual feelings sacred. </a:t>
            </a:r>
            <a:endParaRPr lang="en-US" sz="2000" b="0" i="0" dirty="0">
              <a:solidFill>
                <a:schemeClr val="bg1"/>
              </a:solidFill>
              <a:effectLst/>
            </a:endParaRPr>
          </a:p>
        </p:txBody>
      </p:sp>
      <p:pic>
        <p:nvPicPr>
          <p:cNvPr id="3" name="Picture 2">
            <a:extLst>
              <a:ext uri="{FF2B5EF4-FFF2-40B4-BE49-F238E27FC236}">
                <a16:creationId xmlns:a16="http://schemas.microsoft.com/office/drawing/2014/main" id="{6C42FED8-6B03-1589-A37E-E1A4E5F2343E}"/>
              </a:ext>
            </a:extLst>
          </p:cNvPr>
          <p:cNvPicPr>
            <a:picLocks noChangeAspect="1"/>
          </p:cNvPicPr>
          <p:nvPr/>
        </p:nvPicPr>
        <p:blipFill>
          <a:blip r:embed="rId3"/>
          <a:stretch>
            <a:fillRect/>
          </a:stretch>
        </p:blipFill>
        <p:spPr>
          <a:xfrm>
            <a:off x="825769" y="3152754"/>
            <a:ext cx="4229690" cy="3277057"/>
          </a:xfrm>
          <a:prstGeom prst="rect">
            <a:avLst/>
          </a:prstGeom>
        </p:spPr>
      </p:pic>
      <p:pic>
        <p:nvPicPr>
          <p:cNvPr id="10" name="Picture 9">
            <a:extLst>
              <a:ext uri="{FF2B5EF4-FFF2-40B4-BE49-F238E27FC236}">
                <a16:creationId xmlns:a16="http://schemas.microsoft.com/office/drawing/2014/main" id="{BA62E546-28EE-434A-CF33-F83854347D2C}"/>
              </a:ext>
            </a:extLst>
          </p:cNvPr>
          <p:cNvPicPr>
            <a:picLocks noChangeAspect="1"/>
          </p:cNvPicPr>
          <p:nvPr/>
        </p:nvPicPr>
        <p:blipFill>
          <a:blip r:embed="rId4"/>
          <a:stretch>
            <a:fillRect/>
          </a:stretch>
        </p:blipFill>
        <p:spPr>
          <a:xfrm>
            <a:off x="7377975" y="898466"/>
            <a:ext cx="2486553" cy="2381487"/>
          </a:xfrm>
          <a:prstGeom prst="rect">
            <a:avLst/>
          </a:prstGeom>
        </p:spPr>
      </p:pic>
    </p:spTree>
    <p:extLst>
      <p:ext uri="{BB962C8B-B14F-4D97-AF65-F5344CB8AC3E}">
        <p14:creationId xmlns:p14="http://schemas.microsoft.com/office/powerpoint/2010/main" val="9100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E5FE-F101-72C8-E3A0-5F2B26E3534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95E3F52-F3FD-FBDC-B5FE-B9BAC58BA9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6" name="TextBox 5">
            <a:extLst>
              <a:ext uri="{FF2B5EF4-FFF2-40B4-BE49-F238E27FC236}">
                <a16:creationId xmlns:a16="http://schemas.microsoft.com/office/drawing/2014/main" id="{50162FEE-C39A-2A00-11E9-3C436EFBD937}"/>
              </a:ext>
            </a:extLst>
          </p:cNvPr>
          <p:cNvSpPr txBox="1"/>
          <p:nvPr/>
        </p:nvSpPr>
        <p:spPr>
          <a:xfrm>
            <a:off x="0" y="40337"/>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Fable</a:t>
            </a:r>
          </a:p>
        </p:txBody>
      </p:sp>
      <p:sp>
        <p:nvSpPr>
          <p:cNvPr id="10" name="TextBox 9">
            <a:extLst>
              <a:ext uri="{FF2B5EF4-FFF2-40B4-BE49-F238E27FC236}">
                <a16:creationId xmlns:a16="http://schemas.microsoft.com/office/drawing/2014/main" id="{8582369F-43FA-0B4D-8235-4FB07F245CC1}"/>
              </a:ext>
            </a:extLst>
          </p:cNvPr>
          <p:cNvSpPr txBox="1"/>
          <p:nvPr/>
        </p:nvSpPr>
        <p:spPr>
          <a:xfrm>
            <a:off x="485775" y="1280636"/>
            <a:ext cx="6096000" cy="1477328"/>
          </a:xfrm>
          <a:prstGeom prst="rect">
            <a:avLst/>
          </a:prstGeom>
          <a:noFill/>
        </p:spPr>
        <p:txBody>
          <a:bodyPr wrap="square">
            <a:spAutoFit/>
          </a:bodyPr>
          <a:lstStyle/>
          <a:p>
            <a:r>
              <a:rPr lang="en-US" b="0" i="0" dirty="0">
                <a:solidFill>
                  <a:schemeClr val="bg1"/>
                </a:solidFill>
                <a:effectLst/>
              </a:rPr>
              <a:t>The fable has been told of a donkey that fell into a pit. Scared and trapped, the donkey whined and brayed. After searching for a way to rescue the donkey, the owner began to shovel dirt into the pit. Each shovel full of dirt landed on the donkey’s back, making it whine more.</a:t>
            </a:r>
            <a:endParaRPr lang="en-US" dirty="0">
              <a:solidFill>
                <a:schemeClr val="bg1"/>
              </a:solidFill>
            </a:endParaRPr>
          </a:p>
        </p:txBody>
      </p:sp>
      <p:sp>
        <p:nvSpPr>
          <p:cNvPr id="12" name="TextBox 11">
            <a:extLst>
              <a:ext uri="{FF2B5EF4-FFF2-40B4-BE49-F238E27FC236}">
                <a16:creationId xmlns:a16="http://schemas.microsoft.com/office/drawing/2014/main" id="{D8C310A3-B336-4C24-6FC2-A3ABA0D45893}"/>
              </a:ext>
            </a:extLst>
          </p:cNvPr>
          <p:cNvSpPr txBox="1"/>
          <p:nvPr/>
        </p:nvSpPr>
        <p:spPr>
          <a:xfrm>
            <a:off x="5438775" y="4838700"/>
            <a:ext cx="6096000" cy="1477328"/>
          </a:xfrm>
          <a:prstGeom prst="rect">
            <a:avLst/>
          </a:prstGeom>
          <a:noFill/>
        </p:spPr>
        <p:txBody>
          <a:bodyPr wrap="square">
            <a:spAutoFit/>
          </a:bodyPr>
          <a:lstStyle/>
          <a:p>
            <a:r>
              <a:rPr lang="en-US" b="0" i="0" dirty="0">
                <a:solidFill>
                  <a:schemeClr val="bg1"/>
                </a:solidFill>
                <a:effectLst/>
              </a:rPr>
              <a:t>The donkey would shake the dirt off its back, causing mounds of dirt to pile underneath. Over and over, the donkey repeated the actions of shaking the dirt off and stepping onto the growing mound, until eventually the donkey rose high enough on the dirt to escape from the pit.</a:t>
            </a:r>
            <a:endParaRPr lang="en-US" dirty="0">
              <a:solidFill>
                <a:schemeClr val="bg1"/>
              </a:solidFill>
            </a:endParaRPr>
          </a:p>
        </p:txBody>
      </p:sp>
      <p:sp>
        <p:nvSpPr>
          <p:cNvPr id="18" name="TextBox 17">
            <a:extLst>
              <a:ext uri="{FF2B5EF4-FFF2-40B4-BE49-F238E27FC236}">
                <a16:creationId xmlns:a16="http://schemas.microsoft.com/office/drawing/2014/main" id="{0B38E745-9EF1-9E02-0BFB-DF0FC97C8541}"/>
              </a:ext>
            </a:extLst>
          </p:cNvPr>
          <p:cNvSpPr txBox="1"/>
          <p:nvPr/>
        </p:nvSpPr>
        <p:spPr>
          <a:xfrm>
            <a:off x="0" y="6448331"/>
            <a:ext cx="6096000" cy="369332"/>
          </a:xfrm>
          <a:prstGeom prst="rect">
            <a:avLst/>
          </a:prstGeom>
          <a:noFill/>
        </p:spPr>
        <p:txBody>
          <a:bodyPr wrap="square">
            <a:spAutoFit/>
          </a:bodyPr>
          <a:lstStyle/>
          <a:p>
            <a:r>
              <a:rPr lang="en-US" dirty="0">
                <a:solidFill>
                  <a:schemeClr val="bg1"/>
                </a:solidFill>
                <a:hlinkClick r:id="rId3">
                  <a:extLst>
                    <a:ext uri="{A12FA001-AC4F-418D-AE19-62706E023703}">
                      <ahyp:hlinkClr xmlns:ahyp="http://schemas.microsoft.com/office/drawing/2018/hyperlinkcolor" val="tx"/>
                    </a:ext>
                  </a:extLst>
                </a:hlinkClick>
              </a:rPr>
              <a:t>https://www.youtube.com/watch?v=wj2MnA5oGpk</a:t>
            </a:r>
            <a:endParaRPr lang="en-US" dirty="0">
              <a:solidFill>
                <a:schemeClr val="bg1"/>
              </a:solidFill>
            </a:endParaRPr>
          </a:p>
        </p:txBody>
      </p:sp>
      <p:pic>
        <p:nvPicPr>
          <p:cNvPr id="20" name="Picture 19">
            <a:extLst>
              <a:ext uri="{FF2B5EF4-FFF2-40B4-BE49-F238E27FC236}">
                <a16:creationId xmlns:a16="http://schemas.microsoft.com/office/drawing/2014/main" id="{3BCD54C2-0E73-CC8B-5F27-1B1FD0EF9B72}"/>
              </a:ext>
            </a:extLst>
          </p:cNvPr>
          <p:cNvPicPr>
            <a:picLocks noChangeAspect="1"/>
          </p:cNvPicPr>
          <p:nvPr/>
        </p:nvPicPr>
        <p:blipFill>
          <a:blip r:embed="rId4"/>
          <a:stretch>
            <a:fillRect/>
          </a:stretch>
        </p:blipFill>
        <p:spPr>
          <a:xfrm>
            <a:off x="6581775" y="1476140"/>
            <a:ext cx="4324954" cy="2695951"/>
          </a:xfrm>
          <a:prstGeom prst="rect">
            <a:avLst/>
          </a:prstGeom>
        </p:spPr>
      </p:pic>
      <p:pic>
        <p:nvPicPr>
          <p:cNvPr id="22" name="Picture 21">
            <a:extLst>
              <a:ext uri="{FF2B5EF4-FFF2-40B4-BE49-F238E27FC236}">
                <a16:creationId xmlns:a16="http://schemas.microsoft.com/office/drawing/2014/main" id="{9AC2214D-C709-D6DF-FD62-76C4D91313ED}"/>
              </a:ext>
            </a:extLst>
          </p:cNvPr>
          <p:cNvPicPr>
            <a:picLocks noChangeAspect="1"/>
          </p:cNvPicPr>
          <p:nvPr/>
        </p:nvPicPr>
        <p:blipFill>
          <a:blip r:embed="rId5"/>
          <a:stretch>
            <a:fillRect/>
          </a:stretch>
        </p:blipFill>
        <p:spPr>
          <a:xfrm>
            <a:off x="1152018" y="3090666"/>
            <a:ext cx="3629532" cy="2810267"/>
          </a:xfrm>
          <a:prstGeom prst="rect">
            <a:avLst/>
          </a:prstGeom>
        </p:spPr>
      </p:pic>
    </p:spTree>
    <p:extLst>
      <p:ext uri="{BB962C8B-B14F-4D97-AF65-F5344CB8AC3E}">
        <p14:creationId xmlns:p14="http://schemas.microsoft.com/office/powerpoint/2010/main" val="264597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42E8D3-92BF-D9C5-F240-C73C537DAE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4" name="TextBox 3">
            <a:extLst>
              <a:ext uri="{FF2B5EF4-FFF2-40B4-BE49-F238E27FC236}">
                <a16:creationId xmlns:a16="http://schemas.microsoft.com/office/drawing/2014/main" id="{02C008C5-3012-F454-33F6-8E6C6B754ED2}"/>
              </a:ext>
            </a:extLst>
          </p:cNvPr>
          <p:cNvSpPr txBox="1"/>
          <p:nvPr/>
        </p:nvSpPr>
        <p:spPr>
          <a:xfrm>
            <a:off x="1016306" y="1088588"/>
            <a:ext cx="6174954" cy="4893647"/>
          </a:xfrm>
          <a:prstGeom prst="rect">
            <a:avLst/>
          </a:prstGeom>
          <a:noFill/>
        </p:spPr>
        <p:txBody>
          <a:bodyPr wrap="square">
            <a:spAutoFit/>
          </a:bodyPr>
          <a:lstStyle/>
          <a:p>
            <a:r>
              <a:rPr lang="en-US" sz="2400" b="0" i="0" dirty="0">
                <a:solidFill>
                  <a:schemeClr val="bg1"/>
                </a:solidFill>
                <a:effectLst/>
              </a:rPr>
              <a:t>No matter how long we have been off the path or how far away we have wandered, the moment we decide to change, God helps us return. </a:t>
            </a:r>
          </a:p>
          <a:p>
            <a:endParaRPr lang="en-US" sz="2400" dirty="0">
              <a:solidFill>
                <a:schemeClr val="bg1"/>
              </a:solidFill>
            </a:endParaRPr>
          </a:p>
          <a:p>
            <a:r>
              <a:rPr lang="en-US" sz="2400" b="0" i="0" dirty="0">
                <a:solidFill>
                  <a:schemeClr val="bg1"/>
                </a:solidFill>
                <a:effectLst/>
              </a:rPr>
              <a:t>From God’s perspective, through sincere repentance and pressing forward with a steadfastness in Christ, once back on the path, it will be as if we were never off. </a:t>
            </a:r>
          </a:p>
          <a:p>
            <a:endParaRPr lang="en-US" sz="2400" dirty="0">
              <a:solidFill>
                <a:schemeClr val="bg1"/>
              </a:solidFill>
            </a:endParaRPr>
          </a:p>
          <a:p>
            <a:r>
              <a:rPr lang="en-US" sz="2400" b="0" i="0" dirty="0">
                <a:solidFill>
                  <a:schemeClr val="bg1"/>
                </a:solidFill>
                <a:effectLst/>
              </a:rPr>
              <a:t>The Savior pays for our sins and frees us from the looming decrease in happiness and blessings. (7)</a:t>
            </a:r>
            <a:endParaRPr lang="en-US" sz="2400" dirty="0">
              <a:solidFill>
                <a:schemeClr val="bg1"/>
              </a:solidFill>
            </a:endParaRPr>
          </a:p>
        </p:txBody>
      </p:sp>
      <p:pic>
        <p:nvPicPr>
          <p:cNvPr id="12" name="Picture 11">
            <a:extLst>
              <a:ext uri="{FF2B5EF4-FFF2-40B4-BE49-F238E27FC236}">
                <a16:creationId xmlns:a16="http://schemas.microsoft.com/office/drawing/2014/main" id="{BE5AD655-FFDD-7EE5-A7E3-9FCAC333A27B}"/>
              </a:ext>
            </a:extLst>
          </p:cNvPr>
          <p:cNvPicPr>
            <a:picLocks noChangeAspect="1"/>
          </p:cNvPicPr>
          <p:nvPr/>
        </p:nvPicPr>
        <p:blipFill>
          <a:blip r:embed="rId3"/>
          <a:stretch>
            <a:fillRect/>
          </a:stretch>
        </p:blipFill>
        <p:spPr>
          <a:xfrm flipH="1">
            <a:off x="7400580" y="1804761"/>
            <a:ext cx="3968959" cy="3461302"/>
          </a:xfrm>
          <a:prstGeom prst="rect">
            <a:avLst/>
          </a:prstGeom>
        </p:spPr>
      </p:pic>
      <p:pic>
        <p:nvPicPr>
          <p:cNvPr id="6" name="Picture 5">
            <a:extLst>
              <a:ext uri="{FF2B5EF4-FFF2-40B4-BE49-F238E27FC236}">
                <a16:creationId xmlns:a16="http://schemas.microsoft.com/office/drawing/2014/main" id="{60702B91-39EA-9615-49BE-04A0FACEAF4C}"/>
              </a:ext>
            </a:extLst>
          </p:cNvPr>
          <p:cNvPicPr>
            <a:picLocks noChangeAspect="1"/>
          </p:cNvPicPr>
          <p:nvPr/>
        </p:nvPicPr>
        <p:blipFill>
          <a:blip r:embed="rId4"/>
          <a:stretch>
            <a:fillRect/>
          </a:stretch>
        </p:blipFill>
        <p:spPr>
          <a:xfrm>
            <a:off x="7400581" y="1804761"/>
            <a:ext cx="3968825" cy="3461302"/>
          </a:xfrm>
          <a:prstGeom prst="rect">
            <a:avLst/>
          </a:prstGeom>
        </p:spPr>
      </p:pic>
    </p:spTree>
    <p:extLst>
      <p:ext uri="{BB962C8B-B14F-4D97-AF65-F5344CB8AC3E}">
        <p14:creationId xmlns:p14="http://schemas.microsoft.com/office/powerpoint/2010/main" val="246388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The Lord Was With Him</a:t>
            </a:r>
          </a:p>
        </p:txBody>
      </p:sp>
      <p:sp>
        <p:nvSpPr>
          <p:cNvPr id="112" name="Rectangle 111"/>
          <p:cNvSpPr/>
          <p:nvPr/>
        </p:nvSpPr>
        <p:spPr>
          <a:xfrm>
            <a:off x="192294" y="2082648"/>
            <a:ext cx="4527847" cy="646331"/>
          </a:xfrm>
          <a:prstGeom prst="rect">
            <a:avLst/>
          </a:prstGeom>
        </p:spPr>
        <p:txBody>
          <a:bodyPr wrap="square">
            <a:spAutoFit/>
          </a:bodyPr>
          <a:lstStyle/>
          <a:p>
            <a:r>
              <a:rPr lang="en-US" dirty="0">
                <a:solidFill>
                  <a:schemeClr val="bg1"/>
                </a:solidFill>
              </a:rPr>
              <a:t>“Even making the right choices did not free Joseph from the challenges he faced in life.” </a:t>
            </a:r>
            <a:endParaRPr lang="en-US" dirty="0">
              <a:solidFill>
                <a:schemeClr val="bg1"/>
              </a:solidFill>
              <a:latin typeface="Calibri" panose="020F0502020204030204" pitchFamily="34" charset="0"/>
            </a:endParaRPr>
          </a:p>
        </p:txBody>
      </p:sp>
      <p:grpSp>
        <p:nvGrpSpPr>
          <p:cNvPr id="10" name="Group 9"/>
          <p:cNvGrpSpPr/>
          <p:nvPr/>
        </p:nvGrpSpPr>
        <p:grpSpPr>
          <a:xfrm>
            <a:off x="1439501" y="2810032"/>
            <a:ext cx="10226320" cy="3946306"/>
            <a:chOff x="1475715" y="1631804"/>
            <a:chExt cx="10226320" cy="3946306"/>
          </a:xfrm>
        </p:grpSpPr>
        <p:sp>
          <p:nvSpPr>
            <p:cNvPr id="3" name="Rectangle 2"/>
            <p:cNvSpPr/>
            <p:nvPr/>
          </p:nvSpPr>
          <p:spPr>
            <a:xfrm>
              <a:off x="1605550" y="4988304"/>
              <a:ext cx="9883298" cy="58980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475715" y="4255679"/>
              <a:ext cx="1754718" cy="1054918"/>
              <a:chOff x="1475715" y="4255679"/>
              <a:chExt cx="1754718" cy="1054918"/>
            </a:xfrm>
          </p:grpSpPr>
          <p:sp>
            <p:nvSpPr>
              <p:cNvPr id="7" name="Rounded Rectangle 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ed Rectangle 416"/>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a:off x="1513976" y="3202867"/>
              <a:ext cx="1754718" cy="1054918"/>
              <a:chOff x="1475715" y="4255679"/>
              <a:chExt cx="1754718" cy="1054918"/>
            </a:xfrm>
          </p:grpSpPr>
          <p:sp>
            <p:nvSpPr>
              <p:cNvPr id="421" name="Rounded Rectangle 420"/>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ed Rectangle 421"/>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p:cNvGrpSpPr/>
            <p:nvPr/>
          </p:nvGrpSpPr>
          <p:grpSpPr>
            <a:xfrm>
              <a:off x="9901115" y="4269416"/>
              <a:ext cx="1754718" cy="1054918"/>
              <a:chOff x="1475715" y="4255679"/>
              <a:chExt cx="1754718" cy="1054918"/>
            </a:xfrm>
          </p:grpSpPr>
          <p:sp>
            <p:nvSpPr>
              <p:cNvPr id="427" name="Rounded Rectangle 42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a:off x="2343482" y="4783138"/>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p:cNvGrpSpPr/>
            <p:nvPr/>
          </p:nvGrpSpPr>
          <p:grpSpPr>
            <a:xfrm>
              <a:off x="9914464" y="3224706"/>
              <a:ext cx="1754718" cy="1054918"/>
              <a:chOff x="1475715" y="4255679"/>
              <a:chExt cx="1754718" cy="1054918"/>
            </a:xfrm>
          </p:grpSpPr>
          <p:sp>
            <p:nvSpPr>
              <p:cNvPr id="433" name="Rounded Rectangle 43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436"/>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9947317" y="2182682"/>
              <a:ext cx="1754718" cy="1054918"/>
              <a:chOff x="1475715" y="4255679"/>
              <a:chExt cx="1754718" cy="1054918"/>
            </a:xfrm>
          </p:grpSpPr>
          <p:sp>
            <p:nvSpPr>
              <p:cNvPr id="439" name="Rounded Rectangle 438"/>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ounded Rectangle 441"/>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ounded Rectangle 442"/>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443"/>
            <p:cNvGrpSpPr/>
            <p:nvPr/>
          </p:nvGrpSpPr>
          <p:grpSpPr>
            <a:xfrm>
              <a:off x="1569756" y="2146114"/>
              <a:ext cx="1754718" cy="1054918"/>
              <a:chOff x="1475715" y="4255679"/>
              <a:chExt cx="1754718" cy="1054918"/>
            </a:xfrm>
          </p:grpSpPr>
          <p:sp>
            <p:nvSpPr>
              <p:cNvPr id="445" name="Rounded Rectangle 444"/>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a:off x="1475715" y="4255679"/>
                <a:ext cx="519998"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ounded Rectangle 447"/>
              <p:cNvSpPr/>
              <p:nvPr/>
            </p:nvSpPr>
            <p:spPr>
              <a:xfrm>
                <a:off x="2010473" y="4260285"/>
                <a:ext cx="77583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ed Rectangle 448"/>
              <p:cNvSpPr/>
              <p:nvPr/>
            </p:nvSpPr>
            <p:spPr>
              <a:xfrm>
                <a:off x="2807923" y="4265620"/>
                <a:ext cx="422510"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Rectangle 449"/>
            <p:cNvSpPr/>
            <p:nvPr/>
          </p:nvSpPr>
          <p:spPr>
            <a:xfrm rot="5400000">
              <a:off x="1776126" y="3738307"/>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rot="5400000">
              <a:off x="2606805" y="3749354"/>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rot="5400000">
              <a:off x="346129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rot="5400000">
              <a:off x="4312234"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rot="5400000">
              <a:off x="5325556"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rot="5400000">
              <a:off x="6338878"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rot="5400000">
              <a:off x="7352200" y="3734885"/>
              <a:ext cx="3450122" cy="1317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456"/>
            <p:cNvGrpSpPr/>
            <p:nvPr/>
          </p:nvGrpSpPr>
          <p:grpSpPr>
            <a:xfrm>
              <a:off x="2575326" y="1631804"/>
              <a:ext cx="1700686" cy="535747"/>
              <a:chOff x="1475715" y="4774850"/>
              <a:chExt cx="1700686" cy="535747"/>
            </a:xfrm>
          </p:grpSpPr>
          <p:sp>
            <p:nvSpPr>
              <p:cNvPr id="458" name="Rounded Rectangle 457"/>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3" name="Group 462"/>
            <p:cNvGrpSpPr/>
            <p:nvPr/>
          </p:nvGrpSpPr>
          <p:grpSpPr>
            <a:xfrm>
              <a:off x="4303890" y="1656876"/>
              <a:ext cx="1700686" cy="535747"/>
              <a:chOff x="1475715" y="4774850"/>
              <a:chExt cx="1700686" cy="535747"/>
            </a:xfrm>
          </p:grpSpPr>
          <p:sp>
            <p:nvSpPr>
              <p:cNvPr id="464" name="Rounded Rectangle 463"/>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6" name="Group 465"/>
            <p:cNvGrpSpPr/>
            <p:nvPr/>
          </p:nvGrpSpPr>
          <p:grpSpPr>
            <a:xfrm>
              <a:off x="6031239" y="1648867"/>
              <a:ext cx="1700686" cy="535747"/>
              <a:chOff x="1475715" y="4774850"/>
              <a:chExt cx="1700686" cy="535747"/>
            </a:xfrm>
          </p:grpSpPr>
          <p:sp>
            <p:nvSpPr>
              <p:cNvPr id="467" name="Rounded Rectangle 466"/>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7750514" y="1648867"/>
              <a:ext cx="1700686" cy="535747"/>
              <a:chOff x="1475715" y="4774850"/>
              <a:chExt cx="1700686" cy="535747"/>
            </a:xfrm>
          </p:grpSpPr>
          <p:sp>
            <p:nvSpPr>
              <p:cNvPr id="470" name="Rounded Rectangle 469"/>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9467231" y="1641452"/>
              <a:ext cx="1700686" cy="535747"/>
              <a:chOff x="1475715" y="4774850"/>
              <a:chExt cx="1700686" cy="535747"/>
            </a:xfrm>
          </p:grpSpPr>
          <p:sp>
            <p:nvSpPr>
              <p:cNvPr id="473" name="Rounded Rectangle 472"/>
              <p:cNvSpPr/>
              <p:nvPr/>
            </p:nvSpPr>
            <p:spPr>
              <a:xfrm>
                <a:off x="1475715" y="4774850"/>
                <a:ext cx="832919"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a:off x="2323394" y="4783138"/>
                <a:ext cx="853007" cy="527459"/>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3534659" y="871591"/>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“We learn a great lesson from Joseph. When he was presented with a temptation, he immediately separated himself from even the appearance of evil.”</a:t>
            </a:r>
            <a:endParaRPr lang="en-US" dirty="0">
              <a:solidFill>
                <a:schemeClr val="bg1"/>
              </a:solidFill>
            </a:endParaRPr>
          </a:p>
        </p:txBody>
      </p:sp>
      <p:grpSp>
        <p:nvGrpSpPr>
          <p:cNvPr id="243" name="Group 72"/>
          <p:cNvGrpSpPr/>
          <p:nvPr/>
        </p:nvGrpSpPr>
        <p:grpSpPr>
          <a:xfrm>
            <a:off x="8289365" y="2912475"/>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5" name="TextBox 474"/>
          <p:cNvSpPr txBox="1"/>
          <p:nvPr/>
        </p:nvSpPr>
        <p:spPr>
          <a:xfrm>
            <a:off x="11728364" y="6480537"/>
            <a:ext cx="496591" cy="369332"/>
          </a:xfrm>
          <a:prstGeom prst="rect">
            <a:avLst/>
          </a:prstGeom>
          <a:noFill/>
        </p:spPr>
        <p:txBody>
          <a:bodyPr wrap="square" rtlCol="0">
            <a:spAutoFit/>
          </a:bodyPr>
          <a:lstStyle/>
          <a:p>
            <a:r>
              <a:rPr lang="en-US" dirty="0">
                <a:solidFill>
                  <a:schemeClr val="bg1"/>
                </a:solidFill>
              </a:rPr>
              <a:t>(5)</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7577" y="177570"/>
            <a:ext cx="1095375" cy="1095375"/>
          </a:xfrm>
          <a:prstGeom prst="rect">
            <a:avLst/>
          </a:prstGeom>
        </p:spPr>
      </p:pic>
    </p:spTree>
    <p:extLst>
      <p:ext uri="{BB962C8B-B14F-4D97-AF65-F5344CB8AC3E}">
        <p14:creationId xmlns:p14="http://schemas.microsoft.com/office/powerpoint/2010/main" val="336811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down)">
                                      <p:cBhvr>
                                        <p:cTn id="11" dur="500"/>
                                        <p:tgtEl>
                                          <p:spTgt spid="112"/>
                                        </p:tgtEl>
                                      </p:cBhvr>
                                    </p:animEffect>
                                  </p:childTnLst>
                                </p:cTn>
                              </p:par>
                              <p:par>
                                <p:cTn id="12" presetID="2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0"/>
                                  </p:stCondLst>
                                  <p:childTnLst>
                                    <p:set>
                                      <p:cBhvr>
                                        <p:cTn id="16" dur="1" fill="hold">
                                          <p:stCondLst>
                                            <p:cond delay="0"/>
                                          </p:stCondLst>
                                        </p:cTn>
                                        <p:tgtEl>
                                          <p:spTgt spid="243"/>
                                        </p:tgtEl>
                                        <p:attrNameLst>
                                          <p:attrName>style.visibility</p:attrName>
                                        </p:attrNameLst>
                                      </p:cBhvr>
                                      <p:to>
                                        <p:strVal val="visible"/>
                                      </p:to>
                                    </p:set>
                                    <p:animEffect transition="in" filter="wipe(down)">
                                      <p:cBhvr>
                                        <p:cTn id="17"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p:cNvSpPr txBox="1"/>
          <p:nvPr/>
        </p:nvSpPr>
        <p:spPr>
          <a:xfrm>
            <a:off x="36410" y="-9719"/>
            <a:ext cx="12192000" cy="584775"/>
          </a:xfrm>
          <a:prstGeom prst="rect">
            <a:avLst/>
          </a:prstGeom>
          <a:noFill/>
        </p:spPr>
        <p:txBody>
          <a:bodyPr wrap="square" rtlCol="0">
            <a:spAutoFit/>
          </a:bodyPr>
          <a:lstStyle/>
          <a:p>
            <a:pPr algn="ctr"/>
            <a:r>
              <a:rPr lang="en-US" sz="3200" dirty="0">
                <a:solidFill>
                  <a:schemeClr val="bg1"/>
                </a:solidFill>
                <a:latin typeface="Berlin Sans FB" panose="020E0602020502020306" pitchFamily="34" charset="0"/>
              </a:rPr>
              <a:t>What Can We Learn From the Choices That Joseph Made?</a:t>
            </a:r>
          </a:p>
        </p:txBody>
      </p:sp>
      <p:grpSp>
        <p:nvGrpSpPr>
          <p:cNvPr id="243" name="Group 72"/>
          <p:cNvGrpSpPr/>
          <p:nvPr/>
        </p:nvGrpSpPr>
        <p:grpSpPr>
          <a:xfrm>
            <a:off x="5610662" y="2840065"/>
            <a:ext cx="1474055" cy="3945525"/>
            <a:chOff x="754412" y="3803705"/>
            <a:chExt cx="1521331" cy="4292726"/>
          </a:xfrm>
        </p:grpSpPr>
        <p:grpSp>
          <p:nvGrpSpPr>
            <p:cNvPr id="244" name="Group 3"/>
            <p:cNvGrpSpPr/>
            <p:nvPr/>
          </p:nvGrpSpPr>
          <p:grpSpPr>
            <a:xfrm rot="2754858">
              <a:off x="991462" y="7433382"/>
              <a:ext cx="362746" cy="580393"/>
              <a:chOff x="1676400" y="2133600"/>
              <a:chExt cx="1447800" cy="2088845"/>
            </a:xfrm>
          </p:grpSpPr>
          <p:sp>
            <p:nvSpPr>
              <p:cNvPr id="294" name="Oval 29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8"/>
            <p:cNvGrpSpPr/>
            <p:nvPr/>
          </p:nvGrpSpPr>
          <p:grpSpPr>
            <a:xfrm rot="19182012">
              <a:off x="1592451" y="7516038"/>
              <a:ext cx="362746" cy="580393"/>
              <a:chOff x="1676400" y="2133600"/>
              <a:chExt cx="1447800" cy="2088845"/>
            </a:xfrm>
          </p:grpSpPr>
          <p:sp>
            <p:nvSpPr>
              <p:cNvPr id="291" name="Oval 29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Oval 245"/>
            <p:cNvSpPr/>
            <p:nvPr/>
          </p:nvSpPr>
          <p:spPr>
            <a:xfrm rot="2451945">
              <a:off x="1984283" y="6148579"/>
              <a:ext cx="291460" cy="35093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586780">
              <a:off x="754412" y="6149848"/>
              <a:ext cx="296658" cy="33770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Trapezoid 247"/>
            <p:cNvSpPr/>
            <p:nvPr/>
          </p:nvSpPr>
          <p:spPr>
            <a:xfrm rot="20354810">
              <a:off x="1456672" y="4945164"/>
              <a:ext cx="653200" cy="1459952"/>
            </a:xfrm>
            <a:prstGeom prst="trapezoid">
              <a:avLst>
                <a:gd name="adj" fmla="val 12409"/>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1018040">
              <a:off x="864941" y="5019469"/>
              <a:ext cx="653200" cy="1325152"/>
            </a:xfrm>
            <a:prstGeom prst="trapezoid">
              <a:avLst>
                <a:gd name="adj" fmla="val 26582"/>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a:off x="909066" y="5016636"/>
              <a:ext cx="1211265" cy="2679564"/>
            </a:xfrm>
            <a:prstGeom prst="trapezoid">
              <a:avLst>
                <a:gd name="adj" fmla="val 36016"/>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Isosceles Triangle 250"/>
            <p:cNvSpPr/>
            <p:nvPr/>
          </p:nvSpPr>
          <p:spPr>
            <a:xfrm rot="10800000">
              <a:off x="1320140" y="4403766"/>
              <a:ext cx="346076" cy="1096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2" name="Group 77"/>
            <p:cNvGrpSpPr/>
            <p:nvPr/>
          </p:nvGrpSpPr>
          <p:grpSpPr>
            <a:xfrm>
              <a:off x="966746" y="3803705"/>
              <a:ext cx="1166855" cy="1482633"/>
              <a:chOff x="5029200" y="600855"/>
              <a:chExt cx="1541530" cy="2059846"/>
            </a:xfrm>
          </p:grpSpPr>
          <p:sp>
            <p:nvSpPr>
              <p:cNvPr id="283" name="Rounded Rectangle 282"/>
              <p:cNvSpPr/>
              <p:nvPr/>
            </p:nvSpPr>
            <p:spPr>
              <a:xfrm rot="4035056">
                <a:off x="5713976" y="1727746"/>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rot="4845266">
                <a:off x="5637774" y="1803947"/>
                <a:ext cx="1427825" cy="285683"/>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284"/>
              <p:cNvSpPr/>
              <p:nvPr/>
            </p:nvSpPr>
            <p:spPr>
              <a:xfrm>
                <a:off x="5029200" y="838200"/>
                <a:ext cx="1371600" cy="1606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1"/>
              <p:cNvGrpSpPr/>
              <p:nvPr/>
            </p:nvGrpSpPr>
            <p:grpSpPr>
              <a:xfrm rot="21037220">
                <a:off x="5059595" y="600855"/>
                <a:ext cx="1340487" cy="1376021"/>
                <a:chOff x="6862932" y="1711953"/>
                <a:chExt cx="1742735" cy="1770839"/>
              </a:xfrm>
              <a:solidFill>
                <a:srgbClr val="E2B470"/>
              </a:solidFill>
            </p:grpSpPr>
            <p:sp>
              <p:nvSpPr>
                <p:cNvPr id="287" name="Chord 286"/>
                <p:cNvSpPr/>
                <p:nvPr/>
              </p:nvSpPr>
              <p:spPr>
                <a:xfrm rot="8556574">
                  <a:off x="6874226" y="1711953"/>
                  <a:ext cx="1709272" cy="1770839"/>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hord 287"/>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ounded Rectangle 289"/>
                <p:cNvSpPr/>
                <p:nvPr/>
              </p:nvSpPr>
              <p:spPr>
                <a:xfrm rot="551536">
                  <a:off x="6862932" y="2145504"/>
                  <a:ext cx="1742735" cy="201855"/>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3" name="Group 213"/>
            <p:cNvGrpSpPr/>
            <p:nvPr/>
          </p:nvGrpSpPr>
          <p:grpSpPr>
            <a:xfrm>
              <a:off x="990600" y="4114800"/>
              <a:ext cx="990600" cy="228600"/>
              <a:chOff x="2895600" y="4343400"/>
              <a:chExt cx="1524000" cy="381000"/>
            </a:xfrm>
          </p:grpSpPr>
          <p:sp>
            <p:nvSpPr>
              <p:cNvPr id="269" name="Rounded Rectangle 268"/>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0" name="Group 200"/>
              <p:cNvGrpSpPr/>
              <p:nvPr/>
            </p:nvGrpSpPr>
            <p:grpSpPr>
              <a:xfrm>
                <a:off x="2950029" y="4388922"/>
                <a:ext cx="1405247" cy="294904"/>
                <a:chOff x="990600" y="3101789"/>
                <a:chExt cx="4800600" cy="1775011"/>
              </a:xfrm>
            </p:grpSpPr>
            <p:sp>
              <p:nvSpPr>
                <p:cNvPr id="271" name="L-Shape 270"/>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L-Shape 271"/>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L-Shape 272"/>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Shape 273"/>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L-Shape 274"/>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Shape 275"/>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Isosceles Triangle 276"/>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Isosceles Triangle 278"/>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Isosceles Triangle 279"/>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Diamond 281"/>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214"/>
            <p:cNvGrpSpPr/>
            <p:nvPr/>
          </p:nvGrpSpPr>
          <p:grpSpPr>
            <a:xfrm>
              <a:off x="1143000" y="5867400"/>
              <a:ext cx="762000" cy="304800"/>
              <a:chOff x="2895600" y="4343400"/>
              <a:chExt cx="1524000" cy="381000"/>
            </a:xfrm>
          </p:grpSpPr>
          <p:sp>
            <p:nvSpPr>
              <p:cNvPr id="255" name="Rounded Rectangle 254"/>
              <p:cNvSpPr/>
              <p:nvPr/>
            </p:nvSpPr>
            <p:spPr>
              <a:xfrm>
                <a:off x="2895600" y="4343400"/>
                <a:ext cx="1524000" cy="3810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6" name="Group 200"/>
              <p:cNvGrpSpPr/>
              <p:nvPr/>
            </p:nvGrpSpPr>
            <p:grpSpPr>
              <a:xfrm>
                <a:off x="2950029" y="4388922"/>
                <a:ext cx="1405247" cy="294904"/>
                <a:chOff x="990600" y="3101789"/>
                <a:chExt cx="4800600" cy="1775011"/>
              </a:xfrm>
            </p:grpSpPr>
            <p:sp>
              <p:nvSpPr>
                <p:cNvPr id="257" name="L-Shape 256"/>
                <p:cNvSpPr/>
                <p:nvPr/>
              </p:nvSpPr>
              <p:spPr>
                <a:xfrm>
                  <a:off x="9906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L-Shape 257"/>
                <p:cNvSpPr/>
                <p:nvPr/>
              </p:nvSpPr>
              <p:spPr>
                <a:xfrm rot="10800000">
                  <a:off x="1371600" y="4038600"/>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Shape 258"/>
                <p:cNvSpPr/>
                <p:nvPr/>
              </p:nvSpPr>
              <p:spPr>
                <a:xfrm rot="10800000">
                  <a:off x="1828800"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Shape 259"/>
                <p:cNvSpPr/>
                <p:nvPr/>
              </p:nvSpPr>
              <p:spPr>
                <a:xfrm rot="10800000" flipH="1">
                  <a:off x="3975847" y="4034118"/>
                  <a:ext cx="1524000" cy="8382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L-Shape 260"/>
                <p:cNvSpPr/>
                <p:nvPr/>
              </p:nvSpPr>
              <p:spPr>
                <a:xfrm flipH="1">
                  <a:off x="4267200" y="3101789"/>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Shape 261"/>
                <p:cNvSpPr/>
                <p:nvPr/>
              </p:nvSpPr>
              <p:spPr>
                <a:xfrm rot="10800000" flipH="1">
                  <a:off x="3532094" y="3124200"/>
                  <a:ext cx="1524000" cy="1752600"/>
                </a:xfrm>
                <a:prstGeom prst="corner">
                  <a:avLst>
                    <a:gd name="adj1" fmla="val 17320"/>
                    <a:gd name="adj2" fmla="val 18628"/>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p:cNvSpPr/>
                <p:nvPr/>
              </p:nvSpPr>
              <p:spPr>
                <a:xfrm>
                  <a:off x="1447800" y="3657600"/>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Isosceles Triangle 263"/>
                <p:cNvSpPr/>
                <p:nvPr/>
              </p:nvSpPr>
              <p:spPr>
                <a:xfrm>
                  <a:off x="2568388" y="3666564"/>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64"/>
                <p:cNvSpPr/>
                <p:nvPr/>
              </p:nvSpPr>
              <p:spPr>
                <a:xfrm>
                  <a:off x="4020671"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Isosceles Triangle 265"/>
                <p:cNvSpPr/>
                <p:nvPr/>
              </p:nvSpPr>
              <p:spPr>
                <a:xfrm>
                  <a:off x="5132294" y="3648635"/>
                  <a:ext cx="304800" cy="381000"/>
                </a:xfrm>
                <a:prstGeom prst="triangle">
                  <a:avLst/>
                </a:prstGeom>
                <a:solidFill>
                  <a:schemeClr val="accent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Diamond 266"/>
                <p:cNvSpPr/>
                <p:nvPr/>
              </p:nvSpPr>
              <p:spPr>
                <a:xfrm>
                  <a:off x="1981200" y="3352800"/>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4536142" y="3334871"/>
                  <a:ext cx="381000" cy="685800"/>
                </a:xfrm>
                <a:prstGeom prst="diamond">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75" name="TextBox 474"/>
          <p:cNvSpPr txBox="1"/>
          <p:nvPr/>
        </p:nvSpPr>
        <p:spPr>
          <a:xfrm>
            <a:off x="11728364" y="6480537"/>
            <a:ext cx="496591" cy="369332"/>
          </a:xfrm>
          <a:prstGeom prst="rect">
            <a:avLst/>
          </a:prstGeom>
          <a:noFill/>
        </p:spPr>
        <p:txBody>
          <a:bodyPr wrap="square" rtlCol="0">
            <a:spAutoFit/>
          </a:bodyPr>
          <a:lstStyle/>
          <a:p>
            <a:r>
              <a:rPr lang="en-US" dirty="0">
                <a:solidFill>
                  <a:schemeClr val="bg1"/>
                </a:solidFill>
              </a:rPr>
              <a:t>(5)</a:t>
            </a:r>
          </a:p>
        </p:txBody>
      </p:sp>
      <p:grpSp>
        <p:nvGrpSpPr>
          <p:cNvPr id="123" name="Group 122"/>
          <p:cNvGrpSpPr/>
          <p:nvPr/>
        </p:nvGrpSpPr>
        <p:grpSpPr>
          <a:xfrm>
            <a:off x="4695365" y="1010249"/>
            <a:ext cx="3093571" cy="2149044"/>
            <a:chOff x="228600" y="381000"/>
            <a:chExt cx="3505068" cy="2501531"/>
          </a:xfrm>
        </p:grpSpPr>
        <p:grpSp>
          <p:nvGrpSpPr>
            <p:cNvPr id="124" name="Group 123"/>
            <p:cNvGrpSpPr/>
            <p:nvPr/>
          </p:nvGrpSpPr>
          <p:grpSpPr>
            <a:xfrm>
              <a:off x="228600" y="381000"/>
              <a:ext cx="3505068" cy="2501531"/>
              <a:chOff x="534986" y="381000"/>
              <a:chExt cx="2637111" cy="2501531"/>
            </a:xfrm>
          </p:grpSpPr>
          <p:sp>
            <p:nvSpPr>
              <p:cNvPr id="126" name="Rectangle 1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a:off x="534986" y="384805"/>
                <a:ext cx="457200" cy="2497726"/>
                <a:chOff x="533400" y="381000"/>
                <a:chExt cx="457200" cy="2497726"/>
              </a:xfrm>
            </p:grpSpPr>
            <p:sp>
              <p:nvSpPr>
                <p:cNvPr id="133" name="Oval 1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ounded Rectangle 1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127"/>
              <p:cNvGrpSpPr/>
              <p:nvPr/>
            </p:nvGrpSpPr>
            <p:grpSpPr>
              <a:xfrm>
                <a:off x="2714897" y="381000"/>
                <a:ext cx="457200" cy="2497726"/>
                <a:chOff x="2714897" y="457200"/>
                <a:chExt cx="457200" cy="2497726"/>
              </a:xfrm>
            </p:grpSpPr>
            <p:sp>
              <p:nvSpPr>
                <p:cNvPr id="129" name="Oval 1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Rectangle 124"/>
            <p:cNvSpPr/>
            <p:nvPr/>
          </p:nvSpPr>
          <p:spPr>
            <a:xfrm>
              <a:off x="789976" y="1142615"/>
              <a:ext cx="2371312" cy="830996"/>
            </a:xfrm>
            <a:prstGeom prst="rect">
              <a:avLst/>
            </a:prstGeom>
          </p:spPr>
          <p:txBody>
            <a:bodyPr wrap="square">
              <a:spAutoFit/>
            </a:bodyPr>
            <a:lstStyle/>
            <a:p>
              <a:pPr algn="ctr"/>
              <a:r>
                <a:rPr lang="en-US" sz="1600" b="1" dirty="0"/>
                <a:t>Our devotion to God gives us strength to resist temptation</a:t>
              </a:r>
              <a:endParaRPr lang="en-US" sz="1600" i="1" dirty="0"/>
            </a:p>
          </p:txBody>
        </p:sp>
      </p:grpSp>
      <p:grpSp>
        <p:nvGrpSpPr>
          <p:cNvPr id="137" name="Group 136"/>
          <p:cNvGrpSpPr/>
          <p:nvPr/>
        </p:nvGrpSpPr>
        <p:grpSpPr>
          <a:xfrm>
            <a:off x="916041" y="2918048"/>
            <a:ext cx="3505068" cy="2501531"/>
            <a:chOff x="228600" y="381000"/>
            <a:chExt cx="3505068" cy="2501531"/>
          </a:xfrm>
        </p:grpSpPr>
        <p:grpSp>
          <p:nvGrpSpPr>
            <p:cNvPr id="138" name="Group 137"/>
            <p:cNvGrpSpPr/>
            <p:nvPr/>
          </p:nvGrpSpPr>
          <p:grpSpPr>
            <a:xfrm>
              <a:off x="228600" y="381000"/>
              <a:ext cx="3505068" cy="2501531"/>
              <a:chOff x="534986" y="381000"/>
              <a:chExt cx="2637111" cy="2501531"/>
            </a:xfrm>
          </p:grpSpPr>
          <p:sp>
            <p:nvSpPr>
              <p:cNvPr id="140" name="Rectangle 13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534986" y="384805"/>
                <a:ext cx="457200" cy="2497726"/>
                <a:chOff x="533400" y="381000"/>
                <a:chExt cx="457200" cy="2497726"/>
              </a:xfrm>
            </p:grpSpPr>
            <p:sp>
              <p:nvSpPr>
                <p:cNvPr id="147" name="Oval 14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ounded Rectangle 14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2714897" y="381000"/>
                <a:ext cx="457200" cy="2497726"/>
                <a:chOff x="2714897" y="457200"/>
                <a:chExt cx="457200" cy="2497726"/>
              </a:xfrm>
            </p:grpSpPr>
            <p:sp>
              <p:nvSpPr>
                <p:cNvPr id="143" name="Oval 14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9" name="Rectangle 138"/>
            <p:cNvSpPr/>
            <p:nvPr/>
          </p:nvSpPr>
          <p:spPr>
            <a:xfrm>
              <a:off x="766133" y="1060939"/>
              <a:ext cx="2371313" cy="1323439"/>
            </a:xfrm>
            <a:prstGeom prst="rect">
              <a:avLst/>
            </a:prstGeom>
          </p:spPr>
          <p:txBody>
            <a:bodyPr wrap="square">
              <a:spAutoFit/>
            </a:bodyPr>
            <a:lstStyle/>
            <a:p>
              <a:pPr algn="ctr"/>
              <a:r>
                <a:rPr lang="en-US" sz="1600" b="1" dirty="0"/>
                <a:t>If we remove ourselves from tempting situations, then we will have greater ability to resist temptation</a:t>
              </a:r>
              <a:endParaRPr lang="en-US" sz="1600" i="1" dirty="0"/>
            </a:p>
          </p:txBody>
        </p:sp>
      </p:grpSp>
      <p:grpSp>
        <p:nvGrpSpPr>
          <p:cNvPr id="151" name="Group 150"/>
          <p:cNvGrpSpPr/>
          <p:nvPr/>
        </p:nvGrpSpPr>
        <p:grpSpPr>
          <a:xfrm>
            <a:off x="7990727" y="2914244"/>
            <a:ext cx="3505068" cy="2501531"/>
            <a:chOff x="228600" y="381000"/>
            <a:chExt cx="3505068" cy="2501531"/>
          </a:xfrm>
        </p:grpSpPr>
        <p:grpSp>
          <p:nvGrpSpPr>
            <p:cNvPr id="152" name="Group 151"/>
            <p:cNvGrpSpPr/>
            <p:nvPr/>
          </p:nvGrpSpPr>
          <p:grpSpPr>
            <a:xfrm>
              <a:off x="228600" y="381000"/>
              <a:ext cx="3505068" cy="2501531"/>
              <a:chOff x="534986" y="381000"/>
              <a:chExt cx="2637111" cy="2501531"/>
            </a:xfrm>
          </p:grpSpPr>
          <p:sp>
            <p:nvSpPr>
              <p:cNvPr id="154" name="Rectangle 15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p:cNvGrpSpPr/>
              <p:nvPr/>
            </p:nvGrpSpPr>
            <p:grpSpPr>
              <a:xfrm>
                <a:off x="534986" y="384805"/>
                <a:ext cx="457200" cy="2497726"/>
                <a:chOff x="533400" y="381000"/>
                <a:chExt cx="457200" cy="2497726"/>
              </a:xfrm>
            </p:grpSpPr>
            <p:sp>
              <p:nvSpPr>
                <p:cNvPr id="161" name="Oval 1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ounded Rectangle 1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55"/>
              <p:cNvGrpSpPr/>
              <p:nvPr/>
            </p:nvGrpSpPr>
            <p:grpSpPr>
              <a:xfrm>
                <a:off x="2714897" y="381000"/>
                <a:ext cx="457200" cy="2497726"/>
                <a:chOff x="2714897" y="457200"/>
                <a:chExt cx="457200" cy="2497726"/>
              </a:xfrm>
            </p:grpSpPr>
            <p:sp>
              <p:nvSpPr>
                <p:cNvPr id="157" name="Oval 15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3" name="Rectangle 152"/>
            <p:cNvSpPr/>
            <p:nvPr/>
          </p:nvSpPr>
          <p:spPr>
            <a:xfrm>
              <a:off x="786141" y="1174167"/>
              <a:ext cx="2371313" cy="1200329"/>
            </a:xfrm>
            <a:prstGeom prst="rect">
              <a:avLst/>
            </a:prstGeom>
          </p:spPr>
          <p:txBody>
            <a:bodyPr wrap="square">
              <a:spAutoFit/>
            </a:bodyPr>
            <a:lstStyle/>
            <a:p>
              <a:pPr algn="ctr"/>
              <a:r>
                <a:rPr lang="en-US" dirty="0"/>
                <a:t> </a:t>
              </a:r>
              <a:r>
                <a:rPr lang="en-US" b="1" dirty="0"/>
                <a:t>If we are faithful, God can use our trials to bless our lives and others</a:t>
              </a:r>
              <a:r>
                <a:rPr lang="en-US" dirty="0"/>
                <a:t>.</a:t>
              </a:r>
              <a:endParaRPr lang="en-US" i="1" dirty="0"/>
            </a:p>
          </p:txBody>
        </p:sp>
      </p:grpSp>
    </p:spTree>
    <p:extLst>
      <p:ext uri="{BB962C8B-B14F-4D97-AF65-F5344CB8AC3E}">
        <p14:creationId xmlns:p14="http://schemas.microsoft.com/office/powerpoint/2010/main" val="76227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arn(outVertical)">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barn(outVertical)">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out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FF898-AA5D-662A-6817-07EF759BDEC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0F9C15-AECD-25BE-0975-366DBBC689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61671"/>
          </a:xfrm>
          <a:prstGeom prst="rect">
            <a:avLst/>
          </a:prstGeom>
        </p:spPr>
      </p:pic>
      <p:sp>
        <p:nvSpPr>
          <p:cNvPr id="6" name="TextBox 5">
            <a:extLst>
              <a:ext uri="{FF2B5EF4-FFF2-40B4-BE49-F238E27FC236}">
                <a16:creationId xmlns:a16="http://schemas.microsoft.com/office/drawing/2014/main" id="{755C2FD0-54DF-1ACD-6B1C-E7D4C93C80F2}"/>
              </a:ext>
            </a:extLst>
          </p:cNvPr>
          <p:cNvSpPr txBox="1"/>
          <p:nvPr/>
        </p:nvSpPr>
        <p:spPr>
          <a:xfrm>
            <a:off x="36410" y="-9719"/>
            <a:ext cx="12192000" cy="769441"/>
          </a:xfrm>
          <a:prstGeom prst="rect">
            <a:avLst/>
          </a:prstGeom>
          <a:noFill/>
        </p:spPr>
        <p:txBody>
          <a:bodyPr wrap="square" rtlCol="0">
            <a:spAutoFit/>
          </a:bodyPr>
          <a:lstStyle/>
          <a:p>
            <a:pPr algn="ctr"/>
            <a:r>
              <a:rPr lang="en-US" sz="4400" dirty="0">
                <a:solidFill>
                  <a:schemeClr val="bg1"/>
                </a:solidFill>
                <a:latin typeface="Berlin Sans FB" panose="020E0602020502020306" pitchFamily="34" charset="0"/>
              </a:rPr>
              <a:t>Buried By Trials</a:t>
            </a:r>
          </a:p>
        </p:txBody>
      </p:sp>
      <p:sp>
        <p:nvSpPr>
          <p:cNvPr id="475" name="TextBox 474">
            <a:extLst>
              <a:ext uri="{FF2B5EF4-FFF2-40B4-BE49-F238E27FC236}">
                <a16:creationId xmlns:a16="http://schemas.microsoft.com/office/drawing/2014/main" id="{7BDB4C30-C8F9-9049-ACE2-D6CFA675150D}"/>
              </a:ext>
            </a:extLst>
          </p:cNvPr>
          <p:cNvSpPr txBox="1"/>
          <p:nvPr/>
        </p:nvSpPr>
        <p:spPr>
          <a:xfrm>
            <a:off x="11728364" y="6480537"/>
            <a:ext cx="496591" cy="369332"/>
          </a:xfrm>
          <a:prstGeom prst="rect">
            <a:avLst/>
          </a:prstGeom>
          <a:noFill/>
        </p:spPr>
        <p:txBody>
          <a:bodyPr wrap="square" rtlCol="0">
            <a:spAutoFit/>
          </a:bodyPr>
          <a:lstStyle/>
          <a:p>
            <a:r>
              <a:rPr lang="en-US" dirty="0">
                <a:solidFill>
                  <a:schemeClr val="bg1"/>
                </a:solidFill>
              </a:rPr>
              <a:t>(5)</a:t>
            </a:r>
          </a:p>
        </p:txBody>
      </p:sp>
      <p:sp>
        <p:nvSpPr>
          <p:cNvPr id="3" name="TextBox 2">
            <a:extLst>
              <a:ext uri="{FF2B5EF4-FFF2-40B4-BE49-F238E27FC236}">
                <a16:creationId xmlns:a16="http://schemas.microsoft.com/office/drawing/2014/main" id="{64670DC8-627B-567A-E7C9-CB03F3D4C575}"/>
              </a:ext>
            </a:extLst>
          </p:cNvPr>
          <p:cNvSpPr txBox="1"/>
          <p:nvPr/>
        </p:nvSpPr>
        <p:spPr>
          <a:xfrm>
            <a:off x="3924300" y="999857"/>
            <a:ext cx="4343400" cy="3046988"/>
          </a:xfrm>
          <a:prstGeom prst="rect">
            <a:avLst/>
          </a:prstGeom>
          <a:noFill/>
        </p:spPr>
        <p:txBody>
          <a:bodyPr wrap="square">
            <a:spAutoFit/>
          </a:bodyPr>
          <a:lstStyle/>
          <a:p>
            <a:r>
              <a:rPr lang="en-US" sz="2400" b="0" i="0" dirty="0">
                <a:solidFill>
                  <a:schemeClr val="bg1"/>
                </a:solidFill>
                <a:effectLst/>
              </a:rPr>
              <a:t>It is my witness that though at times we may feel buried by the trials of life or surrounded by emotional darkness, the love of God and the blessings of the restored gospel of Jesus Christ will bring something unimaginable to spring forth. (6)</a:t>
            </a:r>
            <a:endParaRPr lang="en-US" sz="2400" dirty="0">
              <a:solidFill>
                <a:schemeClr val="bg1"/>
              </a:solidFill>
            </a:endParaRPr>
          </a:p>
        </p:txBody>
      </p:sp>
      <p:sp>
        <p:nvSpPr>
          <p:cNvPr id="7" name="TextBox 6">
            <a:extLst>
              <a:ext uri="{FF2B5EF4-FFF2-40B4-BE49-F238E27FC236}">
                <a16:creationId xmlns:a16="http://schemas.microsoft.com/office/drawing/2014/main" id="{E06477B2-A3C1-03B4-464A-93B8CC695691}"/>
              </a:ext>
            </a:extLst>
          </p:cNvPr>
          <p:cNvSpPr txBox="1"/>
          <p:nvPr/>
        </p:nvSpPr>
        <p:spPr>
          <a:xfrm>
            <a:off x="3068672" y="4807138"/>
            <a:ext cx="6115050" cy="1200329"/>
          </a:xfrm>
          <a:prstGeom prst="rect">
            <a:avLst/>
          </a:prstGeom>
          <a:noFill/>
        </p:spPr>
        <p:txBody>
          <a:bodyPr wrap="square">
            <a:spAutoFit/>
          </a:bodyPr>
          <a:lstStyle/>
          <a:p>
            <a:r>
              <a:rPr lang="en-US" b="0" i="1" dirty="0">
                <a:solidFill>
                  <a:srgbClr val="FFFF00"/>
                </a:solidFill>
                <a:effectLst/>
              </a:rPr>
              <a:t>Search diligently, pray always, and be believing, and all things shall work together for your good, if ye walk uprightly and remember the covenant wherewith ye have covenanted one with another. </a:t>
            </a:r>
            <a:r>
              <a:rPr lang="en-US" i="1" dirty="0">
                <a:solidFill>
                  <a:srgbClr val="FFFF00"/>
                </a:solidFill>
              </a:rPr>
              <a:t>Doctrine and Covenants 90:24</a:t>
            </a:r>
          </a:p>
        </p:txBody>
      </p:sp>
      <p:pic>
        <p:nvPicPr>
          <p:cNvPr id="13" name="Picture 12">
            <a:extLst>
              <a:ext uri="{FF2B5EF4-FFF2-40B4-BE49-F238E27FC236}">
                <a16:creationId xmlns:a16="http://schemas.microsoft.com/office/drawing/2014/main" id="{955FB432-D48E-6DD3-CD3F-5E4910502C88}"/>
              </a:ext>
            </a:extLst>
          </p:cNvPr>
          <p:cNvPicPr>
            <a:picLocks noChangeAspect="1"/>
          </p:cNvPicPr>
          <p:nvPr/>
        </p:nvPicPr>
        <p:blipFill>
          <a:blip r:embed="rId3"/>
          <a:stretch>
            <a:fillRect/>
          </a:stretch>
        </p:blipFill>
        <p:spPr>
          <a:xfrm>
            <a:off x="785621" y="545831"/>
            <a:ext cx="2734057" cy="2391109"/>
          </a:xfrm>
          <a:prstGeom prst="rect">
            <a:avLst/>
          </a:prstGeom>
        </p:spPr>
      </p:pic>
      <p:pic>
        <p:nvPicPr>
          <p:cNvPr id="15" name="Picture 14">
            <a:extLst>
              <a:ext uri="{FF2B5EF4-FFF2-40B4-BE49-F238E27FC236}">
                <a16:creationId xmlns:a16="http://schemas.microsoft.com/office/drawing/2014/main" id="{6021FAAB-7EFE-7ED4-C12B-1F66B4C10992}"/>
              </a:ext>
            </a:extLst>
          </p:cNvPr>
          <p:cNvPicPr>
            <a:picLocks noChangeAspect="1"/>
          </p:cNvPicPr>
          <p:nvPr/>
        </p:nvPicPr>
        <p:blipFill>
          <a:blip r:embed="rId4"/>
          <a:srcRect t="28835"/>
          <a:stretch>
            <a:fillRect/>
          </a:stretch>
        </p:blipFill>
        <p:spPr>
          <a:xfrm>
            <a:off x="758273" y="4372404"/>
            <a:ext cx="2211906" cy="1930669"/>
          </a:xfrm>
          <a:prstGeom prst="rect">
            <a:avLst/>
          </a:prstGeom>
        </p:spPr>
      </p:pic>
      <p:pic>
        <p:nvPicPr>
          <p:cNvPr id="17" name="Picture 16">
            <a:extLst>
              <a:ext uri="{FF2B5EF4-FFF2-40B4-BE49-F238E27FC236}">
                <a16:creationId xmlns:a16="http://schemas.microsoft.com/office/drawing/2014/main" id="{9D595F1F-2412-7E62-FD37-6B8F37C4437A}"/>
              </a:ext>
            </a:extLst>
          </p:cNvPr>
          <p:cNvPicPr>
            <a:picLocks noChangeAspect="1"/>
          </p:cNvPicPr>
          <p:nvPr/>
        </p:nvPicPr>
        <p:blipFill>
          <a:blip r:embed="rId5"/>
          <a:stretch>
            <a:fillRect/>
          </a:stretch>
        </p:blipFill>
        <p:spPr>
          <a:xfrm flipH="1">
            <a:off x="8510052" y="556863"/>
            <a:ext cx="2319567" cy="2380077"/>
          </a:xfrm>
          <a:prstGeom prst="rect">
            <a:avLst/>
          </a:prstGeom>
        </p:spPr>
      </p:pic>
      <p:pic>
        <p:nvPicPr>
          <p:cNvPr id="19" name="Picture 18">
            <a:extLst>
              <a:ext uri="{FF2B5EF4-FFF2-40B4-BE49-F238E27FC236}">
                <a16:creationId xmlns:a16="http://schemas.microsoft.com/office/drawing/2014/main" id="{A5DA0F4B-DC35-1DF4-F31A-8EB67D1D47B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58836" y="114729"/>
            <a:ext cx="690317" cy="862203"/>
          </a:xfrm>
          <a:prstGeom prst="rect">
            <a:avLst/>
          </a:prstGeom>
        </p:spPr>
      </p:pic>
      <p:pic>
        <p:nvPicPr>
          <p:cNvPr id="25" name="Picture 24">
            <a:extLst>
              <a:ext uri="{FF2B5EF4-FFF2-40B4-BE49-F238E27FC236}">
                <a16:creationId xmlns:a16="http://schemas.microsoft.com/office/drawing/2014/main" id="{A71486A6-C71B-436B-9A1D-FD84290B9A8C}"/>
              </a:ext>
            </a:extLst>
          </p:cNvPr>
          <p:cNvPicPr>
            <a:picLocks noChangeAspect="1"/>
          </p:cNvPicPr>
          <p:nvPr/>
        </p:nvPicPr>
        <p:blipFill>
          <a:blip r:embed="rId7"/>
          <a:stretch>
            <a:fillRect/>
          </a:stretch>
        </p:blipFill>
        <p:spPr>
          <a:xfrm flipH="1">
            <a:off x="9183722" y="4138721"/>
            <a:ext cx="1863740" cy="2162416"/>
          </a:xfrm>
          <a:prstGeom prst="rect">
            <a:avLst/>
          </a:prstGeom>
        </p:spPr>
      </p:pic>
    </p:spTree>
    <p:extLst>
      <p:ext uri="{BB962C8B-B14F-4D97-AF65-F5344CB8AC3E}">
        <p14:creationId xmlns:p14="http://schemas.microsoft.com/office/powerpoint/2010/main" val="322781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108641" y="99588"/>
            <a:ext cx="12083359"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chemeClr val="bg1"/>
              </a:solidFill>
            </a:endParaRPr>
          </a:p>
          <a:p>
            <a:r>
              <a:rPr lang="en-US" i="1" dirty="0">
                <a:solidFill>
                  <a:schemeClr val="bg1"/>
                </a:solidFill>
              </a:rPr>
              <a:t>Video:</a:t>
            </a:r>
          </a:p>
          <a:p>
            <a:r>
              <a:rPr lang="en-US" dirty="0">
                <a:solidFill>
                  <a:schemeClr val="bg1"/>
                </a:solidFill>
              </a:rPr>
              <a:t>Faith Murray’s Story: Overcoming Adversity through Service” (4:52)</a:t>
            </a:r>
          </a:p>
          <a:p>
            <a:r>
              <a:rPr lang="en-US" dirty="0">
                <a:solidFill>
                  <a:schemeClr val="bg1"/>
                </a:solidFill>
              </a:rPr>
              <a:t>“</a:t>
            </a:r>
            <a:r>
              <a:rPr lang="en-US" dirty="0" err="1">
                <a:solidFill>
                  <a:schemeClr val="bg1"/>
                </a:solidFill>
              </a:rPr>
              <a:t>Wheelz</a:t>
            </a:r>
            <a:r>
              <a:rPr lang="en-US" dirty="0">
                <a:solidFill>
                  <a:schemeClr val="bg1"/>
                </a:solidFill>
              </a:rPr>
              <a:t>: Overcoming Is Possible” (7:13)</a:t>
            </a:r>
          </a:p>
          <a:p>
            <a:r>
              <a:rPr lang="en-US" dirty="0">
                <a:solidFill>
                  <a:schemeClr val="bg1"/>
                </a:solidFill>
              </a:rPr>
              <a:t>“Temptation Fades as We Seek Christ in Every Thought” (2:57)</a:t>
            </a:r>
          </a:p>
          <a:p>
            <a:r>
              <a:rPr lang="en-US" dirty="0">
                <a:solidFill>
                  <a:schemeClr val="bg1"/>
                </a:solidFill>
              </a:rPr>
              <a:t>“I Choose to Be Pure” (4:19).</a:t>
            </a:r>
          </a:p>
          <a:p>
            <a:endParaRPr lang="en-US" i="1" dirty="0">
              <a:solidFill>
                <a:schemeClr val="bg1"/>
              </a:solidFill>
            </a:endParaRPr>
          </a:p>
          <a:p>
            <a:r>
              <a:rPr lang="en-US" dirty="0">
                <a:solidFill>
                  <a:schemeClr val="bg1"/>
                </a:solidFill>
              </a:rPr>
              <a:t>1. Old Testament Institute Manual</a:t>
            </a:r>
          </a:p>
          <a:p>
            <a:r>
              <a:rPr lang="en-US" dirty="0">
                <a:solidFill>
                  <a:schemeClr val="bg1"/>
                </a:solidFill>
              </a:rPr>
              <a:t>2. Elder David A. Bednar </a:t>
            </a:r>
            <a:r>
              <a:rPr lang="en-US" i="1" dirty="0">
                <a:solidFill>
                  <a:schemeClr val="bg1"/>
                </a:solidFill>
              </a:rPr>
              <a:t>Ensign</a:t>
            </a:r>
            <a:r>
              <a:rPr lang="en-US" dirty="0">
                <a:solidFill>
                  <a:schemeClr val="bg1"/>
                </a:solidFill>
              </a:rPr>
              <a:t> or</a:t>
            </a:r>
            <a:r>
              <a:rPr lang="en-US" i="1" dirty="0">
                <a:solidFill>
                  <a:schemeClr val="bg1"/>
                </a:solidFill>
              </a:rPr>
              <a:t> Liahona, </a:t>
            </a:r>
            <a:r>
              <a:rPr lang="en-US" dirty="0">
                <a:solidFill>
                  <a:schemeClr val="bg1"/>
                </a:solidFill>
              </a:rPr>
              <a:t>May 2013, 42).</a:t>
            </a:r>
          </a:p>
          <a:p>
            <a:r>
              <a:rPr lang="en-US" dirty="0">
                <a:solidFill>
                  <a:schemeClr val="bg1"/>
                </a:solidFill>
              </a:rPr>
              <a:t>Presentation by ©http://fashionsbylynda.com/blog/</a:t>
            </a:r>
          </a:p>
          <a:p>
            <a:r>
              <a:rPr lang="en-US" dirty="0">
                <a:solidFill>
                  <a:schemeClr val="bg1"/>
                </a:solidFill>
              </a:rPr>
              <a:t>3. Who’s Who in the Old Testament by Ed J. </a:t>
            </a:r>
            <a:r>
              <a:rPr lang="en-US" dirty="0" err="1">
                <a:solidFill>
                  <a:schemeClr val="bg1"/>
                </a:solidFill>
              </a:rPr>
              <a:t>Pinegar</a:t>
            </a:r>
            <a:r>
              <a:rPr lang="en-US" dirty="0">
                <a:solidFill>
                  <a:schemeClr val="bg1"/>
                </a:solidFill>
              </a:rPr>
              <a:t> and Richard J. Allen pg. 152</a:t>
            </a:r>
          </a:p>
          <a:p>
            <a:r>
              <a:rPr lang="en-US" dirty="0">
                <a:solidFill>
                  <a:schemeClr val="bg1"/>
                </a:solidFill>
              </a:rPr>
              <a:t>4. Gordon B. Hinckley (</a:t>
            </a:r>
            <a:r>
              <a:rPr lang="en-US" i="1" dirty="0">
                <a:solidFill>
                  <a:schemeClr val="bg1"/>
                </a:solidFill>
              </a:rPr>
              <a:t>Conference Report</a:t>
            </a:r>
            <a:r>
              <a:rPr lang="en-US" dirty="0">
                <a:solidFill>
                  <a:schemeClr val="bg1"/>
                </a:solidFill>
              </a:rPr>
              <a:t>, October 1964, pp. 116-119); “An Ensign to the Nations, a Light to the World,” </a:t>
            </a:r>
            <a:r>
              <a:rPr lang="en-US" i="1" dirty="0">
                <a:solidFill>
                  <a:schemeClr val="bg1"/>
                </a:solidFill>
              </a:rPr>
              <a:t>Ensign,</a:t>
            </a:r>
            <a:r>
              <a:rPr lang="en-US" dirty="0">
                <a:solidFill>
                  <a:schemeClr val="bg1"/>
                </a:solidFill>
              </a:rPr>
              <a:t> Nov. 2003, 83.</a:t>
            </a:r>
          </a:p>
          <a:p>
            <a:pPr fontAlgn="base"/>
            <a:r>
              <a:rPr lang="en-US" dirty="0">
                <a:solidFill>
                  <a:schemeClr val="bg1"/>
                </a:solidFill>
              </a:rPr>
              <a:t>5. Elder L. Tom Perry Becoming Men in Whom the Spirit of God Is April 2002 Gen. Conf.</a:t>
            </a:r>
          </a:p>
          <a:p>
            <a:pPr fontAlgn="base"/>
            <a:r>
              <a:rPr lang="en-US" dirty="0">
                <a:solidFill>
                  <a:schemeClr val="bg1"/>
                </a:solidFill>
              </a:rPr>
              <a:t>6. Elder Dieter F. Uchtdorf (“God Will Do Something Unimaginable,”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2020, 52)</a:t>
            </a:r>
          </a:p>
          <a:p>
            <a:pPr fontAlgn="base"/>
            <a:r>
              <a:rPr lang="en-US" dirty="0">
                <a:solidFill>
                  <a:schemeClr val="bg1"/>
                </a:solidFill>
              </a:rPr>
              <a:t>7. . Elder Dale G. Renlund (“Choose You This Day,”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2018, 106)</a:t>
            </a:r>
          </a:p>
        </p:txBody>
      </p:sp>
      <p:grpSp>
        <p:nvGrpSpPr>
          <p:cNvPr id="6" name="Group 5"/>
          <p:cNvGrpSpPr/>
          <p:nvPr/>
        </p:nvGrpSpPr>
        <p:grpSpPr>
          <a:xfrm>
            <a:off x="6731718" y="580334"/>
            <a:ext cx="842274" cy="1066880"/>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62314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23439"/>
          </a:xfrm>
          <a:prstGeom prst="rect">
            <a:avLst/>
          </a:prstGeom>
          <a:ln>
            <a:solidFill>
              <a:schemeClr val="tx1"/>
            </a:solidFill>
          </a:ln>
        </p:spPr>
        <p:txBody>
          <a:bodyPr>
            <a:spAutoFit/>
          </a:bodyPr>
          <a:lstStyle/>
          <a:p>
            <a:pPr fontAlgn="base"/>
            <a:r>
              <a:rPr lang="en-US" sz="1600" b="1" i="0" dirty="0">
                <a:effectLst/>
                <a:latin typeface="Calibri" panose="020F0502020204030204" pitchFamily="34" charset="0"/>
              </a:rPr>
              <a:t>Levirate: </a:t>
            </a:r>
          </a:p>
          <a:p>
            <a:pPr fontAlgn="base"/>
            <a:r>
              <a:rPr lang="en-US" sz="1600" b="0" i="0" dirty="0">
                <a:effectLst/>
                <a:latin typeface="Calibri" panose="020F0502020204030204" pitchFamily="34" charset="0"/>
              </a:rPr>
              <a:t>The word has nothing to do with the name Levi or the biblical Levites but is so called because of the Latin </a:t>
            </a:r>
            <a:r>
              <a:rPr lang="en-US" sz="1600" b="0" i="1" dirty="0" err="1">
                <a:effectLst/>
                <a:latin typeface="Calibri" panose="020F0502020204030204" pitchFamily="34" charset="0"/>
              </a:rPr>
              <a:t>levir</a:t>
            </a:r>
            <a:r>
              <a:rPr lang="en-US" sz="1600" b="0" i="1" dirty="0">
                <a:effectLst/>
                <a:latin typeface="Calibri" panose="020F0502020204030204" pitchFamily="34" charset="0"/>
              </a:rPr>
              <a:t>,</a:t>
            </a:r>
            <a:r>
              <a:rPr lang="en-US" sz="1600" b="0" i="0" dirty="0">
                <a:effectLst/>
                <a:latin typeface="Calibri" panose="020F0502020204030204" pitchFamily="34" charset="0"/>
              </a:rPr>
              <a:t> meaning “husband’s brother,” connected with the English suffix </a:t>
            </a:r>
            <a:r>
              <a:rPr lang="en-US" sz="1600" b="0" i="1" dirty="0">
                <a:effectLst/>
                <a:latin typeface="Calibri" panose="020F0502020204030204" pitchFamily="34" charset="0"/>
              </a:rPr>
              <a:t>-ate,</a:t>
            </a:r>
            <a:r>
              <a:rPr lang="en-US" sz="1600" b="0" i="0" dirty="0">
                <a:effectLst/>
                <a:latin typeface="Calibri" panose="020F0502020204030204" pitchFamily="34" charset="0"/>
              </a:rPr>
              <a:t> thus constituting </a:t>
            </a:r>
            <a:r>
              <a:rPr lang="en-US" sz="1600" b="0" i="1" dirty="0">
                <a:effectLst/>
                <a:latin typeface="Calibri" panose="020F0502020204030204" pitchFamily="34" charset="0"/>
              </a:rPr>
              <a:t>levirate.</a:t>
            </a:r>
          </a:p>
          <a:p>
            <a:pPr fontAlgn="base"/>
            <a:r>
              <a:rPr lang="en-US" sz="1600" b="0" i="1" dirty="0">
                <a:effectLst/>
                <a:latin typeface="Calibri" panose="020F0502020204030204" pitchFamily="34" charset="0"/>
              </a:rPr>
              <a:t>Bible Dictionary</a:t>
            </a:r>
            <a:r>
              <a:rPr lang="en-US" sz="1600" b="0" i="0" dirty="0">
                <a:effectLst/>
                <a:latin typeface="Calibri" panose="020F0502020204030204" pitchFamily="34" charset="0"/>
              </a:rPr>
              <a:t> </a:t>
            </a:r>
          </a:p>
        </p:txBody>
      </p:sp>
      <p:sp>
        <p:nvSpPr>
          <p:cNvPr id="3" name="Rectangle 2"/>
          <p:cNvSpPr/>
          <p:nvPr/>
        </p:nvSpPr>
        <p:spPr>
          <a:xfrm>
            <a:off x="6096000" y="837"/>
            <a:ext cx="6096000" cy="6124754"/>
          </a:xfrm>
          <a:prstGeom prst="rect">
            <a:avLst/>
          </a:prstGeom>
          <a:ln>
            <a:solidFill>
              <a:schemeClr val="tx1"/>
            </a:solidFill>
          </a:ln>
        </p:spPr>
        <p:txBody>
          <a:bodyPr>
            <a:spAutoFit/>
          </a:bodyPr>
          <a:lstStyle/>
          <a:p>
            <a:r>
              <a:rPr lang="en-US" sz="1400" b="1" i="0" dirty="0">
                <a:solidFill>
                  <a:srgbClr val="444444"/>
                </a:solidFill>
                <a:effectLst/>
                <a:latin typeface="Arial" panose="020B0604020202020204" pitchFamily="34" charset="0"/>
              </a:rPr>
              <a:t>Scarlet Thread: something of interest</a:t>
            </a:r>
          </a:p>
          <a:p>
            <a:r>
              <a:rPr lang="en-US" sz="1400" b="0" i="0" dirty="0">
                <a:solidFill>
                  <a:srgbClr val="444444"/>
                </a:solidFill>
                <a:effectLst/>
                <a:latin typeface="Arial" panose="020B0604020202020204" pitchFamily="34" charset="0"/>
              </a:rPr>
              <a:t>One reference to the scarlet thread in the Bible occurs during the birth of the twin sons of Judah and Tamar (</a:t>
            </a:r>
            <a:r>
              <a:rPr lang="en-US" sz="1400" b="0" i="0" u="sng" dirty="0">
                <a:solidFill>
                  <a:srgbClr val="333333"/>
                </a:solidFill>
                <a:effectLst/>
                <a:latin typeface="Arial" panose="020B0604020202020204" pitchFamily="34" charset="0"/>
              </a:rPr>
              <a:t>Genesis 38:27–30</a:t>
            </a:r>
            <a:r>
              <a:rPr lang="en-US" sz="1400" b="0" i="0" dirty="0">
                <a:solidFill>
                  <a:srgbClr val="444444"/>
                </a:solidFill>
                <a:effectLst/>
                <a:latin typeface="Arial" panose="020B0604020202020204" pitchFamily="34" charset="0"/>
              </a:rPr>
              <a:t>). As Tamar was giving birth, the arm of one twin,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reached out of the birth canal, and immediately the midwife tied a scarlet thread to the baby’s wrist to designate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as the firstborn. As it turned out, however,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was not the firstborn; the arm was withdrawn into the womb, and the other twin, Perez, was born first.</a:t>
            </a:r>
            <a:br>
              <a:rPr lang="en-US" sz="1400" dirty="0"/>
            </a:br>
            <a:br>
              <a:rPr lang="en-US" sz="1400" dirty="0"/>
            </a:br>
            <a:r>
              <a:rPr lang="en-US" sz="1400" b="0" i="0" dirty="0">
                <a:solidFill>
                  <a:srgbClr val="444444"/>
                </a:solidFill>
                <a:effectLst/>
                <a:latin typeface="Arial" panose="020B0604020202020204" pitchFamily="34" charset="0"/>
              </a:rPr>
              <a:t>In the case of Perez and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the scarlet thread was to indicate who was to have the designation and privileges of the firstborn. To all appearances, </a:t>
            </a:r>
            <a:r>
              <a:rPr lang="en-US" sz="1400" b="0" i="0" dirty="0" err="1">
                <a:solidFill>
                  <a:srgbClr val="444444"/>
                </a:solidFill>
                <a:effectLst/>
                <a:latin typeface="Arial" panose="020B0604020202020204" pitchFamily="34" charset="0"/>
              </a:rPr>
              <a:t>Zerah</a:t>
            </a:r>
            <a:r>
              <a:rPr lang="en-US" sz="1400" b="0" i="0" dirty="0">
                <a:solidFill>
                  <a:srgbClr val="444444"/>
                </a:solidFill>
                <a:effectLst/>
                <a:latin typeface="Arial" panose="020B0604020202020204" pitchFamily="34" charset="0"/>
              </a:rPr>
              <a:t> seemed to be the one, but God had different plans, and Perez was the firstborn. In God’s providence, it was through Perez that the line of the Lord Jesus Christ proceeded (</a:t>
            </a:r>
            <a:r>
              <a:rPr lang="en-US" sz="1400" b="0" i="0" u="sng" dirty="0">
                <a:solidFill>
                  <a:srgbClr val="333333"/>
                </a:solidFill>
                <a:effectLst/>
                <a:latin typeface="Arial" panose="020B0604020202020204" pitchFamily="34" charset="0"/>
              </a:rPr>
              <a:t>Matthew 1:3</a:t>
            </a:r>
            <a:r>
              <a:rPr lang="en-US" sz="1400" b="0" i="0" dirty="0">
                <a:solidFill>
                  <a:srgbClr val="444444"/>
                </a:solidFill>
                <a:effectLst/>
                <a:latin typeface="Arial" panose="020B0604020202020204" pitchFamily="34" charset="0"/>
              </a:rPr>
              <a:t>).</a:t>
            </a:r>
          </a:p>
          <a:p>
            <a:endParaRPr lang="en-US" sz="1400" dirty="0">
              <a:solidFill>
                <a:srgbClr val="444444"/>
              </a:solidFill>
              <a:latin typeface="Arial" panose="020B0604020202020204" pitchFamily="34" charset="0"/>
            </a:endParaRPr>
          </a:p>
          <a:p>
            <a:r>
              <a:rPr lang="en-US" sz="1400" dirty="0"/>
              <a:t>The Bible also mentions scarlet thread or scarlet yarn as part of the tabernacle’s curtains (</a:t>
            </a:r>
            <a:r>
              <a:rPr lang="en-US" sz="1400" u="sng" dirty="0"/>
              <a:t>Exodus 26:1</a:t>
            </a:r>
            <a:r>
              <a:rPr lang="en-US" sz="1400" dirty="0"/>
              <a:t>) and the high priest’s </a:t>
            </a:r>
            <a:r>
              <a:rPr lang="en-US" sz="1400" u="sng" dirty="0"/>
              <a:t>ephod</a:t>
            </a:r>
            <a:r>
              <a:rPr lang="en-US" sz="1400" dirty="0"/>
              <a:t> (</a:t>
            </a:r>
            <a:r>
              <a:rPr lang="en-US" sz="1400" u="sng" dirty="0"/>
              <a:t>Exodus 28:6</a:t>
            </a:r>
            <a:r>
              <a:rPr lang="en-US" sz="1400" dirty="0"/>
              <a:t>), along with threads of gold, blue, and purple. Scripture does not comment on the significance of those colors in the curtains or ephod, but some commentators surmise that the gold, blue, and purple foreshadow Christ’s glory, heavenly origin, and kingly position, while the scarlet thread represents Christ’s atoning work on the cross through the shedding of His blood.</a:t>
            </a:r>
          </a:p>
          <a:p>
            <a:endParaRPr lang="en-US" sz="1400" dirty="0"/>
          </a:p>
          <a:p>
            <a:r>
              <a:rPr lang="en-US" sz="1400" dirty="0"/>
              <a:t>Theologians and Bible students sometimes refer to “the scarlet thread running through the Bible.” By this they mean that the Bible’s theme is Jesus Christ and His sacrifice for the redemption of mankind. The </a:t>
            </a:r>
            <a:r>
              <a:rPr lang="en-US" sz="1400" u="sng" dirty="0"/>
              <a:t>blood of Christ</a:t>
            </a:r>
            <a:r>
              <a:rPr lang="en-US" sz="1400" dirty="0"/>
              <a:t> runs throughout the entire Bible, symbolically.</a:t>
            </a:r>
          </a:p>
          <a:p>
            <a:r>
              <a:rPr lang="en-US" sz="1400" dirty="0"/>
              <a:t>gotquestions.org </a:t>
            </a:r>
          </a:p>
        </p:txBody>
      </p:sp>
      <p:sp>
        <p:nvSpPr>
          <p:cNvPr id="4" name="Rectangle 3"/>
          <p:cNvSpPr/>
          <p:nvPr/>
        </p:nvSpPr>
        <p:spPr>
          <a:xfrm>
            <a:off x="0" y="1569660"/>
            <a:ext cx="6096000" cy="2677656"/>
          </a:xfrm>
          <a:prstGeom prst="rect">
            <a:avLst/>
          </a:prstGeom>
          <a:ln>
            <a:solidFill>
              <a:schemeClr val="tx1"/>
            </a:solidFill>
          </a:ln>
        </p:spPr>
        <p:txBody>
          <a:bodyPr>
            <a:spAutoFit/>
          </a:bodyPr>
          <a:lstStyle/>
          <a:p>
            <a:r>
              <a:rPr lang="en-US" sz="1400" b="1" i="0" dirty="0">
                <a:solidFill>
                  <a:srgbClr val="333333"/>
                </a:solidFill>
                <a:effectLst/>
                <a:latin typeface="Calibri" panose="020F0502020204030204" pitchFamily="34" charset="0"/>
              </a:rPr>
              <a:t>The purpose of such a marriage </a:t>
            </a:r>
            <a:r>
              <a:rPr lang="en-US" sz="1400" b="0" i="0" dirty="0">
                <a:solidFill>
                  <a:srgbClr val="333333"/>
                </a:solidFill>
                <a:effectLst/>
                <a:latin typeface="Calibri" panose="020F0502020204030204" pitchFamily="34" charset="0"/>
              </a:rPr>
              <a:t>was to produce a male heir for the dead man and thus perpetuate his name and memory. It was regarded as a great calamity to die without a son, for then the man’s lineage did not continue and also the man’s property reverted to someone else’s family (through daughters, if he had any, or through other relatives). It may be that Onan, who by virtue of the death of his older brother would have been next in line for the inheritance of Judah, refused to raise up seed through Tamar because the inheritance would have stayed with the elder son’s family. He went through the outward show of taking Tamar to wife but refused to let her have children. Thus when Judah failed to keep his promise to send the youngest son to her, Tamar resorted to deception in order to bear children.</a:t>
            </a:r>
          </a:p>
          <a:p>
            <a:r>
              <a:rPr lang="en-US" sz="1400" dirty="0">
                <a:solidFill>
                  <a:srgbClr val="333333"/>
                </a:solidFill>
                <a:latin typeface="Calibri" panose="020F0502020204030204" pitchFamily="34" charset="0"/>
              </a:rPr>
              <a:t>Old Testament Institute Manual</a:t>
            </a:r>
            <a:endParaRPr lang="en-US" sz="1400" dirty="0"/>
          </a:p>
        </p:txBody>
      </p:sp>
      <p:sp>
        <p:nvSpPr>
          <p:cNvPr id="5" name="Rectangle 4"/>
          <p:cNvSpPr/>
          <p:nvPr/>
        </p:nvSpPr>
        <p:spPr>
          <a:xfrm>
            <a:off x="0" y="4247316"/>
            <a:ext cx="6096000" cy="2123658"/>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The Actions of Tamar and Judah:</a:t>
            </a:r>
          </a:p>
          <a:p>
            <a:pPr fontAlgn="base"/>
            <a:r>
              <a:rPr lang="en-US" sz="1200" b="0" i="0" dirty="0">
                <a:solidFill>
                  <a:srgbClr val="333333"/>
                </a:solidFill>
                <a:effectLst/>
                <a:latin typeface="Calibri" panose="020F0502020204030204" pitchFamily="34" charset="0"/>
              </a:rPr>
              <a:t>Tamar’s actions show why Satan’s temptations are at times so compelling. In the ancient world, not having children would have meant embarrassment and even humiliation, perhaps resulting in a poorer quality of life for Tamar. Tamar feared the long-term consequences of remaining childless, and she viewed the risk of remaining childless as being greater than the risk of physical and spiritual death. Tamar took matters into her own hands instead of trusting in God.</a:t>
            </a:r>
          </a:p>
          <a:p>
            <a:pPr fontAlgn="base"/>
            <a:r>
              <a:rPr lang="en-US" sz="1200" dirty="0"/>
              <a:t>We must also recognize that despite the double standard of Judah and Tamar’s situation, the Lord holds men and woman equally accountable in keeping the law of chastity. Although because of their culture Judah was not in as much physical danger as Tamar, the spiritual consequences of his violating the law of chastity were the same as they were for Tamar.</a:t>
            </a:r>
          </a:p>
          <a:p>
            <a:pPr fontAlgn="base"/>
            <a:r>
              <a:rPr lang="en-US" sz="1200" dirty="0">
                <a:solidFill>
                  <a:srgbClr val="333333"/>
                </a:solidFill>
                <a:latin typeface="Calibri" panose="020F0502020204030204" pitchFamily="34" charset="0"/>
              </a:rPr>
              <a:t>Seminary Teacher Manual</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346858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5E1298B-7776-BE1C-3AE4-714FD6AF695E}"/>
              </a:ext>
            </a:extLst>
          </p:cNvPr>
          <p:cNvGraphicFramePr>
            <a:graphicFrameLocks noGrp="1"/>
          </p:cNvGraphicFramePr>
          <p:nvPr>
            <p:extLst>
              <p:ext uri="{D42A27DB-BD31-4B8C-83A1-F6EECF244321}">
                <p14:modId xmlns:p14="http://schemas.microsoft.com/office/powerpoint/2010/main" val="572446752"/>
              </p:ext>
            </p:extLst>
          </p:nvPr>
        </p:nvGraphicFramePr>
        <p:xfrm>
          <a:off x="1069248" y="479639"/>
          <a:ext cx="10053504" cy="6210300"/>
        </p:xfrm>
        <a:graphic>
          <a:graphicData uri="http://schemas.openxmlformats.org/drawingml/2006/table">
            <a:tbl>
              <a:tblPr firstRow="1" bandRow="1">
                <a:tableStyleId>{5940675A-B579-460E-94D1-54222C63F5DA}</a:tableStyleId>
              </a:tblPr>
              <a:tblGrid>
                <a:gridCol w="2513376">
                  <a:extLst>
                    <a:ext uri="{9D8B030D-6E8A-4147-A177-3AD203B41FA5}">
                      <a16:colId xmlns:a16="http://schemas.microsoft.com/office/drawing/2014/main" val="2055566508"/>
                    </a:ext>
                  </a:extLst>
                </a:gridCol>
                <a:gridCol w="2513376">
                  <a:extLst>
                    <a:ext uri="{9D8B030D-6E8A-4147-A177-3AD203B41FA5}">
                      <a16:colId xmlns:a16="http://schemas.microsoft.com/office/drawing/2014/main" val="3317762941"/>
                    </a:ext>
                  </a:extLst>
                </a:gridCol>
                <a:gridCol w="2513376">
                  <a:extLst>
                    <a:ext uri="{9D8B030D-6E8A-4147-A177-3AD203B41FA5}">
                      <a16:colId xmlns:a16="http://schemas.microsoft.com/office/drawing/2014/main" val="3488227739"/>
                    </a:ext>
                  </a:extLst>
                </a:gridCol>
                <a:gridCol w="2513376">
                  <a:extLst>
                    <a:ext uri="{9D8B030D-6E8A-4147-A177-3AD203B41FA5}">
                      <a16:colId xmlns:a16="http://schemas.microsoft.com/office/drawing/2014/main" val="831617673"/>
                    </a:ext>
                  </a:extLst>
                </a:gridCol>
              </a:tblGrid>
              <a:tr h="370840">
                <a:tc>
                  <a:txBody>
                    <a:bodyPr/>
                    <a:lstStyle/>
                    <a:p>
                      <a:pPr algn="l" fontAlgn="base">
                        <a:spcAft>
                          <a:spcPts val="1200"/>
                        </a:spcAft>
                        <a:buNone/>
                      </a:pPr>
                      <a:r>
                        <a:rPr lang="en-US" sz="2000" b="1" i="0" dirty="0">
                          <a:solidFill>
                            <a:schemeClr val="tx1"/>
                          </a:solidFill>
                          <a:effectLst/>
                          <a:latin typeface="+mn-lt"/>
                        </a:rPr>
                        <a:t>Joseph of Egypt</a:t>
                      </a:r>
                    </a:p>
                  </a:txBody>
                  <a:tcPr marL="152400" marR="152400" marT="152400" marB="38100" anchor="ctr"/>
                </a:tc>
                <a:tc>
                  <a:txBody>
                    <a:bodyPr/>
                    <a:lstStyle/>
                    <a:p>
                      <a:pPr algn="l" fontAlgn="base">
                        <a:spcAft>
                          <a:spcPts val="1200"/>
                        </a:spcAft>
                        <a:buNone/>
                      </a:pPr>
                      <a:r>
                        <a:rPr lang="en-US" sz="2000" b="1" i="0" dirty="0">
                          <a:solidFill>
                            <a:schemeClr val="tx1"/>
                          </a:solidFill>
                          <a:effectLst/>
                          <a:latin typeface="+mn-lt"/>
                        </a:rPr>
                        <a:t>Old Testament</a:t>
                      </a:r>
                    </a:p>
                  </a:txBody>
                  <a:tcPr marL="152400" marR="152400" marT="152400" marB="38100" anchor="ctr"/>
                </a:tc>
                <a:tc>
                  <a:txBody>
                    <a:bodyPr/>
                    <a:lstStyle/>
                    <a:p>
                      <a:pPr algn="l" fontAlgn="base">
                        <a:spcAft>
                          <a:spcPts val="1200"/>
                        </a:spcAft>
                        <a:buNone/>
                      </a:pPr>
                      <a:r>
                        <a:rPr lang="en-US" sz="2000" b="1" i="0" dirty="0">
                          <a:solidFill>
                            <a:schemeClr val="tx1"/>
                          </a:solidFill>
                          <a:effectLst/>
                          <a:latin typeface="+mn-lt"/>
                        </a:rPr>
                        <a:t>New Testament</a:t>
                      </a:r>
                    </a:p>
                  </a:txBody>
                  <a:tcPr marL="152400" marR="152400" marT="152400" marB="38100" anchor="ctr"/>
                </a:tc>
                <a:tc>
                  <a:txBody>
                    <a:bodyPr/>
                    <a:lstStyle/>
                    <a:p>
                      <a:r>
                        <a:rPr lang="en-US" sz="2000" b="1" dirty="0">
                          <a:solidFill>
                            <a:schemeClr val="tx1"/>
                          </a:solidFill>
                          <a:latin typeface="+mn-lt"/>
                        </a:rPr>
                        <a:t>  Jesus Christ</a:t>
                      </a:r>
                    </a:p>
                  </a:txBody>
                  <a:tcPr/>
                </a:tc>
                <a:extLst>
                  <a:ext uri="{0D108BD9-81ED-4DB2-BD59-A6C34878D82A}">
                    <a16:rowId xmlns:a16="http://schemas.microsoft.com/office/drawing/2014/main" val="3291999185"/>
                  </a:ext>
                </a:extLst>
              </a:tr>
              <a:tr h="370840">
                <a:tc>
                  <a:txBody>
                    <a:bodyPr/>
                    <a:lstStyle/>
                    <a:p>
                      <a:pPr fontAlgn="base">
                        <a:spcAft>
                          <a:spcPts val="1200"/>
                        </a:spcAft>
                        <a:buNone/>
                      </a:pPr>
                      <a:r>
                        <a:rPr lang="en-US" b="0" i="0" dirty="0">
                          <a:solidFill>
                            <a:schemeClr val="tx1"/>
                          </a:solidFill>
                          <a:effectLst/>
                          <a:latin typeface="+mn-lt"/>
                        </a:rPr>
                        <a:t>Deeply loved by his father</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Genesis 37:3</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Matthew 3:17</a:t>
                      </a:r>
                      <a:endParaRPr lang="en-US" b="0" i="0" dirty="0">
                        <a:solidFill>
                          <a:schemeClr val="tx1"/>
                        </a:solidFill>
                        <a:effectLst/>
                        <a:latin typeface="+mn-lt"/>
                      </a:endParaRPr>
                    </a:p>
                  </a:txBody>
                  <a:tcPr marL="152400" marR="152400" marT="152400" marB="76200" anchor="ctr"/>
                </a:tc>
                <a:tc>
                  <a:txBody>
                    <a:bodyPr/>
                    <a:lstStyle/>
                    <a:p>
                      <a:r>
                        <a:rPr lang="en-US" sz="1800" b="0" i="0" kern="1200" dirty="0">
                          <a:solidFill>
                            <a:schemeClr val="tx1"/>
                          </a:solidFill>
                          <a:effectLst/>
                          <a:latin typeface="+mn-lt"/>
                          <a:ea typeface="+mn-ea"/>
                          <a:cs typeface="+mn-cs"/>
                        </a:rPr>
                        <a:t>This is my beloved Son, in whom I am well pleased.</a:t>
                      </a:r>
                      <a:endParaRPr lang="en-US" dirty="0">
                        <a:solidFill>
                          <a:schemeClr val="tx1"/>
                        </a:solidFill>
                        <a:latin typeface="+mn-lt"/>
                      </a:endParaRPr>
                    </a:p>
                  </a:txBody>
                  <a:tcPr/>
                </a:tc>
                <a:extLst>
                  <a:ext uri="{0D108BD9-81ED-4DB2-BD59-A6C34878D82A}">
                    <a16:rowId xmlns:a16="http://schemas.microsoft.com/office/drawing/2014/main" val="487261699"/>
                  </a:ext>
                </a:extLst>
              </a:tr>
              <a:tr h="370840">
                <a:tc>
                  <a:txBody>
                    <a:bodyPr/>
                    <a:lstStyle/>
                    <a:p>
                      <a:pPr fontAlgn="base">
                        <a:spcAft>
                          <a:spcPts val="1200"/>
                        </a:spcAft>
                        <a:buNone/>
                      </a:pPr>
                      <a:r>
                        <a:rPr lang="en-US" b="0" i="0" dirty="0">
                          <a:solidFill>
                            <a:schemeClr val="tx1"/>
                          </a:solidFill>
                          <a:effectLst/>
                          <a:latin typeface="+mn-lt"/>
                        </a:rPr>
                        <a:t>Hated by some of his brothers</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Genesis 37:4</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Isaiah 53:3</a:t>
                      </a:r>
                      <a:r>
                        <a:rPr lang="en-US" b="0" i="0" dirty="0">
                          <a:solidFill>
                            <a:schemeClr val="tx1"/>
                          </a:solidFill>
                          <a:effectLst/>
                          <a:latin typeface="+mn-lt"/>
                        </a:rPr>
                        <a:t>; </a:t>
                      </a:r>
                      <a:r>
                        <a:rPr lang="en-US" b="0" i="0" u="none" strike="noStrike" dirty="0">
                          <a:solidFill>
                            <a:schemeClr val="tx1"/>
                          </a:solidFill>
                          <a:effectLst/>
                          <a:latin typeface="+mn-lt"/>
                        </a:rPr>
                        <a:t>John 1:11</a:t>
                      </a:r>
                      <a:endParaRPr lang="en-US" b="0" i="0" dirty="0">
                        <a:solidFill>
                          <a:schemeClr val="tx1"/>
                        </a:solidFill>
                        <a:effectLst/>
                        <a:latin typeface="+mn-lt"/>
                      </a:endParaRPr>
                    </a:p>
                  </a:txBody>
                  <a:tcPr marL="152400" marR="152400" marT="152400" marB="76200" anchor="ctr"/>
                </a:tc>
                <a:tc>
                  <a:txBody>
                    <a:bodyPr/>
                    <a:lstStyle/>
                    <a:p>
                      <a:r>
                        <a:rPr lang="en-US" sz="1800" b="0" i="0" kern="1200" dirty="0">
                          <a:solidFill>
                            <a:schemeClr val="tx1"/>
                          </a:solidFill>
                          <a:effectLst/>
                          <a:latin typeface="+mn-lt"/>
                          <a:ea typeface="+mn-ea"/>
                          <a:cs typeface="+mn-cs"/>
                        </a:rPr>
                        <a:t>He is despised and rejected of men…</a:t>
                      </a:r>
                    </a:p>
                    <a:p>
                      <a:r>
                        <a:rPr lang="en-US" sz="1800" b="0" i="0" kern="1200" dirty="0">
                          <a:solidFill>
                            <a:schemeClr val="tx1"/>
                          </a:solidFill>
                          <a:effectLst/>
                          <a:latin typeface="+mn-lt"/>
                          <a:ea typeface="+mn-ea"/>
                          <a:cs typeface="+mn-cs"/>
                        </a:rPr>
                        <a:t>He came unto his own, and his own received him not.</a:t>
                      </a:r>
                      <a:endParaRPr lang="en-US" dirty="0">
                        <a:solidFill>
                          <a:schemeClr val="tx1"/>
                        </a:solidFill>
                        <a:latin typeface="+mn-lt"/>
                      </a:endParaRPr>
                    </a:p>
                  </a:txBody>
                  <a:tcPr/>
                </a:tc>
                <a:extLst>
                  <a:ext uri="{0D108BD9-81ED-4DB2-BD59-A6C34878D82A}">
                    <a16:rowId xmlns:a16="http://schemas.microsoft.com/office/drawing/2014/main" val="875140633"/>
                  </a:ext>
                </a:extLst>
              </a:tr>
              <a:tr h="370840">
                <a:tc>
                  <a:txBody>
                    <a:bodyPr/>
                    <a:lstStyle/>
                    <a:p>
                      <a:pPr fontAlgn="base">
                        <a:spcAft>
                          <a:spcPts val="1200"/>
                        </a:spcAft>
                        <a:buNone/>
                      </a:pPr>
                      <a:r>
                        <a:rPr lang="en-US" b="0" i="0" dirty="0">
                          <a:solidFill>
                            <a:schemeClr val="tx1"/>
                          </a:solidFill>
                          <a:effectLst/>
                          <a:latin typeface="+mn-lt"/>
                        </a:rPr>
                        <a:t>He knew that one day his family would bow down before him</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Genesis 37:6-7</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Romans 14:11</a:t>
                      </a:r>
                      <a:endParaRPr lang="en-US" b="0" i="0" dirty="0">
                        <a:solidFill>
                          <a:schemeClr val="tx1"/>
                        </a:solidFill>
                        <a:effectLst/>
                        <a:latin typeface="+mn-lt"/>
                      </a:endParaRPr>
                    </a:p>
                  </a:txBody>
                  <a:tcPr marL="152400" marR="152400" marT="152400" marB="76200" anchor="ctr"/>
                </a:tc>
                <a:tc>
                  <a:txBody>
                    <a:bodyPr/>
                    <a:lstStyle/>
                    <a:p>
                      <a:r>
                        <a:rPr lang="en-US" sz="1800" b="0" i="1" kern="1200" dirty="0">
                          <a:solidFill>
                            <a:schemeClr val="tx1"/>
                          </a:solidFill>
                          <a:effectLst/>
                          <a:latin typeface="+mn-lt"/>
                          <a:ea typeface="+mn-ea"/>
                          <a:cs typeface="+mn-cs"/>
                        </a:rPr>
                        <a:t>As</a:t>
                      </a:r>
                      <a:r>
                        <a:rPr lang="en-US" sz="1800" b="0" i="0" kern="1200" dirty="0">
                          <a:solidFill>
                            <a:schemeClr val="tx1"/>
                          </a:solidFill>
                          <a:effectLst/>
                          <a:latin typeface="+mn-lt"/>
                          <a:ea typeface="+mn-ea"/>
                          <a:cs typeface="+mn-cs"/>
                        </a:rPr>
                        <a:t> I live, saith the Lord, every knee shall bow to me,</a:t>
                      </a:r>
                      <a:endParaRPr lang="en-US" dirty="0">
                        <a:solidFill>
                          <a:schemeClr val="tx1"/>
                        </a:solidFill>
                        <a:latin typeface="+mn-lt"/>
                      </a:endParaRPr>
                    </a:p>
                  </a:txBody>
                  <a:tcPr/>
                </a:tc>
                <a:extLst>
                  <a:ext uri="{0D108BD9-81ED-4DB2-BD59-A6C34878D82A}">
                    <a16:rowId xmlns:a16="http://schemas.microsoft.com/office/drawing/2014/main" val="104148472"/>
                  </a:ext>
                </a:extLst>
              </a:tr>
              <a:tr h="370840">
                <a:tc>
                  <a:txBody>
                    <a:bodyPr/>
                    <a:lstStyle/>
                    <a:p>
                      <a:pPr fontAlgn="base">
                        <a:spcAft>
                          <a:spcPts val="1200"/>
                        </a:spcAft>
                        <a:buNone/>
                      </a:pPr>
                      <a:r>
                        <a:rPr lang="en-US" b="0" i="0" dirty="0">
                          <a:solidFill>
                            <a:schemeClr val="tx1"/>
                          </a:solidFill>
                          <a:effectLst/>
                          <a:latin typeface="+mn-lt"/>
                        </a:rPr>
                        <a:t>Betrayed by those closest to him for money</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Genesis 37:26-28</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Matthew 26:14–16</a:t>
                      </a:r>
                      <a:endParaRPr lang="en-US" b="0" i="0" dirty="0">
                        <a:solidFill>
                          <a:schemeClr val="tx1"/>
                        </a:solidFill>
                        <a:effectLst/>
                        <a:latin typeface="+mn-lt"/>
                      </a:endParaRPr>
                    </a:p>
                  </a:txBody>
                  <a:tcPr marL="152400" marR="152400" marT="152400" marB="76200" anchor="ctr"/>
                </a:tc>
                <a:tc>
                  <a:txBody>
                    <a:bodyPr/>
                    <a:lstStyle/>
                    <a:p>
                      <a:pPr fontAlgn="base"/>
                      <a:r>
                        <a:rPr lang="en-US" sz="1800" b="0" i="0" kern="1200" dirty="0">
                          <a:solidFill>
                            <a:schemeClr val="tx1"/>
                          </a:solidFill>
                          <a:effectLst/>
                          <a:latin typeface="+mn-lt"/>
                          <a:ea typeface="+mn-ea"/>
                          <a:cs typeface="+mn-cs"/>
                        </a:rPr>
                        <a:t>And they covenanted with him for thirty pieces of silver.</a:t>
                      </a:r>
                    </a:p>
                    <a:p>
                      <a:pPr fontAlgn="base"/>
                      <a:endParaRPr lang="en-US" sz="1800" b="1"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And from that time he sought opportunity to betray him.</a:t>
                      </a:r>
                    </a:p>
                    <a:p>
                      <a:endParaRPr lang="en-US" dirty="0">
                        <a:solidFill>
                          <a:schemeClr val="tx1"/>
                        </a:solidFill>
                        <a:latin typeface="+mn-lt"/>
                      </a:endParaRPr>
                    </a:p>
                  </a:txBody>
                  <a:tcPr/>
                </a:tc>
                <a:extLst>
                  <a:ext uri="{0D108BD9-81ED-4DB2-BD59-A6C34878D82A}">
                    <a16:rowId xmlns:a16="http://schemas.microsoft.com/office/drawing/2014/main" val="830903263"/>
                  </a:ext>
                </a:extLst>
              </a:tr>
            </a:tbl>
          </a:graphicData>
        </a:graphic>
      </p:graphicFrame>
      <p:sp>
        <p:nvSpPr>
          <p:cNvPr id="5" name="TextBox 4">
            <a:extLst>
              <a:ext uri="{FF2B5EF4-FFF2-40B4-BE49-F238E27FC236}">
                <a16:creationId xmlns:a16="http://schemas.microsoft.com/office/drawing/2014/main" id="{6197FB46-CDC0-CBBA-ACED-4C87308500F3}"/>
              </a:ext>
            </a:extLst>
          </p:cNvPr>
          <p:cNvSpPr txBox="1"/>
          <p:nvPr/>
        </p:nvSpPr>
        <p:spPr>
          <a:xfrm>
            <a:off x="3047082" y="110307"/>
            <a:ext cx="6097836" cy="369332"/>
          </a:xfrm>
          <a:prstGeom prst="rect">
            <a:avLst/>
          </a:prstGeom>
          <a:noFill/>
        </p:spPr>
        <p:txBody>
          <a:bodyPr wrap="square">
            <a:spAutoFit/>
          </a:bodyPr>
          <a:lstStyle/>
          <a:p>
            <a:pPr algn="ctr"/>
            <a:r>
              <a:rPr lang="en-US" b="1" i="0" dirty="0">
                <a:effectLst/>
              </a:rPr>
              <a:t>Joseph’s life continues to be a type of Christ</a:t>
            </a:r>
            <a:endParaRPr lang="en-US" b="1" dirty="0"/>
          </a:p>
        </p:txBody>
      </p:sp>
    </p:spTree>
    <p:extLst>
      <p:ext uri="{BB962C8B-B14F-4D97-AF65-F5344CB8AC3E}">
        <p14:creationId xmlns:p14="http://schemas.microsoft.com/office/powerpoint/2010/main" val="2473840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234C03-A933-25C1-022D-9D0124CF7897}"/>
              </a:ext>
            </a:extLst>
          </p:cNvPr>
          <p:cNvSpPr txBox="1"/>
          <p:nvPr/>
        </p:nvSpPr>
        <p:spPr>
          <a:xfrm>
            <a:off x="520182" y="939102"/>
            <a:ext cx="6097554" cy="4154984"/>
          </a:xfrm>
          <a:prstGeom prst="rect">
            <a:avLst/>
          </a:prstGeom>
          <a:noFill/>
          <a:ln>
            <a:solidFill>
              <a:schemeClr val="tx1"/>
            </a:solidFill>
          </a:ln>
        </p:spPr>
        <p:txBody>
          <a:bodyPr wrap="square">
            <a:spAutoFit/>
          </a:bodyPr>
          <a:lstStyle/>
          <a:p>
            <a:r>
              <a:rPr lang="en-US" sz="1200" b="0" i="0" dirty="0">
                <a:solidFill>
                  <a:srgbClr val="001D35"/>
                </a:solidFill>
                <a:effectLst/>
              </a:rPr>
              <a:t>The practice of exchanging wedding rings is thought to have originated in ancient Egypt around 3000 years ago. Ancient Egyptians exchanged rings made of reeds or hemp, symbolizing eternity due to their circular shape with no beginning or end. This practice later spread to other cultures, including the Greeks and Romans, with variations in materials and symbolism. </a:t>
            </a:r>
          </a:p>
          <a:p>
            <a:r>
              <a:rPr lang="en-US" sz="1200" dirty="0"/>
              <a:t>The Egyptian pharaohs who first used rings to represent eternity. That’s because a circle has no beginning and no end, and reflects the shape of the sun and the moon, which the Egyptians worshipped. The Egyptians also thought that the open space in the middle of a ring represented a gateway to the unknown. The Egyptian ouroboros (</a:t>
            </a:r>
            <a:r>
              <a:rPr lang="en-US" sz="1200" dirty="0" err="1"/>
              <a:t>oor</a:t>
            </a:r>
            <a:r>
              <a:rPr lang="en-US" sz="1200" dirty="0"/>
              <a:t>-uh-</a:t>
            </a:r>
            <a:r>
              <a:rPr lang="en-US" sz="1200" b="1" dirty="0"/>
              <a:t>boor</a:t>
            </a:r>
            <a:r>
              <a:rPr lang="en-US" sz="1200" dirty="0"/>
              <a:t>-</a:t>
            </a:r>
            <a:r>
              <a:rPr lang="en-US" sz="1200" dirty="0" err="1"/>
              <a:t>ros</a:t>
            </a:r>
            <a:r>
              <a:rPr lang="en-US" sz="1200" dirty="0"/>
              <a:t>) rings portrayed a serpent swallowing its tail, representing the eternal cycle of things. The ouroboros is one of the oldest symbols in the world, and its name means “tail devourer” in Greek.</a:t>
            </a:r>
          </a:p>
          <a:p>
            <a:r>
              <a:rPr lang="en-US" sz="1200" dirty="0"/>
              <a:t>When Alexander the Great conquered the Egyptians, the Greeks adopted the tradition of giving rings to their lovers to represent devotion. Many of these rings depicted Eros or Cupid, the god of love. When the Romans conquered Greece, they picked up on this tradition and began using iron and copper rings in marriage ceremonies. The iron rings sometimes had key motifs to symbolize that the wife now had control of the household goods. By 2</a:t>
            </a:r>
            <a:r>
              <a:rPr lang="en-US" sz="1200" baseline="30000" dirty="0"/>
              <a:t>nd</a:t>
            </a:r>
            <a:r>
              <a:rPr lang="en-US" sz="1200" dirty="0"/>
              <a:t> century CE, however, most rings were gold.</a:t>
            </a:r>
          </a:p>
          <a:p>
            <a:r>
              <a:rPr lang="en-US" sz="1200" dirty="0"/>
              <a:t>Ancient Egyptians believed that the ring finger, or the fourth finger of the left hand, contained a “vena </a:t>
            </a:r>
            <a:r>
              <a:rPr lang="en-US" sz="1200" dirty="0" err="1"/>
              <a:t>amoris</a:t>
            </a:r>
            <a:r>
              <a:rPr lang="en-US" sz="1200" dirty="0"/>
              <a:t>” or “vein of love” that led directly to the heart. The Romans adopted this belief and wore wedding rings on their ring finger. Although their belief isn’t anatomically correct, the tradition of wearing rings on the ring finger continues to this day.</a:t>
            </a:r>
          </a:p>
          <a:p>
            <a:endParaRPr lang="en-US" sz="1200" b="0" i="0" dirty="0">
              <a:solidFill>
                <a:srgbClr val="001D35"/>
              </a:solidFill>
              <a:effectLst/>
            </a:endParaRPr>
          </a:p>
          <a:p>
            <a:r>
              <a:rPr lang="en-US" sz="1200" dirty="0"/>
              <a:t>The first diamond wedding ring was recorded in the will of a widow who passed in 1417.</a:t>
            </a:r>
          </a:p>
        </p:txBody>
      </p:sp>
      <p:pic>
        <p:nvPicPr>
          <p:cNvPr id="5" name="Picture 4">
            <a:extLst>
              <a:ext uri="{FF2B5EF4-FFF2-40B4-BE49-F238E27FC236}">
                <a16:creationId xmlns:a16="http://schemas.microsoft.com/office/drawing/2014/main" id="{FF85FF2D-8DBA-8540-FB33-7E106E73664B}"/>
              </a:ext>
            </a:extLst>
          </p:cNvPr>
          <p:cNvPicPr>
            <a:picLocks noChangeAspect="1"/>
          </p:cNvPicPr>
          <p:nvPr/>
        </p:nvPicPr>
        <p:blipFill>
          <a:blip r:embed="rId2"/>
          <a:stretch>
            <a:fillRect/>
          </a:stretch>
        </p:blipFill>
        <p:spPr>
          <a:xfrm>
            <a:off x="6900449" y="432316"/>
            <a:ext cx="2424451" cy="2062451"/>
          </a:xfrm>
          <a:prstGeom prst="rect">
            <a:avLst/>
          </a:prstGeom>
        </p:spPr>
      </p:pic>
      <p:grpSp>
        <p:nvGrpSpPr>
          <p:cNvPr id="10" name="Group 9">
            <a:extLst>
              <a:ext uri="{FF2B5EF4-FFF2-40B4-BE49-F238E27FC236}">
                <a16:creationId xmlns:a16="http://schemas.microsoft.com/office/drawing/2014/main" id="{DF78CE04-CEF4-443C-6FA8-D48B37A0B352}"/>
              </a:ext>
            </a:extLst>
          </p:cNvPr>
          <p:cNvGrpSpPr/>
          <p:nvPr/>
        </p:nvGrpSpPr>
        <p:grpSpPr>
          <a:xfrm>
            <a:off x="6900449" y="2724810"/>
            <a:ext cx="2998447" cy="2599145"/>
            <a:chOff x="6900449" y="2724810"/>
            <a:chExt cx="2998447" cy="2599145"/>
          </a:xfrm>
        </p:grpSpPr>
        <p:pic>
          <p:nvPicPr>
            <p:cNvPr id="7" name="Picture 6">
              <a:extLst>
                <a:ext uri="{FF2B5EF4-FFF2-40B4-BE49-F238E27FC236}">
                  <a16:creationId xmlns:a16="http://schemas.microsoft.com/office/drawing/2014/main" id="{3841C08F-A5F4-0AE6-C98C-2EAC57303311}"/>
                </a:ext>
              </a:extLst>
            </p:cNvPr>
            <p:cNvPicPr>
              <a:picLocks noChangeAspect="1"/>
            </p:cNvPicPr>
            <p:nvPr/>
          </p:nvPicPr>
          <p:blipFill>
            <a:blip r:embed="rId3"/>
            <a:stretch>
              <a:fillRect/>
            </a:stretch>
          </p:blipFill>
          <p:spPr>
            <a:xfrm>
              <a:off x="6900449" y="2724810"/>
              <a:ext cx="2998447" cy="2463010"/>
            </a:xfrm>
            <a:prstGeom prst="rect">
              <a:avLst/>
            </a:prstGeom>
          </p:spPr>
        </p:pic>
        <p:sp>
          <p:nvSpPr>
            <p:cNvPr id="9" name="TextBox 8">
              <a:extLst>
                <a:ext uri="{FF2B5EF4-FFF2-40B4-BE49-F238E27FC236}">
                  <a16:creationId xmlns:a16="http://schemas.microsoft.com/office/drawing/2014/main" id="{17A9F0CA-D386-A85A-19E0-E65C5B3EF99E}"/>
                </a:ext>
              </a:extLst>
            </p:cNvPr>
            <p:cNvSpPr txBox="1"/>
            <p:nvPr/>
          </p:nvSpPr>
          <p:spPr>
            <a:xfrm>
              <a:off x="6900449" y="4923845"/>
              <a:ext cx="1112675" cy="400110"/>
            </a:xfrm>
            <a:prstGeom prst="rect">
              <a:avLst/>
            </a:prstGeom>
            <a:noFill/>
          </p:spPr>
          <p:txBody>
            <a:bodyPr wrap="square">
              <a:spAutoFit/>
            </a:bodyPr>
            <a:lstStyle/>
            <a:p>
              <a:r>
                <a:rPr lang="en-US" sz="1000" dirty="0"/>
                <a:t>Dates back to 4</a:t>
              </a:r>
              <a:r>
                <a:rPr lang="en-US" sz="1000" baseline="30000" dirty="0"/>
                <a:t>th</a:t>
              </a:r>
              <a:r>
                <a:rPr lang="en-US" sz="1000" dirty="0"/>
                <a:t> century</a:t>
              </a:r>
            </a:p>
          </p:txBody>
        </p:sp>
      </p:grpSp>
      <p:sp>
        <p:nvSpPr>
          <p:cNvPr id="11" name="TextBox 10">
            <a:extLst>
              <a:ext uri="{FF2B5EF4-FFF2-40B4-BE49-F238E27FC236}">
                <a16:creationId xmlns:a16="http://schemas.microsoft.com/office/drawing/2014/main" id="{9E1938E1-B012-8C16-01A6-969590B9B174}"/>
              </a:ext>
            </a:extLst>
          </p:cNvPr>
          <p:cNvSpPr txBox="1"/>
          <p:nvPr/>
        </p:nvSpPr>
        <p:spPr>
          <a:xfrm>
            <a:off x="1971675" y="247650"/>
            <a:ext cx="2990850" cy="369332"/>
          </a:xfrm>
          <a:prstGeom prst="rect">
            <a:avLst/>
          </a:prstGeom>
          <a:noFill/>
        </p:spPr>
        <p:txBody>
          <a:bodyPr wrap="square" rtlCol="0">
            <a:spAutoFit/>
          </a:bodyPr>
          <a:lstStyle/>
          <a:p>
            <a:r>
              <a:rPr lang="en-US" dirty="0"/>
              <a:t>Something of Interest</a:t>
            </a:r>
          </a:p>
        </p:txBody>
      </p:sp>
      <p:sp>
        <p:nvSpPr>
          <p:cNvPr id="13" name="TextBox 12">
            <a:extLst>
              <a:ext uri="{FF2B5EF4-FFF2-40B4-BE49-F238E27FC236}">
                <a16:creationId xmlns:a16="http://schemas.microsoft.com/office/drawing/2014/main" id="{0EC652CF-7A0A-1F60-D35A-B1567306C278}"/>
              </a:ext>
            </a:extLst>
          </p:cNvPr>
          <p:cNvSpPr txBox="1"/>
          <p:nvPr/>
        </p:nvSpPr>
        <p:spPr>
          <a:xfrm>
            <a:off x="521736" y="5156414"/>
            <a:ext cx="6096000" cy="261610"/>
          </a:xfrm>
          <a:prstGeom prst="rect">
            <a:avLst/>
          </a:prstGeom>
          <a:noFill/>
        </p:spPr>
        <p:txBody>
          <a:bodyPr wrap="square">
            <a:spAutoFit/>
          </a:bodyPr>
          <a:lstStyle/>
          <a:p>
            <a:r>
              <a:rPr lang="en-US" sz="1100" dirty="0"/>
              <a:t>https://4cs.gia.edu/en-us/blog/origin-of-wedding-rings/</a:t>
            </a:r>
          </a:p>
        </p:txBody>
      </p:sp>
    </p:spTree>
    <p:extLst>
      <p:ext uri="{BB962C8B-B14F-4D97-AF65-F5344CB8AC3E}">
        <p14:creationId xmlns:p14="http://schemas.microsoft.com/office/powerpoint/2010/main" val="412502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EB6D7D8-627D-1EBB-ED93-C991CEAF33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18" name="Rectangle 17"/>
          <p:cNvSpPr/>
          <p:nvPr/>
        </p:nvSpPr>
        <p:spPr>
          <a:xfrm>
            <a:off x="0" y="6538744"/>
            <a:ext cx="5102177" cy="276999"/>
          </a:xfrm>
          <a:prstGeom prst="rect">
            <a:avLst/>
          </a:prstGeom>
        </p:spPr>
        <p:txBody>
          <a:bodyPr wrap="square">
            <a:spAutoFit/>
          </a:bodyPr>
          <a:lstStyle/>
          <a:p>
            <a:pPr fontAlgn="base"/>
            <a:r>
              <a:rPr lang="en-US" sz="1200" b="0" i="0" dirty="0">
                <a:solidFill>
                  <a:schemeClr val="bg1"/>
                </a:solidFill>
                <a:effectLst/>
              </a:rPr>
              <a:t>Genesis 37</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Previously…</a:t>
            </a:r>
          </a:p>
        </p:txBody>
      </p:sp>
      <p:sp>
        <p:nvSpPr>
          <p:cNvPr id="3" name="Rectangle 2"/>
          <p:cNvSpPr/>
          <p:nvPr/>
        </p:nvSpPr>
        <p:spPr>
          <a:xfrm>
            <a:off x="332614" y="369332"/>
            <a:ext cx="4014942" cy="1754326"/>
          </a:xfrm>
          <a:prstGeom prst="rect">
            <a:avLst/>
          </a:prstGeom>
        </p:spPr>
        <p:txBody>
          <a:bodyPr wrap="square">
            <a:spAutoFit/>
          </a:bodyPr>
          <a:lstStyle/>
          <a:p>
            <a:r>
              <a:rPr lang="en-US" dirty="0">
                <a:solidFill>
                  <a:schemeClr val="bg1"/>
                </a:solidFill>
              </a:rPr>
              <a:t>When Joseph was 17 years old, his older brothers envied his favored status with their father, Jacob. They hated Joseph for sharing dreams he had about them bowing before him in the future. In time, they sold Joseph as a slave.</a:t>
            </a:r>
          </a:p>
        </p:txBody>
      </p:sp>
      <p:sp>
        <p:nvSpPr>
          <p:cNvPr id="10" name="TextBox 9">
            <a:extLst>
              <a:ext uri="{FF2B5EF4-FFF2-40B4-BE49-F238E27FC236}">
                <a16:creationId xmlns:a16="http://schemas.microsoft.com/office/drawing/2014/main" id="{5BF948E4-77FA-B5D4-16D6-2BDC815B2342}"/>
              </a:ext>
            </a:extLst>
          </p:cNvPr>
          <p:cNvSpPr txBox="1"/>
          <p:nvPr/>
        </p:nvSpPr>
        <p:spPr>
          <a:xfrm>
            <a:off x="7664400" y="800596"/>
            <a:ext cx="3817143" cy="1477328"/>
          </a:xfrm>
          <a:prstGeom prst="rect">
            <a:avLst/>
          </a:prstGeom>
          <a:noFill/>
        </p:spPr>
        <p:txBody>
          <a:bodyPr wrap="square">
            <a:spAutoFit/>
          </a:bodyPr>
          <a:lstStyle/>
          <a:p>
            <a:r>
              <a:rPr lang="en-US" b="0" i="0" dirty="0">
                <a:solidFill>
                  <a:schemeClr val="bg1"/>
                </a:solidFill>
                <a:effectLst/>
                <a:latin typeface="Calibri" panose="020F0502020204030204" pitchFamily="34" charset="0"/>
              </a:rPr>
              <a:t>Joseph was lifted out of the pit by Midianites </a:t>
            </a:r>
            <a:r>
              <a:rPr lang="en-US" dirty="0">
                <a:solidFill>
                  <a:schemeClr val="bg1"/>
                </a:solidFill>
                <a:latin typeface="Calibri" panose="020F0502020204030204" pitchFamily="34" charset="0"/>
              </a:rPr>
              <a:t>merchantmen then was</a:t>
            </a:r>
            <a:r>
              <a:rPr lang="en-US" b="0" i="0" dirty="0">
                <a:solidFill>
                  <a:schemeClr val="bg1"/>
                </a:solidFill>
                <a:effectLst/>
                <a:latin typeface="Calibri" panose="020F0502020204030204" pitchFamily="34" charset="0"/>
              </a:rPr>
              <a:t> sold to the </a:t>
            </a:r>
            <a:r>
              <a:rPr lang="en-US" b="0" i="0" dirty="0" err="1">
                <a:solidFill>
                  <a:schemeClr val="bg1"/>
                </a:solidFill>
                <a:effectLst/>
                <a:latin typeface="Calibri" panose="020F0502020204030204" pitchFamily="34" charset="0"/>
              </a:rPr>
              <a:t>Ishmeelites</a:t>
            </a:r>
            <a:r>
              <a:rPr lang="en-US" b="0" i="0" dirty="0">
                <a:solidFill>
                  <a:schemeClr val="bg1"/>
                </a:solidFill>
                <a:effectLst/>
                <a:latin typeface="Calibri" panose="020F0502020204030204" pitchFamily="34" charset="0"/>
              </a:rPr>
              <a:t> who came from Gilead while traveling to Egypt. Joseph was sold for twenty pieces of silver.</a:t>
            </a:r>
            <a:endParaRPr lang="en-US" dirty="0">
              <a:solidFill>
                <a:schemeClr val="bg1"/>
              </a:solidFill>
            </a:endParaRPr>
          </a:p>
        </p:txBody>
      </p:sp>
      <p:sp>
        <p:nvSpPr>
          <p:cNvPr id="15" name="TextBox 14">
            <a:extLst>
              <a:ext uri="{FF2B5EF4-FFF2-40B4-BE49-F238E27FC236}">
                <a16:creationId xmlns:a16="http://schemas.microsoft.com/office/drawing/2014/main" id="{25BC2952-6E58-E11F-4B57-CFFED6AD4231}"/>
              </a:ext>
            </a:extLst>
          </p:cNvPr>
          <p:cNvSpPr txBox="1"/>
          <p:nvPr/>
        </p:nvSpPr>
        <p:spPr>
          <a:xfrm>
            <a:off x="7114852" y="2607290"/>
            <a:ext cx="4444735" cy="3693319"/>
          </a:xfrm>
          <a:prstGeom prst="rect">
            <a:avLst/>
          </a:prstGeom>
          <a:noFill/>
        </p:spPr>
        <p:txBody>
          <a:bodyPr wrap="square">
            <a:spAutoFit/>
          </a:bodyPr>
          <a:lstStyle/>
          <a:p>
            <a:r>
              <a:rPr lang="en-US" b="0" i="0" dirty="0">
                <a:solidFill>
                  <a:schemeClr val="bg1"/>
                </a:solidFill>
                <a:effectLst/>
              </a:rPr>
              <a:t>Ishmaelites and Midianites, while distinct groups, were closely related and sometimes even used interchangeably in the Bible, particularly in narratives like the story of Joseph. Both were descendants of Abraham, with Ishmaelites tracing back to Abraham's son Ishmael and Midianites tracing back to Abraham's son Midian. They were often nomadic traders and pastoralists, leading to their paths crossing and sometimes being conflated, especially when they were traveling together or when describing general groups of desert traders,</a:t>
            </a:r>
            <a:endParaRPr lang="en-US" dirty="0">
              <a:solidFill>
                <a:schemeClr val="bg1"/>
              </a:solidFill>
            </a:endParaRPr>
          </a:p>
        </p:txBody>
      </p:sp>
      <p:pic>
        <p:nvPicPr>
          <p:cNvPr id="17" name="Picture 16">
            <a:extLst>
              <a:ext uri="{FF2B5EF4-FFF2-40B4-BE49-F238E27FC236}">
                <a16:creationId xmlns:a16="http://schemas.microsoft.com/office/drawing/2014/main" id="{7200AE74-D9A2-7747-7751-5AAC315C5DE7}"/>
              </a:ext>
            </a:extLst>
          </p:cNvPr>
          <p:cNvPicPr>
            <a:picLocks noChangeAspect="1"/>
          </p:cNvPicPr>
          <p:nvPr/>
        </p:nvPicPr>
        <p:blipFill>
          <a:blip r:embed="rId3"/>
          <a:stretch>
            <a:fillRect/>
          </a:stretch>
        </p:blipFill>
        <p:spPr>
          <a:xfrm>
            <a:off x="3319541" y="2054409"/>
            <a:ext cx="3515216" cy="4553585"/>
          </a:xfrm>
          <a:prstGeom prst="rect">
            <a:avLst/>
          </a:prstGeom>
        </p:spPr>
      </p:pic>
    </p:spTree>
    <p:extLst>
      <p:ext uri="{BB962C8B-B14F-4D97-AF65-F5344CB8AC3E}">
        <p14:creationId xmlns:p14="http://schemas.microsoft.com/office/powerpoint/2010/main" val="4718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8C6219-F611-D886-1003-51DF81EB8290}"/>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41EA352C-08C6-D468-6F7C-CDA5EBB764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18" name="Rectangle 17">
            <a:extLst>
              <a:ext uri="{FF2B5EF4-FFF2-40B4-BE49-F238E27FC236}">
                <a16:creationId xmlns:a16="http://schemas.microsoft.com/office/drawing/2014/main" id="{6047B83B-32DD-B812-9390-3F36DCB28B20}"/>
              </a:ext>
            </a:extLst>
          </p:cNvPr>
          <p:cNvSpPr/>
          <p:nvPr/>
        </p:nvSpPr>
        <p:spPr>
          <a:xfrm>
            <a:off x="0" y="6538744"/>
            <a:ext cx="5102177" cy="369332"/>
          </a:xfrm>
          <a:prstGeom prst="rect">
            <a:avLst/>
          </a:prstGeom>
        </p:spPr>
        <p:txBody>
          <a:bodyPr wrap="square">
            <a:spAutoFit/>
          </a:bodyPr>
          <a:lstStyle/>
          <a:p>
            <a:pPr fontAlgn="base"/>
            <a:r>
              <a:rPr lang="en-US" b="0" i="0" dirty="0">
                <a:solidFill>
                  <a:schemeClr val="bg1"/>
                </a:solidFill>
                <a:effectLst/>
              </a:rPr>
              <a:t>Genesis 38</a:t>
            </a:r>
          </a:p>
        </p:txBody>
      </p:sp>
      <p:sp>
        <p:nvSpPr>
          <p:cNvPr id="8" name="TextBox 7">
            <a:extLst>
              <a:ext uri="{FF2B5EF4-FFF2-40B4-BE49-F238E27FC236}">
                <a16:creationId xmlns:a16="http://schemas.microsoft.com/office/drawing/2014/main" id="{67B8AE39-0C42-3074-FBAF-3362574F20E2}"/>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Taking a Detour</a:t>
            </a:r>
          </a:p>
        </p:txBody>
      </p:sp>
      <p:sp>
        <p:nvSpPr>
          <p:cNvPr id="4" name="TextBox 3">
            <a:extLst>
              <a:ext uri="{FF2B5EF4-FFF2-40B4-BE49-F238E27FC236}">
                <a16:creationId xmlns:a16="http://schemas.microsoft.com/office/drawing/2014/main" id="{BE37FD82-8042-5C68-7EB7-33BB6AF210EA}"/>
              </a:ext>
            </a:extLst>
          </p:cNvPr>
          <p:cNvSpPr txBox="1"/>
          <p:nvPr/>
        </p:nvSpPr>
        <p:spPr>
          <a:xfrm>
            <a:off x="6667499" y="1699711"/>
            <a:ext cx="3590926" cy="4154984"/>
          </a:xfrm>
          <a:prstGeom prst="rect">
            <a:avLst/>
          </a:prstGeom>
          <a:noFill/>
        </p:spPr>
        <p:txBody>
          <a:bodyPr wrap="square">
            <a:spAutoFit/>
          </a:bodyPr>
          <a:lstStyle/>
          <a:p>
            <a:r>
              <a:rPr lang="en-US" sz="2400" b="0" i="1" dirty="0">
                <a:solidFill>
                  <a:schemeClr val="bg1"/>
                </a:solidFill>
                <a:effectLst/>
              </a:rPr>
              <a:t>Genesis 38 takes a historical detour from the story of Joseph sold into Egypt. </a:t>
            </a:r>
          </a:p>
          <a:p>
            <a:endParaRPr lang="en-US" sz="2400" b="0" i="1" dirty="0">
              <a:solidFill>
                <a:schemeClr val="bg1"/>
              </a:solidFill>
              <a:effectLst/>
            </a:endParaRPr>
          </a:p>
          <a:p>
            <a:r>
              <a:rPr lang="en-US" sz="2400" b="0" i="1" dirty="0">
                <a:solidFill>
                  <a:schemeClr val="bg1"/>
                </a:solidFill>
                <a:effectLst/>
              </a:rPr>
              <a:t>Judah has three sons by a Canaanite woman—Er and Onan are slain by the Lord—Tamar, disguised as a harlot, bears twins by Judah.</a:t>
            </a:r>
            <a:endParaRPr lang="en-US" sz="2400" dirty="0">
              <a:solidFill>
                <a:schemeClr val="bg1"/>
              </a:solidFill>
            </a:endParaRPr>
          </a:p>
        </p:txBody>
      </p:sp>
      <p:pic>
        <p:nvPicPr>
          <p:cNvPr id="6" name="Picture 5">
            <a:extLst>
              <a:ext uri="{FF2B5EF4-FFF2-40B4-BE49-F238E27FC236}">
                <a16:creationId xmlns:a16="http://schemas.microsoft.com/office/drawing/2014/main" id="{8E4B0AFA-F421-78F9-0444-34D0428BA68D}"/>
              </a:ext>
            </a:extLst>
          </p:cNvPr>
          <p:cNvPicPr>
            <a:picLocks noChangeAspect="1"/>
          </p:cNvPicPr>
          <p:nvPr/>
        </p:nvPicPr>
        <p:blipFill>
          <a:blip r:embed="rId3"/>
          <a:stretch>
            <a:fillRect/>
          </a:stretch>
        </p:blipFill>
        <p:spPr>
          <a:xfrm>
            <a:off x="866045" y="1636972"/>
            <a:ext cx="5229955" cy="4067743"/>
          </a:xfrm>
          <a:prstGeom prst="rect">
            <a:avLst/>
          </a:prstGeom>
        </p:spPr>
      </p:pic>
    </p:spTree>
    <p:extLst>
      <p:ext uri="{BB962C8B-B14F-4D97-AF65-F5344CB8AC3E}">
        <p14:creationId xmlns:p14="http://schemas.microsoft.com/office/powerpoint/2010/main" val="250934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385091" cy="369332"/>
          </a:xfrm>
          <a:prstGeom prst="rect">
            <a:avLst/>
          </a:prstGeom>
          <a:noFill/>
        </p:spPr>
        <p:txBody>
          <a:bodyPr wrap="square" rtlCol="0">
            <a:spAutoFit/>
          </a:bodyPr>
          <a:lstStyle/>
          <a:p>
            <a:r>
              <a:rPr lang="en-US" dirty="0">
                <a:solidFill>
                  <a:schemeClr val="bg1"/>
                </a:solidFill>
              </a:rPr>
              <a:t>Genesis 38:1-11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Judah</a:t>
            </a:r>
          </a:p>
        </p:txBody>
      </p:sp>
      <p:sp>
        <p:nvSpPr>
          <p:cNvPr id="2" name="Rectangle 1"/>
          <p:cNvSpPr/>
          <p:nvPr/>
        </p:nvSpPr>
        <p:spPr>
          <a:xfrm>
            <a:off x="3747941" y="1320050"/>
            <a:ext cx="5141446" cy="2308324"/>
          </a:xfrm>
          <a:prstGeom prst="rect">
            <a:avLst/>
          </a:prstGeom>
        </p:spPr>
        <p:txBody>
          <a:bodyPr wrap="square">
            <a:spAutoFit/>
          </a:bodyPr>
          <a:lstStyle/>
          <a:p>
            <a:r>
              <a:rPr lang="en-US" b="0" i="0" dirty="0">
                <a:solidFill>
                  <a:schemeClr val="bg1"/>
                </a:solidFill>
                <a:effectLst/>
                <a:latin typeface="Calibri" panose="020F0502020204030204" pitchFamily="34" charset="0"/>
              </a:rPr>
              <a:t>Judah, married a Canaanite woman (a daughter of </a:t>
            </a:r>
            <a:r>
              <a:rPr lang="en-US" b="0" i="0" dirty="0" err="1">
                <a:solidFill>
                  <a:schemeClr val="bg1"/>
                </a:solidFill>
                <a:effectLst/>
                <a:latin typeface="Calibri" panose="020F0502020204030204" pitchFamily="34" charset="0"/>
              </a:rPr>
              <a:t>Shuah</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Judah and his wife had three sons together: </a:t>
            </a:r>
            <a:r>
              <a:rPr lang="en-US" b="0" i="0" dirty="0" err="1">
                <a:solidFill>
                  <a:schemeClr val="bg1"/>
                </a:solidFill>
                <a:effectLst/>
                <a:latin typeface="Calibri" panose="020F0502020204030204" pitchFamily="34" charset="0"/>
              </a:rPr>
              <a:t>Er</a:t>
            </a:r>
            <a:r>
              <a:rPr lang="en-US" b="0" i="0" dirty="0">
                <a:solidFill>
                  <a:schemeClr val="bg1"/>
                </a:solidFill>
                <a:effectLst/>
                <a:latin typeface="Calibri" panose="020F0502020204030204" pitchFamily="34" charset="0"/>
              </a:rPr>
              <a:t>, Onan, and </a:t>
            </a:r>
            <a:r>
              <a:rPr lang="en-US" b="0" i="0" dirty="0" err="1">
                <a:solidFill>
                  <a:schemeClr val="bg1"/>
                </a:solidFill>
                <a:effectLst/>
                <a:latin typeface="Calibri" panose="020F0502020204030204" pitchFamily="34" charset="0"/>
              </a:rPr>
              <a:t>Shelah</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oldest son, </a:t>
            </a:r>
            <a:r>
              <a:rPr lang="en-US" b="0" i="0" dirty="0" err="1">
                <a:solidFill>
                  <a:schemeClr val="bg1"/>
                </a:solidFill>
                <a:effectLst/>
                <a:latin typeface="Calibri" panose="020F0502020204030204" pitchFamily="34" charset="0"/>
              </a:rPr>
              <a:t>Er</a:t>
            </a:r>
            <a:r>
              <a:rPr lang="en-US" b="0" i="0" dirty="0">
                <a:solidFill>
                  <a:schemeClr val="bg1"/>
                </a:solidFill>
                <a:effectLst/>
                <a:latin typeface="Calibri" panose="020F0502020204030204" pitchFamily="34" charset="0"/>
              </a:rPr>
              <a:t>, married a woman named Tamar, but he died before they had children.</a:t>
            </a:r>
          </a:p>
        </p:txBody>
      </p:sp>
      <p:grpSp>
        <p:nvGrpSpPr>
          <p:cNvPr id="44" name="Group 43"/>
          <p:cNvGrpSpPr/>
          <p:nvPr/>
        </p:nvGrpSpPr>
        <p:grpSpPr>
          <a:xfrm>
            <a:off x="337228" y="720478"/>
            <a:ext cx="3680948" cy="3416288"/>
            <a:chOff x="549510" y="699054"/>
            <a:chExt cx="3680948" cy="3416288"/>
          </a:xfrm>
        </p:grpSpPr>
        <p:grpSp>
          <p:nvGrpSpPr>
            <p:cNvPr id="29" name="Group 28"/>
            <p:cNvGrpSpPr/>
            <p:nvPr/>
          </p:nvGrpSpPr>
          <p:grpSpPr>
            <a:xfrm>
              <a:off x="549510" y="1298626"/>
              <a:ext cx="2905340" cy="2816716"/>
              <a:chOff x="1826605" y="1130941"/>
              <a:chExt cx="2905340"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20" name="Straight Arrow Connector 19"/>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127309" y="31148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cxnSp>
            <p:nvCxnSpPr>
              <p:cNvPr id="25" name="Straight Arrow Connector 24"/>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5" name="Rectangle 14"/>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cxnSp>
            <p:nvCxnSpPr>
              <p:cNvPr id="27" name="Straight Arrow Connector 26"/>
              <p:cNvCxnSpPr/>
              <p:nvPr/>
            </p:nvCxnSpPr>
            <p:spPr>
              <a:xfrm>
                <a:off x="2587612" y="2818972"/>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127309" y="2651750"/>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1" name="Rectangle 10"/>
              <p:cNvSpPr/>
              <p:nvPr/>
            </p:nvSpPr>
            <p:spPr>
              <a:xfrm>
                <a:off x="1826605" y="265175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28" name="Straight Arrow Connector 27"/>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1609480" y="699054"/>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45" name="Group 44"/>
          <p:cNvGrpSpPr/>
          <p:nvPr/>
        </p:nvGrpSpPr>
        <p:grpSpPr>
          <a:xfrm>
            <a:off x="8771672" y="692791"/>
            <a:ext cx="3530469" cy="3407955"/>
            <a:chOff x="8924246" y="896033"/>
            <a:chExt cx="3530469" cy="3407955"/>
          </a:xfrm>
        </p:grpSpPr>
        <p:grpSp>
          <p:nvGrpSpPr>
            <p:cNvPr id="31" name="Group 30"/>
            <p:cNvGrpSpPr/>
            <p:nvPr/>
          </p:nvGrpSpPr>
          <p:grpSpPr>
            <a:xfrm>
              <a:off x="8924246" y="1487272"/>
              <a:ext cx="2858284" cy="2816716"/>
              <a:chOff x="1873661" y="1130941"/>
              <a:chExt cx="2858284" cy="2816716"/>
            </a:xfrm>
          </p:grpSpPr>
          <p:sp>
            <p:nvSpPr>
              <p:cNvPr id="32" name="Rectangle 31"/>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33" name="Straight Arrow Connector 32"/>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37" name="Rectangle 36"/>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cxnSp>
            <p:nvCxnSpPr>
              <p:cNvPr id="39" name="Straight Arrow Connector 38"/>
              <p:cNvCxnSpPr/>
              <p:nvPr/>
            </p:nvCxnSpPr>
            <p:spPr>
              <a:xfrm>
                <a:off x="2587612" y="3291752"/>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41" name="Rectangle 40"/>
              <p:cNvSpPr/>
              <p:nvPr/>
            </p:nvSpPr>
            <p:spPr>
              <a:xfrm>
                <a:off x="1873661" y="3145100"/>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42" name="Straight Arrow Connector 41"/>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27309" y="31148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grpSp>
        <p:sp>
          <p:nvSpPr>
            <p:cNvPr id="43" name="TextBox 42"/>
            <p:cNvSpPr txBox="1"/>
            <p:nvPr/>
          </p:nvSpPr>
          <p:spPr>
            <a:xfrm>
              <a:off x="9833737" y="896033"/>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46" name="Group 199"/>
          <p:cNvGrpSpPr/>
          <p:nvPr/>
        </p:nvGrpSpPr>
        <p:grpSpPr>
          <a:xfrm>
            <a:off x="10675016" y="4182475"/>
            <a:ext cx="1229634" cy="2402442"/>
            <a:chOff x="4266247" y="609601"/>
            <a:chExt cx="3035448" cy="5509156"/>
          </a:xfrm>
        </p:grpSpPr>
        <p:grpSp>
          <p:nvGrpSpPr>
            <p:cNvPr id="47" name="Group 187"/>
            <p:cNvGrpSpPr/>
            <p:nvPr/>
          </p:nvGrpSpPr>
          <p:grpSpPr>
            <a:xfrm>
              <a:off x="5105400" y="5334000"/>
              <a:ext cx="584021" cy="762000"/>
              <a:chOff x="7531306" y="801594"/>
              <a:chExt cx="2573630" cy="2895600"/>
            </a:xfrm>
          </p:grpSpPr>
          <p:grpSp>
            <p:nvGrpSpPr>
              <p:cNvPr id="129" name="Group 162"/>
              <p:cNvGrpSpPr/>
              <p:nvPr/>
            </p:nvGrpSpPr>
            <p:grpSpPr>
              <a:xfrm>
                <a:off x="7531306" y="801594"/>
                <a:ext cx="2573630" cy="2895600"/>
                <a:chOff x="3859245" y="5528567"/>
                <a:chExt cx="1088566" cy="874149"/>
              </a:xfrm>
            </p:grpSpPr>
            <p:sp>
              <p:nvSpPr>
                <p:cNvPr id="131" name="Oval 13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 name="Regular Pentagon 12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93"/>
            <p:cNvGrpSpPr/>
            <p:nvPr/>
          </p:nvGrpSpPr>
          <p:grpSpPr>
            <a:xfrm rot="19673203" flipH="1">
              <a:off x="5731843" y="5356757"/>
              <a:ext cx="584021" cy="762000"/>
              <a:chOff x="7531306" y="801594"/>
              <a:chExt cx="2573630" cy="2895600"/>
            </a:xfrm>
          </p:grpSpPr>
          <p:grpSp>
            <p:nvGrpSpPr>
              <p:cNvPr id="124" name="Group 162"/>
              <p:cNvGrpSpPr/>
              <p:nvPr/>
            </p:nvGrpSpPr>
            <p:grpSpPr>
              <a:xfrm>
                <a:off x="7531306" y="801594"/>
                <a:ext cx="2573630" cy="2895600"/>
                <a:chOff x="3859245" y="5528567"/>
                <a:chExt cx="1088566" cy="874149"/>
              </a:xfrm>
            </p:grpSpPr>
            <p:sp>
              <p:nvSpPr>
                <p:cNvPr id="126" name="Oval 12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egular Pentagon 12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186"/>
            <p:cNvGrpSpPr/>
            <p:nvPr/>
          </p:nvGrpSpPr>
          <p:grpSpPr>
            <a:xfrm>
              <a:off x="4266247" y="609601"/>
              <a:ext cx="3035448" cy="5092316"/>
              <a:chOff x="4266247" y="609601"/>
              <a:chExt cx="3035448" cy="5092316"/>
            </a:xfrm>
          </p:grpSpPr>
          <p:sp>
            <p:nvSpPr>
              <p:cNvPr id="50" name="Oval 49"/>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lowchart: Delay 52"/>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apezoid 54"/>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loud 55"/>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loud 56"/>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Delay 60"/>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154"/>
              <p:cNvGrpSpPr/>
              <p:nvPr/>
            </p:nvGrpSpPr>
            <p:grpSpPr>
              <a:xfrm>
                <a:off x="4953000" y="914399"/>
                <a:ext cx="1524000" cy="228601"/>
                <a:chOff x="7162800" y="1981200"/>
                <a:chExt cx="4847444" cy="1060563"/>
              </a:xfrm>
            </p:grpSpPr>
            <p:grpSp>
              <p:nvGrpSpPr>
                <p:cNvPr id="100" name="Group 130"/>
                <p:cNvGrpSpPr/>
                <p:nvPr/>
              </p:nvGrpSpPr>
              <p:grpSpPr>
                <a:xfrm rot="5400000">
                  <a:off x="7321133" y="1822867"/>
                  <a:ext cx="1038069" cy="1354736"/>
                  <a:chOff x="7162800" y="381000"/>
                  <a:chExt cx="1371600" cy="1295400"/>
                </a:xfrm>
              </p:grpSpPr>
              <p:sp>
                <p:nvSpPr>
                  <p:cNvPr id="119" name="Diamond 11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12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Hexagon 12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36"/>
                <p:cNvGrpSpPr/>
                <p:nvPr/>
              </p:nvGrpSpPr>
              <p:grpSpPr>
                <a:xfrm rot="5400000">
                  <a:off x="8485369" y="1830365"/>
                  <a:ext cx="1038069" cy="1354736"/>
                  <a:chOff x="7162800" y="381000"/>
                  <a:chExt cx="1371600" cy="1295400"/>
                </a:xfrm>
              </p:grpSpPr>
              <p:sp>
                <p:nvSpPr>
                  <p:cNvPr id="114" name="Diamond 11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Isosceles Triangle 11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Hexagon 11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42"/>
                <p:cNvGrpSpPr/>
                <p:nvPr/>
              </p:nvGrpSpPr>
              <p:grpSpPr>
                <a:xfrm rot="5400000">
                  <a:off x="9649605" y="1837863"/>
                  <a:ext cx="1038069" cy="1354736"/>
                  <a:chOff x="7162800" y="381000"/>
                  <a:chExt cx="1371600" cy="1295400"/>
                </a:xfrm>
              </p:grpSpPr>
              <p:sp>
                <p:nvSpPr>
                  <p:cNvPr id="109" name="Diamond 10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Isosceles Triangle 11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Isosceles Triangle 11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xagon 11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48"/>
                <p:cNvGrpSpPr/>
                <p:nvPr/>
              </p:nvGrpSpPr>
              <p:grpSpPr>
                <a:xfrm rot="5400000">
                  <a:off x="10813841" y="1845361"/>
                  <a:ext cx="1038069" cy="1354736"/>
                  <a:chOff x="7162800" y="381000"/>
                  <a:chExt cx="1371600" cy="1295400"/>
                </a:xfrm>
              </p:grpSpPr>
              <p:sp>
                <p:nvSpPr>
                  <p:cNvPr id="104" name="Diamond 10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3" name="Rectangle 62"/>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155"/>
              <p:cNvGrpSpPr/>
              <p:nvPr/>
            </p:nvGrpSpPr>
            <p:grpSpPr>
              <a:xfrm>
                <a:off x="5029200" y="3962400"/>
                <a:ext cx="1447800" cy="381000"/>
                <a:chOff x="7162800" y="1981200"/>
                <a:chExt cx="4847444" cy="1060563"/>
              </a:xfrm>
            </p:grpSpPr>
            <p:grpSp>
              <p:nvGrpSpPr>
                <p:cNvPr id="76" name="Group 130"/>
                <p:cNvGrpSpPr/>
                <p:nvPr/>
              </p:nvGrpSpPr>
              <p:grpSpPr>
                <a:xfrm rot="5400000">
                  <a:off x="7321133" y="1822867"/>
                  <a:ext cx="1038069" cy="1354736"/>
                  <a:chOff x="7162800" y="381000"/>
                  <a:chExt cx="1371600" cy="1295400"/>
                </a:xfrm>
              </p:grpSpPr>
              <p:sp>
                <p:nvSpPr>
                  <p:cNvPr id="95" name="Diamond 9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Hexagon 9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36"/>
                <p:cNvGrpSpPr/>
                <p:nvPr/>
              </p:nvGrpSpPr>
              <p:grpSpPr>
                <a:xfrm rot="5400000">
                  <a:off x="8485369" y="1830365"/>
                  <a:ext cx="1038069" cy="1354736"/>
                  <a:chOff x="7162800" y="381000"/>
                  <a:chExt cx="1371600" cy="1295400"/>
                </a:xfrm>
              </p:grpSpPr>
              <p:sp>
                <p:nvSpPr>
                  <p:cNvPr id="90" name="Diamond 8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Hexagon 9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2"/>
                <p:cNvGrpSpPr/>
                <p:nvPr/>
              </p:nvGrpSpPr>
              <p:grpSpPr>
                <a:xfrm rot="5400000">
                  <a:off x="9649605" y="1837863"/>
                  <a:ext cx="1038069" cy="1354736"/>
                  <a:chOff x="7162800" y="381000"/>
                  <a:chExt cx="1371600" cy="1295400"/>
                </a:xfrm>
              </p:grpSpPr>
              <p:sp>
                <p:nvSpPr>
                  <p:cNvPr id="85" name="Diamond 8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Hexagon 8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48"/>
                <p:cNvGrpSpPr/>
                <p:nvPr/>
              </p:nvGrpSpPr>
              <p:grpSpPr>
                <a:xfrm rot="5400000">
                  <a:off x="10813841" y="1845361"/>
                  <a:ext cx="1038069" cy="1354736"/>
                  <a:chOff x="7162800" y="381000"/>
                  <a:chExt cx="1371600" cy="1295400"/>
                </a:xfrm>
              </p:grpSpPr>
              <p:sp>
                <p:nvSpPr>
                  <p:cNvPr id="80" name="Diamond 7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xagon 8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185"/>
              <p:cNvGrpSpPr/>
              <p:nvPr/>
            </p:nvGrpSpPr>
            <p:grpSpPr>
              <a:xfrm>
                <a:off x="5410200" y="2819400"/>
                <a:ext cx="685800" cy="914400"/>
                <a:chOff x="7641583" y="1524000"/>
                <a:chExt cx="1091090" cy="1752600"/>
              </a:xfrm>
            </p:grpSpPr>
            <p:grpSp>
              <p:nvGrpSpPr>
                <p:cNvPr id="66" name="Group 129"/>
                <p:cNvGrpSpPr/>
                <p:nvPr/>
              </p:nvGrpSpPr>
              <p:grpSpPr>
                <a:xfrm>
                  <a:off x="7696200" y="2057400"/>
                  <a:ext cx="990600" cy="1219200"/>
                  <a:chOff x="7162800" y="381000"/>
                  <a:chExt cx="1371600" cy="1295400"/>
                </a:xfrm>
              </p:grpSpPr>
              <p:sp>
                <p:nvSpPr>
                  <p:cNvPr id="71" name="Diamond 70"/>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Hexagon 74"/>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Diamond 66"/>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4" name="Rectangle 133"/>
          <p:cNvSpPr/>
          <p:nvPr/>
        </p:nvSpPr>
        <p:spPr>
          <a:xfrm>
            <a:off x="4600697" y="4238781"/>
            <a:ext cx="6096000" cy="2308324"/>
          </a:xfrm>
          <a:prstGeom prst="rect">
            <a:avLst/>
          </a:prstGeom>
        </p:spPr>
        <p:txBody>
          <a:bodyPr>
            <a:spAutoFit/>
          </a:bodyPr>
          <a:lstStyle/>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According to the customary law at that time, a widow who had no children had claim on her husband’s next oldest brother or his closest living male relative.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This man, if asked by the widow, was obligated to marry her and raise up seed, or produce children, on behalf of his deceased brother.</a:t>
            </a:r>
            <a:endParaRPr lang="en-US" dirty="0"/>
          </a:p>
        </p:txBody>
      </p:sp>
      <p:grpSp>
        <p:nvGrpSpPr>
          <p:cNvPr id="135" name="Group 134"/>
          <p:cNvGrpSpPr/>
          <p:nvPr/>
        </p:nvGrpSpPr>
        <p:grpSpPr>
          <a:xfrm>
            <a:off x="2913642" y="3721456"/>
            <a:ext cx="1333575" cy="2794876"/>
            <a:chOff x="536022" y="3314942"/>
            <a:chExt cx="1296534" cy="3203103"/>
          </a:xfrm>
        </p:grpSpPr>
        <p:sp>
          <p:nvSpPr>
            <p:cNvPr id="136" name="Oval 135"/>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gular Pentagon 140"/>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3" name="Group 101"/>
            <p:cNvGrpSpPr/>
            <p:nvPr/>
          </p:nvGrpSpPr>
          <p:grpSpPr>
            <a:xfrm rot="7128265">
              <a:off x="1266712" y="6168842"/>
              <a:ext cx="230789" cy="449153"/>
              <a:chOff x="4267200" y="5105400"/>
              <a:chExt cx="685800" cy="609600"/>
            </a:xfrm>
          </p:grpSpPr>
          <p:sp>
            <p:nvSpPr>
              <p:cNvPr id="368"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02"/>
            <p:cNvGrpSpPr/>
            <p:nvPr/>
          </p:nvGrpSpPr>
          <p:grpSpPr>
            <a:xfrm rot="14157531">
              <a:off x="1014825" y="6178074"/>
              <a:ext cx="230789" cy="449153"/>
              <a:chOff x="4267200" y="5105400"/>
              <a:chExt cx="685800" cy="609600"/>
            </a:xfrm>
          </p:grpSpPr>
          <p:sp>
            <p:nvSpPr>
              <p:cNvPr id="366" name="Oval 365"/>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0"/>
            <p:cNvGrpSpPr/>
            <p:nvPr/>
          </p:nvGrpSpPr>
          <p:grpSpPr>
            <a:xfrm>
              <a:off x="615449" y="3393845"/>
              <a:ext cx="1196458" cy="1028329"/>
              <a:chOff x="2731569" y="4101704"/>
              <a:chExt cx="2435810" cy="2042401"/>
            </a:xfrm>
          </p:grpSpPr>
          <p:sp>
            <p:nvSpPr>
              <p:cNvPr id="357"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6" name="Trapezoid 145"/>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97"/>
            <p:cNvGrpSpPr/>
            <p:nvPr/>
          </p:nvGrpSpPr>
          <p:grpSpPr>
            <a:xfrm>
              <a:off x="962691" y="5459694"/>
              <a:ext cx="469239" cy="635646"/>
              <a:chOff x="4648200" y="4038600"/>
              <a:chExt cx="838200" cy="1349829"/>
            </a:xfrm>
          </p:grpSpPr>
          <p:sp>
            <p:nvSpPr>
              <p:cNvPr id="336" name="Trapezoid 335"/>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p:cNvGrpSpPr/>
              <p:nvPr/>
            </p:nvGrpSpPr>
            <p:grpSpPr>
              <a:xfrm rot="5595418">
                <a:off x="4297276" y="4567385"/>
                <a:ext cx="1211525" cy="322729"/>
                <a:chOff x="6019800" y="5334000"/>
                <a:chExt cx="2590800" cy="914400"/>
              </a:xfrm>
            </p:grpSpPr>
            <p:grpSp>
              <p:nvGrpSpPr>
                <p:cNvPr id="348" name="Group 79"/>
                <p:cNvGrpSpPr/>
                <p:nvPr/>
              </p:nvGrpSpPr>
              <p:grpSpPr>
                <a:xfrm>
                  <a:off x="6019800" y="5334000"/>
                  <a:ext cx="914400" cy="914400"/>
                  <a:chOff x="6019800" y="5334000"/>
                  <a:chExt cx="914400" cy="914400"/>
                </a:xfrm>
              </p:grpSpPr>
              <p:sp>
                <p:nvSpPr>
                  <p:cNvPr id="355" name="Quad Arrow 35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iamond 35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9" name="Group 80"/>
                <p:cNvGrpSpPr/>
                <p:nvPr/>
              </p:nvGrpSpPr>
              <p:grpSpPr>
                <a:xfrm>
                  <a:off x="6858000" y="5334000"/>
                  <a:ext cx="914400" cy="914400"/>
                  <a:chOff x="6019800" y="5334000"/>
                  <a:chExt cx="914400" cy="914400"/>
                </a:xfrm>
              </p:grpSpPr>
              <p:sp>
                <p:nvSpPr>
                  <p:cNvPr id="353" name="Quad Arrow 3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83"/>
                <p:cNvGrpSpPr/>
                <p:nvPr/>
              </p:nvGrpSpPr>
              <p:grpSpPr>
                <a:xfrm>
                  <a:off x="7696200" y="5334000"/>
                  <a:ext cx="914400" cy="914400"/>
                  <a:chOff x="6019800" y="5334000"/>
                  <a:chExt cx="914400" cy="914400"/>
                </a:xfrm>
              </p:grpSpPr>
              <p:sp>
                <p:nvSpPr>
                  <p:cNvPr id="351" name="Quad Arrow 3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8" name="Group 337"/>
              <p:cNvGrpSpPr/>
              <p:nvPr/>
            </p:nvGrpSpPr>
            <p:grpSpPr>
              <a:xfrm rot="5160593">
                <a:off x="4618957" y="4567387"/>
                <a:ext cx="1211525" cy="322729"/>
                <a:chOff x="6019800" y="5334000"/>
                <a:chExt cx="2590800" cy="914400"/>
              </a:xfrm>
            </p:grpSpPr>
            <p:grpSp>
              <p:nvGrpSpPr>
                <p:cNvPr id="339" name="Group 79"/>
                <p:cNvGrpSpPr/>
                <p:nvPr/>
              </p:nvGrpSpPr>
              <p:grpSpPr>
                <a:xfrm>
                  <a:off x="6019800" y="5334000"/>
                  <a:ext cx="914400" cy="914400"/>
                  <a:chOff x="6019800" y="5334000"/>
                  <a:chExt cx="914400" cy="914400"/>
                </a:xfrm>
              </p:grpSpPr>
              <p:sp>
                <p:nvSpPr>
                  <p:cNvPr id="346" name="Quad Arrow 34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80"/>
                <p:cNvGrpSpPr/>
                <p:nvPr/>
              </p:nvGrpSpPr>
              <p:grpSpPr>
                <a:xfrm>
                  <a:off x="6858000" y="5334000"/>
                  <a:ext cx="914400" cy="914400"/>
                  <a:chOff x="6019800" y="5334000"/>
                  <a:chExt cx="914400" cy="914400"/>
                </a:xfrm>
              </p:grpSpPr>
              <p:sp>
                <p:nvSpPr>
                  <p:cNvPr id="344" name="Quad Arrow 3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Diamond 3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83"/>
                <p:cNvGrpSpPr/>
                <p:nvPr/>
              </p:nvGrpSpPr>
              <p:grpSpPr>
                <a:xfrm>
                  <a:off x="7696200" y="5334000"/>
                  <a:ext cx="914400" cy="914400"/>
                  <a:chOff x="6019800" y="5334000"/>
                  <a:chExt cx="914400" cy="914400"/>
                </a:xfrm>
              </p:grpSpPr>
              <p:sp>
                <p:nvSpPr>
                  <p:cNvPr id="342" name="Quad Arrow 3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iamond 3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8" name="Rounded Rectangle 147"/>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25"/>
            <p:cNvGrpSpPr/>
            <p:nvPr/>
          </p:nvGrpSpPr>
          <p:grpSpPr>
            <a:xfrm flipV="1">
              <a:off x="615448" y="3764639"/>
              <a:ext cx="1133486" cy="180100"/>
              <a:chOff x="5029200" y="838200"/>
              <a:chExt cx="1905000" cy="457200"/>
            </a:xfrm>
          </p:grpSpPr>
          <p:sp>
            <p:nvSpPr>
              <p:cNvPr id="325" name="Rounded Rectangle 324"/>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114"/>
              <p:cNvGrpSpPr/>
              <p:nvPr/>
            </p:nvGrpSpPr>
            <p:grpSpPr>
              <a:xfrm rot="10800000">
                <a:off x="5334000" y="914400"/>
                <a:ext cx="1211525" cy="322729"/>
                <a:chOff x="6019800" y="5334000"/>
                <a:chExt cx="2590800" cy="914400"/>
              </a:xfrm>
            </p:grpSpPr>
            <p:grpSp>
              <p:nvGrpSpPr>
                <p:cNvPr id="327" name="Group 79"/>
                <p:cNvGrpSpPr/>
                <p:nvPr/>
              </p:nvGrpSpPr>
              <p:grpSpPr>
                <a:xfrm>
                  <a:off x="6019800" y="5334000"/>
                  <a:ext cx="914400" cy="914400"/>
                  <a:chOff x="6019800" y="5334000"/>
                  <a:chExt cx="914400" cy="914400"/>
                </a:xfrm>
              </p:grpSpPr>
              <p:sp>
                <p:nvSpPr>
                  <p:cNvPr id="334" name="Quad Arrow 33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80"/>
                <p:cNvGrpSpPr/>
                <p:nvPr/>
              </p:nvGrpSpPr>
              <p:grpSpPr>
                <a:xfrm>
                  <a:off x="6858000" y="5334000"/>
                  <a:ext cx="914400" cy="914400"/>
                  <a:chOff x="6019800" y="5334000"/>
                  <a:chExt cx="914400" cy="914400"/>
                </a:xfrm>
              </p:grpSpPr>
              <p:sp>
                <p:nvSpPr>
                  <p:cNvPr id="332" name="Quad Arrow 3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83"/>
                <p:cNvGrpSpPr/>
                <p:nvPr/>
              </p:nvGrpSpPr>
              <p:grpSpPr>
                <a:xfrm>
                  <a:off x="7696200" y="5334000"/>
                  <a:ext cx="914400" cy="914400"/>
                  <a:chOff x="6019800" y="5334000"/>
                  <a:chExt cx="914400" cy="914400"/>
                </a:xfrm>
              </p:grpSpPr>
              <p:sp>
                <p:nvSpPr>
                  <p:cNvPr id="330" name="Quad Arrow 3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Diamond 3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0" name="Group 149"/>
            <p:cNvGrpSpPr/>
            <p:nvPr/>
          </p:nvGrpSpPr>
          <p:grpSpPr>
            <a:xfrm>
              <a:off x="536022" y="3314942"/>
              <a:ext cx="1296534" cy="697352"/>
              <a:chOff x="4823577" y="4053405"/>
              <a:chExt cx="2270956" cy="1287310"/>
            </a:xfrm>
          </p:grpSpPr>
          <p:grpSp>
            <p:nvGrpSpPr>
              <p:cNvPr id="151" name="Group 113"/>
              <p:cNvGrpSpPr/>
              <p:nvPr/>
            </p:nvGrpSpPr>
            <p:grpSpPr>
              <a:xfrm>
                <a:off x="4823577" y="4493188"/>
                <a:ext cx="1404453" cy="847527"/>
                <a:chOff x="5334000" y="1676401"/>
                <a:chExt cx="3200400" cy="2295940"/>
              </a:xfrm>
            </p:grpSpPr>
            <p:grpSp>
              <p:nvGrpSpPr>
                <p:cNvPr id="268" name="Group 59"/>
                <p:cNvGrpSpPr/>
                <p:nvPr/>
              </p:nvGrpSpPr>
              <p:grpSpPr>
                <a:xfrm>
                  <a:off x="5334000" y="1676401"/>
                  <a:ext cx="3200400" cy="2295940"/>
                  <a:chOff x="3329709" y="1676400"/>
                  <a:chExt cx="5204691" cy="3733801"/>
                </a:xfrm>
              </p:grpSpPr>
              <p:grpSp>
                <p:nvGrpSpPr>
                  <p:cNvPr id="272" name="Group 139"/>
                  <p:cNvGrpSpPr/>
                  <p:nvPr/>
                </p:nvGrpSpPr>
                <p:grpSpPr>
                  <a:xfrm>
                    <a:off x="5784951" y="1676400"/>
                    <a:ext cx="2749449" cy="2932281"/>
                    <a:chOff x="4370181" y="2237947"/>
                    <a:chExt cx="1395285" cy="1533800"/>
                  </a:xfrm>
                  <a:solidFill>
                    <a:schemeClr val="accent6">
                      <a:lumMod val="50000"/>
                    </a:schemeClr>
                  </a:solidFill>
                </p:grpSpPr>
                <p:sp>
                  <p:nvSpPr>
                    <p:cNvPr id="30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roup 122"/>
                    <p:cNvGrpSpPr/>
                    <p:nvPr/>
                  </p:nvGrpSpPr>
                  <p:grpSpPr>
                    <a:xfrm>
                      <a:off x="4975163" y="2434420"/>
                      <a:ext cx="790303" cy="409072"/>
                      <a:chOff x="4975163" y="2434420"/>
                      <a:chExt cx="790303" cy="409072"/>
                    </a:xfrm>
                    <a:grpFill/>
                  </p:grpSpPr>
                  <p:sp>
                    <p:nvSpPr>
                      <p:cNvPr id="32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6" name="Group 123"/>
                    <p:cNvGrpSpPr/>
                    <p:nvPr/>
                  </p:nvGrpSpPr>
                  <p:grpSpPr>
                    <a:xfrm>
                      <a:off x="4842164" y="2673927"/>
                      <a:ext cx="856672" cy="364837"/>
                      <a:chOff x="4975163" y="2434420"/>
                      <a:chExt cx="790303" cy="409072"/>
                    </a:xfrm>
                    <a:grpFill/>
                  </p:grpSpPr>
                  <p:sp>
                    <p:nvSpPr>
                      <p:cNvPr id="31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127"/>
                    <p:cNvGrpSpPr/>
                    <p:nvPr/>
                  </p:nvGrpSpPr>
                  <p:grpSpPr>
                    <a:xfrm>
                      <a:off x="4702690" y="2882384"/>
                      <a:ext cx="790303" cy="409072"/>
                      <a:chOff x="4975163" y="2434420"/>
                      <a:chExt cx="790303" cy="409072"/>
                    </a:xfrm>
                    <a:grpFill/>
                  </p:grpSpPr>
                  <p:sp>
                    <p:nvSpPr>
                      <p:cNvPr id="31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131"/>
                    <p:cNvGrpSpPr/>
                    <p:nvPr/>
                  </p:nvGrpSpPr>
                  <p:grpSpPr>
                    <a:xfrm>
                      <a:off x="4545672" y="3122529"/>
                      <a:ext cx="790303" cy="409072"/>
                      <a:chOff x="4975163" y="2434420"/>
                      <a:chExt cx="790303" cy="409072"/>
                    </a:xfrm>
                    <a:grpFill/>
                  </p:grpSpPr>
                  <p:sp>
                    <p:nvSpPr>
                      <p:cNvPr id="31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35"/>
                    <p:cNvGrpSpPr/>
                    <p:nvPr/>
                  </p:nvGrpSpPr>
                  <p:grpSpPr>
                    <a:xfrm rot="1269795">
                      <a:off x="4370181" y="3362675"/>
                      <a:ext cx="790303" cy="409072"/>
                      <a:chOff x="4975163" y="2434420"/>
                      <a:chExt cx="790303" cy="409072"/>
                    </a:xfrm>
                    <a:grpFill/>
                  </p:grpSpPr>
                  <p:sp>
                    <p:nvSpPr>
                      <p:cNvPr id="31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3" name="Group 140"/>
                  <p:cNvGrpSpPr/>
                  <p:nvPr/>
                </p:nvGrpSpPr>
                <p:grpSpPr>
                  <a:xfrm flipH="1">
                    <a:off x="3329709" y="1768267"/>
                    <a:ext cx="2749449" cy="2932281"/>
                    <a:chOff x="4370181" y="2237947"/>
                    <a:chExt cx="1395285" cy="1533800"/>
                  </a:xfrm>
                  <a:solidFill>
                    <a:schemeClr val="accent6">
                      <a:lumMod val="50000"/>
                    </a:schemeClr>
                  </a:solidFill>
                </p:grpSpPr>
                <p:sp>
                  <p:nvSpPr>
                    <p:cNvPr id="283" name="Rounded Rectangle 28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122"/>
                    <p:cNvGrpSpPr/>
                    <p:nvPr/>
                  </p:nvGrpSpPr>
                  <p:grpSpPr>
                    <a:xfrm>
                      <a:off x="4975163" y="2434420"/>
                      <a:ext cx="790303" cy="409072"/>
                      <a:chOff x="4975163" y="2434420"/>
                      <a:chExt cx="790303" cy="409072"/>
                    </a:xfrm>
                    <a:grpFill/>
                  </p:grpSpPr>
                  <p:sp>
                    <p:nvSpPr>
                      <p:cNvPr id="30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23"/>
                    <p:cNvGrpSpPr/>
                    <p:nvPr/>
                  </p:nvGrpSpPr>
                  <p:grpSpPr>
                    <a:xfrm>
                      <a:off x="4842164" y="2673927"/>
                      <a:ext cx="856672" cy="364837"/>
                      <a:chOff x="4975163" y="2434420"/>
                      <a:chExt cx="790303" cy="409072"/>
                    </a:xfrm>
                    <a:grpFill/>
                  </p:grpSpPr>
                  <p:sp>
                    <p:nvSpPr>
                      <p:cNvPr id="29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6" name="Group 127"/>
                    <p:cNvGrpSpPr/>
                    <p:nvPr/>
                  </p:nvGrpSpPr>
                  <p:grpSpPr>
                    <a:xfrm>
                      <a:off x="4702690" y="2882384"/>
                      <a:ext cx="790303" cy="409072"/>
                      <a:chOff x="4975163" y="2434420"/>
                      <a:chExt cx="790303" cy="409072"/>
                    </a:xfrm>
                    <a:grpFill/>
                  </p:grpSpPr>
                  <p:sp>
                    <p:nvSpPr>
                      <p:cNvPr id="29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31"/>
                    <p:cNvGrpSpPr/>
                    <p:nvPr/>
                  </p:nvGrpSpPr>
                  <p:grpSpPr>
                    <a:xfrm>
                      <a:off x="4545672" y="3122529"/>
                      <a:ext cx="790303" cy="409072"/>
                      <a:chOff x="4975163" y="2434420"/>
                      <a:chExt cx="790303" cy="409072"/>
                    </a:xfrm>
                    <a:grpFill/>
                  </p:grpSpPr>
                  <p:sp>
                    <p:nvSpPr>
                      <p:cNvPr id="292" name="Moon 29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135"/>
                    <p:cNvGrpSpPr/>
                    <p:nvPr/>
                  </p:nvGrpSpPr>
                  <p:grpSpPr>
                    <a:xfrm rot="1269795">
                      <a:off x="4370181" y="3362675"/>
                      <a:ext cx="790303" cy="409072"/>
                      <a:chOff x="4975163" y="2434420"/>
                      <a:chExt cx="790303" cy="409072"/>
                    </a:xfrm>
                    <a:grpFill/>
                  </p:grpSpPr>
                  <p:sp>
                    <p:nvSpPr>
                      <p:cNvPr id="289" name="Moon 28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4" name="Group 162"/>
                  <p:cNvGrpSpPr/>
                  <p:nvPr/>
                </p:nvGrpSpPr>
                <p:grpSpPr>
                  <a:xfrm rot="4467257">
                    <a:off x="4822952" y="4237309"/>
                    <a:ext cx="1510882" cy="806088"/>
                    <a:chOff x="4975163" y="2434420"/>
                    <a:chExt cx="790303" cy="409072"/>
                  </a:xfrm>
                  <a:solidFill>
                    <a:schemeClr val="accent6">
                      <a:lumMod val="50000"/>
                    </a:schemeClr>
                  </a:solidFill>
                </p:grpSpPr>
                <p:sp>
                  <p:nvSpPr>
                    <p:cNvPr id="280" name="Moon 27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7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10"/>
                <p:cNvGrpSpPr/>
                <p:nvPr/>
              </p:nvGrpSpPr>
              <p:grpSpPr>
                <a:xfrm>
                  <a:off x="6705600" y="2819400"/>
                  <a:ext cx="457200" cy="457200"/>
                  <a:chOff x="6019800" y="5334000"/>
                  <a:chExt cx="914400" cy="914400"/>
                </a:xfrm>
              </p:grpSpPr>
              <p:sp>
                <p:nvSpPr>
                  <p:cNvPr id="270" name="Quad Arrow 26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113"/>
              <p:cNvGrpSpPr/>
              <p:nvPr/>
            </p:nvGrpSpPr>
            <p:grpSpPr>
              <a:xfrm rot="10800000">
                <a:off x="5254651" y="4053405"/>
                <a:ext cx="1404453" cy="847527"/>
                <a:chOff x="5334000" y="1676401"/>
                <a:chExt cx="3200400" cy="2295940"/>
              </a:xfrm>
            </p:grpSpPr>
            <p:grpSp>
              <p:nvGrpSpPr>
                <p:cNvPr id="211" name="Group 59"/>
                <p:cNvGrpSpPr/>
                <p:nvPr/>
              </p:nvGrpSpPr>
              <p:grpSpPr>
                <a:xfrm>
                  <a:off x="5334000" y="1676401"/>
                  <a:ext cx="3200400" cy="2295940"/>
                  <a:chOff x="3329709" y="1676400"/>
                  <a:chExt cx="5204691" cy="3733801"/>
                </a:xfrm>
              </p:grpSpPr>
              <p:grpSp>
                <p:nvGrpSpPr>
                  <p:cNvPr id="215" name="Group 139"/>
                  <p:cNvGrpSpPr/>
                  <p:nvPr/>
                </p:nvGrpSpPr>
                <p:grpSpPr>
                  <a:xfrm>
                    <a:off x="5784951" y="1676400"/>
                    <a:ext cx="2749449" cy="2932281"/>
                    <a:chOff x="4370181" y="2237947"/>
                    <a:chExt cx="1395285" cy="1533800"/>
                  </a:xfrm>
                  <a:solidFill>
                    <a:schemeClr val="accent6">
                      <a:lumMod val="50000"/>
                    </a:schemeClr>
                  </a:solidFill>
                </p:grpSpPr>
                <p:sp>
                  <p:nvSpPr>
                    <p:cNvPr id="24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8" name="Group 122"/>
                    <p:cNvGrpSpPr/>
                    <p:nvPr/>
                  </p:nvGrpSpPr>
                  <p:grpSpPr>
                    <a:xfrm>
                      <a:off x="4975163" y="2434420"/>
                      <a:ext cx="790303" cy="409072"/>
                      <a:chOff x="4975163" y="2434420"/>
                      <a:chExt cx="790303" cy="409072"/>
                    </a:xfrm>
                    <a:grpFill/>
                  </p:grpSpPr>
                  <p:sp>
                    <p:nvSpPr>
                      <p:cNvPr id="26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3"/>
                    <p:cNvGrpSpPr/>
                    <p:nvPr/>
                  </p:nvGrpSpPr>
                  <p:grpSpPr>
                    <a:xfrm>
                      <a:off x="4842164" y="2673927"/>
                      <a:ext cx="856672" cy="364837"/>
                      <a:chOff x="4975163" y="2434420"/>
                      <a:chExt cx="790303" cy="409072"/>
                    </a:xfrm>
                    <a:grpFill/>
                  </p:grpSpPr>
                  <p:sp>
                    <p:nvSpPr>
                      <p:cNvPr id="26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127"/>
                    <p:cNvGrpSpPr/>
                    <p:nvPr/>
                  </p:nvGrpSpPr>
                  <p:grpSpPr>
                    <a:xfrm>
                      <a:off x="4702690" y="2882384"/>
                      <a:ext cx="790303" cy="409072"/>
                      <a:chOff x="4975163" y="2434420"/>
                      <a:chExt cx="790303" cy="409072"/>
                    </a:xfrm>
                    <a:grpFill/>
                  </p:grpSpPr>
                  <p:sp>
                    <p:nvSpPr>
                      <p:cNvPr id="25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131"/>
                    <p:cNvGrpSpPr/>
                    <p:nvPr/>
                  </p:nvGrpSpPr>
                  <p:grpSpPr>
                    <a:xfrm>
                      <a:off x="4545672" y="3122529"/>
                      <a:ext cx="790303" cy="409072"/>
                      <a:chOff x="4975163" y="2434420"/>
                      <a:chExt cx="790303" cy="409072"/>
                    </a:xfrm>
                    <a:grpFill/>
                  </p:grpSpPr>
                  <p:sp>
                    <p:nvSpPr>
                      <p:cNvPr id="25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135"/>
                    <p:cNvGrpSpPr/>
                    <p:nvPr/>
                  </p:nvGrpSpPr>
                  <p:grpSpPr>
                    <a:xfrm rot="1269795">
                      <a:off x="4370181" y="3362675"/>
                      <a:ext cx="790303" cy="409072"/>
                      <a:chOff x="4975163" y="2434420"/>
                      <a:chExt cx="790303" cy="409072"/>
                    </a:xfrm>
                    <a:grpFill/>
                  </p:grpSpPr>
                  <p:sp>
                    <p:nvSpPr>
                      <p:cNvPr id="25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6" name="Group 140"/>
                  <p:cNvGrpSpPr/>
                  <p:nvPr/>
                </p:nvGrpSpPr>
                <p:grpSpPr>
                  <a:xfrm flipH="1">
                    <a:off x="3329709" y="1768267"/>
                    <a:ext cx="2749449" cy="2932281"/>
                    <a:chOff x="4370181" y="2237947"/>
                    <a:chExt cx="1395285" cy="1533800"/>
                  </a:xfrm>
                  <a:solidFill>
                    <a:schemeClr val="accent6">
                      <a:lumMod val="50000"/>
                    </a:schemeClr>
                  </a:solidFill>
                </p:grpSpPr>
                <p:sp>
                  <p:nvSpPr>
                    <p:cNvPr id="226" name="Rounded Rectangle 22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122"/>
                    <p:cNvGrpSpPr/>
                    <p:nvPr/>
                  </p:nvGrpSpPr>
                  <p:grpSpPr>
                    <a:xfrm>
                      <a:off x="4975163" y="2434420"/>
                      <a:ext cx="790303" cy="409072"/>
                      <a:chOff x="4975163" y="2434420"/>
                      <a:chExt cx="790303" cy="409072"/>
                    </a:xfrm>
                    <a:grpFill/>
                  </p:grpSpPr>
                  <p:sp>
                    <p:nvSpPr>
                      <p:cNvPr id="24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23"/>
                    <p:cNvGrpSpPr/>
                    <p:nvPr/>
                  </p:nvGrpSpPr>
                  <p:grpSpPr>
                    <a:xfrm>
                      <a:off x="4842164" y="2673927"/>
                      <a:ext cx="856672" cy="364837"/>
                      <a:chOff x="4975163" y="2434420"/>
                      <a:chExt cx="790303" cy="409072"/>
                    </a:xfrm>
                    <a:grpFill/>
                  </p:grpSpPr>
                  <p:sp>
                    <p:nvSpPr>
                      <p:cNvPr id="24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27"/>
                    <p:cNvGrpSpPr/>
                    <p:nvPr/>
                  </p:nvGrpSpPr>
                  <p:grpSpPr>
                    <a:xfrm>
                      <a:off x="4702690" y="2882384"/>
                      <a:ext cx="790303" cy="409072"/>
                      <a:chOff x="4975163" y="2434420"/>
                      <a:chExt cx="790303" cy="409072"/>
                    </a:xfrm>
                    <a:grpFill/>
                  </p:grpSpPr>
                  <p:sp>
                    <p:nvSpPr>
                      <p:cNvPr id="23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31"/>
                    <p:cNvGrpSpPr/>
                    <p:nvPr/>
                  </p:nvGrpSpPr>
                  <p:grpSpPr>
                    <a:xfrm>
                      <a:off x="4545672" y="3122529"/>
                      <a:ext cx="790303" cy="409072"/>
                      <a:chOff x="4975163" y="2434420"/>
                      <a:chExt cx="790303" cy="409072"/>
                    </a:xfrm>
                    <a:grpFill/>
                  </p:grpSpPr>
                  <p:sp>
                    <p:nvSpPr>
                      <p:cNvPr id="235" name="Moon 23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35"/>
                    <p:cNvGrpSpPr/>
                    <p:nvPr/>
                  </p:nvGrpSpPr>
                  <p:grpSpPr>
                    <a:xfrm rot="1269795">
                      <a:off x="4370181" y="3362675"/>
                      <a:ext cx="790303" cy="409072"/>
                      <a:chOff x="4975163" y="2434420"/>
                      <a:chExt cx="790303" cy="409072"/>
                    </a:xfrm>
                    <a:grpFill/>
                  </p:grpSpPr>
                  <p:sp>
                    <p:nvSpPr>
                      <p:cNvPr id="232" name="Moon 23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162"/>
                  <p:cNvGrpSpPr/>
                  <p:nvPr/>
                </p:nvGrpSpPr>
                <p:grpSpPr>
                  <a:xfrm rot="4467257">
                    <a:off x="4822952" y="4237309"/>
                    <a:ext cx="1510882" cy="806088"/>
                    <a:chOff x="4975163" y="2434420"/>
                    <a:chExt cx="790303" cy="409072"/>
                  </a:xfrm>
                  <a:solidFill>
                    <a:schemeClr val="accent6">
                      <a:lumMod val="50000"/>
                    </a:schemeClr>
                  </a:solidFill>
                </p:grpSpPr>
                <p:sp>
                  <p:nvSpPr>
                    <p:cNvPr id="223" name="Moon 22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Oval 21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10"/>
                <p:cNvGrpSpPr/>
                <p:nvPr/>
              </p:nvGrpSpPr>
              <p:grpSpPr>
                <a:xfrm>
                  <a:off x="6705600" y="2819400"/>
                  <a:ext cx="457200" cy="457200"/>
                  <a:chOff x="6019800" y="5334000"/>
                  <a:chExt cx="914400" cy="914400"/>
                </a:xfrm>
              </p:grpSpPr>
              <p:sp>
                <p:nvSpPr>
                  <p:cNvPr id="213" name="Quad Arrow 21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13"/>
              <p:cNvGrpSpPr/>
              <p:nvPr/>
            </p:nvGrpSpPr>
            <p:grpSpPr>
              <a:xfrm>
                <a:off x="5690080" y="4462708"/>
                <a:ext cx="1404453" cy="847527"/>
                <a:chOff x="5334000" y="1676401"/>
                <a:chExt cx="3200400" cy="2295940"/>
              </a:xfrm>
            </p:grpSpPr>
            <p:grpSp>
              <p:nvGrpSpPr>
                <p:cNvPr id="154" name="Group 59"/>
                <p:cNvGrpSpPr/>
                <p:nvPr/>
              </p:nvGrpSpPr>
              <p:grpSpPr>
                <a:xfrm>
                  <a:off x="5334000" y="1676401"/>
                  <a:ext cx="3200400" cy="2295940"/>
                  <a:chOff x="3329709" y="1676400"/>
                  <a:chExt cx="5204691" cy="3733801"/>
                </a:xfrm>
              </p:grpSpPr>
              <p:grpSp>
                <p:nvGrpSpPr>
                  <p:cNvPr id="158" name="Group 139"/>
                  <p:cNvGrpSpPr/>
                  <p:nvPr/>
                </p:nvGrpSpPr>
                <p:grpSpPr>
                  <a:xfrm>
                    <a:off x="5784951" y="1676400"/>
                    <a:ext cx="2749449" cy="2932281"/>
                    <a:chOff x="4370181" y="2237947"/>
                    <a:chExt cx="1395285" cy="1533800"/>
                  </a:xfrm>
                  <a:solidFill>
                    <a:schemeClr val="accent6">
                      <a:lumMod val="50000"/>
                    </a:schemeClr>
                  </a:solidFill>
                </p:grpSpPr>
                <p:sp>
                  <p:nvSpPr>
                    <p:cNvPr id="190"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22"/>
                    <p:cNvGrpSpPr/>
                    <p:nvPr/>
                  </p:nvGrpSpPr>
                  <p:grpSpPr>
                    <a:xfrm>
                      <a:off x="4975163" y="2434420"/>
                      <a:ext cx="790303" cy="409072"/>
                      <a:chOff x="4975163" y="2434420"/>
                      <a:chExt cx="790303" cy="409072"/>
                    </a:xfrm>
                    <a:grpFill/>
                  </p:grpSpPr>
                  <p:sp>
                    <p:nvSpPr>
                      <p:cNvPr id="208"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23"/>
                    <p:cNvGrpSpPr/>
                    <p:nvPr/>
                  </p:nvGrpSpPr>
                  <p:grpSpPr>
                    <a:xfrm>
                      <a:off x="4842164" y="2673927"/>
                      <a:ext cx="856672" cy="364837"/>
                      <a:chOff x="4975163" y="2434420"/>
                      <a:chExt cx="790303" cy="409072"/>
                    </a:xfrm>
                    <a:grpFill/>
                  </p:grpSpPr>
                  <p:sp>
                    <p:nvSpPr>
                      <p:cNvPr id="205"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27"/>
                    <p:cNvGrpSpPr/>
                    <p:nvPr/>
                  </p:nvGrpSpPr>
                  <p:grpSpPr>
                    <a:xfrm>
                      <a:off x="4702690" y="2882384"/>
                      <a:ext cx="790303" cy="409072"/>
                      <a:chOff x="4975163" y="2434420"/>
                      <a:chExt cx="790303" cy="409072"/>
                    </a:xfrm>
                    <a:grpFill/>
                  </p:grpSpPr>
                  <p:sp>
                    <p:nvSpPr>
                      <p:cNvPr id="202"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31"/>
                    <p:cNvGrpSpPr/>
                    <p:nvPr/>
                  </p:nvGrpSpPr>
                  <p:grpSpPr>
                    <a:xfrm>
                      <a:off x="4545672" y="3122529"/>
                      <a:ext cx="790303" cy="409072"/>
                      <a:chOff x="4975163" y="2434420"/>
                      <a:chExt cx="790303" cy="409072"/>
                    </a:xfrm>
                    <a:grpFill/>
                  </p:grpSpPr>
                  <p:sp>
                    <p:nvSpPr>
                      <p:cNvPr id="199"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35"/>
                    <p:cNvGrpSpPr/>
                    <p:nvPr/>
                  </p:nvGrpSpPr>
                  <p:grpSpPr>
                    <a:xfrm rot="1269795">
                      <a:off x="4370181" y="3362675"/>
                      <a:ext cx="790303" cy="409072"/>
                      <a:chOff x="4975163" y="2434420"/>
                      <a:chExt cx="790303" cy="409072"/>
                    </a:xfrm>
                    <a:grpFill/>
                  </p:grpSpPr>
                  <p:sp>
                    <p:nvSpPr>
                      <p:cNvPr id="196"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40"/>
                  <p:cNvGrpSpPr/>
                  <p:nvPr/>
                </p:nvGrpSpPr>
                <p:grpSpPr>
                  <a:xfrm flipH="1">
                    <a:off x="3329709" y="1768267"/>
                    <a:ext cx="2749449" cy="2932281"/>
                    <a:chOff x="4370181" y="2237947"/>
                    <a:chExt cx="1395285" cy="1533800"/>
                  </a:xfrm>
                  <a:solidFill>
                    <a:schemeClr val="accent6">
                      <a:lumMod val="50000"/>
                    </a:schemeClr>
                  </a:solidFill>
                </p:grpSpPr>
                <p:sp>
                  <p:nvSpPr>
                    <p:cNvPr id="169" name="Rounded Rectangle 16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22"/>
                    <p:cNvGrpSpPr/>
                    <p:nvPr/>
                  </p:nvGrpSpPr>
                  <p:grpSpPr>
                    <a:xfrm>
                      <a:off x="4975163" y="2434420"/>
                      <a:ext cx="790303" cy="409072"/>
                      <a:chOff x="4975163" y="2434420"/>
                      <a:chExt cx="790303" cy="409072"/>
                    </a:xfrm>
                    <a:grpFill/>
                  </p:grpSpPr>
                  <p:sp>
                    <p:nvSpPr>
                      <p:cNvPr id="187"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23"/>
                    <p:cNvGrpSpPr/>
                    <p:nvPr/>
                  </p:nvGrpSpPr>
                  <p:grpSpPr>
                    <a:xfrm>
                      <a:off x="4842164" y="2673927"/>
                      <a:ext cx="856672" cy="364837"/>
                      <a:chOff x="4975163" y="2434420"/>
                      <a:chExt cx="790303" cy="409072"/>
                    </a:xfrm>
                    <a:grpFill/>
                  </p:grpSpPr>
                  <p:sp>
                    <p:nvSpPr>
                      <p:cNvPr id="184"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27"/>
                    <p:cNvGrpSpPr/>
                    <p:nvPr/>
                  </p:nvGrpSpPr>
                  <p:grpSpPr>
                    <a:xfrm>
                      <a:off x="4702690" y="2882384"/>
                      <a:ext cx="790303" cy="409072"/>
                      <a:chOff x="4975163" y="2434420"/>
                      <a:chExt cx="790303" cy="409072"/>
                    </a:xfrm>
                    <a:grpFill/>
                  </p:grpSpPr>
                  <p:sp>
                    <p:nvSpPr>
                      <p:cNvPr id="181"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31"/>
                    <p:cNvGrpSpPr/>
                    <p:nvPr/>
                  </p:nvGrpSpPr>
                  <p:grpSpPr>
                    <a:xfrm>
                      <a:off x="4545672" y="3122529"/>
                      <a:ext cx="790303" cy="409072"/>
                      <a:chOff x="4975163" y="2434420"/>
                      <a:chExt cx="790303" cy="409072"/>
                    </a:xfrm>
                    <a:grpFill/>
                  </p:grpSpPr>
                  <p:sp>
                    <p:nvSpPr>
                      <p:cNvPr id="178" name="Moon 1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35"/>
                    <p:cNvGrpSpPr/>
                    <p:nvPr/>
                  </p:nvGrpSpPr>
                  <p:grpSpPr>
                    <a:xfrm rot="1269795">
                      <a:off x="4370181" y="3362675"/>
                      <a:ext cx="790303" cy="409072"/>
                      <a:chOff x="4975163" y="2434420"/>
                      <a:chExt cx="790303" cy="409072"/>
                    </a:xfrm>
                    <a:grpFill/>
                  </p:grpSpPr>
                  <p:sp>
                    <p:nvSpPr>
                      <p:cNvPr id="175" name="Moon 17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0" name="Group 162"/>
                  <p:cNvGrpSpPr/>
                  <p:nvPr/>
                </p:nvGrpSpPr>
                <p:grpSpPr>
                  <a:xfrm rot="4467257">
                    <a:off x="4822952" y="4237309"/>
                    <a:ext cx="1510882" cy="806088"/>
                    <a:chOff x="4975163" y="2434420"/>
                    <a:chExt cx="790303" cy="409072"/>
                  </a:xfrm>
                  <a:solidFill>
                    <a:schemeClr val="accent6">
                      <a:lumMod val="50000"/>
                    </a:schemeClr>
                  </a:solidFill>
                </p:grpSpPr>
                <p:sp>
                  <p:nvSpPr>
                    <p:cNvPr id="166" name="Moon 1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63"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Oval 161"/>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10"/>
                <p:cNvGrpSpPr/>
                <p:nvPr/>
              </p:nvGrpSpPr>
              <p:grpSpPr>
                <a:xfrm>
                  <a:off x="6705600" y="2819400"/>
                  <a:ext cx="457200" cy="457200"/>
                  <a:chOff x="6019800" y="5334000"/>
                  <a:chExt cx="914400" cy="914400"/>
                </a:xfrm>
              </p:grpSpPr>
              <p:sp>
                <p:nvSpPr>
                  <p:cNvPr id="156" name="Quad Arrow 155"/>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36776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35"/>
                                        </p:tgtEl>
                                        <p:attrNameLst>
                                          <p:attrName>style.visibility</p:attrName>
                                        </p:attrNameLst>
                                      </p:cBhvr>
                                      <p:to>
                                        <p:strVal val="visible"/>
                                      </p:to>
                                    </p:set>
                                    <p:animEffect transition="in" filter="wipe(down)">
                                      <p:cBhvr>
                                        <p:cTn id="9" dur="580">
                                          <p:stCondLst>
                                            <p:cond delay="0"/>
                                          </p:stCondLst>
                                        </p:cTn>
                                        <p:tgtEl>
                                          <p:spTgt spid="135"/>
                                        </p:tgtEl>
                                      </p:cBhvr>
                                    </p:animEffect>
                                    <p:anim calcmode="lin" valueType="num">
                                      <p:cBhvr>
                                        <p:cTn id="10"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15" dur="26">
                                          <p:stCondLst>
                                            <p:cond delay="650"/>
                                          </p:stCondLst>
                                        </p:cTn>
                                        <p:tgtEl>
                                          <p:spTgt spid="135"/>
                                        </p:tgtEl>
                                      </p:cBhvr>
                                      <p:to x="100000" y="60000"/>
                                    </p:animScale>
                                    <p:animScale>
                                      <p:cBhvr>
                                        <p:cTn id="16" dur="166" decel="50000">
                                          <p:stCondLst>
                                            <p:cond delay="676"/>
                                          </p:stCondLst>
                                        </p:cTn>
                                        <p:tgtEl>
                                          <p:spTgt spid="135"/>
                                        </p:tgtEl>
                                      </p:cBhvr>
                                      <p:to x="100000" y="100000"/>
                                    </p:animScale>
                                    <p:animScale>
                                      <p:cBhvr>
                                        <p:cTn id="17" dur="26">
                                          <p:stCondLst>
                                            <p:cond delay="1312"/>
                                          </p:stCondLst>
                                        </p:cTn>
                                        <p:tgtEl>
                                          <p:spTgt spid="135"/>
                                        </p:tgtEl>
                                      </p:cBhvr>
                                      <p:to x="100000" y="80000"/>
                                    </p:animScale>
                                    <p:animScale>
                                      <p:cBhvr>
                                        <p:cTn id="18" dur="166" decel="50000">
                                          <p:stCondLst>
                                            <p:cond delay="1338"/>
                                          </p:stCondLst>
                                        </p:cTn>
                                        <p:tgtEl>
                                          <p:spTgt spid="135"/>
                                        </p:tgtEl>
                                      </p:cBhvr>
                                      <p:to x="100000" y="100000"/>
                                    </p:animScale>
                                    <p:animScale>
                                      <p:cBhvr>
                                        <p:cTn id="19" dur="26">
                                          <p:stCondLst>
                                            <p:cond delay="1642"/>
                                          </p:stCondLst>
                                        </p:cTn>
                                        <p:tgtEl>
                                          <p:spTgt spid="135"/>
                                        </p:tgtEl>
                                      </p:cBhvr>
                                      <p:to x="100000" y="90000"/>
                                    </p:animScale>
                                    <p:animScale>
                                      <p:cBhvr>
                                        <p:cTn id="20" dur="166" decel="50000">
                                          <p:stCondLst>
                                            <p:cond delay="1668"/>
                                          </p:stCondLst>
                                        </p:cTn>
                                        <p:tgtEl>
                                          <p:spTgt spid="135"/>
                                        </p:tgtEl>
                                      </p:cBhvr>
                                      <p:to x="100000" y="100000"/>
                                    </p:animScale>
                                    <p:animScale>
                                      <p:cBhvr>
                                        <p:cTn id="21" dur="26">
                                          <p:stCondLst>
                                            <p:cond delay="1808"/>
                                          </p:stCondLst>
                                        </p:cTn>
                                        <p:tgtEl>
                                          <p:spTgt spid="135"/>
                                        </p:tgtEl>
                                      </p:cBhvr>
                                      <p:to x="100000" y="95000"/>
                                    </p:animScale>
                                    <p:animScale>
                                      <p:cBhvr>
                                        <p:cTn id="22" dur="166" decel="50000">
                                          <p:stCondLst>
                                            <p:cond delay="1834"/>
                                          </p:stCondLst>
                                        </p:cTn>
                                        <p:tgtEl>
                                          <p:spTgt spid="13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0" presetClass="exit" presetSubtype="0" fill="hold" nodeType="withEffect">
                                  <p:stCondLst>
                                    <p:cond delay="0"/>
                                  </p:stCondLst>
                                  <p:childTnLst>
                                    <p:animEffect transition="out" filter="fade">
                                      <p:cBhvr>
                                        <p:cTn id="40" dur="500"/>
                                        <p:tgtEl>
                                          <p:spTgt spid="44"/>
                                        </p:tgtEl>
                                      </p:cBhvr>
                                    </p:animEffect>
                                    <p:set>
                                      <p:cBhvr>
                                        <p:cTn id="41" dur="1" fill="hold">
                                          <p:stCondLst>
                                            <p:cond delay="499"/>
                                          </p:stCondLst>
                                        </p:cTn>
                                        <p:tgtEl>
                                          <p:spTgt spid="4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34">
                                            <p:txEl>
                                              <p:pRg st="1" end="1"/>
                                            </p:txEl>
                                          </p:spTgt>
                                        </p:tgtEl>
                                        <p:attrNameLst>
                                          <p:attrName>style.visibility</p:attrName>
                                        </p:attrNameLst>
                                      </p:cBhvr>
                                      <p:to>
                                        <p:strVal val="visible"/>
                                      </p:to>
                                    </p:set>
                                  </p:childTnLst>
                                </p:cTn>
                              </p:par>
                              <p:par>
                                <p:cTn id="46" presetID="26"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down)">
                                      <p:cBhvr>
                                        <p:cTn id="48" dur="580">
                                          <p:stCondLst>
                                            <p:cond delay="0"/>
                                          </p:stCondLst>
                                        </p:cTn>
                                        <p:tgtEl>
                                          <p:spTgt spid="46"/>
                                        </p:tgtEl>
                                      </p:cBhvr>
                                    </p:animEffect>
                                    <p:anim calcmode="lin" valueType="num">
                                      <p:cBhvr>
                                        <p:cTn id="49"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54" dur="26">
                                          <p:stCondLst>
                                            <p:cond delay="650"/>
                                          </p:stCondLst>
                                        </p:cTn>
                                        <p:tgtEl>
                                          <p:spTgt spid="46"/>
                                        </p:tgtEl>
                                      </p:cBhvr>
                                      <p:to x="100000" y="60000"/>
                                    </p:animScale>
                                    <p:animScale>
                                      <p:cBhvr>
                                        <p:cTn id="55" dur="166" decel="50000">
                                          <p:stCondLst>
                                            <p:cond delay="676"/>
                                          </p:stCondLst>
                                        </p:cTn>
                                        <p:tgtEl>
                                          <p:spTgt spid="46"/>
                                        </p:tgtEl>
                                      </p:cBhvr>
                                      <p:to x="100000" y="100000"/>
                                    </p:animScale>
                                    <p:animScale>
                                      <p:cBhvr>
                                        <p:cTn id="56" dur="26">
                                          <p:stCondLst>
                                            <p:cond delay="1312"/>
                                          </p:stCondLst>
                                        </p:cTn>
                                        <p:tgtEl>
                                          <p:spTgt spid="46"/>
                                        </p:tgtEl>
                                      </p:cBhvr>
                                      <p:to x="100000" y="80000"/>
                                    </p:animScale>
                                    <p:animScale>
                                      <p:cBhvr>
                                        <p:cTn id="57" dur="166" decel="50000">
                                          <p:stCondLst>
                                            <p:cond delay="1338"/>
                                          </p:stCondLst>
                                        </p:cTn>
                                        <p:tgtEl>
                                          <p:spTgt spid="46"/>
                                        </p:tgtEl>
                                      </p:cBhvr>
                                      <p:to x="100000" y="100000"/>
                                    </p:animScale>
                                    <p:animScale>
                                      <p:cBhvr>
                                        <p:cTn id="58" dur="26">
                                          <p:stCondLst>
                                            <p:cond delay="1642"/>
                                          </p:stCondLst>
                                        </p:cTn>
                                        <p:tgtEl>
                                          <p:spTgt spid="46"/>
                                        </p:tgtEl>
                                      </p:cBhvr>
                                      <p:to x="100000" y="90000"/>
                                    </p:animScale>
                                    <p:animScale>
                                      <p:cBhvr>
                                        <p:cTn id="59" dur="166" decel="50000">
                                          <p:stCondLst>
                                            <p:cond delay="1668"/>
                                          </p:stCondLst>
                                        </p:cTn>
                                        <p:tgtEl>
                                          <p:spTgt spid="46"/>
                                        </p:tgtEl>
                                      </p:cBhvr>
                                      <p:to x="100000" y="100000"/>
                                    </p:animScale>
                                    <p:animScale>
                                      <p:cBhvr>
                                        <p:cTn id="60" dur="26">
                                          <p:stCondLst>
                                            <p:cond delay="1808"/>
                                          </p:stCondLst>
                                        </p:cTn>
                                        <p:tgtEl>
                                          <p:spTgt spid="46"/>
                                        </p:tgtEl>
                                      </p:cBhvr>
                                      <p:to x="100000" y="95000"/>
                                    </p:animScale>
                                    <p:animScale>
                                      <p:cBhvr>
                                        <p:cTn id="61" dur="166" decel="50000">
                                          <p:stCondLst>
                                            <p:cond delay="1834"/>
                                          </p:stCondLst>
                                        </p:cTn>
                                        <p:tgtEl>
                                          <p:spTgt spid="4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90534" y="6488668"/>
            <a:ext cx="1602463" cy="369332"/>
          </a:xfrm>
          <a:prstGeom prst="rect">
            <a:avLst/>
          </a:prstGeom>
          <a:noFill/>
        </p:spPr>
        <p:txBody>
          <a:bodyPr wrap="square" rtlCol="0">
            <a:spAutoFit/>
          </a:bodyPr>
          <a:lstStyle/>
          <a:p>
            <a:r>
              <a:rPr lang="en-US" dirty="0">
                <a:solidFill>
                  <a:schemeClr val="bg1"/>
                </a:solidFill>
              </a:rPr>
              <a:t>Genesis 38:8</a:t>
            </a:r>
          </a:p>
        </p:txBody>
      </p:sp>
      <p:sp>
        <p:nvSpPr>
          <p:cNvPr id="6" name="TextBox 5"/>
          <p:cNvSpPr txBox="1"/>
          <p:nvPr/>
        </p:nvSpPr>
        <p:spPr>
          <a:xfrm>
            <a:off x="0" y="40337"/>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Levirate Marriage—Deut. 25:5-10</a:t>
            </a:r>
          </a:p>
        </p:txBody>
      </p:sp>
      <p:sp>
        <p:nvSpPr>
          <p:cNvPr id="3" name="Rectangle 2"/>
          <p:cNvSpPr/>
          <p:nvPr/>
        </p:nvSpPr>
        <p:spPr>
          <a:xfrm>
            <a:off x="239916" y="1506431"/>
            <a:ext cx="8831656" cy="5016758"/>
          </a:xfrm>
          <a:prstGeom prst="rect">
            <a:avLst/>
          </a:prstGeom>
        </p:spPr>
        <p:txBody>
          <a:bodyPr wrap="square">
            <a:spAutoFit/>
          </a:bodyPr>
          <a:lstStyle/>
          <a:p>
            <a:pPr fontAlgn="base"/>
            <a:r>
              <a:rPr lang="en-US" sz="1600" b="1" i="1" dirty="0">
                <a:solidFill>
                  <a:srgbClr val="FFFF00"/>
                </a:solidFill>
                <a:effectLst/>
                <a:latin typeface="Calibri" panose="020F0502020204030204" pitchFamily="34" charset="0"/>
              </a:rPr>
              <a:t>5 </a:t>
            </a:r>
            <a:r>
              <a:rPr lang="en-US" sz="1600" b="0" i="1" dirty="0">
                <a:solidFill>
                  <a:srgbClr val="FFFF00"/>
                </a:solidFill>
                <a:effectLst/>
                <a:latin typeface="Calibri" panose="020F0502020204030204" pitchFamily="34" charset="0"/>
              </a:rPr>
              <a:t>¶If brethren dwell together, and one of them die, and have no child, the wife of the dead shall not marry without unto a stranger: her husband’s brother shall go in unto her, and take her to him to wife, and perform the duty of an husband’s brother unto her.</a:t>
            </a:r>
          </a:p>
          <a:p>
            <a:pPr fontAlgn="base"/>
            <a:endParaRPr lang="en-US" sz="1600" b="0" i="1" dirty="0">
              <a:solidFill>
                <a:srgbClr val="FFFF00"/>
              </a:solidFill>
              <a:effectLst/>
              <a:latin typeface="Calibri" panose="020F0502020204030204" pitchFamily="34" charset="0"/>
            </a:endParaRPr>
          </a:p>
          <a:p>
            <a:pPr fontAlgn="base"/>
            <a:r>
              <a:rPr lang="en-US" sz="1600" b="0" i="1" dirty="0">
                <a:solidFill>
                  <a:srgbClr val="FFFF00"/>
                </a:solidFill>
                <a:effectLst/>
                <a:latin typeface="Calibri" panose="020F0502020204030204" pitchFamily="34" charset="0"/>
              </a:rPr>
              <a:t> </a:t>
            </a:r>
            <a:r>
              <a:rPr lang="en-US" sz="1600" b="1" i="1" dirty="0">
                <a:solidFill>
                  <a:srgbClr val="FFFF00"/>
                </a:solidFill>
                <a:effectLst/>
                <a:latin typeface="Calibri" panose="020F0502020204030204" pitchFamily="34" charset="0"/>
              </a:rPr>
              <a:t>6 </a:t>
            </a:r>
            <a:r>
              <a:rPr lang="en-US" sz="1600" b="0" i="1" dirty="0">
                <a:solidFill>
                  <a:srgbClr val="FFFF00"/>
                </a:solidFill>
                <a:effectLst/>
                <a:latin typeface="Calibri" panose="020F0502020204030204" pitchFamily="34" charset="0"/>
              </a:rPr>
              <a:t>And it shall be, that the firstborn which she </a:t>
            </a:r>
            <a:r>
              <a:rPr lang="en-US" sz="1600" b="0" i="1" dirty="0" err="1">
                <a:solidFill>
                  <a:srgbClr val="FFFF00"/>
                </a:solidFill>
                <a:effectLst/>
                <a:latin typeface="Calibri" panose="020F0502020204030204" pitchFamily="34" charset="0"/>
              </a:rPr>
              <a:t>beareth</a:t>
            </a:r>
            <a:r>
              <a:rPr lang="en-US" sz="1600" b="0" i="1" dirty="0">
                <a:solidFill>
                  <a:srgbClr val="FFFF00"/>
                </a:solidFill>
                <a:effectLst/>
                <a:latin typeface="Calibri" panose="020F0502020204030204" pitchFamily="34" charset="0"/>
              </a:rPr>
              <a:t> shall succeed in the name of his brother which is dead, that his</a:t>
            </a:r>
          </a:p>
          <a:p>
            <a:pPr fontAlgn="base"/>
            <a:r>
              <a:rPr lang="en-US" sz="1600" b="0" i="1" dirty="0">
                <a:solidFill>
                  <a:srgbClr val="FFFF00"/>
                </a:solidFill>
                <a:effectLst/>
                <a:latin typeface="Calibri" panose="020F0502020204030204" pitchFamily="34" charset="0"/>
              </a:rPr>
              <a:t>name be not put out of Israel.</a:t>
            </a:r>
          </a:p>
          <a:p>
            <a:pPr fontAlgn="base"/>
            <a:endParaRPr lang="en-US" sz="1600" b="0" i="1" dirty="0">
              <a:solidFill>
                <a:srgbClr val="FFFF00"/>
              </a:solidFill>
              <a:effectLst/>
              <a:latin typeface="Calibri" panose="020F0502020204030204" pitchFamily="34" charset="0"/>
            </a:endParaRPr>
          </a:p>
          <a:p>
            <a:pPr fontAlgn="base"/>
            <a:r>
              <a:rPr lang="en-US" sz="1600" b="0" i="1" dirty="0">
                <a:solidFill>
                  <a:srgbClr val="FFFF00"/>
                </a:solidFill>
                <a:effectLst/>
                <a:latin typeface="Calibri" panose="020F0502020204030204" pitchFamily="34" charset="0"/>
              </a:rPr>
              <a:t> </a:t>
            </a:r>
            <a:r>
              <a:rPr lang="en-US" sz="1600" b="1" i="1" dirty="0">
                <a:solidFill>
                  <a:srgbClr val="FFFF00"/>
                </a:solidFill>
                <a:effectLst/>
                <a:latin typeface="Calibri" panose="020F0502020204030204" pitchFamily="34" charset="0"/>
              </a:rPr>
              <a:t>7 </a:t>
            </a:r>
            <a:r>
              <a:rPr lang="en-US" sz="1600" b="0" i="1" dirty="0">
                <a:solidFill>
                  <a:srgbClr val="FFFF00"/>
                </a:solidFill>
                <a:effectLst/>
                <a:latin typeface="Calibri" panose="020F0502020204030204" pitchFamily="34" charset="0"/>
              </a:rPr>
              <a:t>And if the man like not to take his brother’s wife, then let his brother’s wife go up to the gate unto the elders, and say, My husband’s brother </a:t>
            </a:r>
            <a:r>
              <a:rPr lang="en-US" sz="1600" b="0" i="1" dirty="0" err="1">
                <a:solidFill>
                  <a:srgbClr val="FFFF00"/>
                </a:solidFill>
                <a:effectLst/>
                <a:latin typeface="Calibri" panose="020F0502020204030204" pitchFamily="34" charset="0"/>
              </a:rPr>
              <a:t>refuseth</a:t>
            </a:r>
            <a:r>
              <a:rPr lang="en-US" sz="1600" b="0" i="1" dirty="0">
                <a:solidFill>
                  <a:srgbClr val="FFFF00"/>
                </a:solidFill>
                <a:effectLst/>
                <a:latin typeface="Calibri" panose="020F0502020204030204" pitchFamily="34" charset="0"/>
              </a:rPr>
              <a:t> to raise up unto his brother a name in Israel, he will not perform the duty of my husband’s brother.</a:t>
            </a:r>
          </a:p>
          <a:p>
            <a:pPr fontAlgn="base"/>
            <a:endParaRPr lang="en-US" sz="1600" b="0" i="1" dirty="0">
              <a:solidFill>
                <a:srgbClr val="FFFF00"/>
              </a:solidFill>
              <a:effectLst/>
              <a:latin typeface="Calibri" panose="020F0502020204030204" pitchFamily="34" charset="0"/>
            </a:endParaRPr>
          </a:p>
          <a:p>
            <a:pPr fontAlgn="base"/>
            <a:r>
              <a:rPr lang="en-US" sz="1600" b="0" i="1" dirty="0">
                <a:solidFill>
                  <a:srgbClr val="FFFF00"/>
                </a:solidFill>
                <a:effectLst/>
                <a:latin typeface="Calibri" panose="020F0502020204030204" pitchFamily="34" charset="0"/>
              </a:rPr>
              <a:t> </a:t>
            </a:r>
            <a:r>
              <a:rPr lang="en-US" sz="1600" b="1" i="1" dirty="0">
                <a:solidFill>
                  <a:srgbClr val="FFFF00"/>
                </a:solidFill>
                <a:effectLst/>
                <a:latin typeface="Calibri" panose="020F0502020204030204" pitchFamily="34" charset="0"/>
              </a:rPr>
              <a:t>8 </a:t>
            </a:r>
            <a:r>
              <a:rPr lang="en-US" sz="1600" b="0" i="1" dirty="0">
                <a:solidFill>
                  <a:srgbClr val="FFFF00"/>
                </a:solidFill>
                <a:effectLst/>
                <a:latin typeface="Calibri" panose="020F0502020204030204" pitchFamily="34" charset="0"/>
              </a:rPr>
              <a:t>Then the elders of his city shall call him, and speak unto him: and if he stand to it, and say, I like not to take her;</a:t>
            </a:r>
          </a:p>
          <a:p>
            <a:pPr fontAlgn="base"/>
            <a:endParaRPr lang="en-US" sz="1600" b="0" i="1" dirty="0">
              <a:solidFill>
                <a:srgbClr val="FFFF00"/>
              </a:solidFill>
              <a:effectLst/>
              <a:latin typeface="Calibri" panose="020F0502020204030204" pitchFamily="34" charset="0"/>
            </a:endParaRPr>
          </a:p>
          <a:p>
            <a:pPr fontAlgn="base"/>
            <a:r>
              <a:rPr lang="en-US" sz="1600" b="0" i="1" dirty="0">
                <a:solidFill>
                  <a:srgbClr val="FFFF00"/>
                </a:solidFill>
                <a:effectLst/>
                <a:latin typeface="Calibri" panose="020F0502020204030204" pitchFamily="34" charset="0"/>
              </a:rPr>
              <a:t> </a:t>
            </a:r>
            <a:r>
              <a:rPr lang="en-US" sz="1600" b="1" i="1" dirty="0">
                <a:solidFill>
                  <a:srgbClr val="FFFF00"/>
                </a:solidFill>
                <a:effectLst/>
                <a:latin typeface="Calibri" panose="020F0502020204030204" pitchFamily="34" charset="0"/>
              </a:rPr>
              <a:t>9 </a:t>
            </a:r>
            <a:r>
              <a:rPr lang="en-US" sz="1600" b="0" i="1" dirty="0">
                <a:solidFill>
                  <a:srgbClr val="FFFF00"/>
                </a:solidFill>
                <a:effectLst/>
                <a:latin typeface="Calibri" panose="020F0502020204030204" pitchFamily="34" charset="0"/>
              </a:rPr>
              <a:t>Then shall his brother’s wife come unto him in the presence of the elders, and loose his shoe from off his foot, and spit in his face, and shall answer and say, So shall it be done unto that man that will not build up his brother’s house.</a:t>
            </a:r>
          </a:p>
          <a:p>
            <a:pPr fontAlgn="base"/>
            <a:endParaRPr lang="en-US" sz="1600" b="0" i="1" dirty="0">
              <a:solidFill>
                <a:srgbClr val="FFFF00"/>
              </a:solidFill>
              <a:effectLst/>
              <a:latin typeface="Calibri" panose="020F0502020204030204" pitchFamily="34" charset="0"/>
            </a:endParaRPr>
          </a:p>
          <a:p>
            <a:pPr fontAlgn="base"/>
            <a:r>
              <a:rPr lang="en-US" sz="1600" b="0" i="1" dirty="0">
                <a:solidFill>
                  <a:srgbClr val="FFFF00"/>
                </a:solidFill>
                <a:effectLst/>
                <a:latin typeface="Calibri" panose="020F0502020204030204" pitchFamily="34" charset="0"/>
              </a:rPr>
              <a:t> </a:t>
            </a:r>
            <a:r>
              <a:rPr lang="en-US" sz="1600" b="1" i="1" dirty="0">
                <a:solidFill>
                  <a:srgbClr val="FFFF00"/>
                </a:solidFill>
                <a:effectLst/>
                <a:latin typeface="Calibri" panose="020F0502020204030204" pitchFamily="34" charset="0"/>
              </a:rPr>
              <a:t>10 </a:t>
            </a:r>
            <a:r>
              <a:rPr lang="en-US" sz="1600" b="0" i="1" dirty="0">
                <a:solidFill>
                  <a:srgbClr val="FFFF00"/>
                </a:solidFill>
                <a:effectLst/>
                <a:latin typeface="Calibri" panose="020F0502020204030204" pitchFamily="34" charset="0"/>
              </a:rPr>
              <a:t>And his name shall be called in Israel, The house of him that hath his shoe loosed.</a:t>
            </a:r>
          </a:p>
        </p:txBody>
      </p:sp>
      <p:sp>
        <p:nvSpPr>
          <p:cNvPr id="7" name="Rectangle 6"/>
          <p:cNvSpPr/>
          <p:nvPr/>
        </p:nvSpPr>
        <p:spPr>
          <a:xfrm>
            <a:off x="1548142" y="925400"/>
            <a:ext cx="11054281" cy="369332"/>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custom of a widow marrying her deceased husband’s brother or sometimes a near heir. </a:t>
            </a:r>
          </a:p>
        </p:txBody>
      </p:sp>
      <p:pic>
        <p:nvPicPr>
          <p:cNvPr id="1028" name="Picture 4" descr="http://www.vroma.org/images/raia_images/couple_sarcophagus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1572" y="1428376"/>
            <a:ext cx="2606798" cy="264798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9625336" y="4258545"/>
            <a:ext cx="1847917" cy="2589889"/>
            <a:chOff x="9625336" y="4258545"/>
            <a:chExt cx="1847917" cy="2589889"/>
          </a:xfrm>
        </p:grpSpPr>
        <p:pic>
          <p:nvPicPr>
            <p:cNvPr id="1030" name="Picture 6" descr="http://www.religious-art.org/A-Mother-And-Child.jpg"/>
            <p:cNvPicPr>
              <a:picLocks noChangeAspect="1" noChangeArrowheads="1"/>
            </p:cNvPicPr>
            <p:nvPr/>
          </p:nvPicPr>
          <p:blipFill rotWithShape="1">
            <a:blip r:embed="rId4">
              <a:extLst>
                <a:ext uri="{28A0092B-C50C-407E-A947-70E740481C1C}">
                  <a14:useLocalDpi xmlns:a14="http://schemas.microsoft.com/office/drawing/2010/main" val="0"/>
                </a:ext>
              </a:extLst>
            </a:blip>
            <a:srcRect l="5262" t="476" r="1205" b="7517"/>
            <a:stretch/>
          </p:blipFill>
          <p:spPr bwMode="auto">
            <a:xfrm>
              <a:off x="9625336" y="4258545"/>
              <a:ext cx="1847917" cy="24172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93378" y="6617602"/>
              <a:ext cx="1079875" cy="230832"/>
            </a:xfrm>
            <a:prstGeom prst="rect">
              <a:avLst/>
            </a:prstGeom>
            <a:noFill/>
          </p:spPr>
          <p:txBody>
            <a:bodyPr wrap="square" rtlCol="0">
              <a:spAutoFit/>
            </a:bodyPr>
            <a:lstStyle/>
            <a:p>
              <a:r>
                <a:rPr lang="en-US" sz="900" dirty="0">
                  <a:solidFill>
                    <a:schemeClr val="bg1"/>
                  </a:solidFill>
                </a:rPr>
                <a:t>Elizabeth </a:t>
              </a:r>
              <a:r>
                <a:rPr lang="en-US" sz="900" dirty="0" err="1">
                  <a:solidFill>
                    <a:schemeClr val="bg1"/>
                  </a:solidFill>
                </a:rPr>
                <a:t>Nourse</a:t>
              </a:r>
              <a:endParaRPr lang="en-US" sz="900" dirty="0">
                <a:solidFill>
                  <a:schemeClr val="bg1"/>
                </a:solidFill>
              </a:endParaRPr>
            </a:p>
          </p:txBody>
        </p:sp>
      </p:grpSp>
    </p:spTree>
    <p:extLst>
      <p:ext uri="{BB962C8B-B14F-4D97-AF65-F5344CB8AC3E}">
        <p14:creationId xmlns:p14="http://schemas.microsoft.com/office/powerpoint/2010/main" val="347777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xit" presetSubtype="0" fill="hold"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par>
                                <p:cTn id="26" presetID="10" presetClass="exit" presetSubtype="0" fill="hold" nodeType="withEffect">
                                  <p:stCondLst>
                                    <p:cond delay="0"/>
                                  </p:stCondLst>
                                  <p:childTnLst>
                                    <p:animEffect transition="out" filter="fade">
                                      <p:cBhvr>
                                        <p:cTn id="27" dur="500"/>
                                        <p:tgtEl>
                                          <p:spTgt spid="3">
                                            <p:txEl>
                                              <p:pRg st="2" end="2"/>
                                            </p:txEl>
                                          </p:spTgt>
                                        </p:tgtEl>
                                      </p:cBhvr>
                                    </p:animEffect>
                                    <p:set>
                                      <p:cBhvr>
                                        <p:cTn id="28" dur="1" fill="hold">
                                          <p:stCondLst>
                                            <p:cond delay="499"/>
                                          </p:stCondLst>
                                        </p:cTn>
                                        <p:tgtEl>
                                          <p:spTgt spid="3">
                                            <p:txEl>
                                              <p:pRg st="2" end="2"/>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10" presetClass="exit" presetSubtype="0" fill="hold" nodeType="withEffect">
                                  <p:stCondLst>
                                    <p:cond delay="0"/>
                                  </p:stCondLst>
                                  <p:childTnLst>
                                    <p:animEffect transition="out" filter="fade">
                                      <p:cBhvr>
                                        <p:cTn id="37" dur="500"/>
                                        <p:tgtEl>
                                          <p:spTgt spid="3">
                                            <p:txEl>
                                              <p:pRg st="5" end="5"/>
                                            </p:txEl>
                                          </p:spTgt>
                                        </p:tgtEl>
                                      </p:cBhvr>
                                    </p:animEffect>
                                    <p:set>
                                      <p:cBhvr>
                                        <p:cTn id="3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0" presetClass="exit" presetSubtype="0" fill="hold" nodeType="withEffect">
                                  <p:stCondLst>
                                    <p:cond delay="0"/>
                                  </p:stCondLst>
                                  <p:childTnLst>
                                    <p:animEffect transition="out" filter="fade">
                                      <p:cBhvr>
                                        <p:cTn id="44" dur="500"/>
                                        <p:tgtEl>
                                          <p:spTgt spid="3">
                                            <p:txEl>
                                              <p:pRg st="7" end="7"/>
                                            </p:txEl>
                                          </p:spTgt>
                                        </p:tgtEl>
                                      </p:cBhvr>
                                    </p:animEffect>
                                    <p:set>
                                      <p:cBhvr>
                                        <p:cTn id="45"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1" end="11"/>
                                            </p:txEl>
                                          </p:spTgt>
                                        </p:tgtEl>
                                        <p:attrNameLst>
                                          <p:attrName>style.visibility</p:attrName>
                                        </p:attrNameLst>
                                      </p:cBhvr>
                                      <p:to>
                                        <p:strVal val="visible"/>
                                      </p:to>
                                    </p:set>
                                  </p:childTnLst>
                                </p:cTn>
                              </p:par>
                              <p:par>
                                <p:cTn id="50" presetID="10" presetClass="exit" presetSubtype="0" fill="hold" nodeType="withEffect">
                                  <p:stCondLst>
                                    <p:cond delay="0"/>
                                  </p:stCondLst>
                                  <p:childTnLst>
                                    <p:animEffect transition="out" filter="fade">
                                      <p:cBhvr>
                                        <p:cTn id="51" dur="500"/>
                                        <p:tgtEl>
                                          <p:spTgt spid="3">
                                            <p:txEl>
                                              <p:pRg st="9" end="9"/>
                                            </p:txEl>
                                          </p:spTgt>
                                        </p:tgtEl>
                                      </p:cBhvr>
                                    </p:animEffect>
                                    <p:set>
                                      <p:cBhvr>
                                        <p:cTn id="52" dur="1" fill="hold">
                                          <p:stCondLst>
                                            <p:cond delay="4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38:12-19</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Deception </a:t>
            </a:r>
          </a:p>
        </p:txBody>
      </p:sp>
      <p:sp>
        <p:nvSpPr>
          <p:cNvPr id="2" name="Rectangle 1"/>
          <p:cNvSpPr/>
          <p:nvPr/>
        </p:nvSpPr>
        <p:spPr>
          <a:xfrm>
            <a:off x="4659517" y="1760527"/>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However, when </a:t>
            </a:r>
            <a:r>
              <a:rPr lang="en-US" b="0" i="0" dirty="0" err="1">
                <a:solidFill>
                  <a:schemeClr val="bg1"/>
                </a:solidFill>
                <a:effectLst/>
                <a:latin typeface="Calibri" panose="020F0502020204030204" pitchFamily="34" charset="0"/>
              </a:rPr>
              <a:t>Shelah</a:t>
            </a:r>
            <a:r>
              <a:rPr lang="en-US" b="0" i="0" dirty="0">
                <a:solidFill>
                  <a:schemeClr val="bg1"/>
                </a:solidFill>
                <a:effectLst/>
                <a:latin typeface="Calibri" panose="020F0502020204030204" pitchFamily="34" charset="0"/>
              </a:rPr>
              <a:t> was old enough, Judah did not keep his promise to Tamar.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Tamar then resorted to deception in order to bear children by Judah, who had the responsibility to provide a husband and children for her.</a:t>
            </a:r>
            <a:endParaRPr lang="en-US" dirty="0">
              <a:solidFill>
                <a:schemeClr val="bg1"/>
              </a:solidFill>
            </a:endParaRPr>
          </a:p>
        </p:txBody>
      </p:sp>
      <p:grpSp>
        <p:nvGrpSpPr>
          <p:cNvPr id="7" name="Group 6"/>
          <p:cNvGrpSpPr/>
          <p:nvPr/>
        </p:nvGrpSpPr>
        <p:grpSpPr>
          <a:xfrm>
            <a:off x="431640" y="656713"/>
            <a:ext cx="4227877" cy="3407955"/>
            <a:chOff x="8226838" y="896033"/>
            <a:chExt cx="4227877" cy="3407955"/>
          </a:xfrm>
        </p:grpSpPr>
        <p:grpSp>
          <p:nvGrpSpPr>
            <p:cNvPr id="8" name="Group 7"/>
            <p:cNvGrpSpPr/>
            <p:nvPr/>
          </p:nvGrpSpPr>
          <p:grpSpPr>
            <a:xfrm>
              <a:off x="8226838" y="1487272"/>
              <a:ext cx="3555692" cy="2816716"/>
              <a:chOff x="1176253" y="1130941"/>
              <a:chExt cx="3555692" cy="2816716"/>
            </a:xfrm>
          </p:grpSpPr>
          <p:sp>
            <p:nvSpPr>
              <p:cNvPr id="10" name="Rectangle 9"/>
              <p:cNvSpPr/>
              <p:nvPr/>
            </p:nvSpPr>
            <p:spPr>
              <a:xfrm>
                <a:off x="3127308" y="3613213"/>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Shelah</a:t>
                </a:r>
                <a:endParaRPr lang="en-US" dirty="0"/>
              </a:p>
            </p:txBody>
          </p:sp>
          <p:cxnSp>
            <p:nvCxnSpPr>
              <p:cNvPr id="11" name="Straight Arrow Connector 10"/>
              <p:cNvCxnSpPr/>
              <p:nvPr/>
            </p:nvCxnSpPr>
            <p:spPr>
              <a:xfrm>
                <a:off x="3532351" y="2228704"/>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9622" y="2013004"/>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662186" y="113094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Shuah</a:t>
                </a:r>
                <a:endParaRPr lang="en-US" dirty="0"/>
              </a:p>
            </p:txBody>
          </p:sp>
          <p:sp>
            <p:nvSpPr>
              <p:cNvPr id="14" name="Rectangle 13"/>
              <p:cNvSpPr/>
              <p:nvPr/>
            </p:nvSpPr>
            <p:spPr>
              <a:xfrm>
                <a:off x="3662188" y="184291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p:cNvCxnSpPr/>
              <p:nvPr/>
            </p:nvCxnSpPr>
            <p:spPr>
              <a:xfrm>
                <a:off x="1907124" y="2010135"/>
                <a:ext cx="1004019"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127309" y="2651750"/>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Er</a:t>
                </a:r>
                <a:endParaRPr lang="en-US" dirty="0"/>
              </a:p>
            </p:txBody>
          </p:sp>
          <p:sp>
            <p:nvSpPr>
              <p:cNvPr id="18" name="Rectangle 17"/>
              <p:cNvSpPr/>
              <p:nvPr/>
            </p:nvSpPr>
            <p:spPr>
              <a:xfrm>
                <a:off x="1176253" y="1852961"/>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Tamar</a:t>
                </a:r>
              </a:p>
            </p:txBody>
          </p:sp>
          <p:cxnSp>
            <p:nvCxnSpPr>
              <p:cNvPr id="19" name="Straight Arrow Connector 18"/>
              <p:cNvCxnSpPr/>
              <p:nvPr/>
            </p:nvCxnSpPr>
            <p:spPr>
              <a:xfrm>
                <a:off x="4197064" y="1504963"/>
                <a:ext cx="3966" cy="3479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27309" y="3114818"/>
                <a:ext cx="1069757" cy="334444"/>
              </a:xfrm>
              <a:prstGeom prst="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Onan</a:t>
                </a:r>
              </a:p>
            </p:txBody>
          </p:sp>
          <p:sp>
            <p:nvSpPr>
              <p:cNvPr id="15" name="Rectangle 14"/>
              <p:cNvSpPr/>
              <p:nvPr/>
            </p:nvSpPr>
            <p:spPr>
              <a:xfrm>
                <a:off x="2361484" y="184474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Judah</a:t>
                </a:r>
              </a:p>
            </p:txBody>
          </p:sp>
        </p:grpSp>
        <p:sp>
          <p:nvSpPr>
            <p:cNvPr id="9" name="TextBox 8"/>
            <p:cNvSpPr txBox="1"/>
            <p:nvPr/>
          </p:nvSpPr>
          <p:spPr>
            <a:xfrm>
              <a:off x="9833737" y="896033"/>
              <a:ext cx="2620978" cy="523220"/>
            </a:xfrm>
            <a:prstGeom prst="rect">
              <a:avLst/>
            </a:prstGeom>
            <a:noFill/>
          </p:spPr>
          <p:txBody>
            <a:bodyPr wrap="square" rtlCol="0">
              <a:spAutoFit/>
            </a:bodyPr>
            <a:lstStyle/>
            <a:p>
              <a:pPr algn="ctr"/>
              <a:r>
                <a:rPr lang="en-US" sz="2800" dirty="0">
                  <a:solidFill>
                    <a:schemeClr val="bg1"/>
                  </a:solidFill>
                  <a:latin typeface="Berlin Sans FB" panose="020E0602020502020306" pitchFamily="34" charset="0"/>
                </a:rPr>
                <a:t>Canaanite</a:t>
              </a:r>
            </a:p>
          </p:txBody>
        </p:sp>
      </p:grpSp>
      <p:grpSp>
        <p:nvGrpSpPr>
          <p:cNvPr id="21" name="Group 199"/>
          <p:cNvGrpSpPr/>
          <p:nvPr/>
        </p:nvGrpSpPr>
        <p:grpSpPr>
          <a:xfrm>
            <a:off x="736438" y="2637690"/>
            <a:ext cx="1229634" cy="2402442"/>
            <a:chOff x="4266247" y="609601"/>
            <a:chExt cx="3035448" cy="5509156"/>
          </a:xfrm>
        </p:grpSpPr>
        <p:grpSp>
          <p:nvGrpSpPr>
            <p:cNvPr id="22" name="Group 187"/>
            <p:cNvGrpSpPr/>
            <p:nvPr/>
          </p:nvGrpSpPr>
          <p:grpSpPr>
            <a:xfrm>
              <a:off x="5105400" y="5334000"/>
              <a:ext cx="584021" cy="762000"/>
              <a:chOff x="7531306" y="801594"/>
              <a:chExt cx="2573630" cy="2895600"/>
            </a:xfrm>
          </p:grpSpPr>
          <p:grpSp>
            <p:nvGrpSpPr>
              <p:cNvPr id="104" name="Group 162"/>
              <p:cNvGrpSpPr/>
              <p:nvPr/>
            </p:nvGrpSpPr>
            <p:grpSpPr>
              <a:xfrm>
                <a:off x="7531306" y="801594"/>
                <a:ext cx="2573630" cy="2895600"/>
                <a:chOff x="3859245" y="5528567"/>
                <a:chExt cx="1088566" cy="874149"/>
              </a:xfrm>
            </p:grpSpPr>
            <p:sp>
              <p:nvSpPr>
                <p:cNvPr id="106" name="Oval 10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gular Pentagon 10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3"/>
            <p:cNvGrpSpPr/>
            <p:nvPr/>
          </p:nvGrpSpPr>
          <p:grpSpPr>
            <a:xfrm rot="19673203" flipH="1">
              <a:off x="5731843" y="5356757"/>
              <a:ext cx="584021" cy="762000"/>
              <a:chOff x="7531306" y="801594"/>
              <a:chExt cx="2573630" cy="2895600"/>
            </a:xfrm>
          </p:grpSpPr>
          <p:grpSp>
            <p:nvGrpSpPr>
              <p:cNvPr id="99" name="Group 162"/>
              <p:cNvGrpSpPr/>
              <p:nvPr/>
            </p:nvGrpSpPr>
            <p:grpSpPr>
              <a:xfrm>
                <a:off x="7531306" y="801594"/>
                <a:ext cx="2573630" cy="2895600"/>
                <a:chOff x="3859245" y="5528567"/>
                <a:chExt cx="1088566" cy="874149"/>
              </a:xfrm>
            </p:grpSpPr>
            <p:sp>
              <p:nvSpPr>
                <p:cNvPr id="101" name="Oval 10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gular Pentagon 9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86"/>
            <p:cNvGrpSpPr/>
            <p:nvPr/>
          </p:nvGrpSpPr>
          <p:grpSpPr>
            <a:xfrm>
              <a:off x="4266247" y="609601"/>
              <a:ext cx="3035448" cy="5092316"/>
              <a:chOff x="4266247" y="609601"/>
              <a:chExt cx="3035448" cy="5092316"/>
            </a:xfrm>
          </p:grpSpPr>
          <p:sp>
            <p:nvSpPr>
              <p:cNvPr id="25" name="Oval 24"/>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Delay 27"/>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54"/>
              <p:cNvGrpSpPr/>
              <p:nvPr/>
            </p:nvGrpSpPr>
            <p:grpSpPr>
              <a:xfrm>
                <a:off x="4953000" y="914399"/>
                <a:ext cx="1524000" cy="228601"/>
                <a:chOff x="7162800" y="1981200"/>
                <a:chExt cx="4847444" cy="1060563"/>
              </a:xfrm>
            </p:grpSpPr>
            <p:grpSp>
              <p:nvGrpSpPr>
                <p:cNvPr id="75" name="Group 130"/>
                <p:cNvGrpSpPr/>
                <p:nvPr/>
              </p:nvGrpSpPr>
              <p:grpSpPr>
                <a:xfrm rot="5400000">
                  <a:off x="7321133" y="1822867"/>
                  <a:ext cx="1038069" cy="1354736"/>
                  <a:chOff x="7162800" y="381000"/>
                  <a:chExt cx="1371600" cy="1295400"/>
                </a:xfrm>
              </p:grpSpPr>
              <p:sp>
                <p:nvSpPr>
                  <p:cNvPr id="94" name="Diamond 9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6"/>
                <p:cNvGrpSpPr/>
                <p:nvPr/>
              </p:nvGrpSpPr>
              <p:grpSpPr>
                <a:xfrm rot="5400000">
                  <a:off x="8485369" y="1830365"/>
                  <a:ext cx="1038069" cy="1354736"/>
                  <a:chOff x="7162800" y="381000"/>
                  <a:chExt cx="1371600" cy="1295400"/>
                </a:xfrm>
              </p:grpSpPr>
              <p:sp>
                <p:nvSpPr>
                  <p:cNvPr id="89" name="Diamond 8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2"/>
                <p:cNvGrpSpPr/>
                <p:nvPr/>
              </p:nvGrpSpPr>
              <p:grpSpPr>
                <a:xfrm rot="5400000">
                  <a:off x="9649605" y="1837863"/>
                  <a:ext cx="1038069" cy="1354736"/>
                  <a:chOff x="7162800" y="381000"/>
                  <a:chExt cx="1371600" cy="1295400"/>
                </a:xfrm>
              </p:grpSpPr>
              <p:sp>
                <p:nvSpPr>
                  <p:cNvPr id="84" name="Diamond 8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8"/>
                <p:cNvGrpSpPr/>
                <p:nvPr/>
              </p:nvGrpSpPr>
              <p:grpSpPr>
                <a:xfrm rot="5400000">
                  <a:off x="10813841" y="1845361"/>
                  <a:ext cx="1038069" cy="1354736"/>
                  <a:chOff x="7162800" y="381000"/>
                  <a:chExt cx="1371600" cy="1295400"/>
                </a:xfrm>
              </p:grpSpPr>
              <p:sp>
                <p:nvSpPr>
                  <p:cNvPr id="79" name="Diamond 7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55"/>
              <p:cNvGrpSpPr/>
              <p:nvPr/>
            </p:nvGrpSpPr>
            <p:grpSpPr>
              <a:xfrm>
                <a:off x="5029200" y="3962400"/>
                <a:ext cx="1447800" cy="381000"/>
                <a:chOff x="7162800" y="1981200"/>
                <a:chExt cx="4847444" cy="1060563"/>
              </a:xfrm>
            </p:grpSpPr>
            <p:grpSp>
              <p:nvGrpSpPr>
                <p:cNvPr id="51" name="Group 130"/>
                <p:cNvGrpSpPr/>
                <p:nvPr/>
              </p:nvGrpSpPr>
              <p:grpSpPr>
                <a:xfrm rot="5400000">
                  <a:off x="7321133" y="1822867"/>
                  <a:ext cx="1038069" cy="1354736"/>
                  <a:chOff x="7162800" y="381000"/>
                  <a:chExt cx="1371600" cy="1295400"/>
                </a:xfrm>
              </p:grpSpPr>
              <p:sp>
                <p:nvSpPr>
                  <p:cNvPr id="70" name="Diamond 6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36"/>
                <p:cNvGrpSpPr/>
                <p:nvPr/>
              </p:nvGrpSpPr>
              <p:grpSpPr>
                <a:xfrm rot="5400000">
                  <a:off x="8485369" y="1830365"/>
                  <a:ext cx="1038069" cy="1354736"/>
                  <a:chOff x="7162800" y="381000"/>
                  <a:chExt cx="1371600" cy="1295400"/>
                </a:xfrm>
              </p:grpSpPr>
              <p:sp>
                <p:nvSpPr>
                  <p:cNvPr id="65" name="Diamond 6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42"/>
                <p:cNvGrpSpPr/>
                <p:nvPr/>
              </p:nvGrpSpPr>
              <p:grpSpPr>
                <a:xfrm rot="5400000">
                  <a:off x="9649605" y="1837863"/>
                  <a:ext cx="1038069" cy="1354736"/>
                  <a:chOff x="7162800" y="381000"/>
                  <a:chExt cx="1371600" cy="1295400"/>
                </a:xfrm>
              </p:grpSpPr>
              <p:sp>
                <p:nvSpPr>
                  <p:cNvPr id="60" name="Diamond 5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48"/>
                <p:cNvGrpSpPr/>
                <p:nvPr/>
              </p:nvGrpSpPr>
              <p:grpSpPr>
                <a:xfrm rot="5400000">
                  <a:off x="10813841" y="1845361"/>
                  <a:ext cx="1038069" cy="1354736"/>
                  <a:chOff x="7162800" y="381000"/>
                  <a:chExt cx="1371600" cy="1295400"/>
                </a:xfrm>
              </p:grpSpPr>
              <p:sp>
                <p:nvSpPr>
                  <p:cNvPr id="55" name="Diamond 5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85"/>
              <p:cNvGrpSpPr/>
              <p:nvPr/>
            </p:nvGrpSpPr>
            <p:grpSpPr>
              <a:xfrm>
                <a:off x="5410200" y="2819400"/>
                <a:ext cx="685800" cy="914400"/>
                <a:chOff x="7641583" y="1524000"/>
                <a:chExt cx="1091090" cy="1752600"/>
              </a:xfrm>
            </p:grpSpPr>
            <p:grpSp>
              <p:nvGrpSpPr>
                <p:cNvPr id="41" name="Group 129"/>
                <p:cNvGrpSpPr/>
                <p:nvPr/>
              </p:nvGrpSpPr>
              <p:grpSpPr>
                <a:xfrm>
                  <a:off x="7696200" y="2057400"/>
                  <a:ext cx="990600" cy="1219200"/>
                  <a:chOff x="7162800" y="381000"/>
                  <a:chExt cx="1371600" cy="1295400"/>
                </a:xfrm>
              </p:grpSpPr>
              <p:sp>
                <p:nvSpPr>
                  <p:cNvPr id="46" name="Diamond 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5864141" y="485103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Had Judah faithfully kept his promise to Tamar, the seduction would never have taken place. Likewise, had Judah been faithful to the laws of morality, he never would have sinned with Tamar. </a:t>
            </a:r>
            <a:r>
              <a:rPr lang="en-US" dirty="0">
                <a:solidFill>
                  <a:schemeClr val="bg1"/>
                </a:solidFill>
                <a:latin typeface="Calibri" panose="020F0502020204030204" pitchFamily="34" charset="0"/>
              </a:rPr>
              <a:t>(1)</a:t>
            </a:r>
            <a:endParaRPr lang="en-US" dirty="0">
              <a:solidFill>
                <a:schemeClr val="bg1"/>
              </a:solidFill>
            </a:endParaRPr>
          </a:p>
        </p:txBody>
      </p:sp>
      <p:grpSp>
        <p:nvGrpSpPr>
          <p:cNvPr id="109" name="Group 108"/>
          <p:cNvGrpSpPr/>
          <p:nvPr/>
        </p:nvGrpSpPr>
        <p:grpSpPr>
          <a:xfrm>
            <a:off x="4146389" y="3722703"/>
            <a:ext cx="1333575" cy="2794876"/>
            <a:chOff x="536022" y="3314942"/>
            <a:chExt cx="1296534" cy="3203103"/>
          </a:xfrm>
        </p:grpSpPr>
        <p:sp>
          <p:nvSpPr>
            <p:cNvPr id="110" name="Oval 109"/>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7" name="Group 101"/>
            <p:cNvGrpSpPr/>
            <p:nvPr/>
          </p:nvGrpSpPr>
          <p:grpSpPr>
            <a:xfrm rot="7128265">
              <a:off x="1266712" y="6168842"/>
              <a:ext cx="230789" cy="449153"/>
              <a:chOff x="4267200" y="5105400"/>
              <a:chExt cx="685800" cy="609600"/>
            </a:xfrm>
          </p:grpSpPr>
          <p:sp>
            <p:nvSpPr>
              <p:cNvPr id="342"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2"/>
            <p:cNvGrpSpPr/>
            <p:nvPr/>
          </p:nvGrpSpPr>
          <p:grpSpPr>
            <a:xfrm rot="14157531">
              <a:off x="1014825" y="6178074"/>
              <a:ext cx="230789" cy="449153"/>
              <a:chOff x="4267200" y="5105400"/>
              <a:chExt cx="685800" cy="609600"/>
            </a:xfrm>
          </p:grpSpPr>
          <p:sp>
            <p:nvSpPr>
              <p:cNvPr id="340" name="Oval 33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0"/>
            <p:cNvGrpSpPr/>
            <p:nvPr/>
          </p:nvGrpSpPr>
          <p:grpSpPr>
            <a:xfrm>
              <a:off x="615449" y="3393845"/>
              <a:ext cx="1196458" cy="1028329"/>
              <a:chOff x="2731569" y="4101704"/>
              <a:chExt cx="2435810" cy="2042401"/>
            </a:xfrm>
          </p:grpSpPr>
          <p:sp>
            <p:nvSpPr>
              <p:cNvPr id="331"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97"/>
            <p:cNvGrpSpPr/>
            <p:nvPr/>
          </p:nvGrpSpPr>
          <p:grpSpPr>
            <a:xfrm>
              <a:off x="962691" y="5459694"/>
              <a:ext cx="469239" cy="635646"/>
              <a:chOff x="4648200" y="4038600"/>
              <a:chExt cx="838200" cy="1349829"/>
            </a:xfrm>
          </p:grpSpPr>
          <p:sp>
            <p:nvSpPr>
              <p:cNvPr id="310" name="Trapezoid 309"/>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p:cNvGrpSpPr/>
              <p:nvPr/>
            </p:nvGrpSpPr>
            <p:grpSpPr>
              <a:xfrm rot="5595418">
                <a:off x="4297276" y="4567385"/>
                <a:ext cx="1211525" cy="322729"/>
                <a:chOff x="6019800" y="5334000"/>
                <a:chExt cx="2590800" cy="914400"/>
              </a:xfrm>
            </p:grpSpPr>
            <p:grpSp>
              <p:nvGrpSpPr>
                <p:cNvPr id="322" name="Group 79"/>
                <p:cNvGrpSpPr/>
                <p:nvPr/>
              </p:nvGrpSpPr>
              <p:grpSpPr>
                <a:xfrm>
                  <a:off x="6019800" y="5334000"/>
                  <a:ext cx="914400" cy="914400"/>
                  <a:chOff x="6019800" y="5334000"/>
                  <a:chExt cx="914400" cy="914400"/>
                </a:xfrm>
              </p:grpSpPr>
              <p:sp>
                <p:nvSpPr>
                  <p:cNvPr id="329" name="Quad Arrow 32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80"/>
                <p:cNvGrpSpPr/>
                <p:nvPr/>
              </p:nvGrpSpPr>
              <p:grpSpPr>
                <a:xfrm>
                  <a:off x="6858000" y="5334000"/>
                  <a:ext cx="914400" cy="914400"/>
                  <a:chOff x="6019800" y="5334000"/>
                  <a:chExt cx="914400" cy="914400"/>
                </a:xfrm>
              </p:grpSpPr>
              <p:sp>
                <p:nvSpPr>
                  <p:cNvPr id="327" name="Quad Arrow 3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83"/>
                <p:cNvGrpSpPr/>
                <p:nvPr/>
              </p:nvGrpSpPr>
              <p:grpSpPr>
                <a:xfrm>
                  <a:off x="7696200" y="5334000"/>
                  <a:ext cx="914400" cy="914400"/>
                  <a:chOff x="6019800" y="5334000"/>
                  <a:chExt cx="914400" cy="914400"/>
                </a:xfrm>
              </p:grpSpPr>
              <p:sp>
                <p:nvSpPr>
                  <p:cNvPr id="325" name="Quad Arrow 3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rot="5160593">
                <a:off x="4618957" y="4567387"/>
                <a:ext cx="1211525" cy="322729"/>
                <a:chOff x="6019800" y="5334000"/>
                <a:chExt cx="2590800" cy="914400"/>
              </a:xfrm>
            </p:grpSpPr>
            <p:grpSp>
              <p:nvGrpSpPr>
                <p:cNvPr id="313" name="Group 79"/>
                <p:cNvGrpSpPr/>
                <p:nvPr/>
              </p:nvGrpSpPr>
              <p:grpSpPr>
                <a:xfrm>
                  <a:off x="6019800" y="5334000"/>
                  <a:ext cx="914400" cy="914400"/>
                  <a:chOff x="6019800" y="5334000"/>
                  <a:chExt cx="914400" cy="914400"/>
                </a:xfrm>
              </p:grpSpPr>
              <p:sp>
                <p:nvSpPr>
                  <p:cNvPr id="320" name="Quad Arrow 3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0"/>
                <p:cNvGrpSpPr/>
                <p:nvPr/>
              </p:nvGrpSpPr>
              <p:grpSpPr>
                <a:xfrm>
                  <a:off x="6858000" y="5334000"/>
                  <a:ext cx="914400" cy="914400"/>
                  <a:chOff x="6019800" y="5334000"/>
                  <a:chExt cx="914400" cy="914400"/>
                </a:xfrm>
              </p:grpSpPr>
              <p:sp>
                <p:nvSpPr>
                  <p:cNvPr id="318" name="Quad Arrow 3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83"/>
                <p:cNvGrpSpPr/>
                <p:nvPr/>
              </p:nvGrpSpPr>
              <p:grpSpPr>
                <a:xfrm>
                  <a:off x="7696200" y="5334000"/>
                  <a:ext cx="914400" cy="914400"/>
                  <a:chOff x="6019800" y="5334000"/>
                  <a:chExt cx="914400" cy="914400"/>
                </a:xfrm>
              </p:grpSpPr>
              <p:sp>
                <p:nvSpPr>
                  <p:cNvPr id="316" name="Quad Arrow 3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2" name="Rounded Rectangle 121"/>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5"/>
            <p:cNvGrpSpPr/>
            <p:nvPr/>
          </p:nvGrpSpPr>
          <p:grpSpPr>
            <a:xfrm flipV="1">
              <a:off x="615448" y="3764639"/>
              <a:ext cx="1133486" cy="180100"/>
              <a:chOff x="5029200" y="838200"/>
              <a:chExt cx="1905000" cy="457200"/>
            </a:xfrm>
          </p:grpSpPr>
          <p:sp>
            <p:nvSpPr>
              <p:cNvPr id="299" name="Rounded Rectangle 29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14"/>
              <p:cNvGrpSpPr/>
              <p:nvPr/>
            </p:nvGrpSpPr>
            <p:grpSpPr>
              <a:xfrm rot="10800000">
                <a:off x="5334000" y="914400"/>
                <a:ext cx="1211525" cy="322729"/>
                <a:chOff x="6019800" y="5334000"/>
                <a:chExt cx="2590800" cy="914400"/>
              </a:xfrm>
            </p:grpSpPr>
            <p:grpSp>
              <p:nvGrpSpPr>
                <p:cNvPr id="301" name="Group 79"/>
                <p:cNvGrpSpPr/>
                <p:nvPr/>
              </p:nvGrpSpPr>
              <p:grpSpPr>
                <a:xfrm>
                  <a:off x="6019800" y="5334000"/>
                  <a:ext cx="914400" cy="914400"/>
                  <a:chOff x="6019800" y="5334000"/>
                  <a:chExt cx="914400" cy="914400"/>
                </a:xfrm>
              </p:grpSpPr>
              <p:sp>
                <p:nvSpPr>
                  <p:cNvPr id="308" name="Quad Arrow 30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0"/>
                <p:cNvGrpSpPr/>
                <p:nvPr/>
              </p:nvGrpSpPr>
              <p:grpSpPr>
                <a:xfrm>
                  <a:off x="6858000" y="5334000"/>
                  <a:ext cx="914400" cy="914400"/>
                  <a:chOff x="6019800" y="5334000"/>
                  <a:chExt cx="914400" cy="914400"/>
                </a:xfrm>
              </p:grpSpPr>
              <p:sp>
                <p:nvSpPr>
                  <p:cNvPr id="306" name="Quad Arrow 3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83"/>
                <p:cNvGrpSpPr/>
                <p:nvPr/>
              </p:nvGrpSpPr>
              <p:grpSpPr>
                <a:xfrm>
                  <a:off x="7696200" y="5334000"/>
                  <a:ext cx="914400" cy="914400"/>
                  <a:chOff x="6019800" y="5334000"/>
                  <a:chExt cx="914400" cy="914400"/>
                </a:xfrm>
              </p:grpSpPr>
              <p:sp>
                <p:nvSpPr>
                  <p:cNvPr id="304" name="Quad Arrow 3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536022" y="3314942"/>
              <a:ext cx="1296534" cy="697352"/>
              <a:chOff x="4823577" y="4053405"/>
              <a:chExt cx="2270956" cy="1287310"/>
            </a:xfrm>
          </p:grpSpPr>
          <p:grpSp>
            <p:nvGrpSpPr>
              <p:cNvPr id="125" name="Group 113"/>
              <p:cNvGrpSpPr/>
              <p:nvPr/>
            </p:nvGrpSpPr>
            <p:grpSpPr>
              <a:xfrm>
                <a:off x="4823577" y="4493188"/>
                <a:ext cx="1404453" cy="847527"/>
                <a:chOff x="5334000" y="1676401"/>
                <a:chExt cx="3200400" cy="2295940"/>
              </a:xfrm>
            </p:grpSpPr>
            <p:grpSp>
              <p:nvGrpSpPr>
                <p:cNvPr id="242" name="Group 59"/>
                <p:cNvGrpSpPr/>
                <p:nvPr/>
              </p:nvGrpSpPr>
              <p:grpSpPr>
                <a:xfrm>
                  <a:off x="5334000" y="1676401"/>
                  <a:ext cx="3200400" cy="2295940"/>
                  <a:chOff x="3329709" y="1676400"/>
                  <a:chExt cx="5204691" cy="3733801"/>
                </a:xfrm>
              </p:grpSpPr>
              <p:grpSp>
                <p:nvGrpSpPr>
                  <p:cNvPr id="246" name="Group 139"/>
                  <p:cNvGrpSpPr/>
                  <p:nvPr/>
                </p:nvGrpSpPr>
                <p:grpSpPr>
                  <a:xfrm>
                    <a:off x="5784951" y="1676400"/>
                    <a:ext cx="2749449" cy="2932281"/>
                    <a:chOff x="4370181" y="2237947"/>
                    <a:chExt cx="1395285" cy="1533800"/>
                  </a:xfrm>
                  <a:solidFill>
                    <a:schemeClr val="accent6">
                      <a:lumMod val="50000"/>
                    </a:schemeClr>
                  </a:solidFill>
                </p:grpSpPr>
                <p:sp>
                  <p:nvSpPr>
                    <p:cNvPr id="27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22"/>
                    <p:cNvGrpSpPr/>
                    <p:nvPr/>
                  </p:nvGrpSpPr>
                  <p:grpSpPr>
                    <a:xfrm>
                      <a:off x="4975163" y="2434420"/>
                      <a:ext cx="790303" cy="409072"/>
                      <a:chOff x="4975163" y="2434420"/>
                      <a:chExt cx="790303" cy="409072"/>
                    </a:xfrm>
                    <a:grpFill/>
                  </p:grpSpPr>
                  <p:sp>
                    <p:nvSpPr>
                      <p:cNvPr id="29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23"/>
                    <p:cNvGrpSpPr/>
                    <p:nvPr/>
                  </p:nvGrpSpPr>
                  <p:grpSpPr>
                    <a:xfrm>
                      <a:off x="4842164" y="2673927"/>
                      <a:ext cx="856672" cy="364837"/>
                      <a:chOff x="4975163" y="2434420"/>
                      <a:chExt cx="790303" cy="409072"/>
                    </a:xfrm>
                    <a:grpFill/>
                  </p:grpSpPr>
                  <p:sp>
                    <p:nvSpPr>
                      <p:cNvPr id="29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27"/>
                    <p:cNvGrpSpPr/>
                    <p:nvPr/>
                  </p:nvGrpSpPr>
                  <p:grpSpPr>
                    <a:xfrm>
                      <a:off x="4702690" y="2882384"/>
                      <a:ext cx="790303" cy="409072"/>
                      <a:chOff x="4975163" y="2434420"/>
                      <a:chExt cx="790303" cy="409072"/>
                    </a:xfrm>
                    <a:grpFill/>
                  </p:grpSpPr>
                  <p:sp>
                    <p:nvSpPr>
                      <p:cNvPr id="29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31"/>
                    <p:cNvGrpSpPr/>
                    <p:nvPr/>
                  </p:nvGrpSpPr>
                  <p:grpSpPr>
                    <a:xfrm>
                      <a:off x="4545672" y="3122529"/>
                      <a:ext cx="790303" cy="409072"/>
                      <a:chOff x="4975163" y="2434420"/>
                      <a:chExt cx="790303" cy="409072"/>
                    </a:xfrm>
                    <a:grpFill/>
                  </p:grpSpPr>
                  <p:sp>
                    <p:nvSpPr>
                      <p:cNvPr id="28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35"/>
                    <p:cNvGrpSpPr/>
                    <p:nvPr/>
                  </p:nvGrpSpPr>
                  <p:grpSpPr>
                    <a:xfrm rot="1269795">
                      <a:off x="4370181" y="3362675"/>
                      <a:ext cx="790303" cy="409072"/>
                      <a:chOff x="4975163" y="2434420"/>
                      <a:chExt cx="790303" cy="409072"/>
                    </a:xfrm>
                    <a:grpFill/>
                  </p:grpSpPr>
                  <p:sp>
                    <p:nvSpPr>
                      <p:cNvPr id="28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40"/>
                  <p:cNvGrpSpPr/>
                  <p:nvPr/>
                </p:nvGrpSpPr>
                <p:grpSpPr>
                  <a:xfrm flipH="1">
                    <a:off x="3329709" y="1768267"/>
                    <a:ext cx="2749449" cy="2932281"/>
                    <a:chOff x="4370181" y="2237947"/>
                    <a:chExt cx="1395285" cy="1533800"/>
                  </a:xfrm>
                  <a:solidFill>
                    <a:schemeClr val="accent6">
                      <a:lumMod val="50000"/>
                    </a:schemeClr>
                  </a:solidFill>
                </p:grpSpPr>
                <p:sp>
                  <p:nvSpPr>
                    <p:cNvPr id="257" name="Rounded Rectangle 25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2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162"/>
                  <p:cNvGrpSpPr/>
                  <p:nvPr/>
                </p:nvGrpSpPr>
                <p:grpSpPr>
                  <a:xfrm rot="4467257">
                    <a:off x="4822952" y="4237309"/>
                    <a:ext cx="1510882" cy="806088"/>
                    <a:chOff x="4975163" y="2434420"/>
                    <a:chExt cx="790303" cy="409072"/>
                  </a:xfrm>
                  <a:solidFill>
                    <a:schemeClr val="accent6">
                      <a:lumMod val="50000"/>
                    </a:schemeClr>
                  </a:solidFill>
                </p:grpSpPr>
                <p:sp>
                  <p:nvSpPr>
                    <p:cNvPr id="254" name="Moon 2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5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10"/>
                <p:cNvGrpSpPr/>
                <p:nvPr/>
              </p:nvGrpSpPr>
              <p:grpSpPr>
                <a:xfrm>
                  <a:off x="6705600" y="2819400"/>
                  <a:ext cx="457200" cy="457200"/>
                  <a:chOff x="6019800" y="5334000"/>
                  <a:chExt cx="914400" cy="914400"/>
                </a:xfrm>
              </p:grpSpPr>
              <p:sp>
                <p:nvSpPr>
                  <p:cNvPr id="244" name="Quad Arrow 24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13"/>
              <p:cNvGrpSpPr/>
              <p:nvPr/>
            </p:nvGrpSpPr>
            <p:grpSpPr>
              <a:xfrm rot="10800000">
                <a:off x="5254651" y="4053405"/>
                <a:ext cx="1404453" cy="847527"/>
                <a:chOff x="5334000" y="1676401"/>
                <a:chExt cx="3200400" cy="2295940"/>
              </a:xfrm>
            </p:grpSpPr>
            <p:grpSp>
              <p:nvGrpSpPr>
                <p:cNvPr id="185" name="Group 59"/>
                <p:cNvGrpSpPr/>
                <p:nvPr/>
              </p:nvGrpSpPr>
              <p:grpSpPr>
                <a:xfrm>
                  <a:off x="5334000" y="1676401"/>
                  <a:ext cx="3200400" cy="2295940"/>
                  <a:chOff x="3329709" y="1676400"/>
                  <a:chExt cx="5204691" cy="3733801"/>
                </a:xfrm>
              </p:grpSpPr>
              <p:grpSp>
                <p:nvGrpSpPr>
                  <p:cNvPr id="189" name="Group 139"/>
                  <p:cNvGrpSpPr/>
                  <p:nvPr/>
                </p:nvGrpSpPr>
                <p:grpSpPr>
                  <a:xfrm>
                    <a:off x="5784951" y="1676400"/>
                    <a:ext cx="2749449" cy="2932281"/>
                    <a:chOff x="4370181" y="2237947"/>
                    <a:chExt cx="1395285" cy="1533800"/>
                  </a:xfrm>
                  <a:solidFill>
                    <a:schemeClr val="accent6">
                      <a:lumMod val="50000"/>
                    </a:schemeClr>
                  </a:solidFill>
                </p:grpSpPr>
                <p:sp>
                  <p:nvSpPr>
                    <p:cNvPr id="22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122"/>
                    <p:cNvGrpSpPr/>
                    <p:nvPr/>
                  </p:nvGrpSpPr>
                  <p:grpSpPr>
                    <a:xfrm>
                      <a:off x="4975163" y="2434420"/>
                      <a:ext cx="790303" cy="409072"/>
                      <a:chOff x="4975163" y="2434420"/>
                      <a:chExt cx="790303" cy="409072"/>
                    </a:xfrm>
                    <a:grpFill/>
                  </p:grpSpPr>
                  <p:sp>
                    <p:nvSpPr>
                      <p:cNvPr id="23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23"/>
                    <p:cNvGrpSpPr/>
                    <p:nvPr/>
                  </p:nvGrpSpPr>
                  <p:grpSpPr>
                    <a:xfrm>
                      <a:off x="4842164" y="2673927"/>
                      <a:ext cx="856672" cy="364837"/>
                      <a:chOff x="4975163" y="2434420"/>
                      <a:chExt cx="790303" cy="409072"/>
                    </a:xfrm>
                    <a:grpFill/>
                  </p:grpSpPr>
                  <p:sp>
                    <p:nvSpPr>
                      <p:cNvPr id="23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7"/>
                    <p:cNvGrpSpPr/>
                    <p:nvPr/>
                  </p:nvGrpSpPr>
                  <p:grpSpPr>
                    <a:xfrm>
                      <a:off x="4702690" y="2882384"/>
                      <a:ext cx="790303" cy="409072"/>
                      <a:chOff x="4975163" y="2434420"/>
                      <a:chExt cx="790303" cy="409072"/>
                    </a:xfrm>
                    <a:grpFill/>
                  </p:grpSpPr>
                  <p:sp>
                    <p:nvSpPr>
                      <p:cNvPr id="23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1"/>
                    <p:cNvGrpSpPr/>
                    <p:nvPr/>
                  </p:nvGrpSpPr>
                  <p:grpSpPr>
                    <a:xfrm>
                      <a:off x="4545672" y="3122529"/>
                      <a:ext cx="790303" cy="409072"/>
                      <a:chOff x="4975163" y="2434420"/>
                      <a:chExt cx="790303" cy="409072"/>
                    </a:xfrm>
                    <a:grpFill/>
                  </p:grpSpPr>
                  <p:sp>
                    <p:nvSpPr>
                      <p:cNvPr id="23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35"/>
                    <p:cNvGrpSpPr/>
                    <p:nvPr/>
                  </p:nvGrpSpPr>
                  <p:grpSpPr>
                    <a:xfrm rot="1269795">
                      <a:off x="4370181" y="3362675"/>
                      <a:ext cx="790303" cy="409072"/>
                      <a:chOff x="4975163" y="2434420"/>
                      <a:chExt cx="790303" cy="409072"/>
                    </a:xfrm>
                    <a:grpFill/>
                  </p:grpSpPr>
                  <p:sp>
                    <p:nvSpPr>
                      <p:cNvPr id="22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40"/>
                  <p:cNvGrpSpPr/>
                  <p:nvPr/>
                </p:nvGrpSpPr>
                <p:grpSpPr>
                  <a:xfrm flipH="1">
                    <a:off x="3329709" y="1768267"/>
                    <a:ext cx="2749449" cy="2932281"/>
                    <a:chOff x="4370181" y="2237947"/>
                    <a:chExt cx="1395285" cy="1533800"/>
                  </a:xfrm>
                  <a:solidFill>
                    <a:schemeClr val="accent6">
                      <a:lumMod val="50000"/>
                    </a:schemeClr>
                  </a:solidFill>
                </p:grpSpPr>
                <p:sp>
                  <p:nvSpPr>
                    <p:cNvPr id="200" name="Rounded Rectangle 19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22"/>
                    <p:cNvGrpSpPr/>
                    <p:nvPr/>
                  </p:nvGrpSpPr>
                  <p:grpSpPr>
                    <a:xfrm>
                      <a:off x="4975163" y="2434420"/>
                      <a:ext cx="790303" cy="409072"/>
                      <a:chOff x="4975163" y="2434420"/>
                      <a:chExt cx="790303" cy="409072"/>
                    </a:xfrm>
                    <a:grpFill/>
                  </p:grpSpPr>
                  <p:sp>
                    <p:nvSpPr>
                      <p:cNvPr id="21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23"/>
                    <p:cNvGrpSpPr/>
                    <p:nvPr/>
                  </p:nvGrpSpPr>
                  <p:grpSpPr>
                    <a:xfrm>
                      <a:off x="4842164" y="2673927"/>
                      <a:ext cx="856672" cy="364837"/>
                      <a:chOff x="4975163" y="2434420"/>
                      <a:chExt cx="790303" cy="409072"/>
                    </a:xfrm>
                    <a:grpFill/>
                  </p:grpSpPr>
                  <p:sp>
                    <p:nvSpPr>
                      <p:cNvPr id="21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27"/>
                    <p:cNvGrpSpPr/>
                    <p:nvPr/>
                  </p:nvGrpSpPr>
                  <p:grpSpPr>
                    <a:xfrm>
                      <a:off x="4702690" y="2882384"/>
                      <a:ext cx="790303" cy="409072"/>
                      <a:chOff x="4975163" y="2434420"/>
                      <a:chExt cx="790303" cy="409072"/>
                    </a:xfrm>
                    <a:grpFill/>
                  </p:grpSpPr>
                  <p:sp>
                    <p:nvSpPr>
                      <p:cNvPr id="21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31"/>
                    <p:cNvGrpSpPr/>
                    <p:nvPr/>
                  </p:nvGrpSpPr>
                  <p:grpSpPr>
                    <a:xfrm>
                      <a:off x="4545672" y="3122529"/>
                      <a:ext cx="790303" cy="409072"/>
                      <a:chOff x="4975163" y="2434420"/>
                      <a:chExt cx="790303" cy="409072"/>
                    </a:xfrm>
                    <a:grpFill/>
                  </p:grpSpPr>
                  <p:sp>
                    <p:nvSpPr>
                      <p:cNvPr id="209" name="Moon 2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35"/>
                    <p:cNvGrpSpPr/>
                    <p:nvPr/>
                  </p:nvGrpSpPr>
                  <p:grpSpPr>
                    <a:xfrm rot="1269795">
                      <a:off x="4370181" y="3362675"/>
                      <a:ext cx="790303" cy="409072"/>
                      <a:chOff x="4975163" y="2434420"/>
                      <a:chExt cx="790303" cy="409072"/>
                    </a:xfrm>
                    <a:grp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62"/>
                  <p:cNvGrpSpPr/>
                  <p:nvPr/>
                </p:nvGrpSpPr>
                <p:grpSpPr>
                  <a:xfrm rot="4467257">
                    <a:off x="4822952" y="4237309"/>
                    <a:ext cx="1510882" cy="806088"/>
                    <a:chOff x="4975163" y="2434420"/>
                    <a:chExt cx="790303" cy="409072"/>
                  </a:xfrm>
                  <a:solidFill>
                    <a:schemeClr val="accent6">
                      <a:lumMod val="50000"/>
                    </a:schemeClr>
                  </a:solidFill>
                </p:grpSpPr>
                <p:sp>
                  <p:nvSpPr>
                    <p:cNvPr id="197" name="Moon 1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9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10"/>
                <p:cNvGrpSpPr/>
                <p:nvPr/>
              </p:nvGrpSpPr>
              <p:grpSpPr>
                <a:xfrm>
                  <a:off x="6705600" y="2819400"/>
                  <a:ext cx="457200" cy="457200"/>
                  <a:chOff x="6019800" y="5334000"/>
                  <a:chExt cx="914400" cy="914400"/>
                </a:xfrm>
              </p:grpSpPr>
              <p:sp>
                <p:nvSpPr>
                  <p:cNvPr id="187" name="Quad Arrow 18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13"/>
              <p:cNvGrpSpPr/>
              <p:nvPr/>
            </p:nvGrpSpPr>
            <p:grpSpPr>
              <a:xfrm>
                <a:off x="5690080" y="4462708"/>
                <a:ext cx="1404453" cy="847527"/>
                <a:chOff x="5334000" y="1676401"/>
                <a:chExt cx="3200400" cy="2295940"/>
              </a:xfrm>
            </p:grpSpPr>
            <p:grpSp>
              <p:nvGrpSpPr>
                <p:cNvPr id="128" name="Group 59"/>
                <p:cNvGrpSpPr/>
                <p:nvPr/>
              </p:nvGrpSpPr>
              <p:grpSpPr>
                <a:xfrm>
                  <a:off x="5334000" y="1676401"/>
                  <a:ext cx="3200400" cy="2295940"/>
                  <a:chOff x="3329709" y="1676400"/>
                  <a:chExt cx="5204691" cy="3733801"/>
                </a:xfrm>
              </p:grpSpPr>
              <p:grpSp>
                <p:nvGrpSpPr>
                  <p:cNvPr id="132" name="Group 139"/>
                  <p:cNvGrpSpPr/>
                  <p:nvPr/>
                </p:nvGrpSpPr>
                <p:grpSpPr>
                  <a:xfrm>
                    <a:off x="5784951" y="1676400"/>
                    <a:ext cx="2749449" cy="2932281"/>
                    <a:chOff x="4370181" y="2237947"/>
                    <a:chExt cx="1395285" cy="1533800"/>
                  </a:xfrm>
                  <a:solidFill>
                    <a:schemeClr val="accent6">
                      <a:lumMod val="50000"/>
                    </a:schemeClr>
                  </a:solidFill>
                </p:grpSpPr>
                <p:sp>
                  <p:nvSpPr>
                    <p:cNvPr id="16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22"/>
                    <p:cNvGrpSpPr/>
                    <p:nvPr/>
                  </p:nvGrpSpPr>
                  <p:grpSpPr>
                    <a:xfrm>
                      <a:off x="4975163" y="2434420"/>
                      <a:ext cx="790303" cy="409072"/>
                      <a:chOff x="4975163" y="2434420"/>
                      <a:chExt cx="790303" cy="409072"/>
                    </a:xfrm>
                    <a:grpFill/>
                  </p:grpSpPr>
                  <p:sp>
                    <p:nvSpPr>
                      <p:cNvPr id="18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3"/>
                    <p:cNvGrpSpPr/>
                    <p:nvPr/>
                  </p:nvGrpSpPr>
                  <p:grpSpPr>
                    <a:xfrm>
                      <a:off x="4842164" y="2673927"/>
                      <a:ext cx="856672" cy="364837"/>
                      <a:chOff x="4975163" y="2434420"/>
                      <a:chExt cx="790303" cy="409072"/>
                    </a:xfrm>
                    <a:grpFill/>
                  </p:grpSpPr>
                  <p:sp>
                    <p:nvSpPr>
                      <p:cNvPr id="17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27"/>
                    <p:cNvGrpSpPr/>
                    <p:nvPr/>
                  </p:nvGrpSpPr>
                  <p:grpSpPr>
                    <a:xfrm>
                      <a:off x="4702690" y="2882384"/>
                      <a:ext cx="790303" cy="409072"/>
                      <a:chOff x="4975163" y="2434420"/>
                      <a:chExt cx="790303" cy="409072"/>
                    </a:xfrm>
                    <a:grpFill/>
                  </p:grpSpPr>
                  <p:sp>
                    <p:nvSpPr>
                      <p:cNvPr id="17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31"/>
                    <p:cNvGrpSpPr/>
                    <p:nvPr/>
                  </p:nvGrpSpPr>
                  <p:grpSpPr>
                    <a:xfrm>
                      <a:off x="4545672" y="3122529"/>
                      <a:ext cx="790303" cy="409072"/>
                      <a:chOff x="4975163" y="2434420"/>
                      <a:chExt cx="790303" cy="409072"/>
                    </a:xfrm>
                    <a:grpFill/>
                  </p:grpSpPr>
                  <p:sp>
                    <p:nvSpPr>
                      <p:cNvPr id="17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35"/>
                    <p:cNvGrpSpPr/>
                    <p:nvPr/>
                  </p:nvGrpSpPr>
                  <p:grpSpPr>
                    <a:xfrm rot="1269795">
                      <a:off x="4370181" y="3362675"/>
                      <a:ext cx="790303" cy="409072"/>
                      <a:chOff x="4975163" y="2434420"/>
                      <a:chExt cx="790303" cy="409072"/>
                    </a:xfrm>
                    <a:grpFill/>
                  </p:grpSpPr>
                  <p:sp>
                    <p:nvSpPr>
                      <p:cNvPr id="17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40"/>
                  <p:cNvGrpSpPr/>
                  <p:nvPr/>
                </p:nvGrpSpPr>
                <p:grpSpPr>
                  <a:xfrm flipH="1">
                    <a:off x="3329709" y="1768267"/>
                    <a:ext cx="2749449" cy="2932281"/>
                    <a:chOff x="4370181" y="2237947"/>
                    <a:chExt cx="1395285" cy="1533800"/>
                  </a:xfrm>
                  <a:solidFill>
                    <a:schemeClr val="accent6">
                      <a:lumMod val="50000"/>
                    </a:schemeClr>
                  </a:solidFill>
                </p:grpSpPr>
                <p:sp>
                  <p:nvSpPr>
                    <p:cNvPr id="143" name="Rounded Rectangle 14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22"/>
                    <p:cNvGrpSpPr/>
                    <p:nvPr/>
                  </p:nvGrpSpPr>
                  <p:grpSpPr>
                    <a:xfrm>
                      <a:off x="4975163" y="2434420"/>
                      <a:ext cx="790303" cy="409072"/>
                      <a:chOff x="4975163" y="2434420"/>
                      <a:chExt cx="790303" cy="409072"/>
                    </a:xfrm>
                    <a:grpFill/>
                  </p:grpSpPr>
                  <p:sp>
                    <p:nvSpPr>
                      <p:cNvPr id="16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3"/>
                    <p:cNvGrpSpPr/>
                    <p:nvPr/>
                  </p:nvGrpSpPr>
                  <p:grpSpPr>
                    <a:xfrm>
                      <a:off x="4842164" y="2673927"/>
                      <a:ext cx="856672" cy="364837"/>
                      <a:chOff x="4975163" y="2434420"/>
                      <a:chExt cx="790303" cy="409072"/>
                    </a:xfrm>
                    <a:grpFill/>
                  </p:grpSpPr>
                  <p:sp>
                    <p:nvSpPr>
                      <p:cNvPr id="15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7"/>
                    <p:cNvGrpSpPr/>
                    <p:nvPr/>
                  </p:nvGrpSpPr>
                  <p:grpSpPr>
                    <a:xfrm>
                      <a:off x="4702690" y="2882384"/>
                      <a:ext cx="790303" cy="409072"/>
                      <a:chOff x="4975163" y="2434420"/>
                      <a:chExt cx="790303" cy="409072"/>
                    </a:xfrm>
                    <a:grpFill/>
                  </p:grpSpPr>
                  <p:sp>
                    <p:nvSpPr>
                      <p:cNvPr id="15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31"/>
                    <p:cNvGrpSpPr/>
                    <p:nvPr/>
                  </p:nvGrpSpPr>
                  <p:grpSpPr>
                    <a:xfrm>
                      <a:off x="4545672" y="3122529"/>
                      <a:ext cx="790303" cy="409072"/>
                      <a:chOff x="4975163" y="2434420"/>
                      <a:chExt cx="790303" cy="409072"/>
                    </a:xfrm>
                    <a:grp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35"/>
                    <p:cNvGrpSpPr/>
                    <p:nvPr/>
                  </p:nvGrpSpPr>
                  <p:grpSpPr>
                    <a:xfrm rot="1269795">
                      <a:off x="4370181" y="3362675"/>
                      <a:ext cx="790303" cy="409072"/>
                      <a:chOff x="4975163" y="2434420"/>
                      <a:chExt cx="790303" cy="409072"/>
                    </a:xfrm>
                    <a:grpFill/>
                  </p:grpSpPr>
                  <p:sp>
                    <p:nvSpPr>
                      <p:cNvPr id="149" name="Moon 1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62"/>
                  <p:cNvGrpSpPr/>
                  <p:nvPr/>
                </p:nvGrpSpPr>
                <p:grpSpPr>
                  <a:xfrm rot="4467257">
                    <a:off x="4822952" y="4237309"/>
                    <a:ext cx="1510882" cy="806088"/>
                    <a:chOff x="4975163" y="2434420"/>
                    <a:chExt cx="790303" cy="409072"/>
                  </a:xfrm>
                  <a:solidFill>
                    <a:schemeClr val="accent6">
                      <a:lumMod val="50000"/>
                    </a:schemeClr>
                  </a:solidFill>
                </p:grpSpPr>
                <p:sp>
                  <p:nvSpPr>
                    <p:cNvPr id="140" name="Moon 1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10"/>
                <p:cNvGrpSpPr/>
                <p:nvPr/>
              </p:nvGrpSpPr>
              <p:grpSpPr>
                <a:xfrm>
                  <a:off x="6705600" y="2819400"/>
                  <a:ext cx="457200" cy="457200"/>
                  <a:chOff x="6019800" y="5334000"/>
                  <a:chExt cx="914400" cy="914400"/>
                </a:xfrm>
              </p:grpSpPr>
              <p:sp>
                <p:nvSpPr>
                  <p:cNvPr id="130" name="Quad Arrow 12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57178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5" name="TextBox 4"/>
          <p:cNvSpPr txBox="1"/>
          <p:nvPr/>
        </p:nvSpPr>
        <p:spPr>
          <a:xfrm>
            <a:off x="0" y="6488668"/>
            <a:ext cx="2462543" cy="369332"/>
          </a:xfrm>
          <a:prstGeom prst="rect">
            <a:avLst/>
          </a:prstGeom>
          <a:noFill/>
        </p:spPr>
        <p:txBody>
          <a:bodyPr wrap="square" rtlCol="0">
            <a:spAutoFit/>
          </a:bodyPr>
          <a:lstStyle/>
          <a:p>
            <a:r>
              <a:rPr lang="en-US" dirty="0">
                <a:solidFill>
                  <a:schemeClr val="bg1"/>
                </a:solidFill>
              </a:rPr>
              <a:t>Genesis 38:13-24</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Secrets Exposed </a:t>
            </a:r>
          </a:p>
        </p:txBody>
      </p:sp>
      <p:sp>
        <p:nvSpPr>
          <p:cNvPr id="2" name="Rectangle 1"/>
          <p:cNvSpPr/>
          <p:nvPr/>
        </p:nvSpPr>
        <p:spPr>
          <a:xfrm>
            <a:off x="1599717" y="1396340"/>
            <a:ext cx="4670269" cy="2031325"/>
          </a:xfrm>
          <a:prstGeom prst="rect">
            <a:avLst/>
          </a:prstGeom>
        </p:spPr>
        <p:txBody>
          <a:bodyPr wrap="square">
            <a:spAutoFit/>
          </a:bodyPr>
          <a:lstStyle/>
          <a:p>
            <a:r>
              <a:rPr lang="en-US" dirty="0">
                <a:solidFill>
                  <a:schemeClr val="bg1"/>
                </a:solidFill>
                <a:latin typeface="Calibri" panose="020F0502020204030204" pitchFamily="34" charset="0"/>
              </a:rPr>
              <a:t>Tamar’s choice to pretend to be a harlot so she could become pregnant by Judah violated the law of chastity.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Tamar knew that her actions might have serious consequences, such as being sentenced to death. </a:t>
            </a:r>
          </a:p>
        </p:txBody>
      </p:sp>
      <p:grpSp>
        <p:nvGrpSpPr>
          <p:cNvPr id="21" name="Group 199"/>
          <p:cNvGrpSpPr/>
          <p:nvPr/>
        </p:nvGrpSpPr>
        <p:grpSpPr>
          <a:xfrm>
            <a:off x="247898" y="1235648"/>
            <a:ext cx="1229634" cy="2402442"/>
            <a:chOff x="4266247" y="609601"/>
            <a:chExt cx="3035448" cy="5509156"/>
          </a:xfrm>
        </p:grpSpPr>
        <p:grpSp>
          <p:nvGrpSpPr>
            <p:cNvPr id="22" name="Group 187"/>
            <p:cNvGrpSpPr/>
            <p:nvPr/>
          </p:nvGrpSpPr>
          <p:grpSpPr>
            <a:xfrm>
              <a:off x="5105400" y="5334000"/>
              <a:ext cx="584021" cy="762000"/>
              <a:chOff x="7531306" y="801594"/>
              <a:chExt cx="2573630" cy="2895600"/>
            </a:xfrm>
          </p:grpSpPr>
          <p:grpSp>
            <p:nvGrpSpPr>
              <p:cNvPr id="104" name="Group 162"/>
              <p:cNvGrpSpPr/>
              <p:nvPr/>
            </p:nvGrpSpPr>
            <p:grpSpPr>
              <a:xfrm>
                <a:off x="7531306" y="801594"/>
                <a:ext cx="2573630" cy="2895600"/>
                <a:chOff x="3859245" y="5528567"/>
                <a:chExt cx="1088566" cy="874149"/>
              </a:xfrm>
            </p:grpSpPr>
            <p:sp>
              <p:nvSpPr>
                <p:cNvPr id="106" name="Oval 105"/>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egular Pentagon 104"/>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93"/>
            <p:cNvGrpSpPr/>
            <p:nvPr/>
          </p:nvGrpSpPr>
          <p:grpSpPr>
            <a:xfrm rot="19673203" flipH="1">
              <a:off x="5731843" y="5356757"/>
              <a:ext cx="584021" cy="762000"/>
              <a:chOff x="7531306" y="801594"/>
              <a:chExt cx="2573630" cy="2895600"/>
            </a:xfrm>
          </p:grpSpPr>
          <p:grpSp>
            <p:nvGrpSpPr>
              <p:cNvPr id="99" name="Group 162"/>
              <p:cNvGrpSpPr/>
              <p:nvPr/>
            </p:nvGrpSpPr>
            <p:grpSpPr>
              <a:xfrm>
                <a:off x="7531306" y="801594"/>
                <a:ext cx="2573630" cy="2895600"/>
                <a:chOff x="3859245" y="5528567"/>
                <a:chExt cx="1088566" cy="874149"/>
              </a:xfrm>
            </p:grpSpPr>
            <p:sp>
              <p:nvSpPr>
                <p:cNvPr id="101" name="Oval 100"/>
                <p:cNvSpPr/>
                <p:nvPr/>
              </p:nvSpPr>
              <p:spPr>
                <a:xfrm rot="2101605">
                  <a:off x="3859245" y="5528567"/>
                  <a:ext cx="1088566" cy="874149"/>
                </a:xfrm>
                <a:prstGeom prst="ellipse">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038600" y="5638800"/>
                  <a:ext cx="838200" cy="609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234995">
                  <a:off x="4290166" y="5630289"/>
                  <a:ext cx="252233" cy="760909"/>
                </a:xfrm>
                <a:prstGeom prst="moon">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gular Pentagon 99"/>
              <p:cNvSpPr/>
              <p:nvPr/>
            </p:nvSpPr>
            <p:spPr>
              <a:xfrm>
                <a:off x="7696200" y="2362200"/>
                <a:ext cx="533400" cy="457200"/>
              </a:xfrm>
              <a:prstGeom prst="pentagon">
                <a:avLst/>
              </a:prstGeom>
              <a:solidFill>
                <a:srgbClr val="E5B87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86"/>
            <p:cNvGrpSpPr/>
            <p:nvPr/>
          </p:nvGrpSpPr>
          <p:grpSpPr>
            <a:xfrm>
              <a:off x="4266247" y="609601"/>
              <a:ext cx="3035448" cy="5092316"/>
              <a:chOff x="4266247" y="609601"/>
              <a:chExt cx="3035448" cy="5092316"/>
            </a:xfrm>
          </p:grpSpPr>
          <p:sp>
            <p:nvSpPr>
              <p:cNvPr id="25" name="Oval 24"/>
              <p:cNvSpPr/>
              <p:nvPr/>
            </p:nvSpPr>
            <p:spPr>
              <a:xfrm rot="2500754">
                <a:off x="4266247" y="39692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20155908">
                <a:off x="6749021" y="3892075"/>
                <a:ext cx="552674" cy="70444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99932" y="2962502"/>
                <a:ext cx="1637282" cy="2739415"/>
              </a:xfrm>
              <a:prstGeom prst="trapezoid">
                <a:avLst>
                  <a:gd name="adj" fmla="val 17846"/>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Delay 27"/>
              <p:cNvSpPr/>
              <p:nvPr/>
            </p:nvSpPr>
            <p:spPr>
              <a:xfrm rot="16200000">
                <a:off x="4393577" y="892689"/>
                <a:ext cx="2724412" cy="2158235"/>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505404">
                <a:off x="4350831" y="2953068"/>
                <a:ext cx="906215" cy="1416627"/>
              </a:xfrm>
              <a:prstGeom prst="trapezoid">
                <a:avLst>
                  <a:gd name="adj" fmla="val 29076"/>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apezoid 29"/>
              <p:cNvSpPr/>
              <p:nvPr/>
            </p:nvSpPr>
            <p:spPr>
              <a:xfrm rot="20172944">
                <a:off x="6185747" y="2808632"/>
                <a:ext cx="950939" cy="1547962"/>
              </a:xfrm>
              <a:prstGeom prst="trapezoid">
                <a:avLst/>
              </a:prstGeom>
              <a:solidFill>
                <a:srgbClr val="E7BE6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loud 30"/>
              <p:cNvSpPr/>
              <p:nvPr/>
            </p:nvSpPr>
            <p:spPr>
              <a:xfrm rot="4849455" flipH="1">
                <a:off x="5241602"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6750545">
                <a:off x="4354315" y="1794311"/>
                <a:ext cx="2001596" cy="974173"/>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rot="10800000">
                <a:off x="5420885" y="2652909"/>
                <a:ext cx="669797" cy="495348"/>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97619" y="981111"/>
                <a:ext cx="1116328" cy="18575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5197619" y="1166866"/>
                <a:ext cx="1041907" cy="433429"/>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35"/>
              <p:cNvSpPr/>
              <p:nvPr/>
            </p:nvSpPr>
            <p:spPr>
              <a:xfrm rot="5400000">
                <a:off x="5538539" y="431387"/>
                <a:ext cx="433429" cy="1562860"/>
              </a:xfrm>
              <a:prstGeom prst="flowChartDelay">
                <a:avLst/>
              </a:prstGeom>
              <a:solidFill>
                <a:srgbClr val="D6C5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54"/>
              <p:cNvGrpSpPr/>
              <p:nvPr/>
            </p:nvGrpSpPr>
            <p:grpSpPr>
              <a:xfrm>
                <a:off x="4953000" y="914399"/>
                <a:ext cx="1524000" cy="228601"/>
                <a:chOff x="7162800" y="1981200"/>
                <a:chExt cx="4847444" cy="1060563"/>
              </a:xfrm>
            </p:grpSpPr>
            <p:grpSp>
              <p:nvGrpSpPr>
                <p:cNvPr id="75" name="Group 130"/>
                <p:cNvGrpSpPr/>
                <p:nvPr/>
              </p:nvGrpSpPr>
              <p:grpSpPr>
                <a:xfrm rot="5400000">
                  <a:off x="7321133" y="1822867"/>
                  <a:ext cx="1038069" cy="1354736"/>
                  <a:chOff x="7162800" y="381000"/>
                  <a:chExt cx="1371600" cy="1295400"/>
                </a:xfrm>
              </p:grpSpPr>
              <p:sp>
                <p:nvSpPr>
                  <p:cNvPr id="94" name="Diamond 9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Isosceles Triangle 9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36"/>
                <p:cNvGrpSpPr/>
                <p:nvPr/>
              </p:nvGrpSpPr>
              <p:grpSpPr>
                <a:xfrm rot="5400000">
                  <a:off x="8485369" y="1830365"/>
                  <a:ext cx="1038069" cy="1354736"/>
                  <a:chOff x="7162800" y="381000"/>
                  <a:chExt cx="1371600" cy="1295400"/>
                </a:xfrm>
              </p:grpSpPr>
              <p:sp>
                <p:nvSpPr>
                  <p:cNvPr id="89" name="Diamond 8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iamond 8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Hexagon 9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42"/>
                <p:cNvGrpSpPr/>
                <p:nvPr/>
              </p:nvGrpSpPr>
              <p:grpSpPr>
                <a:xfrm rot="5400000">
                  <a:off x="9649605" y="1837863"/>
                  <a:ext cx="1038069" cy="1354736"/>
                  <a:chOff x="7162800" y="381000"/>
                  <a:chExt cx="1371600" cy="1295400"/>
                </a:xfrm>
              </p:grpSpPr>
              <p:sp>
                <p:nvSpPr>
                  <p:cNvPr id="84" name="Diamond 83"/>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Isosceles Triangle 85"/>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Isosceles Triangle 86"/>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Hexagon 87"/>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148"/>
                <p:cNvGrpSpPr/>
                <p:nvPr/>
              </p:nvGrpSpPr>
              <p:grpSpPr>
                <a:xfrm rot="5400000">
                  <a:off x="10813841" y="1845361"/>
                  <a:ext cx="1038069" cy="1354736"/>
                  <a:chOff x="7162800" y="381000"/>
                  <a:chExt cx="1371600" cy="1295400"/>
                </a:xfrm>
              </p:grpSpPr>
              <p:sp>
                <p:nvSpPr>
                  <p:cNvPr id="79" name="Diamond 78"/>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Isosceles Triangle 80"/>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Hexagon 82"/>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5029200" y="3962400"/>
                <a:ext cx="1371600" cy="457200"/>
              </a:xfrm>
              <a:prstGeom prst="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155"/>
              <p:cNvGrpSpPr/>
              <p:nvPr/>
            </p:nvGrpSpPr>
            <p:grpSpPr>
              <a:xfrm>
                <a:off x="5029200" y="3962400"/>
                <a:ext cx="1447800" cy="381000"/>
                <a:chOff x="7162800" y="1981200"/>
                <a:chExt cx="4847444" cy="1060563"/>
              </a:xfrm>
            </p:grpSpPr>
            <p:grpSp>
              <p:nvGrpSpPr>
                <p:cNvPr id="51" name="Group 130"/>
                <p:cNvGrpSpPr/>
                <p:nvPr/>
              </p:nvGrpSpPr>
              <p:grpSpPr>
                <a:xfrm rot="5400000">
                  <a:off x="7321133" y="1822867"/>
                  <a:ext cx="1038069" cy="1354736"/>
                  <a:chOff x="7162800" y="381000"/>
                  <a:chExt cx="1371600" cy="1295400"/>
                </a:xfrm>
              </p:grpSpPr>
              <p:sp>
                <p:nvSpPr>
                  <p:cNvPr id="70" name="Diamond 6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Hexagon 7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136"/>
                <p:cNvGrpSpPr/>
                <p:nvPr/>
              </p:nvGrpSpPr>
              <p:grpSpPr>
                <a:xfrm rot="5400000">
                  <a:off x="8485369" y="1830365"/>
                  <a:ext cx="1038069" cy="1354736"/>
                  <a:chOff x="7162800" y="381000"/>
                  <a:chExt cx="1371600" cy="1295400"/>
                </a:xfrm>
              </p:grpSpPr>
              <p:sp>
                <p:nvSpPr>
                  <p:cNvPr id="65" name="Diamond 6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42"/>
                <p:cNvGrpSpPr/>
                <p:nvPr/>
              </p:nvGrpSpPr>
              <p:grpSpPr>
                <a:xfrm rot="5400000">
                  <a:off x="9649605" y="1837863"/>
                  <a:ext cx="1038069" cy="1354736"/>
                  <a:chOff x="7162800" y="381000"/>
                  <a:chExt cx="1371600" cy="1295400"/>
                </a:xfrm>
              </p:grpSpPr>
              <p:sp>
                <p:nvSpPr>
                  <p:cNvPr id="60" name="Diamond 59"/>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Diamond 60"/>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48"/>
                <p:cNvGrpSpPr/>
                <p:nvPr/>
              </p:nvGrpSpPr>
              <p:grpSpPr>
                <a:xfrm rot="5400000">
                  <a:off x="10813841" y="1845361"/>
                  <a:ext cx="1038069" cy="1354736"/>
                  <a:chOff x="7162800" y="381000"/>
                  <a:chExt cx="1371600" cy="1295400"/>
                </a:xfrm>
              </p:grpSpPr>
              <p:sp>
                <p:nvSpPr>
                  <p:cNvPr id="55" name="Diamond 54"/>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185"/>
              <p:cNvGrpSpPr/>
              <p:nvPr/>
            </p:nvGrpSpPr>
            <p:grpSpPr>
              <a:xfrm>
                <a:off x="5410200" y="2819400"/>
                <a:ext cx="685800" cy="914400"/>
                <a:chOff x="7641583" y="1524000"/>
                <a:chExt cx="1091090" cy="1752600"/>
              </a:xfrm>
            </p:grpSpPr>
            <p:grpSp>
              <p:nvGrpSpPr>
                <p:cNvPr id="41" name="Group 129"/>
                <p:cNvGrpSpPr/>
                <p:nvPr/>
              </p:nvGrpSpPr>
              <p:grpSpPr>
                <a:xfrm>
                  <a:off x="7696200" y="2057400"/>
                  <a:ext cx="990600" cy="1219200"/>
                  <a:chOff x="7162800" y="381000"/>
                  <a:chExt cx="1371600" cy="1295400"/>
                </a:xfrm>
              </p:grpSpPr>
              <p:sp>
                <p:nvSpPr>
                  <p:cNvPr id="46" name="Diamond 45"/>
                  <p:cNvSpPr/>
                  <p:nvPr/>
                </p:nvSpPr>
                <p:spPr>
                  <a:xfrm>
                    <a:off x="7543800" y="3810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7543800" y="990600"/>
                    <a:ext cx="609600" cy="685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6200000">
                    <a:off x="78105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5400000" flipH="1">
                    <a:off x="7200900" y="647700"/>
                    <a:ext cx="685800" cy="762000"/>
                  </a:xfrm>
                  <a:prstGeom prst="triangl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p:cNvSpPr/>
                  <p:nvPr/>
                </p:nvSpPr>
                <p:spPr>
                  <a:xfrm>
                    <a:off x="7647482" y="805721"/>
                    <a:ext cx="402236" cy="378502"/>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Diamond 41"/>
                <p:cNvSpPr/>
                <p:nvPr/>
              </p:nvSpPr>
              <p:spPr>
                <a:xfrm>
                  <a:off x="7641583" y="1735111"/>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292406" y="1761344"/>
                  <a:ext cx="440267" cy="645459"/>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76962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8382000" y="1524000"/>
                  <a:ext cx="290504" cy="356237"/>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7747583" y="1390268"/>
            <a:ext cx="4349728" cy="2308324"/>
          </a:xfrm>
          <a:prstGeom prst="rect">
            <a:avLst/>
          </a:prstGeom>
        </p:spPr>
        <p:txBody>
          <a:bodyPr wrap="square">
            <a:spAutoFit/>
          </a:bodyPr>
          <a:lstStyle/>
          <a:p>
            <a:r>
              <a:rPr lang="en-US" dirty="0">
                <a:solidFill>
                  <a:schemeClr val="bg1"/>
                </a:solidFill>
                <a:latin typeface="Calibri" panose="020F0502020204030204" pitchFamily="34" charset="0"/>
              </a:rPr>
              <a:t>Judah sent his friend with a kid (a young goat) to pay the harlot and retrieve his signet, bracelets, and staff, but his friend could not find her.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Judah still did not realize that the woman he believed was a harlot was actually his daughter-in-law, Tamar.</a:t>
            </a:r>
          </a:p>
        </p:txBody>
      </p:sp>
      <p:grpSp>
        <p:nvGrpSpPr>
          <p:cNvPr id="109" name="Group 108"/>
          <p:cNvGrpSpPr/>
          <p:nvPr/>
        </p:nvGrpSpPr>
        <p:grpSpPr>
          <a:xfrm>
            <a:off x="6269075" y="1238835"/>
            <a:ext cx="1333575" cy="2794876"/>
            <a:chOff x="536022" y="3314942"/>
            <a:chExt cx="1296534" cy="3203103"/>
          </a:xfrm>
        </p:grpSpPr>
        <p:sp>
          <p:nvSpPr>
            <p:cNvPr id="110" name="Oval 109"/>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gular Pentagon 114"/>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7" name="Group 101"/>
            <p:cNvGrpSpPr/>
            <p:nvPr/>
          </p:nvGrpSpPr>
          <p:grpSpPr>
            <a:xfrm rot="7128265">
              <a:off x="1266712" y="6168842"/>
              <a:ext cx="230789" cy="449153"/>
              <a:chOff x="4267200" y="5105400"/>
              <a:chExt cx="685800" cy="609600"/>
            </a:xfrm>
          </p:grpSpPr>
          <p:sp>
            <p:nvSpPr>
              <p:cNvPr id="342"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02"/>
            <p:cNvGrpSpPr/>
            <p:nvPr/>
          </p:nvGrpSpPr>
          <p:grpSpPr>
            <a:xfrm rot="14157531">
              <a:off x="1014825" y="6178074"/>
              <a:ext cx="230789" cy="449153"/>
              <a:chOff x="4267200" y="5105400"/>
              <a:chExt cx="685800" cy="609600"/>
            </a:xfrm>
          </p:grpSpPr>
          <p:sp>
            <p:nvSpPr>
              <p:cNvPr id="340" name="Oval 33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0"/>
            <p:cNvGrpSpPr/>
            <p:nvPr/>
          </p:nvGrpSpPr>
          <p:grpSpPr>
            <a:xfrm>
              <a:off x="615449" y="3393845"/>
              <a:ext cx="1196458" cy="1028329"/>
              <a:chOff x="2731569" y="4101704"/>
              <a:chExt cx="2435810" cy="2042401"/>
            </a:xfrm>
          </p:grpSpPr>
          <p:sp>
            <p:nvSpPr>
              <p:cNvPr id="331"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 name="Trapezoid 119"/>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97"/>
            <p:cNvGrpSpPr/>
            <p:nvPr/>
          </p:nvGrpSpPr>
          <p:grpSpPr>
            <a:xfrm>
              <a:off x="962691" y="5459694"/>
              <a:ext cx="469239" cy="635646"/>
              <a:chOff x="4648200" y="4038600"/>
              <a:chExt cx="838200" cy="1349829"/>
            </a:xfrm>
          </p:grpSpPr>
          <p:sp>
            <p:nvSpPr>
              <p:cNvPr id="310" name="Trapezoid 309"/>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p:cNvGrpSpPr/>
              <p:nvPr/>
            </p:nvGrpSpPr>
            <p:grpSpPr>
              <a:xfrm rot="5595418">
                <a:off x="4297276" y="4567385"/>
                <a:ext cx="1211525" cy="322729"/>
                <a:chOff x="6019800" y="5334000"/>
                <a:chExt cx="2590800" cy="914400"/>
              </a:xfrm>
            </p:grpSpPr>
            <p:grpSp>
              <p:nvGrpSpPr>
                <p:cNvPr id="322" name="Group 79"/>
                <p:cNvGrpSpPr/>
                <p:nvPr/>
              </p:nvGrpSpPr>
              <p:grpSpPr>
                <a:xfrm>
                  <a:off x="6019800" y="5334000"/>
                  <a:ext cx="914400" cy="914400"/>
                  <a:chOff x="6019800" y="5334000"/>
                  <a:chExt cx="914400" cy="914400"/>
                </a:xfrm>
              </p:grpSpPr>
              <p:sp>
                <p:nvSpPr>
                  <p:cNvPr id="329" name="Quad Arrow 32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Diamond 32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80"/>
                <p:cNvGrpSpPr/>
                <p:nvPr/>
              </p:nvGrpSpPr>
              <p:grpSpPr>
                <a:xfrm>
                  <a:off x="6858000" y="5334000"/>
                  <a:ext cx="914400" cy="914400"/>
                  <a:chOff x="6019800" y="5334000"/>
                  <a:chExt cx="914400" cy="914400"/>
                </a:xfrm>
              </p:grpSpPr>
              <p:sp>
                <p:nvSpPr>
                  <p:cNvPr id="327" name="Quad Arrow 32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83"/>
                <p:cNvGrpSpPr/>
                <p:nvPr/>
              </p:nvGrpSpPr>
              <p:grpSpPr>
                <a:xfrm>
                  <a:off x="7696200" y="5334000"/>
                  <a:ext cx="914400" cy="914400"/>
                  <a:chOff x="6019800" y="5334000"/>
                  <a:chExt cx="914400" cy="914400"/>
                </a:xfrm>
              </p:grpSpPr>
              <p:sp>
                <p:nvSpPr>
                  <p:cNvPr id="325" name="Quad Arrow 32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2" name="Group 311"/>
              <p:cNvGrpSpPr/>
              <p:nvPr/>
            </p:nvGrpSpPr>
            <p:grpSpPr>
              <a:xfrm rot="5160593">
                <a:off x="4618957" y="4567387"/>
                <a:ext cx="1211525" cy="322729"/>
                <a:chOff x="6019800" y="5334000"/>
                <a:chExt cx="2590800" cy="914400"/>
              </a:xfrm>
            </p:grpSpPr>
            <p:grpSp>
              <p:nvGrpSpPr>
                <p:cNvPr id="313" name="Group 79"/>
                <p:cNvGrpSpPr/>
                <p:nvPr/>
              </p:nvGrpSpPr>
              <p:grpSpPr>
                <a:xfrm>
                  <a:off x="6019800" y="5334000"/>
                  <a:ext cx="914400" cy="914400"/>
                  <a:chOff x="6019800" y="5334000"/>
                  <a:chExt cx="914400" cy="914400"/>
                </a:xfrm>
              </p:grpSpPr>
              <p:sp>
                <p:nvSpPr>
                  <p:cNvPr id="320" name="Quad Arrow 3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80"/>
                <p:cNvGrpSpPr/>
                <p:nvPr/>
              </p:nvGrpSpPr>
              <p:grpSpPr>
                <a:xfrm>
                  <a:off x="6858000" y="5334000"/>
                  <a:ext cx="914400" cy="914400"/>
                  <a:chOff x="6019800" y="5334000"/>
                  <a:chExt cx="914400" cy="914400"/>
                </a:xfrm>
              </p:grpSpPr>
              <p:sp>
                <p:nvSpPr>
                  <p:cNvPr id="318" name="Quad Arrow 3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Diamond 3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83"/>
                <p:cNvGrpSpPr/>
                <p:nvPr/>
              </p:nvGrpSpPr>
              <p:grpSpPr>
                <a:xfrm>
                  <a:off x="7696200" y="5334000"/>
                  <a:ext cx="914400" cy="914400"/>
                  <a:chOff x="6019800" y="5334000"/>
                  <a:chExt cx="914400" cy="914400"/>
                </a:xfrm>
              </p:grpSpPr>
              <p:sp>
                <p:nvSpPr>
                  <p:cNvPr id="316" name="Quad Arrow 31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2" name="Rounded Rectangle 121"/>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5"/>
            <p:cNvGrpSpPr/>
            <p:nvPr/>
          </p:nvGrpSpPr>
          <p:grpSpPr>
            <a:xfrm flipV="1">
              <a:off x="615448" y="3764639"/>
              <a:ext cx="1133486" cy="180100"/>
              <a:chOff x="5029200" y="838200"/>
              <a:chExt cx="1905000" cy="457200"/>
            </a:xfrm>
          </p:grpSpPr>
          <p:sp>
            <p:nvSpPr>
              <p:cNvPr id="299" name="Rounded Rectangle 298"/>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114"/>
              <p:cNvGrpSpPr/>
              <p:nvPr/>
            </p:nvGrpSpPr>
            <p:grpSpPr>
              <a:xfrm rot="10800000">
                <a:off x="5334000" y="914400"/>
                <a:ext cx="1211525" cy="322729"/>
                <a:chOff x="6019800" y="5334000"/>
                <a:chExt cx="2590800" cy="914400"/>
              </a:xfrm>
            </p:grpSpPr>
            <p:grpSp>
              <p:nvGrpSpPr>
                <p:cNvPr id="301" name="Group 79"/>
                <p:cNvGrpSpPr/>
                <p:nvPr/>
              </p:nvGrpSpPr>
              <p:grpSpPr>
                <a:xfrm>
                  <a:off x="6019800" y="5334000"/>
                  <a:ext cx="914400" cy="914400"/>
                  <a:chOff x="6019800" y="5334000"/>
                  <a:chExt cx="914400" cy="914400"/>
                </a:xfrm>
              </p:grpSpPr>
              <p:sp>
                <p:nvSpPr>
                  <p:cNvPr id="308" name="Quad Arrow 30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80"/>
                <p:cNvGrpSpPr/>
                <p:nvPr/>
              </p:nvGrpSpPr>
              <p:grpSpPr>
                <a:xfrm>
                  <a:off x="6858000" y="5334000"/>
                  <a:ext cx="914400" cy="914400"/>
                  <a:chOff x="6019800" y="5334000"/>
                  <a:chExt cx="914400" cy="914400"/>
                </a:xfrm>
              </p:grpSpPr>
              <p:sp>
                <p:nvSpPr>
                  <p:cNvPr id="306" name="Quad Arrow 30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Diamond 30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83"/>
                <p:cNvGrpSpPr/>
                <p:nvPr/>
              </p:nvGrpSpPr>
              <p:grpSpPr>
                <a:xfrm>
                  <a:off x="7696200" y="5334000"/>
                  <a:ext cx="914400" cy="914400"/>
                  <a:chOff x="6019800" y="5334000"/>
                  <a:chExt cx="914400" cy="914400"/>
                </a:xfrm>
              </p:grpSpPr>
              <p:sp>
                <p:nvSpPr>
                  <p:cNvPr id="304" name="Quad Arrow 30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Diamond 30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 name="Group 123"/>
            <p:cNvGrpSpPr/>
            <p:nvPr/>
          </p:nvGrpSpPr>
          <p:grpSpPr>
            <a:xfrm>
              <a:off x="536022" y="3314942"/>
              <a:ext cx="1296534" cy="697352"/>
              <a:chOff x="4823577" y="4053405"/>
              <a:chExt cx="2270956" cy="1287310"/>
            </a:xfrm>
          </p:grpSpPr>
          <p:grpSp>
            <p:nvGrpSpPr>
              <p:cNvPr id="125" name="Group 113"/>
              <p:cNvGrpSpPr/>
              <p:nvPr/>
            </p:nvGrpSpPr>
            <p:grpSpPr>
              <a:xfrm>
                <a:off x="4823577" y="4493188"/>
                <a:ext cx="1404453" cy="847527"/>
                <a:chOff x="5334000" y="1676401"/>
                <a:chExt cx="3200400" cy="2295940"/>
              </a:xfrm>
            </p:grpSpPr>
            <p:grpSp>
              <p:nvGrpSpPr>
                <p:cNvPr id="242" name="Group 59"/>
                <p:cNvGrpSpPr/>
                <p:nvPr/>
              </p:nvGrpSpPr>
              <p:grpSpPr>
                <a:xfrm>
                  <a:off x="5334000" y="1676401"/>
                  <a:ext cx="3200400" cy="2295940"/>
                  <a:chOff x="3329709" y="1676400"/>
                  <a:chExt cx="5204691" cy="3733801"/>
                </a:xfrm>
              </p:grpSpPr>
              <p:grpSp>
                <p:nvGrpSpPr>
                  <p:cNvPr id="246" name="Group 139"/>
                  <p:cNvGrpSpPr/>
                  <p:nvPr/>
                </p:nvGrpSpPr>
                <p:grpSpPr>
                  <a:xfrm>
                    <a:off x="5784951" y="1676400"/>
                    <a:ext cx="2749449" cy="2932281"/>
                    <a:chOff x="4370181" y="2237947"/>
                    <a:chExt cx="1395285" cy="1533800"/>
                  </a:xfrm>
                  <a:solidFill>
                    <a:schemeClr val="accent6">
                      <a:lumMod val="50000"/>
                    </a:schemeClr>
                  </a:solidFill>
                </p:grpSpPr>
                <p:sp>
                  <p:nvSpPr>
                    <p:cNvPr id="27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122"/>
                    <p:cNvGrpSpPr/>
                    <p:nvPr/>
                  </p:nvGrpSpPr>
                  <p:grpSpPr>
                    <a:xfrm>
                      <a:off x="4975163" y="2434420"/>
                      <a:ext cx="790303" cy="409072"/>
                      <a:chOff x="4975163" y="2434420"/>
                      <a:chExt cx="790303" cy="409072"/>
                    </a:xfrm>
                    <a:grpFill/>
                  </p:grpSpPr>
                  <p:sp>
                    <p:nvSpPr>
                      <p:cNvPr id="29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23"/>
                    <p:cNvGrpSpPr/>
                    <p:nvPr/>
                  </p:nvGrpSpPr>
                  <p:grpSpPr>
                    <a:xfrm>
                      <a:off x="4842164" y="2673927"/>
                      <a:ext cx="856672" cy="364837"/>
                      <a:chOff x="4975163" y="2434420"/>
                      <a:chExt cx="790303" cy="409072"/>
                    </a:xfrm>
                    <a:grpFill/>
                  </p:grpSpPr>
                  <p:sp>
                    <p:nvSpPr>
                      <p:cNvPr id="29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27"/>
                    <p:cNvGrpSpPr/>
                    <p:nvPr/>
                  </p:nvGrpSpPr>
                  <p:grpSpPr>
                    <a:xfrm>
                      <a:off x="4702690" y="2882384"/>
                      <a:ext cx="790303" cy="409072"/>
                      <a:chOff x="4975163" y="2434420"/>
                      <a:chExt cx="790303" cy="409072"/>
                    </a:xfrm>
                    <a:grpFill/>
                  </p:grpSpPr>
                  <p:sp>
                    <p:nvSpPr>
                      <p:cNvPr id="29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31"/>
                    <p:cNvGrpSpPr/>
                    <p:nvPr/>
                  </p:nvGrpSpPr>
                  <p:grpSpPr>
                    <a:xfrm>
                      <a:off x="4545672" y="3122529"/>
                      <a:ext cx="790303" cy="409072"/>
                      <a:chOff x="4975163" y="2434420"/>
                      <a:chExt cx="790303" cy="409072"/>
                    </a:xfrm>
                    <a:grpFill/>
                  </p:grpSpPr>
                  <p:sp>
                    <p:nvSpPr>
                      <p:cNvPr id="28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135"/>
                    <p:cNvGrpSpPr/>
                    <p:nvPr/>
                  </p:nvGrpSpPr>
                  <p:grpSpPr>
                    <a:xfrm rot="1269795">
                      <a:off x="4370181" y="3362675"/>
                      <a:ext cx="790303" cy="409072"/>
                      <a:chOff x="4975163" y="2434420"/>
                      <a:chExt cx="790303" cy="409072"/>
                    </a:xfrm>
                    <a:grpFill/>
                  </p:grpSpPr>
                  <p:sp>
                    <p:nvSpPr>
                      <p:cNvPr id="28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140"/>
                  <p:cNvGrpSpPr/>
                  <p:nvPr/>
                </p:nvGrpSpPr>
                <p:grpSpPr>
                  <a:xfrm flipH="1">
                    <a:off x="3329709" y="1768267"/>
                    <a:ext cx="2749449" cy="2932281"/>
                    <a:chOff x="4370181" y="2237947"/>
                    <a:chExt cx="1395285" cy="1533800"/>
                  </a:xfrm>
                  <a:solidFill>
                    <a:schemeClr val="accent6">
                      <a:lumMod val="50000"/>
                    </a:schemeClr>
                  </a:solidFill>
                </p:grpSpPr>
                <p:sp>
                  <p:nvSpPr>
                    <p:cNvPr id="257" name="Rounded Rectangle 25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26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26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26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162"/>
                  <p:cNvGrpSpPr/>
                  <p:nvPr/>
                </p:nvGrpSpPr>
                <p:grpSpPr>
                  <a:xfrm rot="4467257">
                    <a:off x="4822952" y="4237309"/>
                    <a:ext cx="1510882" cy="806088"/>
                    <a:chOff x="4975163" y="2434420"/>
                    <a:chExt cx="790303" cy="409072"/>
                  </a:xfrm>
                  <a:solidFill>
                    <a:schemeClr val="accent6">
                      <a:lumMod val="50000"/>
                    </a:schemeClr>
                  </a:solidFill>
                </p:grpSpPr>
                <p:sp>
                  <p:nvSpPr>
                    <p:cNvPr id="254" name="Moon 2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5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0" name="Oval 24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10"/>
                <p:cNvGrpSpPr/>
                <p:nvPr/>
              </p:nvGrpSpPr>
              <p:grpSpPr>
                <a:xfrm>
                  <a:off x="6705600" y="2819400"/>
                  <a:ext cx="457200" cy="457200"/>
                  <a:chOff x="6019800" y="5334000"/>
                  <a:chExt cx="914400" cy="914400"/>
                </a:xfrm>
              </p:grpSpPr>
              <p:sp>
                <p:nvSpPr>
                  <p:cNvPr id="244" name="Quad Arrow 24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iamond 24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113"/>
              <p:cNvGrpSpPr/>
              <p:nvPr/>
            </p:nvGrpSpPr>
            <p:grpSpPr>
              <a:xfrm rot="10800000">
                <a:off x="5254651" y="4053405"/>
                <a:ext cx="1404453" cy="847527"/>
                <a:chOff x="5334000" y="1676401"/>
                <a:chExt cx="3200400" cy="2295940"/>
              </a:xfrm>
            </p:grpSpPr>
            <p:grpSp>
              <p:nvGrpSpPr>
                <p:cNvPr id="185" name="Group 59"/>
                <p:cNvGrpSpPr/>
                <p:nvPr/>
              </p:nvGrpSpPr>
              <p:grpSpPr>
                <a:xfrm>
                  <a:off x="5334000" y="1676401"/>
                  <a:ext cx="3200400" cy="2295940"/>
                  <a:chOff x="3329709" y="1676400"/>
                  <a:chExt cx="5204691" cy="3733801"/>
                </a:xfrm>
              </p:grpSpPr>
              <p:grpSp>
                <p:nvGrpSpPr>
                  <p:cNvPr id="189" name="Group 139"/>
                  <p:cNvGrpSpPr/>
                  <p:nvPr/>
                </p:nvGrpSpPr>
                <p:grpSpPr>
                  <a:xfrm>
                    <a:off x="5784951" y="1676400"/>
                    <a:ext cx="2749449" cy="2932281"/>
                    <a:chOff x="4370181" y="2237947"/>
                    <a:chExt cx="1395285" cy="1533800"/>
                  </a:xfrm>
                  <a:solidFill>
                    <a:schemeClr val="accent6">
                      <a:lumMod val="50000"/>
                    </a:schemeClr>
                  </a:solidFill>
                </p:grpSpPr>
                <p:sp>
                  <p:nvSpPr>
                    <p:cNvPr id="22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122"/>
                    <p:cNvGrpSpPr/>
                    <p:nvPr/>
                  </p:nvGrpSpPr>
                  <p:grpSpPr>
                    <a:xfrm>
                      <a:off x="4975163" y="2434420"/>
                      <a:ext cx="790303" cy="409072"/>
                      <a:chOff x="4975163" y="2434420"/>
                      <a:chExt cx="790303" cy="409072"/>
                    </a:xfrm>
                    <a:grpFill/>
                  </p:grpSpPr>
                  <p:sp>
                    <p:nvSpPr>
                      <p:cNvPr id="23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23"/>
                    <p:cNvGrpSpPr/>
                    <p:nvPr/>
                  </p:nvGrpSpPr>
                  <p:grpSpPr>
                    <a:xfrm>
                      <a:off x="4842164" y="2673927"/>
                      <a:ext cx="856672" cy="364837"/>
                      <a:chOff x="4975163" y="2434420"/>
                      <a:chExt cx="790303" cy="409072"/>
                    </a:xfrm>
                    <a:grpFill/>
                  </p:grpSpPr>
                  <p:sp>
                    <p:nvSpPr>
                      <p:cNvPr id="23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7"/>
                    <p:cNvGrpSpPr/>
                    <p:nvPr/>
                  </p:nvGrpSpPr>
                  <p:grpSpPr>
                    <a:xfrm>
                      <a:off x="4702690" y="2882384"/>
                      <a:ext cx="790303" cy="409072"/>
                      <a:chOff x="4975163" y="2434420"/>
                      <a:chExt cx="790303" cy="409072"/>
                    </a:xfrm>
                    <a:grpFill/>
                  </p:grpSpPr>
                  <p:sp>
                    <p:nvSpPr>
                      <p:cNvPr id="23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31"/>
                    <p:cNvGrpSpPr/>
                    <p:nvPr/>
                  </p:nvGrpSpPr>
                  <p:grpSpPr>
                    <a:xfrm>
                      <a:off x="4545672" y="3122529"/>
                      <a:ext cx="790303" cy="409072"/>
                      <a:chOff x="4975163" y="2434420"/>
                      <a:chExt cx="790303" cy="409072"/>
                    </a:xfrm>
                    <a:grpFill/>
                  </p:grpSpPr>
                  <p:sp>
                    <p:nvSpPr>
                      <p:cNvPr id="23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35"/>
                    <p:cNvGrpSpPr/>
                    <p:nvPr/>
                  </p:nvGrpSpPr>
                  <p:grpSpPr>
                    <a:xfrm rot="1269795">
                      <a:off x="4370181" y="3362675"/>
                      <a:ext cx="790303" cy="409072"/>
                      <a:chOff x="4975163" y="2434420"/>
                      <a:chExt cx="790303" cy="409072"/>
                    </a:xfrm>
                    <a:grpFill/>
                  </p:grpSpPr>
                  <p:sp>
                    <p:nvSpPr>
                      <p:cNvPr id="22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0" name="Group 140"/>
                  <p:cNvGrpSpPr/>
                  <p:nvPr/>
                </p:nvGrpSpPr>
                <p:grpSpPr>
                  <a:xfrm flipH="1">
                    <a:off x="3329709" y="1768267"/>
                    <a:ext cx="2749449" cy="2932281"/>
                    <a:chOff x="4370181" y="2237947"/>
                    <a:chExt cx="1395285" cy="1533800"/>
                  </a:xfrm>
                  <a:solidFill>
                    <a:schemeClr val="accent6">
                      <a:lumMod val="50000"/>
                    </a:schemeClr>
                  </a:solidFill>
                </p:grpSpPr>
                <p:sp>
                  <p:nvSpPr>
                    <p:cNvPr id="200" name="Rounded Rectangle 19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122"/>
                    <p:cNvGrpSpPr/>
                    <p:nvPr/>
                  </p:nvGrpSpPr>
                  <p:grpSpPr>
                    <a:xfrm>
                      <a:off x="4975163" y="2434420"/>
                      <a:ext cx="790303" cy="409072"/>
                      <a:chOff x="4975163" y="2434420"/>
                      <a:chExt cx="790303" cy="409072"/>
                    </a:xfrm>
                    <a:grpFill/>
                  </p:grpSpPr>
                  <p:sp>
                    <p:nvSpPr>
                      <p:cNvPr id="21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123"/>
                    <p:cNvGrpSpPr/>
                    <p:nvPr/>
                  </p:nvGrpSpPr>
                  <p:grpSpPr>
                    <a:xfrm>
                      <a:off x="4842164" y="2673927"/>
                      <a:ext cx="856672" cy="364837"/>
                      <a:chOff x="4975163" y="2434420"/>
                      <a:chExt cx="790303" cy="409072"/>
                    </a:xfrm>
                    <a:grpFill/>
                  </p:grpSpPr>
                  <p:sp>
                    <p:nvSpPr>
                      <p:cNvPr id="21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127"/>
                    <p:cNvGrpSpPr/>
                    <p:nvPr/>
                  </p:nvGrpSpPr>
                  <p:grpSpPr>
                    <a:xfrm>
                      <a:off x="4702690" y="2882384"/>
                      <a:ext cx="790303" cy="409072"/>
                      <a:chOff x="4975163" y="2434420"/>
                      <a:chExt cx="790303" cy="409072"/>
                    </a:xfrm>
                    <a:grpFill/>
                  </p:grpSpPr>
                  <p:sp>
                    <p:nvSpPr>
                      <p:cNvPr id="21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131"/>
                    <p:cNvGrpSpPr/>
                    <p:nvPr/>
                  </p:nvGrpSpPr>
                  <p:grpSpPr>
                    <a:xfrm>
                      <a:off x="4545672" y="3122529"/>
                      <a:ext cx="790303" cy="409072"/>
                      <a:chOff x="4975163" y="2434420"/>
                      <a:chExt cx="790303" cy="409072"/>
                    </a:xfrm>
                    <a:grpFill/>
                  </p:grpSpPr>
                  <p:sp>
                    <p:nvSpPr>
                      <p:cNvPr id="209" name="Moon 20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35"/>
                    <p:cNvGrpSpPr/>
                    <p:nvPr/>
                  </p:nvGrpSpPr>
                  <p:grpSpPr>
                    <a:xfrm rot="1269795">
                      <a:off x="4370181" y="3362675"/>
                      <a:ext cx="790303" cy="409072"/>
                      <a:chOff x="4975163" y="2434420"/>
                      <a:chExt cx="790303" cy="409072"/>
                    </a:xfrm>
                    <a:grpFill/>
                  </p:grpSpPr>
                  <p:sp>
                    <p:nvSpPr>
                      <p:cNvPr id="206" name="Moon 20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62"/>
                  <p:cNvGrpSpPr/>
                  <p:nvPr/>
                </p:nvGrpSpPr>
                <p:grpSpPr>
                  <a:xfrm rot="4467257">
                    <a:off x="4822952" y="4237309"/>
                    <a:ext cx="1510882" cy="806088"/>
                    <a:chOff x="4975163" y="2434420"/>
                    <a:chExt cx="790303" cy="409072"/>
                  </a:xfrm>
                  <a:solidFill>
                    <a:schemeClr val="accent6">
                      <a:lumMod val="50000"/>
                    </a:schemeClr>
                  </a:solidFill>
                </p:grpSpPr>
                <p:sp>
                  <p:nvSpPr>
                    <p:cNvPr id="197" name="Moon 1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9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10"/>
                <p:cNvGrpSpPr/>
                <p:nvPr/>
              </p:nvGrpSpPr>
              <p:grpSpPr>
                <a:xfrm>
                  <a:off x="6705600" y="2819400"/>
                  <a:ext cx="457200" cy="457200"/>
                  <a:chOff x="6019800" y="5334000"/>
                  <a:chExt cx="914400" cy="914400"/>
                </a:xfrm>
              </p:grpSpPr>
              <p:sp>
                <p:nvSpPr>
                  <p:cNvPr id="187" name="Quad Arrow 18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iamond 18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13"/>
              <p:cNvGrpSpPr/>
              <p:nvPr/>
            </p:nvGrpSpPr>
            <p:grpSpPr>
              <a:xfrm>
                <a:off x="5690080" y="4462708"/>
                <a:ext cx="1404453" cy="847527"/>
                <a:chOff x="5334000" y="1676401"/>
                <a:chExt cx="3200400" cy="2295940"/>
              </a:xfrm>
            </p:grpSpPr>
            <p:grpSp>
              <p:nvGrpSpPr>
                <p:cNvPr id="128" name="Group 59"/>
                <p:cNvGrpSpPr/>
                <p:nvPr/>
              </p:nvGrpSpPr>
              <p:grpSpPr>
                <a:xfrm>
                  <a:off x="5334000" y="1676401"/>
                  <a:ext cx="3200400" cy="2295940"/>
                  <a:chOff x="3329709" y="1676400"/>
                  <a:chExt cx="5204691" cy="3733801"/>
                </a:xfrm>
              </p:grpSpPr>
              <p:grpSp>
                <p:nvGrpSpPr>
                  <p:cNvPr id="132" name="Group 139"/>
                  <p:cNvGrpSpPr/>
                  <p:nvPr/>
                </p:nvGrpSpPr>
                <p:grpSpPr>
                  <a:xfrm>
                    <a:off x="5784951" y="1676400"/>
                    <a:ext cx="2749449" cy="2932281"/>
                    <a:chOff x="4370181" y="2237947"/>
                    <a:chExt cx="1395285" cy="1533800"/>
                  </a:xfrm>
                  <a:solidFill>
                    <a:schemeClr val="accent6">
                      <a:lumMod val="50000"/>
                    </a:schemeClr>
                  </a:solidFill>
                </p:grpSpPr>
                <p:sp>
                  <p:nvSpPr>
                    <p:cNvPr id="16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5" name="Group 122"/>
                    <p:cNvGrpSpPr/>
                    <p:nvPr/>
                  </p:nvGrpSpPr>
                  <p:grpSpPr>
                    <a:xfrm>
                      <a:off x="4975163" y="2434420"/>
                      <a:ext cx="790303" cy="409072"/>
                      <a:chOff x="4975163" y="2434420"/>
                      <a:chExt cx="790303" cy="409072"/>
                    </a:xfrm>
                    <a:grpFill/>
                  </p:grpSpPr>
                  <p:sp>
                    <p:nvSpPr>
                      <p:cNvPr id="18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23"/>
                    <p:cNvGrpSpPr/>
                    <p:nvPr/>
                  </p:nvGrpSpPr>
                  <p:grpSpPr>
                    <a:xfrm>
                      <a:off x="4842164" y="2673927"/>
                      <a:ext cx="856672" cy="364837"/>
                      <a:chOff x="4975163" y="2434420"/>
                      <a:chExt cx="790303" cy="409072"/>
                    </a:xfrm>
                    <a:grpFill/>
                  </p:grpSpPr>
                  <p:sp>
                    <p:nvSpPr>
                      <p:cNvPr id="17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27"/>
                    <p:cNvGrpSpPr/>
                    <p:nvPr/>
                  </p:nvGrpSpPr>
                  <p:grpSpPr>
                    <a:xfrm>
                      <a:off x="4702690" y="2882384"/>
                      <a:ext cx="790303" cy="409072"/>
                      <a:chOff x="4975163" y="2434420"/>
                      <a:chExt cx="790303" cy="409072"/>
                    </a:xfrm>
                    <a:grpFill/>
                  </p:grpSpPr>
                  <p:sp>
                    <p:nvSpPr>
                      <p:cNvPr id="17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31"/>
                    <p:cNvGrpSpPr/>
                    <p:nvPr/>
                  </p:nvGrpSpPr>
                  <p:grpSpPr>
                    <a:xfrm>
                      <a:off x="4545672" y="3122529"/>
                      <a:ext cx="790303" cy="409072"/>
                      <a:chOff x="4975163" y="2434420"/>
                      <a:chExt cx="790303" cy="409072"/>
                    </a:xfrm>
                    <a:grpFill/>
                  </p:grpSpPr>
                  <p:sp>
                    <p:nvSpPr>
                      <p:cNvPr id="17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35"/>
                    <p:cNvGrpSpPr/>
                    <p:nvPr/>
                  </p:nvGrpSpPr>
                  <p:grpSpPr>
                    <a:xfrm rot="1269795">
                      <a:off x="4370181" y="3362675"/>
                      <a:ext cx="790303" cy="409072"/>
                      <a:chOff x="4975163" y="2434420"/>
                      <a:chExt cx="790303" cy="409072"/>
                    </a:xfrm>
                    <a:grpFill/>
                  </p:grpSpPr>
                  <p:sp>
                    <p:nvSpPr>
                      <p:cNvPr id="17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40"/>
                  <p:cNvGrpSpPr/>
                  <p:nvPr/>
                </p:nvGrpSpPr>
                <p:grpSpPr>
                  <a:xfrm flipH="1">
                    <a:off x="3329709" y="1768267"/>
                    <a:ext cx="2749449" cy="2932281"/>
                    <a:chOff x="4370181" y="2237947"/>
                    <a:chExt cx="1395285" cy="1533800"/>
                  </a:xfrm>
                  <a:solidFill>
                    <a:schemeClr val="accent6">
                      <a:lumMod val="50000"/>
                    </a:schemeClr>
                  </a:solidFill>
                </p:grpSpPr>
                <p:sp>
                  <p:nvSpPr>
                    <p:cNvPr id="143" name="Rounded Rectangle 14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22"/>
                    <p:cNvGrpSpPr/>
                    <p:nvPr/>
                  </p:nvGrpSpPr>
                  <p:grpSpPr>
                    <a:xfrm>
                      <a:off x="4975163" y="2434420"/>
                      <a:ext cx="790303" cy="409072"/>
                      <a:chOff x="4975163" y="2434420"/>
                      <a:chExt cx="790303" cy="409072"/>
                    </a:xfrm>
                    <a:grpFill/>
                  </p:grpSpPr>
                  <p:sp>
                    <p:nvSpPr>
                      <p:cNvPr id="16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23"/>
                    <p:cNvGrpSpPr/>
                    <p:nvPr/>
                  </p:nvGrpSpPr>
                  <p:grpSpPr>
                    <a:xfrm>
                      <a:off x="4842164" y="2673927"/>
                      <a:ext cx="856672" cy="364837"/>
                      <a:chOff x="4975163" y="2434420"/>
                      <a:chExt cx="790303" cy="409072"/>
                    </a:xfrm>
                    <a:grpFill/>
                  </p:grpSpPr>
                  <p:sp>
                    <p:nvSpPr>
                      <p:cNvPr id="15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27"/>
                    <p:cNvGrpSpPr/>
                    <p:nvPr/>
                  </p:nvGrpSpPr>
                  <p:grpSpPr>
                    <a:xfrm>
                      <a:off x="4702690" y="2882384"/>
                      <a:ext cx="790303" cy="409072"/>
                      <a:chOff x="4975163" y="2434420"/>
                      <a:chExt cx="790303" cy="409072"/>
                    </a:xfrm>
                    <a:grpFill/>
                  </p:grpSpPr>
                  <p:sp>
                    <p:nvSpPr>
                      <p:cNvPr id="15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31"/>
                    <p:cNvGrpSpPr/>
                    <p:nvPr/>
                  </p:nvGrpSpPr>
                  <p:grpSpPr>
                    <a:xfrm>
                      <a:off x="4545672" y="3122529"/>
                      <a:ext cx="790303" cy="409072"/>
                      <a:chOff x="4975163" y="2434420"/>
                      <a:chExt cx="790303" cy="409072"/>
                    </a:xfrm>
                    <a:grpFill/>
                  </p:grpSpPr>
                  <p:sp>
                    <p:nvSpPr>
                      <p:cNvPr id="152" name="Moon 15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35"/>
                    <p:cNvGrpSpPr/>
                    <p:nvPr/>
                  </p:nvGrpSpPr>
                  <p:grpSpPr>
                    <a:xfrm rot="1269795">
                      <a:off x="4370181" y="3362675"/>
                      <a:ext cx="790303" cy="409072"/>
                      <a:chOff x="4975163" y="2434420"/>
                      <a:chExt cx="790303" cy="409072"/>
                    </a:xfrm>
                    <a:grpFill/>
                  </p:grpSpPr>
                  <p:sp>
                    <p:nvSpPr>
                      <p:cNvPr id="149" name="Moon 14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4" name="Group 162"/>
                  <p:cNvGrpSpPr/>
                  <p:nvPr/>
                </p:nvGrpSpPr>
                <p:grpSpPr>
                  <a:xfrm rot="4467257">
                    <a:off x="4822952" y="4237309"/>
                    <a:ext cx="1510882" cy="806088"/>
                    <a:chOff x="4975163" y="2434420"/>
                    <a:chExt cx="790303" cy="409072"/>
                  </a:xfrm>
                  <a:solidFill>
                    <a:schemeClr val="accent6">
                      <a:lumMod val="50000"/>
                    </a:schemeClr>
                  </a:solidFill>
                </p:grpSpPr>
                <p:sp>
                  <p:nvSpPr>
                    <p:cNvPr id="140" name="Moon 1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 name="Oval 13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10"/>
                <p:cNvGrpSpPr/>
                <p:nvPr/>
              </p:nvGrpSpPr>
              <p:grpSpPr>
                <a:xfrm>
                  <a:off x="6705600" y="2819400"/>
                  <a:ext cx="457200" cy="457200"/>
                  <a:chOff x="6019800" y="5334000"/>
                  <a:chExt cx="914400" cy="914400"/>
                </a:xfrm>
              </p:grpSpPr>
              <p:sp>
                <p:nvSpPr>
                  <p:cNvPr id="130" name="Quad Arrow 12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344" name="Rectangle 343"/>
          <p:cNvSpPr/>
          <p:nvPr/>
        </p:nvSpPr>
        <p:spPr>
          <a:xfrm>
            <a:off x="794987" y="4619150"/>
            <a:ext cx="4610502" cy="923330"/>
          </a:xfrm>
          <a:prstGeom prst="rect">
            <a:avLst/>
          </a:prstGeom>
        </p:spPr>
        <p:txBody>
          <a:bodyPr wrap="square">
            <a:spAutoFit/>
          </a:bodyPr>
          <a:lstStyle/>
          <a:p>
            <a:r>
              <a:rPr lang="en-US" dirty="0">
                <a:solidFill>
                  <a:schemeClr val="bg1"/>
                </a:solidFill>
                <a:latin typeface="Calibri" panose="020F0502020204030204" pitchFamily="34" charset="0"/>
              </a:rPr>
              <a:t>By requesting Judah’s signet, bracelets, and staff, Tamar gathered evidence to show who the father of her child was. </a:t>
            </a:r>
          </a:p>
        </p:txBody>
      </p:sp>
      <p:sp>
        <p:nvSpPr>
          <p:cNvPr id="7" name="Rectangle 6"/>
          <p:cNvSpPr/>
          <p:nvPr/>
        </p:nvSpPr>
        <p:spPr>
          <a:xfrm>
            <a:off x="6096000" y="4707679"/>
            <a:ext cx="6096000" cy="1477328"/>
          </a:xfrm>
          <a:prstGeom prst="rect">
            <a:avLst/>
          </a:prstGeom>
        </p:spPr>
        <p:txBody>
          <a:bodyPr>
            <a:spAutoFit/>
          </a:bodyPr>
          <a:lstStyle/>
          <a:p>
            <a:r>
              <a:rPr lang="en-US" dirty="0">
                <a:solidFill>
                  <a:schemeClr val="bg1"/>
                </a:solidFill>
                <a:latin typeface="Calibri" panose="020F0502020204030204" pitchFamily="34" charset="0"/>
              </a:rPr>
              <a:t>Judah </a:t>
            </a:r>
            <a:r>
              <a:rPr lang="en-US" b="0" i="0" dirty="0">
                <a:solidFill>
                  <a:schemeClr val="bg1"/>
                </a:solidFill>
                <a:effectLst/>
                <a:latin typeface="Calibri" panose="020F0502020204030204" pitchFamily="34" charset="0"/>
              </a:rPr>
              <a:t>had no qualms about sending Tamar home with unfulfilled promises nor of picking up a harlot along the road.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But when he heard that Tamar was pregnant he was so incensed that he ordered her put to death.</a:t>
            </a:r>
            <a:endParaRPr lang="en-US" dirty="0">
              <a:solidFill>
                <a:schemeClr val="bg1"/>
              </a:solidFill>
            </a:endParaRPr>
          </a:p>
        </p:txBody>
      </p:sp>
    </p:spTree>
    <p:extLst>
      <p:ext uri="{BB962C8B-B14F-4D97-AF65-F5344CB8AC3E}">
        <p14:creationId xmlns:p14="http://schemas.microsoft.com/office/powerpoint/2010/main" val="106187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023" t="1050" b="-1"/>
          <a:stretch/>
        </p:blipFill>
        <p:spPr>
          <a:xfrm>
            <a:off x="0" y="0"/>
            <a:ext cx="12192000" cy="6858000"/>
          </a:xfrm>
          <a:prstGeom prst="rect">
            <a:avLst/>
          </a:prstGeom>
        </p:spPr>
      </p:pic>
      <p:sp>
        <p:nvSpPr>
          <p:cNvPr id="2" name="Rectangle 1"/>
          <p:cNvSpPr/>
          <p:nvPr/>
        </p:nvSpPr>
        <p:spPr>
          <a:xfrm>
            <a:off x="495194" y="960534"/>
            <a:ext cx="7526176" cy="4524315"/>
          </a:xfrm>
          <a:prstGeom prst="rect">
            <a:avLst/>
          </a:prstGeom>
        </p:spPr>
        <p:txBody>
          <a:bodyPr wrap="square">
            <a:spAutoFit/>
          </a:bodyPr>
          <a:lstStyle/>
          <a:p>
            <a:pPr fontAlgn="base"/>
            <a:r>
              <a:rPr lang="en-US" dirty="0">
                <a:solidFill>
                  <a:schemeClr val="bg1"/>
                </a:solidFill>
                <a:latin typeface="Calibri" panose="020F0502020204030204" pitchFamily="34" charset="0"/>
              </a:rPr>
              <a:t>“The Church of Jesus Christ of Latter-day Saints has a single, undeviating standard of sexual morality: intimate relations are proper only between a man and a woman in the marriage relationship prescribed in God’s plan.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Such relations are not merely a curiosity to be explored, an appetite to be satisfied, or a type of recreation or entertainment to be pursued selfishly.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They are not a conquest to be achieved or simply an act to be performed.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Rather, they are in mortality one of the ultimate expressions of our divine nature and potential and a way of strengthening emotional and spiritual bonds between husband and wife.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We are agents blessed with moral agency and are defined by our divine heritage as children of God—and not by sexual behaviors, contemporary attitudes, or secular philosophies” (2)</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5896" y="2155950"/>
            <a:ext cx="1924050" cy="2419350"/>
          </a:xfrm>
          <a:prstGeom prst="rect">
            <a:avLst/>
          </a:prstGeom>
        </p:spPr>
      </p:pic>
    </p:spTree>
    <p:extLst>
      <p:ext uri="{BB962C8B-B14F-4D97-AF65-F5344CB8AC3E}">
        <p14:creationId xmlns:p14="http://schemas.microsoft.com/office/powerpoint/2010/main" val="23744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TotalTime>
  <Words>3911</Words>
  <Application>Microsoft Office PowerPoint</Application>
  <PresentationFormat>Widescreen</PresentationFormat>
  <Paragraphs>260</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Berlin Sans FB</vt:lpstr>
      <vt:lpstr>Baskerville Old Face</vt:lpstr>
      <vt:lpstr>Comic Sans MS</vt:lpstr>
      <vt:lpstr>Calibri Light</vt:lpstr>
      <vt:lpstr>Calibri</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27</cp:revision>
  <dcterms:created xsi:type="dcterms:W3CDTF">2015-09-10T12:41:43Z</dcterms:created>
  <dcterms:modified xsi:type="dcterms:W3CDTF">2025-08-14T15:48:55Z</dcterms:modified>
</cp:coreProperties>
</file>