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63" r:id="rId6"/>
    <p:sldId id="264" r:id="rId7"/>
    <p:sldId id="265" r:id="rId8"/>
    <p:sldId id="269" r:id="rId9"/>
    <p:sldId id="271" r:id="rId10"/>
    <p:sldId id="266" r:id="rId11"/>
    <p:sldId id="273" r:id="rId12"/>
    <p:sldId id="270" r:id="rId13"/>
    <p:sldId id="274" r:id="rId14"/>
    <p:sldId id="275" r:id="rId15"/>
    <p:sldId id="257" r:id="rId16"/>
    <p:sldId id="267" r:id="rId17"/>
    <p:sldId id="272" r:id="rId18"/>
  </p:sldIdLst>
  <p:sldSz cx="12192000" cy="6858000"/>
  <p:notesSz cx="6858000" cy="9144000"/>
  <p:embeddedFontLst>
    <p:embeddedFont>
      <p:font typeface="Arial Rounded MT Bold" panose="020F0704030504030204"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F4B28-19E6-40D3-90E6-9EC4BF3EE73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91019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38918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7980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61504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F4B28-19E6-40D3-90E6-9EC4BF3EE73D}"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9394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F4B28-19E6-40D3-90E6-9EC4BF3EE73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66862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F4B28-19E6-40D3-90E6-9EC4BF3EE73D}"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6687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F4B28-19E6-40D3-90E6-9EC4BF3EE73D}"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7904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F4B28-19E6-40D3-90E6-9EC4BF3EE73D}"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13503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F4B28-19E6-40D3-90E6-9EC4BF3EE73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1991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F4B28-19E6-40D3-90E6-9EC4BF3EE73D}"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25471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F4B28-19E6-40D3-90E6-9EC4BF3EE73D}"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92143-79E6-4317-BF89-62151644F3D5}" type="slidenum">
              <a:rPr lang="en-US" smtClean="0"/>
              <a:t>‹#›</a:t>
            </a:fld>
            <a:endParaRPr lang="en-US"/>
          </a:p>
        </p:txBody>
      </p:sp>
    </p:spTree>
    <p:extLst>
      <p:ext uri="{BB962C8B-B14F-4D97-AF65-F5344CB8AC3E}">
        <p14:creationId xmlns:p14="http://schemas.microsoft.com/office/powerpoint/2010/main" val="242753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3.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F968D-178A-4566-8501-DCE4EDAB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0" y="735092"/>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Joseph, The Final Chapter</a:t>
            </a:r>
          </a:p>
        </p:txBody>
      </p:sp>
      <p:sp>
        <p:nvSpPr>
          <p:cNvPr id="10" name="Rectangle 9"/>
          <p:cNvSpPr/>
          <p:nvPr/>
        </p:nvSpPr>
        <p:spPr>
          <a:xfrm>
            <a:off x="6575612" y="4855363"/>
            <a:ext cx="4061012" cy="923330"/>
          </a:xfrm>
          <a:prstGeom prst="rect">
            <a:avLst/>
          </a:prstGeom>
        </p:spPr>
        <p:txBody>
          <a:bodyPr wrap="square">
            <a:spAutoFit/>
          </a:bodyPr>
          <a:lstStyle/>
          <a:p>
            <a:r>
              <a:rPr lang="en-US" i="1" dirty="0">
                <a:solidFill>
                  <a:schemeClr val="bg1"/>
                </a:solidFill>
              </a:rPr>
              <a:t> A seer shall the Lord my God raise up, who shall be a choice seer unto the fruit of my loins. 2 Nephi 3:6</a:t>
            </a:r>
          </a:p>
        </p:txBody>
      </p:sp>
      <p:grpSp>
        <p:nvGrpSpPr>
          <p:cNvPr id="8" name="Group 7"/>
          <p:cNvGrpSpPr/>
          <p:nvPr/>
        </p:nvGrpSpPr>
        <p:grpSpPr>
          <a:xfrm>
            <a:off x="5163671" y="2205317"/>
            <a:ext cx="6098238" cy="1882589"/>
            <a:chOff x="5715000" y="121023"/>
            <a:chExt cx="6098238" cy="1882589"/>
          </a:xfrm>
        </p:grpSpPr>
        <p:pic>
          <p:nvPicPr>
            <p:cNvPr id="11"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33676" t="67602" r="52301" b="17224"/>
            <a:stretch/>
          </p:blipFill>
          <p:spPr bwMode="auto">
            <a:xfrm>
              <a:off x="8760755" y="1237129"/>
              <a:ext cx="708284" cy="766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943" t="17738" r="84147" b="66838"/>
            <a:stretch/>
          </p:blipFill>
          <p:spPr bwMode="auto">
            <a:xfrm>
              <a:off x="5715000" y="121023"/>
              <a:ext cx="779929" cy="8068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52" t="513" r="17223" b="84063"/>
            <a:stretch/>
          </p:blipFill>
          <p:spPr bwMode="auto">
            <a:xfrm>
              <a:off x="6575611" y="121023"/>
              <a:ext cx="806823" cy="806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95" t="34876" r="68418" b="50985"/>
            <a:stretch/>
          </p:blipFill>
          <p:spPr bwMode="auto">
            <a:xfrm>
              <a:off x="7463117" y="134469"/>
              <a:ext cx="809544" cy="806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52" t="513" r="17223" b="84063"/>
            <a:stretch/>
          </p:blipFill>
          <p:spPr bwMode="auto">
            <a:xfrm>
              <a:off x="8337173" y="134469"/>
              <a:ext cx="806823" cy="806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42" t="50557" r="83677" b="33761"/>
            <a:stretch/>
          </p:blipFill>
          <p:spPr bwMode="auto">
            <a:xfrm>
              <a:off x="9251574" y="134469"/>
              <a:ext cx="820272" cy="8202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34618" t="17138" r="51500" b="67438"/>
            <a:stretch/>
          </p:blipFill>
          <p:spPr bwMode="auto">
            <a:xfrm>
              <a:off x="10179424" y="147915"/>
              <a:ext cx="726141" cy="8068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42" t="50557" r="83677" b="33761"/>
            <a:stretch/>
          </p:blipFill>
          <p:spPr bwMode="auto">
            <a:xfrm>
              <a:off x="10992966" y="141192"/>
              <a:ext cx="820272" cy="8202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24" t="83719" r="67095" b="1628"/>
            <a:stretch/>
          </p:blipFill>
          <p:spPr bwMode="auto">
            <a:xfrm>
              <a:off x="7789205" y="1237129"/>
              <a:ext cx="820270" cy="76648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FF5DEC5E-59EC-4B1B-9381-36C998CEA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83" y="2608729"/>
            <a:ext cx="4343400" cy="3295650"/>
          </a:xfrm>
          <a:prstGeom prst="rect">
            <a:avLst/>
          </a:prstGeom>
        </p:spPr>
      </p:pic>
    </p:spTree>
    <p:extLst>
      <p:ext uri="{BB962C8B-B14F-4D97-AF65-F5344CB8AC3E}">
        <p14:creationId xmlns:p14="http://schemas.microsoft.com/office/powerpoint/2010/main" val="342431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JST 50:25-27</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Promises to Joseph</a:t>
            </a:r>
          </a:p>
        </p:txBody>
      </p:sp>
      <p:sp>
        <p:nvSpPr>
          <p:cNvPr id="12" name="Rectangle 11"/>
          <p:cNvSpPr/>
          <p:nvPr/>
        </p:nvSpPr>
        <p:spPr>
          <a:xfrm>
            <a:off x="626194" y="1501384"/>
            <a:ext cx="8004138" cy="1754326"/>
          </a:xfrm>
          <a:prstGeom prst="rect">
            <a:avLst/>
          </a:prstGeom>
        </p:spPr>
        <p:txBody>
          <a:bodyPr wrap="square">
            <a:spAutoFit/>
          </a:bodyPr>
          <a:lstStyle/>
          <a:p>
            <a:r>
              <a:rPr lang="en-US" sz="3600" dirty="0">
                <a:solidFill>
                  <a:schemeClr val="bg1"/>
                </a:solidFill>
              </a:rPr>
              <a:t>In order to bring His people out of spiritual darkness and captivity, the Lord raised up a “choice seer” </a:t>
            </a:r>
            <a:endParaRPr lang="en-US" sz="3600" i="1" dirty="0">
              <a:solidFill>
                <a:schemeClr val="bg1"/>
              </a:solidFill>
            </a:endParaRPr>
          </a:p>
        </p:txBody>
      </p:sp>
      <p:pic>
        <p:nvPicPr>
          <p:cNvPr id="7170" name="Picture 2" descr="https://d3ewd3ysu1dfsj.cloudfront.net/images/stories/large/21243.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29" t="9587" r="56913"/>
          <a:stretch/>
        </p:blipFill>
        <p:spPr bwMode="auto">
          <a:xfrm>
            <a:off x="8796528" y="2184816"/>
            <a:ext cx="2816352" cy="41853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35921" y="3300640"/>
            <a:ext cx="2711292" cy="646331"/>
          </a:xfrm>
          <a:prstGeom prst="rect">
            <a:avLst/>
          </a:prstGeom>
        </p:spPr>
        <p:txBody>
          <a:bodyPr wrap="square">
            <a:spAutoFit/>
          </a:bodyPr>
          <a:lstStyle/>
          <a:p>
            <a:r>
              <a:rPr lang="en-US" sz="3600" dirty="0">
                <a:solidFill>
                  <a:schemeClr val="bg1"/>
                </a:solidFill>
              </a:rPr>
              <a:t>A choice seer</a:t>
            </a:r>
            <a:endParaRPr lang="en-US" sz="3600" i="1" dirty="0">
              <a:solidFill>
                <a:schemeClr val="bg1"/>
              </a:solidFill>
            </a:endParaRPr>
          </a:p>
        </p:txBody>
      </p:sp>
      <p:grpSp>
        <p:nvGrpSpPr>
          <p:cNvPr id="10" name="Group 9"/>
          <p:cNvGrpSpPr/>
          <p:nvPr/>
        </p:nvGrpSpPr>
        <p:grpSpPr>
          <a:xfrm>
            <a:off x="1004096" y="34290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02983" y="1119155"/>
              <a:ext cx="2371313" cy="1200329"/>
            </a:xfrm>
            <a:prstGeom prst="rect">
              <a:avLst/>
            </a:prstGeom>
          </p:spPr>
          <p:txBody>
            <a:bodyPr wrap="square">
              <a:spAutoFit/>
            </a:bodyPr>
            <a:lstStyle/>
            <a:p>
              <a:pPr algn="ctr"/>
              <a:r>
                <a:rPr lang="en-US" b="1" dirty="0"/>
                <a:t>The Lord chose and prepared Joseph Smith to bring forth the Book of Mormon.</a:t>
              </a:r>
              <a:endParaRPr lang="en-US" sz="1600" b="1" dirty="0"/>
            </a:p>
          </p:txBody>
        </p:sp>
      </p:grpSp>
      <p:sp>
        <p:nvSpPr>
          <p:cNvPr id="2" name="Rectangle 1">
            <a:extLst>
              <a:ext uri="{FF2B5EF4-FFF2-40B4-BE49-F238E27FC236}">
                <a16:creationId xmlns:a16="http://schemas.microsoft.com/office/drawing/2014/main" id="{6A342EFB-E58E-4271-A48F-BE9B774AFFEC}"/>
              </a:ext>
            </a:extLst>
          </p:cNvPr>
          <p:cNvSpPr/>
          <p:nvPr/>
        </p:nvSpPr>
        <p:spPr>
          <a:xfrm>
            <a:off x="1967023" y="5875343"/>
            <a:ext cx="6775446" cy="923330"/>
          </a:xfrm>
          <a:prstGeom prst="rect">
            <a:avLst/>
          </a:prstGeom>
        </p:spPr>
        <p:txBody>
          <a:bodyPr wrap="square">
            <a:spAutoFit/>
          </a:bodyPr>
          <a:lstStyle/>
          <a:p>
            <a:r>
              <a:rPr lang="en-US" i="1" dirty="0">
                <a:solidFill>
                  <a:srgbClr val="FFFF00"/>
                </a:solidFill>
                <a:latin typeface="Calibri" panose="020F0502020204030204" pitchFamily="34" charset="0"/>
              </a:rPr>
              <a:t>A seer</a:t>
            </a:r>
            <a:r>
              <a:rPr lang="en-US" dirty="0">
                <a:solidFill>
                  <a:srgbClr val="FFFF00"/>
                </a:solidFill>
                <a:latin typeface="Calibri" panose="020F0502020204030204" pitchFamily="34" charset="0"/>
              </a:rPr>
              <a:t> is “a person authorized of God to see with spiritual eyes things that God has hidden from the world. </a:t>
            </a:r>
          </a:p>
          <a:p>
            <a:r>
              <a:rPr lang="en-US" dirty="0">
                <a:solidFill>
                  <a:srgbClr val="FFFF00"/>
                </a:solidFill>
                <a:latin typeface="Calibri" panose="020F0502020204030204" pitchFamily="34" charset="0"/>
              </a:rPr>
              <a:t>(Moses 6:35-38) </a:t>
            </a:r>
            <a:endParaRPr lang="en-US" dirty="0">
              <a:solidFill>
                <a:srgbClr val="FFFF00"/>
              </a:solidFill>
            </a:endParaRPr>
          </a:p>
        </p:txBody>
      </p:sp>
    </p:spTree>
    <p:extLst>
      <p:ext uri="{BB962C8B-B14F-4D97-AF65-F5344CB8AC3E}">
        <p14:creationId xmlns:p14="http://schemas.microsoft.com/office/powerpoint/2010/main" val="26527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40D7E-2CC6-2D95-1175-8463D8436108}"/>
            </a:ext>
          </a:extLst>
        </p:cNvPr>
        <p:cNvGrpSpPr/>
        <p:nvPr/>
      </p:nvGrpSpPr>
      <p:grpSpPr>
        <a:xfrm>
          <a:off x="0" y="0"/>
          <a:ext cx="0" cy="0"/>
          <a:chOff x="0" y="0"/>
          <a:chExt cx="0" cy="0"/>
        </a:xfrm>
      </p:grpSpPr>
      <p:pic>
        <p:nvPicPr>
          <p:cNvPr id="1026" name="Picture 2" descr="http://7-themes.com/data_images/out/57/6967435-canoe-sunset.jpg">
            <a:extLst>
              <a:ext uri="{FF2B5EF4-FFF2-40B4-BE49-F238E27FC236}">
                <a16:creationId xmlns:a16="http://schemas.microsoft.com/office/drawing/2014/main" id="{C78CF370-5931-945B-A7F2-A84B5958D6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BCFA6F-8BB6-F922-75F2-FE1953A83A28}"/>
              </a:ext>
            </a:extLst>
          </p:cNvPr>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JST 50:25-27</a:t>
            </a:r>
          </a:p>
        </p:txBody>
      </p:sp>
      <p:sp>
        <p:nvSpPr>
          <p:cNvPr id="12" name="Rectangle 11">
            <a:extLst>
              <a:ext uri="{FF2B5EF4-FFF2-40B4-BE49-F238E27FC236}">
                <a16:creationId xmlns:a16="http://schemas.microsoft.com/office/drawing/2014/main" id="{91EDFF50-52ED-1B98-417C-B4935DDF3A39}"/>
              </a:ext>
            </a:extLst>
          </p:cNvPr>
          <p:cNvSpPr/>
          <p:nvPr/>
        </p:nvSpPr>
        <p:spPr>
          <a:xfrm>
            <a:off x="1027410" y="1289400"/>
            <a:ext cx="4123088" cy="1938992"/>
          </a:xfrm>
          <a:prstGeom prst="rect">
            <a:avLst/>
          </a:prstGeom>
        </p:spPr>
        <p:txBody>
          <a:bodyPr wrap="square">
            <a:spAutoFit/>
          </a:bodyPr>
          <a:lstStyle/>
          <a:p>
            <a:r>
              <a:rPr lang="en-US" sz="2400" dirty="0">
                <a:solidFill>
                  <a:schemeClr val="bg1"/>
                </a:solidFill>
              </a:rPr>
              <a:t>Each believer needs a spiritual confirmation of the divine mission and character of the Prophet Joseph Smith. This is true for every generation. (2)</a:t>
            </a:r>
            <a:endParaRPr lang="en-US" sz="2400" i="1" dirty="0">
              <a:solidFill>
                <a:schemeClr val="bg1"/>
              </a:solidFill>
            </a:endParaRPr>
          </a:p>
        </p:txBody>
      </p:sp>
      <p:pic>
        <p:nvPicPr>
          <p:cNvPr id="4" name="Picture 3">
            <a:extLst>
              <a:ext uri="{FF2B5EF4-FFF2-40B4-BE49-F238E27FC236}">
                <a16:creationId xmlns:a16="http://schemas.microsoft.com/office/drawing/2014/main" id="{9A3A1581-C246-833A-3DC0-32D1E0144AEB}"/>
              </a:ext>
            </a:extLst>
          </p:cNvPr>
          <p:cNvPicPr>
            <a:picLocks noChangeAspect="1"/>
          </p:cNvPicPr>
          <p:nvPr/>
        </p:nvPicPr>
        <p:blipFill>
          <a:blip r:embed="rId3"/>
          <a:stretch>
            <a:fillRect/>
          </a:stretch>
        </p:blipFill>
        <p:spPr>
          <a:xfrm>
            <a:off x="3468692" y="3852405"/>
            <a:ext cx="6430272" cy="2381582"/>
          </a:xfrm>
          <a:prstGeom prst="rect">
            <a:avLst/>
          </a:prstGeom>
        </p:spPr>
      </p:pic>
      <p:grpSp>
        <p:nvGrpSpPr>
          <p:cNvPr id="35" name="Group 34">
            <a:extLst>
              <a:ext uri="{FF2B5EF4-FFF2-40B4-BE49-F238E27FC236}">
                <a16:creationId xmlns:a16="http://schemas.microsoft.com/office/drawing/2014/main" id="{60B68973-0E8D-F083-86C5-694A40033BB0}"/>
              </a:ext>
            </a:extLst>
          </p:cNvPr>
          <p:cNvGrpSpPr/>
          <p:nvPr/>
        </p:nvGrpSpPr>
        <p:grpSpPr>
          <a:xfrm>
            <a:off x="5340219" y="829127"/>
            <a:ext cx="5925435" cy="2145549"/>
            <a:chOff x="-290719" y="604108"/>
            <a:chExt cx="12312154" cy="4458125"/>
          </a:xfrm>
        </p:grpSpPr>
        <p:grpSp>
          <p:nvGrpSpPr>
            <p:cNvPr id="36" name="Group 35">
              <a:extLst>
                <a:ext uri="{FF2B5EF4-FFF2-40B4-BE49-F238E27FC236}">
                  <a16:creationId xmlns:a16="http://schemas.microsoft.com/office/drawing/2014/main" id="{15430A78-8232-A9A4-682B-9E34C22ABCE4}"/>
                </a:ext>
              </a:extLst>
            </p:cNvPr>
            <p:cNvGrpSpPr/>
            <p:nvPr/>
          </p:nvGrpSpPr>
          <p:grpSpPr>
            <a:xfrm>
              <a:off x="4240861" y="604108"/>
              <a:ext cx="1485418" cy="1036900"/>
              <a:chOff x="2831939" y="641430"/>
              <a:chExt cx="1485418" cy="1036900"/>
            </a:xfrm>
            <a:solidFill>
              <a:schemeClr val="tx2">
                <a:lumMod val="40000"/>
                <a:lumOff val="60000"/>
              </a:schemeClr>
            </a:solidFill>
          </p:grpSpPr>
          <p:grpSp>
            <p:nvGrpSpPr>
              <p:cNvPr id="1025" name="Group 1024">
                <a:extLst>
                  <a:ext uri="{FF2B5EF4-FFF2-40B4-BE49-F238E27FC236}">
                    <a16:creationId xmlns:a16="http://schemas.microsoft.com/office/drawing/2014/main" id="{80FB460C-0A2B-9E2F-0818-7CDD43F887C2}"/>
                  </a:ext>
                </a:extLst>
              </p:cNvPr>
              <p:cNvGrpSpPr/>
              <p:nvPr/>
            </p:nvGrpSpPr>
            <p:grpSpPr>
              <a:xfrm>
                <a:off x="2831939" y="651076"/>
                <a:ext cx="1485418" cy="1027254"/>
                <a:chOff x="2934182" y="1551007"/>
                <a:chExt cx="1628722" cy="1250066"/>
              </a:xfrm>
              <a:grpFill/>
            </p:grpSpPr>
            <p:sp>
              <p:nvSpPr>
                <p:cNvPr id="1028" name="Rectangle 1027">
                  <a:extLst>
                    <a:ext uri="{FF2B5EF4-FFF2-40B4-BE49-F238E27FC236}">
                      <a16:creationId xmlns:a16="http://schemas.microsoft.com/office/drawing/2014/main" id="{44726A7A-5958-72B2-7F67-9C0FE6121EFF}"/>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Cylinder 1028">
                  <a:extLst>
                    <a:ext uri="{FF2B5EF4-FFF2-40B4-BE49-F238E27FC236}">
                      <a16:creationId xmlns:a16="http://schemas.microsoft.com/office/drawing/2014/main" id="{C0B5B66D-4E35-77D5-EBD2-E8A207510C7A}"/>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ylinder 1029">
                  <a:extLst>
                    <a:ext uri="{FF2B5EF4-FFF2-40B4-BE49-F238E27FC236}">
                      <a16:creationId xmlns:a16="http://schemas.microsoft.com/office/drawing/2014/main" id="{CE647EAD-F9A5-4DD4-70A6-3DBE7DFD5EE4}"/>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7" name="Cylinder 1026">
                <a:extLst>
                  <a:ext uri="{FF2B5EF4-FFF2-40B4-BE49-F238E27FC236}">
                    <a16:creationId xmlns:a16="http://schemas.microsoft.com/office/drawing/2014/main" id="{86FCC6CF-6D1A-CE6F-C4E7-74D2FA6EBCA8}"/>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C6E214B-A78A-FCA1-CFF4-A056148EEC38}"/>
                </a:ext>
              </a:extLst>
            </p:cNvPr>
            <p:cNvGrpSpPr/>
            <p:nvPr/>
          </p:nvGrpSpPr>
          <p:grpSpPr>
            <a:xfrm>
              <a:off x="6118034" y="613754"/>
              <a:ext cx="1485418" cy="1036900"/>
              <a:chOff x="2831939" y="641430"/>
              <a:chExt cx="1485418" cy="1036900"/>
            </a:xfrm>
            <a:solidFill>
              <a:srgbClr val="FF99FF"/>
            </a:solidFill>
          </p:grpSpPr>
          <p:grpSp>
            <p:nvGrpSpPr>
              <p:cNvPr id="7228" name="Group 7227">
                <a:extLst>
                  <a:ext uri="{FF2B5EF4-FFF2-40B4-BE49-F238E27FC236}">
                    <a16:creationId xmlns:a16="http://schemas.microsoft.com/office/drawing/2014/main" id="{A56C57C3-D698-6043-79FE-59041F7D7F7F}"/>
                  </a:ext>
                </a:extLst>
              </p:cNvPr>
              <p:cNvGrpSpPr/>
              <p:nvPr/>
            </p:nvGrpSpPr>
            <p:grpSpPr>
              <a:xfrm>
                <a:off x="2831939" y="651076"/>
                <a:ext cx="1485418" cy="1027254"/>
                <a:chOff x="2934182" y="1551007"/>
                <a:chExt cx="1628722" cy="1250066"/>
              </a:xfrm>
              <a:grpFill/>
            </p:grpSpPr>
            <p:sp>
              <p:nvSpPr>
                <p:cNvPr id="7230" name="Rectangle 7229">
                  <a:extLst>
                    <a:ext uri="{FF2B5EF4-FFF2-40B4-BE49-F238E27FC236}">
                      <a16:creationId xmlns:a16="http://schemas.microsoft.com/office/drawing/2014/main" id="{170126FB-3938-99F1-985D-BCF24AAD63D1}"/>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1" name="Cylinder 7230">
                  <a:extLst>
                    <a:ext uri="{FF2B5EF4-FFF2-40B4-BE49-F238E27FC236}">
                      <a16:creationId xmlns:a16="http://schemas.microsoft.com/office/drawing/2014/main" id="{C76A1C59-2EC4-ADC6-CA13-C5CFF9009EFB}"/>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Cylinder 1023">
                  <a:extLst>
                    <a:ext uri="{FF2B5EF4-FFF2-40B4-BE49-F238E27FC236}">
                      <a16:creationId xmlns:a16="http://schemas.microsoft.com/office/drawing/2014/main" id="{3EB46038-7055-14A1-56FB-78C44D43F0B7}"/>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29" name="Cylinder 7228">
                <a:extLst>
                  <a:ext uri="{FF2B5EF4-FFF2-40B4-BE49-F238E27FC236}">
                    <a16:creationId xmlns:a16="http://schemas.microsoft.com/office/drawing/2014/main" id="{E5DB7586-CF40-285B-6760-3D63B1F2EA6A}"/>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5BD32E5-9943-4968-E1E4-CA3857405262}"/>
                </a:ext>
              </a:extLst>
            </p:cNvPr>
            <p:cNvGrpSpPr/>
            <p:nvPr/>
          </p:nvGrpSpPr>
          <p:grpSpPr>
            <a:xfrm>
              <a:off x="6428633" y="2249407"/>
              <a:ext cx="3362591" cy="1046546"/>
              <a:chOff x="6118034" y="2118778"/>
              <a:chExt cx="3362591" cy="1046546"/>
            </a:xfrm>
          </p:grpSpPr>
          <p:grpSp>
            <p:nvGrpSpPr>
              <p:cNvPr id="7216" name="Group 7215">
                <a:extLst>
                  <a:ext uri="{FF2B5EF4-FFF2-40B4-BE49-F238E27FC236}">
                    <a16:creationId xmlns:a16="http://schemas.microsoft.com/office/drawing/2014/main" id="{E8507775-48EA-3F9D-8A8C-972E81749F70}"/>
                  </a:ext>
                </a:extLst>
              </p:cNvPr>
              <p:cNvGrpSpPr/>
              <p:nvPr/>
            </p:nvGrpSpPr>
            <p:grpSpPr>
              <a:xfrm>
                <a:off x="6118034" y="2118778"/>
                <a:ext cx="1485418" cy="1036900"/>
                <a:chOff x="2831939" y="641430"/>
                <a:chExt cx="1485418" cy="1036900"/>
              </a:xfrm>
              <a:solidFill>
                <a:schemeClr val="tx2">
                  <a:lumMod val="40000"/>
                  <a:lumOff val="60000"/>
                </a:schemeClr>
              </a:solidFill>
            </p:grpSpPr>
            <p:grpSp>
              <p:nvGrpSpPr>
                <p:cNvPr id="7223" name="Group 7222">
                  <a:extLst>
                    <a:ext uri="{FF2B5EF4-FFF2-40B4-BE49-F238E27FC236}">
                      <a16:creationId xmlns:a16="http://schemas.microsoft.com/office/drawing/2014/main" id="{366BCFB7-D26A-17EE-4D67-2FD0D02B96C9}"/>
                    </a:ext>
                  </a:extLst>
                </p:cNvPr>
                <p:cNvGrpSpPr/>
                <p:nvPr/>
              </p:nvGrpSpPr>
              <p:grpSpPr>
                <a:xfrm>
                  <a:off x="2831939" y="651076"/>
                  <a:ext cx="1485418" cy="1027254"/>
                  <a:chOff x="2934182" y="1551007"/>
                  <a:chExt cx="1628722" cy="1250066"/>
                </a:xfrm>
                <a:grpFill/>
              </p:grpSpPr>
              <p:sp>
                <p:nvSpPr>
                  <p:cNvPr id="7225" name="Rectangle 7224">
                    <a:extLst>
                      <a:ext uri="{FF2B5EF4-FFF2-40B4-BE49-F238E27FC236}">
                        <a16:creationId xmlns:a16="http://schemas.microsoft.com/office/drawing/2014/main" id="{18C635AA-4E58-D9BB-BAF1-300ADE478862}"/>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6" name="Cylinder 7225">
                    <a:extLst>
                      <a:ext uri="{FF2B5EF4-FFF2-40B4-BE49-F238E27FC236}">
                        <a16:creationId xmlns:a16="http://schemas.microsoft.com/office/drawing/2014/main" id="{ECD1B651-7FBF-8967-40D6-7E9F2B576118}"/>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7" name="Cylinder 7226">
                    <a:extLst>
                      <a:ext uri="{FF2B5EF4-FFF2-40B4-BE49-F238E27FC236}">
                        <a16:creationId xmlns:a16="http://schemas.microsoft.com/office/drawing/2014/main" id="{4D398552-F31E-99BA-3FB1-E5EF69D70343}"/>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24" name="Cylinder 7223">
                  <a:extLst>
                    <a:ext uri="{FF2B5EF4-FFF2-40B4-BE49-F238E27FC236}">
                      <a16:creationId xmlns:a16="http://schemas.microsoft.com/office/drawing/2014/main" id="{33A777A7-C935-8C03-6072-B8560D128F66}"/>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17" name="Group 7216">
                <a:extLst>
                  <a:ext uri="{FF2B5EF4-FFF2-40B4-BE49-F238E27FC236}">
                    <a16:creationId xmlns:a16="http://schemas.microsoft.com/office/drawing/2014/main" id="{34B582E3-CA04-9E3D-A493-6722CF3A0C26}"/>
                  </a:ext>
                </a:extLst>
              </p:cNvPr>
              <p:cNvGrpSpPr/>
              <p:nvPr/>
            </p:nvGrpSpPr>
            <p:grpSpPr>
              <a:xfrm>
                <a:off x="7995207" y="2128424"/>
                <a:ext cx="1485418" cy="1036900"/>
                <a:chOff x="2831939" y="641430"/>
                <a:chExt cx="1485418" cy="1036900"/>
              </a:xfrm>
              <a:solidFill>
                <a:srgbClr val="FF99FF"/>
              </a:solidFill>
            </p:grpSpPr>
            <p:grpSp>
              <p:nvGrpSpPr>
                <p:cNvPr id="7218" name="Group 7217">
                  <a:extLst>
                    <a:ext uri="{FF2B5EF4-FFF2-40B4-BE49-F238E27FC236}">
                      <a16:creationId xmlns:a16="http://schemas.microsoft.com/office/drawing/2014/main" id="{05BC7786-2849-B7AB-C341-E8B65E64307B}"/>
                    </a:ext>
                  </a:extLst>
                </p:cNvPr>
                <p:cNvGrpSpPr/>
                <p:nvPr/>
              </p:nvGrpSpPr>
              <p:grpSpPr>
                <a:xfrm>
                  <a:off x="2831939" y="651076"/>
                  <a:ext cx="1485418" cy="1027254"/>
                  <a:chOff x="2934182" y="1551007"/>
                  <a:chExt cx="1628722" cy="1250066"/>
                </a:xfrm>
                <a:grpFill/>
              </p:grpSpPr>
              <p:sp>
                <p:nvSpPr>
                  <p:cNvPr id="7220" name="Rectangle 7219">
                    <a:extLst>
                      <a:ext uri="{FF2B5EF4-FFF2-40B4-BE49-F238E27FC236}">
                        <a16:creationId xmlns:a16="http://schemas.microsoft.com/office/drawing/2014/main" id="{5F218618-1583-DE99-85AF-F8DBC82191B1}"/>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1" name="Cylinder 7220">
                    <a:extLst>
                      <a:ext uri="{FF2B5EF4-FFF2-40B4-BE49-F238E27FC236}">
                        <a16:creationId xmlns:a16="http://schemas.microsoft.com/office/drawing/2014/main" id="{DD7C6A5B-8255-4B73-DD00-D726887CF09A}"/>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2" name="Cylinder 7221">
                    <a:extLst>
                      <a:ext uri="{FF2B5EF4-FFF2-40B4-BE49-F238E27FC236}">
                        <a16:creationId xmlns:a16="http://schemas.microsoft.com/office/drawing/2014/main" id="{18E62C72-5881-56E5-9F69-0F5B05E675A9}"/>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9" name="Cylinder 7218">
                  <a:extLst>
                    <a:ext uri="{FF2B5EF4-FFF2-40B4-BE49-F238E27FC236}">
                      <a16:creationId xmlns:a16="http://schemas.microsoft.com/office/drawing/2014/main" id="{0DF9A89F-0CA0-DA33-08F6-615D49E63E94}"/>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749A4983-2866-DABE-C698-D9E6E1F2FE97}"/>
                </a:ext>
              </a:extLst>
            </p:cNvPr>
            <p:cNvGrpSpPr/>
            <p:nvPr/>
          </p:nvGrpSpPr>
          <p:grpSpPr>
            <a:xfrm>
              <a:off x="2045807" y="2239761"/>
              <a:ext cx="3362591" cy="1046546"/>
              <a:chOff x="520764" y="3844941"/>
              <a:chExt cx="3362591" cy="1046546"/>
            </a:xfrm>
          </p:grpSpPr>
          <p:grpSp>
            <p:nvGrpSpPr>
              <p:cNvPr id="7204" name="Group 7203">
                <a:extLst>
                  <a:ext uri="{FF2B5EF4-FFF2-40B4-BE49-F238E27FC236}">
                    <a16:creationId xmlns:a16="http://schemas.microsoft.com/office/drawing/2014/main" id="{4FDB528D-247C-F1FE-D704-BBCABFC75BBB}"/>
                  </a:ext>
                </a:extLst>
              </p:cNvPr>
              <p:cNvGrpSpPr/>
              <p:nvPr/>
            </p:nvGrpSpPr>
            <p:grpSpPr>
              <a:xfrm>
                <a:off x="520764" y="3844941"/>
                <a:ext cx="1485418" cy="1036900"/>
                <a:chOff x="2831939" y="641430"/>
                <a:chExt cx="1485418" cy="1036900"/>
              </a:xfrm>
              <a:solidFill>
                <a:schemeClr val="tx2">
                  <a:lumMod val="40000"/>
                  <a:lumOff val="60000"/>
                </a:schemeClr>
              </a:solidFill>
            </p:grpSpPr>
            <p:grpSp>
              <p:nvGrpSpPr>
                <p:cNvPr id="7211" name="Group 7210">
                  <a:extLst>
                    <a:ext uri="{FF2B5EF4-FFF2-40B4-BE49-F238E27FC236}">
                      <a16:creationId xmlns:a16="http://schemas.microsoft.com/office/drawing/2014/main" id="{6CB10CAE-DC82-0EEF-7920-D4B0295294B0}"/>
                    </a:ext>
                  </a:extLst>
                </p:cNvPr>
                <p:cNvGrpSpPr/>
                <p:nvPr/>
              </p:nvGrpSpPr>
              <p:grpSpPr>
                <a:xfrm>
                  <a:off x="2831939" y="651076"/>
                  <a:ext cx="1485418" cy="1027254"/>
                  <a:chOff x="2934182" y="1551007"/>
                  <a:chExt cx="1628722" cy="1250066"/>
                </a:xfrm>
                <a:grpFill/>
              </p:grpSpPr>
              <p:sp>
                <p:nvSpPr>
                  <p:cNvPr id="7213" name="Rectangle 7212">
                    <a:extLst>
                      <a:ext uri="{FF2B5EF4-FFF2-40B4-BE49-F238E27FC236}">
                        <a16:creationId xmlns:a16="http://schemas.microsoft.com/office/drawing/2014/main" id="{EF4CA958-DA76-7809-5683-098B79594997}"/>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4" name="Cylinder 7213">
                    <a:extLst>
                      <a:ext uri="{FF2B5EF4-FFF2-40B4-BE49-F238E27FC236}">
                        <a16:creationId xmlns:a16="http://schemas.microsoft.com/office/drawing/2014/main" id="{940B5992-00E4-6DEF-E460-99DE67291FAB}"/>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5" name="Cylinder 7214">
                    <a:extLst>
                      <a:ext uri="{FF2B5EF4-FFF2-40B4-BE49-F238E27FC236}">
                        <a16:creationId xmlns:a16="http://schemas.microsoft.com/office/drawing/2014/main" id="{3E47E081-6948-E4E4-C403-50431718165A}"/>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12" name="Cylinder 7211">
                  <a:extLst>
                    <a:ext uri="{FF2B5EF4-FFF2-40B4-BE49-F238E27FC236}">
                      <a16:creationId xmlns:a16="http://schemas.microsoft.com/office/drawing/2014/main" id="{28DFF78D-B288-7E83-A32A-E2B1E935976F}"/>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5" name="Group 7204">
                <a:extLst>
                  <a:ext uri="{FF2B5EF4-FFF2-40B4-BE49-F238E27FC236}">
                    <a16:creationId xmlns:a16="http://schemas.microsoft.com/office/drawing/2014/main" id="{F4761703-9722-250E-8DA7-5033E004190B}"/>
                  </a:ext>
                </a:extLst>
              </p:cNvPr>
              <p:cNvGrpSpPr/>
              <p:nvPr/>
            </p:nvGrpSpPr>
            <p:grpSpPr>
              <a:xfrm>
                <a:off x="2397937" y="3854587"/>
                <a:ext cx="1485418" cy="1036900"/>
                <a:chOff x="2831939" y="641430"/>
                <a:chExt cx="1485418" cy="1036900"/>
              </a:xfrm>
              <a:solidFill>
                <a:srgbClr val="FF99FF"/>
              </a:solidFill>
            </p:grpSpPr>
            <p:grpSp>
              <p:nvGrpSpPr>
                <p:cNvPr id="7206" name="Group 7205">
                  <a:extLst>
                    <a:ext uri="{FF2B5EF4-FFF2-40B4-BE49-F238E27FC236}">
                      <a16:creationId xmlns:a16="http://schemas.microsoft.com/office/drawing/2014/main" id="{5C692396-4363-1A41-EEE4-B59EA3166F5B}"/>
                    </a:ext>
                  </a:extLst>
                </p:cNvPr>
                <p:cNvGrpSpPr/>
                <p:nvPr/>
              </p:nvGrpSpPr>
              <p:grpSpPr>
                <a:xfrm>
                  <a:off x="2831939" y="651076"/>
                  <a:ext cx="1485418" cy="1027254"/>
                  <a:chOff x="2934182" y="1551007"/>
                  <a:chExt cx="1628722" cy="1250066"/>
                </a:xfrm>
                <a:grpFill/>
              </p:grpSpPr>
              <p:sp>
                <p:nvSpPr>
                  <p:cNvPr id="7208" name="Rectangle 7207">
                    <a:extLst>
                      <a:ext uri="{FF2B5EF4-FFF2-40B4-BE49-F238E27FC236}">
                        <a16:creationId xmlns:a16="http://schemas.microsoft.com/office/drawing/2014/main" id="{8975D760-7F32-6A33-639F-5BE57729E5B6}"/>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9" name="Cylinder 7208">
                    <a:extLst>
                      <a:ext uri="{FF2B5EF4-FFF2-40B4-BE49-F238E27FC236}">
                        <a16:creationId xmlns:a16="http://schemas.microsoft.com/office/drawing/2014/main" id="{901A3FD7-14C8-438D-56AD-E83D1B502BC4}"/>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0" name="Cylinder 7209">
                    <a:extLst>
                      <a:ext uri="{FF2B5EF4-FFF2-40B4-BE49-F238E27FC236}">
                        <a16:creationId xmlns:a16="http://schemas.microsoft.com/office/drawing/2014/main" id="{4928C19E-67DD-0DE2-B363-B36639EAB96F}"/>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07" name="Cylinder 7206">
                  <a:extLst>
                    <a:ext uri="{FF2B5EF4-FFF2-40B4-BE49-F238E27FC236}">
                      <a16:creationId xmlns:a16="http://schemas.microsoft.com/office/drawing/2014/main" id="{CDBC4198-042F-41BA-B7C6-63CE08C81551}"/>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3162DA0C-FE78-E726-F164-D6D7B62BF62C}"/>
                </a:ext>
              </a:extLst>
            </p:cNvPr>
            <p:cNvGrpSpPr/>
            <p:nvPr/>
          </p:nvGrpSpPr>
          <p:grpSpPr>
            <a:xfrm>
              <a:off x="-290719" y="4015687"/>
              <a:ext cx="3362591" cy="1046546"/>
              <a:chOff x="520764" y="3844941"/>
              <a:chExt cx="3362591" cy="1046546"/>
            </a:xfrm>
          </p:grpSpPr>
          <p:grpSp>
            <p:nvGrpSpPr>
              <p:cNvPr id="7192" name="Group 7191">
                <a:extLst>
                  <a:ext uri="{FF2B5EF4-FFF2-40B4-BE49-F238E27FC236}">
                    <a16:creationId xmlns:a16="http://schemas.microsoft.com/office/drawing/2014/main" id="{83E30034-20EC-7B9A-4100-ABD1862435E9}"/>
                  </a:ext>
                </a:extLst>
              </p:cNvPr>
              <p:cNvGrpSpPr/>
              <p:nvPr/>
            </p:nvGrpSpPr>
            <p:grpSpPr>
              <a:xfrm>
                <a:off x="520764" y="3844941"/>
                <a:ext cx="1485418" cy="1036900"/>
                <a:chOff x="2831939" y="641430"/>
                <a:chExt cx="1485418" cy="1036900"/>
              </a:xfrm>
              <a:solidFill>
                <a:schemeClr val="tx2">
                  <a:lumMod val="40000"/>
                  <a:lumOff val="60000"/>
                </a:schemeClr>
              </a:solidFill>
            </p:grpSpPr>
            <p:grpSp>
              <p:nvGrpSpPr>
                <p:cNvPr id="7199" name="Group 7198">
                  <a:extLst>
                    <a:ext uri="{FF2B5EF4-FFF2-40B4-BE49-F238E27FC236}">
                      <a16:creationId xmlns:a16="http://schemas.microsoft.com/office/drawing/2014/main" id="{216DEE4A-B540-FB57-3DBB-D510CADD7F05}"/>
                    </a:ext>
                  </a:extLst>
                </p:cNvPr>
                <p:cNvGrpSpPr/>
                <p:nvPr/>
              </p:nvGrpSpPr>
              <p:grpSpPr>
                <a:xfrm>
                  <a:off x="2831939" y="651076"/>
                  <a:ext cx="1485418" cy="1027254"/>
                  <a:chOff x="2934182" y="1551007"/>
                  <a:chExt cx="1628722" cy="1250066"/>
                </a:xfrm>
                <a:grpFill/>
              </p:grpSpPr>
              <p:sp>
                <p:nvSpPr>
                  <p:cNvPr id="7201" name="Rectangle 7200">
                    <a:extLst>
                      <a:ext uri="{FF2B5EF4-FFF2-40B4-BE49-F238E27FC236}">
                        <a16:creationId xmlns:a16="http://schemas.microsoft.com/office/drawing/2014/main" id="{BF6531DF-0453-55DC-EE05-BB279D9C826C}"/>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2" name="Cylinder 7201">
                    <a:extLst>
                      <a:ext uri="{FF2B5EF4-FFF2-40B4-BE49-F238E27FC236}">
                        <a16:creationId xmlns:a16="http://schemas.microsoft.com/office/drawing/2014/main" id="{463E706E-84C6-7970-3D7D-17C19F620653}"/>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3" name="Cylinder 7202">
                    <a:extLst>
                      <a:ext uri="{FF2B5EF4-FFF2-40B4-BE49-F238E27FC236}">
                        <a16:creationId xmlns:a16="http://schemas.microsoft.com/office/drawing/2014/main" id="{D833E987-9449-96B5-A801-55D4139B0A50}"/>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00" name="Cylinder 7199">
                  <a:extLst>
                    <a:ext uri="{FF2B5EF4-FFF2-40B4-BE49-F238E27FC236}">
                      <a16:creationId xmlns:a16="http://schemas.microsoft.com/office/drawing/2014/main" id="{F45B0E2E-03D2-2922-8726-F75CACA100AE}"/>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3" name="Group 7192">
                <a:extLst>
                  <a:ext uri="{FF2B5EF4-FFF2-40B4-BE49-F238E27FC236}">
                    <a16:creationId xmlns:a16="http://schemas.microsoft.com/office/drawing/2014/main" id="{76110AC6-6E9A-BC1E-5089-DE3C86BCF8B3}"/>
                  </a:ext>
                </a:extLst>
              </p:cNvPr>
              <p:cNvGrpSpPr/>
              <p:nvPr/>
            </p:nvGrpSpPr>
            <p:grpSpPr>
              <a:xfrm>
                <a:off x="2397937" y="3854587"/>
                <a:ext cx="1485418" cy="1036900"/>
                <a:chOff x="2831939" y="641430"/>
                <a:chExt cx="1485418" cy="1036900"/>
              </a:xfrm>
              <a:solidFill>
                <a:srgbClr val="FF99FF"/>
              </a:solidFill>
            </p:grpSpPr>
            <p:grpSp>
              <p:nvGrpSpPr>
                <p:cNvPr id="7194" name="Group 7193">
                  <a:extLst>
                    <a:ext uri="{FF2B5EF4-FFF2-40B4-BE49-F238E27FC236}">
                      <a16:creationId xmlns:a16="http://schemas.microsoft.com/office/drawing/2014/main" id="{0A870A2F-3766-BD1F-0757-6AC1AB8DDC75}"/>
                    </a:ext>
                  </a:extLst>
                </p:cNvPr>
                <p:cNvGrpSpPr/>
                <p:nvPr/>
              </p:nvGrpSpPr>
              <p:grpSpPr>
                <a:xfrm>
                  <a:off x="2831939" y="651076"/>
                  <a:ext cx="1485418" cy="1027254"/>
                  <a:chOff x="2934182" y="1551007"/>
                  <a:chExt cx="1628722" cy="1250066"/>
                </a:xfrm>
                <a:grpFill/>
              </p:grpSpPr>
              <p:sp>
                <p:nvSpPr>
                  <p:cNvPr id="7196" name="Rectangle 7195">
                    <a:extLst>
                      <a:ext uri="{FF2B5EF4-FFF2-40B4-BE49-F238E27FC236}">
                        <a16:creationId xmlns:a16="http://schemas.microsoft.com/office/drawing/2014/main" id="{02C17710-CFA5-68B5-B26F-8BCD45037954}"/>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7" name="Cylinder 7196">
                    <a:extLst>
                      <a:ext uri="{FF2B5EF4-FFF2-40B4-BE49-F238E27FC236}">
                        <a16:creationId xmlns:a16="http://schemas.microsoft.com/office/drawing/2014/main" id="{6550C113-16D8-2CE6-B317-945B614A68BA}"/>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8" name="Cylinder 7197">
                    <a:extLst>
                      <a:ext uri="{FF2B5EF4-FFF2-40B4-BE49-F238E27FC236}">
                        <a16:creationId xmlns:a16="http://schemas.microsoft.com/office/drawing/2014/main" id="{71E24915-AE27-7426-603A-9A3099DB906F}"/>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5" name="Cylinder 7194">
                  <a:extLst>
                    <a:ext uri="{FF2B5EF4-FFF2-40B4-BE49-F238E27FC236}">
                      <a16:creationId xmlns:a16="http://schemas.microsoft.com/office/drawing/2014/main" id="{DB060EDF-3A05-EE1A-13FA-1A68578E9096}"/>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a:extLst>
                <a:ext uri="{FF2B5EF4-FFF2-40B4-BE49-F238E27FC236}">
                  <a16:creationId xmlns:a16="http://schemas.microsoft.com/office/drawing/2014/main" id="{606EB805-AC04-EB22-ACC3-C262C9551E8D}"/>
                </a:ext>
              </a:extLst>
            </p:cNvPr>
            <p:cNvGrpSpPr/>
            <p:nvPr/>
          </p:nvGrpSpPr>
          <p:grpSpPr>
            <a:xfrm>
              <a:off x="4241198" y="4006041"/>
              <a:ext cx="3362591" cy="1046546"/>
              <a:chOff x="520764" y="3844941"/>
              <a:chExt cx="3362591" cy="1046546"/>
            </a:xfrm>
          </p:grpSpPr>
          <p:grpSp>
            <p:nvGrpSpPr>
              <p:cNvPr id="7180" name="Group 7179">
                <a:extLst>
                  <a:ext uri="{FF2B5EF4-FFF2-40B4-BE49-F238E27FC236}">
                    <a16:creationId xmlns:a16="http://schemas.microsoft.com/office/drawing/2014/main" id="{E218A977-FC11-A698-E43A-848D92424F5E}"/>
                  </a:ext>
                </a:extLst>
              </p:cNvPr>
              <p:cNvGrpSpPr/>
              <p:nvPr/>
            </p:nvGrpSpPr>
            <p:grpSpPr>
              <a:xfrm>
                <a:off x="520764" y="3844941"/>
                <a:ext cx="1485418" cy="1036900"/>
                <a:chOff x="2831939" y="641430"/>
                <a:chExt cx="1485418" cy="1036900"/>
              </a:xfrm>
              <a:solidFill>
                <a:schemeClr val="tx2">
                  <a:lumMod val="40000"/>
                  <a:lumOff val="60000"/>
                </a:schemeClr>
              </a:solidFill>
            </p:grpSpPr>
            <p:grpSp>
              <p:nvGrpSpPr>
                <p:cNvPr id="7187" name="Group 7186">
                  <a:extLst>
                    <a:ext uri="{FF2B5EF4-FFF2-40B4-BE49-F238E27FC236}">
                      <a16:creationId xmlns:a16="http://schemas.microsoft.com/office/drawing/2014/main" id="{CB5F813E-4BD6-914E-38D5-8499A639AE3A}"/>
                    </a:ext>
                  </a:extLst>
                </p:cNvPr>
                <p:cNvGrpSpPr/>
                <p:nvPr/>
              </p:nvGrpSpPr>
              <p:grpSpPr>
                <a:xfrm>
                  <a:off x="2831939" y="651076"/>
                  <a:ext cx="1485418" cy="1027254"/>
                  <a:chOff x="2934182" y="1551007"/>
                  <a:chExt cx="1628722" cy="1250066"/>
                </a:xfrm>
                <a:grpFill/>
              </p:grpSpPr>
              <p:sp>
                <p:nvSpPr>
                  <p:cNvPr id="7189" name="Rectangle 7188">
                    <a:extLst>
                      <a:ext uri="{FF2B5EF4-FFF2-40B4-BE49-F238E27FC236}">
                        <a16:creationId xmlns:a16="http://schemas.microsoft.com/office/drawing/2014/main" id="{D88F661E-7DFF-5C72-6284-8576B44E2F80}"/>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0" name="Cylinder 7189">
                    <a:extLst>
                      <a:ext uri="{FF2B5EF4-FFF2-40B4-BE49-F238E27FC236}">
                        <a16:creationId xmlns:a16="http://schemas.microsoft.com/office/drawing/2014/main" id="{1E615ADA-680E-FB7E-3B39-4D186B534B2C}"/>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Cylinder 7190">
                    <a:extLst>
                      <a:ext uri="{FF2B5EF4-FFF2-40B4-BE49-F238E27FC236}">
                        <a16:creationId xmlns:a16="http://schemas.microsoft.com/office/drawing/2014/main" id="{A7565570-07DA-0188-9034-920B132CFD88}"/>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8" name="Cylinder 7187">
                  <a:extLst>
                    <a:ext uri="{FF2B5EF4-FFF2-40B4-BE49-F238E27FC236}">
                      <a16:creationId xmlns:a16="http://schemas.microsoft.com/office/drawing/2014/main" id="{51E719CC-B670-54FF-58CC-C58B1300CD12}"/>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1" name="Group 7180">
                <a:extLst>
                  <a:ext uri="{FF2B5EF4-FFF2-40B4-BE49-F238E27FC236}">
                    <a16:creationId xmlns:a16="http://schemas.microsoft.com/office/drawing/2014/main" id="{FFE81417-91C0-CB78-23B4-0EBC1007B562}"/>
                  </a:ext>
                </a:extLst>
              </p:cNvPr>
              <p:cNvGrpSpPr/>
              <p:nvPr/>
            </p:nvGrpSpPr>
            <p:grpSpPr>
              <a:xfrm>
                <a:off x="2397937" y="3854587"/>
                <a:ext cx="1485418" cy="1036900"/>
                <a:chOff x="2831939" y="641430"/>
                <a:chExt cx="1485418" cy="1036900"/>
              </a:xfrm>
              <a:solidFill>
                <a:srgbClr val="FF99FF"/>
              </a:solidFill>
            </p:grpSpPr>
            <p:grpSp>
              <p:nvGrpSpPr>
                <p:cNvPr id="7182" name="Group 7181">
                  <a:extLst>
                    <a:ext uri="{FF2B5EF4-FFF2-40B4-BE49-F238E27FC236}">
                      <a16:creationId xmlns:a16="http://schemas.microsoft.com/office/drawing/2014/main" id="{A21D05B2-E455-56A9-1C89-D0D7A46CAE94}"/>
                    </a:ext>
                  </a:extLst>
                </p:cNvPr>
                <p:cNvGrpSpPr/>
                <p:nvPr/>
              </p:nvGrpSpPr>
              <p:grpSpPr>
                <a:xfrm>
                  <a:off x="2831939" y="651076"/>
                  <a:ext cx="1485418" cy="1027254"/>
                  <a:chOff x="2934182" y="1551007"/>
                  <a:chExt cx="1628722" cy="1250066"/>
                </a:xfrm>
                <a:grpFill/>
              </p:grpSpPr>
              <p:sp>
                <p:nvSpPr>
                  <p:cNvPr id="7184" name="Rectangle 7183">
                    <a:extLst>
                      <a:ext uri="{FF2B5EF4-FFF2-40B4-BE49-F238E27FC236}">
                        <a16:creationId xmlns:a16="http://schemas.microsoft.com/office/drawing/2014/main" id="{356F1AAE-83DC-4913-6B76-B4CE0958BBBC}"/>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Cylinder 7184">
                    <a:extLst>
                      <a:ext uri="{FF2B5EF4-FFF2-40B4-BE49-F238E27FC236}">
                        <a16:creationId xmlns:a16="http://schemas.microsoft.com/office/drawing/2014/main" id="{5E4C84A9-7431-3EFD-4A60-44A2B8B49B7D}"/>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6" name="Cylinder 7185">
                    <a:extLst>
                      <a:ext uri="{FF2B5EF4-FFF2-40B4-BE49-F238E27FC236}">
                        <a16:creationId xmlns:a16="http://schemas.microsoft.com/office/drawing/2014/main" id="{59F7172C-F112-AFFB-B5F3-AA1C5887FAC3}"/>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3" name="Cylinder 7182">
                  <a:extLst>
                    <a:ext uri="{FF2B5EF4-FFF2-40B4-BE49-F238E27FC236}">
                      <a16:creationId xmlns:a16="http://schemas.microsoft.com/office/drawing/2014/main" id="{93E427B4-1BB9-257C-4127-54D9B8E18755}"/>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5E92CA62-E295-E576-4747-B9222430796B}"/>
                </a:ext>
              </a:extLst>
            </p:cNvPr>
            <p:cNvGrpSpPr/>
            <p:nvPr/>
          </p:nvGrpSpPr>
          <p:grpSpPr>
            <a:xfrm>
              <a:off x="8658844" y="3996395"/>
              <a:ext cx="3362591" cy="1046546"/>
              <a:chOff x="520764" y="3844941"/>
              <a:chExt cx="3362591" cy="1046546"/>
            </a:xfrm>
          </p:grpSpPr>
          <p:grpSp>
            <p:nvGrpSpPr>
              <p:cNvPr id="63" name="Group 62">
                <a:extLst>
                  <a:ext uri="{FF2B5EF4-FFF2-40B4-BE49-F238E27FC236}">
                    <a16:creationId xmlns:a16="http://schemas.microsoft.com/office/drawing/2014/main" id="{CDC1EAC8-6FC6-23C0-B927-6DE3DC14FF9F}"/>
                  </a:ext>
                </a:extLst>
              </p:cNvPr>
              <p:cNvGrpSpPr/>
              <p:nvPr/>
            </p:nvGrpSpPr>
            <p:grpSpPr>
              <a:xfrm>
                <a:off x="520764" y="3844941"/>
                <a:ext cx="1485418" cy="1036900"/>
                <a:chOff x="2831939" y="641430"/>
                <a:chExt cx="1485418" cy="1036900"/>
              </a:xfrm>
              <a:solidFill>
                <a:schemeClr val="tx2">
                  <a:lumMod val="40000"/>
                  <a:lumOff val="60000"/>
                </a:schemeClr>
              </a:solidFill>
            </p:grpSpPr>
            <p:grpSp>
              <p:nvGrpSpPr>
                <p:cNvPr id="7175" name="Group 7174">
                  <a:extLst>
                    <a:ext uri="{FF2B5EF4-FFF2-40B4-BE49-F238E27FC236}">
                      <a16:creationId xmlns:a16="http://schemas.microsoft.com/office/drawing/2014/main" id="{32FCE0ED-43D6-605B-21D9-46B0A32F9D10}"/>
                    </a:ext>
                  </a:extLst>
                </p:cNvPr>
                <p:cNvGrpSpPr/>
                <p:nvPr/>
              </p:nvGrpSpPr>
              <p:grpSpPr>
                <a:xfrm>
                  <a:off x="2831939" y="651076"/>
                  <a:ext cx="1485418" cy="1027254"/>
                  <a:chOff x="2934182" y="1551007"/>
                  <a:chExt cx="1628722" cy="1250066"/>
                </a:xfrm>
                <a:grpFill/>
              </p:grpSpPr>
              <p:sp>
                <p:nvSpPr>
                  <p:cNvPr id="7177" name="Rectangle 7176">
                    <a:extLst>
                      <a:ext uri="{FF2B5EF4-FFF2-40B4-BE49-F238E27FC236}">
                        <a16:creationId xmlns:a16="http://schemas.microsoft.com/office/drawing/2014/main" id="{CAC4E3A2-6D79-76A6-C80B-8A4AC28CF705}"/>
                      </a:ext>
                    </a:extLst>
                  </p:cNvPr>
                  <p:cNvSpPr/>
                  <p:nvPr/>
                </p:nvSpPr>
                <p:spPr>
                  <a:xfrm>
                    <a:off x="2934182" y="1770926"/>
                    <a:ext cx="1628722" cy="1030147"/>
                  </a:xfrm>
                  <a:prstGeom prst="rect">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8" name="Cylinder 7177">
                    <a:extLst>
                      <a:ext uri="{FF2B5EF4-FFF2-40B4-BE49-F238E27FC236}">
                        <a16:creationId xmlns:a16="http://schemas.microsoft.com/office/drawing/2014/main" id="{DEE6CFAF-132D-EF8E-F5F2-1D4F5F014608}"/>
                      </a:ext>
                    </a:extLst>
                  </p:cNvPr>
                  <p:cNvSpPr/>
                  <p:nvPr/>
                </p:nvSpPr>
                <p:spPr>
                  <a:xfrm>
                    <a:off x="3057272" y="1551007"/>
                    <a:ext cx="335666" cy="324091"/>
                  </a:xfrm>
                  <a:prstGeom prst="can">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Cylinder 7178">
                    <a:extLst>
                      <a:ext uri="{FF2B5EF4-FFF2-40B4-BE49-F238E27FC236}">
                        <a16:creationId xmlns:a16="http://schemas.microsoft.com/office/drawing/2014/main" id="{479C4967-39B5-AC81-5D37-8C8A49C09A73}"/>
                      </a:ext>
                    </a:extLst>
                  </p:cNvPr>
                  <p:cNvSpPr/>
                  <p:nvPr/>
                </p:nvSpPr>
                <p:spPr>
                  <a:xfrm>
                    <a:off x="3592175" y="1551007"/>
                    <a:ext cx="335666" cy="324091"/>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6" name="Cylinder 7175">
                  <a:extLst>
                    <a:ext uri="{FF2B5EF4-FFF2-40B4-BE49-F238E27FC236}">
                      <a16:creationId xmlns:a16="http://schemas.microsoft.com/office/drawing/2014/main" id="{33EFBF47-EE62-6B95-A5FF-4C0D26E1ACF5}"/>
                    </a:ext>
                  </a:extLst>
                </p:cNvPr>
                <p:cNvSpPr/>
                <p:nvPr/>
              </p:nvSpPr>
              <p:spPr>
                <a:xfrm>
                  <a:off x="3896954" y="641430"/>
                  <a:ext cx="306132" cy="266325"/>
                </a:xfrm>
                <a:prstGeom prst="can">
                  <a:avLst>
                    <a:gd name="adj" fmla="val 25000"/>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a:extLst>
                  <a:ext uri="{FF2B5EF4-FFF2-40B4-BE49-F238E27FC236}">
                    <a16:creationId xmlns:a16="http://schemas.microsoft.com/office/drawing/2014/main" id="{FD5A3FC7-6024-E2EF-6AD3-FE7F2AFEE357}"/>
                  </a:ext>
                </a:extLst>
              </p:cNvPr>
              <p:cNvGrpSpPr/>
              <p:nvPr/>
            </p:nvGrpSpPr>
            <p:grpSpPr>
              <a:xfrm>
                <a:off x="2397937" y="3854587"/>
                <a:ext cx="1485418" cy="1036900"/>
                <a:chOff x="2831939" y="641430"/>
                <a:chExt cx="1485418" cy="1036900"/>
              </a:xfrm>
              <a:solidFill>
                <a:srgbClr val="FF99FF"/>
              </a:solidFill>
            </p:grpSpPr>
            <p:grpSp>
              <p:nvGrpSpPr>
                <p:cNvPr id="7169" name="Group 7168">
                  <a:extLst>
                    <a:ext uri="{FF2B5EF4-FFF2-40B4-BE49-F238E27FC236}">
                      <a16:creationId xmlns:a16="http://schemas.microsoft.com/office/drawing/2014/main" id="{DEF24178-0FBE-4749-E1C9-3E044A66A0CF}"/>
                    </a:ext>
                  </a:extLst>
                </p:cNvPr>
                <p:cNvGrpSpPr/>
                <p:nvPr/>
              </p:nvGrpSpPr>
              <p:grpSpPr>
                <a:xfrm>
                  <a:off x="2831939" y="651076"/>
                  <a:ext cx="1485418" cy="1027254"/>
                  <a:chOff x="2934182" y="1551007"/>
                  <a:chExt cx="1628722" cy="1250066"/>
                </a:xfrm>
                <a:grpFill/>
              </p:grpSpPr>
              <p:sp>
                <p:nvSpPr>
                  <p:cNvPr id="7172" name="Rectangle 7171">
                    <a:extLst>
                      <a:ext uri="{FF2B5EF4-FFF2-40B4-BE49-F238E27FC236}">
                        <a16:creationId xmlns:a16="http://schemas.microsoft.com/office/drawing/2014/main" id="{CC81B6E6-039C-8693-7D7C-B8254BE8FDFA}"/>
                      </a:ext>
                    </a:extLst>
                  </p:cNvPr>
                  <p:cNvSpPr/>
                  <p:nvPr/>
                </p:nvSpPr>
                <p:spPr>
                  <a:xfrm>
                    <a:off x="2934182" y="1770926"/>
                    <a:ext cx="1628722" cy="1030147"/>
                  </a:xfrm>
                  <a:prstGeom prst="rect">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Cylinder 7172">
                    <a:extLst>
                      <a:ext uri="{FF2B5EF4-FFF2-40B4-BE49-F238E27FC236}">
                        <a16:creationId xmlns:a16="http://schemas.microsoft.com/office/drawing/2014/main" id="{1DAB89D4-4614-2016-4FC6-65D6888090E5}"/>
                      </a:ext>
                    </a:extLst>
                  </p:cNvPr>
                  <p:cNvSpPr/>
                  <p:nvPr/>
                </p:nvSpPr>
                <p:spPr>
                  <a:xfrm>
                    <a:off x="3057272" y="1551007"/>
                    <a:ext cx="335666" cy="324091"/>
                  </a:xfrm>
                  <a:prstGeom prst="can">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ylinder 7173">
                    <a:extLst>
                      <a:ext uri="{FF2B5EF4-FFF2-40B4-BE49-F238E27FC236}">
                        <a16:creationId xmlns:a16="http://schemas.microsoft.com/office/drawing/2014/main" id="{AC86CB89-C1B6-2FB2-25DE-1DDC79A2CF37}"/>
                      </a:ext>
                    </a:extLst>
                  </p:cNvPr>
                  <p:cNvSpPr/>
                  <p:nvPr/>
                </p:nvSpPr>
                <p:spPr>
                  <a:xfrm>
                    <a:off x="3592175" y="1551007"/>
                    <a:ext cx="335666" cy="324091"/>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71" name="Cylinder 7170">
                  <a:extLst>
                    <a:ext uri="{FF2B5EF4-FFF2-40B4-BE49-F238E27FC236}">
                      <a16:creationId xmlns:a16="http://schemas.microsoft.com/office/drawing/2014/main" id="{77CF977A-F6B4-84B6-EBB7-204A39D2D68E}"/>
                    </a:ext>
                  </a:extLst>
                </p:cNvPr>
                <p:cNvSpPr/>
                <p:nvPr/>
              </p:nvSpPr>
              <p:spPr>
                <a:xfrm>
                  <a:off x="3896954" y="641430"/>
                  <a:ext cx="306132" cy="266325"/>
                </a:xfrm>
                <a:prstGeom prst="can">
                  <a:avLst>
                    <a:gd name="adj" fmla="val 25000"/>
                  </a:avLst>
                </a:prstGeom>
                <a:grpFill/>
                <a:ln>
                  <a:solidFill>
                    <a:srgbClr val="F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6A44795A-4038-6708-5889-488686213CA0}"/>
                </a:ext>
              </a:extLst>
            </p:cNvPr>
            <p:cNvGrpSpPr/>
            <p:nvPr/>
          </p:nvGrpSpPr>
          <p:grpSpPr>
            <a:xfrm>
              <a:off x="5825609" y="1217741"/>
              <a:ext cx="198660" cy="522928"/>
              <a:chOff x="5825609" y="1217741"/>
              <a:chExt cx="198660" cy="522928"/>
            </a:xfrm>
          </p:grpSpPr>
          <p:cxnSp>
            <p:nvCxnSpPr>
              <p:cNvPr id="61" name="Straight Connector 60">
                <a:extLst>
                  <a:ext uri="{FF2B5EF4-FFF2-40B4-BE49-F238E27FC236}">
                    <a16:creationId xmlns:a16="http://schemas.microsoft.com/office/drawing/2014/main" id="{9776F49A-8FD6-96E6-2D44-8471734766D5}"/>
                  </a:ext>
                </a:extLst>
              </p:cNvPr>
              <p:cNvCxnSpPr/>
              <p:nvPr/>
            </p:nvCxnSpPr>
            <p:spPr>
              <a:xfrm>
                <a:off x="5924939" y="1217741"/>
                <a:ext cx="0" cy="522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22AEFC9-09B8-6B07-5363-A0E6FAAD3D52}"/>
                  </a:ext>
                </a:extLst>
              </p:cNvPr>
              <p:cNvCxnSpPr>
                <a:cxnSpLocks/>
              </p:cNvCxnSpPr>
              <p:nvPr/>
            </p:nvCxnSpPr>
            <p:spPr>
              <a:xfrm>
                <a:off x="5825609" y="1227387"/>
                <a:ext cx="1986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4322E6E6-A7F9-6EDD-EBC3-9ABAC6686C60}"/>
                </a:ext>
              </a:extLst>
            </p:cNvPr>
            <p:cNvCxnSpPr>
              <a:cxnSpLocks/>
            </p:cNvCxnSpPr>
            <p:nvPr/>
          </p:nvCxnSpPr>
          <p:spPr>
            <a:xfrm>
              <a:off x="4983570" y="1758187"/>
              <a:ext cx="1887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007B61-5092-921E-A968-68497BF88779}"/>
                </a:ext>
              </a:extLst>
            </p:cNvPr>
            <p:cNvCxnSpPr>
              <a:cxnSpLocks/>
            </p:cNvCxnSpPr>
            <p:nvPr/>
          </p:nvCxnSpPr>
          <p:spPr>
            <a:xfrm>
              <a:off x="4994026" y="1758187"/>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0BBDB4-DA52-4365-AC94-C5FDBE43AD4B}"/>
                </a:ext>
              </a:extLst>
            </p:cNvPr>
            <p:cNvCxnSpPr>
              <a:cxnSpLocks/>
            </p:cNvCxnSpPr>
            <p:nvPr/>
          </p:nvCxnSpPr>
          <p:spPr>
            <a:xfrm>
              <a:off x="6860743" y="1740669"/>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1D7FC314-B7A3-6119-0CE8-0B5E62499576}"/>
                </a:ext>
              </a:extLst>
            </p:cNvPr>
            <p:cNvGrpSpPr/>
            <p:nvPr/>
          </p:nvGrpSpPr>
          <p:grpSpPr>
            <a:xfrm>
              <a:off x="8010598" y="2903883"/>
              <a:ext cx="198660" cy="522928"/>
              <a:chOff x="5825609" y="1217741"/>
              <a:chExt cx="198660" cy="522928"/>
            </a:xfrm>
          </p:grpSpPr>
          <p:cxnSp>
            <p:nvCxnSpPr>
              <p:cNvPr id="59" name="Straight Connector 58">
                <a:extLst>
                  <a:ext uri="{FF2B5EF4-FFF2-40B4-BE49-F238E27FC236}">
                    <a16:creationId xmlns:a16="http://schemas.microsoft.com/office/drawing/2014/main" id="{0D6E5821-5D13-6E8A-CCA8-90D299AE7A1E}"/>
                  </a:ext>
                </a:extLst>
              </p:cNvPr>
              <p:cNvCxnSpPr/>
              <p:nvPr/>
            </p:nvCxnSpPr>
            <p:spPr>
              <a:xfrm>
                <a:off x="5924939" y="1217741"/>
                <a:ext cx="0" cy="522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F10D6C-DD89-B374-8121-3AED53E87ABF}"/>
                  </a:ext>
                </a:extLst>
              </p:cNvPr>
              <p:cNvCxnSpPr>
                <a:cxnSpLocks/>
              </p:cNvCxnSpPr>
              <p:nvPr/>
            </p:nvCxnSpPr>
            <p:spPr>
              <a:xfrm>
                <a:off x="5825609" y="1227387"/>
                <a:ext cx="1986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E59C1A53-882A-01F8-9D43-F2F8A837B7E3}"/>
                </a:ext>
              </a:extLst>
            </p:cNvPr>
            <p:cNvGrpSpPr/>
            <p:nvPr/>
          </p:nvGrpSpPr>
          <p:grpSpPr>
            <a:xfrm>
              <a:off x="3626382" y="2880206"/>
              <a:ext cx="198660" cy="522928"/>
              <a:chOff x="5825609" y="1217741"/>
              <a:chExt cx="198660" cy="522928"/>
            </a:xfrm>
          </p:grpSpPr>
          <p:cxnSp>
            <p:nvCxnSpPr>
              <p:cNvPr id="57" name="Straight Connector 56">
                <a:extLst>
                  <a:ext uri="{FF2B5EF4-FFF2-40B4-BE49-F238E27FC236}">
                    <a16:creationId xmlns:a16="http://schemas.microsoft.com/office/drawing/2014/main" id="{655D8E2C-0FC8-6D44-E39E-65C8753D5558}"/>
                  </a:ext>
                </a:extLst>
              </p:cNvPr>
              <p:cNvCxnSpPr/>
              <p:nvPr/>
            </p:nvCxnSpPr>
            <p:spPr>
              <a:xfrm>
                <a:off x="5924939" y="1217741"/>
                <a:ext cx="0" cy="522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303C77-D15B-BF81-2EFB-4CF1C0C4BA07}"/>
                  </a:ext>
                </a:extLst>
              </p:cNvPr>
              <p:cNvCxnSpPr>
                <a:cxnSpLocks/>
              </p:cNvCxnSpPr>
              <p:nvPr/>
            </p:nvCxnSpPr>
            <p:spPr>
              <a:xfrm>
                <a:off x="5825609" y="1227387"/>
                <a:ext cx="1986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DC85CF13-A6F1-7E3E-10A2-869F7B401650}"/>
                </a:ext>
              </a:extLst>
            </p:cNvPr>
            <p:cNvGrpSpPr/>
            <p:nvPr/>
          </p:nvGrpSpPr>
          <p:grpSpPr>
            <a:xfrm>
              <a:off x="2792536" y="3426811"/>
              <a:ext cx="1894065" cy="368049"/>
              <a:chOff x="2792536" y="3426811"/>
              <a:chExt cx="1894065" cy="368049"/>
            </a:xfrm>
          </p:grpSpPr>
          <p:cxnSp>
            <p:nvCxnSpPr>
              <p:cNvPr id="54" name="Straight Connector 53">
                <a:extLst>
                  <a:ext uri="{FF2B5EF4-FFF2-40B4-BE49-F238E27FC236}">
                    <a16:creationId xmlns:a16="http://schemas.microsoft.com/office/drawing/2014/main" id="{E95C42C0-A387-C219-8A81-247D4A6FAB7F}"/>
                  </a:ext>
                </a:extLst>
              </p:cNvPr>
              <p:cNvCxnSpPr>
                <a:cxnSpLocks/>
              </p:cNvCxnSpPr>
              <p:nvPr/>
            </p:nvCxnSpPr>
            <p:spPr>
              <a:xfrm>
                <a:off x="2798972" y="3429287"/>
                <a:ext cx="1887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FA64CBE-3316-9456-8C3F-4B55B09A3388}"/>
                  </a:ext>
                </a:extLst>
              </p:cNvPr>
              <p:cNvCxnSpPr>
                <a:cxnSpLocks/>
              </p:cNvCxnSpPr>
              <p:nvPr/>
            </p:nvCxnSpPr>
            <p:spPr>
              <a:xfrm>
                <a:off x="2792536" y="3444329"/>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B58755-51E5-3999-E268-C22DA8D4276B}"/>
                  </a:ext>
                </a:extLst>
              </p:cNvPr>
              <p:cNvCxnSpPr>
                <a:cxnSpLocks/>
              </p:cNvCxnSpPr>
              <p:nvPr/>
            </p:nvCxnSpPr>
            <p:spPr>
              <a:xfrm>
                <a:off x="4659253" y="3426811"/>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BF64A63-0CFE-4C9F-5205-6C803D5F71BE}"/>
                </a:ext>
              </a:extLst>
            </p:cNvPr>
            <p:cNvGrpSpPr/>
            <p:nvPr/>
          </p:nvGrpSpPr>
          <p:grpSpPr>
            <a:xfrm>
              <a:off x="7188227" y="3422255"/>
              <a:ext cx="1894065" cy="368049"/>
              <a:chOff x="2792536" y="3426811"/>
              <a:chExt cx="1894065" cy="368049"/>
            </a:xfrm>
          </p:grpSpPr>
          <p:cxnSp>
            <p:nvCxnSpPr>
              <p:cNvPr id="51" name="Straight Connector 50">
                <a:extLst>
                  <a:ext uri="{FF2B5EF4-FFF2-40B4-BE49-F238E27FC236}">
                    <a16:creationId xmlns:a16="http://schemas.microsoft.com/office/drawing/2014/main" id="{C03262C6-3B7F-76F7-0799-40449109C99D}"/>
                  </a:ext>
                </a:extLst>
              </p:cNvPr>
              <p:cNvCxnSpPr>
                <a:cxnSpLocks/>
              </p:cNvCxnSpPr>
              <p:nvPr/>
            </p:nvCxnSpPr>
            <p:spPr>
              <a:xfrm>
                <a:off x="2798972" y="3429287"/>
                <a:ext cx="1887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FF6ECD-A262-3218-574C-17E3F294AD42}"/>
                  </a:ext>
                </a:extLst>
              </p:cNvPr>
              <p:cNvCxnSpPr>
                <a:cxnSpLocks/>
              </p:cNvCxnSpPr>
              <p:nvPr/>
            </p:nvCxnSpPr>
            <p:spPr>
              <a:xfrm>
                <a:off x="2792536" y="3444329"/>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375761-454F-C72C-F4E7-E326CD994D6C}"/>
                  </a:ext>
                </a:extLst>
              </p:cNvPr>
              <p:cNvCxnSpPr>
                <a:cxnSpLocks/>
              </p:cNvCxnSpPr>
              <p:nvPr/>
            </p:nvCxnSpPr>
            <p:spPr>
              <a:xfrm>
                <a:off x="4659253" y="3426811"/>
                <a:ext cx="0" cy="3505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5888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201" y="6446074"/>
            <a:ext cx="1452078" cy="369332"/>
          </a:xfrm>
          <a:prstGeom prst="rect">
            <a:avLst/>
          </a:prstGeom>
          <a:noFill/>
        </p:spPr>
        <p:txBody>
          <a:bodyPr wrap="square" rtlCol="0">
            <a:spAutoFit/>
          </a:bodyPr>
          <a:lstStyle/>
          <a:p>
            <a:r>
              <a:rPr lang="en-US" dirty="0">
                <a:solidFill>
                  <a:schemeClr val="bg1"/>
                </a:solidFill>
              </a:rPr>
              <a:t>JST 50:31</a:t>
            </a:r>
          </a:p>
        </p:txBody>
      </p:sp>
      <p:sp>
        <p:nvSpPr>
          <p:cNvPr id="9" name="TextBox 8"/>
          <p:cNvSpPr txBox="1"/>
          <p:nvPr/>
        </p:nvSpPr>
        <p:spPr>
          <a:xfrm>
            <a:off x="31879" y="42594"/>
            <a:ext cx="12192000" cy="707886"/>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Knowledge of the Book of Mormon and Bible</a:t>
            </a:r>
          </a:p>
        </p:txBody>
      </p:sp>
      <p:pic>
        <p:nvPicPr>
          <p:cNvPr id="1028" name="Picture 4" descr="Image result for lego picture of book of mormon">
            <a:extLst>
              <a:ext uri="{FF2B5EF4-FFF2-40B4-BE49-F238E27FC236}">
                <a16:creationId xmlns:a16="http://schemas.microsoft.com/office/drawing/2014/main" id="{DACE07A9-663B-42F5-86E9-CCBFD1ECB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692" y="2838704"/>
            <a:ext cx="3634820" cy="3634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F92E9-FC27-B8F1-6257-336579E14FAF}"/>
              </a:ext>
            </a:extLst>
          </p:cNvPr>
          <p:cNvSpPr txBox="1"/>
          <p:nvPr/>
        </p:nvSpPr>
        <p:spPr>
          <a:xfrm>
            <a:off x="679038" y="938423"/>
            <a:ext cx="6757459" cy="1754326"/>
          </a:xfrm>
          <a:prstGeom prst="rect">
            <a:avLst/>
          </a:prstGeom>
          <a:noFill/>
        </p:spPr>
        <p:txBody>
          <a:bodyPr wrap="square">
            <a:spAutoFit/>
          </a:bodyPr>
          <a:lstStyle/>
          <a:p>
            <a:r>
              <a:rPr lang="en-US" b="0" i="0" dirty="0">
                <a:solidFill>
                  <a:schemeClr val="bg1"/>
                </a:solidFill>
                <a:effectLst/>
              </a:rPr>
              <a:t>…we must understand why this inspired book of scripture is the heart of missionary proselyting. Conversion to it is conversion to Christ, because this book contains the words of Christ. </a:t>
            </a:r>
          </a:p>
          <a:p>
            <a:endParaRPr lang="en-US" dirty="0">
              <a:solidFill>
                <a:schemeClr val="bg1"/>
              </a:solidFill>
            </a:endParaRPr>
          </a:p>
          <a:p>
            <a:r>
              <a:rPr lang="en-US" b="0" i="0" dirty="0">
                <a:solidFill>
                  <a:schemeClr val="bg1"/>
                </a:solidFill>
                <a:effectLst/>
              </a:rPr>
              <a:t>The very title page of the Book of Mormon proclaims its purpose: “To the convincing of the Jew and Gentile that Jesus is the Christ.”</a:t>
            </a:r>
            <a:endParaRPr lang="en-US" dirty="0">
              <a:solidFill>
                <a:schemeClr val="bg1"/>
              </a:solidFill>
            </a:endParaRPr>
          </a:p>
        </p:txBody>
      </p:sp>
      <p:sp>
        <p:nvSpPr>
          <p:cNvPr id="8" name="TextBox 7">
            <a:extLst>
              <a:ext uri="{FF2B5EF4-FFF2-40B4-BE49-F238E27FC236}">
                <a16:creationId xmlns:a16="http://schemas.microsoft.com/office/drawing/2014/main" id="{4F9023DC-CAE2-3160-3B5E-35CB75DD2E4A}"/>
              </a:ext>
            </a:extLst>
          </p:cNvPr>
          <p:cNvSpPr txBox="1"/>
          <p:nvPr/>
        </p:nvSpPr>
        <p:spPr>
          <a:xfrm>
            <a:off x="7372617" y="3044178"/>
            <a:ext cx="3430556" cy="3447098"/>
          </a:xfrm>
          <a:prstGeom prst="rect">
            <a:avLst/>
          </a:prstGeom>
          <a:noFill/>
        </p:spPr>
        <p:txBody>
          <a:bodyPr wrap="square">
            <a:spAutoFit/>
          </a:bodyPr>
          <a:lstStyle/>
          <a:p>
            <a:r>
              <a:rPr lang="en-US" dirty="0">
                <a:solidFill>
                  <a:schemeClr val="bg1"/>
                </a:solidFill>
              </a:rPr>
              <a:t>…</a:t>
            </a:r>
            <a:r>
              <a:rPr lang="en-US" b="0" i="0" dirty="0">
                <a:solidFill>
                  <a:schemeClr val="bg1"/>
                </a:solidFill>
                <a:effectLst/>
              </a:rPr>
              <a:t>conversion to the Book of Mormon is conversion to the divine, prophetic calling of the Prophet Joseph Smith. </a:t>
            </a:r>
          </a:p>
          <a:p>
            <a:endParaRPr lang="en-US" dirty="0">
              <a:solidFill>
                <a:schemeClr val="bg1"/>
              </a:solidFill>
            </a:endParaRPr>
          </a:p>
          <a:p>
            <a:r>
              <a:rPr lang="en-US" b="0" i="0" dirty="0">
                <a:solidFill>
                  <a:schemeClr val="bg1"/>
                </a:solidFill>
                <a:effectLst/>
              </a:rPr>
              <a:t>It is the divine evidence of the truthfulness of Joseph Smith’s calling. </a:t>
            </a:r>
          </a:p>
          <a:p>
            <a:endParaRPr lang="en-US" dirty="0">
              <a:solidFill>
                <a:schemeClr val="bg1"/>
              </a:solidFill>
            </a:endParaRPr>
          </a:p>
          <a:p>
            <a:r>
              <a:rPr lang="en-US" sz="2800" b="0" i="0" dirty="0">
                <a:solidFill>
                  <a:srgbClr val="FFFF00"/>
                </a:solidFill>
                <a:effectLst/>
              </a:rPr>
              <a:t>Either this is all true, or it is not.” </a:t>
            </a:r>
            <a:endParaRPr lang="en-US" sz="2800" dirty="0">
              <a:solidFill>
                <a:srgbClr val="FFFF00"/>
              </a:solidFill>
            </a:endParaRPr>
          </a:p>
        </p:txBody>
      </p:sp>
      <p:pic>
        <p:nvPicPr>
          <p:cNvPr id="11" name="Picture 10">
            <a:extLst>
              <a:ext uri="{FF2B5EF4-FFF2-40B4-BE49-F238E27FC236}">
                <a16:creationId xmlns:a16="http://schemas.microsoft.com/office/drawing/2014/main" id="{D2B189F4-01F9-240D-3A50-6CFB5F744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73" y="5101734"/>
            <a:ext cx="1287626" cy="1609533"/>
          </a:xfrm>
          <a:prstGeom prst="rect">
            <a:avLst/>
          </a:prstGeom>
        </p:spPr>
      </p:pic>
    </p:spTree>
    <p:extLst>
      <p:ext uri="{BB962C8B-B14F-4D97-AF65-F5344CB8AC3E}">
        <p14:creationId xmlns:p14="http://schemas.microsoft.com/office/powerpoint/2010/main" val="30128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3AC14-CAFA-F3DC-3F22-DF9B0D444450}"/>
            </a:ext>
          </a:extLst>
        </p:cNvPr>
        <p:cNvGrpSpPr/>
        <p:nvPr/>
      </p:nvGrpSpPr>
      <p:grpSpPr>
        <a:xfrm>
          <a:off x="0" y="0"/>
          <a:ext cx="0" cy="0"/>
          <a:chOff x="0" y="0"/>
          <a:chExt cx="0" cy="0"/>
        </a:xfrm>
      </p:grpSpPr>
      <p:pic>
        <p:nvPicPr>
          <p:cNvPr id="1026" name="Picture 2" descr="http://7-themes.com/data_images/out/57/6967435-canoe-sunset.jpg">
            <a:extLst>
              <a:ext uri="{FF2B5EF4-FFF2-40B4-BE49-F238E27FC236}">
                <a16:creationId xmlns:a16="http://schemas.microsoft.com/office/drawing/2014/main" id="{DAF74F2B-FD0B-5191-CE23-BC3A6ED52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D8E522-4DFA-0D07-FFFE-98AB4FC3454B}"/>
              </a:ext>
            </a:extLst>
          </p:cNvPr>
          <p:cNvSpPr txBox="1"/>
          <p:nvPr/>
        </p:nvSpPr>
        <p:spPr>
          <a:xfrm>
            <a:off x="101201" y="6446074"/>
            <a:ext cx="1452078" cy="369332"/>
          </a:xfrm>
          <a:prstGeom prst="rect">
            <a:avLst/>
          </a:prstGeom>
          <a:noFill/>
        </p:spPr>
        <p:txBody>
          <a:bodyPr wrap="square" rtlCol="0">
            <a:spAutoFit/>
          </a:bodyPr>
          <a:lstStyle/>
          <a:p>
            <a:r>
              <a:rPr lang="en-US" dirty="0">
                <a:solidFill>
                  <a:schemeClr val="bg1"/>
                </a:solidFill>
              </a:rPr>
              <a:t>JST 50:31</a:t>
            </a:r>
          </a:p>
        </p:txBody>
      </p:sp>
      <p:sp>
        <p:nvSpPr>
          <p:cNvPr id="9" name="TextBox 8">
            <a:extLst>
              <a:ext uri="{FF2B5EF4-FFF2-40B4-BE49-F238E27FC236}">
                <a16:creationId xmlns:a16="http://schemas.microsoft.com/office/drawing/2014/main" id="{71109A16-CE62-7856-3C9F-94B85D300D57}"/>
              </a:ext>
            </a:extLst>
          </p:cNvPr>
          <p:cNvSpPr txBox="1"/>
          <p:nvPr/>
        </p:nvSpPr>
        <p:spPr>
          <a:xfrm>
            <a:off x="31879" y="42594"/>
            <a:ext cx="12192000" cy="707886"/>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Key Elements of a Testimony</a:t>
            </a:r>
          </a:p>
        </p:txBody>
      </p:sp>
      <p:sp>
        <p:nvSpPr>
          <p:cNvPr id="4" name="TextBox 3">
            <a:extLst>
              <a:ext uri="{FF2B5EF4-FFF2-40B4-BE49-F238E27FC236}">
                <a16:creationId xmlns:a16="http://schemas.microsoft.com/office/drawing/2014/main" id="{7B46F921-7B9E-2979-A78A-61E49EE4324D}"/>
              </a:ext>
            </a:extLst>
          </p:cNvPr>
          <p:cNvSpPr txBox="1"/>
          <p:nvPr/>
        </p:nvSpPr>
        <p:spPr>
          <a:xfrm>
            <a:off x="3055776" y="1311333"/>
            <a:ext cx="6111550" cy="4401205"/>
          </a:xfrm>
          <a:prstGeom prst="rect">
            <a:avLst/>
          </a:prstGeom>
          <a:noFill/>
        </p:spPr>
        <p:txBody>
          <a:bodyPr wrap="square">
            <a:spAutoFit/>
          </a:bodyPr>
          <a:lstStyle/>
          <a:p>
            <a:pPr algn="l" fontAlgn="base">
              <a:spcAft>
                <a:spcPts val="1200"/>
              </a:spcAft>
            </a:pPr>
            <a:r>
              <a:rPr lang="en-US" sz="2400" b="0" i="0" dirty="0">
                <a:solidFill>
                  <a:schemeClr val="bg1"/>
                </a:solidFill>
                <a:effectLst/>
              </a:rPr>
              <a:t>God is your Heavenly Father; you are His child. He loves you.</a:t>
            </a:r>
          </a:p>
          <a:p>
            <a:pPr algn="l" fontAlgn="base">
              <a:spcAft>
                <a:spcPts val="1200"/>
              </a:spcAft>
            </a:pPr>
            <a:r>
              <a:rPr lang="en-US" sz="2400" b="0" i="0" dirty="0">
                <a:solidFill>
                  <a:schemeClr val="bg1"/>
                </a:solidFill>
                <a:effectLst/>
              </a:rPr>
              <a:t>Jesus Christ lives. He is the Son of the living God and your Savior and Redeemer.</a:t>
            </a:r>
          </a:p>
          <a:p>
            <a:pPr algn="l" fontAlgn="base">
              <a:spcAft>
                <a:spcPts val="1200"/>
              </a:spcAft>
            </a:pPr>
            <a:r>
              <a:rPr lang="en-US" sz="2400" b="0" i="0" dirty="0">
                <a:solidFill>
                  <a:schemeClr val="bg1"/>
                </a:solidFill>
                <a:effectLst/>
              </a:rPr>
              <a:t>Joseph Smith is a prophet of God called to restore the Church of Jesus Christ.</a:t>
            </a:r>
          </a:p>
          <a:p>
            <a:pPr algn="l" fontAlgn="base">
              <a:spcAft>
                <a:spcPts val="1200"/>
              </a:spcAft>
            </a:pPr>
            <a:r>
              <a:rPr lang="en-US" sz="2400" b="0" i="0" dirty="0">
                <a:solidFill>
                  <a:schemeClr val="bg1"/>
                </a:solidFill>
                <a:effectLst/>
              </a:rPr>
              <a:t>The Church of Jesus Christ of Latter-day Saints is God’s restored Church on the earth.</a:t>
            </a:r>
          </a:p>
          <a:p>
            <a:pPr algn="l" fontAlgn="base">
              <a:spcAft>
                <a:spcPts val="1200"/>
              </a:spcAft>
            </a:pPr>
            <a:r>
              <a:rPr lang="en-US" sz="2400" b="0" i="0" dirty="0">
                <a:solidFill>
                  <a:schemeClr val="bg1"/>
                </a:solidFill>
                <a:effectLst/>
              </a:rPr>
              <a:t>The restored Church of Jesus Christ is led by a living prophet today. (3)</a:t>
            </a:r>
          </a:p>
        </p:txBody>
      </p:sp>
      <p:pic>
        <p:nvPicPr>
          <p:cNvPr id="6" name="Picture 5">
            <a:extLst>
              <a:ext uri="{FF2B5EF4-FFF2-40B4-BE49-F238E27FC236}">
                <a16:creationId xmlns:a16="http://schemas.microsoft.com/office/drawing/2014/main" id="{E048421A-2ECD-FDF1-1B35-B5BF7AD68D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4317" y="1183831"/>
            <a:ext cx="1738023" cy="1090524"/>
          </a:xfrm>
          <a:prstGeom prst="rect">
            <a:avLst/>
          </a:prstGeom>
        </p:spPr>
      </p:pic>
      <p:pic>
        <p:nvPicPr>
          <p:cNvPr id="8" name="Picture 7">
            <a:extLst>
              <a:ext uri="{FF2B5EF4-FFF2-40B4-BE49-F238E27FC236}">
                <a16:creationId xmlns:a16="http://schemas.microsoft.com/office/drawing/2014/main" id="{26C608D5-C917-7569-E524-7DE49D1A12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86249" y="2092010"/>
            <a:ext cx="1738023" cy="1090524"/>
          </a:xfrm>
          <a:prstGeom prst="rect">
            <a:avLst/>
          </a:prstGeom>
        </p:spPr>
      </p:pic>
      <p:pic>
        <p:nvPicPr>
          <p:cNvPr id="10" name="Picture 9">
            <a:extLst>
              <a:ext uri="{FF2B5EF4-FFF2-40B4-BE49-F238E27FC236}">
                <a16:creationId xmlns:a16="http://schemas.microsoft.com/office/drawing/2014/main" id="{F8A6110C-B05E-955A-D656-441178B236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206173" y="2966673"/>
            <a:ext cx="1738023" cy="1090524"/>
          </a:xfrm>
          <a:prstGeom prst="rect">
            <a:avLst/>
          </a:prstGeom>
        </p:spPr>
      </p:pic>
      <p:pic>
        <p:nvPicPr>
          <p:cNvPr id="11" name="Picture 10">
            <a:extLst>
              <a:ext uri="{FF2B5EF4-FFF2-40B4-BE49-F238E27FC236}">
                <a16:creationId xmlns:a16="http://schemas.microsoft.com/office/drawing/2014/main" id="{446A41D5-7D20-EF73-C5B1-953845D23F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86248" y="3874852"/>
            <a:ext cx="1738023" cy="1090524"/>
          </a:xfrm>
          <a:prstGeom prst="rect">
            <a:avLst/>
          </a:prstGeom>
        </p:spPr>
      </p:pic>
      <p:pic>
        <p:nvPicPr>
          <p:cNvPr id="12" name="Picture 11">
            <a:extLst>
              <a:ext uri="{FF2B5EF4-FFF2-40B4-BE49-F238E27FC236}">
                <a16:creationId xmlns:a16="http://schemas.microsoft.com/office/drawing/2014/main" id="{81BBDCA3-6FC9-6228-C1E6-6C45809E16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66323" y="4663232"/>
            <a:ext cx="1738023" cy="1090524"/>
          </a:xfrm>
          <a:prstGeom prst="rect">
            <a:avLst/>
          </a:prstGeom>
        </p:spPr>
      </p:pic>
      <p:pic>
        <p:nvPicPr>
          <p:cNvPr id="14" name="Picture 13">
            <a:extLst>
              <a:ext uri="{FF2B5EF4-FFF2-40B4-BE49-F238E27FC236}">
                <a16:creationId xmlns:a16="http://schemas.microsoft.com/office/drawing/2014/main" id="{4530DA67-7D94-D18C-B4C8-158A1A82F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7683" y="126324"/>
            <a:ext cx="969087" cy="1518718"/>
          </a:xfrm>
          <a:prstGeom prst="rect">
            <a:avLst/>
          </a:prstGeom>
        </p:spPr>
      </p:pic>
    </p:spTree>
    <p:extLst>
      <p:ext uri="{BB962C8B-B14F-4D97-AF65-F5344CB8AC3E}">
        <p14:creationId xmlns:p14="http://schemas.microsoft.com/office/powerpoint/2010/main" val="2618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0-#ppt_w/2"/>
                                          </p:val>
                                        </p:tav>
                                        <p:tav tm="100000">
                                          <p:val>
                                            <p:strVal val="#ppt_x"/>
                                          </p:val>
                                        </p:tav>
                                      </p:tavLst>
                                    </p:anim>
                                    <p:anim calcmode="lin" valueType="num">
                                      <p:cBhvr additive="base">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CD84-A8CF-F0EC-1B49-3F6519274D56}"/>
            </a:ext>
          </a:extLst>
        </p:cNvPr>
        <p:cNvGrpSpPr/>
        <p:nvPr/>
      </p:nvGrpSpPr>
      <p:grpSpPr>
        <a:xfrm>
          <a:off x="0" y="0"/>
          <a:ext cx="0" cy="0"/>
          <a:chOff x="0" y="0"/>
          <a:chExt cx="0" cy="0"/>
        </a:xfrm>
      </p:grpSpPr>
      <p:pic>
        <p:nvPicPr>
          <p:cNvPr id="1026" name="Picture 2" descr="http://7-themes.com/data_images/out/57/6967435-canoe-sunset.jpg">
            <a:extLst>
              <a:ext uri="{FF2B5EF4-FFF2-40B4-BE49-F238E27FC236}">
                <a16:creationId xmlns:a16="http://schemas.microsoft.com/office/drawing/2014/main" id="{3553A3B6-B64E-7DBA-7F1F-1E4E21B7B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654A5A-3829-7B4A-7363-6D8908CD7DD5}"/>
              </a:ext>
            </a:extLst>
          </p:cNvPr>
          <p:cNvSpPr txBox="1"/>
          <p:nvPr/>
        </p:nvSpPr>
        <p:spPr>
          <a:xfrm>
            <a:off x="146304" y="182880"/>
            <a:ext cx="11814048" cy="2031325"/>
          </a:xfrm>
          <a:prstGeom prst="rect">
            <a:avLst/>
          </a:prstGeom>
          <a:noFill/>
        </p:spPr>
        <p:txBody>
          <a:bodyPr wrap="square" rtlCol="0">
            <a:spAutoFit/>
          </a:bodyPr>
          <a:lstStyle/>
          <a:p>
            <a:r>
              <a:rPr lang="en-US" dirty="0">
                <a:solidFill>
                  <a:schemeClr val="bg1"/>
                </a:solidFill>
              </a:rPr>
              <a:t>For many of us, a witness of the Prophet Joseph Smith begins as we read the Book of Mormon. I first read the Book of Mormon from cover to cover as a young early-morning seminary student. With my vivid boyish imagination, I decided to read as if I were Joseph Smith, discovering the truths in the Book of Mormon for the very first time. It had such an impact on my life that I continue to read the Book of Mormon in that way. I often find that doing so deepens my appreciation for the Prophet Joseph and for the truths restored in this precious book. …</a:t>
            </a:r>
          </a:p>
          <a:p>
            <a:pPr marL="342900" indent="-342900">
              <a:buAutoNum type="arabicPeriod"/>
            </a:pPr>
            <a:endParaRPr lang="en-US" dirty="0">
              <a:solidFill>
                <a:schemeClr val="bg1"/>
              </a:solidFill>
            </a:endParaRPr>
          </a:p>
          <a:p>
            <a:endParaRPr lang="en-US" dirty="0">
              <a:solidFill>
                <a:schemeClr val="bg1"/>
              </a:solidFill>
            </a:endParaRPr>
          </a:p>
        </p:txBody>
      </p:sp>
      <p:pic>
        <p:nvPicPr>
          <p:cNvPr id="5" name="Picture 2" descr="Related image">
            <a:extLst>
              <a:ext uri="{FF2B5EF4-FFF2-40B4-BE49-F238E27FC236}">
                <a16:creationId xmlns:a16="http://schemas.microsoft.com/office/drawing/2014/main" id="{F095F2CA-308F-27D3-FD08-2DE377387A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973" y="1703053"/>
            <a:ext cx="2950944" cy="29509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211B78-3ECC-F448-FC5B-DC98ED6E9053}"/>
              </a:ext>
            </a:extLst>
          </p:cNvPr>
          <p:cNvSpPr txBox="1"/>
          <p:nvPr/>
        </p:nvSpPr>
        <p:spPr>
          <a:xfrm>
            <a:off x="331237" y="4826675"/>
            <a:ext cx="11629115" cy="2031325"/>
          </a:xfrm>
          <a:prstGeom prst="rect">
            <a:avLst/>
          </a:prstGeom>
          <a:noFill/>
        </p:spPr>
        <p:txBody>
          <a:bodyPr wrap="square">
            <a:spAutoFit/>
          </a:bodyPr>
          <a:lstStyle/>
          <a:p>
            <a:r>
              <a:rPr lang="en-US" b="0" i="0" dirty="0">
                <a:solidFill>
                  <a:schemeClr val="bg1"/>
                </a:solidFill>
                <a:effectLst/>
              </a:rPr>
              <a:t>Perhaps the most stunning passage in the Book of Mormon to young Joseph may have been the </a:t>
            </a:r>
            <a:r>
              <a:rPr lang="en-US" b="0" i="0" u="none" strike="noStrike" dirty="0">
                <a:solidFill>
                  <a:schemeClr val="bg1"/>
                </a:solidFill>
                <a:effectLst/>
              </a:rPr>
              <a:t>third chapter of 2 Nephi</a:t>
            </a:r>
            <a:r>
              <a:rPr lang="en-US" b="0" i="0" dirty="0">
                <a:solidFill>
                  <a:schemeClr val="bg1"/>
                </a:solidFill>
                <a:effectLst/>
              </a:rPr>
              <a:t>. This chapter contains an ancient prophecy about a “choice seer” whom the Lord would raise up in the latter days—a seer named Joseph, named after his father. This future prophet would be “esteemed highly” and would do a work “of great worth” unto his people. He would “be great like unto Moses” and would be given “power to bring forth [God’s] word” (</a:t>
            </a:r>
            <a:r>
              <a:rPr lang="en-US" b="0" i="0" u="none" strike="noStrike" dirty="0">
                <a:solidFill>
                  <a:schemeClr val="bg1"/>
                </a:solidFill>
                <a:effectLst/>
              </a:rPr>
              <a:t>2 Nephi 3:6–15</a:t>
            </a:r>
            <a:r>
              <a:rPr lang="en-US" b="0" i="0" dirty="0">
                <a:solidFill>
                  <a:schemeClr val="bg1"/>
                </a:solidFill>
                <a:effectLst/>
              </a:rPr>
              <a:t>). Consider how Joseph Smith must have felt as he realized that this prophecy was about </a:t>
            </a:r>
            <a:r>
              <a:rPr lang="en-US" b="0" i="1" dirty="0">
                <a:solidFill>
                  <a:schemeClr val="bg1"/>
                </a:solidFill>
                <a:effectLst/>
              </a:rPr>
              <a:t>him!</a:t>
            </a:r>
            <a:r>
              <a:rPr lang="en-US" b="0" i="0" dirty="0">
                <a:solidFill>
                  <a:schemeClr val="bg1"/>
                </a:solidFill>
                <a:effectLst/>
              </a:rPr>
              <a:t> He was not just translating history; he was translating a vision of the last days, of the miraculous Restoration of the gospel of Jesus Christ—</a:t>
            </a:r>
            <a:r>
              <a:rPr lang="en-US" b="0" i="1" dirty="0">
                <a:solidFill>
                  <a:schemeClr val="bg1"/>
                </a:solidFill>
                <a:effectLst/>
              </a:rPr>
              <a:t>and Joseph himself would help fulfill it!</a:t>
            </a:r>
            <a:r>
              <a:rPr lang="en-US" b="0" i="0" dirty="0">
                <a:solidFill>
                  <a:schemeClr val="bg1"/>
                </a:solidFill>
                <a:effectLst/>
              </a:rPr>
              <a:t> (4)</a:t>
            </a:r>
            <a:endParaRPr lang="en-US" dirty="0">
              <a:solidFill>
                <a:schemeClr val="bg1"/>
              </a:solidFill>
            </a:endParaRPr>
          </a:p>
        </p:txBody>
      </p:sp>
      <p:pic>
        <p:nvPicPr>
          <p:cNvPr id="6" name="Picture 5">
            <a:extLst>
              <a:ext uri="{FF2B5EF4-FFF2-40B4-BE49-F238E27FC236}">
                <a16:creationId xmlns:a16="http://schemas.microsoft.com/office/drawing/2014/main" id="{EA1F3D78-7B08-83BD-5590-C614F57A8CA2}"/>
              </a:ext>
            </a:extLst>
          </p:cNvPr>
          <p:cNvPicPr>
            <a:picLocks noChangeAspect="1"/>
          </p:cNvPicPr>
          <p:nvPr/>
        </p:nvPicPr>
        <p:blipFill>
          <a:blip r:embed="rId4"/>
          <a:stretch>
            <a:fillRect/>
          </a:stretch>
        </p:blipFill>
        <p:spPr>
          <a:xfrm>
            <a:off x="8203380" y="1725508"/>
            <a:ext cx="2303899" cy="2858219"/>
          </a:xfrm>
          <a:prstGeom prst="rect">
            <a:avLst/>
          </a:prstGeom>
        </p:spPr>
      </p:pic>
      <p:grpSp>
        <p:nvGrpSpPr>
          <p:cNvPr id="14" name="Group 13">
            <a:extLst>
              <a:ext uri="{FF2B5EF4-FFF2-40B4-BE49-F238E27FC236}">
                <a16:creationId xmlns:a16="http://schemas.microsoft.com/office/drawing/2014/main" id="{57ADCCF1-4C35-A9EF-E6AD-8943DE730432}"/>
              </a:ext>
            </a:extLst>
          </p:cNvPr>
          <p:cNvGrpSpPr/>
          <p:nvPr/>
        </p:nvGrpSpPr>
        <p:grpSpPr>
          <a:xfrm>
            <a:off x="1296479" y="1883389"/>
            <a:ext cx="2158233" cy="2856947"/>
            <a:chOff x="1119198" y="1843796"/>
            <a:chExt cx="2158233" cy="2856947"/>
          </a:xfrm>
        </p:grpSpPr>
        <p:pic>
          <p:nvPicPr>
            <p:cNvPr id="11" name="Picture 10">
              <a:extLst>
                <a:ext uri="{FF2B5EF4-FFF2-40B4-BE49-F238E27FC236}">
                  <a16:creationId xmlns:a16="http://schemas.microsoft.com/office/drawing/2014/main" id="{43629A88-A025-CD6C-8519-B1BD3D2F3FCC}"/>
                </a:ext>
              </a:extLst>
            </p:cNvPr>
            <p:cNvPicPr>
              <a:picLocks noChangeAspect="1"/>
            </p:cNvPicPr>
            <p:nvPr/>
          </p:nvPicPr>
          <p:blipFill>
            <a:blip r:embed="rId5"/>
            <a:stretch>
              <a:fillRect/>
            </a:stretch>
          </p:blipFill>
          <p:spPr>
            <a:xfrm>
              <a:off x="1193136" y="1843796"/>
              <a:ext cx="2084295" cy="2669458"/>
            </a:xfrm>
            <a:prstGeom prst="rect">
              <a:avLst/>
            </a:prstGeom>
          </p:spPr>
        </p:pic>
        <p:sp>
          <p:nvSpPr>
            <p:cNvPr id="13" name="TextBox 12">
              <a:extLst>
                <a:ext uri="{FF2B5EF4-FFF2-40B4-BE49-F238E27FC236}">
                  <a16:creationId xmlns:a16="http://schemas.microsoft.com/office/drawing/2014/main" id="{C8083CD4-EE4A-4839-93E1-8D4D3E941F6B}"/>
                </a:ext>
              </a:extLst>
            </p:cNvPr>
            <p:cNvSpPr txBox="1"/>
            <p:nvPr/>
          </p:nvSpPr>
          <p:spPr>
            <a:xfrm>
              <a:off x="1119198" y="4485299"/>
              <a:ext cx="2084295" cy="215444"/>
            </a:xfrm>
            <a:prstGeom prst="rect">
              <a:avLst/>
            </a:prstGeom>
            <a:noFill/>
          </p:spPr>
          <p:txBody>
            <a:bodyPr wrap="square">
              <a:spAutoFit/>
            </a:bodyPr>
            <a:lstStyle/>
            <a:p>
              <a:r>
                <a:rPr lang="en-US" sz="800" b="0" i="1" dirty="0">
                  <a:solidFill>
                    <a:schemeClr val="bg1"/>
                  </a:solidFill>
                  <a:effectLst/>
                </a:rPr>
                <a:t>Photo of young boy, not Craig</a:t>
              </a:r>
              <a:endParaRPr lang="en-US" sz="800" dirty="0"/>
            </a:p>
          </p:txBody>
        </p:sp>
      </p:grpSp>
    </p:spTree>
    <p:extLst>
      <p:ext uri="{BB962C8B-B14F-4D97-AF65-F5344CB8AC3E}">
        <p14:creationId xmlns:p14="http://schemas.microsoft.com/office/powerpoint/2010/main" val="12315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304" y="182880"/>
            <a:ext cx="11814048"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President Dieter F. </a:t>
            </a:r>
            <a:r>
              <a:rPr lang="en-US" dirty="0" err="1">
                <a:solidFill>
                  <a:schemeClr val="bg1"/>
                </a:solidFill>
              </a:rPr>
              <a:t>Uchtdorf</a:t>
            </a:r>
            <a:r>
              <a:rPr lang="en-US" dirty="0">
                <a:solidFill>
                  <a:schemeClr val="bg1"/>
                </a:solidFill>
              </a:rPr>
              <a:t> </a:t>
            </a:r>
            <a:r>
              <a:rPr lang="en-US" i="0" dirty="0">
                <a:solidFill>
                  <a:schemeClr val="bg1"/>
                </a:solidFill>
                <a:effectLst/>
              </a:rPr>
              <a:t>(</a:t>
            </a:r>
            <a:r>
              <a:rPr lang="en-US" i="0" u="none" strike="noStrike" dirty="0">
                <a:solidFill>
                  <a:schemeClr val="bg1"/>
                </a:solidFill>
                <a:effectLst/>
              </a:rPr>
              <a:t>“One Key to a Happy Family,”</a:t>
            </a:r>
            <a:r>
              <a:rPr lang="en-US" i="1" dirty="0">
                <a:solidFill>
                  <a:schemeClr val="bg1"/>
                </a:solidFill>
                <a:effectLst/>
              </a:rPr>
              <a:t> Ensign</a:t>
            </a:r>
            <a:r>
              <a:rPr lang="en-US" i="0" dirty="0">
                <a:solidFill>
                  <a:schemeClr val="bg1"/>
                </a:solidFill>
                <a:effectLst/>
              </a:rPr>
              <a:t> or</a:t>
            </a:r>
            <a:r>
              <a:rPr lang="en-US" i="1" dirty="0">
                <a:solidFill>
                  <a:schemeClr val="bg1"/>
                </a:solidFill>
                <a:effectLst/>
              </a:rPr>
              <a:t> </a:t>
            </a:r>
            <a:r>
              <a:rPr lang="en-US" i="1" dirty="0" err="1">
                <a:solidFill>
                  <a:schemeClr val="bg1"/>
                </a:solidFill>
                <a:effectLst/>
              </a:rPr>
              <a:t>Liahona</a:t>
            </a:r>
            <a:r>
              <a:rPr lang="en-US" i="1" dirty="0">
                <a:solidFill>
                  <a:schemeClr val="bg1"/>
                </a:solidFill>
                <a:effectLst/>
              </a:rPr>
              <a:t>,</a:t>
            </a:r>
            <a:r>
              <a:rPr lang="en-US" i="0" dirty="0">
                <a:solidFill>
                  <a:schemeClr val="bg1"/>
                </a:solidFill>
                <a:effectLst/>
              </a:rPr>
              <a:t> Oct. 2012, 5–6).</a:t>
            </a:r>
            <a:endParaRPr lang="en-US" dirty="0">
              <a:solidFill>
                <a:schemeClr val="bg1"/>
              </a:solidFill>
            </a:endParaRPr>
          </a:p>
          <a:p>
            <a:r>
              <a:rPr lang="en-US" dirty="0">
                <a:solidFill>
                  <a:schemeClr val="bg1"/>
                </a:solidFill>
              </a:rPr>
              <a:t>Presentation by ©http://fashionsbylynda.com/blog/</a:t>
            </a:r>
          </a:p>
          <a:p>
            <a:r>
              <a:rPr lang="en-US" dirty="0">
                <a:solidFill>
                  <a:schemeClr val="bg1"/>
                </a:solidFill>
              </a:rPr>
              <a:t>2. Elder Neil L. Andersen (“Joseph Smith,”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29–30)</a:t>
            </a:r>
          </a:p>
          <a:p>
            <a:r>
              <a:rPr lang="en-US" dirty="0">
                <a:solidFill>
                  <a:schemeClr val="bg1"/>
                </a:solidFill>
              </a:rPr>
              <a:t>3. Gary E. Stevenson(“Nourishing and Bearing Your Testimony,” </a:t>
            </a:r>
            <a:r>
              <a:rPr lang="en-US" i="1" dirty="0">
                <a:solidFill>
                  <a:schemeClr val="bg1"/>
                </a:solidFill>
              </a:rPr>
              <a:t>Liahona</a:t>
            </a:r>
            <a:r>
              <a:rPr lang="en-US" dirty="0">
                <a:solidFill>
                  <a:schemeClr val="bg1"/>
                </a:solidFill>
              </a:rPr>
              <a:t>, Nov. 2022, 112)</a:t>
            </a:r>
          </a:p>
          <a:p>
            <a:r>
              <a:rPr lang="en-US" dirty="0">
                <a:solidFill>
                  <a:schemeClr val="bg1"/>
                </a:solidFill>
              </a:rPr>
              <a:t>4. Elder Craig C. Christensen  (“A Choice Seer Will I Raise Up,”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2016, 28–29)</a:t>
            </a:r>
          </a:p>
          <a:p>
            <a:r>
              <a:rPr lang="en-US" dirty="0">
                <a:solidFill>
                  <a:schemeClr val="bg1"/>
                </a:solidFill>
              </a:rPr>
              <a:t>5. Elder Joseph B. Wirthlin From an address to new mission presidents, Provo Missionary Training Center, 23 June 1999.</a:t>
            </a:r>
          </a:p>
          <a:p>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62695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 y="202936"/>
            <a:ext cx="6096000" cy="2308324"/>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Joseph of Egypt linked to Joseph Smith:</a:t>
            </a:r>
          </a:p>
          <a:p>
            <a:pPr fontAlgn="base"/>
            <a:r>
              <a:rPr lang="en-US" sz="1600" b="0" i="0" dirty="0">
                <a:effectLst/>
                <a:latin typeface="Calibri" panose="020F0502020204030204" pitchFamily="34" charset="0"/>
              </a:rPr>
              <a:t>“Unsurprisingly, the Prophet [Joseph Smith] was closely linked with previous prophets! … In a December 1834 blessing, [Joseph Smith Sr.] confirmed to his son that ancient Joseph in Egypt ‘looked after his posterity in the last days … [and] sought diligently to know … who should bring forth the word of the Lord [to them] and his eyes beheld thee, my son [Joseph Smith, Jr.]: [and] his heart rejoiced and his soul was satisfied.’ </a:t>
            </a:r>
            <a:r>
              <a:rPr lang="en-US" sz="1600" dirty="0">
                <a:latin typeface="Calibri" panose="020F0502020204030204" pitchFamily="34" charset="0"/>
              </a:rPr>
              <a:t>Elder Neal A. Maxwell (</a:t>
            </a:r>
            <a:r>
              <a:rPr lang="en-US" sz="1600" b="0" i="1" dirty="0">
                <a:effectLst/>
                <a:latin typeface="Calibri" panose="020F0502020204030204" pitchFamily="34" charset="0"/>
              </a:rPr>
              <a:t>Patriarchal Blessings,</a:t>
            </a:r>
            <a:r>
              <a:rPr lang="en-US" sz="1600" b="0" i="0" dirty="0">
                <a:effectLst/>
                <a:latin typeface="Calibri" panose="020F0502020204030204" pitchFamily="34" charset="0"/>
              </a:rPr>
              <a:t> 1:3.)” (</a:t>
            </a:r>
            <a:r>
              <a:rPr lang="en-US" sz="1600" b="0" i="0" u="none" strike="noStrike" dirty="0">
                <a:effectLst/>
                <a:latin typeface="Calibri" panose="020F0502020204030204" pitchFamily="34" charset="0"/>
              </a:rPr>
              <a:t>“My Servant Joseph,”</a:t>
            </a:r>
            <a:r>
              <a:rPr lang="en-US" sz="1600" i="1" dirty="0">
                <a:latin typeface="Calibri" panose="020F0502020204030204" pitchFamily="34" charset="0"/>
              </a:rPr>
              <a:t> </a:t>
            </a:r>
            <a:r>
              <a:rPr lang="en-US" sz="1600" b="0" i="1" dirty="0">
                <a:effectLst/>
                <a:latin typeface="Calibri" panose="020F0502020204030204" pitchFamily="34" charset="0"/>
              </a:rPr>
              <a:t>Ensign,</a:t>
            </a:r>
            <a:r>
              <a:rPr lang="en-US" sz="1600" b="0" i="0" dirty="0">
                <a:effectLst/>
                <a:latin typeface="Calibri" panose="020F0502020204030204" pitchFamily="34" charset="0"/>
              </a:rPr>
              <a:t> May 1992, 39).</a:t>
            </a:r>
          </a:p>
        </p:txBody>
      </p:sp>
      <p:sp>
        <p:nvSpPr>
          <p:cNvPr id="3" name="Rectangle 2"/>
          <p:cNvSpPr/>
          <p:nvPr/>
        </p:nvSpPr>
        <p:spPr>
          <a:xfrm>
            <a:off x="323088" y="2757481"/>
            <a:ext cx="6096000" cy="329320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Fore-ordained:</a:t>
            </a:r>
          </a:p>
          <a:p>
            <a:pPr fontAlgn="base"/>
            <a:r>
              <a:rPr lang="en-US" sz="1600" b="0" i="0" dirty="0">
                <a:effectLst/>
                <a:latin typeface="Calibri" panose="020F0502020204030204" pitchFamily="34" charset="0"/>
              </a:rPr>
              <a:t>“It was decreed in the counsels of eternity, long before the foundations of the earth were laid, that he, Joseph Smith, should be the man, in the last dispensation of this world, to bring forth the word of God to the people, and receive the </a:t>
            </a:r>
            <a:r>
              <a:rPr lang="en-US" sz="1600" b="0" i="0" dirty="0" err="1">
                <a:effectLst/>
                <a:latin typeface="Calibri" panose="020F0502020204030204" pitchFamily="34" charset="0"/>
              </a:rPr>
              <a:t>fulness</a:t>
            </a:r>
            <a:r>
              <a:rPr lang="en-US" sz="1600" b="0" i="0" dirty="0">
                <a:effectLst/>
                <a:latin typeface="Calibri" panose="020F0502020204030204" pitchFamily="34" charset="0"/>
              </a:rPr>
              <a:t> of the keys and power of the Priesthood of the Son of God. The Lord had his eyes upon him, and upon his father, and upon his father’s father, and upon their progenitors clear back to Abraham, and from Abraham to the flood, from the flood to Enoch, and from Enoch to Adam. He has watched that family and that blood as it has circulated from its fountain to the birth of that man. He was fore-ordained in eternity to preside over this last dispensation” </a:t>
            </a:r>
            <a:r>
              <a:rPr lang="en-US" sz="1600" dirty="0">
                <a:latin typeface="Calibri" panose="020F0502020204030204" pitchFamily="34" charset="0"/>
              </a:rPr>
              <a:t>President Brigham Young (</a:t>
            </a:r>
            <a:r>
              <a:rPr lang="en-US" sz="1600" b="0" i="1" dirty="0">
                <a:effectLst/>
                <a:latin typeface="Calibri" panose="020F0502020204030204" pitchFamily="34" charset="0"/>
              </a:rPr>
              <a:t>Teachings of Presidents of the Church: Brigham Young</a:t>
            </a:r>
            <a:r>
              <a:rPr lang="en-US" sz="1600" b="0" i="0" dirty="0">
                <a:effectLst/>
                <a:latin typeface="Calibri" panose="020F0502020204030204" pitchFamily="34" charset="0"/>
              </a:rPr>
              <a:t> [1997], </a:t>
            </a:r>
            <a:r>
              <a:rPr lang="en-US" sz="1600" b="0" i="0" u="none" strike="noStrike" dirty="0">
                <a:effectLst/>
                <a:latin typeface="Calibri" panose="020F0502020204030204" pitchFamily="34" charset="0"/>
              </a:rPr>
              <a:t>343</a:t>
            </a:r>
            <a:r>
              <a:rPr lang="en-US" sz="1600" b="0" i="0" dirty="0">
                <a:effectLst/>
                <a:latin typeface="Calibri" panose="020F0502020204030204" pitchFamily="34" charset="0"/>
              </a:rPr>
              <a:t>).</a:t>
            </a:r>
          </a:p>
        </p:txBody>
      </p:sp>
      <p:sp>
        <p:nvSpPr>
          <p:cNvPr id="4" name="Rectangle 3"/>
          <p:cNvSpPr/>
          <p:nvPr/>
        </p:nvSpPr>
        <p:spPr>
          <a:xfrm>
            <a:off x="6419088" y="202936"/>
            <a:ext cx="5469466" cy="5909310"/>
          </a:xfrm>
          <a:prstGeom prst="rect">
            <a:avLst/>
          </a:prstGeom>
          <a:ln>
            <a:solidFill>
              <a:schemeClr val="tx1"/>
            </a:solidFill>
          </a:ln>
        </p:spPr>
        <p:txBody>
          <a:bodyPr wrap="square">
            <a:spAutoFit/>
          </a:bodyPr>
          <a:lstStyle/>
          <a:p>
            <a:r>
              <a:rPr lang="en-US" sz="1400" b="1" dirty="0"/>
              <a:t>Descendant of Jacob:</a:t>
            </a:r>
          </a:p>
          <a:p>
            <a:r>
              <a:rPr lang="en-US" sz="1400" dirty="0"/>
              <a:t>“Nearly every member of the Church is a literal descendant of Jacob who gave </a:t>
            </a:r>
            <a:r>
              <a:rPr lang="en-US" sz="1400" i="1" dirty="0"/>
              <a:t>patriarchal blessings</a:t>
            </a:r>
            <a:r>
              <a:rPr lang="en-US" sz="1400" dirty="0"/>
              <a:t> to his 12 sons, predicting what would happen to them and their posterity after them. (Gen. 49; Teachings, p. 151.) As inheritors of the blessings of Jacob, it is the privilege of the gathered remnant of Jacob to receive their own patriarchal blessings and, by faith, to be blessed equally with the ancients. Patriarchal blessings may be given by </a:t>
            </a:r>
            <a:r>
              <a:rPr lang="en-US" sz="1400" i="1" dirty="0"/>
              <a:t>natural patriarchs,</a:t>
            </a:r>
            <a:r>
              <a:rPr lang="en-US" sz="1400" dirty="0"/>
              <a:t> that is by fathers in Israel who enjoy the blessings of the patriarchal order, or they may be given by </a:t>
            </a:r>
            <a:r>
              <a:rPr lang="en-US" sz="1400" i="1" dirty="0"/>
              <a:t>ordained patriarchs,</a:t>
            </a:r>
            <a:r>
              <a:rPr lang="en-US" sz="1400" dirty="0"/>
              <a:t> specially selected brethren who are appointed to bless worthy church members. </a:t>
            </a:r>
          </a:p>
          <a:p>
            <a:r>
              <a:rPr lang="en-US" sz="1400" dirty="0"/>
              <a:t>“The First Presidency (David O. McKay, Stephen L Richards, J. Reuben Clark, Jr.), in a letter to all stake presidents, dated June 28, 1957, gave the following definition and explanation: ‘Patriarchal blessings contemplate an inspired declaration of the lineage of the recipient, and also where so moved upon by the Spirit, an inspired and prophetic statement of the life mission of the recipient, together with such blessings, cautions, and admonitions as the patriarch may be prompted to give for the accomplishment of such life’s mission, it being always made clear that the realization of all promised blessings is conditioned upon faithfulness to the gospel of our Lord, whose servant the patriarch is. All such blessings are recorded and generally only one such blessing should be adequate for each person’s life. The sacred nature of the patriarchal blessing must of necessity urge all patriarchs to most earnest solicitation of divine guidance for their prophetic utterances and superior wisdom for cautions and admonitions.’” Bruce R. </a:t>
            </a:r>
            <a:r>
              <a:rPr lang="en-US" sz="1400" dirty="0" err="1"/>
              <a:t>McConkie</a:t>
            </a:r>
            <a:r>
              <a:rPr lang="en-US" sz="1400" dirty="0"/>
              <a:t> (Mormon Doctrine, p. 558.)</a:t>
            </a:r>
          </a:p>
        </p:txBody>
      </p:sp>
    </p:spTree>
    <p:extLst>
      <p:ext uri="{BB962C8B-B14F-4D97-AF65-F5344CB8AC3E}">
        <p14:creationId xmlns:p14="http://schemas.microsoft.com/office/powerpoint/2010/main" val="9753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511863-BC5D-E3CB-0589-71FBF633C93B}"/>
              </a:ext>
            </a:extLst>
          </p:cNvPr>
          <p:cNvGraphicFramePr>
            <a:graphicFrameLocks noGrp="1"/>
          </p:cNvGraphicFramePr>
          <p:nvPr>
            <p:extLst>
              <p:ext uri="{D42A27DB-BD31-4B8C-83A1-F6EECF244321}">
                <p14:modId xmlns:p14="http://schemas.microsoft.com/office/powerpoint/2010/main" val="456038684"/>
              </p:ext>
            </p:extLst>
          </p:nvPr>
        </p:nvGraphicFramePr>
        <p:xfrm>
          <a:off x="227045" y="628650"/>
          <a:ext cx="11737910" cy="5600700"/>
        </p:xfrm>
        <a:graphic>
          <a:graphicData uri="http://schemas.openxmlformats.org/drawingml/2006/table">
            <a:tbl>
              <a:tblPr firstRow="1" bandRow="1">
                <a:tableStyleId>{5940675A-B579-460E-94D1-54222C63F5DA}</a:tableStyleId>
              </a:tblPr>
              <a:tblGrid>
                <a:gridCol w="5868955">
                  <a:extLst>
                    <a:ext uri="{9D8B030D-6E8A-4147-A177-3AD203B41FA5}">
                      <a16:colId xmlns:a16="http://schemas.microsoft.com/office/drawing/2014/main" val="3037186613"/>
                    </a:ext>
                  </a:extLst>
                </a:gridCol>
                <a:gridCol w="5868955">
                  <a:extLst>
                    <a:ext uri="{9D8B030D-6E8A-4147-A177-3AD203B41FA5}">
                      <a16:colId xmlns:a16="http://schemas.microsoft.com/office/drawing/2014/main" val="803845520"/>
                    </a:ext>
                  </a:extLst>
                </a:gridCol>
              </a:tblGrid>
              <a:tr h="370840">
                <a:tc>
                  <a:txBody>
                    <a:bodyPr/>
                    <a:lstStyle/>
                    <a:p>
                      <a:pPr algn="l" fontAlgn="base">
                        <a:spcAft>
                          <a:spcPts val="1200"/>
                        </a:spcAft>
                        <a:buNone/>
                      </a:pPr>
                      <a:r>
                        <a:rPr lang="en-US" b="1" i="0" dirty="0">
                          <a:solidFill>
                            <a:schemeClr val="tx1"/>
                          </a:solidFill>
                          <a:effectLst/>
                          <a:latin typeface="+mn-lt"/>
                        </a:rPr>
                        <a:t>Prophecy about Joseph Smith (including the verse):</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Possible ways this prophecy was fulfilled:</a:t>
                      </a:r>
                    </a:p>
                  </a:txBody>
                  <a:tcPr marL="152400" marR="152400" marT="152400" marB="38100" anchor="ctr"/>
                </a:tc>
                <a:extLst>
                  <a:ext uri="{0D108BD9-81ED-4DB2-BD59-A6C34878D82A}">
                    <a16:rowId xmlns:a16="http://schemas.microsoft.com/office/drawing/2014/main" val="2303197457"/>
                  </a:ext>
                </a:extLst>
              </a:tr>
              <a:tr h="370840">
                <a:tc>
                  <a:txBody>
                    <a:bodyPr/>
                    <a:lstStyle/>
                    <a:p>
                      <a:pPr fontAlgn="base">
                        <a:spcAft>
                          <a:spcPts val="1200"/>
                        </a:spcAft>
                        <a:buNone/>
                      </a:pPr>
                      <a:r>
                        <a:rPr lang="en-US" b="0" i="0" dirty="0">
                          <a:solidFill>
                            <a:schemeClr val="tx1"/>
                          </a:solidFill>
                          <a:effectLst/>
                          <a:latin typeface="+mn-lt"/>
                        </a:rPr>
                        <a:t>“He shall be esteemed highly” (</a:t>
                      </a:r>
                      <a:r>
                        <a:rPr lang="en-US" b="0" i="0" u="none" strike="noStrike" dirty="0">
                          <a:solidFill>
                            <a:schemeClr val="tx1"/>
                          </a:solidFill>
                          <a:effectLst/>
                          <a:latin typeface="+mn-lt"/>
                        </a:rPr>
                        <a:t>verse 27</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a:solidFill>
                            <a:schemeClr val="tx1"/>
                          </a:solidFill>
                          <a:effectLst/>
                          <a:latin typeface="+mn-lt"/>
                        </a:rPr>
                        <a:t>Millions of believers consider Joseph Smith to be the Prophet of the Restoration.</a:t>
                      </a:r>
                    </a:p>
                  </a:txBody>
                  <a:tcPr marL="152400" marR="152400" marT="152400" marB="76200" anchor="ctr"/>
                </a:tc>
                <a:extLst>
                  <a:ext uri="{0D108BD9-81ED-4DB2-BD59-A6C34878D82A}">
                    <a16:rowId xmlns:a16="http://schemas.microsoft.com/office/drawing/2014/main" val="2009016267"/>
                  </a:ext>
                </a:extLst>
              </a:tr>
              <a:tr h="370840">
                <a:tc>
                  <a:txBody>
                    <a:bodyPr/>
                    <a:lstStyle/>
                    <a:p>
                      <a:pPr fontAlgn="base">
                        <a:spcAft>
                          <a:spcPts val="1200"/>
                        </a:spcAft>
                        <a:buNone/>
                      </a:pPr>
                      <a:r>
                        <a:rPr lang="en-US" b="0" i="0" dirty="0">
                          <a:solidFill>
                            <a:schemeClr val="tx1"/>
                          </a:solidFill>
                          <a:effectLst/>
                          <a:latin typeface="+mn-lt"/>
                        </a:rPr>
                        <a:t>“He shall bring them to the knowledge of the covenants which I have made with thy fathers” (</a:t>
                      </a:r>
                      <a:r>
                        <a:rPr lang="en-US" b="0" i="0" u="none" strike="noStrike" dirty="0">
                          <a:solidFill>
                            <a:schemeClr val="tx1"/>
                          </a:solidFill>
                          <a:effectLst/>
                          <a:latin typeface="+mn-lt"/>
                        </a:rPr>
                        <a:t>verse 28</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a:solidFill>
                            <a:schemeClr val="tx1"/>
                          </a:solidFill>
                          <a:effectLst/>
                          <a:latin typeface="+mn-lt"/>
                        </a:rPr>
                        <a:t>Through the restored priesthood, we can make covenants with God through baptismal and other ordinances.</a:t>
                      </a:r>
                    </a:p>
                    <a:p>
                      <a:pPr fontAlgn="base">
                        <a:spcAft>
                          <a:spcPts val="1200"/>
                        </a:spcAft>
                        <a:buNone/>
                      </a:pPr>
                      <a:r>
                        <a:rPr lang="en-US" b="0" i="0">
                          <a:solidFill>
                            <a:schemeClr val="tx1"/>
                          </a:solidFill>
                          <a:effectLst/>
                          <a:latin typeface="+mn-lt"/>
                        </a:rPr>
                        <a:t>One of the purposes of the Book of Mormon is to bring the House of Israel to a knowledge of the covenants of the Lord.</a:t>
                      </a:r>
                    </a:p>
                  </a:txBody>
                  <a:tcPr marL="152400" marR="152400" marT="152400" marB="76200" anchor="ctr"/>
                </a:tc>
                <a:extLst>
                  <a:ext uri="{0D108BD9-81ED-4DB2-BD59-A6C34878D82A}">
                    <a16:rowId xmlns:a16="http://schemas.microsoft.com/office/drawing/2014/main" val="1771759432"/>
                  </a:ext>
                </a:extLst>
              </a:tr>
              <a:tr h="370840">
                <a:tc>
                  <a:txBody>
                    <a:bodyPr/>
                    <a:lstStyle/>
                    <a:p>
                      <a:pPr fontAlgn="base">
                        <a:spcAft>
                          <a:spcPts val="1200"/>
                        </a:spcAft>
                        <a:buNone/>
                      </a:pPr>
                      <a:r>
                        <a:rPr lang="en-US" b="0" i="0" dirty="0">
                          <a:solidFill>
                            <a:schemeClr val="tx1"/>
                          </a:solidFill>
                          <a:effectLst/>
                          <a:latin typeface="+mn-lt"/>
                        </a:rPr>
                        <a:t>“Unto him will I give power to bring forth my word” (</a:t>
                      </a:r>
                      <a:r>
                        <a:rPr lang="en-US" b="0" i="0" u="none" strike="noStrike" dirty="0">
                          <a:solidFill>
                            <a:schemeClr val="tx1"/>
                          </a:solidFill>
                          <a:effectLst/>
                          <a:latin typeface="+mn-lt"/>
                        </a:rPr>
                        <a:t>verse 30</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a:solidFill>
                            <a:schemeClr val="tx1"/>
                          </a:solidFill>
                          <a:effectLst/>
                          <a:latin typeface="+mn-lt"/>
                        </a:rPr>
                        <a:t>The Lord revealed the Book of Mormon, the Doctrine and Covenants, the Joseph Smith Translation, and other inspired writings through Joseph Smith.</a:t>
                      </a:r>
                    </a:p>
                  </a:txBody>
                  <a:tcPr marL="152400" marR="152400" marT="152400" marB="76200" anchor="ctr"/>
                </a:tc>
                <a:extLst>
                  <a:ext uri="{0D108BD9-81ED-4DB2-BD59-A6C34878D82A}">
                    <a16:rowId xmlns:a16="http://schemas.microsoft.com/office/drawing/2014/main" val="1911943565"/>
                  </a:ext>
                </a:extLst>
              </a:tr>
              <a:tr h="370840">
                <a:tc>
                  <a:txBody>
                    <a:bodyPr/>
                    <a:lstStyle/>
                    <a:p>
                      <a:pPr fontAlgn="base">
                        <a:spcAft>
                          <a:spcPts val="1200"/>
                        </a:spcAft>
                        <a:buNone/>
                      </a:pPr>
                      <a:r>
                        <a:rPr lang="en-US" b="0" i="0" dirty="0">
                          <a:solidFill>
                            <a:schemeClr val="tx1"/>
                          </a:solidFill>
                          <a:effectLst/>
                          <a:latin typeface="+mn-lt"/>
                        </a:rPr>
                        <a:t>“Out of weakness shall he be made strong” (</a:t>
                      </a:r>
                      <a:r>
                        <a:rPr lang="en-US" b="0" i="0" u="none" strike="noStrike" dirty="0">
                          <a:solidFill>
                            <a:schemeClr val="tx1"/>
                          </a:solidFill>
                          <a:effectLst/>
                          <a:latin typeface="+mn-lt"/>
                        </a:rPr>
                        <a:t>verse 32</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a:solidFill>
                            <a:schemeClr val="tx1"/>
                          </a:solidFill>
                          <a:effectLst/>
                          <a:latin typeface="+mn-lt"/>
                        </a:rPr>
                        <a:t>From humble beginnings and little formal education, Joseph Smith became a mighty prophet.</a:t>
                      </a:r>
                    </a:p>
                  </a:txBody>
                  <a:tcPr marL="152400" marR="152400" marT="152400" marB="76200" anchor="ctr"/>
                </a:tc>
                <a:extLst>
                  <a:ext uri="{0D108BD9-81ED-4DB2-BD59-A6C34878D82A}">
                    <a16:rowId xmlns:a16="http://schemas.microsoft.com/office/drawing/2014/main" val="3130539825"/>
                  </a:ext>
                </a:extLst>
              </a:tr>
              <a:tr h="370840">
                <a:tc>
                  <a:txBody>
                    <a:bodyPr/>
                    <a:lstStyle/>
                    <a:p>
                      <a:pPr fontAlgn="base">
                        <a:spcAft>
                          <a:spcPts val="1200"/>
                        </a:spcAft>
                        <a:buNone/>
                      </a:pPr>
                      <a:r>
                        <a:rPr lang="en-US" b="0" i="0" dirty="0">
                          <a:solidFill>
                            <a:schemeClr val="tx1"/>
                          </a:solidFill>
                          <a:effectLst/>
                          <a:latin typeface="+mn-lt"/>
                        </a:rPr>
                        <a:t>“They that seek to destroy him shall be confounded” (</a:t>
                      </a:r>
                      <a:r>
                        <a:rPr lang="en-US" b="0" i="0" u="none" strike="noStrike" dirty="0">
                          <a:solidFill>
                            <a:schemeClr val="tx1"/>
                          </a:solidFill>
                          <a:effectLst/>
                          <a:latin typeface="+mn-lt"/>
                        </a:rPr>
                        <a:t>verse 33</a:t>
                      </a:r>
                      <a:r>
                        <a:rPr lang="en-US" b="0" i="0" dirty="0">
                          <a:solidFill>
                            <a:schemeClr val="tx1"/>
                          </a:solidFill>
                          <a:effectLst/>
                          <a:latin typeface="+mn-lt"/>
                        </a:rPr>
                        <a: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Those who seek to discredit Joseph Smith and his work will be unsuccessful.</a:t>
                      </a:r>
                    </a:p>
                  </a:txBody>
                  <a:tcPr marL="152400" marR="152400" marT="152400" marB="76200" anchor="ctr"/>
                </a:tc>
                <a:extLst>
                  <a:ext uri="{0D108BD9-81ED-4DB2-BD59-A6C34878D82A}">
                    <a16:rowId xmlns:a16="http://schemas.microsoft.com/office/drawing/2014/main" val="1437802624"/>
                  </a:ext>
                </a:extLst>
              </a:tr>
            </a:tbl>
          </a:graphicData>
        </a:graphic>
      </p:graphicFrame>
      <p:sp>
        <p:nvSpPr>
          <p:cNvPr id="4" name="TextBox 3">
            <a:extLst>
              <a:ext uri="{FF2B5EF4-FFF2-40B4-BE49-F238E27FC236}">
                <a16:creationId xmlns:a16="http://schemas.microsoft.com/office/drawing/2014/main" id="{938F0CE8-A941-0ECF-49BF-9665D0CA94D2}"/>
              </a:ext>
            </a:extLst>
          </p:cNvPr>
          <p:cNvSpPr txBox="1"/>
          <p:nvPr/>
        </p:nvSpPr>
        <p:spPr>
          <a:xfrm>
            <a:off x="3047223" y="127909"/>
            <a:ext cx="6097554" cy="369332"/>
          </a:xfrm>
          <a:prstGeom prst="rect">
            <a:avLst/>
          </a:prstGeom>
          <a:noFill/>
        </p:spPr>
        <p:txBody>
          <a:bodyPr wrap="square">
            <a:spAutoFit/>
          </a:bodyPr>
          <a:lstStyle/>
          <a:p>
            <a:pPr algn="ctr"/>
            <a:r>
              <a:rPr lang="en-US" b="1" i="0" dirty="0">
                <a:solidFill>
                  <a:schemeClr val="tx1"/>
                </a:solidFill>
                <a:effectLst/>
                <a:latin typeface="+mn-lt"/>
              </a:rPr>
              <a:t>JST Genesis 50:26-33</a:t>
            </a:r>
            <a:endParaRPr lang="en-US" b="1" dirty="0"/>
          </a:p>
        </p:txBody>
      </p:sp>
    </p:spTree>
    <p:extLst>
      <p:ext uri="{BB962C8B-B14F-4D97-AF65-F5344CB8AC3E}">
        <p14:creationId xmlns:p14="http://schemas.microsoft.com/office/powerpoint/2010/main" val="46763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281" y="275439"/>
            <a:ext cx="5018407" cy="954107"/>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What might bring a family together?</a:t>
            </a:r>
          </a:p>
        </p:txBody>
      </p:sp>
      <p:sp>
        <p:nvSpPr>
          <p:cNvPr id="8" name="TextBox 7"/>
          <p:cNvSpPr txBox="1"/>
          <p:nvPr/>
        </p:nvSpPr>
        <p:spPr>
          <a:xfrm>
            <a:off x="6540308" y="275439"/>
            <a:ext cx="5018407" cy="523220"/>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What might divide a family?</a:t>
            </a:r>
          </a:p>
        </p:txBody>
      </p:sp>
      <p:pic>
        <p:nvPicPr>
          <p:cNvPr id="2052" name="Picture 4" descr="http://images6.fanpop.com/image/photos/34500000/Picnic-Star-Wars-lego-star-wars-34546822-1600-10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8" t="4214" r="4703" b="12290"/>
          <a:stretch/>
        </p:blipFill>
        <p:spPr bwMode="auto">
          <a:xfrm>
            <a:off x="676656" y="2157984"/>
            <a:ext cx="4937760" cy="29626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appetitt.files.wordpress.com/2012/03/josef-i-brc3b8nn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894" y="2157984"/>
            <a:ext cx="3925234" cy="294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50:1-13</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Jacob Dies</a:t>
            </a:r>
          </a:p>
        </p:txBody>
      </p:sp>
      <p:sp>
        <p:nvSpPr>
          <p:cNvPr id="2" name="Rectangle 1"/>
          <p:cNvSpPr/>
          <p:nvPr/>
        </p:nvSpPr>
        <p:spPr>
          <a:xfrm>
            <a:off x="5645976" y="1372805"/>
            <a:ext cx="6096000" cy="2585323"/>
          </a:xfrm>
          <a:prstGeom prst="rect">
            <a:avLst/>
          </a:prstGeom>
        </p:spPr>
        <p:txBody>
          <a:bodyPr>
            <a:spAutoFit/>
          </a:bodyPr>
          <a:lstStyle/>
          <a:p>
            <a:r>
              <a:rPr lang="en-US" b="1" i="0" dirty="0">
                <a:solidFill>
                  <a:schemeClr val="bg1"/>
                </a:solidFill>
                <a:effectLst/>
                <a:latin typeface="arial" panose="020B0604020202020204" pitchFamily="34" charset="0"/>
              </a:rPr>
              <a:t>Today:</a:t>
            </a:r>
          </a:p>
          <a:p>
            <a:r>
              <a:rPr lang="en-US" b="1" i="0" dirty="0">
                <a:solidFill>
                  <a:schemeClr val="bg1"/>
                </a:solidFill>
                <a:effectLst/>
                <a:latin typeface="arial" panose="020B0604020202020204" pitchFamily="34" charset="0"/>
              </a:rPr>
              <a:t>Embalming</a:t>
            </a:r>
            <a:r>
              <a:rPr lang="en-US" b="0" i="0" dirty="0">
                <a:solidFill>
                  <a:schemeClr val="bg1"/>
                </a:solidFill>
                <a:effectLst/>
                <a:latin typeface="arial" panose="020B0604020202020204" pitchFamily="34" charset="0"/>
              </a:rPr>
              <a:t> is the art and science of preserving human remains by treating them (in its modern form with chemicals) to forestall decomposition. </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The intention is to keep them suitable for public display at a funeral, for religious reasons, or for medical and scientific purposes such as their use as anatomical specimens.</a:t>
            </a:r>
            <a:endParaRPr lang="en-US" dirty="0">
              <a:solidFill>
                <a:schemeClr val="bg1"/>
              </a:solidFill>
            </a:endParaRPr>
          </a:p>
        </p:txBody>
      </p:sp>
      <p:pic>
        <p:nvPicPr>
          <p:cNvPr id="4098" name="Picture 2" descr="https://encrypted-tbn2.gstatic.com/images?q=tbn:ANd9GcQEq2elWP8C3GyeKcAmFKYO8tpiPgWmUw_V8tATm8kq7650Bhw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4" y="2465464"/>
            <a:ext cx="4720450" cy="26103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29286" y="1167339"/>
            <a:ext cx="3223258" cy="923330"/>
          </a:xfrm>
          <a:prstGeom prst="rect">
            <a:avLst/>
          </a:prstGeom>
          <a:noFill/>
        </p:spPr>
        <p:txBody>
          <a:bodyPr wrap="square" rtlCol="0">
            <a:spAutoFit/>
          </a:bodyPr>
          <a:lstStyle/>
          <a:p>
            <a:r>
              <a:rPr lang="en-US" dirty="0">
                <a:solidFill>
                  <a:schemeClr val="bg1"/>
                </a:solidFill>
              </a:rPr>
              <a:t>Embalm</a:t>
            </a:r>
          </a:p>
          <a:p>
            <a:r>
              <a:rPr lang="en-US" dirty="0">
                <a:solidFill>
                  <a:schemeClr val="bg1"/>
                </a:solidFill>
              </a:rPr>
              <a:t>To treat it with preservatives to protect it from decay.</a:t>
            </a:r>
          </a:p>
        </p:txBody>
      </p:sp>
      <p:grpSp>
        <p:nvGrpSpPr>
          <p:cNvPr id="4" name="Group 3"/>
          <p:cNvGrpSpPr/>
          <p:nvPr/>
        </p:nvGrpSpPr>
        <p:grpSpPr>
          <a:xfrm>
            <a:off x="7319772" y="4020931"/>
            <a:ext cx="3804653" cy="2533900"/>
            <a:chOff x="6887705" y="3198339"/>
            <a:chExt cx="4762500" cy="3171826"/>
          </a:xfrm>
        </p:grpSpPr>
        <p:pic>
          <p:nvPicPr>
            <p:cNvPr id="4100" name="Picture 4" descr="http://images.mocpages.com/user_images/28313/1332007906m_SP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705" y="3198339"/>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967216" y="4626864"/>
              <a:ext cx="789370" cy="1083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092526" y="5305803"/>
            <a:ext cx="3196512" cy="1323439"/>
          </a:xfrm>
          <a:prstGeom prst="rect">
            <a:avLst/>
          </a:prstGeom>
        </p:spPr>
        <p:txBody>
          <a:bodyPr wrap="square">
            <a:spAutoFit/>
          </a:bodyPr>
          <a:lstStyle/>
          <a:p>
            <a:r>
              <a:rPr lang="en-US" sz="2000" i="0" dirty="0">
                <a:solidFill>
                  <a:schemeClr val="bg1"/>
                </a:solidFill>
                <a:effectLst/>
              </a:rPr>
              <a:t>Joseph and his brothers take their father’s body to the cave of </a:t>
            </a:r>
            <a:r>
              <a:rPr lang="en-US" sz="2000" dirty="0">
                <a:solidFill>
                  <a:schemeClr val="bg1"/>
                </a:solidFill>
              </a:rPr>
              <a:t>cave of the field of </a:t>
            </a:r>
            <a:r>
              <a:rPr lang="en-US" sz="2000" dirty="0" err="1">
                <a:solidFill>
                  <a:schemeClr val="bg1"/>
                </a:solidFill>
              </a:rPr>
              <a:t>Machpelah</a:t>
            </a:r>
            <a:endParaRPr lang="en-US" sz="2000" dirty="0">
              <a:solidFill>
                <a:schemeClr val="bg1"/>
              </a:solidFill>
            </a:endParaRPr>
          </a:p>
        </p:txBody>
      </p:sp>
    </p:spTree>
    <p:extLst>
      <p:ext uri="{BB962C8B-B14F-4D97-AF65-F5344CB8AC3E}">
        <p14:creationId xmlns:p14="http://schemas.microsoft.com/office/powerpoint/2010/main" val="90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Requite</a:t>
            </a:r>
          </a:p>
        </p:txBody>
      </p:sp>
      <p:sp>
        <p:nvSpPr>
          <p:cNvPr id="2" name="Rectangle 1"/>
          <p:cNvSpPr/>
          <p:nvPr/>
        </p:nvSpPr>
        <p:spPr>
          <a:xfrm>
            <a:off x="5645976" y="1997428"/>
            <a:ext cx="6096000" cy="2062103"/>
          </a:xfrm>
          <a:prstGeom prst="rect">
            <a:avLst/>
          </a:prstGeom>
        </p:spPr>
        <p:txBody>
          <a:bodyPr>
            <a:spAutoFit/>
          </a:bodyPr>
          <a:lstStyle/>
          <a:p>
            <a:r>
              <a:rPr lang="en-US" sz="3200" i="0" dirty="0">
                <a:solidFill>
                  <a:schemeClr val="bg1"/>
                </a:solidFill>
                <a:effectLst/>
              </a:rPr>
              <a:t>The Brothers thought that </a:t>
            </a:r>
            <a:r>
              <a:rPr lang="en-US" sz="3200" dirty="0">
                <a:solidFill>
                  <a:schemeClr val="bg1"/>
                </a:solidFill>
              </a:rPr>
              <a:t>Joseph would hate them and seek revenge on them for mistreating him and selling him as a slave.</a:t>
            </a:r>
          </a:p>
        </p:txBody>
      </p:sp>
      <p:sp>
        <p:nvSpPr>
          <p:cNvPr id="12" name="Rectangle 11"/>
          <p:cNvSpPr/>
          <p:nvPr/>
        </p:nvSpPr>
        <p:spPr>
          <a:xfrm>
            <a:off x="5268798" y="916185"/>
            <a:ext cx="3196512" cy="369332"/>
          </a:xfrm>
          <a:prstGeom prst="rect">
            <a:avLst/>
          </a:prstGeom>
        </p:spPr>
        <p:txBody>
          <a:bodyPr wrap="square">
            <a:spAutoFit/>
          </a:bodyPr>
          <a:lstStyle/>
          <a:p>
            <a:r>
              <a:rPr lang="en-US">
                <a:solidFill>
                  <a:schemeClr val="bg1"/>
                </a:solidFill>
              </a:rPr>
              <a:t>repay or retaliate</a:t>
            </a:r>
            <a:endParaRPr lang="en-US" dirty="0">
              <a:solidFill>
                <a:schemeClr val="bg1"/>
              </a:solidFill>
            </a:endParaRPr>
          </a:p>
        </p:txBody>
      </p:sp>
      <p:pic>
        <p:nvPicPr>
          <p:cNvPr id="13" name="Picture 2" descr="http://3.bp.blogspot.com/-8xLgpJ3d4FE/VSM1S9b_h9I/AAAAAAAAoT0/P3lU7GAnie0/s1600/20150406_171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88" y="1812410"/>
            <a:ext cx="45720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6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Forgiveness</a:t>
            </a:r>
          </a:p>
        </p:txBody>
      </p:sp>
      <p:sp>
        <p:nvSpPr>
          <p:cNvPr id="2" name="Rectangle 1"/>
          <p:cNvSpPr/>
          <p:nvPr/>
        </p:nvSpPr>
        <p:spPr>
          <a:xfrm>
            <a:off x="5078937" y="2459503"/>
            <a:ext cx="6096000" cy="1815882"/>
          </a:xfrm>
          <a:prstGeom prst="rect">
            <a:avLst/>
          </a:prstGeom>
        </p:spPr>
        <p:txBody>
          <a:bodyPr>
            <a:spAutoFit/>
          </a:bodyPr>
          <a:lstStyle/>
          <a:p>
            <a:r>
              <a:rPr lang="en-US" sz="2800" b="1" dirty="0">
                <a:solidFill>
                  <a:schemeClr val="bg1"/>
                </a:solidFill>
              </a:rPr>
              <a:t>When others sin against us, we should leave judgment to God. If we let go of past offenses, we can bring peace to ourselves and our families.</a:t>
            </a:r>
            <a:endParaRPr lang="en-US" sz="2800" dirty="0">
              <a:solidFill>
                <a:schemeClr val="bg1"/>
              </a:solidFill>
            </a:endParaRPr>
          </a:p>
        </p:txBody>
      </p:sp>
      <p:grpSp>
        <p:nvGrpSpPr>
          <p:cNvPr id="3" name="Group 2"/>
          <p:cNvGrpSpPr/>
          <p:nvPr/>
        </p:nvGrpSpPr>
        <p:grpSpPr>
          <a:xfrm>
            <a:off x="1615980" y="2303578"/>
            <a:ext cx="2414016" cy="3309101"/>
            <a:chOff x="2194560" y="2944368"/>
            <a:chExt cx="1627632" cy="2231136"/>
          </a:xfrm>
        </p:grpSpPr>
        <p:pic>
          <p:nvPicPr>
            <p:cNvPr id="10" name="Picture 8" descr="http://www.thebricktestament.com/genesis/josephs_brothers_in_egypt/gn42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31" t="31705" r="34445" b="-1566"/>
            <a:stretch/>
          </p:blipFill>
          <p:spPr bwMode="auto">
            <a:xfrm>
              <a:off x="2194560" y="2944368"/>
              <a:ext cx="1627632" cy="2231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thebricktestament.com/genesis/josephs_brothers_in_egypt/gn42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31" t="31705" r="62459" b="46657"/>
            <a:stretch/>
          </p:blipFill>
          <p:spPr bwMode="auto">
            <a:xfrm>
              <a:off x="3149664" y="2944368"/>
              <a:ext cx="273476" cy="4346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036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3" name="Rectangle 2"/>
          <p:cNvSpPr/>
          <p:nvPr/>
        </p:nvSpPr>
        <p:spPr>
          <a:xfrm>
            <a:off x="441870" y="731909"/>
            <a:ext cx="6096000" cy="1754326"/>
          </a:xfrm>
          <a:prstGeom prst="rect">
            <a:avLst/>
          </a:prstGeom>
        </p:spPr>
        <p:txBody>
          <a:bodyPr>
            <a:spAutoFit/>
          </a:bodyPr>
          <a:lstStyle/>
          <a:p>
            <a:pPr fontAlgn="base"/>
            <a:r>
              <a:rPr lang="en-US" b="0" i="0" dirty="0">
                <a:solidFill>
                  <a:schemeClr val="bg1"/>
                </a:solidFill>
                <a:effectLst/>
                <a:latin typeface="Calibri" panose="020F0502020204030204" pitchFamily="34" charset="0"/>
              </a:rPr>
              <a:t>“I have discovered one thing that most [happy families] have in common: they have a way of forgiving and forgetting the imperfections of others and of looking for the good.</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“Those in unhappy families, on the other hand, often find fault, hold grudges, and can’t seem to let go of past offenses. …</a:t>
            </a:r>
          </a:p>
        </p:txBody>
      </p:sp>
      <p:sp>
        <p:nvSpPr>
          <p:cNvPr id="4" name="Rectangle 3"/>
          <p:cNvSpPr/>
          <p:nvPr/>
        </p:nvSpPr>
        <p:spPr>
          <a:xfrm>
            <a:off x="4922492" y="3588047"/>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“It is through our Savior’s sacrifice that we can gain exaltation and eternal life. As we accept His ways and overcome our pride by softening our hearts, we can bring reconciliation and forgiveness into our families and our personal lives. God will help us to be more forgiving, to be more willing to walk the second mile, to be first to apologize even if something wasn’t our fault, to lay aside old grudges and nurture them no more” </a:t>
            </a:r>
            <a:r>
              <a:rPr lang="en-US" dirty="0">
                <a:solidFill>
                  <a:schemeClr val="bg1"/>
                </a:solidFill>
              </a:rPr>
              <a: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66" y="3379455"/>
            <a:ext cx="2182160" cy="2725509"/>
          </a:xfrm>
          <a:prstGeom prst="rect">
            <a:avLst/>
          </a:prstGeom>
        </p:spPr>
      </p:pic>
      <p:pic>
        <p:nvPicPr>
          <p:cNvPr id="5" name="Picture 2" descr="http://cmclquickpicks.files.wordpress.com/2011/07/soapbox-le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171" y="500528"/>
            <a:ext cx="3848528" cy="25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50:22-26</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Joseph Dies at Age 110</a:t>
            </a:r>
          </a:p>
        </p:txBody>
      </p:sp>
      <p:sp>
        <p:nvSpPr>
          <p:cNvPr id="12" name="Rectangle 11"/>
          <p:cNvSpPr/>
          <p:nvPr/>
        </p:nvSpPr>
        <p:spPr>
          <a:xfrm>
            <a:off x="593997" y="1297318"/>
            <a:ext cx="4822026" cy="1938992"/>
          </a:xfrm>
          <a:prstGeom prst="rect">
            <a:avLst/>
          </a:prstGeom>
        </p:spPr>
        <p:txBody>
          <a:bodyPr wrap="square">
            <a:spAutoFit/>
          </a:bodyPr>
          <a:lstStyle/>
          <a:p>
            <a:r>
              <a:rPr lang="en-US" sz="2400" i="1" dirty="0">
                <a:solidFill>
                  <a:srgbClr val="FFFF00"/>
                </a:solidFill>
              </a:rPr>
              <a:t>And Joseph saw Ephraim’s children of the third generation: the children also of Machir the son of Manasseh were brought up upon Joseph’s knees.</a:t>
            </a:r>
          </a:p>
        </p:txBody>
      </p:sp>
      <p:pic>
        <p:nvPicPr>
          <p:cNvPr id="10" name="Picture 2" descr="https://s-media-cache-ak0.pinimg.com/236x/22/82/b4/2282b467cdec5f958bb241bb20143d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56" y="4015114"/>
            <a:ext cx="2678975" cy="27243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6023" y="4273384"/>
            <a:ext cx="6096000" cy="2246769"/>
          </a:xfrm>
          <a:prstGeom prst="rect">
            <a:avLst/>
          </a:prstGeom>
        </p:spPr>
        <p:txBody>
          <a:bodyPr>
            <a:spAutoFit/>
          </a:bodyPr>
          <a:lstStyle/>
          <a:p>
            <a:r>
              <a:rPr lang="en-US" sz="2000" b="0" i="1" dirty="0">
                <a:solidFill>
                  <a:srgbClr val="FFFF00"/>
                </a:solidFill>
                <a:effectLst/>
                <a:latin typeface="Calibri" panose="020F0502020204030204" pitchFamily="34" charset="0"/>
              </a:rPr>
              <a:t>So Joseph died, being an hundred and ten years old: and they embalmed him, and he was put in a coffin in Egypt.</a:t>
            </a:r>
          </a:p>
          <a:p>
            <a:endParaRPr lang="en-US" sz="2000" i="1" dirty="0">
              <a:solidFill>
                <a:srgbClr val="FFFF00"/>
              </a:solidFill>
              <a:latin typeface="Calibri" panose="020F0502020204030204" pitchFamily="34" charset="0"/>
            </a:endParaRPr>
          </a:p>
          <a:p>
            <a:r>
              <a:rPr lang="en-US" sz="2000" i="1" dirty="0">
                <a:solidFill>
                  <a:srgbClr val="FFFF00"/>
                </a:solidFill>
              </a:rPr>
              <a:t>and he was kept from burial by the children of Israel, that he might be carried up and laid in the </a:t>
            </a:r>
            <a:r>
              <a:rPr lang="en-US" sz="2000" i="1" dirty="0" err="1">
                <a:solidFill>
                  <a:srgbClr val="FFFF00"/>
                </a:solidFill>
              </a:rPr>
              <a:t>sepulchre</a:t>
            </a:r>
            <a:r>
              <a:rPr lang="en-US" sz="2000" i="1" dirty="0">
                <a:solidFill>
                  <a:srgbClr val="FFFF00"/>
                </a:solidFill>
              </a:rPr>
              <a:t> with his father. And thus they remembered the oath which they </a:t>
            </a:r>
            <a:r>
              <a:rPr lang="en-US" sz="2000" i="1" dirty="0" err="1">
                <a:solidFill>
                  <a:srgbClr val="FFFF00"/>
                </a:solidFill>
              </a:rPr>
              <a:t>sware</a:t>
            </a:r>
            <a:r>
              <a:rPr lang="en-US" sz="2000" i="1" dirty="0">
                <a:solidFill>
                  <a:srgbClr val="FFFF00"/>
                </a:solidFill>
              </a:rPr>
              <a:t> unto him.  JST 40:38</a:t>
            </a:r>
          </a:p>
        </p:txBody>
      </p:sp>
      <p:sp>
        <p:nvSpPr>
          <p:cNvPr id="11" name="Rectangle 10"/>
          <p:cNvSpPr/>
          <p:nvPr/>
        </p:nvSpPr>
        <p:spPr>
          <a:xfrm>
            <a:off x="2279156" y="3200681"/>
            <a:ext cx="4822026" cy="461665"/>
          </a:xfrm>
          <a:prstGeom prst="rect">
            <a:avLst/>
          </a:prstGeom>
        </p:spPr>
        <p:txBody>
          <a:bodyPr wrap="square">
            <a:spAutoFit/>
          </a:bodyPr>
          <a:lstStyle/>
          <a:p>
            <a:r>
              <a:rPr lang="en-US" sz="2400" b="1" i="1" dirty="0">
                <a:solidFill>
                  <a:srgbClr val="FFFF00"/>
                </a:solidFill>
              </a:rPr>
              <a:t>Read JST 40:24-38</a:t>
            </a:r>
          </a:p>
        </p:txBody>
      </p:sp>
      <p:pic>
        <p:nvPicPr>
          <p:cNvPr id="13" name="Picture 4" descr="http://teachthem.files.wordpress.com/2011/10/pharoah-lego.jpg"/>
          <p:cNvPicPr>
            <a:picLocks noChangeAspect="1" noChangeArrowheads="1"/>
          </p:cNvPicPr>
          <p:nvPr/>
        </p:nvPicPr>
        <p:blipFill rotWithShape="1">
          <a:blip r:embed="rId4">
            <a:extLst>
              <a:ext uri="{28A0092B-C50C-407E-A947-70E740481C1C}">
                <a14:useLocalDpi xmlns:a14="http://schemas.microsoft.com/office/drawing/2010/main" val="0"/>
              </a:ext>
            </a:extLst>
          </a:blip>
          <a:srcRect l="14873" t="1986" r="21127"/>
          <a:stretch/>
        </p:blipFill>
        <p:spPr bwMode="auto">
          <a:xfrm>
            <a:off x="7929826" y="1158761"/>
            <a:ext cx="1713030" cy="301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2 Nephi 3:12</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Fruit of the Loins of Judah</a:t>
            </a:r>
          </a:p>
        </p:txBody>
      </p:sp>
      <p:sp>
        <p:nvSpPr>
          <p:cNvPr id="12" name="Rectangle 11"/>
          <p:cNvSpPr/>
          <p:nvPr/>
        </p:nvSpPr>
        <p:spPr>
          <a:xfrm>
            <a:off x="439524" y="1458682"/>
            <a:ext cx="6024620" cy="4154984"/>
          </a:xfrm>
          <a:prstGeom prst="rect">
            <a:avLst/>
          </a:prstGeom>
        </p:spPr>
        <p:txBody>
          <a:bodyPr wrap="square">
            <a:spAutoFit/>
          </a:bodyPr>
          <a:lstStyle/>
          <a:p>
            <a:r>
              <a:rPr lang="en-US" sz="2400" dirty="0">
                <a:solidFill>
                  <a:schemeClr val="bg1"/>
                </a:solidFill>
              </a:rPr>
              <a:t>Wherefore, the fruit of thy loins shall write; and the fruit of the loins of Judah shall write; and that which shall be written by the fruit of thy loins, and also that which shall be written by the fruit of the loins of Judah, shall grow together, unto the confounding of false doctrines and laying down of contentions, and establishing peace among the fruit of thy loins, and bringing them to the knowledge of their fathers in the latter days, and also to the knowledge of my covenants, </a:t>
            </a:r>
            <a:r>
              <a:rPr lang="en-US" sz="2400" dirty="0" err="1">
                <a:solidFill>
                  <a:schemeClr val="bg1"/>
                </a:solidFill>
              </a:rPr>
              <a:t>saith</a:t>
            </a:r>
            <a:r>
              <a:rPr lang="en-US" sz="2400" dirty="0">
                <a:solidFill>
                  <a:schemeClr val="bg1"/>
                </a:solidFill>
              </a:rPr>
              <a:t> the Lord.</a:t>
            </a:r>
            <a:endParaRPr lang="en-US" sz="2400" i="1" dirty="0">
              <a:solidFill>
                <a:schemeClr val="bg1"/>
              </a:solidFill>
            </a:endParaRPr>
          </a:p>
        </p:txBody>
      </p:sp>
      <p:pic>
        <p:nvPicPr>
          <p:cNvPr id="5122" name="Picture 2" descr="http://storiesof.us/bcmedia/01%20BC%20Logos/sermon%20series/The%20Story/00%20The%20Brick%20Testament%20(lego%20bible)/genesis/joseph's%20brother%20in%20egypt/gn42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667" y="2194114"/>
            <a:ext cx="5035161" cy="37763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97266" y="870018"/>
            <a:ext cx="3133755" cy="461665"/>
          </a:xfrm>
          <a:prstGeom prst="rect">
            <a:avLst/>
          </a:prstGeom>
        </p:spPr>
        <p:txBody>
          <a:bodyPr wrap="square">
            <a:spAutoFit/>
          </a:bodyPr>
          <a:lstStyle/>
          <a:p>
            <a:r>
              <a:rPr lang="en-US" sz="2400" dirty="0">
                <a:solidFill>
                  <a:schemeClr val="bg1"/>
                </a:solidFill>
              </a:rPr>
              <a:t>The Bible</a:t>
            </a:r>
            <a:endParaRPr lang="en-US" sz="2400" i="1" dirty="0">
              <a:solidFill>
                <a:schemeClr val="bg1"/>
              </a:solidFill>
            </a:endParaRPr>
          </a:p>
        </p:txBody>
      </p:sp>
    </p:spTree>
    <p:extLst>
      <p:ext uri="{BB962C8B-B14F-4D97-AF65-F5344CB8AC3E}">
        <p14:creationId xmlns:p14="http://schemas.microsoft.com/office/powerpoint/2010/main" val="186894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6881C-6360-31F2-BB99-90F3C57E78C9}"/>
            </a:ext>
          </a:extLst>
        </p:cNvPr>
        <p:cNvGrpSpPr/>
        <p:nvPr/>
      </p:nvGrpSpPr>
      <p:grpSpPr>
        <a:xfrm>
          <a:off x="0" y="0"/>
          <a:ext cx="0" cy="0"/>
          <a:chOff x="0" y="0"/>
          <a:chExt cx="0" cy="0"/>
        </a:xfrm>
      </p:grpSpPr>
      <p:pic>
        <p:nvPicPr>
          <p:cNvPr id="1026" name="Picture 2" descr="http://7-themes.com/data_images/out/57/6967435-canoe-sunset.jpg">
            <a:extLst>
              <a:ext uri="{FF2B5EF4-FFF2-40B4-BE49-F238E27FC236}">
                <a16:creationId xmlns:a16="http://schemas.microsoft.com/office/drawing/2014/main" id="{52DAD1E7-4E23-01B6-492F-34B14FCBB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E06B18-5B8A-765C-D41D-ADD94C10C3A4}"/>
              </a:ext>
            </a:extLst>
          </p:cNvPr>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JST Genesis 50:24, 29</a:t>
            </a:r>
          </a:p>
        </p:txBody>
      </p:sp>
      <p:sp>
        <p:nvSpPr>
          <p:cNvPr id="3" name="Rectangle 2">
            <a:extLst>
              <a:ext uri="{FF2B5EF4-FFF2-40B4-BE49-F238E27FC236}">
                <a16:creationId xmlns:a16="http://schemas.microsoft.com/office/drawing/2014/main" id="{757BEB05-92DA-CAFF-94E2-AF230FBD22AE}"/>
              </a:ext>
            </a:extLst>
          </p:cNvPr>
          <p:cNvSpPr/>
          <p:nvPr/>
        </p:nvSpPr>
        <p:spPr>
          <a:xfrm>
            <a:off x="2084059" y="954107"/>
            <a:ext cx="8748782" cy="646331"/>
          </a:xfrm>
          <a:prstGeom prst="rect">
            <a:avLst/>
          </a:prstGeom>
        </p:spPr>
        <p:txBody>
          <a:bodyPr wrap="square">
            <a:spAutoFit/>
          </a:bodyPr>
          <a:lstStyle/>
          <a:p>
            <a:pPr fontAlgn="base"/>
            <a:r>
              <a:rPr lang="en-US" dirty="0">
                <a:solidFill>
                  <a:schemeClr val="bg1"/>
                </a:solidFill>
              </a:rPr>
              <a:t>Shortly before his death, Joseph of Egypt prophesied that in the latter days the Lord would raise up Joseph Smith to do His work.</a:t>
            </a:r>
            <a:endParaRPr lang="en-US" b="0" i="0" dirty="0">
              <a:solidFill>
                <a:schemeClr val="bg1"/>
              </a:solidFill>
              <a:effectLst/>
              <a:latin typeface="Calibri" panose="020F0502020204030204" pitchFamily="34" charset="0"/>
            </a:endParaRPr>
          </a:p>
        </p:txBody>
      </p:sp>
      <p:sp>
        <p:nvSpPr>
          <p:cNvPr id="8" name="TextBox 7">
            <a:extLst>
              <a:ext uri="{FF2B5EF4-FFF2-40B4-BE49-F238E27FC236}">
                <a16:creationId xmlns:a16="http://schemas.microsoft.com/office/drawing/2014/main" id="{344F3D49-BF88-A646-2522-07ECAA3CB903}"/>
              </a:ext>
            </a:extLst>
          </p:cNvPr>
          <p:cNvSpPr txBox="1"/>
          <p:nvPr/>
        </p:nvSpPr>
        <p:spPr>
          <a:xfrm>
            <a:off x="5033866" y="1855849"/>
            <a:ext cx="6111550" cy="1754326"/>
          </a:xfrm>
          <a:prstGeom prst="rect">
            <a:avLst/>
          </a:prstGeom>
          <a:noFill/>
        </p:spPr>
        <p:txBody>
          <a:bodyPr wrap="square">
            <a:spAutoFit/>
          </a:bodyPr>
          <a:lstStyle/>
          <a:p>
            <a:r>
              <a:rPr lang="en-US" b="0" i="0" dirty="0">
                <a:solidFill>
                  <a:schemeClr val="bg1"/>
                </a:solidFill>
                <a:effectLst/>
              </a:rPr>
              <a:t>At the end of his life, Joseph of Egypt prophesied that the Lord would raise up two prophets, who are descended from Jacob, to help deliver His people out of bondage. </a:t>
            </a:r>
          </a:p>
          <a:p>
            <a:endParaRPr lang="en-US" dirty="0">
              <a:solidFill>
                <a:schemeClr val="bg1"/>
              </a:solidFill>
            </a:endParaRPr>
          </a:p>
          <a:p>
            <a:r>
              <a:rPr lang="en-US" b="0" i="0" dirty="0">
                <a:solidFill>
                  <a:schemeClr val="bg1"/>
                </a:solidFill>
                <a:effectLst/>
              </a:rPr>
              <a:t>Moses would come to deliver the Israelites out of physical bondage in Egypt.</a:t>
            </a:r>
            <a:endParaRPr lang="en-US" dirty="0">
              <a:solidFill>
                <a:schemeClr val="bg1"/>
              </a:solidFill>
            </a:endParaRPr>
          </a:p>
        </p:txBody>
      </p:sp>
      <p:pic>
        <p:nvPicPr>
          <p:cNvPr id="10" name="Picture 9">
            <a:extLst>
              <a:ext uri="{FF2B5EF4-FFF2-40B4-BE49-F238E27FC236}">
                <a16:creationId xmlns:a16="http://schemas.microsoft.com/office/drawing/2014/main" id="{093F6C8E-4255-EA9F-CBE7-F9B3BE1F9100}"/>
              </a:ext>
            </a:extLst>
          </p:cNvPr>
          <p:cNvPicPr>
            <a:picLocks noChangeAspect="1"/>
          </p:cNvPicPr>
          <p:nvPr/>
        </p:nvPicPr>
        <p:blipFill>
          <a:blip r:embed="rId3"/>
          <a:srcRect r="998"/>
          <a:stretch>
            <a:fillRect/>
          </a:stretch>
        </p:blipFill>
        <p:spPr>
          <a:xfrm>
            <a:off x="809431" y="1825699"/>
            <a:ext cx="3545633" cy="2586206"/>
          </a:xfrm>
          <a:prstGeom prst="rect">
            <a:avLst/>
          </a:prstGeom>
        </p:spPr>
      </p:pic>
      <p:pic>
        <p:nvPicPr>
          <p:cNvPr id="12" name="Picture 11">
            <a:extLst>
              <a:ext uri="{FF2B5EF4-FFF2-40B4-BE49-F238E27FC236}">
                <a16:creationId xmlns:a16="http://schemas.microsoft.com/office/drawing/2014/main" id="{97FB9119-2479-0B36-1155-6910E5195E3B}"/>
              </a:ext>
            </a:extLst>
          </p:cNvPr>
          <p:cNvPicPr>
            <a:picLocks noChangeAspect="1"/>
          </p:cNvPicPr>
          <p:nvPr/>
        </p:nvPicPr>
        <p:blipFill>
          <a:blip r:embed="rId4"/>
          <a:stretch>
            <a:fillRect/>
          </a:stretch>
        </p:blipFill>
        <p:spPr>
          <a:xfrm>
            <a:off x="7852623" y="3715204"/>
            <a:ext cx="3423422" cy="2929812"/>
          </a:xfrm>
          <a:prstGeom prst="rect">
            <a:avLst/>
          </a:prstGeom>
        </p:spPr>
      </p:pic>
      <p:sp>
        <p:nvSpPr>
          <p:cNvPr id="13" name="TextBox 12">
            <a:extLst>
              <a:ext uri="{FF2B5EF4-FFF2-40B4-BE49-F238E27FC236}">
                <a16:creationId xmlns:a16="http://schemas.microsoft.com/office/drawing/2014/main" id="{8AEB1836-C90A-E840-C8B1-CCD26B9F27E1}"/>
              </a:ext>
            </a:extLst>
          </p:cNvPr>
          <p:cNvSpPr txBox="1"/>
          <p:nvPr/>
        </p:nvSpPr>
        <p:spPr>
          <a:xfrm>
            <a:off x="15939"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Joseph Prophesied</a:t>
            </a:r>
          </a:p>
        </p:txBody>
      </p:sp>
      <p:sp>
        <p:nvSpPr>
          <p:cNvPr id="15" name="TextBox 14">
            <a:extLst>
              <a:ext uri="{FF2B5EF4-FFF2-40B4-BE49-F238E27FC236}">
                <a16:creationId xmlns:a16="http://schemas.microsoft.com/office/drawing/2014/main" id="{F9981EA9-C4C0-B397-B917-2B4DBF35FDDA}"/>
              </a:ext>
            </a:extLst>
          </p:cNvPr>
          <p:cNvSpPr txBox="1"/>
          <p:nvPr/>
        </p:nvSpPr>
        <p:spPr>
          <a:xfrm>
            <a:off x="2915816" y="4929370"/>
            <a:ext cx="4698099" cy="923330"/>
          </a:xfrm>
          <a:prstGeom prst="rect">
            <a:avLst/>
          </a:prstGeom>
          <a:noFill/>
        </p:spPr>
        <p:txBody>
          <a:bodyPr wrap="square">
            <a:spAutoFit/>
          </a:bodyPr>
          <a:lstStyle/>
          <a:p>
            <a:r>
              <a:rPr lang="en-US" b="0" i="0" dirty="0">
                <a:solidFill>
                  <a:schemeClr val="bg1"/>
                </a:solidFill>
                <a:effectLst/>
              </a:rPr>
              <a:t>Then, in the latter days, the Lord would deliver His people from spiritual darkness through the Prophet Joseph Smith.</a:t>
            </a:r>
            <a:endParaRPr lang="en-US" dirty="0">
              <a:solidFill>
                <a:schemeClr val="bg1"/>
              </a:solidFill>
            </a:endParaRPr>
          </a:p>
        </p:txBody>
      </p:sp>
    </p:spTree>
    <p:extLst>
      <p:ext uri="{BB962C8B-B14F-4D97-AF65-F5344CB8AC3E}">
        <p14:creationId xmlns:p14="http://schemas.microsoft.com/office/powerpoint/2010/main" val="370518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2231</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25</cp:revision>
  <dcterms:created xsi:type="dcterms:W3CDTF">2015-09-19T01:01:11Z</dcterms:created>
  <dcterms:modified xsi:type="dcterms:W3CDTF">2025-08-19T16:43:17Z</dcterms:modified>
</cp:coreProperties>
</file>