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2" r:id="rId3"/>
    <p:sldId id="281" r:id="rId4"/>
    <p:sldId id="280" r:id="rId5"/>
    <p:sldId id="270" r:id="rId6"/>
    <p:sldId id="273" r:id="rId7"/>
    <p:sldId id="274" r:id="rId8"/>
    <p:sldId id="275" r:id="rId9"/>
    <p:sldId id="276" r:id="rId10"/>
    <p:sldId id="259" r:id="rId11"/>
    <p:sldId id="264" r:id="rId12"/>
    <p:sldId id="282" r:id="rId13"/>
    <p:sldId id="262" r:id="rId14"/>
    <p:sldId id="263" r:id="rId15"/>
    <p:sldId id="265" r:id="rId16"/>
    <p:sldId id="267" r:id="rId17"/>
    <p:sldId id="268" r:id="rId18"/>
    <p:sldId id="257" r:id="rId19"/>
    <p:sldId id="283" r:id="rId20"/>
    <p:sldId id="269" r:id="rId21"/>
    <p:sldId id="258" r:id="rId22"/>
    <p:sldId id="277" r:id="rId23"/>
    <p:sldId id="260" r:id="rId24"/>
    <p:sldId id="261" r:id="rId25"/>
    <p:sldId id="278" r:id="rId26"/>
    <p:sldId id="271" r:id="rId27"/>
  </p:sldIdLst>
  <p:sldSz cx="12192000" cy="6858000"/>
  <p:notesSz cx="6858000" cy="9144000"/>
  <p:embeddedFontLst>
    <p:embeddedFont>
      <p:font typeface="Berlin Sans FB" panose="020E0602020502020306" pitchFamily="34" charset="0"/>
      <p:regular r:id="rId28"/>
      <p:bold r:id="rId29"/>
    </p:embeddedFont>
    <p:embeddedFont>
      <p:font typeface="Bookman Old Style" panose="02050604050505020204" pitchFamily="18" charset="0"/>
      <p:regular r:id="rId30"/>
      <p:bold r:id="rId31"/>
      <p:italic r:id="rId32"/>
      <p:boldItalic r:id="rId33"/>
    </p:embeddedFont>
    <p:embeddedFont>
      <p:font typeface="Colonna MT" panose="04020805060202030203" pitchFamily="82" charset="0"/>
      <p:regular r:id="rId34"/>
    </p:embeddedFont>
    <p:embeddedFont>
      <p:font typeface="Comic Sans MS" panose="030F0702030302020204" pitchFamily="66"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87" d="100"/>
          <a:sy n="87" d="100"/>
        </p:scale>
        <p:origin x="12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FE2764-3491-48FB-89F9-F567636B3B9A}"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2F96F-C426-4AE4-8461-E272D3C7E938}" type="slidenum">
              <a:rPr lang="en-US" smtClean="0"/>
              <a:t>‹#›</a:t>
            </a:fld>
            <a:endParaRPr lang="en-US"/>
          </a:p>
        </p:txBody>
      </p:sp>
    </p:spTree>
    <p:extLst>
      <p:ext uri="{BB962C8B-B14F-4D97-AF65-F5344CB8AC3E}">
        <p14:creationId xmlns:p14="http://schemas.microsoft.com/office/powerpoint/2010/main" val="3921364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FE2764-3491-48FB-89F9-F567636B3B9A}"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2F96F-C426-4AE4-8461-E272D3C7E938}" type="slidenum">
              <a:rPr lang="en-US" smtClean="0"/>
              <a:t>‹#›</a:t>
            </a:fld>
            <a:endParaRPr lang="en-US"/>
          </a:p>
        </p:txBody>
      </p:sp>
    </p:spTree>
    <p:extLst>
      <p:ext uri="{BB962C8B-B14F-4D97-AF65-F5344CB8AC3E}">
        <p14:creationId xmlns:p14="http://schemas.microsoft.com/office/powerpoint/2010/main" val="321532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FE2764-3491-48FB-89F9-F567636B3B9A}"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2F96F-C426-4AE4-8461-E272D3C7E938}" type="slidenum">
              <a:rPr lang="en-US" smtClean="0"/>
              <a:t>‹#›</a:t>
            </a:fld>
            <a:endParaRPr lang="en-US"/>
          </a:p>
        </p:txBody>
      </p:sp>
    </p:spTree>
    <p:extLst>
      <p:ext uri="{BB962C8B-B14F-4D97-AF65-F5344CB8AC3E}">
        <p14:creationId xmlns:p14="http://schemas.microsoft.com/office/powerpoint/2010/main" val="152633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FE2764-3491-48FB-89F9-F567636B3B9A}"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2F96F-C426-4AE4-8461-E272D3C7E938}" type="slidenum">
              <a:rPr lang="en-US" smtClean="0"/>
              <a:t>‹#›</a:t>
            </a:fld>
            <a:endParaRPr lang="en-US"/>
          </a:p>
        </p:txBody>
      </p:sp>
    </p:spTree>
    <p:extLst>
      <p:ext uri="{BB962C8B-B14F-4D97-AF65-F5344CB8AC3E}">
        <p14:creationId xmlns:p14="http://schemas.microsoft.com/office/powerpoint/2010/main" val="3682070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FE2764-3491-48FB-89F9-F567636B3B9A}"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2F96F-C426-4AE4-8461-E272D3C7E938}" type="slidenum">
              <a:rPr lang="en-US" smtClean="0"/>
              <a:t>‹#›</a:t>
            </a:fld>
            <a:endParaRPr lang="en-US"/>
          </a:p>
        </p:txBody>
      </p:sp>
    </p:spTree>
    <p:extLst>
      <p:ext uri="{BB962C8B-B14F-4D97-AF65-F5344CB8AC3E}">
        <p14:creationId xmlns:p14="http://schemas.microsoft.com/office/powerpoint/2010/main" val="127264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FE2764-3491-48FB-89F9-F567636B3B9A}"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2F96F-C426-4AE4-8461-E272D3C7E938}" type="slidenum">
              <a:rPr lang="en-US" smtClean="0"/>
              <a:t>‹#›</a:t>
            </a:fld>
            <a:endParaRPr lang="en-US"/>
          </a:p>
        </p:txBody>
      </p:sp>
    </p:spTree>
    <p:extLst>
      <p:ext uri="{BB962C8B-B14F-4D97-AF65-F5344CB8AC3E}">
        <p14:creationId xmlns:p14="http://schemas.microsoft.com/office/powerpoint/2010/main" val="2064903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FE2764-3491-48FB-89F9-F567636B3B9A}" type="datetimeFigureOut">
              <a:rPr lang="en-US" smtClean="0"/>
              <a:t>8/21/2025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E2F96F-C426-4AE4-8461-E272D3C7E938}" type="slidenum">
              <a:rPr lang="en-US" smtClean="0"/>
              <a:t>‹#›</a:t>
            </a:fld>
            <a:endParaRPr lang="en-US"/>
          </a:p>
        </p:txBody>
      </p:sp>
    </p:spTree>
    <p:extLst>
      <p:ext uri="{BB962C8B-B14F-4D97-AF65-F5344CB8AC3E}">
        <p14:creationId xmlns:p14="http://schemas.microsoft.com/office/powerpoint/2010/main" val="253268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FE2764-3491-48FB-89F9-F567636B3B9A}" type="datetimeFigureOut">
              <a:rPr lang="en-US" smtClean="0"/>
              <a:t>8/21/2025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E2F96F-C426-4AE4-8461-E272D3C7E938}" type="slidenum">
              <a:rPr lang="en-US" smtClean="0"/>
              <a:t>‹#›</a:t>
            </a:fld>
            <a:endParaRPr lang="en-US"/>
          </a:p>
        </p:txBody>
      </p:sp>
    </p:spTree>
    <p:extLst>
      <p:ext uri="{BB962C8B-B14F-4D97-AF65-F5344CB8AC3E}">
        <p14:creationId xmlns:p14="http://schemas.microsoft.com/office/powerpoint/2010/main" val="351386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E2764-3491-48FB-89F9-F567636B3B9A}" type="datetimeFigureOut">
              <a:rPr lang="en-US" smtClean="0"/>
              <a:t>8/21/2025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E2F96F-C426-4AE4-8461-E272D3C7E938}" type="slidenum">
              <a:rPr lang="en-US" smtClean="0"/>
              <a:t>‹#›</a:t>
            </a:fld>
            <a:endParaRPr lang="en-US"/>
          </a:p>
        </p:txBody>
      </p:sp>
    </p:spTree>
    <p:extLst>
      <p:ext uri="{BB962C8B-B14F-4D97-AF65-F5344CB8AC3E}">
        <p14:creationId xmlns:p14="http://schemas.microsoft.com/office/powerpoint/2010/main" val="2931682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FE2764-3491-48FB-89F9-F567636B3B9A}"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2F96F-C426-4AE4-8461-E272D3C7E938}" type="slidenum">
              <a:rPr lang="en-US" smtClean="0"/>
              <a:t>‹#›</a:t>
            </a:fld>
            <a:endParaRPr lang="en-US"/>
          </a:p>
        </p:txBody>
      </p:sp>
    </p:spTree>
    <p:extLst>
      <p:ext uri="{BB962C8B-B14F-4D97-AF65-F5344CB8AC3E}">
        <p14:creationId xmlns:p14="http://schemas.microsoft.com/office/powerpoint/2010/main" val="227952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FE2764-3491-48FB-89F9-F567636B3B9A}"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2F96F-C426-4AE4-8461-E272D3C7E938}" type="slidenum">
              <a:rPr lang="en-US" smtClean="0"/>
              <a:t>‹#›</a:t>
            </a:fld>
            <a:endParaRPr lang="en-US"/>
          </a:p>
        </p:txBody>
      </p:sp>
    </p:spTree>
    <p:extLst>
      <p:ext uri="{BB962C8B-B14F-4D97-AF65-F5344CB8AC3E}">
        <p14:creationId xmlns:p14="http://schemas.microsoft.com/office/powerpoint/2010/main" val="273645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E2764-3491-48FB-89F9-F567636B3B9A}" type="datetimeFigureOut">
              <a:rPr lang="en-US" smtClean="0"/>
              <a:t>8/21/2025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2F96F-C426-4AE4-8461-E272D3C7E938}" type="slidenum">
              <a:rPr lang="en-US" smtClean="0"/>
              <a:t>‹#›</a:t>
            </a:fld>
            <a:endParaRPr lang="en-US"/>
          </a:p>
        </p:txBody>
      </p:sp>
    </p:spTree>
    <p:extLst>
      <p:ext uri="{BB962C8B-B14F-4D97-AF65-F5344CB8AC3E}">
        <p14:creationId xmlns:p14="http://schemas.microsoft.com/office/powerpoint/2010/main" val="973680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B55D47-4833-4F16-AD4C-60FAEF859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26749" y="1139227"/>
            <a:ext cx="11887200" cy="1938992"/>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Sending </a:t>
            </a:r>
            <a:r>
              <a:rPr lang="en-US" sz="6000">
                <a:solidFill>
                  <a:schemeClr val="bg1"/>
                </a:solidFill>
                <a:latin typeface="Berlin Sans FB" panose="020E0602020502020306" pitchFamily="34" charset="0"/>
              </a:rPr>
              <a:t>a Prophet</a:t>
            </a:r>
            <a:endParaRPr lang="en-US" sz="6000" dirty="0">
              <a:solidFill>
                <a:schemeClr val="bg1"/>
              </a:solidFill>
              <a:latin typeface="Berlin Sans FB" panose="020E0602020502020306" pitchFamily="34" charset="0"/>
            </a:endParaRPr>
          </a:p>
          <a:p>
            <a:pPr algn="ctr"/>
            <a:r>
              <a:rPr lang="en-US" sz="6000" dirty="0">
                <a:solidFill>
                  <a:schemeClr val="bg1"/>
                </a:solidFill>
                <a:latin typeface="Berlin Sans FB" panose="020E0602020502020306" pitchFamily="34" charset="0"/>
              </a:rPr>
              <a:t>Exodus 2-4</a:t>
            </a:r>
          </a:p>
        </p:txBody>
      </p:sp>
      <p:sp>
        <p:nvSpPr>
          <p:cNvPr id="5" name="Rectangle 4"/>
          <p:cNvSpPr/>
          <p:nvPr/>
        </p:nvSpPr>
        <p:spPr>
          <a:xfrm>
            <a:off x="3339221" y="3617281"/>
            <a:ext cx="6096000" cy="1200329"/>
          </a:xfrm>
          <a:prstGeom prst="rect">
            <a:avLst/>
          </a:prstGeom>
        </p:spPr>
        <p:txBody>
          <a:bodyPr>
            <a:spAutoFit/>
          </a:bodyPr>
          <a:lstStyle/>
          <a:p>
            <a:r>
              <a:rPr lang="en-US" b="0" i="1" dirty="0">
                <a:solidFill>
                  <a:schemeClr val="bg1"/>
                </a:solidFill>
                <a:effectLst/>
                <a:latin typeface="Calibri" panose="020F0502020204030204" pitchFamily="34" charset="0"/>
              </a:rPr>
              <a:t>…have ye not read in the book of Moses, how in the bush God </a:t>
            </a:r>
            <a:r>
              <a:rPr lang="en-US" b="0" i="1" dirty="0" err="1">
                <a:solidFill>
                  <a:schemeClr val="bg1"/>
                </a:solidFill>
                <a:effectLst/>
                <a:latin typeface="Calibri" panose="020F0502020204030204" pitchFamily="34" charset="0"/>
              </a:rPr>
              <a:t>spake</a:t>
            </a:r>
            <a:r>
              <a:rPr lang="en-US" b="0" i="1" dirty="0">
                <a:solidFill>
                  <a:schemeClr val="bg1"/>
                </a:solidFill>
                <a:effectLst/>
                <a:latin typeface="Calibri" panose="020F0502020204030204" pitchFamily="34" charset="0"/>
              </a:rPr>
              <a:t> unto him, saying, I am the God of Abraham, and the God of Isaac, and the God of Jacob?</a:t>
            </a:r>
          </a:p>
          <a:p>
            <a:pPr algn="ctr"/>
            <a:r>
              <a:rPr lang="en-US" b="0" i="1" dirty="0">
                <a:solidFill>
                  <a:schemeClr val="bg1"/>
                </a:solidFill>
                <a:effectLst/>
                <a:latin typeface="Calibri" panose="020F0502020204030204" pitchFamily="34" charset="0"/>
              </a:rPr>
              <a:t>Mark 12:26</a:t>
            </a:r>
            <a:endParaRPr lang="en-US" i="1" dirty="0">
              <a:solidFill>
                <a:schemeClr val="bg1"/>
              </a:solidFill>
            </a:endParaRPr>
          </a:p>
        </p:txBody>
      </p:sp>
      <p:grpSp>
        <p:nvGrpSpPr>
          <p:cNvPr id="8" name="Group 7"/>
          <p:cNvGrpSpPr/>
          <p:nvPr/>
        </p:nvGrpSpPr>
        <p:grpSpPr>
          <a:xfrm>
            <a:off x="1195495" y="2282228"/>
            <a:ext cx="2143726" cy="3674952"/>
            <a:chOff x="2693577" y="332956"/>
            <a:chExt cx="3581718" cy="5813514"/>
          </a:xfrm>
        </p:grpSpPr>
        <p:sp>
          <p:nvSpPr>
            <p:cNvPr id="9" name="Freeform 8"/>
            <p:cNvSpPr/>
            <p:nvPr/>
          </p:nvSpPr>
          <p:spPr>
            <a:xfrm>
              <a:off x="2743200" y="3124200"/>
              <a:ext cx="3160001" cy="2137558"/>
            </a:xfrm>
            <a:custGeom>
              <a:avLst/>
              <a:gdLst>
                <a:gd name="connsiteX0" fmla="*/ 1782464 w 3160001"/>
                <a:gd name="connsiteY0" fmla="*/ 0 h 2137558"/>
                <a:gd name="connsiteX1" fmla="*/ 1782464 w 3160001"/>
                <a:gd name="connsiteY1" fmla="*/ 0 h 2137558"/>
                <a:gd name="connsiteX2" fmla="*/ 1188698 w 3160001"/>
                <a:gd name="connsiteY2" fmla="*/ 23751 h 2137558"/>
                <a:gd name="connsiteX3" fmla="*/ 1069944 w 3160001"/>
                <a:gd name="connsiteY3" fmla="*/ 83127 h 2137558"/>
                <a:gd name="connsiteX4" fmla="*/ 986817 w 3160001"/>
                <a:gd name="connsiteY4" fmla="*/ 106878 h 2137558"/>
                <a:gd name="connsiteX5" fmla="*/ 903690 w 3160001"/>
                <a:gd name="connsiteY5" fmla="*/ 154379 h 2137558"/>
                <a:gd name="connsiteX6" fmla="*/ 808687 w 3160001"/>
                <a:gd name="connsiteY6" fmla="*/ 190005 h 2137558"/>
                <a:gd name="connsiteX7" fmla="*/ 583056 w 3160001"/>
                <a:gd name="connsiteY7" fmla="*/ 308758 h 2137558"/>
                <a:gd name="connsiteX8" fmla="*/ 523679 w 3160001"/>
                <a:gd name="connsiteY8" fmla="*/ 368135 h 2137558"/>
                <a:gd name="connsiteX9" fmla="*/ 369300 w 3160001"/>
                <a:gd name="connsiteY9" fmla="*/ 463138 h 2137558"/>
                <a:gd name="connsiteX10" fmla="*/ 262422 w 3160001"/>
                <a:gd name="connsiteY10" fmla="*/ 570015 h 2137558"/>
                <a:gd name="connsiteX11" fmla="*/ 191170 w 3160001"/>
                <a:gd name="connsiteY11" fmla="*/ 641267 h 2137558"/>
                <a:gd name="connsiteX12" fmla="*/ 131794 w 3160001"/>
                <a:gd name="connsiteY12" fmla="*/ 736270 h 2137558"/>
                <a:gd name="connsiteX13" fmla="*/ 108043 w 3160001"/>
                <a:gd name="connsiteY13" fmla="*/ 771896 h 2137558"/>
                <a:gd name="connsiteX14" fmla="*/ 72417 w 3160001"/>
                <a:gd name="connsiteY14" fmla="*/ 819397 h 2137558"/>
                <a:gd name="connsiteX15" fmla="*/ 48666 w 3160001"/>
                <a:gd name="connsiteY15" fmla="*/ 855023 h 2137558"/>
                <a:gd name="connsiteX16" fmla="*/ 13040 w 3160001"/>
                <a:gd name="connsiteY16" fmla="*/ 950026 h 2137558"/>
                <a:gd name="connsiteX17" fmla="*/ 1165 w 3160001"/>
                <a:gd name="connsiteY17" fmla="*/ 1033153 h 2137558"/>
                <a:gd name="connsiteX18" fmla="*/ 36791 w 3160001"/>
                <a:gd name="connsiteY18" fmla="*/ 1282535 h 2137558"/>
                <a:gd name="connsiteX19" fmla="*/ 96168 w 3160001"/>
                <a:gd name="connsiteY19" fmla="*/ 1389413 h 2137558"/>
                <a:gd name="connsiteX20" fmla="*/ 179295 w 3160001"/>
                <a:gd name="connsiteY20" fmla="*/ 1520041 h 2137558"/>
                <a:gd name="connsiteX21" fmla="*/ 250547 w 3160001"/>
                <a:gd name="connsiteY21" fmla="*/ 1686296 h 2137558"/>
                <a:gd name="connsiteX22" fmla="*/ 298048 w 3160001"/>
                <a:gd name="connsiteY22" fmla="*/ 1745673 h 2137558"/>
                <a:gd name="connsiteX23" fmla="*/ 452427 w 3160001"/>
                <a:gd name="connsiteY23" fmla="*/ 1923802 h 2137558"/>
                <a:gd name="connsiteX24" fmla="*/ 511804 w 3160001"/>
                <a:gd name="connsiteY24" fmla="*/ 1983179 h 2137558"/>
                <a:gd name="connsiteX25" fmla="*/ 618682 w 3160001"/>
                <a:gd name="connsiteY25" fmla="*/ 2030680 h 2137558"/>
                <a:gd name="connsiteX26" fmla="*/ 701809 w 3160001"/>
                <a:gd name="connsiteY26" fmla="*/ 2090057 h 2137558"/>
                <a:gd name="connsiteX27" fmla="*/ 784937 w 3160001"/>
                <a:gd name="connsiteY27" fmla="*/ 2113808 h 2137558"/>
                <a:gd name="connsiteX28" fmla="*/ 879939 w 3160001"/>
                <a:gd name="connsiteY28" fmla="*/ 2137558 h 2137558"/>
                <a:gd name="connsiteX29" fmla="*/ 1176822 w 3160001"/>
                <a:gd name="connsiteY29" fmla="*/ 2125683 h 2137558"/>
                <a:gd name="connsiteX30" fmla="*/ 1414329 w 3160001"/>
                <a:gd name="connsiteY30" fmla="*/ 2101932 h 2137558"/>
                <a:gd name="connsiteX31" fmla="*/ 1580583 w 3160001"/>
                <a:gd name="connsiteY31" fmla="*/ 2054431 h 2137558"/>
                <a:gd name="connsiteX32" fmla="*/ 1758713 w 3160001"/>
                <a:gd name="connsiteY32" fmla="*/ 1983179 h 2137558"/>
                <a:gd name="connsiteX33" fmla="*/ 1841840 w 3160001"/>
                <a:gd name="connsiteY33" fmla="*/ 1959428 h 2137558"/>
                <a:gd name="connsiteX34" fmla="*/ 1877466 w 3160001"/>
                <a:gd name="connsiteY34" fmla="*/ 1935678 h 2137558"/>
                <a:gd name="connsiteX35" fmla="*/ 1936843 w 3160001"/>
                <a:gd name="connsiteY35" fmla="*/ 1911927 h 2137558"/>
                <a:gd name="connsiteX36" fmla="*/ 2031846 w 3160001"/>
                <a:gd name="connsiteY36" fmla="*/ 1840675 h 2137558"/>
                <a:gd name="connsiteX37" fmla="*/ 2079347 w 3160001"/>
                <a:gd name="connsiteY37" fmla="*/ 1805049 h 2137558"/>
                <a:gd name="connsiteX38" fmla="*/ 2138724 w 3160001"/>
                <a:gd name="connsiteY38" fmla="*/ 1781299 h 2137558"/>
                <a:gd name="connsiteX39" fmla="*/ 2209976 w 3160001"/>
                <a:gd name="connsiteY39" fmla="*/ 1721922 h 2137558"/>
                <a:gd name="connsiteX40" fmla="*/ 2257477 w 3160001"/>
                <a:gd name="connsiteY40" fmla="*/ 1698171 h 2137558"/>
                <a:gd name="connsiteX41" fmla="*/ 2304978 w 3160001"/>
                <a:gd name="connsiteY41" fmla="*/ 1650670 h 2137558"/>
                <a:gd name="connsiteX42" fmla="*/ 2376230 w 3160001"/>
                <a:gd name="connsiteY42" fmla="*/ 1626919 h 2137558"/>
                <a:gd name="connsiteX43" fmla="*/ 2411856 w 3160001"/>
                <a:gd name="connsiteY43" fmla="*/ 1603169 h 2137558"/>
                <a:gd name="connsiteX44" fmla="*/ 2459357 w 3160001"/>
                <a:gd name="connsiteY44" fmla="*/ 1591293 h 2137558"/>
                <a:gd name="connsiteX45" fmla="*/ 2649363 w 3160001"/>
                <a:gd name="connsiteY45" fmla="*/ 1496291 h 2137558"/>
                <a:gd name="connsiteX46" fmla="*/ 2696864 w 3160001"/>
                <a:gd name="connsiteY46" fmla="*/ 1472540 h 2137558"/>
                <a:gd name="connsiteX47" fmla="*/ 2744365 w 3160001"/>
                <a:gd name="connsiteY47" fmla="*/ 1448789 h 2137558"/>
                <a:gd name="connsiteX48" fmla="*/ 2815617 w 3160001"/>
                <a:gd name="connsiteY48" fmla="*/ 1401288 h 2137558"/>
                <a:gd name="connsiteX49" fmla="*/ 2898744 w 3160001"/>
                <a:gd name="connsiteY49" fmla="*/ 1318161 h 2137558"/>
                <a:gd name="connsiteX50" fmla="*/ 2993747 w 3160001"/>
                <a:gd name="connsiteY50" fmla="*/ 1175657 h 2137558"/>
                <a:gd name="connsiteX51" fmla="*/ 3064999 w 3160001"/>
                <a:gd name="connsiteY51" fmla="*/ 1033153 h 2137558"/>
                <a:gd name="connsiteX52" fmla="*/ 3100625 w 3160001"/>
                <a:gd name="connsiteY52" fmla="*/ 961901 h 2137558"/>
                <a:gd name="connsiteX53" fmla="*/ 3136251 w 3160001"/>
                <a:gd name="connsiteY53" fmla="*/ 855023 h 2137558"/>
                <a:gd name="connsiteX54" fmla="*/ 3148126 w 3160001"/>
                <a:gd name="connsiteY54" fmla="*/ 819397 h 2137558"/>
                <a:gd name="connsiteX55" fmla="*/ 3160001 w 3160001"/>
                <a:gd name="connsiteY55" fmla="*/ 760021 h 2137558"/>
                <a:gd name="connsiteX56" fmla="*/ 3148126 w 3160001"/>
                <a:gd name="connsiteY56" fmla="*/ 510639 h 2137558"/>
                <a:gd name="connsiteX57" fmla="*/ 3136251 w 3160001"/>
                <a:gd name="connsiteY57" fmla="*/ 475013 h 2137558"/>
                <a:gd name="connsiteX58" fmla="*/ 3053124 w 3160001"/>
                <a:gd name="connsiteY58" fmla="*/ 368135 h 2137558"/>
                <a:gd name="connsiteX59" fmla="*/ 3017498 w 3160001"/>
                <a:gd name="connsiteY59" fmla="*/ 344384 h 2137558"/>
                <a:gd name="connsiteX60" fmla="*/ 2886869 w 3160001"/>
                <a:gd name="connsiteY60" fmla="*/ 285008 h 2137558"/>
                <a:gd name="connsiteX61" fmla="*/ 2827492 w 3160001"/>
                <a:gd name="connsiteY61" fmla="*/ 261257 h 2137558"/>
                <a:gd name="connsiteX62" fmla="*/ 2744365 w 3160001"/>
                <a:gd name="connsiteY62" fmla="*/ 237506 h 2137558"/>
                <a:gd name="connsiteX63" fmla="*/ 2673113 w 3160001"/>
                <a:gd name="connsiteY63" fmla="*/ 201880 h 2137558"/>
                <a:gd name="connsiteX64" fmla="*/ 2589986 w 3160001"/>
                <a:gd name="connsiteY64" fmla="*/ 154379 h 2137558"/>
                <a:gd name="connsiteX65" fmla="*/ 2542485 w 3160001"/>
                <a:gd name="connsiteY65" fmla="*/ 142504 h 2137558"/>
                <a:gd name="connsiteX66" fmla="*/ 2435607 w 3160001"/>
                <a:gd name="connsiteY66" fmla="*/ 106878 h 2137558"/>
                <a:gd name="connsiteX67" fmla="*/ 2352479 w 3160001"/>
                <a:gd name="connsiteY67" fmla="*/ 83127 h 2137558"/>
                <a:gd name="connsiteX68" fmla="*/ 2245601 w 3160001"/>
                <a:gd name="connsiteY68" fmla="*/ 35626 h 2137558"/>
                <a:gd name="connsiteX69" fmla="*/ 2138724 w 3160001"/>
                <a:gd name="connsiteY69" fmla="*/ 0 h 2137558"/>
                <a:gd name="connsiteX70" fmla="*/ 1782464 w 3160001"/>
                <a:gd name="connsiteY70" fmla="*/ 0 h 21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160001" h="2137558">
                  <a:moveTo>
                    <a:pt x="1782464" y="0"/>
                  </a:moveTo>
                  <a:lnTo>
                    <a:pt x="1782464" y="0"/>
                  </a:lnTo>
                  <a:cubicBezTo>
                    <a:pt x="1584542" y="7917"/>
                    <a:pt x="1386257" y="9383"/>
                    <a:pt x="1188698" y="23751"/>
                  </a:cubicBezTo>
                  <a:cubicBezTo>
                    <a:pt x="1146551" y="26816"/>
                    <a:pt x="1105739" y="68212"/>
                    <a:pt x="1069944" y="83127"/>
                  </a:cubicBezTo>
                  <a:cubicBezTo>
                    <a:pt x="1043343" y="94211"/>
                    <a:pt x="1013305" y="95526"/>
                    <a:pt x="986817" y="106878"/>
                  </a:cubicBezTo>
                  <a:cubicBezTo>
                    <a:pt x="957484" y="119450"/>
                    <a:pt x="932610" y="140883"/>
                    <a:pt x="903690" y="154379"/>
                  </a:cubicBezTo>
                  <a:cubicBezTo>
                    <a:pt x="873042" y="168681"/>
                    <a:pt x="838322" y="173706"/>
                    <a:pt x="808687" y="190005"/>
                  </a:cubicBezTo>
                  <a:cubicBezTo>
                    <a:pt x="568714" y="321990"/>
                    <a:pt x="758173" y="258726"/>
                    <a:pt x="583056" y="308758"/>
                  </a:cubicBezTo>
                  <a:cubicBezTo>
                    <a:pt x="563264" y="328550"/>
                    <a:pt x="546316" y="351672"/>
                    <a:pt x="523679" y="368135"/>
                  </a:cubicBezTo>
                  <a:cubicBezTo>
                    <a:pt x="354342" y="491289"/>
                    <a:pt x="560758" y="295612"/>
                    <a:pt x="369300" y="463138"/>
                  </a:cubicBezTo>
                  <a:cubicBezTo>
                    <a:pt x="331383" y="496315"/>
                    <a:pt x="302728" y="539785"/>
                    <a:pt x="262422" y="570015"/>
                  </a:cubicBezTo>
                  <a:cubicBezTo>
                    <a:pt x="203503" y="614205"/>
                    <a:pt x="225900" y="589173"/>
                    <a:pt x="191170" y="641267"/>
                  </a:cubicBezTo>
                  <a:cubicBezTo>
                    <a:pt x="169914" y="705036"/>
                    <a:pt x="189880" y="658821"/>
                    <a:pt x="131794" y="736270"/>
                  </a:cubicBezTo>
                  <a:cubicBezTo>
                    <a:pt x="123231" y="747688"/>
                    <a:pt x="116339" y="760282"/>
                    <a:pt x="108043" y="771896"/>
                  </a:cubicBezTo>
                  <a:cubicBezTo>
                    <a:pt x="96539" y="788001"/>
                    <a:pt x="83921" y="803292"/>
                    <a:pt x="72417" y="819397"/>
                  </a:cubicBezTo>
                  <a:cubicBezTo>
                    <a:pt x="64121" y="831011"/>
                    <a:pt x="55049" y="842257"/>
                    <a:pt x="48666" y="855023"/>
                  </a:cubicBezTo>
                  <a:cubicBezTo>
                    <a:pt x="34471" y="883413"/>
                    <a:pt x="23316" y="919198"/>
                    <a:pt x="13040" y="950026"/>
                  </a:cubicBezTo>
                  <a:cubicBezTo>
                    <a:pt x="9082" y="977735"/>
                    <a:pt x="0" y="1005187"/>
                    <a:pt x="1165" y="1033153"/>
                  </a:cubicBezTo>
                  <a:cubicBezTo>
                    <a:pt x="2288" y="1060104"/>
                    <a:pt x="14392" y="1215339"/>
                    <a:pt x="36791" y="1282535"/>
                  </a:cubicBezTo>
                  <a:cubicBezTo>
                    <a:pt x="69266" y="1379960"/>
                    <a:pt x="46477" y="1306595"/>
                    <a:pt x="96168" y="1389413"/>
                  </a:cubicBezTo>
                  <a:cubicBezTo>
                    <a:pt x="180699" y="1530297"/>
                    <a:pt x="79345" y="1395104"/>
                    <a:pt x="179295" y="1520041"/>
                  </a:cubicBezTo>
                  <a:cubicBezTo>
                    <a:pt x="198951" y="1572458"/>
                    <a:pt x="219654" y="1637750"/>
                    <a:pt x="250547" y="1686296"/>
                  </a:cubicBezTo>
                  <a:cubicBezTo>
                    <a:pt x="264155" y="1707680"/>
                    <a:pt x="283140" y="1725174"/>
                    <a:pt x="298048" y="1745673"/>
                  </a:cubicBezTo>
                  <a:cubicBezTo>
                    <a:pt x="398643" y="1883991"/>
                    <a:pt x="280983" y="1752358"/>
                    <a:pt x="452427" y="1923802"/>
                  </a:cubicBezTo>
                  <a:cubicBezTo>
                    <a:pt x="472219" y="1943594"/>
                    <a:pt x="486768" y="1970661"/>
                    <a:pt x="511804" y="1983179"/>
                  </a:cubicBezTo>
                  <a:cubicBezTo>
                    <a:pt x="594252" y="2024403"/>
                    <a:pt x="557865" y="2010408"/>
                    <a:pt x="618682" y="2030680"/>
                  </a:cubicBezTo>
                  <a:cubicBezTo>
                    <a:pt x="622559" y="2033588"/>
                    <a:pt x="689406" y="2085096"/>
                    <a:pt x="701809" y="2090057"/>
                  </a:cubicBezTo>
                  <a:cubicBezTo>
                    <a:pt x="728566" y="2100760"/>
                    <a:pt x="757334" y="2105527"/>
                    <a:pt x="784937" y="2113808"/>
                  </a:cubicBezTo>
                  <a:cubicBezTo>
                    <a:pt x="857965" y="2135716"/>
                    <a:pt x="778856" y="2117342"/>
                    <a:pt x="879939" y="2137558"/>
                  </a:cubicBezTo>
                  <a:lnTo>
                    <a:pt x="1176822" y="2125683"/>
                  </a:lnTo>
                  <a:cubicBezTo>
                    <a:pt x="1233111" y="2122721"/>
                    <a:pt x="1348441" y="2115110"/>
                    <a:pt x="1414329" y="2101932"/>
                  </a:cubicBezTo>
                  <a:cubicBezTo>
                    <a:pt x="1464297" y="2091938"/>
                    <a:pt x="1531532" y="2073297"/>
                    <a:pt x="1580583" y="2054431"/>
                  </a:cubicBezTo>
                  <a:cubicBezTo>
                    <a:pt x="1703442" y="2007178"/>
                    <a:pt x="1625786" y="2027489"/>
                    <a:pt x="1758713" y="1983179"/>
                  </a:cubicBezTo>
                  <a:cubicBezTo>
                    <a:pt x="1786052" y="1974066"/>
                    <a:pt x="1814131" y="1967345"/>
                    <a:pt x="1841840" y="1959428"/>
                  </a:cubicBezTo>
                  <a:cubicBezTo>
                    <a:pt x="1853715" y="1951511"/>
                    <a:pt x="1864700" y="1942061"/>
                    <a:pt x="1877466" y="1935678"/>
                  </a:cubicBezTo>
                  <a:cubicBezTo>
                    <a:pt x="1896533" y="1926145"/>
                    <a:pt x="1918688" y="1923099"/>
                    <a:pt x="1936843" y="1911927"/>
                  </a:cubicBezTo>
                  <a:cubicBezTo>
                    <a:pt x="1970556" y="1891181"/>
                    <a:pt x="2000178" y="1864426"/>
                    <a:pt x="2031846" y="1840675"/>
                  </a:cubicBezTo>
                  <a:cubicBezTo>
                    <a:pt x="2047680" y="1828800"/>
                    <a:pt x="2060970" y="1812399"/>
                    <a:pt x="2079347" y="1805049"/>
                  </a:cubicBezTo>
                  <a:lnTo>
                    <a:pt x="2138724" y="1781299"/>
                  </a:lnTo>
                  <a:cubicBezTo>
                    <a:pt x="2162475" y="1761507"/>
                    <a:pt x="2184648" y="1739652"/>
                    <a:pt x="2209976" y="1721922"/>
                  </a:cubicBezTo>
                  <a:cubicBezTo>
                    <a:pt x="2224479" y="1711770"/>
                    <a:pt x="2243315" y="1708793"/>
                    <a:pt x="2257477" y="1698171"/>
                  </a:cubicBezTo>
                  <a:cubicBezTo>
                    <a:pt x="2275391" y="1684736"/>
                    <a:pt x="2285777" y="1662191"/>
                    <a:pt x="2304978" y="1650670"/>
                  </a:cubicBezTo>
                  <a:cubicBezTo>
                    <a:pt x="2326446" y="1637789"/>
                    <a:pt x="2353352" y="1637087"/>
                    <a:pt x="2376230" y="1626919"/>
                  </a:cubicBezTo>
                  <a:cubicBezTo>
                    <a:pt x="2389272" y="1621123"/>
                    <a:pt x="2398738" y="1608791"/>
                    <a:pt x="2411856" y="1603169"/>
                  </a:cubicBezTo>
                  <a:cubicBezTo>
                    <a:pt x="2426857" y="1596740"/>
                    <a:pt x="2444356" y="1597722"/>
                    <a:pt x="2459357" y="1591293"/>
                  </a:cubicBezTo>
                  <a:cubicBezTo>
                    <a:pt x="2459371" y="1591287"/>
                    <a:pt x="2624021" y="1508962"/>
                    <a:pt x="2649363" y="1496291"/>
                  </a:cubicBezTo>
                  <a:lnTo>
                    <a:pt x="2696864" y="1472540"/>
                  </a:lnTo>
                  <a:cubicBezTo>
                    <a:pt x="2712698" y="1464623"/>
                    <a:pt x="2729635" y="1458609"/>
                    <a:pt x="2744365" y="1448789"/>
                  </a:cubicBezTo>
                  <a:cubicBezTo>
                    <a:pt x="2768116" y="1432955"/>
                    <a:pt x="2797785" y="1423578"/>
                    <a:pt x="2815617" y="1401288"/>
                  </a:cubicBezTo>
                  <a:cubicBezTo>
                    <a:pt x="2872034" y="1330767"/>
                    <a:pt x="2842029" y="1355972"/>
                    <a:pt x="2898744" y="1318161"/>
                  </a:cubicBezTo>
                  <a:cubicBezTo>
                    <a:pt x="2935901" y="1266142"/>
                    <a:pt x="2964757" y="1230416"/>
                    <a:pt x="2993747" y="1175657"/>
                  </a:cubicBezTo>
                  <a:cubicBezTo>
                    <a:pt x="3018596" y="1128721"/>
                    <a:pt x="3041248" y="1080654"/>
                    <a:pt x="3064999" y="1033153"/>
                  </a:cubicBezTo>
                  <a:cubicBezTo>
                    <a:pt x="3076874" y="1009402"/>
                    <a:pt x="3092228" y="987092"/>
                    <a:pt x="3100625" y="961901"/>
                  </a:cubicBezTo>
                  <a:lnTo>
                    <a:pt x="3136251" y="855023"/>
                  </a:lnTo>
                  <a:cubicBezTo>
                    <a:pt x="3140209" y="843148"/>
                    <a:pt x="3145671" y="831672"/>
                    <a:pt x="3148126" y="819397"/>
                  </a:cubicBezTo>
                  <a:lnTo>
                    <a:pt x="3160001" y="760021"/>
                  </a:lnTo>
                  <a:cubicBezTo>
                    <a:pt x="3156043" y="676894"/>
                    <a:pt x="3155037" y="593573"/>
                    <a:pt x="3148126" y="510639"/>
                  </a:cubicBezTo>
                  <a:cubicBezTo>
                    <a:pt x="3147086" y="498165"/>
                    <a:pt x="3141849" y="486209"/>
                    <a:pt x="3136251" y="475013"/>
                  </a:cubicBezTo>
                  <a:cubicBezTo>
                    <a:pt x="3111079" y="424668"/>
                    <a:pt x="3095628" y="404567"/>
                    <a:pt x="3053124" y="368135"/>
                  </a:cubicBezTo>
                  <a:cubicBezTo>
                    <a:pt x="3042288" y="358847"/>
                    <a:pt x="3030028" y="351218"/>
                    <a:pt x="3017498" y="344384"/>
                  </a:cubicBezTo>
                  <a:cubicBezTo>
                    <a:pt x="2891757" y="275798"/>
                    <a:pt x="2962993" y="313554"/>
                    <a:pt x="2886869" y="285008"/>
                  </a:cubicBezTo>
                  <a:cubicBezTo>
                    <a:pt x="2866909" y="277523"/>
                    <a:pt x="2847715" y="267998"/>
                    <a:pt x="2827492" y="261257"/>
                  </a:cubicBezTo>
                  <a:cubicBezTo>
                    <a:pt x="2789739" y="248673"/>
                    <a:pt x="2778684" y="252759"/>
                    <a:pt x="2744365" y="237506"/>
                  </a:cubicBezTo>
                  <a:cubicBezTo>
                    <a:pt x="2720100" y="226721"/>
                    <a:pt x="2696325" y="214776"/>
                    <a:pt x="2673113" y="201880"/>
                  </a:cubicBezTo>
                  <a:cubicBezTo>
                    <a:pt x="2625413" y="175380"/>
                    <a:pt x="2646959" y="175744"/>
                    <a:pt x="2589986" y="154379"/>
                  </a:cubicBezTo>
                  <a:cubicBezTo>
                    <a:pt x="2574704" y="148648"/>
                    <a:pt x="2558084" y="147304"/>
                    <a:pt x="2542485" y="142504"/>
                  </a:cubicBezTo>
                  <a:cubicBezTo>
                    <a:pt x="2506593" y="131460"/>
                    <a:pt x="2472039" y="115986"/>
                    <a:pt x="2435607" y="106878"/>
                  </a:cubicBezTo>
                  <a:cubicBezTo>
                    <a:pt x="2375961" y="91966"/>
                    <a:pt x="2403589" y="100163"/>
                    <a:pt x="2352479" y="83127"/>
                  </a:cubicBezTo>
                  <a:cubicBezTo>
                    <a:pt x="2247677" y="13258"/>
                    <a:pt x="2415196" y="120425"/>
                    <a:pt x="2245601" y="35626"/>
                  </a:cubicBezTo>
                  <a:cubicBezTo>
                    <a:pt x="2180047" y="2848"/>
                    <a:pt x="2215459" y="15347"/>
                    <a:pt x="2138724" y="0"/>
                  </a:cubicBezTo>
                  <a:cubicBezTo>
                    <a:pt x="1750800" y="12122"/>
                    <a:pt x="1841841" y="0"/>
                    <a:pt x="1782464" y="0"/>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238"/>
            <p:cNvGrpSpPr/>
            <p:nvPr/>
          </p:nvGrpSpPr>
          <p:grpSpPr>
            <a:xfrm rot="20759234">
              <a:off x="2693577" y="332956"/>
              <a:ext cx="3369457" cy="5039361"/>
              <a:chOff x="6477000" y="2667000"/>
              <a:chExt cx="2057400" cy="3011575"/>
            </a:xfrm>
          </p:grpSpPr>
          <p:sp>
            <p:nvSpPr>
              <p:cNvPr id="12" name="Wave 11"/>
              <p:cNvSpPr/>
              <p:nvPr/>
            </p:nvSpPr>
            <p:spPr>
              <a:xfrm rot="17615281">
                <a:off x="6562413" y="3706589"/>
                <a:ext cx="2638111" cy="130586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Wave 3"/>
              <p:cNvSpPr/>
              <p:nvPr/>
            </p:nvSpPr>
            <p:spPr>
              <a:xfrm rot="16200000">
                <a:off x="5990096" y="3688141"/>
                <a:ext cx="2057400" cy="108359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Wave 13"/>
              <p:cNvSpPr/>
              <p:nvPr/>
            </p:nvSpPr>
            <p:spPr>
              <a:xfrm rot="16887571">
                <a:off x="6451017" y="3220141"/>
                <a:ext cx="2275929" cy="1169648"/>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p:cNvSpPr/>
              <p:nvPr/>
            </p:nvSpPr>
            <p:spPr>
              <a:xfrm rot="6369781">
                <a:off x="6956492" y="3437258"/>
                <a:ext cx="1230892" cy="729059"/>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Wave 15"/>
              <p:cNvSpPr/>
              <p:nvPr/>
            </p:nvSpPr>
            <p:spPr>
              <a:xfrm rot="6369781">
                <a:off x="6962887" y="3563109"/>
                <a:ext cx="1150336" cy="498139"/>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Wave 16"/>
              <p:cNvSpPr/>
              <p:nvPr/>
            </p:nvSpPr>
            <p:spPr>
              <a:xfrm rot="5400000">
                <a:off x="6325602" y="3928333"/>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Wave 17"/>
              <p:cNvSpPr/>
              <p:nvPr/>
            </p:nvSpPr>
            <p:spPr>
              <a:xfrm rot="6864377">
                <a:off x="6900166" y="4164260"/>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Wave 18"/>
              <p:cNvSpPr/>
              <p:nvPr/>
            </p:nvSpPr>
            <p:spPr>
              <a:xfrm rot="5097427">
                <a:off x="6634608" y="4180925"/>
                <a:ext cx="1526092" cy="938316"/>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Wave 19"/>
              <p:cNvSpPr/>
              <p:nvPr/>
            </p:nvSpPr>
            <p:spPr>
              <a:xfrm rot="6552689">
                <a:off x="7102869" y="4455469"/>
                <a:ext cx="1270291" cy="533531"/>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354397">
                <a:off x="7334017" y="4312390"/>
                <a:ext cx="451496" cy="838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Wave 21"/>
              <p:cNvSpPr/>
              <p:nvPr/>
            </p:nvSpPr>
            <p:spPr>
              <a:xfrm rot="6864377">
                <a:off x="7082414" y="4728855"/>
                <a:ext cx="1050439" cy="43360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Wave 22"/>
              <p:cNvSpPr/>
              <p:nvPr/>
            </p:nvSpPr>
            <p:spPr>
              <a:xfrm rot="4556139">
                <a:off x="7043255" y="4839808"/>
                <a:ext cx="867476" cy="37460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483862" y="4800600"/>
                <a:ext cx="212338" cy="3790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a:off x="4191000" y="4495800"/>
              <a:ext cx="2084295" cy="1650670"/>
            </a:xfrm>
            <a:custGeom>
              <a:avLst/>
              <a:gdLst>
                <a:gd name="connsiteX0" fmla="*/ 1782464 w 3160001"/>
                <a:gd name="connsiteY0" fmla="*/ 0 h 2137558"/>
                <a:gd name="connsiteX1" fmla="*/ 1782464 w 3160001"/>
                <a:gd name="connsiteY1" fmla="*/ 0 h 2137558"/>
                <a:gd name="connsiteX2" fmla="*/ 1188698 w 3160001"/>
                <a:gd name="connsiteY2" fmla="*/ 23751 h 2137558"/>
                <a:gd name="connsiteX3" fmla="*/ 1069944 w 3160001"/>
                <a:gd name="connsiteY3" fmla="*/ 83127 h 2137558"/>
                <a:gd name="connsiteX4" fmla="*/ 986817 w 3160001"/>
                <a:gd name="connsiteY4" fmla="*/ 106878 h 2137558"/>
                <a:gd name="connsiteX5" fmla="*/ 903690 w 3160001"/>
                <a:gd name="connsiteY5" fmla="*/ 154379 h 2137558"/>
                <a:gd name="connsiteX6" fmla="*/ 808687 w 3160001"/>
                <a:gd name="connsiteY6" fmla="*/ 190005 h 2137558"/>
                <a:gd name="connsiteX7" fmla="*/ 583056 w 3160001"/>
                <a:gd name="connsiteY7" fmla="*/ 308758 h 2137558"/>
                <a:gd name="connsiteX8" fmla="*/ 523679 w 3160001"/>
                <a:gd name="connsiteY8" fmla="*/ 368135 h 2137558"/>
                <a:gd name="connsiteX9" fmla="*/ 369300 w 3160001"/>
                <a:gd name="connsiteY9" fmla="*/ 463138 h 2137558"/>
                <a:gd name="connsiteX10" fmla="*/ 262422 w 3160001"/>
                <a:gd name="connsiteY10" fmla="*/ 570015 h 2137558"/>
                <a:gd name="connsiteX11" fmla="*/ 191170 w 3160001"/>
                <a:gd name="connsiteY11" fmla="*/ 641267 h 2137558"/>
                <a:gd name="connsiteX12" fmla="*/ 131794 w 3160001"/>
                <a:gd name="connsiteY12" fmla="*/ 736270 h 2137558"/>
                <a:gd name="connsiteX13" fmla="*/ 108043 w 3160001"/>
                <a:gd name="connsiteY13" fmla="*/ 771896 h 2137558"/>
                <a:gd name="connsiteX14" fmla="*/ 72417 w 3160001"/>
                <a:gd name="connsiteY14" fmla="*/ 819397 h 2137558"/>
                <a:gd name="connsiteX15" fmla="*/ 48666 w 3160001"/>
                <a:gd name="connsiteY15" fmla="*/ 855023 h 2137558"/>
                <a:gd name="connsiteX16" fmla="*/ 13040 w 3160001"/>
                <a:gd name="connsiteY16" fmla="*/ 950026 h 2137558"/>
                <a:gd name="connsiteX17" fmla="*/ 1165 w 3160001"/>
                <a:gd name="connsiteY17" fmla="*/ 1033153 h 2137558"/>
                <a:gd name="connsiteX18" fmla="*/ 36791 w 3160001"/>
                <a:gd name="connsiteY18" fmla="*/ 1282535 h 2137558"/>
                <a:gd name="connsiteX19" fmla="*/ 96168 w 3160001"/>
                <a:gd name="connsiteY19" fmla="*/ 1389413 h 2137558"/>
                <a:gd name="connsiteX20" fmla="*/ 179295 w 3160001"/>
                <a:gd name="connsiteY20" fmla="*/ 1520041 h 2137558"/>
                <a:gd name="connsiteX21" fmla="*/ 250547 w 3160001"/>
                <a:gd name="connsiteY21" fmla="*/ 1686296 h 2137558"/>
                <a:gd name="connsiteX22" fmla="*/ 298048 w 3160001"/>
                <a:gd name="connsiteY22" fmla="*/ 1745673 h 2137558"/>
                <a:gd name="connsiteX23" fmla="*/ 452427 w 3160001"/>
                <a:gd name="connsiteY23" fmla="*/ 1923802 h 2137558"/>
                <a:gd name="connsiteX24" fmla="*/ 511804 w 3160001"/>
                <a:gd name="connsiteY24" fmla="*/ 1983179 h 2137558"/>
                <a:gd name="connsiteX25" fmla="*/ 618682 w 3160001"/>
                <a:gd name="connsiteY25" fmla="*/ 2030680 h 2137558"/>
                <a:gd name="connsiteX26" fmla="*/ 701809 w 3160001"/>
                <a:gd name="connsiteY26" fmla="*/ 2090057 h 2137558"/>
                <a:gd name="connsiteX27" fmla="*/ 784937 w 3160001"/>
                <a:gd name="connsiteY27" fmla="*/ 2113808 h 2137558"/>
                <a:gd name="connsiteX28" fmla="*/ 879939 w 3160001"/>
                <a:gd name="connsiteY28" fmla="*/ 2137558 h 2137558"/>
                <a:gd name="connsiteX29" fmla="*/ 1176822 w 3160001"/>
                <a:gd name="connsiteY29" fmla="*/ 2125683 h 2137558"/>
                <a:gd name="connsiteX30" fmla="*/ 1414329 w 3160001"/>
                <a:gd name="connsiteY30" fmla="*/ 2101932 h 2137558"/>
                <a:gd name="connsiteX31" fmla="*/ 1580583 w 3160001"/>
                <a:gd name="connsiteY31" fmla="*/ 2054431 h 2137558"/>
                <a:gd name="connsiteX32" fmla="*/ 1758713 w 3160001"/>
                <a:gd name="connsiteY32" fmla="*/ 1983179 h 2137558"/>
                <a:gd name="connsiteX33" fmla="*/ 1841840 w 3160001"/>
                <a:gd name="connsiteY33" fmla="*/ 1959428 h 2137558"/>
                <a:gd name="connsiteX34" fmla="*/ 1877466 w 3160001"/>
                <a:gd name="connsiteY34" fmla="*/ 1935678 h 2137558"/>
                <a:gd name="connsiteX35" fmla="*/ 1936843 w 3160001"/>
                <a:gd name="connsiteY35" fmla="*/ 1911927 h 2137558"/>
                <a:gd name="connsiteX36" fmla="*/ 2031846 w 3160001"/>
                <a:gd name="connsiteY36" fmla="*/ 1840675 h 2137558"/>
                <a:gd name="connsiteX37" fmla="*/ 2079347 w 3160001"/>
                <a:gd name="connsiteY37" fmla="*/ 1805049 h 2137558"/>
                <a:gd name="connsiteX38" fmla="*/ 2138724 w 3160001"/>
                <a:gd name="connsiteY38" fmla="*/ 1781299 h 2137558"/>
                <a:gd name="connsiteX39" fmla="*/ 2209976 w 3160001"/>
                <a:gd name="connsiteY39" fmla="*/ 1721922 h 2137558"/>
                <a:gd name="connsiteX40" fmla="*/ 2257477 w 3160001"/>
                <a:gd name="connsiteY40" fmla="*/ 1698171 h 2137558"/>
                <a:gd name="connsiteX41" fmla="*/ 2304978 w 3160001"/>
                <a:gd name="connsiteY41" fmla="*/ 1650670 h 2137558"/>
                <a:gd name="connsiteX42" fmla="*/ 2376230 w 3160001"/>
                <a:gd name="connsiteY42" fmla="*/ 1626919 h 2137558"/>
                <a:gd name="connsiteX43" fmla="*/ 2411856 w 3160001"/>
                <a:gd name="connsiteY43" fmla="*/ 1603169 h 2137558"/>
                <a:gd name="connsiteX44" fmla="*/ 2459357 w 3160001"/>
                <a:gd name="connsiteY44" fmla="*/ 1591293 h 2137558"/>
                <a:gd name="connsiteX45" fmla="*/ 2649363 w 3160001"/>
                <a:gd name="connsiteY45" fmla="*/ 1496291 h 2137558"/>
                <a:gd name="connsiteX46" fmla="*/ 2696864 w 3160001"/>
                <a:gd name="connsiteY46" fmla="*/ 1472540 h 2137558"/>
                <a:gd name="connsiteX47" fmla="*/ 2744365 w 3160001"/>
                <a:gd name="connsiteY47" fmla="*/ 1448789 h 2137558"/>
                <a:gd name="connsiteX48" fmla="*/ 2815617 w 3160001"/>
                <a:gd name="connsiteY48" fmla="*/ 1401288 h 2137558"/>
                <a:gd name="connsiteX49" fmla="*/ 2898744 w 3160001"/>
                <a:gd name="connsiteY49" fmla="*/ 1318161 h 2137558"/>
                <a:gd name="connsiteX50" fmla="*/ 2993747 w 3160001"/>
                <a:gd name="connsiteY50" fmla="*/ 1175657 h 2137558"/>
                <a:gd name="connsiteX51" fmla="*/ 3064999 w 3160001"/>
                <a:gd name="connsiteY51" fmla="*/ 1033153 h 2137558"/>
                <a:gd name="connsiteX52" fmla="*/ 3100625 w 3160001"/>
                <a:gd name="connsiteY52" fmla="*/ 961901 h 2137558"/>
                <a:gd name="connsiteX53" fmla="*/ 3136251 w 3160001"/>
                <a:gd name="connsiteY53" fmla="*/ 855023 h 2137558"/>
                <a:gd name="connsiteX54" fmla="*/ 3148126 w 3160001"/>
                <a:gd name="connsiteY54" fmla="*/ 819397 h 2137558"/>
                <a:gd name="connsiteX55" fmla="*/ 3160001 w 3160001"/>
                <a:gd name="connsiteY55" fmla="*/ 760021 h 2137558"/>
                <a:gd name="connsiteX56" fmla="*/ 3148126 w 3160001"/>
                <a:gd name="connsiteY56" fmla="*/ 510639 h 2137558"/>
                <a:gd name="connsiteX57" fmla="*/ 3136251 w 3160001"/>
                <a:gd name="connsiteY57" fmla="*/ 475013 h 2137558"/>
                <a:gd name="connsiteX58" fmla="*/ 3053124 w 3160001"/>
                <a:gd name="connsiteY58" fmla="*/ 368135 h 2137558"/>
                <a:gd name="connsiteX59" fmla="*/ 3017498 w 3160001"/>
                <a:gd name="connsiteY59" fmla="*/ 344384 h 2137558"/>
                <a:gd name="connsiteX60" fmla="*/ 2886869 w 3160001"/>
                <a:gd name="connsiteY60" fmla="*/ 285008 h 2137558"/>
                <a:gd name="connsiteX61" fmla="*/ 2827492 w 3160001"/>
                <a:gd name="connsiteY61" fmla="*/ 261257 h 2137558"/>
                <a:gd name="connsiteX62" fmla="*/ 2744365 w 3160001"/>
                <a:gd name="connsiteY62" fmla="*/ 237506 h 2137558"/>
                <a:gd name="connsiteX63" fmla="*/ 2673113 w 3160001"/>
                <a:gd name="connsiteY63" fmla="*/ 201880 h 2137558"/>
                <a:gd name="connsiteX64" fmla="*/ 2589986 w 3160001"/>
                <a:gd name="connsiteY64" fmla="*/ 154379 h 2137558"/>
                <a:gd name="connsiteX65" fmla="*/ 2542485 w 3160001"/>
                <a:gd name="connsiteY65" fmla="*/ 142504 h 2137558"/>
                <a:gd name="connsiteX66" fmla="*/ 2435607 w 3160001"/>
                <a:gd name="connsiteY66" fmla="*/ 106878 h 2137558"/>
                <a:gd name="connsiteX67" fmla="*/ 2352479 w 3160001"/>
                <a:gd name="connsiteY67" fmla="*/ 83127 h 2137558"/>
                <a:gd name="connsiteX68" fmla="*/ 2245601 w 3160001"/>
                <a:gd name="connsiteY68" fmla="*/ 35626 h 2137558"/>
                <a:gd name="connsiteX69" fmla="*/ 2138724 w 3160001"/>
                <a:gd name="connsiteY69" fmla="*/ 0 h 2137558"/>
                <a:gd name="connsiteX70" fmla="*/ 1782464 w 3160001"/>
                <a:gd name="connsiteY70" fmla="*/ 0 h 21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160001" h="2137558">
                  <a:moveTo>
                    <a:pt x="1782464" y="0"/>
                  </a:moveTo>
                  <a:lnTo>
                    <a:pt x="1782464" y="0"/>
                  </a:lnTo>
                  <a:cubicBezTo>
                    <a:pt x="1584542" y="7917"/>
                    <a:pt x="1386257" y="9383"/>
                    <a:pt x="1188698" y="23751"/>
                  </a:cubicBezTo>
                  <a:cubicBezTo>
                    <a:pt x="1146551" y="26816"/>
                    <a:pt x="1105739" y="68212"/>
                    <a:pt x="1069944" y="83127"/>
                  </a:cubicBezTo>
                  <a:cubicBezTo>
                    <a:pt x="1043343" y="94211"/>
                    <a:pt x="1013305" y="95526"/>
                    <a:pt x="986817" y="106878"/>
                  </a:cubicBezTo>
                  <a:cubicBezTo>
                    <a:pt x="957484" y="119450"/>
                    <a:pt x="932610" y="140883"/>
                    <a:pt x="903690" y="154379"/>
                  </a:cubicBezTo>
                  <a:cubicBezTo>
                    <a:pt x="873042" y="168681"/>
                    <a:pt x="838322" y="173706"/>
                    <a:pt x="808687" y="190005"/>
                  </a:cubicBezTo>
                  <a:cubicBezTo>
                    <a:pt x="568714" y="321990"/>
                    <a:pt x="758173" y="258726"/>
                    <a:pt x="583056" y="308758"/>
                  </a:cubicBezTo>
                  <a:cubicBezTo>
                    <a:pt x="563264" y="328550"/>
                    <a:pt x="546316" y="351672"/>
                    <a:pt x="523679" y="368135"/>
                  </a:cubicBezTo>
                  <a:cubicBezTo>
                    <a:pt x="354342" y="491289"/>
                    <a:pt x="560758" y="295612"/>
                    <a:pt x="369300" y="463138"/>
                  </a:cubicBezTo>
                  <a:cubicBezTo>
                    <a:pt x="331383" y="496315"/>
                    <a:pt x="302728" y="539785"/>
                    <a:pt x="262422" y="570015"/>
                  </a:cubicBezTo>
                  <a:cubicBezTo>
                    <a:pt x="203503" y="614205"/>
                    <a:pt x="225900" y="589173"/>
                    <a:pt x="191170" y="641267"/>
                  </a:cubicBezTo>
                  <a:cubicBezTo>
                    <a:pt x="169914" y="705036"/>
                    <a:pt x="189880" y="658821"/>
                    <a:pt x="131794" y="736270"/>
                  </a:cubicBezTo>
                  <a:cubicBezTo>
                    <a:pt x="123231" y="747688"/>
                    <a:pt x="116339" y="760282"/>
                    <a:pt x="108043" y="771896"/>
                  </a:cubicBezTo>
                  <a:cubicBezTo>
                    <a:pt x="96539" y="788001"/>
                    <a:pt x="83921" y="803292"/>
                    <a:pt x="72417" y="819397"/>
                  </a:cubicBezTo>
                  <a:cubicBezTo>
                    <a:pt x="64121" y="831011"/>
                    <a:pt x="55049" y="842257"/>
                    <a:pt x="48666" y="855023"/>
                  </a:cubicBezTo>
                  <a:cubicBezTo>
                    <a:pt x="34471" y="883413"/>
                    <a:pt x="23316" y="919198"/>
                    <a:pt x="13040" y="950026"/>
                  </a:cubicBezTo>
                  <a:cubicBezTo>
                    <a:pt x="9082" y="977735"/>
                    <a:pt x="0" y="1005187"/>
                    <a:pt x="1165" y="1033153"/>
                  </a:cubicBezTo>
                  <a:cubicBezTo>
                    <a:pt x="2288" y="1060104"/>
                    <a:pt x="14392" y="1215339"/>
                    <a:pt x="36791" y="1282535"/>
                  </a:cubicBezTo>
                  <a:cubicBezTo>
                    <a:pt x="69266" y="1379960"/>
                    <a:pt x="46477" y="1306595"/>
                    <a:pt x="96168" y="1389413"/>
                  </a:cubicBezTo>
                  <a:cubicBezTo>
                    <a:pt x="180699" y="1530297"/>
                    <a:pt x="79345" y="1395104"/>
                    <a:pt x="179295" y="1520041"/>
                  </a:cubicBezTo>
                  <a:cubicBezTo>
                    <a:pt x="198951" y="1572458"/>
                    <a:pt x="219654" y="1637750"/>
                    <a:pt x="250547" y="1686296"/>
                  </a:cubicBezTo>
                  <a:cubicBezTo>
                    <a:pt x="264155" y="1707680"/>
                    <a:pt x="283140" y="1725174"/>
                    <a:pt x="298048" y="1745673"/>
                  </a:cubicBezTo>
                  <a:cubicBezTo>
                    <a:pt x="398643" y="1883991"/>
                    <a:pt x="280983" y="1752358"/>
                    <a:pt x="452427" y="1923802"/>
                  </a:cubicBezTo>
                  <a:cubicBezTo>
                    <a:pt x="472219" y="1943594"/>
                    <a:pt x="486768" y="1970661"/>
                    <a:pt x="511804" y="1983179"/>
                  </a:cubicBezTo>
                  <a:cubicBezTo>
                    <a:pt x="594252" y="2024403"/>
                    <a:pt x="557865" y="2010408"/>
                    <a:pt x="618682" y="2030680"/>
                  </a:cubicBezTo>
                  <a:cubicBezTo>
                    <a:pt x="622559" y="2033588"/>
                    <a:pt x="689406" y="2085096"/>
                    <a:pt x="701809" y="2090057"/>
                  </a:cubicBezTo>
                  <a:cubicBezTo>
                    <a:pt x="728566" y="2100760"/>
                    <a:pt x="757334" y="2105527"/>
                    <a:pt x="784937" y="2113808"/>
                  </a:cubicBezTo>
                  <a:cubicBezTo>
                    <a:pt x="857965" y="2135716"/>
                    <a:pt x="778856" y="2117342"/>
                    <a:pt x="879939" y="2137558"/>
                  </a:cubicBezTo>
                  <a:lnTo>
                    <a:pt x="1176822" y="2125683"/>
                  </a:lnTo>
                  <a:cubicBezTo>
                    <a:pt x="1233111" y="2122721"/>
                    <a:pt x="1348441" y="2115110"/>
                    <a:pt x="1414329" y="2101932"/>
                  </a:cubicBezTo>
                  <a:cubicBezTo>
                    <a:pt x="1464297" y="2091938"/>
                    <a:pt x="1531532" y="2073297"/>
                    <a:pt x="1580583" y="2054431"/>
                  </a:cubicBezTo>
                  <a:cubicBezTo>
                    <a:pt x="1703442" y="2007178"/>
                    <a:pt x="1625786" y="2027489"/>
                    <a:pt x="1758713" y="1983179"/>
                  </a:cubicBezTo>
                  <a:cubicBezTo>
                    <a:pt x="1786052" y="1974066"/>
                    <a:pt x="1814131" y="1967345"/>
                    <a:pt x="1841840" y="1959428"/>
                  </a:cubicBezTo>
                  <a:cubicBezTo>
                    <a:pt x="1853715" y="1951511"/>
                    <a:pt x="1864700" y="1942061"/>
                    <a:pt x="1877466" y="1935678"/>
                  </a:cubicBezTo>
                  <a:cubicBezTo>
                    <a:pt x="1896533" y="1926145"/>
                    <a:pt x="1918688" y="1923099"/>
                    <a:pt x="1936843" y="1911927"/>
                  </a:cubicBezTo>
                  <a:cubicBezTo>
                    <a:pt x="1970556" y="1891181"/>
                    <a:pt x="2000178" y="1864426"/>
                    <a:pt x="2031846" y="1840675"/>
                  </a:cubicBezTo>
                  <a:cubicBezTo>
                    <a:pt x="2047680" y="1828800"/>
                    <a:pt x="2060970" y="1812399"/>
                    <a:pt x="2079347" y="1805049"/>
                  </a:cubicBezTo>
                  <a:lnTo>
                    <a:pt x="2138724" y="1781299"/>
                  </a:lnTo>
                  <a:cubicBezTo>
                    <a:pt x="2162475" y="1761507"/>
                    <a:pt x="2184648" y="1739652"/>
                    <a:pt x="2209976" y="1721922"/>
                  </a:cubicBezTo>
                  <a:cubicBezTo>
                    <a:pt x="2224479" y="1711770"/>
                    <a:pt x="2243315" y="1708793"/>
                    <a:pt x="2257477" y="1698171"/>
                  </a:cubicBezTo>
                  <a:cubicBezTo>
                    <a:pt x="2275391" y="1684736"/>
                    <a:pt x="2285777" y="1662191"/>
                    <a:pt x="2304978" y="1650670"/>
                  </a:cubicBezTo>
                  <a:cubicBezTo>
                    <a:pt x="2326446" y="1637789"/>
                    <a:pt x="2353352" y="1637087"/>
                    <a:pt x="2376230" y="1626919"/>
                  </a:cubicBezTo>
                  <a:cubicBezTo>
                    <a:pt x="2389272" y="1621123"/>
                    <a:pt x="2398738" y="1608791"/>
                    <a:pt x="2411856" y="1603169"/>
                  </a:cubicBezTo>
                  <a:cubicBezTo>
                    <a:pt x="2426857" y="1596740"/>
                    <a:pt x="2444356" y="1597722"/>
                    <a:pt x="2459357" y="1591293"/>
                  </a:cubicBezTo>
                  <a:cubicBezTo>
                    <a:pt x="2459371" y="1591287"/>
                    <a:pt x="2624021" y="1508962"/>
                    <a:pt x="2649363" y="1496291"/>
                  </a:cubicBezTo>
                  <a:lnTo>
                    <a:pt x="2696864" y="1472540"/>
                  </a:lnTo>
                  <a:cubicBezTo>
                    <a:pt x="2712698" y="1464623"/>
                    <a:pt x="2729635" y="1458609"/>
                    <a:pt x="2744365" y="1448789"/>
                  </a:cubicBezTo>
                  <a:cubicBezTo>
                    <a:pt x="2768116" y="1432955"/>
                    <a:pt x="2797785" y="1423578"/>
                    <a:pt x="2815617" y="1401288"/>
                  </a:cubicBezTo>
                  <a:cubicBezTo>
                    <a:pt x="2872034" y="1330767"/>
                    <a:pt x="2842029" y="1355972"/>
                    <a:pt x="2898744" y="1318161"/>
                  </a:cubicBezTo>
                  <a:cubicBezTo>
                    <a:pt x="2935901" y="1266142"/>
                    <a:pt x="2964757" y="1230416"/>
                    <a:pt x="2993747" y="1175657"/>
                  </a:cubicBezTo>
                  <a:cubicBezTo>
                    <a:pt x="3018596" y="1128721"/>
                    <a:pt x="3041248" y="1080654"/>
                    <a:pt x="3064999" y="1033153"/>
                  </a:cubicBezTo>
                  <a:cubicBezTo>
                    <a:pt x="3076874" y="1009402"/>
                    <a:pt x="3092228" y="987092"/>
                    <a:pt x="3100625" y="961901"/>
                  </a:cubicBezTo>
                  <a:lnTo>
                    <a:pt x="3136251" y="855023"/>
                  </a:lnTo>
                  <a:cubicBezTo>
                    <a:pt x="3140209" y="843148"/>
                    <a:pt x="3145671" y="831672"/>
                    <a:pt x="3148126" y="819397"/>
                  </a:cubicBezTo>
                  <a:lnTo>
                    <a:pt x="3160001" y="760021"/>
                  </a:lnTo>
                  <a:cubicBezTo>
                    <a:pt x="3156043" y="676894"/>
                    <a:pt x="3155037" y="593573"/>
                    <a:pt x="3148126" y="510639"/>
                  </a:cubicBezTo>
                  <a:cubicBezTo>
                    <a:pt x="3147086" y="498165"/>
                    <a:pt x="3141849" y="486209"/>
                    <a:pt x="3136251" y="475013"/>
                  </a:cubicBezTo>
                  <a:cubicBezTo>
                    <a:pt x="3111079" y="424668"/>
                    <a:pt x="3095628" y="404567"/>
                    <a:pt x="3053124" y="368135"/>
                  </a:cubicBezTo>
                  <a:cubicBezTo>
                    <a:pt x="3042288" y="358847"/>
                    <a:pt x="3030028" y="351218"/>
                    <a:pt x="3017498" y="344384"/>
                  </a:cubicBezTo>
                  <a:cubicBezTo>
                    <a:pt x="2891757" y="275798"/>
                    <a:pt x="2962993" y="313554"/>
                    <a:pt x="2886869" y="285008"/>
                  </a:cubicBezTo>
                  <a:cubicBezTo>
                    <a:pt x="2866909" y="277523"/>
                    <a:pt x="2847715" y="267998"/>
                    <a:pt x="2827492" y="261257"/>
                  </a:cubicBezTo>
                  <a:cubicBezTo>
                    <a:pt x="2789739" y="248673"/>
                    <a:pt x="2778684" y="252759"/>
                    <a:pt x="2744365" y="237506"/>
                  </a:cubicBezTo>
                  <a:cubicBezTo>
                    <a:pt x="2720100" y="226721"/>
                    <a:pt x="2696325" y="214776"/>
                    <a:pt x="2673113" y="201880"/>
                  </a:cubicBezTo>
                  <a:cubicBezTo>
                    <a:pt x="2625413" y="175380"/>
                    <a:pt x="2646959" y="175744"/>
                    <a:pt x="2589986" y="154379"/>
                  </a:cubicBezTo>
                  <a:cubicBezTo>
                    <a:pt x="2574704" y="148648"/>
                    <a:pt x="2558084" y="147304"/>
                    <a:pt x="2542485" y="142504"/>
                  </a:cubicBezTo>
                  <a:cubicBezTo>
                    <a:pt x="2506593" y="131460"/>
                    <a:pt x="2472039" y="115986"/>
                    <a:pt x="2435607" y="106878"/>
                  </a:cubicBezTo>
                  <a:cubicBezTo>
                    <a:pt x="2375961" y="91966"/>
                    <a:pt x="2403589" y="100163"/>
                    <a:pt x="2352479" y="83127"/>
                  </a:cubicBezTo>
                  <a:cubicBezTo>
                    <a:pt x="2247677" y="13258"/>
                    <a:pt x="2415196" y="120425"/>
                    <a:pt x="2245601" y="35626"/>
                  </a:cubicBezTo>
                  <a:cubicBezTo>
                    <a:pt x="2180047" y="2848"/>
                    <a:pt x="2215459" y="15347"/>
                    <a:pt x="2138724" y="0"/>
                  </a:cubicBezTo>
                  <a:cubicBezTo>
                    <a:pt x="1750800" y="12122"/>
                    <a:pt x="1841841" y="0"/>
                    <a:pt x="1782464" y="0"/>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326"/>
          <p:cNvGrpSpPr/>
          <p:nvPr/>
        </p:nvGrpSpPr>
        <p:grpSpPr>
          <a:xfrm>
            <a:off x="9435215" y="2606420"/>
            <a:ext cx="1718637" cy="3350759"/>
            <a:chOff x="3937483" y="513080"/>
            <a:chExt cx="681022" cy="1754293"/>
          </a:xfrm>
        </p:grpSpPr>
        <p:sp>
          <p:nvSpPr>
            <p:cNvPr id="26"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2"/>
            <p:cNvSpPr/>
            <p:nvPr/>
          </p:nvSpPr>
          <p:spPr>
            <a:xfrm rot="1447265">
              <a:off x="3989390" y="1030607"/>
              <a:ext cx="214273" cy="50339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23"/>
            <p:cNvGrpSpPr/>
            <p:nvPr/>
          </p:nvGrpSpPr>
          <p:grpSpPr>
            <a:xfrm>
              <a:off x="4330290" y="1040084"/>
              <a:ext cx="288215" cy="634623"/>
              <a:chOff x="4706457" y="2913141"/>
              <a:chExt cx="1160943" cy="2039859"/>
            </a:xfrm>
          </p:grpSpPr>
          <p:sp>
            <p:nvSpPr>
              <p:cNvPr id="45"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9762960">
                <a:off x="4819006" y="2913141"/>
                <a:ext cx="784410"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9570063">
                <a:off x="4706457" y="3029003"/>
                <a:ext cx="934704"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Cloud 42"/>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5225831">
              <a:off x="4219687" y="866621"/>
              <a:ext cx="86412" cy="1358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78299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ahala-safari.com/wp-content/gallery/discover/sta70862640x480.jpg"/>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6749" y="6488668"/>
            <a:ext cx="1285592" cy="369332"/>
          </a:xfrm>
          <a:prstGeom prst="rect">
            <a:avLst/>
          </a:prstGeom>
          <a:noFill/>
        </p:spPr>
        <p:txBody>
          <a:bodyPr wrap="square" rtlCol="0">
            <a:spAutoFit/>
          </a:bodyPr>
          <a:lstStyle/>
          <a:p>
            <a:r>
              <a:rPr lang="en-US" dirty="0">
                <a:solidFill>
                  <a:schemeClr val="bg1"/>
                </a:solidFill>
              </a:rPr>
              <a:t>Exodus 3:1</a:t>
            </a:r>
          </a:p>
        </p:txBody>
      </p:sp>
      <p:sp>
        <p:nvSpPr>
          <p:cNvPr id="6" name="TextBox 5"/>
          <p:cNvSpPr txBox="1"/>
          <p:nvPr/>
        </p:nvSpPr>
        <p:spPr>
          <a:xfrm>
            <a:off x="126749" y="65755"/>
            <a:ext cx="11887200" cy="1015663"/>
          </a:xfrm>
          <a:prstGeom prst="rect">
            <a:avLst/>
          </a:prstGeom>
          <a:noFill/>
        </p:spPr>
        <p:txBody>
          <a:bodyPr wrap="square" rtlCol="0">
            <a:spAutoFit/>
          </a:bodyPr>
          <a:lstStyle/>
          <a:p>
            <a:pPr algn="ctr"/>
            <a:r>
              <a:rPr lang="en-US" sz="6000" dirty="0" err="1">
                <a:solidFill>
                  <a:schemeClr val="bg1"/>
                </a:solidFill>
                <a:latin typeface="Berlin Sans FB" panose="020E0602020502020306" pitchFamily="34" charset="0"/>
              </a:rPr>
              <a:t>Horeb</a:t>
            </a:r>
            <a:r>
              <a:rPr lang="en-US" sz="6000" dirty="0">
                <a:solidFill>
                  <a:schemeClr val="bg1"/>
                </a:solidFill>
                <a:latin typeface="Berlin Sans FB" panose="020E0602020502020306" pitchFamily="34" charset="0"/>
              </a:rPr>
              <a:t>—Mountain of the Lord</a:t>
            </a:r>
          </a:p>
        </p:txBody>
      </p:sp>
      <p:sp>
        <p:nvSpPr>
          <p:cNvPr id="5" name="Rectangle 4"/>
          <p:cNvSpPr/>
          <p:nvPr/>
        </p:nvSpPr>
        <p:spPr>
          <a:xfrm>
            <a:off x="269927" y="4529250"/>
            <a:ext cx="4500923" cy="923330"/>
          </a:xfrm>
          <a:prstGeom prst="rect">
            <a:avLst/>
          </a:prstGeom>
        </p:spPr>
        <p:txBody>
          <a:bodyPr wrap="square">
            <a:spAutoFit/>
          </a:bodyPr>
          <a:lstStyle/>
          <a:p>
            <a:r>
              <a:rPr lang="en-US" dirty="0">
                <a:solidFill>
                  <a:schemeClr val="bg1"/>
                </a:solidFill>
                <a:latin typeface="Calibri" panose="020F0502020204030204" pitchFamily="34" charset="0"/>
              </a:rPr>
              <a:t>There are several possible sites for Mount Sinai. One of the traditional locations is Jebel Musa (Mountain of Moses)</a:t>
            </a:r>
            <a:endParaRPr lang="en-US" i="1" dirty="0">
              <a:solidFill>
                <a:schemeClr val="bg1"/>
              </a:solidFill>
              <a:latin typeface="Calibri" panose="020F0502020204030204" pitchFamily="34" charset="0"/>
            </a:endParaRPr>
          </a:p>
        </p:txBody>
      </p:sp>
      <p:pic>
        <p:nvPicPr>
          <p:cNvPr id="2052" name="Picture 4" descr="http://www.keyway.ca/gif/midian.gif"/>
          <p:cNvPicPr>
            <a:picLocks noChangeAspect="1" noChangeArrowheads="1"/>
          </p:cNvPicPr>
          <p:nvPr/>
        </p:nvPicPr>
        <p:blipFill rotWithShape="1">
          <a:blip r:embed="rId3">
            <a:extLst>
              <a:ext uri="{28A0092B-C50C-407E-A947-70E740481C1C}">
                <a14:useLocalDpi xmlns:a14="http://schemas.microsoft.com/office/drawing/2010/main" val="0"/>
              </a:ext>
            </a:extLst>
          </a:blip>
          <a:srcRect l="1819" t="1359" r="1840" b="11887"/>
          <a:stretch/>
        </p:blipFill>
        <p:spPr bwMode="auto">
          <a:xfrm>
            <a:off x="9085992" y="1754435"/>
            <a:ext cx="2752927" cy="302440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701705" y="1813173"/>
            <a:ext cx="3191393" cy="3097771"/>
            <a:chOff x="8612802" y="2898550"/>
            <a:chExt cx="3191393" cy="3097771"/>
          </a:xfrm>
        </p:grpSpPr>
        <p:sp>
          <p:nvSpPr>
            <p:cNvPr id="2" name="Rectangle 1"/>
            <p:cNvSpPr/>
            <p:nvPr/>
          </p:nvSpPr>
          <p:spPr>
            <a:xfrm>
              <a:off x="8612802" y="4241995"/>
              <a:ext cx="3166338" cy="1754326"/>
            </a:xfrm>
            <a:prstGeom prst="rect">
              <a:avLst/>
            </a:prstGeom>
          </p:spPr>
          <p:txBody>
            <a:bodyPr wrap="square">
              <a:spAutoFit/>
            </a:bodyPr>
            <a:lstStyle/>
            <a:p>
              <a:r>
                <a:rPr lang="en-US" b="0" i="1" dirty="0">
                  <a:solidFill>
                    <a:srgbClr val="FFFF00"/>
                  </a:solidFill>
                  <a:effectLst/>
                  <a:latin typeface="Calibri" panose="020F0502020204030204" pitchFamily="34" charset="0"/>
                </a:rPr>
                <a:t>And he arose, and did eat and drink, and went in the strength of that meat forty days and forty nights unto </a:t>
              </a:r>
              <a:r>
                <a:rPr lang="en-US" b="0" i="1" dirty="0" err="1">
                  <a:solidFill>
                    <a:srgbClr val="FFFF00"/>
                  </a:solidFill>
                  <a:effectLst/>
                  <a:latin typeface="Calibri" panose="020F0502020204030204" pitchFamily="34" charset="0"/>
                </a:rPr>
                <a:t>Horeb</a:t>
              </a:r>
              <a:r>
                <a:rPr lang="en-US" b="0" i="1" dirty="0">
                  <a:solidFill>
                    <a:srgbClr val="FFFF00"/>
                  </a:solidFill>
                  <a:effectLst/>
                  <a:latin typeface="Calibri" panose="020F0502020204030204" pitchFamily="34" charset="0"/>
                </a:rPr>
                <a:t> the mount of God.</a:t>
              </a:r>
            </a:p>
            <a:p>
              <a:r>
                <a:rPr lang="en-US" i="1" dirty="0">
                  <a:solidFill>
                    <a:srgbClr val="FFFF00"/>
                  </a:solidFill>
                  <a:latin typeface="Calibri" panose="020F0502020204030204" pitchFamily="34" charset="0"/>
                </a:rPr>
                <a:t>1 Kings 19:8</a:t>
              </a:r>
            </a:p>
          </p:txBody>
        </p:sp>
        <p:sp>
          <p:nvSpPr>
            <p:cNvPr id="49" name="Rectangle 48"/>
            <p:cNvSpPr/>
            <p:nvPr/>
          </p:nvSpPr>
          <p:spPr>
            <a:xfrm>
              <a:off x="9026305" y="2898550"/>
              <a:ext cx="2777890" cy="1200329"/>
            </a:xfrm>
            <a:prstGeom prst="rect">
              <a:avLst/>
            </a:prstGeom>
          </p:spPr>
          <p:txBody>
            <a:bodyPr wrap="square">
              <a:spAutoFit/>
            </a:bodyPr>
            <a:lstStyle/>
            <a:p>
              <a:pPr algn="ctr"/>
              <a:r>
                <a:rPr lang="en-US" sz="3600" dirty="0">
                  <a:solidFill>
                    <a:schemeClr val="bg1"/>
                  </a:solidFill>
                </a:rPr>
                <a:t>Elijah Also Seeks Refuse</a:t>
              </a:r>
              <a:endParaRPr lang="en-US" sz="3600" i="1" dirty="0">
                <a:solidFill>
                  <a:schemeClr val="bg1"/>
                </a:solidFill>
              </a:endParaRPr>
            </a:p>
          </p:txBody>
        </p:sp>
      </p:grpSp>
      <p:grpSp>
        <p:nvGrpSpPr>
          <p:cNvPr id="50" name="Group 49"/>
          <p:cNvGrpSpPr/>
          <p:nvPr/>
        </p:nvGrpSpPr>
        <p:grpSpPr>
          <a:xfrm>
            <a:off x="7636627" y="3094985"/>
            <a:ext cx="1163702" cy="2868529"/>
            <a:chOff x="3379176" y="481253"/>
            <a:chExt cx="2001888" cy="4934660"/>
          </a:xfrm>
        </p:grpSpPr>
        <p:grpSp>
          <p:nvGrpSpPr>
            <p:cNvPr id="51" name="Group 50"/>
            <p:cNvGrpSpPr/>
            <p:nvPr/>
          </p:nvGrpSpPr>
          <p:grpSpPr>
            <a:xfrm>
              <a:off x="3379176" y="481253"/>
              <a:ext cx="2001888" cy="4934660"/>
              <a:chOff x="3104183" y="529034"/>
              <a:chExt cx="1415407" cy="3344532"/>
            </a:xfrm>
          </p:grpSpPr>
          <p:sp>
            <p:nvSpPr>
              <p:cNvPr id="74" name="Oval 73"/>
              <p:cNvSpPr/>
              <p:nvPr/>
            </p:nvSpPr>
            <p:spPr>
              <a:xfrm rot="208670" flipH="1">
                <a:off x="3290479" y="666542"/>
                <a:ext cx="1082574" cy="122519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2247591" flipH="1">
                <a:off x="3488745" y="3290199"/>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8952234" flipH="1">
                <a:off x="3778423" y="3278660"/>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82"/>
              <p:cNvSpPr/>
              <p:nvPr/>
            </p:nvSpPr>
            <p:spPr>
              <a:xfrm rot="20363465" flipH="1">
                <a:off x="3797487" y="529034"/>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83"/>
              <p:cNvSpPr/>
              <p:nvPr/>
            </p:nvSpPr>
            <p:spPr>
              <a:xfrm rot="16523337" flipH="1">
                <a:off x="3401695" y="596361"/>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flipH="1">
                <a:off x="3662605" y="607042"/>
                <a:ext cx="381000" cy="381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flipH="1">
                <a:off x="3545298" y="1280504"/>
                <a:ext cx="504876" cy="58336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rot="5064542">
              <a:off x="3663476" y="3438057"/>
              <a:ext cx="2025923" cy="403837"/>
              <a:chOff x="5852664" y="2219295"/>
              <a:chExt cx="4456611" cy="986155"/>
            </a:xfrm>
          </p:grpSpPr>
          <p:grpSp>
            <p:nvGrpSpPr>
              <p:cNvPr id="64" name="Group 63"/>
              <p:cNvGrpSpPr/>
              <p:nvPr/>
            </p:nvGrpSpPr>
            <p:grpSpPr>
              <a:xfrm>
                <a:off x="5852664" y="2219295"/>
                <a:ext cx="1926771" cy="964384"/>
                <a:chOff x="5852664" y="2219295"/>
                <a:chExt cx="1926771" cy="964384"/>
              </a:xfrm>
            </p:grpSpPr>
            <p:sp>
              <p:nvSpPr>
                <p:cNvPr id="71" name="Notched Right Arrow 70"/>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Notched Right Arrow 71"/>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Notched Right Arrow 64"/>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Notched Right Arrow 65"/>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8382504" y="2241066"/>
                <a:ext cx="1926771" cy="964384"/>
                <a:chOff x="5852664" y="2219295"/>
                <a:chExt cx="1926771" cy="964384"/>
              </a:xfrm>
            </p:grpSpPr>
            <p:sp>
              <p:nvSpPr>
                <p:cNvPr id="68" name="Notched Right Arrow 67"/>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Notched Right Arrow 68"/>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rot="16535458" flipH="1">
              <a:off x="3004808" y="3414764"/>
              <a:ext cx="2025923" cy="403837"/>
              <a:chOff x="5852664" y="2219295"/>
              <a:chExt cx="4456611" cy="986155"/>
            </a:xfrm>
          </p:grpSpPr>
          <p:grpSp>
            <p:nvGrpSpPr>
              <p:cNvPr id="54" name="Group 53"/>
              <p:cNvGrpSpPr/>
              <p:nvPr/>
            </p:nvGrpSpPr>
            <p:grpSpPr>
              <a:xfrm>
                <a:off x="5852664" y="2219295"/>
                <a:ext cx="1926771" cy="964384"/>
                <a:chOff x="5852664" y="2219295"/>
                <a:chExt cx="1926771" cy="964384"/>
              </a:xfrm>
            </p:grpSpPr>
            <p:sp>
              <p:nvSpPr>
                <p:cNvPr id="61" name="Notched Right Arrow 60"/>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Notched Right Arrow 61"/>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Notched Right Arrow 54"/>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Notched Right Arrow 55"/>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8382504" y="2241066"/>
                <a:ext cx="1926771" cy="964384"/>
                <a:chOff x="5852664" y="2219295"/>
                <a:chExt cx="1926771" cy="964384"/>
              </a:xfrm>
            </p:grpSpPr>
            <p:sp>
              <p:nvSpPr>
                <p:cNvPr id="58" name="Notched Right Arrow 57"/>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Notched Right Arrow 58"/>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0" name="Rectangle 89"/>
          <p:cNvSpPr/>
          <p:nvPr/>
        </p:nvSpPr>
        <p:spPr>
          <a:xfrm>
            <a:off x="5358930" y="893297"/>
            <a:ext cx="1576745" cy="369332"/>
          </a:xfrm>
          <a:prstGeom prst="rect">
            <a:avLst/>
          </a:prstGeom>
        </p:spPr>
        <p:txBody>
          <a:bodyPr wrap="square">
            <a:spAutoFit/>
          </a:bodyPr>
          <a:lstStyle/>
          <a:p>
            <a:r>
              <a:rPr lang="en-US" dirty="0">
                <a:solidFill>
                  <a:schemeClr val="bg1"/>
                </a:solidFill>
                <a:latin typeface="Calibri" panose="020F0502020204030204" pitchFamily="34" charset="0"/>
              </a:rPr>
              <a:t>Mount Sinai</a:t>
            </a:r>
            <a:endParaRPr lang="en-US" i="1" dirty="0">
              <a:solidFill>
                <a:schemeClr val="bg1"/>
              </a:solidFill>
              <a:latin typeface="Calibri" panose="020F0502020204030204" pitchFamily="34" charset="0"/>
            </a:endParaRPr>
          </a:p>
        </p:txBody>
      </p:sp>
      <p:pic>
        <p:nvPicPr>
          <p:cNvPr id="9" name="Picture 8">
            <a:extLst>
              <a:ext uri="{FF2B5EF4-FFF2-40B4-BE49-F238E27FC236}">
                <a16:creationId xmlns:a16="http://schemas.microsoft.com/office/drawing/2014/main" id="{A656B4A8-75C7-0AA8-EA6E-560F8888AD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081" y="1400393"/>
            <a:ext cx="3882566" cy="2932193"/>
          </a:xfrm>
          <a:prstGeom prst="rect">
            <a:avLst/>
          </a:prstGeom>
        </p:spPr>
      </p:pic>
      <p:sp>
        <p:nvSpPr>
          <p:cNvPr id="10" name="Circle: Hollow 9">
            <a:extLst>
              <a:ext uri="{FF2B5EF4-FFF2-40B4-BE49-F238E27FC236}">
                <a16:creationId xmlns:a16="http://schemas.microsoft.com/office/drawing/2014/main" id="{70C7575B-FAAE-3BAB-7449-B14644E02A9A}"/>
              </a:ext>
            </a:extLst>
          </p:cNvPr>
          <p:cNvSpPr/>
          <p:nvPr/>
        </p:nvSpPr>
        <p:spPr>
          <a:xfrm>
            <a:off x="10051980" y="3866504"/>
            <a:ext cx="820950" cy="695008"/>
          </a:xfrm>
          <a:prstGeom prst="donut">
            <a:avLst>
              <a:gd name="adj" fmla="val 6783"/>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7662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ahala-safari.com/wp-content/gallery/discover/sta70862640x480.jpg"/>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6749" y="6488668"/>
            <a:ext cx="1285592" cy="369332"/>
          </a:xfrm>
          <a:prstGeom prst="rect">
            <a:avLst/>
          </a:prstGeom>
          <a:noFill/>
        </p:spPr>
        <p:txBody>
          <a:bodyPr wrap="square" rtlCol="0">
            <a:spAutoFit/>
          </a:bodyPr>
          <a:lstStyle/>
          <a:p>
            <a:r>
              <a:rPr lang="en-US" dirty="0">
                <a:solidFill>
                  <a:schemeClr val="bg1"/>
                </a:solidFill>
              </a:rPr>
              <a:t>Exodus 3:5</a:t>
            </a:r>
          </a:p>
        </p:txBody>
      </p:sp>
      <p:sp>
        <p:nvSpPr>
          <p:cNvPr id="6" name="TextBox 5"/>
          <p:cNvSpPr txBox="1"/>
          <p:nvPr/>
        </p:nvSpPr>
        <p:spPr>
          <a:xfrm>
            <a:off x="126749" y="65755"/>
            <a:ext cx="118872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Put Off Thy Shoes</a:t>
            </a:r>
          </a:p>
        </p:txBody>
      </p:sp>
      <p:sp>
        <p:nvSpPr>
          <p:cNvPr id="5" name="Rectangle 4"/>
          <p:cNvSpPr/>
          <p:nvPr/>
        </p:nvSpPr>
        <p:spPr>
          <a:xfrm>
            <a:off x="4023383" y="962507"/>
            <a:ext cx="4093931" cy="369332"/>
          </a:xfrm>
          <a:prstGeom prst="rect">
            <a:avLst/>
          </a:prstGeom>
        </p:spPr>
        <p:txBody>
          <a:bodyPr wrap="square">
            <a:spAutoFit/>
          </a:bodyPr>
          <a:lstStyle/>
          <a:p>
            <a:pPr algn="ctr"/>
            <a:r>
              <a:rPr lang="en-US" dirty="0">
                <a:solidFill>
                  <a:schemeClr val="bg1"/>
                </a:solidFill>
                <a:latin typeface="Calibri" panose="020F0502020204030204" pitchFamily="34" charset="0"/>
              </a:rPr>
              <a:t>Holy Ground</a:t>
            </a:r>
            <a:endParaRPr lang="en-US" i="1" dirty="0">
              <a:solidFill>
                <a:schemeClr val="bg1"/>
              </a:solidFill>
              <a:latin typeface="Calibri" panose="020F0502020204030204" pitchFamily="34" charset="0"/>
            </a:endParaRPr>
          </a:p>
        </p:txBody>
      </p:sp>
      <p:sp>
        <p:nvSpPr>
          <p:cNvPr id="7" name="Rectangle 6"/>
          <p:cNvSpPr/>
          <p:nvPr/>
        </p:nvSpPr>
        <p:spPr>
          <a:xfrm>
            <a:off x="440602" y="1416933"/>
            <a:ext cx="6096000" cy="923330"/>
          </a:xfrm>
          <a:prstGeom prst="rect">
            <a:avLst/>
          </a:prstGeom>
        </p:spPr>
        <p:txBody>
          <a:bodyPr>
            <a:spAutoFit/>
          </a:bodyPr>
          <a:lstStyle/>
          <a:p>
            <a:r>
              <a:rPr lang="en-US" b="0" i="0" dirty="0">
                <a:solidFill>
                  <a:schemeClr val="bg1"/>
                </a:solidFill>
                <a:effectLst/>
                <a:latin typeface="Calibri" panose="020F0502020204030204" pitchFamily="34" charset="0"/>
              </a:rPr>
              <a:t>We are to be reverent in sacred places; showing reverence to the Lord when we are in sacred places prepares us to draw near to Him.</a:t>
            </a:r>
            <a:endParaRPr lang="en-US" dirty="0">
              <a:solidFill>
                <a:schemeClr val="bg1"/>
              </a:solidFill>
              <a:latin typeface="Calibri" panose="020F0502020204030204" pitchFamily="34" charset="0"/>
            </a:endParaRPr>
          </a:p>
        </p:txBody>
      </p:sp>
      <p:pic>
        <p:nvPicPr>
          <p:cNvPr id="9220" name="Picture 4" descr="http://www.marysrosaries.com/collaboration/images/2/2f/Moses_Removing_His_Shoes_-_Scenes_from_the_Life_of_Moses_-_Botticell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885" y="2228591"/>
            <a:ext cx="2561237" cy="276497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8003499" y="4117920"/>
            <a:ext cx="3991429" cy="2686640"/>
            <a:chOff x="8003499" y="4117920"/>
            <a:chExt cx="3991429" cy="2686640"/>
          </a:xfrm>
        </p:grpSpPr>
        <p:pic>
          <p:nvPicPr>
            <p:cNvPr id="9224" name="Picture 8" descr="http://thisweekinmormons.com/wp-content/uploads/2015/03/Tijuana-Mexico-Mormon-Temp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3499" y="4117920"/>
              <a:ext cx="3991429" cy="225575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956299" y="6373673"/>
              <a:ext cx="2085827" cy="430887"/>
            </a:xfrm>
            <a:prstGeom prst="rect">
              <a:avLst/>
            </a:prstGeom>
          </p:spPr>
          <p:txBody>
            <a:bodyPr wrap="none">
              <a:spAutoFit/>
            </a:bodyPr>
            <a:lstStyle/>
            <a:p>
              <a:pPr algn="ctr"/>
              <a:r>
                <a:rPr lang="en-US" sz="1100" b="0" i="0" dirty="0">
                  <a:solidFill>
                    <a:schemeClr val="bg1"/>
                  </a:solidFill>
                  <a:effectLst/>
                  <a:latin typeface="Calibri" panose="020F0502020204030204" pitchFamily="34" charset="0"/>
                </a:rPr>
                <a:t>Tijuana Temple</a:t>
              </a:r>
            </a:p>
            <a:p>
              <a:pPr algn="ctr"/>
              <a:r>
                <a:rPr lang="en-US" sz="1100" b="0" i="0" dirty="0">
                  <a:solidFill>
                    <a:schemeClr val="bg1"/>
                  </a:solidFill>
                  <a:effectLst/>
                  <a:latin typeface="Calibri" panose="020F0502020204030204" pitchFamily="34" charset="0"/>
                </a:rPr>
                <a:t>Dedicated on 13 December 2015 </a:t>
              </a:r>
              <a:endParaRPr lang="en-US" sz="1100" dirty="0">
                <a:solidFill>
                  <a:schemeClr val="bg1"/>
                </a:solidFill>
              </a:endParaRPr>
            </a:p>
          </p:txBody>
        </p:sp>
      </p:grpSp>
      <p:grpSp>
        <p:nvGrpSpPr>
          <p:cNvPr id="10" name="Group 9"/>
          <p:cNvGrpSpPr/>
          <p:nvPr/>
        </p:nvGrpSpPr>
        <p:grpSpPr>
          <a:xfrm>
            <a:off x="391470" y="2382558"/>
            <a:ext cx="3922032" cy="2372345"/>
            <a:chOff x="512562" y="3125343"/>
            <a:chExt cx="3922032" cy="2372345"/>
          </a:xfrm>
        </p:grpSpPr>
        <p:pic>
          <p:nvPicPr>
            <p:cNvPr id="9222" name="Picture 6" descr="https://www.lds.org/bc/content/church/temples/colonia-juarez-chihuahua-mexico/images/colonia-jurez-chihuahua-mexico-808x480-CUR_IM03092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562" y="3125343"/>
              <a:ext cx="3922032" cy="2329920"/>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9"/>
            <p:cNvSpPr/>
            <p:nvPr/>
          </p:nvSpPr>
          <p:spPr>
            <a:xfrm>
              <a:off x="1072945" y="5236078"/>
              <a:ext cx="2590774" cy="261610"/>
            </a:xfrm>
            <a:prstGeom prst="rect">
              <a:avLst/>
            </a:prstGeom>
          </p:spPr>
          <p:txBody>
            <a:bodyPr wrap="none">
              <a:spAutoFit/>
            </a:bodyPr>
            <a:lstStyle/>
            <a:p>
              <a:pPr algn="ctr"/>
              <a:r>
                <a:rPr lang="en-US" sz="1100" b="0" i="0" dirty="0">
                  <a:solidFill>
                    <a:schemeClr val="bg1"/>
                  </a:solidFill>
                  <a:effectLst/>
                  <a:latin typeface="Calibri" panose="020F0502020204030204" pitchFamily="34" charset="0"/>
                </a:rPr>
                <a:t>Colonia Juarez Chihuahua Mexico Temple </a:t>
              </a:r>
              <a:endParaRPr lang="en-US" sz="1100" dirty="0">
                <a:solidFill>
                  <a:schemeClr val="bg1"/>
                </a:solidFill>
              </a:endParaRPr>
            </a:p>
          </p:txBody>
        </p:sp>
      </p:grpSp>
      <p:pic>
        <p:nvPicPr>
          <p:cNvPr id="3" name="Picture 2">
            <a:extLst>
              <a:ext uri="{FF2B5EF4-FFF2-40B4-BE49-F238E27FC236}">
                <a16:creationId xmlns:a16="http://schemas.microsoft.com/office/drawing/2014/main" id="{FEFB2834-2C3A-4DE0-7D02-EC6134270264}"/>
              </a:ext>
            </a:extLst>
          </p:cNvPr>
          <p:cNvPicPr>
            <a:picLocks noChangeAspect="1"/>
          </p:cNvPicPr>
          <p:nvPr/>
        </p:nvPicPr>
        <p:blipFill>
          <a:blip r:embed="rId6"/>
          <a:stretch>
            <a:fillRect/>
          </a:stretch>
        </p:blipFill>
        <p:spPr>
          <a:xfrm>
            <a:off x="7719754" y="1204379"/>
            <a:ext cx="3705742" cy="2429214"/>
          </a:xfrm>
          <a:prstGeom prst="rect">
            <a:avLst/>
          </a:prstGeom>
        </p:spPr>
      </p:pic>
      <p:sp>
        <p:nvSpPr>
          <p:cNvPr id="12" name="TextBox 11">
            <a:extLst>
              <a:ext uri="{FF2B5EF4-FFF2-40B4-BE49-F238E27FC236}">
                <a16:creationId xmlns:a16="http://schemas.microsoft.com/office/drawing/2014/main" id="{9515AF7D-BD86-1BC4-F357-38CD0489AD7D}"/>
              </a:ext>
            </a:extLst>
          </p:cNvPr>
          <p:cNvSpPr txBox="1"/>
          <p:nvPr/>
        </p:nvSpPr>
        <p:spPr>
          <a:xfrm>
            <a:off x="1684418" y="5187117"/>
            <a:ext cx="6148386" cy="1477328"/>
          </a:xfrm>
          <a:prstGeom prst="rect">
            <a:avLst/>
          </a:prstGeom>
          <a:noFill/>
        </p:spPr>
        <p:txBody>
          <a:bodyPr wrap="square">
            <a:spAutoFit/>
          </a:bodyPr>
          <a:lstStyle/>
          <a:p>
            <a:r>
              <a:rPr lang="en-US" b="0" i="0" dirty="0">
                <a:solidFill>
                  <a:schemeClr val="bg1"/>
                </a:solidFill>
                <a:effectLst/>
              </a:rPr>
              <a:t>Putting off our shoes at the door of the temple is letting go of worldly desires or pleasures that distract us from spiritual growth, setting aside those things which sidetrack our precious mortality, rising above contentious behavior, and seeking time to be holy.</a:t>
            </a:r>
            <a:endParaRPr lang="en-US" dirty="0">
              <a:solidFill>
                <a:schemeClr val="bg1"/>
              </a:solidFill>
            </a:endParaRPr>
          </a:p>
        </p:txBody>
      </p:sp>
    </p:spTree>
    <p:extLst>
      <p:ext uri="{BB962C8B-B14F-4D97-AF65-F5344CB8AC3E}">
        <p14:creationId xmlns:p14="http://schemas.microsoft.com/office/powerpoint/2010/main" val="375094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ahala-safari.com/wp-content/gallery/discover/sta70862640x480.jpg">
            <a:extLst>
              <a:ext uri="{FF2B5EF4-FFF2-40B4-BE49-F238E27FC236}">
                <a16:creationId xmlns:a16="http://schemas.microsoft.com/office/drawing/2014/main" id="{DE58B255-87FF-A6AF-B5CA-73199FEB5D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8C9198-4806-5840-33C1-54A7307126BA}"/>
              </a:ext>
            </a:extLst>
          </p:cNvPr>
          <p:cNvSpPr txBox="1"/>
          <p:nvPr/>
        </p:nvSpPr>
        <p:spPr>
          <a:xfrm>
            <a:off x="6734174" y="307063"/>
            <a:ext cx="4752976" cy="3416320"/>
          </a:xfrm>
          <a:prstGeom prst="rect">
            <a:avLst/>
          </a:prstGeom>
          <a:noFill/>
        </p:spPr>
        <p:txBody>
          <a:bodyPr wrap="square">
            <a:spAutoFit/>
          </a:bodyPr>
          <a:lstStyle/>
          <a:p>
            <a:r>
              <a:rPr lang="en-US" b="0" i="0" dirty="0">
                <a:solidFill>
                  <a:schemeClr val="bg1"/>
                </a:solidFill>
                <a:effectLst/>
              </a:rPr>
              <a:t>How does removing shoes show reverence, beyond obeying God? </a:t>
            </a:r>
          </a:p>
          <a:p>
            <a:endParaRPr lang="en-US" dirty="0">
              <a:solidFill>
                <a:schemeClr val="bg1"/>
              </a:solidFill>
            </a:endParaRPr>
          </a:p>
          <a:p>
            <a:r>
              <a:rPr lang="en-US" b="0" i="0" dirty="0">
                <a:solidFill>
                  <a:schemeClr val="bg1"/>
                </a:solidFill>
                <a:effectLst/>
              </a:rPr>
              <a:t>We wear shoes at church.</a:t>
            </a:r>
          </a:p>
          <a:p>
            <a:endParaRPr lang="en-US" dirty="0">
              <a:solidFill>
                <a:schemeClr val="bg1"/>
              </a:solidFill>
            </a:endParaRPr>
          </a:p>
          <a:p>
            <a:r>
              <a:rPr lang="en-US" b="0" i="0" dirty="0">
                <a:solidFill>
                  <a:schemeClr val="bg1"/>
                </a:solidFill>
                <a:effectLst/>
              </a:rPr>
              <a:t> We wear shoes when we pray. </a:t>
            </a:r>
          </a:p>
          <a:p>
            <a:endParaRPr lang="en-US" dirty="0">
              <a:solidFill>
                <a:schemeClr val="bg1"/>
              </a:solidFill>
            </a:endParaRPr>
          </a:p>
          <a:p>
            <a:r>
              <a:rPr lang="en-US" b="0" i="0" dirty="0">
                <a:solidFill>
                  <a:schemeClr val="bg1"/>
                </a:solidFill>
                <a:effectLst/>
              </a:rPr>
              <a:t>We wear shoes in the house of the Lord, even if they're different shoes. </a:t>
            </a:r>
          </a:p>
          <a:p>
            <a:endParaRPr lang="en-US" dirty="0">
              <a:solidFill>
                <a:schemeClr val="bg1"/>
              </a:solidFill>
            </a:endParaRPr>
          </a:p>
          <a:p>
            <a:r>
              <a:rPr lang="en-US" b="0" i="0" dirty="0">
                <a:solidFill>
                  <a:schemeClr val="bg1"/>
                </a:solidFill>
                <a:effectLst/>
              </a:rPr>
              <a:t>I could think of only one answer: The shoes were separating Moses from the holy ground.</a:t>
            </a:r>
            <a:endParaRPr lang="en-US" dirty="0">
              <a:solidFill>
                <a:schemeClr val="bg1"/>
              </a:solidFill>
            </a:endParaRPr>
          </a:p>
        </p:txBody>
      </p:sp>
      <p:pic>
        <p:nvPicPr>
          <p:cNvPr id="6" name="Picture 5">
            <a:extLst>
              <a:ext uri="{FF2B5EF4-FFF2-40B4-BE49-F238E27FC236}">
                <a16:creationId xmlns:a16="http://schemas.microsoft.com/office/drawing/2014/main" id="{13A66718-53B1-29DE-76AC-0F5F44498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63" y="457200"/>
            <a:ext cx="5672137" cy="4165976"/>
          </a:xfrm>
          <a:prstGeom prst="rect">
            <a:avLst/>
          </a:prstGeom>
        </p:spPr>
      </p:pic>
      <p:sp>
        <p:nvSpPr>
          <p:cNvPr id="8" name="TextBox 7">
            <a:extLst>
              <a:ext uri="{FF2B5EF4-FFF2-40B4-BE49-F238E27FC236}">
                <a16:creationId xmlns:a16="http://schemas.microsoft.com/office/drawing/2014/main" id="{0CE2C6E1-EAF3-19AB-B899-BDFD929D4087}"/>
              </a:ext>
            </a:extLst>
          </p:cNvPr>
          <p:cNvSpPr txBox="1"/>
          <p:nvPr/>
        </p:nvSpPr>
        <p:spPr>
          <a:xfrm>
            <a:off x="95251" y="6610954"/>
            <a:ext cx="6148386" cy="215444"/>
          </a:xfrm>
          <a:prstGeom prst="rect">
            <a:avLst/>
          </a:prstGeom>
          <a:noFill/>
        </p:spPr>
        <p:txBody>
          <a:bodyPr wrap="square">
            <a:spAutoFit/>
          </a:bodyPr>
          <a:lstStyle/>
          <a:p>
            <a:r>
              <a:rPr lang="en-US" sz="800" dirty="0">
                <a:solidFill>
                  <a:schemeClr val="bg1"/>
                </a:solidFill>
              </a:rPr>
              <a:t>https://addfaith.org/forums/topic/84900-why-put-off-his-shoes/</a:t>
            </a:r>
          </a:p>
        </p:txBody>
      </p:sp>
      <p:sp>
        <p:nvSpPr>
          <p:cNvPr id="10" name="TextBox 9">
            <a:extLst>
              <a:ext uri="{FF2B5EF4-FFF2-40B4-BE49-F238E27FC236}">
                <a16:creationId xmlns:a16="http://schemas.microsoft.com/office/drawing/2014/main" id="{4300913E-5BEE-A4F1-5A95-B2335C738331}"/>
              </a:ext>
            </a:extLst>
          </p:cNvPr>
          <p:cNvSpPr txBox="1"/>
          <p:nvPr/>
        </p:nvSpPr>
        <p:spPr>
          <a:xfrm>
            <a:off x="909096" y="5119776"/>
            <a:ext cx="6148386" cy="923330"/>
          </a:xfrm>
          <a:prstGeom prst="rect">
            <a:avLst/>
          </a:prstGeom>
          <a:noFill/>
        </p:spPr>
        <p:txBody>
          <a:bodyPr wrap="square">
            <a:spAutoFit/>
          </a:bodyPr>
          <a:lstStyle/>
          <a:p>
            <a:r>
              <a:rPr lang="en-US" b="0" i="1" dirty="0">
                <a:solidFill>
                  <a:srgbClr val="FFFF00"/>
                </a:solidFill>
                <a:effectLst/>
              </a:rPr>
              <a:t>And whosoever shall not receive you, nor hear your words, when ye depart out of that house or city, shake off the </a:t>
            </a:r>
            <a:r>
              <a:rPr lang="en-US" b="0" i="1" u="none" strike="noStrike" dirty="0">
                <a:solidFill>
                  <a:srgbClr val="FFFF00"/>
                </a:solidFill>
                <a:effectLst/>
              </a:rPr>
              <a:t>dust</a:t>
            </a:r>
            <a:r>
              <a:rPr lang="en-US" b="0" i="1" dirty="0">
                <a:solidFill>
                  <a:srgbClr val="FFFF00"/>
                </a:solidFill>
                <a:effectLst/>
              </a:rPr>
              <a:t> of your </a:t>
            </a:r>
            <a:r>
              <a:rPr lang="en-US" b="0" i="1" u="none" strike="noStrike" dirty="0">
                <a:solidFill>
                  <a:srgbClr val="FFFF00"/>
                </a:solidFill>
                <a:effectLst/>
              </a:rPr>
              <a:t>feet</a:t>
            </a:r>
            <a:r>
              <a:rPr lang="en-US" b="0" i="1" dirty="0">
                <a:solidFill>
                  <a:srgbClr val="FFFF00"/>
                </a:solidFill>
                <a:effectLst/>
              </a:rPr>
              <a:t>. Matthew 10:14</a:t>
            </a:r>
            <a:endParaRPr lang="en-US" i="1" dirty="0">
              <a:solidFill>
                <a:srgbClr val="FFFF00"/>
              </a:solidFill>
            </a:endParaRPr>
          </a:p>
        </p:txBody>
      </p:sp>
      <p:sp>
        <p:nvSpPr>
          <p:cNvPr id="12" name="TextBox 11">
            <a:extLst>
              <a:ext uri="{FF2B5EF4-FFF2-40B4-BE49-F238E27FC236}">
                <a16:creationId xmlns:a16="http://schemas.microsoft.com/office/drawing/2014/main" id="{6730DC2E-6D77-B490-7FAE-FE5424BBC206}"/>
              </a:ext>
            </a:extLst>
          </p:cNvPr>
          <p:cNvSpPr txBox="1"/>
          <p:nvPr/>
        </p:nvSpPr>
        <p:spPr>
          <a:xfrm>
            <a:off x="7509378" y="4842777"/>
            <a:ext cx="3609974" cy="1200329"/>
          </a:xfrm>
          <a:prstGeom prst="rect">
            <a:avLst/>
          </a:prstGeom>
          <a:noFill/>
        </p:spPr>
        <p:txBody>
          <a:bodyPr wrap="square">
            <a:spAutoFit/>
          </a:bodyPr>
          <a:lstStyle/>
          <a:p>
            <a:r>
              <a:rPr lang="en-US" b="0" i="1" dirty="0">
                <a:solidFill>
                  <a:srgbClr val="FFFF00"/>
                </a:solidFill>
                <a:effectLst/>
              </a:rPr>
              <a:t>Peter saith unto him, Thou shalt never wash my feet. Jesus answered him, If I </a:t>
            </a:r>
            <a:r>
              <a:rPr lang="en-US" b="0" i="1" u="none" strike="noStrike" dirty="0">
                <a:solidFill>
                  <a:srgbClr val="FFFF00"/>
                </a:solidFill>
                <a:effectLst/>
              </a:rPr>
              <a:t>wash</a:t>
            </a:r>
            <a:r>
              <a:rPr lang="en-US" b="0" i="1" dirty="0">
                <a:solidFill>
                  <a:srgbClr val="FFFF00"/>
                </a:solidFill>
                <a:effectLst/>
              </a:rPr>
              <a:t> thee not, thou hast no part with me. John 13:8</a:t>
            </a:r>
            <a:endParaRPr lang="en-US" i="1" dirty="0">
              <a:solidFill>
                <a:srgbClr val="FFFF00"/>
              </a:solidFill>
            </a:endParaRPr>
          </a:p>
        </p:txBody>
      </p:sp>
    </p:spTree>
    <p:extLst>
      <p:ext uri="{BB962C8B-B14F-4D97-AF65-F5344CB8AC3E}">
        <p14:creationId xmlns:p14="http://schemas.microsoft.com/office/powerpoint/2010/main" val="214993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ahala-safari.com/wp-content/gallery/discover/sta70862640x480.jpg"/>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6748" y="6488668"/>
            <a:ext cx="1893385" cy="369332"/>
          </a:xfrm>
          <a:prstGeom prst="rect">
            <a:avLst/>
          </a:prstGeom>
          <a:noFill/>
        </p:spPr>
        <p:txBody>
          <a:bodyPr wrap="square" rtlCol="0">
            <a:spAutoFit/>
          </a:bodyPr>
          <a:lstStyle/>
          <a:p>
            <a:r>
              <a:rPr lang="en-US" dirty="0">
                <a:solidFill>
                  <a:schemeClr val="bg1"/>
                </a:solidFill>
              </a:rPr>
              <a:t>Exodus 3:2-14</a:t>
            </a:r>
          </a:p>
        </p:txBody>
      </p:sp>
      <p:sp>
        <p:nvSpPr>
          <p:cNvPr id="6" name="TextBox 5"/>
          <p:cNvSpPr txBox="1"/>
          <p:nvPr/>
        </p:nvSpPr>
        <p:spPr>
          <a:xfrm>
            <a:off x="126749" y="65755"/>
            <a:ext cx="118872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Who Am I?</a:t>
            </a:r>
          </a:p>
        </p:txBody>
      </p:sp>
      <p:grpSp>
        <p:nvGrpSpPr>
          <p:cNvPr id="11" name="Group 10"/>
          <p:cNvGrpSpPr/>
          <p:nvPr/>
        </p:nvGrpSpPr>
        <p:grpSpPr>
          <a:xfrm>
            <a:off x="678253" y="1149085"/>
            <a:ext cx="7437881" cy="1258432"/>
            <a:chOff x="678253" y="1149085"/>
            <a:chExt cx="7437881" cy="1258432"/>
          </a:xfrm>
        </p:grpSpPr>
        <p:grpSp>
          <p:nvGrpSpPr>
            <p:cNvPr id="107" name="Group 106"/>
            <p:cNvGrpSpPr/>
            <p:nvPr/>
          </p:nvGrpSpPr>
          <p:grpSpPr>
            <a:xfrm>
              <a:off x="678253" y="1149085"/>
              <a:ext cx="1222217" cy="1258432"/>
              <a:chOff x="6355533" y="1738265"/>
              <a:chExt cx="1222217" cy="1258432"/>
            </a:xfrm>
          </p:grpSpPr>
          <p:sp>
            <p:nvSpPr>
              <p:cNvPr id="108" name="Rectangle 107"/>
              <p:cNvSpPr/>
              <p:nvPr/>
            </p:nvSpPr>
            <p:spPr>
              <a:xfrm>
                <a:off x="6355533" y="1738265"/>
                <a:ext cx="1222217" cy="1258432"/>
              </a:xfrm>
              <a:prstGeom prst="rect">
                <a:avLst/>
              </a:prstGeom>
              <a:solidFill>
                <a:schemeClr val="accent1">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a:off x="6536602" y="1837854"/>
                <a:ext cx="886886" cy="1122630"/>
                <a:chOff x="3893697" y="1275560"/>
                <a:chExt cx="1061470" cy="1411588"/>
              </a:xfrm>
              <a:solidFill>
                <a:schemeClr val="tx2">
                  <a:lumMod val="40000"/>
                  <a:lumOff val="60000"/>
                </a:schemeClr>
              </a:solidFill>
            </p:grpSpPr>
            <p:sp>
              <p:nvSpPr>
                <p:cNvPr id="110" name="Trapezoid 34"/>
                <p:cNvSpPr/>
                <p:nvPr/>
              </p:nvSpPr>
              <p:spPr>
                <a:xfrm>
                  <a:off x="3989177" y="2219039"/>
                  <a:ext cx="809039" cy="468109"/>
                </a:xfrm>
                <a:prstGeom prst="trapezoid">
                  <a:avLst>
                    <a:gd name="adj" fmla="val 30469"/>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326"/>
                <p:cNvGrpSpPr/>
                <p:nvPr/>
              </p:nvGrpSpPr>
              <p:grpSpPr>
                <a:xfrm>
                  <a:off x="3893697" y="1275560"/>
                  <a:ext cx="1061470" cy="1342845"/>
                  <a:chOff x="4069905" y="513080"/>
                  <a:chExt cx="420615" cy="703048"/>
                </a:xfrm>
                <a:grpFill/>
              </p:grpSpPr>
              <p:sp>
                <p:nvSpPr>
                  <p:cNvPr id="112" name="Cloud 36"/>
                  <p:cNvSpPr/>
                  <p:nvPr/>
                </p:nvSpPr>
                <p:spPr>
                  <a:xfrm>
                    <a:off x="4069905" y="536787"/>
                    <a:ext cx="151339" cy="474133"/>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37"/>
                  <p:cNvSpPr/>
                  <p:nvPr/>
                </p:nvSpPr>
                <p:spPr>
                  <a:xfrm rot="21175570">
                    <a:off x="4320263" y="548065"/>
                    <a:ext cx="170257" cy="48841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38"/>
                  <p:cNvSpPr/>
                  <p:nvPr/>
                </p:nvSpPr>
                <p:spPr>
                  <a:xfrm>
                    <a:off x="4126657" y="513080"/>
                    <a:ext cx="302678" cy="56896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oud 114"/>
                  <p:cNvSpPr/>
                  <p:nvPr/>
                </p:nvSpPr>
                <p:spPr>
                  <a:xfrm rot="21175570">
                    <a:off x="4126218" y="818008"/>
                    <a:ext cx="284639" cy="398120"/>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5225831">
                    <a:off x="4219687" y="866621"/>
                    <a:ext cx="86412" cy="135813"/>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 name="Rectangle 7"/>
            <p:cNvSpPr/>
            <p:nvPr/>
          </p:nvSpPr>
          <p:spPr>
            <a:xfrm>
              <a:off x="2020134" y="1517824"/>
              <a:ext cx="6096000" cy="369332"/>
            </a:xfrm>
            <a:prstGeom prst="rect">
              <a:avLst/>
            </a:prstGeom>
          </p:spPr>
          <p:txBody>
            <a:bodyPr>
              <a:spAutoFit/>
            </a:bodyPr>
            <a:lstStyle/>
            <a:p>
              <a:r>
                <a:rPr lang="en-US" b="0" i="0" dirty="0">
                  <a:solidFill>
                    <a:schemeClr val="bg1"/>
                  </a:solidFill>
                  <a:effectLst/>
                  <a:latin typeface="Calibri" panose="020F0502020204030204" pitchFamily="34" charset="0"/>
                </a:rPr>
                <a:t>What name should I call you before the children of Israel?</a:t>
              </a:r>
              <a:endParaRPr lang="en-US" dirty="0">
                <a:solidFill>
                  <a:schemeClr val="bg1"/>
                </a:solidFill>
              </a:endParaRPr>
            </a:p>
          </p:txBody>
        </p:sp>
      </p:grpSp>
      <p:grpSp>
        <p:nvGrpSpPr>
          <p:cNvPr id="12" name="Group 11"/>
          <p:cNvGrpSpPr/>
          <p:nvPr/>
        </p:nvGrpSpPr>
        <p:grpSpPr>
          <a:xfrm>
            <a:off x="644244" y="2719247"/>
            <a:ext cx="2904714" cy="1349087"/>
            <a:chOff x="644244" y="2719247"/>
            <a:chExt cx="2904714" cy="1349087"/>
          </a:xfrm>
        </p:grpSpPr>
        <p:grpSp>
          <p:nvGrpSpPr>
            <p:cNvPr id="117" name="Group 116"/>
            <p:cNvGrpSpPr/>
            <p:nvPr/>
          </p:nvGrpSpPr>
          <p:grpSpPr>
            <a:xfrm>
              <a:off x="644244" y="2719247"/>
              <a:ext cx="1244001" cy="1349087"/>
              <a:chOff x="6040062" y="219986"/>
              <a:chExt cx="2749109" cy="3233987"/>
            </a:xfrm>
          </p:grpSpPr>
          <p:sp>
            <p:nvSpPr>
              <p:cNvPr id="118" name="Rectangle 117"/>
              <p:cNvSpPr/>
              <p:nvPr/>
            </p:nvSpPr>
            <p:spPr>
              <a:xfrm>
                <a:off x="6040062" y="219986"/>
                <a:ext cx="2749109" cy="3233987"/>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253881" y="444072"/>
                <a:ext cx="2401395" cy="3009901"/>
                <a:chOff x="1221578" y="381000"/>
                <a:chExt cx="2401395" cy="3009901"/>
              </a:xfrm>
              <a:solidFill>
                <a:schemeClr val="tx2">
                  <a:lumMod val="20000"/>
                  <a:lumOff val="80000"/>
                </a:schemeClr>
              </a:solidFill>
            </p:grpSpPr>
            <p:sp>
              <p:nvSpPr>
                <p:cNvPr id="120" name="Cloud 119"/>
                <p:cNvSpPr/>
                <p:nvPr/>
              </p:nvSpPr>
              <p:spPr>
                <a:xfrm rot="322275">
                  <a:off x="1221578" y="624599"/>
                  <a:ext cx="2401395" cy="219086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a:off x="1762302" y="1965036"/>
                  <a:ext cx="1326708" cy="1425865"/>
                </a:xfrm>
                <a:prstGeom prst="trapezoid">
                  <a:avLst>
                    <a:gd name="adj" fmla="val 24886"/>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flipH="1">
                  <a:off x="2099962" y="1382913"/>
                  <a:ext cx="598035" cy="1137657"/>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1839952" y="580862"/>
                  <a:ext cx="1155781" cy="169882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674841"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417844"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Block Arc 125"/>
                <p:cNvSpPr/>
                <p:nvPr/>
              </p:nvSpPr>
              <p:spPr>
                <a:xfrm rot="10800000">
                  <a:off x="1839951" y="513688"/>
                  <a:ext cx="1238337" cy="1824777"/>
                </a:xfrm>
                <a:prstGeom prst="blockArc">
                  <a:avLst>
                    <a:gd name="adj1" fmla="val 10379194"/>
                    <a:gd name="adj2" fmla="val 20911045"/>
                    <a:gd name="adj3" fmla="val 14867"/>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Block Arc 126"/>
                <p:cNvSpPr/>
                <p:nvPr/>
              </p:nvSpPr>
              <p:spPr>
                <a:xfrm rot="21435521">
                  <a:off x="2092974" y="1698737"/>
                  <a:ext cx="649734" cy="289946"/>
                </a:xfrm>
                <a:prstGeom prst="blockArc">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Cloud 127"/>
                <p:cNvSpPr/>
                <p:nvPr/>
              </p:nvSpPr>
              <p:spPr>
                <a:xfrm rot="21271638">
                  <a:off x="2762187" y="561628"/>
                  <a:ext cx="688970" cy="202966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p:cNvSpPr/>
                <p:nvPr/>
              </p:nvSpPr>
              <p:spPr>
                <a:xfrm rot="273561">
                  <a:off x="1444512" y="631601"/>
                  <a:ext cx="632176" cy="197474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1743635"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706790"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2004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3716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Rectangle 133"/>
            <p:cNvSpPr/>
            <p:nvPr/>
          </p:nvSpPr>
          <p:spPr>
            <a:xfrm>
              <a:off x="1952499" y="3119803"/>
              <a:ext cx="1596459" cy="370546"/>
            </a:xfrm>
            <a:prstGeom prst="rect">
              <a:avLst/>
            </a:prstGeom>
          </p:spPr>
          <p:txBody>
            <a:bodyPr wrap="square">
              <a:spAutoFit/>
            </a:bodyPr>
            <a:lstStyle/>
            <a:p>
              <a:r>
                <a:rPr lang="en-US" b="0" i="0" dirty="0">
                  <a:solidFill>
                    <a:schemeClr val="bg1"/>
                  </a:solidFill>
                  <a:effectLst/>
                  <a:latin typeface="Calibri" panose="020F0502020204030204" pitchFamily="34" charset="0"/>
                </a:rPr>
                <a:t>I AM</a:t>
              </a:r>
              <a:endParaRPr lang="en-US" dirty="0">
                <a:solidFill>
                  <a:schemeClr val="bg1"/>
                </a:solidFill>
              </a:endParaRPr>
            </a:p>
          </p:txBody>
        </p:sp>
      </p:grpSp>
      <p:sp>
        <p:nvSpPr>
          <p:cNvPr id="9" name="Rectangle 8"/>
          <p:cNvSpPr/>
          <p:nvPr/>
        </p:nvSpPr>
        <p:spPr>
          <a:xfrm>
            <a:off x="8116134" y="1920688"/>
            <a:ext cx="3613947" cy="3139321"/>
          </a:xfrm>
          <a:prstGeom prst="rect">
            <a:avLst/>
          </a:prstGeom>
        </p:spPr>
        <p:txBody>
          <a:bodyPr wrap="square">
            <a:spAutoFit/>
          </a:bodyPr>
          <a:lstStyle/>
          <a:p>
            <a:r>
              <a:rPr lang="en-US" b="0" i="0" dirty="0">
                <a:solidFill>
                  <a:schemeClr val="bg1"/>
                </a:solidFill>
                <a:effectLst/>
                <a:latin typeface="Calibri" panose="020F0502020204030204" pitchFamily="34" charset="0"/>
              </a:rPr>
              <a:t>The answer is not </a:t>
            </a:r>
            <a:r>
              <a:rPr lang="en-US" b="0" i="1" dirty="0">
                <a:solidFill>
                  <a:schemeClr val="bg1"/>
                </a:solidFill>
                <a:effectLst/>
                <a:latin typeface="Calibri" panose="020F0502020204030204" pitchFamily="34" charset="0"/>
              </a:rPr>
              <a:t>Jehovah</a:t>
            </a:r>
            <a:r>
              <a:rPr lang="en-US" b="0" i="0" dirty="0">
                <a:solidFill>
                  <a:schemeClr val="bg1"/>
                </a:solidFill>
                <a:effectLst/>
                <a:latin typeface="Calibri" panose="020F0502020204030204" pitchFamily="34" charset="0"/>
              </a:rPr>
              <a:t>. The Lord is identified by another term. "Out of respect or reverence to the name of the Supreme Being, to avoid the too frequent repetition of his name," (D&amp;C 107:4)</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Jehovah declares his name as "I AM" to the children of Israel (Ex. 3:14). "I AM" is a proper name for the God of Abraham, Isaac, and Jacob. (1)</a:t>
            </a:r>
            <a:endParaRPr lang="en-US" dirty="0">
              <a:solidFill>
                <a:schemeClr val="bg1"/>
              </a:solidFill>
            </a:endParaRPr>
          </a:p>
        </p:txBody>
      </p:sp>
      <p:sp>
        <p:nvSpPr>
          <p:cNvPr id="10" name="Rectangle 9"/>
          <p:cNvSpPr/>
          <p:nvPr/>
        </p:nvSpPr>
        <p:spPr>
          <a:xfrm>
            <a:off x="5236648" y="962507"/>
            <a:ext cx="1771319" cy="369332"/>
          </a:xfrm>
          <a:prstGeom prst="rect">
            <a:avLst/>
          </a:prstGeom>
        </p:spPr>
        <p:txBody>
          <a:bodyPr wrap="none">
            <a:spAutoFit/>
          </a:bodyPr>
          <a:lstStyle/>
          <a:p>
            <a:r>
              <a:rPr lang="en-US" b="0" i="0" dirty="0">
                <a:solidFill>
                  <a:schemeClr val="bg1"/>
                </a:solidFill>
                <a:effectLst/>
                <a:latin typeface="Calibri" panose="020F0502020204030204" pitchFamily="34" charset="0"/>
              </a:rPr>
              <a:t>Was it an angel? </a:t>
            </a:r>
          </a:p>
        </p:txBody>
      </p:sp>
      <p:sp>
        <p:nvSpPr>
          <p:cNvPr id="3" name="TextBox 2">
            <a:extLst>
              <a:ext uri="{FF2B5EF4-FFF2-40B4-BE49-F238E27FC236}">
                <a16:creationId xmlns:a16="http://schemas.microsoft.com/office/drawing/2014/main" id="{17E7DD2B-FDC0-92F5-C763-D91AA9BD2DAA}"/>
              </a:ext>
            </a:extLst>
          </p:cNvPr>
          <p:cNvSpPr txBox="1"/>
          <p:nvPr/>
        </p:nvSpPr>
        <p:spPr>
          <a:xfrm>
            <a:off x="2541274" y="5591723"/>
            <a:ext cx="6148386" cy="923330"/>
          </a:xfrm>
          <a:prstGeom prst="rect">
            <a:avLst/>
          </a:prstGeom>
          <a:noFill/>
        </p:spPr>
        <p:txBody>
          <a:bodyPr wrap="square">
            <a:spAutoFit/>
          </a:bodyPr>
          <a:lstStyle/>
          <a:p>
            <a:r>
              <a:rPr lang="en-US" b="0" i="0" dirty="0">
                <a:solidFill>
                  <a:schemeClr val="bg1"/>
                </a:solidFill>
                <a:effectLst/>
              </a:rPr>
              <a:t>“I AM” comes from the same root word as Jehovah, which can be interpreted as “He is” or “He exists.” The name would have been easily recognized by the Israelites.</a:t>
            </a:r>
            <a:endParaRPr lang="en-US" dirty="0">
              <a:solidFill>
                <a:schemeClr val="bg1"/>
              </a:solidFill>
            </a:endParaRPr>
          </a:p>
        </p:txBody>
      </p:sp>
      <p:pic>
        <p:nvPicPr>
          <p:cNvPr id="7" name="Picture 6">
            <a:extLst>
              <a:ext uri="{FF2B5EF4-FFF2-40B4-BE49-F238E27FC236}">
                <a16:creationId xmlns:a16="http://schemas.microsoft.com/office/drawing/2014/main" id="{31699542-0F80-AF34-CE21-4476D6F66339}"/>
              </a:ext>
            </a:extLst>
          </p:cNvPr>
          <p:cNvPicPr>
            <a:picLocks noChangeAspect="1"/>
          </p:cNvPicPr>
          <p:nvPr/>
        </p:nvPicPr>
        <p:blipFill>
          <a:blip r:embed="rId3"/>
          <a:stretch>
            <a:fillRect/>
          </a:stretch>
        </p:blipFill>
        <p:spPr>
          <a:xfrm>
            <a:off x="2941115" y="2009825"/>
            <a:ext cx="4867954" cy="3238952"/>
          </a:xfrm>
          <a:prstGeom prst="rect">
            <a:avLst/>
          </a:prstGeom>
        </p:spPr>
      </p:pic>
    </p:spTree>
    <p:extLst>
      <p:ext uri="{BB962C8B-B14F-4D97-AF65-F5344CB8AC3E}">
        <p14:creationId xmlns:p14="http://schemas.microsoft.com/office/powerpoint/2010/main" val="358779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ahala-safari.com/wp-content/gallery/discover/sta70862640x480.jpg"/>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6748" y="6488668"/>
            <a:ext cx="1824371" cy="369332"/>
          </a:xfrm>
          <a:prstGeom prst="rect">
            <a:avLst/>
          </a:prstGeom>
          <a:noFill/>
        </p:spPr>
        <p:txBody>
          <a:bodyPr wrap="square" rtlCol="0">
            <a:spAutoFit/>
          </a:bodyPr>
          <a:lstStyle/>
          <a:p>
            <a:r>
              <a:rPr lang="en-US" dirty="0">
                <a:solidFill>
                  <a:schemeClr val="bg1"/>
                </a:solidFill>
              </a:rPr>
              <a:t>Exodus 3:4-6</a:t>
            </a:r>
          </a:p>
        </p:txBody>
      </p:sp>
      <p:grpSp>
        <p:nvGrpSpPr>
          <p:cNvPr id="18" name="Group 17"/>
          <p:cNvGrpSpPr/>
          <p:nvPr/>
        </p:nvGrpSpPr>
        <p:grpSpPr>
          <a:xfrm>
            <a:off x="4729728" y="2330101"/>
            <a:ext cx="3177767" cy="1724593"/>
            <a:chOff x="4729728" y="2330101"/>
            <a:chExt cx="3177767" cy="1724593"/>
          </a:xfrm>
        </p:grpSpPr>
        <p:sp>
          <p:nvSpPr>
            <p:cNvPr id="6" name="TextBox 5"/>
            <p:cNvSpPr txBox="1"/>
            <p:nvPr/>
          </p:nvSpPr>
          <p:spPr>
            <a:xfrm>
              <a:off x="4729728" y="2330101"/>
              <a:ext cx="3177767"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Jehovah</a:t>
              </a:r>
            </a:p>
          </p:txBody>
        </p:sp>
        <p:pic>
          <p:nvPicPr>
            <p:cNvPr id="6146" name="Picture 2" descr="http://www.evangelicaloutreach.org/images/yhwhhebr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302" y="3176659"/>
              <a:ext cx="1756070" cy="8780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276556" y="89465"/>
            <a:ext cx="3721574" cy="1060233"/>
            <a:chOff x="4276556" y="89465"/>
            <a:chExt cx="3721574" cy="1060233"/>
          </a:xfrm>
        </p:grpSpPr>
        <p:sp>
          <p:nvSpPr>
            <p:cNvPr id="8" name="Rectangle 7"/>
            <p:cNvSpPr/>
            <p:nvPr/>
          </p:nvSpPr>
          <p:spPr>
            <a:xfrm>
              <a:off x="4875895" y="226368"/>
              <a:ext cx="3122235" cy="923330"/>
            </a:xfrm>
            <a:prstGeom prst="rect">
              <a:avLst/>
            </a:prstGeom>
            <a:solidFill>
              <a:schemeClr val="tx2">
                <a:lumMod val="75000"/>
              </a:schemeClr>
            </a:solidFill>
          </p:spPr>
          <p:txBody>
            <a:bodyPr wrap="square">
              <a:spAutoFit/>
            </a:bodyPr>
            <a:lstStyle/>
            <a:p>
              <a:r>
                <a:rPr lang="en-US" b="0" i="0" dirty="0">
                  <a:solidFill>
                    <a:schemeClr val="bg1"/>
                  </a:solidFill>
                  <a:effectLst/>
                  <a:latin typeface="Calibri" panose="020F0502020204030204" pitchFamily="34" charset="0"/>
                </a:rPr>
                <a:t>The Lord also wanted Moses to know him by the sacred name of </a:t>
              </a:r>
              <a:r>
                <a:rPr lang="en-US" b="0" i="1" dirty="0">
                  <a:solidFill>
                    <a:schemeClr val="bg1"/>
                  </a:solidFill>
                  <a:effectLst/>
                  <a:latin typeface="Calibri" panose="020F0502020204030204" pitchFamily="34" charset="0"/>
                </a:rPr>
                <a:t>Jehovah</a:t>
              </a:r>
              <a:endParaRPr lang="en-US" dirty="0">
                <a:solidFill>
                  <a:schemeClr val="bg1"/>
                </a:solidFill>
              </a:endParaRPr>
            </a:p>
          </p:txBody>
        </p:sp>
        <p:grpSp>
          <p:nvGrpSpPr>
            <p:cNvPr id="61" name="Group 326"/>
            <p:cNvGrpSpPr/>
            <p:nvPr/>
          </p:nvGrpSpPr>
          <p:grpSpPr>
            <a:xfrm>
              <a:off x="4276556" y="89465"/>
              <a:ext cx="543807" cy="1060233"/>
              <a:chOff x="3937483" y="513080"/>
              <a:chExt cx="681026" cy="1754293"/>
            </a:xfrm>
          </p:grpSpPr>
          <p:sp>
            <p:nvSpPr>
              <p:cNvPr id="62"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23"/>
              <p:cNvGrpSpPr/>
              <p:nvPr/>
            </p:nvGrpSpPr>
            <p:grpSpPr>
              <a:xfrm>
                <a:off x="4342580" y="1037026"/>
                <a:ext cx="275929" cy="637681"/>
                <a:chOff x="4755948" y="2903312"/>
                <a:chExt cx="1111452" cy="2049688"/>
              </a:xfrm>
            </p:grpSpPr>
            <p:sp>
              <p:nvSpPr>
                <p:cNvPr id="77" name="Oval 76"/>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Cloud 74"/>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5225831">
                <a:off x="4219687" y="866621"/>
                <a:ext cx="86412" cy="1358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8380725" y="643919"/>
            <a:ext cx="2782198" cy="1456626"/>
            <a:chOff x="8380725" y="643919"/>
            <a:chExt cx="2782198" cy="1456626"/>
          </a:xfrm>
        </p:grpSpPr>
        <p:sp>
          <p:nvSpPr>
            <p:cNvPr id="54" name="Rectangle 53"/>
            <p:cNvSpPr/>
            <p:nvPr/>
          </p:nvSpPr>
          <p:spPr>
            <a:xfrm>
              <a:off x="8380725" y="1177215"/>
              <a:ext cx="2782198" cy="923330"/>
            </a:xfrm>
            <a:prstGeom prst="rect">
              <a:avLst/>
            </a:prstGeom>
            <a:solidFill>
              <a:schemeClr val="accent2">
                <a:lumMod val="60000"/>
                <a:lumOff val="40000"/>
              </a:schemeClr>
            </a:solidFill>
          </p:spPr>
          <p:txBody>
            <a:bodyPr wrap="square">
              <a:spAutoFit/>
            </a:bodyPr>
            <a:lstStyle/>
            <a:p>
              <a:pPr fontAlgn="base"/>
              <a:r>
                <a:rPr lang="en-US" b="0" i="0" dirty="0">
                  <a:solidFill>
                    <a:schemeClr val="bg1"/>
                  </a:solidFill>
                  <a:effectLst/>
                  <a:latin typeface="Calibri" panose="020F0502020204030204" pitchFamily="34" charset="0"/>
                </a:rPr>
                <a:t>The children of Israel were not to use this name; it was too sacred. </a:t>
              </a:r>
            </a:p>
          </p:txBody>
        </p:sp>
        <p:grpSp>
          <p:nvGrpSpPr>
            <p:cNvPr id="80" name="Group 79"/>
            <p:cNvGrpSpPr/>
            <p:nvPr/>
          </p:nvGrpSpPr>
          <p:grpSpPr>
            <a:xfrm>
              <a:off x="9122488" y="643919"/>
              <a:ext cx="1298671" cy="505779"/>
              <a:chOff x="685800" y="2743200"/>
              <a:chExt cx="8129017" cy="3165915"/>
            </a:xfrm>
          </p:grpSpPr>
          <p:grpSp>
            <p:nvGrpSpPr>
              <p:cNvPr id="81" name="Group 15"/>
              <p:cNvGrpSpPr/>
              <p:nvPr/>
            </p:nvGrpSpPr>
            <p:grpSpPr>
              <a:xfrm>
                <a:off x="685800" y="2743200"/>
                <a:ext cx="1271017" cy="3165915"/>
                <a:chOff x="5891782" y="1905000"/>
                <a:chExt cx="1271017" cy="3165915"/>
              </a:xfrm>
              <a:solidFill>
                <a:schemeClr val="accent6">
                  <a:lumMod val="75000"/>
                </a:schemeClr>
              </a:solidFill>
            </p:grpSpPr>
            <p:sp>
              <p:nvSpPr>
                <p:cNvPr id="157" name="Oval 9"/>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0"/>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1"/>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2"/>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3"/>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23"/>
              <p:cNvGrpSpPr/>
              <p:nvPr/>
            </p:nvGrpSpPr>
            <p:grpSpPr>
              <a:xfrm>
                <a:off x="2057400" y="2743200"/>
                <a:ext cx="1271017" cy="3165915"/>
                <a:chOff x="7162800" y="1828800"/>
                <a:chExt cx="1271017" cy="3165915"/>
              </a:xfrm>
              <a:solidFill>
                <a:srgbClr val="FFC000"/>
              </a:solidFill>
            </p:grpSpPr>
            <p:sp>
              <p:nvSpPr>
                <p:cNvPr id="152" name="Oval 4"/>
                <p:cNvSpPr/>
                <p:nvPr/>
              </p:nvSpPr>
              <p:spPr>
                <a:xfrm>
                  <a:off x="7290818" y="18288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5"/>
                <p:cNvSpPr/>
                <p:nvPr/>
              </p:nvSpPr>
              <p:spPr>
                <a:xfrm rot="2423263">
                  <a:off x="7315202" y="43089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6"/>
                <p:cNvSpPr/>
                <p:nvPr/>
              </p:nvSpPr>
              <p:spPr>
                <a:xfrm rot="18657015">
                  <a:off x="7872000" y="42746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7"/>
                <p:cNvSpPr/>
                <p:nvPr/>
              </p:nvSpPr>
              <p:spPr>
                <a:xfrm rot="5400000">
                  <a:off x="7607809" y="27209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8"/>
                <p:cNvSpPr/>
                <p:nvPr/>
              </p:nvSpPr>
              <p:spPr>
                <a:xfrm>
                  <a:off x="7315200" y="2743200"/>
                  <a:ext cx="990600" cy="1828800"/>
                </a:xfrm>
                <a:prstGeom prst="trapezoid">
                  <a:avLst>
                    <a:gd name="adj" fmla="val 33571"/>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15"/>
              <p:cNvGrpSpPr/>
              <p:nvPr/>
            </p:nvGrpSpPr>
            <p:grpSpPr>
              <a:xfrm>
                <a:off x="3429000" y="2743200"/>
                <a:ext cx="1271017" cy="3165915"/>
                <a:chOff x="5891782" y="1905000"/>
                <a:chExt cx="1271017" cy="3165915"/>
              </a:xfrm>
              <a:solidFill>
                <a:schemeClr val="tx2">
                  <a:lumMod val="60000"/>
                  <a:lumOff val="40000"/>
                </a:schemeClr>
              </a:solidFill>
            </p:grpSpPr>
            <p:sp>
              <p:nvSpPr>
                <p:cNvPr id="147" name="Oval 146"/>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23"/>
              <p:cNvGrpSpPr/>
              <p:nvPr/>
            </p:nvGrpSpPr>
            <p:grpSpPr>
              <a:xfrm>
                <a:off x="4800600" y="2743200"/>
                <a:ext cx="1271017" cy="3165915"/>
                <a:chOff x="7162800" y="1828800"/>
                <a:chExt cx="1271017" cy="3165915"/>
              </a:xfrm>
              <a:solidFill>
                <a:srgbClr val="FF0000"/>
              </a:solidFill>
            </p:grpSpPr>
            <p:sp>
              <p:nvSpPr>
                <p:cNvPr id="142" name="Oval 141"/>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15"/>
              <p:cNvGrpSpPr/>
              <p:nvPr/>
            </p:nvGrpSpPr>
            <p:grpSpPr>
              <a:xfrm>
                <a:off x="6172200" y="2743200"/>
                <a:ext cx="1271017" cy="3165915"/>
                <a:chOff x="5891782" y="1905000"/>
                <a:chExt cx="1271017" cy="3165915"/>
              </a:xfrm>
              <a:solidFill>
                <a:srgbClr val="92D050"/>
              </a:solidFill>
            </p:grpSpPr>
            <p:sp>
              <p:nvSpPr>
                <p:cNvPr id="137" name="Oval 136"/>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23"/>
              <p:cNvGrpSpPr/>
              <p:nvPr/>
            </p:nvGrpSpPr>
            <p:grpSpPr>
              <a:xfrm>
                <a:off x="7543800" y="2743200"/>
                <a:ext cx="1271017" cy="3165915"/>
                <a:chOff x="7162800" y="1828800"/>
                <a:chExt cx="1271017" cy="3165915"/>
              </a:xfrm>
              <a:solidFill>
                <a:srgbClr val="7030A0"/>
              </a:solidFill>
            </p:grpSpPr>
            <p:sp>
              <p:nvSpPr>
                <p:cNvPr id="87" name="Oval 86"/>
                <p:cNvSpPr/>
                <p:nvPr/>
              </p:nvSpPr>
              <p:spPr>
                <a:xfrm>
                  <a:off x="7290818" y="1828800"/>
                  <a:ext cx="1016000" cy="1066800"/>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rot="2423263">
                  <a:off x="7315202" y="4308915"/>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rot="18657015">
                  <a:off x="7872000" y="4274607"/>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rot="5400000">
                  <a:off x="7607809" y="2720905"/>
                  <a:ext cx="381000" cy="1271017"/>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a:off x="7315200" y="2743200"/>
                  <a:ext cx="990600" cy="1828800"/>
                </a:xfrm>
                <a:prstGeom prst="trapezoid">
                  <a:avLst>
                    <a:gd name="adj" fmla="val 33571"/>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 name="Group 11"/>
          <p:cNvGrpSpPr/>
          <p:nvPr/>
        </p:nvGrpSpPr>
        <p:grpSpPr>
          <a:xfrm>
            <a:off x="7506832" y="4553231"/>
            <a:ext cx="4015819" cy="1666013"/>
            <a:chOff x="7506832" y="4553231"/>
            <a:chExt cx="4015819" cy="1666013"/>
          </a:xfrm>
        </p:grpSpPr>
        <p:sp>
          <p:nvSpPr>
            <p:cNvPr id="56" name="Rectangle 55"/>
            <p:cNvSpPr/>
            <p:nvPr/>
          </p:nvSpPr>
          <p:spPr>
            <a:xfrm>
              <a:off x="7506832" y="4553231"/>
              <a:ext cx="4015819" cy="1200329"/>
            </a:xfrm>
            <a:prstGeom prst="rect">
              <a:avLst/>
            </a:prstGeom>
            <a:solidFill>
              <a:srgbClr val="7030A0"/>
            </a:solidFill>
          </p:spPr>
          <p:txBody>
            <a:bodyPr wrap="square">
              <a:spAutoFit/>
            </a:bodyPr>
            <a:lstStyle/>
            <a:p>
              <a:pPr fontAlgn="base"/>
              <a:r>
                <a:rPr lang="en-US" b="0" i="0" dirty="0">
                  <a:solidFill>
                    <a:schemeClr val="bg1"/>
                  </a:solidFill>
                  <a:effectLst/>
                  <a:latin typeface="Calibri" panose="020F0502020204030204" pitchFamily="34" charset="0"/>
                </a:rPr>
                <a:t>Under the Law of Moses, blasphemy of the name of the Lord, particularly </a:t>
              </a:r>
              <a:r>
                <a:rPr lang="en-US" b="0" i="1" dirty="0">
                  <a:solidFill>
                    <a:schemeClr val="bg1"/>
                  </a:solidFill>
                  <a:effectLst/>
                  <a:latin typeface="Calibri" panose="020F0502020204030204" pitchFamily="34" charset="0"/>
                </a:rPr>
                <a:t>Jehovah</a:t>
              </a:r>
              <a:r>
                <a:rPr lang="en-US" b="0" i="0" dirty="0">
                  <a:solidFill>
                    <a:schemeClr val="bg1"/>
                  </a:solidFill>
                  <a:effectLst/>
                  <a:latin typeface="Calibri" panose="020F0502020204030204" pitchFamily="34" charset="0"/>
                </a:rPr>
                <a:t>, was punishable by death </a:t>
              </a:r>
              <a:r>
                <a:rPr lang="en-US" sz="1100" b="0" i="0" dirty="0">
                  <a:solidFill>
                    <a:schemeClr val="bg1"/>
                  </a:solidFill>
                  <a:effectLst/>
                  <a:latin typeface="Calibri" panose="020F0502020204030204" pitchFamily="34" charset="0"/>
                </a:rPr>
                <a:t>(Lev. 24:16). </a:t>
              </a:r>
            </a:p>
          </p:txBody>
        </p:sp>
        <p:grpSp>
          <p:nvGrpSpPr>
            <p:cNvPr id="162" name="Group 161"/>
            <p:cNvGrpSpPr/>
            <p:nvPr/>
          </p:nvGrpSpPr>
          <p:grpSpPr>
            <a:xfrm>
              <a:off x="10553495" y="5471571"/>
              <a:ext cx="464400" cy="747673"/>
              <a:chOff x="7162800" y="990600"/>
              <a:chExt cx="1096002" cy="1764538"/>
            </a:xfrm>
          </p:grpSpPr>
          <p:grpSp>
            <p:nvGrpSpPr>
              <p:cNvPr id="163" name="Group 48"/>
              <p:cNvGrpSpPr/>
              <p:nvPr/>
            </p:nvGrpSpPr>
            <p:grpSpPr>
              <a:xfrm>
                <a:off x="7162800" y="990600"/>
                <a:ext cx="990600" cy="1524000"/>
                <a:chOff x="1802867" y="4191000"/>
                <a:chExt cx="1549933" cy="1843141"/>
              </a:xfrm>
            </p:grpSpPr>
            <p:sp>
              <p:nvSpPr>
                <p:cNvPr id="179" name="Flowchart: Delay 178"/>
                <p:cNvSpPr/>
                <p:nvPr/>
              </p:nvSpPr>
              <p:spPr>
                <a:xfrm rot="16705049">
                  <a:off x="1752600" y="4419600"/>
                  <a:ext cx="1828800" cy="1371600"/>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Delay 179"/>
                <p:cNvSpPr/>
                <p:nvPr/>
              </p:nvSpPr>
              <p:spPr>
                <a:xfrm rot="16705049">
                  <a:off x="1574267" y="4433941"/>
                  <a:ext cx="1828800" cy="1371600"/>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p:cNvGrpSpPr/>
              <p:nvPr/>
            </p:nvGrpSpPr>
            <p:grpSpPr>
              <a:xfrm>
                <a:off x="7455896" y="1965317"/>
                <a:ext cx="802906" cy="789821"/>
                <a:chOff x="7185317" y="571382"/>
                <a:chExt cx="1433175" cy="1409818"/>
              </a:xfrm>
            </p:grpSpPr>
            <p:sp>
              <p:nvSpPr>
                <p:cNvPr id="175" name="Moon 174"/>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ardrop 177"/>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rot="20237229">
                <a:off x="7214754" y="1951429"/>
                <a:ext cx="615042" cy="668118"/>
                <a:chOff x="4159960" y="2007821"/>
                <a:chExt cx="1548702" cy="1871767"/>
              </a:xfrm>
            </p:grpSpPr>
            <p:sp>
              <p:nvSpPr>
                <p:cNvPr id="166" name="Teardrop 165"/>
                <p:cNvSpPr/>
                <p:nvPr/>
              </p:nvSpPr>
              <p:spPr>
                <a:xfrm rot="8215946">
                  <a:off x="4752919" y="2007821"/>
                  <a:ext cx="500030" cy="504016"/>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ouble Wave 166"/>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eardrop 167"/>
                <p:cNvSpPr/>
                <p:nvPr/>
              </p:nvSpPr>
              <p:spPr>
                <a:xfrm>
                  <a:off x="4343400" y="2819400"/>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ardrop 168"/>
                <p:cNvSpPr/>
                <p:nvPr/>
              </p:nvSpPr>
              <p:spPr>
                <a:xfrm rot="16809704">
                  <a:off x="5033372" y="2830893"/>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ardrop 169"/>
                <p:cNvSpPr/>
                <p:nvPr/>
              </p:nvSpPr>
              <p:spPr>
                <a:xfrm rot="4742171">
                  <a:off x="4198060" y="2224802"/>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ardrop 170"/>
                <p:cNvSpPr/>
                <p:nvPr/>
              </p:nvSpPr>
              <p:spPr>
                <a:xfrm rot="11700921">
                  <a:off x="5175262" y="2192289"/>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Heart 172"/>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Heart 173"/>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 name="Group 13"/>
          <p:cNvGrpSpPr/>
          <p:nvPr/>
        </p:nvGrpSpPr>
        <p:grpSpPr>
          <a:xfrm>
            <a:off x="7925954" y="2837933"/>
            <a:ext cx="3861896" cy="1182133"/>
            <a:chOff x="7925954" y="2837933"/>
            <a:chExt cx="3861896" cy="1182133"/>
          </a:xfrm>
        </p:grpSpPr>
        <p:sp>
          <p:nvSpPr>
            <p:cNvPr id="55" name="Rectangle 54"/>
            <p:cNvSpPr/>
            <p:nvPr/>
          </p:nvSpPr>
          <p:spPr>
            <a:xfrm>
              <a:off x="8437026" y="2865223"/>
              <a:ext cx="3350824" cy="923330"/>
            </a:xfrm>
            <a:prstGeom prst="rect">
              <a:avLst/>
            </a:prstGeom>
            <a:solidFill>
              <a:schemeClr val="accent3">
                <a:lumMod val="75000"/>
              </a:schemeClr>
            </a:solidFill>
          </p:spPr>
          <p:txBody>
            <a:bodyPr wrap="square">
              <a:spAutoFit/>
            </a:bodyPr>
            <a:lstStyle/>
            <a:p>
              <a:pPr fontAlgn="base"/>
              <a:r>
                <a:rPr lang="en-US" b="0" i="0" dirty="0">
                  <a:solidFill>
                    <a:schemeClr val="bg1"/>
                  </a:solidFill>
                  <a:effectLst/>
                  <a:latin typeface="Calibri" panose="020F0502020204030204" pitchFamily="34" charset="0"/>
                </a:rPr>
                <a:t>Moses could know it, but they were not to use it. To this command, they were faithful. </a:t>
              </a:r>
            </a:p>
          </p:txBody>
        </p:sp>
        <p:grpSp>
          <p:nvGrpSpPr>
            <p:cNvPr id="181" name="Group 326"/>
            <p:cNvGrpSpPr/>
            <p:nvPr/>
          </p:nvGrpSpPr>
          <p:grpSpPr>
            <a:xfrm>
              <a:off x="7925954" y="2837933"/>
              <a:ext cx="606331" cy="1182133"/>
              <a:chOff x="3937483" y="513080"/>
              <a:chExt cx="681026" cy="1754293"/>
            </a:xfrm>
          </p:grpSpPr>
          <p:sp>
            <p:nvSpPr>
              <p:cNvPr id="182"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23"/>
              <p:cNvGrpSpPr/>
              <p:nvPr/>
            </p:nvGrpSpPr>
            <p:grpSpPr>
              <a:xfrm>
                <a:off x="4342580" y="1037026"/>
                <a:ext cx="275929" cy="637681"/>
                <a:chOff x="4755948" y="2903312"/>
                <a:chExt cx="1111452" cy="2049688"/>
              </a:xfrm>
            </p:grpSpPr>
            <p:sp>
              <p:nvSpPr>
                <p:cNvPr id="197" name="Oval 196"/>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Cloud 194"/>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5225831">
                <a:off x="4219687" y="866621"/>
                <a:ext cx="86412" cy="1358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p:cNvGrpSpPr/>
          <p:nvPr/>
        </p:nvGrpSpPr>
        <p:grpSpPr>
          <a:xfrm>
            <a:off x="1376645" y="5121544"/>
            <a:ext cx="5216719" cy="1092607"/>
            <a:chOff x="1376645" y="5121544"/>
            <a:chExt cx="5216719" cy="1092607"/>
          </a:xfrm>
        </p:grpSpPr>
        <p:sp>
          <p:nvSpPr>
            <p:cNvPr id="5" name="Rectangle 4"/>
            <p:cNvSpPr/>
            <p:nvPr/>
          </p:nvSpPr>
          <p:spPr>
            <a:xfrm>
              <a:off x="2292073" y="5121544"/>
              <a:ext cx="4301291" cy="1092607"/>
            </a:xfrm>
            <a:prstGeom prst="rect">
              <a:avLst/>
            </a:prstGeom>
            <a:solidFill>
              <a:schemeClr val="accent6">
                <a:lumMod val="75000"/>
              </a:schemeClr>
            </a:solidFill>
          </p:spPr>
          <p:txBody>
            <a:bodyPr wrap="square">
              <a:spAutoFit/>
            </a:bodyPr>
            <a:lstStyle/>
            <a:p>
              <a:r>
                <a:rPr lang="en-US" b="0" i="0" dirty="0">
                  <a:solidFill>
                    <a:schemeClr val="bg1"/>
                  </a:solidFill>
                  <a:effectLst/>
                  <a:latin typeface="Calibri" panose="020F0502020204030204" pitchFamily="34" charset="0"/>
                </a:rPr>
                <a:t>Accordingly, the name of </a:t>
              </a:r>
              <a:r>
                <a:rPr lang="en-US" b="0" i="1" dirty="0">
                  <a:solidFill>
                    <a:schemeClr val="bg1"/>
                  </a:solidFill>
                  <a:effectLst/>
                  <a:latin typeface="Calibri" panose="020F0502020204030204" pitchFamily="34" charset="0"/>
                </a:rPr>
                <a:t>Jehovah</a:t>
              </a:r>
              <a:r>
                <a:rPr lang="en-US" b="0" i="0" dirty="0">
                  <a:solidFill>
                    <a:schemeClr val="bg1"/>
                  </a:solidFill>
                  <a:effectLst/>
                  <a:latin typeface="Calibri" panose="020F0502020204030204" pitchFamily="34" charset="0"/>
                </a:rPr>
                <a:t> was treated with great care, appearing only 4 times in the Old Testament </a:t>
              </a:r>
              <a:r>
                <a:rPr lang="en-US" sz="1100" b="0" i="0" dirty="0">
                  <a:solidFill>
                    <a:schemeClr val="bg1"/>
                  </a:solidFill>
                  <a:effectLst/>
                  <a:latin typeface="Calibri" panose="020F0502020204030204" pitchFamily="34" charset="0"/>
                </a:rPr>
                <a:t>(Ex 6:3; Ps. 83:18; Isa 12:2; 26:4). </a:t>
              </a:r>
              <a:endParaRPr lang="en-US" sz="1100" dirty="0"/>
            </a:p>
          </p:txBody>
        </p:sp>
        <p:grpSp>
          <p:nvGrpSpPr>
            <p:cNvPr id="200" name="Group 199"/>
            <p:cNvGrpSpPr/>
            <p:nvPr/>
          </p:nvGrpSpPr>
          <p:grpSpPr>
            <a:xfrm>
              <a:off x="1376645" y="5153396"/>
              <a:ext cx="821656" cy="1003933"/>
              <a:chOff x="2819400" y="3657600"/>
              <a:chExt cx="1447800" cy="2048762"/>
            </a:xfrm>
            <a:solidFill>
              <a:schemeClr val="accent6">
                <a:lumMod val="50000"/>
              </a:schemeClr>
            </a:solidFill>
          </p:grpSpPr>
          <p:sp>
            <p:nvSpPr>
              <p:cNvPr id="201" name="TextBox 200"/>
              <p:cNvSpPr txBox="1"/>
              <p:nvPr/>
            </p:nvSpPr>
            <p:spPr>
              <a:xfrm>
                <a:off x="3862288" y="5278800"/>
                <a:ext cx="184731" cy="369332"/>
              </a:xfrm>
              <a:prstGeom prst="rect">
                <a:avLst/>
              </a:prstGeom>
              <a:grpFill/>
            </p:spPr>
            <p:txBody>
              <a:bodyPr wrap="none" rtlCol="0">
                <a:spAutoFit/>
              </a:bodyPr>
              <a:lstStyle/>
              <a:p>
                <a:pPr algn="ctr"/>
                <a:endParaRPr lang="en-US" dirty="0">
                  <a:latin typeface="Comic Sans MS" pitchFamily="66" charset="0"/>
                </a:endParaRPr>
              </a:p>
            </p:txBody>
          </p:sp>
          <p:sp>
            <p:nvSpPr>
              <p:cNvPr id="202" name="Rectangle 201"/>
              <p:cNvSpPr/>
              <p:nvPr/>
            </p:nvSpPr>
            <p:spPr>
              <a:xfrm>
                <a:off x="2819400" y="3730770"/>
                <a:ext cx="1447800" cy="197559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2819400" y="3657600"/>
                <a:ext cx="1219200" cy="197559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FFC000"/>
                    </a:solidFill>
                    <a:latin typeface="Colonna MT" pitchFamily="82" charset="0"/>
                  </a:rPr>
                  <a:t> Old Testament</a:t>
                </a:r>
              </a:p>
            </p:txBody>
          </p:sp>
          <p:sp>
            <p:nvSpPr>
              <p:cNvPr id="205" name="Rectangle 204"/>
              <p:cNvSpPr/>
              <p:nvPr/>
            </p:nvSpPr>
            <p:spPr>
              <a:xfrm>
                <a:off x="2819400" y="3657600"/>
                <a:ext cx="76200" cy="197559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p:cNvGrpSpPr/>
          <p:nvPr/>
        </p:nvGrpSpPr>
        <p:grpSpPr>
          <a:xfrm>
            <a:off x="517557" y="2828359"/>
            <a:ext cx="3963365" cy="1822090"/>
            <a:chOff x="517557" y="2828359"/>
            <a:chExt cx="3963365" cy="1822090"/>
          </a:xfrm>
        </p:grpSpPr>
        <p:sp>
          <p:nvSpPr>
            <p:cNvPr id="3" name="Rectangle 2"/>
            <p:cNvSpPr/>
            <p:nvPr/>
          </p:nvSpPr>
          <p:spPr>
            <a:xfrm>
              <a:off x="517557" y="2828359"/>
              <a:ext cx="3811508" cy="1369606"/>
            </a:xfrm>
            <a:prstGeom prst="rect">
              <a:avLst/>
            </a:prstGeom>
            <a:solidFill>
              <a:schemeClr val="accent5">
                <a:lumMod val="75000"/>
              </a:schemeClr>
            </a:solidFill>
          </p:spPr>
          <p:txBody>
            <a:bodyPr wrap="square">
              <a:spAutoFit/>
            </a:bodyPr>
            <a:lstStyle/>
            <a:p>
              <a:pPr fontAlgn="base"/>
              <a:r>
                <a:rPr lang="en-US" b="0" i="0" dirty="0">
                  <a:solidFill>
                    <a:schemeClr val="bg1"/>
                  </a:solidFill>
                  <a:effectLst/>
                  <a:latin typeface="Calibri" panose="020F0502020204030204" pitchFamily="34" charset="0"/>
                </a:rPr>
                <a:t>Seldom written, the name was never spoken for even the scribes who were aware of the name </a:t>
              </a:r>
              <a:r>
                <a:rPr lang="en-US" b="0" i="1" dirty="0">
                  <a:solidFill>
                    <a:schemeClr val="bg1"/>
                  </a:solidFill>
                  <a:effectLst/>
                  <a:latin typeface="Calibri" panose="020F0502020204030204" pitchFamily="34" charset="0"/>
                </a:rPr>
                <a:t>Jehovah</a:t>
              </a:r>
              <a:r>
                <a:rPr lang="en-US" b="0" i="0" dirty="0">
                  <a:solidFill>
                    <a:schemeClr val="bg1"/>
                  </a:solidFill>
                  <a:effectLst/>
                  <a:latin typeface="Calibri" panose="020F0502020204030204" pitchFamily="34" charset="0"/>
                </a:rPr>
                <a:t> would never say the word aloud </a:t>
              </a:r>
              <a:r>
                <a:rPr lang="en-US" sz="1100" b="0" i="0" dirty="0">
                  <a:solidFill>
                    <a:schemeClr val="bg1"/>
                  </a:solidFill>
                  <a:effectLst/>
                  <a:latin typeface="Calibri" panose="020F0502020204030204" pitchFamily="34" charset="0"/>
                </a:rPr>
                <a:t>(Bible Dictionary: Jehovah)</a:t>
              </a:r>
            </a:p>
          </p:txBody>
        </p:sp>
        <p:grpSp>
          <p:nvGrpSpPr>
            <p:cNvPr id="207" name="Group 206"/>
            <p:cNvGrpSpPr/>
            <p:nvPr/>
          </p:nvGrpSpPr>
          <p:grpSpPr>
            <a:xfrm>
              <a:off x="3551683" y="3978057"/>
              <a:ext cx="929239" cy="672392"/>
              <a:chOff x="1066800" y="1775460"/>
              <a:chExt cx="2638697" cy="2573926"/>
            </a:xfrm>
          </p:grpSpPr>
          <p:sp>
            <p:nvSpPr>
              <p:cNvPr id="209" name="Oval 208"/>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Oval 209"/>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Wave 210"/>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211"/>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ed Rectangle 212"/>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6"/>
          <p:cNvGrpSpPr/>
          <p:nvPr/>
        </p:nvGrpSpPr>
        <p:grpSpPr>
          <a:xfrm>
            <a:off x="1000986" y="238402"/>
            <a:ext cx="3732760" cy="2148030"/>
            <a:chOff x="1000986" y="238402"/>
            <a:chExt cx="3732760" cy="2148030"/>
          </a:xfrm>
        </p:grpSpPr>
        <p:sp>
          <p:nvSpPr>
            <p:cNvPr id="2" name="Rectangle 1"/>
            <p:cNvSpPr/>
            <p:nvPr/>
          </p:nvSpPr>
          <p:spPr>
            <a:xfrm>
              <a:off x="1148574" y="1186103"/>
              <a:ext cx="3585172" cy="1200329"/>
            </a:xfrm>
            <a:prstGeom prst="rect">
              <a:avLst/>
            </a:prstGeom>
            <a:solidFill>
              <a:srgbClr val="C00000"/>
            </a:solidFill>
          </p:spPr>
          <p:txBody>
            <a:bodyPr wrap="square">
              <a:spAutoFit/>
            </a:bodyPr>
            <a:lstStyle/>
            <a:p>
              <a:pPr fontAlgn="base"/>
              <a:r>
                <a:rPr lang="en-US" b="0" i="0" dirty="0">
                  <a:solidFill>
                    <a:schemeClr val="bg1"/>
                  </a:solidFill>
                  <a:effectLst/>
                  <a:latin typeface="Calibri" panose="020F0502020204030204" pitchFamily="34" charset="0"/>
                </a:rPr>
                <a:t>Prophets like Abraham, Isaac, Jacob, Moses and many others certainly knew the Lord by the name of </a:t>
              </a:r>
              <a:r>
                <a:rPr lang="en-US" b="0" i="1" dirty="0">
                  <a:solidFill>
                    <a:schemeClr val="bg1"/>
                  </a:solidFill>
                  <a:effectLst/>
                  <a:latin typeface="Calibri" panose="020F0502020204030204" pitchFamily="34" charset="0"/>
                </a:rPr>
                <a:t>Jehovah</a:t>
              </a:r>
              <a:r>
                <a:rPr lang="en-US" b="0" i="0" dirty="0">
                  <a:solidFill>
                    <a:schemeClr val="bg1"/>
                  </a:solidFill>
                  <a:effectLst/>
                  <a:latin typeface="Calibri" panose="020F0502020204030204" pitchFamily="34" charset="0"/>
                </a:rPr>
                <a:t>.</a:t>
              </a:r>
            </a:p>
          </p:txBody>
        </p:sp>
        <p:grpSp>
          <p:nvGrpSpPr>
            <p:cNvPr id="218" name="Group 217"/>
            <p:cNvGrpSpPr/>
            <p:nvPr/>
          </p:nvGrpSpPr>
          <p:grpSpPr>
            <a:xfrm>
              <a:off x="1000986" y="239676"/>
              <a:ext cx="397281" cy="989846"/>
              <a:chOff x="1133802" y="686440"/>
              <a:chExt cx="1650816" cy="4113088"/>
            </a:xfrm>
          </p:grpSpPr>
          <p:sp>
            <p:nvSpPr>
              <p:cNvPr id="219" name="Oval 218"/>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0" name="Oval 219"/>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1" name="Oval 220"/>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2" name="Oval 221"/>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3" name="Trapezoid 222"/>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4" name="Trapezoid 223"/>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5" name="Trapezoid 224"/>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26" name="Group 225"/>
              <p:cNvGrpSpPr/>
              <p:nvPr/>
            </p:nvGrpSpPr>
            <p:grpSpPr>
              <a:xfrm rot="576583">
                <a:off x="1476405" y="3166501"/>
                <a:ext cx="148442" cy="1203961"/>
                <a:chOff x="4038599" y="3983576"/>
                <a:chExt cx="217257" cy="1331328"/>
              </a:xfrm>
            </p:grpSpPr>
            <p:sp>
              <p:nvSpPr>
                <p:cNvPr id="315" name="Pentagon 314"/>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6" name="Group 315"/>
                <p:cNvGrpSpPr/>
                <p:nvPr/>
              </p:nvGrpSpPr>
              <p:grpSpPr>
                <a:xfrm rot="5400000" flipV="1">
                  <a:off x="3549760" y="4476730"/>
                  <a:ext cx="1194934" cy="208625"/>
                  <a:chOff x="3970020" y="4948646"/>
                  <a:chExt cx="6939523" cy="1211581"/>
                </a:xfrm>
              </p:grpSpPr>
              <p:grpSp>
                <p:nvGrpSpPr>
                  <p:cNvPr id="317" name="Group 316"/>
                  <p:cNvGrpSpPr/>
                  <p:nvPr/>
                </p:nvGrpSpPr>
                <p:grpSpPr>
                  <a:xfrm>
                    <a:off x="3970020" y="4953000"/>
                    <a:ext cx="2080259" cy="1207227"/>
                    <a:chOff x="4551318" y="4950687"/>
                    <a:chExt cx="2080259" cy="1207227"/>
                  </a:xfrm>
                </p:grpSpPr>
                <p:sp>
                  <p:nvSpPr>
                    <p:cNvPr id="334" name="Rectangle 33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Left-Right Arrow Callout 33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Diamond 33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Diamond 33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8" name="Diamond 317"/>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p:cNvGrpSpPr/>
                  <p:nvPr/>
                </p:nvGrpSpPr>
                <p:grpSpPr>
                  <a:xfrm>
                    <a:off x="6395357" y="4948646"/>
                    <a:ext cx="2080259" cy="1207227"/>
                    <a:chOff x="4551318" y="4950687"/>
                    <a:chExt cx="2080259" cy="1207227"/>
                  </a:xfrm>
                </p:grpSpPr>
                <p:sp>
                  <p:nvSpPr>
                    <p:cNvPr id="328" name="Rectangle 32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Left-Right Arrow Callout 32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Diamond 33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Diamond 33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Diamond 33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0" name="Diamond 319"/>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1" name="Group 320"/>
                  <p:cNvGrpSpPr/>
                  <p:nvPr/>
                </p:nvGrpSpPr>
                <p:grpSpPr>
                  <a:xfrm>
                    <a:off x="8829284" y="4948646"/>
                    <a:ext cx="2080259" cy="1207227"/>
                    <a:chOff x="4551318" y="4950687"/>
                    <a:chExt cx="2080259" cy="1207227"/>
                  </a:xfrm>
                </p:grpSpPr>
                <p:sp>
                  <p:nvSpPr>
                    <p:cNvPr id="322" name="Rectangle 32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Left-Right Arrow Callout 32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Diamond 32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Diamond 32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Diamond 32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7" name="Group 226"/>
              <p:cNvGrpSpPr/>
              <p:nvPr/>
            </p:nvGrpSpPr>
            <p:grpSpPr>
              <a:xfrm rot="21023417" flipH="1">
                <a:off x="1680724" y="3197449"/>
                <a:ext cx="148442" cy="1203961"/>
                <a:chOff x="4038599" y="3983576"/>
                <a:chExt cx="217257" cy="1331328"/>
              </a:xfrm>
            </p:grpSpPr>
            <p:sp>
              <p:nvSpPr>
                <p:cNvPr id="290" name="Pentagon 289"/>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1" name="Group 290"/>
                <p:cNvGrpSpPr/>
                <p:nvPr/>
              </p:nvGrpSpPr>
              <p:grpSpPr>
                <a:xfrm rot="5400000" flipV="1">
                  <a:off x="3549760" y="4476730"/>
                  <a:ext cx="1194934" cy="208625"/>
                  <a:chOff x="3970020" y="4948646"/>
                  <a:chExt cx="6939523" cy="1211581"/>
                </a:xfrm>
              </p:grpSpPr>
              <p:grpSp>
                <p:nvGrpSpPr>
                  <p:cNvPr id="292" name="Group 291"/>
                  <p:cNvGrpSpPr/>
                  <p:nvPr/>
                </p:nvGrpSpPr>
                <p:grpSpPr>
                  <a:xfrm>
                    <a:off x="3970020" y="4953000"/>
                    <a:ext cx="2080259" cy="1207227"/>
                    <a:chOff x="4551318" y="4950687"/>
                    <a:chExt cx="2080259" cy="1207227"/>
                  </a:xfrm>
                </p:grpSpPr>
                <p:sp>
                  <p:nvSpPr>
                    <p:cNvPr id="309" name="Rectangle 30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Left-Right Arrow Callout 31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Diamond 31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Diamond 31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Diamond 31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Diamond 292"/>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4" name="Group 293"/>
                  <p:cNvGrpSpPr/>
                  <p:nvPr/>
                </p:nvGrpSpPr>
                <p:grpSpPr>
                  <a:xfrm>
                    <a:off x="6395357" y="4948646"/>
                    <a:ext cx="2080259" cy="1207227"/>
                    <a:chOff x="4551318" y="4950687"/>
                    <a:chExt cx="2080259" cy="1207227"/>
                  </a:xfrm>
                </p:grpSpPr>
                <p:sp>
                  <p:nvSpPr>
                    <p:cNvPr id="303" name="Rectangle 30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Left-Right Arrow Callout 30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iamond 30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iamond 30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Diamond 30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5" name="Diamond 294"/>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6" name="Group 295"/>
                  <p:cNvGrpSpPr/>
                  <p:nvPr/>
                </p:nvGrpSpPr>
                <p:grpSpPr>
                  <a:xfrm>
                    <a:off x="8829284" y="4948646"/>
                    <a:ext cx="2080259" cy="1207227"/>
                    <a:chOff x="4551318" y="4950687"/>
                    <a:chExt cx="2080259" cy="1207227"/>
                  </a:xfrm>
                </p:grpSpPr>
                <p:sp>
                  <p:nvSpPr>
                    <p:cNvPr id="297" name="Rectangle 29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Left-Right Arrow Callout 29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Diamond 29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Diamond 30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Diamond 30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p:cNvGrpSpPr/>
              <p:nvPr/>
            </p:nvGrpSpPr>
            <p:grpSpPr>
              <a:xfrm>
                <a:off x="1553983" y="3036996"/>
                <a:ext cx="779810" cy="220840"/>
                <a:chOff x="3431377" y="2577520"/>
                <a:chExt cx="2319927" cy="361305"/>
              </a:xfrm>
            </p:grpSpPr>
            <p:sp>
              <p:nvSpPr>
                <p:cNvPr id="265" name="Rounded Rectangle 264"/>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6" name="Group 265"/>
                <p:cNvGrpSpPr/>
                <p:nvPr/>
              </p:nvGrpSpPr>
              <p:grpSpPr>
                <a:xfrm>
                  <a:off x="3657600" y="2599731"/>
                  <a:ext cx="1892332" cy="330385"/>
                  <a:chOff x="3970020" y="4948646"/>
                  <a:chExt cx="6939523" cy="1211581"/>
                </a:xfrm>
              </p:grpSpPr>
              <p:grpSp>
                <p:nvGrpSpPr>
                  <p:cNvPr id="267" name="Group 266"/>
                  <p:cNvGrpSpPr/>
                  <p:nvPr/>
                </p:nvGrpSpPr>
                <p:grpSpPr>
                  <a:xfrm>
                    <a:off x="3970020" y="4953000"/>
                    <a:ext cx="2080259" cy="1207227"/>
                    <a:chOff x="4551318" y="4950687"/>
                    <a:chExt cx="2080259" cy="1207227"/>
                  </a:xfrm>
                </p:grpSpPr>
                <p:sp>
                  <p:nvSpPr>
                    <p:cNvPr id="284" name="Rectangle 28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Left-Right Arrow Callout 28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Diamond 28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Diamond 28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8" name="Diamond 267"/>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268"/>
                  <p:cNvGrpSpPr/>
                  <p:nvPr/>
                </p:nvGrpSpPr>
                <p:grpSpPr>
                  <a:xfrm>
                    <a:off x="6395357" y="4948646"/>
                    <a:ext cx="2080259" cy="1207227"/>
                    <a:chOff x="4551318" y="4950687"/>
                    <a:chExt cx="2080259" cy="1207227"/>
                  </a:xfrm>
                </p:grpSpPr>
                <p:sp>
                  <p:nvSpPr>
                    <p:cNvPr id="278" name="Rectangle 27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Left-Right Arrow Callout 27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28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Diamond 28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0" name="Diamond 269"/>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1" name="Group 270"/>
                  <p:cNvGrpSpPr/>
                  <p:nvPr/>
                </p:nvGrpSpPr>
                <p:grpSpPr>
                  <a:xfrm>
                    <a:off x="8829284" y="4948646"/>
                    <a:ext cx="2080259" cy="1207227"/>
                    <a:chOff x="4551318" y="4950687"/>
                    <a:chExt cx="2080259" cy="1207227"/>
                  </a:xfrm>
                </p:grpSpPr>
                <p:sp>
                  <p:nvSpPr>
                    <p:cNvPr id="272" name="Rectangle 27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Left-Right Arrow Callout 27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Diamond 27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Diamond 27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Diamond 27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Isosceles Triangle 228"/>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p:cNvGrpSpPr/>
              <p:nvPr/>
            </p:nvGrpSpPr>
            <p:grpSpPr>
              <a:xfrm>
                <a:off x="1238801" y="686440"/>
                <a:ext cx="1515213" cy="1532853"/>
                <a:chOff x="1238801" y="686440"/>
                <a:chExt cx="1515213" cy="1532853"/>
              </a:xfrm>
            </p:grpSpPr>
            <p:sp>
              <p:nvSpPr>
                <p:cNvPr id="231" name="Round Diagonal Corner Rectangle 230"/>
                <p:cNvSpPr/>
                <p:nvPr/>
              </p:nvSpPr>
              <p:spPr>
                <a:xfrm rot="3691160" flipH="1">
                  <a:off x="2088645" y="1270630"/>
                  <a:ext cx="712151" cy="61858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2" name="Round Diagonal Corner Rectangle 231"/>
                <p:cNvSpPr/>
                <p:nvPr/>
              </p:nvSpPr>
              <p:spPr>
                <a:xfrm rot="13069477" flipH="1">
                  <a:off x="1238801" y="1302790"/>
                  <a:ext cx="608934" cy="6221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3" name="Oval 232"/>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4" name="Round Diagonal Corner Rectangle 233"/>
                <p:cNvSpPr/>
                <p:nvPr/>
              </p:nvSpPr>
              <p:spPr>
                <a:xfrm rot="20363465" flipH="1">
                  <a:off x="1966746" y="686440"/>
                  <a:ext cx="564930" cy="739503"/>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5" name="Round Diagonal Corner Rectangle 234"/>
                <p:cNvSpPr/>
                <p:nvPr/>
              </p:nvSpPr>
              <p:spPr>
                <a:xfrm rot="16523337" flipH="1">
                  <a:off x="1390766" y="808506"/>
                  <a:ext cx="640667" cy="651227"/>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6" name="Oval 235"/>
                <p:cNvSpPr/>
                <p:nvPr/>
              </p:nvSpPr>
              <p:spPr>
                <a:xfrm flipH="1">
                  <a:off x="1771000" y="786154"/>
                  <a:ext cx="492812" cy="46811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7" name="Oval 236"/>
                <p:cNvSpPr/>
                <p:nvPr/>
              </p:nvSpPr>
              <p:spPr>
                <a:xfrm rot="3657975" flipH="1">
                  <a:off x="2233148" y="1103431"/>
                  <a:ext cx="492812" cy="180896"/>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8" name="Oval 237"/>
                <p:cNvSpPr/>
                <p:nvPr/>
              </p:nvSpPr>
              <p:spPr>
                <a:xfrm rot="17249456" flipH="1">
                  <a:off x="1184821" y="1234739"/>
                  <a:ext cx="492812" cy="9180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39" name="Group 238"/>
                <p:cNvGrpSpPr/>
                <p:nvPr/>
              </p:nvGrpSpPr>
              <p:grpSpPr>
                <a:xfrm>
                  <a:off x="1361620" y="1073300"/>
                  <a:ext cx="1251291" cy="220840"/>
                  <a:chOff x="3431377" y="2577520"/>
                  <a:chExt cx="2319927" cy="361305"/>
                </a:xfrm>
              </p:grpSpPr>
              <p:sp>
                <p:nvSpPr>
                  <p:cNvPr id="240" name="Rounded Rectangle 239"/>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1" name="Group 240"/>
                  <p:cNvGrpSpPr/>
                  <p:nvPr/>
                </p:nvGrpSpPr>
                <p:grpSpPr>
                  <a:xfrm>
                    <a:off x="3657600" y="2599731"/>
                    <a:ext cx="1892332" cy="330385"/>
                    <a:chOff x="3970020" y="4948646"/>
                    <a:chExt cx="6939523" cy="1211581"/>
                  </a:xfrm>
                </p:grpSpPr>
                <p:grpSp>
                  <p:nvGrpSpPr>
                    <p:cNvPr id="242" name="Group 241"/>
                    <p:cNvGrpSpPr/>
                    <p:nvPr/>
                  </p:nvGrpSpPr>
                  <p:grpSpPr>
                    <a:xfrm>
                      <a:off x="3970020" y="4953000"/>
                      <a:ext cx="2080259" cy="1207227"/>
                      <a:chOff x="4551318" y="4950687"/>
                      <a:chExt cx="2080259" cy="1207227"/>
                    </a:xfrm>
                  </p:grpSpPr>
                  <p:sp>
                    <p:nvSpPr>
                      <p:cNvPr id="259" name="Rectangle 25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Left-Right Arrow Callout 26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iamond 26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Diamond 26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Diamond 26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3" name="Diamond 242"/>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4" name="Group 243"/>
                    <p:cNvGrpSpPr/>
                    <p:nvPr/>
                  </p:nvGrpSpPr>
                  <p:grpSpPr>
                    <a:xfrm>
                      <a:off x="6395357" y="4948646"/>
                      <a:ext cx="2080259" cy="1207227"/>
                      <a:chOff x="4551318" y="4950687"/>
                      <a:chExt cx="2080259" cy="1207227"/>
                    </a:xfrm>
                  </p:grpSpPr>
                  <p:sp>
                    <p:nvSpPr>
                      <p:cNvPr id="253" name="Rectangle 25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Left-Right Arrow Callout 25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iamond 25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iamond 25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Diamond 25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5" name="Diamond 244"/>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p:cNvGrpSpPr/>
                    <p:nvPr/>
                  </p:nvGrpSpPr>
                  <p:grpSpPr>
                    <a:xfrm>
                      <a:off x="8829284" y="4948646"/>
                      <a:ext cx="2080259" cy="1207227"/>
                      <a:chOff x="4551318" y="4950687"/>
                      <a:chExt cx="2080259" cy="1207227"/>
                    </a:xfrm>
                  </p:grpSpPr>
                  <p:sp>
                    <p:nvSpPr>
                      <p:cNvPr id="247" name="Rectangle 24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Left-Right Arrow Callout 24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iamond 24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Diamond 25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340" name="Group 131"/>
            <p:cNvGrpSpPr/>
            <p:nvPr/>
          </p:nvGrpSpPr>
          <p:grpSpPr>
            <a:xfrm>
              <a:off x="1526392" y="271604"/>
              <a:ext cx="411049" cy="912449"/>
              <a:chOff x="5715000" y="1143000"/>
              <a:chExt cx="1978594" cy="4515889"/>
            </a:xfrm>
          </p:grpSpPr>
          <p:sp>
            <p:nvSpPr>
              <p:cNvPr id="341"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Double Wave 8"/>
              <p:cNvSpPr/>
              <p:nvPr/>
            </p:nvSpPr>
            <p:spPr>
              <a:xfrm rot="6254388">
                <a:off x="5877489" y="1624787"/>
                <a:ext cx="968254" cy="774047"/>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2"/>
              <p:cNvSpPr/>
              <p:nvPr/>
            </p:nvSpPr>
            <p:spPr>
              <a:xfrm rot="2980448">
                <a:off x="6218324" y="5049679"/>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rot="18788802">
                <a:off x="6734605" y="5054717"/>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2"/>
              <p:cNvSpPr/>
              <p:nvPr/>
            </p:nvSpPr>
            <p:spPr>
              <a:xfrm rot="20847300">
                <a:off x="7306829" y="327873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
              <p:cNvSpPr/>
              <p:nvPr/>
            </p:nvSpPr>
            <p:spPr>
              <a:xfrm>
                <a:off x="5715000" y="339709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rapezoid 4"/>
              <p:cNvSpPr/>
              <p:nvPr/>
            </p:nvSpPr>
            <p:spPr>
              <a:xfrm rot="20339459">
                <a:off x="6830592" y="2089476"/>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Trapezoid 5"/>
              <p:cNvSpPr/>
              <p:nvPr/>
            </p:nvSpPr>
            <p:spPr>
              <a:xfrm rot="1327004">
                <a:off x="5928848" y="2241933"/>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Trapezoid 6"/>
              <p:cNvSpPr/>
              <p:nvPr/>
            </p:nvSpPr>
            <p:spPr>
              <a:xfrm>
                <a:off x="6022731" y="2248545"/>
                <a:ext cx="1436077" cy="3250485"/>
              </a:xfrm>
              <a:prstGeom prst="trapezoid">
                <a:avLst>
                  <a:gd name="adj" fmla="val 30618"/>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Isosceles Triangle 7"/>
              <p:cNvSpPr/>
              <p:nvPr/>
            </p:nvSpPr>
            <p:spPr>
              <a:xfrm rot="10800000">
                <a:off x="6535615" y="2248545"/>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6172200" y="1143000"/>
                <a:ext cx="1143000" cy="13003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2" name="Group 64"/>
              <p:cNvGrpSpPr/>
              <p:nvPr/>
            </p:nvGrpSpPr>
            <p:grpSpPr>
              <a:xfrm flipH="1">
                <a:off x="6248403" y="3604586"/>
                <a:ext cx="1230918" cy="1352981"/>
                <a:chOff x="7543805" y="3605661"/>
                <a:chExt cx="1066795" cy="1042539"/>
              </a:xfrm>
            </p:grpSpPr>
            <p:sp>
              <p:nvSpPr>
                <p:cNvPr id="388" name="Rounded Rectangle 387"/>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9" name="Group 162"/>
                <p:cNvGrpSpPr/>
                <p:nvPr/>
              </p:nvGrpSpPr>
              <p:grpSpPr>
                <a:xfrm>
                  <a:off x="7543805" y="3605661"/>
                  <a:ext cx="418448" cy="1042539"/>
                  <a:chOff x="6827799" y="4847065"/>
                  <a:chExt cx="794795" cy="1996712"/>
                </a:xfrm>
                <a:solidFill>
                  <a:srgbClr val="D98A33"/>
                </a:solidFill>
              </p:grpSpPr>
              <p:sp>
                <p:nvSpPr>
                  <p:cNvPr id="390" name="Double Wave 389"/>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ounded Rectangle 391"/>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3" name="Group 188"/>
              <p:cNvGrpSpPr/>
              <p:nvPr/>
            </p:nvGrpSpPr>
            <p:grpSpPr>
              <a:xfrm>
                <a:off x="6019800" y="5173301"/>
                <a:ext cx="1447800" cy="289560"/>
                <a:chOff x="2286000" y="6019800"/>
                <a:chExt cx="3048000" cy="609600"/>
              </a:xfrm>
            </p:grpSpPr>
            <p:grpSp>
              <p:nvGrpSpPr>
                <p:cNvPr id="373" name="Group 175"/>
                <p:cNvGrpSpPr/>
                <p:nvPr/>
              </p:nvGrpSpPr>
              <p:grpSpPr>
                <a:xfrm>
                  <a:off x="2286000" y="6019800"/>
                  <a:ext cx="609600" cy="609600"/>
                  <a:chOff x="2286000" y="6019800"/>
                  <a:chExt cx="609600" cy="609600"/>
                </a:xfrm>
              </p:grpSpPr>
              <p:sp>
                <p:nvSpPr>
                  <p:cNvPr id="386" name="Quad Arrow Callout 38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ross 38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4" name="Group 176"/>
                <p:cNvGrpSpPr/>
                <p:nvPr/>
              </p:nvGrpSpPr>
              <p:grpSpPr>
                <a:xfrm>
                  <a:off x="2895600" y="6019800"/>
                  <a:ext cx="609600" cy="609600"/>
                  <a:chOff x="2286000" y="6019800"/>
                  <a:chExt cx="609600" cy="609600"/>
                </a:xfrm>
              </p:grpSpPr>
              <p:sp>
                <p:nvSpPr>
                  <p:cNvPr id="384" name="Quad Arrow Callout 38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Cross 38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179"/>
                <p:cNvGrpSpPr/>
                <p:nvPr/>
              </p:nvGrpSpPr>
              <p:grpSpPr>
                <a:xfrm>
                  <a:off x="3505200" y="6019800"/>
                  <a:ext cx="609600" cy="609600"/>
                  <a:chOff x="2286000" y="6019800"/>
                  <a:chExt cx="609600" cy="609600"/>
                </a:xfrm>
              </p:grpSpPr>
              <p:sp>
                <p:nvSpPr>
                  <p:cNvPr id="382" name="Quad Arrow Callout 38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Cross 38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182"/>
                <p:cNvGrpSpPr/>
                <p:nvPr/>
              </p:nvGrpSpPr>
              <p:grpSpPr>
                <a:xfrm>
                  <a:off x="4114800" y="6019800"/>
                  <a:ext cx="609600" cy="609600"/>
                  <a:chOff x="2286000" y="6019800"/>
                  <a:chExt cx="609600" cy="609600"/>
                </a:xfrm>
              </p:grpSpPr>
              <p:sp>
                <p:nvSpPr>
                  <p:cNvPr id="380" name="Quad Arrow Callout 37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Cross 38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185"/>
                <p:cNvGrpSpPr/>
                <p:nvPr/>
              </p:nvGrpSpPr>
              <p:grpSpPr>
                <a:xfrm>
                  <a:off x="4724400" y="6019800"/>
                  <a:ext cx="609600" cy="609600"/>
                  <a:chOff x="2286000" y="6019800"/>
                  <a:chExt cx="609600" cy="609600"/>
                </a:xfrm>
              </p:grpSpPr>
              <p:sp>
                <p:nvSpPr>
                  <p:cNvPr id="378" name="Quad Arrow Callout 37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Cross 37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4"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Moon 354"/>
              <p:cNvSpPr/>
              <p:nvPr/>
            </p:nvSpPr>
            <p:spPr>
              <a:xfrm rot="5598382">
                <a:off x="6527289" y="806839"/>
                <a:ext cx="423981" cy="1096304"/>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ounded Rectangle 355"/>
              <p:cNvSpPr/>
              <p:nvPr/>
            </p:nvSpPr>
            <p:spPr>
              <a:xfrm>
                <a:off x="6179812" y="1371982"/>
                <a:ext cx="1100074" cy="19413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7" name="Group 189"/>
              <p:cNvGrpSpPr/>
              <p:nvPr/>
            </p:nvGrpSpPr>
            <p:grpSpPr>
              <a:xfrm>
                <a:off x="6172200" y="1357767"/>
                <a:ext cx="1054396" cy="210879"/>
                <a:chOff x="2286000" y="6019800"/>
                <a:chExt cx="3048000" cy="609600"/>
              </a:xfrm>
            </p:grpSpPr>
            <p:grpSp>
              <p:nvGrpSpPr>
                <p:cNvPr id="358" name="Group 175"/>
                <p:cNvGrpSpPr/>
                <p:nvPr/>
              </p:nvGrpSpPr>
              <p:grpSpPr>
                <a:xfrm>
                  <a:off x="2286000" y="6019800"/>
                  <a:ext cx="609600" cy="609600"/>
                  <a:chOff x="2286000" y="6019800"/>
                  <a:chExt cx="609600" cy="609600"/>
                </a:xfrm>
              </p:grpSpPr>
              <p:sp>
                <p:nvSpPr>
                  <p:cNvPr id="371" name="Quad Arrow Callout 37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Cross 37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176"/>
                <p:cNvGrpSpPr/>
                <p:nvPr/>
              </p:nvGrpSpPr>
              <p:grpSpPr>
                <a:xfrm>
                  <a:off x="2895600" y="6019800"/>
                  <a:ext cx="609600" cy="609600"/>
                  <a:chOff x="2286000" y="6019800"/>
                  <a:chExt cx="609600" cy="609600"/>
                </a:xfrm>
              </p:grpSpPr>
              <p:sp>
                <p:nvSpPr>
                  <p:cNvPr id="369" name="Quad Arrow Callout 36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Cross 36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179"/>
                <p:cNvGrpSpPr/>
                <p:nvPr/>
              </p:nvGrpSpPr>
              <p:grpSpPr>
                <a:xfrm>
                  <a:off x="3505200" y="6019800"/>
                  <a:ext cx="609600" cy="609600"/>
                  <a:chOff x="2286000" y="6019800"/>
                  <a:chExt cx="609600" cy="609600"/>
                </a:xfrm>
              </p:grpSpPr>
              <p:sp>
                <p:nvSpPr>
                  <p:cNvPr id="367" name="Quad Arrow Callout 36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Cross 36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182"/>
                <p:cNvGrpSpPr/>
                <p:nvPr/>
              </p:nvGrpSpPr>
              <p:grpSpPr>
                <a:xfrm>
                  <a:off x="4114800" y="6019800"/>
                  <a:ext cx="609600" cy="609600"/>
                  <a:chOff x="2286000" y="6019800"/>
                  <a:chExt cx="609600" cy="609600"/>
                </a:xfrm>
              </p:grpSpPr>
              <p:sp>
                <p:nvSpPr>
                  <p:cNvPr id="365" name="Quad Arrow Callout 36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Cross 36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185"/>
                <p:cNvGrpSpPr/>
                <p:nvPr/>
              </p:nvGrpSpPr>
              <p:grpSpPr>
                <a:xfrm>
                  <a:off x="4724400" y="6019800"/>
                  <a:ext cx="609600" cy="609600"/>
                  <a:chOff x="2286000" y="6019800"/>
                  <a:chExt cx="609600" cy="609600"/>
                </a:xfrm>
              </p:grpSpPr>
              <p:sp>
                <p:nvSpPr>
                  <p:cNvPr id="363" name="Quad Arrow Callout 36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Cross 36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3" name="Group 392"/>
            <p:cNvGrpSpPr/>
            <p:nvPr/>
          </p:nvGrpSpPr>
          <p:grpSpPr>
            <a:xfrm>
              <a:off x="2082086" y="238402"/>
              <a:ext cx="516339" cy="977272"/>
              <a:chOff x="3810000" y="553998"/>
              <a:chExt cx="1839832" cy="3482238"/>
            </a:xfrm>
          </p:grpSpPr>
          <p:sp>
            <p:nvSpPr>
              <p:cNvPr id="394" name="Cloud 393"/>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Cloud 394"/>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lowchart: Manual Operation 397"/>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lowchart: Manual Operation 398"/>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lowchart: Manual Operation 401"/>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lowchart: Extract 402"/>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ed Rectangle 403"/>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Cloud 405"/>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ounded Rectangle 406"/>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8" name="Group 407"/>
              <p:cNvGrpSpPr/>
              <p:nvPr/>
            </p:nvGrpSpPr>
            <p:grpSpPr>
              <a:xfrm>
                <a:off x="4220061" y="818482"/>
                <a:ext cx="938018" cy="300171"/>
                <a:chOff x="1756756" y="4876800"/>
                <a:chExt cx="4088873" cy="1308463"/>
              </a:xfrm>
            </p:grpSpPr>
            <p:grpSp>
              <p:nvGrpSpPr>
                <p:cNvPr id="441" name="Group 440"/>
                <p:cNvGrpSpPr/>
                <p:nvPr/>
              </p:nvGrpSpPr>
              <p:grpSpPr>
                <a:xfrm>
                  <a:off x="1756756" y="4876800"/>
                  <a:ext cx="1367444" cy="1295400"/>
                  <a:chOff x="1756756" y="4876800"/>
                  <a:chExt cx="1367444" cy="1295400"/>
                </a:xfrm>
              </p:grpSpPr>
              <p:sp>
                <p:nvSpPr>
                  <p:cNvPr id="452" name="Quad Arrow Callout 45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Quad Arrow Callout 45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Quad Arrow Callout 45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2" name="Group 441"/>
                <p:cNvGrpSpPr/>
                <p:nvPr/>
              </p:nvGrpSpPr>
              <p:grpSpPr>
                <a:xfrm>
                  <a:off x="3119647" y="4889863"/>
                  <a:ext cx="1367444" cy="1295400"/>
                  <a:chOff x="1756756" y="4876800"/>
                  <a:chExt cx="1367444" cy="1295400"/>
                </a:xfrm>
              </p:grpSpPr>
              <p:sp>
                <p:nvSpPr>
                  <p:cNvPr id="449" name="Quad Arrow Callout 44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Quad Arrow Callout 44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Quad Arrow Callout 45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3" name="Group 442"/>
                <p:cNvGrpSpPr/>
                <p:nvPr/>
              </p:nvGrpSpPr>
              <p:grpSpPr>
                <a:xfrm>
                  <a:off x="4478185" y="4889863"/>
                  <a:ext cx="1367444" cy="1295400"/>
                  <a:chOff x="1756756" y="4876800"/>
                  <a:chExt cx="1367444" cy="1295400"/>
                </a:xfrm>
              </p:grpSpPr>
              <p:sp>
                <p:nvSpPr>
                  <p:cNvPr id="446" name="Quad Arrow Callout 44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Quad Arrow Callout 44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Quad Arrow Callout 44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4" name="Quad Arrow Callout 443"/>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Quad Arrow Callout 444"/>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408"/>
              <p:cNvGrpSpPr/>
              <p:nvPr/>
            </p:nvGrpSpPr>
            <p:grpSpPr>
              <a:xfrm rot="17531393">
                <a:off x="4356564" y="2143638"/>
                <a:ext cx="938018" cy="300171"/>
                <a:chOff x="1756756" y="4876800"/>
                <a:chExt cx="4088873" cy="1308463"/>
              </a:xfrm>
            </p:grpSpPr>
            <p:grpSp>
              <p:nvGrpSpPr>
                <p:cNvPr id="427" name="Group 426"/>
                <p:cNvGrpSpPr/>
                <p:nvPr/>
              </p:nvGrpSpPr>
              <p:grpSpPr>
                <a:xfrm>
                  <a:off x="1756756" y="4876800"/>
                  <a:ext cx="1367444" cy="1295400"/>
                  <a:chOff x="1756756" y="4876800"/>
                  <a:chExt cx="1367444" cy="1295400"/>
                </a:xfrm>
              </p:grpSpPr>
              <p:sp>
                <p:nvSpPr>
                  <p:cNvPr id="438" name="Quad Arrow Callout 43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Quad Arrow Callout 43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Quad Arrow Callout 43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8" name="Group 427"/>
                <p:cNvGrpSpPr/>
                <p:nvPr/>
              </p:nvGrpSpPr>
              <p:grpSpPr>
                <a:xfrm>
                  <a:off x="3119647" y="4889863"/>
                  <a:ext cx="1367444" cy="1295400"/>
                  <a:chOff x="1756756" y="4876800"/>
                  <a:chExt cx="1367444" cy="1295400"/>
                </a:xfrm>
              </p:grpSpPr>
              <p:sp>
                <p:nvSpPr>
                  <p:cNvPr id="435" name="Quad Arrow Callout 43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Quad Arrow Callout 43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Quad Arrow Callout 43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9" name="Group 428"/>
                <p:cNvGrpSpPr/>
                <p:nvPr/>
              </p:nvGrpSpPr>
              <p:grpSpPr>
                <a:xfrm>
                  <a:off x="4478185" y="4889863"/>
                  <a:ext cx="1367444" cy="1295400"/>
                  <a:chOff x="1756756" y="4876800"/>
                  <a:chExt cx="1367444" cy="1295400"/>
                </a:xfrm>
              </p:grpSpPr>
              <p:sp>
                <p:nvSpPr>
                  <p:cNvPr id="432" name="Quad Arrow Callout 43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Quad Arrow Callout 43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Quad Arrow Callout 43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0" name="Quad Arrow Callout 429"/>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Quad Arrow Callout 430"/>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409"/>
              <p:cNvGrpSpPr/>
              <p:nvPr/>
            </p:nvGrpSpPr>
            <p:grpSpPr>
              <a:xfrm rot="17531393">
                <a:off x="3995156" y="3097226"/>
                <a:ext cx="938018" cy="300171"/>
                <a:chOff x="1756756" y="4876800"/>
                <a:chExt cx="4088873" cy="1308463"/>
              </a:xfrm>
            </p:grpSpPr>
            <p:grpSp>
              <p:nvGrpSpPr>
                <p:cNvPr id="413" name="Group 412"/>
                <p:cNvGrpSpPr/>
                <p:nvPr/>
              </p:nvGrpSpPr>
              <p:grpSpPr>
                <a:xfrm>
                  <a:off x="1756756" y="4876800"/>
                  <a:ext cx="1367444" cy="1295400"/>
                  <a:chOff x="1756756" y="4876800"/>
                  <a:chExt cx="1367444" cy="1295400"/>
                </a:xfrm>
              </p:grpSpPr>
              <p:sp>
                <p:nvSpPr>
                  <p:cNvPr id="424" name="Quad Arrow Callout 42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Quad Arrow Callout 42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Quad Arrow Callout 42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4" name="Group 413"/>
                <p:cNvGrpSpPr/>
                <p:nvPr/>
              </p:nvGrpSpPr>
              <p:grpSpPr>
                <a:xfrm>
                  <a:off x="3119647" y="4889863"/>
                  <a:ext cx="1367444" cy="1295400"/>
                  <a:chOff x="1756756" y="4876800"/>
                  <a:chExt cx="1367444" cy="1295400"/>
                </a:xfrm>
              </p:grpSpPr>
              <p:sp>
                <p:nvSpPr>
                  <p:cNvPr id="421" name="Quad Arrow Callout 42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Quad Arrow Callout 42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Quad Arrow Callout 42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5" name="Group 414"/>
                <p:cNvGrpSpPr/>
                <p:nvPr/>
              </p:nvGrpSpPr>
              <p:grpSpPr>
                <a:xfrm>
                  <a:off x="4478185" y="4889863"/>
                  <a:ext cx="1367444" cy="1295400"/>
                  <a:chOff x="1756756" y="4876800"/>
                  <a:chExt cx="1367444" cy="1295400"/>
                </a:xfrm>
              </p:grpSpPr>
              <p:sp>
                <p:nvSpPr>
                  <p:cNvPr id="418" name="Quad Arrow Callout 41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Quad Arrow Callout 41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Quad Arrow Callout 41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6" name="Quad Arrow Callout 415"/>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Quad Arrow Callout 416"/>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1" name="Cloud 410"/>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5" name="TextBox 454"/>
          <p:cNvSpPr txBox="1"/>
          <p:nvPr/>
        </p:nvSpPr>
        <p:spPr>
          <a:xfrm>
            <a:off x="10817049" y="6502859"/>
            <a:ext cx="1285592"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151226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out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out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out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out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out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ahala-safari.com/wp-content/gallery/discover/sta70862640x480.jpg"/>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6749" y="6488668"/>
            <a:ext cx="1285592" cy="369332"/>
          </a:xfrm>
          <a:prstGeom prst="rect">
            <a:avLst/>
          </a:prstGeom>
          <a:noFill/>
        </p:spPr>
        <p:txBody>
          <a:bodyPr wrap="square" rtlCol="0">
            <a:spAutoFit/>
          </a:bodyPr>
          <a:lstStyle/>
          <a:p>
            <a:r>
              <a:rPr lang="en-US" dirty="0">
                <a:solidFill>
                  <a:schemeClr val="bg1"/>
                </a:solidFill>
              </a:rPr>
              <a:t>Exodus 3:7</a:t>
            </a:r>
          </a:p>
        </p:txBody>
      </p:sp>
      <p:sp>
        <p:nvSpPr>
          <p:cNvPr id="6" name="TextBox 5"/>
          <p:cNvSpPr txBox="1"/>
          <p:nvPr/>
        </p:nvSpPr>
        <p:spPr>
          <a:xfrm>
            <a:off x="126749" y="65755"/>
            <a:ext cx="118872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The Lord Knows</a:t>
            </a:r>
          </a:p>
        </p:txBody>
      </p:sp>
      <p:grpSp>
        <p:nvGrpSpPr>
          <p:cNvPr id="15" name="Group 14"/>
          <p:cNvGrpSpPr/>
          <p:nvPr/>
        </p:nvGrpSpPr>
        <p:grpSpPr>
          <a:xfrm>
            <a:off x="1055913" y="1248279"/>
            <a:ext cx="9717210" cy="4858605"/>
            <a:chOff x="965200" y="2286000"/>
            <a:chExt cx="7264400" cy="2743200"/>
          </a:xfrm>
        </p:grpSpPr>
        <p:grpSp>
          <p:nvGrpSpPr>
            <p:cNvPr id="16" name="Group 18"/>
            <p:cNvGrpSpPr/>
            <p:nvPr/>
          </p:nvGrpSpPr>
          <p:grpSpPr>
            <a:xfrm>
              <a:off x="965200" y="2286000"/>
              <a:ext cx="7264400" cy="2743200"/>
              <a:chOff x="965200" y="2286000"/>
              <a:chExt cx="7327900" cy="2743200"/>
            </a:xfrm>
          </p:grpSpPr>
          <p:sp>
            <p:nvSpPr>
              <p:cNvPr id="18" name="Rectangle 17"/>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1"/>
                <a:endCxn id="19"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1117600" y="2514600"/>
              <a:ext cx="7010400" cy="1876745"/>
            </a:xfrm>
            <a:prstGeom prst="rect">
              <a:avLst/>
            </a:prstGeom>
            <a:noFill/>
          </p:spPr>
          <p:txBody>
            <a:bodyPr wrap="square" rtlCol="0">
              <a:spAutoFit/>
            </a:bodyPr>
            <a:lstStyle/>
            <a:p>
              <a:r>
                <a:rPr lang="en-US" sz="4200" i="1" dirty="0">
                  <a:solidFill>
                    <a:schemeClr val="bg1"/>
                  </a:solidFill>
                </a:rPr>
                <a:t>“God sees our </a:t>
              </a:r>
              <a:r>
                <a:rPr lang="en-US" sz="4200" dirty="0">
                  <a:solidFill>
                    <a:schemeClr val="bg1"/>
                  </a:solidFill>
                </a:rPr>
                <a:t>______________________</a:t>
              </a:r>
              <a:r>
                <a:rPr lang="en-US" sz="4200" i="1" dirty="0">
                  <a:solidFill>
                    <a:schemeClr val="bg1"/>
                  </a:solidFill>
                </a:rPr>
                <a:t>,</a:t>
              </a:r>
            </a:p>
            <a:p>
              <a:r>
                <a:rPr lang="en-US" sz="4200" i="1" dirty="0">
                  <a:solidFill>
                    <a:schemeClr val="bg1"/>
                  </a:solidFill>
                </a:rPr>
                <a:t> </a:t>
              </a:r>
            </a:p>
            <a:p>
              <a:r>
                <a:rPr lang="en-US" sz="4200" i="1" dirty="0">
                  <a:solidFill>
                    <a:schemeClr val="bg1"/>
                  </a:solidFill>
                </a:rPr>
                <a:t>hears our </a:t>
              </a:r>
              <a:r>
                <a:rPr lang="en-US" sz="4200" dirty="0">
                  <a:solidFill>
                    <a:schemeClr val="bg1"/>
                  </a:solidFill>
                </a:rPr>
                <a:t>____________________</a:t>
              </a:r>
              <a:r>
                <a:rPr lang="en-US" sz="4200" i="1" dirty="0">
                  <a:solidFill>
                    <a:schemeClr val="bg1"/>
                  </a:solidFill>
                </a:rPr>
                <a:t>,</a:t>
              </a:r>
            </a:p>
            <a:p>
              <a:r>
                <a:rPr lang="en-US" sz="4200" i="1" dirty="0">
                  <a:solidFill>
                    <a:schemeClr val="bg1"/>
                  </a:solidFill>
                </a:rPr>
                <a:t> </a:t>
              </a:r>
            </a:p>
            <a:p>
              <a:r>
                <a:rPr lang="en-US" sz="4200" i="1" dirty="0">
                  <a:solidFill>
                    <a:schemeClr val="bg1"/>
                  </a:solidFill>
                </a:rPr>
                <a:t>and knows our </a:t>
              </a:r>
              <a:r>
                <a:rPr lang="en-US" sz="4200" dirty="0">
                  <a:solidFill>
                    <a:schemeClr val="bg1"/>
                  </a:solidFill>
                </a:rPr>
                <a:t>___________________</a:t>
              </a:r>
              <a:r>
                <a:rPr lang="en-US" sz="4200" i="1" dirty="0">
                  <a:solidFill>
                    <a:schemeClr val="bg1"/>
                  </a:solidFill>
                </a:rPr>
                <a:t>.”</a:t>
              </a:r>
              <a:r>
                <a:rPr lang="en-US" sz="4200" dirty="0">
                  <a:solidFill>
                    <a:schemeClr val="bg1"/>
                  </a:solidFill>
                </a:rPr>
                <a:t> </a:t>
              </a:r>
            </a:p>
          </p:txBody>
        </p:sp>
      </p:grpSp>
      <p:sp>
        <p:nvSpPr>
          <p:cNvPr id="3" name="TextBox 2"/>
          <p:cNvSpPr txBox="1"/>
          <p:nvPr/>
        </p:nvSpPr>
        <p:spPr>
          <a:xfrm>
            <a:off x="5804402" y="1558268"/>
            <a:ext cx="4430486" cy="769441"/>
          </a:xfrm>
          <a:prstGeom prst="rect">
            <a:avLst/>
          </a:prstGeom>
          <a:noFill/>
        </p:spPr>
        <p:txBody>
          <a:bodyPr wrap="square" rtlCol="0">
            <a:spAutoFit/>
          </a:bodyPr>
          <a:lstStyle/>
          <a:p>
            <a:r>
              <a:rPr lang="en-US" sz="4400" dirty="0">
                <a:solidFill>
                  <a:srgbClr val="FFFF00"/>
                </a:solidFill>
              </a:rPr>
              <a:t>Affliction</a:t>
            </a:r>
          </a:p>
        </p:txBody>
      </p:sp>
      <p:sp>
        <p:nvSpPr>
          <p:cNvPr id="25" name="TextBox 24"/>
          <p:cNvSpPr txBox="1"/>
          <p:nvPr/>
        </p:nvSpPr>
        <p:spPr>
          <a:xfrm>
            <a:off x="4888136" y="2817829"/>
            <a:ext cx="4430486" cy="769441"/>
          </a:xfrm>
          <a:prstGeom prst="rect">
            <a:avLst/>
          </a:prstGeom>
          <a:noFill/>
        </p:spPr>
        <p:txBody>
          <a:bodyPr wrap="square" rtlCol="0">
            <a:spAutoFit/>
          </a:bodyPr>
          <a:lstStyle/>
          <a:p>
            <a:r>
              <a:rPr lang="en-US" sz="4400" dirty="0">
                <a:solidFill>
                  <a:srgbClr val="FFFF00"/>
                </a:solidFill>
              </a:rPr>
              <a:t>Prayers</a:t>
            </a:r>
          </a:p>
        </p:txBody>
      </p:sp>
      <p:sp>
        <p:nvSpPr>
          <p:cNvPr id="26" name="TextBox 25"/>
          <p:cNvSpPr txBox="1"/>
          <p:nvPr/>
        </p:nvSpPr>
        <p:spPr>
          <a:xfrm>
            <a:off x="6274685" y="4077391"/>
            <a:ext cx="4430486" cy="769441"/>
          </a:xfrm>
          <a:prstGeom prst="rect">
            <a:avLst/>
          </a:prstGeom>
          <a:noFill/>
        </p:spPr>
        <p:txBody>
          <a:bodyPr wrap="square" rtlCol="0">
            <a:spAutoFit/>
          </a:bodyPr>
          <a:lstStyle/>
          <a:p>
            <a:r>
              <a:rPr lang="en-US" sz="4400" dirty="0">
                <a:solidFill>
                  <a:srgbClr val="FFFF00"/>
                </a:solidFill>
              </a:rPr>
              <a:t>Sorrows</a:t>
            </a:r>
          </a:p>
        </p:txBody>
      </p:sp>
    </p:spTree>
    <p:extLst>
      <p:ext uri="{BB962C8B-B14F-4D97-AF65-F5344CB8AC3E}">
        <p14:creationId xmlns:p14="http://schemas.microsoft.com/office/powerpoint/2010/main" val="2799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125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ahala-safari.com/wp-content/gallery/discover/sta70862640x480.jpg"/>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6749" y="6488668"/>
            <a:ext cx="1952422" cy="369332"/>
          </a:xfrm>
          <a:prstGeom prst="rect">
            <a:avLst/>
          </a:prstGeom>
          <a:noFill/>
        </p:spPr>
        <p:txBody>
          <a:bodyPr wrap="square" rtlCol="0">
            <a:spAutoFit/>
          </a:bodyPr>
          <a:lstStyle/>
          <a:p>
            <a:r>
              <a:rPr lang="en-US" dirty="0">
                <a:solidFill>
                  <a:schemeClr val="bg1"/>
                </a:solidFill>
              </a:rPr>
              <a:t>Exodus 3:7-10</a:t>
            </a:r>
          </a:p>
        </p:txBody>
      </p:sp>
      <p:sp>
        <p:nvSpPr>
          <p:cNvPr id="6" name="TextBox 5"/>
          <p:cNvSpPr txBox="1"/>
          <p:nvPr/>
        </p:nvSpPr>
        <p:spPr>
          <a:xfrm>
            <a:off x="126749" y="65755"/>
            <a:ext cx="118872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The Plan—to Deliver </a:t>
            </a:r>
          </a:p>
        </p:txBody>
      </p:sp>
      <p:sp>
        <p:nvSpPr>
          <p:cNvPr id="2" name="Rectangle 1"/>
          <p:cNvSpPr/>
          <p:nvPr/>
        </p:nvSpPr>
        <p:spPr>
          <a:xfrm>
            <a:off x="236185" y="969236"/>
            <a:ext cx="6828024" cy="1200329"/>
          </a:xfrm>
          <a:prstGeom prst="rect">
            <a:avLst/>
          </a:prstGeom>
        </p:spPr>
        <p:txBody>
          <a:bodyPr wrap="square">
            <a:spAutoFit/>
          </a:bodyPr>
          <a:lstStyle/>
          <a:p>
            <a:r>
              <a:rPr lang="en-US" dirty="0">
                <a:solidFill>
                  <a:schemeClr val="bg1"/>
                </a:solidFill>
                <a:latin typeface="Calibri" panose="020F0502020204030204" pitchFamily="34" charset="0"/>
              </a:rPr>
              <a:t>U</a:t>
            </a:r>
            <a:r>
              <a:rPr lang="en-US" b="0" i="0" dirty="0">
                <a:solidFill>
                  <a:schemeClr val="bg1"/>
                </a:solidFill>
                <a:effectLst/>
                <a:latin typeface="Calibri" panose="020F0502020204030204" pitchFamily="34" charset="0"/>
              </a:rPr>
              <a:t>nto a land flowing with milk and honey;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unto the place of the Canaanites, and the Hittites, and the Amorites, and the </a:t>
            </a:r>
            <a:r>
              <a:rPr lang="en-US" b="0" i="0" dirty="0" err="1">
                <a:solidFill>
                  <a:schemeClr val="bg1"/>
                </a:solidFill>
                <a:effectLst/>
                <a:latin typeface="Calibri" panose="020F0502020204030204" pitchFamily="34" charset="0"/>
              </a:rPr>
              <a:t>Perizzites</a:t>
            </a:r>
            <a:r>
              <a:rPr lang="en-US" b="0" i="0" dirty="0">
                <a:solidFill>
                  <a:schemeClr val="bg1"/>
                </a:solidFill>
                <a:effectLst/>
                <a:latin typeface="Calibri" panose="020F0502020204030204" pitchFamily="34" charset="0"/>
              </a:rPr>
              <a:t>, and the </a:t>
            </a:r>
            <a:r>
              <a:rPr lang="en-US" b="0" i="0" dirty="0" err="1">
                <a:solidFill>
                  <a:schemeClr val="bg1"/>
                </a:solidFill>
                <a:effectLst/>
                <a:latin typeface="Calibri" panose="020F0502020204030204" pitchFamily="34" charset="0"/>
              </a:rPr>
              <a:t>Hivites</a:t>
            </a:r>
            <a:r>
              <a:rPr lang="en-US" b="0" i="0" dirty="0">
                <a:solidFill>
                  <a:schemeClr val="bg1"/>
                </a:solidFill>
                <a:effectLst/>
                <a:latin typeface="Calibri" panose="020F0502020204030204" pitchFamily="34" charset="0"/>
              </a:rPr>
              <a:t>, and the </a:t>
            </a:r>
            <a:r>
              <a:rPr lang="en-US" b="0" i="0" dirty="0" err="1">
                <a:solidFill>
                  <a:schemeClr val="bg1"/>
                </a:solidFill>
                <a:effectLst/>
                <a:latin typeface="Calibri" panose="020F0502020204030204" pitchFamily="34" charset="0"/>
              </a:rPr>
              <a:t>Jebusites</a:t>
            </a:r>
            <a:r>
              <a:rPr lang="en-US" b="0" i="0" dirty="0">
                <a:solidFill>
                  <a:schemeClr val="bg1"/>
                </a:solidFill>
                <a:effectLst/>
                <a:latin typeface="Calibri" panose="020F0502020204030204" pitchFamily="34" charset="0"/>
              </a:rPr>
              <a:t>.</a:t>
            </a:r>
            <a:endParaRPr lang="en-US" dirty="0">
              <a:solidFill>
                <a:schemeClr val="bg1"/>
              </a:solidFill>
            </a:endParaRPr>
          </a:p>
        </p:txBody>
      </p:sp>
      <p:pic>
        <p:nvPicPr>
          <p:cNvPr id="12290" name="Picture 2" descr="http://www.bible-history.com/maps/Map-of-Canaanite-Nations.gif"/>
          <p:cNvPicPr>
            <a:picLocks noChangeAspect="1" noChangeArrowheads="1"/>
          </p:cNvPicPr>
          <p:nvPr/>
        </p:nvPicPr>
        <p:blipFill rotWithShape="1">
          <a:blip r:embed="rId3">
            <a:extLst>
              <a:ext uri="{28A0092B-C50C-407E-A947-70E740481C1C}">
                <a14:useLocalDpi xmlns:a14="http://schemas.microsoft.com/office/drawing/2010/main" val="0"/>
              </a:ext>
            </a:extLst>
          </a:blip>
          <a:srcRect r="1266" b="3872"/>
          <a:stretch/>
        </p:blipFill>
        <p:spPr bwMode="auto">
          <a:xfrm>
            <a:off x="1777528" y="2169565"/>
            <a:ext cx="2405329" cy="435534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4787000" y="3588898"/>
            <a:ext cx="7523029" cy="1200329"/>
          </a:xfrm>
          <a:prstGeom prst="rect">
            <a:avLst/>
          </a:prstGeom>
        </p:spPr>
        <p:txBody>
          <a:bodyPr wrap="square">
            <a:spAutoFit/>
          </a:bodyPr>
          <a:lstStyle/>
          <a:p>
            <a:r>
              <a:rPr lang="en-US" dirty="0">
                <a:solidFill>
                  <a:schemeClr val="bg1"/>
                </a:solidFill>
                <a:latin typeface="Calibri" panose="020F0502020204030204" pitchFamily="34" charset="0"/>
              </a:rPr>
              <a:t>Through Moses the children were to be rescued from the Egyptians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Moses was to go to the Pharaoh, ask for the people to be released and return to the mountain (Mt. Sinai)</a:t>
            </a:r>
          </a:p>
        </p:txBody>
      </p:sp>
      <p:grpSp>
        <p:nvGrpSpPr>
          <p:cNvPr id="27" name="Group 26"/>
          <p:cNvGrpSpPr/>
          <p:nvPr/>
        </p:nvGrpSpPr>
        <p:grpSpPr>
          <a:xfrm>
            <a:off x="8230746" y="4772442"/>
            <a:ext cx="2506951" cy="1789185"/>
            <a:chOff x="228600" y="381000"/>
            <a:chExt cx="3505068" cy="2501531"/>
          </a:xfrm>
        </p:grpSpPr>
        <p:grpSp>
          <p:nvGrpSpPr>
            <p:cNvPr id="28" name="Group 27"/>
            <p:cNvGrpSpPr/>
            <p:nvPr/>
          </p:nvGrpSpPr>
          <p:grpSpPr>
            <a:xfrm>
              <a:off x="228600" y="381000"/>
              <a:ext cx="3505068" cy="2501531"/>
              <a:chOff x="534986" y="381000"/>
              <a:chExt cx="2637111" cy="2501531"/>
            </a:xfrm>
          </p:grpSpPr>
          <p:sp>
            <p:nvSpPr>
              <p:cNvPr id="30" name="Rectangle 29"/>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534986" y="384805"/>
                <a:ext cx="457200" cy="2497726"/>
                <a:chOff x="533400" y="381000"/>
                <a:chExt cx="457200" cy="2497726"/>
              </a:xfrm>
            </p:grpSpPr>
            <p:sp>
              <p:nvSpPr>
                <p:cNvPr id="37" name="Oval 3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2714897" y="381000"/>
                <a:ext cx="457200" cy="2497726"/>
                <a:chOff x="2714897" y="457200"/>
                <a:chExt cx="457200" cy="2497726"/>
              </a:xfrm>
            </p:grpSpPr>
            <p:sp>
              <p:nvSpPr>
                <p:cNvPr id="33" name="Oval 3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Rectangle 28"/>
            <p:cNvSpPr/>
            <p:nvPr/>
          </p:nvSpPr>
          <p:spPr>
            <a:xfrm>
              <a:off x="836279" y="971545"/>
              <a:ext cx="2371314" cy="1506102"/>
            </a:xfrm>
            <a:prstGeom prst="rect">
              <a:avLst/>
            </a:prstGeom>
          </p:spPr>
          <p:txBody>
            <a:bodyPr wrap="square">
              <a:spAutoFit/>
            </a:bodyPr>
            <a:lstStyle/>
            <a:p>
              <a:pPr algn="ctr"/>
              <a:r>
                <a:rPr lang="en-US" sz="1600" b="1" dirty="0"/>
                <a:t>The Lord often answers our prayers through other people.</a:t>
              </a:r>
              <a:endParaRPr lang="en-US" sz="1600" i="1" dirty="0"/>
            </a:p>
          </p:txBody>
        </p:sp>
      </p:grpSp>
      <p:pic>
        <p:nvPicPr>
          <p:cNvPr id="7" name="Picture 6">
            <a:extLst>
              <a:ext uri="{FF2B5EF4-FFF2-40B4-BE49-F238E27FC236}">
                <a16:creationId xmlns:a16="http://schemas.microsoft.com/office/drawing/2014/main" id="{0699AC83-F124-8FDE-5461-46C9F9473137}"/>
              </a:ext>
            </a:extLst>
          </p:cNvPr>
          <p:cNvPicPr>
            <a:picLocks noChangeAspect="1"/>
          </p:cNvPicPr>
          <p:nvPr/>
        </p:nvPicPr>
        <p:blipFill>
          <a:blip r:embed="rId4"/>
          <a:stretch>
            <a:fillRect/>
          </a:stretch>
        </p:blipFill>
        <p:spPr>
          <a:xfrm>
            <a:off x="6907230" y="1012731"/>
            <a:ext cx="3615515" cy="2484671"/>
          </a:xfrm>
          <a:prstGeom prst="rect">
            <a:avLst/>
          </a:prstGeom>
        </p:spPr>
      </p:pic>
    </p:spTree>
    <p:extLst>
      <p:ext uri="{BB962C8B-B14F-4D97-AF65-F5344CB8AC3E}">
        <p14:creationId xmlns:p14="http://schemas.microsoft.com/office/powerpoint/2010/main" val="92740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outVertic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ahala-safari.com/wp-content/gallery/discover/sta70862640x480.jpg"/>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6749" y="6488668"/>
            <a:ext cx="3552622" cy="369332"/>
          </a:xfrm>
          <a:prstGeom prst="rect">
            <a:avLst/>
          </a:prstGeom>
          <a:noFill/>
        </p:spPr>
        <p:txBody>
          <a:bodyPr wrap="square" rtlCol="0">
            <a:spAutoFit/>
          </a:bodyPr>
          <a:lstStyle/>
          <a:p>
            <a:r>
              <a:rPr lang="en-US" dirty="0">
                <a:solidFill>
                  <a:schemeClr val="bg1"/>
                </a:solidFill>
              </a:rPr>
              <a:t>Exodus 3:11-17, Exodus 4:1-17</a:t>
            </a:r>
          </a:p>
        </p:txBody>
      </p:sp>
      <p:grpSp>
        <p:nvGrpSpPr>
          <p:cNvPr id="8" name="Group 7"/>
          <p:cNvGrpSpPr/>
          <p:nvPr/>
        </p:nvGrpSpPr>
        <p:grpSpPr>
          <a:xfrm>
            <a:off x="299464" y="180889"/>
            <a:ext cx="3976965" cy="1258432"/>
            <a:chOff x="678253" y="1149085"/>
            <a:chExt cx="3976965" cy="1258432"/>
          </a:xfrm>
        </p:grpSpPr>
        <p:grpSp>
          <p:nvGrpSpPr>
            <p:cNvPr id="12" name="Group 11"/>
            <p:cNvGrpSpPr/>
            <p:nvPr/>
          </p:nvGrpSpPr>
          <p:grpSpPr>
            <a:xfrm>
              <a:off x="678253" y="1149085"/>
              <a:ext cx="1222217" cy="1258432"/>
              <a:chOff x="6355533" y="1738265"/>
              <a:chExt cx="1222217" cy="1258432"/>
            </a:xfrm>
          </p:grpSpPr>
          <p:sp>
            <p:nvSpPr>
              <p:cNvPr id="13" name="Rectangle 12"/>
              <p:cNvSpPr/>
              <p:nvPr/>
            </p:nvSpPr>
            <p:spPr>
              <a:xfrm>
                <a:off x="6355533" y="1738265"/>
                <a:ext cx="1222217" cy="1258432"/>
              </a:xfrm>
              <a:prstGeom prst="rect">
                <a:avLst/>
              </a:prstGeom>
              <a:solidFill>
                <a:schemeClr val="accent1">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536602" y="1837854"/>
                <a:ext cx="886886" cy="1122630"/>
                <a:chOff x="3893697" y="1275560"/>
                <a:chExt cx="1061470" cy="1411588"/>
              </a:xfrm>
              <a:solidFill>
                <a:schemeClr val="tx2">
                  <a:lumMod val="40000"/>
                  <a:lumOff val="60000"/>
                </a:schemeClr>
              </a:solidFill>
            </p:grpSpPr>
            <p:sp>
              <p:nvSpPr>
                <p:cNvPr id="15" name="Trapezoid 34"/>
                <p:cNvSpPr/>
                <p:nvPr/>
              </p:nvSpPr>
              <p:spPr>
                <a:xfrm>
                  <a:off x="3989177" y="2219039"/>
                  <a:ext cx="809039" cy="468109"/>
                </a:xfrm>
                <a:prstGeom prst="trapezoid">
                  <a:avLst>
                    <a:gd name="adj" fmla="val 30469"/>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326"/>
                <p:cNvGrpSpPr/>
                <p:nvPr/>
              </p:nvGrpSpPr>
              <p:grpSpPr>
                <a:xfrm>
                  <a:off x="3893697" y="1275560"/>
                  <a:ext cx="1061470" cy="1342845"/>
                  <a:chOff x="4069905" y="513080"/>
                  <a:chExt cx="420615" cy="703048"/>
                </a:xfrm>
                <a:grpFill/>
              </p:grpSpPr>
              <p:sp>
                <p:nvSpPr>
                  <p:cNvPr id="17" name="Cloud 36"/>
                  <p:cNvSpPr/>
                  <p:nvPr/>
                </p:nvSpPr>
                <p:spPr>
                  <a:xfrm>
                    <a:off x="4069905" y="536787"/>
                    <a:ext cx="151339" cy="474133"/>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37"/>
                  <p:cNvSpPr/>
                  <p:nvPr/>
                </p:nvSpPr>
                <p:spPr>
                  <a:xfrm rot="21175570">
                    <a:off x="4320263" y="548065"/>
                    <a:ext cx="170257" cy="48841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8"/>
                  <p:cNvSpPr/>
                  <p:nvPr/>
                </p:nvSpPr>
                <p:spPr>
                  <a:xfrm>
                    <a:off x="4126657" y="513080"/>
                    <a:ext cx="302678" cy="56896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21175570">
                    <a:off x="4126218" y="818008"/>
                    <a:ext cx="284639" cy="398120"/>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5225831">
                    <a:off x="4219687" y="866621"/>
                    <a:ext cx="86412" cy="135813"/>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1" name="Rectangle 40"/>
            <p:cNvSpPr/>
            <p:nvPr/>
          </p:nvSpPr>
          <p:spPr>
            <a:xfrm>
              <a:off x="2107024" y="1282536"/>
              <a:ext cx="2548194" cy="646331"/>
            </a:xfrm>
            <a:prstGeom prst="rect">
              <a:avLst/>
            </a:prstGeom>
          </p:spPr>
          <p:txBody>
            <a:bodyPr wrap="square">
              <a:spAutoFit/>
            </a:bodyPr>
            <a:lstStyle/>
            <a:p>
              <a:r>
                <a:rPr lang="en-US" dirty="0">
                  <a:solidFill>
                    <a:schemeClr val="bg1"/>
                  </a:solidFill>
                  <a:latin typeface="Calibri" panose="020F0502020204030204" pitchFamily="34" charset="0"/>
                </a:rPr>
                <a:t>Who am I to be able to do what you have asked?</a:t>
              </a:r>
              <a:endParaRPr lang="en-US" dirty="0">
                <a:solidFill>
                  <a:schemeClr val="bg1"/>
                </a:solidFill>
              </a:endParaRPr>
            </a:p>
          </p:txBody>
        </p:sp>
      </p:grpSp>
      <p:grpSp>
        <p:nvGrpSpPr>
          <p:cNvPr id="9" name="Group 8"/>
          <p:cNvGrpSpPr/>
          <p:nvPr/>
        </p:nvGrpSpPr>
        <p:grpSpPr>
          <a:xfrm>
            <a:off x="288403" y="1574385"/>
            <a:ext cx="3971299" cy="1349087"/>
            <a:chOff x="644244" y="2719247"/>
            <a:chExt cx="3971299" cy="1349087"/>
          </a:xfrm>
        </p:grpSpPr>
        <p:grpSp>
          <p:nvGrpSpPr>
            <p:cNvPr id="22" name="Group 21"/>
            <p:cNvGrpSpPr/>
            <p:nvPr/>
          </p:nvGrpSpPr>
          <p:grpSpPr>
            <a:xfrm>
              <a:off x="644244" y="2719247"/>
              <a:ext cx="1244001" cy="1349087"/>
              <a:chOff x="6040062" y="219986"/>
              <a:chExt cx="2749109" cy="3233987"/>
            </a:xfrm>
          </p:grpSpPr>
          <p:sp>
            <p:nvSpPr>
              <p:cNvPr id="25" name="Rectangle 24"/>
              <p:cNvSpPr/>
              <p:nvPr/>
            </p:nvSpPr>
            <p:spPr>
              <a:xfrm>
                <a:off x="6040062" y="219986"/>
                <a:ext cx="2749109" cy="3233987"/>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6253881" y="444072"/>
                <a:ext cx="2401395" cy="3009901"/>
                <a:chOff x="1221578" y="381000"/>
                <a:chExt cx="2401395" cy="3009901"/>
              </a:xfrm>
              <a:solidFill>
                <a:schemeClr val="tx2">
                  <a:lumMod val="20000"/>
                  <a:lumOff val="80000"/>
                </a:schemeClr>
              </a:solidFill>
            </p:grpSpPr>
            <p:sp>
              <p:nvSpPr>
                <p:cNvPr id="27" name="Cloud 26"/>
                <p:cNvSpPr/>
                <p:nvPr/>
              </p:nvSpPr>
              <p:spPr>
                <a:xfrm rot="322275">
                  <a:off x="1221578" y="624599"/>
                  <a:ext cx="2401395" cy="219086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1762302" y="1965036"/>
                  <a:ext cx="1326708" cy="1425865"/>
                </a:xfrm>
                <a:prstGeom prst="trapezoid">
                  <a:avLst>
                    <a:gd name="adj" fmla="val 24886"/>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flipH="1">
                  <a:off x="2099962" y="1382913"/>
                  <a:ext cx="598035" cy="1137657"/>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839952" y="580862"/>
                  <a:ext cx="1155781" cy="169882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674841"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417844"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Block Arc 32"/>
                <p:cNvSpPr/>
                <p:nvPr/>
              </p:nvSpPr>
              <p:spPr>
                <a:xfrm rot="10800000">
                  <a:off x="1839951" y="513688"/>
                  <a:ext cx="1238337" cy="1824777"/>
                </a:xfrm>
                <a:prstGeom prst="blockArc">
                  <a:avLst>
                    <a:gd name="adj1" fmla="val 10379194"/>
                    <a:gd name="adj2" fmla="val 20911045"/>
                    <a:gd name="adj3" fmla="val 14867"/>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lock Arc 33"/>
                <p:cNvSpPr/>
                <p:nvPr/>
              </p:nvSpPr>
              <p:spPr>
                <a:xfrm rot="21435521">
                  <a:off x="2092974" y="1698737"/>
                  <a:ext cx="649734" cy="289946"/>
                </a:xfrm>
                <a:prstGeom prst="blockArc">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loud 34"/>
                <p:cNvSpPr/>
                <p:nvPr/>
              </p:nvSpPr>
              <p:spPr>
                <a:xfrm rot="21271638">
                  <a:off x="2762187" y="561628"/>
                  <a:ext cx="688970" cy="202966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rot="273561">
                  <a:off x="1444512" y="631601"/>
                  <a:ext cx="632176" cy="197474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743635"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706790"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2004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3716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 name="Rectangle 41"/>
            <p:cNvSpPr/>
            <p:nvPr/>
          </p:nvSpPr>
          <p:spPr>
            <a:xfrm>
              <a:off x="2153121" y="3121017"/>
              <a:ext cx="2462422" cy="369332"/>
            </a:xfrm>
            <a:prstGeom prst="rect">
              <a:avLst/>
            </a:prstGeom>
          </p:spPr>
          <p:txBody>
            <a:bodyPr wrap="square">
              <a:spAutoFit/>
            </a:bodyPr>
            <a:lstStyle/>
            <a:p>
              <a:r>
                <a:rPr lang="en-US" dirty="0">
                  <a:solidFill>
                    <a:schemeClr val="bg1"/>
                  </a:solidFill>
                  <a:latin typeface="Calibri" panose="020F0502020204030204" pitchFamily="34" charset="0"/>
                </a:rPr>
                <a:t>I will be with you.</a:t>
              </a:r>
              <a:endParaRPr lang="en-US" dirty="0">
                <a:solidFill>
                  <a:schemeClr val="bg1"/>
                </a:solidFill>
              </a:endParaRPr>
            </a:p>
          </p:txBody>
        </p:sp>
      </p:grpSp>
      <p:grpSp>
        <p:nvGrpSpPr>
          <p:cNvPr id="7" name="Group 6"/>
          <p:cNvGrpSpPr/>
          <p:nvPr/>
        </p:nvGrpSpPr>
        <p:grpSpPr>
          <a:xfrm>
            <a:off x="288403" y="3127012"/>
            <a:ext cx="3976965" cy="1258432"/>
            <a:chOff x="5731555" y="1092855"/>
            <a:chExt cx="3976965" cy="1258432"/>
          </a:xfrm>
        </p:grpSpPr>
        <p:grpSp>
          <p:nvGrpSpPr>
            <p:cNvPr id="43" name="Group 42"/>
            <p:cNvGrpSpPr/>
            <p:nvPr/>
          </p:nvGrpSpPr>
          <p:grpSpPr>
            <a:xfrm>
              <a:off x="5731555" y="1092855"/>
              <a:ext cx="1222217" cy="1258432"/>
              <a:chOff x="6355533" y="1738265"/>
              <a:chExt cx="1222217" cy="1258432"/>
            </a:xfrm>
          </p:grpSpPr>
          <p:sp>
            <p:nvSpPr>
              <p:cNvPr id="44" name="Rectangle 43"/>
              <p:cNvSpPr/>
              <p:nvPr/>
            </p:nvSpPr>
            <p:spPr>
              <a:xfrm>
                <a:off x="6355533" y="1738265"/>
                <a:ext cx="1222217" cy="1258432"/>
              </a:xfrm>
              <a:prstGeom prst="rect">
                <a:avLst/>
              </a:prstGeom>
              <a:solidFill>
                <a:schemeClr val="accent1">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536602" y="1837854"/>
                <a:ext cx="886886" cy="1122630"/>
                <a:chOff x="3893697" y="1275560"/>
                <a:chExt cx="1061470" cy="1411588"/>
              </a:xfrm>
              <a:solidFill>
                <a:schemeClr val="tx2">
                  <a:lumMod val="40000"/>
                  <a:lumOff val="60000"/>
                </a:schemeClr>
              </a:solidFill>
            </p:grpSpPr>
            <p:sp>
              <p:nvSpPr>
                <p:cNvPr id="46" name="Trapezoid 34"/>
                <p:cNvSpPr/>
                <p:nvPr/>
              </p:nvSpPr>
              <p:spPr>
                <a:xfrm>
                  <a:off x="3989177" y="2219039"/>
                  <a:ext cx="809039" cy="468109"/>
                </a:xfrm>
                <a:prstGeom prst="trapezoid">
                  <a:avLst>
                    <a:gd name="adj" fmla="val 30469"/>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326"/>
                <p:cNvGrpSpPr/>
                <p:nvPr/>
              </p:nvGrpSpPr>
              <p:grpSpPr>
                <a:xfrm>
                  <a:off x="3893697" y="1275560"/>
                  <a:ext cx="1061470" cy="1342845"/>
                  <a:chOff x="4069905" y="513080"/>
                  <a:chExt cx="420615" cy="703048"/>
                </a:xfrm>
                <a:grpFill/>
              </p:grpSpPr>
              <p:sp>
                <p:nvSpPr>
                  <p:cNvPr id="48" name="Cloud 36"/>
                  <p:cNvSpPr/>
                  <p:nvPr/>
                </p:nvSpPr>
                <p:spPr>
                  <a:xfrm>
                    <a:off x="4069905" y="536787"/>
                    <a:ext cx="151339" cy="474133"/>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37"/>
                  <p:cNvSpPr/>
                  <p:nvPr/>
                </p:nvSpPr>
                <p:spPr>
                  <a:xfrm rot="21175570">
                    <a:off x="4320263" y="548065"/>
                    <a:ext cx="170257" cy="48841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38"/>
                  <p:cNvSpPr/>
                  <p:nvPr/>
                </p:nvSpPr>
                <p:spPr>
                  <a:xfrm>
                    <a:off x="4126657" y="513080"/>
                    <a:ext cx="302678" cy="56896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50"/>
                  <p:cNvSpPr/>
                  <p:nvPr/>
                </p:nvSpPr>
                <p:spPr>
                  <a:xfrm rot="21175570">
                    <a:off x="4126218" y="818008"/>
                    <a:ext cx="284639" cy="398120"/>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5225831">
                    <a:off x="4219687" y="866621"/>
                    <a:ext cx="86412" cy="135813"/>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0" name="Rectangle 69"/>
            <p:cNvSpPr/>
            <p:nvPr/>
          </p:nvSpPr>
          <p:spPr>
            <a:xfrm>
              <a:off x="7160326" y="1226306"/>
              <a:ext cx="2548194" cy="646331"/>
            </a:xfrm>
            <a:prstGeom prst="rect">
              <a:avLst/>
            </a:prstGeom>
          </p:spPr>
          <p:txBody>
            <a:bodyPr wrap="square">
              <a:spAutoFit/>
            </a:bodyPr>
            <a:lstStyle/>
            <a:p>
              <a:r>
                <a:rPr lang="en-US" dirty="0">
                  <a:solidFill>
                    <a:schemeClr val="bg1"/>
                  </a:solidFill>
                  <a:latin typeface="Calibri" panose="020F0502020204030204" pitchFamily="34" charset="0"/>
                </a:rPr>
                <a:t>Who should I tell them sent me?</a:t>
              </a:r>
              <a:endParaRPr lang="en-US" dirty="0">
                <a:solidFill>
                  <a:schemeClr val="bg1"/>
                </a:solidFill>
              </a:endParaRPr>
            </a:p>
          </p:txBody>
        </p:sp>
      </p:grpSp>
      <p:grpSp>
        <p:nvGrpSpPr>
          <p:cNvPr id="10" name="Group 9"/>
          <p:cNvGrpSpPr/>
          <p:nvPr/>
        </p:nvGrpSpPr>
        <p:grpSpPr>
          <a:xfrm>
            <a:off x="273517" y="4560992"/>
            <a:ext cx="3971299" cy="1349087"/>
            <a:chOff x="5697546" y="2663017"/>
            <a:chExt cx="3971299" cy="1349087"/>
          </a:xfrm>
        </p:grpSpPr>
        <p:grpSp>
          <p:nvGrpSpPr>
            <p:cNvPr id="53" name="Group 52"/>
            <p:cNvGrpSpPr/>
            <p:nvPr/>
          </p:nvGrpSpPr>
          <p:grpSpPr>
            <a:xfrm>
              <a:off x="5697546" y="2663017"/>
              <a:ext cx="1244001" cy="1349087"/>
              <a:chOff x="6040062" y="219986"/>
              <a:chExt cx="2749109" cy="3233987"/>
            </a:xfrm>
          </p:grpSpPr>
          <p:sp>
            <p:nvSpPr>
              <p:cNvPr id="54" name="Rectangle 53"/>
              <p:cNvSpPr/>
              <p:nvPr/>
            </p:nvSpPr>
            <p:spPr>
              <a:xfrm>
                <a:off x="6040062" y="219986"/>
                <a:ext cx="2749109" cy="3233987"/>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6253881" y="444072"/>
                <a:ext cx="2401395" cy="3009901"/>
                <a:chOff x="1221578" y="381000"/>
                <a:chExt cx="2401395" cy="3009901"/>
              </a:xfrm>
              <a:solidFill>
                <a:schemeClr val="tx2">
                  <a:lumMod val="20000"/>
                  <a:lumOff val="80000"/>
                </a:schemeClr>
              </a:solidFill>
            </p:grpSpPr>
            <p:sp>
              <p:nvSpPr>
                <p:cNvPr id="56" name="Cloud 55"/>
                <p:cNvSpPr/>
                <p:nvPr/>
              </p:nvSpPr>
              <p:spPr>
                <a:xfrm rot="322275">
                  <a:off x="1221578" y="624599"/>
                  <a:ext cx="2401395" cy="219086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a:off x="1762302" y="1965036"/>
                  <a:ext cx="1326708" cy="1425865"/>
                </a:xfrm>
                <a:prstGeom prst="trapezoid">
                  <a:avLst>
                    <a:gd name="adj" fmla="val 24886"/>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flipH="1">
                  <a:off x="2099962" y="1382913"/>
                  <a:ext cx="598035" cy="1137657"/>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839952" y="580862"/>
                  <a:ext cx="1155781" cy="169882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674841"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417844"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Block Arc 61"/>
                <p:cNvSpPr/>
                <p:nvPr/>
              </p:nvSpPr>
              <p:spPr>
                <a:xfrm rot="10800000">
                  <a:off x="1839951" y="513688"/>
                  <a:ext cx="1238337" cy="1824777"/>
                </a:xfrm>
                <a:prstGeom prst="blockArc">
                  <a:avLst>
                    <a:gd name="adj1" fmla="val 10379194"/>
                    <a:gd name="adj2" fmla="val 20911045"/>
                    <a:gd name="adj3" fmla="val 14867"/>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Block Arc 62"/>
                <p:cNvSpPr/>
                <p:nvPr/>
              </p:nvSpPr>
              <p:spPr>
                <a:xfrm rot="21435521">
                  <a:off x="2092974" y="1698737"/>
                  <a:ext cx="649734" cy="289946"/>
                </a:xfrm>
                <a:prstGeom prst="blockArc">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Cloud 63"/>
                <p:cNvSpPr/>
                <p:nvPr/>
              </p:nvSpPr>
              <p:spPr>
                <a:xfrm rot="21271638">
                  <a:off x="2762187" y="561628"/>
                  <a:ext cx="688970" cy="202966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rot="273561">
                  <a:off x="1444512" y="631601"/>
                  <a:ext cx="632176" cy="197474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743635"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706790"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2004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3716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1" name="Rectangle 70"/>
            <p:cNvSpPr/>
            <p:nvPr/>
          </p:nvSpPr>
          <p:spPr>
            <a:xfrm>
              <a:off x="7206423" y="3064787"/>
              <a:ext cx="2462422" cy="646331"/>
            </a:xfrm>
            <a:prstGeom prst="rect">
              <a:avLst/>
            </a:prstGeom>
          </p:spPr>
          <p:txBody>
            <a:bodyPr wrap="square">
              <a:spAutoFit/>
            </a:bodyPr>
            <a:lstStyle/>
            <a:p>
              <a:r>
                <a:rPr lang="en-US" dirty="0">
                  <a:solidFill>
                    <a:schemeClr val="bg1"/>
                  </a:solidFill>
                  <a:latin typeface="Calibri" panose="020F0502020204030204" pitchFamily="34" charset="0"/>
                </a:rPr>
                <a:t>Tell them “I Am” sent you unto them.</a:t>
              </a:r>
              <a:endParaRPr lang="en-US" dirty="0">
                <a:solidFill>
                  <a:schemeClr val="bg1"/>
                </a:solidFill>
              </a:endParaRPr>
            </a:p>
          </p:txBody>
        </p:sp>
      </p:grpSp>
      <p:grpSp>
        <p:nvGrpSpPr>
          <p:cNvPr id="11" name="Group 10"/>
          <p:cNvGrpSpPr/>
          <p:nvPr/>
        </p:nvGrpSpPr>
        <p:grpSpPr>
          <a:xfrm>
            <a:off x="4603307" y="212521"/>
            <a:ext cx="4165271" cy="1258432"/>
            <a:chOff x="3759528" y="4513844"/>
            <a:chExt cx="4165271" cy="1258432"/>
          </a:xfrm>
        </p:grpSpPr>
        <p:grpSp>
          <p:nvGrpSpPr>
            <p:cNvPr id="72" name="Group 71"/>
            <p:cNvGrpSpPr/>
            <p:nvPr/>
          </p:nvGrpSpPr>
          <p:grpSpPr>
            <a:xfrm>
              <a:off x="3759528" y="4513844"/>
              <a:ext cx="1222217" cy="1258432"/>
              <a:chOff x="6355533" y="1738265"/>
              <a:chExt cx="1222217" cy="1258432"/>
            </a:xfrm>
          </p:grpSpPr>
          <p:sp>
            <p:nvSpPr>
              <p:cNvPr id="73" name="Rectangle 72"/>
              <p:cNvSpPr/>
              <p:nvPr/>
            </p:nvSpPr>
            <p:spPr>
              <a:xfrm>
                <a:off x="6355533" y="1738265"/>
                <a:ext cx="1222217" cy="1258432"/>
              </a:xfrm>
              <a:prstGeom prst="rect">
                <a:avLst/>
              </a:prstGeom>
              <a:solidFill>
                <a:schemeClr val="accent1">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6536602" y="1837854"/>
                <a:ext cx="886886" cy="1122630"/>
                <a:chOff x="3893697" y="1275560"/>
                <a:chExt cx="1061470" cy="1411588"/>
              </a:xfrm>
              <a:solidFill>
                <a:schemeClr val="tx2">
                  <a:lumMod val="40000"/>
                  <a:lumOff val="60000"/>
                </a:schemeClr>
              </a:solidFill>
            </p:grpSpPr>
            <p:sp>
              <p:nvSpPr>
                <p:cNvPr id="75" name="Trapezoid 34"/>
                <p:cNvSpPr/>
                <p:nvPr/>
              </p:nvSpPr>
              <p:spPr>
                <a:xfrm>
                  <a:off x="3989177" y="2219039"/>
                  <a:ext cx="809039" cy="468109"/>
                </a:xfrm>
                <a:prstGeom prst="trapezoid">
                  <a:avLst>
                    <a:gd name="adj" fmla="val 30469"/>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326"/>
                <p:cNvGrpSpPr/>
                <p:nvPr/>
              </p:nvGrpSpPr>
              <p:grpSpPr>
                <a:xfrm>
                  <a:off x="3893697" y="1275560"/>
                  <a:ext cx="1061470" cy="1342845"/>
                  <a:chOff x="4069905" y="513080"/>
                  <a:chExt cx="420615" cy="703048"/>
                </a:xfrm>
                <a:grpFill/>
              </p:grpSpPr>
              <p:sp>
                <p:nvSpPr>
                  <p:cNvPr id="77" name="Cloud 36"/>
                  <p:cNvSpPr/>
                  <p:nvPr/>
                </p:nvSpPr>
                <p:spPr>
                  <a:xfrm>
                    <a:off x="4069905" y="536787"/>
                    <a:ext cx="151339" cy="474133"/>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37"/>
                  <p:cNvSpPr/>
                  <p:nvPr/>
                </p:nvSpPr>
                <p:spPr>
                  <a:xfrm rot="21175570">
                    <a:off x="4320263" y="548065"/>
                    <a:ext cx="170257" cy="48841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38"/>
                  <p:cNvSpPr/>
                  <p:nvPr/>
                </p:nvSpPr>
                <p:spPr>
                  <a:xfrm>
                    <a:off x="4126657" y="513080"/>
                    <a:ext cx="302678" cy="56896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oud 79"/>
                  <p:cNvSpPr/>
                  <p:nvPr/>
                </p:nvSpPr>
                <p:spPr>
                  <a:xfrm rot="21175570">
                    <a:off x="4126218" y="818008"/>
                    <a:ext cx="284639" cy="398120"/>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5225831">
                    <a:off x="4219687" y="866621"/>
                    <a:ext cx="86412" cy="135813"/>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9" name="Rectangle 98"/>
            <p:cNvSpPr/>
            <p:nvPr/>
          </p:nvSpPr>
          <p:spPr>
            <a:xfrm>
              <a:off x="5188298" y="4647295"/>
              <a:ext cx="2736501" cy="923330"/>
            </a:xfrm>
            <a:prstGeom prst="rect">
              <a:avLst/>
            </a:prstGeom>
          </p:spPr>
          <p:txBody>
            <a:bodyPr wrap="square">
              <a:spAutoFit/>
            </a:bodyPr>
            <a:lstStyle/>
            <a:p>
              <a:r>
                <a:rPr lang="en-US" dirty="0">
                  <a:solidFill>
                    <a:schemeClr val="bg1"/>
                  </a:solidFill>
                  <a:latin typeface="Calibri" panose="020F0502020204030204" pitchFamily="34" charset="0"/>
                </a:rPr>
                <a:t>But they will not believe me or listen to me. They will say I am lying.</a:t>
              </a:r>
              <a:endParaRPr lang="en-US" dirty="0">
                <a:solidFill>
                  <a:schemeClr val="bg1"/>
                </a:solidFill>
              </a:endParaRPr>
            </a:p>
          </p:txBody>
        </p:sp>
      </p:grpSp>
      <p:grpSp>
        <p:nvGrpSpPr>
          <p:cNvPr id="101" name="Group 100"/>
          <p:cNvGrpSpPr/>
          <p:nvPr/>
        </p:nvGrpSpPr>
        <p:grpSpPr>
          <a:xfrm>
            <a:off x="4603307" y="1639137"/>
            <a:ext cx="5963788" cy="1349087"/>
            <a:chOff x="3725519" y="6084006"/>
            <a:chExt cx="5963788" cy="1349087"/>
          </a:xfrm>
        </p:grpSpPr>
        <p:grpSp>
          <p:nvGrpSpPr>
            <p:cNvPr id="82" name="Group 81"/>
            <p:cNvGrpSpPr/>
            <p:nvPr/>
          </p:nvGrpSpPr>
          <p:grpSpPr>
            <a:xfrm>
              <a:off x="3725519" y="6084006"/>
              <a:ext cx="1244001" cy="1349087"/>
              <a:chOff x="6040062" y="219986"/>
              <a:chExt cx="2749109" cy="3233987"/>
            </a:xfrm>
          </p:grpSpPr>
          <p:sp>
            <p:nvSpPr>
              <p:cNvPr id="83" name="Rectangle 82"/>
              <p:cNvSpPr/>
              <p:nvPr/>
            </p:nvSpPr>
            <p:spPr>
              <a:xfrm>
                <a:off x="6040062" y="219986"/>
                <a:ext cx="2749109" cy="3233987"/>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6253881" y="444072"/>
                <a:ext cx="2401395" cy="3009901"/>
                <a:chOff x="1221578" y="381000"/>
                <a:chExt cx="2401395" cy="3009901"/>
              </a:xfrm>
              <a:solidFill>
                <a:schemeClr val="tx2">
                  <a:lumMod val="20000"/>
                  <a:lumOff val="80000"/>
                </a:schemeClr>
              </a:solidFill>
            </p:grpSpPr>
            <p:sp>
              <p:nvSpPr>
                <p:cNvPr id="85" name="Cloud 84"/>
                <p:cNvSpPr/>
                <p:nvPr/>
              </p:nvSpPr>
              <p:spPr>
                <a:xfrm rot="322275">
                  <a:off x="1221578" y="624599"/>
                  <a:ext cx="2401395" cy="219086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a:off x="1762302" y="1965036"/>
                  <a:ext cx="1326708" cy="1425865"/>
                </a:xfrm>
                <a:prstGeom prst="trapezoid">
                  <a:avLst>
                    <a:gd name="adj" fmla="val 24886"/>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flipH="1">
                  <a:off x="2099962" y="1382913"/>
                  <a:ext cx="598035" cy="1137657"/>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839952" y="580862"/>
                  <a:ext cx="1155781" cy="169882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674841"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417844"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Block Arc 90"/>
                <p:cNvSpPr/>
                <p:nvPr/>
              </p:nvSpPr>
              <p:spPr>
                <a:xfrm rot="10800000">
                  <a:off x="1839951" y="513688"/>
                  <a:ext cx="1238337" cy="1824777"/>
                </a:xfrm>
                <a:prstGeom prst="blockArc">
                  <a:avLst>
                    <a:gd name="adj1" fmla="val 10379194"/>
                    <a:gd name="adj2" fmla="val 20911045"/>
                    <a:gd name="adj3" fmla="val 14867"/>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Block Arc 91"/>
                <p:cNvSpPr/>
                <p:nvPr/>
              </p:nvSpPr>
              <p:spPr>
                <a:xfrm rot="21435521">
                  <a:off x="2092974" y="1698737"/>
                  <a:ext cx="649734" cy="289946"/>
                </a:xfrm>
                <a:prstGeom prst="blockArc">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Cloud 92"/>
                <p:cNvSpPr/>
                <p:nvPr/>
              </p:nvSpPr>
              <p:spPr>
                <a:xfrm rot="21271638">
                  <a:off x="2762187" y="561628"/>
                  <a:ext cx="688970" cy="202966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loud 93"/>
                <p:cNvSpPr/>
                <p:nvPr/>
              </p:nvSpPr>
              <p:spPr>
                <a:xfrm rot="273561">
                  <a:off x="1444512" y="631601"/>
                  <a:ext cx="632176" cy="197474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743635"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706790"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2004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3716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0" name="Rectangle 99"/>
            <p:cNvSpPr/>
            <p:nvPr/>
          </p:nvSpPr>
          <p:spPr>
            <a:xfrm>
              <a:off x="5079062" y="6149202"/>
              <a:ext cx="4610245" cy="1200329"/>
            </a:xfrm>
            <a:prstGeom prst="rect">
              <a:avLst/>
            </a:prstGeom>
          </p:spPr>
          <p:txBody>
            <a:bodyPr wrap="square">
              <a:spAutoFit/>
            </a:bodyPr>
            <a:lstStyle/>
            <a:p>
              <a:r>
                <a:rPr lang="en-US" dirty="0">
                  <a:solidFill>
                    <a:schemeClr val="bg1"/>
                  </a:solidFill>
                  <a:latin typeface="Calibri" panose="020F0502020204030204" pitchFamily="34" charset="0"/>
                </a:rPr>
                <a:t>Perform the three sign that I will give you</a:t>
              </a:r>
            </a:p>
            <a:p>
              <a:pPr marL="342900" indent="-342900">
                <a:buAutoNum type="arabicPeriod"/>
              </a:pPr>
              <a:r>
                <a:rPr lang="en-US" dirty="0">
                  <a:solidFill>
                    <a:schemeClr val="bg1"/>
                  </a:solidFill>
                  <a:latin typeface="Calibri" panose="020F0502020204030204" pitchFamily="34" charset="0"/>
                </a:rPr>
                <a:t>Turn a rod into a snake</a:t>
              </a:r>
            </a:p>
            <a:p>
              <a:pPr marL="342900" indent="-342900">
                <a:buAutoNum type="arabicPeriod"/>
              </a:pPr>
              <a:r>
                <a:rPr lang="en-US" dirty="0">
                  <a:solidFill>
                    <a:schemeClr val="bg1"/>
                  </a:solidFill>
                  <a:latin typeface="Calibri" panose="020F0502020204030204" pitchFamily="34" charset="0"/>
                </a:rPr>
                <a:t>Display a hand bearing leprosy</a:t>
              </a:r>
            </a:p>
            <a:p>
              <a:pPr marL="342900" indent="-342900">
                <a:buAutoNum type="arabicPeriod"/>
              </a:pPr>
              <a:r>
                <a:rPr lang="en-US" dirty="0">
                  <a:solidFill>
                    <a:schemeClr val="bg1"/>
                  </a:solidFill>
                  <a:latin typeface="Calibri" panose="020F0502020204030204" pitchFamily="34" charset="0"/>
                </a:rPr>
                <a:t>Turn water into blood</a:t>
              </a:r>
              <a:endParaRPr lang="en-US" dirty="0">
                <a:solidFill>
                  <a:schemeClr val="bg1"/>
                </a:solidFill>
              </a:endParaRPr>
            </a:p>
          </p:txBody>
        </p:sp>
      </p:grpSp>
      <p:grpSp>
        <p:nvGrpSpPr>
          <p:cNvPr id="1025" name="Group 1024"/>
          <p:cNvGrpSpPr/>
          <p:nvPr/>
        </p:nvGrpSpPr>
        <p:grpSpPr>
          <a:xfrm>
            <a:off x="4596959" y="3180111"/>
            <a:ext cx="4337063" cy="1258432"/>
            <a:chOff x="4596959" y="3180111"/>
            <a:chExt cx="4337063" cy="1258432"/>
          </a:xfrm>
        </p:grpSpPr>
        <p:grpSp>
          <p:nvGrpSpPr>
            <p:cNvPr id="105" name="Group 104"/>
            <p:cNvGrpSpPr/>
            <p:nvPr/>
          </p:nvGrpSpPr>
          <p:grpSpPr>
            <a:xfrm>
              <a:off x="4596959" y="3180111"/>
              <a:ext cx="1222217" cy="1258432"/>
              <a:chOff x="6355533" y="1738265"/>
              <a:chExt cx="1222217" cy="1258432"/>
            </a:xfrm>
          </p:grpSpPr>
          <p:sp>
            <p:nvSpPr>
              <p:cNvPr id="106" name="Rectangle 105"/>
              <p:cNvSpPr/>
              <p:nvPr/>
            </p:nvSpPr>
            <p:spPr>
              <a:xfrm>
                <a:off x="6355533" y="1738265"/>
                <a:ext cx="1222217" cy="1258432"/>
              </a:xfrm>
              <a:prstGeom prst="rect">
                <a:avLst/>
              </a:prstGeom>
              <a:solidFill>
                <a:schemeClr val="accent1">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p:cNvGrpSpPr/>
              <p:nvPr/>
            </p:nvGrpSpPr>
            <p:grpSpPr>
              <a:xfrm>
                <a:off x="6536602" y="1837854"/>
                <a:ext cx="886886" cy="1122630"/>
                <a:chOff x="3893697" y="1275560"/>
                <a:chExt cx="1061470" cy="1411588"/>
              </a:xfrm>
              <a:solidFill>
                <a:schemeClr val="tx2">
                  <a:lumMod val="40000"/>
                  <a:lumOff val="60000"/>
                </a:schemeClr>
              </a:solidFill>
            </p:grpSpPr>
            <p:sp>
              <p:nvSpPr>
                <p:cNvPr id="108" name="Trapezoid 34"/>
                <p:cNvSpPr/>
                <p:nvPr/>
              </p:nvSpPr>
              <p:spPr>
                <a:xfrm>
                  <a:off x="3989177" y="2219039"/>
                  <a:ext cx="809039" cy="468109"/>
                </a:xfrm>
                <a:prstGeom prst="trapezoid">
                  <a:avLst>
                    <a:gd name="adj" fmla="val 30469"/>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326"/>
                <p:cNvGrpSpPr/>
                <p:nvPr/>
              </p:nvGrpSpPr>
              <p:grpSpPr>
                <a:xfrm>
                  <a:off x="3893697" y="1275560"/>
                  <a:ext cx="1061470" cy="1342845"/>
                  <a:chOff x="4069905" y="513080"/>
                  <a:chExt cx="420615" cy="703048"/>
                </a:xfrm>
                <a:grpFill/>
              </p:grpSpPr>
              <p:sp>
                <p:nvSpPr>
                  <p:cNvPr id="110" name="Cloud 36"/>
                  <p:cNvSpPr/>
                  <p:nvPr/>
                </p:nvSpPr>
                <p:spPr>
                  <a:xfrm>
                    <a:off x="4069905" y="536787"/>
                    <a:ext cx="151339" cy="474133"/>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loud 37"/>
                  <p:cNvSpPr/>
                  <p:nvPr/>
                </p:nvSpPr>
                <p:spPr>
                  <a:xfrm rot="21175570">
                    <a:off x="4320263" y="548065"/>
                    <a:ext cx="170257" cy="48841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38"/>
                  <p:cNvSpPr/>
                  <p:nvPr/>
                </p:nvSpPr>
                <p:spPr>
                  <a:xfrm>
                    <a:off x="4126657" y="513080"/>
                    <a:ext cx="302678" cy="56896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112"/>
                  <p:cNvSpPr/>
                  <p:nvPr/>
                </p:nvSpPr>
                <p:spPr>
                  <a:xfrm rot="21175570">
                    <a:off x="4126218" y="818008"/>
                    <a:ext cx="284639" cy="398120"/>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5225831">
                    <a:off x="4219687" y="866621"/>
                    <a:ext cx="86412" cy="135813"/>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3" name="Rectangle 132"/>
            <p:cNvSpPr/>
            <p:nvPr/>
          </p:nvSpPr>
          <p:spPr>
            <a:xfrm>
              <a:off x="5938840" y="3300221"/>
              <a:ext cx="2995182" cy="646331"/>
            </a:xfrm>
            <a:prstGeom prst="rect">
              <a:avLst/>
            </a:prstGeom>
          </p:spPr>
          <p:txBody>
            <a:bodyPr wrap="square">
              <a:spAutoFit/>
            </a:bodyPr>
            <a:lstStyle/>
            <a:p>
              <a:r>
                <a:rPr lang="en-US" dirty="0">
                  <a:solidFill>
                    <a:schemeClr val="bg1"/>
                  </a:solidFill>
                  <a:latin typeface="Calibri" panose="020F0502020204030204" pitchFamily="34" charset="0"/>
                </a:rPr>
                <a:t>I have never been a good speaker. I am slow of speech.</a:t>
              </a:r>
              <a:endParaRPr lang="en-US" dirty="0">
                <a:solidFill>
                  <a:schemeClr val="bg1"/>
                </a:solidFill>
              </a:endParaRPr>
            </a:p>
          </p:txBody>
        </p:sp>
      </p:grpSp>
      <p:grpSp>
        <p:nvGrpSpPr>
          <p:cNvPr id="1024" name="Group 1023"/>
          <p:cNvGrpSpPr/>
          <p:nvPr/>
        </p:nvGrpSpPr>
        <p:grpSpPr>
          <a:xfrm>
            <a:off x="4562950" y="4750273"/>
            <a:ext cx="4343051" cy="1349087"/>
            <a:chOff x="4562950" y="4750273"/>
            <a:chExt cx="4343051" cy="1349087"/>
          </a:xfrm>
        </p:grpSpPr>
        <p:grpSp>
          <p:nvGrpSpPr>
            <p:cNvPr id="115" name="Group 114"/>
            <p:cNvGrpSpPr/>
            <p:nvPr/>
          </p:nvGrpSpPr>
          <p:grpSpPr>
            <a:xfrm>
              <a:off x="4562950" y="4750273"/>
              <a:ext cx="1244001" cy="1349087"/>
              <a:chOff x="6040062" y="219986"/>
              <a:chExt cx="2749109" cy="3233987"/>
            </a:xfrm>
          </p:grpSpPr>
          <p:sp>
            <p:nvSpPr>
              <p:cNvPr id="116" name="Rectangle 115"/>
              <p:cNvSpPr/>
              <p:nvPr/>
            </p:nvSpPr>
            <p:spPr>
              <a:xfrm>
                <a:off x="6040062" y="219986"/>
                <a:ext cx="2749109" cy="3233987"/>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6253881" y="444072"/>
                <a:ext cx="2401395" cy="3009901"/>
                <a:chOff x="1221578" y="381000"/>
                <a:chExt cx="2401395" cy="3009901"/>
              </a:xfrm>
              <a:solidFill>
                <a:schemeClr val="tx2">
                  <a:lumMod val="20000"/>
                  <a:lumOff val="80000"/>
                </a:schemeClr>
              </a:solidFill>
            </p:grpSpPr>
            <p:sp>
              <p:nvSpPr>
                <p:cNvPr id="118" name="Cloud 117"/>
                <p:cNvSpPr/>
                <p:nvPr/>
              </p:nvSpPr>
              <p:spPr>
                <a:xfrm rot="322275">
                  <a:off x="1221578" y="624599"/>
                  <a:ext cx="2401395" cy="219086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a:off x="1762302" y="1965036"/>
                  <a:ext cx="1326708" cy="1425865"/>
                </a:xfrm>
                <a:prstGeom prst="trapezoid">
                  <a:avLst>
                    <a:gd name="adj" fmla="val 24886"/>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flipH="1">
                  <a:off x="2099962" y="1382913"/>
                  <a:ext cx="598035" cy="1137657"/>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1839952" y="580862"/>
                  <a:ext cx="1155781" cy="169882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674841"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417844"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Block Arc 123"/>
                <p:cNvSpPr/>
                <p:nvPr/>
              </p:nvSpPr>
              <p:spPr>
                <a:xfrm rot="10800000">
                  <a:off x="1839951" y="513688"/>
                  <a:ext cx="1238337" cy="1824777"/>
                </a:xfrm>
                <a:prstGeom prst="blockArc">
                  <a:avLst>
                    <a:gd name="adj1" fmla="val 10379194"/>
                    <a:gd name="adj2" fmla="val 20911045"/>
                    <a:gd name="adj3" fmla="val 14867"/>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Block Arc 124"/>
                <p:cNvSpPr/>
                <p:nvPr/>
              </p:nvSpPr>
              <p:spPr>
                <a:xfrm rot="21435521">
                  <a:off x="2092974" y="1698737"/>
                  <a:ext cx="649734" cy="289946"/>
                </a:xfrm>
                <a:prstGeom prst="blockArc">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Cloud 125"/>
                <p:cNvSpPr/>
                <p:nvPr/>
              </p:nvSpPr>
              <p:spPr>
                <a:xfrm rot="21271638">
                  <a:off x="2762187" y="561628"/>
                  <a:ext cx="688970" cy="202966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loud 126"/>
                <p:cNvSpPr/>
                <p:nvPr/>
              </p:nvSpPr>
              <p:spPr>
                <a:xfrm rot="273561">
                  <a:off x="1444512" y="631601"/>
                  <a:ext cx="632176" cy="197474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743635"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706790"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2004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3716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4" name="Rectangle 143"/>
            <p:cNvSpPr/>
            <p:nvPr/>
          </p:nvSpPr>
          <p:spPr>
            <a:xfrm>
              <a:off x="5910819" y="4899889"/>
              <a:ext cx="2995182" cy="923330"/>
            </a:xfrm>
            <a:prstGeom prst="rect">
              <a:avLst/>
            </a:prstGeom>
          </p:spPr>
          <p:txBody>
            <a:bodyPr wrap="square">
              <a:spAutoFit/>
            </a:bodyPr>
            <a:lstStyle/>
            <a:p>
              <a:r>
                <a:rPr lang="en-US" dirty="0">
                  <a:solidFill>
                    <a:schemeClr val="bg1"/>
                  </a:solidFill>
                  <a:latin typeface="Calibri" panose="020F0502020204030204" pitchFamily="34" charset="0"/>
                </a:rPr>
                <a:t>I made your mouth, and I will be with you and teach you what to say.</a:t>
              </a:r>
              <a:endParaRPr lang="en-US" dirty="0">
                <a:solidFill>
                  <a:schemeClr val="bg1"/>
                </a:solidFill>
              </a:endParaRPr>
            </a:p>
          </p:txBody>
        </p:sp>
      </p:grpSp>
      <p:grpSp>
        <p:nvGrpSpPr>
          <p:cNvPr id="104" name="Group 103"/>
          <p:cNvGrpSpPr/>
          <p:nvPr/>
        </p:nvGrpSpPr>
        <p:grpSpPr>
          <a:xfrm>
            <a:off x="9455499" y="2484129"/>
            <a:ext cx="2736501" cy="1954946"/>
            <a:chOff x="9455499" y="2484129"/>
            <a:chExt cx="2736501" cy="1954946"/>
          </a:xfrm>
        </p:grpSpPr>
        <p:grpSp>
          <p:nvGrpSpPr>
            <p:cNvPr id="134" name="Group 133"/>
            <p:cNvGrpSpPr/>
            <p:nvPr/>
          </p:nvGrpSpPr>
          <p:grpSpPr>
            <a:xfrm>
              <a:off x="9839506" y="2484129"/>
              <a:ext cx="1222217" cy="1258432"/>
              <a:chOff x="6355533" y="1738265"/>
              <a:chExt cx="1222217" cy="1258432"/>
            </a:xfrm>
          </p:grpSpPr>
          <p:sp>
            <p:nvSpPr>
              <p:cNvPr id="135" name="Rectangle 134"/>
              <p:cNvSpPr/>
              <p:nvPr/>
            </p:nvSpPr>
            <p:spPr>
              <a:xfrm>
                <a:off x="6355533" y="1738265"/>
                <a:ext cx="1222217" cy="1258432"/>
              </a:xfrm>
              <a:prstGeom prst="rect">
                <a:avLst/>
              </a:prstGeom>
              <a:solidFill>
                <a:schemeClr val="accent1">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p:cNvGrpSpPr/>
              <p:nvPr/>
            </p:nvGrpSpPr>
            <p:grpSpPr>
              <a:xfrm>
                <a:off x="6536602" y="1837854"/>
                <a:ext cx="886886" cy="1122630"/>
                <a:chOff x="3893697" y="1275560"/>
                <a:chExt cx="1061470" cy="1411588"/>
              </a:xfrm>
              <a:solidFill>
                <a:schemeClr val="tx2">
                  <a:lumMod val="40000"/>
                  <a:lumOff val="60000"/>
                </a:schemeClr>
              </a:solidFill>
            </p:grpSpPr>
            <p:sp>
              <p:nvSpPr>
                <p:cNvPr id="137" name="Trapezoid 34"/>
                <p:cNvSpPr/>
                <p:nvPr/>
              </p:nvSpPr>
              <p:spPr>
                <a:xfrm>
                  <a:off x="3989177" y="2219039"/>
                  <a:ext cx="809039" cy="468109"/>
                </a:xfrm>
                <a:prstGeom prst="trapezoid">
                  <a:avLst>
                    <a:gd name="adj" fmla="val 30469"/>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326"/>
                <p:cNvGrpSpPr/>
                <p:nvPr/>
              </p:nvGrpSpPr>
              <p:grpSpPr>
                <a:xfrm>
                  <a:off x="3893697" y="1275560"/>
                  <a:ext cx="1061470" cy="1342845"/>
                  <a:chOff x="4069905" y="513080"/>
                  <a:chExt cx="420615" cy="703048"/>
                </a:xfrm>
                <a:grpFill/>
              </p:grpSpPr>
              <p:sp>
                <p:nvSpPr>
                  <p:cNvPr id="139" name="Cloud 36"/>
                  <p:cNvSpPr/>
                  <p:nvPr/>
                </p:nvSpPr>
                <p:spPr>
                  <a:xfrm>
                    <a:off x="4069905" y="536787"/>
                    <a:ext cx="151339" cy="474133"/>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Cloud 37"/>
                  <p:cNvSpPr/>
                  <p:nvPr/>
                </p:nvSpPr>
                <p:spPr>
                  <a:xfrm rot="21175570">
                    <a:off x="4320263" y="548065"/>
                    <a:ext cx="170257" cy="48841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38"/>
                  <p:cNvSpPr/>
                  <p:nvPr/>
                </p:nvSpPr>
                <p:spPr>
                  <a:xfrm>
                    <a:off x="4126657" y="513080"/>
                    <a:ext cx="302678" cy="56896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loud 141"/>
                  <p:cNvSpPr/>
                  <p:nvPr/>
                </p:nvSpPr>
                <p:spPr>
                  <a:xfrm rot="21175570">
                    <a:off x="4126218" y="818008"/>
                    <a:ext cx="284639" cy="398120"/>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5225831">
                    <a:off x="4219687" y="866621"/>
                    <a:ext cx="86412" cy="135813"/>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46" name="Rectangle 145"/>
            <p:cNvSpPr/>
            <p:nvPr/>
          </p:nvSpPr>
          <p:spPr>
            <a:xfrm>
              <a:off x="9455499" y="3792744"/>
              <a:ext cx="2736501" cy="646331"/>
            </a:xfrm>
            <a:prstGeom prst="rect">
              <a:avLst/>
            </a:prstGeom>
          </p:spPr>
          <p:txBody>
            <a:bodyPr wrap="square">
              <a:spAutoFit/>
            </a:bodyPr>
            <a:lstStyle/>
            <a:p>
              <a:r>
                <a:rPr lang="en-US" dirty="0">
                  <a:solidFill>
                    <a:schemeClr val="bg1"/>
                  </a:solidFill>
                  <a:latin typeface="Calibri" panose="020F0502020204030204" pitchFamily="34" charset="0"/>
                </a:rPr>
                <a:t>Please, Lord, send someone else.</a:t>
              </a:r>
              <a:endParaRPr lang="en-US" dirty="0">
                <a:solidFill>
                  <a:schemeClr val="bg1"/>
                </a:solidFill>
              </a:endParaRPr>
            </a:p>
          </p:txBody>
        </p:sp>
      </p:grpSp>
      <p:grpSp>
        <p:nvGrpSpPr>
          <p:cNvPr id="103" name="Group 102"/>
          <p:cNvGrpSpPr/>
          <p:nvPr/>
        </p:nvGrpSpPr>
        <p:grpSpPr>
          <a:xfrm>
            <a:off x="9336825" y="4538516"/>
            <a:ext cx="2736501" cy="2274017"/>
            <a:chOff x="9336825" y="4538516"/>
            <a:chExt cx="2736501" cy="2274017"/>
          </a:xfrm>
        </p:grpSpPr>
        <p:grpSp>
          <p:nvGrpSpPr>
            <p:cNvPr id="147" name="Group 146"/>
            <p:cNvGrpSpPr/>
            <p:nvPr/>
          </p:nvGrpSpPr>
          <p:grpSpPr>
            <a:xfrm>
              <a:off x="9805497" y="4538516"/>
              <a:ext cx="1244001" cy="1349087"/>
              <a:chOff x="6040062" y="219986"/>
              <a:chExt cx="2749109" cy="3233987"/>
            </a:xfrm>
          </p:grpSpPr>
          <p:sp>
            <p:nvSpPr>
              <p:cNvPr id="148" name="Rectangle 147"/>
              <p:cNvSpPr/>
              <p:nvPr/>
            </p:nvSpPr>
            <p:spPr>
              <a:xfrm>
                <a:off x="6040062" y="219986"/>
                <a:ext cx="2749109" cy="3233987"/>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p:cNvGrpSpPr/>
              <p:nvPr/>
            </p:nvGrpSpPr>
            <p:grpSpPr>
              <a:xfrm>
                <a:off x="6253881" y="444072"/>
                <a:ext cx="2401395" cy="3009901"/>
                <a:chOff x="1221578" y="381000"/>
                <a:chExt cx="2401395" cy="3009901"/>
              </a:xfrm>
              <a:solidFill>
                <a:schemeClr val="tx2">
                  <a:lumMod val="20000"/>
                  <a:lumOff val="80000"/>
                </a:schemeClr>
              </a:solidFill>
            </p:grpSpPr>
            <p:sp>
              <p:nvSpPr>
                <p:cNvPr id="150" name="Cloud 149"/>
                <p:cNvSpPr/>
                <p:nvPr/>
              </p:nvSpPr>
              <p:spPr>
                <a:xfrm rot="322275">
                  <a:off x="1221578" y="624599"/>
                  <a:ext cx="2401395" cy="219086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a:off x="1762302" y="1965036"/>
                  <a:ext cx="1326708" cy="1425865"/>
                </a:xfrm>
                <a:prstGeom prst="trapezoid">
                  <a:avLst>
                    <a:gd name="adj" fmla="val 24886"/>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flipH="1">
                  <a:off x="2099962" y="1382913"/>
                  <a:ext cx="598035" cy="1137657"/>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1839952" y="580862"/>
                  <a:ext cx="1155781" cy="169882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1674841"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2417844" y="381000"/>
                  <a:ext cx="825559" cy="599584"/>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Block Arc 155"/>
                <p:cNvSpPr/>
                <p:nvPr/>
              </p:nvSpPr>
              <p:spPr>
                <a:xfrm rot="10800000">
                  <a:off x="1839951" y="513688"/>
                  <a:ext cx="1238337" cy="1824777"/>
                </a:xfrm>
                <a:prstGeom prst="blockArc">
                  <a:avLst>
                    <a:gd name="adj1" fmla="val 10379194"/>
                    <a:gd name="adj2" fmla="val 20911045"/>
                    <a:gd name="adj3" fmla="val 14867"/>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Block Arc 156"/>
                <p:cNvSpPr/>
                <p:nvPr/>
              </p:nvSpPr>
              <p:spPr>
                <a:xfrm rot="21435521">
                  <a:off x="2092974" y="1698737"/>
                  <a:ext cx="649734" cy="289946"/>
                </a:xfrm>
                <a:prstGeom prst="blockArc">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Cloud 157"/>
                <p:cNvSpPr/>
                <p:nvPr/>
              </p:nvSpPr>
              <p:spPr>
                <a:xfrm rot="21271638">
                  <a:off x="2762187" y="561628"/>
                  <a:ext cx="688970" cy="202966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loud 158"/>
                <p:cNvSpPr/>
                <p:nvPr/>
              </p:nvSpPr>
              <p:spPr>
                <a:xfrm rot="273561">
                  <a:off x="1444512" y="631601"/>
                  <a:ext cx="632176" cy="1974742"/>
                </a:xfrm>
                <a:prstGeom prst="cloud">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1743635"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2706790" y="478114"/>
                  <a:ext cx="481578" cy="485576"/>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32004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1371600" y="990600"/>
                  <a:ext cx="381000" cy="1371600"/>
                </a:xfrm>
                <a:prstGeom prst="ellipse">
                  <a:avLst/>
                </a:prstGeom>
                <a:grp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4" name="Rectangle 163"/>
            <p:cNvSpPr/>
            <p:nvPr/>
          </p:nvSpPr>
          <p:spPr>
            <a:xfrm>
              <a:off x="9336825" y="5889203"/>
              <a:ext cx="2736501" cy="923330"/>
            </a:xfrm>
            <a:prstGeom prst="rect">
              <a:avLst/>
            </a:prstGeom>
          </p:spPr>
          <p:txBody>
            <a:bodyPr wrap="square">
              <a:spAutoFit/>
            </a:bodyPr>
            <a:lstStyle/>
            <a:p>
              <a:r>
                <a:rPr lang="en-US" dirty="0">
                  <a:solidFill>
                    <a:schemeClr val="bg1"/>
                  </a:solidFill>
                  <a:latin typeface="Calibri" panose="020F0502020204030204" pitchFamily="34" charset="0"/>
                </a:rPr>
                <a:t>I will make Aaron a spokesman for you and teach you what to do</a:t>
              </a:r>
              <a:endParaRPr lang="en-US" dirty="0">
                <a:solidFill>
                  <a:schemeClr val="bg1"/>
                </a:solidFill>
              </a:endParaRPr>
            </a:p>
          </p:txBody>
        </p:sp>
      </p:grpSp>
      <p:grpSp>
        <p:nvGrpSpPr>
          <p:cNvPr id="169" name="Group 168"/>
          <p:cNvGrpSpPr/>
          <p:nvPr/>
        </p:nvGrpSpPr>
        <p:grpSpPr>
          <a:xfrm>
            <a:off x="8528945" y="5130937"/>
            <a:ext cx="731177" cy="1604601"/>
            <a:chOff x="457200" y="609600"/>
            <a:chExt cx="2569462" cy="5638800"/>
          </a:xfrm>
        </p:grpSpPr>
        <p:grpSp>
          <p:nvGrpSpPr>
            <p:cNvPr id="170" name="Group 169"/>
            <p:cNvGrpSpPr/>
            <p:nvPr/>
          </p:nvGrpSpPr>
          <p:grpSpPr>
            <a:xfrm>
              <a:off x="457200" y="609600"/>
              <a:ext cx="2569462" cy="5638800"/>
              <a:chOff x="3048000" y="304800"/>
              <a:chExt cx="2569462" cy="5638800"/>
            </a:xfrm>
          </p:grpSpPr>
          <p:sp>
            <p:nvSpPr>
              <p:cNvPr id="179" name="Oval 178"/>
              <p:cNvSpPr/>
              <p:nvPr/>
            </p:nvSpPr>
            <p:spPr>
              <a:xfrm>
                <a:off x="3505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4267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448101">
                <a:off x="3048000" y="3505200"/>
                <a:ext cx="3810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rapezoid 181"/>
              <p:cNvSpPr/>
              <p:nvPr/>
            </p:nvSpPr>
            <p:spPr>
              <a:xfrm rot="1480658">
                <a:off x="3219171" y="2105729"/>
                <a:ext cx="990600" cy="18288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rapezoid 182"/>
              <p:cNvSpPr/>
              <p:nvPr/>
            </p:nvSpPr>
            <p:spPr>
              <a:xfrm rot="1522635">
                <a:off x="3320558" y="1983347"/>
                <a:ext cx="781962" cy="1678396"/>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p:cNvSpPr/>
              <p:nvPr/>
            </p:nvSpPr>
            <p:spPr>
              <a:xfrm>
                <a:off x="3352800" y="2209800"/>
                <a:ext cx="1981200" cy="34290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p:cNvSpPr/>
              <p:nvPr/>
            </p:nvSpPr>
            <p:spPr>
              <a:xfrm>
                <a:off x="3429000" y="1981200"/>
                <a:ext cx="1828800" cy="2362200"/>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rot="402310">
                <a:off x="3425412" y="2011293"/>
                <a:ext cx="809297" cy="340104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Cloud 186"/>
              <p:cNvSpPr/>
              <p:nvPr/>
            </p:nvSpPr>
            <p:spPr>
              <a:xfrm>
                <a:off x="3581400" y="381000"/>
                <a:ext cx="609600" cy="15240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Cloud 187"/>
              <p:cNvSpPr/>
              <p:nvPr/>
            </p:nvSpPr>
            <p:spPr>
              <a:xfrm rot="21175570">
                <a:off x="4589855" y="417252"/>
                <a:ext cx="685800" cy="156989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810000" y="304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23"/>
              <p:cNvGrpSpPr/>
              <p:nvPr/>
            </p:nvGrpSpPr>
            <p:grpSpPr>
              <a:xfrm>
                <a:off x="4667079" y="1886593"/>
                <a:ext cx="950383" cy="2102643"/>
                <a:chOff x="4743279" y="2800993"/>
                <a:chExt cx="950383" cy="2102643"/>
              </a:xfrm>
            </p:grpSpPr>
            <p:sp>
              <p:nvSpPr>
                <p:cNvPr id="194" name="Oval 193"/>
                <p:cNvSpPr/>
                <p:nvPr/>
              </p:nvSpPr>
              <p:spPr>
                <a:xfrm rot="19853357">
                  <a:off x="5312662" y="4217836"/>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rot="19830111">
                  <a:off x="4809673" y="2800993"/>
                  <a:ext cx="729945" cy="1881039"/>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p:cNvSpPr/>
                <p:nvPr/>
              </p:nvSpPr>
              <p:spPr>
                <a:xfrm rot="19749421">
                  <a:off x="4743279" y="2937980"/>
                  <a:ext cx="877678" cy="1504779"/>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1" name="Trapezoid 190"/>
              <p:cNvSpPr/>
              <p:nvPr/>
            </p:nvSpPr>
            <p:spPr>
              <a:xfrm rot="21185207">
                <a:off x="4484324" y="2019821"/>
                <a:ext cx="840889" cy="348621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Cloud 191"/>
              <p:cNvSpPr/>
              <p:nvPr/>
            </p:nvSpPr>
            <p:spPr>
              <a:xfrm rot="21175570">
                <a:off x="3866942" y="1435880"/>
                <a:ext cx="1105317" cy="99308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5225831">
                <a:off x="4269157" y="1533589"/>
                <a:ext cx="224293" cy="3697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p:cNvGrpSpPr/>
            <p:nvPr/>
          </p:nvGrpSpPr>
          <p:grpSpPr>
            <a:xfrm rot="342721">
              <a:off x="753773" y="5111242"/>
              <a:ext cx="605597" cy="534729"/>
              <a:chOff x="152400" y="1820740"/>
              <a:chExt cx="605597" cy="534729"/>
            </a:xfrm>
          </p:grpSpPr>
          <p:sp>
            <p:nvSpPr>
              <p:cNvPr id="176" name="Diamond 175"/>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iamond 176"/>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p:cNvGrpSpPr/>
            <p:nvPr/>
          </p:nvGrpSpPr>
          <p:grpSpPr>
            <a:xfrm rot="21000115">
              <a:off x="2177624" y="5211390"/>
              <a:ext cx="605597" cy="534729"/>
              <a:chOff x="152400" y="1820740"/>
              <a:chExt cx="605597" cy="534729"/>
            </a:xfrm>
          </p:grpSpPr>
          <p:sp>
            <p:nvSpPr>
              <p:cNvPr id="173" name="Diamond 172"/>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4861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10" presetClass="exit" presetSubtype="0" fill="hold"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1"/>
                                        </p:tgtEl>
                                        <p:attrNameLst>
                                          <p:attrName>style.visibility</p:attrName>
                                        </p:attrNameLst>
                                      </p:cBhvr>
                                      <p:to>
                                        <p:strVal val="visible"/>
                                      </p:to>
                                    </p:set>
                                    <p:animEffect transition="in" filter="wipe(left)">
                                      <p:cBhvr>
                                        <p:cTn id="39" dur="500"/>
                                        <p:tgtEl>
                                          <p:spTgt spid="10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025"/>
                                        </p:tgtEl>
                                        <p:attrNameLst>
                                          <p:attrName>style.visibility</p:attrName>
                                        </p:attrNameLst>
                                      </p:cBhvr>
                                      <p:to>
                                        <p:strVal val="visible"/>
                                      </p:to>
                                    </p:set>
                                    <p:animEffect transition="in" filter="wipe(left)">
                                      <p:cBhvr>
                                        <p:cTn id="44" dur="500"/>
                                        <p:tgtEl>
                                          <p:spTgt spid="10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024"/>
                                        </p:tgtEl>
                                        <p:attrNameLst>
                                          <p:attrName>style.visibility</p:attrName>
                                        </p:attrNameLst>
                                      </p:cBhvr>
                                      <p:to>
                                        <p:strVal val="visible"/>
                                      </p:to>
                                    </p:set>
                                    <p:animEffect transition="in" filter="wipe(left)">
                                      <p:cBhvr>
                                        <p:cTn id="49" dur="500"/>
                                        <p:tgtEl>
                                          <p:spTgt spid="10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04"/>
                                        </p:tgtEl>
                                        <p:attrNameLst>
                                          <p:attrName>style.visibility</p:attrName>
                                        </p:attrNameLst>
                                      </p:cBhvr>
                                      <p:to>
                                        <p:strVal val="visible"/>
                                      </p:to>
                                    </p:set>
                                    <p:animEffect transition="in" filter="wipe(up)">
                                      <p:cBhvr>
                                        <p:cTn id="54" dur="500"/>
                                        <p:tgtEl>
                                          <p:spTgt spid="104"/>
                                        </p:tgtEl>
                                      </p:cBhvr>
                                    </p:animEffect>
                                  </p:childTnLst>
                                </p:cTn>
                              </p:par>
                              <p:par>
                                <p:cTn id="55" presetID="10" presetClass="exit" presetSubtype="0" fill="hold" nodeType="with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01"/>
                                        </p:tgtEl>
                                      </p:cBhvr>
                                    </p:animEffect>
                                    <p:set>
                                      <p:cBhvr>
                                        <p:cTn id="60" dur="1" fill="hold">
                                          <p:stCondLst>
                                            <p:cond delay="499"/>
                                          </p:stCondLst>
                                        </p:cTn>
                                        <p:tgtEl>
                                          <p:spTgt spid="101"/>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025"/>
                                        </p:tgtEl>
                                      </p:cBhvr>
                                    </p:animEffect>
                                    <p:set>
                                      <p:cBhvr>
                                        <p:cTn id="63" dur="1" fill="hold">
                                          <p:stCondLst>
                                            <p:cond delay="499"/>
                                          </p:stCondLst>
                                        </p:cTn>
                                        <p:tgtEl>
                                          <p:spTgt spid="1025"/>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1024"/>
                                        </p:tgtEl>
                                      </p:cBhvr>
                                    </p:animEffect>
                                    <p:set>
                                      <p:cBhvr>
                                        <p:cTn id="66" dur="1" fill="hold">
                                          <p:stCondLst>
                                            <p:cond delay="499"/>
                                          </p:stCondLst>
                                        </p:cTn>
                                        <p:tgtEl>
                                          <p:spTgt spid="102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103"/>
                                        </p:tgtEl>
                                        <p:attrNameLst>
                                          <p:attrName>style.visibility</p:attrName>
                                        </p:attrNameLst>
                                      </p:cBhvr>
                                      <p:to>
                                        <p:strVal val="visible"/>
                                      </p:to>
                                    </p:set>
                                    <p:animEffect transition="in" filter="wipe(up)">
                                      <p:cBhvr>
                                        <p:cTn id="71" dur="500"/>
                                        <p:tgtEl>
                                          <p:spTgt spid="103"/>
                                        </p:tgtEl>
                                      </p:cBhvr>
                                    </p:animEffect>
                                  </p:childTnLst>
                                </p:cTn>
                              </p:par>
                              <p:par>
                                <p:cTn id="72" presetID="26" presetClass="entr" presetSubtype="0" fill="hold" nodeType="withEffect">
                                  <p:stCondLst>
                                    <p:cond delay="0"/>
                                  </p:stCondLst>
                                  <p:childTnLst>
                                    <p:set>
                                      <p:cBhvr>
                                        <p:cTn id="73" dur="1" fill="hold">
                                          <p:stCondLst>
                                            <p:cond delay="0"/>
                                          </p:stCondLst>
                                        </p:cTn>
                                        <p:tgtEl>
                                          <p:spTgt spid="169"/>
                                        </p:tgtEl>
                                        <p:attrNameLst>
                                          <p:attrName>style.visibility</p:attrName>
                                        </p:attrNameLst>
                                      </p:cBhvr>
                                      <p:to>
                                        <p:strVal val="visible"/>
                                      </p:to>
                                    </p:set>
                                    <p:animEffect transition="in" filter="wipe(down)">
                                      <p:cBhvr>
                                        <p:cTn id="74" dur="580">
                                          <p:stCondLst>
                                            <p:cond delay="0"/>
                                          </p:stCondLst>
                                        </p:cTn>
                                        <p:tgtEl>
                                          <p:spTgt spid="169"/>
                                        </p:tgtEl>
                                      </p:cBhvr>
                                    </p:animEffect>
                                    <p:anim calcmode="lin" valueType="num">
                                      <p:cBhvr>
                                        <p:cTn id="75" dur="1822" tmFilter="0,0; 0.14,0.36; 0.43,0.73; 0.71,0.91; 1.0,1.0">
                                          <p:stCondLst>
                                            <p:cond delay="0"/>
                                          </p:stCondLst>
                                        </p:cTn>
                                        <p:tgtEl>
                                          <p:spTgt spid="169"/>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69"/>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69"/>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69"/>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69"/>
                                        </p:tgtEl>
                                        <p:attrNameLst>
                                          <p:attrName>ppt_y</p:attrName>
                                        </p:attrNameLst>
                                      </p:cBhvr>
                                      <p:tavLst>
                                        <p:tav tm="0" fmla="#ppt_y-sin(pi*$)/81">
                                          <p:val>
                                            <p:fltVal val="0"/>
                                          </p:val>
                                        </p:tav>
                                        <p:tav tm="100000">
                                          <p:val>
                                            <p:fltVal val="1"/>
                                          </p:val>
                                        </p:tav>
                                      </p:tavLst>
                                    </p:anim>
                                    <p:animScale>
                                      <p:cBhvr>
                                        <p:cTn id="80" dur="26">
                                          <p:stCondLst>
                                            <p:cond delay="650"/>
                                          </p:stCondLst>
                                        </p:cTn>
                                        <p:tgtEl>
                                          <p:spTgt spid="169"/>
                                        </p:tgtEl>
                                      </p:cBhvr>
                                      <p:to x="100000" y="60000"/>
                                    </p:animScale>
                                    <p:animScale>
                                      <p:cBhvr>
                                        <p:cTn id="81" dur="166" decel="50000">
                                          <p:stCondLst>
                                            <p:cond delay="676"/>
                                          </p:stCondLst>
                                        </p:cTn>
                                        <p:tgtEl>
                                          <p:spTgt spid="169"/>
                                        </p:tgtEl>
                                      </p:cBhvr>
                                      <p:to x="100000" y="100000"/>
                                    </p:animScale>
                                    <p:animScale>
                                      <p:cBhvr>
                                        <p:cTn id="82" dur="26">
                                          <p:stCondLst>
                                            <p:cond delay="1312"/>
                                          </p:stCondLst>
                                        </p:cTn>
                                        <p:tgtEl>
                                          <p:spTgt spid="169"/>
                                        </p:tgtEl>
                                      </p:cBhvr>
                                      <p:to x="100000" y="80000"/>
                                    </p:animScale>
                                    <p:animScale>
                                      <p:cBhvr>
                                        <p:cTn id="83" dur="166" decel="50000">
                                          <p:stCondLst>
                                            <p:cond delay="1338"/>
                                          </p:stCondLst>
                                        </p:cTn>
                                        <p:tgtEl>
                                          <p:spTgt spid="169"/>
                                        </p:tgtEl>
                                      </p:cBhvr>
                                      <p:to x="100000" y="100000"/>
                                    </p:animScale>
                                    <p:animScale>
                                      <p:cBhvr>
                                        <p:cTn id="84" dur="26">
                                          <p:stCondLst>
                                            <p:cond delay="1642"/>
                                          </p:stCondLst>
                                        </p:cTn>
                                        <p:tgtEl>
                                          <p:spTgt spid="169"/>
                                        </p:tgtEl>
                                      </p:cBhvr>
                                      <p:to x="100000" y="90000"/>
                                    </p:animScale>
                                    <p:animScale>
                                      <p:cBhvr>
                                        <p:cTn id="85" dur="166" decel="50000">
                                          <p:stCondLst>
                                            <p:cond delay="1668"/>
                                          </p:stCondLst>
                                        </p:cTn>
                                        <p:tgtEl>
                                          <p:spTgt spid="169"/>
                                        </p:tgtEl>
                                      </p:cBhvr>
                                      <p:to x="100000" y="100000"/>
                                    </p:animScale>
                                    <p:animScale>
                                      <p:cBhvr>
                                        <p:cTn id="86" dur="26">
                                          <p:stCondLst>
                                            <p:cond delay="1808"/>
                                          </p:stCondLst>
                                        </p:cTn>
                                        <p:tgtEl>
                                          <p:spTgt spid="169"/>
                                        </p:tgtEl>
                                      </p:cBhvr>
                                      <p:to x="100000" y="95000"/>
                                    </p:animScale>
                                    <p:animScale>
                                      <p:cBhvr>
                                        <p:cTn id="87" dur="166" decel="50000">
                                          <p:stCondLst>
                                            <p:cond delay="1834"/>
                                          </p:stCondLst>
                                        </p:cTn>
                                        <p:tgtEl>
                                          <p:spTgt spid="16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rahala-safari.com/wp-content/gallery/discover/sta70862640x480.jpg">
            <a:extLst>
              <a:ext uri="{FF2B5EF4-FFF2-40B4-BE49-F238E27FC236}">
                <a16:creationId xmlns:a16="http://schemas.microsoft.com/office/drawing/2014/main" id="{6045CA14-9EF4-F2CE-8144-EA6C8DBEBA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124212B-0791-F6EF-1453-02301C913862}"/>
              </a:ext>
            </a:extLst>
          </p:cNvPr>
          <p:cNvSpPr txBox="1"/>
          <p:nvPr/>
        </p:nvSpPr>
        <p:spPr>
          <a:xfrm>
            <a:off x="126749" y="65755"/>
            <a:ext cx="118872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The Rod=God’s Power</a:t>
            </a:r>
          </a:p>
        </p:txBody>
      </p:sp>
      <p:pic>
        <p:nvPicPr>
          <p:cNvPr id="9" name="Picture 8">
            <a:extLst>
              <a:ext uri="{FF2B5EF4-FFF2-40B4-BE49-F238E27FC236}">
                <a16:creationId xmlns:a16="http://schemas.microsoft.com/office/drawing/2014/main" id="{7384372A-C668-4901-E3D2-4ACA2466C950}"/>
              </a:ext>
            </a:extLst>
          </p:cNvPr>
          <p:cNvPicPr>
            <a:picLocks noChangeAspect="1"/>
          </p:cNvPicPr>
          <p:nvPr/>
        </p:nvPicPr>
        <p:blipFill>
          <a:blip r:embed="rId3"/>
          <a:stretch>
            <a:fillRect/>
          </a:stretch>
        </p:blipFill>
        <p:spPr>
          <a:xfrm>
            <a:off x="380721" y="1142681"/>
            <a:ext cx="4001058" cy="2286319"/>
          </a:xfrm>
          <a:prstGeom prst="rect">
            <a:avLst/>
          </a:prstGeom>
        </p:spPr>
      </p:pic>
      <p:sp>
        <p:nvSpPr>
          <p:cNvPr id="11" name="TextBox 10">
            <a:extLst>
              <a:ext uri="{FF2B5EF4-FFF2-40B4-BE49-F238E27FC236}">
                <a16:creationId xmlns:a16="http://schemas.microsoft.com/office/drawing/2014/main" id="{7C267BDE-EF94-7DB6-83A0-E9D49C715C36}"/>
              </a:ext>
            </a:extLst>
          </p:cNvPr>
          <p:cNvSpPr txBox="1"/>
          <p:nvPr/>
        </p:nvSpPr>
        <p:spPr>
          <a:xfrm>
            <a:off x="5026170" y="1063670"/>
            <a:ext cx="2497930" cy="646331"/>
          </a:xfrm>
          <a:prstGeom prst="rect">
            <a:avLst/>
          </a:prstGeom>
          <a:noFill/>
        </p:spPr>
        <p:txBody>
          <a:bodyPr wrap="square">
            <a:spAutoFit/>
          </a:bodyPr>
          <a:lstStyle/>
          <a:p>
            <a:r>
              <a:rPr lang="en-US" dirty="0">
                <a:solidFill>
                  <a:schemeClr val="bg1"/>
                </a:solidFill>
              </a:rPr>
              <a:t>Moses’ and Aaron’s rods represented authority</a:t>
            </a:r>
            <a:endParaRPr lang="en-US" dirty="0"/>
          </a:p>
        </p:txBody>
      </p:sp>
      <p:sp>
        <p:nvSpPr>
          <p:cNvPr id="13" name="TextBox 12">
            <a:extLst>
              <a:ext uri="{FF2B5EF4-FFF2-40B4-BE49-F238E27FC236}">
                <a16:creationId xmlns:a16="http://schemas.microsoft.com/office/drawing/2014/main" id="{337830CA-A65F-E5A6-F5A7-899228626589}"/>
              </a:ext>
            </a:extLst>
          </p:cNvPr>
          <p:cNvSpPr txBox="1"/>
          <p:nvPr/>
        </p:nvSpPr>
        <p:spPr>
          <a:xfrm>
            <a:off x="126749" y="6455117"/>
            <a:ext cx="6148386" cy="369332"/>
          </a:xfrm>
          <a:prstGeom prst="rect">
            <a:avLst/>
          </a:prstGeom>
          <a:noFill/>
        </p:spPr>
        <p:txBody>
          <a:bodyPr wrap="square">
            <a:spAutoFit/>
          </a:bodyPr>
          <a:lstStyle/>
          <a:p>
            <a:r>
              <a:rPr lang="en-US" dirty="0">
                <a:solidFill>
                  <a:schemeClr val="bg1"/>
                </a:solidFill>
              </a:rPr>
              <a:t>Ex. 4:1–5; 7:9–12, 17 Bible Dictionary; See Numbers 17:6-11</a:t>
            </a:r>
            <a:endParaRPr lang="en-US" dirty="0"/>
          </a:p>
        </p:txBody>
      </p:sp>
      <p:pic>
        <p:nvPicPr>
          <p:cNvPr id="15" name="Picture 14">
            <a:extLst>
              <a:ext uri="{FF2B5EF4-FFF2-40B4-BE49-F238E27FC236}">
                <a16:creationId xmlns:a16="http://schemas.microsoft.com/office/drawing/2014/main" id="{BA7A954B-5CE8-78FE-CDAE-7D7F6585294A}"/>
              </a:ext>
            </a:extLst>
          </p:cNvPr>
          <p:cNvPicPr>
            <a:picLocks noChangeAspect="1"/>
          </p:cNvPicPr>
          <p:nvPr/>
        </p:nvPicPr>
        <p:blipFill>
          <a:blip r:embed="rId4"/>
          <a:stretch>
            <a:fillRect/>
          </a:stretch>
        </p:blipFill>
        <p:spPr>
          <a:xfrm>
            <a:off x="8162925" y="3806784"/>
            <a:ext cx="3648354" cy="2648333"/>
          </a:xfrm>
          <a:prstGeom prst="rect">
            <a:avLst/>
          </a:prstGeom>
        </p:spPr>
      </p:pic>
      <p:pic>
        <p:nvPicPr>
          <p:cNvPr id="17" name="Picture 16">
            <a:extLst>
              <a:ext uri="{FF2B5EF4-FFF2-40B4-BE49-F238E27FC236}">
                <a16:creationId xmlns:a16="http://schemas.microsoft.com/office/drawing/2014/main" id="{6081FD3F-65F3-313C-C066-F076A6FBD55C}"/>
              </a:ext>
            </a:extLst>
          </p:cNvPr>
          <p:cNvPicPr>
            <a:picLocks noChangeAspect="1"/>
          </p:cNvPicPr>
          <p:nvPr/>
        </p:nvPicPr>
        <p:blipFill>
          <a:blip r:embed="rId5"/>
          <a:stretch>
            <a:fillRect/>
          </a:stretch>
        </p:blipFill>
        <p:spPr>
          <a:xfrm>
            <a:off x="1417557" y="3636951"/>
            <a:ext cx="5363323" cy="2610214"/>
          </a:xfrm>
          <a:prstGeom prst="rect">
            <a:avLst/>
          </a:prstGeom>
        </p:spPr>
      </p:pic>
      <p:pic>
        <p:nvPicPr>
          <p:cNvPr id="19" name="Picture 18">
            <a:extLst>
              <a:ext uri="{FF2B5EF4-FFF2-40B4-BE49-F238E27FC236}">
                <a16:creationId xmlns:a16="http://schemas.microsoft.com/office/drawing/2014/main" id="{BAD05799-81EF-CC68-9A3B-6EB4E1053B55}"/>
              </a:ext>
            </a:extLst>
          </p:cNvPr>
          <p:cNvPicPr>
            <a:picLocks noChangeAspect="1"/>
          </p:cNvPicPr>
          <p:nvPr/>
        </p:nvPicPr>
        <p:blipFill>
          <a:blip r:embed="rId6"/>
          <a:stretch>
            <a:fillRect/>
          </a:stretch>
        </p:blipFill>
        <p:spPr>
          <a:xfrm>
            <a:off x="9001596" y="1156680"/>
            <a:ext cx="2410137" cy="2405009"/>
          </a:xfrm>
          <a:prstGeom prst="rect">
            <a:avLst/>
          </a:prstGeom>
        </p:spPr>
      </p:pic>
      <p:pic>
        <p:nvPicPr>
          <p:cNvPr id="21" name="Picture 20">
            <a:extLst>
              <a:ext uri="{FF2B5EF4-FFF2-40B4-BE49-F238E27FC236}">
                <a16:creationId xmlns:a16="http://schemas.microsoft.com/office/drawing/2014/main" id="{4CDC9C54-6402-8B26-3D4D-4E3447BD2BCB}"/>
              </a:ext>
            </a:extLst>
          </p:cNvPr>
          <p:cNvPicPr>
            <a:picLocks noChangeAspect="1"/>
          </p:cNvPicPr>
          <p:nvPr/>
        </p:nvPicPr>
        <p:blipFill>
          <a:blip r:embed="rId7"/>
          <a:stretch>
            <a:fillRect/>
          </a:stretch>
        </p:blipFill>
        <p:spPr>
          <a:xfrm>
            <a:off x="5332936" y="1687935"/>
            <a:ext cx="2688632" cy="1780551"/>
          </a:xfrm>
          <a:prstGeom prst="rect">
            <a:avLst/>
          </a:prstGeom>
        </p:spPr>
      </p:pic>
    </p:spTree>
    <p:extLst>
      <p:ext uri="{BB962C8B-B14F-4D97-AF65-F5344CB8AC3E}">
        <p14:creationId xmlns:p14="http://schemas.microsoft.com/office/powerpoint/2010/main" val="1260534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CE1D9-019B-5A75-C06A-088856CDF54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B3B1BFD-F72A-C23A-6E23-65871DCBB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10712" cy="6858000"/>
          </a:xfrm>
          <a:prstGeom prst="rect">
            <a:avLst/>
          </a:prstGeom>
        </p:spPr>
      </p:pic>
      <p:sp>
        <p:nvSpPr>
          <p:cNvPr id="2" name="Rectangle 1">
            <a:extLst>
              <a:ext uri="{FF2B5EF4-FFF2-40B4-BE49-F238E27FC236}">
                <a16:creationId xmlns:a16="http://schemas.microsoft.com/office/drawing/2014/main" id="{FF59FFF4-97E6-2636-6F28-8BF7C8E6072E}"/>
              </a:ext>
            </a:extLst>
          </p:cNvPr>
          <p:cNvSpPr/>
          <p:nvPr/>
        </p:nvSpPr>
        <p:spPr>
          <a:xfrm>
            <a:off x="1771918" y="4458040"/>
            <a:ext cx="10420082" cy="1938992"/>
          </a:xfrm>
          <a:prstGeom prst="rect">
            <a:avLst/>
          </a:prstGeom>
        </p:spPr>
        <p:txBody>
          <a:bodyPr wrap="square">
            <a:spAutoFit/>
          </a:bodyPr>
          <a:lstStyle/>
          <a:p>
            <a:r>
              <a:rPr lang="en-US" sz="2400" b="0" i="0" dirty="0">
                <a:solidFill>
                  <a:schemeClr val="bg1"/>
                </a:solidFill>
                <a:effectLst/>
                <a:latin typeface="Calibri" panose="020F0502020204030204" pitchFamily="34" charset="0"/>
              </a:rPr>
              <a:t>Moses left Midian, met Aaron, and traveled with him to Egypt. </a:t>
            </a:r>
          </a:p>
          <a:p>
            <a:endParaRPr lang="en-US" sz="2400" dirty="0">
              <a:solidFill>
                <a:schemeClr val="bg1"/>
              </a:solidFill>
              <a:latin typeface="Calibri" panose="020F0502020204030204" pitchFamily="34" charset="0"/>
            </a:endParaRPr>
          </a:p>
          <a:p>
            <a:r>
              <a:rPr lang="en-US" sz="2400" b="0" i="0" dirty="0">
                <a:solidFill>
                  <a:schemeClr val="bg1"/>
                </a:solidFill>
                <a:effectLst/>
                <a:latin typeface="Calibri" panose="020F0502020204030204" pitchFamily="34" charset="0"/>
              </a:rPr>
              <a:t>Together they told the elders of Israel all that the Lord had commanded. </a:t>
            </a:r>
          </a:p>
          <a:p>
            <a:endParaRPr lang="en-US" sz="2400" dirty="0">
              <a:solidFill>
                <a:schemeClr val="bg1"/>
              </a:solidFill>
              <a:latin typeface="Calibri" panose="020F0502020204030204" pitchFamily="34" charset="0"/>
            </a:endParaRPr>
          </a:p>
          <a:p>
            <a:r>
              <a:rPr lang="en-US" sz="2400" b="0" i="0" dirty="0">
                <a:solidFill>
                  <a:schemeClr val="bg1"/>
                </a:solidFill>
                <a:effectLst/>
                <a:latin typeface="Calibri" panose="020F0502020204030204" pitchFamily="34" charset="0"/>
              </a:rPr>
              <a:t>The children of Israel believed Moses and Aaron and worshipped the Lord.</a:t>
            </a:r>
            <a:endParaRPr lang="en-US" sz="2400" dirty="0">
              <a:solidFill>
                <a:schemeClr val="bg1"/>
              </a:solidFill>
            </a:endParaRPr>
          </a:p>
        </p:txBody>
      </p:sp>
      <p:pic>
        <p:nvPicPr>
          <p:cNvPr id="5" name="Picture 4">
            <a:extLst>
              <a:ext uri="{FF2B5EF4-FFF2-40B4-BE49-F238E27FC236}">
                <a16:creationId xmlns:a16="http://schemas.microsoft.com/office/drawing/2014/main" id="{C92F5F65-B987-3ADA-D7E3-23CA7CD06964}"/>
              </a:ext>
            </a:extLst>
          </p:cNvPr>
          <p:cNvPicPr>
            <a:picLocks noChangeAspect="1"/>
          </p:cNvPicPr>
          <p:nvPr/>
        </p:nvPicPr>
        <p:blipFill>
          <a:blip r:embed="rId3"/>
          <a:stretch>
            <a:fillRect/>
          </a:stretch>
        </p:blipFill>
        <p:spPr>
          <a:xfrm>
            <a:off x="4192138" y="699093"/>
            <a:ext cx="3579124" cy="3621431"/>
          </a:xfrm>
          <a:prstGeom prst="ellipse">
            <a:avLst/>
          </a:prstGeom>
          <a:ln>
            <a:noFill/>
          </a:ln>
          <a:effectLst>
            <a:softEdge rad="112500"/>
          </a:effectLst>
        </p:spPr>
      </p:pic>
    </p:spTree>
    <p:extLst>
      <p:ext uri="{BB962C8B-B14F-4D97-AF65-F5344CB8AC3E}">
        <p14:creationId xmlns:p14="http://schemas.microsoft.com/office/powerpoint/2010/main" val="2751163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rahala-safari.com/wp-content/gallery/discover/sta70862640x480.jpg">
            <a:extLst>
              <a:ext uri="{FF2B5EF4-FFF2-40B4-BE49-F238E27FC236}">
                <a16:creationId xmlns:a16="http://schemas.microsoft.com/office/drawing/2014/main" id="{2BB5797A-EC20-F5AE-A6C1-856BDEAC96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Similitude</a:t>
            </a:r>
          </a:p>
        </p:txBody>
      </p:sp>
      <p:sp>
        <p:nvSpPr>
          <p:cNvPr id="2" name="Rectangle 1"/>
          <p:cNvSpPr/>
          <p:nvPr/>
        </p:nvSpPr>
        <p:spPr>
          <a:xfrm>
            <a:off x="1352267" y="1370777"/>
            <a:ext cx="3552409" cy="1200329"/>
          </a:xfrm>
          <a:prstGeom prst="rect">
            <a:avLst/>
          </a:prstGeom>
        </p:spPr>
        <p:txBody>
          <a:bodyPr wrap="square">
            <a:spAutoFit/>
          </a:bodyPr>
          <a:lstStyle/>
          <a:p>
            <a:r>
              <a:rPr lang="en-US" dirty="0">
                <a:solidFill>
                  <a:schemeClr val="bg1"/>
                </a:solidFill>
                <a:latin typeface="Calibri" panose="020F0502020204030204" pitchFamily="34" charset="0"/>
              </a:rPr>
              <a:t>Both Jesus Christ and Moses were in danger of being killed in infancy and were preserved through the power of God</a:t>
            </a:r>
            <a:endParaRPr lang="en-US" b="0" i="0" dirty="0">
              <a:solidFill>
                <a:schemeClr val="bg1"/>
              </a:solidFill>
              <a:effectLst/>
              <a:latin typeface="Calibri" panose="020F0502020204030204" pitchFamily="34" charset="0"/>
            </a:endParaRPr>
          </a:p>
        </p:txBody>
      </p:sp>
      <p:sp>
        <p:nvSpPr>
          <p:cNvPr id="3" name="Rectangle 2"/>
          <p:cNvSpPr/>
          <p:nvPr/>
        </p:nvSpPr>
        <p:spPr>
          <a:xfrm>
            <a:off x="5812971" y="4120959"/>
            <a:ext cx="6096000" cy="1200329"/>
          </a:xfrm>
          <a:prstGeom prst="rect">
            <a:avLst/>
          </a:prstGeom>
        </p:spPr>
        <p:txBody>
          <a:bodyPr>
            <a:spAutoFit/>
          </a:bodyPr>
          <a:lstStyle/>
          <a:p>
            <a:r>
              <a:rPr lang="en-US" dirty="0">
                <a:solidFill>
                  <a:schemeClr val="bg1"/>
                </a:solidFill>
                <a:latin typeface="Calibri" panose="020F0502020204030204" pitchFamily="34" charset="0"/>
              </a:rPr>
              <a:t>Pharaoh’s decree to kill the newborn males and Moses’s miraculous survival foreshadowed (was a type of) Herod’s decree to kill the infant children in Bethlehem and surrounding areas and Jesus’s survival through divine intervention. (3) </a:t>
            </a:r>
          </a:p>
        </p:txBody>
      </p:sp>
      <p:sp>
        <p:nvSpPr>
          <p:cNvPr id="31" name="Rectangle 30"/>
          <p:cNvSpPr/>
          <p:nvPr/>
        </p:nvSpPr>
        <p:spPr>
          <a:xfrm>
            <a:off x="0" y="6488668"/>
            <a:ext cx="6526307"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a:t>
            </a:r>
            <a:r>
              <a:rPr lang="en-US" dirty="0">
                <a:solidFill>
                  <a:schemeClr val="bg1"/>
                </a:solidFill>
                <a:latin typeface="Calibri" panose="020F0502020204030204" pitchFamily="34" charset="0"/>
              </a:rPr>
              <a:t>2:1-10</a:t>
            </a:r>
            <a:endParaRPr lang="en-US" dirty="0">
              <a:solidFill>
                <a:schemeClr val="bg1"/>
              </a:solidFill>
            </a:endParaRPr>
          </a:p>
        </p:txBody>
      </p:sp>
      <p:pic>
        <p:nvPicPr>
          <p:cNvPr id="1026" name="Picture 2" descr="https://asqfish.files.wordpress.com/2011/12/moses_nile_baby-w-mot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380" y="2886486"/>
            <a:ext cx="4112182" cy="31569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queerlychristian.files.wordpress.com/2014/12/flight_egyp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6943" y="1221884"/>
            <a:ext cx="3900911" cy="273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02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ahala-safari.com/wp-content/gallery/discover/sta70862640x480.jpg"/>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445FFA-6238-F80F-3BF8-564018FD5B7B}"/>
              </a:ext>
            </a:extLst>
          </p:cNvPr>
          <p:cNvSpPr txBox="1"/>
          <p:nvPr/>
        </p:nvSpPr>
        <p:spPr>
          <a:xfrm>
            <a:off x="4626769" y="2274868"/>
            <a:ext cx="6148386" cy="1785104"/>
          </a:xfrm>
          <a:prstGeom prst="rect">
            <a:avLst/>
          </a:prstGeom>
          <a:noFill/>
        </p:spPr>
        <p:txBody>
          <a:bodyPr wrap="square">
            <a:spAutoFit/>
          </a:bodyPr>
          <a:lstStyle/>
          <a:p>
            <a:pPr algn="l" fontAlgn="base">
              <a:spcAft>
                <a:spcPts val="1200"/>
              </a:spcAft>
              <a:buNone/>
            </a:pPr>
            <a:r>
              <a:rPr lang="en-US" b="0" i="0" dirty="0">
                <a:solidFill>
                  <a:schemeClr val="bg1"/>
                </a:solidFill>
                <a:effectLst/>
              </a:rPr>
              <a:t>The Lord Jesus Christ, whose Church this is, appoints prophets and apostles to communicate His love and teach His laws. …</a:t>
            </a:r>
          </a:p>
          <a:p>
            <a:pPr algn="l" fontAlgn="base">
              <a:spcAft>
                <a:spcPts val="1200"/>
              </a:spcAft>
              <a:buNone/>
            </a:pPr>
            <a:r>
              <a:rPr lang="en-US" b="0" i="0" dirty="0">
                <a:solidFill>
                  <a:schemeClr val="bg1"/>
                </a:solidFill>
                <a:effectLst/>
              </a:rPr>
              <a:t>Ask your Heavenly Father if we truly are the Lord’s apostles and prophets. </a:t>
            </a:r>
          </a:p>
          <a:p>
            <a:pPr algn="l" fontAlgn="base">
              <a:spcAft>
                <a:spcPts val="1200"/>
              </a:spcAft>
              <a:buNone/>
            </a:pPr>
            <a:r>
              <a:rPr lang="en-US" b="0" i="0" dirty="0">
                <a:solidFill>
                  <a:schemeClr val="bg1"/>
                </a:solidFill>
                <a:effectLst/>
              </a:rPr>
              <a:t>Ask if we have received revelation on this and other matters. (2)</a:t>
            </a:r>
          </a:p>
        </p:txBody>
      </p:sp>
      <p:pic>
        <p:nvPicPr>
          <p:cNvPr id="7" name="Picture 6">
            <a:extLst>
              <a:ext uri="{FF2B5EF4-FFF2-40B4-BE49-F238E27FC236}">
                <a16:creationId xmlns:a16="http://schemas.microsoft.com/office/drawing/2014/main" id="{7DC7D750-3B91-275E-50CB-B64CA94AB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50" y="1709737"/>
            <a:ext cx="2533650" cy="3171825"/>
          </a:xfrm>
          <a:prstGeom prst="rect">
            <a:avLst/>
          </a:prstGeom>
        </p:spPr>
      </p:pic>
    </p:spTree>
    <p:extLst>
      <p:ext uri="{BB962C8B-B14F-4D97-AF65-F5344CB8AC3E}">
        <p14:creationId xmlns:p14="http://schemas.microsoft.com/office/powerpoint/2010/main" val="647385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ahala-safari.com/wp-content/gallery/discover/sta70862640x480.jpg"/>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6748" y="81481"/>
            <a:ext cx="11959627" cy="313932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endParaRPr lang="en-US" i="1" dirty="0">
              <a:solidFill>
                <a:schemeClr val="bg1"/>
              </a:solidFill>
            </a:endParaRPr>
          </a:p>
          <a:p>
            <a:pPr marL="342900" indent="-342900">
              <a:buAutoNum type="arabicPeriod"/>
            </a:pPr>
            <a:r>
              <a:rPr lang="en-US" dirty="0">
                <a:solidFill>
                  <a:schemeClr val="bg1"/>
                </a:solidFill>
              </a:rPr>
              <a:t>Gospel Doctrine.com (Exodus 1-12)</a:t>
            </a:r>
          </a:p>
          <a:p>
            <a:r>
              <a:rPr lang="en-US" dirty="0">
                <a:solidFill>
                  <a:schemeClr val="bg1"/>
                </a:solidFill>
              </a:rPr>
              <a:t>Presentation by ©http://fashionsbylynda.com/blog/</a:t>
            </a:r>
          </a:p>
          <a:p>
            <a:r>
              <a:rPr lang="en-US" b="0" i="0" dirty="0">
                <a:solidFill>
                  <a:schemeClr val="bg1"/>
                </a:solidFill>
                <a:effectLst/>
              </a:rPr>
              <a:t>2. </a:t>
            </a:r>
            <a:r>
              <a:rPr lang="en-US" dirty="0">
                <a:solidFill>
                  <a:schemeClr val="bg1"/>
                </a:solidFill>
              </a:rPr>
              <a:t>President Russell M. Nelson  (“The Love and Laws of God” [Brigham Young University devotional, Sep. 17, 2019], 3, 5, speeches.byu.edu) 3. Bruce R. McConkie, </a:t>
            </a:r>
            <a:r>
              <a:rPr lang="en-US" i="1" dirty="0">
                <a:solidFill>
                  <a:schemeClr val="bg1"/>
                </a:solidFill>
              </a:rPr>
              <a:t>The Promised Messiah: The First Coming of Christ</a:t>
            </a:r>
            <a:r>
              <a:rPr lang="en-US" dirty="0">
                <a:solidFill>
                  <a:schemeClr val="bg1"/>
                </a:solidFill>
              </a:rPr>
              <a:t> [1978], 446.</a:t>
            </a:r>
          </a:p>
          <a:p>
            <a:r>
              <a:rPr lang="en-US" dirty="0">
                <a:solidFill>
                  <a:schemeClr val="bg1"/>
                </a:solidFill>
              </a:rPr>
              <a:t>4. Elder Ronald A. Rasband (General Conference October 2020)</a:t>
            </a: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203583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rot="10800000" flipV="1">
            <a:off x="0" y="0"/>
            <a:ext cx="4299857" cy="4708981"/>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rPr>
              <a:t>Jethro (</a:t>
            </a:r>
            <a:r>
              <a:rPr kumimoji="0" lang="en-US" altLang="en-US" sz="1200" b="1" i="0" u="none" strike="noStrike" cap="none" normalizeH="0" baseline="0" dirty="0" err="1">
                <a:ln>
                  <a:noFill/>
                </a:ln>
                <a:effectLst/>
              </a:rPr>
              <a:t>Reuel</a:t>
            </a:r>
            <a:r>
              <a:rPr kumimoji="0" lang="en-US" altLang="en-US" sz="1200" b="1" i="0" u="none" strike="noStrike" cap="none" normalizeH="0" baseline="0" dirty="0">
                <a:ln>
                  <a:noFill/>
                </a:ln>
                <a:effectLs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rPr>
              <a:t>According to the </a:t>
            </a:r>
            <a:r>
              <a:rPr kumimoji="0" lang="en-US" altLang="en-US" sz="1200" b="0" i="0" u="none" strike="noStrike" cap="none" normalizeH="0" baseline="0" dirty="0">
                <a:ln>
                  <a:noFill/>
                </a:ln>
                <a:effectLst/>
                <a:cs typeface="Arial" panose="020B0604020202020204" pitchFamily="34" charset="0"/>
              </a:rPr>
              <a:t>Hebrew Bible, the </a:t>
            </a:r>
            <a:r>
              <a:rPr kumimoji="0" lang="en-US" altLang="en-US" sz="1200" b="1" i="0" u="none" strike="noStrike" cap="none" normalizeH="0" baseline="0" dirty="0" err="1">
                <a:ln>
                  <a:noFill/>
                </a:ln>
                <a:effectLst/>
                <a:cs typeface="Arial" panose="020B0604020202020204" pitchFamily="34" charset="0"/>
              </a:rPr>
              <a:t>Kenites</a:t>
            </a:r>
            <a:r>
              <a:rPr kumimoji="0" lang="en-US" altLang="en-US" sz="1200" b="0" i="0" u="none" strike="noStrike" cap="none" normalizeH="0" baseline="0" dirty="0">
                <a:ln>
                  <a:noFill/>
                </a:ln>
                <a:effectLst/>
                <a:cs typeface="Arial" panose="020B0604020202020204" pitchFamily="34" charset="0"/>
              </a:rPr>
              <a:t> (/ˈ</a:t>
            </a:r>
            <a:r>
              <a:rPr kumimoji="0" lang="en-US" altLang="en-US" sz="1200" b="0" i="0" u="none" strike="noStrike" cap="none" normalizeH="0" baseline="0" dirty="0" err="1">
                <a:ln>
                  <a:noFill/>
                </a:ln>
                <a:effectLst/>
                <a:cs typeface="Arial" panose="020B0604020202020204" pitchFamily="34" charset="0"/>
              </a:rPr>
              <a:t>kiːnaɪt</a:t>
            </a:r>
            <a:r>
              <a:rPr kumimoji="0" lang="en-US" altLang="en-US" sz="1200" b="0" i="0" u="none" strike="noStrike" cap="none" normalizeH="0" baseline="0" dirty="0">
                <a:ln>
                  <a:noFill/>
                </a:ln>
                <a:effectLst/>
                <a:cs typeface="Arial" panose="020B0604020202020204" pitchFamily="34" charset="0"/>
              </a:rPr>
              <a:t>/; Hebrew: </a:t>
            </a:r>
            <a:r>
              <a:rPr kumimoji="0" lang="he-IL" altLang="en-US" sz="1200" b="0" i="0" u="none" strike="noStrike" cap="none" normalizeH="0" baseline="0" dirty="0">
                <a:ln>
                  <a:noFill/>
                </a:ln>
                <a:effectLst/>
                <a:cs typeface="Arial" panose="020B0604020202020204" pitchFamily="34" charset="0"/>
              </a:rPr>
              <a:t>קינים</a:t>
            </a:r>
            <a:r>
              <a:rPr kumimoji="0" lang="en-US" altLang="en-US" sz="1200" b="0" i="0" u="none" strike="noStrike" cap="none" normalizeH="0" baseline="0" dirty="0">
                <a:ln>
                  <a:noFill/>
                </a:ln>
                <a:effectLst/>
                <a:cs typeface="Arial" panose="020B0604020202020204" pitchFamily="34" charset="0"/>
              </a:rPr>
              <a:t>, Hebrew pronunciation: [</a:t>
            </a:r>
            <a:r>
              <a:rPr kumimoji="0" lang="en-US" altLang="en-US" sz="1200" b="0" i="0" u="none" strike="noStrike" cap="none" normalizeH="0" baseline="0" dirty="0" err="1">
                <a:ln>
                  <a:noFill/>
                </a:ln>
                <a:effectLst/>
                <a:cs typeface="Arial" panose="020B0604020202020204" pitchFamily="34" charset="0"/>
              </a:rPr>
              <a:t>qeˈnim</a:t>
            </a:r>
            <a:r>
              <a:rPr kumimoji="0" lang="en-US" altLang="en-US" sz="1200" b="0" i="0" u="none" strike="noStrike" cap="none" normalizeH="0" baseline="0" dirty="0">
                <a:ln>
                  <a:noFill/>
                </a:ln>
                <a:effectLst/>
                <a:cs typeface="Arial" panose="020B0604020202020204" pitchFamily="34" charset="0"/>
              </a:rPr>
              <a:t>]) were a nomadic clan in the ancient Levant. One of the most recognized </a:t>
            </a:r>
            <a:r>
              <a:rPr kumimoji="0" lang="en-US" altLang="en-US" sz="1200" b="0" i="0" u="none" strike="noStrike" cap="none" normalizeH="0" baseline="0" dirty="0" err="1">
                <a:ln>
                  <a:noFill/>
                </a:ln>
                <a:effectLst/>
                <a:cs typeface="Arial" panose="020B0604020202020204" pitchFamily="34" charset="0"/>
              </a:rPr>
              <a:t>Kenites</a:t>
            </a:r>
            <a:r>
              <a:rPr kumimoji="0" lang="en-US" altLang="en-US" sz="1200" b="0" i="0" u="none" strike="noStrike" cap="none" normalizeH="0" baseline="0" dirty="0">
                <a:ln>
                  <a:noFill/>
                </a:ln>
                <a:effectLst/>
                <a:cs typeface="Arial" panose="020B0604020202020204" pitchFamily="34" charset="0"/>
              </a:rPr>
              <a:t> is Jethro, a priest in the land of Midian.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cs typeface="Arial" panose="020B0604020202020204" pitchFamily="34" charset="0"/>
              </a:rPr>
              <a:t>They played an important role in the history of ancient Israel. The </a:t>
            </a:r>
            <a:r>
              <a:rPr kumimoji="0" lang="en-US" altLang="en-US" sz="1200" b="0" i="0" u="none" strike="noStrike" cap="none" normalizeH="0" baseline="0" dirty="0" err="1">
                <a:ln>
                  <a:noFill/>
                </a:ln>
                <a:effectLst/>
                <a:cs typeface="Arial" panose="020B0604020202020204" pitchFamily="34" charset="0"/>
              </a:rPr>
              <a:t>Kenites</a:t>
            </a:r>
            <a:r>
              <a:rPr kumimoji="0" lang="en-US" altLang="en-US" sz="1200" b="0" i="0" u="none" strike="noStrike" cap="none" normalizeH="0" baseline="0" dirty="0">
                <a:ln>
                  <a:noFill/>
                </a:ln>
                <a:effectLst/>
                <a:cs typeface="Arial" panose="020B0604020202020204" pitchFamily="34" charset="0"/>
              </a:rPr>
              <a:t> were coppersmiths and metalworkers.</a:t>
            </a:r>
            <a:r>
              <a:rPr kumimoji="0" lang="en-US" altLang="en-US" sz="1200" b="0" i="0" u="none" strike="noStrike" cap="none" normalizeH="0" baseline="30000" dirty="0">
                <a:ln>
                  <a:noFill/>
                </a:ln>
                <a:effectLst/>
                <a:cs typeface="Arial" panose="020B0604020202020204" pitchFamily="34" charset="0"/>
              </a:rPr>
              <a:t>[</a:t>
            </a:r>
            <a:r>
              <a:rPr kumimoji="0" lang="en-US" altLang="en-US" sz="1200" b="0" i="0" u="none" strike="noStrike" cap="none" normalizeH="0" baseline="0" dirty="0">
                <a:ln>
                  <a:noFill/>
                </a:ln>
                <a:effectLst/>
                <a:cs typeface="Arial" panose="020B0604020202020204" pitchFamily="34" charset="0"/>
              </a:rPr>
              <a:t>Moses' father-in-law, Jethro, was a shepherd and a priest in the land of Midian. Judges 1:16 says that Moses had a father-in-law who was a </a:t>
            </a:r>
            <a:r>
              <a:rPr kumimoji="0" lang="en-US" altLang="en-US" sz="1200" b="0" i="0" u="none" strike="noStrike" cap="none" normalizeH="0" baseline="0" dirty="0" err="1">
                <a:ln>
                  <a:noFill/>
                </a:ln>
                <a:effectLst/>
                <a:cs typeface="Arial" panose="020B0604020202020204" pitchFamily="34" charset="0"/>
              </a:rPr>
              <a:t>Kenite</a:t>
            </a:r>
            <a:r>
              <a:rPr kumimoji="0" lang="en-US" altLang="en-US" sz="1200" b="0" i="0" u="none" strike="noStrike" cap="none" normalizeH="0" baseline="0" dirty="0">
                <a:ln>
                  <a:noFill/>
                </a:ln>
                <a:effectLst/>
                <a:cs typeface="Arial" panose="020B0604020202020204" pitchFamily="34" charset="0"/>
              </a:rPr>
              <a:t>, but it is not clear from the passage if this refers to Jethro. Certain groups of </a:t>
            </a:r>
            <a:r>
              <a:rPr kumimoji="0" lang="en-US" altLang="en-US" sz="1200" b="0" i="0" u="none" strike="noStrike" cap="none" normalizeH="0" baseline="0" dirty="0" err="1">
                <a:ln>
                  <a:noFill/>
                </a:ln>
                <a:effectLst/>
                <a:cs typeface="Arial" panose="020B0604020202020204" pitchFamily="34" charset="0"/>
              </a:rPr>
              <a:t>Kenites</a:t>
            </a:r>
            <a:r>
              <a:rPr kumimoji="0" lang="en-US" altLang="en-US" sz="1200" b="0" i="0" u="none" strike="noStrike" cap="none" normalizeH="0" baseline="0" dirty="0">
                <a:ln>
                  <a:noFill/>
                </a:ln>
                <a:effectLst/>
                <a:cs typeface="Arial" panose="020B0604020202020204" pitchFamily="34" charset="0"/>
              </a:rPr>
              <a:t> settled among the Israelite population, including the descendants of Moses' brother-in-law, although the </a:t>
            </a:r>
            <a:r>
              <a:rPr kumimoji="0" lang="en-US" altLang="en-US" sz="1200" b="0" i="0" u="none" strike="noStrike" cap="none" normalizeH="0" baseline="0" dirty="0" err="1">
                <a:ln>
                  <a:noFill/>
                </a:ln>
                <a:effectLst/>
                <a:cs typeface="Arial" panose="020B0604020202020204" pitchFamily="34" charset="0"/>
              </a:rPr>
              <a:t>Kenites</a:t>
            </a:r>
            <a:r>
              <a:rPr kumimoji="0" lang="en-US" altLang="en-US" sz="1200" b="0" i="0" u="none" strike="noStrike" cap="none" normalizeH="0" baseline="0" dirty="0">
                <a:ln>
                  <a:noFill/>
                </a:ln>
                <a:effectLst/>
                <a:cs typeface="Arial" panose="020B0604020202020204" pitchFamily="34" charset="0"/>
              </a:rPr>
              <a:t> descended from </a:t>
            </a:r>
            <a:r>
              <a:rPr kumimoji="0" lang="en-US" altLang="en-US" sz="1200" b="0" i="0" u="none" strike="noStrike" cap="none" normalizeH="0" baseline="0" dirty="0" err="1">
                <a:ln>
                  <a:noFill/>
                </a:ln>
                <a:effectLst/>
                <a:cs typeface="Arial" panose="020B0604020202020204" pitchFamily="34" charset="0"/>
              </a:rPr>
              <a:t>Rechab</a:t>
            </a:r>
            <a:r>
              <a:rPr kumimoji="0" lang="en-US" altLang="en-US" sz="1200" b="0" i="0" u="none" strike="noStrike" cap="none" normalizeH="0" baseline="0" dirty="0">
                <a:ln>
                  <a:noFill/>
                </a:ln>
                <a:effectLst/>
                <a:cs typeface="Arial" panose="020B0604020202020204" pitchFamily="34" charset="0"/>
              </a:rPr>
              <a:t> maintained a distinct, nomadic lifestyle for some time.</a:t>
            </a:r>
            <a:r>
              <a:rPr kumimoji="0" lang="en-US" altLang="en-US" sz="1200" b="0" i="0" u="none" strike="noStrike" cap="none" normalizeH="0" baseline="0" dirty="0">
                <a:ln>
                  <a:noFill/>
                </a:ln>
                <a:effectLst/>
              </a:rPr>
              <a:t> </a:t>
            </a:r>
          </a:p>
          <a:p>
            <a:pPr lvl="0"/>
            <a:r>
              <a:rPr lang="en-US" sz="1200" dirty="0"/>
              <a:t>Moses’ father-in-law, Jethro, was a </a:t>
            </a:r>
            <a:r>
              <a:rPr lang="en-US" sz="1200" dirty="0" err="1"/>
              <a:t>Kenite</a:t>
            </a:r>
            <a:r>
              <a:rPr lang="en-US" sz="1200" dirty="0"/>
              <a:t> (Judges 1:16) resident in the land of Midian. Judges 1:16 says that his descendants "went up from the City of Palms [i.e. Jericho] with the men of Judah to live among the people of the Desert of Judah in the Negev near Arad.</a:t>
            </a:r>
          </a:p>
          <a:p>
            <a:pPr lvl="0"/>
            <a:r>
              <a:rPr lang="en-US" sz="1200" dirty="0"/>
              <a:t>However, in Exodus 3:1 Jethro is said to have been a "priest in the land of Midian" and a resident of Midian (Numbers 10:29</a:t>
            </a:r>
          </a:p>
          <a:p>
            <a:pPr lvl="0"/>
            <a:r>
              <a:rPr kumimoji="0" lang="en-US" altLang="en-US" sz="1200" b="0" i="0" u="none" strike="noStrike" cap="none" normalizeH="0" baseline="0" dirty="0">
                <a:ln>
                  <a:noFill/>
                </a:ln>
                <a:effectLst/>
              </a:rPr>
              <a:t>Wikipedia</a:t>
            </a:r>
          </a:p>
        </p:txBody>
      </p:sp>
      <p:sp>
        <p:nvSpPr>
          <p:cNvPr id="3" name="Rectangle 2"/>
          <p:cNvSpPr/>
          <p:nvPr/>
        </p:nvSpPr>
        <p:spPr>
          <a:xfrm>
            <a:off x="-1" y="4708982"/>
            <a:ext cx="4299855" cy="1569660"/>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Pharaoh:</a:t>
            </a:r>
          </a:p>
          <a:p>
            <a:r>
              <a:rPr lang="en-US" sz="1200" dirty="0">
                <a:solidFill>
                  <a:srgbClr val="333333"/>
                </a:solidFill>
                <a:latin typeface="Calibri" panose="020F0502020204030204" pitchFamily="34" charset="0"/>
              </a:rPr>
              <a:t>Both the ancient Jewish historian Josephus and Jonathan ben </a:t>
            </a:r>
            <a:r>
              <a:rPr lang="en-US" sz="1200" dirty="0" err="1">
                <a:solidFill>
                  <a:srgbClr val="333333"/>
                </a:solidFill>
                <a:latin typeface="Calibri" panose="020F0502020204030204" pitchFamily="34" charset="0"/>
              </a:rPr>
              <a:t>Uzziel</a:t>
            </a:r>
            <a:r>
              <a:rPr lang="en-US" sz="1200" dirty="0">
                <a:solidFill>
                  <a:srgbClr val="333333"/>
                </a:solidFill>
                <a:latin typeface="Calibri" panose="020F0502020204030204" pitchFamily="34" charset="0"/>
              </a:rPr>
              <a:t>, another ancient Jewish writer, recorded that the pharaoh had a dream wherein he was shown that a man soon to be born would deliver Israel from bondage, and this dream motivated the royal decree to drown the male children (see Josephus, Antiquities of the Jews, bk. 2, chap. 9, par. 2; Clarke, Bible Commentary, 1:294).</a:t>
            </a:r>
            <a:endParaRPr lang="en-US" sz="1200" dirty="0"/>
          </a:p>
        </p:txBody>
      </p:sp>
      <p:pic>
        <p:nvPicPr>
          <p:cNvPr id="4" name="Picture 2" descr="Moses’s line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9887" y="3739485"/>
            <a:ext cx="3542113" cy="30854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5EDBB26-40EA-C92A-B0DA-30482F3F08BF}"/>
              </a:ext>
            </a:extLst>
          </p:cNvPr>
          <p:cNvSpPr/>
          <p:nvPr/>
        </p:nvSpPr>
        <p:spPr>
          <a:xfrm>
            <a:off x="4299855" y="0"/>
            <a:ext cx="7892143" cy="1569660"/>
          </a:xfrm>
          <a:prstGeom prst="rect">
            <a:avLst/>
          </a:prstGeom>
          <a:ln>
            <a:solidFill>
              <a:schemeClr val="tx1"/>
            </a:solidFill>
          </a:ln>
        </p:spPr>
        <p:txBody>
          <a:bodyPr wrap="square">
            <a:spAutoFit/>
          </a:bodyPr>
          <a:lstStyle/>
          <a:p>
            <a:pPr fontAlgn="base"/>
            <a:r>
              <a:rPr lang="en-US" sz="1200" b="1" dirty="0"/>
              <a:t>The Rod: </a:t>
            </a:r>
            <a:r>
              <a:rPr lang="en-US" sz="1200" dirty="0"/>
              <a:t>There are several meanings of rod in the scriptures. A shepherd’s rod was a club approximately three feet long, with a knob on one end. It was used to beat wolves away from the herd. A staff, sometimes called a rod, is longer; it was used for walking, resting, or for guiding the sheep, as in Lev. 27:32; Ps. 23:4.</a:t>
            </a:r>
          </a:p>
          <a:p>
            <a:pPr fontAlgn="base"/>
            <a:r>
              <a:rPr lang="en-US" sz="1200" dirty="0"/>
              <a:t>Moses’ and Aaron’s rods represented authority, as in Ex. 4:1–5; 7:9–12, 17. A rod was also used for punishing a wayward child, as in Prov. 13:24; 22:15; or to whip a supposed offender, as in 2 Cor. 11:25 and Matt. 27:26. A measuring rod was about 10 feet, 10 inches (330 centimeters) long and was used to determine distances (see Ezek. 40:3). Isa. 11:1 speaks of a rod (Hebrew </a:t>
            </a:r>
            <a:r>
              <a:rPr lang="en-US" sz="1200" i="1" dirty="0" err="1"/>
              <a:t>Khoter</a:t>
            </a:r>
            <a:r>
              <a:rPr lang="en-US" sz="1200" dirty="0"/>
              <a:t>—a twig or shoot), which has been identified in latter-day revelation as a prophet of the Restoration (D&amp;C 113). Bible Dictionary</a:t>
            </a:r>
          </a:p>
        </p:txBody>
      </p:sp>
      <p:sp>
        <p:nvSpPr>
          <p:cNvPr id="8" name="TextBox 7">
            <a:extLst>
              <a:ext uri="{FF2B5EF4-FFF2-40B4-BE49-F238E27FC236}">
                <a16:creationId xmlns:a16="http://schemas.microsoft.com/office/drawing/2014/main" id="{EA7245A7-5C07-5105-7615-54E780F9ED8E}"/>
              </a:ext>
            </a:extLst>
          </p:cNvPr>
          <p:cNvSpPr txBox="1"/>
          <p:nvPr/>
        </p:nvSpPr>
        <p:spPr>
          <a:xfrm>
            <a:off x="4299857" y="2785378"/>
            <a:ext cx="7892143" cy="954107"/>
          </a:xfrm>
          <a:prstGeom prst="rect">
            <a:avLst/>
          </a:prstGeom>
          <a:noFill/>
          <a:ln>
            <a:solidFill>
              <a:schemeClr val="tx1"/>
            </a:solidFill>
          </a:ln>
        </p:spPr>
        <p:txBody>
          <a:bodyPr wrap="square">
            <a:spAutoFit/>
          </a:bodyPr>
          <a:lstStyle/>
          <a:p>
            <a:r>
              <a:rPr lang="en-US" sz="1400" b="1" i="0" dirty="0">
                <a:effectLst/>
              </a:rPr>
              <a:t>Aaron’s rod </a:t>
            </a:r>
            <a:r>
              <a:rPr lang="en-US" sz="1400" b="0" i="0" dirty="0">
                <a:effectLst/>
              </a:rPr>
              <a:t>that budded was a sign of God’s continued choice of Aaron as a priest, </a:t>
            </a:r>
            <a:r>
              <a:rPr lang="en-US" sz="1400" b="0" i="0" u="none" strike="noStrike" dirty="0">
                <a:effectLst/>
              </a:rPr>
              <a:t>Numbers 17:5</a:t>
            </a:r>
            <a:r>
              <a:rPr lang="en-US" sz="1400" b="0" i="0" dirty="0">
                <a:effectLst/>
              </a:rPr>
              <a:t>, but Aaron’s priesthood was interrupted by his death. The Lord Jesus Christ, though, has a priesthood that is constituted with an indestructible life, </a:t>
            </a:r>
            <a:r>
              <a:rPr lang="en-US" sz="1400" b="0" i="0" u="none" strike="noStrike" dirty="0">
                <a:effectLst/>
              </a:rPr>
              <a:t>Hebrews 7:16</a:t>
            </a:r>
            <a:r>
              <a:rPr lang="en-US" sz="1400" b="0" i="0" dirty="0">
                <a:effectLst/>
              </a:rPr>
              <a:t>. He is able to save to the uttermost those who come to God through Him, </a:t>
            </a:r>
            <a:r>
              <a:rPr lang="en-US" sz="1400" b="0" i="0" u="none" strike="noStrike" dirty="0">
                <a:effectLst/>
              </a:rPr>
              <a:t>Hebrews 7:25</a:t>
            </a:r>
            <a:r>
              <a:rPr lang="en-US" sz="1400" b="0" i="0" dirty="0">
                <a:effectLst/>
              </a:rPr>
              <a:t>.</a:t>
            </a:r>
            <a:endParaRPr lang="en-US" sz="1400" dirty="0"/>
          </a:p>
        </p:txBody>
      </p:sp>
      <p:sp>
        <p:nvSpPr>
          <p:cNvPr id="10" name="TextBox 9">
            <a:extLst>
              <a:ext uri="{FF2B5EF4-FFF2-40B4-BE49-F238E27FC236}">
                <a16:creationId xmlns:a16="http://schemas.microsoft.com/office/drawing/2014/main" id="{97A8006B-F9D0-3E50-9B65-9170D1AEA71B}"/>
              </a:ext>
            </a:extLst>
          </p:cNvPr>
          <p:cNvSpPr txBox="1"/>
          <p:nvPr/>
        </p:nvSpPr>
        <p:spPr>
          <a:xfrm>
            <a:off x="4299854" y="1569660"/>
            <a:ext cx="7892144" cy="1200329"/>
          </a:xfrm>
          <a:prstGeom prst="rect">
            <a:avLst/>
          </a:prstGeom>
          <a:noFill/>
          <a:ln>
            <a:solidFill>
              <a:schemeClr val="tx1"/>
            </a:solidFill>
          </a:ln>
        </p:spPr>
        <p:txBody>
          <a:bodyPr wrap="square">
            <a:spAutoFit/>
          </a:bodyPr>
          <a:lstStyle/>
          <a:p>
            <a:pPr fontAlgn="base"/>
            <a:r>
              <a:rPr lang="en-US" sz="1200" b="1" i="0" dirty="0">
                <a:effectLst/>
              </a:rPr>
              <a:t>The Rod</a:t>
            </a:r>
            <a:r>
              <a:rPr lang="en-US" sz="1200" i="0" dirty="0">
                <a:effectLst/>
              </a:rPr>
              <a:t>…when Moses was leading the children of Israel in their battle against the Amalekites. Moses took the rod of God in his hands and went to the top of a sacred mount, where he held up his hands to God over the battle; and as long as Moses held up his hands, Israel prevailed. But when he let his hands down, the Amalekites prevailed. And as Moses’ arms became heavy with weariness, Aaron and Hur stood on either side of Moses and helped him to hold up his hands until the battle was won. (See </a:t>
            </a:r>
            <a:r>
              <a:rPr lang="en-US" sz="1200" i="0" u="none" strike="noStrike" dirty="0">
                <a:effectLst/>
              </a:rPr>
              <a:t>Ex. 17:8–12</a:t>
            </a:r>
            <a:r>
              <a:rPr lang="en-US" sz="1200" i="0" dirty="0">
                <a:effectLst/>
              </a:rPr>
              <a:t>.) </a:t>
            </a:r>
            <a:r>
              <a:rPr lang="en-US" sz="1200" dirty="0"/>
              <a:t>Hold Up Your Hands</a:t>
            </a:r>
          </a:p>
          <a:p>
            <a:pPr fontAlgn="base"/>
            <a:r>
              <a:rPr lang="en-US" sz="1200" dirty="0"/>
              <a:t>By Elder Sterling W. Sill April 1973 General Conference</a:t>
            </a:r>
          </a:p>
        </p:txBody>
      </p:sp>
    </p:spTree>
    <p:extLst>
      <p:ext uri="{BB962C8B-B14F-4D97-AF65-F5344CB8AC3E}">
        <p14:creationId xmlns:p14="http://schemas.microsoft.com/office/powerpoint/2010/main" val="2594468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115702" y="49073"/>
            <a:ext cx="6096000" cy="2862322"/>
          </a:xfrm>
          <a:prstGeom prst="rect">
            <a:avLst/>
          </a:prstGeom>
          <a:ln>
            <a:solidFill>
              <a:schemeClr val="tx1"/>
            </a:solidFill>
          </a:ln>
        </p:spPr>
        <p:txBody>
          <a:bodyPr>
            <a:spAutoFit/>
          </a:bodyPr>
          <a:lstStyle/>
          <a:p>
            <a:pPr fontAlgn="base"/>
            <a:r>
              <a:rPr lang="en-US" sz="1200" b="1" i="0" dirty="0">
                <a:solidFill>
                  <a:srgbClr val="333333"/>
                </a:solidFill>
                <a:effectLst/>
                <a:latin typeface="Calibri" panose="020F0502020204030204" pitchFamily="34" charset="0"/>
              </a:rPr>
              <a:t>“I AM”</a:t>
            </a:r>
          </a:p>
          <a:p>
            <a:pPr fontAlgn="base"/>
            <a:r>
              <a:rPr lang="en-US" sz="1200" b="0" i="0" dirty="0">
                <a:solidFill>
                  <a:srgbClr val="333333"/>
                </a:solidFill>
                <a:effectLst/>
                <a:latin typeface="Calibri" panose="020F0502020204030204" pitchFamily="34" charset="0"/>
              </a:rPr>
              <a:t>The theology of the Judaism and the Jehovah's Witnesses denies the idea that Jesus Christ was the pre-mortal Jehovah. John the Revelator, declared this truth in terms that any careful student of the Old Testament should understand. The scribes and Pharisees taunted Jesus as follows:</a:t>
            </a:r>
          </a:p>
          <a:p>
            <a:pPr fontAlgn="base"/>
            <a:r>
              <a:rPr lang="en-US" sz="1200" b="0" i="0" dirty="0">
                <a:solidFill>
                  <a:srgbClr val="333333"/>
                </a:solidFill>
                <a:effectLst/>
                <a:latin typeface="Calibri" panose="020F0502020204030204" pitchFamily="34" charset="0"/>
              </a:rPr>
              <a:t> </a:t>
            </a:r>
          </a:p>
          <a:p>
            <a:pPr fontAlgn="base"/>
            <a:r>
              <a:rPr lang="en-US" sz="1200" b="0" i="0" dirty="0">
                <a:solidFill>
                  <a:srgbClr val="333333"/>
                </a:solidFill>
                <a:effectLst/>
                <a:latin typeface="Calibri" panose="020F0502020204030204" pitchFamily="34" charset="0"/>
              </a:rPr>
              <a:t>Art thou greater than our father Abraham, which is dead? And the prophets are dead: whom </a:t>
            </a:r>
            <a:r>
              <a:rPr lang="en-US" sz="1200" b="0" i="0" dirty="0" err="1">
                <a:solidFill>
                  <a:srgbClr val="333333"/>
                </a:solidFill>
                <a:effectLst/>
                <a:latin typeface="Calibri" panose="020F0502020204030204" pitchFamily="34" charset="0"/>
              </a:rPr>
              <a:t>makest</a:t>
            </a:r>
            <a:r>
              <a:rPr lang="en-US" sz="1200" b="0" i="0" dirty="0">
                <a:solidFill>
                  <a:srgbClr val="333333"/>
                </a:solidFill>
                <a:effectLst/>
                <a:latin typeface="Calibri" panose="020F0502020204030204" pitchFamily="34" charset="0"/>
              </a:rPr>
              <a:t> thou thyself?</a:t>
            </a:r>
          </a:p>
          <a:p>
            <a:pPr fontAlgn="base"/>
            <a:r>
              <a:rPr lang="en-US" sz="1200" b="0" i="0" dirty="0">
                <a:solidFill>
                  <a:srgbClr val="333333"/>
                </a:solidFill>
                <a:effectLst/>
                <a:latin typeface="Calibri" panose="020F0502020204030204" pitchFamily="34" charset="0"/>
              </a:rPr>
              <a:t>...Your father Abraham rejoiced to see my day: and he saw it, and was glad.</a:t>
            </a:r>
          </a:p>
          <a:p>
            <a:pPr fontAlgn="base"/>
            <a:r>
              <a:rPr lang="en-US" sz="1200" b="0" i="0" dirty="0">
                <a:solidFill>
                  <a:srgbClr val="333333"/>
                </a:solidFill>
                <a:effectLst/>
                <a:latin typeface="Calibri" panose="020F0502020204030204" pitchFamily="34" charset="0"/>
              </a:rPr>
              <a:t>Then said the Jews unto him, Thou art not yet fifty years old, and hast thou seen Abraham?</a:t>
            </a:r>
          </a:p>
          <a:p>
            <a:pPr fontAlgn="base"/>
            <a:r>
              <a:rPr lang="en-US" sz="1200" b="0" i="0" dirty="0">
                <a:solidFill>
                  <a:srgbClr val="333333"/>
                </a:solidFill>
                <a:effectLst/>
                <a:latin typeface="Calibri" panose="020F0502020204030204" pitchFamily="34" charset="0"/>
              </a:rPr>
              <a:t>Jesus said unto them, Verily, verily, I say unto you, Before Abraham was, I am. (John 8:53-58)</a:t>
            </a:r>
          </a:p>
          <a:p>
            <a:pPr fontAlgn="base"/>
            <a:r>
              <a:rPr lang="en-US" sz="1200" b="0" i="0" dirty="0">
                <a:solidFill>
                  <a:srgbClr val="333333"/>
                </a:solidFill>
                <a:effectLst/>
                <a:latin typeface="Calibri" panose="020F0502020204030204" pitchFamily="34" charset="0"/>
              </a:rPr>
              <a:t> </a:t>
            </a:r>
          </a:p>
          <a:p>
            <a:pPr fontAlgn="base"/>
            <a:r>
              <a:rPr lang="en-US" sz="1200" b="0" i="0" dirty="0">
                <a:solidFill>
                  <a:srgbClr val="333333"/>
                </a:solidFill>
                <a:effectLst/>
                <a:latin typeface="Calibri" panose="020F0502020204030204" pitchFamily="34" charset="0"/>
              </a:rPr>
              <a:t>The text should read, "Before Abraham was </a:t>
            </a:r>
            <a:r>
              <a:rPr lang="en-US" sz="1200" b="0" i="1" dirty="0">
                <a:solidFill>
                  <a:srgbClr val="333333"/>
                </a:solidFill>
                <a:effectLst/>
                <a:latin typeface="Calibri" panose="020F0502020204030204" pitchFamily="34" charset="0"/>
              </a:rPr>
              <a:t>I AM</a:t>
            </a:r>
            <a:r>
              <a:rPr lang="en-US" sz="1200" b="0" i="0" dirty="0">
                <a:solidFill>
                  <a:srgbClr val="333333"/>
                </a:solidFill>
                <a:effectLst/>
                <a:latin typeface="Calibri" panose="020F0502020204030204" pitchFamily="34" charset="0"/>
              </a:rPr>
              <a:t>," using the term </a:t>
            </a:r>
            <a:r>
              <a:rPr lang="en-US" sz="1200" b="0" i="1" dirty="0">
                <a:solidFill>
                  <a:srgbClr val="333333"/>
                </a:solidFill>
                <a:effectLst/>
                <a:latin typeface="Calibri" panose="020F0502020204030204" pitchFamily="34" charset="0"/>
              </a:rPr>
              <a:t>I AM </a:t>
            </a:r>
            <a:r>
              <a:rPr lang="en-US" sz="1200" b="0" i="0" dirty="0">
                <a:solidFill>
                  <a:srgbClr val="333333"/>
                </a:solidFill>
                <a:effectLst/>
                <a:latin typeface="Calibri" panose="020F0502020204030204" pitchFamily="34" charset="0"/>
              </a:rPr>
              <a:t>as the proper name for the God who spoke to Moses. Indeed, this was the name by which the children of Israel were supposed to know God. Gospeldoctrine.com</a:t>
            </a:r>
          </a:p>
        </p:txBody>
      </p:sp>
      <p:sp>
        <p:nvSpPr>
          <p:cNvPr id="5120" name="Rectangle 5119"/>
          <p:cNvSpPr/>
          <p:nvPr/>
        </p:nvSpPr>
        <p:spPr>
          <a:xfrm>
            <a:off x="115702" y="2911395"/>
            <a:ext cx="6096000" cy="3508653"/>
          </a:xfrm>
          <a:prstGeom prst="rect">
            <a:avLst/>
          </a:prstGeom>
          <a:ln>
            <a:solidFill>
              <a:schemeClr val="tx1"/>
            </a:solidFill>
          </a:ln>
        </p:spPr>
        <p:txBody>
          <a:bodyPr>
            <a:spAutoFit/>
          </a:bodyPr>
          <a:lstStyle/>
          <a:p>
            <a:pPr fontAlgn="base"/>
            <a:r>
              <a:rPr lang="en-US" sz="1200" b="1" i="0" dirty="0">
                <a:solidFill>
                  <a:srgbClr val="333333"/>
                </a:solidFill>
                <a:effectLst/>
                <a:latin typeface="Calibri" panose="020F0502020204030204" pitchFamily="34" charset="0"/>
              </a:rPr>
              <a:t>Jehovah:</a:t>
            </a:r>
          </a:p>
          <a:p>
            <a:pPr fontAlgn="base"/>
            <a:r>
              <a:rPr lang="en-US" sz="1200" b="0" i="0" dirty="0">
                <a:solidFill>
                  <a:srgbClr val="333333"/>
                </a:solidFill>
                <a:effectLst/>
                <a:latin typeface="Calibri" panose="020F0502020204030204" pitchFamily="34" charset="0"/>
              </a:rPr>
              <a:t>"Most scholars believe that the name Jehovah (this is the Anglicized form of the name </a:t>
            </a:r>
            <a:r>
              <a:rPr lang="en-US" sz="1200" b="0" i="1" dirty="0">
                <a:solidFill>
                  <a:srgbClr val="333333"/>
                </a:solidFill>
                <a:effectLst/>
                <a:latin typeface="Calibri" panose="020F0502020204030204" pitchFamily="34" charset="0"/>
              </a:rPr>
              <a:t>Yahweh</a:t>
            </a:r>
            <a:r>
              <a:rPr lang="en-US" sz="1200" b="0" i="0" dirty="0">
                <a:solidFill>
                  <a:srgbClr val="333333"/>
                </a:solidFill>
                <a:effectLst/>
                <a:latin typeface="Calibri" panose="020F0502020204030204" pitchFamily="34" charset="0"/>
              </a:rPr>
              <a:t>) is derived from an old form of the Hebrew verb meaning 'to be' or 'to become.' The word stresses existence, with the meaning being that expressed in Ex. 3:14: 'I AM.' This has been understood to emphasize the unchanging nature of God, particularly his changeless commitment to the faithful." (Joseph Fielding McConkie and Donald W. Parry, </a:t>
            </a:r>
            <a:r>
              <a:rPr lang="en-US" sz="1200" b="0" i="1" dirty="0">
                <a:solidFill>
                  <a:srgbClr val="333333"/>
                </a:solidFill>
                <a:effectLst/>
                <a:latin typeface="Calibri" panose="020F0502020204030204" pitchFamily="34" charset="0"/>
              </a:rPr>
              <a:t>A Guide to Scriptural Symbols</a:t>
            </a:r>
            <a:r>
              <a:rPr lang="en-US" sz="1200" b="0" i="0" dirty="0">
                <a:solidFill>
                  <a:srgbClr val="333333"/>
                </a:solidFill>
                <a:effectLst/>
                <a:latin typeface="Calibri" panose="020F0502020204030204" pitchFamily="34" charset="0"/>
              </a:rPr>
              <a:t> [Salt Lake City: </a:t>
            </a:r>
            <a:r>
              <a:rPr lang="en-US" sz="1200" b="0" i="0" dirty="0" err="1">
                <a:solidFill>
                  <a:srgbClr val="333333"/>
                </a:solidFill>
                <a:effectLst/>
                <a:latin typeface="Calibri" panose="020F0502020204030204" pitchFamily="34" charset="0"/>
              </a:rPr>
              <a:t>Bookcraft</a:t>
            </a:r>
            <a:r>
              <a:rPr lang="en-US" sz="1200" b="0" i="0" dirty="0">
                <a:solidFill>
                  <a:srgbClr val="333333"/>
                </a:solidFill>
                <a:effectLst/>
                <a:latin typeface="Calibri" panose="020F0502020204030204" pitchFamily="34" charset="0"/>
              </a:rPr>
              <a:t>, 1990], 137)</a:t>
            </a:r>
          </a:p>
          <a:p>
            <a:pPr fontAlgn="base"/>
            <a:endParaRPr lang="en-US" sz="1200" dirty="0">
              <a:solidFill>
                <a:srgbClr val="333333"/>
              </a:solidFill>
              <a:latin typeface="Calibri" panose="020F0502020204030204" pitchFamily="34" charset="0"/>
            </a:endParaRPr>
          </a:p>
          <a:p>
            <a:pPr fontAlgn="base"/>
            <a:r>
              <a:rPr lang="en-US" sz="1200" b="1" dirty="0"/>
              <a:t>Franklin D. Richards</a:t>
            </a:r>
            <a:endParaRPr lang="en-US" sz="1200" dirty="0"/>
          </a:p>
          <a:p>
            <a:pPr fontAlgn="base"/>
            <a:r>
              <a:rPr lang="en-US" sz="1200" dirty="0"/>
              <a:t>At different times He told Israel that He was Jehovah until He came and dwelt in the flesh. Then He was the Son of God-the Christ. It is said concerning Him by one of the ancient prophets, that "His name shall be called Wonderful, Counselor, the Mighty God, the Everlasting Father, the Prince of Peace" (Isaiah 9:6). These were a few of the names that were given to Him besides some that John saw-such as the Word of God, King of kings and Lord of lords. (Brian H. </a:t>
            </a:r>
            <a:r>
              <a:rPr lang="en-US" sz="1200" dirty="0" err="1"/>
              <a:t>Stuy</a:t>
            </a:r>
            <a:r>
              <a:rPr lang="en-US" sz="1200" dirty="0"/>
              <a:t>, ed., </a:t>
            </a:r>
            <a:r>
              <a:rPr lang="en-US" sz="1200" i="1" dirty="0"/>
              <a:t>Collected Discourses</a:t>
            </a:r>
            <a:r>
              <a:rPr lang="en-US" sz="1200" dirty="0"/>
              <a:t>, 5 vols. [Burbank, Calif., and Woodland Hills, </a:t>
            </a:r>
            <a:r>
              <a:rPr lang="en-US" sz="1200" dirty="0" err="1"/>
              <a:t>Ut.</a:t>
            </a:r>
            <a:r>
              <a:rPr lang="en-US" sz="1200" dirty="0"/>
              <a:t>: B.H.S. Publishing, 1987-1992], vol. 4, Oct. 7, 1984)</a:t>
            </a:r>
          </a:p>
          <a:p>
            <a:pPr fontAlgn="base"/>
            <a:r>
              <a:rPr lang="en-US" sz="1200" dirty="0"/>
              <a:t> </a:t>
            </a:r>
          </a:p>
          <a:p>
            <a:pPr fontAlgn="base"/>
            <a:endParaRPr lang="en-US" sz="1200" b="0" i="0" dirty="0">
              <a:solidFill>
                <a:srgbClr val="333333"/>
              </a:solidFill>
              <a:effectLst/>
              <a:latin typeface="Calibri" panose="020F0502020204030204" pitchFamily="34" charset="0"/>
            </a:endParaRPr>
          </a:p>
        </p:txBody>
      </p:sp>
      <p:sp>
        <p:nvSpPr>
          <p:cNvPr id="5121" name="Rectangle 5120"/>
          <p:cNvSpPr/>
          <p:nvPr/>
        </p:nvSpPr>
        <p:spPr>
          <a:xfrm>
            <a:off x="6211702" y="49073"/>
            <a:ext cx="5980298" cy="2308324"/>
          </a:xfrm>
          <a:prstGeom prst="rect">
            <a:avLst/>
          </a:prstGeom>
          <a:ln>
            <a:solidFill>
              <a:schemeClr val="tx1"/>
            </a:solidFill>
          </a:ln>
        </p:spPr>
        <p:txBody>
          <a:bodyPr wrap="square">
            <a:spAutoFit/>
          </a:bodyPr>
          <a:lstStyle/>
          <a:p>
            <a:pPr fontAlgn="base"/>
            <a:r>
              <a:rPr lang="en-US" sz="1200" b="0" i="0" dirty="0">
                <a:effectLst/>
                <a:latin typeface="Calibri" panose="020F0502020204030204" pitchFamily="34" charset="0"/>
              </a:rPr>
              <a:t>“</a:t>
            </a:r>
            <a:r>
              <a:rPr lang="en-US" sz="1200" b="1" i="0" dirty="0">
                <a:effectLst/>
                <a:latin typeface="Calibri" panose="020F0502020204030204" pitchFamily="34" charset="0"/>
              </a:rPr>
              <a:t>I Am” is a form of “Jehovah</a:t>
            </a:r>
            <a:r>
              <a:rPr lang="en-US" sz="1200" b="0" i="0" dirty="0">
                <a:effectLst/>
                <a:latin typeface="Calibri" panose="020F0502020204030204" pitchFamily="34" charset="0"/>
              </a:rPr>
              <a:t>,” one of the names of Jesus Christ recognized by the prophets Abraham, Isaac, and Jacob (see Joseph Smith Translation, Exodus 6:3 [in </a:t>
            </a:r>
            <a:r>
              <a:rPr lang="en-US" sz="1200" b="0" i="0" u="none" strike="noStrike" dirty="0">
                <a:effectLst/>
                <a:latin typeface="Calibri" panose="020F0502020204030204" pitchFamily="34" charset="0"/>
              </a:rPr>
              <a:t>Exodus 6:3, footnote </a:t>
            </a:r>
            <a:r>
              <a:rPr lang="en-US" sz="1200" b="0" i="1" u="none" strike="noStrike" dirty="0">
                <a:effectLst/>
                <a:latin typeface="Calibri" panose="020F0502020204030204" pitchFamily="34" charset="0"/>
              </a:rPr>
              <a:t>c</a:t>
            </a:r>
            <a:r>
              <a:rPr lang="en-US" sz="1200" dirty="0">
                <a:latin typeface="Calibri" panose="020F0502020204030204" pitchFamily="34" charset="0"/>
              </a:rPr>
              <a:t> </a:t>
            </a:r>
            <a:r>
              <a:rPr lang="en-US" sz="1200" b="0" i="0" dirty="0">
                <a:effectLst/>
                <a:latin typeface="Calibri" panose="020F0502020204030204" pitchFamily="34" charset="0"/>
              </a:rPr>
              <a:t>). Moses and the Israelites understood the name to mean that God is eternal and not created by man, as were other gods of the day. This name was a way for the Lord to identify Himself as the all-powerful true and living God. The Israelites came to greatly reverence this name and declared that speaking it was blasphemy. The name was so sacred that once the Tabernacle was built, only the high priest was allowed to speak the name in the Holy of Holies, once a year, on the Day of Atonement.</a:t>
            </a:r>
          </a:p>
          <a:p>
            <a:pPr fontAlgn="base"/>
            <a:r>
              <a:rPr lang="en-US" sz="1200" b="0" i="0" dirty="0">
                <a:effectLst/>
                <a:latin typeface="Calibri" panose="020F0502020204030204" pitchFamily="34" charset="0"/>
              </a:rPr>
              <a:t>Whenever the name </a:t>
            </a:r>
            <a:r>
              <a:rPr lang="en-US" sz="1200" b="0" i="1" dirty="0">
                <a:effectLst/>
                <a:latin typeface="Calibri" panose="020F0502020204030204" pitchFamily="34" charset="0"/>
              </a:rPr>
              <a:t>I Am</a:t>
            </a:r>
            <a:r>
              <a:rPr lang="en-US" sz="1200" b="0" i="0" dirty="0">
                <a:effectLst/>
                <a:latin typeface="Calibri" panose="020F0502020204030204" pitchFamily="34" charset="0"/>
              </a:rPr>
              <a:t> or </a:t>
            </a:r>
            <a:r>
              <a:rPr lang="en-US" sz="1200" b="0" i="1" dirty="0">
                <a:effectLst/>
                <a:latin typeface="Calibri" panose="020F0502020204030204" pitchFamily="34" charset="0"/>
              </a:rPr>
              <a:t>Jehovah</a:t>
            </a:r>
            <a:r>
              <a:rPr lang="en-US" sz="1200" b="0" i="0" dirty="0">
                <a:effectLst/>
                <a:latin typeface="Calibri" panose="020F0502020204030204" pitchFamily="34" charset="0"/>
              </a:rPr>
              <a:t> occurs in the Old Testament’s Hebrew text, it is almost always rendered as “LORD.” In the New Testament, a group of Jews sought to kill Jesus because He said, “Before Abraham was, I am” (</a:t>
            </a:r>
            <a:r>
              <a:rPr lang="en-US" sz="1200" b="0" i="0" u="none" strike="noStrike" dirty="0">
                <a:effectLst/>
                <a:latin typeface="Calibri" panose="020F0502020204030204" pitchFamily="34" charset="0"/>
              </a:rPr>
              <a:t>John 8:58</a:t>
            </a:r>
            <a:r>
              <a:rPr lang="en-US" sz="1200" b="0" i="0" dirty="0">
                <a:effectLst/>
                <a:latin typeface="Calibri" panose="020F0502020204030204" pitchFamily="34" charset="0"/>
              </a:rPr>
              <a:t>). This New Testament reference confirms that Jesus Christ is Jehovah, the God of the Old Testament.</a:t>
            </a:r>
          </a:p>
        </p:txBody>
      </p:sp>
      <p:sp>
        <p:nvSpPr>
          <p:cNvPr id="67" name="Rectangle 66"/>
          <p:cNvSpPr/>
          <p:nvPr/>
        </p:nvSpPr>
        <p:spPr>
          <a:xfrm>
            <a:off x="6211702" y="2357397"/>
            <a:ext cx="5980298" cy="3785652"/>
          </a:xfrm>
          <a:prstGeom prst="rect">
            <a:avLst/>
          </a:prstGeom>
          <a:ln>
            <a:solidFill>
              <a:schemeClr val="tx1"/>
            </a:solidFill>
          </a:ln>
        </p:spPr>
        <p:txBody>
          <a:bodyPr wrap="square">
            <a:spAutoFit/>
          </a:bodyPr>
          <a:lstStyle/>
          <a:p>
            <a:r>
              <a:rPr lang="en-US" sz="1200" b="1" i="0" dirty="0">
                <a:effectLst/>
                <a:latin typeface="Calibri" panose="020F0502020204030204" pitchFamily="34" charset="0"/>
              </a:rPr>
              <a:t>Moses’s life and mission bear many similarities </a:t>
            </a:r>
            <a:r>
              <a:rPr lang="en-US" sz="1200" b="0" i="0" dirty="0">
                <a:effectLst/>
                <a:latin typeface="Calibri" panose="020F0502020204030204" pitchFamily="34" charset="0"/>
              </a:rPr>
              <a:t>to the life and mission of Jesus Christ. In fact, Moses was told, “Thou art in the similitude of mine Only Begotten” (</a:t>
            </a:r>
            <a:r>
              <a:rPr lang="en-US" sz="1200" b="0" i="0" u="none" strike="noStrike" dirty="0">
                <a:effectLst/>
                <a:latin typeface="Calibri" panose="020F0502020204030204" pitchFamily="34" charset="0"/>
              </a:rPr>
              <a:t>Moses 1:6</a:t>
            </a:r>
            <a:r>
              <a:rPr lang="en-US" sz="1200" b="0" i="0" dirty="0">
                <a:effectLst/>
                <a:latin typeface="Calibri" panose="020F0502020204030204" pitchFamily="34" charset="0"/>
              </a:rPr>
              <a:t>). God raised up Moses to perform a divine mission that included not only physically delivering Israel but also teaching them how to be spiritually delivered. His ministry extended beyond the limits of his own mortal lifetime. Joseph Smith taught that, in company with Elias (Elijah), Moses came to the Mount of Transfiguration and bestowed priesthood keys upon Peter, James, and John (see </a:t>
            </a:r>
            <a:r>
              <a:rPr lang="en-US" sz="1200" b="0" i="0" u="none" strike="noStrike" dirty="0">
                <a:effectLst/>
                <a:latin typeface="Calibri" panose="020F0502020204030204" pitchFamily="34" charset="0"/>
              </a:rPr>
              <a:t>Matthew 17:3–4</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Mark 9:4–9</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Luke 9:30</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D&amp;C 63:21</a:t>
            </a:r>
            <a:r>
              <a:rPr lang="en-US" sz="1200" b="0" i="0" dirty="0">
                <a:effectLst/>
                <a:latin typeface="Calibri" panose="020F0502020204030204" pitchFamily="34" charset="0"/>
              </a:rPr>
              <a:t>). Moses appeared to Joseph Smith and Oliver Cowdery on April 3, 1836, in the temple in Kirtland, Ohio, and conferred on them the keys of the gathering of Israel (see </a:t>
            </a:r>
            <a:r>
              <a:rPr lang="en-US" sz="1200" b="0" i="0" u="none" strike="noStrike" dirty="0">
                <a:effectLst/>
                <a:latin typeface="Calibri" panose="020F0502020204030204" pitchFamily="34" charset="0"/>
              </a:rPr>
              <a:t>D&amp;C 110:11</a:t>
            </a:r>
            <a:r>
              <a:rPr lang="en-US" sz="1200" b="0" i="0" dirty="0">
                <a:effectLst/>
                <a:latin typeface="Calibri" panose="020F0502020204030204" pitchFamily="34" charset="0"/>
              </a:rPr>
              <a:t>). (See Guide to the Scriptures, </a:t>
            </a:r>
            <a:r>
              <a:rPr lang="en-US" sz="1200" b="0" i="0" u="none" strike="noStrike" dirty="0">
                <a:effectLst/>
                <a:latin typeface="Calibri" panose="020F0502020204030204" pitchFamily="34" charset="0"/>
              </a:rPr>
              <a:t>“Moses”</a:t>
            </a:r>
            <a:r>
              <a:rPr lang="en-US" sz="1200" b="0" i="0" dirty="0">
                <a:effectLst/>
                <a:latin typeface="Calibri" panose="020F0502020204030204" pitchFamily="34" charset="0"/>
              </a:rPr>
              <a:t>; scriptures.lds.org; see also Bible Dictionary,</a:t>
            </a:r>
            <a:r>
              <a:rPr lang="en-US" sz="1200" b="0" i="0" u="none" strike="noStrike" dirty="0">
                <a:effectLst/>
                <a:latin typeface="Calibri" panose="020F0502020204030204" pitchFamily="34" charset="0"/>
              </a:rPr>
              <a:t>“ Moses.”</a:t>
            </a:r>
            <a:r>
              <a:rPr lang="en-US" sz="1200" b="0" i="0" dirty="0">
                <a:effectLst/>
                <a:latin typeface="Calibri" panose="020F0502020204030204" pitchFamily="34" charset="0"/>
              </a:rPr>
              <a:t>)</a:t>
            </a:r>
          </a:p>
          <a:p>
            <a:pPr fontAlgn="base"/>
            <a:r>
              <a:rPr lang="en-US" sz="1200" dirty="0"/>
              <a:t>The significance of Moses as a prophet, lawgiver, and holy messenger places him as one of the noble and great sons of God. Moses is referred to in the scriptures as being like unto Jesus Christ (see Deuteronomy 18:15–19; 3 Nephi 20:23). Just as Moses helped deliver Israel from the bondage of Egypt, Jesus Christ delivers mankind from the bondage of sin and death. As Moses worked to prepare the children of Israel to enter the promised land, Jesus Christ works to bring the children of Israel to the celestial kingdom.</a:t>
            </a:r>
          </a:p>
          <a:p>
            <a:pPr fontAlgn="base"/>
            <a:r>
              <a:rPr lang="en-US" sz="1200" dirty="0"/>
              <a:t>For a more detailed comparison of the similarities between Moses and Jesus Christ, you may want to refer to Bruce R. McConkie, </a:t>
            </a:r>
            <a:r>
              <a:rPr lang="en-US" sz="1200" i="1" dirty="0"/>
              <a:t>The Promised Messiah: The First Coming of Christ</a:t>
            </a:r>
            <a:r>
              <a:rPr lang="en-US" sz="1200" dirty="0"/>
              <a:t> (1978), 442–48.</a:t>
            </a:r>
          </a:p>
          <a:p>
            <a:endParaRPr lang="en-US" sz="1200" dirty="0"/>
          </a:p>
        </p:txBody>
      </p:sp>
    </p:spTree>
    <p:extLst>
      <p:ext uri="{BB962C8B-B14F-4D97-AF65-F5344CB8AC3E}">
        <p14:creationId xmlns:p14="http://schemas.microsoft.com/office/powerpoint/2010/main" val="3279803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02429791"/>
              </p:ext>
            </p:extLst>
          </p:nvPr>
        </p:nvGraphicFramePr>
        <p:xfrm>
          <a:off x="144852" y="51560"/>
          <a:ext cx="11887204" cy="6742821"/>
        </p:xfrm>
        <a:graphic>
          <a:graphicData uri="http://schemas.openxmlformats.org/drawingml/2006/table">
            <a:tbl>
              <a:tblPr firstRow="1" bandRow="1">
                <a:tableStyleId>{5940675A-B579-460E-94D1-54222C63F5DA}</a:tableStyleId>
              </a:tblPr>
              <a:tblGrid>
                <a:gridCol w="4427147">
                  <a:extLst>
                    <a:ext uri="{9D8B030D-6E8A-4147-A177-3AD203B41FA5}">
                      <a16:colId xmlns:a16="http://schemas.microsoft.com/office/drawing/2014/main" val="20000"/>
                    </a:ext>
                  </a:extLst>
                </a:gridCol>
                <a:gridCol w="1502876">
                  <a:extLst>
                    <a:ext uri="{9D8B030D-6E8A-4147-A177-3AD203B41FA5}">
                      <a16:colId xmlns:a16="http://schemas.microsoft.com/office/drawing/2014/main" val="20001"/>
                    </a:ext>
                  </a:extLst>
                </a:gridCol>
                <a:gridCol w="4463358">
                  <a:extLst>
                    <a:ext uri="{9D8B030D-6E8A-4147-A177-3AD203B41FA5}">
                      <a16:colId xmlns:a16="http://schemas.microsoft.com/office/drawing/2014/main" val="20002"/>
                    </a:ext>
                  </a:extLst>
                </a:gridCol>
                <a:gridCol w="1493823">
                  <a:extLst>
                    <a:ext uri="{9D8B030D-6E8A-4147-A177-3AD203B41FA5}">
                      <a16:colId xmlns:a16="http://schemas.microsoft.com/office/drawing/2014/main" val="20003"/>
                    </a:ext>
                  </a:extLst>
                </a:gridCol>
              </a:tblGrid>
              <a:tr h="352784">
                <a:tc>
                  <a:txBody>
                    <a:bodyPr/>
                    <a:lstStyle/>
                    <a:p>
                      <a:pPr algn="ctr"/>
                      <a:r>
                        <a:rPr lang="en-US" sz="3200" dirty="0"/>
                        <a:t>Moses</a:t>
                      </a:r>
                    </a:p>
                  </a:txBody>
                  <a:tcPr/>
                </a:tc>
                <a:tc>
                  <a:txBody>
                    <a:bodyPr/>
                    <a:lstStyle/>
                    <a:p>
                      <a:pPr algn="ctr"/>
                      <a:endParaRPr lang="en-US" sz="1600" dirty="0"/>
                    </a:p>
                  </a:txBody>
                  <a:tcPr/>
                </a:tc>
                <a:tc>
                  <a:txBody>
                    <a:bodyPr/>
                    <a:lstStyle/>
                    <a:p>
                      <a:pPr algn="ctr"/>
                      <a:r>
                        <a:rPr lang="en-US" sz="3200" dirty="0"/>
                        <a:t>Jesus</a:t>
                      </a:r>
                    </a:p>
                  </a:txBody>
                  <a:tcPr/>
                </a:tc>
                <a:tc>
                  <a:txBody>
                    <a:bodyPr/>
                    <a:lstStyle/>
                    <a:p>
                      <a:pPr algn="ctr"/>
                      <a:endParaRPr lang="en-US" sz="3200" dirty="0"/>
                    </a:p>
                  </a:txBody>
                  <a:tcPr/>
                </a:tc>
                <a:extLst>
                  <a:ext uri="{0D108BD9-81ED-4DB2-BD59-A6C34878D82A}">
                    <a16:rowId xmlns:a16="http://schemas.microsoft.com/office/drawing/2014/main" val="10000"/>
                  </a:ext>
                </a:extLst>
              </a:tr>
              <a:tr h="434868">
                <a:tc>
                  <a:txBody>
                    <a:bodyPr/>
                    <a:lstStyle/>
                    <a:p>
                      <a:r>
                        <a:rPr lang="en-US" sz="1200" dirty="0"/>
                        <a:t>Moses was in danger of being killed in infancy and was preserved through the power of God</a:t>
                      </a:r>
                    </a:p>
                    <a:p>
                      <a:endParaRPr lang="en-US" sz="1200" dirty="0"/>
                    </a:p>
                  </a:txBody>
                  <a:tcPr/>
                </a:tc>
                <a:tc>
                  <a:txBody>
                    <a:bodyPr/>
                    <a:lstStyle/>
                    <a:p>
                      <a:r>
                        <a:rPr lang="en-US" sz="1200" dirty="0"/>
                        <a:t>Exodus 1:22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Jesus was in danger of being killed in infancy and was preserved through the power of God</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Matthew 2:16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Matthew 2:20-21</a:t>
                      </a:r>
                    </a:p>
                    <a:p>
                      <a:endParaRPr lang="en-US" sz="1200" dirty="0"/>
                    </a:p>
                  </a:txBody>
                  <a:tcPr/>
                </a:tc>
                <a:extLst>
                  <a:ext uri="{0D108BD9-81ED-4DB2-BD59-A6C34878D82A}">
                    <a16:rowId xmlns:a16="http://schemas.microsoft.com/office/drawing/2014/main" val="10001"/>
                  </a:ext>
                </a:extLst>
              </a:tr>
              <a:tr h="455691">
                <a:tc>
                  <a:txBody>
                    <a:bodyPr/>
                    <a:lstStyle/>
                    <a:p>
                      <a:r>
                        <a:rPr lang="en-US" sz="1200" dirty="0"/>
                        <a:t>The Lord promised to raise up a Prophet like Moses</a:t>
                      </a:r>
                    </a:p>
                    <a:p>
                      <a:endParaRPr lang="en-US" sz="1200" dirty="0"/>
                    </a:p>
                  </a:txBody>
                  <a:tcPr/>
                </a:tc>
                <a:tc>
                  <a:txBody>
                    <a:bodyPr/>
                    <a:lstStyle/>
                    <a:p>
                      <a:r>
                        <a:rPr lang="en-US" sz="1200" dirty="0"/>
                        <a:t>Deuteronomy 18:15-18</a:t>
                      </a:r>
                    </a:p>
                  </a:txBody>
                  <a:tcPr/>
                </a:tc>
                <a:tc>
                  <a:txBody>
                    <a:bodyPr/>
                    <a:lstStyle/>
                    <a:p>
                      <a:r>
                        <a:rPr lang="en-US" sz="1200" dirty="0"/>
                        <a:t>The multitude recognized that Jesus was “that prophet”</a:t>
                      </a:r>
                    </a:p>
                    <a:p>
                      <a:endParaRPr lang="en-US" sz="1200" dirty="0"/>
                    </a:p>
                  </a:txBody>
                  <a:tcPr/>
                </a:tc>
                <a:tc>
                  <a:txBody>
                    <a:bodyPr/>
                    <a:lstStyle/>
                    <a:p>
                      <a:r>
                        <a:rPr lang="en-US" sz="1200" dirty="0"/>
                        <a:t>John 6:14</a:t>
                      </a:r>
                    </a:p>
                  </a:txBody>
                  <a:tcPr/>
                </a:tc>
                <a:extLst>
                  <a:ext uri="{0D108BD9-81ED-4DB2-BD59-A6C34878D82A}">
                    <a16:rowId xmlns:a16="http://schemas.microsoft.com/office/drawing/2014/main" val="10002"/>
                  </a:ext>
                </a:extLst>
              </a:tr>
              <a:tr h="378737">
                <a:tc>
                  <a:txBody>
                    <a:bodyPr/>
                    <a:lstStyle/>
                    <a:p>
                      <a:r>
                        <a:rPr lang="en-US" sz="1200" dirty="0"/>
                        <a:t>Moses overcame confrontations with Satan</a:t>
                      </a:r>
                    </a:p>
                  </a:txBody>
                  <a:tcPr/>
                </a:tc>
                <a:tc>
                  <a:txBody>
                    <a:bodyPr/>
                    <a:lstStyle/>
                    <a:p>
                      <a:r>
                        <a:rPr lang="en-US" sz="1200" dirty="0"/>
                        <a:t>Moses 1:12-22</a:t>
                      </a:r>
                    </a:p>
                  </a:txBody>
                  <a:tcPr/>
                </a:tc>
                <a:tc>
                  <a:txBody>
                    <a:bodyPr/>
                    <a:lstStyle/>
                    <a:p>
                      <a:r>
                        <a:rPr lang="en-US" sz="1200" dirty="0"/>
                        <a:t>Jesus overcame</a:t>
                      </a:r>
                      <a:r>
                        <a:rPr lang="en-US" sz="1200" baseline="0" dirty="0"/>
                        <a:t> confrontations with Satan</a:t>
                      </a:r>
                      <a:endParaRPr lang="en-US" sz="1200" dirty="0"/>
                    </a:p>
                  </a:txBody>
                  <a:tcPr/>
                </a:tc>
                <a:tc>
                  <a:txBody>
                    <a:bodyPr/>
                    <a:lstStyle/>
                    <a:p>
                      <a:r>
                        <a:rPr lang="en-US" sz="1200" dirty="0"/>
                        <a:t>Matthew 4:3-11</a:t>
                      </a:r>
                    </a:p>
                  </a:txBody>
                  <a:tcPr/>
                </a:tc>
                <a:extLst>
                  <a:ext uri="{0D108BD9-81ED-4DB2-BD59-A6C34878D82A}">
                    <a16:rowId xmlns:a16="http://schemas.microsoft.com/office/drawing/2014/main" val="10003"/>
                  </a:ext>
                </a:extLst>
              </a:tr>
              <a:tr h="5069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Lord saved the Israelites by parting the Red Sea; they walked through on dry ground. </a:t>
                      </a:r>
                    </a:p>
                    <a:p>
                      <a:endParaRPr lang="en-US" sz="1200" dirty="0"/>
                    </a:p>
                  </a:txBody>
                  <a:tcPr/>
                </a:tc>
                <a:tc>
                  <a:txBody>
                    <a:bodyPr/>
                    <a:lstStyle/>
                    <a:p>
                      <a:r>
                        <a:rPr lang="en-US" sz="1200" dirty="0"/>
                        <a:t>Exodus 14</a:t>
                      </a:r>
                    </a:p>
                  </a:txBody>
                  <a:tcPr/>
                </a:tc>
                <a:tc>
                  <a:txBody>
                    <a:bodyPr/>
                    <a:lstStyle/>
                    <a:p>
                      <a:r>
                        <a:rPr lang="en-US" sz="1200" dirty="0"/>
                        <a:t>Jesus walked across the Sea of Galilee and saved the disciples from the storm </a:t>
                      </a:r>
                    </a:p>
                    <a:p>
                      <a:endParaRPr lang="en-US" sz="1200" dirty="0"/>
                    </a:p>
                  </a:txBody>
                  <a:tcPr/>
                </a:tc>
                <a:tc>
                  <a:txBody>
                    <a:bodyPr/>
                    <a:lstStyle/>
                    <a:p>
                      <a:r>
                        <a:rPr lang="en-US" sz="1200" dirty="0"/>
                        <a:t>John 6:16-21</a:t>
                      </a:r>
                    </a:p>
                  </a:txBody>
                  <a:tcPr/>
                </a:tc>
                <a:extLst>
                  <a:ext uri="{0D108BD9-81ED-4DB2-BD59-A6C34878D82A}">
                    <a16:rowId xmlns:a16="http://schemas.microsoft.com/office/drawing/2014/main" val="10004"/>
                  </a:ext>
                </a:extLst>
              </a:tr>
              <a:tr h="364855">
                <a:tc>
                  <a:txBody>
                    <a:bodyPr/>
                    <a:lstStyle/>
                    <a:p>
                      <a:r>
                        <a:rPr lang="en-US" sz="1200" dirty="0"/>
                        <a:t>The Lord instituted the Feast of the Passover</a:t>
                      </a:r>
                    </a:p>
                    <a:p>
                      <a:endParaRPr lang="en-US" sz="1200" dirty="0"/>
                    </a:p>
                  </a:txBody>
                  <a:tcPr/>
                </a:tc>
                <a:tc>
                  <a:txBody>
                    <a:bodyPr/>
                    <a:lstStyle/>
                    <a:p>
                      <a:r>
                        <a:rPr lang="en-US" sz="1200" dirty="0"/>
                        <a:t>Exodus 12</a:t>
                      </a:r>
                    </a:p>
                  </a:txBody>
                  <a:tcPr/>
                </a:tc>
                <a:tc>
                  <a:txBody>
                    <a:bodyPr/>
                    <a:lstStyle/>
                    <a:p>
                      <a:r>
                        <a:rPr lang="en-US" sz="1200" dirty="0"/>
                        <a:t>Jesus observes the Passover and</a:t>
                      </a:r>
                      <a:r>
                        <a:rPr lang="en-US" sz="1200" baseline="0" dirty="0"/>
                        <a:t> introduces the sacrament</a:t>
                      </a:r>
                      <a:endParaRPr lang="en-US" sz="1200" dirty="0"/>
                    </a:p>
                    <a:p>
                      <a:endParaRPr lang="en-US" sz="1200" dirty="0"/>
                    </a:p>
                    <a:p>
                      <a:endParaRPr lang="en-US" sz="1200" dirty="0"/>
                    </a:p>
                  </a:txBody>
                  <a:tcPr/>
                </a:tc>
                <a:tc>
                  <a:txBody>
                    <a:bodyPr/>
                    <a:lstStyle/>
                    <a:p>
                      <a:r>
                        <a:rPr lang="en-US" sz="1200" dirty="0"/>
                        <a:t>John 6:4</a:t>
                      </a:r>
                    </a:p>
                    <a:p>
                      <a:r>
                        <a:rPr lang="en-US" sz="1200" dirty="0"/>
                        <a:t>Mark 14</a:t>
                      </a:r>
                    </a:p>
                  </a:txBody>
                  <a:tcPr/>
                </a:tc>
                <a:extLst>
                  <a:ext uri="{0D108BD9-81ED-4DB2-BD59-A6C34878D82A}">
                    <a16:rowId xmlns:a16="http://schemas.microsoft.com/office/drawing/2014/main" val="10005"/>
                  </a:ext>
                </a:extLst>
              </a:tr>
              <a:tr h="612014">
                <a:tc>
                  <a:txBody>
                    <a:bodyPr/>
                    <a:lstStyle/>
                    <a:p>
                      <a:r>
                        <a:rPr lang="en-US" sz="1200" dirty="0"/>
                        <a:t>The Lord told the people to gather only what they needed each day so nothing was wasted and provided bread when needed and provided lifesaving</a:t>
                      </a:r>
                      <a:r>
                        <a:rPr lang="en-US" sz="1200" baseline="0" dirty="0"/>
                        <a:t> water</a:t>
                      </a:r>
                      <a:endParaRPr lang="en-US" sz="1200" dirty="0"/>
                    </a:p>
                    <a:p>
                      <a:endParaRPr lang="en-US" sz="1200" dirty="0"/>
                    </a:p>
                  </a:txBody>
                  <a:tcPr/>
                </a:tc>
                <a:tc>
                  <a:txBody>
                    <a:bodyPr/>
                    <a:lstStyle/>
                    <a:p>
                      <a:r>
                        <a:rPr lang="en-US" sz="1200" dirty="0"/>
                        <a:t>Exodus 16:16-30</a:t>
                      </a:r>
                    </a:p>
                    <a:p>
                      <a:r>
                        <a:rPr lang="en-US" sz="1200" dirty="0"/>
                        <a:t>Exodus 17:5-6</a:t>
                      </a:r>
                    </a:p>
                  </a:txBody>
                  <a:tcPr/>
                </a:tc>
                <a:tc>
                  <a:txBody>
                    <a:bodyPr/>
                    <a:lstStyle/>
                    <a:p>
                      <a:r>
                        <a:rPr lang="en-US" sz="1200" dirty="0"/>
                        <a:t>Jesus told the disciples to gather the fragments so that nothing was lost (gathering the Bread)</a:t>
                      </a:r>
                    </a:p>
                    <a:p>
                      <a:r>
                        <a:rPr lang="en-US" sz="1200" dirty="0"/>
                        <a:t>He is the living water</a:t>
                      </a:r>
                    </a:p>
                    <a:p>
                      <a:endParaRPr lang="en-US" sz="1200" dirty="0"/>
                    </a:p>
                  </a:txBody>
                  <a:tcPr/>
                </a:tc>
                <a:tc>
                  <a:txBody>
                    <a:bodyPr/>
                    <a:lstStyle/>
                    <a:p>
                      <a:r>
                        <a:rPr lang="en-US" sz="1200" dirty="0"/>
                        <a:t>John 6:5-35</a:t>
                      </a:r>
                    </a:p>
                    <a:p>
                      <a:r>
                        <a:rPr lang="en-US" sz="1200" dirty="0"/>
                        <a:t>John 4:10-14</a:t>
                      </a:r>
                    </a:p>
                  </a:txBody>
                  <a:tcPr/>
                </a:tc>
                <a:extLst>
                  <a:ext uri="{0D108BD9-81ED-4DB2-BD59-A6C34878D82A}">
                    <a16:rowId xmlns:a16="http://schemas.microsoft.com/office/drawing/2014/main" val="10006"/>
                  </a:ext>
                </a:extLst>
              </a:tr>
              <a:tr h="377529">
                <a:tc>
                  <a:txBody>
                    <a:bodyPr/>
                    <a:lstStyle/>
                    <a:p>
                      <a:r>
                        <a:rPr lang="en-US" sz="1200" dirty="0"/>
                        <a:t>God led the children of Israel through the wilderness by the Red Sea</a:t>
                      </a:r>
                    </a:p>
                    <a:p>
                      <a:endParaRPr lang="en-US" sz="1200" dirty="0"/>
                    </a:p>
                  </a:txBody>
                  <a:tcPr/>
                </a:tc>
                <a:tc>
                  <a:txBody>
                    <a:bodyPr/>
                    <a:lstStyle/>
                    <a:p>
                      <a:r>
                        <a:rPr lang="en-US" sz="1200" dirty="0"/>
                        <a:t>Exodus 13:18</a:t>
                      </a:r>
                    </a:p>
                  </a:txBody>
                  <a:tcPr/>
                </a:tc>
                <a:tc>
                  <a:txBody>
                    <a:bodyPr/>
                    <a:lstStyle/>
                    <a:p>
                      <a:r>
                        <a:rPr lang="en-US" sz="1200" dirty="0"/>
                        <a:t>A multitude followed Jesus across the Sea of Galilee</a:t>
                      </a:r>
                    </a:p>
                    <a:p>
                      <a:endParaRPr lang="en-US" sz="1200" dirty="0"/>
                    </a:p>
                  </a:txBody>
                  <a:tcPr/>
                </a:tc>
                <a:tc>
                  <a:txBody>
                    <a:bodyPr/>
                    <a:lstStyle/>
                    <a:p>
                      <a:r>
                        <a:rPr lang="en-US" sz="1200" dirty="0"/>
                        <a:t>John 6:1-2</a:t>
                      </a:r>
                    </a:p>
                  </a:txBody>
                  <a:tcPr/>
                </a:tc>
                <a:extLst>
                  <a:ext uri="{0D108BD9-81ED-4DB2-BD59-A6C34878D82A}">
                    <a16:rowId xmlns:a16="http://schemas.microsoft.com/office/drawing/2014/main" val="10007"/>
                  </a:ext>
                </a:extLst>
              </a:tr>
              <a:tr h="363949">
                <a:tc>
                  <a:txBody>
                    <a:bodyPr/>
                    <a:lstStyle/>
                    <a:p>
                      <a:r>
                        <a:rPr lang="en-US" sz="1200" dirty="0"/>
                        <a:t>Moses controlled the winds and the sea</a:t>
                      </a:r>
                    </a:p>
                  </a:txBody>
                  <a:tcPr/>
                </a:tc>
                <a:tc>
                  <a:txBody>
                    <a:bodyPr/>
                    <a:lstStyle/>
                    <a:p>
                      <a:r>
                        <a:rPr lang="en-US" sz="1200" dirty="0"/>
                        <a:t>Exodus 14:21</a:t>
                      </a:r>
                    </a:p>
                  </a:txBody>
                  <a:tcPr/>
                </a:tc>
                <a:tc>
                  <a:txBody>
                    <a:bodyPr/>
                    <a:lstStyle/>
                    <a:p>
                      <a:r>
                        <a:rPr lang="en-US" sz="1200" dirty="0"/>
                        <a:t>Jesus calmed the sea and walked on water</a:t>
                      </a:r>
                    </a:p>
                  </a:txBody>
                  <a:tcPr/>
                </a:tc>
                <a:tc>
                  <a:txBody>
                    <a:bodyPr/>
                    <a:lstStyle/>
                    <a:p>
                      <a:r>
                        <a:rPr lang="en-US" sz="1200" dirty="0"/>
                        <a:t>Mark 4:37-39</a:t>
                      </a:r>
                    </a:p>
                  </a:txBody>
                  <a:tcPr/>
                </a:tc>
                <a:extLst>
                  <a:ext uri="{0D108BD9-81ED-4DB2-BD59-A6C34878D82A}">
                    <a16:rowId xmlns:a16="http://schemas.microsoft.com/office/drawing/2014/main" val="10008"/>
                  </a:ext>
                </a:extLst>
              </a:tr>
              <a:tr h="704159">
                <a:tc>
                  <a:txBody>
                    <a:bodyPr/>
                    <a:lstStyle/>
                    <a:p>
                      <a:r>
                        <a:rPr lang="en-US" sz="1200" dirty="0"/>
                        <a:t>Moses “Came to the mountain of God” and shown the kingdoms of the world</a:t>
                      </a:r>
                    </a:p>
                    <a:p>
                      <a:endParaRPr lang="en-US" sz="1200" dirty="0"/>
                    </a:p>
                  </a:txBody>
                  <a:tcPr/>
                </a:tc>
                <a:tc>
                  <a:txBody>
                    <a:bodyPr/>
                    <a:lstStyle/>
                    <a:p>
                      <a:r>
                        <a:rPr lang="en-US" sz="1200" dirty="0"/>
                        <a:t>Exodus 3:1, 12</a:t>
                      </a:r>
                    </a:p>
                    <a:p>
                      <a:r>
                        <a:rPr lang="en-US" sz="1200" dirty="0"/>
                        <a:t>Exodus 19:1-3</a:t>
                      </a:r>
                    </a:p>
                    <a:p>
                      <a:r>
                        <a:rPr lang="en-US" sz="1200" dirty="0"/>
                        <a:t>Moses 1:1, 8, 11</a:t>
                      </a:r>
                    </a:p>
                  </a:txBody>
                  <a:tcPr/>
                </a:tc>
                <a:tc>
                  <a:txBody>
                    <a:bodyPr/>
                    <a:lstStyle/>
                    <a:p>
                      <a:r>
                        <a:rPr lang="en-US" sz="1200" dirty="0"/>
                        <a:t>Jesus went into a mountain and shown the kingdoms of the world</a:t>
                      </a:r>
                    </a:p>
                    <a:p>
                      <a:endParaRPr lang="en-US" sz="1200" dirty="0"/>
                    </a:p>
                  </a:txBody>
                  <a:tcPr/>
                </a:tc>
                <a:tc>
                  <a:txBody>
                    <a:bodyPr/>
                    <a:lstStyle/>
                    <a:p>
                      <a:r>
                        <a:rPr lang="en-US" sz="1200" dirty="0"/>
                        <a:t>John 6:3, 15</a:t>
                      </a:r>
                    </a:p>
                    <a:p>
                      <a:r>
                        <a:rPr lang="en-US" sz="1200" dirty="0"/>
                        <a:t>(JST)</a:t>
                      </a:r>
                      <a:r>
                        <a:rPr lang="en-US" sz="1200" baseline="0" dirty="0"/>
                        <a:t> Matthew 4:8</a:t>
                      </a:r>
                      <a:endParaRPr lang="en-US" sz="1200" dirty="0"/>
                    </a:p>
                  </a:txBody>
                  <a:tcPr/>
                </a:tc>
                <a:extLst>
                  <a:ext uri="{0D108BD9-81ED-4DB2-BD59-A6C34878D82A}">
                    <a16:rowId xmlns:a16="http://schemas.microsoft.com/office/drawing/2014/main" val="10009"/>
                  </a:ext>
                </a:extLst>
              </a:tr>
              <a:tr h="355097">
                <a:tc>
                  <a:txBody>
                    <a:bodyPr/>
                    <a:lstStyle/>
                    <a:p>
                      <a:r>
                        <a:rPr lang="en-US" sz="1200" dirty="0"/>
                        <a:t>Moses</a:t>
                      </a:r>
                      <a:r>
                        <a:rPr lang="en-US" sz="1200" baseline="0" dirty="0"/>
                        <a:t> was called to deliver Israel</a:t>
                      </a:r>
                      <a:endParaRPr lang="en-US" sz="1200" dirty="0"/>
                    </a:p>
                  </a:txBody>
                  <a:tcPr/>
                </a:tc>
                <a:tc>
                  <a:txBody>
                    <a:bodyPr/>
                    <a:lstStyle/>
                    <a:p>
                      <a:r>
                        <a:rPr lang="en-US" sz="1200" dirty="0"/>
                        <a:t>Exodus 3:7-10</a:t>
                      </a:r>
                    </a:p>
                  </a:txBody>
                  <a:tcPr/>
                </a:tc>
                <a:tc>
                  <a:txBody>
                    <a:bodyPr/>
                    <a:lstStyle/>
                    <a:p>
                      <a:r>
                        <a:rPr lang="en-US" sz="1200" dirty="0"/>
                        <a:t>Jesus was called to deliver Israel</a:t>
                      </a:r>
                    </a:p>
                  </a:txBody>
                  <a:tcPr/>
                </a:tc>
                <a:tc>
                  <a:txBody>
                    <a:bodyPr/>
                    <a:lstStyle/>
                    <a:p>
                      <a:r>
                        <a:rPr lang="en-US" sz="1200" dirty="0"/>
                        <a:t>2 Nephi 6:17</a:t>
                      </a:r>
                    </a:p>
                  </a:txBody>
                  <a:tcPr/>
                </a:tc>
                <a:extLst>
                  <a:ext uri="{0D108BD9-81ED-4DB2-BD59-A6C34878D82A}">
                    <a16:rowId xmlns:a16="http://schemas.microsoft.com/office/drawing/2014/main" val="10010"/>
                  </a:ext>
                </a:extLst>
              </a:tr>
              <a:tr h="704159">
                <a:tc>
                  <a:txBody>
                    <a:bodyPr/>
                    <a:lstStyle/>
                    <a:p>
                      <a:r>
                        <a:rPr lang="en-US" sz="1200" dirty="0"/>
                        <a:t>Moses was a mediator between God and his</a:t>
                      </a:r>
                      <a:r>
                        <a:rPr lang="en-US" sz="1200" baseline="0" dirty="0"/>
                        <a:t> people</a:t>
                      </a:r>
                      <a:endParaRPr lang="en-US" sz="1200" dirty="0"/>
                    </a:p>
                  </a:txBody>
                  <a:tcPr/>
                </a:tc>
                <a:tc>
                  <a:txBody>
                    <a:bodyPr/>
                    <a:lstStyle/>
                    <a:p>
                      <a:r>
                        <a:rPr lang="en-US" sz="1200" dirty="0"/>
                        <a:t>Deuteronomy 9:16-20, 23-26</a:t>
                      </a:r>
                    </a:p>
                  </a:txBody>
                  <a:tcPr/>
                </a:tc>
                <a:tc>
                  <a:txBody>
                    <a:bodyPr/>
                    <a:lstStyle/>
                    <a:p>
                      <a:r>
                        <a:rPr lang="en-US" sz="1200" dirty="0"/>
                        <a:t>Jesus is the mediator between us and God</a:t>
                      </a:r>
                    </a:p>
                  </a:txBody>
                  <a:tcPr/>
                </a:tc>
                <a:tc>
                  <a:txBody>
                    <a:bodyPr/>
                    <a:lstStyle/>
                    <a:p>
                      <a:r>
                        <a:rPr lang="en-US" sz="1200" dirty="0"/>
                        <a:t>1 Timothy 2:5</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901062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0"/>
          <a:ext cx="12192000" cy="6712123"/>
        </p:xfrm>
        <a:graphic>
          <a:graphicData uri="http://schemas.openxmlformats.org/drawingml/2006/table">
            <a:tbl>
              <a:tblPr firstRow="1" bandRow="1">
                <a:tableStyleId>{FABFCF23-3B69-468F-B69F-88F6DE6A72F2}</a:tableStyleId>
              </a:tblPr>
              <a:tblGrid>
                <a:gridCol w="1600200">
                  <a:extLst>
                    <a:ext uri="{9D8B030D-6E8A-4147-A177-3AD203B41FA5}">
                      <a16:colId xmlns:a16="http://schemas.microsoft.com/office/drawing/2014/main" val="20000"/>
                    </a:ext>
                  </a:extLst>
                </a:gridCol>
                <a:gridCol w="10591800">
                  <a:extLst>
                    <a:ext uri="{9D8B030D-6E8A-4147-A177-3AD203B41FA5}">
                      <a16:colId xmlns:a16="http://schemas.microsoft.com/office/drawing/2014/main" val="20001"/>
                    </a:ext>
                  </a:extLst>
                </a:gridCol>
              </a:tblGrid>
              <a:tr h="349007">
                <a:tc>
                  <a:txBody>
                    <a:bodyPr/>
                    <a:lstStyle/>
                    <a:p>
                      <a:endParaRPr lang="en-US" sz="1600" dirty="0">
                        <a:latin typeface="Calibri" panose="020F0502020204030204" pitchFamily="34" charset="0"/>
                      </a:endParaRPr>
                    </a:p>
                  </a:txBody>
                  <a:tcPr/>
                </a:tc>
                <a:tc>
                  <a:txBody>
                    <a:bodyPr/>
                    <a:lstStyle/>
                    <a:p>
                      <a:pPr algn="ctr"/>
                      <a:endParaRPr lang="en-US" sz="1600" dirty="0">
                        <a:latin typeface="Calibri" panose="020F0502020204030204" pitchFamily="34" charset="0"/>
                      </a:endParaRPr>
                    </a:p>
                  </a:txBody>
                  <a:tcPr/>
                </a:tc>
                <a:extLst>
                  <a:ext uri="{0D108BD9-81ED-4DB2-BD59-A6C34878D82A}">
                    <a16:rowId xmlns:a16="http://schemas.microsoft.com/office/drawing/2014/main" val="10000"/>
                  </a:ext>
                </a:extLst>
              </a:tr>
              <a:tr h="349007">
                <a:tc>
                  <a:txBody>
                    <a:bodyPr/>
                    <a:lstStyle/>
                    <a:p>
                      <a:r>
                        <a:rPr lang="en-US" sz="1600" dirty="0">
                          <a:latin typeface="Calibri" panose="020F0502020204030204" pitchFamily="34" charset="0"/>
                        </a:rPr>
                        <a:t>Exodus 1-4</a:t>
                      </a:r>
                    </a:p>
                  </a:txBody>
                  <a:tcPr/>
                </a:tc>
                <a:tc>
                  <a:txBody>
                    <a:bodyPr/>
                    <a:lstStyle/>
                    <a:p>
                      <a:r>
                        <a:rPr lang="en-US" sz="1600" dirty="0">
                          <a:effectLst/>
                          <a:latin typeface="Calibri" panose="020F0502020204030204" pitchFamily="34" charset="0"/>
                        </a:rPr>
                        <a:t>The Lord answers Israel’s cries by raising up Moses to deliver them from bondage in Egypt</a:t>
                      </a:r>
                    </a:p>
                    <a:p>
                      <a:endParaRPr lang="en-US" sz="1600" dirty="0">
                        <a:latin typeface="Calibri" panose="020F0502020204030204" pitchFamily="34" charset="0"/>
                      </a:endParaRPr>
                    </a:p>
                  </a:txBody>
                  <a:tcPr/>
                </a:tc>
                <a:extLst>
                  <a:ext uri="{0D108BD9-81ED-4DB2-BD59-A6C34878D82A}">
                    <a16:rowId xmlns:a16="http://schemas.microsoft.com/office/drawing/2014/main" val="10001"/>
                  </a:ext>
                </a:extLst>
              </a:tr>
              <a:tr h="673586">
                <a:tc>
                  <a:txBody>
                    <a:bodyPr/>
                    <a:lstStyle/>
                    <a:p>
                      <a:r>
                        <a:rPr lang="en-US" sz="1600" dirty="0">
                          <a:latin typeface="Calibri" panose="020F0502020204030204" pitchFamily="34" charset="0"/>
                        </a:rPr>
                        <a:t>Exodus</a:t>
                      </a:r>
                      <a:r>
                        <a:rPr lang="en-US" sz="1600" baseline="0" dirty="0">
                          <a:latin typeface="Calibri" panose="020F0502020204030204" pitchFamily="34" charset="0"/>
                        </a:rPr>
                        <a:t> 5-12</a:t>
                      </a:r>
                      <a:endParaRPr lang="en-US" sz="16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rPr>
                        <a:t>Moses and Aaron ask Pharaoh to set the children of Israel free. Pharaoh refuses, and the Lord sends plagues upon Egypt. The Feast of the Passover is established among Israel to commemorate the passing over of the houses of the Israelites when God smote the firstborn of the Egyptians.</a:t>
                      </a:r>
                    </a:p>
                    <a:p>
                      <a:endParaRPr lang="en-US" sz="1600" dirty="0">
                        <a:latin typeface="Calibri" panose="020F0502020204030204" pitchFamily="34" charset="0"/>
                      </a:endParaRPr>
                    </a:p>
                  </a:txBody>
                  <a:tcPr/>
                </a:tc>
                <a:extLst>
                  <a:ext uri="{0D108BD9-81ED-4DB2-BD59-A6C34878D82A}">
                    <a16:rowId xmlns:a16="http://schemas.microsoft.com/office/drawing/2014/main" val="10002"/>
                  </a:ext>
                </a:extLst>
              </a:tr>
              <a:tr h="600972">
                <a:tc>
                  <a:txBody>
                    <a:bodyPr/>
                    <a:lstStyle/>
                    <a:p>
                      <a:r>
                        <a:rPr lang="en-US" sz="1600" dirty="0">
                          <a:latin typeface="Calibri" panose="020F0502020204030204" pitchFamily="34" charset="0"/>
                        </a:rPr>
                        <a:t>Exodus 13-15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Calibri" panose="020F0502020204030204" pitchFamily="34" charset="0"/>
                        </a:rPr>
                        <a:t>The children of Israel leave Egypt. Pharaoh and his army pursue Israel. The Lord parts the Red Sea for Israel, and Pharaoh’s army is drowned. Israel praises the Lord for their deliverance.</a:t>
                      </a:r>
                    </a:p>
                    <a:p>
                      <a:endParaRPr lang="en-US" sz="1600" dirty="0">
                        <a:latin typeface="Calibri" panose="020F0502020204030204" pitchFamily="34" charset="0"/>
                      </a:endParaRPr>
                    </a:p>
                  </a:txBody>
                  <a:tcPr/>
                </a:tc>
                <a:extLst>
                  <a:ext uri="{0D108BD9-81ED-4DB2-BD59-A6C34878D82A}">
                    <a16:rowId xmlns:a16="http://schemas.microsoft.com/office/drawing/2014/main" val="10003"/>
                  </a:ext>
                </a:extLst>
              </a:tr>
              <a:tr h="649381">
                <a:tc>
                  <a:txBody>
                    <a:bodyPr/>
                    <a:lstStyle/>
                    <a:p>
                      <a:r>
                        <a:rPr lang="en-US" sz="1600" dirty="0">
                          <a:latin typeface="Calibri" panose="020F0502020204030204" pitchFamily="34" charset="0"/>
                        </a:rPr>
                        <a:t>Exodus 16-18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Calibri" panose="020F0502020204030204" pitchFamily="34" charset="0"/>
                        </a:rPr>
                        <a:t>Israel murmurs about the lack of food and water in the wilderness. The Lord sends manna and quail for Israel to eat and commands Moses to bring forth water from a rock. Israel defeats the armies of Amalek. Moses establishes rulers among Israel.</a:t>
                      </a:r>
                    </a:p>
                    <a:p>
                      <a:endParaRPr lang="en-US" sz="1600" dirty="0">
                        <a:latin typeface="Calibri" panose="020F0502020204030204" pitchFamily="34" charset="0"/>
                      </a:endParaRPr>
                    </a:p>
                  </a:txBody>
                  <a:tcPr/>
                </a:tc>
                <a:extLst>
                  <a:ext uri="{0D108BD9-81ED-4DB2-BD59-A6C34878D82A}">
                    <a16:rowId xmlns:a16="http://schemas.microsoft.com/office/drawing/2014/main" val="10004"/>
                  </a:ext>
                </a:extLst>
              </a:tr>
              <a:tr h="496085">
                <a:tc>
                  <a:txBody>
                    <a:bodyPr/>
                    <a:lstStyle/>
                    <a:p>
                      <a:r>
                        <a:rPr lang="en-US" sz="1600" dirty="0">
                          <a:latin typeface="Calibri" panose="020F0502020204030204" pitchFamily="34" charset="0"/>
                        </a:rPr>
                        <a:t>Exodus 19-24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Calibri" panose="020F0502020204030204" pitchFamily="34" charset="0"/>
                        </a:rPr>
                        <a:t>At Mount Sinai the Lord reveals the conditions of His covenant, and Israel covenants to obey the Lord.</a:t>
                      </a:r>
                    </a:p>
                    <a:p>
                      <a:endParaRPr lang="en-US" sz="1600" dirty="0">
                        <a:latin typeface="Calibri" panose="020F0502020204030204" pitchFamily="34" charset="0"/>
                      </a:endParaRPr>
                    </a:p>
                  </a:txBody>
                  <a:tcPr/>
                </a:tc>
                <a:extLst>
                  <a:ext uri="{0D108BD9-81ED-4DB2-BD59-A6C34878D82A}">
                    <a16:rowId xmlns:a16="http://schemas.microsoft.com/office/drawing/2014/main" val="10005"/>
                  </a:ext>
                </a:extLst>
              </a:tr>
              <a:tr h="717513">
                <a:tc>
                  <a:txBody>
                    <a:bodyPr/>
                    <a:lstStyle/>
                    <a:p>
                      <a:r>
                        <a:rPr lang="en-US" sz="1600" dirty="0">
                          <a:latin typeface="Calibri" panose="020F0502020204030204" pitchFamily="34" charset="0"/>
                        </a:rPr>
                        <a:t>Exodus 25-31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Calibri" panose="020F0502020204030204" pitchFamily="34" charset="0"/>
                        </a:rPr>
                        <a:t>Moses receives instructions concerning the construction of the tabernacle, the consecration of priests, and the performance of sacrifices. Moses is given two stone tables containing the Lord’s covenant with Israel.</a:t>
                      </a:r>
                    </a:p>
                    <a:p>
                      <a:endParaRPr lang="en-US" sz="1600" dirty="0">
                        <a:latin typeface="Calibri" panose="020F0502020204030204" pitchFamily="34" charset="0"/>
                      </a:endParaRPr>
                    </a:p>
                  </a:txBody>
                  <a:tcPr/>
                </a:tc>
                <a:extLst>
                  <a:ext uri="{0D108BD9-81ED-4DB2-BD59-A6C34878D82A}">
                    <a16:rowId xmlns:a16="http://schemas.microsoft.com/office/drawing/2014/main" val="10006"/>
                  </a:ext>
                </a:extLst>
              </a:tr>
              <a:tr h="739028">
                <a:tc>
                  <a:txBody>
                    <a:bodyPr/>
                    <a:lstStyle/>
                    <a:p>
                      <a:r>
                        <a:rPr lang="en-US" sz="1600" dirty="0">
                          <a:latin typeface="Calibri" panose="020F0502020204030204" pitchFamily="34" charset="0"/>
                        </a:rPr>
                        <a:t>Exodus 32-34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Calibri" panose="020F0502020204030204" pitchFamily="34" charset="0"/>
                        </a:rPr>
                        <a:t>Israel worships a golden calf. Moses breaks the stone tables and pleads with the Lord for Israel. After the people repent, the Lord makes another covenant with Israel and writes it on two new tables of stone.</a:t>
                      </a:r>
                    </a:p>
                    <a:p>
                      <a:endParaRPr lang="en-US" sz="1600" dirty="0">
                        <a:latin typeface="Calibri" panose="020F0502020204030204" pitchFamily="34" charset="0"/>
                      </a:endParaRPr>
                    </a:p>
                  </a:txBody>
                  <a:tcPr/>
                </a:tc>
                <a:extLst>
                  <a:ext uri="{0D108BD9-81ED-4DB2-BD59-A6C34878D82A}">
                    <a16:rowId xmlns:a16="http://schemas.microsoft.com/office/drawing/2014/main" val="10007"/>
                  </a:ext>
                </a:extLst>
              </a:tr>
              <a:tr h="602396">
                <a:tc>
                  <a:txBody>
                    <a:bodyPr/>
                    <a:lstStyle/>
                    <a:p>
                      <a:r>
                        <a:rPr lang="en-US" sz="1600" dirty="0">
                          <a:latin typeface="Calibri" panose="020F0502020204030204" pitchFamily="34" charset="0"/>
                        </a:rPr>
                        <a:t>Exodus 35-40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Calibri" panose="020F0502020204030204" pitchFamily="34" charset="0"/>
                        </a:rPr>
                        <a:t>Skilled workmen construct the tabernacle, and the glory of the Lord rests upon it.</a:t>
                      </a:r>
                    </a:p>
                    <a:p>
                      <a:endParaRPr lang="en-US" sz="1600" dirty="0">
                        <a:latin typeface="Calibri" panose="020F0502020204030204" pitchFamily="34" charset="0"/>
                      </a:endParaRPr>
                    </a:p>
                  </a:txBody>
                  <a:tcPr/>
                </a:tc>
                <a:extLst>
                  <a:ext uri="{0D108BD9-81ED-4DB2-BD59-A6C34878D82A}">
                    <a16:rowId xmlns:a16="http://schemas.microsoft.com/office/drawing/2014/main" val="10008"/>
                  </a:ext>
                </a:extLst>
              </a:tr>
            </a:tbl>
          </a:graphicData>
        </a:graphic>
      </p:graphicFrame>
      <p:sp>
        <p:nvSpPr>
          <p:cNvPr id="6" name="TextBox 5"/>
          <p:cNvSpPr txBox="1"/>
          <p:nvPr/>
        </p:nvSpPr>
        <p:spPr>
          <a:xfrm>
            <a:off x="5338481" y="-107576"/>
            <a:ext cx="1479177" cy="523220"/>
          </a:xfrm>
          <a:prstGeom prst="rect">
            <a:avLst/>
          </a:prstGeom>
          <a:noFill/>
        </p:spPr>
        <p:txBody>
          <a:bodyPr wrap="square" rtlCol="0">
            <a:spAutoFit/>
          </a:bodyPr>
          <a:lstStyle/>
          <a:p>
            <a:r>
              <a:rPr lang="en-US" sz="2800" b="1" dirty="0">
                <a:solidFill>
                  <a:schemeClr val="bg1"/>
                </a:solidFill>
              </a:rPr>
              <a:t>EXODUS</a:t>
            </a:r>
          </a:p>
        </p:txBody>
      </p:sp>
    </p:spTree>
    <p:extLst>
      <p:ext uri="{BB962C8B-B14F-4D97-AF65-F5344CB8AC3E}">
        <p14:creationId xmlns:p14="http://schemas.microsoft.com/office/powerpoint/2010/main" val="4199456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2499" t="8784" r="30426" b="52508"/>
          <a:stretch/>
        </p:blipFill>
        <p:spPr>
          <a:xfrm rot="5400000">
            <a:off x="7130143" y="1415141"/>
            <a:ext cx="6858002" cy="4027716"/>
          </a:xfrm>
          <a:prstGeom prst="rect">
            <a:avLst/>
          </a:prstGeom>
        </p:spPr>
      </p:pic>
      <p:pic>
        <p:nvPicPr>
          <p:cNvPr id="5" name="Picture 4"/>
          <p:cNvPicPr>
            <a:picLocks noChangeAspect="1"/>
          </p:cNvPicPr>
          <p:nvPr/>
        </p:nvPicPr>
        <p:blipFill rotWithShape="1">
          <a:blip r:embed="rId2"/>
          <a:srcRect l="32499" t="8784" r="30426" b="52508"/>
          <a:stretch/>
        </p:blipFill>
        <p:spPr>
          <a:xfrm rot="5400000">
            <a:off x="3211286" y="1415143"/>
            <a:ext cx="6858002" cy="4027716"/>
          </a:xfrm>
          <a:prstGeom prst="rect">
            <a:avLst/>
          </a:prstGeom>
        </p:spPr>
      </p:pic>
      <p:pic>
        <p:nvPicPr>
          <p:cNvPr id="6" name="Picture 5"/>
          <p:cNvPicPr>
            <a:picLocks noChangeAspect="1"/>
          </p:cNvPicPr>
          <p:nvPr/>
        </p:nvPicPr>
        <p:blipFill rotWithShape="1">
          <a:blip r:embed="rId2"/>
          <a:srcRect l="32499" t="8784" r="30426" b="52508"/>
          <a:stretch/>
        </p:blipFill>
        <p:spPr>
          <a:xfrm rot="5400000">
            <a:off x="-870859" y="1415141"/>
            <a:ext cx="6858002" cy="4027716"/>
          </a:xfrm>
          <a:prstGeom prst="rect">
            <a:avLst/>
          </a:prstGeom>
        </p:spPr>
      </p:pic>
    </p:spTree>
    <p:extLst>
      <p:ext uri="{BB962C8B-B14F-4D97-AF65-F5344CB8AC3E}">
        <p14:creationId xmlns:p14="http://schemas.microsoft.com/office/powerpoint/2010/main" val="3473565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50126-3FA6-762E-7359-234045E10ADA}"/>
            </a:ext>
          </a:extLst>
        </p:cNvPr>
        <p:cNvGrpSpPr/>
        <p:nvPr/>
      </p:nvGrpSpPr>
      <p:grpSpPr>
        <a:xfrm>
          <a:off x="0" y="0"/>
          <a:ext cx="0" cy="0"/>
          <a:chOff x="0" y="0"/>
          <a:chExt cx="0" cy="0"/>
        </a:xfrm>
      </p:grpSpPr>
      <p:pic>
        <p:nvPicPr>
          <p:cNvPr id="5" name="Picture 2" descr="http://rahala-safari.com/wp-content/gallery/discover/sta70862640x480.jpg">
            <a:extLst>
              <a:ext uri="{FF2B5EF4-FFF2-40B4-BE49-F238E27FC236}">
                <a16:creationId xmlns:a16="http://schemas.microsoft.com/office/drawing/2014/main" id="{F51B3B41-2726-9245-E9C7-9AE0FA179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D0C7215-E2BD-A26B-CD7A-B7C49888AD70}"/>
              </a:ext>
            </a:extLst>
          </p:cNvPr>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Preparing a Prophet</a:t>
            </a:r>
          </a:p>
        </p:txBody>
      </p:sp>
      <p:sp>
        <p:nvSpPr>
          <p:cNvPr id="2" name="Rectangle 1">
            <a:extLst>
              <a:ext uri="{FF2B5EF4-FFF2-40B4-BE49-F238E27FC236}">
                <a16:creationId xmlns:a16="http://schemas.microsoft.com/office/drawing/2014/main" id="{B7EBBD2C-3FA8-03C8-1C79-85DA04341360}"/>
              </a:ext>
            </a:extLst>
          </p:cNvPr>
          <p:cNvSpPr/>
          <p:nvPr/>
        </p:nvSpPr>
        <p:spPr>
          <a:xfrm>
            <a:off x="5643036" y="1845518"/>
            <a:ext cx="5871612" cy="4093428"/>
          </a:xfrm>
          <a:prstGeom prst="rect">
            <a:avLst/>
          </a:prstGeom>
        </p:spPr>
        <p:txBody>
          <a:bodyPr wrap="square">
            <a:spAutoFit/>
          </a:bodyPr>
          <a:lstStyle/>
          <a:p>
            <a:pPr fontAlgn="base"/>
            <a:r>
              <a:rPr lang="en-US" sz="2000" dirty="0">
                <a:solidFill>
                  <a:schemeClr val="bg1"/>
                </a:solidFill>
              </a:rPr>
              <a:t>When Moses was an infant, Pharaoh commanded that all newborn Israelite boys should be killed.</a:t>
            </a:r>
          </a:p>
          <a:p>
            <a:pPr fontAlgn="base"/>
            <a:endParaRPr lang="en-US" sz="2000" dirty="0">
              <a:solidFill>
                <a:schemeClr val="bg1"/>
              </a:solidFill>
            </a:endParaRPr>
          </a:p>
          <a:p>
            <a:pPr fontAlgn="base"/>
            <a:r>
              <a:rPr lang="en-US" sz="2000" dirty="0">
                <a:solidFill>
                  <a:schemeClr val="bg1"/>
                </a:solidFill>
              </a:rPr>
              <a:t>To save Moses, his mother hid him in a basket and placed it next to a river. Moses was discovered by Pharaoh’s daughter, who raised him as her son. </a:t>
            </a:r>
          </a:p>
          <a:p>
            <a:pPr fontAlgn="base"/>
            <a:endParaRPr lang="en-US" sz="2000" dirty="0">
              <a:solidFill>
                <a:schemeClr val="bg1"/>
              </a:solidFill>
            </a:endParaRPr>
          </a:p>
          <a:p>
            <a:pPr fontAlgn="base"/>
            <a:r>
              <a:rPr lang="en-US" sz="2000" dirty="0">
                <a:solidFill>
                  <a:schemeClr val="bg1"/>
                </a:solidFill>
              </a:rPr>
              <a:t>Although Moses was an Israelite by birth, the prophet Moses was raised in the household of Pharaoh in Egypt.  </a:t>
            </a:r>
          </a:p>
          <a:p>
            <a:pPr fontAlgn="base"/>
            <a:endParaRPr lang="en-US" sz="2000" dirty="0">
              <a:solidFill>
                <a:schemeClr val="bg1"/>
              </a:solidFill>
            </a:endParaRPr>
          </a:p>
          <a:p>
            <a:pPr fontAlgn="base"/>
            <a:r>
              <a:rPr lang="en-US" sz="2000" dirty="0">
                <a:solidFill>
                  <a:schemeClr val="bg1"/>
                </a:solidFill>
              </a:rPr>
              <a:t>In Egypt, Moses was well educated and “mighty in words and in deeds”.</a:t>
            </a:r>
          </a:p>
        </p:txBody>
      </p:sp>
      <p:sp>
        <p:nvSpPr>
          <p:cNvPr id="31" name="Rectangle 30">
            <a:extLst>
              <a:ext uri="{FF2B5EF4-FFF2-40B4-BE49-F238E27FC236}">
                <a16:creationId xmlns:a16="http://schemas.microsoft.com/office/drawing/2014/main" id="{5CE0EC56-653E-5C49-41F1-F42267DD4185}"/>
              </a:ext>
            </a:extLst>
          </p:cNvPr>
          <p:cNvSpPr/>
          <p:nvPr/>
        </p:nvSpPr>
        <p:spPr>
          <a:xfrm>
            <a:off x="0" y="6488668"/>
            <a:ext cx="6526307"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1:22; 2:1-10; Acts 7:22 </a:t>
            </a:r>
            <a:endParaRPr lang="en-US" dirty="0">
              <a:solidFill>
                <a:schemeClr val="bg1"/>
              </a:solidFill>
            </a:endParaRPr>
          </a:p>
        </p:txBody>
      </p:sp>
      <p:grpSp>
        <p:nvGrpSpPr>
          <p:cNvPr id="10" name="Group 9">
            <a:extLst>
              <a:ext uri="{FF2B5EF4-FFF2-40B4-BE49-F238E27FC236}">
                <a16:creationId xmlns:a16="http://schemas.microsoft.com/office/drawing/2014/main" id="{E84D5DAB-B2D2-230A-FE7A-EF46FAEDD0FC}"/>
              </a:ext>
            </a:extLst>
          </p:cNvPr>
          <p:cNvGrpSpPr/>
          <p:nvPr/>
        </p:nvGrpSpPr>
        <p:grpSpPr>
          <a:xfrm>
            <a:off x="448921" y="2098968"/>
            <a:ext cx="4672652" cy="3290255"/>
            <a:chOff x="375327" y="1766003"/>
            <a:chExt cx="4672652" cy="3290255"/>
          </a:xfrm>
        </p:grpSpPr>
        <p:pic>
          <p:nvPicPr>
            <p:cNvPr id="7" name="Picture 6">
              <a:extLst>
                <a:ext uri="{FF2B5EF4-FFF2-40B4-BE49-F238E27FC236}">
                  <a16:creationId xmlns:a16="http://schemas.microsoft.com/office/drawing/2014/main" id="{C6CBE24F-7809-DE69-43B2-1C2911D7D0E1}"/>
                </a:ext>
              </a:extLst>
            </p:cNvPr>
            <p:cNvPicPr>
              <a:picLocks noChangeAspect="1"/>
            </p:cNvPicPr>
            <p:nvPr/>
          </p:nvPicPr>
          <p:blipFill>
            <a:blip r:embed="rId3"/>
            <a:stretch>
              <a:fillRect/>
            </a:stretch>
          </p:blipFill>
          <p:spPr>
            <a:xfrm>
              <a:off x="447869" y="1766003"/>
              <a:ext cx="4600110" cy="3096954"/>
            </a:xfrm>
            <a:prstGeom prst="rect">
              <a:avLst/>
            </a:prstGeom>
          </p:spPr>
        </p:pic>
        <p:sp>
          <p:nvSpPr>
            <p:cNvPr id="9" name="TextBox 8">
              <a:extLst>
                <a:ext uri="{FF2B5EF4-FFF2-40B4-BE49-F238E27FC236}">
                  <a16:creationId xmlns:a16="http://schemas.microsoft.com/office/drawing/2014/main" id="{C774AF47-49BF-844D-FD1D-9FA859934F38}"/>
                </a:ext>
              </a:extLst>
            </p:cNvPr>
            <p:cNvSpPr txBox="1"/>
            <p:nvPr/>
          </p:nvSpPr>
          <p:spPr>
            <a:xfrm>
              <a:off x="375327" y="4794648"/>
              <a:ext cx="1520890" cy="261610"/>
            </a:xfrm>
            <a:prstGeom prst="rect">
              <a:avLst/>
            </a:prstGeom>
            <a:noFill/>
          </p:spPr>
          <p:txBody>
            <a:bodyPr wrap="square">
              <a:spAutoFit/>
            </a:bodyPr>
            <a:lstStyle/>
            <a:p>
              <a:r>
                <a:rPr lang="en-US" sz="1100" dirty="0">
                  <a:solidFill>
                    <a:schemeClr val="bg1"/>
                  </a:solidFill>
                  <a:latin typeface="Calibri" panose="020F0502020204030204" pitchFamily="34" charset="0"/>
                </a:rPr>
                <a:t>Megan Rieker</a:t>
              </a:r>
              <a:endParaRPr lang="en-US" sz="1100" dirty="0"/>
            </a:p>
          </p:txBody>
        </p:sp>
      </p:grpSp>
    </p:spTree>
    <p:extLst>
      <p:ext uri="{BB962C8B-B14F-4D97-AF65-F5344CB8AC3E}">
        <p14:creationId xmlns:p14="http://schemas.microsoft.com/office/powerpoint/2010/main" val="341497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A54C0-2353-1506-D251-FE77CA5ACFF2}"/>
            </a:ext>
          </a:extLst>
        </p:cNvPr>
        <p:cNvGrpSpPr/>
        <p:nvPr/>
      </p:nvGrpSpPr>
      <p:grpSpPr>
        <a:xfrm>
          <a:off x="0" y="0"/>
          <a:ext cx="0" cy="0"/>
          <a:chOff x="0" y="0"/>
          <a:chExt cx="0" cy="0"/>
        </a:xfrm>
      </p:grpSpPr>
      <p:pic>
        <p:nvPicPr>
          <p:cNvPr id="5" name="Picture 2" descr="http://rahala-safari.com/wp-content/gallery/discover/sta70862640x480.jpg">
            <a:extLst>
              <a:ext uri="{FF2B5EF4-FFF2-40B4-BE49-F238E27FC236}">
                <a16:creationId xmlns:a16="http://schemas.microsoft.com/office/drawing/2014/main" id="{B3AEEA73-B4BB-D2DE-9C9E-D448FD1530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841F8AC-BC94-4B03-AD55-ED3DB7740817}"/>
              </a:ext>
            </a:extLst>
          </p:cNvPr>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Sending a Prophet</a:t>
            </a:r>
          </a:p>
        </p:txBody>
      </p:sp>
      <p:sp>
        <p:nvSpPr>
          <p:cNvPr id="31" name="Rectangle 30">
            <a:extLst>
              <a:ext uri="{FF2B5EF4-FFF2-40B4-BE49-F238E27FC236}">
                <a16:creationId xmlns:a16="http://schemas.microsoft.com/office/drawing/2014/main" id="{BB47B5A1-5A92-0A81-085D-AD4BB0E62C03}"/>
              </a:ext>
            </a:extLst>
          </p:cNvPr>
          <p:cNvSpPr/>
          <p:nvPr/>
        </p:nvSpPr>
        <p:spPr>
          <a:xfrm>
            <a:off x="914401" y="2363975"/>
            <a:ext cx="4405848" cy="2677656"/>
          </a:xfrm>
          <a:prstGeom prst="rect">
            <a:avLst/>
          </a:prstGeom>
        </p:spPr>
        <p:txBody>
          <a:bodyPr wrap="square">
            <a:spAutoFit/>
          </a:bodyPr>
          <a:lstStyle/>
          <a:p>
            <a:r>
              <a:rPr lang="en-US" sz="2400" dirty="0">
                <a:solidFill>
                  <a:schemeClr val="bg1"/>
                </a:solidFill>
              </a:rPr>
              <a:t>Under Pharaoh’s reign, the children of Israel struggled in bondage and cried unto the Lord. </a:t>
            </a:r>
          </a:p>
          <a:p>
            <a:endParaRPr lang="en-US" sz="2400" dirty="0">
              <a:solidFill>
                <a:schemeClr val="bg1"/>
              </a:solidFill>
            </a:endParaRPr>
          </a:p>
          <a:p>
            <a:r>
              <a:rPr lang="en-US" sz="2400" dirty="0">
                <a:solidFill>
                  <a:schemeClr val="bg1"/>
                </a:solidFill>
              </a:rPr>
              <a:t>The Lord heard their cries and called Moses as a prophet to help them.</a:t>
            </a:r>
          </a:p>
        </p:txBody>
      </p:sp>
      <p:pic>
        <p:nvPicPr>
          <p:cNvPr id="4" name="Picture 3">
            <a:extLst>
              <a:ext uri="{FF2B5EF4-FFF2-40B4-BE49-F238E27FC236}">
                <a16:creationId xmlns:a16="http://schemas.microsoft.com/office/drawing/2014/main" id="{DD89C662-CA87-65E0-F7E4-EDE5475921AE}"/>
              </a:ext>
            </a:extLst>
          </p:cNvPr>
          <p:cNvPicPr>
            <a:picLocks noChangeAspect="1"/>
          </p:cNvPicPr>
          <p:nvPr/>
        </p:nvPicPr>
        <p:blipFill>
          <a:blip r:embed="rId3"/>
          <a:stretch>
            <a:fillRect/>
          </a:stretch>
        </p:blipFill>
        <p:spPr>
          <a:xfrm>
            <a:off x="5869788" y="1458551"/>
            <a:ext cx="4763165" cy="4706007"/>
          </a:xfrm>
          <a:prstGeom prst="rect">
            <a:avLst/>
          </a:prstGeom>
        </p:spPr>
      </p:pic>
    </p:spTree>
    <p:extLst>
      <p:ext uri="{BB962C8B-B14F-4D97-AF65-F5344CB8AC3E}">
        <p14:creationId xmlns:p14="http://schemas.microsoft.com/office/powerpoint/2010/main" val="3270226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rahala-safari.com/wp-content/gallery/discover/sta70862640x480.jpg">
            <a:extLst>
              <a:ext uri="{FF2B5EF4-FFF2-40B4-BE49-F238E27FC236}">
                <a16:creationId xmlns:a16="http://schemas.microsoft.com/office/drawing/2014/main" id="{93972890-E8CD-F940-D287-1EC53EFA53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Smote—Beat Down</a:t>
            </a:r>
          </a:p>
        </p:txBody>
      </p:sp>
      <p:sp>
        <p:nvSpPr>
          <p:cNvPr id="2" name="Rectangle 1"/>
          <p:cNvSpPr/>
          <p:nvPr/>
        </p:nvSpPr>
        <p:spPr>
          <a:xfrm>
            <a:off x="312689" y="1146477"/>
            <a:ext cx="4962850" cy="646331"/>
          </a:xfrm>
          <a:prstGeom prst="rect">
            <a:avLst/>
          </a:prstGeom>
        </p:spPr>
        <p:txBody>
          <a:bodyPr wrap="square">
            <a:spAutoFit/>
          </a:bodyPr>
          <a:lstStyle/>
          <a:p>
            <a:r>
              <a:rPr lang="en-US" dirty="0">
                <a:solidFill>
                  <a:schemeClr val="bg1"/>
                </a:solidFill>
                <a:latin typeface="Calibri" panose="020F0502020204030204" pitchFamily="34" charset="0"/>
              </a:rPr>
              <a:t>It is the word used in describing the action taken by soldiers in combat against each other. </a:t>
            </a:r>
            <a:endParaRPr lang="en-US" b="0" i="0" dirty="0">
              <a:solidFill>
                <a:schemeClr val="bg1"/>
              </a:solidFill>
              <a:effectLst/>
              <a:latin typeface="Calibri" panose="020F0502020204030204" pitchFamily="34" charset="0"/>
            </a:endParaRPr>
          </a:p>
        </p:txBody>
      </p:sp>
      <p:sp>
        <p:nvSpPr>
          <p:cNvPr id="31" name="Rectangle 30"/>
          <p:cNvSpPr/>
          <p:nvPr/>
        </p:nvSpPr>
        <p:spPr>
          <a:xfrm>
            <a:off x="0" y="6488668"/>
            <a:ext cx="6526307"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a:t>
            </a:r>
            <a:r>
              <a:rPr lang="en-US" dirty="0">
                <a:solidFill>
                  <a:schemeClr val="bg1"/>
                </a:solidFill>
                <a:latin typeface="Calibri" panose="020F0502020204030204" pitchFamily="34" charset="0"/>
              </a:rPr>
              <a:t>2:11-14</a:t>
            </a:r>
            <a:endParaRPr lang="en-US" dirty="0">
              <a:solidFill>
                <a:schemeClr val="bg1"/>
              </a:solidFill>
            </a:endParaRPr>
          </a:p>
        </p:txBody>
      </p:sp>
      <p:sp>
        <p:nvSpPr>
          <p:cNvPr id="5" name="Rectangle 4"/>
          <p:cNvSpPr/>
          <p:nvPr/>
        </p:nvSpPr>
        <p:spPr>
          <a:xfrm>
            <a:off x="5275540" y="910467"/>
            <a:ext cx="1672894" cy="369332"/>
          </a:xfrm>
          <a:prstGeom prst="rect">
            <a:avLst/>
          </a:prstGeom>
        </p:spPr>
        <p:txBody>
          <a:bodyPr wrap="none">
            <a:spAutoFit/>
          </a:bodyPr>
          <a:lstStyle/>
          <a:p>
            <a:r>
              <a:rPr lang="en-US" dirty="0">
                <a:solidFill>
                  <a:schemeClr val="bg1"/>
                </a:solidFill>
                <a:latin typeface="Calibri" panose="020F0502020204030204" pitchFamily="34" charset="0"/>
              </a:rPr>
              <a:t>Hebrew </a:t>
            </a:r>
            <a:r>
              <a:rPr lang="en-US" i="1" dirty="0" err="1">
                <a:solidFill>
                  <a:schemeClr val="bg1"/>
                </a:solidFill>
                <a:latin typeface="Calibri" panose="020F0502020204030204" pitchFamily="34" charset="0"/>
              </a:rPr>
              <a:t>nakhah</a:t>
            </a:r>
            <a:endParaRPr lang="en-US" dirty="0"/>
          </a:p>
        </p:txBody>
      </p:sp>
      <p:pic>
        <p:nvPicPr>
          <p:cNvPr id="3076" name="Picture 4" descr="http://realrandall.files.wordpress.com/2013/05/moses-kills-the-egypti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8540" y="3207434"/>
            <a:ext cx="3930045" cy="29475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72F5591-AC0D-5449-E1E1-D9C88F599E44}"/>
              </a:ext>
            </a:extLst>
          </p:cNvPr>
          <p:cNvPicPr>
            <a:picLocks noChangeAspect="1"/>
          </p:cNvPicPr>
          <p:nvPr/>
        </p:nvPicPr>
        <p:blipFill>
          <a:blip r:embed="rId4"/>
          <a:stretch>
            <a:fillRect/>
          </a:stretch>
        </p:blipFill>
        <p:spPr>
          <a:xfrm>
            <a:off x="926800" y="2301097"/>
            <a:ext cx="2667372" cy="3410426"/>
          </a:xfrm>
          <a:prstGeom prst="rect">
            <a:avLst/>
          </a:prstGeom>
        </p:spPr>
      </p:pic>
      <p:sp>
        <p:nvSpPr>
          <p:cNvPr id="9" name="TextBox 8">
            <a:extLst>
              <a:ext uri="{FF2B5EF4-FFF2-40B4-BE49-F238E27FC236}">
                <a16:creationId xmlns:a16="http://schemas.microsoft.com/office/drawing/2014/main" id="{088A28C9-7313-01C8-E0A3-9FDA54FC9156}"/>
              </a:ext>
            </a:extLst>
          </p:cNvPr>
          <p:cNvSpPr txBox="1"/>
          <p:nvPr/>
        </p:nvSpPr>
        <p:spPr>
          <a:xfrm>
            <a:off x="7949266" y="1792808"/>
            <a:ext cx="3930045" cy="923330"/>
          </a:xfrm>
          <a:prstGeom prst="rect">
            <a:avLst/>
          </a:prstGeom>
          <a:noFill/>
        </p:spPr>
        <p:txBody>
          <a:bodyPr wrap="square">
            <a:spAutoFit/>
          </a:bodyPr>
          <a:lstStyle/>
          <a:p>
            <a:r>
              <a:rPr lang="en-US" dirty="0">
                <a:solidFill>
                  <a:schemeClr val="bg1"/>
                </a:solidFill>
              </a:rPr>
              <a:t>As a grown man, Moses killed an Egyptian while defending one of the Israelite slaves. </a:t>
            </a:r>
            <a:endParaRPr lang="en-US" dirty="0"/>
          </a:p>
        </p:txBody>
      </p:sp>
      <p:sp>
        <p:nvSpPr>
          <p:cNvPr id="11" name="TextBox 10">
            <a:extLst>
              <a:ext uri="{FF2B5EF4-FFF2-40B4-BE49-F238E27FC236}">
                <a16:creationId xmlns:a16="http://schemas.microsoft.com/office/drawing/2014/main" id="{48030717-0CCC-24C1-68D5-BE003ECB29ED}"/>
              </a:ext>
            </a:extLst>
          </p:cNvPr>
          <p:cNvSpPr txBox="1"/>
          <p:nvPr/>
        </p:nvSpPr>
        <p:spPr>
          <a:xfrm>
            <a:off x="3934585" y="3429000"/>
            <a:ext cx="3674268" cy="2031325"/>
          </a:xfrm>
          <a:prstGeom prst="rect">
            <a:avLst/>
          </a:prstGeom>
          <a:noFill/>
        </p:spPr>
        <p:txBody>
          <a:bodyPr wrap="square">
            <a:spAutoFit/>
          </a:bodyPr>
          <a:lstStyle/>
          <a:p>
            <a:pPr algn="l" fontAlgn="base">
              <a:buNone/>
            </a:pPr>
            <a:r>
              <a:rPr lang="en-US" b="0" i="1" dirty="0">
                <a:solidFill>
                  <a:srgbClr val="FFFF00"/>
                </a:solidFill>
                <a:effectLst/>
              </a:rPr>
              <a:t>and he spied an Egyptian smiting an Hebrew, one of his brethren.</a:t>
            </a:r>
          </a:p>
          <a:p>
            <a:pPr algn="l" fontAlgn="base">
              <a:buNone/>
            </a:pPr>
            <a:endParaRPr lang="en-US" b="1" i="1" dirty="0">
              <a:solidFill>
                <a:srgbClr val="FFFF00"/>
              </a:solidFill>
            </a:endParaRPr>
          </a:p>
          <a:p>
            <a:pPr algn="l" fontAlgn="base">
              <a:buNone/>
            </a:pPr>
            <a:r>
              <a:rPr lang="en-US" b="0" i="1" dirty="0">
                <a:solidFill>
                  <a:srgbClr val="FFFF00"/>
                </a:solidFill>
                <a:effectLst/>
              </a:rPr>
              <a:t>And he looked this way and that way, and when he saw that there was no man, he slew the Egyptian, and hid him in the sand.</a:t>
            </a:r>
          </a:p>
        </p:txBody>
      </p:sp>
    </p:spTree>
    <p:extLst>
      <p:ext uri="{BB962C8B-B14F-4D97-AF65-F5344CB8AC3E}">
        <p14:creationId xmlns:p14="http://schemas.microsoft.com/office/powerpoint/2010/main" val="259185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rahala-safari.com/wp-content/gallery/discover/sta70862640x480.jpg">
            <a:extLst>
              <a:ext uri="{FF2B5EF4-FFF2-40B4-BE49-F238E27FC236}">
                <a16:creationId xmlns:a16="http://schemas.microsoft.com/office/drawing/2014/main" id="{CE7E4B5A-EB7A-A902-3CAF-6C7DBC5446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Fleeing to Midian</a:t>
            </a:r>
          </a:p>
        </p:txBody>
      </p:sp>
      <p:sp>
        <p:nvSpPr>
          <p:cNvPr id="2" name="Rectangle 1"/>
          <p:cNvSpPr/>
          <p:nvPr/>
        </p:nvSpPr>
        <p:spPr>
          <a:xfrm>
            <a:off x="312689" y="1146477"/>
            <a:ext cx="4962850" cy="369332"/>
          </a:xfrm>
          <a:prstGeom prst="rect">
            <a:avLst/>
          </a:prstGeom>
        </p:spPr>
        <p:txBody>
          <a:bodyPr wrap="square">
            <a:spAutoFit/>
          </a:bodyPr>
          <a:lstStyle/>
          <a:p>
            <a:r>
              <a:rPr lang="en-US" dirty="0">
                <a:solidFill>
                  <a:schemeClr val="bg1"/>
                </a:solidFill>
                <a:latin typeface="Calibri" panose="020F0502020204030204" pitchFamily="34" charset="0"/>
              </a:rPr>
              <a:t>Pharaoh sought to slay Moses</a:t>
            </a:r>
            <a:endParaRPr lang="en-US" b="0" i="0" dirty="0">
              <a:solidFill>
                <a:schemeClr val="bg1"/>
              </a:solidFill>
              <a:effectLst/>
              <a:latin typeface="Calibri" panose="020F0502020204030204" pitchFamily="34" charset="0"/>
            </a:endParaRPr>
          </a:p>
        </p:txBody>
      </p:sp>
      <p:sp>
        <p:nvSpPr>
          <p:cNvPr id="31" name="Rectangle 30"/>
          <p:cNvSpPr/>
          <p:nvPr/>
        </p:nvSpPr>
        <p:spPr>
          <a:xfrm>
            <a:off x="0" y="6488668"/>
            <a:ext cx="6526307"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a:t>
            </a:r>
            <a:r>
              <a:rPr lang="en-US" dirty="0">
                <a:solidFill>
                  <a:schemeClr val="bg1"/>
                </a:solidFill>
                <a:latin typeface="Calibri" panose="020F0502020204030204" pitchFamily="34" charset="0"/>
              </a:rPr>
              <a:t>2:15-22</a:t>
            </a:r>
            <a:endParaRPr lang="en-US" dirty="0">
              <a:solidFill>
                <a:schemeClr val="bg1"/>
              </a:solidFill>
            </a:endParaRPr>
          </a:p>
        </p:txBody>
      </p:sp>
      <p:sp>
        <p:nvSpPr>
          <p:cNvPr id="33" name="Rectangle 32"/>
          <p:cNvSpPr/>
          <p:nvPr/>
        </p:nvSpPr>
        <p:spPr>
          <a:xfrm>
            <a:off x="312688" y="1533383"/>
            <a:ext cx="4466809" cy="369332"/>
          </a:xfrm>
          <a:prstGeom prst="rect">
            <a:avLst/>
          </a:prstGeom>
        </p:spPr>
        <p:txBody>
          <a:bodyPr wrap="square">
            <a:spAutoFit/>
          </a:bodyPr>
          <a:lstStyle/>
          <a:p>
            <a:r>
              <a:rPr lang="en-US" dirty="0">
                <a:solidFill>
                  <a:schemeClr val="bg1"/>
                </a:solidFill>
                <a:latin typeface="Calibri" panose="020F0502020204030204" pitchFamily="34" charset="0"/>
              </a:rPr>
              <a:t>Moses flees to the land of Midian</a:t>
            </a:r>
            <a:endParaRPr lang="en-US" b="0" i="0" dirty="0">
              <a:solidFill>
                <a:schemeClr val="bg1"/>
              </a:solidFill>
              <a:effectLst/>
              <a:latin typeface="Calibri" panose="020F0502020204030204" pitchFamily="34" charset="0"/>
            </a:endParaRPr>
          </a:p>
        </p:txBody>
      </p:sp>
      <p:sp>
        <p:nvSpPr>
          <p:cNvPr id="34" name="Rectangle 33"/>
          <p:cNvSpPr/>
          <p:nvPr/>
        </p:nvSpPr>
        <p:spPr>
          <a:xfrm>
            <a:off x="2230073" y="5180464"/>
            <a:ext cx="3725220" cy="923330"/>
          </a:xfrm>
          <a:prstGeom prst="rect">
            <a:avLst/>
          </a:prstGeom>
        </p:spPr>
        <p:txBody>
          <a:bodyPr wrap="square">
            <a:spAutoFit/>
          </a:bodyPr>
          <a:lstStyle/>
          <a:p>
            <a:r>
              <a:rPr lang="en-US" dirty="0">
                <a:solidFill>
                  <a:schemeClr val="bg1"/>
                </a:solidFill>
                <a:latin typeface="Calibri" panose="020F0502020204030204" pitchFamily="34" charset="0"/>
              </a:rPr>
              <a:t>Moses marries Zipporah, one of seven daughters of </a:t>
            </a:r>
            <a:r>
              <a:rPr lang="en-US" dirty="0" err="1">
                <a:solidFill>
                  <a:schemeClr val="bg1"/>
                </a:solidFill>
                <a:latin typeface="Calibri" panose="020F0502020204030204" pitchFamily="34" charset="0"/>
              </a:rPr>
              <a:t>Reuel</a:t>
            </a:r>
            <a:r>
              <a:rPr lang="en-US" dirty="0">
                <a:solidFill>
                  <a:schemeClr val="bg1"/>
                </a:solidFill>
                <a:latin typeface="Calibri" panose="020F0502020204030204" pitchFamily="34" charset="0"/>
              </a:rPr>
              <a:t> (Jethro) and they had a son, Gershom </a:t>
            </a:r>
            <a:endParaRPr lang="en-US" b="0" i="0" dirty="0">
              <a:solidFill>
                <a:schemeClr val="bg1"/>
              </a:solidFill>
              <a:effectLst/>
              <a:latin typeface="Calibri" panose="020F0502020204030204" pitchFamily="34" charset="0"/>
            </a:endParaRPr>
          </a:p>
        </p:txBody>
      </p:sp>
      <p:grpSp>
        <p:nvGrpSpPr>
          <p:cNvPr id="9" name="Group 8"/>
          <p:cNvGrpSpPr/>
          <p:nvPr/>
        </p:nvGrpSpPr>
        <p:grpSpPr>
          <a:xfrm>
            <a:off x="312689" y="1826676"/>
            <a:ext cx="3834768" cy="2881169"/>
            <a:chOff x="3263153" y="1678223"/>
            <a:chExt cx="4731295" cy="3727209"/>
          </a:xfrm>
        </p:grpSpPr>
        <p:pic>
          <p:nvPicPr>
            <p:cNvPr id="6148" name="Picture 4" descr="http://www.jesuswalk.com/moses/images/map-egypt-midian-900x709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153" y="1678223"/>
              <a:ext cx="4731295" cy="372720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4613936" y="3106399"/>
              <a:ext cx="1912371" cy="8708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5582409" y="1426221"/>
            <a:ext cx="6105278" cy="5155934"/>
            <a:chOff x="1150173" y="1552517"/>
            <a:chExt cx="6105278" cy="5155934"/>
          </a:xfrm>
        </p:grpSpPr>
        <p:grpSp>
          <p:nvGrpSpPr>
            <p:cNvPr id="19" name="Group 18"/>
            <p:cNvGrpSpPr/>
            <p:nvPr/>
          </p:nvGrpSpPr>
          <p:grpSpPr>
            <a:xfrm>
              <a:off x="1150173" y="1552517"/>
              <a:ext cx="6105278" cy="4358338"/>
              <a:chOff x="317254" y="1900041"/>
              <a:chExt cx="6105278" cy="4358338"/>
            </a:xfrm>
          </p:grpSpPr>
          <p:sp>
            <p:nvSpPr>
              <p:cNvPr id="22" name="Rectangle 21"/>
              <p:cNvSpPr/>
              <p:nvPr/>
            </p:nvSpPr>
            <p:spPr>
              <a:xfrm>
                <a:off x="5253847" y="1917920"/>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Keturah</a:t>
                </a:r>
                <a:endParaRPr lang="en-US" dirty="0"/>
              </a:p>
            </p:txBody>
          </p:sp>
          <p:sp>
            <p:nvSpPr>
              <p:cNvPr id="23" name="Rectangle 22"/>
              <p:cNvSpPr/>
              <p:nvPr/>
            </p:nvSpPr>
            <p:spPr>
              <a:xfrm>
                <a:off x="5343466" y="277837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Zimran</a:t>
                </a:r>
                <a:endParaRPr lang="en-US" dirty="0"/>
              </a:p>
            </p:txBody>
          </p:sp>
          <p:sp>
            <p:nvSpPr>
              <p:cNvPr id="24" name="Rectangle 23"/>
              <p:cNvSpPr/>
              <p:nvPr/>
            </p:nvSpPr>
            <p:spPr>
              <a:xfrm>
                <a:off x="5343465" y="3262734"/>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Jokshan</a:t>
                </a:r>
                <a:endParaRPr lang="en-US" dirty="0"/>
              </a:p>
            </p:txBody>
          </p:sp>
          <p:sp>
            <p:nvSpPr>
              <p:cNvPr id="25" name="Rectangle 24"/>
              <p:cNvSpPr/>
              <p:nvPr/>
            </p:nvSpPr>
            <p:spPr>
              <a:xfrm>
                <a:off x="1583945" y="2581325"/>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Rebekah</a:t>
                </a:r>
              </a:p>
            </p:txBody>
          </p:sp>
          <p:cxnSp>
            <p:nvCxnSpPr>
              <p:cNvPr id="26" name="Straight Arrow Connector 25"/>
              <p:cNvCxnSpPr/>
              <p:nvPr/>
            </p:nvCxnSpPr>
            <p:spPr>
              <a:xfrm>
                <a:off x="5849623" y="2300077"/>
                <a:ext cx="10289" cy="3843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405933" y="190610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Abraham</a:t>
                </a:r>
              </a:p>
            </p:txBody>
          </p:sp>
          <p:sp>
            <p:nvSpPr>
              <p:cNvPr id="28" name="Rectangle 27"/>
              <p:cNvSpPr/>
              <p:nvPr/>
            </p:nvSpPr>
            <p:spPr>
              <a:xfrm>
                <a:off x="5343465" y="374709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Medan</a:t>
                </a:r>
              </a:p>
            </p:txBody>
          </p:sp>
          <p:sp>
            <p:nvSpPr>
              <p:cNvPr id="29" name="Rectangle 28"/>
              <p:cNvSpPr/>
              <p:nvPr/>
            </p:nvSpPr>
            <p:spPr>
              <a:xfrm>
                <a:off x="2718150" y="258307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Isaac</a:t>
                </a:r>
              </a:p>
            </p:txBody>
          </p:sp>
          <p:cxnSp>
            <p:nvCxnSpPr>
              <p:cNvPr id="30" name="Straight Arrow Connector 29"/>
              <p:cNvCxnSpPr/>
              <p:nvPr/>
            </p:nvCxnSpPr>
            <p:spPr>
              <a:xfrm flipH="1">
                <a:off x="3327308" y="2260504"/>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557441" y="2072794"/>
                <a:ext cx="560067" cy="5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343465" y="424558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Midian</a:t>
                </a:r>
              </a:p>
            </p:txBody>
          </p:sp>
          <p:sp>
            <p:nvSpPr>
              <p:cNvPr id="37" name="Rectangle 36"/>
              <p:cNvSpPr/>
              <p:nvPr/>
            </p:nvSpPr>
            <p:spPr>
              <a:xfrm>
                <a:off x="5352775" y="4710543"/>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Ishbak</a:t>
                </a:r>
                <a:endParaRPr lang="en-US" dirty="0"/>
              </a:p>
            </p:txBody>
          </p:sp>
          <p:sp>
            <p:nvSpPr>
              <p:cNvPr id="38" name="Rectangle 37"/>
              <p:cNvSpPr/>
              <p:nvPr/>
            </p:nvSpPr>
            <p:spPr>
              <a:xfrm>
                <a:off x="5352775" y="514848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Shuah</a:t>
                </a:r>
                <a:endParaRPr lang="en-US" dirty="0"/>
              </a:p>
            </p:txBody>
          </p:sp>
          <p:cxnSp>
            <p:nvCxnSpPr>
              <p:cNvPr id="39" name="Straight Arrow Connector 38"/>
              <p:cNvCxnSpPr/>
              <p:nvPr/>
            </p:nvCxnSpPr>
            <p:spPr>
              <a:xfrm flipH="1">
                <a:off x="4948967" y="4412803"/>
                <a:ext cx="33708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816963" y="421482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Ephah</a:t>
                </a:r>
                <a:endParaRPr lang="en-US" dirty="0"/>
              </a:p>
            </p:txBody>
          </p:sp>
          <p:sp>
            <p:nvSpPr>
              <p:cNvPr id="41" name="Rectangle 40"/>
              <p:cNvSpPr/>
              <p:nvPr/>
            </p:nvSpPr>
            <p:spPr>
              <a:xfrm>
                <a:off x="3816962" y="462316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Epher</a:t>
                </a:r>
                <a:endParaRPr lang="en-US" dirty="0"/>
              </a:p>
            </p:txBody>
          </p:sp>
          <p:sp>
            <p:nvSpPr>
              <p:cNvPr id="42" name="Rectangle 41"/>
              <p:cNvSpPr/>
              <p:nvPr/>
            </p:nvSpPr>
            <p:spPr>
              <a:xfrm>
                <a:off x="3816962" y="505511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Hanoch</a:t>
                </a:r>
                <a:endParaRPr lang="en-US" dirty="0"/>
              </a:p>
            </p:txBody>
          </p:sp>
          <p:sp>
            <p:nvSpPr>
              <p:cNvPr id="43" name="Rectangle 42"/>
              <p:cNvSpPr/>
              <p:nvPr/>
            </p:nvSpPr>
            <p:spPr>
              <a:xfrm>
                <a:off x="3816962" y="548706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Abida</a:t>
                </a:r>
                <a:endParaRPr lang="en-US" dirty="0"/>
              </a:p>
            </p:txBody>
          </p:sp>
          <p:sp>
            <p:nvSpPr>
              <p:cNvPr id="44" name="Rectangle 43"/>
              <p:cNvSpPr/>
              <p:nvPr/>
            </p:nvSpPr>
            <p:spPr>
              <a:xfrm>
                <a:off x="3816962" y="5923935"/>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Eldaah</a:t>
                </a:r>
                <a:endParaRPr lang="en-US" dirty="0"/>
              </a:p>
            </p:txBody>
          </p:sp>
          <p:sp>
            <p:nvSpPr>
              <p:cNvPr id="45" name="Rectangle 44"/>
              <p:cNvSpPr/>
              <p:nvPr/>
            </p:nvSpPr>
            <p:spPr>
              <a:xfrm>
                <a:off x="332506" y="1900041"/>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Hagar</a:t>
                </a:r>
              </a:p>
            </p:txBody>
          </p:sp>
          <p:cxnSp>
            <p:nvCxnSpPr>
              <p:cNvPr id="46" name="Straight Arrow Connector 45"/>
              <p:cNvCxnSpPr>
                <a:stCxn id="27" idx="1"/>
              </p:cNvCxnSpPr>
              <p:nvPr/>
            </p:nvCxnSpPr>
            <p:spPr>
              <a:xfrm flipH="1">
                <a:off x="1552696" y="2073322"/>
                <a:ext cx="1853237" cy="91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17254" y="260191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Ishmael</a:t>
                </a:r>
              </a:p>
            </p:txBody>
          </p:sp>
          <p:cxnSp>
            <p:nvCxnSpPr>
              <p:cNvPr id="48" name="Straight Arrow Connector 47"/>
              <p:cNvCxnSpPr/>
              <p:nvPr/>
            </p:nvCxnSpPr>
            <p:spPr>
              <a:xfrm flipH="1">
                <a:off x="867384" y="2277044"/>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145670" y="1906100"/>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Sarah</a:t>
                </a:r>
              </a:p>
            </p:txBody>
          </p:sp>
        </p:grpSp>
        <p:sp>
          <p:nvSpPr>
            <p:cNvPr id="20" name="Rectangle 19"/>
            <p:cNvSpPr/>
            <p:nvPr/>
          </p:nvSpPr>
          <p:spPr>
            <a:xfrm>
              <a:off x="4048346" y="6374007"/>
              <a:ext cx="2207203" cy="334444"/>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Midianites</a:t>
              </a:r>
            </a:p>
          </p:txBody>
        </p:sp>
        <p:sp>
          <p:nvSpPr>
            <p:cNvPr id="21" name="Right Brace 20"/>
            <p:cNvSpPr/>
            <p:nvPr/>
          </p:nvSpPr>
          <p:spPr>
            <a:xfrm rot="5400000">
              <a:off x="5059354" y="5460506"/>
              <a:ext cx="250809" cy="1151507"/>
            </a:xfrm>
            <a:prstGeom prst="rightBrace">
              <a:avLst>
                <a:gd name="adj1" fmla="val 70016"/>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p:cNvGrpSpPr/>
          <p:nvPr/>
        </p:nvGrpSpPr>
        <p:grpSpPr>
          <a:xfrm>
            <a:off x="6080820" y="3257921"/>
            <a:ext cx="1161288" cy="2626491"/>
            <a:chOff x="4741298" y="661615"/>
            <a:chExt cx="1665148" cy="3785316"/>
          </a:xfrm>
        </p:grpSpPr>
        <p:sp>
          <p:nvSpPr>
            <p:cNvPr id="51" name="Rounded Rectangle 50"/>
            <p:cNvSpPr/>
            <p:nvPr/>
          </p:nvSpPr>
          <p:spPr>
            <a:xfrm>
              <a:off x="4842058" y="661615"/>
              <a:ext cx="1460500" cy="2185115"/>
            </a:xfrm>
            <a:prstGeom prst="roundRect">
              <a:avLst>
                <a:gd name="adj" fmla="val 39276"/>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2" name="Oval 51"/>
            <p:cNvSpPr/>
            <p:nvPr/>
          </p:nvSpPr>
          <p:spPr>
            <a:xfrm>
              <a:off x="4996269" y="950945"/>
              <a:ext cx="1155135" cy="156502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9671902">
              <a:off x="6040336" y="2508403"/>
              <a:ext cx="366110"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647766">
              <a:off x="4741298" y="2529819"/>
              <a:ext cx="374956" cy="5751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9352409">
              <a:off x="5671903" y="3795666"/>
              <a:ext cx="319369"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647766">
              <a:off x="5304745" y="3782784"/>
              <a:ext cx="317841"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20169292">
              <a:off x="5634914" y="1845873"/>
              <a:ext cx="682061" cy="1161679"/>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790291">
              <a:off x="4890461" y="1807811"/>
              <a:ext cx="682061" cy="1161679"/>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5091112" y="1995364"/>
              <a:ext cx="1017528" cy="2122539"/>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91112" y="885287"/>
              <a:ext cx="969830" cy="121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Diagonal Corner Rectangle 60"/>
            <p:cNvSpPr/>
            <p:nvPr/>
          </p:nvSpPr>
          <p:spPr>
            <a:xfrm rot="1236535">
              <a:off x="5100323" y="936565"/>
              <a:ext cx="490742" cy="448137"/>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 Diagonal Corner Rectangle 61"/>
            <p:cNvSpPr/>
            <p:nvPr/>
          </p:nvSpPr>
          <p:spPr>
            <a:xfrm rot="5076663">
              <a:off x="5578367" y="837698"/>
              <a:ext cx="487589" cy="64079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966653" y="830701"/>
              <a:ext cx="1260515" cy="322562"/>
              <a:chOff x="1559695" y="1336770"/>
              <a:chExt cx="1260515" cy="322562"/>
            </a:xfrm>
          </p:grpSpPr>
          <p:sp>
            <p:nvSpPr>
              <p:cNvPr id="129" name="Rounded Rectangle 128"/>
              <p:cNvSpPr/>
              <p:nvPr/>
            </p:nvSpPr>
            <p:spPr>
              <a:xfrm>
                <a:off x="1559695" y="1336770"/>
                <a:ext cx="1260515" cy="322562"/>
              </a:xfrm>
              <a:prstGeom prst="roundRect">
                <a:avLst>
                  <a:gd name="adj" fmla="val 4029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1597391" y="1382358"/>
                <a:ext cx="1104292" cy="168984"/>
              </a:xfrm>
              <a:prstGeom prst="roundRect">
                <a:avLst>
                  <a:gd name="adj" fmla="val 40290"/>
                </a:avLst>
              </a:prstGeom>
              <a:solidFill>
                <a:srgbClr val="BA7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ounded Rectangle 63"/>
            <p:cNvSpPr/>
            <p:nvPr/>
          </p:nvSpPr>
          <p:spPr>
            <a:xfrm>
              <a:off x="4859489" y="809898"/>
              <a:ext cx="1452531" cy="390761"/>
            </a:xfrm>
            <a:prstGeom prst="roundRect">
              <a:avLst>
                <a:gd name="adj" fmla="val 28478"/>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4917669" y="2807740"/>
              <a:ext cx="1080696" cy="681033"/>
              <a:chOff x="3352800" y="2487123"/>
              <a:chExt cx="2022718" cy="1301537"/>
            </a:xfrm>
          </p:grpSpPr>
          <p:sp>
            <p:nvSpPr>
              <p:cNvPr id="124" name="Diagonal Stripe 123"/>
              <p:cNvSpPr/>
              <p:nvPr/>
            </p:nvSpPr>
            <p:spPr>
              <a:xfrm rot="8272995">
                <a:off x="3352800" y="2755027"/>
                <a:ext cx="1066800" cy="695666"/>
              </a:xfrm>
              <a:prstGeom prst="diagStripe">
                <a:avLst>
                  <a:gd name="adj" fmla="val 55477"/>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5" name="Group 124"/>
              <p:cNvGrpSpPr/>
              <p:nvPr/>
            </p:nvGrpSpPr>
            <p:grpSpPr>
              <a:xfrm>
                <a:off x="3690767" y="2487123"/>
                <a:ext cx="1684751" cy="1301537"/>
                <a:chOff x="3690767" y="2487123"/>
                <a:chExt cx="1684751" cy="1301537"/>
              </a:xfrm>
            </p:grpSpPr>
            <p:sp>
              <p:nvSpPr>
                <p:cNvPr id="126" name="Diagonal Stripe 125"/>
                <p:cNvSpPr/>
                <p:nvPr/>
              </p:nvSpPr>
              <p:spPr>
                <a:xfrm rot="7627695">
                  <a:off x="3505200" y="2907427"/>
                  <a:ext cx="1066800" cy="695666"/>
                </a:xfrm>
                <a:prstGeom prst="diagStripe">
                  <a:avLst>
                    <a:gd name="adj" fmla="val 55477"/>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Rectangle 126"/>
                <p:cNvSpPr/>
                <p:nvPr/>
              </p:nvSpPr>
              <p:spPr>
                <a:xfrm>
                  <a:off x="3956267" y="2501433"/>
                  <a:ext cx="1419251" cy="471769"/>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3886200" y="2487123"/>
                  <a:ext cx="533400" cy="533400"/>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 name="Group 65"/>
            <p:cNvGrpSpPr/>
            <p:nvPr/>
          </p:nvGrpSpPr>
          <p:grpSpPr>
            <a:xfrm>
              <a:off x="4940844" y="833900"/>
              <a:ext cx="1312131" cy="332384"/>
              <a:chOff x="6748700" y="1942885"/>
              <a:chExt cx="4125609" cy="1043137"/>
            </a:xfrm>
          </p:grpSpPr>
          <p:grpSp>
            <p:nvGrpSpPr>
              <p:cNvPr id="96" name="Group 95"/>
              <p:cNvGrpSpPr/>
              <p:nvPr/>
            </p:nvGrpSpPr>
            <p:grpSpPr>
              <a:xfrm>
                <a:off x="6748700" y="1942885"/>
                <a:ext cx="1073255" cy="1012657"/>
                <a:chOff x="6748700" y="1942885"/>
                <a:chExt cx="1073255" cy="1012657"/>
              </a:xfrm>
            </p:grpSpPr>
            <p:sp>
              <p:nvSpPr>
                <p:cNvPr id="118" name="Quad Arrow 117"/>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hevron 118"/>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Chevron 119"/>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Chevron 120"/>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Chevron 121"/>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Quad Arrow 122"/>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7780179" y="1954466"/>
                <a:ext cx="1073255" cy="1012657"/>
                <a:chOff x="6748700" y="1942885"/>
                <a:chExt cx="1073255" cy="1012657"/>
              </a:xfrm>
            </p:grpSpPr>
            <p:sp>
              <p:nvSpPr>
                <p:cNvPr id="112" name="Quad Arrow 111"/>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hevron 112"/>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Chevron 113"/>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Chevron 114"/>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Chevron 115"/>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Quad Arrow 116"/>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8796550" y="1971384"/>
                <a:ext cx="1073255" cy="1012657"/>
                <a:chOff x="6748700" y="1942885"/>
                <a:chExt cx="1073255" cy="1012657"/>
              </a:xfrm>
            </p:grpSpPr>
            <p:sp>
              <p:nvSpPr>
                <p:cNvPr id="106" name="Quad Arrow 105"/>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hevron 106"/>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Chevron 107"/>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Chevron 108"/>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Chevron 109"/>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Quad Arrow 110"/>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9801054" y="1973365"/>
                <a:ext cx="1073255" cy="1012657"/>
                <a:chOff x="6748700" y="1942885"/>
                <a:chExt cx="1073255" cy="1012657"/>
              </a:xfrm>
            </p:grpSpPr>
            <p:sp>
              <p:nvSpPr>
                <p:cNvPr id="100" name="Quad Arrow 99"/>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hevron 100"/>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Chevron 101"/>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Chevron 102"/>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Chevron 103"/>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Quad Arrow 104"/>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5114157" y="3825606"/>
              <a:ext cx="938301" cy="284839"/>
              <a:chOff x="6748700" y="1942885"/>
              <a:chExt cx="4125609" cy="1043137"/>
            </a:xfrm>
          </p:grpSpPr>
          <p:grpSp>
            <p:nvGrpSpPr>
              <p:cNvPr id="68" name="Group 67"/>
              <p:cNvGrpSpPr/>
              <p:nvPr/>
            </p:nvGrpSpPr>
            <p:grpSpPr>
              <a:xfrm>
                <a:off x="6748700" y="1942885"/>
                <a:ext cx="1073255" cy="1012657"/>
                <a:chOff x="6748700" y="1942885"/>
                <a:chExt cx="1073255" cy="1012657"/>
              </a:xfrm>
            </p:grpSpPr>
            <p:sp>
              <p:nvSpPr>
                <p:cNvPr id="90" name="Quad Arrow 89"/>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hevron 90"/>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Chevron 91"/>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Chevron 92"/>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Chevron 93"/>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Quad Arrow 94"/>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7780179" y="1954466"/>
                <a:ext cx="1073255" cy="1012657"/>
                <a:chOff x="6748700" y="1942885"/>
                <a:chExt cx="1073255" cy="1012657"/>
              </a:xfrm>
            </p:grpSpPr>
            <p:sp>
              <p:nvSpPr>
                <p:cNvPr id="84" name="Quad Arrow 83"/>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hevron 84"/>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Chevron 85"/>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Chevron 86"/>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Chevron 87"/>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Quad Arrow 88"/>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8796550" y="1971384"/>
                <a:ext cx="1073255" cy="1012657"/>
                <a:chOff x="6748700" y="1942885"/>
                <a:chExt cx="1073255" cy="1012657"/>
              </a:xfrm>
            </p:grpSpPr>
            <p:sp>
              <p:nvSpPr>
                <p:cNvPr id="78" name="Quad Arrow 77"/>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hevron 78"/>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Chevron 79"/>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Chevron 80"/>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Chevron 81"/>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Quad Arrow 82"/>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9801054" y="1973365"/>
                <a:ext cx="1073255" cy="1012657"/>
                <a:chOff x="6748700" y="1942885"/>
                <a:chExt cx="1073255" cy="1012657"/>
              </a:xfrm>
            </p:grpSpPr>
            <p:sp>
              <p:nvSpPr>
                <p:cNvPr id="72" name="Quad Arrow 71"/>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hevron 72"/>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Chevron 73"/>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Chevron 74"/>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Chevron 75"/>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Quad Arrow 76"/>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1" name="Group 326"/>
          <p:cNvGrpSpPr/>
          <p:nvPr/>
        </p:nvGrpSpPr>
        <p:grpSpPr>
          <a:xfrm>
            <a:off x="7306156" y="3123358"/>
            <a:ext cx="1354648" cy="2737055"/>
            <a:chOff x="3937483" y="513080"/>
            <a:chExt cx="681026" cy="1754293"/>
          </a:xfrm>
        </p:grpSpPr>
        <p:sp>
          <p:nvSpPr>
            <p:cNvPr id="132"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Cloud 36"/>
            <p:cNvSpPr/>
            <p:nvPr/>
          </p:nvSpPr>
          <p:spPr>
            <a:xfrm>
              <a:off x="4069905" y="536787"/>
              <a:ext cx="151339" cy="474133"/>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loud 37"/>
            <p:cNvSpPr/>
            <p:nvPr/>
          </p:nvSpPr>
          <p:spPr>
            <a:xfrm rot="21175570">
              <a:off x="4320263" y="548065"/>
              <a:ext cx="170257" cy="488412"/>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23"/>
            <p:cNvGrpSpPr/>
            <p:nvPr/>
          </p:nvGrpSpPr>
          <p:grpSpPr>
            <a:xfrm>
              <a:off x="4342580" y="1037026"/>
              <a:ext cx="275929" cy="637681"/>
              <a:chOff x="4755948" y="2903312"/>
              <a:chExt cx="1111452" cy="2049688"/>
            </a:xfrm>
          </p:grpSpPr>
          <p:sp>
            <p:nvSpPr>
              <p:cNvPr id="151"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45"/>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46"/>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Cloud 42"/>
            <p:cNvSpPr/>
            <p:nvPr/>
          </p:nvSpPr>
          <p:spPr>
            <a:xfrm rot="21175570">
              <a:off x="4126218" y="818008"/>
              <a:ext cx="284639" cy="39812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43"/>
            <p:cNvSpPr/>
            <p:nvPr/>
          </p:nvSpPr>
          <p:spPr>
            <a:xfrm rot="5225831">
              <a:off x="4234536" y="874055"/>
              <a:ext cx="68041" cy="1108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93"/>
          <p:cNvGrpSpPr/>
          <p:nvPr/>
        </p:nvGrpSpPr>
        <p:grpSpPr>
          <a:xfrm rot="5400000">
            <a:off x="7094600" y="4225824"/>
            <a:ext cx="579621" cy="944568"/>
            <a:chOff x="1219200" y="1371600"/>
            <a:chExt cx="1676400" cy="2286000"/>
          </a:xfrm>
        </p:grpSpPr>
        <p:sp>
          <p:nvSpPr>
            <p:cNvPr id="155" name="Oval 154"/>
            <p:cNvSpPr/>
            <p:nvPr/>
          </p:nvSpPr>
          <p:spPr>
            <a:xfrm rot="19638581">
              <a:off x="1295400" y="1371600"/>
              <a:ext cx="1600200" cy="22860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loud 156"/>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28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rahala-safari.com/wp-content/gallery/discover/sta70862640x480.jpg">
            <a:extLst>
              <a:ext uri="{FF2B5EF4-FFF2-40B4-BE49-F238E27FC236}">
                <a16:creationId xmlns:a16="http://schemas.microsoft.com/office/drawing/2014/main" id="{CAF585AE-6040-E8E5-E382-7062BEB53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39735"/>
            <a:ext cx="12304058" cy="1015663"/>
          </a:xfrm>
          <a:prstGeom prst="rect">
            <a:avLst/>
          </a:prstGeom>
          <a:noFill/>
        </p:spPr>
        <p:txBody>
          <a:bodyPr wrap="square" rtlCol="0">
            <a:spAutoFit/>
          </a:bodyPr>
          <a:lstStyle/>
          <a:p>
            <a:pPr algn="ctr"/>
            <a:r>
              <a:rPr lang="en-US" sz="6000" dirty="0" err="1">
                <a:solidFill>
                  <a:schemeClr val="bg1"/>
                </a:solidFill>
                <a:latin typeface="Bookman Old Style" panose="02050604050505020204" pitchFamily="18" charset="0"/>
              </a:rPr>
              <a:t>Reuel</a:t>
            </a:r>
            <a:r>
              <a:rPr lang="en-US" sz="6000" dirty="0">
                <a:solidFill>
                  <a:schemeClr val="bg1"/>
                </a:solidFill>
                <a:latin typeface="Bookman Old Style" panose="02050604050505020204" pitchFamily="18" charset="0"/>
              </a:rPr>
              <a:t>--Jethro</a:t>
            </a:r>
          </a:p>
        </p:txBody>
      </p:sp>
      <p:sp>
        <p:nvSpPr>
          <p:cNvPr id="2" name="Rectangle 1"/>
          <p:cNvSpPr/>
          <p:nvPr/>
        </p:nvSpPr>
        <p:spPr>
          <a:xfrm>
            <a:off x="312689" y="1146477"/>
            <a:ext cx="7590340" cy="4524315"/>
          </a:xfrm>
          <a:prstGeom prst="rect">
            <a:avLst/>
          </a:prstGeom>
        </p:spPr>
        <p:txBody>
          <a:bodyPr wrap="square">
            <a:spAutoFit/>
          </a:bodyPr>
          <a:lstStyle/>
          <a:p>
            <a:r>
              <a:rPr lang="en-US" dirty="0">
                <a:solidFill>
                  <a:schemeClr val="bg1"/>
                </a:solidFill>
                <a:latin typeface="Calibri" panose="020F0502020204030204" pitchFamily="34" charset="0"/>
              </a:rPr>
              <a:t>He was a descendant of Midian who was a son of Abraham and </a:t>
            </a:r>
            <a:r>
              <a:rPr lang="en-US" dirty="0" err="1">
                <a:solidFill>
                  <a:schemeClr val="bg1"/>
                </a:solidFill>
                <a:latin typeface="Calibri" panose="020F0502020204030204" pitchFamily="34" charset="0"/>
              </a:rPr>
              <a:t>Keturah</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name means ‘his excellence’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a priest in the land of Midian (Exodus 3:1)</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had seven daughters and was a shepherd and later when Moses took his daughter, Zipporah, to marriage he turned over the responsibility of caring for the flock</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acted as counselor to Moses regarding how to manage the heavy administrative burden of acting as judge over the house of Israel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taught Moses principles of delegation and leadership development</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He gave Moses the Melchizedek Priesthood (D&amp;C 84:6-7)</a:t>
            </a:r>
            <a:endParaRPr lang="en-US" b="0" i="0" dirty="0">
              <a:solidFill>
                <a:schemeClr val="bg1"/>
              </a:solidFill>
              <a:effectLst/>
              <a:latin typeface="Calibri" panose="020F0502020204030204" pitchFamily="34" charset="0"/>
            </a:endParaRPr>
          </a:p>
        </p:txBody>
      </p:sp>
      <p:sp>
        <p:nvSpPr>
          <p:cNvPr id="31" name="Rectangle 30"/>
          <p:cNvSpPr/>
          <p:nvPr/>
        </p:nvSpPr>
        <p:spPr>
          <a:xfrm>
            <a:off x="0" y="6488668"/>
            <a:ext cx="6526307"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a:t>
            </a:r>
            <a:r>
              <a:rPr lang="en-US" dirty="0">
                <a:solidFill>
                  <a:schemeClr val="bg1"/>
                </a:solidFill>
                <a:latin typeface="Calibri" panose="020F0502020204030204" pitchFamily="34" charset="0"/>
              </a:rPr>
              <a:t>2:15-22</a:t>
            </a:r>
            <a:endParaRPr lang="en-US" dirty="0">
              <a:solidFill>
                <a:schemeClr val="bg1"/>
              </a:solidFill>
            </a:endParaRPr>
          </a:p>
        </p:txBody>
      </p:sp>
      <p:sp>
        <p:nvSpPr>
          <p:cNvPr id="35" name="Rectangle 34"/>
          <p:cNvSpPr/>
          <p:nvPr/>
        </p:nvSpPr>
        <p:spPr>
          <a:xfrm>
            <a:off x="5665693" y="6438786"/>
            <a:ext cx="6526307" cy="369332"/>
          </a:xfrm>
          <a:prstGeom prst="rect">
            <a:avLst/>
          </a:prstGeom>
        </p:spPr>
        <p:txBody>
          <a:bodyPr wrap="square">
            <a:spAutoFit/>
          </a:bodyPr>
          <a:lstStyle/>
          <a:p>
            <a:pPr algn="r"/>
            <a:r>
              <a:rPr lang="en-US" b="0" i="0" dirty="0">
                <a:solidFill>
                  <a:schemeClr val="bg1"/>
                </a:solidFill>
                <a:effectLst/>
                <a:latin typeface="Calibri" panose="020F0502020204030204" pitchFamily="34" charset="0"/>
              </a:rPr>
              <a:t>(5)</a:t>
            </a:r>
            <a:endParaRPr lang="en-US" dirty="0">
              <a:solidFill>
                <a:schemeClr val="bg1"/>
              </a:solidFill>
            </a:endParaRPr>
          </a:p>
        </p:txBody>
      </p:sp>
      <p:grpSp>
        <p:nvGrpSpPr>
          <p:cNvPr id="12" name="Group 68"/>
          <p:cNvGrpSpPr/>
          <p:nvPr/>
        </p:nvGrpSpPr>
        <p:grpSpPr>
          <a:xfrm>
            <a:off x="9052775" y="1492262"/>
            <a:ext cx="1887368" cy="4138897"/>
            <a:chOff x="651395" y="381000"/>
            <a:chExt cx="1711972" cy="3810000"/>
          </a:xfrm>
        </p:grpSpPr>
        <p:grpSp>
          <p:nvGrpSpPr>
            <p:cNvPr id="13" name="Group 27"/>
            <p:cNvGrpSpPr/>
            <p:nvPr/>
          </p:nvGrpSpPr>
          <p:grpSpPr>
            <a:xfrm>
              <a:off x="651395" y="381000"/>
              <a:ext cx="1711972" cy="3810000"/>
              <a:chOff x="298500" y="1905000"/>
              <a:chExt cx="1683848" cy="3657600"/>
            </a:xfrm>
          </p:grpSpPr>
          <p:sp>
            <p:nvSpPr>
              <p:cNvPr id="18" name="Oval 17"/>
              <p:cNvSpPr/>
              <p:nvPr/>
            </p:nvSpPr>
            <p:spPr>
              <a:xfrm rot="6128217">
                <a:off x="1213418" y="5132464"/>
                <a:ext cx="362002" cy="47399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4472555">
                <a:off x="773717" y="5144601"/>
                <a:ext cx="362002" cy="47399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901859">
                <a:off x="383346" y="3834959"/>
                <a:ext cx="292192" cy="4618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20226769">
                <a:off x="1656061" y="3791293"/>
                <a:ext cx="326287" cy="4348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1177571" y="4431167"/>
                <a:ext cx="445706" cy="924077"/>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731865" y="4431167"/>
                <a:ext cx="445706" cy="924077"/>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533772" y="3072231"/>
                <a:ext cx="1287595" cy="2034216"/>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682341" y="3887592"/>
                <a:ext cx="990458" cy="163073"/>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0800000">
                <a:off x="979479" y="3072231"/>
                <a:ext cx="396183" cy="222657"/>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442139">
                <a:off x="484049" y="2956231"/>
                <a:ext cx="447514" cy="1171133"/>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20249249">
                <a:off x="1419935" y="2949175"/>
                <a:ext cx="408238" cy="1171133"/>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82341" y="1985081"/>
                <a:ext cx="940936" cy="1250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p:cNvSpPr/>
              <p:nvPr/>
            </p:nvSpPr>
            <p:spPr>
              <a:xfrm rot="600599">
                <a:off x="712682" y="1905000"/>
                <a:ext cx="911362" cy="51874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rot="18382183">
                <a:off x="418114" y="2222224"/>
                <a:ext cx="616956" cy="3758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rot="5749123">
                <a:off x="1304537" y="2264017"/>
                <a:ext cx="568652" cy="3758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583296" y="2093796"/>
                <a:ext cx="1089504" cy="217430"/>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10800000">
                <a:off x="682341" y="2093796"/>
                <a:ext cx="99046" cy="217430"/>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10800000">
                <a:off x="880433" y="2093796"/>
                <a:ext cx="99046" cy="217430"/>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0800000">
                <a:off x="1078525" y="2093796"/>
                <a:ext cx="99046" cy="217430"/>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10800000">
                <a:off x="1276616" y="2093796"/>
                <a:ext cx="99046" cy="217430"/>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0800000">
                <a:off x="1474708" y="2093796"/>
                <a:ext cx="99046" cy="217430"/>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180"/>
              <p:cNvGrpSpPr/>
              <p:nvPr/>
            </p:nvGrpSpPr>
            <p:grpSpPr>
              <a:xfrm>
                <a:off x="533400" y="4786313"/>
                <a:ext cx="1295400" cy="287677"/>
                <a:chOff x="3352800" y="5486400"/>
                <a:chExt cx="1219200" cy="654390"/>
              </a:xfrm>
            </p:grpSpPr>
            <p:grpSp>
              <p:nvGrpSpPr>
                <p:cNvPr id="44" name="Group 172"/>
                <p:cNvGrpSpPr/>
                <p:nvPr/>
              </p:nvGrpSpPr>
              <p:grpSpPr>
                <a:xfrm>
                  <a:off x="3352800" y="5867400"/>
                  <a:ext cx="1188550" cy="273390"/>
                  <a:chOff x="583296" y="4539882"/>
                  <a:chExt cx="1188550" cy="273390"/>
                </a:xfrm>
              </p:grpSpPr>
              <p:sp>
                <p:nvSpPr>
                  <p:cNvPr id="52" name="Trapezoid 51"/>
                  <p:cNvSpPr/>
                  <p:nvPr/>
                </p:nvSpPr>
                <p:spPr>
                  <a:xfrm rot="10800000">
                    <a:off x="583296" y="4539882"/>
                    <a:ext cx="247615" cy="271787"/>
                  </a:xfrm>
                  <a:prstGeom prst="trapezoid">
                    <a:avLst>
                      <a:gd name="adj" fmla="val 3730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0800000">
                    <a:off x="830911" y="4539882"/>
                    <a:ext cx="247615" cy="271787"/>
                  </a:xfrm>
                  <a:prstGeom prst="trapezoid">
                    <a:avLst>
                      <a:gd name="adj" fmla="val 3730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0800000">
                    <a:off x="1061520" y="4541485"/>
                    <a:ext cx="247614" cy="271787"/>
                  </a:xfrm>
                  <a:prstGeom prst="trapezoid">
                    <a:avLst>
                      <a:gd name="adj" fmla="val 3730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0800000">
                    <a:off x="1326140" y="4539882"/>
                    <a:ext cx="247615" cy="271787"/>
                  </a:xfrm>
                  <a:prstGeom prst="trapezoid">
                    <a:avLst>
                      <a:gd name="adj" fmla="val 3730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0800000">
                    <a:off x="1524231" y="4539882"/>
                    <a:ext cx="247615" cy="271787"/>
                  </a:xfrm>
                  <a:prstGeom prst="trapezoid">
                    <a:avLst>
                      <a:gd name="adj" fmla="val 3730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73"/>
                <p:cNvGrpSpPr/>
                <p:nvPr/>
              </p:nvGrpSpPr>
              <p:grpSpPr>
                <a:xfrm rot="10800000">
                  <a:off x="3352800" y="5486400"/>
                  <a:ext cx="1188550" cy="273390"/>
                  <a:chOff x="583296" y="4539882"/>
                  <a:chExt cx="1188550" cy="273390"/>
                </a:xfrm>
              </p:grpSpPr>
              <p:sp>
                <p:nvSpPr>
                  <p:cNvPr id="47" name="Trapezoid 46"/>
                  <p:cNvSpPr/>
                  <p:nvPr/>
                </p:nvSpPr>
                <p:spPr>
                  <a:xfrm rot="10800000">
                    <a:off x="583296" y="4539882"/>
                    <a:ext cx="247615" cy="271787"/>
                  </a:xfrm>
                  <a:prstGeom prst="trapezoid">
                    <a:avLst>
                      <a:gd name="adj" fmla="val 3730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10800000">
                    <a:off x="830911" y="4539882"/>
                    <a:ext cx="247615" cy="271787"/>
                  </a:xfrm>
                  <a:prstGeom prst="trapezoid">
                    <a:avLst>
                      <a:gd name="adj" fmla="val 3730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0800000">
                    <a:off x="1061520" y="4541485"/>
                    <a:ext cx="247614" cy="271787"/>
                  </a:xfrm>
                  <a:prstGeom prst="trapezoid">
                    <a:avLst>
                      <a:gd name="adj" fmla="val 3730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0800000">
                    <a:off x="1326140" y="4539882"/>
                    <a:ext cx="247615" cy="271787"/>
                  </a:xfrm>
                  <a:prstGeom prst="trapezoid">
                    <a:avLst>
                      <a:gd name="adj" fmla="val 3730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0800000">
                    <a:off x="1524231" y="4539882"/>
                    <a:ext cx="247615" cy="271787"/>
                  </a:xfrm>
                  <a:prstGeom prst="trapezoid">
                    <a:avLst>
                      <a:gd name="adj" fmla="val 3730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rapezoid 45"/>
                <p:cNvSpPr/>
                <p:nvPr/>
              </p:nvSpPr>
              <p:spPr>
                <a:xfrm>
                  <a:off x="3352800" y="5715001"/>
                  <a:ext cx="1219200" cy="1524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Cloud 13"/>
            <p:cNvSpPr/>
            <p:nvPr/>
          </p:nvSpPr>
          <p:spPr>
            <a:xfrm rot="985445">
              <a:off x="1185887" y="1347104"/>
              <a:ext cx="582373" cy="55472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4566761">
              <a:off x="1387703" y="1397300"/>
              <a:ext cx="201333" cy="28459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985445">
              <a:off x="1211778" y="1723908"/>
              <a:ext cx="412809" cy="53192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4566761">
              <a:off x="1357034" y="1665980"/>
              <a:ext cx="201333" cy="28459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405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wipe(down)">
                                      <p:cBhvr>
                                        <p:cTn id="9" dur="580">
                                          <p:stCondLst>
                                            <p:cond delay="0"/>
                                          </p:stCondLst>
                                        </p:cTn>
                                        <p:tgtEl>
                                          <p:spTgt spid="12"/>
                                        </p:tgtEl>
                                      </p:cBhvr>
                                    </p:animEffect>
                                    <p:anim calcmode="lin" valueType="num">
                                      <p:cBhvr>
                                        <p:cTn id="1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5" dur="26">
                                          <p:stCondLst>
                                            <p:cond delay="650"/>
                                          </p:stCondLst>
                                        </p:cTn>
                                        <p:tgtEl>
                                          <p:spTgt spid="12"/>
                                        </p:tgtEl>
                                      </p:cBhvr>
                                      <p:to x="100000" y="60000"/>
                                    </p:animScale>
                                    <p:animScale>
                                      <p:cBhvr>
                                        <p:cTn id="16" dur="166" decel="50000">
                                          <p:stCondLst>
                                            <p:cond delay="676"/>
                                          </p:stCondLst>
                                        </p:cTn>
                                        <p:tgtEl>
                                          <p:spTgt spid="12"/>
                                        </p:tgtEl>
                                      </p:cBhvr>
                                      <p:to x="100000" y="100000"/>
                                    </p:animScale>
                                    <p:animScale>
                                      <p:cBhvr>
                                        <p:cTn id="17" dur="26">
                                          <p:stCondLst>
                                            <p:cond delay="1312"/>
                                          </p:stCondLst>
                                        </p:cTn>
                                        <p:tgtEl>
                                          <p:spTgt spid="12"/>
                                        </p:tgtEl>
                                      </p:cBhvr>
                                      <p:to x="100000" y="80000"/>
                                    </p:animScale>
                                    <p:animScale>
                                      <p:cBhvr>
                                        <p:cTn id="18" dur="166" decel="50000">
                                          <p:stCondLst>
                                            <p:cond delay="1338"/>
                                          </p:stCondLst>
                                        </p:cTn>
                                        <p:tgtEl>
                                          <p:spTgt spid="12"/>
                                        </p:tgtEl>
                                      </p:cBhvr>
                                      <p:to x="100000" y="100000"/>
                                    </p:animScale>
                                    <p:animScale>
                                      <p:cBhvr>
                                        <p:cTn id="19" dur="26">
                                          <p:stCondLst>
                                            <p:cond delay="1642"/>
                                          </p:stCondLst>
                                        </p:cTn>
                                        <p:tgtEl>
                                          <p:spTgt spid="12"/>
                                        </p:tgtEl>
                                      </p:cBhvr>
                                      <p:to x="100000" y="90000"/>
                                    </p:animScale>
                                    <p:animScale>
                                      <p:cBhvr>
                                        <p:cTn id="20" dur="166" decel="50000">
                                          <p:stCondLst>
                                            <p:cond delay="1668"/>
                                          </p:stCondLst>
                                        </p:cTn>
                                        <p:tgtEl>
                                          <p:spTgt spid="12"/>
                                        </p:tgtEl>
                                      </p:cBhvr>
                                      <p:to x="100000" y="100000"/>
                                    </p:animScale>
                                    <p:animScale>
                                      <p:cBhvr>
                                        <p:cTn id="21" dur="26">
                                          <p:stCondLst>
                                            <p:cond delay="1808"/>
                                          </p:stCondLst>
                                        </p:cTn>
                                        <p:tgtEl>
                                          <p:spTgt spid="12"/>
                                        </p:tgtEl>
                                      </p:cBhvr>
                                      <p:to x="100000" y="95000"/>
                                    </p:animScale>
                                    <p:animScale>
                                      <p:cBhvr>
                                        <p:cTn id="22" dur="166" decel="50000">
                                          <p:stCondLst>
                                            <p:cond delay="1834"/>
                                          </p:stCondLst>
                                        </p:cTn>
                                        <p:tgtEl>
                                          <p:spTgt spid="1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rahala-safari.com/wp-content/gallery/discover/sta70862640x480.jpg">
            <a:extLst>
              <a:ext uri="{FF2B5EF4-FFF2-40B4-BE49-F238E27FC236}">
                <a16:creationId xmlns:a16="http://schemas.microsoft.com/office/drawing/2014/main" id="{A72A2B37-0348-D58E-7E0B-9813E44C2A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Zipporah</a:t>
            </a:r>
          </a:p>
        </p:txBody>
      </p:sp>
      <p:sp>
        <p:nvSpPr>
          <p:cNvPr id="2" name="Rectangle 1"/>
          <p:cNvSpPr/>
          <p:nvPr/>
        </p:nvSpPr>
        <p:spPr>
          <a:xfrm>
            <a:off x="312689" y="1146477"/>
            <a:ext cx="7590340" cy="2585323"/>
          </a:xfrm>
          <a:prstGeom prst="rect">
            <a:avLst/>
          </a:prstGeom>
        </p:spPr>
        <p:txBody>
          <a:bodyPr wrap="square">
            <a:spAutoFit/>
          </a:bodyPr>
          <a:lstStyle/>
          <a:p>
            <a:r>
              <a:rPr lang="en-US" dirty="0">
                <a:solidFill>
                  <a:schemeClr val="bg1"/>
                </a:solidFill>
                <a:latin typeface="Calibri" panose="020F0502020204030204" pitchFamily="34" charset="0"/>
              </a:rPr>
              <a:t>She was the daughter of Jethro (</a:t>
            </a:r>
            <a:r>
              <a:rPr lang="en-US" dirty="0" err="1">
                <a:solidFill>
                  <a:schemeClr val="bg1"/>
                </a:solidFill>
                <a:latin typeface="Calibri" panose="020F0502020204030204" pitchFamily="34" charset="0"/>
              </a:rPr>
              <a:t>Reuel</a:t>
            </a:r>
            <a:r>
              <a:rPr lang="en-US" dirty="0">
                <a:solidFill>
                  <a:schemeClr val="bg1"/>
                </a:solidFill>
                <a:latin typeface="Calibri" panose="020F0502020204030204" pitchFamily="34" charset="0"/>
              </a:rPr>
              <a:t>) </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Her father was the priest in the land of Midian</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She and Moses were married and they had two sons, </a:t>
            </a:r>
            <a:r>
              <a:rPr lang="en-US" dirty="0" err="1">
                <a:solidFill>
                  <a:schemeClr val="bg1"/>
                </a:solidFill>
                <a:latin typeface="Calibri" panose="020F0502020204030204" pitchFamily="34" charset="0"/>
              </a:rPr>
              <a:t>Geshon</a:t>
            </a:r>
            <a:r>
              <a:rPr lang="en-US" dirty="0">
                <a:solidFill>
                  <a:schemeClr val="bg1"/>
                </a:solidFill>
                <a:latin typeface="Calibri" panose="020F0502020204030204" pitchFamily="34" charset="0"/>
              </a:rPr>
              <a:t> and Eliezer </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She intervened when the Lord was angry with Moses for failing to circumcise his son as commanded and she accomplished the circumcision herself (JST Exodus 4:24-27)</a:t>
            </a:r>
            <a:endParaRPr lang="en-US" b="0" i="0" dirty="0">
              <a:solidFill>
                <a:schemeClr val="bg1"/>
              </a:solidFill>
              <a:effectLst/>
              <a:latin typeface="Calibri" panose="020F0502020204030204" pitchFamily="34" charset="0"/>
            </a:endParaRPr>
          </a:p>
        </p:txBody>
      </p:sp>
      <p:sp>
        <p:nvSpPr>
          <p:cNvPr id="31" name="Rectangle 30"/>
          <p:cNvSpPr/>
          <p:nvPr/>
        </p:nvSpPr>
        <p:spPr>
          <a:xfrm>
            <a:off x="0" y="6488668"/>
            <a:ext cx="6526307"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a:t>
            </a:r>
            <a:r>
              <a:rPr lang="en-US" dirty="0">
                <a:solidFill>
                  <a:schemeClr val="bg1"/>
                </a:solidFill>
                <a:latin typeface="Calibri" panose="020F0502020204030204" pitchFamily="34" charset="0"/>
              </a:rPr>
              <a:t>2:15-22</a:t>
            </a:r>
            <a:endParaRPr lang="en-US" dirty="0">
              <a:solidFill>
                <a:schemeClr val="bg1"/>
              </a:solidFill>
            </a:endParaRPr>
          </a:p>
        </p:txBody>
      </p:sp>
      <p:sp>
        <p:nvSpPr>
          <p:cNvPr id="35" name="Rectangle 34"/>
          <p:cNvSpPr/>
          <p:nvPr/>
        </p:nvSpPr>
        <p:spPr>
          <a:xfrm>
            <a:off x="5665693" y="6438786"/>
            <a:ext cx="6526307" cy="369332"/>
          </a:xfrm>
          <a:prstGeom prst="rect">
            <a:avLst/>
          </a:prstGeom>
        </p:spPr>
        <p:txBody>
          <a:bodyPr wrap="square">
            <a:spAutoFit/>
          </a:bodyPr>
          <a:lstStyle/>
          <a:p>
            <a:pPr algn="r"/>
            <a:r>
              <a:rPr lang="en-US" b="0" i="0" dirty="0">
                <a:solidFill>
                  <a:schemeClr val="bg1"/>
                </a:solidFill>
                <a:effectLst/>
                <a:latin typeface="Calibri" panose="020F0502020204030204" pitchFamily="34" charset="0"/>
              </a:rPr>
              <a:t>(5)</a:t>
            </a:r>
            <a:endParaRPr lang="en-US" dirty="0">
              <a:solidFill>
                <a:schemeClr val="bg1"/>
              </a:solidFill>
            </a:endParaRPr>
          </a:p>
        </p:txBody>
      </p:sp>
      <p:grpSp>
        <p:nvGrpSpPr>
          <p:cNvPr id="57" name="Group 56"/>
          <p:cNvGrpSpPr/>
          <p:nvPr/>
        </p:nvGrpSpPr>
        <p:grpSpPr>
          <a:xfrm>
            <a:off x="8699812" y="1146477"/>
            <a:ext cx="2055274" cy="4672174"/>
            <a:chOff x="4741298" y="661615"/>
            <a:chExt cx="1665148" cy="3785316"/>
          </a:xfrm>
        </p:grpSpPr>
        <p:sp>
          <p:nvSpPr>
            <p:cNvPr id="58" name="Rounded Rectangle 57"/>
            <p:cNvSpPr/>
            <p:nvPr/>
          </p:nvSpPr>
          <p:spPr>
            <a:xfrm>
              <a:off x="4842058" y="661615"/>
              <a:ext cx="1460500" cy="2185115"/>
            </a:xfrm>
            <a:prstGeom prst="roundRect">
              <a:avLst>
                <a:gd name="adj" fmla="val 39276"/>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9" name="Oval 58"/>
            <p:cNvSpPr/>
            <p:nvPr/>
          </p:nvSpPr>
          <p:spPr>
            <a:xfrm>
              <a:off x="4996269" y="950945"/>
              <a:ext cx="1155135" cy="156502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9671902">
              <a:off x="6040336" y="2508403"/>
              <a:ext cx="366110"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647766">
              <a:off x="4741298" y="2529819"/>
              <a:ext cx="374956" cy="5751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9352409">
              <a:off x="5671903" y="3795666"/>
              <a:ext cx="319369"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2647766">
              <a:off x="5304745" y="3782784"/>
              <a:ext cx="317841"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20169292">
              <a:off x="5634914" y="1845873"/>
              <a:ext cx="682061" cy="1161679"/>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790291">
              <a:off x="4890461" y="1807811"/>
              <a:ext cx="682061" cy="1161679"/>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5091112" y="1995364"/>
              <a:ext cx="1017528" cy="2122539"/>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091112" y="885287"/>
              <a:ext cx="969830" cy="121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 Diagonal Corner Rectangle 67"/>
            <p:cNvSpPr/>
            <p:nvPr/>
          </p:nvSpPr>
          <p:spPr>
            <a:xfrm rot="1236535">
              <a:off x="5100323" y="936565"/>
              <a:ext cx="490742" cy="448137"/>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68"/>
            <p:cNvSpPr/>
            <p:nvPr/>
          </p:nvSpPr>
          <p:spPr>
            <a:xfrm rot="5076663">
              <a:off x="5578367" y="837698"/>
              <a:ext cx="487589" cy="64079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p:cNvGrpSpPr/>
            <p:nvPr/>
          </p:nvGrpSpPr>
          <p:grpSpPr>
            <a:xfrm>
              <a:off x="4966653" y="830701"/>
              <a:ext cx="1260515" cy="322562"/>
              <a:chOff x="1559695" y="1336770"/>
              <a:chExt cx="1260515" cy="322562"/>
            </a:xfrm>
          </p:grpSpPr>
          <p:sp>
            <p:nvSpPr>
              <p:cNvPr id="136" name="Rounded Rectangle 135"/>
              <p:cNvSpPr/>
              <p:nvPr/>
            </p:nvSpPr>
            <p:spPr>
              <a:xfrm>
                <a:off x="1559695" y="1336770"/>
                <a:ext cx="1260515" cy="322562"/>
              </a:xfrm>
              <a:prstGeom prst="roundRect">
                <a:avLst>
                  <a:gd name="adj" fmla="val 4029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1597391" y="1382358"/>
                <a:ext cx="1104292" cy="168984"/>
              </a:xfrm>
              <a:prstGeom prst="roundRect">
                <a:avLst>
                  <a:gd name="adj" fmla="val 40290"/>
                </a:avLst>
              </a:prstGeom>
              <a:solidFill>
                <a:srgbClr val="BA7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ounded Rectangle 70"/>
            <p:cNvSpPr/>
            <p:nvPr/>
          </p:nvSpPr>
          <p:spPr>
            <a:xfrm>
              <a:off x="4859489" y="809898"/>
              <a:ext cx="1452531" cy="390761"/>
            </a:xfrm>
            <a:prstGeom prst="roundRect">
              <a:avLst>
                <a:gd name="adj" fmla="val 28478"/>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4917669" y="2807740"/>
              <a:ext cx="1080696" cy="681033"/>
              <a:chOff x="3352800" y="2487123"/>
              <a:chExt cx="2022718" cy="1301537"/>
            </a:xfrm>
          </p:grpSpPr>
          <p:sp>
            <p:nvSpPr>
              <p:cNvPr id="131" name="Diagonal Stripe 130"/>
              <p:cNvSpPr/>
              <p:nvPr/>
            </p:nvSpPr>
            <p:spPr>
              <a:xfrm rot="8272995">
                <a:off x="3352800" y="2755027"/>
                <a:ext cx="1066800" cy="695666"/>
              </a:xfrm>
              <a:prstGeom prst="diagStripe">
                <a:avLst>
                  <a:gd name="adj" fmla="val 55477"/>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2" name="Group 131"/>
              <p:cNvGrpSpPr/>
              <p:nvPr/>
            </p:nvGrpSpPr>
            <p:grpSpPr>
              <a:xfrm>
                <a:off x="3690767" y="2487123"/>
                <a:ext cx="1684751" cy="1301537"/>
                <a:chOff x="3690767" y="2487123"/>
                <a:chExt cx="1684751" cy="1301537"/>
              </a:xfrm>
            </p:grpSpPr>
            <p:sp>
              <p:nvSpPr>
                <p:cNvPr id="133" name="Diagonal Stripe 132"/>
                <p:cNvSpPr/>
                <p:nvPr/>
              </p:nvSpPr>
              <p:spPr>
                <a:xfrm rot="7627695">
                  <a:off x="3505200" y="2907427"/>
                  <a:ext cx="1066800" cy="695666"/>
                </a:xfrm>
                <a:prstGeom prst="diagStripe">
                  <a:avLst>
                    <a:gd name="adj" fmla="val 55477"/>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Rectangle 133"/>
                <p:cNvSpPr/>
                <p:nvPr/>
              </p:nvSpPr>
              <p:spPr>
                <a:xfrm>
                  <a:off x="3956267" y="2501433"/>
                  <a:ext cx="1419251" cy="471769"/>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a:off x="3886200" y="2487123"/>
                  <a:ext cx="533400" cy="533400"/>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p:cNvGrpSpPr/>
            <p:nvPr/>
          </p:nvGrpSpPr>
          <p:grpSpPr>
            <a:xfrm>
              <a:off x="4940844" y="833900"/>
              <a:ext cx="1312131" cy="332384"/>
              <a:chOff x="6748700" y="1942885"/>
              <a:chExt cx="4125609" cy="1043137"/>
            </a:xfrm>
          </p:grpSpPr>
          <p:grpSp>
            <p:nvGrpSpPr>
              <p:cNvPr id="103" name="Group 102"/>
              <p:cNvGrpSpPr/>
              <p:nvPr/>
            </p:nvGrpSpPr>
            <p:grpSpPr>
              <a:xfrm>
                <a:off x="6748700" y="1942885"/>
                <a:ext cx="1073255" cy="1012657"/>
                <a:chOff x="6748700" y="1942885"/>
                <a:chExt cx="1073255" cy="1012657"/>
              </a:xfrm>
            </p:grpSpPr>
            <p:sp>
              <p:nvSpPr>
                <p:cNvPr id="125" name="Quad Arrow 124"/>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hevron 125"/>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Chevron 126"/>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Chevron 127"/>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Chevron 128"/>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Quad Arrow 129"/>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7780179" y="1954466"/>
                <a:ext cx="1073255" cy="1012657"/>
                <a:chOff x="6748700" y="1942885"/>
                <a:chExt cx="1073255" cy="1012657"/>
              </a:xfrm>
            </p:grpSpPr>
            <p:sp>
              <p:nvSpPr>
                <p:cNvPr id="119" name="Quad Arrow 118"/>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hevron 119"/>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Chevron 120"/>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Chevron 121"/>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Chevron 122"/>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Quad Arrow 123"/>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8796550" y="1971384"/>
                <a:ext cx="1073255" cy="1012657"/>
                <a:chOff x="6748700" y="1942885"/>
                <a:chExt cx="1073255" cy="1012657"/>
              </a:xfrm>
            </p:grpSpPr>
            <p:sp>
              <p:nvSpPr>
                <p:cNvPr id="113" name="Quad Arrow 112"/>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hevron 113"/>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Chevron 114"/>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Chevron 115"/>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Chevron 116"/>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Quad Arrow 117"/>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9801054" y="1973365"/>
                <a:ext cx="1073255" cy="1012657"/>
                <a:chOff x="6748700" y="1942885"/>
                <a:chExt cx="1073255" cy="1012657"/>
              </a:xfrm>
            </p:grpSpPr>
            <p:sp>
              <p:nvSpPr>
                <p:cNvPr id="107" name="Quad Arrow 106"/>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hevron 107"/>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Chevron 108"/>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Chevron 109"/>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Chevron 110"/>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Quad Arrow 111"/>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a:off x="5114157" y="3825606"/>
              <a:ext cx="938301" cy="284839"/>
              <a:chOff x="6748700" y="1942885"/>
              <a:chExt cx="4125609" cy="1043137"/>
            </a:xfrm>
          </p:grpSpPr>
          <p:grpSp>
            <p:nvGrpSpPr>
              <p:cNvPr id="75" name="Group 74"/>
              <p:cNvGrpSpPr/>
              <p:nvPr/>
            </p:nvGrpSpPr>
            <p:grpSpPr>
              <a:xfrm>
                <a:off x="6748700" y="1942885"/>
                <a:ext cx="1073255" cy="1012657"/>
                <a:chOff x="6748700" y="1942885"/>
                <a:chExt cx="1073255" cy="1012657"/>
              </a:xfrm>
            </p:grpSpPr>
            <p:sp>
              <p:nvSpPr>
                <p:cNvPr id="97" name="Quad Arrow 96"/>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hevron 97"/>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Chevron 98"/>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Chevron 99"/>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Chevron 100"/>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Quad Arrow 101"/>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7780179" y="1954466"/>
                <a:ext cx="1073255" cy="1012657"/>
                <a:chOff x="6748700" y="1942885"/>
                <a:chExt cx="1073255" cy="1012657"/>
              </a:xfrm>
            </p:grpSpPr>
            <p:sp>
              <p:nvSpPr>
                <p:cNvPr id="91" name="Quad Arrow 90"/>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hevron 91"/>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Chevron 92"/>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Chevron 93"/>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Chevron 94"/>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Quad Arrow 95"/>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8796550" y="1971384"/>
                <a:ext cx="1073255" cy="1012657"/>
                <a:chOff x="6748700" y="1942885"/>
                <a:chExt cx="1073255" cy="1012657"/>
              </a:xfrm>
            </p:grpSpPr>
            <p:sp>
              <p:nvSpPr>
                <p:cNvPr id="85" name="Quad Arrow 84"/>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hevron 85"/>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Chevron 86"/>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Chevron 87"/>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Chevron 88"/>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Quad Arrow 89"/>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9801054" y="1973365"/>
                <a:ext cx="1073255" cy="1012657"/>
                <a:chOff x="6748700" y="1942885"/>
                <a:chExt cx="1073255" cy="1012657"/>
              </a:xfrm>
            </p:grpSpPr>
            <p:sp>
              <p:nvSpPr>
                <p:cNvPr id="79" name="Quad Arrow 78"/>
                <p:cNvSpPr/>
                <p:nvPr/>
              </p:nvSpPr>
              <p:spPr>
                <a:xfrm>
                  <a:off x="6781800" y="1995364"/>
                  <a:ext cx="990600" cy="923923"/>
                </a:xfrm>
                <a:prstGeom prst="quadArrow">
                  <a:avLst>
                    <a:gd name="adj1" fmla="val 35696"/>
                    <a:gd name="adj2" fmla="val 16845"/>
                    <a:gd name="adj3" fmla="val 22500"/>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hevron 79"/>
                <p:cNvSpPr/>
                <p:nvPr/>
              </p:nvSpPr>
              <p:spPr>
                <a:xfrm rot="2939389">
                  <a:off x="7482364" y="2601782"/>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Chevron 80"/>
                <p:cNvSpPr/>
                <p:nvPr/>
              </p:nvSpPr>
              <p:spPr>
                <a:xfrm rot="18936022">
                  <a:off x="7483767" y="1942885"/>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Chevron 81"/>
                <p:cNvSpPr/>
                <p:nvPr/>
              </p:nvSpPr>
              <p:spPr>
                <a:xfrm rot="13524675">
                  <a:off x="6783492" y="19133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Chevron 82"/>
                <p:cNvSpPr/>
                <p:nvPr/>
              </p:nvSpPr>
              <p:spPr>
                <a:xfrm rot="7817034">
                  <a:off x="6806812" y="2615950"/>
                  <a:ext cx="304800" cy="374383"/>
                </a:xfrm>
                <a:prstGeom prst="chevron">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Quad Arrow 83"/>
                <p:cNvSpPr/>
                <p:nvPr/>
              </p:nvSpPr>
              <p:spPr>
                <a:xfrm>
                  <a:off x="7050882" y="2236258"/>
                  <a:ext cx="465129" cy="433821"/>
                </a:xfrm>
                <a:prstGeom prst="quadArrow">
                  <a:avLst>
                    <a:gd name="adj1" fmla="val 35696"/>
                    <a:gd name="adj2" fmla="val 16845"/>
                    <a:gd name="adj3" fmla="val 2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9459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animEffect transition="in" filter="wipe(down)">
                                      <p:cBhvr>
                                        <p:cTn id="9" dur="580">
                                          <p:stCondLst>
                                            <p:cond delay="0"/>
                                          </p:stCondLst>
                                        </p:cTn>
                                        <p:tgtEl>
                                          <p:spTgt spid="57"/>
                                        </p:tgtEl>
                                      </p:cBhvr>
                                    </p:animEffect>
                                    <p:anim calcmode="lin" valueType="num">
                                      <p:cBhvr>
                                        <p:cTn id="10"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15" dur="26">
                                          <p:stCondLst>
                                            <p:cond delay="650"/>
                                          </p:stCondLst>
                                        </p:cTn>
                                        <p:tgtEl>
                                          <p:spTgt spid="57"/>
                                        </p:tgtEl>
                                      </p:cBhvr>
                                      <p:to x="100000" y="60000"/>
                                    </p:animScale>
                                    <p:animScale>
                                      <p:cBhvr>
                                        <p:cTn id="16" dur="166" decel="50000">
                                          <p:stCondLst>
                                            <p:cond delay="676"/>
                                          </p:stCondLst>
                                        </p:cTn>
                                        <p:tgtEl>
                                          <p:spTgt spid="57"/>
                                        </p:tgtEl>
                                      </p:cBhvr>
                                      <p:to x="100000" y="100000"/>
                                    </p:animScale>
                                    <p:animScale>
                                      <p:cBhvr>
                                        <p:cTn id="17" dur="26">
                                          <p:stCondLst>
                                            <p:cond delay="1312"/>
                                          </p:stCondLst>
                                        </p:cTn>
                                        <p:tgtEl>
                                          <p:spTgt spid="57"/>
                                        </p:tgtEl>
                                      </p:cBhvr>
                                      <p:to x="100000" y="80000"/>
                                    </p:animScale>
                                    <p:animScale>
                                      <p:cBhvr>
                                        <p:cTn id="18" dur="166" decel="50000">
                                          <p:stCondLst>
                                            <p:cond delay="1338"/>
                                          </p:stCondLst>
                                        </p:cTn>
                                        <p:tgtEl>
                                          <p:spTgt spid="57"/>
                                        </p:tgtEl>
                                      </p:cBhvr>
                                      <p:to x="100000" y="100000"/>
                                    </p:animScale>
                                    <p:animScale>
                                      <p:cBhvr>
                                        <p:cTn id="19" dur="26">
                                          <p:stCondLst>
                                            <p:cond delay="1642"/>
                                          </p:stCondLst>
                                        </p:cTn>
                                        <p:tgtEl>
                                          <p:spTgt spid="57"/>
                                        </p:tgtEl>
                                      </p:cBhvr>
                                      <p:to x="100000" y="90000"/>
                                    </p:animScale>
                                    <p:animScale>
                                      <p:cBhvr>
                                        <p:cTn id="20" dur="166" decel="50000">
                                          <p:stCondLst>
                                            <p:cond delay="1668"/>
                                          </p:stCondLst>
                                        </p:cTn>
                                        <p:tgtEl>
                                          <p:spTgt spid="57"/>
                                        </p:tgtEl>
                                      </p:cBhvr>
                                      <p:to x="100000" y="100000"/>
                                    </p:animScale>
                                    <p:animScale>
                                      <p:cBhvr>
                                        <p:cTn id="21" dur="26">
                                          <p:stCondLst>
                                            <p:cond delay="1808"/>
                                          </p:stCondLst>
                                        </p:cTn>
                                        <p:tgtEl>
                                          <p:spTgt spid="57"/>
                                        </p:tgtEl>
                                      </p:cBhvr>
                                      <p:to x="100000" y="95000"/>
                                    </p:animScale>
                                    <p:animScale>
                                      <p:cBhvr>
                                        <p:cTn id="22" dur="166" decel="50000">
                                          <p:stCondLst>
                                            <p:cond delay="1834"/>
                                          </p:stCondLst>
                                        </p:cTn>
                                        <p:tgtEl>
                                          <p:spTgt spid="5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rahala-safari.com/wp-content/gallery/discover/sta70862640x480.jpg">
            <a:extLst>
              <a:ext uri="{FF2B5EF4-FFF2-40B4-BE49-F238E27FC236}">
                <a16:creationId xmlns:a16="http://schemas.microsoft.com/office/drawing/2014/main" id="{70139042-FCC0-A835-029F-C690EDA196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713" t="51287" r="-470"/>
          <a:stretch/>
        </p:blipFill>
        <p:spPr bwMode="auto">
          <a:xfrm>
            <a:off x="0" y="0"/>
            <a:ext cx="12294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39735"/>
            <a:ext cx="12304058"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Children in Bondage</a:t>
            </a:r>
          </a:p>
        </p:txBody>
      </p:sp>
      <p:sp>
        <p:nvSpPr>
          <p:cNvPr id="2" name="Rectangle 1"/>
          <p:cNvSpPr/>
          <p:nvPr/>
        </p:nvSpPr>
        <p:spPr>
          <a:xfrm>
            <a:off x="4090835" y="1106779"/>
            <a:ext cx="4953548" cy="646331"/>
          </a:xfrm>
          <a:prstGeom prst="rect">
            <a:avLst/>
          </a:prstGeom>
        </p:spPr>
        <p:txBody>
          <a:bodyPr wrap="square">
            <a:spAutoFit/>
          </a:bodyPr>
          <a:lstStyle/>
          <a:p>
            <a:r>
              <a:rPr lang="en-US" dirty="0">
                <a:solidFill>
                  <a:schemeClr val="bg1"/>
                </a:solidFill>
                <a:latin typeface="Calibri" panose="020F0502020204030204" pitchFamily="34" charset="0"/>
              </a:rPr>
              <a:t>While Moses was in Midian, the children of Israel remained in bondage in Egypt</a:t>
            </a:r>
            <a:endParaRPr lang="en-US" b="0" i="0" dirty="0">
              <a:solidFill>
                <a:schemeClr val="bg1"/>
              </a:solidFill>
              <a:effectLst/>
              <a:latin typeface="Calibri" panose="020F0502020204030204" pitchFamily="34" charset="0"/>
            </a:endParaRPr>
          </a:p>
        </p:txBody>
      </p:sp>
      <p:sp>
        <p:nvSpPr>
          <p:cNvPr id="31" name="Rectangle 30"/>
          <p:cNvSpPr/>
          <p:nvPr/>
        </p:nvSpPr>
        <p:spPr>
          <a:xfrm>
            <a:off x="0" y="6488668"/>
            <a:ext cx="6526307" cy="369332"/>
          </a:xfrm>
          <a:prstGeom prst="rect">
            <a:avLst/>
          </a:prstGeom>
        </p:spPr>
        <p:txBody>
          <a:bodyPr wrap="square">
            <a:spAutoFit/>
          </a:bodyPr>
          <a:lstStyle/>
          <a:p>
            <a:r>
              <a:rPr lang="en-US" b="0" i="0" dirty="0">
                <a:solidFill>
                  <a:schemeClr val="bg1"/>
                </a:solidFill>
                <a:effectLst/>
                <a:latin typeface="Calibri" panose="020F0502020204030204" pitchFamily="34" charset="0"/>
              </a:rPr>
              <a:t>Exodus </a:t>
            </a:r>
            <a:r>
              <a:rPr lang="en-US" dirty="0">
                <a:solidFill>
                  <a:schemeClr val="bg1"/>
                </a:solidFill>
                <a:latin typeface="Calibri" panose="020F0502020204030204" pitchFamily="34" charset="0"/>
              </a:rPr>
              <a:t>2:23-25</a:t>
            </a:r>
            <a:endParaRPr lang="en-US" dirty="0">
              <a:solidFill>
                <a:schemeClr val="bg1"/>
              </a:solidFill>
            </a:endParaRPr>
          </a:p>
        </p:txBody>
      </p:sp>
      <p:grpSp>
        <p:nvGrpSpPr>
          <p:cNvPr id="141" name="Group 140"/>
          <p:cNvGrpSpPr/>
          <p:nvPr/>
        </p:nvGrpSpPr>
        <p:grpSpPr>
          <a:xfrm>
            <a:off x="8824499" y="3117607"/>
            <a:ext cx="2831539" cy="3213630"/>
            <a:chOff x="489230" y="3415770"/>
            <a:chExt cx="2831539" cy="3213630"/>
          </a:xfrm>
        </p:grpSpPr>
        <p:sp>
          <p:nvSpPr>
            <p:cNvPr id="142" name="Rounded Rectangle 141"/>
            <p:cNvSpPr/>
            <p:nvPr/>
          </p:nvSpPr>
          <p:spPr>
            <a:xfrm rot="5400000">
              <a:off x="419100" y="4914900"/>
              <a:ext cx="2895600" cy="5334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ouble Wave 142"/>
            <p:cNvSpPr/>
            <p:nvPr/>
          </p:nvSpPr>
          <p:spPr>
            <a:xfrm rot="5245216">
              <a:off x="1161481" y="2743519"/>
              <a:ext cx="1487037" cy="2831539"/>
            </a:xfrm>
            <a:prstGeom prst="doubleWave">
              <a:avLst>
                <a:gd name="adj1" fmla="val 1888"/>
                <a:gd name="adj2" fmla="val 0"/>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431614" y="1329013"/>
            <a:ext cx="2831539" cy="3213630"/>
            <a:chOff x="431614" y="1329013"/>
            <a:chExt cx="2831539" cy="3213630"/>
          </a:xfrm>
        </p:grpSpPr>
        <p:grpSp>
          <p:nvGrpSpPr>
            <p:cNvPr id="138" name="Group 137"/>
            <p:cNvGrpSpPr/>
            <p:nvPr/>
          </p:nvGrpSpPr>
          <p:grpSpPr>
            <a:xfrm>
              <a:off x="431614" y="1329013"/>
              <a:ext cx="2831539" cy="3213630"/>
              <a:chOff x="489230" y="3415770"/>
              <a:chExt cx="2831539" cy="3213630"/>
            </a:xfrm>
          </p:grpSpPr>
          <p:sp>
            <p:nvSpPr>
              <p:cNvPr id="139" name="Rounded Rectangle 138"/>
              <p:cNvSpPr/>
              <p:nvPr/>
            </p:nvSpPr>
            <p:spPr>
              <a:xfrm rot="5400000">
                <a:off x="419100" y="4914900"/>
                <a:ext cx="2895600" cy="5334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ouble Wave 139"/>
              <p:cNvSpPr/>
              <p:nvPr/>
            </p:nvSpPr>
            <p:spPr>
              <a:xfrm rot="5245216">
                <a:off x="1161481" y="2743519"/>
                <a:ext cx="1487037" cy="2831539"/>
              </a:xfrm>
              <a:prstGeom prst="doubleWave">
                <a:avLst>
                  <a:gd name="adj1" fmla="val 1888"/>
                  <a:gd name="adj2" fmla="val 0"/>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sosceles Triangle 2"/>
            <p:cNvSpPr/>
            <p:nvPr/>
          </p:nvSpPr>
          <p:spPr>
            <a:xfrm>
              <a:off x="1001487" y="1632332"/>
              <a:ext cx="1328718" cy="718982"/>
            </a:xfrm>
            <a:prstGeom prst="triangl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Isosceles Triangle 143"/>
            <p:cNvSpPr/>
            <p:nvPr/>
          </p:nvSpPr>
          <p:spPr>
            <a:xfrm>
              <a:off x="1542584" y="1828871"/>
              <a:ext cx="1057688" cy="572325"/>
            </a:xfrm>
            <a:prstGeom prst="triangl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9324035" y="3939402"/>
            <a:ext cx="1832465" cy="470825"/>
            <a:chOff x="5867400" y="2362200"/>
            <a:chExt cx="2444000" cy="627950"/>
          </a:xfrm>
        </p:grpSpPr>
        <p:sp>
          <p:nvSpPr>
            <p:cNvPr id="146" name="Freeform 145"/>
            <p:cNvSpPr/>
            <p:nvPr/>
          </p:nvSpPr>
          <p:spPr>
            <a:xfrm>
              <a:off x="5867400" y="2362200"/>
              <a:ext cx="9200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6629400" y="2362200"/>
              <a:ext cx="9200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7391400" y="2362200"/>
              <a:ext cx="9200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5867400" y="2590800"/>
              <a:ext cx="4572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6324600" y="2590800"/>
              <a:ext cx="9200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7162800" y="2590800"/>
              <a:ext cx="9200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398"/>
          <p:cNvGrpSpPr/>
          <p:nvPr/>
        </p:nvGrpSpPr>
        <p:grpSpPr>
          <a:xfrm flipH="1">
            <a:off x="9288046" y="3266074"/>
            <a:ext cx="1044337" cy="737179"/>
            <a:chOff x="2319294" y="653116"/>
            <a:chExt cx="2938504" cy="2013886"/>
          </a:xfrm>
        </p:grpSpPr>
        <p:sp>
          <p:nvSpPr>
            <p:cNvPr id="153" name="Trapezoid 152"/>
            <p:cNvSpPr/>
            <p:nvPr/>
          </p:nvSpPr>
          <p:spPr>
            <a:xfrm>
              <a:off x="3733797" y="22860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a:off x="4114798" y="22098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a:off x="4343398" y="22098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a:off x="3200398" y="22860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loud 156"/>
            <p:cNvSpPr/>
            <p:nvPr/>
          </p:nvSpPr>
          <p:spPr>
            <a:xfrm>
              <a:off x="2590797" y="762001"/>
              <a:ext cx="2667001" cy="182880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1267679">
              <a:off x="2683411" y="985996"/>
              <a:ext cx="1021324" cy="1154752"/>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loud 158"/>
            <p:cNvSpPr/>
            <p:nvPr/>
          </p:nvSpPr>
          <p:spPr>
            <a:xfrm>
              <a:off x="4800599" y="685801"/>
              <a:ext cx="457199" cy="4572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58"/>
            <p:cNvGrpSpPr/>
            <p:nvPr/>
          </p:nvGrpSpPr>
          <p:grpSpPr>
            <a:xfrm rot="1902884" flipH="1">
              <a:off x="3529432" y="653116"/>
              <a:ext cx="298158" cy="466806"/>
              <a:chOff x="1044598" y="6722113"/>
              <a:chExt cx="445225" cy="456261"/>
            </a:xfrm>
          </p:grpSpPr>
          <p:sp>
            <p:nvSpPr>
              <p:cNvPr id="171" name="Flowchart: Delay 170"/>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lowchart: Delay 171"/>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54"/>
            <p:cNvGrpSpPr/>
            <p:nvPr/>
          </p:nvGrpSpPr>
          <p:grpSpPr>
            <a:xfrm rot="19697116">
              <a:off x="2319294" y="690270"/>
              <a:ext cx="298158" cy="466806"/>
              <a:chOff x="1044598" y="6722113"/>
              <a:chExt cx="445225" cy="456261"/>
            </a:xfrm>
          </p:grpSpPr>
          <p:sp>
            <p:nvSpPr>
              <p:cNvPr id="169" name="Flowchart: Delay 168"/>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Delay 169"/>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24"/>
            <p:cNvGrpSpPr/>
            <p:nvPr/>
          </p:nvGrpSpPr>
          <p:grpSpPr>
            <a:xfrm>
              <a:off x="2819401" y="1447803"/>
              <a:ext cx="533400" cy="761999"/>
              <a:chOff x="6829254" y="1008723"/>
              <a:chExt cx="1066800" cy="1585897"/>
            </a:xfrm>
          </p:grpSpPr>
          <p:sp>
            <p:nvSpPr>
              <p:cNvPr id="164" name="Pie 163"/>
              <p:cNvSpPr/>
              <p:nvPr/>
            </p:nvSpPr>
            <p:spPr>
              <a:xfrm rot="13582693">
                <a:off x="6876171" y="1605259"/>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Oval 164"/>
              <p:cNvSpPr/>
              <p:nvPr/>
            </p:nvSpPr>
            <p:spPr>
              <a:xfrm>
                <a:off x="68292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74388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69054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74388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Cloud 162"/>
            <p:cNvSpPr/>
            <p:nvPr/>
          </p:nvSpPr>
          <p:spPr>
            <a:xfrm>
              <a:off x="2438398" y="762001"/>
              <a:ext cx="1252495" cy="685799"/>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398"/>
          <p:cNvGrpSpPr/>
          <p:nvPr/>
        </p:nvGrpSpPr>
        <p:grpSpPr>
          <a:xfrm rot="21440940" flipH="1">
            <a:off x="9766697" y="3864260"/>
            <a:ext cx="639863" cy="451668"/>
            <a:chOff x="2319294" y="653116"/>
            <a:chExt cx="2938504" cy="2013886"/>
          </a:xfrm>
        </p:grpSpPr>
        <p:sp>
          <p:nvSpPr>
            <p:cNvPr id="195" name="Trapezoid 194"/>
            <p:cNvSpPr/>
            <p:nvPr/>
          </p:nvSpPr>
          <p:spPr>
            <a:xfrm>
              <a:off x="3733797" y="22860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p:cNvSpPr/>
            <p:nvPr/>
          </p:nvSpPr>
          <p:spPr>
            <a:xfrm>
              <a:off x="4114798" y="22098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a:off x="4343398" y="22098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a:off x="3200398" y="22860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Cloud 198"/>
            <p:cNvSpPr/>
            <p:nvPr/>
          </p:nvSpPr>
          <p:spPr>
            <a:xfrm>
              <a:off x="2590797" y="762001"/>
              <a:ext cx="2667001" cy="182880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1267679">
              <a:off x="2683411" y="985996"/>
              <a:ext cx="1021324" cy="1154752"/>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Cloud 200"/>
            <p:cNvSpPr/>
            <p:nvPr/>
          </p:nvSpPr>
          <p:spPr>
            <a:xfrm>
              <a:off x="4800599" y="685801"/>
              <a:ext cx="457199" cy="4572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58"/>
            <p:cNvGrpSpPr/>
            <p:nvPr/>
          </p:nvGrpSpPr>
          <p:grpSpPr>
            <a:xfrm rot="1902884" flipH="1">
              <a:off x="3529432" y="653116"/>
              <a:ext cx="298158" cy="466806"/>
              <a:chOff x="1044598" y="6722113"/>
              <a:chExt cx="445225" cy="456261"/>
            </a:xfrm>
          </p:grpSpPr>
          <p:sp>
            <p:nvSpPr>
              <p:cNvPr id="213" name="Flowchart: Delay 212"/>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lowchart: Delay 213"/>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54"/>
            <p:cNvGrpSpPr/>
            <p:nvPr/>
          </p:nvGrpSpPr>
          <p:grpSpPr>
            <a:xfrm rot="19697116">
              <a:off x="2319294" y="690270"/>
              <a:ext cx="298158" cy="466806"/>
              <a:chOff x="1044598" y="6722113"/>
              <a:chExt cx="445225" cy="456261"/>
            </a:xfrm>
          </p:grpSpPr>
          <p:sp>
            <p:nvSpPr>
              <p:cNvPr id="211" name="Flowchart: Delay 210"/>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lowchart: Delay 211"/>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24"/>
            <p:cNvGrpSpPr/>
            <p:nvPr/>
          </p:nvGrpSpPr>
          <p:grpSpPr>
            <a:xfrm>
              <a:off x="2819401" y="1447803"/>
              <a:ext cx="533400" cy="761999"/>
              <a:chOff x="6829254" y="1008723"/>
              <a:chExt cx="1066800" cy="1585897"/>
            </a:xfrm>
          </p:grpSpPr>
          <p:sp>
            <p:nvSpPr>
              <p:cNvPr id="206" name="Pie 205"/>
              <p:cNvSpPr/>
              <p:nvPr/>
            </p:nvSpPr>
            <p:spPr>
              <a:xfrm rot="13582693">
                <a:off x="6876171" y="1605259"/>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Oval 206"/>
              <p:cNvSpPr/>
              <p:nvPr/>
            </p:nvSpPr>
            <p:spPr>
              <a:xfrm>
                <a:off x="68292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74388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9054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74388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 name="Cloud 204"/>
            <p:cNvSpPr/>
            <p:nvPr/>
          </p:nvSpPr>
          <p:spPr>
            <a:xfrm>
              <a:off x="2438398" y="762001"/>
              <a:ext cx="1252495" cy="685799"/>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398"/>
          <p:cNvGrpSpPr/>
          <p:nvPr/>
        </p:nvGrpSpPr>
        <p:grpSpPr>
          <a:xfrm>
            <a:off x="10492969" y="3682651"/>
            <a:ext cx="1044337" cy="737179"/>
            <a:chOff x="2319294" y="653116"/>
            <a:chExt cx="2938504" cy="2013886"/>
          </a:xfrm>
        </p:grpSpPr>
        <p:sp>
          <p:nvSpPr>
            <p:cNvPr id="174" name="Trapezoid 173"/>
            <p:cNvSpPr/>
            <p:nvPr/>
          </p:nvSpPr>
          <p:spPr>
            <a:xfrm>
              <a:off x="3733797" y="22860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a:off x="4114798" y="22098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a:off x="4343398" y="22098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p:cNvSpPr/>
            <p:nvPr/>
          </p:nvSpPr>
          <p:spPr>
            <a:xfrm>
              <a:off x="3200398" y="2286002"/>
              <a:ext cx="533400" cy="381000"/>
            </a:xfrm>
            <a:prstGeom prst="trapezoi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Cloud 177"/>
            <p:cNvSpPr/>
            <p:nvPr/>
          </p:nvSpPr>
          <p:spPr>
            <a:xfrm>
              <a:off x="2590797" y="762001"/>
              <a:ext cx="2667001" cy="182880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1267679">
              <a:off x="2683411" y="985996"/>
              <a:ext cx="1021324" cy="1154752"/>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loud 179"/>
            <p:cNvSpPr/>
            <p:nvPr/>
          </p:nvSpPr>
          <p:spPr>
            <a:xfrm>
              <a:off x="4800599" y="685801"/>
              <a:ext cx="457199" cy="4572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58"/>
            <p:cNvGrpSpPr/>
            <p:nvPr/>
          </p:nvGrpSpPr>
          <p:grpSpPr>
            <a:xfrm rot="1902884" flipH="1">
              <a:off x="3529432" y="653116"/>
              <a:ext cx="298158" cy="466806"/>
              <a:chOff x="1044598" y="6722113"/>
              <a:chExt cx="445225" cy="456261"/>
            </a:xfrm>
          </p:grpSpPr>
          <p:sp>
            <p:nvSpPr>
              <p:cNvPr id="192" name="Flowchart: Delay 191"/>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Delay 192"/>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54"/>
            <p:cNvGrpSpPr/>
            <p:nvPr/>
          </p:nvGrpSpPr>
          <p:grpSpPr>
            <a:xfrm rot="19697116">
              <a:off x="2319294" y="690270"/>
              <a:ext cx="298158" cy="466806"/>
              <a:chOff x="1044598" y="6722113"/>
              <a:chExt cx="445225" cy="456261"/>
            </a:xfrm>
          </p:grpSpPr>
          <p:sp>
            <p:nvSpPr>
              <p:cNvPr id="190" name="Flowchart: Delay 189"/>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Delay 190"/>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24"/>
            <p:cNvGrpSpPr/>
            <p:nvPr/>
          </p:nvGrpSpPr>
          <p:grpSpPr>
            <a:xfrm>
              <a:off x="2819401" y="1447803"/>
              <a:ext cx="533400" cy="761999"/>
              <a:chOff x="6829254" y="1008723"/>
              <a:chExt cx="1066800" cy="1585897"/>
            </a:xfrm>
          </p:grpSpPr>
          <p:sp>
            <p:nvSpPr>
              <p:cNvPr id="185" name="Pie 184"/>
              <p:cNvSpPr/>
              <p:nvPr/>
            </p:nvSpPr>
            <p:spPr>
              <a:xfrm rot="13582693">
                <a:off x="6876171" y="1605259"/>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Oval 185"/>
              <p:cNvSpPr/>
              <p:nvPr/>
            </p:nvSpPr>
            <p:spPr>
              <a:xfrm>
                <a:off x="68292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74388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69054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74388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Cloud 183"/>
            <p:cNvSpPr/>
            <p:nvPr/>
          </p:nvSpPr>
          <p:spPr>
            <a:xfrm>
              <a:off x="2438398" y="762001"/>
              <a:ext cx="1252495" cy="685799"/>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p:cNvGrpSpPr/>
          <p:nvPr/>
        </p:nvGrpSpPr>
        <p:grpSpPr>
          <a:xfrm>
            <a:off x="4270201" y="3019003"/>
            <a:ext cx="3505068" cy="2501531"/>
            <a:chOff x="228600" y="381000"/>
            <a:chExt cx="3505068" cy="2501531"/>
          </a:xfrm>
        </p:grpSpPr>
        <p:grpSp>
          <p:nvGrpSpPr>
            <p:cNvPr id="216" name="Group 215"/>
            <p:cNvGrpSpPr/>
            <p:nvPr/>
          </p:nvGrpSpPr>
          <p:grpSpPr>
            <a:xfrm>
              <a:off x="228600" y="381000"/>
              <a:ext cx="3505068" cy="2501531"/>
              <a:chOff x="534986" y="381000"/>
              <a:chExt cx="2637111" cy="2501531"/>
            </a:xfrm>
          </p:grpSpPr>
          <p:sp>
            <p:nvSpPr>
              <p:cNvPr id="218" name="Rectangle 21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534986" y="384805"/>
                <a:ext cx="457200" cy="2497726"/>
                <a:chOff x="533400" y="381000"/>
                <a:chExt cx="457200" cy="2497726"/>
              </a:xfrm>
            </p:grpSpPr>
            <p:sp>
              <p:nvSpPr>
                <p:cNvPr id="225" name="Oval 22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Rounded Rectangle 22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219"/>
              <p:cNvGrpSpPr/>
              <p:nvPr/>
            </p:nvGrpSpPr>
            <p:grpSpPr>
              <a:xfrm>
                <a:off x="2714897" y="381000"/>
                <a:ext cx="457200" cy="2497726"/>
                <a:chOff x="2714897" y="457200"/>
                <a:chExt cx="457200" cy="2497726"/>
              </a:xfrm>
            </p:grpSpPr>
            <p:sp>
              <p:nvSpPr>
                <p:cNvPr id="221" name="Oval 22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7" name="Rectangle 216"/>
            <p:cNvSpPr/>
            <p:nvPr/>
          </p:nvSpPr>
          <p:spPr>
            <a:xfrm>
              <a:off x="839365" y="951151"/>
              <a:ext cx="2371313" cy="1477328"/>
            </a:xfrm>
            <a:prstGeom prst="rect">
              <a:avLst/>
            </a:prstGeom>
          </p:spPr>
          <p:txBody>
            <a:bodyPr wrap="square">
              <a:spAutoFit/>
            </a:bodyPr>
            <a:lstStyle/>
            <a:p>
              <a:pPr algn="ctr"/>
              <a:r>
                <a:rPr lang="en-US" b="1" dirty="0"/>
                <a:t>God hears and answers our prayers, and God keeps His covenants with His people</a:t>
              </a:r>
              <a:endParaRPr lang="en-US" b="1" i="1" dirty="0"/>
            </a:p>
          </p:txBody>
        </p:sp>
      </p:grpSp>
      <p:grpSp>
        <p:nvGrpSpPr>
          <p:cNvPr id="229" name="Group 228"/>
          <p:cNvGrpSpPr/>
          <p:nvPr/>
        </p:nvGrpSpPr>
        <p:grpSpPr>
          <a:xfrm>
            <a:off x="2387860" y="1838545"/>
            <a:ext cx="639039" cy="830541"/>
            <a:chOff x="8784892" y="1793823"/>
            <a:chExt cx="1420625" cy="2121644"/>
          </a:xfrm>
          <a:solidFill>
            <a:srgbClr val="CC9900"/>
          </a:solidFill>
        </p:grpSpPr>
        <p:grpSp>
          <p:nvGrpSpPr>
            <p:cNvPr id="230" name="Group 229"/>
            <p:cNvGrpSpPr/>
            <p:nvPr/>
          </p:nvGrpSpPr>
          <p:grpSpPr>
            <a:xfrm>
              <a:off x="8784892" y="1835224"/>
              <a:ext cx="1420625" cy="1421055"/>
              <a:chOff x="4131632" y="1030352"/>
              <a:chExt cx="1179889" cy="1039235"/>
            </a:xfrm>
            <a:grpFill/>
          </p:grpSpPr>
          <p:sp>
            <p:nvSpPr>
              <p:cNvPr id="263" name="Trapezoid 262"/>
              <p:cNvSpPr/>
              <p:nvPr/>
            </p:nvSpPr>
            <p:spPr>
              <a:xfrm>
                <a:off x="4131632" y="1030352"/>
                <a:ext cx="1179889" cy="1039235"/>
              </a:xfrm>
              <a:prstGeom prst="trapezoid">
                <a:avLst>
                  <a:gd name="adj" fmla="val 13837"/>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4" name="Straight Connector 263"/>
              <p:cNvCxnSpPr/>
              <p:nvPr/>
            </p:nvCxnSpPr>
            <p:spPr>
              <a:xfrm>
                <a:off x="4191000" y="1752311"/>
                <a:ext cx="1077686" cy="6820"/>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4232731" y="1463464"/>
                <a:ext cx="983702" cy="16993"/>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4153988" y="1958576"/>
                <a:ext cx="1140823" cy="853"/>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4263630" y="1229578"/>
                <a:ext cx="935387" cy="7039"/>
              </a:xfrm>
              <a:prstGeom prst="line">
                <a:avLst/>
              </a:prstGeom>
              <a:grpFill/>
              <a:ln w="762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31" name="Oval 230"/>
            <p:cNvSpPr/>
            <p:nvPr/>
          </p:nvSpPr>
          <p:spPr>
            <a:xfrm>
              <a:off x="9304930" y="3053579"/>
              <a:ext cx="408872" cy="49554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2" name="Group 231"/>
            <p:cNvGrpSpPr/>
            <p:nvPr/>
          </p:nvGrpSpPr>
          <p:grpSpPr>
            <a:xfrm>
              <a:off x="8896642" y="2717236"/>
              <a:ext cx="1219200" cy="1198231"/>
              <a:chOff x="4572000" y="2404134"/>
              <a:chExt cx="2438400" cy="2396462"/>
            </a:xfrm>
            <a:grpFill/>
          </p:grpSpPr>
          <p:grpSp>
            <p:nvGrpSpPr>
              <p:cNvPr id="250" name="Group 249"/>
              <p:cNvGrpSpPr/>
              <p:nvPr/>
            </p:nvGrpSpPr>
            <p:grpSpPr>
              <a:xfrm>
                <a:off x="4572000" y="2404134"/>
                <a:ext cx="2438400" cy="2396462"/>
                <a:chOff x="3660114" y="4532531"/>
                <a:chExt cx="800936" cy="825686"/>
              </a:xfrm>
              <a:grpFill/>
            </p:grpSpPr>
            <p:sp>
              <p:nvSpPr>
                <p:cNvPr id="259" name="Block Arc 258"/>
                <p:cNvSpPr/>
                <p:nvPr/>
              </p:nvSpPr>
              <p:spPr>
                <a:xfrm rot="10800000">
                  <a:off x="3660114" y="4532531"/>
                  <a:ext cx="800936" cy="825686"/>
                </a:xfrm>
                <a:prstGeom prst="blockArc">
                  <a:avLst>
                    <a:gd name="adj1" fmla="val 10800000"/>
                    <a:gd name="adj2" fmla="val 10"/>
                    <a:gd name="adj3" fmla="val 3349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0" name="Diamond 259"/>
                <p:cNvSpPr/>
                <p:nvPr/>
              </p:nvSpPr>
              <p:spPr>
                <a:xfrm>
                  <a:off x="4022170" y="5098176"/>
                  <a:ext cx="76823" cy="252818"/>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Diamond 260"/>
                <p:cNvSpPr/>
                <p:nvPr/>
              </p:nvSpPr>
              <p:spPr>
                <a:xfrm rot="18845998">
                  <a:off x="4237170" y="5012384"/>
                  <a:ext cx="80583" cy="241022"/>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iamond 261"/>
                <p:cNvSpPr/>
                <p:nvPr/>
              </p:nvSpPr>
              <p:spPr>
                <a:xfrm rot="3043014">
                  <a:off x="3802440" y="4998491"/>
                  <a:ext cx="80583" cy="241022"/>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1" name="Diamond 250"/>
              <p:cNvSpPr/>
              <p:nvPr/>
            </p:nvSpPr>
            <p:spPr>
              <a:xfrm rot="20288921">
                <a:off x="6122532" y="4267200"/>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Diamond 251"/>
              <p:cNvSpPr/>
              <p:nvPr/>
            </p:nvSpPr>
            <p:spPr>
              <a:xfrm rot="1589692">
                <a:off x="5235365" y="4233084"/>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rot="17042312">
                <a:off x="6630457" y="3567501"/>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p:cNvSpPr/>
              <p:nvPr/>
            </p:nvSpPr>
            <p:spPr>
              <a:xfrm rot="4413290">
                <a:off x="4715807" y="3544606"/>
                <a:ext cx="228194" cy="45576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Hexagon 254"/>
              <p:cNvSpPr/>
              <p:nvPr/>
            </p:nvSpPr>
            <p:spPr>
              <a:xfrm rot="1434975">
                <a:off x="5394531" y="3979329"/>
                <a:ext cx="242316" cy="26773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Hexagon 255"/>
              <p:cNvSpPr/>
              <p:nvPr/>
            </p:nvSpPr>
            <p:spPr>
              <a:xfrm rot="19383674">
                <a:off x="5930109" y="3992392"/>
                <a:ext cx="242316" cy="26773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Hexagon 256"/>
              <p:cNvSpPr/>
              <p:nvPr/>
            </p:nvSpPr>
            <p:spPr>
              <a:xfrm rot="5176697">
                <a:off x="5111503" y="3600506"/>
                <a:ext cx="242316" cy="26773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Hexagon 257"/>
              <p:cNvSpPr/>
              <p:nvPr/>
            </p:nvSpPr>
            <p:spPr>
              <a:xfrm rot="16760392">
                <a:off x="6217491" y="3600505"/>
                <a:ext cx="242316" cy="267730"/>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Rounded Rectangle 232"/>
            <p:cNvSpPr/>
            <p:nvPr/>
          </p:nvSpPr>
          <p:spPr>
            <a:xfrm>
              <a:off x="8984595" y="2298999"/>
              <a:ext cx="220897" cy="88745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9825315" y="2303613"/>
              <a:ext cx="182839" cy="88745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gular Pentagon 234"/>
            <p:cNvSpPr/>
            <p:nvPr/>
          </p:nvSpPr>
          <p:spPr>
            <a:xfrm rot="10800000">
              <a:off x="9057162" y="2396773"/>
              <a:ext cx="915806" cy="1099749"/>
            </a:xfrm>
            <a:prstGeom prst="pent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lowchart: Delay 235"/>
            <p:cNvSpPr/>
            <p:nvPr/>
          </p:nvSpPr>
          <p:spPr>
            <a:xfrm rot="5400000">
              <a:off x="9392263" y="2000085"/>
              <a:ext cx="197786" cy="855102"/>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236"/>
            <p:cNvGrpSpPr/>
            <p:nvPr/>
          </p:nvGrpSpPr>
          <p:grpSpPr>
            <a:xfrm>
              <a:off x="9029603" y="1793823"/>
              <a:ext cx="943365" cy="400788"/>
              <a:chOff x="5956171" y="626664"/>
              <a:chExt cx="990609" cy="400788"/>
            </a:xfrm>
            <a:grpFill/>
          </p:grpSpPr>
          <p:sp>
            <p:nvSpPr>
              <p:cNvPr id="245" name="Flowchart: Delay 244"/>
              <p:cNvSpPr/>
              <p:nvPr/>
            </p:nvSpPr>
            <p:spPr>
              <a:xfrm rot="16200000">
                <a:off x="6253259" y="329576"/>
                <a:ext cx="396434" cy="990609"/>
              </a:xfrm>
              <a:prstGeom prst="flowChartDelay">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6" name="Straight Connector 245"/>
              <p:cNvCxnSpPr/>
              <p:nvPr/>
            </p:nvCxnSpPr>
            <p:spPr>
              <a:xfrm flipV="1">
                <a:off x="6106623" y="672914"/>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flipV="1">
                <a:off x="6311274" y="651142"/>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V="1">
                <a:off x="6555115" y="651142"/>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V="1">
                <a:off x="6772828" y="677268"/>
                <a:ext cx="0" cy="350184"/>
              </a:xfrm>
              <a:prstGeom prst="line">
                <a:avLst/>
              </a:prstGeom>
              <a:grpFill/>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a:off x="9001738" y="2171930"/>
              <a:ext cx="1009373" cy="212891"/>
              <a:chOff x="1326756" y="752481"/>
              <a:chExt cx="1009373" cy="212891"/>
            </a:xfrm>
            <a:grpFill/>
          </p:grpSpPr>
          <p:sp>
            <p:nvSpPr>
              <p:cNvPr id="239" name="Rounded Rectangle 238"/>
              <p:cNvSpPr/>
              <p:nvPr/>
            </p:nvSpPr>
            <p:spPr>
              <a:xfrm>
                <a:off x="1326756" y="785152"/>
                <a:ext cx="1009373" cy="18022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Diamond 239"/>
              <p:cNvSpPr/>
              <p:nvPr/>
            </p:nvSpPr>
            <p:spPr>
              <a:xfrm>
                <a:off x="1779914" y="753052"/>
                <a:ext cx="84954" cy="202436"/>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Diamond 240"/>
              <p:cNvSpPr/>
              <p:nvPr/>
            </p:nvSpPr>
            <p:spPr>
              <a:xfrm>
                <a:off x="2038820" y="772586"/>
                <a:ext cx="113792" cy="189457"/>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iamond 241"/>
              <p:cNvSpPr/>
              <p:nvPr/>
            </p:nvSpPr>
            <p:spPr>
              <a:xfrm>
                <a:off x="1495603" y="755596"/>
                <a:ext cx="113792" cy="189457"/>
              </a:xfrm>
              <a:prstGeom prst="diamond">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Hexagon 242"/>
              <p:cNvSpPr/>
              <p:nvPr/>
            </p:nvSpPr>
            <p:spPr>
              <a:xfrm>
                <a:off x="1870628" y="752481"/>
                <a:ext cx="163353" cy="183746"/>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Hexagon 243"/>
              <p:cNvSpPr/>
              <p:nvPr/>
            </p:nvSpPr>
            <p:spPr>
              <a:xfrm>
                <a:off x="1622434" y="765544"/>
                <a:ext cx="163353" cy="183746"/>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8" name="Rectangle 267"/>
          <p:cNvSpPr/>
          <p:nvPr/>
        </p:nvSpPr>
        <p:spPr>
          <a:xfrm>
            <a:off x="2286732" y="2918463"/>
            <a:ext cx="1781558" cy="646331"/>
          </a:xfrm>
          <a:prstGeom prst="rect">
            <a:avLst/>
          </a:prstGeom>
        </p:spPr>
        <p:txBody>
          <a:bodyPr wrap="square">
            <a:spAutoFit/>
          </a:bodyPr>
          <a:lstStyle/>
          <a:p>
            <a:r>
              <a:rPr lang="en-US" dirty="0">
                <a:solidFill>
                  <a:schemeClr val="bg1"/>
                </a:solidFill>
                <a:latin typeface="Calibri" panose="020F0502020204030204" pitchFamily="34" charset="0"/>
              </a:rPr>
              <a:t>Meanwhile the king dies</a:t>
            </a:r>
            <a:endParaRPr lang="en-US" b="0" i="0" dirty="0">
              <a:solidFill>
                <a:schemeClr val="bg1"/>
              </a:solidFill>
              <a:effectLst/>
              <a:latin typeface="Calibri" panose="020F0502020204030204" pitchFamily="34" charset="0"/>
            </a:endParaRPr>
          </a:p>
        </p:txBody>
      </p:sp>
      <p:sp>
        <p:nvSpPr>
          <p:cNvPr id="8" name="TextBox 7">
            <a:extLst>
              <a:ext uri="{FF2B5EF4-FFF2-40B4-BE49-F238E27FC236}">
                <a16:creationId xmlns:a16="http://schemas.microsoft.com/office/drawing/2014/main" id="{79E2381A-F092-98FB-9FD8-071114B014A8}"/>
              </a:ext>
            </a:extLst>
          </p:cNvPr>
          <p:cNvSpPr txBox="1"/>
          <p:nvPr/>
        </p:nvSpPr>
        <p:spPr>
          <a:xfrm>
            <a:off x="5886449" y="5889365"/>
            <a:ext cx="3827849" cy="646331"/>
          </a:xfrm>
          <a:prstGeom prst="rect">
            <a:avLst/>
          </a:prstGeom>
          <a:noFill/>
        </p:spPr>
        <p:txBody>
          <a:bodyPr wrap="square">
            <a:spAutoFit/>
          </a:bodyPr>
          <a:lstStyle/>
          <a:p>
            <a:r>
              <a:rPr lang="en-US" dirty="0">
                <a:solidFill>
                  <a:schemeClr val="bg1"/>
                </a:solidFill>
              </a:rPr>
              <a:t>While tending sheep in Midian, Moses had an experience with Jehovah.</a:t>
            </a:r>
            <a:endParaRPr lang="en-US" dirty="0"/>
          </a:p>
        </p:txBody>
      </p:sp>
    </p:spTree>
    <p:extLst>
      <p:ext uri="{BB962C8B-B14F-4D97-AF65-F5344CB8AC3E}">
        <p14:creationId xmlns:p14="http://schemas.microsoft.com/office/powerpoint/2010/main" val="2222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215"/>
                                        </p:tgtEl>
                                        <p:attrNameLst>
                                          <p:attrName>style.visibility</p:attrName>
                                        </p:attrNameLst>
                                      </p:cBhvr>
                                      <p:to>
                                        <p:strVal val="visible"/>
                                      </p:to>
                                    </p:set>
                                    <p:animEffect transition="in" filter="barn(outVertical)">
                                      <p:cBhvr>
                                        <p:cTn id="15"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p:bldP spid="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4020</Words>
  <Application>Microsoft Office PowerPoint</Application>
  <PresentationFormat>Widescreen</PresentationFormat>
  <Paragraphs>291</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Berlin Sans FB</vt:lpstr>
      <vt:lpstr>Comic Sans MS</vt:lpstr>
      <vt:lpstr>Bookman Old Style</vt:lpstr>
      <vt:lpstr>Calibri Light</vt:lpstr>
      <vt:lpstr>Calibri</vt:lpstr>
      <vt:lpstr>Colonna MT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27</cp:revision>
  <dcterms:created xsi:type="dcterms:W3CDTF">2015-09-24T13:55:48Z</dcterms:created>
  <dcterms:modified xsi:type="dcterms:W3CDTF">2025-08-21T15:25:58Z</dcterms:modified>
</cp:coreProperties>
</file>