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0" r:id="rId5"/>
    <p:sldId id="262" r:id="rId6"/>
    <p:sldId id="263" r:id="rId7"/>
    <p:sldId id="264" r:id="rId8"/>
    <p:sldId id="265" r:id="rId9"/>
    <p:sldId id="267" r:id="rId10"/>
    <p:sldId id="266" r:id="rId11"/>
    <p:sldId id="269" r:id="rId12"/>
    <p:sldId id="270" r:id="rId13"/>
    <p:sldId id="271" r:id="rId14"/>
    <p:sldId id="272" r:id="rId15"/>
    <p:sldId id="257" r:id="rId16"/>
  </p:sldIdLst>
  <p:sldSz cx="12192000" cy="6858000"/>
  <p:notesSz cx="6858000" cy="9144000"/>
  <p:embeddedFontLst>
    <p:embeddedFont>
      <p:font typeface="David" panose="020B0604020202020204" charset="-79"/>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39CC25-6E6D-4115-9F07-1B0B03B3DBDD}"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262940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9CC25-6E6D-4115-9F07-1B0B03B3DBDD}"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32556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9CC25-6E6D-4115-9F07-1B0B03B3DBDD}"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135082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9CC25-6E6D-4115-9F07-1B0B03B3DBDD}"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41029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9CC25-6E6D-4115-9F07-1B0B03B3DBDD}"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4634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9CC25-6E6D-4115-9F07-1B0B03B3DBDD}"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250405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39CC25-6E6D-4115-9F07-1B0B03B3DBDD}" type="datetimeFigureOut">
              <a:rPr lang="en-US" smtClean="0"/>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379220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39CC25-6E6D-4115-9F07-1B0B03B3DBDD}" type="datetimeFigureOut">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42795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9CC25-6E6D-4115-9F07-1B0B03B3DBDD}" type="datetimeFigureOut">
              <a:rPr lang="en-US" smtClean="0"/>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215399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9CC25-6E6D-4115-9F07-1B0B03B3DBDD}"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423655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9CC25-6E6D-4115-9F07-1B0B03B3DBDD}"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65ADD-C051-49B0-83A3-B633C31D0528}" type="slidenum">
              <a:rPr lang="en-US" smtClean="0"/>
              <a:t>‹#›</a:t>
            </a:fld>
            <a:endParaRPr lang="en-US"/>
          </a:p>
        </p:txBody>
      </p:sp>
    </p:spTree>
    <p:extLst>
      <p:ext uri="{BB962C8B-B14F-4D97-AF65-F5344CB8AC3E}">
        <p14:creationId xmlns:p14="http://schemas.microsoft.com/office/powerpoint/2010/main" val="271858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9CC25-6E6D-4115-9F07-1B0B03B3DBDD}"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65ADD-C051-49B0-83A3-B633C31D0528}" type="slidenum">
              <a:rPr lang="en-US" smtClean="0"/>
              <a:t>‹#›</a:t>
            </a:fld>
            <a:endParaRPr lang="en-US"/>
          </a:p>
        </p:txBody>
      </p:sp>
    </p:spTree>
    <p:extLst>
      <p:ext uri="{BB962C8B-B14F-4D97-AF65-F5344CB8AC3E}">
        <p14:creationId xmlns:p14="http://schemas.microsoft.com/office/powerpoint/2010/main" val="308926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873445-A844-4321-AAE2-4CF40E929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89024" y="570368"/>
            <a:ext cx="12102976" cy="2031325"/>
          </a:xfrm>
          <a:prstGeom prst="rect">
            <a:avLst/>
          </a:prstGeom>
          <a:noFill/>
        </p:spPr>
        <p:txBody>
          <a:bodyPr wrap="square" rtlCol="0">
            <a:spAutoFit/>
          </a:bodyPr>
          <a:lstStyle/>
          <a:p>
            <a:pPr algn="ctr"/>
            <a:r>
              <a:rPr lang="en-US" sz="7200" dirty="0">
                <a:solidFill>
                  <a:schemeClr val="bg1"/>
                </a:solidFill>
                <a:latin typeface="David" panose="020E0502060401010101" pitchFamily="34" charset="-79"/>
                <a:cs typeface="David" panose="020E0502060401010101" pitchFamily="34" charset="-79"/>
              </a:rPr>
              <a:t>“Let My People Go”</a:t>
            </a:r>
          </a:p>
          <a:p>
            <a:pPr algn="ctr"/>
            <a:r>
              <a:rPr lang="en-US" sz="5400" dirty="0">
                <a:solidFill>
                  <a:schemeClr val="bg1"/>
                </a:solidFill>
                <a:latin typeface="David" panose="020E0502060401010101" pitchFamily="34" charset="-79"/>
                <a:cs typeface="David" panose="020E0502060401010101" pitchFamily="34" charset="-79"/>
              </a:rPr>
              <a:t>Exodus 5-6</a:t>
            </a:r>
          </a:p>
        </p:txBody>
      </p:sp>
      <p:grpSp>
        <p:nvGrpSpPr>
          <p:cNvPr id="78" name="Group 326"/>
          <p:cNvGrpSpPr/>
          <p:nvPr/>
        </p:nvGrpSpPr>
        <p:grpSpPr>
          <a:xfrm>
            <a:off x="9856134" y="2305920"/>
            <a:ext cx="1737236" cy="3240264"/>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42403" y="868015"/>
              <a:ext cx="65566" cy="110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406171" y="2658029"/>
            <a:ext cx="1589341" cy="2990307"/>
            <a:chOff x="457200" y="609600"/>
            <a:chExt cx="2569462" cy="5638800"/>
          </a:xfrm>
        </p:grpSpPr>
        <p:grpSp>
          <p:nvGrpSpPr>
            <p:cNvPr id="98" name="Group 97"/>
            <p:cNvGrpSpPr/>
            <p:nvPr/>
          </p:nvGrpSpPr>
          <p:grpSpPr>
            <a:xfrm>
              <a:off x="457200" y="609600"/>
              <a:ext cx="2569462" cy="5638800"/>
              <a:chOff x="3048000" y="304800"/>
              <a:chExt cx="2569462" cy="5638800"/>
            </a:xfrm>
          </p:grpSpPr>
          <p:sp>
            <p:nvSpPr>
              <p:cNvPr id="107" name="Oval 10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3"/>
              <p:cNvGrpSpPr/>
              <p:nvPr/>
            </p:nvGrpSpPr>
            <p:grpSpPr>
              <a:xfrm>
                <a:off x="4667079" y="1886593"/>
                <a:ext cx="950383" cy="2102643"/>
                <a:chOff x="4743279" y="2800993"/>
                <a:chExt cx="950383" cy="2102643"/>
              </a:xfrm>
            </p:grpSpPr>
            <p:sp>
              <p:nvSpPr>
                <p:cNvPr id="122" name="Oval 121"/>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342721">
              <a:off x="753773" y="5111242"/>
              <a:ext cx="605597" cy="534729"/>
              <a:chOff x="152400" y="1820740"/>
              <a:chExt cx="605597" cy="534729"/>
            </a:xfrm>
          </p:grpSpPr>
          <p:sp>
            <p:nvSpPr>
              <p:cNvPr id="104" name="Diamond 103"/>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21000115">
              <a:off x="2177624" y="5211390"/>
              <a:ext cx="605597" cy="534729"/>
              <a:chOff x="152400" y="1820740"/>
              <a:chExt cx="605597" cy="534729"/>
            </a:xfrm>
          </p:grpSpPr>
          <p:sp>
            <p:nvSpPr>
              <p:cNvPr id="101" name="Diamond 100"/>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a:off x="1048843" y="2578942"/>
            <a:ext cx="3967767" cy="3850009"/>
            <a:chOff x="2160299" y="2068716"/>
            <a:chExt cx="4146487" cy="4146487"/>
          </a:xfrm>
        </p:grpSpPr>
        <p:pic>
          <p:nvPicPr>
            <p:cNvPr id="126" name="Picture 2" descr="http://newngrguardiannewscom.c.presscdn.com/wp-content/uploads/2015/03/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99" y="2068716"/>
              <a:ext cx="4146487" cy="4146487"/>
            </a:xfrm>
            <a:prstGeom prst="rect">
              <a:avLst/>
            </a:prstGeom>
            <a:noFill/>
            <a:extLst>
              <a:ext uri="{909E8E84-426E-40DD-AFC4-6F175D3DCCD1}">
                <a14:hiddenFill xmlns:a14="http://schemas.microsoft.com/office/drawing/2010/main">
                  <a:solidFill>
                    <a:srgbClr val="FFFFFF"/>
                  </a:solidFill>
                </a14:hiddenFill>
              </a:ext>
            </a:extLst>
          </p:spPr>
        </p:pic>
        <p:sp>
          <p:nvSpPr>
            <p:cNvPr id="127" name="5-Point Star 126"/>
            <p:cNvSpPr/>
            <p:nvPr/>
          </p:nvSpPr>
          <p:spPr>
            <a:xfrm>
              <a:off x="4233542" y="2528032"/>
              <a:ext cx="178278" cy="18169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3984002" y="2372672"/>
              <a:ext cx="1385961" cy="307777"/>
            </a:xfrm>
            <a:prstGeom prst="rect">
              <a:avLst/>
            </a:prstGeom>
            <a:noFill/>
          </p:spPr>
          <p:txBody>
            <a:bodyPr wrap="square" rtlCol="0">
              <a:spAutoFit/>
            </a:bodyPr>
            <a:lstStyle/>
            <a:p>
              <a:r>
                <a:rPr lang="en-US" sz="1400" dirty="0"/>
                <a:t>Goshen</a:t>
              </a:r>
            </a:p>
          </p:txBody>
        </p:sp>
      </p:grpSp>
      <p:grpSp>
        <p:nvGrpSpPr>
          <p:cNvPr id="13" name="Group 12"/>
          <p:cNvGrpSpPr/>
          <p:nvPr/>
        </p:nvGrpSpPr>
        <p:grpSpPr>
          <a:xfrm>
            <a:off x="891281" y="2858120"/>
            <a:ext cx="1233173" cy="3668661"/>
            <a:chOff x="1786026" y="-84"/>
            <a:chExt cx="2743200" cy="6715893"/>
          </a:xfrm>
        </p:grpSpPr>
        <p:sp>
          <p:nvSpPr>
            <p:cNvPr id="14" name="Oval 13"/>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6"/>
            <p:cNvGrpSpPr/>
            <p:nvPr/>
          </p:nvGrpSpPr>
          <p:grpSpPr>
            <a:xfrm>
              <a:off x="2202305" y="1887511"/>
              <a:ext cx="1989944" cy="1602698"/>
              <a:chOff x="228600" y="1066800"/>
              <a:chExt cx="2286000" cy="1981200"/>
            </a:xfrm>
          </p:grpSpPr>
          <p:sp>
            <p:nvSpPr>
              <p:cNvPr id="65" name="Moon 64"/>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88"/>
              <p:cNvGrpSpPr/>
              <p:nvPr/>
            </p:nvGrpSpPr>
            <p:grpSpPr>
              <a:xfrm>
                <a:off x="1143000" y="1641846"/>
                <a:ext cx="1272054" cy="1406154"/>
                <a:chOff x="1143000" y="1641846"/>
                <a:chExt cx="1272054" cy="1406154"/>
              </a:xfrm>
            </p:grpSpPr>
            <p:sp>
              <p:nvSpPr>
                <p:cNvPr id="74" name="Flowchart: Delay 73"/>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9"/>
              <p:cNvGrpSpPr/>
              <p:nvPr/>
            </p:nvGrpSpPr>
            <p:grpSpPr>
              <a:xfrm rot="319898" flipH="1">
                <a:off x="285462" y="1563207"/>
                <a:ext cx="902826" cy="1265937"/>
                <a:chOff x="1512228" y="1641846"/>
                <a:chExt cx="902826" cy="1265937"/>
              </a:xfrm>
            </p:grpSpPr>
            <p:sp>
              <p:nvSpPr>
                <p:cNvPr id="71" name="Flowchart: Delay 70"/>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Moon 68"/>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rapezoid 23"/>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24"/>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cision 28"/>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07"/>
            <p:cNvGrpSpPr/>
            <p:nvPr/>
          </p:nvGrpSpPr>
          <p:grpSpPr>
            <a:xfrm>
              <a:off x="1888760" y="5726242"/>
              <a:ext cx="2454639" cy="217357"/>
              <a:chOff x="398489" y="1371600"/>
              <a:chExt cx="9752350" cy="1937478"/>
            </a:xfrm>
          </p:grpSpPr>
          <p:grpSp>
            <p:nvGrpSpPr>
              <p:cNvPr id="33" name="Group 8"/>
              <p:cNvGrpSpPr/>
              <p:nvPr/>
            </p:nvGrpSpPr>
            <p:grpSpPr>
              <a:xfrm>
                <a:off x="7864839" y="1372849"/>
                <a:ext cx="2286000" cy="1905000"/>
                <a:chOff x="1295400" y="2209800"/>
                <a:chExt cx="2286000" cy="1905000"/>
              </a:xfrm>
            </p:grpSpPr>
            <p:sp>
              <p:nvSpPr>
                <p:cNvPr id="58" name="Rectangle 57"/>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9"/>
              <p:cNvGrpSpPr/>
              <p:nvPr/>
            </p:nvGrpSpPr>
            <p:grpSpPr>
              <a:xfrm>
                <a:off x="2895600" y="1371600"/>
                <a:ext cx="2286000" cy="1905000"/>
                <a:chOff x="1295400" y="2209800"/>
                <a:chExt cx="2286000" cy="1905000"/>
              </a:xfrm>
            </p:grpSpPr>
            <p:sp>
              <p:nvSpPr>
                <p:cNvPr id="51" name="Rectangle 50"/>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7"/>
              <p:cNvGrpSpPr/>
              <p:nvPr/>
            </p:nvGrpSpPr>
            <p:grpSpPr>
              <a:xfrm>
                <a:off x="5410200" y="1371600"/>
                <a:ext cx="2286000" cy="1905000"/>
                <a:chOff x="1295400" y="2209800"/>
                <a:chExt cx="2286000" cy="1905000"/>
              </a:xfrm>
            </p:grpSpPr>
            <p:sp>
              <p:nvSpPr>
                <p:cNvPr id="44" name="Rectangle 43"/>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5"/>
              <p:cNvGrpSpPr/>
              <p:nvPr/>
            </p:nvGrpSpPr>
            <p:grpSpPr>
              <a:xfrm>
                <a:off x="398489" y="1404078"/>
                <a:ext cx="2286000" cy="1905000"/>
                <a:chOff x="1295400" y="2209800"/>
                <a:chExt cx="2286000" cy="1905000"/>
              </a:xfrm>
            </p:grpSpPr>
            <p:sp>
              <p:nvSpPr>
                <p:cNvPr id="37" name="Rectangle 36"/>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5112181" y="2965838"/>
            <a:ext cx="3293990" cy="1754326"/>
          </a:xfrm>
          <a:prstGeom prst="rect">
            <a:avLst/>
          </a:prstGeom>
        </p:spPr>
        <p:txBody>
          <a:bodyPr wrap="square">
            <a:spAutoFit/>
          </a:bodyPr>
          <a:lstStyle/>
          <a:p>
            <a:r>
              <a:rPr lang="en-US" i="1" dirty="0">
                <a:solidFill>
                  <a:schemeClr val="bg1"/>
                </a:solidFill>
                <a:latin typeface="Calibri" panose="020F0502020204030204" pitchFamily="34" charset="0"/>
              </a:rPr>
              <a:t> And the Lord </a:t>
            </a:r>
            <a:r>
              <a:rPr lang="en-US" i="1" dirty="0" err="1">
                <a:solidFill>
                  <a:schemeClr val="bg1"/>
                </a:solidFill>
                <a:latin typeface="Calibri" panose="020F0502020204030204" pitchFamily="34" charset="0"/>
              </a:rPr>
              <a:t>spake</a:t>
            </a:r>
            <a:r>
              <a:rPr lang="en-US" i="1" dirty="0">
                <a:solidFill>
                  <a:schemeClr val="bg1"/>
                </a:solidFill>
                <a:latin typeface="Calibri" panose="020F0502020204030204" pitchFamily="34" charset="0"/>
              </a:rPr>
              <a:t> unto Moses, Go unto Pharaoh, and say unto him, Thus </a:t>
            </a:r>
            <a:r>
              <a:rPr lang="en-US" i="1" dirty="0" err="1">
                <a:solidFill>
                  <a:schemeClr val="bg1"/>
                </a:solidFill>
                <a:latin typeface="Calibri" panose="020F0502020204030204" pitchFamily="34" charset="0"/>
              </a:rPr>
              <a:t>saith</a:t>
            </a:r>
            <a:r>
              <a:rPr lang="en-US" i="1" dirty="0">
                <a:solidFill>
                  <a:schemeClr val="bg1"/>
                </a:solidFill>
                <a:latin typeface="Calibri" panose="020F0502020204030204" pitchFamily="34" charset="0"/>
              </a:rPr>
              <a:t> the Lord, Let my people go, that they may serve me.</a:t>
            </a:r>
          </a:p>
          <a:p>
            <a:r>
              <a:rPr lang="en-US" i="1" dirty="0">
                <a:solidFill>
                  <a:schemeClr val="bg1"/>
                </a:solidFill>
                <a:latin typeface="Calibri" panose="020F0502020204030204" pitchFamily="34" charset="0"/>
              </a:rPr>
              <a:t>Exodus 8:1</a:t>
            </a:r>
            <a:endParaRPr lang="en-US" i="1" dirty="0">
              <a:solidFill>
                <a:schemeClr val="bg1"/>
              </a:solidFill>
            </a:endParaRPr>
          </a:p>
        </p:txBody>
      </p:sp>
    </p:spTree>
    <p:extLst>
      <p:ext uri="{BB962C8B-B14F-4D97-AF65-F5344CB8AC3E}">
        <p14:creationId xmlns:p14="http://schemas.microsoft.com/office/powerpoint/2010/main" val="303826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CB3DF5-1905-43E9-9D11-B97C8A84DE20}"/>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6:6</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I Will Redeem You</a:t>
            </a:r>
          </a:p>
        </p:txBody>
      </p:sp>
      <p:sp>
        <p:nvSpPr>
          <p:cNvPr id="10" name="Rectangle 9"/>
          <p:cNvSpPr/>
          <p:nvPr/>
        </p:nvSpPr>
        <p:spPr>
          <a:xfrm>
            <a:off x="694560" y="1380652"/>
            <a:ext cx="4894495" cy="4708981"/>
          </a:xfrm>
          <a:prstGeom prst="rect">
            <a:avLst/>
          </a:prstGeom>
        </p:spPr>
        <p:txBody>
          <a:bodyPr wrap="square">
            <a:spAutoFit/>
          </a:bodyPr>
          <a:lstStyle/>
          <a:p>
            <a:r>
              <a:rPr lang="en-US" sz="2000" dirty="0">
                <a:solidFill>
                  <a:schemeClr val="bg1"/>
                </a:solidFill>
              </a:rPr>
              <a:t>“The word </a:t>
            </a:r>
            <a:r>
              <a:rPr lang="en-US" sz="2000" i="1" dirty="0">
                <a:solidFill>
                  <a:schemeClr val="bg1"/>
                </a:solidFill>
              </a:rPr>
              <a:t>redeem</a:t>
            </a:r>
            <a:r>
              <a:rPr lang="en-US" sz="2000" dirty="0">
                <a:solidFill>
                  <a:schemeClr val="bg1"/>
                </a:solidFill>
              </a:rPr>
              <a:t> means to pay off an obligation or a debt.</a:t>
            </a:r>
          </a:p>
          <a:p>
            <a:endParaRPr lang="en-US" sz="2000" dirty="0">
              <a:solidFill>
                <a:schemeClr val="bg1"/>
              </a:solidFill>
            </a:endParaRPr>
          </a:p>
          <a:p>
            <a:r>
              <a:rPr lang="en-US" sz="2000" i="1" dirty="0">
                <a:solidFill>
                  <a:schemeClr val="bg1"/>
                </a:solidFill>
              </a:rPr>
              <a:t>Redeem</a:t>
            </a:r>
            <a:r>
              <a:rPr lang="en-US" sz="2000" dirty="0">
                <a:solidFill>
                  <a:schemeClr val="bg1"/>
                </a:solidFill>
              </a:rPr>
              <a:t> can also mean to rescue or set free as by paying a ransom. If someone commits a mistake and then corrects it or makes amends, we say he has redeemed himself. </a:t>
            </a:r>
          </a:p>
          <a:p>
            <a:endParaRPr lang="en-US" sz="2000" dirty="0">
              <a:solidFill>
                <a:schemeClr val="bg1"/>
              </a:solidFill>
            </a:endParaRPr>
          </a:p>
          <a:p>
            <a:r>
              <a:rPr lang="en-US" sz="2000" dirty="0">
                <a:solidFill>
                  <a:schemeClr val="bg1"/>
                </a:solidFill>
              </a:rPr>
              <a:t>Each of these meanings suggests different facets of the great Redemption accomplished by Jesus Christ through His Atonement, which includes, in the words of the dictionary, ‘to deliver from sin and its penalties, as by a sacrifice made for the sinner’”. (3)</a:t>
            </a:r>
          </a:p>
        </p:txBody>
      </p:sp>
      <p:pic>
        <p:nvPicPr>
          <p:cNvPr id="3074" name="Picture 2" descr="http://www.ereleases.com/prfuel/wp-content/uploads/2012/08/turn_wrong_into_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809" y="2761306"/>
            <a:ext cx="3278909" cy="21756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brendaly.files.wordpress.com/2011/10/bubble-people-shake-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381" y="898971"/>
            <a:ext cx="2974975" cy="18623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lds.org/youth/bc/youth/learn/yw/atonement/what/images/atonement-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94" y="3672756"/>
            <a:ext cx="26574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2296" y="144119"/>
            <a:ext cx="1127245" cy="1509703"/>
          </a:xfrm>
          <a:prstGeom prst="rect">
            <a:avLst/>
          </a:prstGeom>
        </p:spPr>
      </p:pic>
    </p:spTree>
    <p:extLst>
      <p:ext uri="{BB962C8B-B14F-4D97-AF65-F5344CB8AC3E}">
        <p14:creationId xmlns:p14="http://schemas.microsoft.com/office/powerpoint/2010/main" val="17350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par>
                                <p:cTn id="24" presetID="10" presetClass="exit" presetSubtype="0" fill="hold" nodeType="withEffect">
                                  <p:stCondLst>
                                    <p:cond delay="0"/>
                                  </p:stCondLst>
                                  <p:childTnLst>
                                    <p:animEffect transition="out" filter="fade">
                                      <p:cBhvr>
                                        <p:cTn id="25" dur="500"/>
                                        <p:tgtEl>
                                          <p:spTgt spid="3076"/>
                                        </p:tgtEl>
                                      </p:cBhvr>
                                    </p:animEffect>
                                    <p:set>
                                      <p:cBhvr>
                                        <p:cTn id="26" dur="1" fill="hold">
                                          <p:stCondLst>
                                            <p:cond delay="499"/>
                                          </p:stCondLst>
                                        </p:cTn>
                                        <p:tgtEl>
                                          <p:spTgt spid="307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074"/>
                                        </p:tgtEl>
                                      </p:cBhvr>
                                    </p:animEffect>
                                    <p:set>
                                      <p:cBhvr>
                                        <p:cTn id="29"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A69D37CF-4F1E-4D30-B9DF-E293C5A3DFF8}"/>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Free From Bondage</a:t>
            </a:r>
          </a:p>
        </p:txBody>
      </p:sp>
      <p:grpSp>
        <p:nvGrpSpPr>
          <p:cNvPr id="14" name="Group 13"/>
          <p:cNvGrpSpPr/>
          <p:nvPr/>
        </p:nvGrpSpPr>
        <p:grpSpPr>
          <a:xfrm>
            <a:off x="7677010" y="1765532"/>
            <a:ext cx="3505068" cy="250153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91318" y="1099692"/>
              <a:ext cx="2371313" cy="1200329"/>
            </a:xfrm>
            <a:prstGeom prst="rect">
              <a:avLst/>
            </a:prstGeom>
          </p:spPr>
          <p:txBody>
            <a:bodyPr wrap="square">
              <a:spAutoFit/>
            </a:bodyPr>
            <a:lstStyle/>
            <a:p>
              <a:pPr algn="ctr"/>
              <a:r>
                <a:rPr lang="en-US" b="1" dirty="0"/>
                <a:t>The Lord has power to redeem us from our bondage and to lighten or remove our burdens</a:t>
              </a:r>
              <a:endParaRPr lang="en-US" i="1" dirty="0"/>
            </a:p>
          </p:txBody>
        </p:sp>
      </p:grpSp>
      <p:grpSp>
        <p:nvGrpSpPr>
          <p:cNvPr id="116" name="Group 115"/>
          <p:cNvGrpSpPr/>
          <p:nvPr/>
        </p:nvGrpSpPr>
        <p:grpSpPr>
          <a:xfrm>
            <a:off x="2132571" y="1588551"/>
            <a:ext cx="4325194" cy="5235761"/>
            <a:chOff x="980731" y="1207081"/>
            <a:chExt cx="4325194" cy="5235761"/>
          </a:xfrm>
        </p:grpSpPr>
        <p:grpSp>
          <p:nvGrpSpPr>
            <p:cNvPr id="90" name="Group 89"/>
            <p:cNvGrpSpPr/>
            <p:nvPr/>
          </p:nvGrpSpPr>
          <p:grpSpPr>
            <a:xfrm>
              <a:off x="1777477" y="1548544"/>
              <a:ext cx="700436" cy="1138209"/>
              <a:chOff x="5181600" y="1524000"/>
              <a:chExt cx="609600" cy="990600"/>
            </a:xfrm>
          </p:grpSpPr>
          <p:sp>
            <p:nvSpPr>
              <p:cNvPr id="104" name="Rounded Rectangle 103"/>
              <p:cNvSpPr/>
              <p:nvPr/>
            </p:nvSpPr>
            <p:spPr>
              <a:xfrm rot="5400000">
                <a:off x="5219700" y="2171700"/>
                <a:ext cx="5334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5181600" y="1524000"/>
                <a:ext cx="609600" cy="533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le 90"/>
            <p:cNvSpPr/>
            <p:nvPr/>
          </p:nvSpPr>
          <p:spPr>
            <a:xfrm rot="5400000">
              <a:off x="1037641" y="2174559"/>
              <a:ext cx="796746" cy="227642"/>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94552" y="2572932"/>
              <a:ext cx="4211373" cy="38699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980731" y="1207081"/>
              <a:ext cx="910567" cy="79674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298442" y="3637063"/>
              <a:ext cx="764087" cy="895806"/>
              <a:chOff x="4648200" y="3505200"/>
              <a:chExt cx="2209800" cy="2590742"/>
            </a:xfrm>
          </p:grpSpPr>
          <p:grpSp>
            <p:nvGrpSpPr>
              <p:cNvPr id="74" name="Group 73"/>
              <p:cNvGrpSpPr/>
              <p:nvPr/>
            </p:nvGrpSpPr>
            <p:grpSpPr>
              <a:xfrm>
                <a:off x="4648200" y="3505200"/>
                <a:ext cx="2209800" cy="2209800"/>
                <a:chOff x="4648200" y="3505200"/>
                <a:chExt cx="2209800" cy="2209800"/>
              </a:xfrm>
            </p:grpSpPr>
            <p:sp>
              <p:nvSpPr>
                <p:cNvPr id="76" name="Oval 75"/>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c 78"/>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Arc 74"/>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2171760" y="3591779"/>
              <a:ext cx="820909" cy="803294"/>
              <a:chOff x="10864158" y="5138856"/>
              <a:chExt cx="1282077" cy="1254567"/>
            </a:xfrm>
          </p:grpSpPr>
          <p:sp>
            <p:nvSpPr>
              <p:cNvPr id="81" name="Oval 80"/>
              <p:cNvSpPr/>
              <p:nvPr/>
            </p:nvSpPr>
            <p:spPr>
              <a:xfrm>
                <a:off x="10864158" y="5138856"/>
                <a:ext cx="1282077" cy="1254567"/>
              </a:xfrm>
              <a:prstGeom prst="ellipse">
                <a:avLst/>
              </a:prstGeom>
              <a:solidFill>
                <a:srgbClr val="B0DD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11196597" y="5346533"/>
                <a:ext cx="197913" cy="273452"/>
                <a:chOff x="7157005" y="4807796"/>
                <a:chExt cx="371553" cy="524625"/>
              </a:xfrm>
              <a:solidFill>
                <a:schemeClr val="bg1"/>
              </a:solidFill>
            </p:grpSpPr>
            <p:sp>
              <p:nvSpPr>
                <p:cNvPr id="87" name="Oval 86"/>
                <p:cNvSpPr/>
                <p:nvPr/>
              </p:nvSpPr>
              <p:spPr>
                <a:xfrm>
                  <a:off x="7157005" y="4807796"/>
                  <a:ext cx="371553" cy="5246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11461626" y="5346533"/>
                <a:ext cx="197913" cy="273452"/>
                <a:chOff x="7157005" y="4807796"/>
                <a:chExt cx="371553" cy="524625"/>
              </a:xfrm>
            </p:grpSpPr>
            <p:sp>
              <p:nvSpPr>
                <p:cNvPr id="85" name="Oval 84"/>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Moon 83"/>
              <p:cNvSpPr/>
              <p:nvPr/>
            </p:nvSpPr>
            <p:spPr>
              <a:xfrm rot="5400000">
                <a:off x="11316456" y="5605500"/>
                <a:ext cx="234154" cy="610537"/>
              </a:xfrm>
              <a:prstGeom prst="moon">
                <a:avLst>
                  <a:gd name="adj" fmla="val 69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927856">
              <a:off x="3004867" y="2523154"/>
              <a:ext cx="1707313" cy="3888105"/>
              <a:chOff x="6934200" y="1523998"/>
              <a:chExt cx="1143000" cy="2602981"/>
            </a:xfrm>
          </p:grpSpPr>
          <p:sp>
            <p:nvSpPr>
              <p:cNvPr id="96" name="Rounded Rectangle 95"/>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5400000">
                <a:off x="5838827" y="2771770"/>
                <a:ext cx="2602981" cy="10743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5400000">
                <a:off x="6563171" y="2733230"/>
                <a:ext cx="2561820" cy="14336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923324" y="4415118"/>
              <a:ext cx="990044" cy="1936422"/>
              <a:chOff x="6207339" y="2886624"/>
              <a:chExt cx="1770869" cy="3463636"/>
            </a:xfrm>
          </p:grpSpPr>
          <p:pic>
            <p:nvPicPr>
              <p:cNvPr id="52"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6207339" y="2886624"/>
                <a:ext cx="1770869" cy="3463636"/>
                <a:chOff x="6237130" y="2918981"/>
                <a:chExt cx="1770869" cy="3463636"/>
              </a:xfrm>
            </p:grpSpPr>
            <p:grpSp>
              <p:nvGrpSpPr>
                <p:cNvPr id="54" name="Group 53"/>
                <p:cNvGrpSpPr/>
                <p:nvPr/>
              </p:nvGrpSpPr>
              <p:grpSpPr>
                <a:xfrm rot="1638786">
                  <a:off x="6237130" y="2918981"/>
                  <a:ext cx="685800" cy="3463636"/>
                  <a:chOff x="609600" y="346364"/>
                  <a:chExt cx="685800" cy="3463636"/>
                </a:xfrm>
              </p:grpSpPr>
              <p:sp>
                <p:nvSpPr>
                  <p:cNvPr id="68" name="Rounded Rectangle 67"/>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3972923" y="5183747"/>
              <a:ext cx="1255404" cy="1125675"/>
              <a:chOff x="838200" y="838200"/>
              <a:chExt cx="3258265" cy="2723804"/>
            </a:xfrm>
          </p:grpSpPr>
          <p:grpSp>
            <p:nvGrpSpPr>
              <p:cNvPr id="34" name="Group 122"/>
              <p:cNvGrpSpPr/>
              <p:nvPr/>
            </p:nvGrpSpPr>
            <p:grpSpPr>
              <a:xfrm>
                <a:off x="838200" y="838200"/>
                <a:ext cx="1371600" cy="2723804"/>
                <a:chOff x="1371600" y="1295400"/>
                <a:chExt cx="1371600" cy="2723804"/>
              </a:xfrm>
            </p:grpSpPr>
            <p:sp>
              <p:nvSpPr>
                <p:cNvPr id="43" name="Rounded Rectangle 42"/>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32"/>
              <p:cNvGrpSpPr/>
              <p:nvPr/>
            </p:nvGrpSpPr>
            <p:grpSpPr>
              <a:xfrm rot="18087768">
                <a:off x="2695159" y="2023056"/>
                <a:ext cx="323014" cy="1676400"/>
                <a:chOff x="5029200" y="1295400"/>
                <a:chExt cx="990600" cy="2438400"/>
              </a:xfrm>
            </p:grpSpPr>
            <p:sp>
              <p:nvSpPr>
                <p:cNvPr id="40" name="Rounded Rectangle 39"/>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33"/>
              <p:cNvGrpSpPr/>
              <p:nvPr/>
            </p:nvGrpSpPr>
            <p:grpSpPr>
              <a:xfrm rot="2745629">
                <a:off x="3001537" y="1947661"/>
                <a:ext cx="284855" cy="1905000"/>
                <a:chOff x="5029200" y="1295400"/>
                <a:chExt cx="990600" cy="2438400"/>
              </a:xfrm>
            </p:grpSpPr>
            <p:sp>
              <p:nvSpPr>
                <p:cNvPr id="37" name="Rounded Rectangle 36"/>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rot="1500746">
              <a:off x="2659270" y="5351688"/>
              <a:ext cx="1214898" cy="931422"/>
              <a:chOff x="5867400" y="2362200"/>
              <a:chExt cx="2286000" cy="1752600"/>
            </a:xfrm>
          </p:grpSpPr>
          <p:sp>
            <p:nvSpPr>
              <p:cNvPr id="47" name="Rounded Rectangle 46"/>
              <p:cNvSpPr/>
              <p:nvPr/>
            </p:nvSpPr>
            <p:spPr>
              <a:xfrm>
                <a:off x="6825752" y="3556430"/>
                <a:ext cx="308429" cy="441569"/>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867400" y="2362200"/>
                <a:ext cx="2286000" cy="127171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939971" y="2432851"/>
                <a:ext cx="2140857" cy="11304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190460" y="3983184"/>
                <a:ext cx="1657438" cy="131616"/>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2"/>
            <p:cNvSpPr/>
            <p:nvPr/>
          </p:nvSpPr>
          <p:spPr>
            <a:xfrm>
              <a:off x="1057910" y="2419189"/>
              <a:ext cx="2444877" cy="193417"/>
            </a:xfrm>
            <a:custGeom>
              <a:avLst/>
              <a:gdLst>
                <a:gd name="connsiteX0" fmla="*/ 0 w 2444877"/>
                <a:gd name="connsiteY0" fmla="*/ 162962 h 193417"/>
                <a:gd name="connsiteX1" fmla="*/ 0 w 2444877"/>
                <a:gd name="connsiteY1" fmla="*/ 162962 h 193417"/>
                <a:gd name="connsiteX2" fmla="*/ 72428 w 2444877"/>
                <a:gd name="connsiteY2" fmla="*/ 126748 h 193417"/>
                <a:gd name="connsiteX3" fmla="*/ 99588 w 2444877"/>
                <a:gd name="connsiteY3" fmla="*/ 117695 h 193417"/>
                <a:gd name="connsiteX4" fmla="*/ 162962 w 2444877"/>
                <a:gd name="connsiteY4" fmla="*/ 72428 h 193417"/>
                <a:gd name="connsiteX5" fmla="*/ 190123 w 2444877"/>
                <a:gd name="connsiteY5" fmla="*/ 45267 h 193417"/>
                <a:gd name="connsiteX6" fmla="*/ 253497 w 2444877"/>
                <a:gd name="connsiteY6" fmla="*/ 18107 h 193417"/>
                <a:gd name="connsiteX7" fmla="*/ 398352 w 2444877"/>
                <a:gd name="connsiteY7" fmla="*/ 36214 h 193417"/>
                <a:gd name="connsiteX8" fmla="*/ 452673 w 2444877"/>
                <a:gd name="connsiteY8" fmla="*/ 72428 h 193417"/>
                <a:gd name="connsiteX9" fmla="*/ 506994 w 2444877"/>
                <a:gd name="connsiteY9" fmla="*/ 90535 h 193417"/>
                <a:gd name="connsiteX10" fmla="*/ 724277 w 2444877"/>
                <a:gd name="connsiteY10" fmla="*/ 72428 h 193417"/>
                <a:gd name="connsiteX11" fmla="*/ 805758 w 2444877"/>
                <a:gd name="connsiteY11" fmla="*/ 45267 h 193417"/>
                <a:gd name="connsiteX12" fmla="*/ 860079 w 2444877"/>
                <a:gd name="connsiteY12" fmla="*/ 27160 h 193417"/>
                <a:gd name="connsiteX13" fmla="*/ 923453 w 2444877"/>
                <a:gd name="connsiteY13" fmla="*/ 18107 h 193417"/>
                <a:gd name="connsiteX14" fmla="*/ 1059255 w 2444877"/>
                <a:gd name="connsiteY14" fmla="*/ 27160 h 193417"/>
                <a:gd name="connsiteX15" fmla="*/ 1113576 w 2444877"/>
                <a:gd name="connsiteY15" fmla="*/ 45267 h 193417"/>
                <a:gd name="connsiteX16" fmla="*/ 1167897 w 2444877"/>
                <a:gd name="connsiteY16" fmla="*/ 72428 h 193417"/>
                <a:gd name="connsiteX17" fmla="*/ 1195057 w 2444877"/>
                <a:gd name="connsiteY17" fmla="*/ 90535 h 193417"/>
                <a:gd name="connsiteX18" fmla="*/ 1249378 w 2444877"/>
                <a:gd name="connsiteY18" fmla="*/ 99588 h 193417"/>
                <a:gd name="connsiteX19" fmla="*/ 1720158 w 2444877"/>
                <a:gd name="connsiteY19" fmla="*/ 72428 h 193417"/>
                <a:gd name="connsiteX20" fmla="*/ 1783533 w 2444877"/>
                <a:gd name="connsiteY20" fmla="*/ 54321 h 193417"/>
                <a:gd name="connsiteX21" fmla="*/ 1810693 w 2444877"/>
                <a:gd name="connsiteY21" fmla="*/ 45267 h 193417"/>
                <a:gd name="connsiteX22" fmla="*/ 1901228 w 2444877"/>
                <a:gd name="connsiteY22" fmla="*/ 18107 h 193417"/>
                <a:gd name="connsiteX23" fmla="*/ 1928388 w 2444877"/>
                <a:gd name="connsiteY23" fmla="*/ 9053 h 193417"/>
                <a:gd name="connsiteX24" fmla="*/ 1955548 w 2444877"/>
                <a:gd name="connsiteY24" fmla="*/ 0 h 193417"/>
                <a:gd name="connsiteX25" fmla="*/ 2335794 w 2444877"/>
                <a:gd name="connsiteY25" fmla="*/ 9053 h 193417"/>
                <a:gd name="connsiteX26" fmla="*/ 2381061 w 2444877"/>
                <a:gd name="connsiteY26" fmla="*/ 18107 h 193417"/>
                <a:gd name="connsiteX27" fmla="*/ 2408222 w 2444877"/>
                <a:gd name="connsiteY27" fmla="*/ 36214 h 193417"/>
                <a:gd name="connsiteX28" fmla="*/ 2435382 w 2444877"/>
                <a:gd name="connsiteY28" fmla="*/ 72428 h 193417"/>
                <a:gd name="connsiteX29" fmla="*/ 2435382 w 2444877"/>
                <a:gd name="connsiteY29" fmla="*/ 135802 h 193417"/>
                <a:gd name="connsiteX30" fmla="*/ 2408222 w 2444877"/>
                <a:gd name="connsiteY30" fmla="*/ 144855 h 193417"/>
                <a:gd name="connsiteX31" fmla="*/ 2362954 w 2444877"/>
                <a:gd name="connsiteY31" fmla="*/ 153909 h 193417"/>
                <a:gd name="connsiteX32" fmla="*/ 2335794 w 2444877"/>
                <a:gd name="connsiteY32" fmla="*/ 162962 h 193417"/>
                <a:gd name="connsiteX33" fmla="*/ 2073243 w 2444877"/>
                <a:gd name="connsiteY33" fmla="*/ 172016 h 193417"/>
                <a:gd name="connsiteX34" fmla="*/ 1222218 w 2444877"/>
                <a:gd name="connsiteY34" fmla="*/ 181069 h 193417"/>
                <a:gd name="connsiteX35" fmla="*/ 371192 w 2444877"/>
                <a:gd name="connsiteY35" fmla="*/ 181069 h 193417"/>
                <a:gd name="connsiteX36" fmla="*/ 344032 w 2444877"/>
                <a:gd name="connsiteY36" fmla="*/ 172016 h 193417"/>
                <a:gd name="connsiteX37" fmla="*/ 235390 w 2444877"/>
                <a:gd name="connsiteY37" fmla="*/ 153909 h 193417"/>
                <a:gd name="connsiteX38" fmla="*/ 72428 w 2444877"/>
                <a:gd name="connsiteY38" fmla="*/ 153909 h 193417"/>
                <a:gd name="connsiteX39" fmla="*/ 63374 w 2444877"/>
                <a:gd name="connsiteY39" fmla="*/ 144855 h 193417"/>
                <a:gd name="connsiteX40" fmla="*/ 63374 w 2444877"/>
                <a:gd name="connsiteY40" fmla="*/ 135802 h 193417"/>
                <a:gd name="connsiteX41" fmla="*/ 72428 w 2444877"/>
                <a:gd name="connsiteY41" fmla="*/ 153909 h 193417"/>
                <a:gd name="connsiteX42" fmla="*/ 45267 w 2444877"/>
                <a:gd name="connsiteY42" fmla="*/ 117695 h 193417"/>
                <a:gd name="connsiteX43" fmla="*/ 108641 w 2444877"/>
                <a:gd name="connsiteY43" fmla="*/ 117695 h 19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4877" h="193417">
                  <a:moveTo>
                    <a:pt x="0" y="162962"/>
                  </a:moveTo>
                  <a:lnTo>
                    <a:pt x="0" y="162962"/>
                  </a:lnTo>
                  <a:cubicBezTo>
                    <a:pt x="24143" y="150891"/>
                    <a:pt x="47855" y="137917"/>
                    <a:pt x="72428" y="126748"/>
                  </a:cubicBezTo>
                  <a:cubicBezTo>
                    <a:pt x="81116" y="122799"/>
                    <a:pt x="91052" y="121963"/>
                    <a:pt x="99588" y="117695"/>
                  </a:cubicBezTo>
                  <a:cubicBezTo>
                    <a:pt x="111049" y="111964"/>
                    <a:pt x="157224" y="77346"/>
                    <a:pt x="162962" y="72428"/>
                  </a:cubicBezTo>
                  <a:cubicBezTo>
                    <a:pt x="172683" y="64095"/>
                    <a:pt x="179704" y="52709"/>
                    <a:pt x="190123" y="45267"/>
                  </a:cubicBezTo>
                  <a:cubicBezTo>
                    <a:pt x="209703" y="31281"/>
                    <a:pt x="231330" y="25495"/>
                    <a:pt x="253497" y="18107"/>
                  </a:cubicBezTo>
                  <a:cubicBezTo>
                    <a:pt x="257269" y="18397"/>
                    <a:pt x="363802" y="17019"/>
                    <a:pt x="398352" y="36214"/>
                  </a:cubicBezTo>
                  <a:cubicBezTo>
                    <a:pt x="417375" y="46783"/>
                    <a:pt x="432028" y="65546"/>
                    <a:pt x="452673" y="72428"/>
                  </a:cubicBezTo>
                  <a:lnTo>
                    <a:pt x="506994" y="90535"/>
                  </a:lnTo>
                  <a:cubicBezTo>
                    <a:pt x="551111" y="88084"/>
                    <a:pt x="662576" y="87853"/>
                    <a:pt x="724277" y="72428"/>
                  </a:cubicBezTo>
                  <a:cubicBezTo>
                    <a:pt x="724301" y="72422"/>
                    <a:pt x="792166" y="49798"/>
                    <a:pt x="805758" y="45267"/>
                  </a:cubicBezTo>
                  <a:cubicBezTo>
                    <a:pt x="823865" y="39231"/>
                    <a:pt x="841184" y="29859"/>
                    <a:pt x="860079" y="27160"/>
                  </a:cubicBezTo>
                  <a:lnTo>
                    <a:pt x="923453" y="18107"/>
                  </a:lnTo>
                  <a:cubicBezTo>
                    <a:pt x="968720" y="21125"/>
                    <a:pt x="1014343" y="20744"/>
                    <a:pt x="1059255" y="27160"/>
                  </a:cubicBezTo>
                  <a:cubicBezTo>
                    <a:pt x="1078150" y="29859"/>
                    <a:pt x="1113576" y="45267"/>
                    <a:pt x="1113576" y="45267"/>
                  </a:cubicBezTo>
                  <a:cubicBezTo>
                    <a:pt x="1191411" y="97158"/>
                    <a:pt x="1092932" y="34945"/>
                    <a:pt x="1167897" y="72428"/>
                  </a:cubicBezTo>
                  <a:cubicBezTo>
                    <a:pt x="1177629" y="77294"/>
                    <a:pt x="1184735" y="87094"/>
                    <a:pt x="1195057" y="90535"/>
                  </a:cubicBezTo>
                  <a:cubicBezTo>
                    <a:pt x="1212472" y="96340"/>
                    <a:pt x="1231271" y="96570"/>
                    <a:pt x="1249378" y="99588"/>
                  </a:cubicBezTo>
                  <a:cubicBezTo>
                    <a:pt x="1684901" y="90121"/>
                    <a:pt x="1534112" y="134444"/>
                    <a:pt x="1720158" y="72428"/>
                  </a:cubicBezTo>
                  <a:cubicBezTo>
                    <a:pt x="1785298" y="50714"/>
                    <a:pt x="1703933" y="77064"/>
                    <a:pt x="1783533" y="54321"/>
                  </a:cubicBezTo>
                  <a:cubicBezTo>
                    <a:pt x="1792709" y="51699"/>
                    <a:pt x="1801517" y="47889"/>
                    <a:pt x="1810693" y="45267"/>
                  </a:cubicBezTo>
                  <a:cubicBezTo>
                    <a:pt x="1906478" y="17900"/>
                    <a:pt x="1772129" y="61141"/>
                    <a:pt x="1901228" y="18107"/>
                  </a:cubicBezTo>
                  <a:lnTo>
                    <a:pt x="1928388" y="9053"/>
                  </a:lnTo>
                  <a:lnTo>
                    <a:pt x="1955548" y="0"/>
                  </a:lnTo>
                  <a:lnTo>
                    <a:pt x="2335794" y="9053"/>
                  </a:lnTo>
                  <a:cubicBezTo>
                    <a:pt x="2351168" y="9707"/>
                    <a:pt x="2366653" y="12704"/>
                    <a:pt x="2381061" y="18107"/>
                  </a:cubicBezTo>
                  <a:cubicBezTo>
                    <a:pt x="2391249" y="21928"/>
                    <a:pt x="2399168" y="30178"/>
                    <a:pt x="2408222" y="36214"/>
                  </a:cubicBezTo>
                  <a:cubicBezTo>
                    <a:pt x="2417275" y="48285"/>
                    <a:pt x="2427896" y="59327"/>
                    <a:pt x="2435382" y="72428"/>
                  </a:cubicBezTo>
                  <a:cubicBezTo>
                    <a:pt x="2445789" y="90641"/>
                    <a:pt x="2450114" y="117387"/>
                    <a:pt x="2435382" y="135802"/>
                  </a:cubicBezTo>
                  <a:cubicBezTo>
                    <a:pt x="2429421" y="143254"/>
                    <a:pt x="2417480" y="142540"/>
                    <a:pt x="2408222" y="144855"/>
                  </a:cubicBezTo>
                  <a:cubicBezTo>
                    <a:pt x="2393293" y="148587"/>
                    <a:pt x="2377883" y="150177"/>
                    <a:pt x="2362954" y="153909"/>
                  </a:cubicBezTo>
                  <a:cubicBezTo>
                    <a:pt x="2353696" y="156224"/>
                    <a:pt x="2345318" y="162367"/>
                    <a:pt x="2335794" y="162962"/>
                  </a:cubicBezTo>
                  <a:cubicBezTo>
                    <a:pt x="2248396" y="168424"/>
                    <a:pt x="2160800" y="170592"/>
                    <a:pt x="2073243" y="172016"/>
                  </a:cubicBezTo>
                  <a:lnTo>
                    <a:pt x="1222218" y="181069"/>
                  </a:lnTo>
                  <a:cubicBezTo>
                    <a:pt x="844880" y="198222"/>
                    <a:pt x="962245" y="196830"/>
                    <a:pt x="371192" y="181069"/>
                  </a:cubicBezTo>
                  <a:cubicBezTo>
                    <a:pt x="361652" y="180815"/>
                    <a:pt x="353208" y="174638"/>
                    <a:pt x="344032" y="172016"/>
                  </a:cubicBezTo>
                  <a:cubicBezTo>
                    <a:pt x="308024" y="161728"/>
                    <a:pt x="273606" y="155379"/>
                    <a:pt x="235390" y="153909"/>
                  </a:cubicBezTo>
                  <a:cubicBezTo>
                    <a:pt x="181109" y="151821"/>
                    <a:pt x="126749" y="153909"/>
                    <a:pt x="72428" y="153909"/>
                  </a:cubicBezTo>
                  <a:lnTo>
                    <a:pt x="63374" y="144855"/>
                  </a:lnTo>
                  <a:lnTo>
                    <a:pt x="63374" y="135802"/>
                  </a:lnTo>
                  <a:lnTo>
                    <a:pt x="72428" y="153909"/>
                  </a:lnTo>
                  <a:lnTo>
                    <a:pt x="45267" y="117695"/>
                  </a:lnTo>
                  <a:lnTo>
                    <a:pt x="108641" y="117695"/>
                  </a:lnTo>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392629" y="3516006"/>
            <a:ext cx="1258450" cy="2268735"/>
            <a:chOff x="3108112" y="1082367"/>
            <a:chExt cx="2300492" cy="4147329"/>
          </a:xfrm>
          <a:solidFill>
            <a:srgbClr val="FFFF00"/>
          </a:solidFill>
        </p:grpSpPr>
        <p:sp>
          <p:nvSpPr>
            <p:cNvPr id="107" name="Oval 106"/>
            <p:cNvSpPr/>
            <p:nvPr/>
          </p:nvSpPr>
          <p:spPr>
            <a:xfrm>
              <a:off x="4038600" y="12954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086697" y="2270571"/>
              <a:ext cx="901337" cy="1143000"/>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20322635">
              <a:off x="3228872" y="2417406"/>
              <a:ext cx="1129000"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4227727">
              <a:off x="2728129" y="2221464"/>
              <a:ext cx="1129000"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7695572">
              <a:off x="4350029" y="1771909"/>
              <a:ext cx="1748118"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7695572">
              <a:off x="3021973" y="4171120"/>
              <a:ext cx="1748118"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094277" y="3548317"/>
              <a:ext cx="858724" cy="37167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20247848">
              <a:off x="4260146" y="3620232"/>
              <a:ext cx="1090186"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4996721">
              <a:off x="4637817" y="3882930"/>
              <a:ext cx="1129000" cy="36903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1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64" presetClass="path" presetSubtype="0" accel="50000" decel="50000" fill="hold" nodeType="withEffect">
                                  <p:stCondLst>
                                    <p:cond delay="0"/>
                                  </p:stCondLst>
                                  <p:childTnLst>
                                    <p:animMotion origin="layout" path="M 1.04167E-6 7.40741E-7 L 0.01667 -0.25 " pathEditMode="relative" rAng="0" ptsTypes="AA">
                                      <p:cBhvr>
                                        <p:cTn id="9" dur="2000" fill="hold"/>
                                        <p:tgtEl>
                                          <p:spTgt spid="106"/>
                                        </p:tgtEl>
                                        <p:attrNameLst>
                                          <p:attrName>ppt_x</p:attrName>
                                          <p:attrName>ppt_y</p:attrName>
                                        </p:attrNameLst>
                                      </p:cBhvr>
                                      <p:rCtr x="833"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336597-10A7-45D5-829A-A0DAE083D3D1}"/>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Israelites</a:t>
            </a:r>
          </a:p>
        </p:txBody>
      </p:sp>
      <p:sp>
        <p:nvSpPr>
          <p:cNvPr id="117" name="Rectangle 116"/>
          <p:cNvSpPr/>
          <p:nvPr/>
        </p:nvSpPr>
        <p:spPr>
          <a:xfrm>
            <a:off x="988216" y="1950997"/>
            <a:ext cx="2539789" cy="815608"/>
          </a:xfrm>
          <a:prstGeom prst="rect">
            <a:avLst/>
          </a:prstGeom>
        </p:spPr>
        <p:txBody>
          <a:bodyPr wrap="square">
            <a:spAutoFit/>
          </a:bodyPr>
          <a:lstStyle/>
          <a:p>
            <a:r>
              <a:rPr lang="en-US" dirty="0">
                <a:solidFill>
                  <a:schemeClr val="bg1"/>
                </a:solidFill>
                <a:latin typeface="Calibri" panose="020F0502020204030204" pitchFamily="34" charset="0"/>
              </a:rPr>
              <a:t>The Israelites had been in bondage for 400 years</a:t>
            </a:r>
          </a:p>
          <a:p>
            <a:r>
              <a:rPr lang="en-US" sz="1100" dirty="0">
                <a:solidFill>
                  <a:schemeClr val="bg1"/>
                </a:solidFill>
                <a:latin typeface="Calibri" panose="020F0502020204030204" pitchFamily="34" charset="0"/>
              </a:rPr>
              <a:t>Acts 7:6</a:t>
            </a:r>
            <a:endParaRPr lang="en-US" sz="1100" dirty="0">
              <a:solidFill>
                <a:schemeClr val="bg1"/>
              </a:solidFill>
            </a:endParaRPr>
          </a:p>
        </p:txBody>
      </p:sp>
      <p:sp>
        <p:nvSpPr>
          <p:cNvPr id="3" name="Rectangle 2"/>
          <p:cNvSpPr/>
          <p:nvPr/>
        </p:nvSpPr>
        <p:spPr>
          <a:xfrm>
            <a:off x="7599778" y="903831"/>
            <a:ext cx="3489362" cy="923330"/>
          </a:xfrm>
          <a:prstGeom prst="rect">
            <a:avLst/>
          </a:prstGeom>
        </p:spPr>
        <p:txBody>
          <a:bodyPr wrap="square">
            <a:spAutoFit/>
          </a:bodyPr>
          <a:lstStyle/>
          <a:p>
            <a:r>
              <a:rPr lang="en-US" dirty="0">
                <a:solidFill>
                  <a:schemeClr val="bg1"/>
                </a:solidFill>
                <a:latin typeface="Calibri" panose="020F0502020204030204" pitchFamily="34" charset="0"/>
              </a:rPr>
              <a:t>During that time, they were influenced by idol worship and beliefs about Egyptian gods.</a:t>
            </a:r>
            <a:endParaRPr lang="en-US" dirty="0">
              <a:solidFill>
                <a:schemeClr val="bg1"/>
              </a:solidFill>
            </a:endParaRPr>
          </a:p>
        </p:txBody>
      </p:sp>
      <p:sp>
        <p:nvSpPr>
          <p:cNvPr id="5" name="Rectangle 4"/>
          <p:cNvSpPr/>
          <p:nvPr/>
        </p:nvSpPr>
        <p:spPr>
          <a:xfrm>
            <a:off x="5723464" y="4838630"/>
            <a:ext cx="4179027" cy="1200329"/>
          </a:xfrm>
          <a:prstGeom prst="rect">
            <a:avLst/>
          </a:prstGeom>
        </p:spPr>
        <p:txBody>
          <a:bodyPr wrap="square">
            <a:spAutoFit/>
          </a:bodyPr>
          <a:lstStyle/>
          <a:p>
            <a:r>
              <a:rPr lang="en-US" dirty="0">
                <a:solidFill>
                  <a:schemeClr val="bg1"/>
                </a:solidFill>
                <a:latin typeface="Calibri" panose="020F0502020204030204" pitchFamily="34" charset="0"/>
              </a:rPr>
              <a:t>The Israelites responded negatively to Moses because they did not know the Lord and had been in bondage and suffering for a long time.</a:t>
            </a:r>
            <a:endParaRPr lang="en-US" dirty="0">
              <a:solidFill>
                <a:schemeClr val="bg1"/>
              </a:solidFill>
            </a:endParaRPr>
          </a:p>
        </p:txBody>
      </p:sp>
      <p:sp>
        <p:nvSpPr>
          <p:cNvPr id="118" name="Rectangle 117"/>
          <p:cNvSpPr/>
          <p:nvPr/>
        </p:nvSpPr>
        <p:spPr>
          <a:xfrm>
            <a:off x="4846622" y="6200339"/>
            <a:ext cx="6096000" cy="646331"/>
          </a:xfrm>
          <a:prstGeom prst="rect">
            <a:avLst/>
          </a:prstGeom>
        </p:spPr>
        <p:txBody>
          <a:bodyPr>
            <a:spAutoFit/>
          </a:bodyPr>
          <a:lstStyle/>
          <a:p>
            <a:r>
              <a:rPr lang="en-US" dirty="0">
                <a:solidFill>
                  <a:schemeClr val="bg1"/>
                </a:solidFill>
                <a:latin typeface="Calibri" panose="020F0502020204030204" pitchFamily="34" charset="0"/>
              </a:rPr>
              <a:t>It was one thing to take the Israelites out of Egypt but quite another to get Egypt out of the Israelites.</a:t>
            </a:r>
            <a:endParaRPr lang="en-US" dirty="0">
              <a:solidFill>
                <a:schemeClr val="bg1"/>
              </a:solidFill>
            </a:endParaRPr>
          </a:p>
        </p:txBody>
      </p:sp>
      <p:pic>
        <p:nvPicPr>
          <p:cNvPr id="2050" name="Picture 2" descr="http://www.burfordsingers.org.uk/wp-content/uploads/2014/11/egyptexodu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67" y="1208411"/>
            <a:ext cx="3250040" cy="24664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eviews.123rf.com/images/jiss/jiss1204/jiss120400186/13203535-Egyptian-papyrus-depicting-Queen-Nefertari-making-an-offering-to-Isis-Stock-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542" y="1845596"/>
            <a:ext cx="3825206" cy="28659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z2t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373" y="3903815"/>
            <a:ext cx="3639536" cy="2642304"/>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411203" y="6605678"/>
            <a:ext cx="1846907" cy="369332"/>
          </a:xfrm>
          <a:prstGeom prst="rect">
            <a:avLst/>
          </a:prstGeom>
          <a:noFill/>
        </p:spPr>
        <p:txBody>
          <a:bodyPr wrap="square" rtlCol="0">
            <a:spAutoFit/>
          </a:bodyPr>
          <a:lstStyle/>
          <a:p>
            <a:r>
              <a:rPr lang="en-US" dirty="0">
                <a:solidFill>
                  <a:schemeClr val="bg1"/>
                </a:solidFill>
              </a:rPr>
              <a:t>Exodus 6:7-13</a:t>
            </a:r>
          </a:p>
        </p:txBody>
      </p:sp>
    </p:spTree>
    <p:extLst>
      <p:ext uri="{BB962C8B-B14F-4D97-AF65-F5344CB8AC3E}">
        <p14:creationId xmlns:p14="http://schemas.microsoft.com/office/powerpoint/2010/main" val="7588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500"/>
                                        <p:tgtEl>
                                          <p:spTgt spid="20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p:bldP spid="5" grpId="0"/>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FBD416-FF59-46F6-A165-10C60E08FC9E}"/>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“Uncircumcised Lips”</a:t>
            </a:r>
          </a:p>
        </p:txBody>
      </p:sp>
      <p:sp>
        <p:nvSpPr>
          <p:cNvPr id="117" name="Rectangle 116"/>
          <p:cNvSpPr/>
          <p:nvPr/>
        </p:nvSpPr>
        <p:spPr>
          <a:xfrm>
            <a:off x="7122061" y="1733524"/>
            <a:ext cx="5035938" cy="2185214"/>
          </a:xfrm>
          <a:prstGeom prst="rect">
            <a:avLst/>
          </a:prstGeom>
        </p:spPr>
        <p:txBody>
          <a:bodyPr wrap="square">
            <a:spAutoFit/>
          </a:bodyPr>
          <a:lstStyle/>
          <a:p>
            <a:r>
              <a:rPr lang="en-US" sz="2400" i="1" dirty="0">
                <a:solidFill>
                  <a:srgbClr val="FFFF00"/>
                </a:solidFill>
              </a:rPr>
              <a:t>And Moses said unto the </a:t>
            </a:r>
            <a:r>
              <a:rPr lang="en-US" sz="2400" i="1" cap="small" dirty="0">
                <a:solidFill>
                  <a:srgbClr val="FFFF00"/>
                </a:solidFill>
              </a:rPr>
              <a:t>Lord</a:t>
            </a:r>
            <a:r>
              <a:rPr lang="en-US" sz="2400" i="1" dirty="0">
                <a:solidFill>
                  <a:srgbClr val="FFFF00"/>
                </a:solidFill>
              </a:rPr>
              <a:t>, O my Lord, I am not eloquent, neither heretofore, nor since thou hast spoken unto thy servant: but I am slow of speech, and of a slow tongue.</a:t>
            </a:r>
          </a:p>
          <a:p>
            <a:r>
              <a:rPr lang="en-US" sz="1600" i="1" dirty="0">
                <a:solidFill>
                  <a:srgbClr val="FFFF00"/>
                </a:solidFill>
              </a:rPr>
              <a:t>Exodus 4:10</a:t>
            </a:r>
          </a:p>
        </p:txBody>
      </p:sp>
      <p:sp>
        <p:nvSpPr>
          <p:cNvPr id="3" name="Rectangle 2"/>
          <p:cNvSpPr/>
          <p:nvPr/>
        </p:nvSpPr>
        <p:spPr>
          <a:xfrm>
            <a:off x="610503" y="979477"/>
            <a:ext cx="4459438" cy="1569660"/>
          </a:xfrm>
          <a:prstGeom prst="rect">
            <a:avLst/>
          </a:prstGeom>
        </p:spPr>
        <p:txBody>
          <a:bodyPr wrap="square">
            <a:spAutoFit/>
          </a:bodyPr>
          <a:lstStyle/>
          <a:p>
            <a:r>
              <a:rPr lang="en-US" sz="2400" dirty="0">
                <a:solidFill>
                  <a:schemeClr val="bg1"/>
                </a:solidFill>
              </a:rPr>
              <a:t>The Joseph Smith Translation clarifies this statement by saying that Moses had “stammering lips” and was “slow of speech”</a:t>
            </a:r>
          </a:p>
        </p:txBody>
      </p:sp>
      <p:sp>
        <p:nvSpPr>
          <p:cNvPr id="119" name="TextBox 118"/>
          <p:cNvSpPr txBox="1"/>
          <p:nvPr/>
        </p:nvSpPr>
        <p:spPr>
          <a:xfrm>
            <a:off x="373880" y="6524854"/>
            <a:ext cx="3155862" cy="369332"/>
          </a:xfrm>
          <a:prstGeom prst="rect">
            <a:avLst/>
          </a:prstGeom>
          <a:noFill/>
        </p:spPr>
        <p:txBody>
          <a:bodyPr wrap="square" rtlCol="0">
            <a:spAutoFit/>
          </a:bodyPr>
          <a:lstStyle/>
          <a:p>
            <a:r>
              <a:rPr lang="en-US" dirty="0">
                <a:solidFill>
                  <a:schemeClr val="bg1"/>
                </a:solidFill>
              </a:rPr>
              <a:t>Exodus 6:7-13, 28-30</a:t>
            </a:r>
          </a:p>
        </p:txBody>
      </p:sp>
      <p:pic>
        <p:nvPicPr>
          <p:cNvPr id="4100" name="Picture 4" descr="http://prayercommunicationwithgod.com/wp-content/uploads/2013/12/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260" y="2724547"/>
            <a:ext cx="4465040" cy="3577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01175" y="4690743"/>
            <a:ext cx="3640300" cy="1477328"/>
          </a:xfrm>
          <a:prstGeom prst="rect">
            <a:avLst/>
          </a:prstGeom>
        </p:spPr>
        <p:txBody>
          <a:bodyPr wrap="square">
            <a:spAutoFit/>
          </a:bodyPr>
          <a:lstStyle/>
          <a:p>
            <a:r>
              <a:rPr lang="en-US" dirty="0">
                <a:solidFill>
                  <a:schemeClr val="bg1"/>
                </a:solidFill>
                <a:latin typeface="Calibri" panose="020F0502020204030204" pitchFamily="34" charset="0"/>
              </a:rPr>
              <a:t>The Lord’s response required Moses to exercise faith in the promises the Lord had just made to him. As he followed the Lord’s commands, Moses would receive the Lord’s help.</a:t>
            </a:r>
            <a:endParaRPr lang="en-US" dirty="0">
              <a:solidFill>
                <a:schemeClr val="bg1"/>
              </a:solidFill>
            </a:endParaRPr>
          </a:p>
        </p:txBody>
      </p:sp>
    </p:spTree>
    <p:extLst>
      <p:ext uri="{BB962C8B-B14F-4D97-AF65-F5344CB8AC3E}">
        <p14:creationId xmlns:p14="http://schemas.microsoft.com/office/powerpoint/2010/main" val="2201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02F5D0D2-F797-4B08-A730-7C9724F4AD8B}"/>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19251" y="0"/>
            <a:ext cx="12192000" cy="6858000"/>
          </a:xfrm>
          <a:prstGeom prst="rect">
            <a:avLst/>
          </a:prstGeom>
        </p:spPr>
      </p:pic>
      <p:sp>
        <p:nvSpPr>
          <p:cNvPr id="90" name="TextBox 89">
            <a:extLst>
              <a:ext uri="{FF2B5EF4-FFF2-40B4-BE49-F238E27FC236}">
                <a16:creationId xmlns:a16="http://schemas.microsoft.com/office/drawing/2014/main" id="{4C89494C-A7F2-447F-A470-59F74E189918}"/>
              </a:ext>
            </a:extLst>
          </p:cNvPr>
          <p:cNvSpPr txBox="1"/>
          <p:nvPr/>
        </p:nvSpPr>
        <p:spPr>
          <a:xfrm>
            <a:off x="44512" y="-29700"/>
            <a:ext cx="12102976" cy="769441"/>
          </a:xfrm>
          <a:prstGeom prst="rect">
            <a:avLst/>
          </a:prstGeom>
          <a:noFill/>
        </p:spPr>
        <p:txBody>
          <a:bodyPr wrap="square" rtlCol="0">
            <a:spAutoFit/>
          </a:bodyPr>
          <a:lstStyle/>
          <a:p>
            <a:pPr algn="ctr"/>
            <a:r>
              <a:rPr lang="en-US" sz="4400" dirty="0">
                <a:solidFill>
                  <a:schemeClr val="bg1"/>
                </a:solidFill>
                <a:latin typeface="David" panose="020E0502060401010101" pitchFamily="34" charset="-79"/>
                <a:cs typeface="David" panose="020E0502060401010101" pitchFamily="34" charset="-79"/>
              </a:rPr>
              <a:t>Reuben, Simeon, and Levi</a:t>
            </a:r>
          </a:p>
        </p:txBody>
      </p:sp>
      <p:sp>
        <p:nvSpPr>
          <p:cNvPr id="92" name="TextBox 91">
            <a:extLst>
              <a:ext uri="{FF2B5EF4-FFF2-40B4-BE49-F238E27FC236}">
                <a16:creationId xmlns:a16="http://schemas.microsoft.com/office/drawing/2014/main" id="{EB3E1C88-B9FA-4546-B02F-A70BAF5F5131}"/>
              </a:ext>
            </a:extLst>
          </p:cNvPr>
          <p:cNvSpPr txBox="1"/>
          <p:nvPr/>
        </p:nvSpPr>
        <p:spPr>
          <a:xfrm>
            <a:off x="314951" y="6448358"/>
            <a:ext cx="1846907" cy="369332"/>
          </a:xfrm>
          <a:prstGeom prst="rect">
            <a:avLst/>
          </a:prstGeom>
          <a:noFill/>
        </p:spPr>
        <p:txBody>
          <a:bodyPr wrap="square" rtlCol="0">
            <a:spAutoFit/>
          </a:bodyPr>
          <a:lstStyle/>
          <a:p>
            <a:r>
              <a:rPr lang="en-US" dirty="0">
                <a:solidFill>
                  <a:schemeClr val="bg1"/>
                </a:solidFill>
              </a:rPr>
              <a:t>Exodus 6:14-30</a:t>
            </a:r>
          </a:p>
        </p:txBody>
      </p:sp>
      <p:cxnSp>
        <p:nvCxnSpPr>
          <p:cNvPr id="93" name="Straight Arrow Connector 92">
            <a:extLst>
              <a:ext uri="{FF2B5EF4-FFF2-40B4-BE49-F238E27FC236}">
                <a16:creationId xmlns:a16="http://schemas.microsoft.com/office/drawing/2014/main" id="{EC7387FF-1FED-4E21-A260-8CD709D88163}"/>
              </a:ext>
            </a:extLst>
          </p:cNvPr>
          <p:cNvCxnSpPr/>
          <p:nvPr/>
        </p:nvCxnSpPr>
        <p:spPr>
          <a:xfrm>
            <a:off x="5654160" y="2107152"/>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60B9463-EC5A-4429-BB2F-6E841E79DF93}"/>
              </a:ext>
            </a:extLst>
          </p:cNvPr>
          <p:cNvCxnSpPr/>
          <p:nvPr/>
        </p:nvCxnSpPr>
        <p:spPr>
          <a:xfrm>
            <a:off x="8065255" y="2606433"/>
            <a:ext cx="806381" cy="112995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750D6440-79FA-483B-8B58-D1B37A1D53F4}"/>
              </a:ext>
            </a:extLst>
          </p:cNvPr>
          <p:cNvSpPr/>
          <p:nvPr/>
        </p:nvSpPr>
        <p:spPr>
          <a:xfrm>
            <a:off x="703525" y="89233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Reuben</a:t>
            </a:r>
          </a:p>
        </p:txBody>
      </p:sp>
      <p:sp>
        <p:nvSpPr>
          <p:cNvPr id="104" name="Rectangle 103">
            <a:extLst>
              <a:ext uri="{FF2B5EF4-FFF2-40B4-BE49-F238E27FC236}">
                <a16:creationId xmlns:a16="http://schemas.microsoft.com/office/drawing/2014/main" id="{EAB7DF97-3CB1-4376-8BCC-3E40B0E0562E}"/>
              </a:ext>
            </a:extLst>
          </p:cNvPr>
          <p:cNvSpPr/>
          <p:nvPr/>
        </p:nvSpPr>
        <p:spPr>
          <a:xfrm>
            <a:off x="2545858" y="4339525"/>
            <a:ext cx="1069757" cy="55628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Son of a </a:t>
            </a:r>
            <a:r>
              <a:rPr lang="en-US" sz="1100" dirty="0" err="1"/>
              <a:t>Canaanitish</a:t>
            </a:r>
            <a:r>
              <a:rPr lang="en-US" sz="1100" dirty="0"/>
              <a:t> woman</a:t>
            </a:r>
          </a:p>
        </p:txBody>
      </p:sp>
      <p:sp>
        <p:nvSpPr>
          <p:cNvPr id="107" name="Rectangle 106">
            <a:extLst>
              <a:ext uri="{FF2B5EF4-FFF2-40B4-BE49-F238E27FC236}">
                <a16:creationId xmlns:a16="http://schemas.microsoft.com/office/drawing/2014/main" id="{5142740C-AC25-4703-B702-FB7E414A90E1}"/>
              </a:ext>
            </a:extLst>
          </p:cNvPr>
          <p:cNvSpPr/>
          <p:nvPr/>
        </p:nvSpPr>
        <p:spPr>
          <a:xfrm>
            <a:off x="8366901" y="3824208"/>
            <a:ext cx="1069757" cy="801979"/>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Jochebed</a:t>
            </a:r>
            <a:r>
              <a:rPr lang="en-US" dirty="0"/>
              <a:t> sister to Kohath</a:t>
            </a:r>
          </a:p>
        </p:txBody>
      </p:sp>
      <p:sp>
        <p:nvSpPr>
          <p:cNvPr id="110" name="Rectangle 109">
            <a:extLst>
              <a:ext uri="{FF2B5EF4-FFF2-40B4-BE49-F238E27FC236}">
                <a16:creationId xmlns:a16="http://schemas.microsoft.com/office/drawing/2014/main" id="{65B18EF6-806A-4D56-8E57-038E665800C1}"/>
              </a:ext>
            </a:extLst>
          </p:cNvPr>
          <p:cNvSpPr/>
          <p:nvPr/>
        </p:nvSpPr>
        <p:spPr>
          <a:xfrm>
            <a:off x="2188961" y="89233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Simeon</a:t>
            </a:r>
          </a:p>
        </p:txBody>
      </p:sp>
      <p:cxnSp>
        <p:nvCxnSpPr>
          <p:cNvPr id="111" name="Straight Arrow Connector 110">
            <a:extLst>
              <a:ext uri="{FF2B5EF4-FFF2-40B4-BE49-F238E27FC236}">
                <a16:creationId xmlns:a16="http://schemas.microsoft.com/office/drawing/2014/main" id="{091888F1-B924-41D3-BEF7-75AE2084CC05}"/>
              </a:ext>
            </a:extLst>
          </p:cNvPr>
          <p:cNvCxnSpPr/>
          <p:nvPr/>
        </p:nvCxnSpPr>
        <p:spPr>
          <a:xfrm>
            <a:off x="1236420" y="1266002"/>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95048DB-4270-4FB0-81D4-A39978CA4483}"/>
              </a:ext>
            </a:extLst>
          </p:cNvPr>
          <p:cNvSpPr/>
          <p:nvPr/>
        </p:nvSpPr>
        <p:spPr>
          <a:xfrm>
            <a:off x="701541" y="167912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117" name="Rectangle 116">
            <a:extLst>
              <a:ext uri="{FF2B5EF4-FFF2-40B4-BE49-F238E27FC236}">
                <a16:creationId xmlns:a16="http://schemas.microsoft.com/office/drawing/2014/main" id="{FA73ECCF-B0D2-4BD6-84FF-6AD76A1115E7}"/>
              </a:ext>
            </a:extLst>
          </p:cNvPr>
          <p:cNvSpPr/>
          <p:nvPr/>
        </p:nvSpPr>
        <p:spPr>
          <a:xfrm>
            <a:off x="2164217" y="16652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Jemuel</a:t>
            </a:r>
            <a:endParaRPr lang="en-US" dirty="0"/>
          </a:p>
        </p:txBody>
      </p:sp>
      <p:cxnSp>
        <p:nvCxnSpPr>
          <p:cNvPr id="122" name="Straight Arrow Connector 121">
            <a:extLst>
              <a:ext uri="{FF2B5EF4-FFF2-40B4-BE49-F238E27FC236}">
                <a16:creationId xmlns:a16="http://schemas.microsoft.com/office/drawing/2014/main" id="{3F8F1B47-D26C-4754-98C0-431D6A884D39}"/>
              </a:ext>
            </a:extLst>
          </p:cNvPr>
          <p:cNvCxnSpPr/>
          <p:nvPr/>
        </p:nvCxnSpPr>
        <p:spPr>
          <a:xfrm>
            <a:off x="2689790" y="1268627"/>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C006044D-2178-47D5-93E8-7798E3627399}"/>
              </a:ext>
            </a:extLst>
          </p:cNvPr>
          <p:cNvSpPr/>
          <p:nvPr/>
        </p:nvSpPr>
        <p:spPr>
          <a:xfrm>
            <a:off x="701540" y="214340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Pallu</a:t>
            </a:r>
            <a:endParaRPr lang="en-US" dirty="0"/>
          </a:p>
        </p:txBody>
      </p:sp>
      <p:sp>
        <p:nvSpPr>
          <p:cNvPr id="124" name="Rectangle 123">
            <a:extLst>
              <a:ext uri="{FF2B5EF4-FFF2-40B4-BE49-F238E27FC236}">
                <a16:creationId xmlns:a16="http://schemas.microsoft.com/office/drawing/2014/main" id="{C27946BA-A6D1-4B3F-8A5A-A46485795EC5}"/>
              </a:ext>
            </a:extLst>
          </p:cNvPr>
          <p:cNvSpPr/>
          <p:nvPr/>
        </p:nvSpPr>
        <p:spPr>
          <a:xfrm>
            <a:off x="697071" y="258700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Hezron</a:t>
            </a:r>
            <a:endParaRPr lang="en-US" dirty="0"/>
          </a:p>
        </p:txBody>
      </p:sp>
      <p:sp>
        <p:nvSpPr>
          <p:cNvPr id="125" name="Rectangle 124">
            <a:extLst>
              <a:ext uri="{FF2B5EF4-FFF2-40B4-BE49-F238E27FC236}">
                <a16:creationId xmlns:a16="http://schemas.microsoft.com/office/drawing/2014/main" id="{B29E652B-47B4-4ABE-8275-BB13C065F835}"/>
              </a:ext>
            </a:extLst>
          </p:cNvPr>
          <p:cNvSpPr/>
          <p:nvPr/>
        </p:nvSpPr>
        <p:spPr>
          <a:xfrm>
            <a:off x="695137" y="305439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Carmi</a:t>
            </a:r>
          </a:p>
        </p:txBody>
      </p:sp>
      <p:sp>
        <p:nvSpPr>
          <p:cNvPr id="126" name="Rectangle 125">
            <a:extLst>
              <a:ext uri="{FF2B5EF4-FFF2-40B4-BE49-F238E27FC236}">
                <a16:creationId xmlns:a16="http://schemas.microsoft.com/office/drawing/2014/main" id="{60BBC6B8-4E17-42C7-BF06-DFEFDF4F0C24}"/>
              </a:ext>
            </a:extLst>
          </p:cNvPr>
          <p:cNvSpPr/>
          <p:nvPr/>
        </p:nvSpPr>
        <p:spPr>
          <a:xfrm>
            <a:off x="2154911" y="212209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Jamin</a:t>
            </a:r>
            <a:endParaRPr lang="en-US" dirty="0"/>
          </a:p>
        </p:txBody>
      </p:sp>
      <p:sp>
        <p:nvSpPr>
          <p:cNvPr id="127" name="Rectangle 126">
            <a:extLst>
              <a:ext uri="{FF2B5EF4-FFF2-40B4-BE49-F238E27FC236}">
                <a16:creationId xmlns:a16="http://schemas.microsoft.com/office/drawing/2014/main" id="{7DF846C8-88BD-4568-AC4F-60C3C5FB2127}"/>
              </a:ext>
            </a:extLst>
          </p:cNvPr>
          <p:cNvSpPr/>
          <p:nvPr/>
        </p:nvSpPr>
        <p:spPr>
          <a:xfrm>
            <a:off x="2188961" y="34499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Zohar</a:t>
            </a:r>
          </a:p>
        </p:txBody>
      </p:sp>
      <p:sp>
        <p:nvSpPr>
          <p:cNvPr id="128" name="Rectangle 127">
            <a:extLst>
              <a:ext uri="{FF2B5EF4-FFF2-40B4-BE49-F238E27FC236}">
                <a16:creationId xmlns:a16="http://schemas.microsoft.com/office/drawing/2014/main" id="{228011A3-02B2-4C48-882A-1FB002DB761A}"/>
              </a:ext>
            </a:extLst>
          </p:cNvPr>
          <p:cNvSpPr/>
          <p:nvPr/>
        </p:nvSpPr>
        <p:spPr>
          <a:xfrm>
            <a:off x="2164217" y="300742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Jachin</a:t>
            </a:r>
            <a:endParaRPr lang="en-US" dirty="0"/>
          </a:p>
        </p:txBody>
      </p:sp>
      <p:sp>
        <p:nvSpPr>
          <p:cNvPr id="129" name="Rectangle 128">
            <a:extLst>
              <a:ext uri="{FF2B5EF4-FFF2-40B4-BE49-F238E27FC236}">
                <a16:creationId xmlns:a16="http://schemas.microsoft.com/office/drawing/2014/main" id="{A78C6241-43EC-4AF2-81FA-06E15CFB85D6}"/>
              </a:ext>
            </a:extLst>
          </p:cNvPr>
          <p:cNvSpPr/>
          <p:nvPr/>
        </p:nvSpPr>
        <p:spPr>
          <a:xfrm>
            <a:off x="2154910" y="25649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Ohad</a:t>
            </a:r>
            <a:endParaRPr lang="en-US" dirty="0"/>
          </a:p>
        </p:txBody>
      </p:sp>
      <p:sp>
        <p:nvSpPr>
          <p:cNvPr id="130" name="Rectangle 129">
            <a:extLst>
              <a:ext uri="{FF2B5EF4-FFF2-40B4-BE49-F238E27FC236}">
                <a16:creationId xmlns:a16="http://schemas.microsoft.com/office/drawing/2014/main" id="{9F9FFD13-F026-4F96-82B2-5CA94CEF520E}"/>
              </a:ext>
            </a:extLst>
          </p:cNvPr>
          <p:cNvSpPr/>
          <p:nvPr/>
        </p:nvSpPr>
        <p:spPr>
          <a:xfrm>
            <a:off x="2185087" y="39123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Shaul</a:t>
            </a:r>
            <a:endParaRPr lang="en-US" dirty="0"/>
          </a:p>
        </p:txBody>
      </p:sp>
      <p:grpSp>
        <p:nvGrpSpPr>
          <p:cNvPr id="131" name="Group 130">
            <a:extLst>
              <a:ext uri="{FF2B5EF4-FFF2-40B4-BE49-F238E27FC236}">
                <a16:creationId xmlns:a16="http://schemas.microsoft.com/office/drawing/2014/main" id="{3B38E4E5-DEF6-4FD6-89D1-D41668A5A3E2}"/>
              </a:ext>
            </a:extLst>
          </p:cNvPr>
          <p:cNvGrpSpPr/>
          <p:nvPr/>
        </p:nvGrpSpPr>
        <p:grpSpPr>
          <a:xfrm>
            <a:off x="6945786" y="862412"/>
            <a:ext cx="1108462" cy="851883"/>
            <a:chOff x="5692405" y="1010018"/>
            <a:chExt cx="1108462" cy="851883"/>
          </a:xfrm>
        </p:grpSpPr>
        <p:sp>
          <p:nvSpPr>
            <p:cNvPr id="132" name="Rectangle 131">
              <a:extLst>
                <a:ext uri="{FF2B5EF4-FFF2-40B4-BE49-F238E27FC236}">
                  <a16:creationId xmlns:a16="http://schemas.microsoft.com/office/drawing/2014/main" id="{7A34E1AF-3DC1-435E-8BAB-19CF35787C39}"/>
                </a:ext>
              </a:extLst>
            </p:cNvPr>
            <p:cNvSpPr/>
            <p:nvPr/>
          </p:nvSpPr>
          <p:spPr>
            <a:xfrm>
              <a:off x="5692405" y="10100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Levi</a:t>
              </a:r>
            </a:p>
          </p:txBody>
        </p:sp>
        <p:cxnSp>
          <p:nvCxnSpPr>
            <p:cNvPr id="133" name="Straight Arrow Connector 132">
              <a:extLst>
                <a:ext uri="{FF2B5EF4-FFF2-40B4-BE49-F238E27FC236}">
                  <a16:creationId xmlns:a16="http://schemas.microsoft.com/office/drawing/2014/main" id="{8FA585A9-89B7-4368-93B9-9DC03DD7633B}"/>
                </a:ext>
              </a:extLst>
            </p:cNvPr>
            <p:cNvCxnSpPr/>
            <p:nvPr/>
          </p:nvCxnSpPr>
          <p:spPr>
            <a:xfrm>
              <a:off x="6223316" y="151390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B63DAB0-6C8C-430A-8411-97A13664029E}"/>
                </a:ext>
              </a:extLst>
            </p:cNvPr>
            <p:cNvSpPr txBox="1"/>
            <p:nvPr/>
          </p:nvSpPr>
          <p:spPr>
            <a:xfrm>
              <a:off x="5808522" y="1191322"/>
              <a:ext cx="992345" cy="246221"/>
            </a:xfrm>
            <a:prstGeom prst="rect">
              <a:avLst/>
            </a:prstGeom>
            <a:noFill/>
          </p:spPr>
          <p:txBody>
            <a:bodyPr wrap="square" rtlCol="0">
              <a:spAutoFit/>
            </a:bodyPr>
            <a:lstStyle/>
            <a:p>
              <a:r>
                <a:rPr lang="en-US" sz="1000" dirty="0">
                  <a:solidFill>
                    <a:schemeClr val="bg1"/>
                  </a:solidFill>
                </a:rPr>
                <a:t>Lived 137 years</a:t>
              </a:r>
            </a:p>
          </p:txBody>
        </p:sp>
      </p:grpSp>
      <p:sp>
        <p:nvSpPr>
          <p:cNvPr id="135" name="Rectangle 134">
            <a:extLst>
              <a:ext uri="{FF2B5EF4-FFF2-40B4-BE49-F238E27FC236}">
                <a16:creationId xmlns:a16="http://schemas.microsoft.com/office/drawing/2014/main" id="{2BBFCCEE-B87E-446A-8CCD-C07B7FB822BE}"/>
              </a:ext>
            </a:extLst>
          </p:cNvPr>
          <p:cNvSpPr/>
          <p:nvPr/>
        </p:nvSpPr>
        <p:spPr>
          <a:xfrm>
            <a:off x="5123248" y="171429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Gershon</a:t>
            </a:r>
            <a:endParaRPr lang="en-US" dirty="0"/>
          </a:p>
        </p:txBody>
      </p:sp>
      <p:sp>
        <p:nvSpPr>
          <p:cNvPr id="136" name="Rectangle 135">
            <a:extLst>
              <a:ext uri="{FF2B5EF4-FFF2-40B4-BE49-F238E27FC236}">
                <a16:creationId xmlns:a16="http://schemas.microsoft.com/office/drawing/2014/main" id="{5192F95E-F966-40B1-BA02-D5446D551A7E}"/>
              </a:ext>
            </a:extLst>
          </p:cNvPr>
          <p:cNvSpPr/>
          <p:nvPr/>
        </p:nvSpPr>
        <p:spPr>
          <a:xfrm>
            <a:off x="6984491" y="171429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Kohath</a:t>
            </a:r>
          </a:p>
        </p:txBody>
      </p:sp>
      <p:sp>
        <p:nvSpPr>
          <p:cNvPr id="137" name="Rectangle 136">
            <a:extLst>
              <a:ext uri="{FF2B5EF4-FFF2-40B4-BE49-F238E27FC236}">
                <a16:creationId xmlns:a16="http://schemas.microsoft.com/office/drawing/2014/main" id="{2B766DB5-B507-488C-BACB-E936C69809F9}"/>
              </a:ext>
            </a:extLst>
          </p:cNvPr>
          <p:cNvSpPr/>
          <p:nvPr/>
        </p:nvSpPr>
        <p:spPr>
          <a:xfrm>
            <a:off x="8774277" y="168717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Merari</a:t>
            </a:r>
            <a:endParaRPr lang="en-US" dirty="0"/>
          </a:p>
        </p:txBody>
      </p:sp>
      <p:sp>
        <p:nvSpPr>
          <p:cNvPr id="138" name="Rectangle 137">
            <a:extLst>
              <a:ext uri="{FF2B5EF4-FFF2-40B4-BE49-F238E27FC236}">
                <a16:creationId xmlns:a16="http://schemas.microsoft.com/office/drawing/2014/main" id="{55746572-B5B6-4D85-8C92-137EA49AA140}"/>
              </a:ext>
            </a:extLst>
          </p:cNvPr>
          <p:cNvSpPr/>
          <p:nvPr/>
        </p:nvSpPr>
        <p:spPr>
          <a:xfrm>
            <a:off x="5171414" y="24947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Libni</a:t>
            </a:r>
            <a:endParaRPr lang="en-US" dirty="0"/>
          </a:p>
        </p:txBody>
      </p:sp>
      <p:cxnSp>
        <p:nvCxnSpPr>
          <p:cNvPr id="139" name="Straight Arrow Connector 138">
            <a:extLst>
              <a:ext uri="{FF2B5EF4-FFF2-40B4-BE49-F238E27FC236}">
                <a16:creationId xmlns:a16="http://schemas.microsoft.com/office/drawing/2014/main" id="{3F5AEE05-D8ED-47BC-87F4-769BD9D469C0}"/>
              </a:ext>
            </a:extLst>
          </p:cNvPr>
          <p:cNvCxnSpPr/>
          <p:nvPr/>
        </p:nvCxnSpPr>
        <p:spPr>
          <a:xfrm flipH="1">
            <a:off x="6304549" y="1273128"/>
            <a:ext cx="588474" cy="380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EE3E397D-ABA6-4F69-9C71-7A3EDBEAA62E}"/>
              </a:ext>
            </a:extLst>
          </p:cNvPr>
          <p:cNvCxnSpPr/>
          <p:nvPr/>
        </p:nvCxnSpPr>
        <p:spPr>
          <a:xfrm>
            <a:off x="8081757" y="1260352"/>
            <a:ext cx="612765" cy="386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FCDB56AC-8059-4CA0-8D74-706ECA89E238}"/>
              </a:ext>
            </a:extLst>
          </p:cNvPr>
          <p:cNvSpPr/>
          <p:nvPr/>
        </p:nvSpPr>
        <p:spPr>
          <a:xfrm>
            <a:off x="5157895" y="296728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Shimi</a:t>
            </a:r>
            <a:endParaRPr lang="en-US" dirty="0"/>
          </a:p>
        </p:txBody>
      </p:sp>
      <p:sp>
        <p:nvSpPr>
          <p:cNvPr id="142" name="Rectangle 141">
            <a:extLst>
              <a:ext uri="{FF2B5EF4-FFF2-40B4-BE49-F238E27FC236}">
                <a16:creationId xmlns:a16="http://schemas.microsoft.com/office/drawing/2014/main" id="{EFB35F73-D324-48C1-899E-449D67F2C515}"/>
              </a:ext>
            </a:extLst>
          </p:cNvPr>
          <p:cNvSpPr/>
          <p:nvPr/>
        </p:nvSpPr>
        <p:spPr>
          <a:xfrm>
            <a:off x="6959425" y="2439210"/>
            <a:ext cx="1069757" cy="36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Amram</a:t>
            </a:r>
            <a:endParaRPr lang="en-US" dirty="0"/>
          </a:p>
        </p:txBody>
      </p:sp>
      <p:cxnSp>
        <p:nvCxnSpPr>
          <p:cNvPr id="143" name="Straight Arrow Connector 142">
            <a:extLst>
              <a:ext uri="{FF2B5EF4-FFF2-40B4-BE49-F238E27FC236}">
                <a16:creationId xmlns:a16="http://schemas.microsoft.com/office/drawing/2014/main" id="{946C707B-6261-406C-8123-70D2F83008EE}"/>
              </a:ext>
            </a:extLst>
          </p:cNvPr>
          <p:cNvCxnSpPr/>
          <p:nvPr/>
        </p:nvCxnSpPr>
        <p:spPr>
          <a:xfrm>
            <a:off x="7517386" y="2086168"/>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BFAD164-8E21-478B-AA25-5EAFB61BF437}"/>
              </a:ext>
            </a:extLst>
          </p:cNvPr>
          <p:cNvCxnSpPr/>
          <p:nvPr/>
        </p:nvCxnSpPr>
        <p:spPr>
          <a:xfrm>
            <a:off x="9305189" y="2122092"/>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8C96DF5D-C607-41DB-A178-F4DFAE5437B4}"/>
              </a:ext>
            </a:extLst>
          </p:cNvPr>
          <p:cNvSpPr/>
          <p:nvPr/>
        </p:nvSpPr>
        <p:spPr>
          <a:xfrm>
            <a:off x="8795602" y="248205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Mahali</a:t>
            </a:r>
            <a:endParaRPr lang="en-US" dirty="0"/>
          </a:p>
        </p:txBody>
      </p:sp>
      <p:sp>
        <p:nvSpPr>
          <p:cNvPr id="146" name="Rectangle 145">
            <a:extLst>
              <a:ext uri="{FF2B5EF4-FFF2-40B4-BE49-F238E27FC236}">
                <a16:creationId xmlns:a16="http://schemas.microsoft.com/office/drawing/2014/main" id="{82F45223-AD58-485D-97B5-5C6FA96B4321}"/>
              </a:ext>
            </a:extLst>
          </p:cNvPr>
          <p:cNvSpPr/>
          <p:nvPr/>
        </p:nvSpPr>
        <p:spPr>
          <a:xfrm>
            <a:off x="8795602" y="28994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Mushi</a:t>
            </a:r>
            <a:endParaRPr lang="en-US" dirty="0"/>
          </a:p>
        </p:txBody>
      </p:sp>
      <p:sp>
        <p:nvSpPr>
          <p:cNvPr id="147" name="Rectangle 146">
            <a:extLst>
              <a:ext uri="{FF2B5EF4-FFF2-40B4-BE49-F238E27FC236}">
                <a16:creationId xmlns:a16="http://schemas.microsoft.com/office/drawing/2014/main" id="{55FF606A-B977-4C86-A75E-A47B8AE274E9}"/>
              </a:ext>
            </a:extLst>
          </p:cNvPr>
          <p:cNvSpPr/>
          <p:nvPr/>
        </p:nvSpPr>
        <p:spPr>
          <a:xfrm>
            <a:off x="6941818" y="28994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Izhar</a:t>
            </a:r>
            <a:endParaRPr lang="en-US" dirty="0"/>
          </a:p>
        </p:txBody>
      </p:sp>
      <p:sp>
        <p:nvSpPr>
          <p:cNvPr id="148" name="Rectangle 147">
            <a:extLst>
              <a:ext uri="{FF2B5EF4-FFF2-40B4-BE49-F238E27FC236}">
                <a16:creationId xmlns:a16="http://schemas.microsoft.com/office/drawing/2014/main" id="{B404D776-5CCF-4F8D-BC8F-B9B16514E816}"/>
              </a:ext>
            </a:extLst>
          </p:cNvPr>
          <p:cNvSpPr/>
          <p:nvPr/>
        </p:nvSpPr>
        <p:spPr>
          <a:xfrm>
            <a:off x="6941818" y="33684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Hebron</a:t>
            </a:r>
          </a:p>
        </p:txBody>
      </p:sp>
      <p:sp>
        <p:nvSpPr>
          <p:cNvPr id="149" name="Rectangle 148">
            <a:extLst>
              <a:ext uri="{FF2B5EF4-FFF2-40B4-BE49-F238E27FC236}">
                <a16:creationId xmlns:a16="http://schemas.microsoft.com/office/drawing/2014/main" id="{B7C4DBA2-68FC-4B80-A33C-4D60F8CF8A56}"/>
              </a:ext>
            </a:extLst>
          </p:cNvPr>
          <p:cNvSpPr/>
          <p:nvPr/>
        </p:nvSpPr>
        <p:spPr>
          <a:xfrm>
            <a:off x="6941817" y="382420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Uzziel</a:t>
            </a:r>
            <a:endParaRPr lang="en-US" dirty="0"/>
          </a:p>
        </p:txBody>
      </p:sp>
      <p:cxnSp>
        <p:nvCxnSpPr>
          <p:cNvPr id="150" name="Straight Arrow Connector 149">
            <a:extLst>
              <a:ext uri="{FF2B5EF4-FFF2-40B4-BE49-F238E27FC236}">
                <a16:creationId xmlns:a16="http://schemas.microsoft.com/office/drawing/2014/main" id="{C5B2D701-3D5C-4CF8-9C0C-086C87364262}"/>
              </a:ext>
            </a:extLst>
          </p:cNvPr>
          <p:cNvCxnSpPr/>
          <p:nvPr/>
        </p:nvCxnSpPr>
        <p:spPr>
          <a:xfrm>
            <a:off x="8925092" y="4676703"/>
            <a:ext cx="0" cy="2191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5530F88F-AE6D-450E-A479-AB080BABA349}"/>
              </a:ext>
            </a:extLst>
          </p:cNvPr>
          <p:cNvSpPr/>
          <p:nvPr/>
        </p:nvSpPr>
        <p:spPr>
          <a:xfrm>
            <a:off x="5374703" y="36281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152" name="Straight Arrow Connector 151">
            <a:extLst>
              <a:ext uri="{FF2B5EF4-FFF2-40B4-BE49-F238E27FC236}">
                <a16:creationId xmlns:a16="http://schemas.microsoft.com/office/drawing/2014/main" id="{FD54A467-BC59-4E7D-98CF-D3BDC0B7EC1A}"/>
              </a:ext>
            </a:extLst>
          </p:cNvPr>
          <p:cNvCxnSpPr/>
          <p:nvPr/>
        </p:nvCxnSpPr>
        <p:spPr>
          <a:xfrm flipH="1">
            <a:off x="6388299" y="3187542"/>
            <a:ext cx="470588" cy="3809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7F1967F8-22C3-46EF-B650-5BBDCBB85E19}"/>
              </a:ext>
            </a:extLst>
          </p:cNvPr>
          <p:cNvSpPr/>
          <p:nvPr/>
        </p:nvSpPr>
        <p:spPr>
          <a:xfrm>
            <a:off x="5374703" y="40697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Nepheg</a:t>
            </a:r>
          </a:p>
        </p:txBody>
      </p:sp>
      <p:sp>
        <p:nvSpPr>
          <p:cNvPr id="154" name="Rectangle 153">
            <a:extLst>
              <a:ext uri="{FF2B5EF4-FFF2-40B4-BE49-F238E27FC236}">
                <a16:creationId xmlns:a16="http://schemas.microsoft.com/office/drawing/2014/main" id="{AAE4BCEE-B17E-4B94-9387-27E5B56C0B10}"/>
              </a:ext>
            </a:extLst>
          </p:cNvPr>
          <p:cNvSpPr/>
          <p:nvPr/>
        </p:nvSpPr>
        <p:spPr>
          <a:xfrm>
            <a:off x="5374702" y="454669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Zichri</a:t>
            </a:r>
            <a:endParaRPr lang="en-US" dirty="0"/>
          </a:p>
        </p:txBody>
      </p:sp>
      <p:cxnSp>
        <p:nvCxnSpPr>
          <p:cNvPr id="155" name="Straight Arrow Connector 154">
            <a:extLst>
              <a:ext uri="{FF2B5EF4-FFF2-40B4-BE49-F238E27FC236}">
                <a16:creationId xmlns:a16="http://schemas.microsoft.com/office/drawing/2014/main" id="{3784E6BC-8CED-4ADC-B9F6-423635F74C3F}"/>
              </a:ext>
            </a:extLst>
          </p:cNvPr>
          <p:cNvCxnSpPr/>
          <p:nvPr/>
        </p:nvCxnSpPr>
        <p:spPr>
          <a:xfrm flipH="1" flipV="1">
            <a:off x="9006732" y="5079901"/>
            <a:ext cx="1243787" cy="26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C6E04278-5DC7-42C1-8B4B-764637B35713}"/>
              </a:ext>
            </a:extLst>
          </p:cNvPr>
          <p:cNvSpPr/>
          <p:nvPr/>
        </p:nvSpPr>
        <p:spPr>
          <a:xfrm>
            <a:off x="9635446" y="4929339"/>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Elsheba</a:t>
            </a:r>
            <a:endParaRPr lang="en-US" dirty="0"/>
          </a:p>
        </p:txBody>
      </p:sp>
      <p:sp>
        <p:nvSpPr>
          <p:cNvPr id="157" name="Rectangle 156">
            <a:extLst>
              <a:ext uri="{FF2B5EF4-FFF2-40B4-BE49-F238E27FC236}">
                <a16:creationId xmlns:a16="http://schemas.microsoft.com/office/drawing/2014/main" id="{EB86E48A-02FD-4424-AF99-07B5083FC148}"/>
              </a:ext>
            </a:extLst>
          </p:cNvPr>
          <p:cNvSpPr/>
          <p:nvPr/>
        </p:nvSpPr>
        <p:spPr>
          <a:xfrm>
            <a:off x="8388139" y="4950811"/>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Aaron</a:t>
            </a:r>
          </a:p>
        </p:txBody>
      </p:sp>
      <p:cxnSp>
        <p:nvCxnSpPr>
          <p:cNvPr id="158" name="Straight Arrow Connector 157">
            <a:extLst>
              <a:ext uri="{FF2B5EF4-FFF2-40B4-BE49-F238E27FC236}">
                <a16:creationId xmlns:a16="http://schemas.microsoft.com/office/drawing/2014/main" id="{587E5540-2BF7-4D05-A69B-F60569659666}"/>
              </a:ext>
            </a:extLst>
          </p:cNvPr>
          <p:cNvCxnSpPr/>
          <p:nvPr/>
        </p:nvCxnSpPr>
        <p:spPr>
          <a:xfrm flipV="1">
            <a:off x="10766344" y="5090859"/>
            <a:ext cx="246006" cy="153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C084BABC-48D2-42B3-A936-20FD52ABD689}"/>
              </a:ext>
            </a:extLst>
          </p:cNvPr>
          <p:cNvSpPr/>
          <p:nvPr/>
        </p:nvSpPr>
        <p:spPr>
          <a:xfrm>
            <a:off x="11025991" y="492313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Nadab</a:t>
            </a:r>
            <a:endParaRPr lang="en-US" dirty="0"/>
          </a:p>
        </p:txBody>
      </p:sp>
      <p:sp>
        <p:nvSpPr>
          <p:cNvPr id="160" name="Rectangle 159">
            <a:extLst>
              <a:ext uri="{FF2B5EF4-FFF2-40B4-BE49-F238E27FC236}">
                <a16:creationId xmlns:a16="http://schemas.microsoft.com/office/drawing/2014/main" id="{3ED1E149-3CBD-4DDA-BB89-73B58A374811}"/>
              </a:ext>
            </a:extLst>
          </p:cNvPr>
          <p:cNvSpPr/>
          <p:nvPr/>
        </p:nvSpPr>
        <p:spPr>
          <a:xfrm>
            <a:off x="11029908" y="53908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Abihu</a:t>
            </a:r>
            <a:endParaRPr lang="en-US" dirty="0"/>
          </a:p>
        </p:txBody>
      </p:sp>
      <p:sp>
        <p:nvSpPr>
          <p:cNvPr id="161" name="Rectangle 160">
            <a:extLst>
              <a:ext uri="{FF2B5EF4-FFF2-40B4-BE49-F238E27FC236}">
                <a16:creationId xmlns:a16="http://schemas.microsoft.com/office/drawing/2014/main" id="{2760502F-B63D-44A1-A727-02EBFA1DFA3E}"/>
              </a:ext>
            </a:extLst>
          </p:cNvPr>
          <p:cNvSpPr/>
          <p:nvPr/>
        </p:nvSpPr>
        <p:spPr>
          <a:xfrm>
            <a:off x="11035833" y="631284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Ithamar</a:t>
            </a:r>
            <a:endParaRPr lang="en-US" dirty="0"/>
          </a:p>
        </p:txBody>
      </p:sp>
      <p:cxnSp>
        <p:nvCxnSpPr>
          <p:cNvPr id="162" name="Straight Arrow Connector 161">
            <a:extLst>
              <a:ext uri="{FF2B5EF4-FFF2-40B4-BE49-F238E27FC236}">
                <a16:creationId xmlns:a16="http://schemas.microsoft.com/office/drawing/2014/main" id="{5F26140D-7B65-4190-9520-FAC1532E147C}"/>
              </a:ext>
            </a:extLst>
          </p:cNvPr>
          <p:cNvCxnSpPr/>
          <p:nvPr/>
        </p:nvCxnSpPr>
        <p:spPr>
          <a:xfrm flipH="1" flipV="1">
            <a:off x="7708742" y="5556081"/>
            <a:ext cx="1243787" cy="26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2AFB49A2-ECE9-4560-A53D-3E9DCCA3ABD8}"/>
              </a:ext>
            </a:extLst>
          </p:cNvPr>
          <p:cNvSpPr/>
          <p:nvPr/>
        </p:nvSpPr>
        <p:spPr>
          <a:xfrm>
            <a:off x="8396414" y="5390921"/>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Moses</a:t>
            </a:r>
          </a:p>
        </p:txBody>
      </p:sp>
      <p:sp>
        <p:nvSpPr>
          <p:cNvPr id="164" name="Rectangle 163">
            <a:extLst>
              <a:ext uri="{FF2B5EF4-FFF2-40B4-BE49-F238E27FC236}">
                <a16:creationId xmlns:a16="http://schemas.microsoft.com/office/drawing/2014/main" id="{9D8E0866-A268-4E73-AB57-9B41BA1B361A}"/>
              </a:ext>
            </a:extLst>
          </p:cNvPr>
          <p:cNvSpPr/>
          <p:nvPr/>
        </p:nvSpPr>
        <p:spPr>
          <a:xfrm>
            <a:off x="7082048" y="542530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Zipporah</a:t>
            </a:r>
          </a:p>
        </p:txBody>
      </p:sp>
      <p:cxnSp>
        <p:nvCxnSpPr>
          <p:cNvPr id="165" name="Straight Arrow Connector 164">
            <a:extLst>
              <a:ext uri="{FF2B5EF4-FFF2-40B4-BE49-F238E27FC236}">
                <a16:creationId xmlns:a16="http://schemas.microsoft.com/office/drawing/2014/main" id="{FF114F38-4394-4D0C-B839-ED881273D727}"/>
              </a:ext>
            </a:extLst>
          </p:cNvPr>
          <p:cNvCxnSpPr/>
          <p:nvPr/>
        </p:nvCxnSpPr>
        <p:spPr>
          <a:xfrm flipH="1">
            <a:off x="6227653" y="4236952"/>
            <a:ext cx="676845" cy="1255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A3FDF812-91C8-4CC3-9847-2B15E9764A55}"/>
              </a:ext>
            </a:extLst>
          </p:cNvPr>
          <p:cNvSpPr/>
          <p:nvPr/>
        </p:nvSpPr>
        <p:spPr>
          <a:xfrm>
            <a:off x="5256816" y="549204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Mishael</a:t>
            </a:r>
            <a:endParaRPr lang="en-US" dirty="0"/>
          </a:p>
        </p:txBody>
      </p:sp>
      <p:sp>
        <p:nvSpPr>
          <p:cNvPr id="167" name="Rectangle 166">
            <a:extLst>
              <a:ext uri="{FF2B5EF4-FFF2-40B4-BE49-F238E27FC236}">
                <a16:creationId xmlns:a16="http://schemas.microsoft.com/office/drawing/2014/main" id="{977C3D48-F5DD-47B7-841A-7958D84E2AC6}"/>
              </a:ext>
            </a:extLst>
          </p:cNvPr>
          <p:cNvSpPr/>
          <p:nvPr/>
        </p:nvSpPr>
        <p:spPr>
          <a:xfrm>
            <a:off x="5234792" y="592698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Elzaphan</a:t>
            </a:r>
            <a:endParaRPr lang="en-US" dirty="0"/>
          </a:p>
        </p:txBody>
      </p:sp>
      <p:sp>
        <p:nvSpPr>
          <p:cNvPr id="168" name="Rectangle 167">
            <a:extLst>
              <a:ext uri="{FF2B5EF4-FFF2-40B4-BE49-F238E27FC236}">
                <a16:creationId xmlns:a16="http://schemas.microsoft.com/office/drawing/2014/main" id="{7243B5D6-4655-47D7-A286-4D8FBDD4AACD}"/>
              </a:ext>
            </a:extLst>
          </p:cNvPr>
          <p:cNvSpPr/>
          <p:nvPr/>
        </p:nvSpPr>
        <p:spPr>
          <a:xfrm>
            <a:off x="5262638" y="635714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Zithri</a:t>
            </a:r>
            <a:endParaRPr lang="en-US" dirty="0"/>
          </a:p>
        </p:txBody>
      </p:sp>
      <p:sp>
        <p:nvSpPr>
          <p:cNvPr id="169" name="Rectangle 168">
            <a:extLst>
              <a:ext uri="{FF2B5EF4-FFF2-40B4-BE49-F238E27FC236}">
                <a16:creationId xmlns:a16="http://schemas.microsoft.com/office/drawing/2014/main" id="{C29A27AA-39FC-4E3F-B49D-E8ACF1A415C4}"/>
              </a:ext>
            </a:extLst>
          </p:cNvPr>
          <p:cNvSpPr/>
          <p:nvPr/>
        </p:nvSpPr>
        <p:spPr>
          <a:xfrm>
            <a:off x="7072994" y="59973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Gershom</a:t>
            </a:r>
          </a:p>
        </p:txBody>
      </p:sp>
      <p:sp>
        <p:nvSpPr>
          <p:cNvPr id="170" name="Rectangle 169">
            <a:extLst>
              <a:ext uri="{FF2B5EF4-FFF2-40B4-BE49-F238E27FC236}">
                <a16:creationId xmlns:a16="http://schemas.microsoft.com/office/drawing/2014/main" id="{16A0DAFC-94F0-4A7D-8C8B-FA53FF546A00}"/>
              </a:ext>
            </a:extLst>
          </p:cNvPr>
          <p:cNvSpPr/>
          <p:nvPr/>
        </p:nvSpPr>
        <p:spPr>
          <a:xfrm>
            <a:off x="7082047" y="637955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Eliezer</a:t>
            </a:r>
          </a:p>
        </p:txBody>
      </p:sp>
      <p:cxnSp>
        <p:nvCxnSpPr>
          <p:cNvPr id="171" name="Straight Arrow Connector 170">
            <a:extLst>
              <a:ext uri="{FF2B5EF4-FFF2-40B4-BE49-F238E27FC236}">
                <a16:creationId xmlns:a16="http://schemas.microsoft.com/office/drawing/2014/main" id="{D3D96CB8-D39B-4941-915E-3131D4E045B8}"/>
              </a:ext>
            </a:extLst>
          </p:cNvPr>
          <p:cNvCxnSpPr/>
          <p:nvPr/>
        </p:nvCxnSpPr>
        <p:spPr>
          <a:xfrm>
            <a:off x="7583295" y="5759908"/>
            <a:ext cx="0" cy="2191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05B05504-E254-4214-A965-A3F8151762F9}"/>
              </a:ext>
            </a:extLst>
          </p:cNvPr>
          <p:cNvSpPr/>
          <p:nvPr/>
        </p:nvSpPr>
        <p:spPr>
          <a:xfrm>
            <a:off x="2852682" y="528374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Assir</a:t>
            </a:r>
            <a:endParaRPr lang="en-US" dirty="0"/>
          </a:p>
        </p:txBody>
      </p:sp>
      <p:cxnSp>
        <p:nvCxnSpPr>
          <p:cNvPr id="173" name="Straight Arrow Connector 172">
            <a:extLst>
              <a:ext uri="{FF2B5EF4-FFF2-40B4-BE49-F238E27FC236}">
                <a16:creationId xmlns:a16="http://schemas.microsoft.com/office/drawing/2014/main" id="{5B65B103-C878-4616-91D1-49F12AACE6B3}"/>
              </a:ext>
            </a:extLst>
          </p:cNvPr>
          <p:cNvCxnSpPr/>
          <p:nvPr/>
        </p:nvCxnSpPr>
        <p:spPr>
          <a:xfrm flipH="1">
            <a:off x="3872499" y="3962599"/>
            <a:ext cx="1441062" cy="1221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6B3C5434-2067-4A45-82C2-93DE30A56A74}"/>
              </a:ext>
            </a:extLst>
          </p:cNvPr>
          <p:cNvSpPr/>
          <p:nvPr/>
        </p:nvSpPr>
        <p:spPr>
          <a:xfrm>
            <a:off x="2848288" y="568836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Elkanah</a:t>
            </a:r>
            <a:endParaRPr lang="en-US" dirty="0"/>
          </a:p>
        </p:txBody>
      </p:sp>
      <p:sp>
        <p:nvSpPr>
          <p:cNvPr id="175" name="Rectangle 174">
            <a:extLst>
              <a:ext uri="{FF2B5EF4-FFF2-40B4-BE49-F238E27FC236}">
                <a16:creationId xmlns:a16="http://schemas.microsoft.com/office/drawing/2014/main" id="{4169EAEC-6C9D-4070-BAA3-778172B30B15}"/>
              </a:ext>
            </a:extLst>
          </p:cNvPr>
          <p:cNvSpPr/>
          <p:nvPr/>
        </p:nvSpPr>
        <p:spPr>
          <a:xfrm>
            <a:off x="2858886" y="611535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Abiasaph</a:t>
            </a:r>
            <a:endParaRPr lang="en-US" dirty="0"/>
          </a:p>
        </p:txBody>
      </p:sp>
      <p:sp>
        <p:nvSpPr>
          <p:cNvPr id="176" name="Left Brace 175">
            <a:extLst>
              <a:ext uri="{FF2B5EF4-FFF2-40B4-BE49-F238E27FC236}">
                <a16:creationId xmlns:a16="http://schemas.microsoft.com/office/drawing/2014/main" id="{2FEB24B8-5A84-443D-89C1-FE4BE3B7FB62}"/>
              </a:ext>
            </a:extLst>
          </p:cNvPr>
          <p:cNvSpPr/>
          <p:nvPr/>
        </p:nvSpPr>
        <p:spPr>
          <a:xfrm>
            <a:off x="2154910" y="5276994"/>
            <a:ext cx="534878" cy="1133744"/>
          </a:xfrm>
          <a:prstGeom prst="leftBrace">
            <a:avLst>
              <a:gd name="adj1" fmla="val 8333"/>
              <a:gd name="adj2" fmla="val 5079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Rectangle 176">
            <a:extLst>
              <a:ext uri="{FF2B5EF4-FFF2-40B4-BE49-F238E27FC236}">
                <a16:creationId xmlns:a16="http://schemas.microsoft.com/office/drawing/2014/main" id="{E42F5512-F316-49A0-933A-9E46426629F6}"/>
              </a:ext>
            </a:extLst>
          </p:cNvPr>
          <p:cNvSpPr/>
          <p:nvPr/>
        </p:nvSpPr>
        <p:spPr>
          <a:xfrm>
            <a:off x="834529" y="5606717"/>
            <a:ext cx="1069757" cy="33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Korhites</a:t>
            </a:r>
            <a:endParaRPr lang="en-US" dirty="0"/>
          </a:p>
        </p:txBody>
      </p:sp>
      <p:cxnSp>
        <p:nvCxnSpPr>
          <p:cNvPr id="178" name="Straight Arrow Connector 177">
            <a:extLst>
              <a:ext uri="{FF2B5EF4-FFF2-40B4-BE49-F238E27FC236}">
                <a16:creationId xmlns:a16="http://schemas.microsoft.com/office/drawing/2014/main" id="{4B9C067B-AD47-4C23-97A5-4AC4932974C4}"/>
              </a:ext>
            </a:extLst>
          </p:cNvPr>
          <p:cNvCxnSpPr/>
          <p:nvPr/>
        </p:nvCxnSpPr>
        <p:spPr>
          <a:xfrm flipH="1">
            <a:off x="10448472" y="6017143"/>
            <a:ext cx="717787" cy="19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ED493B3E-55EB-45F5-A644-3ED9AE8AB34B}"/>
              </a:ext>
            </a:extLst>
          </p:cNvPr>
          <p:cNvSpPr/>
          <p:nvPr/>
        </p:nvSpPr>
        <p:spPr>
          <a:xfrm>
            <a:off x="9751160" y="5759239"/>
            <a:ext cx="1069757" cy="476192"/>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Daughter of </a:t>
            </a:r>
            <a:r>
              <a:rPr lang="en-US" dirty="0" err="1"/>
              <a:t>Putiel</a:t>
            </a:r>
            <a:endParaRPr lang="en-US" dirty="0"/>
          </a:p>
        </p:txBody>
      </p:sp>
      <p:sp>
        <p:nvSpPr>
          <p:cNvPr id="180" name="Rectangle 179">
            <a:extLst>
              <a:ext uri="{FF2B5EF4-FFF2-40B4-BE49-F238E27FC236}">
                <a16:creationId xmlns:a16="http://schemas.microsoft.com/office/drawing/2014/main" id="{F3862B4E-1DD4-40E4-9F9C-185099C8CBAC}"/>
              </a:ext>
            </a:extLst>
          </p:cNvPr>
          <p:cNvSpPr/>
          <p:nvPr/>
        </p:nvSpPr>
        <p:spPr>
          <a:xfrm>
            <a:off x="11029908" y="58585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Eleazar</a:t>
            </a:r>
            <a:endParaRPr lang="en-US" dirty="0"/>
          </a:p>
        </p:txBody>
      </p:sp>
      <p:cxnSp>
        <p:nvCxnSpPr>
          <p:cNvPr id="181" name="Straight Arrow Connector 180">
            <a:extLst>
              <a:ext uri="{FF2B5EF4-FFF2-40B4-BE49-F238E27FC236}">
                <a16:creationId xmlns:a16="http://schemas.microsoft.com/office/drawing/2014/main" id="{666A3928-6A6A-43E8-8657-9F7219F4E2A3}"/>
              </a:ext>
            </a:extLst>
          </p:cNvPr>
          <p:cNvCxnSpPr/>
          <p:nvPr/>
        </p:nvCxnSpPr>
        <p:spPr>
          <a:xfrm>
            <a:off x="10250519" y="6261432"/>
            <a:ext cx="0" cy="2191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17D798BB-9012-4581-A4A3-78DEE101B617}"/>
              </a:ext>
            </a:extLst>
          </p:cNvPr>
          <p:cNvSpPr/>
          <p:nvPr/>
        </p:nvSpPr>
        <p:spPr>
          <a:xfrm>
            <a:off x="9751160" y="650896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Phinehas</a:t>
            </a:r>
          </a:p>
        </p:txBody>
      </p:sp>
      <p:sp>
        <p:nvSpPr>
          <p:cNvPr id="183" name="Left Brace 182">
            <a:extLst>
              <a:ext uri="{FF2B5EF4-FFF2-40B4-BE49-F238E27FC236}">
                <a16:creationId xmlns:a16="http://schemas.microsoft.com/office/drawing/2014/main" id="{AC63F13D-E7C7-45A4-B309-F5129B84970C}"/>
              </a:ext>
            </a:extLst>
          </p:cNvPr>
          <p:cNvSpPr/>
          <p:nvPr/>
        </p:nvSpPr>
        <p:spPr>
          <a:xfrm>
            <a:off x="9511732" y="6483466"/>
            <a:ext cx="143711" cy="304614"/>
          </a:xfrm>
          <a:prstGeom prst="leftBrace">
            <a:avLst>
              <a:gd name="adj1" fmla="val 8333"/>
              <a:gd name="adj2" fmla="val 5079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Rectangle 183">
            <a:extLst>
              <a:ext uri="{FF2B5EF4-FFF2-40B4-BE49-F238E27FC236}">
                <a16:creationId xmlns:a16="http://schemas.microsoft.com/office/drawing/2014/main" id="{71E6405D-FE90-4626-95A0-461080514C0D}"/>
              </a:ext>
            </a:extLst>
          </p:cNvPr>
          <p:cNvSpPr/>
          <p:nvPr/>
        </p:nvSpPr>
        <p:spPr>
          <a:xfrm>
            <a:off x="8422446" y="6391634"/>
            <a:ext cx="1069757" cy="33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 of Levites</a:t>
            </a:r>
          </a:p>
        </p:txBody>
      </p:sp>
      <p:sp>
        <p:nvSpPr>
          <p:cNvPr id="185" name="TextBox 184">
            <a:extLst>
              <a:ext uri="{FF2B5EF4-FFF2-40B4-BE49-F238E27FC236}">
                <a16:creationId xmlns:a16="http://schemas.microsoft.com/office/drawing/2014/main" id="{DACF0D33-30CF-418E-A346-02AAB302359D}"/>
              </a:ext>
            </a:extLst>
          </p:cNvPr>
          <p:cNvSpPr txBox="1"/>
          <p:nvPr/>
        </p:nvSpPr>
        <p:spPr>
          <a:xfrm>
            <a:off x="7019229" y="1895761"/>
            <a:ext cx="992345" cy="246221"/>
          </a:xfrm>
          <a:prstGeom prst="rect">
            <a:avLst/>
          </a:prstGeom>
          <a:noFill/>
        </p:spPr>
        <p:txBody>
          <a:bodyPr wrap="square" rtlCol="0">
            <a:spAutoFit/>
          </a:bodyPr>
          <a:lstStyle/>
          <a:p>
            <a:r>
              <a:rPr lang="en-US" sz="1000" dirty="0">
                <a:solidFill>
                  <a:schemeClr val="bg1"/>
                </a:solidFill>
              </a:rPr>
              <a:t>Lived 133 years</a:t>
            </a:r>
          </a:p>
        </p:txBody>
      </p:sp>
      <p:sp>
        <p:nvSpPr>
          <p:cNvPr id="186" name="TextBox 185">
            <a:extLst>
              <a:ext uri="{FF2B5EF4-FFF2-40B4-BE49-F238E27FC236}">
                <a16:creationId xmlns:a16="http://schemas.microsoft.com/office/drawing/2014/main" id="{AA55E898-618D-48CE-B570-E8AA201B8685}"/>
              </a:ext>
            </a:extLst>
          </p:cNvPr>
          <p:cNvSpPr txBox="1"/>
          <p:nvPr/>
        </p:nvSpPr>
        <p:spPr>
          <a:xfrm>
            <a:off x="6998130" y="2639062"/>
            <a:ext cx="992345" cy="246221"/>
          </a:xfrm>
          <a:prstGeom prst="rect">
            <a:avLst/>
          </a:prstGeom>
          <a:noFill/>
        </p:spPr>
        <p:txBody>
          <a:bodyPr wrap="square" rtlCol="0">
            <a:spAutoFit/>
          </a:bodyPr>
          <a:lstStyle/>
          <a:p>
            <a:r>
              <a:rPr lang="en-US" sz="1000" dirty="0">
                <a:solidFill>
                  <a:schemeClr val="bg1"/>
                </a:solidFill>
              </a:rPr>
              <a:t>Lived 137 years</a:t>
            </a:r>
          </a:p>
        </p:txBody>
      </p:sp>
    </p:spTree>
    <p:extLst>
      <p:ext uri="{BB962C8B-B14F-4D97-AF65-F5344CB8AC3E}">
        <p14:creationId xmlns:p14="http://schemas.microsoft.com/office/powerpoint/2010/main" val="398156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F416A2-F00B-46B3-B9AD-25B5D95619E5}"/>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71191" y="0"/>
            <a:ext cx="11820809"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Bible Dictionary—Jehovah</a:t>
            </a:r>
          </a:p>
          <a:p>
            <a:pPr marL="342900" indent="-342900">
              <a:buFontTx/>
              <a:buAutoNum type="arabicPeriod"/>
            </a:pPr>
            <a:r>
              <a:rPr lang="en-US" dirty="0">
                <a:solidFill>
                  <a:schemeClr val="bg1"/>
                </a:solidFill>
              </a:rPr>
              <a:t>President Henry B. </a:t>
            </a:r>
            <a:r>
              <a:rPr lang="en-US" dirty="0" err="1">
                <a:solidFill>
                  <a:schemeClr val="bg1"/>
                </a:solidFill>
              </a:rPr>
              <a:t>Eyring</a:t>
            </a:r>
            <a:r>
              <a:rPr lang="en-US" dirty="0">
                <a:solidFill>
                  <a:schemeClr val="bg1"/>
                </a:solidFill>
              </a:rPr>
              <a:t> </a:t>
            </a:r>
            <a:r>
              <a:rPr lang="en-US" i="1" dirty="0">
                <a:solidFill>
                  <a:schemeClr val="bg1"/>
                </a:solidFill>
              </a:rPr>
              <a:t>Where Is the Pavilion? </a:t>
            </a:r>
            <a:r>
              <a:rPr lang="en-US" dirty="0">
                <a:solidFill>
                  <a:schemeClr val="bg1"/>
                </a:solidFill>
              </a:rPr>
              <a:t>October 2012 Gen. Conf.</a:t>
            </a:r>
          </a:p>
          <a:p>
            <a:r>
              <a:rPr lang="en-US" dirty="0">
                <a:solidFill>
                  <a:schemeClr val="bg1"/>
                </a:solidFill>
              </a:rPr>
              <a:t>Presentation by ©http://fashionsbylynda.com/blog/</a:t>
            </a:r>
          </a:p>
          <a:p>
            <a:r>
              <a:rPr lang="en-US" dirty="0">
                <a:solidFill>
                  <a:schemeClr val="bg1"/>
                </a:solidFill>
              </a:rPr>
              <a:t>3.   [</a:t>
            </a:r>
            <a:r>
              <a:rPr lang="en-US" i="1" dirty="0">
                <a:solidFill>
                  <a:schemeClr val="bg1"/>
                </a:solidFill>
              </a:rPr>
              <a:t>Webster’s New World College Dictionary,</a:t>
            </a:r>
            <a:r>
              <a:rPr lang="en-US" dirty="0">
                <a:solidFill>
                  <a:schemeClr val="bg1"/>
                </a:solidFill>
              </a:rPr>
              <a:t> 3rd ed. (1988), “redeem”] Elder D. Todd </a:t>
            </a:r>
            <a:r>
              <a:rPr lang="en-US" dirty="0" err="1">
                <a:solidFill>
                  <a:schemeClr val="bg1"/>
                </a:solidFill>
              </a:rPr>
              <a:t>Christofferson</a:t>
            </a:r>
            <a:r>
              <a:rPr lang="en-US" dirty="0">
                <a:solidFill>
                  <a:schemeClr val="bg1"/>
                </a:solidFill>
              </a:rPr>
              <a:t> (“Redemption,”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2013, 109).</a:t>
            </a:r>
          </a:p>
          <a:p>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139501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5F03AC1D-F94E-406D-9423-D64BCC917E33}"/>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5:1-2</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Aaron and Moses in Egypt</a:t>
            </a:r>
          </a:p>
        </p:txBody>
      </p:sp>
      <p:grpSp>
        <p:nvGrpSpPr>
          <p:cNvPr id="6" name="Group 5"/>
          <p:cNvGrpSpPr/>
          <p:nvPr/>
        </p:nvGrpSpPr>
        <p:grpSpPr>
          <a:xfrm>
            <a:off x="1005217" y="1476241"/>
            <a:ext cx="4146487" cy="4146487"/>
            <a:chOff x="2160299" y="2068716"/>
            <a:chExt cx="4146487" cy="4146487"/>
          </a:xfrm>
        </p:grpSpPr>
        <p:pic>
          <p:nvPicPr>
            <p:cNvPr id="3074" name="Picture 2" descr="http://newngrguardiannewscom.c.presscdn.com/wp-content/uploads/2015/03/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99" y="2068716"/>
              <a:ext cx="4146487" cy="4146487"/>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4233542" y="2528032"/>
              <a:ext cx="178278" cy="18169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84002" y="2372672"/>
              <a:ext cx="1385961" cy="307777"/>
            </a:xfrm>
            <a:prstGeom prst="rect">
              <a:avLst/>
            </a:prstGeom>
            <a:noFill/>
          </p:spPr>
          <p:txBody>
            <a:bodyPr wrap="square" rtlCol="0">
              <a:spAutoFit/>
            </a:bodyPr>
            <a:lstStyle/>
            <a:p>
              <a:r>
                <a:rPr lang="en-US" sz="1400" dirty="0"/>
                <a:t>Goshen</a:t>
              </a:r>
            </a:p>
          </p:txBody>
        </p:sp>
      </p:grpSp>
      <p:grpSp>
        <p:nvGrpSpPr>
          <p:cNvPr id="10" name="Group 9"/>
          <p:cNvGrpSpPr/>
          <p:nvPr/>
        </p:nvGrpSpPr>
        <p:grpSpPr>
          <a:xfrm>
            <a:off x="912335" y="2521645"/>
            <a:ext cx="1233173" cy="3668661"/>
            <a:chOff x="1786026" y="-84"/>
            <a:chExt cx="2743200" cy="6715893"/>
          </a:xfrm>
        </p:grpSpPr>
        <p:sp>
          <p:nvSpPr>
            <p:cNvPr id="11" name="Oval 10"/>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6"/>
            <p:cNvGrpSpPr/>
            <p:nvPr/>
          </p:nvGrpSpPr>
          <p:grpSpPr>
            <a:xfrm>
              <a:off x="2202305" y="1887511"/>
              <a:ext cx="1989944" cy="1602698"/>
              <a:chOff x="228600" y="1066800"/>
              <a:chExt cx="2286000" cy="1981200"/>
            </a:xfrm>
          </p:grpSpPr>
          <p:sp>
            <p:nvSpPr>
              <p:cNvPr id="63" name="Moon 62"/>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88"/>
              <p:cNvGrpSpPr/>
              <p:nvPr/>
            </p:nvGrpSpPr>
            <p:grpSpPr>
              <a:xfrm>
                <a:off x="1143000" y="1641846"/>
                <a:ext cx="1272054" cy="1406154"/>
                <a:chOff x="1143000" y="1641846"/>
                <a:chExt cx="1272054" cy="1406154"/>
              </a:xfrm>
            </p:grpSpPr>
            <p:sp>
              <p:nvSpPr>
                <p:cNvPr id="72" name="Flowchart: Delay 71"/>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9"/>
              <p:cNvGrpSpPr/>
              <p:nvPr/>
            </p:nvGrpSpPr>
            <p:grpSpPr>
              <a:xfrm rot="319898" flipH="1">
                <a:off x="285462" y="1563207"/>
                <a:ext cx="902826" cy="1265937"/>
                <a:chOff x="1512228" y="1641846"/>
                <a:chExt cx="902826" cy="1265937"/>
              </a:xfrm>
            </p:grpSpPr>
            <p:sp>
              <p:nvSpPr>
                <p:cNvPr id="69" name="Flowchart: Delay 68"/>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Moon 66"/>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rapezoid 21"/>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gular Pentagon 25"/>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7"/>
            <p:cNvGrpSpPr/>
            <p:nvPr/>
          </p:nvGrpSpPr>
          <p:grpSpPr>
            <a:xfrm>
              <a:off x="1888760" y="5726242"/>
              <a:ext cx="2454639" cy="217357"/>
              <a:chOff x="398489" y="1371600"/>
              <a:chExt cx="9752350" cy="1937478"/>
            </a:xfrm>
          </p:grpSpPr>
          <p:grpSp>
            <p:nvGrpSpPr>
              <p:cNvPr id="31" name="Group 8"/>
              <p:cNvGrpSpPr/>
              <p:nvPr/>
            </p:nvGrpSpPr>
            <p:grpSpPr>
              <a:xfrm>
                <a:off x="7864839" y="1372849"/>
                <a:ext cx="2286000" cy="1905000"/>
                <a:chOff x="1295400" y="2209800"/>
                <a:chExt cx="2286000" cy="1905000"/>
              </a:xfrm>
            </p:grpSpPr>
            <p:sp>
              <p:nvSpPr>
                <p:cNvPr id="56" name="Rectangle 5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p:cNvGrpSpPr/>
              <p:nvPr/>
            </p:nvGrpSpPr>
            <p:grpSpPr>
              <a:xfrm>
                <a:off x="2895600" y="1371600"/>
                <a:ext cx="2286000" cy="1905000"/>
                <a:chOff x="1295400" y="2209800"/>
                <a:chExt cx="2286000" cy="1905000"/>
              </a:xfrm>
            </p:grpSpPr>
            <p:sp>
              <p:nvSpPr>
                <p:cNvPr id="49" name="Rectangle 4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
              <p:cNvGrpSpPr/>
              <p:nvPr/>
            </p:nvGrpSpPr>
            <p:grpSpPr>
              <a:xfrm>
                <a:off x="5410200" y="1371600"/>
                <a:ext cx="2286000" cy="1905000"/>
                <a:chOff x="1295400" y="2209800"/>
                <a:chExt cx="2286000" cy="1905000"/>
              </a:xfrm>
            </p:grpSpPr>
            <p:sp>
              <p:nvSpPr>
                <p:cNvPr id="42" name="Rectangle 4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98489" y="1404078"/>
                <a:ext cx="2286000" cy="1905000"/>
                <a:chOff x="1295400" y="2209800"/>
                <a:chExt cx="2286000" cy="1905000"/>
              </a:xfrm>
            </p:grpSpPr>
            <p:sp>
              <p:nvSpPr>
                <p:cNvPr id="35" name="Rectangle 3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6" name="Group 75"/>
          <p:cNvGrpSpPr/>
          <p:nvPr/>
        </p:nvGrpSpPr>
        <p:grpSpPr>
          <a:xfrm>
            <a:off x="5675703" y="2191874"/>
            <a:ext cx="2416956" cy="2384998"/>
            <a:chOff x="8697507" y="1998796"/>
            <a:chExt cx="2416956" cy="2384998"/>
          </a:xfrm>
        </p:grpSpPr>
        <p:grpSp>
          <p:nvGrpSpPr>
            <p:cNvPr id="78" name="Group 326"/>
            <p:cNvGrpSpPr/>
            <p:nvPr/>
          </p:nvGrpSpPr>
          <p:grpSpPr>
            <a:xfrm>
              <a:off x="9988088" y="1998796"/>
              <a:ext cx="1126375" cy="2376154"/>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45511" y="864985"/>
                <a:ext cx="59141" cy="1102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697507" y="2190939"/>
              <a:ext cx="1030484" cy="2192855"/>
              <a:chOff x="457200" y="609600"/>
              <a:chExt cx="2569462" cy="5638800"/>
            </a:xfrm>
          </p:grpSpPr>
          <p:grpSp>
            <p:nvGrpSpPr>
              <p:cNvPr id="98" name="Group 97"/>
              <p:cNvGrpSpPr/>
              <p:nvPr/>
            </p:nvGrpSpPr>
            <p:grpSpPr>
              <a:xfrm>
                <a:off x="457200" y="609600"/>
                <a:ext cx="2569462" cy="5638800"/>
                <a:chOff x="3048000" y="304800"/>
                <a:chExt cx="2569462" cy="5638800"/>
              </a:xfrm>
            </p:grpSpPr>
            <p:sp>
              <p:nvSpPr>
                <p:cNvPr id="107" name="Oval 10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3"/>
                <p:cNvGrpSpPr/>
                <p:nvPr/>
              </p:nvGrpSpPr>
              <p:grpSpPr>
                <a:xfrm>
                  <a:off x="4667079" y="1886593"/>
                  <a:ext cx="950383" cy="2102643"/>
                  <a:chOff x="4743279" y="2800993"/>
                  <a:chExt cx="950383" cy="2102643"/>
                </a:xfrm>
              </p:grpSpPr>
              <p:sp>
                <p:nvSpPr>
                  <p:cNvPr id="122" name="Oval 121"/>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342721">
                <a:off x="753773" y="5111242"/>
                <a:ext cx="605597" cy="534729"/>
                <a:chOff x="152400" y="1820740"/>
                <a:chExt cx="605597" cy="534729"/>
              </a:xfrm>
            </p:grpSpPr>
            <p:sp>
              <p:nvSpPr>
                <p:cNvPr id="104" name="Diamond 103"/>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21000115">
                <a:off x="2177624" y="5211390"/>
                <a:ext cx="605597" cy="534729"/>
                <a:chOff x="152400" y="1820740"/>
                <a:chExt cx="605597" cy="534729"/>
              </a:xfrm>
            </p:grpSpPr>
            <p:sp>
              <p:nvSpPr>
                <p:cNvPr id="101" name="Diamond 100"/>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p:cNvSpPr/>
          <p:nvPr/>
        </p:nvSpPr>
        <p:spPr>
          <a:xfrm>
            <a:off x="6771991" y="4952082"/>
            <a:ext cx="4186031" cy="1323439"/>
          </a:xfrm>
          <a:prstGeom prst="rect">
            <a:avLst/>
          </a:prstGeom>
        </p:spPr>
        <p:txBody>
          <a:bodyPr wrap="square">
            <a:spAutoFit/>
          </a:bodyPr>
          <a:lstStyle/>
          <a:p>
            <a:r>
              <a:rPr lang="en-US" sz="2000" b="0" i="0" u="none" strike="noStrike" dirty="0">
                <a:solidFill>
                  <a:schemeClr val="bg1"/>
                </a:solidFill>
                <a:effectLst/>
                <a:latin typeface="Calibri" panose="020F0502020204030204" pitchFamily="34" charset="0"/>
              </a:rPr>
              <a:t>Moses</a:t>
            </a:r>
            <a:r>
              <a:rPr lang="en-US" sz="2000" b="0" i="0" dirty="0">
                <a:solidFill>
                  <a:schemeClr val="bg1"/>
                </a:solidFill>
                <a:effectLst/>
                <a:latin typeface="Calibri" panose="020F0502020204030204" pitchFamily="34" charset="0"/>
              </a:rPr>
              <a:t> and Aaron obeyed the Lord by commanding Pharaoh to let the children of Israel go into the wilderness to worship the Lord</a:t>
            </a:r>
            <a:endParaRPr lang="en-US" sz="2000" dirty="0">
              <a:solidFill>
                <a:schemeClr val="bg1"/>
              </a:solidFill>
            </a:endParaRPr>
          </a:p>
        </p:txBody>
      </p:sp>
    </p:spTree>
    <p:extLst>
      <p:ext uri="{BB962C8B-B14F-4D97-AF65-F5344CB8AC3E}">
        <p14:creationId xmlns:p14="http://schemas.microsoft.com/office/powerpoint/2010/main" val="1477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000" fill="hold"/>
                                        <p:tgtEl>
                                          <p:spTgt spid="76"/>
                                        </p:tgtEl>
                                        <p:attrNameLst>
                                          <p:attrName>ppt_x</p:attrName>
                                        </p:attrNameLst>
                                      </p:cBhvr>
                                      <p:tavLst>
                                        <p:tav tm="0">
                                          <p:val>
                                            <p:strVal val="1+#ppt_w/2"/>
                                          </p:val>
                                        </p:tav>
                                        <p:tav tm="100000">
                                          <p:val>
                                            <p:strVal val="#ppt_x"/>
                                          </p:val>
                                        </p:tav>
                                      </p:tavLst>
                                    </p:anim>
                                    <p:anim calcmode="lin" valueType="num">
                                      <p:cBhvr additive="base">
                                        <p:cTn id="8" dur="2000" fill="hold"/>
                                        <p:tgtEl>
                                          <p:spTgt spid="7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367">
            <a:extLst>
              <a:ext uri="{FF2B5EF4-FFF2-40B4-BE49-F238E27FC236}">
                <a16:creationId xmlns:a16="http://schemas.microsoft.com/office/drawing/2014/main" id="{6987064D-4622-4E0D-B736-061934946255}"/>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5:3-9</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Pharaoh's Refusal</a:t>
            </a:r>
          </a:p>
        </p:txBody>
      </p:sp>
      <p:grpSp>
        <p:nvGrpSpPr>
          <p:cNvPr id="10" name="Group 9"/>
          <p:cNvGrpSpPr/>
          <p:nvPr/>
        </p:nvGrpSpPr>
        <p:grpSpPr>
          <a:xfrm>
            <a:off x="2159022" y="1502413"/>
            <a:ext cx="1233173" cy="3668661"/>
            <a:chOff x="1786026" y="-84"/>
            <a:chExt cx="2743200" cy="6715893"/>
          </a:xfrm>
        </p:grpSpPr>
        <p:sp>
          <p:nvSpPr>
            <p:cNvPr id="11" name="Oval 10"/>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6"/>
            <p:cNvGrpSpPr/>
            <p:nvPr/>
          </p:nvGrpSpPr>
          <p:grpSpPr>
            <a:xfrm>
              <a:off x="2202305" y="1887511"/>
              <a:ext cx="1989944" cy="1602698"/>
              <a:chOff x="228600" y="1066800"/>
              <a:chExt cx="2286000" cy="1981200"/>
            </a:xfrm>
          </p:grpSpPr>
          <p:sp>
            <p:nvSpPr>
              <p:cNvPr id="63" name="Moon 62"/>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88"/>
              <p:cNvGrpSpPr/>
              <p:nvPr/>
            </p:nvGrpSpPr>
            <p:grpSpPr>
              <a:xfrm>
                <a:off x="1143000" y="1641846"/>
                <a:ext cx="1272054" cy="1406154"/>
                <a:chOff x="1143000" y="1641846"/>
                <a:chExt cx="1272054" cy="1406154"/>
              </a:xfrm>
            </p:grpSpPr>
            <p:sp>
              <p:nvSpPr>
                <p:cNvPr id="72" name="Flowchart: Delay 71"/>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9"/>
              <p:cNvGrpSpPr/>
              <p:nvPr/>
            </p:nvGrpSpPr>
            <p:grpSpPr>
              <a:xfrm rot="319898" flipH="1">
                <a:off x="285462" y="1563207"/>
                <a:ext cx="902826" cy="1265937"/>
                <a:chOff x="1512228" y="1641846"/>
                <a:chExt cx="902826" cy="1265937"/>
              </a:xfrm>
            </p:grpSpPr>
            <p:sp>
              <p:nvSpPr>
                <p:cNvPr id="69" name="Flowchart: Delay 68"/>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Moon 66"/>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rapezoid 21"/>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gular Pentagon 25"/>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7"/>
            <p:cNvGrpSpPr/>
            <p:nvPr/>
          </p:nvGrpSpPr>
          <p:grpSpPr>
            <a:xfrm>
              <a:off x="1888760" y="5726242"/>
              <a:ext cx="2454639" cy="217357"/>
              <a:chOff x="398489" y="1371600"/>
              <a:chExt cx="9752350" cy="1937478"/>
            </a:xfrm>
          </p:grpSpPr>
          <p:grpSp>
            <p:nvGrpSpPr>
              <p:cNvPr id="31" name="Group 8"/>
              <p:cNvGrpSpPr/>
              <p:nvPr/>
            </p:nvGrpSpPr>
            <p:grpSpPr>
              <a:xfrm>
                <a:off x="7864839" y="1372849"/>
                <a:ext cx="2286000" cy="1905000"/>
                <a:chOff x="1295400" y="2209800"/>
                <a:chExt cx="2286000" cy="1905000"/>
              </a:xfrm>
            </p:grpSpPr>
            <p:sp>
              <p:nvSpPr>
                <p:cNvPr id="56" name="Rectangle 5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p:cNvGrpSpPr/>
              <p:nvPr/>
            </p:nvGrpSpPr>
            <p:grpSpPr>
              <a:xfrm>
                <a:off x="2895600" y="1371600"/>
                <a:ext cx="2286000" cy="1905000"/>
                <a:chOff x="1295400" y="2209800"/>
                <a:chExt cx="2286000" cy="1905000"/>
              </a:xfrm>
            </p:grpSpPr>
            <p:sp>
              <p:nvSpPr>
                <p:cNvPr id="49" name="Rectangle 4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
              <p:cNvGrpSpPr/>
              <p:nvPr/>
            </p:nvGrpSpPr>
            <p:grpSpPr>
              <a:xfrm>
                <a:off x="5410200" y="1371600"/>
                <a:ext cx="2286000" cy="1905000"/>
                <a:chOff x="1295400" y="2209800"/>
                <a:chExt cx="2286000" cy="1905000"/>
              </a:xfrm>
            </p:grpSpPr>
            <p:sp>
              <p:nvSpPr>
                <p:cNvPr id="42" name="Rectangle 4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98489" y="1404078"/>
                <a:ext cx="2286000" cy="1905000"/>
                <a:chOff x="1295400" y="2209800"/>
                <a:chExt cx="2286000" cy="1905000"/>
              </a:xfrm>
            </p:grpSpPr>
            <p:sp>
              <p:nvSpPr>
                <p:cNvPr id="35" name="Rectangle 3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326"/>
          <p:cNvGrpSpPr/>
          <p:nvPr/>
        </p:nvGrpSpPr>
        <p:grpSpPr>
          <a:xfrm>
            <a:off x="9752148" y="1617664"/>
            <a:ext cx="1360737" cy="3051653"/>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50286" y="871884"/>
              <a:ext cx="61580" cy="983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481519" y="1809808"/>
            <a:ext cx="1244894" cy="2816245"/>
            <a:chOff x="457200" y="609600"/>
            <a:chExt cx="2569462" cy="5638800"/>
          </a:xfrm>
        </p:grpSpPr>
        <p:grpSp>
          <p:nvGrpSpPr>
            <p:cNvPr id="98" name="Group 97"/>
            <p:cNvGrpSpPr/>
            <p:nvPr/>
          </p:nvGrpSpPr>
          <p:grpSpPr>
            <a:xfrm>
              <a:off x="457200" y="609600"/>
              <a:ext cx="2569462" cy="5638800"/>
              <a:chOff x="3048000" y="304800"/>
              <a:chExt cx="2569462" cy="5638800"/>
            </a:xfrm>
          </p:grpSpPr>
          <p:sp>
            <p:nvSpPr>
              <p:cNvPr id="107" name="Oval 10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3"/>
              <p:cNvGrpSpPr/>
              <p:nvPr/>
            </p:nvGrpSpPr>
            <p:grpSpPr>
              <a:xfrm>
                <a:off x="4667079" y="1886593"/>
                <a:ext cx="950383" cy="2102643"/>
                <a:chOff x="4743279" y="2800993"/>
                <a:chExt cx="950383" cy="2102643"/>
              </a:xfrm>
            </p:grpSpPr>
            <p:sp>
              <p:nvSpPr>
                <p:cNvPr id="122" name="Oval 121"/>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342721">
              <a:off x="753773" y="5111242"/>
              <a:ext cx="605597" cy="534729"/>
              <a:chOff x="152400" y="1820740"/>
              <a:chExt cx="605597" cy="534729"/>
            </a:xfrm>
          </p:grpSpPr>
          <p:sp>
            <p:nvSpPr>
              <p:cNvPr id="104" name="Diamond 103"/>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21000115">
              <a:off x="2177624" y="5211390"/>
              <a:ext cx="605597" cy="534729"/>
              <a:chOff x="152400" y="1820740"/>
              <a:chExt cx="605597" cy="534729"/>
            </a:xfrm>
          </p:grpSpPr>
          <p:sp>
            <p:nvSpPr>
              <p:cNvPr id="101" name="Diamond 100"/>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4233395" y="870593"/>
            <a:ext cx="4186031" cy="1477328"/>
          </a:xfrm>
          <a:prstGeom prst="rect">
            <a:avLst/>
          </a:prstGeom>
        </p:spPr>
        <p:txBody>
          <a:bodyPr wrap="square">
            <a:spAutoFit/>
          </a:bodyPr>
          <a:lstStyle/>
          <a:p>
            <a:r>
              <a:rPr lang="en-US" dirty="0">
                <a:solidFill>
                  <a:schemeClr val="bg1"/>
                </a:solidFill>
              </a:rPr>
              <a:t>God gave the pharaoh a chance to let Israel go, of his own free will, to worship God. Through his refusal the pharaoh could blame no one but himself for the consequences.</a:t>
            </a:r>
          </a:p>
        </p:txBody>
      </p:sp>
      <p:sp>
        <p:nvSpPr>
          <p:cNvPr id="126" name="Rectangle 125"/>
          <p:cNvSpPr/>
          <p:nvPr/>
        </p:nvSpPr>
        <p:spPr>
          <a:xfrm>
            <a:off x="3837107" y="2596489"/>
            <a:ext cx="4360896" cy="1384995"/>
          </a:xfrm>
          <a:prstGeom prst="rect">
            <a:avLst/>
          </a:prstGeom>
        </p:spPr>
        <p:txBody>
          <a:bodyPr wrap="square">
            <a:spAutoFit/>
          </a:bodyPr>
          <a:lstStyle/>
          <a:p>
            <a:r>
              <a:rPr lang="en-US" sz="2800" dirty="0">
                <a:solidFill>
                  <a:srgbClr val="00B0F0"/>
                </a:solidFill>
              </a:rPr>
              <a:t>What happened after Moses and Aaron asked Pharaoh to let the Israelites go?</a:t>
            </a:r>
          </a:p>
        </p:txBody>
      </p:sp>
      <p:grpSp>
        <p:nvGrpSpPr>
          <p:cNvPr id="76" name="Group 75"/>
          <p:cNvGrpSpPr/>
          <p:nvPr/>
        </p:nvGrpSpPr>
        <p:grpSpPr>
          <a:xfrm>
            <a:off x="4382022" y="4149090"/>
            <a:ext cx="3827105" cy="2668313"/>
            <a:chOff x="4382022" y="4149090"/>
            <a:chExt cx="3827105" cy="2668313"/>
          </a:xfrm>
        </p:grpSpPr>
        <p:grpSp>
          <p:nvGrpSpPr>
            <p:cNvPr id="127" name="Group 107"/>
            <p:cNvGrpSpPr/>
            <p:nvPr/>
          </p:nvGrpSpPr>
          <p:grpSpPr>
            <a:xfrm>
              <a:off x="4382022" y="4184440"/>
              <a:ext cx="1221742" cy="2615969"/>
              <a:chOff x="7610042" y="1124339"/>
              <a:chExt cx="2183077" cy="4674359"/>
            </a:xfrm>
          </p:grpSpPr>
          <p:grpSp>
            <p:nvGrpSpPr>
              <p:cNvPr id="128" name="Group 127"/>
              <p:cNvGrpSpPr/>
              <p:nvPr/>
            </p:nvGrpSpPr>
            <p:grpSpPr>
              <a:xfrm rot="19650881">
                <a:off x="7610042" y="1912498"/>
                <a:ext cx="560711" cy="1828800"/>
                <a:chOff x="6765584" y="990600"/>
                <a:chExt cx="1083016" cy="3532339"/>
              </a:xfrm>
            </p:grpSpPr>
            <p:sp>
              <p:nvSpPr>
                <p:cNvPr id="178" name="Moon 17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Moon 128"/>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rot="19650881">
                <a:off x="7610043" y="2598297"/>
                <a:ext cx="560711" cy="1828800"/>
                <a:chOff x="6765584" y="990600"/>
                <a:chExt cx="1083016" cy="3532339"/>
              </a:xfrm>
            </p:grpSpPr>
            <p:sp>
              <p:nvSpPr>
                <p:cNvPr id="173" name="Moon 17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9650881">
                <a:off x="7610042" y="3360298"/>
                <a:ext cx="560711" cy="1828800"/>
                <a:chOff x="6765584" y="990600"/>
                <a:chExt cx="1083016" cy="3532339"/>
              </a:xfrm>
            </p:grpSpPr>
            <p:sp>
              <p:nvSpPr>
                <p:cNvPr id="168" name="Moon 16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928600">
                <a:off x="8349452" y="1870455"/>
                <a:ext cx="560711" cy="1828800"/>
                <a:chOff x="6765584" y="990600"/>
                <a:chExt cx="1083016" cy="3532339"/>
              </a:xfrm>
            </p:grpSpPr>
            <p:sp>
              <p:nvSpPr>
                <p:cNvPr id="163" name="Moon 16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2972959">
                <a:off x="8598363" y="2330596"/>
                <a:ext cx="560711" cy="1828800"/>
                <a:chOff x="6765584" y="990600"/>
                <a:chExt cx="1083016" cy="3532339"/>
              </a:xfrm>
            </p:grpSpPr>
            <p:sp>
              <p:nvSpPr>
                <p:cNvPr id="158" name="Moon 15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rot="21057775">
                <a:off x="7936516" y="1124339"/>
                <a:ext cx="560711" cy="2493875"/>
                <a:chOff x="6765584" y="990600"/>
                <a:chExt cx="1083016" cy="3532339"/>
              </a:xfrm>
            </p:grpSpPr>
            <p:sp>
              <p:nvSpPr>
                <p:cNvPr id="153" name="Moon 15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rot="1547556">
                <a:off x="8354077" y="3318090"/>
                <a:ext cx="560711" cy="1828800"/>
                <a:chOff x="6765584" y="990600"/>
                <a:chExt cx="1083016" cy="3532339"/>
              </a:xfrm>
            </p:grpSpPr>
            <p:sp>
              <p:nvSpPr>
                <p:cNvPr id="148" name="Moon 14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rot="19650881">
                <a:off x="7610042" y="3969898"/>
                <a:ext cx="560711" cy="1828800"/>
                <a:chOff x="6765584" y="990600"/>
                <a:chExt cx="1083016" cy="3532339"/>
              </a:xfrm>
            </p:grpSpPr>
            <p:sp>
              <p:nvSpPr>
                <p:cNvPr id="143" name="Moon 14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1949119" flipH="1">
                <a:off x="8372043" y="3969897"/>
                <a:ext cx="560711" cy="1828800"/>
                <a:chOff x="6765584" y="990600"/>
                <a:chExt cx="1083016" cy="3532339"/>
              </a:xfrm>
            </p:grpSpPr>
            <p:sp>
              <p:nvSpPr>
                <p:cNvPr id="138" name="Moon 13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07"/>
            <p:cNvGrpSpPr/>
            <p:nvPr/>
          </p:nvGrpSpPr>
          <p:grpSpPr>
            <a:xfrm>
              <a:off x="5203716" y="4201434"/>
              <a:ext cx="1221742" cy="2615969"/>
              <a:chOff x="7610042" y="1124339"/>
              <a:chExt cx="2183077" cy="4674359"/>
            </a:xfrm>
          </p:grpSpPr>
          <p:grpSp>
            <p:nvGrpSpPr>
              <p:cNvPr id="184" name="Group 183"/>
              <p:cNvGrpSpPr/>
              <p:nvPr/>
            </p:nvGrpSpPr>
            <p:grpSpPr>
              <a:xfrm rot="19650881">
                <a:off x="7610042" y="1912498"/>
                <a:ext cx="560711" cy="1828800"/>
                <a:chOff x="6765584" y="990600"/>
                <a:chExt cx="1083016" cy="3532339"/>
              </a:xfrm>
            </p:grpSpPr>
            <p:sp>
              <p:nvSpPr>
                <p:cNvPr id="234" name="Moon 23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Moon 184"/>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rot="19650881">
                <a:off x="7610043" y="2598297"/>
                <a:ext cx="560711" cy="1828800"/>
                <a:chOff x="6765584" y="990600"/>
                <a:chExt cx="1083016" cy="3532339"/>
              </a:xfrm>
            </p:grpSpPr>
            <p:sp>
              <p:nvSpPr>
                <p:cNvPr id="229" name="Moon 22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19650881">
                <a:off x="7610042" y="3360298"/>
                <a:ext cx="560711" cy="1828800"/>
                <a:chOff x="6765584" y="990600"/>
                <a:chExt cx="1083016" cy="3532339"/>
              </a:xfrm>
            </p:grpSpPr>
            <p:sp>
              <p:nvSpPr>
                <p:cNvPr id="224" name="Moon 22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928600">
                <a:off x="8349452" y="1870455"/>
                <a:ext cx="560711" cy="1828800"/>
                <a:chOff x="6765584" y="990600"/>
                <a:chExt cx="1083016" cy="3532339"/>
              </a:xfrm>
            </p:grpSpPr>
            <p:sp>
              <p:nvSpPr>
                <p:cNvPr id="219" name="Moon 21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2972959">
                <a:off x="8598363" y="2330596"/>
                <a:ext cx="560711" cy="1828800"/>
                <a:chOff x="6765584" y="990600"/>
                <a:chExt cx="1083016" cy="3532339"/>
              </a:xfrm>
            </p:grpSpPr>
            <p:sp>
              <p:nvSpPr>
                <p:cNvPr id="214" name="Moon 21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21057775">
                <a:off x="7936516" y="1124339"/>
                <a:ext cx="560711" cy="2493875"/>
                <a:chOff x="6765584" y="990600"/>
                <a:chExt cx="1083016" cy="3532339"/>
              </a:xfrm>
            </p:grpSpPr>
            <p:sp>
              <p:nvSpPr>
                <p:cNvPr id="209" name="Moon 20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rot="1547556">
                <a:off x="8354077" y="3318090"/>
                <a:ext cx="560711" cy="1828800"/>
                <a:chOff x="6765584" y="990600"/>
                <a:chExt cx="1083016" cy="3532339"/>
              </a:xfrm>
            </p:grpSpPr>
            <p:sp>
              <p:nvSpPr>
                <p:cNvPr id="204" name="Moon 20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rot="19650881">
                <a:off x="7610042" y="3969898"/>
                <a:ext cx="560711" cy="1828800"/>
                <a:chOff x="6765584" y="990600"/>
                <a:chExt cx="1083016" cy="3532339"/>
              </a:xfrm>
            </p:grpSpPr>
            <p:sp>
              <p:nvSpPr>
                <p:cNvPr id="199" name="Moon 19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rot="1949119" flipH="1">
                <a:off x="8372043" y="3969897"/>
                <a:ext cx="560711" cy="1828800"/>
                <a:chOff x="6765584" y="990600"/>
                <a:chExt cx="1083016" cy="3532339"/>
              </a:xfrm>
            </p:grpSpPr>
            <p:sp>
              <p:nvSpPr>
                <p:cNvPr id="194" name="Moon 19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107"/>
            <p:cNvGrpSpPr/>
            <p:nvPr/>
          </p:nvGrpSpPr>
          <p:grpSpPr>
            <a:xfrm>
              <a:off x="6146410" y="4192349"/>
              <a:ext cx="1221742" cy="2615969"/>
              <a:chOff x="7610042" y="1124339"/>
              <a:chExt cx="2183077" cy="4674359"/>
            </a:xfrm>
          </p:grpSpPr>
          <p:grpSp>
            <p:nvGrpSpPr>
              <p:cNvPr id="240" name="Group 239"/>
              <p:cNvGrpSpPr/>
              <p:nvPr/>
            </p:nvGrpSpPr>
            <p:grpSpPr>
              <a:xfrm rot="19650881">
                <a:off x="7610042" y="1912498"/>
                <a:ext cx="560711" cy="1828800"/>
                <a:chOff x="6765584" y="990600"/>
                <a:chExt cx="1083016" cy="3532339"/>
              </a:xfrm>
            </p:grpSpPr>
            <p:sp>
              <p:nvSpPr>
                <p:cNvPr id="290" name="Moon 2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Moon 240"/>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rot="19650881">
                <a:off x="7610043" y="2598297"/>
                <a:ext cx="560711" cy="1828800"/>
                <a:chOff x="6765584" y="990600"/>
                <a:chExt cx="1083016" cy="3532339"/>
              </a:xfrm>
            </p:grpSpPr>
            <p:sp>
              <p:nvSpPr>
                <p:cNvPr id="285" name="Moon 2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rot="19650881">
                <a:off x="7610042" y="3360298"/>
                <a:ext cx="560711" cy="1828800"/>
                <a:chOff x="6765584" y="990600"/>
                <a:chExt cx="1083016" cy="3532339"/>
              </a:xfrm>
            </p:grpSpPr>
            <p:sp>
              <p:nvSpPr>
                <p:cNvPr id="280" name="Moon 27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rot="928600">
                <a:off x="8349452" y="1870455"/>
                <a:ext cx="560711" cy="1828800"/>
                <a:chOff x="6765584" y="990600"/>
                <a:chExt cx="1083016" cy="3532339"/>
              </a:xfrm>
            </p:grpSpPr>
            <p:sp>
              <p:nvSpPr>
                <p:cNvPr id="275" name="Moon 27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rot="2972959">
                <a:off x="8598363" y="2330596"/>
                <a:ext cx="560711" cy="1828800"/>
                <a:chOff x="6765584" y="990600"/>
                <a:chExt cx="1083016" cy="3532339"/>
              </a:xfrm>
            </p:grpSpPr>
            <p:sp>
              <p:nvSpPr>
                <p:cNvPr id="270" name="Moon 26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rot="21057775">
                <a:off x="7936516" y="1124339"/>
                <a:ext cx="560711" cy="2493875"/>
                <a:chOff x="6765584" y="990600"/>
                <a:chExt cx="1083016" cy="3532339"/>
              </a:xfrm>
            </p:grpSpPr>
            <p:sp>
              <p:nvSpPr>
                <p:cNvPr id="265" name="Moon 26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rot="1547556">
                <a:off x="8354077" y="3318090"/>
                <a:ext cx="560711" cy="1828800"/>
                <a:chOff x="6765584" y="990600"/>
                <a:chExt cx="1083016" cy="3532339"/>
              </a:xfrm>
            </p:grpSpPr>
            <p:sp>
              <p:nvSpPr>
                <p:cNvPr id="260" name="Moon 25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p:cNvGrpSpPr/>
              <p:nvPr/>
            </p:nvGrpSpPr>
            <p:grpSpPr>
              <a:xfrm rot="19650881">
                <a:off x="7610042" y="3969898"/>
                <a:ext cx="560711" cy="1828800"/>
                <a:chOff x="6765584" y="990600"/>
                <a:chExt cx="1083016" cy="3532339"/>
              </a:xfrm>
            </p:grpSpPr>
            <p:sp>
              <p:nvSpPr>
                <p:cNvPr id="255" name="Moon 2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rot="1949119" flipH="1">
                <a:off x="8372043" y="3969897"/>
                <a:ext cx="560711" cy="1828800"/>
                <a:chOff x="6765584" y="990600"/>
                <a:chExt cx="1083016" cy="3532339"/>
              </a:xfrm>
            </p:grpSpPr>
            <p:sp>
              <p:nvSpPr>
                <p:cNvPr id="250" name="Moon 2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5" name="Group 107"/>
            <p:cNvGrpSpPr/>
            <p:nvPr/>
          </p:nvGrpSpPr>
          <p:grpSpPr>
            <a:xfrm>
              <a:off x="6987385" y="4149090"/>
              <a:ext cx="1221742" cy="2615969"/>
              <a:chOff x="7610042" y="1124339"/>
              <a:chExt cx="2183077" cy="4674359"/>
            </a:xfrm>
          </p:grpSpPr>
          <p:grpSp>
            <p:nvGrpSpPr>
              <p:cNvPr id="296" name="Group 295"/>
              <p:cNvGrpSpPr/>
              <p:nvPr/>
            </p:nvGrpSpPr>
            <p:grpSpPr>
              <a:xfrm rot="19650881">
                <a:off x="7610042" y="1912498"/>
                <a:ext cx="560711" cy="1828800"/>
                <a:chOff x="6765584" y="990600"/>
                <a:chExt cx="1083016" cy="3532339"/>
              </a:xfrm>
            </p:grpSpPr>
            <p:sp>
              <p:nvSpPr>
                <p:cNvPr id="346" name="Moon 34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Moon 296"/>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297"/>
              <p:cNvGrpSpPr/>
              <p:nvPr/>
            </p:nvGrpSpPr>
            <p:grpSpPr>
              <a:xfrm rot="19650881">
                <a:off x="7610043" y="2598297"/>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rot="19650881">
                <a:off x="7610042" y="3360298"/>
                <a:ext cx="560711" cy="1828800"/>
                <a:chOff x="6765584" y="990600"/>
                <a:chExt cx="1083016" cy="3532339"/>
              </a:xfrm>
            </p:grpSpPr>
            <p:sp>
              <p:nvSpPr>
                <p:cNvPr id="336" name="Moon 33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rot="928600">
                <a:off x="8349452" y="1870455"/>
                <a:ext cx="560711" cy="1828800"/>
                <a:chOff x="6765584" y="990600"/>
                <a:chExt cx="1083016" cy="3532339"/>
              </a:xfrm>
            </p:grpSpPr>
            <p:sp>
              <p:nvSpPr>
                <p:cNvPr id="331" name="Moon 33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2972959">
                <a:off x="8598363" y="2330596"/>
                <a:ext cx="560711" cy="1828800"/>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rot="21057775">
                <a:off x="7936516" y="1124339"/>
                <a:ext cx="560711" cy="2493875"/>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rot="1547556">
                <a:off x="8354077" y="3318090"/>
                <a:ext cx="560711" cy="1828800"/>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rot="19650881">
                <a:off x="7610042" y="3969898"/>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rot="1949119" flipH="1">
                <a:off x="8372043" y="3969897"/>
                <a:ext cx="560711" cy="1828800"/>
                <a:chOff x="6765584" y="990600"/>
                <a:chExt cx="1083016" cy="3532339"/>
              </a:xfrm>
            </p:grpSpPr>
            <p:sp>
              <p:nvSpPr>
                <p:cNvPr id="306" name="Moon 30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ounded Rectangle 2"/>
          <p:cNvSpPr/>
          <p:nvPr/>
        </p:nvSpPr>
        <p:spPr>
          <a:xfrm>
            <a:off x="2763466" y="5937541"/>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3469666" y="6089236"/>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7478776" y="6145498"/>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8543467" y="6130022"/>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p:cNvGrpSpPr/>
          <p:nvPr/>
        </p:nvGrpSpPr>
        <p:grpSpPr>
          <a:xfrm>
            <a:off x="8872350" y="4563742"/>
            <a:ext cx="3026656" cy="2180469"/>
            <a:chOff x="228600" y="381000"/>
            <a:chExt cx="3505068" cy="2501531"/>
          </a:xfrm>
        </p:grpSpPr>
        <p:grpSp>
          <p:nvGrpSpPr>
            <p:cNvPr id="355" name="Group 354"/>
            <p:cNvGrpSpPr/>
            <p:nvPr/>
          </p:nvGrpSpPr>
          <p:grpSpPr>
            <a:xfrm>
              <a:off x="228600" y="381000"/>
              <a:ext cx="3505068" cy="2501531"/>
              <a:chOff x="534986" y="381000"/>
              <a:chExt cx="2637111" cy="2501531"/>
            </a:xfrm>
          </p:grpSpPr>
          <p:sp>
            <p:nvSpPr>
              <p:cNvPr id="357" name="Rectangle 35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p:cNvGrpSpPr/>
              <p:nvPr/>
            </p:nvGrpSpPr>
            <p:grpSpPr>
              <a:xfrm>
                <a:off x="534986" y="384805"/>
                <a:ext cx="457200" cy="2497726"/>
                <a:chOff x="533400" y="381000"/>
                <a:chExt cx="457200" cy="2497726"/>
              </a:xfrm>
            </p:grpSpPr>
            <p:sp>
              <p:nvSpPr>
                <p:cNvPr id="364" name="Oval 36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ounded Rectangle 36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2714897" y="381000"/>
                <a:ext cx="457200" cy="2497726"/>
                <a:chOff x="2714897" y="457200"/>
                <a:chExt cx="457200" cy="2497726"/>
              </a:xfrm>
            </p:grpSpPr>
            <p:sp>
              <p:nvSpPr>
                <p:cNvPr id="360" name="Oval 35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6" name="Rectangle 355"/>
            <p:cNvSpPr/>
            <p:nvPr/>
          </p:nvSpPr>
          <p:spPr>
            <a:xfrm>
              <a:off x="658522" y="1090939"/>
              <a:ext cx="2511058" cy="1235832"/>
            </a:xfrm>
            <a:prstGeom prst="rect">
              <a:avLst/>
            </a:prstGeom>
          </p:spPr>
          <p:txBody>
            <a:bodyPr wrap="square">
              <a:spAutoFit/>
            </a:bodyPr>
            <a:lstStyle/>
            <a:p>
              <a:pPr algn="ctr"/>
              <a:r>
                <a:rPr lang="en-US" sz="1600" b="1" dirty="0"/>
                <a:t>Even when we are following the Lord’s commands, we may experience opposition</a:t>
              </a:r>
              <a:endParaRPr lang="en-US" sz="1600" i="1" dirty="0"/>
            </a:p>
          </p:txBody>
        </p:sp>
      </p:grpSp>
    </p:spTree>
    <p:extLst>
      <p:ext uri="{BB962C8B-B14F-4D97-AF65-F5344CB8AC3E}">
        <p14:creationId xmlns:p14="http://schemas.microsoft.com/office/powerpoint/2010/main" val="26350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1000"/>
                                        <p:tgtEl>
                                          <p:spTgt spid="76"/>
                                        </p:tgtEl>
                                      </p:cBhvr>
                                    </p:animEffect>
                                    <p:anim calcmode="lin" valueType="num">
                                      <p:cBhvr>
                                        <p:cTn id="12" dur="1000" fill="hold"/>
                                        <p:tgtEl>
                                          <p:spTgt spid="76"/>
                                        </p:tgtEl>
                                        <p:attrNameLst>
                                          <p:attrName>ppt_x</p:attrName>
                                        </p:attrNameLst>
                                      </p:cBhvr>
                                      <p:tavLst>
                                        <p:tav tm="0">
                                          <p:val>
                                            <p:strVal val="#ppt_x"/>
                                          </p:val>
                                        </p:tav>
                                        <p:tav tm="100000">
                                          <p:val>
                                            <p:strVal val="#ppt_x"/>
                                          </p:val>
                                        </p:tav>
                                      </p:tavLst>
                                    </p:anim>
                                    <p:anim calcmode="lin" valueType="num">
                                      <p:cBhvr>
                                        <p:cTn id="13" dur="1000" fill="hold"/>
                                        <p:tgtEl>
                                          <p:spTgt spid="7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51"/>
                                        </p:tgtEl>
                                        <p:attrNameLst>
                                          <p:attrName>style.visibility</p:attrName>
                                        </p:attrNameLst>
                                      </p:cBhvr>
                                      <p:to>
                                        <p:strVal val="visible"/>
                                      </p:to>
                                    </p:set>
                                    <p:animEffect transition="in" filter="fade">
                                      <p:cBhvr>
                                        <p:cTn id="16" dur="1000"/>
                                        <p:tgtEl>
                                          <p:spTgt spid="351"/>
                                        </p:tgtEl>
                                      </p:cBhvr>
                                    </p:animEffect>
                                    <p:anim calcmode="lin" valueType="num">
                                      <p:cBhvr>
                                        <p:cTn id="17" dur="1000" fill="hold"/>
                                        <p:tgtEl>
                                          <p:spTgt spid="351"/>
                                        </p:tgtEl>
                                        <p:attrNameLst>
                                          <p:attrName>ppt_x</p:attrName>
                                        </p:attrNameLst>
                                      </p:cBhvr>
                                      <p:tavLst>
                                        <p:tav tm="0">
                                          <p:val>
                                            <p:strVal val="#ppt_x"/>
                                          </p:val>
                                        </p:tav>
                                        <p:tav tm="100000">
                                          <p:val>
                                            <p:strVal val="#ppt_x"/>
                                          </p:val>
                                        </p:tav>
                                      </p:tavLst>
                                    </p:anim>
                                    <p:anim calcmode="lin" valueType="num">
                                      <p:cBhvr>
                                        <p:cTn id="18" dur="1000" fill="hold"/>
                                        <p:tgtEl>
                                          <p:spTgt spid="35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2"/>
                                        </p:tgtEl>
                                        <p:attrNameLst>
                                          <p:attrName>style.visibility</p:attrName>
                                        </p:attrNameLst>
                                      </p:cBhvr>
                                      <p:to>
                                        <p:strVal val="visible"/>
                                      </p:to>
                                    </p:set>
                                    <p:animEffect transition="in" filter="fade">
                                      <p:cBhvr>
                                        <p:cTn id="26" dur="1000"/>
                                        <p:tgtEl>
                                          <p:spTgt spid="352"/>
                                        </p:tgtEl>
                                      </p:cBhvr>
                                    </p:animEffect>
                                    <p:anim calcmode="lin" valueType="num">
                                      <p:cBhvr>
                                        <p:cTn id="27" dur="1000" fill="hold"/>
                                        <p:tgtEl>
                                          <p:spTgt spid="352"/>
                                        </p:tgtEl>
                                        <p:attrNameLst>
                                          <p:attrName>ppt_x</p:attrName>
                                        </p:attrNameLst>
                                      </p:cBhvr>
                                      <p:tavLst>
                                        <p:tav tm="0">
                                          <p:val>
                                            <p:strVal val="#ppt_x"/>
                                          </p:val>
                                        </p:tav>
                                        <p:tav tm="100000">
                                          <p:val>
                                            <p:strVal val="#ppt_x"/>
                                          </p:val>
                                        </p:tav>
                                      </p:tavLst>
                                    </p:anim>
                                    <p:anim calcmode="lin" valueType="num">
                                      <p:cBhvr>
                                        <p:cTn id="28" dur="1000" fill="hold"/>
                                        <p:tgtEl>
                                          <p:spTgt spid="3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3"/>
                                        </p:tgtEl>
                                        <p:attrNameLst>
                                          <p:attrName>style.visibility</p:attrName>
                                        </p:attrNameLst>
                                      </p:cBhvr>
                                      <p:to>
                                        <p:strVal val="visible"/>
                                      </p:to>
                                    </p:set>
                                    <p:animEffect transition="in" filter="fade">
                                      <p:cBhvr>
                                        <p:cTn id="31" dur="1000"/>
                                        <p:tgtEl>
                                          <p:spTgt spid="353"/>
                                        </p:tgtEl>
                                      </p:cBhvr>
                                    </p:animEffect>
                                    <p:anim calcmode="lin" valueType="num">
                                      <p:cBhvr>
                                        <p:cTn id="32" dur="1000" fill="hold"/>
                                        <p:tgtEl>
                                          <p:spTgt spid="353"/>
                                        </p:tgtEl>
                                        <p:attrNameLst>
                                          <p:attrName>ppt_x</p:attrName>
                                        </p:attrNameLst>
                                      </p:cBhvr>
                                      <p:tavLst>
                                        <p:tav tm="0">
                                          <p:val>
                                            <p:strVal val="#ppt_x"/>
                                          </p:val>
                                        </p:tav>
                                        <p:tav tm="100000">
                                          <p:val>
                                            <p:strVal val="#ppt_x"/>
                                          </p:val>
                                        </p:tav>
                                      </p:tavLst>
                                    </p:anim>
                                    <p:anim calcmode="lin" valueType="num">
                                      <p:cBhvr>
                                        <p:cTn id="33" dur="1000" fill="hold"/>
                                        <p:tgtEl>
                                          <p:spTgt spid="3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54"/>
                                        </p:tgtEl>
                                        <p:attrNameLst>
                                          <p:attrName>style.visibility</p:attrName>
                                        </p:attrNameLst>
                                      </p:cBhvr>
                                      <p:to>
                                        <p:strVal val="visible"/>
                                      </p:to>
                                    </p:set>
                                    <p:animEffect transition="in" filter="barn(outVertical)">
                                      <p:cBhvr>
                                        <p:cTn id="3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3" grpId="0" animBg="1"/>
      <p:bldP spid="351" grpId="0" animBg="1"/>
      <p:bldP spid="352" grpId="0" animBg="1"/>
      <p:bldP spid="3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710155-15EE-44E8-966A-57B52C33EFD1}"/>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5:3-9</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Facing Opposition</a:t>
            </a:r>
          </a:p>
        </p:txBody>
      </p:sp>
      <p:sp>
        <p:nvSpPr>
          <p:cNvPr id="7" name="Rectangle 6"/>
          <p:cNvSpPr/>
          <p:nvPr/>
        </p:nvSpPr>
        <p:spPr>
          <a:xfrm>
            <a:off x="4321631" y="1070266"/>
            <a:ext cx="4557519" cy="923330"/>
          </a:xfrm>
          <a:prstGeom prst="rect">
            <a:avLst/>
          </a:prstGeom>
        </p:spPr>
        <p:txBody>
          <a:bodyPr wrap="square">
            <a:spAutoFit/>
          </a:bodyPr>
          <a:lstStyle/>
          <a:p>
            <a:r>
              <a:rPr lang="en-US" dirty="0">
                <a:solidFill>
                  <a:schemeClr val="bg1"/>
                </a:solidFill>
              </a:rPr>
              <a:t>Although our opposition will not be like the opposition Moses and Aaron faced from Pharaoh, we all face possible resistance.</a:t>
            </a:r>
          </a:p>
        </p:txBody>
      </p:sp>
      <p:sp>
        <p:nvSpPr>
          <p:cNvPr id="126" name="Rectangle 125"/>
          <p:cNvSpPr/>
          <p:nvPr/>
        </p:nvSpPr>
        <p:spPr>
          <a:xfrm>
            <a:off x="769292" y="1993596"/>
            <a:ext cx="3938509" cy="1815882"/>
          </a:xfrm>
          <a:prstGeom prst="rect">
            <a:avLst/>
          </a:prstGeom>
        </p:spPr>
        <p:txBody>
          <a:bodyPr wrap="square">
            <a:spAutoFit/>
          </a:bodyPr>
          <a:lstStyle/>
          <a:p>
            <a:pPr fontAlgn="base"/>
            <a:r>
              <a:rPr lang="en-US" sz="2800" dirty="0">
                <a:solidFill>
                  <a:schemeClr val="bg1"/>
                </a:solidFill>
              </a:rPr>
              <a:t>1. You choose to use clean language and ask others not to swear when they are around you.</a:t>
            </a:r>
          </a:p>
        </p:txBody>
      </p:sp>
      <p:sp>
        <p:nvSpPr>
          <p:cNvPr id="11" name="Rectangle 10"/>
          <p:cNvSpPr/>
          <p:nvPr/>
        </p:nvSpPr>
        <p:spPr>
          <a:xfrm>
            <a:off x="5022347" y="5121780"/>
            <a:ext cx="3156086" cy="1384995"/>
          </a:xfrm>
          <a:prstGeom prst="rect">
            <a:avLst/>
          </a:prstGeom>
        </p:spPr>
        <p:txBody>
          <a:bodyPr wrap="square">
            <a:spAutoFit/>
          </a:bodyPr>
          <a:lstStyle/>
          <a:p>
            <a:pPr fontAlgn="base"/>
            <a:r>
              <a:rPr lang="en-US" sz="2800" dirty="0">
                <a:solidFill>
                  <a:schemeClr val="bg1"/>
                </a:solidFill>
              </a:rPr>
              <a:t>2. You choose to support traditional marriage.</a:t>
            </a:r>
          </a:p>
        </p:txBody>
      </p:sp>
      <p:sp>
        <p:nvSpPr>
          <p:cNvPr id="13" name="Rectangle 12"/>
          <p:cNvSpPr/>
          <p:nvPr/>
        </p:nvSpPr>
        <p:spPr>
          <a:xfrm>
            <a:off x="8333167" y="2165706"/>
            <a:ext cx="3878805" cy="2246769"/>
          </a:xfrm>
          <a:prstGeom prst="rect">
            <a:avLst/>
          </a:prstGeom>
        </p:spPr>
        <p:txBody>
          <a:bodyPr wrap="square">
            <a:spAutoFit/>
          </a:bodyPr>
          <a:lstStyle/>
          <a:p>
            <a:pPr fontAlgn="base"/>
            <a:r>
              <a:rPr lang="en-US" sz="2800" dirty="0">
                <a:solidFill>
                  <a:schemeClr val="bg1"/>
                </a:solidFill>
              </a:rPr>
              <a:t>3. You choose to support the roles of men and women as given in the proclamation on the family.</a:t>
            </a:r>
          </a:p>
        </p:txBody>
      </p:sp>
      <p:pic>
        <p:nvPicPr>
          <p:cNvPr id="1028" name="Picture 4" descr="http://media.giphy.com/media/MflzHa36X7scM/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487" y="3839468"/>
            <a:ext cx="3870508" cy="2175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clipartpanda.com/missionary-clipart-family_walking_h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58427" y="4436760"/>
            <a:ext cx="34671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esiglitters.com/wp-content/uploads/2015/03/Dancing-Married-Coupl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4875" y="2352141"/>
            <a:ext cx="2225095" cy="241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0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3">
            <a:extLst>
              <a:ext uri="{FF2B5EF4-FFF2-40B4-BE49-F238E27FC236}">
                <a16:creationId xmlns:a16="http://schemas.microsoft.com/office/drawing/2014/main" id="{A2DD1562-0D7F-4A85-A3C0-E82592049EAF}"/>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5:10-19</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Opposition From Pharaoh</a:t>
            </a:r>
          </a:p>
        </p:txBody>
      </p:sp>
      <p:sp>
        <p:nvSpPr>
          <p:cNvPr id="3" name="Rounded Rectangle 2"/>
          <p:cNvSpPr/>
          <p:nvPr/>
        </p:nvSpPr>
        <p:spPr>
          <a:xfrm>
            <a:off x="2763466" y="5937541"/>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3469666" y="6089236"/>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7478776" y="6145498"/>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367"/>
          <p:cNvGrpSpPr/>
          <p:nvPr/>
        </p:nvGrpSpPr>
        <p:grpSpPr>
          <a:xfrm>
            <a:off x="1057530" y="1105525"/>
            <a:ext cx="1233173" cy="3668661"/>
            <a:chOff x="1786026" y="-84"/>
            <a:chExt cx="2743200" cy="6715893"/>
          </a:xfrm>
        </p:grpSpPr>
        <p:sp>
          <p:nvSpPr>
            <p:cNvPr id="369" name="Oval 368"/>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96"/>
            <p:cNvGrpSpPr/>
            <p:nvPr/>
          </p:nvGrpSpPr>
          <p:grpSpPr>
            <a:xfrm>
              <a:off x="2202305" y="1887511"/>
              <a:ext cx="1989944" cy="1602698"/>
              <a:chOff x="228600" y="1066800"/>
              <a:chExt cx="2286000" cy="1981200"/>
            </a:xfrm>
          </p:grpSpPr>
          <p:sp>
            <p:nvSpPr>
              <p:cNvPr id="420" name="Moon 419"/>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2" name="Group 88"/>
              <p:cNvGrpSpPr/>
              <p:nvPr/>
            </p:nvGrpSpPr>
            <p:grpSpPr>
              <a:xfrm>
                <a:off x="1143000" y="1641846"/>
                <a:ext cx="1272054" cy="1406154"/>
                <a:chOff x="1143000" y="1641846"/>
                <a:chExt cx="1272054" cy="1406154"/>
              </a:xfrm>
            </p:grpSpPr>
            <p:sp>
              <p:nvSpPr>
                <p:cNvPr id="429" name="Flowchart: Delay 428"/>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lowchart: Delay 429"/>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lowchart: Delay 430"/>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lowchart: Delay 431"/>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89"/>
              <p:cNvGrpSpPr/>
              <p:nvPr/>
            </p:nvGrpSpPr>
            <p:grpSpPr>
              <a:xfrm rot="319898" flipH="1">
                <a:off x="285462" y="1563207"/>
                <a:ext cx="902826" cy="1265937"/>
                <a:chOff x="1512228" y="1641846"/>
                <a:chExt cx="902826" cy="1265937"/>
              </a:xfrm>
            </p:grpSpPr>
            <p:sp>
              <p:nvSpPr>
                <p:cNvPr id="426" name="Flowchart: Delay 425"/>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lowchart: Delay 426"/>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lowchart: Delay 427"/>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Moon 423"/>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Trapezoid 378"/>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gular Pentagon 379"/>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Summing Junction 381"/>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lowchart: Decision 383"/>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107"/>
            <p:cNvGrpSpPr/>
            <p:nvPr/>
          </p:nvGrpSpPr>
          <p:grpSpPr>
            <a:xfrm>
              <a:off x="1888760" y="5726242"/>
              <a:ext cx="2454639" cy="217357"/>
              <a:chOff x="398489" y="1371600"/>
              <a:chExt cx="9752350" cy="1937478"/>
            </a:xfrm>
          </p:grpSpPr>
          <p:grpSp>
            <p:nvGrpSpPr>
              <p:cNvPr id="388" name="Group 8"/>
              <p:cNvGrpSpPr/>
              <p:nvPr/>
            </p:nvGrpSpPr>
            <p:grpSpPr>
              <a:xfrm>
                <a:off x="7864839" y="1372849"/>
                <a:ext cx="2286000" cy="1905000"/>
                <a:chOff x="1295400" y="2209800"/>
                <a:chExt cx="2286000" cy="1905000"/>
              </a:xfrm>
            </p:grpSpPr>
            <p:sp>
              <p:nvSpPr>
                <p:cNvPr id="413" name="Rectangle 412"/>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9"/>
              <p:cNvGrpSpPr/>
              <p:nvPr/>
            </p:nvGrpSpPr>
            <p:grpSpPr>
              <a:xfrm>
                <a:off x="2895600" y="1371600"/>
                <a:ext cx="2286000" cy="1905000"/>
                <a:chOff x="1295400" y="2209800"/>
                <a:chExt cx="2286000" cy="1905000"/>
              </a:xfrm>
            </p:grpSpPr>
            <p:sp>
              <p:nvSpPr>
                <p:cNvPr id="406" name="Rectangle 40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17"/>
              <p:cNvGrpSpPr/>
              <p:nvPr/>
            </p:nvGrpSpPr>
            <p:grpSpPr>
              <a:xfrm>
                <a:off x="5410200" y="1371600"/>
                <a:ext cx="2286000" cy="1905000"/>
                <a:chOff x="1295400" y="2209800"/>
                <a:chExt cx="2286000" cy="1905000"/>
              </a:xfrm>
            </p:grpSpPr>
            <p:sp>
              <p:nvSpPr>
                <p:cNvPr id="399" name="Rectangle 39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25"/>
              <p:cNvGrpSpPr/>
              <p:nvPr/>
            </p:nvGrpSpPr>
            <p:grpSpPr>
              <a:xfrm>
                <a:off x="398489" y="1404078"/>
                <a:ext cx="2286000" cy="1905000"/>
                <a:chOff x="1295400" y="2209800"/>
                <a:chExt cx="2286000" cy="1905000"/>
              </a:xfrm>
            </p:grpSpPr>
            <p:sp>
              <p:nvSpPr>
                <p:cNvPr id="392" name="Rectangle 39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3" name="Group 60"/>
          <p:cNvGrpSpPr/>
          <p:nvPr/>
        </p:nvGrpSpPr>
        <p:grpSpPr>
          <a:xfrm>
            <a:off x="6843571" y="4393752"/>
            <a:ext cx="1027640" cy="2489595"/>
            <a:chOff x="4796444" y="836392"/>
            <a:chExt cx="1380536" cy="3344532"/>
          </a:xfrm>
        </p:grpSpPr>
        <p:sp>
          <p:nvSpPr>
            <p:cNvPr id="434" name="Oval 433"/>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439"/>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442"/>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443"/>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91"/>
          <p:cNvGrpSpPr/>
          <p:nvPr/>
        </p:nvGrpSpPr>
        <p:grpSpPr>
          <a:xfrm>
            <a:off x="4725509" y="4088208"/>
            <a:ext cx="1027640" cy="2489595"/>
            <a:chOff x="4038600" y="2362200"/>
            <a:chExt cx="1380536" cy="3344532"/>
          </a:xfrm>
        </p:grpSpPr>
        <p:sp>
          <p:nvSpPr>
            <p:cNvPr id="447" name="Round Diagonal Corner Rectangle 446"/>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447"/>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rapezoid 452"/>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457"/>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458"/>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460"/>
            <p:cNvSpPr/>
            <p:nvPr/>
          </p:nvSpPr>
          <p:spPr>
            <a:xfrm rot="9479788">
              <a:off x="4538336" y="3334510"/>
              <a:ext cx="362829" cy="49378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4622140" y="3377871"/>
              <a:ext cx="187949" cy="1231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93"/>
          <p:cNvGrpSpPr/>
          <p:nvPr/>
        </p:nvGrpSpPr>
        <p:grpSpPr>
          <a:xfrm flipH="1">
            <a:off x="10095432" y="4203192"/>
            <a:ext cx="1027640" cy="2489595"/>
            <a:chOff x="4796444" y="836392"/>
            <a:chExt cx="1380536" cy="3344532"/>
          </a:xfrm>
        </p:grpSpPr>
        <p:sp>
          <p:nvSpPr>
            <p:cNvPr id="464" name="Oval 463"/>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473"/>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20"/>
          <p:cNvGrpSpPr/>
          <p:nvPr/>
        </p:nvGrpSpPr>
        <p:grpSpPr>
          <a:xfrm>
            <a:off x="8671123" y="4721330"/>
            <a:ext cx="1255335" cy="2098698"/>
            <a:chOff x="638812" y="685800"/>
            <a:chExt cx="2398468" cy="4876800"/>
          </a:xfrm>
        </p:grpSpPr>
        <p:sp>
          <p:nvSpPr>
            <p:cNvPr id="491" name="Cloud 490"/>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1" name="Rounded Rectangle 500"/>
          <p:cNvSpPr/>
          <p:nvPr/>
        </p:nvSpPr>
        <p:spPr>
          <a:xfrm>
            <a:off x="4610372" y="6149153"/>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529935" y="5218618"/>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106"/>
          <p:cNvGrpSpPr/>
          <p:nvPr/>
        </p:nvGrpSpPr>
        <p:grpSpPr>
          <a:xfrm>
            <a:off x="3616882" y="4413345"/>
            <a:ext cx="1133100" cy="2495750"/>
            <a:chOff x="3609490" y="381000"/>
            <a:chExt cx="2248722" cy="4953000"/>
          </a:xfrm>
        </p:grpSpPr>
        <p:sp>
          <p:nvSpPr>
            <p:cNvPr id="477" name="Cloud 47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48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48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48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loud 48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4581880" y="1676401"/>
              <a:ext cx="300961" cy="3027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ounded Rectangle 352"/>
          <p:cNvSpPr/>
          <p:nvPr/>
        </p:nvSpPr>
        <p:spPr>
          <a:xfrm>
            <a:off x="8661027" y="6128555"/>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36752" y="1200370"/>
            <a:ext cx="3532473" cy="923330"/>
          </a:xfrm>
          <a:prstGeom prst="rect">
            <a:avLst/>
          </a:prstGeom>
        </p:spPr>
        <p:txBody>
          <a:bodyPr wrap="square">
            <a:spAutoFit/>
          </a:bodyPr>
          <a:lstStyle/>
          <a:p>
            <a:r>
              <a:rPr lang="en-US" dirty="0">
                <a:solidFill>
                  <a:schemeClr val="bg1"/>
                </a:solidFill>
                <a:latin typeface="Calibri" panose="020F0502020204030204" pitchFamily="34" charset="0"/>
              </a:rPr>
              <a:t>When the Israelites failed to make the same amount of bricks as before, the taskmasters beat them. </a:t>
            </a:r>
            <a:endParaRPr lang="en-US" dirty="0">
              <a:solidFill>
                <a:schemeClr val="bg1"/>
              </a:solidFill>
            </a:endParaRPr>
          </a:p>
        </p:txBody>
      </p:sp>
      <p:grpSp>
        <p:nvGrpSpPr>
          <p:cNvPr id="503" name="Group 93"/>
          <p:cNvGrpSpPr/>
          <p:nvPr/>
        </p:nvGrpSpPr>
        <p:grpSpPr>
          <a:xfrm>
            <a:off x="5732707" y="2535080"/>
            <a:ext cx="1670895" cy="4185327"/>
            <a:chOff x="4114800" y="751618"/>
            <a:chExt cx="2819400" cy="5649182"/>
          </a:xfrm>
        </p:grpSpPr>
        <p:sp>
          <p:nvSpPr>
            <p:cNvPr id="504" name="Trapezoid 503"/>
            <p:cNvSpPr/>
            <p:nvPr/>
          </p:nvSpPr>
          <p:spPr>
            <a:xfrm rot="20199001">
              <a:off x="5476884" y="1446843"/>
              <a:ext cx="725761" cy="1282663"/>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rot="1400999" flipH="1">
              <a:off x="4442919" y="1337986"/>
              <a:ext cx="725761" cy="1282663"/>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92"/>
            <p:cNvGrpSpPr/>
            <p:nvPr/>
          </p:nvGrpSpPr>
          <p:grpSpPr>
            <a:xfrm>
              <a:off x="4920123" y="751618"/>
              <a:ext cx="580286" cy="664348"/>
              <a:chOff x="4845172" y="796589"/>
              <a:chExt cx="580286" cy="664348"/>
            </a:xfrm>
          </p:grpSpPr>
          <p:sp>
            <p:nvSpPr>
              <p:cNvPr id="526" name="Isosceles Triangle 525"/>
              <p:cNvSpPr/>
              <p:nvPr/>
            </p:nvSpPr>
            <p:spPr>
              <a:xfrm flipH="1">
                <a:off x="5077287" y="935420"/>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Isosceles Triangle 526"/>
              <p:cNvSpPr/>
              <p:nvPr/>
            </p:nvSpPr>
            <p:spPr>
              <a:xfrm flipH="1">
                <a:off x="4845172" y="935420"/>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Isosceles Triangle 527"/>
              <p:cNvSpPr/>
              <p:nvPr/>
            </p:nvSpPr>
            <p:spPr>
              <a:xfrm flipH="1">
                <a:off x="4951238" y="796589"/>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7" name="Trapezoid 506"/>
            <p:cNvSpPr/>
            <p:nvPr/>
          </p:nvSpPr>
          <p:spPr>
            <a:xfrm flipH="1">
              <a:off x="4729116" y="4508939"/>
              <a:ext cx="464229" cy="1471449"/>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flipH="1">
              <a:off x="5309401" y="4508939"/>
              <a:ext cx="464229" cy="1471449"/>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0800000" flipH="1">
              <a:off x="4380946" y="2406869"/>
              <a:ext cx="1624799" cy="1051034"/>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flipH="1">
              <a:off x="4380946" y="3668110"/>
              <a:ext cx="1624799" cy="2079547"/>
            </a:xfrm>
            <a:prstGeom prst="trapezoid">
              <a:avLst>
                <a:gd name="adj" fmla="val 203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flipH="1">
              <a:off x="4613058" y="3457903"/>
              <a:ext cx="1160570" cy="21020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gular Pentagon 511"/>
            <p:cNvSpPr/>
            <p:nvPr/>
          </p:nvSpPr>
          <p:spPr>
            <a:xfrm flipH="1">
              <a:off x="4613058" y="1250731"/>
              <a:ext cx="1160570" cy="525517"/>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Bent Arrow 512"/>
            <p:cNvSpPr/>
            <p:nvPr/>
          </p:nvSpPr>
          <p:spPr>
            <a:xfrm rot="10575280" flipH="1">
              <a:off x="5740630" y="2436753"/>
              <a:ext cx="1044514" cy="945931"/>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Rectangle 513"/>
            <p:cNvSpPr/>
            <p:nvPr/>
          </p:nvSpPr>
          <p:spPr>
            <a:xfrm flipH="1">
              <a:off x="4380946" y="2406869"/>
              <a:ext cx="232114" cy="126124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flipH="1">
              <a:off x="4613058" y="5875283"/>
              <a:ext cx="696343" cy="525517"/>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516"/>
            <p:cNvSpPr/>
            <p:nvPr/>
          </p:nvSpPr>
          <p:spPr>
            <a:xfrm flipH="1">
              <a:off x="5193345" y="5875283"/>
              <a:ext cx="696343" cy="525517"/>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gular Pentagon 519"/>
            <p:cNvSpPr/>
            <p:nvPr/>
          </p:nvSpPr>
          <p:spPr>
            <a:xfrm rot="19588336" flipH="1">
              <a:off x="5398426" y="2375597"/>
              <a:ext cx="781547" cy="51567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gular Pentagon 520"/>
            <p:cNvSpPr/>
            <p:nvPr/>
          </p:nvSpPr>
          <p:spPr>
            <a:xfrm rot="2380467" flipH="1">
              <a:off x="4114800" y="2388023"/>
              <a:ext cx="791137" cy="45810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flipH="1">
              <a:off x="6353915" y="3037490"/>
              <a:ext cx="580285" cy="31531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flipH="1">
              <a:off x="4275438" y="3570514"/>
              <a:ext cx="580285" cy="31531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Single Corner Rectangle 523"/>
            <p:cNvSpPr/>
            <p:nvPr/>
          </p:nvSpPr>
          <p:spPr>
            <a:xfrm>
              <a:off x="4570856" y="1611086"/>
              <a:ext cx="1329381" cy="217714"/>
            </a:xfrm>
            <a:prstGeom prst="round1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Pentagon 524"/>
            <p:cNvSpPr/>
            <p:nvPr/>
          </p:nvSpPr>
          <p:spPr>
            <a:xfrm rot="5400000">
              <a:off x="4838700" y="1790700"/>
              <a:ext cx="838200" cy="914400"/>
            </a:xfrm>
            <a:prstGeom prst="homePlate">
              <a:avLst>
                <a:gd name="adj" fmla="val 303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Rectangle 528"/>
          <p:cNvSpPr/>
          <p:nvPr/>
        </p:nvSpPr>
        <p:spPr>
          <a:xfrm>
            <a:off x="7875921" y="2515980"/>
            <a:ext cx="3360045" cy="1200329"/>
          </a:xfrm>
          <a:prstGeom prst="rect">
            <a:avLst/>
          </a:prstGeom>
        </p:spPr>
        <p:txBody>
          <a:bodyPr wrap="square">
            <a:spAutoFit/>
          </a:bodyPr>
          <a:lstStyle/>
          <a:p>
            <a:r>
              <a:rPr lang="en-US" dirty="0">
                <a:solidFill>
                  <a:schemeClr val="bg1"/>
                </a:solidFill>
                <a:latin typeface="Calibri" panose="020F0502020204030204" pitchFamily="34" charset="0"/>
              </a:rPr>
              <a:t>The Israelite officers complained to Pharaoh about their plight, but he was unsympathetic and rebuked them for being idle.</a:t>
            </a:r>
            <a:endParaRPr lang="en-US" dirty="0">
              <a:solidFill>
                <a:schemeClr val="bg1"/>
              </a:solidFill>
            </a:endParaRPr>
          </a:p>
        </p:txBody>
      </p:sp>
      <p:sp>
        <p:nvSpPr>
          <p:cNvPr id="530" name="Oval 529"/>
          <p:cNvSpPr/>
          <p:nvPr/>
        </p:nvSpPr>
        <p:spPr>
          <a:xfrm rot="20616542" flipH="1">
            <a:off x="7014188" y="4240302"/>
            <a:ext cx="689864" cy="16503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1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8" presetClass="emph" presetSubtype="0" fill="hold" grpId="0" nodeType="withEffect">
                                  <p:stCondLst>
                                    <p:cond delay="0"/>
                                  </p:stCondLst>
                                  <p:childTnLst>
                                    <p:animRot by="21600000">
                                      <p:cBhvr>
                                        <p:cTn id="8" dur="2000" fill="hold"/>
                                        <p:tgtEl>
                                          <p:spTgt spid="530"/>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9" grpId="0"/>
      <p:bldP spid="5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C8B3FECF-9EEF-457C-A91E-290E1200EEB5}"/>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5:20-24</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Our Lives Are Harder</a:t>
            </a:r>
          </a:p>
        </p:txBody>
      </p:sp>
      <p:grpSp>
        <p:nvGrpSpPr>
          <p:cNvPr id="78" name="Group 326"/>
          <p:cNvGrpSpPr/>
          <p:nvPr/>
        </p:nvGrpSpPr>
        <p:grpSpPr>
          <a:xfrm>
            <a:off x="9752148" y="1617664"/>
            <a:ext cx="1360737" cy="3051653"/>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481519" y="1809808"/>
            <a:ext cx="1244894" cy="2816245"/>
            <a:chOff x="457200" y="609600"/>
            <a:chExt cx="2569462" cy="5638800"/>
          </a:xfrm>
        </p:grpSpPr>
        <p:grpSp>
          <p:nvGrpSpPr>
            <p:cNvPr id="98" name="Group 97"/>
            <p:cNvGrpSpPr/>
            <p:nvPr/>
          </p:nvGrpSpPr>
          <p:grpSpPr>
            <a:xfrm>
              <a:off x="457200" y="609600"/>
              <a:ext cx="2569462" cy="5638800"/>
              <a:chOff x="3048000" y="304800"/>
              <a:chExt cx="2569462" cy="5638800"/>
            </a:xfrm>
          </p:grpSpPr>
          <p:sp>
            <p:nvSpPr>
              <p:cNvPr id="107" name="Oval 106"/>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3"/>
              <p:cNvGrpSpPr/>
              <p:nvPr/>
            </p:nvGrpSpPr>
            <p:grpSpPr>
              <a:xfrm>
                <a:off x="4667079" y="1886593"/>
                <a:ext cx="950383" cy="2102643"/>
                <a:chOff x="4743279" y="2800993"/>
                <a:chExt cx="950383" cy="2102643"/>
              </a:xfrm>
            </p:grpSpPr>
            <p:sp>
              <p:nvSpPr>
                <p:cNvPr id="122" name="Oval 121"/>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342721">
              <a:off x="753773" y="5111242"/>
              <a:ext cx="605597" cy="534729"/>
              <a:chOff x="152400" y="1820740"/>
              <a:chExt cx="605597" cy="534729"/>
            </a:xfrm>
          </p:grpSpPr>
          <p:sp>
            <p:nvSpPr>
              <p:cNvPr id="104" name="Diamond 103"/>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21000115">
              <a:off x="2177624" y="5211390"/>
              <a:ext cx="605597" cy="534729"/>
              <a:chOff x="152400" y="1820740"/>
              <a:chExt cx="605597" cy="534729"/>
            </a:xfrm>
          </p:grpSpPr>
          <p:sp>
            <p:nvSpPr>
              <p:cNvPr id="101" name="Diamond 100"/>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4227550" y="1182602"/>
            <a:ext cx="3649164" cy="923330"/>
          </a:xfrm>
          <a:prstGeom prst="rect">
            <a:avLst/>
          </a:prstGeom>
        </p:spPr>
        <p:txBody>
          <a:bodyPr wrap="square">
            <a:spAutoFit/>
          </a:bodyPr>
          <a:lstStyle/>
          <a:p>
            <a:r>
              <a:rPr lang="en-US" dirty="0">
                <a:solidFill>
                  <a:schemeClr val="bg1"/>
                </a:solidFill>
              </a:rPr>
              <a:t>They were likely saying that their lives were now harder because of what Moses and Aaron had done</a:t>
            </a:r>
          </a:p>
        </p:txBody>
      </p:sp>
      <p:sp>
        <p:nvSpPr>
          <p:cNvPr id="3" name="Rounded Rectangle 2"/>
          <p:cNvSpPr/>
          <p:nvPr/>
        </p:nvSpPr>
        <p:spPr>
          <a:xfrm>
            <a:off x="2368710" y="6010352"/>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3469666" y="6089236"/>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7478776" y="6145498"/>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8490309" y="6037537"/>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60"/>
          <p:cNvGrpSpPr/>
          <p:nvPr/>
        </p:nvGrpSpPr>
        <p:grpSpPr>
          <a:xfrm>
            <a:off x="2706887" y="3450735"/>
            <a:ext cx="931435" cy="2256526"/>
            <a:chOff x="4796444" y="836392"/>
            <a:chExt cx="1380536" cy="3344532"/>
          </a:xfrm>
        </p:grpSpPr>
        <p:sp>
          <p:nvSpPr>
            <p:cNvPr id="369" name="Oval 368"/>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378"/>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91"/>
          <p:cNvGrpSpPr/>
          <p:nvPr/>
        </p:nvGrpSpPr>
        <p:grpSpPr>
          <a:xfrm>
            <a:off x="1643699" y="2996271"/>
            <a:ext cx="931435" cy="2256526"/>
            <a:chOff x="4038600" y="2362200"/>
            <a:chExt cx="1380536" cy="3344532"/>
          </a:xfrm>
        </p:grpSpPr>
        <p:sp>
          <p:nvSpPr>
            <p:cNvPr id="382" name="Round Diagonal Corner Rectangle 38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rapezoid 38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39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39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95"/>
            <p:cNvSpPr/>
            <p:nvPr/>
          </p:nvSpPr>
          <p:spPr>
            <a:xfrm rot="9380807">
              <a:off x="4538336" y="3334510"/>
              <a:ext cx="362828" cy="49378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571998" y="3397712"/>
              <a:ext cx="224982" cy="1106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93"/>
          <p:cNvGrpSpPr/>
          <p:nvPr/>
        </p:nvGrpSpPr>
        <p:grpSpPr>
          <a:xfrm flipH="1">
            <a:off x="4709579" y="3698859"/>
            <a:ext cx="931435" cy="2256526"/>
            <a:chOff x="4796444" y="836392"/>
            <a:chExt cx="1380536" cy="3344532"/>
          </a:xfrm>
        </p:grpSpPr>
        <p:sp>
          <p:nvSpPr>
            <p:cNvPr id="399" name="Oval 398"/>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rapezoid 402"/>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rapezoid 403"/>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407"/>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408"/>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06"/>
          <p:cNvGrpSpPr/>
          <p:nvPr/>
        </p:nvGrpSpPr>
        <p:grpSpPr>
          <a:xfrm>
            <a:off x="584523" y="3867228"/>
            <a:ext cx="1027022" cy="2262104"/>
            <a:chOff x="3609490" y="381000"/>
            <a:chExt cx="2248722" cy="4953000"/>
          </a:xfrm>
        </p:grpSpPr>
        <p:sp>
          <p:nvSpPr>
            <p:cNvPr id="412" name="Cloud 411"/>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Cloud 421"/>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loud 422"/>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4419599" y="1676400"/>
              <a:ext cx="443352" cy="2477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120"/>
          <p:cNvGrpSpPr/>
          <p:nvPr/>
        </p:nvGrpSpPr>
        <p:grpSpPr>
          <a:xfrm>
            <a:off x="3506884" y="4174298"/>
            <a:ext cx="1137815" cy="1902224"/>
            <a:chOff x="638812" y="685800"/>
            <a:chExt cx="2398468" cy="4876800"/>
          </a:xfrm>
        </p:grpSpPr>
        <p:sp>
          <p:nvSpPr>
            <p:cNvPr id="426" name="Cloud 425"/>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rapezoid 430"/>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rapezoid 431"/>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740252" y="1055713"/>
            <a:ext cx="3322447" cy="1754326"/>
          </a:xfrm>
          <a:prstGeom prst="rect">
            <a:avLst/>
          </a:prstGeom>
        </p:spPr>
        <p:txBody>
          <a:bodyPr wrap="square">
            <a:spAutoFit/>
          </a:bodyPr>
          <a:lstStyle/>
          <a:p>
            <a:r>
              <a:rPr lang="en-US" i="1" dirty="0">
                <a:solidFill>
                  <a:srgbClr val="FFFF00"/>
                </a:solidFill>
                <a:latin typeface="Calibri" panose="020F0502020204030204" pitchFamily="34" charset="0"/>
              </a:rPr>
              <a:t>…because ye have made our </a:t>
            </a:r>
            <a:r>
              <a:rPr lang="en-US" i="1" dirty="0" err="1">
                <a:solidFill>
                  <a:srgbClr val="FFFF00"/>
                </a:solidFill>
                <a:latin typeface="Calibri" panose="020F0502020204030204" pitchFamily="34" charset="0"/>
              </a:rPr>
              <a:t>savour</a:t>
            </a:r>
            <a:r>
              <a:rPr lang="en-US" i="1" dirty="0">
                <a:solidFill>
                  <a:srgbClr val="FFFF00"/>
                </a:solidFill>
                <a:latin typeface="Calibri" panose="020F0502020204030204" pitchFamily="34" charset="0"/>
              </a:rPr>
              <a:t> to be abhorred in the eyes of Pharaoh, and in the eyes of his servants, to put a sword in their hand to slay us.</a:t>
            </a:r>
            <a:endParaRPr lang="en-US" i="1" dirty="0">
              <a:solidFill>
                <a:srgbClr val="FFFF00"/>
              </a:solidFill>
            </a:endParaRPr>
          </a:p>
        </p:txBody>
      </p:sp>
      <p:sp>
        <p:nvSpPr>
          <p:cNvPr id="436" name="Rounded Rectangle 435"/>
          <p:cNvSpPr/>
          <p:nvPr/>
        </p:nvSpPr>
        <p:spPr>
          <a:xfrm>
            <a:off x="4692551" y="6147830"/>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36"/>
          <p:cNvSpPr/>
          <p:nvPr/>
        </p:nvSpPr>
        <p:spPr>
          <a:xfrm>
            <a:off x="9534844" y="6107042"/>
            <a:ext cx="1274380" cy="702304"/>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93354" y="2989615"/>
            <a:ext cx="1995357" cy="923330"/>
          </a:xfrm>
          <a:prstGeom prst="rect">
            <a:avLst/>
          </a:prstGeom>
        </p:spPr>
        <p:txBody>
          <a:bodyPr wrap="square">
            <a:spAutoFit/>
          </a:bodyPr>
          <a:lstStyle/>
          <a:p>
            <a:r>
              <a:rPr lang="en-US" dirty="0">
                <a:solidFill>
                  <a:schemeClr val="bg1"/>
                </a:solidFill>
                <a:latin typeface="Calibri" panose="020F0502020204030204" pitchFamily="34" charset="0"/>
              </a:rPr>
              <a:t>They blamed Moses for Pharaoh’s actions</a:t>
            </a:r>
            <a:endParaRPr lang="en-US" dirty="0">
              <a:solidFill>
                <a:schemeClr val="bg1"/>
              </a:solidFill>
            </a:endParaRPr>
          </a:p>
        </p:txBody>
      </p:sp>
      <p:sp>
        <p:nvSpPr>
          <p:cNvPr id="438" name="Rectangle 437"/>
          <p:cNvSpPr/>
          <p:nvPr/>
        </p:nvSpPr>
        <p:spPr>
          <a:xfrm>
            <a:off x="7249925" y="4736037"/>
            <a:ext cx="4243992" cy="923330"/>
          </a:xfrm>
          <a:prstGeom prst="rect">
            <a:avLst/>
          </a:prstGeom>
        </p:spPr>
        <p:txBody>
          <a:bodyPr wrap="square">
            <a:spAutoFit/>
          </a:bodyPr>
          <a:lstStyle/>
          <a:p>
            <a:r>
              <a:rPr lang="en-US" dirty="0">
                <a:solidFill>
                  <a:schemeClr val="bg1"/>
                </a:solidFill>
                <a:latin typeface="Calibri" panose="020F0502020204030204" pitchFamily="34" charset="0"/>
              </a:rPr>
              <a:t>Moses asked the Lord why he was sent to Pharaoh because the Israelites were now being treated so poorly</a:t>
            </a:r>
            <a:endParaRPr lang="en-US" dirty="0">
              <a:solidFill>
                <a:schemeClr val="bg1"/>
              </a:solidFill>
            </a:endParaRPr>
          </a:p>
        </p:txBody>
      </p:sp>
    </p:spTree>
    <p:extLst>
      <p:ext uri="{BB962C8B-B14F-4D97-AF65-F5344CB8AC3E}">
        <p14:creationId xmlns:p14="http://schemas.microsoft.com/office/powerpoint/2010/main" val="13806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350">
            <a:extLst>
              <a:ext uri="{FF2B5EF4-FFF2-40B4-BE49-F238E27FC236}">
                <a16:creationId xmlns:a16="http://schemas.microsoft.com/office/drawing/2014/main" id="{96FA3310-4B68-4002-86A0-C1934166EA29}"/>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6:3</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Name JEHOVAH</a:t>
            </a:r>
          </a:p>
        </p:txBody>
      </p:sp>
      <p:sp>
        <p:nvSpPr>
          <p:cNvPr id="7" name="Rectangle 6"/>
          <p:cNvSpPr/>
          <p:nvPr/>
        </p:nvSpPr>
        <p:spPr>
          <a:xfrm>
            <a:off x="1550924" y="975400"/>
            <a:ext cx="4220259" cy="923330"/>
          </a:xfrm>
          <a:prstGeom prst="rect">
            <a:avLst/>
          </a:prstGeom>
        </p:spPr>
        <p:txBody>
          <a:bodyPr wrap="square">
            <a:spAutoFit/>
          </a:bodyPr>
          <a:lstStyle/>
          <a:p>
            <a:r>
              <a:rPr lang="en-US" dirty="0">
                <a:solidFill>
                  <a:schemeClr val="bg1"/>
                </a:solidFill>
              </a:rPr>
              <a:t>The King James Version of Exodus 6:3 suggests that the name </a:t>
            </a:r>
            <a:r>
              <a:rPr lang="en-US" i="1" dirty="0">
                <a:solidFill>
                  <a:schemeClr val="bg1"/>
                </a:solidFill>
              </a:rPr>
              <a:t>Jehovah</a:t>
            </a:r>
            <a:r>
              <a:rPr lang="en-US" dirty="0">
                <a:solidFill>
                  <a:schemeClr val="bg1"/>
                </a:solidFill>
              </a:rPr>
              <a:t> was unknown to Abraham, Isaac, and Jacob.</a:t>
            </a:r>
          </a:p>
        </p:txBody>
      </p:sp>
      <p:sp>
        <p:nvSpPr>
          <p:cNvPr id="438" name="Rectangle 437"/>
          <p:cNvSpPr/>
          <p:nvPr/>
        </p:nvSpPr>
        <p:spPr>
          <a:xfrm>
            <a:off x="6598674" y="1270227"/>
            <a:ext cx="4634842" cy="1200329"/>
          </a:xfrm>
          <a:prstGeom prst="rect">
            <a:avLst/>
          </a:prstGeom>
        </p:spPr>
        <p:txBody>
          <a:bodyPr wrap="square">
            <a:spAutoFit/>
          </a:bodyPr>
          <a:lstStyle/>
          <a:p>
            <a:r>
              <a:rPr lang="en-US" dirty="0">
                <a:solidFill>
                  <a:schemeClr val="bg1"/>
                </a:solidFill>
              </a:rPr>
              <a:t>“And I appeared unto Abraham, unto Isaac, and unto Jacob. I am the Lord God Almighty; the Lord Jehovah. And was not my name known unto them?” (JST, Exodus 6:3.) </a:t>
            </a:r>
          </a:p>
        </p:txBody>
      </p:sp>
      <p:grpSp>
        <p:nvGrpSpPr>
          <p:cNvPr id="134" name="Group 133"/>
          <p:cNvGrpSpPr/>
          <p:nvPr/>
        </p:nvGrpSpPr>
        <p:grpSpPr>
          <a:xfrm>
            <a:off x="1287218" y="2183744"/>
            <a:ext cx="1839832" cy="3482238"/>
            <a:chOff x="3810000" y="553998"/>
            <a:chExt cx="1839832" cy="3482238"/>
          </a:xfrm>
        </p:grpSpPr>
        <p:sp>
          <p:nvSpPr>
            <p:cNvPr id="135" name="Cloud 134"/>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nual Operation 138"/>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39"/>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Manual Operation 142"/>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Extract 143"/>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4220061" y="818482"/>
              <a:ext cx="938018" cy="300171"/>
              <a:chOff x="1756756" y="4876800"/>
              <a:chExt cx="4088873" cy="1308463"/>
            </a:xfrm>
          </p:grpSpPr>
          <p:grpSp>
            <p:nvGrpSpPr>
              <p:cNvPr id="182" name="Group 181"/>
              <p:cNvGrpSpPr/>
              <p:nvPr/>
            </p:nvGrpSpPr>
            <p:grpSpPr>
              <a:xfrm>
                <a:off x="1756756" y="4876800"/>
                <a:ext cx="1367444" cy="1295400"/>
                <a:chOff x="1756756" y="4876800"/>
                <a:chExt cx="1367444" cy="1295400"/>
              </a:xfrm>
            </p:grpSpPr>
            <p:sp>
              <p:nvSpPr>
                <p:cNvPr id="193" name="Quad Arrow Callout 1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Callout 1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3119647" y="4889863"/>
                <a:ext cx="1367444" cy="1295400"/>
                <a:chOff x="1756756" y="4876800"/>
                <a:chExt cx="1367444" cy="1295400"/>
              </a:xfrm>
            </p:grpSpPr>
            <p:sp>
              <p:nvSpPr>
                <p:cNvPr id="190" name="Quad Arrow Callout 1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4478185" y="4889863"/>
                <a:ext cx="1367444" cy="1295400"/>
                <a:chOff x="1756756" y="4876800"/>
                <a:chExt cx="1367444" cy="1295400"/>
              </a:xfrm>
            </p:grpSpPr>
            <p:sp>
              <p:nvSpPr>
                <p:cNvPr id="187" name="Quad Arrow Callout 1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Callout 1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Quad Arrow Callout 1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Callout 1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rot="17531393">
              <a:off x="4356564" y="2143638"/>
              <a:ext cx="938018" cy="300171"/>
              <a:chOff x="1756756" y="4876800"/>
              <a:chExt cx="4088873" cy="1308463"/>
            </a:xfrm>
          </p:grpSpPr>
          <p:grpSp>
            <p:nvGrpSpPr>
              <p:cNvPr id="168" name="Group 167"/>
              <p:cNvGrpSpPr/>
              <p:nvPr/>
            </p:nvGrpSpPr>
            <p:grpSpPr>
              <a:xfrm>
                <a:off x="1756756" y="4876800"/>
                <a:ext cx="1367444" cy="1295400"/>
                <a:chOff x="1756756" y="4876800"/>
                <a:chExt cx="1367444" cy="1295400"/>
              </a:xfrm>
            </p:grpSpPr>
            <p:sp>
              <p:nvSpPr>
                <p:cNvPr id="179" name="Quad Arrow Callout 1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Callout 1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19647" y="4889863"/>
                <a:ext cx="1367444" cy="1295400"/>
                <a:chOff x="1756756" y="4876800"/>
                <a:chExt cx="1367444" cy="1295400"/>
              </a:xfrm>
            </p:grpSpPr>
            <p:sp>
              <p:nvSpPr>
                <p:cNvPr id="176" name="Quad Arrow Callout 1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4478185" y="4889863"/>
                <a:ext cx="1367444" cy="1295400"/>
                <a:chOff x="1756756" y="4876800"/>
                <a:chExt cx="1367444" cy="1295400"/>
              </a:xfrm>
            </p:grpSpPr>
            <p:sp>
              <p:nvSpPr>
                <p:cNvPr id="173" name="Quad Arrow Callout 1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Quad Arrow Callout 1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rot="17531393">
              <a:off x="3995156" y="3097226"/>
              <a:ext cx="938018" cy="300171"/>
              <a:chOff x="1756756" y="4876800"/>
              <a:chExt cx="4088873" cy="1308463"/>
            </a:xfrm>
          </p:grpSpPr>
          <p:grpSp>
            <p:nvGrpSpPr>
              <p:cNvPr id="154" name="Group 153"/>
              <p:cNvGrpSpPr/>
              <p:nvPr/>
            </p:nvGrpSpPr>
            <p:grpSpPr>
              <a:xfrm>
                <a:off x="1756756" y="4876800"/>
                <a:ext cx="1367444" cy="1295400"/>
                <a:chOff x="1756756" y="4876800"/>
                <a:chExt cx="1367444" cy="1295400"/>
              </a:xfrm>
            </p:grpSpPr>
            <p:sp>
              <p:nvSpPr>
                <p:cNvPr id="165" name="Quad Arrow Callout 16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16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3119647" y="4889863"/>
                <a:ext cx="1367444" cy="1295400"/>
                <a:chOff x="1756756" y="4876800"/>
                <a:chExt cx="1367444" cy="1295400"/>
              </a:xfrm>
            </p:grpSpPr>
            <p:sp>
              <p:nvSpPr>
                <p:cNvPr id="162" name="Quad Arrow Callout 1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Callout 1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4478185" y="4889863"/>
                <a:ext cx="1367444" cy="1295400"/>
                <a:chOff x="1756756" y="4876800"/>
                <a:chExt cx="1367444" cy="1295400"/>
              </a:xfrm>
            </p:grpSpPr>
            <p:sp>
              <p:nvSpPr>
                <p:cNvPr id="159" name="Quad Arrow Callout 1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1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Quad Arrow Callout 15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15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Cloud 151"/>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5944673">
              <a:off x="4623320" y="1697478"/>
              <a:ext cx="169311" cy="2347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31"/>
          <p:cNvGrpSpPr/>
          <p:nvPr/>
        </p:nvGrpSpPr>
        <p:grpSpPr>
          <a:xfrm>
            <a:off x="3393160" y="2265910"/>
            <a:ext cx="1422547" cy="3451978"/>
            <a:chOff x="5715000" y="1143000"/>
            <a:chExt cx="1978594" cy="4515889"/>
          </a:xfrm>
        </p:grpSpPr>
        <p:sp>
          <p:nvSpPr>
            <p:cNvPr id="19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64"/>
            <p:cNvGrpSpPr/>
            <p:nvPr/>
          </p:nvGrpSpPr>
          <p:grpSpPr>
            <a:xfrm flipH="1">
              <a:off x="6248403" y="3604586"/>
              <a:ext cx="1230918" cy="1352981"/>
              <a:chOff x="7543805" y="3605661"/>
              <a:chExt cx="1066795" cy="1042539"/>
            </a:xfrm>
          </p:grpSpPr>
          <p:sp>
            <p:nvSpPr>
              <p:cNvPr id="244" name="Rounded Rectangle 24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62"/>
              <p:cNvGrpSpPr/>
              <p:nvPr/>
            </p:nvGrpSpPr>
            <p:grpSpPr>
              <a:xfrm>
                <a:off x="7543805" y="3605661"/>
                <a:ext cx="418448" cy="1042539"/>
                <a:chOff x="6827799" y="4847065"/>
                <a:chExt cx="794795" cy="1996712"/>
              </a:xfrm>
              <a:solidFill>
                <a:srgbClr val="D98A33"/>
              </a:solidFill>
            </p:grpSpPr>
            <p:sp>
              <p:nvSpPr>
                <p:cNvPr id="246" name="Double Wave 24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188"/>
            <p:cNvGrpSpPr/>
            <p:nvPr/>
          </p:nvGrpSpPr>
          <p:grpSpPr>
            <a:xfrm>
              <a:off x="6019800" y="5173301"/>
              <a:ext cx="1447800" cy="289560"/>
              <a:chOff x="2286000" y="6019800"/>
              <a:chExt cx="3048000" cy="609600"/>
            </a:xfrm>
          </p:grpSpPr>
          <p:grpSp>
            <p:nvGrpSpPr>
              <p:cNvPr id="229" name="Group 175"/>
              <p:cNvGrpSpPr/>
              <p:nvPr/>
            </p:nvGrpSpPr>
            <p:grpSpPr>
              <a:xfrm>
                <a:off x="2286000" y="6019800"/>
                <a:ext cx="609600" cy="609600"/>
                <a:chOff x="2286000" y="6019800"/>
                <a:chExt cx="609600" cy="609600"/>
              </a:xfrm>
            </p:grpSpPr>
            <p:sp>
              <p:nvSpPr>
                <p:cNvPr id="242" name="Quad Arrow Callout 24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ross 24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76"/>
              <p:cNvGrpSpPr/>
              <p:nvPr/>
            </p:nvGrpSpPr>
            <p:grpSpPr>
              <a:xfrm>
                <a:off x="2895600" y="6019800"/>
                <a:ext cx="609600" cy="609600"/>
                <a:chOff x="2286000" y="6019800"/>
                <a:chExt cx="609600" cy="609600"/>
              </a:xfrm>
            </p:grpSpPr>
            <p:sp>
              <p:nvSpPr>
                <p:cNvPr id="240" name="Quad Arrow Callout 23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24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79"/>
              <p:cNvGrpSpPr/>
              <p:nvPr/>
            </p:nvGrpSpPr>
            <p:grpSpPr>
              <a:xfrm>
                <a:off x="3505200" y="6019800"/>
                <a:ext cx="609600" cy="609600"/>
                <a:chOff x="2286000" y="6019800"/>
                <a:chExt cx="609600" cy="609600"/>
              </a:xfrm>
            </p:grpSpPr>
            <p:sp>
              <p:nvSpPr>
                <p:cNvPr id="238" name="Quad Arrow Callout 23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23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82"/>
              <p:cNvGrpSpPr/>
              <p:nvPr/>
            </p:nvGrpSpPr>
            <p:grpSpPr>
              <a:xfrm>
                <a:off x="4114800" y="6019800"/>
                <a:ext cx="609600" cy="609600"/>
                <a:chOff x="2286000" y="6019800"/>
                <a:chExt cx="609600" cy="609600"/>
              </a:xfrm>
            </p:grpSpPr>
            <p:sp>
              <p:nvSpPr>
                <p:cNvPr id="236" name="Quad Arrow Callout 2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85"/>
              <p:cNvGrpSpPr/>
              <p:nvPr/>
            </p:nvGrpSpPr>
            <p:grpSpPr>
              <a:xfrm>
                <a:off x="4724400" y="6019800"/>
                <a:ext cx="609600" cy="609600"/>
                <a:chOff x="2286000" y="6019800"/>
                <a:chExt cx="609600" cy="609600"/>
              </a:xfrm>
            </p:grpSpPr>
            <p:sp>
              <p:nvSpPr>
                <p:cNvPr id="234" name="Quad Arrow Callout 2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189"/>
            <p:cNvGrpSpPr/>
            <p:nvPr/>
          </p:nvGrpSpPr>
          <p:grpSpPr>
            <a:xfrm>
              <a:off x="6172200" y="1357767"/>
              <a:ext cx="1054396" cy="210879"/>
              <a:chOff x="2286000" y="6019800"/>
              <a:chExt cx="3048000" cy="609600"/>
            </a:xfrm>
          </p:grpSpPr>
          <p:grpSp>
            <p:nvGrpSpPr>
              <p:cNvPr id="214" name="Group 175"/>
              <p:cNvGrpSpPr/>
              <p:nvPr/>
            </p:nvGrpSpPr>
            <p:grpSpPr>
              <a:xfrm>
                <a:off x="2286000" y="6019800"/>
                <a:ext cx="609600" cy="609600"/>
                <a:chOff x="2286000" y="6019800"/>
                <a:chExt cx="609600" cy="609600"/>
              </a:xfrm>
            </p:grpSpPr>
            <p:sp>
              <p:nvSpPr>
                <p:cNvPr id="227" name="Quad Arrow Callout 22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76"/>
              <p:cNvGrpSpPr/>
              <p:nvPr/>
            </p:nvGrpSpPr>
            <p:grpSpPr>
              <a:xfrm>
                <a:off x="2895600" y="6019800"/>
                <a:ext cx="609600" cy="609600"/>
                <a:chOff x="2286000" y="6019800"/>
                <a:chExt cx="609600" cy="609600"/>
              </a:xfrm>
            </p:grpSpPr>
            <p:sp>
              <p:nvSpPr>
                <p:cNvPr id="225" name="Quad Arrow Callout 22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79"/>
              <p:cNvGrpSpPr/>
              <p:nvPr/>
            </p:nvGrpSpPr>
            <p:grpSpPr>
              <a:xfrm>
                <a:off x="3505200" y="6019800"/>
                <a:ext cx="609600" cy="609600"/>
                <a:chOff x="2286000" y="6019800"/>
                <a:chExt cx="609600" cy="609600"/>
              </a:xfrm>
            </p:grpSpPr>
            <p:sp>
              <p:nvSpPr>
                <p:cNvPr id="223" name="Quad Arrow Callout 2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82"/>
              <p:cNvGrpSpPr/>
              <p:nvPr/>
            </p:nvGrpSpPr>
            <p:grpSpPr>
              <a:xfrm>
                <a:off x="4114800" y="6019800"/>
                <a:ext cx="609600" cy="60960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85"/>
              <p:cNvGrpSpPr/>
              <p:nvPr/>
            </p:nvGrpSpPr>
            <p:grpSpPr>
              <a:xfrm>
                <a:off x="4724400" y="6019800"/>
                <a:ext cx="609600" cy="60960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9" name="Group 248"/>
          <p:cNvGrpSpPr/>
          <p:nvPr/>
        </p:nvGrpSpPr>
        <p:grpSpPr>
          <a:xfrm>
            <a:off x="5086198" y="2321844"/>
            <a:ext cx="1434737" cy="3452362"/>
            <a:chOff x="1133802" y="686440"/>
            <a:chExt cx="1650816" cy="4113088"/>
          </a:xfrm>
        </p:grpSpPr>
        <p:sp>
          <p:nvSpPr>
            <p:cNvPr id="250" name="Oval 249"/>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Oval 251"/>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Oval 252"/>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Trapezoid 253"/>
            <p:cNvSpPr/>
            <p:nvPr/>
          </p:nvSpPr>
          <p:spPr>
            <a:xfrm rot="1430708" flipH="1">
              <a:off x="1235525" y="1836829"/>
              <a:ext cx="693167" cy="138306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Trapezoid 254"/>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Trapezoid 255"/>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7" name="Group 256"/>
            <p:cNvGrpSpPr/>
            <p:nvPr/>
          </p:nvGrpSpPr>
          <p:grpSpPr>
            <a:xfrm rot="576583">
              <a:off x="1476405" y="3166501"/>
              <a:ext cx="148442" cy="1203961"/>
              <a:chOff x="4038599" y="3983576"/>
              <a:chExt cx="217257" cy="1331328"/>
            </a:xfrm>
          </p:grpSpPr>
          <p:sp>
            <p:nvSpPr>
              <p:cNvPr id="346" name="Pentagon 34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p:cNvGrpSpPr/>
              <p:nvPr/>
            </p:nvGrpSpPr>
            <p:grpSpPr>
              <a:xfrm rot="5400000" flipV="1">
                <a:off x="3549760" y="4476730"/>
                <a:ext cx="1194934" cy="208625"/>
                <a:chOff x="3970020" y="4948646"/>
                <a:chExt cx="6939523" cy="1211581"/>
              </a:xfrm>
            </p:grpSpPr>
            <p:grpSp>
              <p:nvGrpSpPr>
                <p:cNvPr id="348" name="Group 347"/>
                <p:cNvGrpSpPr/>
                <p:nvPr/>
              </p:nvGrpSpPr>
              <p:grpSpPr>
                <a:xfrm>
                  <a:off x="3970020" y="4953000"/>
                  <a:ext cx="2080259" cy="1207227"/>
                  <a:chOff x="4551318" y="4950687"/>
                  <a:chExt cx="2080259" cy="1207227"/>
                </a:xfrm>
              </p:grpSpPr>
              <p:sp>
                <p:nvSpPr>
                  <p:cNvPr id="439" name="Rectangle 43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Left-Right Arrow Callout 44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Diamond 34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349"/>
                <p:cNvGrpSpPr/>
                <p:nvPr/>
              </p:nvGrpSpPr>
              <p:grpSpPr>
                <a:xfrm>
                  <a:off x="6395357" y="4948646"/>
                  <a:ext cx="2080259" cy="1207227"/>
                  <a:chOff x="4551318" y="4950687"/>
                  <a:chExt cx="2080259" cy="1207227"/>
                </a:xfrm>
              </p:grpSpPr>
              <p:sp>
                <p:nvSpPr>
                  <p:cNvPr id="362" name="Rectangle 36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Left-Right Arrow Callout 36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Diamond 36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Diamond 35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354"/>
                <p:cNvGrpSpPr/>
                <p:nvPr/>
              </p:nvGrpSpPr>
              <p:grpSpPr>
                <a:xfrm>
                  <a:off x="8829284" y="4948646"/>
                  <a:ext cx="2080259" cy="1207227"/>
                  <a:chOff x="4551318" y="4950687"/>
                  <a:chExt cx="2080259" cy="1207227"/>
                </a:xfrm>
              </p:grpSpPr>
              <p:sp>
                <p:nvSpPr>
                  <p:cNvPr id="356" name="Rectangle 35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Left-Right Arrow Callout 35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8" name="Group 257"/>
            <p:cNvGrpSpPr/>
            <p:nvPr/>
          </p:nvGrpSpPr>
          <p:grpSpPr>
            <a:xfrm rot="21023417" flipH="1">
              <a:off x="1680724" y="3197449"/>
              <a:ext cx="148442" cy="1203961"/>
              <a:chOff x="4038599" y="3983576"/>
              <a:chExt cx="217257" cy="1331328"/>
            </a:xfrm>
          </p:grpSpPr>
          <p:sp>
            <p:nvSpPr>
              <p:cNvPr id="321" name="Pentagon 32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321"/>
              <p:cNvGrpSpPr/>
              <p:nvPr/>
            </p:nvGrpSpPr>
            <p:grpSpPr>
              <a:xfrm rot="5400000" flipV="1">
                <a:off x="3549760" y="4476730"/>
                <a:ext cx="1194934" cy="208625"/>
                <a:chOff x="3970020" y="4948646"/>
                <a:chExt cx="6939523" cy="1211581"/>
              </a:xfrm>
            </p:grpSpPr>
            <p:grpSp>
              <p:nvGrpSpPr>
                <p:cNvPr id="323" name="Group 322"/>
                <p:cNvGrpSpPr/>
                <p:nvPr/>
              </p:nvGrpSpPr>
              <p:grpSpPr>
                <a:xfrm>
                  <a:off x="3970020" y="4953000"/>
                  <a:ext cx="2080259" cy="1207227"/>
                  <a:chOff x="4551318" y="4950687"/>
                  <a:chExt cx="2080259" cy="1207227"/>
                </a:xfrm>
              </p:grpSpPr>
              <p:sp>
                <p:nvSpPr>
                  <p:cNvPr id="340" name="Rectangle 33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eft-Right Arrow Callout 34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Diamond 32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a:off x="6395357" y="4948646"/>
                  <a:ext cx="2080259" cy="1207227"/>
                  <a:chOff x="4551318" y="4950687"/>
                  <a:chExt cx="2080259" cy="1207227"/>
                </a:xfrm>
              </p:grpSpPr>
              <p:sp>
                <p:nvSpPr>
                  <p:cNvPr id="334" name="Rectangle 33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Left-Right Arrow Callout 33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Diamond 32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p:cNvGrpSpPr/>
                <p:nvPr/>
              </p:nvGrpSpPr>
              <p:grpSpPr>
                <a:xfrm>
                  <a:off x="8829284" y="4948646"/>
                  <a:ext cx="2080259" cy="1207227"/>
                  <a:chOff x="4551318" y="4950687"/>
                  <a:chExt cx="2080259" cy="1207227"/>
                </a:xfrm>
              </p:grpSpPr>
              <p:sp>
                <p:nvSpPr>
                  <p:cNvPr id="328" name="Rectangle 32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eft-Right Arrow Callout 32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9" name="Group 258"/>
            <p:cNvGrpSpPr/>
            <p:nvPr/>
          </p:nvGrpSpPr>
          <p:grpSpPr>
            <a:xfrm>
              <a:off x="1553983" y="3036996"/>
              <a:ext cx="779810" cy="220840"/>
              <a:chOff x="3431377" y="2577520"/>
              <a:chExt cx="2319927" cy="361305"/>
            </a:xfrm>
          </p:grpSpPr>
          <p:sp>
            <p:nvSpPr>
              <p:cNvPr id="296" name="Rounded Rectangle 29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p:cNvGrpSpPr/>
              <p:nvPr/>
            </p:nvGrpSpPr>
            <p:grpSpPr>
              <a:xfrm>
                <a:off x="3657600" y="2599731"/>
                <a:ext cx="1892332" cy="330385"/>
                <a:chOff x="3970020" y="4948646"/>
                <a:chExt cx="6939523" cy="1211581"/>
              </a:xfrm>
            </p:grpSpPr>
            <p:grpSp>
              <p:nvGrpSpPr>
                <p:cNvPr id="298" name="Group 297"/>
                <p:cNvGrpSpPr/>
                <p:nvPr/>
              </p:nvGrpSpPr>
              <p:grpSpPr>
                <a:xfrm>
                  <a:off x="3970020" y="4953000"/>
                  <a:ext cx="2080259" cy="1207227"/>
                  <a:chOff x="4551318" y="4950687"/>
                  <a:chExt cx="2080259" cy="1207227"/>
                </a:xfrm>
              </p:grpSpPr>
              <p:sp>
                <p:nvSpPr>
                  <p:cNvPr id="315" name="Rectangle 31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Left-Right Arrow Callout 31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Diamond 29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6395357" y="4948646"/>
                  <a:ext cx="2080259" cy="1207227"/>
                  <a:chOff x="4551318" y="4950687"/>
                  <a:chExt cx="2080259" cy="1207227"/>
                </a:xfrm>
              </p:grpSpPr>
              <p:sp>
                <p:nvSpPr>
                  <p:cNvPr id="309" name="Rectangle 30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Left-Right Arrow Callout 31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Diamond 30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301"/>
                <p:cNvGrpSpPr/>
                <p:nvPr/>
              </p:nvGrpSpPr>
              <p:grpSpPr>
                <a:xfrm>
                  <a:off x="8829284" y="4948646"/>
                  <a:ext cx="2080259" cy="1207227"/>
                  <a:chOff x="4551318" y="4950687"/>
                  <a:chExt cx="2080259" cy="1207227"/>
                </a:xfrm>
              </p:grpSpPr>
              <p:sp>
                <p:nvSpPr>
                  <p:cNvPr id="303" name="Rectangle 30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eft-Right Arrow Callout 30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0" name="Isosceles Triangle 259"/>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1238801" y="686440"/>
              <a:ext cx="1515213" cy="1532853"/>
              <a:chOff x="1238801" y="686440"/>
              <a:chExt cx="1515213" cy="1532853"/>
            </a:xfrm>
          </p:grpSpPr>
          <p:sp>
            <p:nvSpPr>
              <p:cNvPr id="262" name="Round Diagonal Corner Rectangle 261"/>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3" name="Round Diagonal Corner Rectangle 262"/>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4" name="Oval 263"/>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5" name="Round Diagonal Corner Rectangle 264"/>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6" name="Round Diagonal Corner Rectangle 265"/>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7" name="Oval 266"/>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8" name="Oval 267"/>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9" name="Oval 268"/>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0" name="Group 269"/>
              <p:cNvGrpSpPr/>
              <p:nvPr/>
            </p:nvGrpSpPr>
            <p:grpSpPr>
              <a:xfrm>
                <a:off x="1361620" y="1073300"/>
                <a:ext cx="1251291" cy="220840"/>
                <a:chOff x="3431377" y="2577520"/>
                <a:chExt cx="2319927" cy="361305"/>
              </a:xfrm>
            </p:grpSpPr>
            <p:sp>
              <p:nvSpPr>
                <p:cNvPr id="271" name="Rounded Rectangle 27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p:cNvGrpSpPr/>
                <p:nvPr/>
              </p:nvGrpSpPr>
              <p:grpSpPr>
                <a:xfrm>
                  <a:off x="3657600" y="2599731"/>
                  <a:ext cx="1892332" cy="330385"/>
                  <a:chOff x="3970020" y="4948646"/>
                  <a:chExt cx="6939523" cy="1211581"/>
                </a:xfrm>
              </p:grpSpPr>
              <p:grpSp>
                <p:nvGrpSpPr>
                  <p:cNvPr id="273" name="Group 272"/>
                  <p:cNvGrpSpPr/>
                  <p:nvPr/>
                </p:nvGrpSpPr>
                <p:grpSpPr>
                  <a:xfrm>
                    <a:off x="3970020" y="4953000"/>
                    <a:ext cx="2080259" cy="1207227"/>
                    <a:chOff x="4551318" y="4950687"/>
                    <a:chExt cx="2080259" cy="1207227"/>
                  </a:xfrm>
                </p:grpSpPr>
                <p:sp>
                  <p:nvSpPr>
                    <p:cNvPr id="290" name="Rectangle 28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Callout 29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Diamond 27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6395357" y="4948646"/>
                    <a:ext cx="2080259" cy="1207227"/>
                    <a:chOff x="4551318" y="4950687"/>
                    <a:chExt cx="2080259" cy="1207227"/>
                  </a:xfrm>
                </p:grpSpPr>
                <p:sp>
                  <p:nvSpPr>
                    <p:cNvPr id="284" name="Rectangle 28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Callout 28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Diamond 27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76"/>
                  <p:cNvGrpSpPr/>
                  <p:nvPr/>
                </p:nvGrpSpPr>
                <p:grpSpPr>
                  <a:xfrm>
                    <a:off x="8829284" y="4948646"/>
                    <a:ext cx="2080259" cy="1207227"/>
                    <a:chOff x="4551318" y="4950687"/>
                    <a:chExt cx="2080259" cy="1207227"/>
                  </a:xfrm>
                </p:grpSpPr>
                <p:sp>
                  <p:nvSpPr>
                    <p:cNvPr id="278" name="Rectangle 27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Callout 27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0" name="Rectangle 9"/>
          <p:cNvSpPr/>
          <p:nvPr/>
        </p:nvSpPr>
        <p:spPr>
          <a:xfrm>
            <a:off x="3867918" y="697655"/>
            <a:ext cx="4835234" cy="369332"/>
          </a:xfrm>
          <a:prstGeom prst="rect">
            <a:avLst/>
          </a:prstGeom>
        </p:spPr>
        <p:txBody>
          <a:bodyPr wrap="none">
            <a:spAutoFit/>
          </a:bodyPr>
          <a:lstStyle/>
          <a:p>
            <a:r>
              <a:rPr lang="en-US" dirty="0">
                <a:solidFill>
                  <a:srgbClr val="FFFF00"/>
                </a:solidFill>
                <a:latin typeface="Calibri" panose="020F0502020204030204" pitchFamily="34" charset="0"/>
              </a:rPr>
              <a:t>The covenant or proper name of the God of Israel</a:t>
            </a:r>
            <a:endParaRPr lang="en-US" dirty="0">
              <a:solidFill>
                <a:srgbClr val="FFFF00"/>
              </a:solidFill>
            </a:endParaRPr>
          </a:p>
        </p:txBody>
      </p:sp>
      <p:sp>
        <p:nvSpPr>
          <p:cNvPr id="11" name="Rectangle 10"/>
          <p:cNvSpPr/>
          <p:nvPr/>
        </p:nvSpPr>
        <p:spPr>
          <a:xfrm>
            <a:off x="6921717" y="3497275"/>
            <a:ext cx="5326476" cy="2862322"/>
          </a:xfrm>
          <a:prstGeom prst="rect">
            <a:avLst/>
          </a:prstGeom>
        </p:spPr>
        <p:txBody>
          <a:bodyPr wrap="square">
            <a:spAutoFit/>
          </a:bodyPr>
          <a:lstStyle/>
          <a:p>
            <a:r>
              <a:rPr lang="en-US" dirty="0">
                <a:solidFill>
                  <a:schemeClr val="bg1"/>
                </a:solidFill>
                <a:latin typeface="Calibri" panose="020F0502020204030204" pitchFamily="34" charset="0"/>
              </a:rPr>
              <a:t>The original pronunciation of this name has possibly been lost, as the Jews, in reading, never mentioned it but substituted one of the other names of God, usually Adonai.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Probably it was pronounced Jahveh, or </a:t>
            </a:r>
            <a:r>
              <a:rPr lang="en-US" dirty="0" err="1">
                <a:solidFill>
                  <a:schemeClr val="bg1"/>
                </a:solidFill>
                <a:latin typeface="Calibri" panose="020F0502020204030204" pitchFamily="34" charset="0"/>
              </a:rPr>
              <a:t>Yahveh</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KJV, the Jewish custom has been followed, and the name is generally denoted by </a:t>
            </a:r>
            <a:r>
              <a:rPr lang="en-US" cap="small" dirty="0">
                <a:solidFill>
                  <a:schemeClr val="bg1"/>
                </a:solidFill>
                <a:latin typeface="Calibri" panose="020F0502020204030204" pitchFamily="34" charset="0"/>
              </a:rPr>
              <a:t>Lord</a:t>
            </a:r>
            <a:r>
              <a:rPr lang="en-US" dirty="0">
                <a:solidFill>
                  <a:schemeClr val="bg1"/>
                </a:solidFill>
                <a:latin typeface="Calibri" panose="020F0502020204030204" pitchFamily="34" charset="0"/>
              </a:rPr>
              <a:t> or </a:t>
            </a:r>
            <a:r>
              <a:rPr lang="en-US" cap="small" dirty="0">
                <a:solidFill>
                  <a:schemeClr val="bg1"/>
                </a:solidFill>
                <a:latin typeface="Calibri" panose="020F0502020204030204" pitchFamily="34" charset="0"/>
              </a:rPr>
              <a:t>God</a:t>
            </a:r>
            <a:r>
              <a:rPr lang="en-US" dirty="0">
                <a:solidFill>
                  <a:schemeClr val="bg1"/>
                </a:solidFill>
                <a:latin typeface="Calibri" panose="020F0502020204030204" pitchFamily="34" charset="0"/>
              </a:rPr>
              <a:t>, printed in small capitals. (1)</a:t>
            </a:r>
            <a:endParaRPr lang="en-US" dirty="0">
              <a:solidFill>
                <a:schemeClr val="bg1"/>
              </a:solidFill>
            </a:endParaRPr>
          </a:p>
        </p:txBody>
      </p:sp>
      <p:pic>
        <p:nvPicPr>
          <p:cNvPr id="2050" name="Picture 2" descr="https://upload.wikimedia.org/wikipedia/commons/thumb/b/bc/Magen_David_Adom.svg/220px-Magen_David_Adom.svg.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81913" y="2413381"/>
            <a:ext cx="969818" cy="111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6962461-880E-4045-8709-6357A3CAB30E}"/>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6:1-5</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Keeping the Covenant</a:t>
            </a:r>
          </a:p>
        </p:txBody>
      </p:sp>
      <p:sp>
        <p:nvSpPr>
          <p:cNvPr id="10" name="Rectangle 9"/>
          <p:cNvSpPr/>
          <p:nvPr/>
        </p:nvSpPr>
        <p:spPr>
          <a:xfrm>
            <a:off x="1027070" y="1422354"/>
            <a:ext cx="4894495" cy="1569660"/>
          </a:xfrm>
          <a:prstGeom prst="rect">
            <a:avLst/>
          </a:prstGeom>
        </p:spPr>
        <p:txBody>
          <a:bodyPr wrap="square">
            <a:spAutoFit/>
          </a:bodyPr>
          <a:lstStyle/>
          <a:p>
            <a:r>
              <a:rPr lang="en-US" sz="3200" dirty="0">
                <a:solidFill>
                  <a:srgbClr val="FFFF00"/>
                </a:solidFill>
                <a:latin typeface="Calibri" panose="020F0502020204030204" pitchFamily="34" charset="0"/>
              </a:rPr>
              <a:t>Why would the Lord deliver Israel out of the bonds of slavery?</a:t>
            </a:r>
            <a:endParaRPr lang="en-US" sz="3200" dirty="0">
              <a:solidFill>
                <a:srgbClr val="FFFF00"/>
              </a:solidFill>
            </a:endParaRPr>
          </a:p>
        </p:txBody>
      </p:sp>
      <p:grpSp>
        <p:nvGrpSpPr>
          <p:cNvPr id="351" name="Group 350"/>
          <p:cNvGrpSpPr/>
          <p:nvPr/>
        </p:nvGrpSpPr>
        <p:grpSpPr>
          <a:xfrm>
            <a:off x="6577815" y="1640429"/>
            <a:ext cx="3505068" cy="2501531"/>
            <a:chOff x="228600" y="381000"/>
            <a:chExt cx="3505068" cy="2501531"/>
          </a:xfrm>
        </p:grpSpPr>
        <p:grpSp>
          <p:nvGrpSpPr>
            <p:cNvPr id="352" name="Group 351"/>
            <p:cNvGrpSpPr/>
            <p:nvPr/>
          </p:nvGrpSpPr>
          <p:grpSpPr>
            <a:xfrm>
              <a:off x="228600" y="381000"/>
              <a:ext cx="3505068" cy="2501531"/>
              <a:chOff x="534986" y="381000"/>
              <a:chExt cx="2637111" cy="2501531"/>
            </a:xfrm>
          </p:grpSpPr>
          <p:sp>
            <p:nvSpPr>
              <p:cNvPr id="368" name="Rectangle 36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p:cNvGrpSpPr/>
              <p:nvPr/>
            </p:nvGrpSpPr>
            <p:grpSpPr>
              <a:xfrm>
                <a:off x="534986" y="384805"/>
                <a:ext cx="457200" cy="2497726"/>
                <a:chOff x="533400" y="381000"/>
                <a:chExt cx="457200" cy="2497726"/>
              </a:xfrm>
            </p:grpSpPr>
            <p:sp>
              <p:nvSpPr>
                <p:cNvPr id="375" name="Oval 37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ounded Rectangle 37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p:cNvGrpSpPr/>
              <p:nvPr/>
            </p:nvGrpSpPr>
            <p:grpSpPr>
              <a:xfrm>
                <a:off x="2714897" y="381000"/>
                <a:ext cx="457200" cy="2497726"/>
                <a:chOff x="2714897" y="457200"/>
                <a:chExt cx="457200" cy="2497726"/>
              </a:xfrm>
            </p:grpSpPr>
            <p:sp>
              <p:nvSpPr>
                <p:cNvPr id="371" name="Oval 37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3" name="Rectangle 352"/>
            <p:cNvSpPr/>
            <p:nvPr/>
          </p:nvSpPr>
          <p:spPr>
            <a:xfrm>
              <a:off x="849553" y="937829"/>
              <a:ext cx="2371313" cy="1569660"/>
            </a:xfrm>
            <a:prstGeom prst="rect">
              <a:avLst/>
            </a:prstGeom>
          </p:spPr>
          <p:txBody>
            <a:bodyPr wrap="square">
              <a:spAutoFit/>
            </a:bodyPr>
            <a:lstStyle/>
            <a:p>
              <a:pPr algn="ctr"/>
              <a:r>
                <a:rPr lang="en-US" sz="2400" b="1" dirty="0"/>
                <a:t>The Lord remembers and fulfills His covenants</a:t>
              </a:r>
              <a:endParaRPr lang="en-US" sz="2400" i="1" dirty="0"/>
            </a:p>
          </p:txBody>
        </p:sp>
      </p:grpSp>
      <p:sp>
        <p:nvSpPr>
          <p:cNvPr id="2" name="Rectangle 1"/>
          <p:cNvSpPr/>
          <p:nvPr/>
        </p:nvSpPr>
        <p:spPr>
          <a:xfrm>
            <a:off x="1640578" y="4169371"/>
            <a:ext cx="6096000" cy="1477328"/>
          </a:xfrm>
          <a:prstGeom prst="rect">
            <a:avLst/>
          </a:prstGeom>
        </p:spPr>
        <p:txBody>
          <a:bodyPr>
            <a:spAutoFit/>
          </a:bodyPr>
          <a:lstStyle/>
          <a:p>
            <a:r>
              <a:rPr lang="en-US" i="1" dirty="0">
                <a:solidFill>
                  <a:srgbClr val="FFFF00"/>
                </a:solidFill>
                <a:latin typeface="Calibri" panose="020F0502020204030204" pitchFamily="34" charset="0"/>
              </a:rPr>
              <a:t>And whoso </a:t>
            </a:r>
            <a:r>
              <a:rPr lang="en-US" i="1" dirty="0" err="1">
                <a:solidFill>
                  <a:srgbClr val="FFFF00"/>
                </a:solidFill>
                <a:latin typeface="Calibri" panose="020F0502020204030204" pitchFamily="34" charset="0"/>
              </a:rPr>
              <a:t>receiveth</a:t>
            </a:r>
            <a:r>
              <a:rPr lang="en-US" i="1" dirty="0">
                <a:solidFill>
                  <a:srgbClr val="FFFF00"/>
                </a:solidFill>
                <a:latin typeface="Calibri" panose="020F0502020204030204" pitchFamily="34" charset="0"/>
              </a:rPr>
              <a:t> you, there I will be also, for I will go before your face. I will be on your right hand and on your left, and my Spirit shall be in your hearts, and mine angels round about you, to bear you up.</a:t>
            </a:r>
          </a:p>
          <a:p>
            <a:r>
              <a:rPr lang="en-US" i="1" dirty="0">
                <a:solidFill>
                  <a:srgbClr val="FFFF00"/>
                </a:solidFill>
                <a:latin typeface="Calibri" panose="020F0502020204030204" pitchFamily="34" charset="0"/>
              </a:rPr>
              <a:t>D&amp;C 84:88</a:t>
            </a:r>
            <a:endParaRPr lang="en-US" i="1" dirty="0">
              <a:solidFill>
                <a:srgbClr val="FFFF00"/>
              </a:solidFill>
            </a:endParaRPr>
          </a:p>
        </p:txBody>
      </p:sp>
      <p:sp>
        <p:nvSpPr>
          <p:cNvPr id="3" name="Rectangle 2"/>
          <p:cNvSpPr/>
          <p:nvPr/>
        </p:nvSpPr>
        <p:spPr>
          <a:xfrm>
            <a:off x="5053446" y="6021742"/>
            <a:ext cx="6096000" cy="646331"/>
          </a:xfrm>
          <a:prstGeom prst="rect">
            <a:avLst/>
          </a:prstGeom>
        </p:spPr>
        <p:txBody>
          <a:bodyPr>
            <a:spAutoFit/>
          </a:bodyPr>
          <a:lstStyle/>
          <a:p>
            <a:r>
              <a:rPr lang="en-US" dirty="0">
                <a:solidFill>
                  <a:schemeClr val="bg1"/>
                </a:solidFill>
                <a:latin typeface="Calibri" panose="020F0502020204030204" pitchFamily="34" charset="0"/>
              </a:rPr>
              <a:t>“Although His time is not always our time, we can be sure that the Lord keeps His promises.” (2)</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293" y="4030211"/>
            <a:ext cx="1408176" cy="1755648"/>
          </a:xfrm>
          <a:prstGeom prst="rect">
            <a:avLst/>
          </a:prstGeom>
        </p:spPr>
      </p:pic>
    </p:spTree>
    <p:extLst>
      <p:ext uri="{BB962C8B-B14F-4D97-AF65-F5344CB8AC3E}">
        <p14:creationId xmlns:p14="http://schemas.microsoft.com/office/powerpoint/2010/main" val="20200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barn(outVertical)">
                                      <p:cBhvr>
                                        <p:cTn id="7" dur="5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339E201-8CF8-40B8-8475-3E51D3D4F0AB}"/>
              </a:ext>
            </a:extLst>
          </p:cNvPr>
          <p:cNvPicPr>
            <a:picLocks noChangeAspect="1"/>
          </p:cNvPicPr>
          <p:nvPr/>
        </p:nvPicPr>
        <p:blipFill rotWithShape="1">
          <a:blip r:embed="rId2">
            <a:extLst>
              <a:ext uri="{28A0092B-C50C-407E-A947-70E740481C1C}">
                <a14:useLocalDpi xmlns:a14="http://schemas.microsoft.com/office/drawing/2010/main" val="0"/>
              </a:ext>
            </a:extLst>
          </a:blip>
          <a:srcRect b="5122"/>
          <a:stretch/>
        </p:blipFill>
        <p:spPr>
          <a:xfrm>
            <a:off x="0" y="0"/>
            <a:ext cx="12192000" cy="6858000"/>
          </a:xfrm>
          <a:prstGeom prst="rect">
            <a:avLst/>
          </a:prstGeom>
        </p:spPr>
      </p:pic>
      <p:sp>
        <p:nvSpPr>
          <p:cNvPr id="5" name="TextBox 4"/>
          <p:cNvSpPr txBox="1"/>
          <p:nvPr/>
        </p:nvSpPr>
        <p:spPr>
          <a:xfrm>
            <a:off x="384547" y="6506775"/>
            <a:ext cx="1846907" cy="369332"/>
          </a:xfrm>
          <a:prstGeom prst="rect">
            <a:avLst/>
          </a:prstGeom>
          <a:noFill/>
        </p:spPr>
        <p:txBody>
          <a:bodyPr wrap="square" rtlCol="0">
            <a:spAutoFit/>
          </a:bodyPr>
          <a:lstStyle/>
          <a:p>
            <a:r>
              <a:rPr lang="en-US" dirty="0">
                <a:solidFill>
                  <a:schemeClr val="bg1"/>
                </a:solidFill>
              </a:rPr>
              <a:t>Exodus 6:6-8</a:t>
            </a:r>
          </a:p>
        </p:txBody>
      </p:sp>
      <p:sp>
        <p:nvSpPr>
          <p:cNvPr id="12" name="TextBox 11"/>
          <p:cNvSpPr txBox="1"/>
          <p:nvPr/>
        </p:nvSpPr>
        <p:spPr>
          <a:xfrm>
            <a:off x="89024" y="-36186"/>
            <a:ext cx="12102976"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I Will…</a:t>
            </a:r>
          </a:p>
        </p:txBody>
      </p:sp>
      <p:sp>
        <p:nvSpPr>
          <p:cNvPr id="13" name="Rounded Rectangle 12"/>
          <p:cNvSpPr/>
          <p:nvPr/>
        </p:nvSpPr>
        <p:spPr>
          <a:xfrm>
            <a:off x="2459182" y="5530326"/>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Bring you out from under the burdens of the Egyptians</a:t>
            </a:r>
          </a:p>
        </p:txBody>
      </p:sp>
      <p:sp>
        <p:nvSpPr>
          <p:cNvPr id="33" name="Rounded Rectangle 32"/>
          <p:cNvSpPr/>
          <p:nvPr/>
        </p:nvSpPr>
        <p:spPr>
          <a:xfrm>
            <a:off x="4601442" y="5528109"/>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Rid you out of their bondage</a:t>
            </a:r>
          </a:p>
        </p:txBody>
      </p:sp>
      <p:sp>
        <p:nvSpPr>
          <p:cNvPr id="34" name="Rounded Rectangle 33"/>
          <p:cNvSpPr/>
          <p:nvPr/>
        </p:nvSpPr>
        <p:spPr>
          <a:xfrm>
            <a:off x="6743702" y="5530326"/>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Redeem you with a stretched-out arm</a:t>
            </a:r>
          </a:p>
        </p:txBody>
      </p:sp>
      <p:sp>
        <p:nvSpPr>
          <p:cNvPr id="35" name="Rounded Rectangle 34"/>
          <p:cNvSpPr/>
          <p:nvPr/>
        </p:nvSpPr>
        <p:spPr>
          <a:xfrm>
            <a:off x="8885962" y="5530326"/>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with great judgements</a:t>
            </a:r>
          </a:p>
        </p:txBody>
      </p:sp>
      <p:sp>
        <p:nvSpPr>
          <p:cNvPr id="36" name="Rounded Rectangle 35"/>
          <p:cNvSpPr/>
          <p:nvPr/>
        </p:nvSpPr>
        <p:spPr>
          <a:xfrm>
            <a:off x="3530312" y="4647403"/>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you to me for a people</a:t>
            </a:r>
          </a:p>
        </p:txBody>
      </p:sp>
      <p:sp>
        <p:nvSpPr>
          <p:cNvPr id="37" name="Rounded Rectangle 36"/>
          <p:cNvSpPr/>
          <p:nvPr/>
        </p:nvSpPr>
        <p:spPr>
          <a:xfrm>
            <a:off x="5672572" y="4645186"/>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to you a God</a:t>
            </a:r>
          </a:p>
        </p:txBody>
      </p:sp>
      <p:sp>
        <p:nvSpPr>
          <p:cNvPr id="38" name="Rounded Rectangle 37"/>
          <p:cNvSpPr/>
          <p:nvPr/>
        </p:nvSpPr>
        <p:spPr>
          <a:xfrm>
            <a:off x="7807473" y="4639688"/>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ye shall know that I </a:t>
            </a:r>
            <a:r>
              <a:rPr lang="en-US" i="1" dirty="0"/>
              <a:t>am</a:t>
            </a:r>
            <a:r>
              <a:rPr lang="en-US" dirty="0"/>
              <a:t> the Lord your God</a:t>
            </a:r>
          </a:p>
        </p:txBody>
      </p:sp>
      <p:sp>
        <p:nvSpPr>
          <p:cNvPr id="39" name="Rounded Rectangle 38"/>
          <p:cNvSpPr/>
          <p:nvPr/>
        </p:nvSpPr>
        <p:spPr>
          <a:xfrm>
            <a:off x="4645310" y="3762263"/>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Bring you in unto the land</a:t>
            </a:r>
          </a:p>
        </p:txBody>
      </p:sp>
      <p:sp>
        <p:nvSpPr>
          <p:cNvPr id="40" name="Rounded Rectangle 39"/>
          <p:cNvSpPr/>
          <p:nvPr/>
        </p:nvSpPr>
        <p:spPr>
          <a:xfrm>
            <a:off x="6810879" y="3764480"/>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I gave to Abraham, Isaac, and Jacob</a:t>
            </a:r>
          </a:p>
        </p:txBody>
      </p:sp>
      <p:sp>
        <p:nvSpPr>
          <p:cNvPr id="41" name="Rounded Rectangle 40"/>
          <p:cNvSpPr/>
          <p:nvPr/>
        </p:nvSpPr>
        <p:spPr>
          <a:xfrm>
            <a:off x="5760308" y="2887055"/>
            <a:ext cx="2142260" cy="882923"/>
          </a:xfrm>
          <a:prstGeom prst="round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it you for an heritage</a:t>
            </a:r>
          </a:p>
        </p:txBody>
      </p:sp>
      <p:sp>
        <p:nvSpPr>
          <p:cNvPr id="42" name="Rounded Rectangular Callout 41"/>
          <p:cNvSpPr/>
          <p:nvPr/>
        </p:nvSpPr>
        <p:spPr>
          <a:xfrm>
            <a:off x="7263246" y="919315"/>
            <a:ext cx="2026228" cy="1309255"/>
          </a:xfrm>
          <a:prstGeom prst="wedgeRoundRectCallout">
            <a:avLst>
              <a:gd name="adj1" fmla="val -22988"/>
              <a:gd name="adj2" fmla="val 64984"/>
              <a:gd name="adj3" fmla="val 16667"/>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 am the Lord</a:t>
            </a:r>
          </a:p>
        </p:txBody>
      </p:sp>
    </p:spTree>
    <p:extLst>
      <p:ext uri="{BB962C8B-B14F-4D97-AF65-F5344CB8AC3E}">
        <p14:creationId xmlns:p14="http://schemas.microsoft.com/office/powerpoint/2010/main" val="10479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1138</Words>
  <Application>Microsoft Office PowerPoint</Application>
  <PresentationFormat>Widescreen</PresentationFormat>
  <Paragraphs>143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Calibri</vt:lpstr>
      <vt:lpstr>Arial</vt:lpstr>
      <vt:lpstr>David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38</cp:revision>
  <dcterms:created xsi:type="dcterms:W3CDTF">2015-09-25T13:56:02Z</dcterms:created>
  <dcterms:modified xsi:type="dcterms:W3CDTF">2025-08-22T14:06:23Z</dcterms:modified>
</cp:coreProperties>
</file>