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5" r:id="rId3"/>
    <p:sldId id="276"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8" r:id="rId19"/>
    <p:sldId id="274" r:id="rId20"/>
    <p:sldId id="258" r:id="rId21"/>
    <p:sldId id="277" r:id="rId22"/>
    <p:sldId id="262" r:id="rId23"/>
  </p:sldIdLst>
  <p:sldSz cx="12192000" cy="6858000"/>
  <p:notesSz cx="6858000" cy="9144000"/>
  <p:embeddedFontLst>
    <p:embeddedFont>
      <p:font typeface="Broadway" panose="04040905080B02020502" pitchFamily="82" charset="0"/>
      <p:regular r:id="rId24"/>
    </p:embeddedFont>
    <p:embeddedFont>
      <p:font typeface="Comic Sans MS" panose="030F0702030302020204" pitchFamily="66" charset="0"/>
      <p:regular r:id="rId25"/>
      <p:bold r:id="rId26"/>
      <p:italic r:id="rId27"/>
      <p:boldItalic r:id="rId28"/>
    </p:embeddedFont>
    <p:embeddedFont>
      <p:font typeface="Palatino" panose="020B0604020202020204"/>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36B698-39BF-4D12-84A9-E070A113CD41}"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56553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36B698-39BF-4D12-84A9-E070A113CD41}"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67301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36B698-39BF-4D12-84A9-E070A113CD41}"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334264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36B698-39BF-4D12-84A9-E070A113CD41}"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61176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36B698-39BF-4D12-84A9-E070A113CD41}" type="datetimeFigureOut">
              <a:rPr lang="en-US" smtClean="0"/>
              <a:t>8/23/2025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1598202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36B698-39BF-4D12-84A9-E070A113CD41}" type="datetimeFigureOut">
              <a:rPr lang="en-US" smtClean="0"/>
              <a:t>8/23/2025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31028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36B698-39BF-4D12-84A9-E070A113CD41}" type="datetimeFigureOut">
              <a:rPr lang="en-US" smtClean="0"/>
              <a:t>8/23/2025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164630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36B698-39BF-4D12-84A9-E070A113CD41}" type="datetimeFigureOut">
              <a:rPr lang="en-US" smtClean="0"/>
              <a:t>8/23/2025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3766774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6B698-39BF-4D12-84A9-E070A113CD41}" type="datetimeFigureOut">
              <a:rPr lang="en-US" smtClean="0"/>
              <a:t>8/23/2025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287948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36B698-39BF-4D12-84A9-E070A113CD41}" type="datetimeFigureOut">
              <a:rPr lang="en-US" smtClean="0"/>
              <a:t>8/23/2025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264006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36B698-39BF-4D12-84A9-E070A113CD41}" type="datetimeFigureOut">
              <a:rPr lang="en-US" smtClean="0"/>
              <a:t>8/23/2025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1B83A-4702-4552-B2D5-831E441F32E2}" type="slidenum">
              <a:rPr lang="en-US" smtClean="0"/>
              <a:t>‹#›</a:t>
            </a:fld>
            <a:endParaRPr lang="en-US"/>
          </a:p>
        </p:txBody>
      </p:sp>
    </p:spTree>
    <p:extLst>
      <p:ext uri="{BB962C8B-B14F-4D97-AF65-F5344CB8AC3E}">
        <p14:creationId xmlns:p14="http://schemas.microsoft.com/office/powerpoint/2010/main" val="162709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6B698-39BF-4D12-84A9-E070A113CD41}" type="datetimeFigureOut">
              <a:rPr lang="en-US" smtClean="0"/>
              <a:t>8/23/2025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1B83A-4702-4552-B2D5-831E441F32E2}" type="slidenum">
              <a:rPr lang="en-US" smtClean="0"/>
              <a:t>‹#›</a:t>
            </a:fld>
            <a:endParaRPr lang="en-US"/>
          </a:p>
        </p:txBody>
      </p:sp>
    </p:spTree>
    <p:extLst>
      <p:ext uri="{BB962C8B-B14F-4D97-AF65-F5344CB8AC3E}">
        <p14:creationId xmlns:p14="http://schemas.microsoft.com/office/powerpoint/2010/main" val="108692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15F4CF-E674-4C78-ABD4-4EBD9C8C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8" name="Oval 327"/>
          <p:cNvSpPr/>
          <p:nvPr/>
        </p:nvSpPr>
        <p:spPr>
          <a:xfrm>
            <a:off x="2897154" y="22939"/>
            <a:ext cx="6410006" cy="6394503"/>
          </a:xfrm>
          <a:prstGeom prst="ellipse">
            <a:avLst/>
          </a:prstGeom>
          <a:solidFill>
            <a:schemeClr val="tx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740875"/>
            <a:ext cx="12192000" cy="1785104"/>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The Plagues</a:t>
            </a:r>
          </a:p>
          <a:p>
            <a:pPr algn="ctr"/>
            <a:r>
              <a:rPr lang="en-US" sz="4400" dirty="0">
                <a:solidFill>
                  <a:schemeClr val="bg1"/>
                </a:solidFill>
                <a:latin typeface="Broadway" panose="04040905080B02020502" pitchFamily="82" charset="0"/>
              </a:rPr>
              <a:t>Exodus 7-11</a:t>
            </a:r>
          </a:p>
        </p:txBody>
      </p:sp>
      <p:sp>
        <p:nvSpPr>
          <p:cNvPr id="11" name="Double Wave 10"/>
          <p:cNvSpPr/>
          <p:nvPr/>
        </p:nvSpPr>
        <p:spPr>
          <a:xfrm>
            <a:off x="0" y="4659086"/>
            <a:ext cx="12192000" cy="1023257"/>
          </a:xfrm>
          <a:prstGeom prst="doubleWav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rot="10579305">
            <a:off x="410975" y="4851524"/>
            <a:ext cx="1652548" cy="638381"/>
            <a:chOff x="4495800" y="439707"/>
            <a:chExt cx="3073018" cy="1187110"/>
          </a:xfrm>
        </p:grpSpPr>
        <p:sp>
          <p:nvSpPr>
            <p:cNvPr id="8" name="Isosceles Triangle 7"/>
            <p:cNvSpPr/>
            <p:nvPr/>
          </p:nvSpPr>
          <p:spPr>
            <a:xfrm rot="15886994">
              <a:off x="6302545" y="360543"/>
              <a:ext cx="1187110" cy="134543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95800" y="609600"/>
              <a:ext cx="2590800" cy="8382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24400" y="762000"/>
              <a:ext cx="28575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rot="10579305">
            <a:off x="1155947" y="4601736"/>
            <a:ext cx="1079140" cy="416873"/>
            <a:chOff x="4495800" y="439707"/>
            <a:chExt cx="3073018" cy="1187110"/>
          </a:xfrm>
        </p:grpSpPr>
        <p:sp>
          <p:nvSpPr>
            <p:cNvPr id="17" name="Isosceles Triangle 16"/>
            <p:cNvSpPr/>
            <p:nvPr/>
          </p:nvSpPr>
          <p:spPr>
            <a:xfrm rot="15886994">
              <a:off x="6302545" y="360543"/>
              <a:ext cx="1187110" cy="134543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95800" y="609600"/>
              <a:ext cx="2590800" cy="8382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724400" y="762000"/>
              <a:ext cx="28575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rot="20169904">
            <a:off x="10696788" y="4718372"/>
            <a:ext cx="938229" cy="875583"/>
            <a:chOff x="3152639" y="4953000"/>
            <a:chExt cx="2835417" cy="2646095"/>
          </a:xfrm>
        </p:grpSpPr>
        <p:sp>
          <p:nvSpPr>
            <p:cNvPr id="21" name="6-Point Star 20"/>
            <p:cNvSpPr/>
            <p:nvPr/>
          </p:nvSpPr>
          <p:spPr>
            <a:xfrm rot="8110417" flipH="1">
              <a:off x="4973967" y="6608432"/>
              <a:ext cx="948728" cy="990663"/>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6-Point Star 21"/>
            <p:cNvSpPr/>
            <p:nvPr/>
          </p:nvSpPr>
          <p:spPr>
            <a:xfrm rot="13619919">
              <a:off x="3173607" y="6499847"/>
              <a:ext cx="948728" cy="990663"/>
            </a:xfrm>
            <a:prstGeom prst="star6">
              <a:avLst>
                <a:gd name="adj" fmla="val 18102"/>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62"/>
            <p:cNvGrpSpPr/>
            <p:nvPr/>
          </p:nvGrpSpPr>
          <p:grpSpPr>
            <a:xfrm flipH="1">
              <a:off x="4876800" y="4953000"/>
              <a:ext cx="1111256" cy="932968"/>
              <a:chOff x="917868" y="4565374"/>
              <a:chExt cx="1399641" cy="1175085"/>
            </a:xfrm>
          </p:grpSpPr>
          <p:sp>
            <p:nvSpPr>
              <p:cNvPr id="39" name="6-Point Star 38"/>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61"/>
            <p:cNvGrpSpPr/>
            <p:nvPr/>
          </p:nvGrpSpPr>
          <p:grpSpPr>
            <a:xfrm>
              <a:off x="3263653" y="4953000"/>
              <a:ext cx="1111256" cy="932968"/>
              <a:chOff x="917868" y="4565374"/>
              <a:chExt cx="1399641" cy="1175085"/>
            </a:xfrm>
          </p:grpSpPr>
          <p:sp>
            <p:nvSpPr>
              <p:cNvPr id="34" name="6-Point Star 33"/>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Heart 24"/>
            <p:cNvSpPr/>
            <p:nvPr/>
          </p:nvSpPr>
          <p:spPr>
            <a:xfrm>
              <a:off x="3581400" y="6019800"/>
              <a:ext cx="2057400" cy="1219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114800" y="5105400"/>
              <a:ext cx="990600" cy="22860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148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5720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1910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7244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2672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8006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ecision 32"/>
            <p:cNvSpPr/>
            <p:nvPr/>
          </p:nvSpPr>
          <p:spPr>
            <a:xfrm>
              <a:off x="4572000" y="5715000"/>
              <a:ext cx="76200" cy="1371600"/>
            </a:xfrm>
            <a:prstGeom prst="flowChartDecision">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rot="18379190">
            <a:off x="10108165" y="5274617"/>
            <a:ext cx="938229" cy="875583"/>
            <a:chOff x="3152639" y="4953000"/>
            <a:chExt cx="2835417" cy="2646095"/>
          </a:xfrm>
        </p:grpSpPr>
        <p:sp>
          <p:nvSpPr>
            <p:cNvPr id="45" name="6-Point Star 44"/>
            <p:cNvSpPr/>
            <p:nvPr/>
          </p:nvSpPr>
          <p:spPr>
            <a:xfrm rot="8110417" flipH="1">
              <a:off x="4973967" y="6608432"/>
              <a:ext cx="948728" cy="990663"/>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rot="13619919">
              <a:off x="3173607" y="6499847"/>
              <a:ext cx="948728" cy="990663"/>
            </a:xfrm>
            <a:prstGeom prst="star6">
              <a:avLst>
                <a:gd name="adj" fmla="val 18102"/>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62"/>
            <p:cNvGrpSpPr/>
            <p:nvPr/>
          </p:nvGrpSpPr>
          <p:grpSpPr>
            <a:xfrm flipH="1">
              <a:off x="4876800" y="4953000"/>
              <a:ext cx="1111256" cy="932968"/>
              <a:chOff x="917868" y="4565374"/>
              <a:chExt cx="1399641" cy="1175085"/>
            </a:xfrm>
          </p:grpSpPr>
          <p:sp>
            <p:nvSpPr>
              <p:cNvPr id="63" name="6-Point Star 62"/>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61"/>
            <p:cNvGrpSpPr/>
            <p:nvPr/>
          </p:nvGrpSpPr>
          <p:grpSpPr>
            <a:xfrm>
              <a:off x="3263653" y="4953000"/>
              <a:ext cx="1111256" cy="932968"/>
              <a:chOff x="917868" y="4565374"/>
              <a:chExt cx="1399641" cy="1175085"/>
            </a:xfrm>
          </p:grpSpPr>
          <p:sp>
            <p:nvSpPr>
              <p:cNvPr id="58" name="6-Point Star 57"/>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Heart 48"/>
            <p:cNvSpPr/>
            <p:nvPr/>
          </p:nvSpPr>
          <p:spPr>
            <a:xfrm>
              <a:off x="3581400" y="6019800"/>
              <a:ext cx="2057400" cy="1219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114800" y="5105400"/>
              <a:ext cx="990600" cy="22860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1148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5720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1910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7244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2672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8006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Decision 56"/>
            <p:cNvSpPr/>
            <p:nvPr/>
          </p:nvSpPr>
          <p:spPr>
            <a:xfrm>
              <a:off x="4572000" y="5715000"/>
              <a:ext cx="76200" cy="1371600"/>
            </a:xfrm>
            <a:prstGeom prst="flowChartDecision">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rot="19003828">
            <a:off x="10764467" y="5510049"/>
            <a:ext cx="612385" cy="571496"/>
            <a:chOff x="3152639" y="4953000"/>
            <a:chExt cx="2835417" cy="2646095"/>
          </a:xfrm>
        </p:grpSpPr>
        <p:sp>
          <p:nvSpPr>
            <p:cNvPr id="69" name="6-Point Star 68"/>
            <p:cNvSpPr/>
            <p:nvPr/>
          </p:nvSpPr>
          <p:spPr>
            <a:xfrm rot="8110417" flipH="1">
              <a:off x="4973967" y="6608432"/>
              <a:ext cx="948728" cy="990663"/>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6-Point Star 69"/>
            <p:cNvSpPr/>
            <p:nvPr/>
          </p:nvSpPr>
          <p:spPr>
            <a:xfrm rot="13619919">
              <a:off x="3173607" y="6499847"/>
              <a:ext cx="948728" cy="990663"/>
            </a:xfrm>
            <a:prstGeom prst="star6">
              <a:avLst>
                <a:gd name="adj" fmla="val 18102"/>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62"/>
            <p:cNvGrpSpPr/>
            <p:nvPr/>
          </p:nvGrpSpPr>
          <p:grpSpPr>
            <a:xfrm flipH="1">
              <a:off x="4876800" y="4953000"/>
              <a:ext cx="1111256" cy="932968"/>
              <a:chOff x="917868" y="4565374"/>
              <a:chExt cx="1399641" cy="1175085"/>
            </a:xfrm>
          </p:grpSpPr>
          <p:sp>
            <p:nvSpPr>
              <p:cNvPr id="87" name="6-Point Star 86"/>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61"/>
            <p:cNvGrpSpPr/>
            <p:nvPr/>
          </p:nvGrpSpPr>
          <p:grpSpPr>
            <a:xfrm>
              <a:off x="3263653" y="4953000"/>
              <a:ext cx="1111256" cy="932968"/>
              <a:chOff x="917868" y="4565374"/>
              <a:chExt cx="1399641" cy="1175085"/>
            </a:xfrm>
          </p:grpSpPr>
          <p:sp>
            <p:nvSpPr>
              <p:cNvPr id="82" name="6-Point Star 81"/>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Heart 72"/>
            <p:cNvSpPr/>
            <p:nvPr/>
          </p:nvSpPr>
          <p:spPr>
            <a:xfrm>
              <a:off x="3581400" y="6019800"/>
              <a:ext cx="2057400" cy="1219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114800" y="5105400"/>
              <a:ext cx="990600" cy="22860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1148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5720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1910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7244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2672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8006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Decision 80"/>
            <p:cNvSpPr/>
            <p:nvPr/>
          </p:nvSpPr>
          <p:spPr>
            <a:xfrm>
              <a:off x="4572000" y="5715000"/>
              <a:ext cx="76200" cy="1371600"/>
            </a:xfrm>
            <a:prstGeom prst="flowChartDecision">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rot="19003828">
            <a:off x="11373963" y="5330437"/>
            <a:ext cx="652119" cy="608577"/>
            <a:chOff x="3152639" y="4953000"/>
            <a:chExt cx="2835417" cy="2646095"/>
          </a:xfrm>
        </p:grpSpPr>
        <p:sp>
          <p:nvSpPr>
            <p:cNvPr id="93" name="6-Point Star 92"/>
            <p:cNvSpPr/>
            <p:nvPr/>
          </p:nvSpPr>
          <p:spPr>
            <a:xfrm rot="8110417" flipH="1">
              <a:off x="4973967" y="6608432"/>
              <a:ext cx="948728" cy="990663"/>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6-Point Star 93"/>
            <p:cNvSpPr/>
            <p:nvPr/>
          </p:nvSpPr>
          <p:spPr>
            <a:xfrm rot="13619919">
              <a:off x="3173607" y="6499847"/>
              <a:ext cx="948728" cy="990663"/>
            </a:xfrm>
            <a:prstGeom prst="star6">
              <a:avLst>
                <a:gd name="adj" fmla="val 18102"/>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62"/>
            <p:cNvGrpSpPr/>
            <p:nvPr/>
          </p:nvGrpSpPr>
          <p:grpSpPr>
            <a:xfrm flipH="1">
              <a:off x="4876800" y="4953000"/>
              <a:ext cx="1111256" cy="932968"/>
              <a:chOff x="917868" y="4565374"/>
              <a:chExt cx="1399641" cy="1175085"/>
            </a:xfrm>
          </p:grpSpPr>
          <p:sp>
            <p:nvSpPr>
              <p:cNvPr id="111" name="6-Point Star 110"/>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61"/>
            <p:cNvGrpSpPr/>
            <p:nvPr/>
          </p:nvGrpSpPr>
          <p:grpSpPr>
            <a:xfrm>
              <a:off x="3263653" y="4953000"/>
              <a:ext cx="1111256" cy="932968"/>
              <a:chOff x="917868" y="4565374"/>
              <a:chExt cx="1399641" cy="1175085"/>
            </a:xfrm>
          </p:grpSpPr>
          <p:sp>
            <p:nvSpPr>
              <p:cNvPr id="106" name="6-Point Star 105"/>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Heart 96"/>
            <p:cNvSpPr/>
            <p:nvPr/>
          </p:nvSpPr>
          <p:spPr>
            <a:xfrm>
              <a:off x="3581400" y="6019800"/>
              <a:ext cx="2057400" cy="1219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114800" y="5105400"/>
              <a:ext cx="990600" cy="22860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1148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5720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1910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7244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2672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8006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Decision 104"/>
            <p:cNvSpPr/>
            <p:nvPr/>
          </p:nvSpPr>
          <p:spPr>
            <a:xfrm>
              <a:off x="4572000" y="5715000"/>
              <a:ext cx="76200" cy="1371600"/>
            </a:xfrm>
            <a:prstGeom prst="flowChartDecision">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rot="976212">
            <a:off x="10946507" y="5808222"/>
            <a:ext cx="938229" cy="875583"/>
            <a:chOff x="3152639" y="4953000"/>
            <a:chExt cx="2835417" cy="2646095"/>
          </a:xfrm>
        </p:grpSpPr>
        <p:sp>
          <p:nvSpPr>
            <p:cNvPr id="117" name="6-Point Star 116"/>
            <p:cNvSpPr/>
            <p:nvPr/>
          </p:nvSpPr>
          <p:spPr>
            <a:xfrm rot="8110417" flipH="1">
              <a:off x="4973967" y="6608432"/>
              <a:ext cx="948728" cy="990663"/>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6-Point Star 117"/>
            <p:cNvSpPr/>
            <p:nvPr/>
          </p:nvSpPr>
          <p:spPr>
            <a:xfrm rot="13619919">
              <a:off x="3173607" y="6499847"/>
              <a:ext cx="948728" cy="990663"/>
            </a:xfrm>
            <a:prstGeom prst="star6">
              <a:avLst>
                <a:gd name="adj" fmla="val 18102"/>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62"/>
            <p:cNvGrpSpPr/>
            <p:nvPr/>
          </p:nvGrpSpPr>
          <p:grpSpPr>
            <a:xfrm flipH="1">
              <a:off x="4876800" y="4953000"/>
              <a:ext cx="1111256" cy="932968"/>
              <a:chOff x="917868" y="4565374"/>
              <a:chExt cx="1399641" cy="1175085"/>
            </a:xfrm>
          </p:grpSpPr>
          <p:sp>
            <p:nvSpPr>
              <p:cNvPr id="135" name="6-Point Star 134"/>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61"/>
            <p:cNvGrpSpPr/>
            <p:nvPr/>
          </p:nvGrpSpPr>
          <p:grpSpPr>
            <a:xfrm>
              <a:off x="3263653" y="4953000"/>
              <a:ext cx="1111256" cy="932968"/>
              <a:chOff x="917868" y="4565374"/>
              <a:chExt cx="1399641" cy="1175085"/>
            </a:xfrm>
          </p:grpSpPr>
          <p:sp>
            <p:nvSpPr>
              <p:cNvPr id="130" name="6-Point Star 129"/>
              <p:cNvSpPr/>
              <p:nvPr/>
            </p:nvSpPr>
            <p:spPr>
              <a:xfrm rot="20143171">
                <a:off x="917868" y="4565374"/>
                <a:ext cx="914400" cy="954817"/>
              </a:xfrm>
              <a:prstGeom prst="star6">
                <a:avLst>
                  <a:gd name="adj" fmla="val 16117"/>
                  <a:gd name="hf" fmla="val 11547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rot="15215112">
                <a:off x="1813653" y="5166194"/>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rot="19282404">
                <a:off x="1474240" y="5054659"/>
                <a:ext cx="321911" cy="6858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455707">
                <a:off x="1263789" y="5016712"/>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21429335">
                <a:off x="1720988" y="5396534"/>
                <a:ext cx="368023" cy="29612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Heart 120"/>
            <p:cNvSpPr/>
            <p:nvPr/>
          </p:nvSpPr>
          <p:spPr>
            <a:xfrm>
              <a:off x="3581400" y="6019800"/>
              <a:ext cx="2057400" cy="1219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114800" y="5105400"/>
              <a:ext cx="990600" cy="22860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1148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572000" y="5029200"/>
              <a:ext cx="533400" cy="5334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1910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724400" y="49530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2672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4800600" y="49530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Decision 128"/>
            <p:cNvSpPr/>
            <p:nvPr/>
          </p:nvSpPr>
          <p:spPr>
            <a:xfrm>
              <a:off x="4572000" y="5715000"/>
              <a:ext cx="76200" cy="1371600"/>
            </a:xfrm>
            <a:prstGeom prst="flowChartDecision">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Lightning Bolt 139"/>
          <p:cNvSpPr/>
          <p:nvPr/>
        </p:nvSpPr>
        <p:spPr>
          <a:xfrm rot="2933116">
            <a:off x="1592614" y="450813"/>
            <a:ext cx="1090629" cy="2098229"/>
          </a:xfrm>
          <a:prstGeom prst="lightningBol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Lightning Bolt 140"/>
          <p:cNvSpPr/>
          <p:nvPr/>
        </p:nvSpPr>
        <p:spPr>
          <a:xfrm>
            <a:off x="8986694" y="537899"/>
            <a:ext cx="1090629" cy="2098229"/>
          </a:xfrm>
          <a:prstGeom prst="lightningBol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1452596" y="2385029"/>
            <a:ext cx="991807" cy="903514"/>
          </a:xfrm>
          <a:custGeom>
            <a:avLst/>
            <a:gdLst>
              <a:gd name="connsiteX0" fmla="*/ 599922 w 991807"/>
              <a:gd name="connsiteY0" fmla="*/ 0 h 903514"/>
              <a:gd name="connsiteX1" fmla="*/ 599922 w 991807"/>
              <a:gd name="connsiteY1" fmla="*/ 0 h 903514"/>
              <a:gd name="connsiteX2" fmla="*/ 1207 w 991807"/>
              <a:gd name="connsiteY2" fmla="*/ 674914 h 903514"/>
              <a:gd name="connsiteX3" fmla="*/ 22979 w 991807"/>
              <a:gd name="connsiteY3" fmla="*/ 696685 h 903514"/>
              <a:gd name="connsiteX4" fmla="*/ 44750 w 991807"/>
              <a:gd name="connsiteY4" fmla="*/ 729343 h 903514"/>
              <a:gd name="connsiteX5" fmla="*/ 77407 w 991807"/>
              <a:gd name="connsiteY5" fmla="*/ 751114 h 903514"/>
              <a:gd name="connsiteX6" fmla="*/ 131836 w 991807"/>
              <a:gd name="connsiteY6" fmla="*/ 783771 h 903514"/>
              <a:gd name="connsiteX7" fmla="*/ 218922 w 991807"/>
              <a:gd name="connsiteY7" fmla="*/ 816428 h 903514"/>
              <a:gd name="connsiteX8" fmla="*/ 284236 w 991807"/>
              <a:gd name="connsiteY8" fmla="*/ 838200 h 903514"/>
              <a:gd name="connsiteX9" fmla="*/ 338665 w 991807"/>
              <a:gd name="connsiteY9" fmla="*/ 849085 h 903514"/>
              <a:gd name="connsiteX10" fmla="*/ 501950 w 991807"/>
              <a:gd name="connsiteY10" fmla="*/ 870857 h 903514"/>
              <a:gd name="connsiteX11" fmla="*/ 632579 w 991807"/>
              <a:gd name="connsiteY11" fmla="*/ 903514 h 903514"/>
              <a:gd name="connsiteX12" fmla="*/ 839407 w 991807"/>
              <a:gd name="connsiteY12" fmla="*/ 892628 h 903514"/>
              <a:gd name="connsiteX13" fmla="*/ 872065 w 991807"/>
              <a:gd name="connsiteY13" fmla="*/ 881743 h 903514"/>
              <a:gd name="connsiteX14" fmla="*/ 893836 w 991807"/>
              <a:gd name="connsiteY14" fmla="*/ 849085 h 903514"/>
              <a:gd name="connsiteX15" fmla="*/ 948265 w 991807"/>
              <a:gd name="connsiteY15" fmla="*/ 794657 h 903514"/>
              <a:gd name="connsiteX16" fmla="*/ 959150 w 991807"/>
              <a:gd name="connsiteY16" fmla="*/ 751114 h 903514"/>
              <a:gd name="connsiteX17" fmla="*/ 970036 w 991807"/>
              <a:gd name="connsiteY17" fmla="*/ 696685 h 903514"/>
              <a:gd name="connsiteX18" fmla="*/ 991807 w 991807"/>
              <a:gd name="connsiteY18" fmla="*/ 631371 h 903514"/>
              <a:gd name="connsiteX19" fmla="*/ 980922 w 991807"/>
              <a:gd name="connsiteY19" fmla="*/ 359228 h 903514"/>
              <a:gd name="connsiteX20" fmla="*/ 959150 w 991807"/>
              <a:gd name="connsiteY20" fmla="*/ 326571 h 903514"/>
              <a:gd name="connsiteX21" fmla="*/ 937379 w 991807"/>
              <a:gd name="connsiteY21" fmla="*/ 261257 h 903514"/>
              <a:gd name="connsiteX22" fmla="*/ 915607 w 991807"/>
              <a:gd name="connsiteY22" fmla="*/ 239485 h 903514"/>
              <a:gd name="connsiteX23" fmla="*/ 893836 w 991807"/>
              <a:gd name="connsiteY23" fmla="*/ 206828 h 903514"/>
              <a:gd name="connsiteX24" fmla="*/ 861179 w 991807"/>
              <a:gd name="connsiteY24" fmla="*/ 185057 h 903514"/>
              <a:gd name="connsiteX25" fmla="*/ 839407 w 991807"/>
              <a:gd name="connsiteY25" fmla="*/ 141514 h 903514"/>
              <a:gd name="connsiteX26" fmla="*/ 730550 w 991807"/>
              <a:gd name="connsiteY26" fmla="*/ 76200 h 903514"/>
              <a:gd name="connsiteX27" fmla="*/ 697893 w 991807"/>
              <a:gd name="connsiteY27" fmla="*/ 65314 h 903514"/>
              <a:gd name="connsiteX28" fmla="*/ 599922 w 991807"/>
              <a:gd name="connsiteY28" fmla="*/ 0 h 90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1807" h="903514">
                <a:moveTo>
                  <a:pt x="599922" y="0"/>
                </a:moveTo>
                <a:lnTo>
                  <a:pt x="599922" y="0"/>
                </a:lnTo>
                <a:cubicBezTo>
                  <a:pt x="400350" y="224971"/>
                  <a:pt x="193020" y="443292"/>
                  <a:pt x="1207" y="674914"/>
                </a:cubicBezTo>
                <a:cubicBezTo>
                  <a:pt x="-5339" y="682819"/>
                  <a:pt x="16568" y="688671"/>
                  <a:pt x="22979" y="696685"/>
                </a:cubicBezTo>
                <a:cubicBezTo>
                  <a:pt x="31152" y="706901"/>
                  <a:pt x="35499" y="720092"/>
                  <a:pt x="44750" y="729343"/>
                </a:cubicBezTo>
                <a:cubicBezTo>
                  <a:pt x="54001" y="738594"/>
                  <a:pt x="67191" y="742941"/>
                  <a:pt x="77407" y="751114"/>
                </a:cubicBezTo>
                <a:cubicBezTo>
                  <a:pt x="120101" y="785268"/>
                  <a:pt x="75123" y="764866"/>
                  <a:pt x="131836" y="783771"/>
                </a:cubicBezTo>
                <a:cubicBezTo>
                  <a:pt x="173112" y="825049"/>
                  <a:pt x="135101" y="795473"/>
                  <a:pt x="218922" y="816428"/>
                </a:cubicBezTo>
                <a:cubicBezTo>
                  <a:pt x="241186" y="821994"/>
                  <a:pt x="261733" y="833700"/>
                  <a:pt x="284236" y="838200"/>
                </a:cubicBezTo>
                <a:cubicBezTo>
                  <a:pt x="302379" y="841828"/>
                  <a:pt x="320414" y="846043"/>
                  <a:pt x="338665" y="849085"/>
                </a:cubicBezTo>
                <a:cubicBezTo>
                  <a:pt x="383741" y="856598"/>
                  <a:pt x="457911" y="865352"/>
                  <a:pt x="501950" y="870857"/>
                </a:cubicBezTo>
                <a:cubicBezTo>
                  <a:pt x="588204" y="899607"/>
                  <a:pt x="544628" y="888855"/>
                  <a:pt x="632579" y="903514"/>
                </a:cubicBezTo>
                <a:cubicBezTo>
                  <a:pt x="701522" y="899885"/>
                  <a:pt x="770652" y="898878"/>
                  <a:pt x="839407" y="892628"/>
                </a:cubicBezTo>
                <a:cubicBezTo>
                  <a:pt x="850835" y="891589"/>
                  <a:pt x="863105" y="888911"/>
                  <a:pt x="872065" y="881743"/>
                </a:cubicBezTo>
                <a:cubicBezTo>
                  <a:pt x="882281" y="873570"/>
                  <a:pt x="885221" y="858931"/>
                  <a:pt x="893836" y="849085"/>
                </a:cubicBezTo>
                <a:cubicBezTo>
                  <a:pt x="910732" y="829775"/>
                  <a:pt x="948265" y="794657"/>
                  <a:pt x="948265" y="794657"/>
                </a:cubicBezTo>
                <a:cubicBezTo>
                  <a:pt x="951893" y="780143"/>
                  <a:pt x="955905" y="765719"/>
                  <a:pt x="959150" y="751114"/>
                </a:cubicBezTo>
                <a:cubicBezTo>
                  <a:pt x="963164" y="733052"/>
                  <a:pt x="965168" y="714535"/>
                  <a:pt x="970036" y="696685"/>
                </a:cubicBezTo>
                <a:cubicBezTo>
                  <a:pt x="976074" y="674545"/>
                  <a:pt x="991807" y="631371"/>
                  <a:pt x="991807" y="631371"/>
                </a:cubicBezTo>
                <a:cubicBezTo>
                  <a:pt x="988179" y="540657"/>
                  <a:pt x="990594" y="449498"/>
                  <a:pt x="980922" y="359228"/>
                </a:cubicBezTo>
                <a:cubicBezTo>
                  <a:pt x="979528" y="346219"/>
                  <a:pt x="964464" y="338526"/>
                  <a:pt x="959150" y="326571"/>
                </a:cubicBezTo>
                <a:cubicBezTo>
                  <a:pt x="949829" y="305600"/>
                  <a:pt x="953606" y="277484"/>
                  <a:pt x="937379" y="261257"/>
                </a:cubicBezTo>
                <a:cubicBezTo>
                  <a:pt x="930122" y="254000"/>
                  <a:pt x="922018" y="247499"/>
                  <a:pt x="915607" y="239485"/>
                </a:cubicBezTo>
                <a:cubicBezTo>
                  <a:pt x="907434" y="229269"/>
                  <a:pt x="903087" y="216079"/>
                  <a:pt x="893836" y="206828"/>
                </a:cubicBezTo>
                <a:cubicBezTo>
                  <a:pt x="884585" y="197577"/>
                  <a:pt x="872065" y="192314"/>
                  <a:pt x="861179" y="185057"/>
                </a:cubicBezTo>
                <a:cubicBezTo>
                  <a:pt x="853922" y="170543"/>
                  <a:pt x="850882" y="152989"/>
                  <a:pt x="839407" y="141514"/>
                </a:cubicBezTo>
                <a:cubicBezTo>
                  <a:pt x="820058" y="122165"/>
                  <a:pt x="760617" y="89086"/>
                  <a:pt x="730550" y="76200"/>
                </a:cubicBezTo>
                <a:cubicBezTo>
                  <a:pt x="720003" y="71680"/>
                  <a:pt x="707924" y="70887"/>
                  <a:pt x="697893" y="65314"/>
                </a:cubicBezTo>
                <a:cubicBezTo>
                  <a:pt x="608648" y="15733"/>
                  <a:pt x="616250" y="10886"/>
                  <a:pt x="599922"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rot="4812009">
            <a:off x="2444403" y="2387478"/>
            <a:ext cx="652079" cy="525211"/>
          </a:xfrm>
          <a:custGeom>
            <a:avLst/>
            <a:gdLst>
              <a:gd name="connsiteX0" fmla="*/ 599922 w 991807"/>
              <a:gd name="connsiteY0" fmla="*/ 0 h 903514"/>
              <a:gd name="connsiteX1" fmla="*/ 599922 w 991807"/>
              <a:gd name="connsiteY1" fmla="*/ 0 h 903514"/>
              <a:gd name="connsiteX2" fmla="*/ 1207 w 991807"/>
              <a:gd name="connsiteY2" fmla="*/ 674914 h 903514"/>
              <a:gd name="connsiteX3" fmla="*/ 22979 w 991807"/>
              <a:gd name="connsiteY3" fmla="*/ 696685 h 903514"/>
              <a:gd name="connsiteX4" fmla="*/ 44750 w 991807"/>
              <a:gd name="connsiteY4" fmla="*/ 729343 h 903514"/>
              <a:gd name="connsiteX5" fmla="*/ 77407 w 991807"/>
              <a:gd name="connsiteY5" fmla="*/ 751114 h 903514"/>
              <a:gd name="connsiteX6" fmla="*/ 131836 w 991807"/>
              <a:gd name="connsiteY6" fmla="*/ 783771 h 903514"/>
              <a:gd name="connsiteX7" fmla="*/ 218922 w 991807"/>
              <a:gd name="connsiteY7" fmla="*/ 816428 h 903514"/>
              <a:gd name="connsiteX8" fmla="*/ 284236 w 991807"/>
              <a:gd name="connsiteY8" fmla="*/ 838200 h 903514"/>
              <a:gd name="connsiteX9" fmla="*/ 338665 w 991807"/>
              <a:gd name="connsiteY9" fmla="*/ 849085 h 903514"/>
              <a:gd name="connsiteX10" fmla="*/ 501950 w 991807"/>
              <a:gd name="connsiteY10" fmla="*/ 870857 h 903514"/>
              <a:gd name="connsiteX11" fmla="*/ 632579 w 991807"/>
              <a:gd name="connsiteY11" fmla="*/ 903514 h 903514"/>
              <a:gd name="connsiteX12" fmla="*/ 839407 w 991807"/>
              <a:gd name="connsiteY12" fmla="*/ 892628 h 903514"/>
              <a:gd name="connsiteX13" fmla="*/ 872065 w 991807"/>
              <a:gd name="connsiteY13" fmla="*/ 881743 h 903514"/>
              <a:gd name="connsiteX14" fmla="*/ 893836 w 991807"/>
              <a:gd name="connsiteY14" fmla="*/ 849085 h 903514"/>
              <a:gd name="connsiteX15" fmla="*/ 948265 w 991807"/>
              <a:gd name="connsiteY15" fmla="*/ 794657 h 903514"/>
              <a:gd name="connsiteX16" fmla="*/ 959150 w 991807"/>
              <a:gd name="connsiteY16" fmla="*/ 751114 h 903514"/>
              <a:gd name="connsiteX17" fmla="*/ 970036 w 991807"/>
              <a:gd name="connsiteY17" fmla="*/ 696685 h 903514"/>
              <a:gd name="connsiteX18" fmla="*/ 991807 w 991807"/>
              <a:gd name="connsiteY18" fmla="*/ 631371 h 903514"/>
              <a:gd name="connsiteX19" fmla="*/ 980922 w 991807"/>
              <a:gd name="connsiteY19" fmla="*/ 359228 h 903514"/>
              <a:gd name="connsiteX20" fmla="*/ 959150 w 991807"/>
              <a:gd name="connsiteY20" fmla="*/ 326571 h 903514"/>
              <a:gd name="connsiteX21" fmla="*/ 937379 w 991807"/>
              <a:gd name="connsiteY21" fmla="*/ 261257 h 903514"/>
              <a:gd name="connsiteX22" fmla="*/ 915607 w 991807"/>
              <a:gd name="connsiteY22" fmla="*/ 239485 h 903514"/>
              <a:gd name="connsiteX23" fmla="*/ 893836 w 991807"/>
              <a:gd name="connsiteY23" fmla="*/ 206828 h 903514"/>
              <a:gd name="connsiteX24" fmla="*/ 861179 w 991807"/>
              <a:gd name="connsiteY24" fmla="*/ 185057 h 903514"/>
              <a:gd name="connsiteX25" fmla="*/ 839407 w 991807"/>
              <a:gd name="connsiteY25" fmla="*/ 141514 h 903514"/>
              <a:gd name="connsiteX26" fmla="*/ 730550 w 991807"/>
              <a:gd name="connsiteY26" fmla="*/ 76200 h 903514"/>
              <a:gd name="connsiteX27" fmla="*/ 697893 w 991807"/>
              <a:gd name="connsiteY27" fmla="*/ 65314 h 903514"/>
              <a:gd name="connsiteX28" fmla="*/ 599922 w 991807"/>
              <a:gd name="connsiteY28" fmla="*/ 0 h 90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1807" h="903514">
                <a:moveTo>
                  <a:pt x="599922" y="0"/>
                </a:moveTo>
                <a:lnTo>
                  <a:pt x="599922" y="0"/>
                </a:lnTo>
                <a:cubicBezTo>
                  <a:pt x="400350" y="224971"/>
                  <a:pt x="193020" y="443292"/>
                  <a:pt x="1207" y="674914"/>
                </a:cubicBezTo>
                <a:cubicBezTo>
                  <a:pt x="-5339" y="682819"/>
                  <a:pt x="16568" y="688671"/>
                  <a:pt x="22979" y="696685"/>
                </a:cubicBezTo>
                <a:cubicBezTo>
                  <a:pt x="31152" y="706901"/>
                  <a:pt x="35499" y="720092"/>
                  <a:pt x="44750" y="729343"/>
                </a:cubicBezTo>
                <a:cubicBezTo>
                  <a:pt x="54001" y="738594"/>
                  <a:pt x="67191" y="742941"/>
                  <a:pt x="77407" y="751114"/>
                </a:cubicBezTo>
                <a:cubicBezTo>
                  <a:pt x="120101" y="785268"/>
                  <a:pt x="75123" y="764866"/>
                  <a:pt x="131836" y="783771"/>
                </a:cubicBezTo>
                <a:cubicBezTo>
                  <a:pt x="173112" y="825049"/>
                  <a:pt x="135101" y="795473"/>
                  <a:pt x="218922" y="816428"/>
                </a:cubicBezTo>
                <a:cubicBezTo>
                  <a:pt x="241186" y="821994"/>
                  <a:pt x="261733" y="833700"/>
                  <a:pt x="284236" y="838200"/>
                </a:cubicBezTo>
                <a:cubicBezTo>
                  <a:pt x="302379" y="841828"/>
                  <a:pt x="320414" y="846043"/>
                  <a:pt x="338665" y="849085"/>
                </a:cubicBezTo>
                <a:cubicBezTo>
                  <a:pt x="383741" y="856598"/>
                  <a:pt x="457911" y="865352"/>
                  <a:pt x="501950" y="870857"/>
                </a:cubicBezTo>
                <a:cubicBezTo>
                  <a:pt x="588204" y="899607"/>
                  <a:pt x="544628" y="888855"/>
                  <a:pt x="632579" y="903514"/>
                </a:cubicBezTo>
                <a:cubicBezTo>
                  <a:pt x="701522" y="899885"/>
                  <a:pt x="770652" y="898878"/>
                  <a:pt x="839407" y="892628"/>
                </a:cubicBezTo>
                <a:cubicBezTo>
                  <a:pt x="850835" y="891589"/>
                  <a:pt x="863105" y="888911"/>
                  <a:pt x="872065" y="881743"/>
                </a:cubicBezTo>
                <a:cubicBezTo>
                  <a:pt x="882281" y="873570"/>
                  <a:pt x="885221" y="858931"/>
                  <a:pt x="893836" y="849085"/>
                </a:cubicBezTo>
                <a:cubicBezTo>
                  <a:pt x="910732" y="829775"/>
                  <a:pt x="948265" y="794657"/>
                  <a:pt x="948265" y="794657"/>
                </a:cubicBezTo>
                <a:cubicBezTo>
                  <a:pt x="951893" y="780143"/>
                  <a:pt x="955905" y="765719"/>
                  <a:pt x="959150" y="751114"/>
                </a:cubicBezTo>
                <a:cubicBezTo>
                  <a:pt x="963164" y="733052"/>
                  <a:pt x="965168" y="714535"/>
                  <a:pt x="970036" y="696685"/>
                </a:cubicBezTo>
                <a:cubicBezTo>
                  <a:pt x="976074" y="674545"/>
                  <a:pt x="991807" y="631371"/>
                  <a:pt x="991807" y="631371"/>
                </a:cubicBezTo>
                <a:cubicBezTo>
                  <a:pt x="988179" y="540657"/>
                  <a:pt x="990594" y="449498"/>
                  <a:pt x="980922" y="359228"/>
                </a:cubicBezTo>
                <a:cubicBezTo>
                  <a:pt x="979528" y="346219"/>
                  <a:pt x="964464" y="338526"/>
                  <a:pt x="959150" y="326571"/>
                </a:cubicBezTo>
                <a:cubicBezTo>
                  <a:pt x="949829" y="305600"/>
                  <a:pt x="953606" y="277484"/>
                  <a:pt x="937379" y="261257"/>
                </a:cubicBezTo>
                <a:cubicBezTo>
                  <a:pt x="930122" y="254000"/>
                  <a:pt x="922018" y="247499"/>
                  <a:pt x="915607" y="239485"/>
                </a:cubicBezTo>
                <a:cubicBezTo>
                  <a:pt x="907434" y="229269"/>
                  <a:pt x="903087" y="216079"/>
                  <a:pt x="893836" y="206828"/>
                </a:cubicBezTo>
                <a:cubicBezTo>
                  <a:pt x="884585" y="197577"/>
                  <a:pt x="872065" y="192314"/>
                  <a:pt x="861179" y="185057"/>
                </a:cubicBezTo>
                <a:cubicBezTo>
                  <a:pt x="853922" y="170543"/>
                  <a:pt x="850882" y="152989"/>
                  <a:pt x="839407" y="141514"/>
                </a:cubicBezTo>
                <a:cubicBezTo>
                  <a:pt x="820058" y="122165"/>
                  <a:pt x="760617" y="89086"/>
                  <a:pt x="730550" y="76200"/>
                </a:cubicBezTo>
                <a:cubicBezTo>
                  <a:pt x="720003" y="71680"/>
                  <a:pt x="707924" y="70887"/>
                  <a:pt x="697893" y="65314"/>
                </a:cubicBezTo>
                <a:cubicBezTo>
                  <a:pt x="608648" y="15733"/>
                  <a:pt x="616250" y="10886"/>
                  <a:pt x="599922"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2931519" y="2942280"/>
            <a:ext cx="421408" cy="370573"/>
          </a:xfrm>
          <a:custGeom>
            <a:avLst/>
            <a:gdLst>
              <a:gd name="connsiteX0" fmla="*/ 370115 w 421408"/>
              <a:gd name="connsiteY0" fmla="*/ 22114 h 370573"/>
              <a:gd name="connsiteX1" fmla="*/ 370115 w 421408"/>
              <a:gd name="connsiteY1" fmla="*/ 22114 h 370573"/>
              <a:gd name="connsiteX2" fmla="*/ 272143 w 421408"/>
              <a:gd name="connsiteY2" fmla="*/ 343 h 370573"/>
              <a:gd name="connsiteX3" fmla="*/ 185057 w 421408"/>
              <a:gd name="connsiteY3" fmla="*/ 11228 h 370573"/>
              <a:gd name="connsiteX4" fmla="*/ 152400 w 421408"/>
              <a:gd name="connsiteY4" fmla="*/ 33000 h 370573"/>
              <a:gd name="connsiteX5" fmla="*/ 43543 w 421408"/>
              <a:gd name="connsiteY5" fmla="*/ 130971 h 370573"/>
              <a:gd name="connsiteX6" fmla="*/ 32657 w 421408"/>
              <a:gd name="connsiteY6" fmla="*/ 163628 h 370573"/>
              <a:gd name="connsiteX7" fmla="*/ 0 w 421408"/>
              <a:gd name="connsiteY7" fmla="*/ 218057 h 370573"/>
              <a:gd name="connsiteX8" fmla="*/ 10886 w 421408"/>
              <a:gd name="connsiteY8" fmla="*/ 305143 h 370573"/>
              <a:gd name="connsiteX9" fmla="*/ 76200 w 421408"/>
              <a:gd name="connsiteY9" fmla="*/ 326914 h 370573"/>
              <a:gd name="connsiteX10" fmla="*/ 119743 w 421408"/>
              <a:gd name="connsiteY10" fmla="*/ 359571 h 370573"/>
              <a:gd name="connsiteX11" fmla="*/ 326572 w 421408"/>
              <a:gd name="connsiteY11" fmla="*/ 359571 h 370573"/>
              <a:gd name="connsiteX12" fmla="*/ 359229 w 421408"/>
              <a:gd name="connsiteY12" fmla="*/ 337800 h 370573"/>
              <a:gd name="connsiteX13" fmla="*/ 402772 w 421408"/>
              <a:gd name="connsiteY13" fmla="*/ 272486 h 370573"/>
              <a:gd name="connsiteX14" fmla="*/ 402772 w 421408"/>
              <a:gd name="connsiteY14" fmla="*/ 76543 h 370573"/>
              <a:gd name="connsiteX15" fmla="*/ 370115 w 421408"/>
              <a:gd name="connsiteY15" fmla="*/ 22114 h 37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408" h="370573">
                <a:moveTo>
                  <a:pt x="370115" y="22114"/>
                </a:moveTo>
                <a:lnTo>
                  <a:pt x="370115" y="22114"/>
                </a:lnTo>
                <a:cubicBezTo>
                  <a:pt x="337458" y="14857"/>
                  <a:pt x="305539" y="2308"/>
                  <a:pt x="272143" y="343"/>
                </a:cubicBezTo>
                <a:cubicBezTo>
                  <a:pt x="242939" y="-1375"/>
                  <a:pt x="213281" y="3531"/>
                  <a:pt x="185057" y="11228"/>
                </a:cubicBezTo>
                <a:cubicBezTo>
                  <a:pt x="172435" y="14670"/>
                  <a:pt x="162125" y="24248"/>
                  <a:pt x="152400" y="33000"/>
                </a:cubicBezTo>
                <a:cubicBezTo>
                  <a:pt x="30332" y="142862"/>
                  <a:pt x="119425" y="80384"/>
                  <a:pt x="43543" y="130971"/>
                </a:cubicBezTo>
                <a:cubicBezTo>
                  <a:pt x="39914" y="141857"/>
                  <a:pt x="38561" y="153789"/>
                  <a:pt x="32657" y="163628"/>
                </a:cubicBezTo>
                <a:cubicBezTo>
                  <a:pt x="-12170" y="238341"/>
                  <a:pt x="30838" y="125545"/>
                  <a:pt x="0" y="218057"/>
                </a:cubicBezTo>
                <a:cubicBezTo>
                  <a:pt x="3629" y="247086"/>
                  <a:pt x="-5890" y="281177"/>
                  <a:pt x="10886" y="305143"/>
                </a:cubicBezTo>
                <a:cubicBezTo>
                  <a:pt x="24046" y="323944"/>
                  <a:pt x="76200" y="326914"/>
                  <a:pt x="76200" y="326914"/>
                </a:cubicBezTo>
                <a:cubicBezTo>
                  <a:pt x="90714" y="337800"/>
                  <a:pt x="102898" y="352833"/>
                  <a:pt x="119743" y="359571"/>
                </a:cubicBezTo>
                <a:cubicBezTo>
                  <a:pt x="176939" y="382449"/>
                  <a:pt x="280484" y="363116"/>
                  <a:pt x="326572" y="359571"/>
                </a:cubicBezTo>
                <a:cubicBezTo>
                  <a:pt x="337458" y="352314"/>
                  <a:pt x="350614" y="347646"/>
                  <a:pt x="359229" y="337800"/>
                </a:cubicBezTo>
                <a:cubicBezTo>
                  <a:pt x="376459" y="318108"/>
                  <a:pt x="402772" y="272486"/>
                  <a:pt x="402772" y="272486"/>
                </a:cubicBezTo>
                <a:cubicBezTo>
                  <a:pt x="428267" y="195995"/>
                  <a:pt x="426965" y="213639"/>
                  <a:pt x="402772" y="76543"/>
                </a:cubicBezTo>
                <a:cubicBezTo>
                  <a:pt x="400110" y="61457"/>
                  <a:pt x="375558" y="31185"/>
                  <a:pt x="370115" y="2211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rot="5775521">
            <a:off x="8532978" y="1798743"/>
            <a:ext cx="991807" cy="903514"/>
          </a:xfrm>
          <a:custGeom>
            <a:avLst/>
            <a:gdLst>
              <a:gd name="connsiteX0" fmla="*/ 599922 w 991807"/>
              <a:gd name="connsiteY0" fmla="*/ 0 h 903514"/>
              <a:gd name="connsiteX1" fmla="*/ 599922 w 991807"/>
              <a:gd name="connsiteY1" fmla="*/ 0 h 903514"/>
              <a:gd name="connsiteX2" fmla="*/ 1207 w 991807"/>
              <a:gd name="connsiteY2" fmla="*/ 674914 h 903514"/>
              <a:gd name="connsiteX3" fmla="*/ 22979 w 991807"/>
              <a:gd name="connsiteY3" fmla="*/ 696685 h 903514"/>
              <a:gd name="connsiteX4" fmla="*/ 44750 w 991807"/>
              <a:gd name="connsiteY4" fmla="*/ 729343 h 903514"/>
              <a:gd name="connsiteX5" fmla="*/ 77407 w 991807"/>
              <a:gd name="connsiteY5" fmla="*/ 751114 h 903514"/>
              <a:gd name="connsiteX6" fmla="*/ 131836 w 991807"/>
              <a:gd name="connsiteY6" fmla="*/ 783771 h 903514"/>
              <a:gd name="connsiteX7" fmla="*/ 218922 w 991807"/>
              <a:gd name="connsiteY7" fmla="*/ 816428 h 903514"/>
              <a:gd name="connsiteX8" fmla="*/ 284236 w 991807"/>
              <a:gd name="connsiteY8" fmla="*/ 838200 h 903514"/>
              <a:gd name="connsiteX9" fmla="*/ 338665 w 991807"/>
              <a:gd name="connsiteY9" fmla="*/ 849085 h 903514"/>
              <a:gd name="connsiteX10" fmla="*/ 501950 w 991807"/>
              <a:gd name="connsiteY10" fmla="*/ 870857 h 903514"/>
              <a:gd name="connsiteX11" fmla="*/ 632579 w 991807"/>
              <a:gd name="connsiteY11" fmla="*/ 903514 h 903514"/>
              <a:gd name="connsiteX12" fmla="*/ 839407 w 991807"/>
              <a:gd name="connsiteY12" fmla="*/ 892628 h 903514"/>
              <a:gd name="connsiteX13" fmla="*/ 872065 w 991807"/>
              <a:gd name="connsiteY13" fmla="*/ 881743 h 903514"/>
              <a:gd name="connsiteX14" fmla="*/ 893836 w 991807"/>
              <a:gd name="connsiteY14" fmla="*/ 849085 h 903514"/>
              <a:gd name="connsiteX15" fmla="*/ 948265 w 991807"/>
              <a:gd name="connsiteY15" fmla="*/ 794657 h 903514"/>
              <a:gd name="connsiteX16" fmla="*/ 959150 w 991807"/>
              <a:gd name="connsiteY16" fmla="*/ 751114 h 903514"/>
              <a:gd name="connsiteX17" fmla="*/ 970036 w 991807"/>
              <a:gd name="connsiteY17" fmla="*/ 696685 h 903514"/>
              <a:gd name="connsiteX18" fmla="*/ 991807 w 991807"/>
              <a:gd name="connsiteY18" fmla="*/ 631371 h 903514"/>
              <a:gd name="connsiteX19" fmla="*/ 980922 w 991807"/>
              <a:gd name="connsiteY19" fmla="*/ 359228 h 903514"/>
              <a:gd name="connsiteX20" fmla="*/ 959150 w 991807"/>
              <a:gd name="connsiteY20" fmla="*/ 326571 h 903514"/>
              <a:gd name="connsiteX21" fmla="*/ 937379 w 991807"/>
              <a:gd name="connsiteY21" fmla="*/ 261257 h 903514"/>
              <a:gd name="connsiteX22" fmla="*/ 915607 w 991807"/>
              <a:gd name="connsiteY22" fmla="*/ 239485 h 903514"/>
              <a:gd name="connsiteX23" fmla="*/ 893836 w 991807"/>
              <a:gd name="connsiteY23" fmla="*/ 206828 h 903514"/>
              <a:gd name="connsiteX24" fmla="*/ 861179 w 991807"/>
              <a:gd name="connsiteY24" fmla="*/ 185057 h 903514"/>
              <a:gd name="connsiteX25" fmla="*/ 839407 w 991807"/>
              <a:gd name="connsiteY25" fmla="*/ 141514 h 903514"/>
              <a:gd name="connsiteX26" fmla="*/ 730550 w 991807"/>
              <a:gd name="connsiteY26" fmla="*/ 76200 h 903514"/>
              <a:gd name="connsiteX27" fmla="*/ 697893 w 991807"/>
              <a:gd name="connsiteY27" fmla="*/ 65314 h 903514"/>
              <a:gd name="connsiteX28" fmla="*/ 599922 w 991807"/>
              <a:gd name="connsiteY28" fmla="*/ 0 h 90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1807" h="903514">
                <a:moveTo>
                  <a:pt x="599922" y="0"/>
                </a:moveTo>
                <a:lnTo>
                  <a:pt x="599922" y="0"/>
                </a:lnTo>
                <a:cubicBezTo>
                  <a:pt x="400350" y="224971"/>
                  <a:pt x="193020" y="443292"/>
                  <a:pt x="1207" y="674914"/>
                </a:cubicBezTo>
                <a:cubicBezTo>
                  <a:pt x="-5339" y="682819"/>
                  <a:pt x="16568" y="688671"/>
                  <a:pt x="22979" y="696685"/>
                </a:cubicBezTo>
                <a:cubicBezTo>
                  <a:pt x="31152" y="706901"/>
                  <a:pt x="35499" y="720092"/>
                  <a:pt x="44750" y="729343"/>
                </a:cubicBezTo>
                <a:cubicBezTo>
                  <a:pt x="54001" y="738594"/>
                  <a:pt x="67191" y="742941"/>
                  <a:pt x="77407" y="751114"/>
                </a:cubicBezTo>
                <a:cubicBezTo>
                  <a:pt x="120101" y="785268"/>
                  <a:pt x="75123" y="764866"/>
                  <a:pt x="131836" y="783771"/>
                </a:cubicBezTo>
                <a:cubicBezTo>
                  <a:pt x="173112" y="825049"/>
                  <a:pt x="135101" y="795473"/>
                  <a:pt x="218922" y="816428"/>
                </a:cubicBezTo>
                <a:cubicBezTo>
                  <a:pt x="241186" y="821994"/>
                  <a:pt x="261733" y="833700"/>
                  <a:pt x="284236" y="838200"/>
                </a:cubicBezTo>
                <a:cubicBezTo>
                  <a:pt x="302379" y="841828"/>
                  <a:pt x="320414" y="846043"/>
                  <a:pt x="338665" y="849085"/>
                </a:cubicBezTo>
                <a:cubicBezTo>
                  <a:pt x="383741" y="856598"/>
                  <a:pt x="457911" y="865352"/>
                  <a:pt x="501950" y="870857"/>
                </a:cubicBezTo>
                <a:cubicBezTo>
                  <a:pt x="588204" y="899607"/>
                  <a:pt x="544628" y="888855"/>
                  <a:pt x="632579" y="903514"/>
                </a:cubicBezTo>
                <a:cubicBezTo>
                  <a:pt x="701522" y="899885"/>
                  <a:pt x="770652" y="898878"/>
                  <a:pt x="839407" y="892628"/>
                </a:cubicBezTo>
                <a:cubicBezTo>
                  <a:pt x="850835" y="891589"/>
                  <a:pt x="863105" y="888911"/>
                  <a:pt x="872065" y="881743"/>
                </a:cubicBezTo>
                <a:cubicBezTo>
                  <a:pt x="882281" y="873570"/>
                  <a:pt x="885221" y="858931"/>
                  <a:pt x="893836" y="849085"/>
                </a:cubicBezTo>
                <a:cubicBezTo>
                  <a:pt x="910732" y="829775"/>
                  <a:pt x="948265" y="794657"/>
                  <a:pt x="948265" y="794657"/>
                </a:cubicBezTo>
                <a:cubicBezTo>
                  <a:pt x="951893" y="780143"/>
                  <a:pt x="955905" y="765719"/>
                  <a:pt x="959150" y="751114"/>
                </a:cubicBezTo>
                <a:cubicBezTo>
                  <a:pt x="963164" y="733052"/>
                  <a:pt x="965168" y="714535"/>
                  <a:pt x="970036" y="696685"/>
                </a:cubicBezTo>
                <a:cubicBezTo>
                  <a:pt x="976074" y="674545"/>
                  <a:pt x="991807" y="631371"/>
                  <a:pt x="991807" y="631371"/>
                </a:cubicBezTo>
                <a:cubicBezTo>
                  <a:pt x="988179" y="540657"/>
                  <a:pt x="990594" y="449498"/>
                  <a:pt x="980922" y="359228"/>
                </a:cubicBezTo>
                <a:cubicBezTo>
                  <a:pt x="979528" y="346219"/>
                  <a:pt x="964464" y="338526"/>
                  <a:pt x="959150" y="326571"/>
                </a:cubicBezTo>
                <a:cubicBezTo>
                  <a:pt x="949829" y="305600"/>
                  <a:pt x="953606" y="277484"/>
                  <a:pt x="937379" y="261257"/>
                </a:cubicBezTo>
                <a:cubicBezTo>
                  <a:pt x="930122" y="254000"/>
                  <a:pt x="922018" y="247499"/>
                  <a:pt x="915607" y="239485"/>
                </a:cubicBezTo>
                <a:cubicBezTo>
                  <a:pt x="907434" y="229269"/>
                  <a:pt x="903087" y="216079"/>
                  <a:pt x="893836" y="206828"/>
                </a:cubicBezTo>
                <a:cubicBezTo>
                  <a:pt x="884585" y="197577"/>
                  <a:pt x="872065" y="192314"/>
                  <a:pt x="861179" y="185057"/>
                </a:cubicBezTo>
                <a:cubicBezTo>
                  <a:pt x="853922" y="170543"/>
                  <a:pt x="850882" y="152989"/>
                  <a:pt x="839407" y="141514"/>
                </a:cubicBezTo>
                <a:cubicBezTo>
                  <a:pt x="820058" y="122165"/>
                  <a:pt x="760617" y="89086"/>
                  <a:pt x="730550" y="76200"/>
                </a:cubicBezTo>
                <a:cubicBezTo>
                  <a:pt x="720003" y="71680"/>
                  <a:pt x="707924" y="70887"/>
                  <a:pt x="697893" y="65314"/>
                </a:cubicBezTo>
                <a:cubicBezTo>
                  <a:pt x="608648" y="15733"/>
                  <a:pt x="616250" y="10886"/>
                  <a:pt x="599922"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rot="5775521">
            <a:off x="8986694" y="2998408"/>
            <a:ext cx="421408" cy="370573"/>
          </a:xfrm>
          <a:custGeom>
            <a:avLst/>
            <a:gdLst>
              <a:gd name="connsiteX0" fmla="*/ 370115 w 421408"/>
              <a:gd name="connsiteY0" fmla="*/ 22114 h 370573"/>
              <a:gd name="connsiteX1" fmla="*/ 370115 w 421408"/>
              <a:gd name="connsiteY1" fmla="*/ 22114 h 370573"/>
              <a:gd name="connsiteX2" fmla="*/ 272143 w 421408"/>
              <a:gd name="connsiteY2" fmla="*/ 343 h 370573"/>
              <a:gd name="connsiteX3" fmla="*/ 185057 w 421408"/>
              <a:gd name="connsiteY3" fmla="*/ 11228 h 370573"/>
              <a:gd name="connsiteX4" fmla="*/ 152400 w 421408"/>
              <a:gd name="connsiteY4" fmla="*/ 33000 h 370573"/>
              <a:gd name="connsiteX5" fmla="*/ 43543 w 421408"/>
              <a:gd name="connsiteY5" fmla="*/ 130971 h 370573"/>
              <a:gd name="connsiteX6" fmla="*/ 32657 w 421408"/>
              <a:gd name="connsiteY6" fmla="*/ 163628 h 370573"/>
              <a:gd name="connsiteX7" fmla="*/ 0 w 421408"/>
              <a:gd name="connsiteY7" fmla="*/ 218057 h 370573"/>
              <a:gd name="connsiteX8" fmla="*/ 10886 w 421408"/>
              <a:gd name="connsiteY8" fmla="*/ 305143 h 370573"/>
              <a:gd name="connsiteX9" fmla="*/ 76200 w 421408"/>
              <a:gd name="connsiteY9" fmla="*/ 326914 h 370573"/>
              <a:gd name="connsiteX10" fmla="*/ 119743 w 421408"/>
              <a:gd name="connsiteY10" fmla="*/ 359571 h 370573"/>
              <a:gd name="connsiteX11" fmla="*/ 326572 w 421408"/>
              <a:gd name="connsiteY11" fmla="*/ 359571 h 370573"/>
              <a:gd name="connsiteX12" fmla="*/ 359229 w 421408"/>
              <a:gd name="connsiteY12" fmla="*/ 337800 h 370573"/>
              <a:gd name="connsiteX13" fmla="*/ 402772 w 421408"/>
              <a:gd name="connsiteY13" fmla="*/ 272486 h 370573"/>
              <a:gd name="connsiteX14" fmla="*/ 402772 w 421408"/>
              <a:gd name="connsiteY14" fmla="*/ 76543 h 370573"/>
              <a:gd name="connsiteX15" fmla="*/ 370115 w 421408"/>
              <a:gd name="connsiteY15" fmla="*/ 22114 h 37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408" h="370573">
                <a:moveTo>
                  <a:pt x="370115" y="22114"/>
                </a:moveTo>
                <a:lnTo>
                  <a:pt x="370115" y="22114"/>
                </a:lnTo>
                <a:cubicBezTo>
                  <a:pt x="337458" y="14857"/>
                  <a:pt x="305539" y="2308"/>
                  <a:pt x="272143" y="343"/>
                </a:cubicBezTo>
                <a:cubicBezTo>
                  <a:pt x="242939" y="-1375"/>
                  <a:pt x="213281" y="3531"/>
                  <a:pt x="185057" y="11228"/>
                </a:cubicBezTo>
                <a:cubicBezTo>
                  <a:pt x="172435" y="14670"/>
                  <a:pt x="162125" y="24248"/>
                  <a:pt x="152400" y="33000"/>
                </a:cubicBezTo>
                <a:cubicBezTo>
                  <a:pt x="30332" y="142862"/>
                  <a:pt x="119425" y="80384"/>
                  <a:pt x="43543" y="130971"/>
                </a:cubicBezTo>
                <a:cubicBezTo>
                  <a:pt x="39914" y="141857"/>
                  <a:pt x="38561" y="153789"/>
                  <a:pt x="32657" y="163628"/>
                </a:cubicBezTo>
                <a:cubicBezTo>
                  <a:pt x="-12170" y="238341"/>
                  <a:pt x="30838" y="125545"/>
                  <a:pt x="0" y="218057"/>
                </a:cubicBezTo>
                <a:cubicBezTo>
                  <a:pt x="3629" y="247086"/>
                  <a:pt x="-5890" y="281177"/>
                  <a:pt x="10886" y="305143"/>
                </a:cubicBezTo>
                <a:cubicBezTo>
                  <a:pt x="24046" y="323944"/>
                  <a:pt x="76200" y="326914"/>
                  <a:pt x="76200" y="326914"/>
                </a:cubicBezTo>
                <a:cubicBezTo>
                  <a:pt x="90714" y="337800"/>
                  <a:pt x="102898" y="352833"/>
                  <a:pt x="119743" y="359571"/>
                </a:cubicBezTo>
                <a:cubicBezTo>
                  <a:pt x="176939" y="382449"/>
                  <a:pt x="280484" y="363116"/>
                  <a:pt x="326572" y="359571"/>
                </a:cubicBezTo>
                <a:cubicBezTo>
                  <a:pt x="337458" y="352314"/>
                  <a:pt x="350614" y="347646"/>
                  <a:pt x="359229" y="337800"/>
                </a:cubicBezTo>
                <a:cubicBezTo>
                  <a:pt x="376459" y="318108"/>
                  <a:pt x="402772" y="272486"/>
                  <a:pt x="402772" y="272486"/>
                </a:cubicBezTo>
                <a:cubicBezTo>
                  <a:pt x="428267" y="195995"/>
                  <a:pt x="426965" y="213639"/>
                  <a:pt x="402772" y="76543"/>
                </a:cubicBezTo>
                <a:cubicBezTo>
                  <a:pt x="400110" y="61457"/>
                  <a:pt x="375558" y="31185"/>
                  <a:pt x="370115" y="2211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5775521">
            <a:off x="9537895" y="2697216"/>
            <a:ext cx="582343" cy="638360"/>
          </a:xfrm>
          <a:custGeom>
            <a:avLst/>
            <a:gdLst>
              <a:gd name="connsiteX0" fmla="*/ 370115 w 421408"/>
              <a:gd name="connsiteY0" fmla="*/ 22114 h 370573"/>
              <a:gd name="connsiteX1" fmla="*/ 370115 w 421408"/>
              <a:gd name="connsiteY1" fmla="*/ 22114 h 370573"/>
              <a:gd name="connsiteX2" fmla="*/ 272143 w 421408"/>
              <a:gd name="connsiteY2" fmla="*/ 343 h 370573"/>
              <a:gd name="connsiteX3" fmla="*/ 185057 w 421408"/>
              <a:gd name="connsiteY3" fmla="*/ 11228 h 370573"/>
              <a:gd name="connsiteX4" fmla="*/ 152400 w 421408"/>
              <a:gd name="connsiteY4" fmla="*/ 33000 h 370573"/>
              <a:gd name="connsiteX5" fmla="*/ 43543 w 421408"/>
              <a:gd name="connsiteY5" fmla="*/ 130971 h 370573"/>
              <a:gd name="connsiteX6" fmla="*/ 32657 w 421408"/>
              <a:gd name="connsiteY6" fmla="*/ 163628 h 370573"/>
              <a:gd name="connsiteX7" fmla="*/ 0 w 421408"/>
              <a:gd name="connsiteY7" fmla="*/ 218057 h 370573"/>
              <a:gd name="connsiteX8" fmla="*/ 10886 w 421408"/>
              <a:gd name="connsiteY8" fmla="*/ 305143 h 370573"/>
              <a:gd name="connsiteX9" fmla="*/ 76200 w 421408"/>
              <a:gd name="connsiteY9" fmla="*/ 326914 h 370573"/>
              <a:gd name="connsiteX10" fmla="*/ 119743 w 421408"/>
              <a:gd name="connsiteY10" fmla="*/ 359571 h 370573"/>
              <a:gd name="connsiteX11" fmla="*/ 326572 w 421408"/>
              <a:gd name="connsiteY11" fmla="*/ 359571 h 370573"/>
              <a:gd name="connsiteX12" fmla="*/ 359229 w 421408"/>
              <a:gd name="connsiteY12" fmla="*/ 337800 h 370573"/>
              <a:gd name="connsiteX13" fmla="*/ 402772 w 421408"/>
              <a:gd name="connsiteY13" fmla="*/ 272486 h 370573"/>
              <a:gd name="connsiteX14" fmla="*/ 402772 w 421408"/>
              <a:gd name="connsiteY14" fmla="*/ 76543 h 370573"/>
              <a:gd name="connsiteX15" fmla="*/ 370115 w 421408"/>
              <a:gd name="connsiteY15" fmla="*/ 22114 h 37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408" h="370573">
                <a:moveTo>
                  <a:pt x="370115" y="22114"/>
                </a:moveTo>
                <a:lnTo>
                  <a:pt x="370115" y="22114"/>
                </a:lnTo>
                <a:cubicBezTo>
                  <a:pt x="337458" y="14857"/>
                  <a:pt x="305539" y="2308"/>
                  <a:pt x="272143" y="343"/>
                </a:cubicBezTo>
                <a:cubicBezTo>
                  <a:pt x="242939" y="-1375"/>
                  <a:pt x="213281" y="3531"/>
                  <a:pt x="185057" y="11228"/>
                </a:cubicBezTo>
                <a:cubicBezTo>
                  <a:pt x="172435" y="14670"/>
                  <a:pt x="162125" y="24248"/>
                  <a:pt x="152400" y="33000"/>
                </a:cubicBezTo>
                <a:cubicBezTo>
                  <a:pt x="30332" y="142862"/>
                  <a:pt x="119425" y="80384"/>
                  <a:pt x="43543" y="130971"/>
                </a:cubicBezTo>
                <a:cubicBezTo>
                  <a:pt x="39914" y="141857"/>
                  <a:pt x="38561" y="153789"/>
                  <a:pt x="32657" y="163628"/>
                </a:cubicBezTo>
                <a:cubicBezTo>
                  <a:pt x="-12170" y="238341"/>
                  <a:pt x="30838" y="125545"/>
                  <a:pt x="0" y="218057"/>
                </a:cubicBezTo>
                <a:cubicBezTo>
                  <a:pt x="3629" y="247086"/>
                  <a:pt x="-5890" y="281177"/>
                  <a:pt x="10886" y="305143"/>
                </a:cubicBezTo>
                <a:cubicBezTo>
                  <a:pt x="24046" y="323944"/>
                  <a:pt x="76200" y="326914"/>
                  <a:pt x="76200" y="326914"/>
                </a:cubicBezTo>
                <a:cubicBezTo>
                  <a:pt x="90714" y="337800"/>
                  <a:pt x="102898" y="352833"/>
                  <a:pt x="119743" y="359571"/>
                </a:cubicBezTo>
                <a:cubicBezTo>
                  <a:pt x="176939" y="382449"/>
                  <a:pt x="280484" y="363116"/>
                  <a:pt x="326572" y="359571"/>
                </a:cubicBezTo>
                <a:cubicBezTo>
                  <a:pt x="337458" y="352314"/>
                  <a:pt x="350614" y="347646"/>
                  <a:pt x="359229" y="337800"/>
                </a:cubicBezTo>
                <a:cubicBezTo>
                  <a:pt x="376459" y="318108"/>
                  <a:pt x="402772" y="272486"/>
                  <a:pt x="402772" y="272486"/>
                </a:cubicBezTo>
                <a:cubicBezTo>
                  <a:pt x="428267" y="195995"/>
                  <a:pt x="426965" y="213639"/>
                  <a:pt x="402772" y="76543"/>
                </a:cubicBezTo>
                <a:cubicBezTo>
                  <a:pt x="400110" y="61457"/>
                  <a:pt x="375558" y="31185"/>
                  <a:pt x="370115" y="2211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p:cNvGrpSpPr/>
          <p:nvPr/>
        </p:nvGrpSpPr>
        <p:grpSpPr>
          <a:xfrm rot="4284430">
            <a:off x="2770442" y="5268293"/>
            <a:ext cx="828771" cy="1322034"/>
            <a:chOff x="762000" y="2667000"/>
            <a:chExt cx="2296333" cy="3663050"/>
          </a:xfrm>
          <a:solidFill>
            <a:schemeClr val="bg2">
              <a:lumMod val="50000"/>
            </a:schemeClr>
          </a:solidFill>
        </p:grpSpPr>
        <p:grpSp>
          <p:nvGrpSpPr>
            <p:cNvPr id="150" name="Group 149"/>
            <p:cNvGrpSpPr/>
            <p:nvPr/>
          </p:nvGrpSpPr>
          <p:grpSpPr>
            <a:xfrm>
              <a:off x="762000" y="2667000"/>
              <a:ext cx="2296333" cy="3663050"/>
              <a:chOff x="4071533" y="132910"/>
              <a:chExt cx="2296333" cy="3663050"/>
            </a:xfrm>
            <a:grpFill/>
          </p:grpSpPr>
          <p:sp>
            <p:nvSpPr>
              <p:cNvPr id="152" name="Oval 151"/>
              <p:cNvSpPr/>
              <p:nvPr/>
            </p:nvSpPr>
            <p:spPr>
              <a:xfrm>
                <a:off x="4953000" y="1143000"/>
                <a:ext cx="533400" cy="5334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4695961" y="1371600"/>
                <a:ext cx="990600" cy="22860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4695961" y="1295400"/>
                <a:ext cx="533400" cy="5334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5153161" y="1295400"/>
                <a:ext cx="533400" cy="5334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772161" y="1219200"/>
                <a:ext cx="304800" cy="3048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5305561" y="1219200"/>
                <a:ext cx="304800" cy="3048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4848361" y="1219200"/>
                <a:ext cx="178131" cy="165264"/>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5381761" y="1219200"/>
                <a:ext cx="178131" cy="165264"/>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29"/>
              <p:cNvGrpSpPr/>
              <p:nvPr/>
            </p:nvGrpSpPr>
            <p:grpSpPr>
              <a:xfrm>
                <a:off x="5306293" y="1469277"/>
                <a:ext cx="1012753" cy="865216"/>
                <a:chOff x="5306293" y="1469277"/>
                <a:chExt cx="1012753" cy="865216"/>
              </a:xfrm>
              <a:grpFill/>
            </p:grpSpPr>
            <p:sp>
              <p:nvSpPr>
                <p:cNvPr id="183" name="Diagonal Stripe 182"/>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iagonal Stripe 183"/>
                <p:cNvSpPr/>
                <p:nvPr/>
              </p:nvSpPr>
              <p:spPr>
                <a:xfrm rot="9757489">
                  <a:off x="5835785" y="1477043"/>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Diagonal Stripe 184"/>
                <p:cNvSpPr/>
                <p:nvPr/>
              </p:nvSpPr>
              <p:spPr>
                <a:xfrm rot="16015676">
                  <a:off x="6103748" y="1467083"/>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1" name="Group 130"/>
              <p:cNvGrpSpPr/>
              <p:nvPr/>
            </p:nvGrpSpPr>
            <p:grpSpPr>
              <a:xfrm flipH="1">
                <a:off x="4114800" y="1524000"/>
                <a:ext cx="1012753" cy="865216"/>
                <a:chOff x="5306293" y="1469277"/>
                <a:chExt cx="1012753" cy="865216"/>
              </a:xfrm>
              <a:grpFill/>
            </p:grpSpPr>
            <p:sp>
              <p:nvSpPr>
                <p:cNvPr id="180" name="Diagonal Stripe 179"/>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Diagonal Stripe 180"/>
                <p:cNvSpPr/>
                <p:nvPr/>
              </p:nvSpPr>
              <p:spPr>
                <a:xfrm rot="9757489">
                  <a:off x="5835785" y="1477043"/>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Diagonal Stripe 181"/>
                <p:cNvSpPr/>
                <p:nvPr/>
              </p:nvSpPr>
              <p:spPr>
                <a:xfrm rot="16015676">
                  <a:off x="6103748" y="1467083"/>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2" name="Group 134"/>
              <p:cNvGrpSpPr/>
              <p:nvPr/>
            </p:nvGrpSpPr>
            <p:grpSpPr>
              <a:xfrm rot="3066282">
                <a:off x="5274169" y="2104284"/>
                <a:ext cx="1186462" cy="1000933"/>
                <a:chOff x="5306293" y="1428018"/>
                <a:chExt cx="936851" cy="906475"/>
              </a:xfrm>
              <a:grpFill/>
            </p:grpSpPr>
            <p:sp>
              <p:nvSpPr>
                <p:cNvPr id="177" name="Diagonal Stripe 176"/>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Diagonal Stripe 177"/>
                <p:cNvSpPr/>
                <p:nvPr/>
              </p:nvSpPr>
              <p:spPr>
                <a:xfrm rot="20085370">
                  <a:off x="5874765" y="1509732"/>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Diagonal Stripe 178"/>
                <p:cNvSpPr/>
                <p:nvPr/>
              </p:nvSpPr>
              <p:spPr>
                <a:xfrm rot="16015676">
                  <a:off x="6027846" y="1425824"/>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3" name="Group 138"/>
              <p:cNvGrpSpPr/>
              <p:nvPr/>
            </p:nvGrpSpPr>
            <p:grpSpPr>
              <a:xfrm rot="18533718" flipH="1">
                <a:off x="3978769" y="2104284"/>
                <a:ext cx="1186462" cy="1000933"/>
                <a:chOff x="5306293" y="1428018"/>
                <a:chExt cx="936851" cy="906475"/>
              </a:xfrm>
              <a:grpFill/>
            </p:grpSpPr>
            <p:sp>
              <p:nvSpPr>
                <p:cNvPr id="174" name="Diagonal Stripe 173"/>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Diagonal Stripe 174"/>
                <p:cNvSpPr/>
                <p:nvPr/>
              </p:nvSpPr>
              <p:spPr>
                <a:xfrm rot="20085370">
                  <a:off x="5874765" y="1509732"/>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Diagonal Stripe 175"/>
                <p:cNvSpPr/>
                <p:nvPr/>
              </p:nvSpPr>
              <p:spPr>
                <a:xfrm rot="16015676">
                  <a:off x="6027846" y="1425824"/>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4" name="Group 142"/>
              <p:cNvGrpSpPr/>
              <p:nvPr/>
            </p:nvGrpSpPr>
            <p:grpSpPr>
              <a:xfrm rot="4915546">
                <a:off x="5032470" y="2806753"/>
                <a:ext cx="1222586" cy="685736"/>
                <a:chOff x="5284646" y="1704402"/>
                <a:chExt cx="965375" cy="621023"/>
              </a:xfrm>
              <a:grpFill/>
            </p:grpSpPr>
            <p:sp>
              <p:nvSpPr>
                <p:cNvPr id="171" name="Diagonal Stripe 170"/>
                <p:cNvSpPr/>
                <p:nvPr/>
              </p:nvSpPr>
              <p:spPr>
                <a:xfrm rot="2407542">
                  <a:off x="5284646" y="1792884"/>
                  <a:ext cx="609600" cy="532541"/>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iagonal Stripe 171"/>
                <p:cNvSpPr/>
                <p:nvPr/>
              </p:nvSpPr>
              <p:spPr>
                <a:xfrm rot="20085370">
                  <a:off x="5869419" y="1752331"/>
                  <a:ext cx="211595" cy="2533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Diagonal Stripe 172"/>
                <p:cNvSpPr/>
                <p:nvPr/>
              </p:nvSpPr>
              <p:spPr>
                <a:xfrm rot="16015676">
                  <a:off x="6034723" y="1702208"/>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5" name="Group 146"/>
              <p:cNvGrpSpPr/>
              <p:nvPr/>
            </p:nvGrpSpPr>
            <p:grpSpPr>
              <a:xfrm rot="16684454" flipH="1">
                <a:off x="3979278" y="2808874"/>
                <a:ext cx="1293436" cy="680736"/>
                <a:chOff x="5274697" y="1648078"/>
                <a:chExt cx="904540" cy="616495"/>
              </a:xfrm>
              <a:grpFill/>
            </p:grpSpPr>
            <p:sp>
              <p:nvSpPr>
                <p:cNvPr id="168" name="Diagonal Stripe 167"/>
                <p:cNvSpPr/>
                <p:nvPr/>
              </p:nvSpPr>
              <p:spPr>
                <a:xfrm rot="1067403">
                  <a:off x="5274697" y="1777557"/>
                  <a:ext cx="609601" cy="487016"/>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Diagonal Stripe 168"/>
                <p:cNvSpPr/>
                <p:nvPr/>
              </p:nvSpPr>
              <p:spPr>
                <a:xfrm rot="20085370">
                  <a:off x="5820410" y="1651284"/>
                  <a:ext cx="211595" cy="2533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Diagonal Stripe 169"/>
                <p:cNvSpPr/>
                <p:nvPr/>
              </p:nvSpPr>
              <p:spPr>
                <a:xfrm rot="16015676">
                  <a:off x="5963939" y="1645884"/>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6" name="Moon 165"/>
              <p:cNvSpPr/>
              <p:nvPr/>
            </p:nvSpPr>
            <p:spPr>
              <a:xfrm rot="1497301">
                <a:off x="5400177" y="132910"/>
                <a:ext cx="227984" cy="1447800"/>
              </a:xfrm>
              <a:prstGeom prst="moon">
                <a:avLst>
                  <a:gd name="adj" fmla="val 19254"/>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20102699" flipH="1">
                <a:off x="4790576" y="132910"/>
                <a:ext cx="227984" cy="1447800"/>
              </a:xfrm>
              <a:prstGeom prst="moon">
                <a:avLst>
                  <a:gd name="adj" fmla="val 19254"/>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Flowchart: Decision 150"/>
            <p:cNvSpPr/>
            <p:nvPr/>
          </p:nvSpPr>
          <p:spPr>
            <a:xfrm>
              <a:off x="1828800" y="4114800"/>
              <a:ext cx="76200" cy="1524000"/>
            </a:xfrm>
            <a:prstGeom prst="flowChartDecision">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rot="4284430">
            <a:off x="3880344" y="5772505"/>
            <a:ext cx="536813" cy="856310"/>
            <a:chOff x="762000" y="2667000"/>
            <a:chExt cx="2296333" cy="3663050"/>
          </a:xfrm>
          <a:solidFill>
            <a:schemeClr val="bg2">
              <a:lumMod val="50000"/>
            </a:schemeClr>
          </a:solidFill>
        </p:grpSpPr>
        <p:grpSp>
          <p:nvGrpSpPr>
            <p:cNvPr id="187" name="Group 186"/>
            <p:cNvGrpSpPr/>
            <p:nvPr/>
          </p:nvGrpSpPr>
          <p:grpSpPr>
            <a:xfrm>
              <a:off x="762000" y="2667000"/>
              <a:ext cx="2296333" cy="3663050"/>
              <a:chOff x="4071533" y="132910"/>
              <a:chExt cx="2296333" cy="3663050"/>
            </a:xfrm>
            <a:grpFill/>
          </p:grpSpPr>
          <p:sp>
            <p:nvSpPr>
              <p:cNvPr id="189" name="Oval 188"/>
              <p:cNvSpPr/>
              <p:nvPr/>
            </p:nvSpPr>
            <p:spPr>
              <a:xfrm>
                <a:off x="4953000" y="1143000"/>
                <a:ext cx="533400" cy="5334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695961" y="1371600"/>
                <a:ext cx="990600" cy="22860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695961" y="1295400"/>
                <a:ext cx="533400" cy="5334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5153161" y="1295400"/>
                <a:ext cx="533400" cy="5334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4772161" y="1219200"/>
                <a:ext cx="304800" cy="3048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5305561" y="1219200"/>
                <a:ext cx="304800" cy="3048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4848361" y="1219200"/>
                <a:ext cx="178131" cy="165264"/>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5381761" y="1219200"/>
                <a:ext cx="178131" cy="165264"/>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29"/>
              <p:cNvGrpSpPr/>
              <p:nvPr/>
            </p:nvGrpSpPr>
            <p:grpSpPr>
              <a:xfrm>
                <a:off x="5306293" y="1469277"/>
                <a:ext cx="1012753" cy="865216"/>
                <a:chOff x="5306293" y="1469277"/>
                <a:chExt cx="1012753" cy="865216"/>
              </a:xfrm>
              <a:grpFill/>
            </p:grpSpPr>
            <p:sp>
              <p:nvSpPr>
                <p:cNvPr id="220" name="Diagonal Stripe 219"/>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Diagonal Stripe 220"/>
                <p:cNvSpPr/>
                <p:nvPr/>
              </p:nvSpPr>
              <p:spPr>
                <a:xfrm rot="9757489">
                  <a:off x="5835785" y="1477043"/>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Diagonal Stripe 221"/>
                <p:cNvSpPr/>
                <p:nvPr/>
              </p:nvSpPr>
              <p:spPr>
                <a:xfrm rot="16015676">
                  <a:off x="6103748" y="1467083"/>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8" name="Group 130"/>
              <p:cNvGrpSpPr/>
              <p:nvPr/>
            </p:nvGrpSpPr>
            <p:grpSpPr>
              <a:xfrm flipH="1">
                <a:off x="4114800" y="1524000"/>
                <a:ext cx="1012753" cy="865216"/>
                <a:chOff x="5306293" y="1469277"/>
                <a:chExt cx="1012753" cy="865216"/>
              </a:xfrm>
              <a:grpFill/>
            </p:grpSpPr>
            <p:sp>
              <p:nvSpPr>
                <p:cNvPr id="217" name="Diagonal Stripe 216"/>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8" name="Diagonal Stripe 217"/>
                <p:cNvSpPr/>
                <p:nvPr/>
              </p:nvSpPr>
              <p:spPr>
                <a:xfrm rot="9757489">
                  <a:off x="5835785" y="1477043"/>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Diagonal Stripe 218"/>
                <p:cNvSpPr/>
                <p:nvPr/>
              </p:nvSpPr>
              <p:spPr>
                <a:xfrm rot="16015676">
                  <a:off x="6103748" y="1467083"/>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9" name="Group 134"/>
              <p:cNvGrpSpPr/>
              <p:nvPr/>
            </p:nvGrpSpPr>
            <p:grpSpPr>
              <a:xfrm rot="3066282">
                <a:off x="5274169" y="2104284"/>
                <a:ext cx="1186462" cy="1000933"/>
                <a:chOff x="5306293" y="1428018"/>
                <a:chExt cx="936851" cy="906475"/>
              </a:xfrm>
              <a:grpFill/>
            </p:grpSpPr>
            <p:sp>
              <p:nvSpPr>
                <p:cNvPr id="214" name="Diagonal Stripe 213"/>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Diagonal Stripe 214"/>
                <p:cNvSpPr/>
                <p:nvPr/>
              </p:nvSpPr>
              <p:spPr>
                <a:xfrm rot="20085370">
                  <a:off x="5874765" y="1509732"/>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 name="Diagonal Stripe 215"/>
                <p:cNvSpPr/>
                <p:nvPr/>
              </p:nvSpPr>
              <p:spPr>
                <a:xfrm rot="16015676">
                  <a:off x="6027846" y="1425824"/>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0" name="Group 138"/>
              <p:cNvGrpSpPr/>
              <p:nvPr/>
            </p:nvGrpSpPr>
            <p:grpSpPr>
              <a:xfrm rot="18533718" flipH="1">
                <a:off x="3978769" y="2104284"/>
                <a:ext cx="1186462" cy="1000933"/>
                <a:chOff x="5306293" y="1428018"/>
                <a:chExt cx="936851" cy="906475"/>
              </a:xfrm>
              <a:grpFill/>
            </p:grpSpPr>
            <p:sp>
              <p:nvSpPr>
                <p:cNvPr id="211" name="Diagonal Stripe 210"/>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Diagonal Stripe 211"/>
                <p:cNvSpPr/>
                <p:nvPr/>
              </p:nvSpPr>
              <p:spPr>
                <a:xfrm rot="20085370">
                  <a:off x="5874765" y="1509732"/>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Diagonal Stripe 212"/>
                <p:cNvSpPr/>
                <p:nvPr/>
              </p:nvSpPr>
              <p:spPr>
                <a:xfrm rot="16015676">
                  <a:off x="6027846" y="1425824"/>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1" name="Group 142"/>
              <p:cNvGrpSpPr/>
              <p:nvPr/>
            </p:nvGrpSpPr>
            <p:grpSpPr>
              <a:xfrm rot="4915546">
                <a:off x="5032470" y="2806753"/>
                <a:ext cx="1222586" cy="685736"/>
                <a:chOff x="5284646" y="1704402"/>
                <a:chExt cx="965375" cy="621023"/>
              </a:xfrm>
              <a:grpFill/>
            </p:grpSpPr>
            <p:sp>
              <p:nvSpPr>
                <p:cNvPr id="208" name="Diagonal Stripe 207"/>
                <p:cNvSpPr/>
                <p:nvPr/>
              </p:nvSpPr>
              <p:spPr>
                <a:xfrm rot="2407542">
                  <a:off x="5284646" y="1792884"/>
                  <a:ext cx="609600" cy="532541"/>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Diagonal Stripe 208"/>
                <p:cNvSpPr/>
                <p:nvPr/>
              </p:nvSpPr>
              <p:spPr>
                <a:xfrm rot="20085370">
                  <a:off x="5869419" y="1752331"/>
                  <a:ext cx="211595" cy="2533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Diagonal Stripe 209"/>
                <p:cNvSpPr/>
                <p:nvPr/>
              </p:nvSpPr>
              <p:spPr>
                <a:xfrm rot="16015676">
                  <a:off x="6034723" y="1702208"/>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2" name="Group 146"/>
              <p:cNvGrpSpPr/>
              <p:nvPr/>
            </p:nvGrpSpPr>
            <p:grpSpPr>
              <a:xfrm rot="16684454" flipH="1">
                <a:off x="3979278" y="2808874"/>
                <a:ext cx="1293436" cy="680736"/>
                <a:chOff x="5274697" y="1648078"/>
                <a:chExt cx="904540" cy="616495"/>
              </a:xfrm>
              <a:grpFill/>
            </p:grpSpPr>
            <p:sp>
              <p:nvSpPr>
                <p:cNvPr id="205" name="Diagonal Stripe 204"/>
                <p:cNvSpPr/>
                <p:nvPr/>
              </p:nvSpPr>
              <p:spPr>
                <a:xfrm rot="1067403">
                  <a:off x="5274697" y="1777557"/>
                  <a:ext cx="609601" cy="487016"/>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Diagonal Stripe 205"/>
                <p:cNvSpPr/>
                <p:nvPr/>
              </p:nvSpPr>
              <p:spPr>
                <a:xfrm rot="20085370">
                  <a:off x="5820410" y="1651284"/>
                  <a:ext cx="211595" cy="2533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Diagonal Stripe 206"/>
                <p:cNvSpPr/>
                <p:nvPr/>
              </p:nvSpPr>
              <p:spPr>
                <a:xfrm rot="16015676">
                  <a:off x="5963939" y="1645884"/>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3" name="Moon 202"/>
              <p:cNvSpPr/>
              <p:nvPr/>
            </p:nvSpPr>
            <p:spPr>
              <a:xfrm rot="1497301">
                <a:off x="5400177" y="132910"/>
                <a:ext cx="227984" cy="1447800"/>
              </a:xfrm>
              <a:prstGeom prst="moon">
                <a:avLst>
                  <a:gd name="adj" fmla="val 19254"/>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20102699" flipH="1">
                <a:off x="4790576" y="132910"/>
                <a:ext cx="227984" cy="1447800"/>
              </a:xfrm>
              <a:prstGeom prst="moon">
                <a:avLst>
                  <a:gd name="adj" fmla="val 19254"/>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Flowchart: Decision 187"/>
            <p:cNvSpPr/>
            <p:nvPr/>
          </p:nvSpPr>
          <p:spPr>
            <a:xfrm>
              <a:off x="1828800" y="4114800"/>
              <a:ext cx="76200" cy="1524000"/>
            </a:xfrm>
            <a:prstGeom prst="flowChartDecision">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rot="17910771">
            <a:off x="4739491" y="5740129"/>
            <a:ext cx="536813" cy="856310"/>
            <a:chOff x="762000" y="2667000"/>
            <a:chExt cx="2296333" cy="3663050"/>
          </a:xfrm>
          <a:solidFill>
            <a:schemeClr val="bg2">
              <a:lumMod val="50000"/>
            </a:schemeClr>
          </a:solidFill>
        </p:grpSpPr>
        <p:grpSp>
          <p:nvGrpSpPr>
            <p:cNvPr id="224" name="Group 223"/>
            <p:cNvGrpSpPr/>
            <p:nvPr/>
          </p:nvGrpSpPr>
          <p:grpSpPr>
            <a:xfrm>
              <a:off x="762000" y="2667000"/>
              <a:ext cx="2296333" cy="3663050"/>
              <a:chOff x="4071533" y="132910"/>
              <a:chExt cx="2296333" cy="3663050"/>
            </a:xfrm>
            <a:grpFill/>
          </p:grpSpPr>
          <p:sp>
            <p:nvSpPr>
              <p:cNvPr id="226" name="Oval 225"/>
              <p:cNvSpPr/>
              <p:nvPr/>
            </p:nvSpPr>
            <p:spPr>
              <a:xfrm>
                <a:off x="4953000" y="1143000"/>
                <a:ext cx="533400" cy="5334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4695961" y="1371600"/>
                <a:ext cx="990600" cy="22860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695961" y="1295400"/>
                <a:ext cx="533400" cy="5334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153161" y="1295400"/>
                <a:ext cx="533400" cy="5334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772161" y="1219200"/>
                <a:ext cx="304800" cy="3048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5305561" y="1219200"/>
                <a:ext cx="304800" cy="304800"/>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4848361" y="1219200"/>
                <a:ext cx="178131" cy="165264"/>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5381761" y="1219200"/>
                <a:ext cx="178131" cy="165264"/>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129"/>
              <p:cNvGrpSpPr/>
              <p:nvPr/>
            </p:nvGrpSpPr>
            <p:grpSpPr>
              <a:xfrm>
                <a:off x="5306293" y="1469277"/>
                <a:ext cx="1012753" cy="865216"/>
                <a:chOff x="5306293" y="1469277"/>
                <a:chExt cx="1012753" cy="865216"/>
              </a:xfrm>
              <a:grpFill/>
            </p:grpSpPr>
            <p:sp>
              <p:nvSpPr>
                <p:cNvPr id="257" name="Diagonal Stripe 256"/>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Diagonal Stripe 257"/>
                <p:cNvSpPr/>
                <p:nvPr/>
              </p:nvSpPr>
              <p:spPr>
                <a:xfrm rot="9757489">
                  <a:off x="5835785" y="1477043"/>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Diagonal Stripe 258"/>
                <p:cNvSpPr/>
                <p:nvPr/>
              </p:nvSpPr>
              <p:spPr>
                <a:xfrm rot="16015676">
                  <a:off x="6103748" y="1467083"/>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5" name="Group 130"/>
              <p:cNvGrpSpPr/>
              <p:nvPr/>
            </p:nvGrpSpPr>
            <p:grpSpPr>
              <a:xfrm flipH="1">
                <a:off x="4114800" y="1524000"/>
                <a:ext cx="1012753" cy="865216"/>
                <a:chOff x="5306293" y="1469277"/>
                <a:chExt cx="1012753" cy="865216"/>
              </a:xfrm>
              <a:grpFill/>
            </p:grpSpPr>
            <p:sp>
              <p:nvSpPr>
                <p:cNvPr id="254" name="Diagonal Stripe 253"/>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Diagonal Stripe 254"/>
                <p:cNvSpPr/>
                <p:nvPr/>
              </p:nvSpPr>
              <p:spPr>
                <a:xfrm rot="9757489">
                  <a:off x="5835785" y="1477043"/>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Diagonal Stripe 255"/>
                <p:cNvSpPr/>
                <p:nvPr/>
              </p:nvSpPr>
              <p:spPr>
                <a:xfrm rot="16015676">
                  <a:off x="6103748" y="1467083"/>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6" name="Group 134"/>
              <p:cNvGrpSpPr/>
              <p:nvPr/>
            </p:nvGrpSpPr>
            <p:grpSpPr>
              <a:xfrm rot="3066282">
                <a:off x="5274169" y="2104284"/>
                <a:ext cx="1186462" cy="1000933"/>
                <a:chOff x="5306293" y="1428018"/>
                <a:chExt cx="936851" cy="906475"/>
              </a:xfrm>
              <a:grpFill/>
            </p:grpSpPr>
            <p:sp>
              <p:nvSpPr>
                <p:cNvPr id="251" name="Diagonal Stripe 250"/>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2" name="Diagonal Stripe 251"/>
                <p:cNvSpPr/>
                <p:nvPr/>
              </p:nvSpPr>
              <p:spPr>
                <a:xfrm rot="20085370">
                  <a:off x="5874765" y="1509732"/>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3" name="Diagonal Stripe 252"/>
                <p:cNvSpPr/>
                <p:nvPr/>
              </p:nvSpPr>
              <p:spPr>
                <a:xfrm rot="16015676">
                  <a:off x="6027846" y="1425824"/>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7" name="Group 138"/>
              <p:cNvGrpSpPr/>
              <p:nvPr/>
            </p:nvGrpSpPr>
            <p:grpSpPr>
              <a:xfrm rot="18533718" flipH="1">
                <a:off x="3978769" y="2104284"/>
                <a:ext cx="1186462" cy="1000933"/>
                <a:chOff x="5306293" y="1428018"/>
                <a:chExt cx="936851" cy="906475"/>
              </a:xfrm>
              <a:grpFill/>
            </p:grpSpPr>
            <p:sp>
              <p:nvSpPr>
                <p:cNvPr id="248" name="Diagonal Stripe 247"/>
                <p:cNvSpPr/>
                <p:nvPr/>
              </p:nvSpPr>
              <p:spPr>
                <a:xfrm rot="2407542">
                  <a:off x="5306293" y="1724893"/>
                  <a:ext cx="609600" cy="609600"/>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9" name="Diagonal Stripe 248"/>
                <p:cNvSpPr/>
                <p:nvPr/>
              </p:nvSpPr>
              <p:spPr>
                <a:xfrm rot="20085370">
                  <a:off x="5874765" y="1509732"/>
                  <a:ext cx="321082" cy="512364"/>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0" name="Diagonal Stripe 249"/>
                <p:cNvSpPr/>
                <p:nvPr/>
              </p:nvSpPr>
              <p:spPr>
                <a:xfrm rot="16015676">
                  <a:off x="6027846" y="1425824"/>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8" name="Group 142"/>
              <p:cNvGrpSpPr/>
              <p:nvPr/>
            </p:nvGrpSpPr>
            <p:grpSpPr>
              <a:xfrm rot="4915546">
                <a:off x="5032470" y="2806753"/>
                <a:ext cx="1222586" cy="685736"/>
                <a:chOff x="5284646" y="1704402"/>
                <a:chExt cx="965375" cy="621023"/>
              </a:xfrm>
              <a:grpFill/>
            </p:grpSpPr>
            <p:sp>
              <p:nvSpPr>
                <p:cNvPr id="245" name="Diagonal Stripe 244"/>
                <p:cNvSpPr/>
                <p:nvPr/>
              </p:nvSpPr>
              <p:spPr>
                <a:xfrm rot="2407542">
                  <a:off x="5284646" y="1792884"/>
                  <a:ext cx="609600" cy="532541"/>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Diagonal Stripe 245"/>
                <p:cNvSpPr/>
                <p:nvPr/>
              </p:nvSpPr>
              <p:spPr>
                <a:xfrm rot="20085370">
                  <a:off x="5869419" y="1752331"/>
                  <a:ext cx="211595" cy="2533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7" name="Diagonal Stripe 246"/>
                <p:cNvSpPr/>
                <p:nvPr/>
              </p:nvSpPr>
              <p:spPr>
                <a:xfrm rot="16015676">
                  <a:off x="6034723" y="1702208"/>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9" name="Group 146"/>
              <p:cNvGrpSpPr/>
              <p:nvPr/>
            </p:nvGrpSpPr>
            <p:grpSpPr>
              <a:xfrm rot="16684454" flipH="1">
                <a:off x="3979278" y="2808874"/>
                <a:ext cx="1293436" cy="680736"/>
                <a:chOff x="5274697" y="1648078"/>
                <a:chExt cx="904540" cy="616495"/>
              </a:xfrm>
              <a:grpFill/>
            </p:grpSpPr>
            <p:sp>
              <p:nvSpPr>
                <p:cNvPr id="242" name="Diagonal Stripe 241"/>
                <p:cNvSpPr/>
                <p:nvPr/>
              </p:nvSpPr>
              <p:spPr>
                <a:xfrm rot="1067403">
                  <a:off x="5274697" y="1777557"/>
                  <a:ext cx="609601" cy="487016"/>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Diagonal Stripe 242"/>
                <p:cNvSpPr/>
                <p:nvPr/>
              </p:nvSpPr>
              <p:spPr>
                <a:xfrm rot="20085370">
                  <a:off x="5820410" y="1651284"/>
                  <a:ext cx="211595" cy="2533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4" name="Diagonal Stripe 243"/>
                <p:cNvSpPr/>
                <p:nvPr/>
              </p:nvSpPr>
              <p:spPr>
                <a:xfrm rot="16015676">
                  <a:off x="5963939" y="1645884"/>
                  <a:ext cx="213104" cy="217492"/>
                </a:xfrm>
                <a:prstGeom prst="diagStripe">
                  <a:avLst>
                    <a:gd name="adj" fmla="val 74982"/>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0" name="Moon 239"/>
              <p:cNvSpPr/>
              <p:nvPr/>
            </p:nvSpPr>
            <p:spPr>
              <a:xfrm rot="1497301">
                <a:off x="5400177" y="132910"/>
                <a:ext cx="227984" cy="1447800"/>
              </a:xfrm>
              <a:prstGeom prst="moon">
                <a:avLst>
                  <a:gd name="adj" fmla="val 19254"/>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20102699" flipH="1">
                <a:off x="4790576" y="132910"/>
                <a:ext cx="227984" cy="1447800"/>
              </a:xfrm>
              <a:prstGeom prst="moon">
                <a:avLst>
                  <a:gd name="adj" fmla="val 19254"/>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Flowchart: Decision 224"/>
            <p:cNvSpPr/>
            <p:nvPr/>
          </p:nvSpPr>
          <p:spPr>
            <a:xfrm>
              <a:off x="1828800" y="4114800"/>
              <a:ext cx="76200" cy="1524000"/>
            </a:xfrm>
            <a:prstGeom prst="flowChartDecision">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273"/>
          <p:cNvGrpSpPr/>
          <p:nvPr/>
        </p:nvGrpSpPr>
        <p:grpSpPr>
          <a:xfrm rot="4202212">
            <a:off x="5268865" y="4894485"/>
            <a:ext cx="585224" cy="468179"/>
            <a:chOff x="3041796" y="1502970"/>
            <a:chExt cx="5471568" cy="4212030"/>
          </a:xfrm>
        </p:grpSpPr>
        <p:sp>
          <p:nvSpPr>
            <p:cNvPr id="275" name="Oval 274"/>
            <p:cNvSpPr/>
            <p:nvPr/>
          </p:nvSpPr>
          <p:spPr>
            <a:xfrm rot="5400000">
              <a:off x="4191000" y="2971800"/>
              <a:ext cx="3200400" cy="228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16200000">
              <a:off x="5410200" y="3657600"/>
              <a:ext cx="762000" cy="2286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76"/>
            <p:cNvSpPr/>
            <p:nvPr/>
          </p:nvSpPr>
          <p:spPr>
            <a:xfrm rot="16200000" flipH="1">
              <a:off x="5382564" y="2542238"/>
              <a:ext cx="817273" cy="2286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16200000" flipH="1">
              <a:off x="5441560" y="1949840"/>
              <a:ext cx="609601" cy="143432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19003216" flipH="1">
              <a:off x="4912091" y="1502972"/>
              <a:ext cx="658169" cy="1253275"/>
            </a:xfrm>
            <a:prstGeom prst="moon">
              <a:avLst>
                <a:gd name="adj" fmla="val 140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279"/>
            <p:cNvSpPr/>
            <p:nvPr/>
          </p:nvSpPr>
          <p:spPr>
            <a:xfrm rot="2596784">
              <a:off x="5902692" y="1502970"/>
              <a:ext cx="658169" cy="1253275"/>
            </a:xfrm>
            <a:prstGeom prst="moon">
              <a:avLst>
                <a:gd name="adj" fmla="val 140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2045005">
              <a:off x="5657051" y="2988316"/>
              <a:ext cx="2856313" cy="20284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9720196">
              <a:off x="3041796" y="3043377"/>
              <a:ext cx="2875163" cy="1954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82"/>
          <p:cNvGrpSpPr/>
          <p:nvPr/>
        </p:nvGrpSpPr>
        <p:grpSpPr>
          <a:xfrm rot="4202212">
            <a:off x="5760267" y="4436692"/>
            <a:ext cx="585224" cy="468179"/>
            <a:chOff x="3041796" y="1502970"/>
            <a:chExt cx="5471568" cy="4212030"/>
          </a:xfrm>
        </p:grpSpPr>
        <p:sp>
          <p:nvSpPr>
            <p:cNvPr id="284" name="Oval 283"/>
            <p:cNvSpPr/>
            <p:nvPr/>
          </p:nvSpPr>
          <p:spPr>
            <a:xfrm rot="5400000">
              <a:off x="4191000" y="2971800"/>
              <a:ext cx="3200400" cy="228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284"/>
            <p:cNvSpPr/>
            <p:nvPr/>
          </p:nvSpPr>
          <p:spPr>
            <a:xfrm rot="16200000">
              <a:off x="5410200" y="3657600"/>
              <a:ext cx="762000" cy="2286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285"/>
            <p:cNvSpPr/>
            <p:nvPr/>
          </p:nvSpPr>
          <p:spPr>
            <a:xfrm rot="16200000" flipH="1">
              <a:off x="5382564" y="2542238"/>
              <a:ext cx="817273" cy="2286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86"/>
            <p:cNvSpPr/>
            <p:nvPr/>
          </p:nvSpPr>
          <p:spPr>
            <a:xfrm rot="16200000" flipH="1">
              <a:off x="5441560" y="1949840"/>
              <a:ext cx="609601" cy="143432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19003216" flipH="1">
              <a:off x="4912091" y="1502972"/>
              <a:ext cx="658169" cy="1253275"/>
            </a:xfrm>
            <a:prstGeom prst="moon">
              <a:avLst>
                <a:gd name="adj" fmla="val 140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2596784">
              <a:off x="5902692" y="1502970"/>
              <a:ext cx="658169" cy="1253275"/>
            </a:xfrm>
            <a:prstGeom prst="moon">
              <a:avLst>
                <a:gd name="adj" fmla="val 140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2045005">
              <a:off x="5657051" y="2988316"/>
              <a:ext cx="2856313" cy="20284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19720196">
              <a:off x="3041796" y="3043377"/>
              <a:ext cx="2875163" cy="1954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91"/>
          <p:cNvGrpSpPr/>
          <p:nvPr/>
        </p:nvGrpSpPr>
        <p:grpSpPr>
          <a:xfrm rot="18799203">
            <a:off x="6149799" y="4837108"/>
            <a:ext cx="585224" cy="468179"/>
            <a:chOff x="3041796" y="1502970"/>
            <a:chExt cx="5471568" cy="4212030"/>
          </a:xfrm>
        </p:grpSpPr>
        <p:sp>
          <p:nvSpPr>
            <p:cNvPr id="293" name="Oval 292"/>
            <p:cNvSpPr/>
            <p:nvPr/>
          </p:nvSpPr>
          <p:spPr>
            <a:xfrm rot="5400000">
              <a:off x="4191000" y="2971800"/>
              <a:ext cx="3200400" cy="2286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16200000">
              <a:off x="5410200" y="3657600"/>
              <a:ext cx="762000" cy="2286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16200000" flipH="1">
              <a:off x="5382564" y="2542238"/>
              <a:ext cx="817273" cy="2286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16200000" flipH="1">
              <a:off x="5441560" y="1949840"/>
              <a:ext cx="609601" cy="143432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p:nvSpPr>
          <p:spPr>
            <a:xfrm rot="19003216" flipH="1">
              <a:off x="4912091" y="1502972"/>
              <a:ext cx="658169" cy="1253275"/>
            </a:xfrm>
            <a:prstGeom prst="moon">
              <a:avLst>
                <a:gd name="adj" fmla="val 140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2596784">
              <a:off x="5902692" y="1502970"/>
              <a:ext cx="658169" cy="1253275"/>
            </a:xfrm>
            <a:prstGeom prst="moon">
              <a:avLst>
                <a:gd name="adj" fmla="val 140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rot="2045005">
              <a:off x="5657051" y="2988316"/>
              <a:ext cx="2856313" cy="20284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rot="19720196">
              <a:off x="3041796" y="3043377"/>
              <a:ext cx="2875163" cy="1954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rot="5400000">
            <a:off x="8544493" y="5350481"/>
            <a:ext cx="1164581" cy="1412376"/>
            <a:chOff x="4439717" y="3634281"/>
            <a:chExt cx="1590004" cy="1928319"/>
          </a:xfrm>
        </p:grpSpPr>
        <p:sp>
          <p:nvSpPr>
            <p:cNvPr id="304" name="Oval 303"/>
            <p:cNvSpPr/>
            <p:nvPr/>
          </p:nvSpPr>
          <p:spPr>
            <a:xfrm>
              <a:off x="4439717" y="3960694"/>
              <a:ext cx="1590004" cy="160190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5" name="Oval 304"/>
            <p:cNvSpPr/>
            <p:nvPr/>
          </p:nvSpPr>
          <p:spPr>
            <a:xfrm>
              <a:off x="4566917" y="3652635"/>
              <a:ext cx="1335603" cy="1345601"/>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6" name="Flowchart: Delay 305"/>
            <p:cNvSpPr/>
            <p:nvPr/>
          </p:nvSpPr>
          <p:spPr>
            <a:xfrm rot="16200000">
              <a:off x="4730889" y="5154170"/>
              <a:ext cx="308059" cy="508801"/>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7" name="Flowchart: Delay 306"/>
            <p:cNvSpPr/>
            <p:nvPr/>
          </p:nvSpPr>
          <p:spPr>
            <a:xfrm rot="16200000">
              <a:off x="5430490" y="5154170"/>
              <a:ext cx="308059" cy="508801"/>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8" name="Flowchart: Merge 307"/>
            <p:cNvSpPr/>
            <p:nvPr/>
          </p:nvSpPr>
          <p:spPr>
            <a:xfrm rot="10800000" flipH="1">
              <a:off x="4821318" y="5316153"/>
              <a:ext cx="152640" cy="246447"/>
            </a:xfrm>
            <a:prstGeom prst="flowChartMer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9" name="Flowchart: Merge 308"/>
            <p:cNvSpPr/>
            <p:nvPr/>
          </p:nvSpPr>
          <p:spPr>
            <a:xfrm rot="10800000" flipH="1">
              <a:off x="5520920" y="5316153"/>
              <a:ext cx="152640" cy="246447"/>
            </a:xfrm>
            <a:prstGeom prst="flowChartMer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0" name="Pie 309"/>
            <p:cNvSpPr/>
            <p:nvPr/>
          </p:nvSpPr>
          <p:spPr>
            <a:xfrm rot="12070245">
              <a:off x="5531625" y="3647753"/>
              <a:ext cx="401992" cy="514338"/>
            </a:xfrm>
            <a:prstGeom prst="pie">
              <a:avLst>
                <a:gd name="adj1" fmla="val 0"/>
                <a:gd name="adj2" fmla="val 940393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11" name="Pie 310"/>
            <p:cNvSpPr/>
            <p:nvPr/>
          </p:nvSpPr>
          <p:spPr>
            <a:xfrm rot="10800000">
              <a:off x="4511824" y="3634281"/>
              <a:ext cx="401992" cy="514338"/>
            </a:xfrm>
            <a:prstGeom prst="pie">
              <a:avLst>
                <a:gd name="adj1" fmla="val 0"/>
                <a:gd name="adj2" fmla="val 940393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12" name="Oval 311"/>
            <p:cNvSpPr/>
            <p:nvPr/>
          </p:nvSpPr>
          <p:spPr>
            <a:xfrm>
              <a:off x="4884918" y="4083918"/>
              <a:ext cx="381601" cy="3696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3" name="Oval 312"/>
            <p:cNvSpPr/>
            <p:nvPr/>
          </p:nvSpPr>
          <p:spPr>
            <a:xfrm>
              <a:off x="5266519" y="4083918"/>
              <a:ext cx="381601" cy="3696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4" name="Oval 313"/>
            <p:cNvSpPr/>
            <p:nvPr/>
          </p:nvSpPr>
          <p:spPr>
            <a:xfrm>
              <a:off x="5012118" y="4207141"/>
              <a:ext cx="190800" cy="1848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5" name="Oval 314"/>
            <p:cNvSpPr/>
            <p:nvPr/>
          </p:nvSpPr>
          <p:spPr>
            <a:xfrm>
              <a:off x="5330119" y="4207141"/>
              <a:ext cx="190800" cy="1848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6" name="Oval 315"/>
            <p:cNvSpPr/>
            <p:nvPr/>
          </p:nvSpPr>
          <p:spPr>
            <a:xfrm>
              <a:off x="4896917" y="4572000"/>
              <a:ext cx="609600" cy="7620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7" name="Oval 316"/>
            <p:cNvSpPr/>
            <p:nvPr/>
          </p:nvSpPr>
          <p:spPr>
            <a:xfrm>
              <a:off x="4896917" y="4419600"/>
              <a:ext cx="762000" cy="533400"/>
            </a:xfrm>
            <a:prstGeom prst="ellipse">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18" name="Oval 317"/>
          <p:cNvSpPr/>
          <p:nvPr/>
        </p:nvSpPr>
        <p:spPr>
          <a:xfrm>
            <a:off x="5459735" y="3127566"/>
            <a:ext cx="168179" cy="116377"/>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5612135" y="3279966"/>
            <a:ext cx="168179" cy="116377"/>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5970356" y="3333093"/>
            <a:ext cx="168179" cy="116377"/>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5362027" y="3428093"/>
            <a:ext cx="168179" cy="116377"/>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5696224" y="3519452"/>
            <a:ext cx="168179" cy="116377"/>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5988629" y="3573108"/>
            <a:ext cx="168179" cy="116377"/>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6141367" y="3170715"/>
            <a:ext cx="168179" cy="116377"/>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5842596" y="3116985"/>
            <a:ext cx="168179" cy="116377"/>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6" name="Picture 4" descr="https://lh3.googleusercontent.com/-m7le5qIZZQg/VIglEhTqyoI/AAAAAAAAABk/ubtJ8ucc1x8/s0-d/fi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3238" y="3716237"/>
            <a:ext cx="2480802" cy="697942"/>
          </a:xfrm>
          <a:prstGeom prst="rect">
            <a:avLst/>
          </a:prstGeom>
          <a:noFill/>
          <a:extLst>
            <a:ext uri="{909E8E84-426E-40DD-AFC4-6F175D3DCCD1}">
              <a14:hiddenFill xmlns:a14="http://schemas.microsoft.com/office/drawing/2010/main">
                <a:solidFill>
                  <a:srgbClr val="FFFFFF"/>
                </a:solidFill>
              </a14:hiddenFill>
            </a:ext>
          </a:extLst>
        </p:spPr>
      </p:pic>
      <p:pic>
        <p:nvPicPr>
          <p:cNvPr id="327" name="Picture 4" descr="https://lh3.googleusercontent.com/-m7le5qIZZQg/VIglEhTqyoI/AAAAAAAAABk/ubtJ8ucc1x8/s0-d/fi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652" y="3716432"/>
            <a:ext cx="2480802" cy="697942"/>
          </a:xfrm>
          <a:prstGeom prst="rect">
            <a:avLst/>
          </a:prstGeom>
          <a:noFill/>
          <a:extLst>
            <a:ext uri="{909E8E84-426E-40DD-AFC4-6F175D3DCCD1}">
              <a14:hiddenFill xmlns:a14="http://schemas.microsoft.com/office/drawing/2010/main">
                <a:solidFill>
                  <a:srgbClr val="FFFFFF"/>
                </a:solidFill>
              </a14:hiddenFill>
            </a:ext>
          </a:extLst>
        </p:spPr>
      </p:pic>
      <p:grpSp>
        <p:nvGrpSpPr>
          <p:cNvPr id="329" name="Group 57"/>
          <p:cNvGrpSpPr/>
          <p:nvPr/>
        </p:nvGrpSpPr>
        <p:grpSpPr>
          <a:xfrm>
            <a:off x="10013118" y="3427413"/>
            <a:ext cx="1095712" cy="1251383"/>
            <a:chOff x="5943600" y="503032"/>
            <a:chExt cx="2447287" cy="2794980"/>
          </a:xfrm>
        </p:grpSpPr>
        <p:grpSp>
          <p:nvGrpSpPr>
            <p:cNvPr id="330" name="Group 26"/>
            <p:cNvGrpSpPr/>
            <p:nvPr/>
          </p:nvGrpSpPr>
          <p:grpSpPr>
            <a:xfrm rot="423692">
              <a:off x="6409687" y="503032"/>
              <a:ext cx="1981200" cy="2514600"/>
              <a:chOff x="5638800" y="2057400"/>
              <a:chExt cx="1981200" cy="2514600"/>
            </a:xfrm>
          </p:grpSpPr>
          <p:sp>
            <p:nvSpPr>
              <p:cNvPr id="361" name="Flowchart: Delay 360"/>
              <p:cNvSpPr/>
              <p:nvPr/>
            </p:nvSpPr>
            <p:spPr>
              <a:xfrm rot="16200000">
                <a:off x="54483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lowchart: Delay 361"/>
              <p:cNvSpPr/>
              <p:nvPr/>
            </p:nvSpPr>
            <p:spPr>
              <a:xfrm rot="16200000">
                <a:off x="52959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330"/>
            <p:cNvGrpSpPr/>
            <p:nvPr/>
          </p:nvGrpSpPr>
          <p:grpSpPr>
            <a:xfrm rot="1304315">
              <a:off x="7061892" y="2428582"/>
              <a:ext cx="936885" cy="869430"/>
              <a:chOff x="7185317" y="571382"/>
              <a:chExt cx="1433175" cy="1409818"/>
            </a:xfrm>
          </p:grpSpPr>
          <p:sp>
            <p:nvSpPr>
              <p:cNvPr id="357" name="Moon 356"/>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358"/>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eardrop 359"/>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27"/>
            <p:cNvGrpSpPr/>
            <p:nvPr/>
          </p:nvGrpSpPr>
          <p:grpSpPr>
            <a:xfrm rot="20581819">
              <a:off x="5943600" y="2133600"/>
              <a:ext cx="876925" cy="915649"/>
              <a:chOff x="4159960" y="2007821"/>
              <a:chExt cx="1548702" cy="1871767"/>
            </a:xfrm>
          </p:grpSpPr>
          <p:sp>
            <p:nvSpPr>
              <p:cNvPr id="348" name="Teardrop 347"/>
              <p:cNvSpPr/>
              <p:nvPr/>
            </p:nvSpPr>
            <p:spPr>
              <a:xfrm rot="8215946">
                <a:off x="4752919" y="2007821"/>
                <a:ext cx="500030" cy="504016"/>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ouble Wave 348"/>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ardrop 349"/>
              <p:cNvSpPr/>
              <p:nvPr/>
            </p:nvSpPr>
            <p:spPr>
              <a:xfrm>
                <a:off x="4343400" y="2819400"/>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eardrop 350"/>
              <p:cNvSpPr/>
              <p:nvPr/>
            </p:nvSpPr>
            <p:spPr>
              <a:xfrm rot="16809704">
                <a:off x="5033372" y="2830893"/>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ardrop 351"/>
              <p:cNvSpPr/>
              <p:nvPr/>
            </p:nvSpPr>
            <p:spPr>
              <a:xfrm rot="4742171">
                <a:off x="4198060" y="2224802"/>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eardrop 352"/>
              <p:cNvSpPr/>
              <p:nvPr/>
            </p:nvSpPr>
            <p:spPr>
              <a:xfrm rot="11700921">
                <a:off x="5175262" y="2192289"/>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Heart 354"/>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Heart 355"/>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332"/>
            <p:cNvGrpSpPr/>
            <p:nvPr/>
          </p:nvGrpSpPr>
          <p:grpSpPr>
            <a:xfrm rot="1304315">
              <a:off x="6299893" y="2352384"/>
              <a:ext cx="936885" cy="869430"/>
              <a:chOff x="7185317" y="571382"/>
              <a:chExt cx="1433175" cy="1409818"/>
            </a:xfrm>
          </p:grpSpPr>
          <p:sp>
            <p:nvSpPr>
              <p:cNvPr id="344" name="Moon 343"/>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345"/>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eardrop 346"/>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42"/>
            <p:cNvGrpSpPr/>
            <p:nvPr/>
          </p:nvGrpSpPr>
          <p:grpSpPr>
            <a:xfrm rot="20746897">
              <a:off x="6867296" y="2446833"/>
              <a:ext cx="788233" cy="794479"/>
              <a:chOff x="4159960" y="2007821"/>
              <a:chExt cx="1548702" cy="1871767"/>
            </a:xfrm>
          </p:grpSpPr>
          <p:sp>
            <p:nvSpPr>
              <p:cNvPr id="335" name="Teardrop 334"/>
              <p:cNvSpPr/>
              <p:nvPr/>
            </p:nvSpPr>
            <p:spPr>
              <a:xfrm rot="8215946">
                <a:off x="4752919" y="2007821"/>
                <a:ext cx="500030" cy="504016"/>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ouble Wave 335"/>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eardrop 336"/>
              <p:cNvSpPr/>
              <p:nvPr/>
            </p:nvSpPr>
            <p:spPr>
              <a:xfrm>
                <a:off x="4343400" y="2819400"/>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eardrop 337"/>
              <p:cNvSpPr/>
              <p:nvPr/>
            </p:nvSpPr>
            <p:spPr>
              <a:xfrm rot="16809704">
                <a:off x="5033372" y="2830893"/>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eardrop 338"/>
              <p:cNvSpPr/>
              <p:nvPr/>
            </p:nvSpPr>
            <p:spPr>
              <a:xfrm rot="4742171">
                <a:off x="4198060" y="2224802"/>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eardrop 339"/>
              <p:cNvSpPr/>
              <p:nvPr/>
            </p:nvSpPr>
            <p:spPr>
              <a:xfrm rot="11700921">
                <a:off x="5175262" y="2192289"/>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341" name="Oval 340"/>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Heart 341"/>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Heart 342"/>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4" name="Group 57"/>
          <p:cNvGrpSpPr/>
          <p:nvPr/>
        </p:nvGrpSpPr>
        <p:grpSpPr>
          <a:xfrm rot="1104543">
            <a:off x="10753919" y="3316906"/>
            <a:ext cx="1095712" cy="1398199"/>
            <a:chOff x="5943600" y="503032"/>
            <a:chExt cx="2447287" cy="2794980"/>
          </a:xfrm>
        </p:grpSpPr>
        <p:grpSp>
          <p:nvGrpSpPr>
            <p:cNvPr id="365" name="Group 26"/>
            <p:cNvGrpSpPr/>
            <p:nvPr/>
          </p:nvGrpSpPr>
          <p:grpSpPr>
            <a:xfrm rot="423692">
              <a:off x="6409687" y="503032"/>
              <a:ext cx="1981200" cy="2514600"/>
              <a:chOff x="5638800" y="2057400"/>
              <a:chExt cx="1981200" cy="2514600"/>
            </a:xfrm>
          </p:grpSpPr>
          <p:sp>
            <p:nvSpPr>
              <p:cNvPr id="396" name="Flowchart: Delay 395"/>
              <p:cNvSpPr/>
              <p:nvPr/>
            </p:nvSpPr>
            <p:spPr>
              <a:xfrm rot="16200000">
                <a:off x="54483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lowchart: Delay 396"/>
              <p:cNvSpPr/>
              <p:nvPr/>
            </p:nvSpPr>
            <p:spPr>
              <a:xfrm rot="16200000">
                <a:off x="52959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365"/>
            <p:cNvGrpSpPr/>
            <p:nvPr/>
          </p:nvGrpSpPr>
          <p:grpSpPr>
            <a:xfrm rot="1304315">
              <a:off x="7061892" y="2428582"/>
              <a:ext cx="936885" cy="869430"/>
              <a:chOff x="7185317" y="571382"/>
              <a:chExt cx="1433175" cy="1409818"/>
            </a:xfrm>
          </p:grpSpPr>
          <p:sp>
            <p:nvSpPr>
              <p:cNvPr id="392" name="Moon 391"/>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Teardrop 394"/>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27"/>
            <p:cNvGrpSpPr/>
            <p:nvPr/>
          </p:nvGrpSpPr>
          <p:grpSpPr>
            <a:xfrm rot="20581819">
              <a:off x="5943600" y="2133600"/>
              <a:ext cx="876925" cy="915649"/>
              <a:chOff x="4159960" y="2007821"/>
              <a:chExt cx="1548702" cy="1871767"/>
            </a:xfrm>
          </p:grpSpPr>
          <p:sp>
            <p:nvSpPr>
              <p:cNvPr id="383" name="Teardrop 382"/>
              <p:cNvSpPr/>
              <p:nvPr/>
            </p:nvSpPr>
            <p:spPr>
              <a:xfrm rot="8215946">
                <a:off x="4752919" y="2007821"/>
                <a:ext cx="500030" cy="504016"/>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Double Wave 383"/>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Teardrop 384"/>
              <p:cNvSpPr/>
              <p:nvPr/>
            </p:nvSpPr>
            <p:spPr>
              <a:xfrm>
                <a:off x="4343400" y="2819400"/>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Teardrop 385"/>
              <p:cNvSpPr/>
              <p:nvPr/>
            </p:nvSpPr>
            <p:spPr>
              <a:xfrm rot="16809704">
                <a:off x="5033372" y="2830893"/>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Teardrop 386"/>
              <p:cNvSpPr/>
              <p:nvPr/>
            </p:nvSpPr>
            <p:spPr>
              <a:xfrm rot="4742171">
                <a:off x="4198060" y="2224802"/>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Teardrop 387"/>
              <p:cNvSpPr/>
              <p:nvPr/>
            </p:nvSpPr>
            <p:spPr>
              <a:xfrm rot="11700921">
                <a:off x="5175262" y="2192289"/>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Heart 389"/>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Heart 390"/>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 name="Group 367"/>
            <p:cNvGrpSpPr/>
            <p:nvPr/>
          </p:nvGrpSpPr>
          <p:grpSpPr>
            <a:xfrm rot="1304315">
              <a:off x="6299893" y="2352384"/>
              <a:ext cx="936885" cy="869430"/>
              <a:chOff x="7185317" y="571382"/>
              <a:chExt cx="1433175" cy="1409818"/>
            </a:xfrm>
          </p:grpSpPr>
          <p:sp>
            <p:nvSpPr>
              <p:cNvPr id="379" name="Moon 378"/>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380"/>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eardrop 381"/>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42"/>
            <p:cNvGrpSpPr/>
            <p:nvPr/>
          </p:nvGrpSpPr>
          <p:grpSpPr>
            <a:xfrm rot="20746897">
              <a:off x="6867296" y="2446833"/>
              <a:ext cx="788233" cy="794479"/>
              <a:chOff x="4159960" y="2007821"/>
              <a:chExt cx="1548702" cy="1871767"/>
            </a:xfrm>
          </p:grpSpPr>
          <p:sp>
            <p:nvSpPr>
              <p:cNvPr id="370" name="Teardrop 369"/>
              <p:cNvSpPr/>
              <p:nvPr/>
            </p:nvSpPr>
            <p:spPr>
              <a:xfrm rot="8215946">
                <a:off x="4752919" y="2007821"/>
                <a:ext cx="500030" cy="504016"/>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Double Wave 370"/>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eardrop 371"/>
              <p:cNvSpPr/>
              <p:nvPr/>
            </p:nvSpPr>
            <p:spPr>
              <a:xfrm>
                <a:off x="4343400" y="2819400"/>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Teardrop 372"/>
              <p:cNvSpPr/>
              <p:nvPr/>
            </p:nvSpPr>
            <p:spPr>
              <a:xfrm rot="16809704">
                <a:off x="5033372" y="2830893"/>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Teardrop 373"/>
              <p:cNvSpPr/>
              <p:nvPr/>
            </p:nvSpPr>
            <p:spPr>
              <a:xfrm rot="4742171">
                <a:off x="4198060" y="2224802"/>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eardrop 374"/>
              <p:cNvSpPr/>
              <p:nvPr/>
            </p:nvSpPr>
            <p:spPr>
              <a:xfrm rot="11700921">
                <a:off x="5175262" y="2192289"/>
                <a:ext cx="533400" cy="609600"/>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376" name="Oval 375"/>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Heart 376"/>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Heart 377"/>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8" name="Group 397"/>
          <p:cNvGrpSpPr/>
          <p:nvPr/>
        </p:nvGrpSpPr>
        <p:grpSpPr>
          <a:xfrm rot="16383390">
            <a:off x="1066612" y="5404134"/>
            <a:ext cx="1164581" cy="1412376"/>
            <a:chOff x="4439717" y="3634281"/>
            <a:chExt cx="1590004" cy="1928319"/>
          </a:xfrm>
        </p:grpSpPr>
        <p:sp>
          <p:nvSpPr>
            <p:cNvPr id="399" name="Oval 398"/>
            <p:cNvSpPr/>
            <p:nvPr/>
          </p:nvSpPr>
          <p:spPr>
            <a:xfrm>
              <a:off x="4439717" y="3960694"/>
              <a:ext cx="1590004" cy="160190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0" name="Oval 399"/>
            <p:cNvSpPr/>
            <p:nvPr/>
          </p:nvSpPr>
          <p:spPr>
            <a:xfrm>
              <a:off x="4566917" y="3652635"/>
              <a:ext cx="1335603" cy="1345601"/>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1" name="Flowchart: Delay 400"/>
            <p:cNvSpPr/>
            <p:nvPr/>
          </p:nvSpPr>
          <p:spPr>
            <a:xfrm rot="16200000">
              <a:off x="4730889" y="5154170"/>
              <a:ext cx="308059" cy="508801"/>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2" name="Flowchart: Delay 401"/>
            <p:cNvSpPr/>
            <p:nvPr/>
          </p:nvSpPr>
          <p:spPr>
            <a:xfrm rot="16200000">
              <a:off x="5430490" y="5154170"/>
              <a:ext cx="308059" cy="508801"/>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3" name="Flowchart: Merge 402"/>
            <p:cNvSpPr/>
            <p:nvPr/>
          </p:nvSpPr>
          <p:spPr>
            <a:xfrm rot="10800000" flipH="1">
              <a:off x="4821318" y="5316153"/>
              <a:ext cx="152640" cy="246447"/>
            </a:xfrm>
            <a:prstGeom prst="flowChartMer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4" name="Flowchart: Merge 403"/>
            <p:cNvSpPr/>
            <p:nvPr/>
          </p:nvSpPr>
          <p:spPr>
            <a:xfrm rot="10800000" flipH="1">
              <a:off x="5520920" y="5316153"/>
              <a:ext cx="152640" cy="246447"/>
            </a:xfrm>
            <a:prstGeom prst="flowChartMer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5" name="Pie 404"/>
            <p:cNvSpPr/>
            <p:nvPr/>
          </p:nvSpPr>
          <p:spPr>
            <a:xfrm rot="12070245">
              <a:off x="5531625" y="3647753"/>
              <a:ext cx="401992" cy="514338"/>
            </a:xfrm>
            <a:prstGeom prst="pie">
              <a:avLst>
                <a:gd name="adj1" fmla="val 0"/>
                <a:gd name="adj2" fmla="val 940393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06" name="Pie 405"/>
            <p:cNvSpPr/>
            <p:nvPr/>
          </p:nvSpPr>
          <p:spPr>
            <a:xfrm rot="10800000">
              <a:off x="4511824" y="3634281"/>
              <a:ext cx="401992" cy="514338"/>
            </a:xfrm>
            <a:prstGeom prst="pie">
              <a:avLst>
                <a:gd name="adj1" fmla="val 0"/>
                <a:gd name="adj2" fmla="val 940393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07" name="Oval 406"/>
            <p:cNvSpPr/>
            <p:nvPr/>
          </p:nvSpPr>
          <p:spPr>
            <a:xfrm>
              <a:off x="4884918" y="4083918"/>
              <a:ext cx="381601" cy="3696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8" name="Oval 407"/>
            <p:cNvSpPr/>
            <p:nvPr/>
          </p:nvSpPr>
          <p:spPr>
            <a:xfrm>
              <a:off x="5266519" y="4083918"/>
              <a:ext cx="381601" cy="3696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9" name="Oval 408"/>
            <p:cNvSpPr/>
            <p:nvPr/>
          </p:nvSpPr>
          <p:spPr>
            <a:xfrm>
              <a:off x="5012118" y="4207141"/>
              <a:ext cx="190800" cy="1848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0" name="Oval 409"/>
            <p:cNvSpPr/>
            <p:nvPr/>
          </p:nvSpPr>
          <p:spPr>
            <a:xfrm>
              <a:off x="5330119" y="4207141"/>
              <a:ext cx="190800" cy="1848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1" name="Oval 410"/>
            <p:cNvSpPr/>
            <p:nvPr/>
          </p:nvSpPr>
          <p:spPr>
            <a:xfrm>
              <a:off x="4896917" y="4572000"/>
              <a:ext cx="609600" cy="7620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2" name="Oval 411"/>
            <p:cNvSpPr/>
            <p:nvPr/>
          </p:nvSpPr>
          <p:spPr>
            <a:xfrm>
              <a:off x="4896917" y="4419600"/>
              <a:ext cx="762000" cy="533400"/>
            </a:xfrm>
            <a:prstGeom prst="ellipse">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16" name="Group 415"/>
          <p:cNvGrpSpPr/>
          <p:nvPr/>
        </p:nvGrpSpPr>
        <p:grpSpPr>
          <a:xfrm>
            <a:off x="7245368" y="2315424"/>
            <a:ext cx="1315073" cy="3197245"/>
            <a:chOff x="3282723" y="528287"/>
            <a:chExt cx="1315073" cy="3197245"/>
          </a:xfrm>
        </p:grpSpPr>
        <p:sp>
          <p:nvSpPr>
            <p:cNvPr id="423" name="Trapezoid 422"/>
            <p:cNvSpPr/>
            <p:nvPr/>
          </p:nvSpPr>
          <p:spPr>
            <a:xfrm>
              <a:off x="3419396" y="528287"/>
              <a:ext cx="1004937" cy="957055"/>
            </a:xfrm>
            <a:prstGeom prst="trapezoid">
              <a:avLst>
                <a:gd name="adj" fmla="val 210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rot="1928098" flipH="1">
              <a:off x="3282723" y="2062216"/>
              <a:ext cx="30876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rot="19485518" flipH="1">
              <a:off x="4314416" y="1995315"/>
              <a:ext cx="28338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rot="2247591" flipH="1">
              <a:off x="3640920" y="31421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rot="18952234" flipH="1">
              <a:off x="3930598" y="31306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Trapezoid 427"/>
            <p:cNvSpPr/>
            <p:nvPr/>
          </p:nvSpPr>
          <p:spPr>
            <a:xfrm rot="1430708" flipH="1">
              <a:off x="3385014" y="1395648"/>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Trapezoid 428"/>
            <p:cNvSpPr/>
            <p:nvPr/>
          </p:nvSpPr>
          <p:spPr>
            <a:xfrm rot="19809709" flipH="1">
              <a:off x="3969934" y="1361554"/>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rapezoid 429"/>
            <p:cNvSpPr/>
            <p:nvPr/>
          </p:nvSpPr>
          <p:spPr>
            <a:xfrm flipH="1">
              <a:off x="3548704" y="1392572"/>
              <a:ext cx="799476" cy="2038236"/>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ed Rectangle 430"/>
            <p:cNvSpPr/>
            <p:nvPr/>
          </p:nvSpPr>
          <p:spPr>
            <a:xfrm>
              <a:off x="3654215" y="2228361"/>
              <a:ext cx="578152" cy="166496"/>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ounded Rectangle 431"/>
            <p:cNvSpPr/>
            <p:nvPr/>
          </p:nvSpPr>
          <p:spPr>
            <a:xfrm rot="16495281">
              <a:off x="3414091" y="2530456"/>
              <a:ext cx="578152" cy="115333"/>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ounded Rectangle 432"/>
            <p:cNvSpPr/>
            <p:nvPr/>
          </p:nvSpPr>
          <p:spPr>
            <a:xfrm rot="15780518">
              <a:off x="3540365" y="2560936"/>
              <a:ext cx="578152" cy="115333"/>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ounded Rectangle 433"/>
            <p:cNvSpPr/>
            <p:nvPr/>
          </p:nvSpPr>
          <p:spPr>
            <a:xfrm>
              <a:off x="3657600" y="2215298"/>
              <a:ext cx="195944" cy="18826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Isosceles Triangle 434"/>
            <p:cNvSpPr/>
            <p:nvPr/>
          </p:nvSpPr>
          <p:spPr>
            <a:xfrm rot="10800000">
              <a:off x="3715443" y="1392571"/>
              <a:ext cx="430407" cy="40964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flipH="1">
              <a:off x="3560928" y="551365"/>
              <a:ext cx="684492" cy="1084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lowchart: Delay 436"/>
            <p:cNvSpPr/>
            <p:nvPr/>
          </p:nvSpPr>
          <p:spPr>
            <a:xfrm rot="5400000">
              <a:off x="3776566" y="369689"/>
              <a:ext cx="310255" cy="62745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437"/>
          <p:cNvGrpSpPr/>
          <p:nvPr/>
        </p:nvGrpSpPr>
        <p:grpSpPr>
          <a:xfrm rot="1284447">
            <a:off x="7576256" y="2958955"/>
            <a:ext cx="204052" cy="204052"/>
            <a:chOff x="8558190" y="4790180"/>
            <a:chExt cx="271249" cy="271249"/>
          </a:xfrm>
        </p:grpSpPr>
        <p:sp>
          <p:nvSpPr>
            <p:cNvPr id="439" name="Oval 438"/>
            <p:cNvSpPr/>
            <p:nvPr/>
          </p:nvSpPr>
          <p:spPr>
            <a:xfrm>
              <a:off x="8558190" y="4790180"/>
              <a:ext cx="271249" cy="271249"/>
            </a:xfrm>
            <a:prstGeom prst="ellipse">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8658885" y="4866027"/>
              <a:ext cx="152400" cy="152400"/>
            </a:xfrm>
            <a:prstGeom prst="ellipse">
              <a:avLst/>
            </a:prstGeom>
            <a:solidFill>
              <a:srgbClr val="FF0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440"/>
          <p:cNvGrpSpPr/>
          <p:nvPr/>
        </p:nvGrpSpPr>
        <p:grpSpPr>
          <a:xfrm rot="1284447">
            <a:off x="7230442" y="4179882"/>
            <a:ext cx="143569" cy="143569"/>
            <a:chOff x="8558190" y="4790180"/>
            <a:chExt cx="271249" cy="271249"/>
          </a:xfrm>
        </p:grpSpPr>
        <p:sp>
          <p:nvSpPr>
            <p:cNvPr id="442" name="Oval 441"/>
            <p:cNvSpPr/>
            <p:nvPr/>
          </p:nvSpPr>
          <p:spPr>
            <a:xfrm>
              <a:off x="8558190" y="4790180"/>
              <a:ext cx="271249" cy="271249"/>
            </a:xfrm>
            <a:prstGeom prst="ellipse">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8658885" y="4866027"/>
              <a:ext cx="152400" cy="152400"/>
            </a:xfrm>
            <a:prstGeom prst="ellipse">
              <a:avLst/>
            </a:prstGeom>
            <a:solidFill>
              <a:srgbClr val="FF0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4" name="Group 443"/>
          <p:cNvGrpSpPr/>
          <p:nvPr/>
        </p:nvGrpSpPr>
        <p:grpSpPr>
          <a:xfrm rot="1284447">
            <a:off x="7819477" y="3213684"/>
            <a:ext cx="143754" cy="143754"/>
            <a:chOff x="8558190" y="4790180"/>
            <a:chExt cx="271249" cy="271249"/>
          </a:xfrm>
        </p:grpSpPr>
        <p:sp>
          <p:nvSpPr>
            <p:cNvPr id="445" name="Oval 444"/>
            <p:cNvSpPr/>
            <p:nvPr/>
          </p:nvSpPr>
          <p:spPr>
            <a:xfrm>
              <a:off x="8558190" y="4790180"/>
              <a:ext cx="271249" cy="271249"/>
            </a:xfrm>
            <a:prstGeom prst="ellipse">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8658885" y="4866027"/>
              <a:ext cx="152400" cy="152400"/>
            </a:xfrm>
            <a:prstGeom prst="ellipse">
              <a:avLst/>
            </a:prstGeom>
            <a:solidFill>
              <a:srgbClr val="FF0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7" name="Group 446"/>
          <p:cNvGrpSpPr/>
          <p:nvPr/>
        </p:nvGrpSpPr>
        <p:grpSpPr>
          <a:xfrm rot="1284447">
            <a:off x="8023367" y="2633350"/>
            <a:ext cx="174861" cy="174861"/>
            <a:chOff x="8558190" y="4790180"/>
            <a:chExt cx="271249" cy="271249"/>
          </a:xfrm>
        </p:grpSpPr>
        <p:sp>
          <p:nvSpPr>
            <p:cNvPr id="448" name="Oval 447"/>
            <p:cNvSpPr/>
            <p:nvPr/>
          </p:nvSpPr>
          <p:spPr>
            <a:xfrm>
              <a:off x="8558190" y="4790180"/>
              <a:ext cx="271249" cy="271249"/>
            </a:xfrm>
            <a:prstGeom prst="ellipse">
              <a:avLst/>
            </a:prstGeom>
            <a:solidFill>
              <a:schemeClr val="accent6">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8658885" y="4866027"/>
              <a:ext cx="152400" cy="152400"/>
            </a:xfrm>
            <a:prstGeom prst="ellipse">
              <a:avLst/>
            </a:prstGeom>
            <a:solidFill>
              <a:srgbClr val="FF000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0653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4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8:20-25, 29-32</a:t>
            </a:r>
          </a:p>
        </p:txBody>
      </p:sp>
      <p:sp>
        <p:nvSpPr>
          <p:cNvPr id="11" name="TextBox 10"/>
          <p:cNvSpPr txBox="1"/>
          <p:nvPr/>
        </p:nvSpPr>
        <p:spPr>
          <a:xfrm>
            <a:off x="778598" y="1942319"/>
            <a:ext cx="4300396" cy="584775"/>
          </a:xfrm>
          <a:prstGeom prst="rect">
            <a:avLst/>
          </a:prstGeom>
          <a:noFill/>
        </p:spPr>
        <p:txBody>
          <a:bodyPr wrap="square" rtlCol="0">
            <a:spAutoFit/>
          </a:bodyPr>
          <a:lstStyle/>
          <a:p>
            <a:r>
              <a:rPr lang="en-US" sz="3200" dirty="0">
                <a:solidFill>
                  <a:schemeClr val="bg1"/>
                </a:solidFill>
              </a:rPr>
              <a:t>Flies swarm over Egypt</a:t>
            </a:r>
          </a:p>
        </p:txBody>
      </p:sp>
      <p:sp>
        <p:nvSpPr>
          <p:cNvPr id="2" name="Rectangle 1"/>
          <p:cNvSpPr/>
          <p:nvPr/>
        </p:nvSpPr>
        <p:spPr>
          <a:xfrm>
            <a:off x="3383276" y="4278934"/>
            <a:ext cx="7916856" cy="1754326"/>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Swarms/Mixture </a:t>
            </a:r>
            <a:r>
              <a:rPr lang="en-US" b="0" i="1" dirty="0" err="1">
                <a:solidFill>
                  <a:schemeClr val="bg1"/>
                </a:solidFill>
                <a:effectLst/>
                <a:latin typeface="Calibri" panose="020F0502020204030204" pitchFamily="34" charset="0"/>
              </a:rPr>
              <a:t>Arov</a:t>
            </a:r>
            <a:r>
              <a:rPr lang="en-US" b="0" i="0" dirty="0">
                <a:solidFill>
                  <a:schemeClr val="bg1"/>
                </a:solidFill>
                <a:effectLst/>
                <a:latin typeface="Calibri" panose="020F0502020204030204" pitchFamily="34" charset="0"/>
              </a:rPr>
              <a:t>  </a:t>
            </a:r>
            <a:r>
              <a:rPr lang="he-IL" b="0" i="0" dirty="0">
                <a:solidFill>
                  <a:schemeClr val="bg1"/>
                </a:solidFill>
                <a:effectLst/>
                <a:latin typeface="Calibri" panose="020F0502020204030204" pitchFamily="34" charset="0"/>
              </a:rPr>
              <a:t>ערוב</a:t>
            </a:r>
          </a:p>
          <a:p>
            <a:pPr fontAlgn="base">
              <a:buFont typeface="Arial" panose="020B0604020202020204" pitchFamily="34" charset="0"/>
              <a:buChar char="•"/>
            </a:pPr>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hey would have picked at food, laid eggs in food, and caused disease; again, allowing no rest for the Egyptians</a:t>
            </a:r>
          </a:p>
          <a:p>
            <a:pPr fontAlgn="base">
              <a:buFont typeface="Arial" panose="020B0604020202020204" pitchFamily="34" charset="0"/>
              <a:buChar char="•"/>
            </a:pPr>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his plague may have been targeting the Canaanite god “the lord of the flies” or “lord of the high place/high lord” </a:t>
            </a:r>
            <a:r>
              <a:rPr lang="en-US" b="0" i="1" dirty="0" err="1">
                <a:solidFill>
                  <a:schemeClr val="bg1"/>
                </a:solidFill>
                <a:effectLst/>
                <a:latin typeface="Calibri" panose="020F0502020204030204" pitchFamily="34" charset="0"/>
              </a:rPr>
              <a:t>baal</a:t>
            </a:r>
            <a:r>
              <a:rPr lang="en-US" b="0" i="1" dirty="0">
                <a:solidFill>
                  <a:schemeClr val="bg1"/>
                </a:solidFill>
                <a:effectLst/>
                <a:latin typeface="Calibri" panose="020F0502020204030204" pitchFamily="34" charset="0"/>
              </a:rPr>
              <a:t> </a:t>
            </a:r>
            <a:r>
              <a:rPr lang="en-US" b="0" i="1" dirty="0" err="1">
                <a:solidFill>
                  <a:schemeClr val="bg1"/>
                </a:solidFill>
                <a:effectLst/>
                <a:latin typeface="Calibri" panose="020F0502020204030204" pitchFamily="34" charset="0"/>
              </a:rPr>
              <a:t>zevuv</a:t>
            </a:r>
            <a:r>
              <a:rPr lang="en-US" b="0" i="0" dirty="0">
                <a:solidFill>
                  <a:schemeClr val="bg1"/>
                </a:solidFill>
                <a:effectLst/>
                <a:latin typeface="Calibri" panose="020F0502020204030204" pitchFamily="34" charset="0"/>
              </a:rPr>
              <a:t> which may have evolved later into Beelzebub</a:t>
            </a:r>
          </a:p>
        </p:txBody>
      </p:sp>
      <p:sp>
        <p:nvSpPr>
          <p:cNvPr id="10" name="TextBox 9"/>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pic>
        <p:nvPicPr>
          <p:cNvPr id="10242" name="Picture 2" descr="http://www.millenniumministries.us/mm/images/stories/flies%203.jpg"/>
          <p:cNvPicPr>
            <a:picLocks noChangeAspect="1" noChangeArrowheads="1"/>
          </p:cNvPicPr>
          <p:nvPr/>
        </p:nvPicPr>
        <p:blipFill rotWithShape="1">
          <a:blip r:embed="rId2">
            <a:extLst>
              <a:ext uri="{28A0092B-C50C-407E-A947-70E740481C1C}">
                <a14:useLocalDpi xmlns:a14="http://schemas.microsoft.com/office/drawing/2010/main" val="0"/>
              </a:ext>
            </a:extLst>
          </a:blip>
          <a:srcRect l="8273" b="15656"/>
          <a:stretch/>
        </p:blipFill>
        <p:spPr bwMode="auto">
          <a:xfrm>
            <a:off x="6500387" y="1301799"/>
            <a:ext cx="3494795" cy="241012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whale.to/b/baal_h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61" y="4117670"/>
            <a:ext cx="2474316" cy="178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27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fade">
                                      <p:cBhvr>
                                        <p:cTn id="1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5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9:1-7</a:t>
            </a:r>
          </a:p>
        </p:txBody>
      </p:sp>
      <p:sp>
        <p:nvSpPr>
          <p:cNvPr id="2" name="Rectangle 1"/>
          <p:cNvSpPr/>
          <p:nvPr/>
        </p:nvSpPr>
        <p:spPr>
          <a:xfrm>
            <a:off x="3271609" y="4375323"/>
            <a:ext cx="8850981" cy="1754326"/>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Livestock Pestilence </a:t>
            </a:r>
            <a:r>
              <a:rPr lang="en-US" b="0" i="1" dirty="0">
                <a:solidFill>
                  <a:schemeClr val="bg1"/>
                </a:solidFill>
                <a:effectLst/>
                <a:latin typeface="Calibri" panose="020F0502020204030204" pitchFamily="34" charset="0"/>
              </a:rPr>
              <a:t> </a:t>
            </a:r>
            <a:r>
              <a:rPr lang="he-IL" b="0" i="1" dirty="0">
                <a:solidFill>
                  <a:schemeClr val="bg1"/>
                </a:solidFill>
                <a:effectLst/>
                <a:latin typeface="Calibri" panose="020F0502020204030204" pitchFamily="34" charset="0"/>
              </a:rPr>
              <a:t>דבר</a:t>
            </a:r>
            <a:endParaRPr lang="he-IL" b="0" i="0" dirty="0">
              <a:solidFill>
                <a:schemeClr val="bg1"/>
              </a:solidFill>
              <a:effectLst/>
              <a:latin typeface="Calibri" panose="020F0502020204030204" pitchFamily="34" charset="0"/>
            </a:endParaRPr>
          </a:p>
          <a:p>
            <a:pPr fontAlgn="base">
              <a:buFont typeface="Arial" panose="020B0604020202020204" pitchFamily="34" charset="0"/>
              <a:buChar char="•"/>
            </a:pPr>
            <a:r>
              <a:rPr lang="en-US" dirty="0">
                <a:solidFill>
                  <a:schemeClr val="bg1"/>
                </a:solidFill>
                <a:latin typeface="Calibri" panose="020F0502020204030204" pitchFamily="34" charset="0"/>
              </a:rPr>
              <a:t>F</a:t>
            </a:r>
            <a:r>
              <a:rPr lang="en-US" b="0" i="0" dirty="0">
                <a:solidFill>
                  <a:schemeClr val="bg1"/>
                </a:solidFill>
                <a:effectLst/>
                <a:latin typeface="Calibri" panose="020F0502020204030204" pitchFamily="34" charset="0"/>
              </a:rPr>
              <a:t>lies and gnats carrying diseases from dead fish and frogs; killed sacred animals and food sources</a:t>
            </a:r>
          </a:p>
          <a:p>
            <a:pPr fontAlgn="base">
              <a:buFont typeface="Arial" panose="020B0604020202020204" pitchFamily="34" charset="0"/>
              <a:buChar char="•"/>
            </a:pPr>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god Apis was represented as a bull</a:t>
            </a:r>
          </a:p>
          <a:p>
            <a:pPr fontAlgn="base">
              <a:buFont typeface="Arial" panose="020B0604020202020204" pitchFamily="34" charset="0"/>
              <a:buChar char="•"/>
            </a:pPr>
            <a:r>
              <a:rPr lang="en-US" b="0" i="0" dirty="0" err="1">
                <a:solidFill>
                  <a:schemeClr val="bg1"/>
                </a:solidFill>
                <a:effectLst/>
                <a:latin typeface="Calibri" panose="020F0502020204030204" pitchFamily="34" charset="0"/>
              </a:rPr>
              <a:t>Apis</a:t>
            </a:r>
            <a:r>
              <a:rPr lang="en-US" b="0" i="0" dirty="0">
                <a:solidFill>
                  <a:schemeClr val="bg1"/>
                </a:solidFill>
                <a:effectLst/>
                <a:latin typeface="Calibri" panose="020F0502020204030204" pitchFamily="34" charset="0"/>
              </a:rPr>
              <a:t> was the most important of all the sacred animals worshiped in Egypt</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In connection to crops, herds, fertility, resurrection, and Pharaoh’s strength and fertility</a:t>
            </a:r>
          </a:p>
        </p:txBody>
      </p:sp>
      <p:sp>
        <p:nvSpPr>
          <p:cNvPr id="10" name="TextBox 9"/>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pic>
        <p:nvPicPr>
          <p:cNvPr id="9220" name="Picture 4" descr="http://eatatjoes.net/wp-content/uploads/2014/12/Dead-Cattle-Plague-11.26.30-PM.png"/>
          <p:cNvPicPr>
            <a:picLocks noChangeAspect="1" noChangeArrowheads="1"/>
          </p:cNvPicPr>
          <p:nvPr/>
        </p:nvPicPr>
        <p:blipFill rotWithShape="1">
          <a:blip r:embed="rId2">
            <a:extLst>
              <a:ext uri="{28A0092B-C50C-407E-A947-70E740481C1C}">
                <a14:useLocalDpi xmlns:a14="http://schemas.microsoft.com/office/drawing/2010/main" val="0"/>
              </a:ext>
            </a:extLst>
          </a:blip>
          <a:srcRect l="16161" t="22606"/>
          <a:stretch/>
        </p:blipFill>
        <p:spPr bwMode="auto">
          <a:xfrm>
            <a:off x="6546052" y="1107996"/>
            <a:ext cx="5110839" cy="31624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245656" y="1840011"/>
            <a:ext cx="4300396" cy="1077218"/>
          </a:xfrm>
          <a:prstGeom prst="rect">
            <a:avLst/>
          </a:prstGeom>
          <a:noFill/>
        </p:spPr>
        <p:txBody>
          <a:bodyPr wrap="square" rtlCol="0">
            <a:spAutoFit/>
          </a:bodyPr>
          <a:lstStyle/>
          <a:p>
            <a:r>
              <a:rPr lang="en-US" sz="3200" dirty="0">
                <a:solidFill>
                  <a:schemeClr val="bg1"/>
                </a:solidFill>
              </a:rPr>
              <a:t>Infectious disease of livestock</a:t>
            </a:r>
          </a:p>
        </p:txBody>
      </p:sp>
      <p:pic>
        <p:nvPicPr>
          <p:cNvPr id="9222" name="Picture 6" descr="http://i-cias.com/e.o/slides/apis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724" y="3707781"/>
            <a:ext cx="2817595" cy="267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2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fade">
                                      <p:cBhvr>
                                        <p:cTn id="17" dur="500"/>
                                        <p:tgtEl>
                                          <p:spTgt spid="92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6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9:8-12</a:t>
            </a:r>
          </a:p>
        </p:txBody>
      </p:sp>
      <p:sp>
        <p:nvSpPr>
          <p:cNvPr id="2" name="Rectangle 1"/>
          <p:cNvSpPr/>
          <p:nvPr/>
        </p:nvSpPr>
        <p:spPr>
          <a:xfrm>
            <a:off x="1980352" y="4271315"/>
            <a:ext cx="9859223" cy="1754326"/>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Boils </a:t>
            </a:r>
            <a:r>
              <a:rPr lang="en-US" b="0" i="1" dirty="0" err="1">
                <a:solidFill>
                  <a:schemeClr val="bg1"/>
                </a:solidFill>
                <a:effectLst/>
                <a:latin typeface="Calibri" panose="020F0502020204030204" pitchFamily="34" charset="0"/>
              </a:rPr>
              <a:t>Shchin</a:t>
            </a:r>
            <a:r>
              <a:rPr lang="en-US" b="0" i="0" dirty="0">
                <a:solidFill>
                  <a:schemeClr val="bg1"/>
                </a:solidFill>
                <a:effectLst/>
                <a:latin typeface="Calibri" panose="020F0502020204030204" pitchFamily="34" charset="0"/>
              </a:rPr>
              <a:t>  </a:t>
            </a:r>
            <a:r>
              <a:rPr lang="he-IL" b="0" i="0" dirty="0">
                <a:solidFill>
                  <a:schemeClr val="bg1"/>
                </a:solidFill>
                <a:effectLst/>
                <a:latin typeface="Calibri" panose="020F0502020204030204" pitchFamily="34" charset="0"/>
              </a:rPr>
              <a:t>שחין</a:t>
            </a:r>
          </a:p>
          <a:p>
            <a:pPr fontAlgn="base">
              <a:buFont typeface="Arial" panose="020B0604020202020204" pitchFamily="34" charset="0"/>
              <a:buChar char="•"/>
            </a:pPr>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first plague to harm the physical bodies of the Egyptians</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Thoth, the Egyptian god credited with inventing medicine among many other arts and sciences, was unable to cure the boils; depicted with head of either an ibis (bird) or baboon</a:t>
            </a:r>
          </a:p>
          <a:p>
            <a:pPr fontAlgn="base">
              <a:buFont typeface="Arial" panose="020B0604020202020204" pitchFamily="34" charset="0"/>
              <a:buChar char="•"/>
            </a:pPr>
            <a:r>
              <a:rPr lang="en-US" b="0" i="0" dirty="0" err="1">
                <a:solidFill>
                  <a:schemeClr val="bg1"/>
                </a:solidFill>
                <a:effectLst/>
                <a:latin typeface="Calibri" panose="020F0502020204030204" pitchFamily="34" charset="0"/>
              </a:rPr>
              <a:t>Nefertem</a:t>
            </a:r>
            <a:r>
              <a:rPr lang="en-US" b="0" i="0" dirty="0">
                <a:solidFill>
                  <a:schemeClr val="bg1"/>
                </a:solidFill>
                <a:effectLst/>
                <a:latin typeface="Calibri" panose="020F0502020204030204" pitchFamily="34" charset="0"/>
              </a:rPr>
              <a:t> god of healing and beauty; originally a water lily; son of the sky god and earth goddess; would mature to be Ra; Egyptians carried a small statue of him as a good luck charm</a:t>
            </a:r>
          </a:p>
        </p:txBody>
      </p:sp>
      <p:sp>
        <p:nvSpPr>
          <p:cNvPr id="10" name="TextBox 9"/>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pic>
        <p:nvPicPr>
          <p:cNvPr id="8194" name="Picture 2" descr="http://www.sunnyskyz.com/uploads/2014/11/lzl7o-06-Boi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246" y="931287"/>
            <a:ext cx="5463168" cy="308669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99177" y="2318296"/>
            <a:ext cx="4753069" cy="584775"/>
          </a:xfrm>
          <a:prstGeom prst="rect">
            <a:avLst/>
          </a:prstGeom>
          <a:noFill/>
        </p:spPr>
        <p:txBody>
          <a:bodyPr wrap="square" rtlCol="0">
            <a:spAutoFit/>
          </a:bodyPr>
          <a:lstStyle/>
          <a:p>
            <a:r>
              <a:rPr lang="en-US" sz="3200" dirty="0">
                <a:solidFill>
                  <a:schemeClr val="bg1"/>
                </a:solidFill>
              </a:rPr>
              <a:t>Boils afflict man and beast</a:t>
            </a:r>
          </a:p>
        </p:txBody>
      </p:sp>
      <p:pic>
        <p:nvPicPr>
          <p:cNvPr id="8196" name="Picture 4" descr="http://www.thekeep.org/~kunoichi/kunoichi/themestream/nefer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87" y="4017977"/>
            <a:ext cx="14287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19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fade">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7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9:22-29, 33-35</a:t>
            </a:r>
          </a:p>
        </p:txBody>
      </p:sp>
      <p:sp>
        <p:nvSpPr>
          <p:cNvPr id="11" name="TextBox 10"/>
          <p:cNvSpPr txBox="1"/>
          <p:nvPr/>
        </p:nvSpPr>
        <p:spPr>
          <a:xfrm>
            <a:off x="688063" y="1475714"/>
            <a:ext cx="4888872" cy="584775"/>
          </a:xfrm>
          <a:prstGeom prst="rect">
            <a:avLst/>
          </a:prstGeom>
          <a:noFill/>
        </p:spPr>
        <p:txBody>
          <a:bodyPr wrap="square" rtlCol="0">
            <a:spAutoFit/>
          </a:bodyPr>
          <a:lstStyle/>
          <a:p>
            <a:r>
              <a:rPr lang="en-US" sz="3200" dirty="0">
                <a:solidFill>
                  <a:schemeClr val="bg1"/>
                </a:solidFill>
              </a:rPr>
              <a:t>Thunder and Hail</a:t>
            </a:r>
          </a:p>
        </p:txBody>
      </p:sp>
      <p:sp>
        <p:nvSpPr>
          <p:cNvPr id="2" name="Rectangle 1"/>
          <p:cNvSpPr/>
          <p:nvPr/>
        </p:nvSpPr>
        <p:spPr>
          <a:xfrm>
            <a:off x="2987644" y="4185829"/>
            <a:ext cx="9204356" cy="1754326"/>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Hail </a:t>
            </a:r>
            <a:r>
              <a:rPr lang="en-US" b="0" i="1" dirty="0">
                <a:solidFill>
                  <a:schemeClr val="bg1"/>
                </a:solidFill>
                <a:effectLst/>
                <a:latin typeface="Calibri" panose="020F0502020204030204" pitchFamily="34" charset="0"/>
              </a:rPr>
              <a:t>Barad</a:t>
            </a:r>
            <a:r>
              <a:rPr lang="en-US" b="0" i="0" dirty="0">
                <a:solidFill>
                  <a:schemeClr val="bg1"/>
                </a:solidFill>
                <a:effectLst/>
                <a:latin typeface="Calibri" panose="020F0502020204030204" pitchFamily="34" charset="0"/>
              </a:rPr>
              <a:t>  </a:t>
            </a:r>
            <a:r>
              <a:rPr lang="he-IL" b="0" i="0" dirty="0">
                <a:solidFill>
                  <a:schemeClr val="bg1"/>
                </a:solidFill>
                <a:effectLst/>
                <a:latin typeface="Calibri" panose="020F0502020204030204" pitchFamily="34" charset="0"/>
              </a:rPr>
              <a:t>ברד</a:t>
            </a:r>
          </a:p>
          <a:p>
            <a:pPr fontAlgn="base">
              <a:buFont typeface="Arial" panose="020B0604020202020204" pitchFamily="34" charset="0"/>
              <a:buChar char="•"/>
            </a:pPr>
            <a:r>
              <a:rPr lang="en-US" dirty="0">
                <a:solidFill>
                  <a:schemeClr val="bg1"/>
                </a:solidFill>
                <a:latin typeface="Calibri" panose="020F0502020204030204" pitchFamily="34" charset="0"/>
              </a:rPr>
              <a:t>D</a:t>
            </a:r>
            <a:r>
              <a:rPr lang="en-US" b="0" i="0" dirty="0">
                <a:solidFill>
                  <a:schemeClr val="bg1"/>
                </a:solidFill>
                <a:effectLst/>
                <a:latin typeface="Calibri" panose="020F0502020204030204" pitchFamily="34" charset="0"/>
              </a:rPr>
              <a:t>estroys people, animals, crops, land and green things </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Egyptian goddess Nut, goddess of the sky who covers the earth; she was called “she who bore all the gods” and “she who protects Ra” (the sun god) and “she who holds a thousand souls”</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Tefnut, goddess of moisture and rain; mother of Nut (goddess of the sky); depicted many ways: a lioness with female body, female only, a serpent, or lion headed serpent</a:t>
            </a:r>
          </a:p>
        </p:txBody>
      </p:sp>
      <p:sp>
        <p:nvSpPr>
          <p:cNvPr id="10" name="TextBox 9"/>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grpSp>
        <p:nvGrpSpPr>
          <p:cNvPr id="3" name="Group 2"/>
          <p:cNvGrpSpPr/>
          <p:nvPr/>
        </p:nvGrpSpPr>
        <p:grpSpPr>
          <a:xfrm>
            <a:off x="5488479" y="985715"/>
            <a:ext cx="4687616" cy="2928600"/>
            <a:chOff x="5488479" y="985715"/>
            <a:chExt cx="4147426" cy="2495515"/>
          </a:xfrm>
        </p:grpSpPr>
        <p:pic>
          <p:nvPicPr>
            <p:cNvPr id="7170" name="Picture 2" descr="http://st-takla.org/Gallery/var/albums/Bible/Illustrations/Bible-Slides/OT/02-Exodus/www-St-Takla-org--Bible-Slides-exodus-349.jpg"/>
            <p:cNvPicPr>
              <a:picLocks noChangeAspect="1" noChangeArrowheads="1"/>
            </p:cNvPicPr>
            <p:nvPr/>
          </p:nvPicPr>
          <p:blipFill rotWithShape="1">
            <a:blip r:embed="rId2">
              <a:extLst>
                <a:ext uri="{28A0092B-C50C-407E-A947-70E740481C1C}">
                  <a14:useLocalDpi xmlns:a14="http://schemas.microsoft.com/office/drawing/2010/main" val="0"/>
                </a:ext>
              </a:extLst>
            </a:blip>
            <a:srcRect l="1564" t="4866" r="2678" b="7961"/>
            <a:stretch/>
          </p:blipFill>
          <p:spPr bwMode="auto">
            <a:xfrm>
              <a:off x="5576935" y="985715"/>
              <a:ext cx="4058970" cy="24955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lh3.googleusercontent.com/-m7le5qIZZQg/VIglEhTqyoI/AAAAAAAAABk/ubtJ8ucc1x8/s0-d/f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479" y="2518545"/>
              <a:ext cx="4147426" cy="96268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1062961" y="2076558"/>
            <a:ext cx="4425518" cy="646331"/>
          </a:xfrm>
          <a:prstGeom prst="rect">
            <a:avLst/>
          </a:prstGeom>
        </p:spPr>
        <p:txBody>
          <a:bodyPr wrap="square">
            <a:spAutoFit/>
          </a:bodyPr>
          <a:lstStyle/>
          <a:p>
            <a:r>
              <a:rPr lang="en-US" b="0" i="0" dirty="0">
                <a:solidFill>
                  <a:schemeClr val="bg1"/>
                </a:solidFill>
                <a:effectLst/>
                <a:latin typeface="Palatino"/>
              </a:rPr>
              <a:t>Only in the land of Goshen, where the children of Israel </a:t>
            </a:r>
            <a:r>
              <a:rPr lang="en-US" b="0" i="1" dirty="0">
                <a:solidFill>
                  <a:schemeClr val="bg1"/>
                </a:solidFill>
                <a:effectLst/>
                <a:latin typeface="Palatino"/>
              </a:rPr>
              <a:t>were,</a:t>
            </a:r>
            <a:r>
              <a:rPr lang="en-US" b="0" i="0" dirty="0">
                <a:solidFill>
                  <a:schemeClr val="bg1"/>
                </a:solidFill>
                <a:effectLst/>
                <a:latin typeface="Palatino"/>
              </a:rPr>
              <a:t> was there no hail.</a:t>
            </a:r>
            <a:endParaRPr lang="en-US" dirty="0">
              <a:solidFill>
                <a:schemeClr val="bg1"/>
              </a:solidFill>
            </a:endParaRPr>
          </a:p>
        </p:txBody>
      </p:sp>
      <p:pic>
        <p:nvPicPr>
          <p:cNvPr id="7174" name="Picture 6" descr="http://www.fromcairo.com/images/sky_goddess_papyr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83" y="4444548"/>
            <a:ext cx="2553463" cy="1772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85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7174"/>
                                        </p:tgtEl>
                                        <p:attrNameLst>
                                          <p:attrName>style.visibility</p:attrName>
                                        </p:attrNameLst>
                                      </p:cBhvr>
                                      <p:to>
                                        <p:strVal val="visible"/>
                                      </p:to>
                                    </p:set>
                                    <p:animEffect transition="in" filter="fade">
                                      <p:cBhvr>
                                        <p:cTn id="21" dur="500"/>
                                        <p:tgtEl>
                                          <p:spTgt spid="717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8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10:12-20</a:t>
            </a:r>
          </a:p>
        </p:txBody>
      </p:sp>
      <p:sp>
        <p:nvSpPr>
          <p:cNvPr id="11" name="TextBox 10"/>
          <p:cNvSpPr txBox="1"/>
          <p:nvPr/>
        </p:nvSpPr>
        <p:spPr>
          <a:xfrm>
            <a:off x="887240" y="1558575"/>
            <a:ext cx="4300396" cy="1077218"/>
          </a:xfrm>
          <a:prstGeom prst="rect">
            <a:avLst/>
          </a:prstGeom>
          <a:noFill/>
        </p:spPr>
        <p:txBody>
          <a:bodyPr wrap="square" rtlCol="0">
            <a:spAutoFit/>
          </a:bodyPr>
          <a:lstStyle/>
          <a:p>
            <a:r>
              <a:rPr lang="en-US" sz="3200" dirty="0">
                <a:solidFill>
                  <a:schemeClr val="bg1"/>
                </a:solidFill>
              </a:rPr>
              <a:t>Locust destroy grain, herbs, and fruit</a:t>
            </a:r>
          </a:p>
        </p:txBody>
      </p:sp>
      <p:sp>
        <p:nvSpPr>
          <p:cNvPr id="2" name="Rectangle 1"/>
          <p:cNvSpPr/>
          <p:nvPr/>
        </p:nvSpPr>
        <p:spPr>
          <a:xfrm>
            <a:off x="2772404" y="4867371"/>
            <a:ext cx="9325069" cy="1477328"/>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Locust (Many) </a:t>
            </a:r>
            <a:r>
              <a:rPr lang="en-US" b="0" i="1" dirty="0" err="1">
                <a:solidFill>
                  <a:schemeClr val="bg1"/>
                </a:solidFill>
                <a:effectLst/>
                <a:latin typeface="Calibri" panose="020F0502020204030204" pitchFamily="34" charset="0"/>
              </a:rPr>
              <a:t>Arbeh</a:t>
            </a:r>
            <a:r>
              <a:rPr lang="en-US" b="0" i="0" dirty="0">
                <a:solidFill>
                  <a:schemeClr val="bg1"/>
                </a:solidFill>
                <a:effectLst/>
                <a:latin typeface="Calibri" panose="020F0502020204030204" pitchFamily="34" charset="0"/>
              </a:rPr>
              <a:t>  </a:t>
            </a:r>
            <a:r>
              <a:rPr lang="he-IL" b="0" i="0" dirty="0">
                <a:solidFill>
                  <a:schemeClr val="bg1"/>
                </a:solidFill>
                <a:effectLst/>
                <a:latin typeface="Calibri" panose="020F0502020204030204" pitchFamily="34" charset="0"/>
              </a:rPr>
              <a:t>ארבה</a:t>
            </a:r>
          </a:p>
          <a:p>
            <a:pPr fontAlgn="base">
              <a:buFont typeface="Arial" panose="020B0604020202020204" pitchFamily="34" charset="0"/>
              <a:buChar char="•"/>
            </a:pPr>
            <a:r>
              <a:rPr lang="en-US" dirty="0">
                <a:solidFill>
                  <a:schemeClr val="bg1"/>
                </a:solidFill>
                <a:latin typeface="Calibri" panose="020F0502020204030204" pitchFamily="34" charset="0"/>
              </a:rPr>
              <a:t>D</a:t>
            </a:r>
            <a:r>
              <a:rPr lang="en-US" b="0" i="0" dirty="0">
                <a:solidFill>
                  <a:schemeClr val="bg1"/>
                </a:solidFill>
                <a:effectLst/>
                <a:latin typeface="Calibri" panose="020F0502020204030204" pitchFamily="34" charset="0"/>
              </a:rPr>
              <a:t>estroyed what the hail did not</a:t>
            </a:r>
          </a:p>
          <a:p>
            <a:pPr fontAlgn="base">
              <a:buFont typeface="Arial" panose="020B0604020202020204" pitchFamily="34" charset="0"/>
              <a:buChar char="•"/>
            </a:pPr>
            <a:r>
              <a:rPr lang="en-US" dirty="0">
                <a:solidFill>
                  <a:schemeClr val="bg1"/>
                </a:solidFill>
                <a:latin typeface="Calibri" panose="020F0502020204030204" pitchFamily="34" charset="0"/>
              </a:rPr>
              <a:t>C</a:t>
            </a:r>
            <a:r>
              <a:rPr lang="en-US" b="0" i="0" dirty="0">
                <a:solidFill>
                  <a:schemeClr val="bg1"/>
                </a:solidFill>
                <a:effectLst/>
                <a:latin typeface="Calibri" panose="020F0502020204030204" pitchFamily="34" charset="0"/>
              </a:rPr>
              <a:t>overed the land so no one could even see the land</a:t>
            </a:r>
          </a:p>
          <a:p>
            <a:pPr fontAlgn="base">
              <a:buFont typeface="Arial" panose="020B0604020202020204" pitchFamily="34" charset="0"/>
              <a:buChar char="•"/>
            </a:pPr>
            <a:r>
              <a:rPr lang="en-US" dirty="0">
                <a:solidFill>
                  <a:schemeClr val="bg1"/>
                </a:solidFill>
                <a:latin typeface="Calibri" panose="020F0502020204030204" pitchFamily="34" charset="0"/>
              </a:rPr>
              <a:t>A</a:t>
            </a:r>
            <a:r>
              <a:rPr lang="en-US" b="0" i="0" dirty="0">
                <a:solidFill>
                  <a:schemeClr val="bg1"/>
                </a:solidFill>
                <a:effectLst/>
                <a:latin typeface="Calibri" panose="020F0502020204030204" pitchFamily="34" charset="0"/>
              </a:rPr>
              <a:t>te every green tree; filled houses of Egyptians</a:t>
            </a:r>
          </a:p>
          <a:p>
            <a:pPr fontAlgn="base">
              <a:buFont typeface="Arial" panose="020B0604020202020204" pitchFamily="34" charset="0"/>
              <a:buChar char="•"/>
            </a:pPr>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god </a:t>
            </a:r>
            <a:r>
              <a:rPr lang="en-US" b="0" i="0" dirty="0" err="1">
                <a:solidFill>
                  <a:schemeClr val="bg1"/>
                </a:solidFill>
                <a:effectLst/>
                <a:latin typeface="Calibri" panose="020F0502020204030204" pitchFamily="34" charset="0"/>
              </a:rPr>
              <a:t>Nepri</a:t>
            </a:r>
            <a:r>
              <a:rPr lang="en-US" b="0" i="0" dirty="0">
                <a:solidFill>
                  <a:schemeClr val="bg1"/>
                </a:solidFill>
                <a:effectLst/>
                <a:latin typeface="Calibri" panose="020F0502020204030204" pitchFamily="34" charset="0"/>
              </a:rPr>
              <a:t> (god of grain) </a:t>
            </a:r>
          </a:p>
        </p:txBody>
      </p:sp>
      <p:sp>
        <p:nvSpPr>
          <p:cNvPr id="10" name="TextBox 9"/>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pic>
        <p:nvPicPr>
          <p:cNvPr id="6146" name="Picture 2" descr="https://jhkelly.files.wordpress.com/2010/01/prince-of-egypt-grasshopp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803" y="1154305"/>
            <a:ext cx="4837631" cy="356909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egyptologie.com/Images/nepri_edfo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22" y="2783635"/>
            <a:ext cx="2781457" cy="193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39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6148"/>
                                        </p:tgtEl>
                                        <p:attrNameLst>
                                          <p:attrName>style.visibility</p:attrName>
                                        </p:attrNameLst>
                                      </p:cBhvr>
                                      <p:to>
                                        <p:strVal val="visible"/>
                                      </p:to>
                                    </p:set>
                                    <p:animEffect transition="in" filter="fade">
                                      <p:cBhvr>
                                        <p:cTn id="25"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9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10:21-27</a:t>
            </a:r>
          </a:p>
        </p:txBody>
      </p:sp>
      <p:sp>
        <p:nvSpPr>
          <p:cNvPr id="11" name="TextBox 10"/>
          <p:cNvSpPr txBox="1"/>
          <p:nvPr/>
        </p:nvSpPr>
        <p:spPr>
          <a:xfrm>
            <a:off x="778598" y="1942319"/>
            <a:ext cx="4300396" cy="1077218"/>
          </a:xfrm>
          <a:prstGeom prst="rect">
            <a:avLst/>
          </a:prstGeom>
          <a:noFill/>
        </p:spPr>
        <p:txBody>
          <a:bodyPr wrap="square" rtlCol="0">
            <a:spAutoFit/>
          </a:bodyPr>
          <a:lstStyle/>
          <a:p>
            <a:r>
              <a:rPr lang="en-US" sz="3200">
                <a:solidFill>
                  <a:schemeClr val="bg1"/>
                </a:solidFill>
              </a:rPr>
              <a:t>Thick darkness in all the land for 3 days</a:t>
            </a:r>
            <a:endParaRPr lang="en-US" sz="3200" dirty="0">
              <a:solidFill>
                <a:schemeClr val="bg1"/>
              </a:solidFill>
            </a:endParaRPr>
          </a:p>
        </p:txBody>
      </p:sp>
      <p:sp>
        <p:nvSpPr>
          <p:cNvPr id="2" name="Rectangle 1"/>
          <p:cNvSpPr/>
          <p:nvPr/>
        </p:nvSpPr>
        <p:spPr>
          <a:xfrm>
            <a:off x="3353822" y="4754102"/>
            <a:ext cx="8583380" cy="1477328"/>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Darkness </a:t>
            </a:r>
            <a:r>
              <a:rPr lang="en-US" b="0" i="1" dirty="0" err="1">
                <a:solidFill>
                  <a:schemeClr val="bg1"/>
                </a:solidFill>
                <a:effectLst/>
                <a:latin typeface="Calibri" panose="020F0502020204030204" pitchFamily="34" charset="0"/>
              </a:rPr>
              <a:t>Hosek</a:t>
            </a:r>
            <a:r>
              <a:rPr lang="en-US" b="0" i="0" dirty="0">
                <a:solidFill>
                  <a:schemeClr val="bg1"/>
                </a:solidFill>
                <a:effectLst/>
                <a:latin typeface="Calibri" panose="020F0502020204030204" pitchFamily="34" charset="0"/>
              </a:rPr>
              <a:t>  </a:t>
            </a:r>
            <a:r>
              <a:rPr lang="he-IL" b="0" i="0" dirty="0">
                <a:solidFill>
                  <a:schemeClr val="bg1"/>
                </a:solidFill>
                <a:effectLst/>
                <a:latin typeface="Calibri" panose="020F0502020204030204" pitchFamily="34" charset="0"/>
              </a:rPr>
              <a:t>חושך</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Ra, Egyptian sun god</a:t>
            </a:r>
          </a:p>
          <a:p>
            <a:pPr fontAlgn="base">
              <a:buFont typeface="Arial" panose="020B0604020202020204" pitchFamily="34" charset="0"/>
              <a:buChar char="•"/>
            </a:pPr>
            <a:r>
              <a:rPr lang="en-US" dirty="0">
                <a:solidFill>
                  <a:schemeClr val="bg1"/>
                </a:solidFill>
                <a:latin typeface="Calibri" panose="020F0502020204030204" pitchFamily="34" charset="0"/>
              </a:rPr>
              <a:t>A</a:t>
            </a:r>
            <a:r>
              <a:rPr lang="en-US" b="0" i="0" dirty="0">
                <a:solidFill>
                  <a:schemeClr val="bg1"/>
                </a:solidFill>
                <a:effectLst/>
                <a:latin typeface="Calibri" panose="020F0502020204030204" pitchFamily="34" charset="0"/>
              </a:rPr>
              <a:t>ssociated with hawk or falcon; thought to rule the sky, earth, and underworld</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Ra sent his eye (the all-seeing eye) in the form of Sekhmet (lioness; warrior goddess of healing) to punish the humans</a:t>
            </a:r>
          </a:p>
        </p:txBody>
      </p:sp>
      <p:sp>
        <p:nvSpPr>
          <p:cNvPr id="9" name="TextBox 8"/>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pic>
        <p:nvPicPr>
          <p:cNvPr id="5122" name="Picture 2" descr="http://www.cohabitaire.com/wp-content/uploads/2011/03/Earth+Hour+%E2%80%93+Media+Centre+_Egy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592" y="944103"/>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e/e7/Maler_der_Grabkammer_der_Nefertari_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89" y="3429000"/>
            <a:ext cx="2456111" cy="295121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984941" y="5967874"/>
            <a:ext cx="831390" cy="635621"/>
            <a:chOff x="3826598" y="3276775"/>
            <a:chExt cx="1252396" cy="957492"/>
          </a:xfrm>
        </p:grpSpPr>
        <p:sp>
          <p:nvSpPr>
            <p:cNvPr id="3" name="Rectangle 2"/>
            <p:cNvSpPr/>
            <p:nvPr/>
          </p:nvSpPr>
          <p:spPr>
            <a:xfrm>
              <a:off x="3826598" y="3276775"/>
              <a:ext cx="1252396" cy="9574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https://upload.wikimedia.org/wikipedia/commons/thumb/c/c8/Ra_Symbol_(Stargate).svg/2000px-Ra_Symbol_(Stargat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233" y="3420918"/>
              <a:ext cx="978040" cy="7824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418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10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11:4-10, 12:29-33</a:t>
            </a:r>
          </a:p>
        </p:txBody>
      </p:sp>
      <p:sp>
        <p:nvSpPr>
          <p:cNvPr id="11" name="TextBox 10"/>
          <p:cNvSpPr txBox="1"/>
          <p:nvPr/>
        </p:nvSpPr>
        <p:spPr>
          <a:xfrm>
            <a:off x="778598" y="1942319"/>
            <a:ext cx="4300396" cy="584775"/>
          </a:xfrm>
          <a:prstGeom prst="rect">
            <a:avLst/>
          </a:prstGeom>
          <a:noFill/>
        </p:spPr>
        <p:txBody>
          <a:bodyPr wrap="square" rtlCol="0">
            <a:spAutoFit/>
          </a:bodyPr>
          <a:lstStyle/>
          <a:p>
            <a:r>
              <a:rPr lang="en-US" sz="3200" dirty="0">
                <a:solidFill>
                  <a:schemeClr val="bg1"/>
                </a:solidFill>
              </a:rPr>
              <a:t>Death of Firstborn</a:t>
            </a:r>
          </a:p>
        </p:txBody>
      </p:sp>
      <p:sp>
        <p:nvSpPr>
          <p:cNvPr id="2" name="Rectangle 1"/>
          <p:cNvSpPr/>
          <p:nvPr/>
        </p:nvSpPr>
        <p:spPr>
          <a:xfrm>
            <a:off x="2928796" y="4543067"/>
            <a:ext cx="9773216" cy="1754326"/>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Death of the Firstborn </a:t>
            </a:r>
            <a:r>
              <a:rPr lang="en-US" b="0" i="1" dirty="0" err="1">
                <a:solidFill>
                  <a:schemeClr val="bg1"/>
                </a:solidFill>
                <a:effectLst/>
                <a:latin typeface="Calibri" panose="020F0502020204030204" pitchFamily="34" charset="0"/>
              </a:rPr>
              <a:t>Bekor</a:t>
            </a:r>
            <a:r>
              <a:rPr lang="en-US" b="0" i="1" dirty="0">
                <a:solidFill>
                  <a:schemeClr val="bg1"/>
                </a:solidFill>
                <a:effectLst/>
                <a:latin typeface="Calibri" panose="020F0502020204030204" pitchFamily="34" charset="0"/>
              </a:rPr>
              <a:t> </a:t>
            </a:r>
            <a:r>
              <a:rPr lang="en-US" b="0" i="0" dirty="0">
                <a:solidFill>
                  <a:schemeClr val="bg1"/>
                </a:solidFill>
                <a:effectLst/>
                <a:latin typeface="Calibri" panose="020F0502020204030204" pitchFamily="34" charset="0"/>
              </a:rPr>
              <a:t>(Firstborn) </a:t>
            </a:r>
            <a:r>
              <a:rPr lang="en-US" b="0" i="1" dirty="0" err="1">
                <a:solidFill>
                  <a:schemeClr val="bg1"/>
                </a:solidFill>
                <a:effectLst/>
                <a:latin typeface="Calibri" panose="020F0502020204030204" pitchFamily="34" charset="0"/>
              </a:rPr>
              <a:t>Makot</a:t>
            </a:r>
            <a:r>
              <a:rPr lang="en-US" b="0" i="0" dirty="0">
                <a:solidFill>
                  <a:schemeClr val="bg1"/>
                </a:solidFill>
                <a:effectLst/>
                <a:latin typeface="Calibri" panose="020F0502020204030204" pitchFamily="34" charset="0"/>
              </a:rPr>
              <a:t> (Plague)  </a:t>
            </a:r>
            <a:r>
              <a:rPr lang="he-IL" b="0" i="0" dirty="0">
                <a:solidFill>
                  <a:schemeClr val="bg1"/>
                </a:solidFill>
                <a:effectLst/>
                <a:latin typeface="Calibri" panose="020F0502020204030204" pitchFamily="34" charset="0"/>
              </a:rPr>
              <a:t>מכת  בכורות</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Min: the god of procreation</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Isis: the goddess of fertility</a:t>
            </a:r>
          </a:p>
          <a:p>
            <a:pPr fontAlgn="base">
              <a:buFont typeface="Arial" panose="020B0604020202020204" pitchFamily="34" charset="0"/>
              <a:buChar char="•"/>
            </a:pPr>
            <a:r>
              <a:rPr lang="en-US" b="0" i="0" dirty="0" err="1">
                <a:solidFill>
                  <a:schemeClr val="bg1"/>
                </a:solidFill>
                <a:effectLst/>
                <a:latin typeface="Calibri" panose="020F0502020204030204" pitchFamily="34" charset="0"/>
              </a:rPr>
              <a:t>Selket</a:t>
            </a:r>
            <a:r>
              <a:rPr lang="en-US" b="0" i="0" dirty="0">
                <a:solidFill>
                  <a:schemeClr val="bg1"/>
                </a:solidFill>
                <a:effectLst/>
                <a:latin typeface="Calibri" panose="020F0502020204030204" pitchFamily="34" charset="0"/>
              </a:rPr>
              <a:t>: the guardian of life</a:t>
            </a:r>
          </a:p>
          <a:p>
            <a:pPr fontAlgn="base">
              <a:buFont typeface="Arial" panose="020B0604020202020204" pitchFamily="34" charset="0"/>
              <a:buChar char="•"/>
            </a:pPr>
            <a:r>
              <a:rPr lang="en-US" b="0" i="0" dirty="0" err="1">
                <a:solidFill>
                  <a:schemeClr val="bg1"/>
                </a:solidFill>
                <a:effectLst/>
                <a:latin typeface="Calibri" panose="020F0502020204030204" pitchFamily="34" charset="0"/>
              </a:rPr>
              <a:t>Renenutet</a:t>
            </a:r>
            <a:r>
              <a:rPr lang="en-US" b="0" i="0" dirty="0">
                <a:solidFill>
                  <a:schemeClr val="bg1"/>
                </a:solidFill>
                <a:effectLst/>
                <a:latin typeface="Calibri" panose="020F0502020204030204" pitchFamily="34" charset="0"/>
              </a:rPr>
              <a:t>: cobra-goddess who was the guardian of Pharaoh</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Bastet or </a:t>
            </a:r>
            <a:r>
              <a:rPr lang="en-US" b="0" i="0" dirty="0" err="1">
                <a:solidFill>
                  <a:schemeClr val="bg1"/>
                </a:solidFill>
                <a:effectLst/>
                <a:latin typeface="Calibri" panose="020F0502020204030204" pitchFamily="34" charset="0"/>
              </a:rPr>
              <a:t>Bast</a:t>
            </a:r>
            <a:r>
              <a:rPr lang="en-US" b="0" i="0" dirty="0">
                <a:solidFill>
                  <a:schemeClr val="bg1"/>
                </a:solidFill>
                <a:effectLst/>
                <a:latin typeface="Calibri" panose="020F0502020204030204" pitchFamily="34" charset="0"/>
              </a:rPr>
              <a:t>: protector of the pharaoh and solar goddess; depicted as a lioness or cat</a:t>
            </a:r>
          </a:p>
        </p:txBody>
      </p:sp>
      <p:grpSp>
        <p:nvGrpSpPr>
          <p:cNvPr id="5" name="Group 4"/>
          <p:cNvGrpSpPr/>
          <p:nvPr/>
        </p:nvGrpSpPr>
        <p:grpSpPr>
          <a:xfrm>
            <a:off x="6096000" y="971081"/>
            <a:ext cx="4248756" cy="3209263"/>
            <a:chOff x="6096000" y="971081"/>
            <a:chExt cx="4248756" cy="3209263"/>
          </a:xfrm>
        </p:grpSpPr>
        <p:pic>
          <p:nvPicPr>
            <p:cNvPr id="4098" name="Picture 2" descr="http://www.kingsacademy.com/mhodges/11_Western-Art/23_Later-19th-Century-Romanticism/Pearce_1877_Lamentation-over-the-Death-of-the-First-Born-of-Egyp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971081"/>
              <a:ext cx="4248756" cy="31953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763874" y="3934123"/>
              <a:ext cx="1580882" cy="246221"/>
            </a:xfrm>
            <a:prstGeom prst="rect">
              <a:avLst/>
            </a:prstGeom>
          </p:spPr>
          <p:txBody>
            <a:bodyPr wrap="none">
              <a:spAutoFit/>
            </a:bodyPr>
            <a:lstStyle/>
            <a:p>
              <a:r>
                <a:rPr lang="en-US" sz="1000" b="0" i="0" dirty="0">
                  <a:solidFill>
                    <a:schemeClr val="bg1"/>
                  </a:solidFill>
                  <a:effectLst/>
                  <a:latin typeface="arial" panose="020B0604020202020204" pitchFamily="34" charset="0"/>
                </a:rPr>
                <a:t>Charles Sprague Pearce</a:t>
              </a:r>
              <a:endParaRPr lang="en-US" sz="1000" dirty="0">
                <a:solidFill>
                  <a:schemeClr val="bg1"/>
                </a:solidFill>
              </a:endParaRPr>
            </a:p>
          </p:txBody>
        </p:sp>
      </p:grpSp>
      <p:pic>
        <p:nvPicPr>
          <p:cNvPr id="4102" name="Picture 6" descr="http://www.egyptianmyths.net/images/selk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32171" y="2811350"/>
            <a:ext cx="941345" cy="33145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2119C7E-2A7B-0ECC-BAC2-288E84DAF253}"/>
              </a:ext>
            </a:extLst>
          </p:cNvPr>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364265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500"/>
                                        <p:tgtEl>
                                          <p:spTgt spid="410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707886"/>
          </a:xfrm>
          <a:prstGeom prst="rect">
            <a:avLst/>
          </a:prstGeom>
          <a:noFill/>
        </p:spPr>
        <p:txBody>
          <a:bodyPr wrap="square" rtlCol="0">
            <a:spAutoFit/>
          </a:bodyPr>
          <a:lstStyle/>
          <a:p>
            <a:pPr algn="ctr"/>
            <a:r>
              <a:rPr lang="en-US" sz="4000" dirty="0">
                <a:solidFill>
                  <a:schemeClr val="bg1"/>
                </a:solidFill>
                <a:latin typeface="Broadway" panose="04040905080B02020502" pitchFamily="82" charset="0"/>
              </a:rPr>
              <a:t>The Egyptian Gods Could Not Save Them</a:t>
            </a:r>
          </a:p>
        </p:txBody>
      </p:sp>
      <p:sp>
        <p:nvSpPr>
          <p:cNvPr id="2" name="Rectangle 1"/>
          <p:cNvSpPr/>
          <p:nvPr/>
        </p:nvSpPr>
        <p:spPr>
          <a:xfrm>
            <a:off x="1432494" y="903462"/>
            <a:ext cx="9006905" cy="3046988"/>
          </a:xfrm>
          <a:prstGeom prst="rect">
            <a:avLst/>
          </a:prstGeom>
        </p:spPr>
        <p:txBody>
          <a:bodyPr wrap="square">
            <a:spAutoFit/>
          </a:bodyPr>
          <a:lstStyle/>
          <a:p>
            <a:pPr fontAlgn="base"/>
            <a:r>
              <a:rPr lang="en-US" sz="3200" dirty="0">
                <a:solidFill>
                  <a:schemeClr val="bg1"/>
                </a:solidFill>
              </a:rPr>
              <a:t>The Egyptians and the Israelites  had been steeped in Egyptian culture for 400 years. The Israelites soon saw the Pharaoh (a self-proclaimed god) and the other Egyptian gods rendered helpless against YHVH. That made them more confident in trusting YHVH to lead them out and to make YHVH their only God.</a:t>
            </a:r>
          </a:p>
        </p:txBody>
      </p:sp>
      <p:sp>
        <p:nvSpPr>
          <p:cNvPr id="9" name="TextBox 8"/>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sp>
        <p:nvSpPr>
          <p:cNvPr id="8" name="TextBox 7"/>
          <p:cNvSpPr txBox="1"/>
          <p:nvPr/>
        </p:nvSpPr>
        <p:spPr>
          <a:xfrm>
            <a:off x="1023256" y="4408100"/>
            <a:ext cx="5823857" cy="1908215"/>
          </a:xfrm>
          <a:prstGeom prst="rect">
            <a:avLst/>
          </a:prstGeom>
          <a:noFill/>
        </p:spPr>
        <p:txBody>
          <a:bodyPr wrap="square" rtlCol="0">
            <a:spAutoFit/>
          </a:bodyPr>
          <a:lstStyle/>
          <a:p>
            <a:r>
              <a:rPr lang="en-US" dirty="0">
                <a:solidFill>
                  <a:schemeClr val="bg1"/>
                </a:solidFill>
                <a:latin typeface="Calibri" panose="020F0502020204030204" pitchFamily="34" charset="0"/>
              </a:rPr>
              <a:t>In the </a:t>
            </a:r>
            <a:r>
              <a:rPr lang="en-US" dirty="0" err="1">
                <a:solidFill>
                  <a:schemeClr val="bg1"/>
                </a:solidFill>
                <a:latin typeface="Calibri" panose="020F0502020204030204" pitchFamily="34" charset="0"/>
              </a:rPr>
              <a:t>Tanakh</a:t>
            </a:r>
            <a:r>
              <a:rPr lang="en-US" dirty="0">
                <a:solidFill>
                  <a:schemeClr val="bg1"/>
                </a:solidFill>
                <a:latin typeface="Calibri" panose="020F0502020204030204" pitchFamily="34" charset="0"/>
              </a:rPr>
              <a:t>, YHVH is the personal name of God and his most frequent designation, occurring over 6,800 times. This is the Ineffable Name or Unutterable Name of the God of Israel. Because it is composed from the four Hebrew Letters </a:t>
            </a:r>
            <a:r>
              <a:rPr lang="en-US" dirty="0" err="1">
                <a:solidFill>
                  <a:schemeClr val="bg1"/>
                </a:solidFill>
                <a:latin typeface="Calibri" panose="020F0502020204030204" pitchFamily="34" charset="0"/>
              </a:rPr>
              <a:t>Yod</a:t>
            </a:r>
            <a:r>
              <a:rPr lang="en-US" dirty="0">
                <a:solidFill>
                  <a:schemeClr val="bg1"/>
                </a:solidFill>
                <a:latin typeface="Calibri" panose="020F0502020204030204" pitchFamily="34" charset="0"/>
              </a:rPr>
              <a:t>, Hey, </a:t>
            </a:r>
            <a:r>
              <a:rPr lang="en-US" dirty="0" err="1">
                <a:solidFill>
                  <a:schemeClr val="bg1"/>
                </a:solidFill>
                <a:latin typeface="Calibri" panose="020F0502020204030204" pitchFamily="34" charset="0"/>
              </a:rPr>
              <a:t>Vav</a:t>
            </a:r>
            <a:r>
              <a:rPr lang="en-US" dirty="0">
                <a:solidFill>
                  <a:schemeClr val="bg1"/>
                </a:solidFill>
                <a:latin typeface="Calibri" panose="020F0502020204030204" pitchFamily="34" charset="0"/>
              </a:rPr>
              <a:t>, and Hey, It is also referred to as the “</a:t>
            </a:r>
            <a:r>
              <a:rPr lang="en-US" dirty="0" err="1">
                <a:solidFill>
                  <a:schemeClr val="bg1"/>
                </a:solidFill>
                <a:latin typeface="Calibri" panose="020F0502020204030204" pitchFamily="34" charset="0"/>
              </a:rPr>
              <a:t>Tetragrammaton</a:t>
            </a:r>
            <a:r>
              <a:rPr lang="en-US" dirty="0">
                <a:solidFill>
                  <a:schemeClr val="bg1"/>
                </a:solidFill>
                <a:latin typeface="Calibri" panose="020F0502020204030204" pitchFamily="34" charset="0"/>
              </a:rPr>
              <a:t>,” which simply means “the four letters.” </a:t>
            </a:r>
            <a:r>
              <a:rPr lang="en-US" sz="1000" dirty="0">
                <a:solidFill>
                  <a:schemeClr val="bg1"/>
                </a:solidFill>
                <a:latin typeface="Calibri" panose="020F0502020204030204" pitchFamily="34" charset="0"/>
              </a:rPr>
              <a:t>(Hebrew for Christians.com)</a:t>
            </a:r>
          </a:p>
        </p:txBody>
      </p:sp>
      <p:pic>
        <p:nvPicPr>
          <p:cNvPr id="3074" name="Picture 2" descr="http://www.eliyah.com/iauenam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515" y="4204562"/>
            <a:ext cx="4010804" cy="178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84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B4818-422C-6D54-66F3-7F30CE70641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84CF9BF-8FFD-BEE2-BBAD-F7DE27A804CD}"/>
              </a:ext>
            </a:extLst>
          </p:cNvPr>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EFF01D8-81B7-1C04-F52F-4FED05DBD2FE}"/>
              </a:ext>
            </a:extLst>
          </p:cNvPr>
          <p:cNvSpPr txBox="1"/>
          <p:nvPr/>
        </p:nvSpPr>
        <p:spPr>
          <a:xfrm>
            <a:off x="0" y="-58536"/>
            <a:ext cx="12192000" cy="707886"/>
          </a:xfrm>
          <a:prstGeom prst="rect">
            <a:avLst/>
          </a:prstGeom>
          <a:noFill/>
        </p:spPr>
        <p:txBody>
          <a:bodyPr wrap="square" rtlCol="0">
            <a:spAutoFit/>
          </a:bodyPr>
          <a:lstStyle/>
          <a:p>
            <a:pPr algn="ctr"/>
            <a:r>
              <a:rPr lang="en-US" sz="4000" dirty="0">
                <a:solidFill>
                  <a:schemeClr val="bg1"/>
                </a:solidFill>
                <a:latin typeface="Broadway" panose="04040905080B02020502" pitchFamily="82" charset="0"/>
              </a:rPr>
              <a:t>Why So Many Plagues?</a:t>
            </a:r>
          </a:p>
        </p:txBody>
      </p:sp>
      <p:sp>
        <p:nvSpPr>
          <p:cNvPr id="9" name="TextBox 8">
            <a:extLst>
              <a:ext uri="{FF2B5EF4-FFF2-40B4-BE49-F238E27FC236}">
                <a16:creationId xmlns:a16="http://schemas.microsoft.com/office/drawing/2014/main" id="{830D7918-F00C-239C-3337-1C97BC6C8200}"/>
              </a:ext>
            </a:extLst>
          </p:cNvPr>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(6)</a:t>
            </a:r>
          </a:p>
        </p:txBody>
      </p:sp>
      <p:sp>
        <p:nvSpPr>
          <p:cNvPr id="8" name="TextBox 7">
            <a:extLst>
              <a:ext uri="{FF2B5EF4-FFF2-40B4-BE49-F238E27FC236}">
                <a16:creationId xmlns:a16="http://schemas.microsoft.com/office/drawing/2014/main" id="{4481B228-6B14-8F58-59B7-6A16E11AE8A6}"/>
              </a:ext>
            </a:extLst>
          </p:cNvPr>
          <p:cNvSpPr txBox="1"/>
          <p:nvPr/>
        </p:nvSpPr>
        <p:spPr>
          <a:xfrm>
            <a:off x="716947" y="829491"/>
            <a:ext cx="5823857" cy="5632311"/>
          </a:xfrm>
          <a:prstGeom prst="rect">
            <a:avLst/>
          </a:prstGeom>
          <a:noFill/>
        </p:spPr>
        <p:txBody>
          <a:bodyPr wrap="square" rtlCol="0">
            <a:spAutoFit/>
          </a:bodyPr>
          <a:lstStyle/>
          <a:p>
            <a:r>
              <a:rPr lang="en-US" sz="2000" dirty="0">
                <a:solidFill>
                  <a:schemeClr val="bg1"/>
                </a:solidFill>
              </a:rPr>
              <a:t>The plagues served several purposes. One of those was to show Pharaoh, Egypt, and the Israelites that Jesus Christ (Jehovah) is more powerful than the false Egyptian gods.</a:t>
            </a:r>
          </a:p>
          <a:p>
            <a:endParaRPr lang="en-US" sz="2000" dirty="0">
              <a:solidFill>
                <a:schemeClr val="bg1"/>
              </a:solidFill>
            </a:endParaRPr>
          </a:p>
          <a:p>
            <a:r>
              <a:rPr lang="en-US" sz="2000" dirty="0">
                <a:solidFill>
                  <a:schemeClr val="bg1"/>
                </a:solidFill>
              </a:rPr>
              <a:t>Egypt had many false gods, including the pharaoh himself.</a:t>
            </a:r>
          </a:p>
          <a:p>
            <a:endParaRPr lang="en-US" sz="2000" dirty="0">
              <a:solidFill>
                <a:schemeClr val="bg1"/>
              </a:solidFill>
            </a:endParaRPr>
          </a:p>
          <a:p>
            <a:r>
              <a:rPr lang="en-US" sz="2000" dirty="0">
                <a:solidFill>
                  <a:schemeClr val="bg1"/>
                </a:solidFill>
              </a:rPr>
              <a:t>“[Some] interpreters suggest a symbolic correlation between each plague and an Egyptian deity, assuming they were each meant to demonstrate Jehovah’s superiority over a specific god. This explanation is difficult to confirm in every case. …</a:t>
            </a:r>
          </a:p>
          <a:p>
            <a:endParaRPr lang="en-US" sz="2000" dirty="0">
              <a:solidFill>
                <a:schemeClr val="bg1"/>
              </a:solidFill>
            </a:endParaRPr>
          </a:p>
          <a:p>
            <a:r>
              <a:rPr lang="en-US" sz="2000" dirty="0">
                <a:solidFill>
                  <a:schemeClr val="bg1"/>
                </a:solidFill>
              </a:rPr>
              <a:t>[However,] there is no doubt that the plagues as a whole were intended to demonstrate the power of Jehovah over the Egyptian pantheon, which included the divine Pharaoh himself”</a:t>
            </a:r>
            <a:endParaRPr lang="en-US" sz="2000" dirty="0">
              <a:solidFill>
                <a:schemeClr val="bg1"/>
              </a:solidFill>
              <a:latin typeface="Calibri" panose="020F0502020204030204" pitchFamily="34" charset="0"/>
            </a:endParaRPr>
          </a:p>
        </p:txBody>
      </p:sp>
      <p:pic>
        <p:nvPicPr>
          <p:cNvPr id="10" name="Picture 9">
            <a:extLst>
              <a:ext uri="{FF2B5EF4-FFF2-40B4-BE49-F238E27FC236}">
                <a16:creationId xmlns:a16="http://schemas.microsoft.com/office/drawing/2014/main" id="{A9A1E207-124A-52D5-D6B8-2245DFC79BDA}"/>
              </a:ext>
            </a:extLst>
          </p:cNvPr>
          <p:cNvPicPr>
            <a:picLocks noChangeAspect="1"/>
          </p:cNvPicPr>
          <p:nvPr/>
        </p:nvPicPr>
        <p:blipFill>
          <a:blip r:embed="rId2"/>
          <a:stretch>
            <a:fillRect/>
          </a:stretch>
        </p:blipFill>
        <p:spPr>
          <a:xfrm>
            <a:off x="7150099" y="1826647"/>
            <a:ext cx="4324954" cy="3204705"/>
          </a:xfrm>
          <a:prstGeom prst="rect">
            <a:avLst/>
          </a:prstGeom>
        </p:spPr>
      </p:pic>
      <p:pic>
        <p:nvPicPr>
          <p:cNvPr id="5" name="Picture 4">
            <a:extLst>
              <a:ext uri="{FF2B5EF4-FFF2-40B4-BE49-F238E27FC236}">
                <a16:creationId xmlns:a16="http://schemas.microsoft.com/office/drawing/2014/main" id="{0F7511BD-2392-21AD-BD30-9B8D57EDC850}"/>
              </a:ext>
            </a:extLst>
          </p:cNvPr>
          <p:cNvPicPr>
            <a:picLocks noChangeAspect="1"/>
          </p:cNvPicPr>
          <p:nvPr/>
        </p:nvPicPr>
        <p:blipFill>
          <a:blip r:embed="rId3"/>
          <a:stretch>
            <a:fillRect/>
          </a:stretch>
        </p:blipFill>
        <p:spPr>
          <a:xfrm>
            <a:off x="7123338" y="1826647"/>
            <a:ext cx="4378476" cy="3204705"/>
          </a:xfrm>
          <a:prstGeom prst="rect">
            <a:avLst/>
          </a:prstGeom>
        </p:spPr>
      </p:pic>
    </p:spTree>
    <p:extLst>
      <p:ext uri="{BB962C8B-B14F-4D97-AF65-F5344CB8AC3E}">
        <p14:creationId xmlns:p14="http://schemas.microsoft.com/office/powerpoint/2010/main" val="371290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707886"/>
          </a:xfrm>
          <a:prstGeom prst="rect">
            <a:avLst/>
          </a:prstGeom>
          <a:noFill/>
        </p:spPr>
        <p:txBody>
          <a:bodyPr wrap="square" rtlCol="0">
            <a:spAutoFit/>
          </a:bodyPr>
          <a:lstStyle/>
          <a:p>
            <a:pPr algn="ctr"/>
            <a:r>
              <a:rPr lang="en-US" sz="4000" dirty="0">
                <a:solidFill>
                  <a:schemeClr val="bg1"/>
                </a:solidFill>
                <a:latin typeface="Broadway" panose="04040905080B02020502" pitchFamily="82" charset="0"/>
              </a:rPr>
              <a:t>Pharaoh Had So Many Opportunities</a:t>
            </a:r>
          </a:p>
        </p:txBody>
      </p:sp>
      <p:sp>
        <p:nvSpPr>
          <p:cNvPr id="3" name="Rectangle 2"/>
          <p:cNvSpPr/>
          <p:nvPr/>
        </p:nvSpPr>
        <p:spPr>
          <a:xfrm>
            <a:off x="420635" y="1125803"/>
            <a:ext cx="7924801" cy="3785652"/>
          </a:xfrm>
          <a:prstGeom prst="rect">
            <a:avLst/>
          </a:prstGeom>
        </p:spPr>
        <p:txBody>
          <a:bodyPr wrap="square">
            <a:spAutoFit/>
          </a:bodyPr>
          <a:lstStyle/>
          <a:p>
            <a:r>
              <a:rPr lang="en-US" sz="2400" b="0" i="0" dirty="0">
                <a:solidFill>
                  <a:schemeClr val="bg1"/>
                </a:solidFill>
                <a:effectLst/>
                <a:latin typeface="Calibri" panose="020F0502020204030204" pitchFamily="34" charset="0"/>
              </a:rPr>
              <a:t>“Individual agency is so sacred that Heavenly Father will never force the human heart, even with all His infinite power. </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Man may try to do so, but God does not.</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To put it another way, God allows us to be the guardians, or the gatekeepers, of our own hearts. </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We must, of our own free will, open our hearts to the Spirit, for He will not force Himself upon us.” </a:t>
            </a:r>
            <a:r>
              <a:rPr lang="en-US" b="0" i="0" dirty="0">
                <a:solidFill>
                  <a:schemeClr val="bg1"/>
                </a:solidFill>
                <a:effectLst/>
                <a:latin typeface="Calibri" panose="020F0502020204030204" pitchFamily="34" charset="0"/>
              </a:rPr>
              <a:t>(5)</a:t>
            </a:r>
            <a:endParaRPr lang="en-US" dirty="0">
              <a:solidFill>
                <a:schemeClr val="bg1"/>
              </a:solidFill>
            </a:endParaRPr>
          </a:p>
        </p:txBody>
      </p:sp>
      <p:pic>
        <p:nvPicPr>
          <p:cNvPr id="14338" name="Picture 2" descr="Elder Gerald N. L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27" y="5668583"/>
            <a:ext cx="815090" cy="108197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images.artbeads.com/tierracast-ca-2290-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4049" y="1698207"/>
            <a:ext cx="3038475" cy="227647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8665027" y="4757053"/>
            <a:ext cx="2797497" cy="1996545"/>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49555" y="1008784"/>
              <a:ext cx="2371313" cy="1465365"/>
            </a:xfrm>
            <a:prstGeom prst="rect">
              <a:avLst/>
            </a:prstGeom>
          </p:spPr>
          <p:txBody>
            <a:bodyPr wrap="square">
              <a:spAutoFit/>
            </a:bodyPr>
            <a:lstStyle/>
            <a:p>
              <a:pPr algn="ctr"/>
              <a:r>
                <a:rPr lang="en-US" sz="1400" b="1" dirty="0"/>
                <a:t>The Lord allows us opportunities to soften our hearts and repent, but He will not force us to repent.</a:t>
              </a:r>
              <a:endParaRPr lang="en-US" sz="1400" i="1" dirty="0"/>
            </a:p>
          </p:txBody>
        </p:sp>
      </p:grpSp>
    </p:spTree>
    <p:extLst>
      <p:ext uri="{BB962C8B-B14F-4D97-AF65-F5344CB8AC3E}">
        <p14:creationId xmlns:p14="http://schemas.microsoft.com/office/powerpoint/2010/main" val="112684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fade">
                                      <p:cBhvr>
                                        <p:cTn id="13" dur="500"/>
                                        <p:tgtEl>
                                          <p:spTgt spid="1434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out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EF0D86-525C-2140-ABF5-DF06105314EB}"/>
              </a:ext>
            </a:extLst>
          </p:cNvPr>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C6F7F69-821A-33BE-A0BB-943F835DB6AA}"/>
              </a:ext>
            </a:extLst>
          </p:cNvPr>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Previously…</a:t>
            </a:r>
            <a:endParaRPr lang="en-US" sz="4400" dirty="0">
              <a:solidFill>
                <a:schemeClr val="bg1"/>
              </a:solidFill>
              <a:latin typeface="Broadway" panose="04040905080B02020502" pitchFamily="82" charset="0"/>
            </a:endParaRPr>
          </a:p>
        </p:txBody>
      </p:sp>
      <p:sp>
        <p:nvSpPr>
          <p:cNvPr id="7" name="TextBox 6">
            <a:extLst>
              <a:ext uri="{FF2B5EF4-FFF2-40B4-BE49-F238E27FC236}">
                <a16:creationId xmlns:a16="http://schemas.microsoft.com/office/drawing/2014/main" id="{3F948836-FE98-37E1-1A7F-F3C2365AE9F0}"/>
              </a:ext>
            </a:extLst>
          </p:cNvPr>
          <p:cNvSpPr txBox="1"/>
          <p:nvPr/>
        </p:nvSpPr>
        <p:spPr>
          <a:xfrm>
            <a:off x="716756" y="1187959"/>
            <a:ext cx="6100762" cy="1200329"/>
          </a:xfrm>
          <a:prstGeom prst="rect">
            <a:avLst/>
          </a:prstGeom>
          <a:noFill/>
        </p:spPr>
        <p:txBody>
          <a:bodyPr wrap="square">
            <a:spAutoFit/>
          </a:bodyPr>
          <a:lstStyle/>
          <a:p>
            <a:r>
              <a:rPr lang="en-US" dirty="0">
                <a:solidFill>
                  <a:schemeClr val="bg1"/>
                </a:solidFill>
              </a:rPr>
              <a:t>T</a:t>
            </a:r>
            <a:r>
              <a:rPr lang="en-US" b="0" i="0" dirty="0">
                <a:solidFill>
                  <a:schemeClr val="bg1"/>
                </a:solidFill>
                <a:effectLst/>
              </a:rPr>
              <a:t>he Lord promised Moses that He would bring the Israelites out of bondage. He declared that He would manifest His power to Pharaoh and the Egyptians and that they would have no choice but to set the Israelites free.</a:t>
            </a:r>
            <a:endParaRPr lang="en-US" dirty="0">
              <a:solidFill>
                <a:schemeClr val="bg1"/>
              </a:solidFill>
            </a:endParaRPr>
          </a:p>
        </p:txBody>
      </p:sp>
      <p:sp>
        <p:nvSpPr>
          <p:cNvPr id="9" name="TextBox 8">
            <a:extLst>
              <a:ext uri="{FF2B5EF4-FFF2-40B4-BE49-F238E27FC236}">
                <a16:creationId xmlns:a16="http://schemas.microsoft.com/office/drawing/2014/main" id="{3A6D9A0A-C537-65FC-AADF-37665985E3AC}"/>
              </a:ext>
            </a:extLst>
          </p:cNvPr>
          <p:cNvSpPr txBox="1"/>
          <p:nvPr/>
        </p:nvSpPr>
        <p:spPr>
          <a:xfrm>
            <a:off x="7244358" y="2872271"/>
            <a:ext cx="4417218" cy="1477328"/>
          </a:xfrm>
          <a:prstGeom prst="rect">
            <a:avLst/>
          </a:prstGeom>
          <a:noFill/>
        </p:spPr>
        <p:txBody>
          <a:bodyPr wrap="square">
            <a:spAutoFit/>
          </a:bodyPr>
          <a:lstStyle/>
          <a:p>
            <a:r>
              <a:rPr lang="en-US" b="0" i="1" dirty="0">
                <a:solidFill>
                  <a:srgbClr val="FFFF00"/>
                </a:solidFill>
                <a:effectLst/>
              </a:rPr>
              <a:t>And I will take you to me for a people, and I will be to you a God: and ye shall know that I am the </a:t>
            </a:r>
            <a:r>
              <a:rPr lang="en-US" b="0" i="1" cap="small" dirty="0">
                <a:solidFill>
                  <a:srgbClr val="FFFF00"/>
                </a:solidFill>
                <a:effectLst/>
              </a:rPr>
              <a:t>Lord</a:t>
            </a:r>
            <a:r>
              <a:rPr lang="en-US" b="0" i="1" dirty="0">
                <a:solidFill>
                  <a:srgbClr val="FFFF00"/>
                </a:solidFill>
                <a:effectLst/>
              </a:rPr>
              <a:t> your God, which bringeth you out from under the burdens of the Egyptians. Exodus 6:7</a:t>
            </a:r>
            <a:endParaRPr lang="en-US" i="1" dirty="0">
              <a:solidFill>
                <a:srgbClr val="FFFF00"/>
              </a:solidFill>
            </a:endParaRPr>
          </a:p>
        </p:txBody>
      </p:sp>
      <p:sp>
        <p:nvSpPr>
          <p:cNvPr id="11" name="TextBox 10">
            <a:extLst>
              <a:ext uri="{FF2B5EF4-FFF2-40B4-BE49-F238E27FC236}">
                <a16:creationId xmlns:a16="http://schemas.microsoft.com/office/drawing/2014/main" id="{3ADEF1AA-76D8-C033-948E-E3CD5674476C}"/>
              </a:ext>
            </a:extLst>
          </p:cNvPr>
          <p:cNvSpPr txBox="1"/>
          <p:nvPr/>
        </p:nvSpPr>
        <p:spPr>
          <a:xfrm>
            <a:off x="1583531" y="5382160"/>
            <a:ext cx="4712494" cy="1200329"/>
          </a:xfrm>
          <a:prstGeom prst="rect">
            <a:avLst/>
          </a:prstGeom>
          <a:noFill/>
        </p:spPr>
        <p:txBody>
          <a:bodyPr wrap="square">
            <a:spAutoFit/>
          </a:bodyPr>
          <a:lstStyle/>
          <a:p>
            <a:r>
              <a:rPr lang="en-US" b="0" i="1" dirty="0">
                <a:solidFill>
                  <a:srgbClr val="FFFF00"/>
                </a:solidFill>
                <a:effectLst/>
              </a:rPr>
              <a:t>And the Egyptians shall know that I am the </a:t>
            </a:r>
            <a:r>
              <a:rPr lang="en-US" b="0" i="1" cap="small" dirty="0">
                <a:solidFill>
                  <a:srgbClr val="FFFF00"/>
                </a:solidFill>
                <a:effectLst/>
              </a:rPr>
              <a:t>Lord</a:t>
            </a:r>
            <a:r>
              <a:rPr lang="en-US" b="0" i="1" dirty="0">
                <a:solidFill>
                  <a:srgbClr val="FFFF00"/>
                </a:solidFill>
                <a:effectLst/>
              </a:rPr>
              <a:t>, when I stretch forth mine hand upon Egypt, and bring out the children of Israel from among them. Exodus 7:5</a:t>
            </a:r>
            <a:endParaRPr lang="en-US" i="1" dirty="0">
              <a:solidFill>
                <a:srgbClr val="FFFF00"/>
              </a:solidFill>
            </a:endParaRPr>
          </a:p>
        </p:txBody>
      </p:sp>
      <p:pic>
        <p:nvPicPr>
          <p:cNvPr id="13" name="Picture 12">
            <a:extLst>
              <a:ext uri="{FF2B5EF4-FFF2-40B4-BE49-F238E27FC236}">
                <a16:creationId xmlns:a16="http://schemas.microsoft.com/office/drawing/2014/main" id="{B2876CBC-ABF8-AACD-72DE-82955DC6B7CD}"/>
              </a:ext>
            </a:extLst>
          </p:cNvPr>
          <p:cNvPicPr>
            <a:picLocks noChangeAspect="1"/>
          </p:cNvPicPr>
          <p:nvPr/>
        </p:nvPicPr>
        <p:blipFill>
          <a:blip r:embed="rId2"/>
          <a:stretch>
            <a:fillRect/>
          </a:stretch>
        </p:blipFill>
        <p:spPr>
          <a:xfrm>
            <a:off x="1236295" y="2663799"/>
            <a:ext cx="5477639" cy="2553056"/>
          </a:xfrm>
          <a:prstGeom prst="rect">
            <a:avLst/>
          </a:prstGeom>
        </p:spPr>
      </p:pic>
    </p:spTree>
    <p:extLst>
      <p:ext uri="{BB962C8B-B14F-4D97-AF65-F5344CB8AC3E}">
        <p14:creationId xmlns:p14="http://schemas.microsoft.com/office/powerpoint/2010/main" val="53964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1068" y="81481"/>
            <a:ext cx="11905307" cy="3693319"/>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1. Student Manual Institute Old Testament</a:t>
            </a:r>
          </a:p>
          <a:p>
            <a:r>
              <a:rPr lang="en-US" dirty="0">
                <a:solidFill>
                  <a:schemeClr val="bg1"/>
                </a:solidFill>
                <a:latin typeface="Calibri" panose="020F0502020204030204" pitchFamily="34" charset="0"/>
              </a:rPr>
              <a:t>2. Gospel Doctrine.com</a:t>
            </a:r>
          </a:p>
          <a:p>
            <a:r>
              <a:rPr lang="en-US" dirty="0">
                <a:solidFill>
                  <a:schemeClr val="bg1"/>
                </a:solidFill>
              </a:rPr>
              <a:t>Presentation by ©http://fashionsbylynda.com/blog/</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3. Wikipedia</a:t>
            </a:r>
          </a:p>
          <a:p>
            <a:pPr fontAlgn="base"/>
            <a:r>
              <a:rPr lang="en-US" dirty="0">
                <a:solidFill>
                  <a:schemeClr val="bg1"/>
                </a:solidFill>
                <a:latin typeface="Calibri" panose="020F0502020204030204" pitchFamily="34" charset="0"/>
              </a:rPr>
              <a:t>4. </a:t>
            </a:r>
            <a:r>
              <a:rPr lang="en-US" b="1" dirty="0">
                <a:solidFill>
                  <a:schemeClr val="bg1"/>
                </a:solidFill>
                <a:latin typeface="Calibri" panose="020F0502020204030204" pitchFamily="34" charset="0"/>
              </a:rPr>
              <a:t>The 10 Plagues of Egypt  </a:t>
            </a:r>
            <a:r>
              <a:rPr lang="en-US" dirty="0">
                <a:solidFill>
                  <a:schemeClr val="bg1"/>
                </a:solidFill>
                <a:latin typeface="Calibri" panose="020F0502020204030204" pitchFamily="34" charset="0"/>
              </a:rPr>
              <a:t>Published by Voice in the Desert</a:t>
            </a:r>
          </a:p>
          <a:p>
            <a:pPr marL="342900" indent="-342900" fontAlgn="base">
              <a:buAutoNum type="arabicPeriod" startAt="5"/>
            </a:pPr>
            <a:r>
              <a:rPr lang="en-US" dirty="0">
                <a:solidFill>
                  <a:schemeClr val="bg1"/>
                </a:solidFill>
                <a:latin typeface="Calibri" panose="020F0502020204030204" pitchFamily="34" charset="0"/>
              </a:rPr>
              <a:t>Elder Gerald N. Lund </a:t>
            </a:r>
            <a:r>
              <a:rPr lang="en-US" b="0" i="0" dirty="0">
                <a:solidFill>
                  <a:schemeClr val="bg1"/>
                </a:solidFill>
                <a:effectLst/>
                <a:latin typeface="Calibri" panose="020F0502020204030204" pitchFamily="34" charset="0"/>
              </a:rPr>
              <a:t> (</a:t>
            </a:r>
            <a:r>
              <a:rPr lang="en-US" b="0" i="0" u="none" strike="noStrike" dirty="0">
                <a:solidFill>
                  <a:schemeClr val="bg1"/>
                </a:solidFill>
                <a:effectLst/>
                <a:latin typeface="Calibri" panose="020F0502020204030204" pitchFamily="34" charset="0"/>
              </a:rPr>
              <a:t>“Opening Our Hearts,”</a:t>
            </a:r>
            <a:r>
              <a:rPr lang="en-US" i="1" dirty="0">
                <a:solidFill>
                  <a:schemeClr val="bg1"/>
                </a:solidFill>
                <a:latin typeface="Calibri" panose="020F0502020204030204" pitchFamily="34" charset="0"/>
              </a:rPr>
              <a:t> </a:t>
            </a:r>
            <a:r>
              <a:rPr lang="en-US" b="0" i="1" dirty="0">
                <a:solidFill>
                  <a:schemeClr val="bg1"/>
                </a:solidFill>
                <a:effectLst/>
                <a:latin typeface="Calibri" panose="020F0502020204030204" pitchFamily="34" charset="0"/>
              </a:rPr>
              <a:t>Ensign</a:t>
            </a:r>
            <a:r>
              <a:rPr lang="en-US" b="0" i="0" dirty="0">
                <a:solidFill>
                  <a:schemeClr val="bg1"/>
                </a:solidFill>
                <a:effectLst/>
                <a:latin typeface="Calibri" panose="020F0502020204030204" pitchFamily="34" charset="0"/>
              </a:rPr>
              <a:t> or </a:t>
            </a:r>
            <a:r>
              <a:rPr lang="en-US" b="0" i="1" dirty="0">
                <a:solidFill>
                  <a:schemeClr val="bg1"/>
                </a:solidFill>
                <a:effectLst/>
                <a:latin typeface="Calibri" panose="020F0502020204030204" pitchFamily="34" charset="0"/>
              </a:rPr>
              <a:t>Liahona, </a:t>
            </a:r>
            <a:r>
              <a:rPr lang="en-US" b="0" i="0" dirty="0">
                <a:solidFill>
                  <a:schemeClr val="bg1"/>
                </a:solidFill>
                <a:effectLst/>
                <a:latin typeface="Calibri" panose="020F0502020204030204" pitchFamily="34" charset="0"/>
              </a:rPr>
              <a:t>May 2008, 33).</a:t>
            </a:r>
          </a:p>
          <a:p>
            <a:pPr marL="342900" indent="-342900" fontAlgn="base">
              <a:buAutoNum type="arabicPeriod" startAt="5"/>
            </a:pPr>
            <a:r>
              <a:rPr lang="en-US" dirty="0">
                <a:solidFill>
                  <a:schemeClr val="bg1"/>
                </a:solidFill>
              </a:rPr>
              <a:t>Richard Neitzel Holzapfel, Dana M. Pike, and David Rolph Seely, </a:t>
            </a:r>
            <a:r>
              <a:rPr lang="en-US" i="1" dirty="0">
                <a:solidFill>
                  <a:schemeClr val="bg1"/>
                </a:solidFill>
              </a:rPr>
              <a:t>Jehovah and the World of the Old Testament: An Illustrated Reference for Latter-day Saints</a:t>
            </a:r>
            <a:r>
              <a:rPr lang="en-US" dirty="0">
                <a:solidFill>
                  <a:schemeClr val="bg1"/>
                </a:solidFill>
              </a:rPr>
              <a:t> [2009], 90.</a:t>
            </a:r>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pic>
        <p:nvPicPr>
          <p:cNvPr id="13314" name="Picture 2" descr="http://hethathasanear.com/images/blood-doorpost.jpg"/>
          <p:cNvPicPr>
            <a:picLocks noChangeAspect="1" noChangeArrowheads="1"/>
          </p:cNvPicPr>
          <p:nvPr/>
        </p:nvPicPr>
        <p:blipFill rotWithShape="1">
          <a:blip r:embed="rId2">
            <a:extLst>
              <a:ext uri="{28A0092B-C50C-407E-A947-70E740481C1C}">
                <a14:useLocalDpi xmlns:a14="http://schemas.microsoft.com/office/drawing/2010/main" val="0"/>
              </a:ext>
            </a:extLst>
          </a:blip>
          <a:srcRect l="43933" t="5703" r="1859"/>
          <a:stretch/>
        </p:blipFill>
        <p:spPr bwMode="auto">
          <a:xfrm>
            <a:off x="3547088" y="3774800"/>
            <a:ext cx="4680888" cy="254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051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58EA645-97B8-F0D2-6081-CE9B8BD1826B}"/>
              </a:ext>
            </a:extLst>
          </p:cNvPr>
          <p:cNvGraphicFramePr>
            <a:graphicFrameLocks noGrp="1"/>
          </p:cNvGraphicFramePr>
          <p:nvPr>
            <p:extLst>
              <p:ext uri="{D42A27DB-BD31-4B8C-83A1-F6EECF244321}">
                <p14:modId xmlns:p14="http://schemas.microsoft.com/office/powerpoint/2010/main" val="1030997771"/>
              </p:ext>
            </p:extLst>
          </p:nvPr>
        </p:nvGraphicFramePr>
        <p:xfrm>
          <a:off x="355600" y="205740"/>
          <a:ext cx="8128000" cy="576834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346174447"/>
                    </a:ext>
                  </a:extLst>
                </a:gridCol>
                <a:gridCol w="4064000">
                  <a:extLst>
                    <a:ext uri="{9D8B030D-6E8A-4147-A177-3AD203B41FA5}">
                      <a16:colId xmlns:a16="http://schemas.microsoft.com/office/drawing/2014/main" val="3355231281"/>
                    </a:ext>
                  </a:extLst>
                </a:gridCol>
              </a:tblGrid>
              <a:tr h="370840">
                <a:tc>
                  <a:txBody>
                    <a:bodyPr/>
                    <a:lstStyle/>
                    <a:p>
                      <a:pPr algn="l" fontAlgn="base">
                        <a:spcAft>
                          <a:spcPts val="1200"/>
                        </a:spcAft>
                        <a:buNone/>
                      </a:pPr>
                      <a:r>
                        <a:rPr lang="en-US" b="1" i="0" dirty="0">
                          <a:solidFill>
                            <a:schemeClr val="tx1"/>
                          </a:solidFill>
                          <a:effectLst/>
                          <a:latin typeface="Comic Sans MS" panose="030F0702030302020204" pitchFamily="66" charset="0"/>
                        </a:rPr>
                        <a:t>Plague</a:t>
                      </a:r>
                    </a:p>
                  </a:txBody>
                  <a:tcPr marL="152400" marR="152400" marT="152400" marB="38100" anchor="ctr"/>
                </a:tc>
                <a:tc>
                  <a:txBody>
                    <a:bodyPr/>
                    <a:lstStyle/>
                    <a:p>
                      <a:pPr algn="l" fontAlgn="base">
                        <a:spcAft>
                          <a:spcPts val="1200"/>
                        </a:spcAft>
                        <a:buNone/>
                      </a:pPr>
                      <a:r>
                        <a:rPr lang="en-US" b="1" i="0">
                          <a:solidFill>
                            <a:schemeClr val="tx1"/>
                          </a:solidFill>
                          <a:effectLst/>
                          <a:latin typeface="Comic Sans MS" panose="030F0702030302020204" pitchFamily="66" charset="0"/>
                        </a:rPr>
                        <a:t>Verses to study</a:t>
                      </a:r>
                    </a:p>
                  </a:txBody>
                  <a:tcPr marL="152400" marR="152400" marT="152400" marB="38100" anchor="ctr"/>
                </a:tc>
                <a:extLst>
                  <a:ext uri="{0D108BD9-81ED-4DB2-BD59-A6C34878D82A}">
                    <a16:rowId xmlns:a16="http://schemas.microsoft.com/office/drawing/2014/main" val="3293627812"/>
                  </a:ext>
                </a:extLst>
              </a:tr>
              <a:tr h="370840">
                <a:tc>
                  <a:txBody>
                    <a:bodyPr/>
                    <a:lstStyle/>
                    <a:p>
                      <a:pPr fontAlgn="base">
                        <a:spcAft>
                          <a:spcPts val="1200"/>
                        </a:spcAft>
                        <a:buNone/>
                      </a:pPr>
                      <a:r>
                        <a:rPr lang="en-US" b="0" i="0">
                          <a:solidFill>
                            <a:schemeClr val="tx1"/>
                          </a:solidFill>
                          <a:effectLst/>
                          <a:latin typeface="Comic Sans MS" panose="030F0702030302020204" pitchFamily="66" charset="0"/>
                        </a:rPr>
                        <a:t>1. Water turned to blood</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Comic Sans MS" panose="030F0702030302020204" pitchFamily="66" charset="0"/>
                        </a:rPr>
                        <a:t>Exodus 7:19–25</a:t>
                      </a:r>
                      <a:endParaRPr lang="en-US" b="0" i="0" dirty="0">
                        <a:solidFill>
                          <a:schemeClr val="tx1"/>
                        </a:solidFill>
                        <a:effectLst/>
                        <a:latin typeface="Comic Sans MS" panose="030F0702030302020204" pitchFamily="66" charset="0"/>
                      </a:endParaRPr>
                    </a:p>
                  </a:txBody>
                  <a:tcPr marL="152400" marR="152400" marT="152400" marB="76200" anchor="ctr"/>
                </a:tc>
                <a:extLst>
                  <a:ext uri="{0D108BD9-81ED-4DB2-BD59-A6C34878D82A}">
                    <a16:rowId xmlns:a16="http://schemas.microsoft.com/office/drawing/2014/main" val="1041932518"/>
                  </a:ext>
                </a:extLst>
              </a:tr>
              <a:tr h="370840">
                <a:tc>
                  <a:txBody>
                    <a:bodyPr/>
                    <a:lstStyle/>
                    <a:p>
                      <a:pPr fontAlgn="base">
                        <a:spcAft>
                          <a:spcPts val="1200"/>
                        </a:spcAft>
                        <a:buNone/>
                      </a:pPr>
                      <a:r>
                        <a:rPr lang="en-US" b="0" i="0">
                          <a:solidFill>
                            <a:schemeClr val="tx1"/>
                          </a:solidFill>
                          <a:effectLst/>
                          <a:latin typeface="Comic Sans MS" panose="030F0702030302020204" pitchFamily="66" charset="0"/>
                        </a:rPr>
                        <a:t>2. Frogs come upon the land</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Comic Sans MS" panose="030F0702030302020204" pitchFamily="66" charset="0"/>
                        </a:rPr>
                        <a:t>Exodus 8:5–15</a:t>
                      </a:r>
                      <a:r>
                        <a:rPr lang="en-US" b="0" i="0" dirty="0">
                          <a:solidFill>
                            <a:schemeClr val="tx1"/>
                          </a:solidFill>
                          <a:effectLst/>
                          <a:latin typeface="Comic Sans MS" panose="030F0702030302020204" pitchFamily="66" charset="0"/>
                        </a:rPr>
                        <a:t> (</a:t>
                      </a:r>
                      <a:r>
                        <a:rPr lang="en-US" b="0" i="1" dirty="0">
                          <a:solidFill>
                            <a:schemeClr val="tx1"/>
                          </a:solidFill>
                          <a:effectLst/>
                          <a:latin typeface="Comic Sans MS" panose="030F0702030302020204" pitchFamily="66" charset="0"/>
                        </a:rPr>
                        <a:t>Note:</a:t>
                      </a:r>
                      <a:r>
                        <a:rPr lang="en-US" b="0" i="0" dirty="0">
                          <a:solidFill>
                            <a:schemeClr val="tx1"/>
                          </a:solidFill>
                          <a:effectLst/>
                          <a:latin typeface="Comic Sans MS" panose="030F0702030302020204" pitchFamily="66" charset="0"/>
                        </a:rPr>
                        <a:t> “Respite” means rest or relief)</a:t>
                      </a:r>
                    </a:p>
                  </a:txBody>
                  <a:tcPr marL="152400" marR="152400" marT="152400" marB="76200" anchor="ctr"/>
                </a:tc>
                <a:extLst>
                  <a:ext uri="{0D108BD9-81ED-4DB2-BD59-A6C34878D82A}">
                    <a16:rowId xmlns:a16="http://schemas.microsoft.com/office/drawing/2014/main" val="3062099683"/>
                  </a:ext>
                </a:extLst>
              </a:tr>
              <a:tr h="370840">
                <a:tc>
                  <a:txBody>
                    <a:bodyPr/>
                    <a:lstStyle/>
                    <a:p>
                      <a:pPr fontAlgn="base">
                        <a:spcAft>
                          <a:spcPts val="1200"/>
                        </a:spcAft>
                        <a:buNone/>
                      </a:pPr>
                      <a:r>
                        <a:rPr lang="en-US" b="0" i="0">
                          <a:solidFill>
                            <a:schemeClr val="tx1"/>
                          </a:solidFill>
                          <a:effectLst/>
                          <a:latin typeface="Comic Sans MS" panose="030F0702030302020204" pitchFamily="66" charset="0"/>
                        </a:rPr>
                        <a:t>3. Lice</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Comic Sans MS" panose="030F0702030302020204" pitchFamily="66" charset="0"/>
                        </a:rPr>
                        <a:t>Exodus 8:16–19</a:t>
                      </a:r>
                      <a:endParaRPr lang="en-US" b="0" i="0" dirty="0">
                        <a:solidFill>
                          <a:schemeClr val="tx1"/>
                        </a:solidFill>
                        <a:effectLst/>
                        <a:latin typeface="Comic Sans MS" panose="030F0702030302020204" pitchFamily="66" charset="0"/>
                      </a:endParaRPr>
                    </a:p>
                  </a:txBody>
                  <a:tcPr marL="152400" marR="152400" marT="152400" marB="76200" anchor="ctr"/>
                </a:tc>
                <a:extLst>
                  <a:ext uri="{0D108BD9-81ED-4DB2-BD59-A6C34878D82A}">
                    <a16:rowId xmlns:a16="http://schemas.microsoft.com/office/drawing/2014/main" val="2898896957"/>
                  </a:ext>
                </a:extLst>
              </a:tr>
              <a:tr h="370840">
                <a:tc>
                  <a:txBody>
                    <a:bodyPr/>
                    <a:lstStyle/>
                    <a:p>
                      <a:pPr fontAlgn="base">
                        <a:spcAft>
                          <a:spcPts val="1200"/>
                        </a:spcAft>
                        <a:buNone/>
                      </a:pPr>
                      <a:r>
                        <a:rPr lang="en-US" b="0" i="0">
                          <a:solidFill>
                            <a:schemeClr val="tx1"/>
                          </a:solidFill>
                          <a:effectLst/>
                          <a:latin typeface="Comic Sans MS" panose="030F0702030302020204" pitchFamily="66" charset="0"/>
                        </a:rPr>
                        <a:t>4. Flies</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Comic Sans MS" panose="030F0702030302020204" pitchFamily="66" charset="0"/>
                        </a:rPr>
                        <a:t>Exodus 8:20–25, 29–32</a:t>
                      </a:r>
                      <a:endParaRPr lang="en-US" b="0" i="0" dirty="0">
                        <a:solidFill>
                          <a:schemeClr val="tx1"/>
                        </a:solidFill>
                        <a:effectLst/>
                        <a:latin typeface="Comic Sans MS" panose="030F0702030302020204" pitchFamily="66" charset="0"/>
                      </a:endParaRPr>
                    </a:p>
                  </a:txBody>
                  <a:tcPr marL="152400" marR="152400" marT="152400" marB="76200" anchor="ctr"/>
                </a:tc>
                <a:extLst>
                  <a:ext uri="{0D108BD9-81ED-4DB2-BD59-A6C34878D82A}">
                    <a16:rowId xmlns:a16="http://schemas.microsoft.com/office/drawing/2014/main" val="4054707530"/>
                  </a:ext>
                </a:extLst>
              </a:tr>
              <a:tr h="370840">
                <a:tc>
                  <a:txBody>
                    <a:bodyPr/>
                    <a:lstStyle/>
                    <a:p>
                      <a:pPr fontAlgn="base">
                        <a:spcAft>
                          <a:spcPts val="1200"/>
                        </a:spcAft>
                        <a:buNone/>
                      </a:pPr>
                      <a:r>
                        <a:rPr lang="en-US" b="0" i="0">
                          <a:solidFill>
                            <a:schemeClr val="tx1"/>
                          </a:solidFill>
                          <a:effectLst/>
                          <a:latin typeface="Comic Sans MS" panose="030F0702030302020204" pitchFamily="66" charset="0"/>
                        </a:rPr>
                        <a:t>5. Cattle die</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Comic Sans MS" panose="030F0702030302020204" pitchFamily="66" charset="0"/>
                        </a:rPr>
                        <a:t>Exodus 9:1–7</a:t>
                      </a:r>
                      <a:endParaRPr lang="en-US" b="0" i="0" dirty="0">
                        <a:solidFill>
                          <a:schemeClr val="tx1"/>
                        </a:solidFill>
                        <a:effectLst/>
                        <a:latin typeface="Comic Sans MS" panose="030F0702030302020204" pitchFamily="66" charset="0"/>
                      </a:endParaRPr>
                    </a:p>
                  </a:txBody>
                  <a:tcPr marL="152400" marR="152400" marT="152400" marB="76200" anchor="ctr"/>
                </a:tc>
                <a:extLst>
                  <a:ext uri="{0D108BD9-81ED-4DB2-BD59-A6C34878D82A}">
                    <a16:rowId xmlns:a16="http://schemas.microsoft.com/office/drawing/2014/main" val="539231744"/>
                  </a:ext>
                </a:extLst>
              </a:tr>
              <a:tr h="370840">
                <a:tc>
                  <a:txBody>
                    <a:bodyPr/>
                    <a:lstStyle/>
                    <a:p>
                      <a:pPr fontAlgn="base">
                        <a:spcAft>
                          <a:spcPts val="1200"/>
                        </a:spcAft>
                        <a:buNone/>
                      </a:pPr>
                      <a:r>
                        <a:rPr lang="en-US" b="0" i="0">
                          <a:solidFill>
                            <a:schemeClr val="tx1"/>
                          </a:solidFill>
                          <a:effectLst/>
                          <a:latin typeface="Comic Sans MS" panose="030F0702030302020204" pitchFamily="66" charset="0"/>
                        </a:rPr>
                        <a:t>6. Boils</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Comic Sans MS" panose="030F0702030302020204" pitchFamily="66" charset="0"/>
                        </a:rPr>
                        <a:t>Exodus 9:8–12</a:t>
                      </a:r>
                      <a:endParaRPr lang="en-US" b="0" i="0" dirty="0">
                        <a:solidFill>
                          <a:schemeClr val="tx1"/>
                        </a:solidFill>
                        <a:effectLst/>
                        <a:latin typeface="Comic Sans MS" panose="030F0702030302020204" pitchFamily="66" charset="0"/>
                      </a:endParaRPr>
                    </a:p>
                  </a:txBody>
                  <a:tcPr marL="152400" marR="152400" marT="152400" marB="76200" anchor="ctr"/>
                </a:tc>
                <a:extLst>
                  <a:ext uri="{0D108BD9-81ED-4DB2-BD59-A6C34878D82A}">
                    <a16:rowId xmlns:a16="http://schemas.microsoft.com/office/drawing/2014/main" val="2784746041"/>
                  </a:ext>
                </a:extLst>
              </a:tr>
              <a:tr h="370840">
                <a:tc>
                  <a:txBody>
                    <a:bodyPr/>
                    <a:lstStyle/>
                    <a:p>
                      <a:pPr fontAlgn="base">
                        <a:spcAft>
                          <a:spcPts val="1200"/>
                        </a:spcAft>
                        <a:buNone/>
                      </a:pPr>
                      <a:r>
                        <a:rPr lang="en-US" b="0" i="0">
                          <a:solidFill>
                            <a:schemeClr val="tx1"/>
                          </a:solidFill>
                          <a:effectLst/>
                          <a:latin typeface="Comic Sans MS" panose="030F0702030302020204" pitchFamily="66" charset="0"/>
                        </a:rPr>
                        <a:t>7. Hail and fire from the sky</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Comic Sans MS" panose="030F0702030302020204" pitchFamily="66" charset="0"/>
                        </a:rPr>
                        <a:t>Exodus 9:22–29, 33–35</a:t>
                      </a:r>
                      <a:endParaRPr lang="en-US" b="0" i="0" dirty="0">
                        <a:solidFill>
                          <a:schemeClr val="tx1"/>
                        </a:solidFill>
                        <a:effectLst/>
                        <a:latin typeface="Comic Sans MS" panose="030F0702030302020204" pitchFamily="66" charset="0"/>
                      </a:endParaRPr>
                    </a:p>
                  </a:txBody>
                  <a:tcPr marL="152400" marR="152400" marT="152400" marB="76200" anchor="ctr"/>
                </a:tc>
                <a:extLst>
                  <a:ext uri="{0D108BD9-81ED-4DB2-BD59-A6C34878D82A}">
                    <a16:rowId xmlns:a16="http://schemas.microsoft.com/office/drawing/2014/main" val="1861846436"/>
                  </a:ext>
                </a:extLst>
              </a:tr>
              <a:tr h="370840">
                <a:tc>
                  <a:txBody>
                    <a:bodyPr/>
                    <a:lstStyle/>
                    <a:p>
                      <a:pPr fontAlgn="base">
                        <a:spcAft>
                          <a:spcPts val="1200"/>
                        </a:spcAft>
                        <a:buNone/>
                      </a:pPr>
                      <a:r>
                        <a:rPr lang="en-US" b="0" i="0">
                          <a:solidFill>
                            <a:schemeClr val="tx1"/>
                          </a:solidFill>
                          <a:effectLst/>
                          <a:latin typeface="Comic Sans MS" panose="030F0702030302020204" pitchFamily="66" charset="0"/>
                        </a:rPr>
                        <a:t>8. Locusts</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Comic Sans MS" panose="030F0702030302020204" pitchFamily="66" charset="0"/>
                        </a:rPr>
                        <a:t>Exodus 10:12–20</a:t>
                      </a:r>
                      <a:endParaRPr lang="en-US" b="0" i="0" dirty="0">
                        <a:solidFill>
                          <a:schemeClr val="tx1"/>
                        </a:solidFill>
                        <a:effectLst/>
                        <a:latin typeface="Comic Sans MS" panose="030F0702030302020204" pitchFamily="66" charset="0"/>
                      </a:endParaRPr>
                    </a:p>
                  </a:txBody>
                  <a:tcPr marL="152400" marR="152400" marT="152400" marB="76200" anchor="ctr"/>
                </a:tc>
                <a:extLst>
                  <a:ext uri="{0D108BD9-81ED-4DB2-BD59-A6C34878D82A}">
                    <a16:rowId xmlns:a16="http://schemas.microsoft.com/office/drawing/2014/main" val="513117428"/>
                  </a:ext>
                </a:extLst>
              </a:tr>
              <a:tr h="370840">
                <a:tc>
                  <a:txBody>
                    <a:bodyPr/>
                    <a:lstStyle/>
                    <a:p>
                      <a:pPr fontAlgn="base">
                        <a:spcAft>
                          <a:spcPts val="1200"/>
                        </a:spcAft>
                        <a:buNone/>
                      </a:pPr>
                      <a:r>
                        <a:rPr lang="en-US" b="0" i="0" dirty="0">
                          <a:solidFill>
                            <a:schemeClr val="tx1"/>
                          </a:solidFill>
                          <a:effectLst/>
                          <a:latin typeface="Comic Sans MS" panose="030F0702030302020204" pitchFamily="66" charset="0"/>
                        </a:rPr>
                        <a:t>9. Darkness</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Comic Sans MS" panose="030F0702030302020204" pitchFamily="66" charset="0"/>
                        </a:rPr>
                        <a:t>Exodus 10:21–27</a:t>
                      </a:r>
                      <a:endParaRPr lang="en-US" b="0" i="0" dirty="0">
                        <a:solidFill>
                          <a:schemeClr val="tx1"/>
                        </a:solidFill>
                        <a:effectLst/>
                        <a:latin typeface="Comic Sans MS" panose="030F0702030302020204" pitchFamily="66" charset="0"/>
                      </a:endParaRPr>
                    </a:p>
                  </a:txBody>
                  <a:tcPr marL="152400" marR="152400" marT="152400" marB="76200" anchor="ctr"/>
                </a:tc>
                <a:extLst>
                  <a:ext uri="{0D108BD9-81ED-4DB2-BD59-A6C34878D82A}">
                    <a16:rowId xmlns:a16="http://schemas.microsoft.com/office/drawing/2014/main" val="1799328679"/>
                  </a:ext>
                </a:extLst>
              </a:tr>
              <a:tr h="370840">
                <a:tc>
                  <a:txBody>
                    <a:bodyPr/>
                    <a:lstStyle/>
                    <a:p>
                      <a:pPr fontAlgn="base">
                        <a:spcAft>
                          <a:spcPts val="1200"/>
                        </a:spcAft>
                        <a:buNone/>
                      </a:pPr>
                      <a:r>
                        <a:rPr lang="en-US" b="0" i="0" dirty="0">
                          <a:solidFill>
                            <a:schemeClr val="tx1"/>
                          </a:solidFill>
                          <a:effectLst/>
                          <a:latin typeface="Comic Sans MS" panose="030F0702030302020204" pitchFamily="66" charset="0"/>
                        </a:rPr>
                        <a:t>10. Death of Firstborn</a:t>
                      </a:r>
                    </a:p>
                  </a:txBody>
                  <a:tcPr marL="152400" marR="152400" marT="152400" marB="76200" anchor="ctr"/>
                </a:tc>
                <a:tc>
                  <a:txBody>
                    <a:bodyPr/>
                    <a:lstStyle/>
                    <a:p>
                      <a:pPr marL="0" marR="0" lvl="0" indent="0" algn="l" defTabSz="914400" rtl="0" eaLnBrk="1" fontAlgn="base" latinLnBrk="0" hangingPunct="1">
                        <a:lnSpc>
                          <a:spcPct val="100000"/>
                        </a:lnSpc>
                        <a:spcBef>
                          <a:spcPts val="0"/>
                        </a:spcBef>
                        <a:spcAft>
                          <a:spcPts val="1200"/>
                        </a:spcAft>
                        <a:buClrTx/>
                        <a:buSzTx/>
                        <a:buFontTx/>
                        <a:buNone/>
                        <a:tabLst/>
                        <a:defRPr/>
                      </a:pPr>
                      <a:r>
                        <a:rPr lang="en-US" dirty="0">
                          <a:solidFill>
                            <a:schemeClr val="tx1"/>
                          </a:solidFill>
                          <a:latin typeface="Comic Sans MS" panose="030F0702030302020204" pitchFamily="66" charset="0"/>
                        </a:rPr>
                        <a:t>Exodus 11:4-10, 12:29-33</a:t>
                      </a:r>
                      <a:endParaRPr lang="en-US" b="0" i="0" dirty="0">
                        <a:solidFill>
                          <a:schemeClr val="tx1"/>
                        </a:solidFill>
                        <a:effectLst/>
                        <a:latin typeface="Comic Sans MS" panose="030F0702030302020204" pitchFamily="66" charset="0"/>
                      </a:endParaRPr>
                    </a:p>
                  </a:txBody>
                  <a:tcPr marL="152400" marR="152400" marT="152400" marB="76200" anchor="ctr"/>
                </a:tc>
                <a:extLst>
                  <a:ext uri="{0D108BD9-81ED-4DB2-BD59-A6C34878D82A}">
                    <a16:rowId xmlns:a16="http://schemas.microsoft.com/office/drawing/2014/main" val="4287066162"/>
                  </a:ext>
                </a:extLst>
              </a:tr>
            </a:tbl>
          </a:graphicData>
        </a:graphic>
      </p:graphicFrame>
    </p:spTree>
    <p:extLst>
      <p:ext uri="{BB962C8B-B14F-4D97-AF65-F5344CB8AC3E}">
        <p14:creationId xmlns:p14="http://schemas.microsoft.com/office/powerpoint/2010/main" val="34836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971168" cy="3323987"/>
          </a:xfrm>
          <a:prstGeom prst="rect">
            <a:avLst/>
          </a:prstGeom>
          <a:ln>
            <a:solidFill>
              <a:schemeClr val="tx1"/>
            </a:solidFill>
          </a:ln>
        </p:spPr>
        <p:txBody>
          <a:bodyPr wrap="square">
            <a:spAutoFit/>
          </a:bodyPr>
          <a:lstStyle/>
          <a:p>
            <a:r>
              <a:rPr lang="en-US" sz="1400" b="1" i="0" dirty="0">
                <a:solidFill>
                  <a:srgbClr val="333333"/>
                </a:solidFill>
                <a:effectLst/>
              </a:rPr>
              <a:t>Magicians?</a:t>
            </a:r>
          </a:p>
          <a:p>
            <a:r>
              <a:rPr lang="en-US" sz="1400" b="0" i="0" dirty="0">
                <a:solidFill>
                  <a:srgbClr val="333333"/>
                </a:solidFill>
                <a:effectLst/>
              </a:rPr>
              <a:t>“All down through the ages and in almost all countries, men have exercised great occult and mystical powers, even to the healing of the sick and the performing of miracles. Soothsayers, magicians, and astrologers were found in the courts of ancient kings. They had certain powers by which they divined and solved the monarch’s problems, dreams, etc. One of the most striking examples of this is recorded in Exodus, where Pharaoh called ‘the wise men and the sorcerers’ who duplicated some of the miracles the Lord had commanded Moses and Aaron to perform. When Aaron threw down his rod, it became a serpent. The Egyptian magicians threw down their rods, and they also became serpents. …</a:t>
            </a:r>
          </a:p>
          <a:p>
            <a:r>
              <a:rPr lang="en-US" sz="1400" dirty="0"/>
              <a:t>“… The Savior declared that Satan had the power to bind bodies of men and women and sorely afflict them [see Matthew 7:22–23; Luke 13:16]. If Satan has power to bind the bodies, he surely must have power to loose them. It should be remembered that Satan has great knowledge and thereby can exercise authority and to some extent control the elements, when some greater power does not intervene.” (Joseph Fielding Smith, Answers to Gospel Questions, 1:176, 178.)</a:t>
            </a:r>
          </a:p>
        </p:txBody>
      </p:sp>
      <p:sp>
        <p:nvSpPr>
          <p:cNvPr id="3" name="Rectangle 2"/>
          <p:cNvSpPr/>
          <p:nvPr/>
        </p:nvSpPr>
        <p:spPr>
          <a:xfrm>
            <a:off x="0" y="3323987"/>
            <a:ext cx="6971168" cy="2893100"/>
          </a:xfrm>
          <a:prstGeom prst="rect">
            <a:avLst/>
          </a:prstGeom>
          <a:ln>
            <a:solidFill>
              <a:schemeClr val="tx1"/>
            </a:solidFill>
          </a:ln>
        </p:spPr>
        <p:txBody>
          <a:bodyPr wrap="square">
            <a:spAutoFit/>
          </a:bodyPr>
          <a:lstStyle/>
          <a:p>
            <a:r>
              <a:rPr lang="en-US" sz="1400" b="1" dirty="0"/>
              <a:t>Attempting to Explain the Plagues:</a:t>
            </a:r>
          </a:p>
          <a:p>
            <a:r>
              <a:rPr lang="en-US" sz="1400" dirty="0"/>
              <a:t>There have been numerous attempts through the ages to explain the plagues described in these chapters of Exodus. Some have tried to show that the various plagues were the result of some natural phenomenon such as passing meteorites or the explosion of a volcanic island in the Mediterranean Sea. While there is some degree of logical progression in the plagues (the river’s pollution could have driven the frogs out of the marshes to die, and this situation would then have bred lice, flies, and disease), it is not possible at present to explain how the Lord brought about these miraculous events. The fact that the plagues were selective (that is, sent upon the Egyptians but not the Israelites) adds to their miraculous nature. God often works through natural means to bring about His purposes, but that fact does not lessen the miraculous nature of His work. In the plagues and eventual deliverance of Israel from the bondage of Egypt is a record of remarkable and miraculous intervention by God in behalf of His children. </a:t>
            </a:r>
            <a:r>
              <a:rPr lang="en-US" sz="1400" i="1" dirty="0"/>
              <a:t>How</a:t>
            </a:r>
            <a:r>
              <a:rPr lang="en-US" sz="1400" dirty="0"/>
              <a:t> He actually intervened is not nearly so significant as that He </a:t>
            </a:r>
            <a:r>
              <a:rPr lang="en-US" sz="1400" i="1" dirty="0"/>
              <a:t>did</a:t>
            </a:r>
            <a:r>
              <a:rPr lang="en-US" sz="1400" dirty="0"/>
              <a:t> intervene.</a:t>
            </a:r>
          </a:p>
        </p:txBody>
      </p:sp>
      <p:sp>
        <p:nvSpPr>
          <p:cNvPr id="4" name="Rectangle 3"/>
          <p:cNvSpPr/>
          <p:nvPr/>
        </p:nvSpPr>
        <p:spPr>
          <a:xfrm>
            <a:off x="6971168" y="0"/>
            <a:ext cx="5220832" cy="6740307"/>
          </a:xfrm>
          <a:prstGeom prst="rect">
            <a:avLst/>
          </a:prstGeom>
          <a:ln>
            <a:solidFill>
              <a:schemeClr val="tx1"/>
            </a:solidFill>
          </a:ln>
        </p:spPr>
        <p:txBody>
          <a:bodyPr wrap="square">
            <a:spAutoFit/>
          </a:bodyPr>
          <a:lstStyle/>
          <a:p>
            <a:r>
              <a:rPr lang="en-US" sz="1200" b="1" dirty="0"/>
              <a:t>Magicians: </a:t>
            </a:r>
            <a:r>
              <a:rPr lang="en-US" sz="1200" dirty="0"/>
              <a:t>The devil is the father of lies, and he is ever anxious to frustrate the work of God by his clever imitations. President Dallin H. Oaks (“Two Lines of Communication, “ Ensign or Liahona, Nov. 2010, 84</a:t>
            </a:r>
          </a:p>
          <a:p>
            <a:endParaRPr lang="en-US" sz="1200" dirty="0"/>
          </a:p>
          <a:p>
            <a:pPr fontAlgn="ctr"/>
            <a:r>
              <a:rPr lang="en-US" sz="1200" dirty="0"/>
              <a:t>The Bible generally prohibits "magic" in the sense of sorcery, divination, and consulting spirits or the dead, viewing these acts as an "abomination to the Lord" and works of the flesh that lead people away from God. Key passages like Deuteronomy 18 list various forms of these practices and condemn them, while the New Testament includes sorcery in its lists of sins. </a:t>
            </a:r>
            <a:r>
              <a:rPr lang="en-US" sz="1200" b="1" dirty="0"/>
              <a:t>However, the Bible does not prohibit the modern art of stage magic or illusions that are clearly understood as tricks and do not involve supernatural powers or deception. </a:t>
            </a:r>
          </a:p>
          <a:p>
            <a:r>
              <a:rPr lang="en-US" sz="1200" dirty="0"/>
              <a:t>Old Testament Prohibitions</a:t>
            </a:r>
          </a:p>
          <a:p>
            <a:pPr fontAlgn="ctr"/>
            <a:r>
              <a:rPr lang="en-US" sz="1200" b="1" dirty="0"/>
              <a:t>Deuteronomy 18:10-11</a:t>
            </a:r>
            <a:r>
              <a:rPr lang="en-US" sz="1200" dirty="0"/>
              <a:t>: lists various forbidden practices, including divination, sorcery, omen interpretation, witchcraft, spells, mediumship, and necromancy (consulting the dead). </a:t>
            </a:r>
          </a:p>
          <a:p>
            <a:pPr fontAlgn="ctr"/>
            <a:r>
              <a:rPr lang="en-US" sz="1200" b="1" dirty="0"/>
              <a:t>Exodus 22:18</a:t>
            </a:r>
            <a:r>
              <a:rPr lang="en-US" sz="1200" dirty="0"/>
              <a:t>: states, "You shall not permit a sorceress to live," highlighting the severity of these offenses. </a:t>
            </a:r>
          </a:p>
          <a:p>
            <a:pPr fontAlgn="ctr"/>
            <a:r>
              <a:rPr lang="en-US" sz="1200" b="1" dirty="0"/>
              <a:t>Leviticus 19:31</a:t>
            </a:r>
            <a:r>
              <a:rPr lang="en-US" sz="1200" dirty="0"/>
              <a:t>: warns against turning to mediums or spiritists. </a:t>
            </a:r>
          </a:p>
          <a:p>
            <a:pPr fontAlgn="ctr"/>
            <a:r>
              <a:rPr lang="en-US" sz="1200" b="1" dirty="0"/>
              <a:t>1 Samuel 28</a:t>
            </a:r>
            <a:r>
              <a:rPr lang="en-US" sz="1200" dirty="0"/>
              <a:t>: details King Saul's downfall and death for consulting a medium. </a:t>
            </a:r>
          </a:p>
          <a:p>
            <a:pPr fontAlgn="ctr"/>
            <a:r>
              <a:rPr lang="en-US" sz="1200" dirty="0"/>
              <a:t>New Testament Condemnations </a:t>
            </a:r>
          </a:p>
          <a:p>
            <a:r>
              <a:rPr lang="en-US" sz="1200" b="1" dirty="0"/>
              <a:t>Galatians 5:19-21</a:t>
            </a:r>
            <a:r>
              <a:rPr lang="en-US" sz="1200" dirty="0"/>
              <a:t>: includes sorcery among the "works of the flesh" and states that those who practice them will not inherit God's kingdom.</a:t>
            </a:r>
          </a:p>
          <a:p>
            <a:r>
              <a:rPr lang="en-US" sz="1200" b="1" dirty="0"/>
              <a:t>Revelation 21:8</a:t>
            </a:r>
            <a:r>
              <a:rPr lang="en-US" sz="1200" dirty="0"/>
              <a:t>: places sorcerers among those assigned to the lake of fire.</a:t>
            </a:r>
          </a:p>
          <a:p>
            <a:r>
              <a:rPr lang="en-US" sz="1200" dirty="0"/>
              <a:t>Distinguishing Biblical Magic from Stage Magic</a:t>
            </a:r>
          </a:p>
          <a:p>
            <a:r>
              <a:rPr lang="en-US" sz="1200" b="1" dirty="0"/>
              <a:t>Source of Power:</a:t>
            </a:r>
            <a:endParaRPr lang="en-US" sz="1200" dirty="0"/>
          </a:p>
          <a:p>
            <a:pPr fontAlgn="ctr"/>
            <a:r>
              <a:rPr lang="en-US" sz="1200" dirty="0"/>
              <a:t>Biblical prohibitions are against practices that involve seeking supernatural power from sources other than God, such as evil spirits or the deceased. </a:t>
            </a:r>
          </a:p>
          <a:p>
            <a:r>
              <a:rPr lang="en-US" sz="1200" b="1" dirty="0"/>
              <a:t>Intent and Purpose:</a:t>
            </a:r>
            <a:endParaRPr lang="en-US" sz="1200" dirty="0"/>
          </a:p>
          <a:p>
            <a:pPr fontAlgn="ctr"/>
            <a:r>
              <a:rPr lang="en-US" sz="1200" dirty="0"/>
              <a:t>The magic condemned in the Bible was often for manipulating events, harming enemies, or gaining forbidden knowledge, rather than entertainment. </a:t>
            </a:r>
          </a:p>
          <a:p>
            <a:r>
              <a:rPr lang="en-US" sz="1200" b="1" dirty="0"/>
              <a:t>Miracles vs. Magic:</a:t>
            </a:r>
            <a:endParaRPr lang="en-US" sz="1200" dirty="0"/>
          </a:p>
          <a:p>
            <a:r>
              <a:rPr lang="en-US" sz="1200" dirty="0"/>
              <a:t>Biblical miracles, like those performed by Moses or the apostles, originate from God's direct intervention, whereas magic relies on human effort or demonic forces. </a:t>
            </a:r>
            <a:r>
              <a:rPr lang="en-US" sz="1200" b="1" dirty="0"/>
              <a:t>Modern stage magic is a form of illusion or trickery, not a supernatural power. AI</a:t>
            </a:r>
          </a:p>
        </p:txBody>
      </p:sp>
    </p:spTree>
    <p:extLst>
      <p:ext uri="{BB962C8B-B14F-4D97-AF65-F5344CB8AC3E}">
        <p14:creationId xmlns:p14="http://schemas.microsoft.com/office/powerpoint/2010/main" val="218559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CCE8B-865D-13A1-A935-EF200A01E1D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2D8F1C7-DF0B-E6EC-2448-573D202949DD}"/>
              </a:ext>
            </a:extLst>
          </p:cNvPr>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A32BF0-6355-8588-1DE8-ABF2DEB454B1}"/>
              </a:ext>
            </a:extLst>
          </p:cNvPr>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The Lord’s Power</a:t>
            </a:r>
            <a:endParaRPr lang="en-US" sz="4400" dirty="0">
              <a:solidFill>
                <a:schemeClr val="bg1"/>
              </a:solidFill>
              <a:latin typeface="Broadway" panose="04040905080B02020502" pitchFamily="82" charset="0"/>
            </a:endParaRPr>
          </a:p>
        </p:txBody>
      </p:sp>
      <p:sp>
        <p:nvSpPr>
          <p:cNvPr id="5" name="TextBox 4">
            <a:extLst>
              <a:ext uri="{FF2B5EF4-FFF2-40B4-BE49-F238E27FC236}">
                <a16:creationId xmlns:a16="http://schemas.microsoft.com/office/drawing/2014/main" id="{AD35725F-2C59-B8E4-FC0F-EC2048ADC802}"/>
              </a:ext>
            </a:extLst>
          </p:cNvPr>
          <p:cNvSpPr txBox="1"/>
          <p:nvPr/>
        </p:nvSpPr>
        <p:spPr>
          <a:xfrm>
            <a:off x="754856" y="1538198"/>
            <a:ext cx="6100762" cy="1200329"/>
          </a:xfrm>
          <a:prstGeom prst="rect">
            <a:avLst/>
          </a:prstGeom>
          <a:noFill/>
        </p:spPr>
        <p:txBody>
          <a:bodyPr wrap="square">
            <a:spAutoFit/>
          </a:bodyPr>
          <a:lstStyle/>
          <a:p>
            <a:r>
              <a:rPr lang="en-US" b="0" i="0" dirty="0">
                <a:solidFill>
                  <a:schemeClr val="bg1"/>
                </a:solidFill>
                <a:effectLst/>
              </a:rPr>
              <a:t>The Lord selected Moses and Aaron to demonstrate His power before Pharaoh. Pharaoh dismissed the Lord’s power. This prompted additional demonstrations of the Lord’s power through plagues that came upon Egypt.</a:t>
            </a:r>
            <a:endParaRPr lang="en-US" dirty="0">
              <a:solidFill>
                <a:schemeClr val="bg1"/>
              </a:solidFill>
            </a:endParaRPr>
          </a:p>
        </p:txBody>
      </p:sp>
      <p:pic>
        <p:nvPicPr>
          <p:cNvPr id="6" name="Picture 5">
            <a:extLst>
              <a:ext uri="{FF2B5EF4-FFF2-40B4-BE49-F238E27FC236}">
                <a16:creationId xmlns:a16="http://schemas.microsoft.com/office/drawing/2014/main" id="{756B8FD3-C1FE-AF00-1C18-81819D06541F}"/>
              </a:ext>
            </a:extLst>
          </p:cNvPr>
          <p:cNvPicPr>
            <a:picLocks noChangeAspect="1"/>
          </p:cNvPicPr>
          <p:nvPr/>
        </p:nvPicPr>
        <p:blipFill>
          <a:blip r:embed="rId2"/>
          <a:stretch>
            <a:fillRect/>
          </a:stretch>
        </p:blipFill>
        <p:spPr>
          <a:xfrm>
            <a:off x="5753100" y="2609521"/>
            <a:ext cx="4829604" cy="3708178"/>
          </a:xfrm>
          <a:prstGeom prst="rect">
            <a:avLst/>
          </a:prstGeom>
        </p:spPr>
      </p:pic>
    </p:spTree>
    <p:extLst>
      <p:ext uri="{BB962C8B-B14F-4D97-AF65-F5344CB8AC3E}">
        <p14:creationId xmlns:p14="http://schemas.microsoft.com/office/powerpoint/2010/main" val="2478014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3920" y="951399"/>
            <a:ext cx="11458670" cy="4832092"/>
          </a:xfrm>
          <a:prstGeom prst="rect">
            <a:avLst/>
          </a:prstGeom>
          <a:noFill/>
        </p:spPr>
        <p:txBody>
          <a:bodyPr wrap="square" rtlCol="0">
            <a:spAutoFit/>
          </a:bodyPr>
          <a:lstStyle/>
          <a:p>
            <a:pPr fontAlgn="base"/>
            <a:r>
              <a:rPr lang="en-US" sz="2800" dirty="0">
                <a:solidFill>
                  <a:srgbClr val="FFFF00"/>
                </a:solidFill>
              </a:rPr>
              <a:t>1. Pharaoh said he was willing to let the children of Israel go free, because he respected the Lord’s power. ________ </a:t>
            </a:r>
          </a:p>
          <a:p>
            <a:pPr fontAlgn="base"/>
            <a:r>
              <a:rPr lang="en-US" sz="2800" dirty="0">
                <a:solidFill>
                  <a:srgbClr val="FFFF00"/>
                </a:solidFill>
              </a:rPr>
              <a:t> </a:t>
            </a:r>
          </a:p>
          <a:p>
            <a:pPr fontAlgn="base"/>
            <a:r>
              <a:rPr lang="en-US" sz="2800" dirty="0">
                <a:solidFill>
                  <a:srgbClr val="FFFF00"/>
                </a:solidFill>
              </a:rPr>
              <a:t>2. After Moses and Aaron asked Pharaoh to let the children of Israel go, the Israelites were eager to listen to Moses and follow his leadership. _______</a:t>
            </a:r>
          </a:p>
          <a:p>
            <a:pPr fontAlgn="base"/>
            <a:endParaRPr lang="en-US" sz="2800" dirty="0">
              <a:solidFill>
                <a:srgbClr val="FFFF00"/>
              </a:solidFill>
            </a:endParaRPr>
          </a:p>
          <a:p>
            <a:pPr fontAlgn="base"/>
            <a:r>
              <a:rPr lang="en-US" sz="2800" dirty="0">
                <a:solidFill>
                  <a:srgbClr val="FFFF00"/>
                </a:solidFill>
              </a:rPr>
              <a:t>3. Moses was confident in his abilities and excited about his responsibility to free the children of Israel from bondage. _______</a:t>
            </a:r>
          </a:p>
          <a:p>
            <a:pPr fontAlgn="base"/>
            <a:endParaRPr lang="en-US" sz="2800" dirty="0">
              <a:solidFill>
                <a:srgbClr val="FFFF00"/>
              </a:solidFill>
            </a:endParaRPr>
          </a:p>
          <a:p>
            <a:pPr fontAlgn="base"/>
            <a:r>
              <a:rPr lang="en-US" sz="2800" dirty="0">
                <a:solidFill>
                  <a:srgbClr val="FFFF00"/>
                </a:solidFill>
              </a:rPr>
              <a:t>4. Moses was slow of speech and wondered why the Lord had sent </a:t>
            </a:r>
            <a:r>
              <a:rPr lang="en-US" sz="2800" i="1" dirty="0">
                <a:solidFill>
                  <a:srgbClr val="FFFF00"/>
                </a:solidFill>
              </a:rPr>
              <a:t>him</a:t>
            </a:r>
            <a:r>
              <a:rPr lang="en-US" sz="2800" dirty="0">
                <a:solidFill>
                  <a:srgbClr val="FFFF00"/>
                </a:solidFill>
              </a:rPr>
              <a:t> to free the children of Israel. _______</a:t>
            </a:r>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True or False</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5:1-2, 5:19-21, 3:11, 4:10; 5:22-23; 6:12,30</a:t>
            </a:r>
          </a:p>
        </p:txBody>
      </p:sp>
      <p:sp>
        <p:nvSpPr>
          <p:cNvPr id="2" name="Rectangle 1"/>
          <p:cNvSpPr/>
          <p:nvPr/>
        </p:nvSpPr>
        <p:spPr>
          <a:xfrm>
            <a:off x="5237913" y="1184021"/>
            <a:ext cx="466794" cy="830997"/>
          </a:xfrm>
          <a:prstGeom prst="rect">
            <a:avLst/>
          </a:prstGeom>
          <a:noFill/>
        </p:spPr>
        <p:txBody>
          <a:bodyPr wrap="none" lIns="91440" tIns="45720" rIns="91440" bIns="45720">
            <a:spAutoFit/>
          </a:bodyPr>
          <a:lstStyle/>
          <a:p>
            <a:pPr algn="ctr"/>
            <a:r>
              <a:rPr lang="en-US" sz="4800" b="1" cap="none" spc="0" dirty="0">
                <a:ln w="22225">
                  <a:solidFill>
                    <a:schemeClr val="accent2"/>
                  </a:solidFill>
                  <a:prstDash val="solid"/>
                </a:ln>
                <a:solidFill>
                  <a:srgbClr val="FF0000"/>
                </a:solidFill>
                <a:effectLst/>
              </a:rPr>
              <a:t>F</a:t>
            </a:r>
          </a:p>
        </p:txBody>
      </p:sp>
      <p:sp>
        <p:nvSpPr>
          <p:cNvPr id="8" name="Rectangle 7"/>
          <p:cNvSpPr/>
          <p:nvPr/>
        </p:nvSpPr>
        <p:spPr>
          <a:xfrm>
            <a:off x="10659430" y="2452186"/>
            <a:ext cx="466794" cy="830997"/>
          </a:xfrm>
          <a:prstGeom prst="rect">
            <a:avLst/>
          </a:prstGeom>
          <a:noFill/>
        </p:spPr>
        <p:txBody>
          <a:bodyPr wrap="none" lIns="91440" tIns="45720" rIns="91440" bIns="45720">
            <a:spAutoFit/>
          </a:bodyPr>
          <a:lstStyle/>
          <a:p>
            <a:pPr algn="ctr"/>
            <a:r>
              <a:rPr lang="en-US" sz="4800" b="1" cap="none" spc="0" dirty="0">
                <a:ln w="22225">
                  <a:solidFill>
                    <a:schemeClr val="accent2"/>
                  </a:solidFill>
                  <a:prstDash val="solid"/>
                </a:ln>
                <a:solidFill>
                  <a:srgbClr val="FF0000"/>
                </a:solidFill>
                <a:effectLst/>
              </a:rPr>
              <a:t>F</a:t>
            </a:r>
          </a:p>
        </p:txBody>
      </p:sp>
      <p:sp>
        <p:nvSpPr>
          <p:cNvPr id="9" name="Rectangle 8"/>
          <p:cNvSpPr/>
          <p:nvPr/>
        </p:nvSpPr>
        <p:spPr>
          <a:xfrm>
            <a:off x="7066713" y="3709937"/>
            <a:ext cx="466794" cy="830997"/>
          </a:xfrm>
          <a:prstGeom prst="rect">
            <a:avLst/>
          </a:prstGeom>
          <a:noFill/>
        </p:spPr>
        <p:txBody>
          <a:bodyPr wrap="none" lIns="91440" tIns="45720" rIns="91440" bIns="45720">
            <a:spAutoFit/>
          </a:bodyPr>
          <a:lstStyle/>
          <a:p>
            <a:pPr algn="ctr"/>
            <a:r>
              <a:rPr lang="en-US" sz="4800" b="1" cap="none" spc="0" dirty="0">
                <a:ln w="22225">
                  <a:solidFill>
                    <a:schemeClr val="accent2"/>
                  </a:solidFill>
                  <a:prstDash val="solid"/>
                </a:ln>
                <a:solidFill>
                  <a:srgbClr val="FF0000"/>
                </a:solidFill>
                <a:effectLst/>
              </a:rPr>
              <a:t>F</a:t>
            </a:r>
          </a:p>
        </p:txBody>
      </p:sp>
      <p:sp>
        <p:nvSpPr>
          <p:cNvPr id="10" name="Rectangle 9"/>
          <p:cNvSpPr/>
          <p:nvPr/>
        </p:nvSpPr>
        <p:spPr>
          <a:xfrm>
            <a:off x="4939998" y="4994785"/>
            <a:ext cx="489236" cy="830997"/>
          </a:xfrm>
          <a:prstGeom prst="rect">
            <a:avLst/>
          </a:prstGeom>
          <a:noFill/>
        </p:spPr>
        <p:txBody>
          <a:bodyPr wrap="none" lIns="91440" tIns="45720" rIns="91440" bIns="45720">
            <a:spAutoFit/>
          </a:bodyPr>
          <a:lstStyle/>
          <a:p>
            <a:pPr algn="ctr"/>
            <a:r>
              <a:rPr lang="en-US" sz="4800" b="1" cap="none" spc="0" dirty="0">
                <a:ln w="22225">
                  <a:solidFill>
                    <a:schemeClr val="accent2"/>
                  </a:solidFill>
                  <a:prstDash val="solid"/>
                </a:ln>
                <a:solidFill>
                  <a:srgbClr val="FF0000"/>
                </a:solidFill>
                <a:effectLst/>
              </a:rPr>
              <a:t>T</a:t>
            </a:r>
          </a:p>
        </p:txBody>
      </p:sp>
    </p:spTree>
    <p:extLst>
      <p:ext uri="{BB962C8B-B14F-4D97-AF65-F5344CB8AC3E}">
        <p14:creationId xmlns:p14="http://schemas.microsoft.com/office/powerpoint/2010/main" val="186143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80">
                                          <p:stCondLst>
                                            <p:cond delay="0"/>
                                          </p:stCondLst>
                                        </p:cTn>
                                        <p:tgtEl>
                                          <p:spTgt spid="10"/>
                                        </p:tgtEl>
                                      </p:cBhvr>
                                    </p:animEffect>
                                    <p:anim calcmode="lin" valueType="num">
                                      <p:cBhvr>
                                        <p:cTn id="7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3" dur="26">
                                          <p:stCondLst>
                                            <p:cond delay="650"/>
                                          </p:stCondLst>
                                        </p:cTn>
                                        <p:tgtEl>
                                          <p:spTgt spid="10"/>
                                        </p:tgtEl>
                                      </p:cBhvr>
                                      <p:to x="100000" y="60000"/>
                                    </p:animScale>
                                    <p:animScale>
                                      <p:cBhvr>
                                        <p:cTn id="84" dur="166" decel="50000">
                                          <p:stCondLst>
                                            <p:cond delay="676"/>
                                          </p:stCondLst>
                                        </p:cTn>
                                        <p:tgtEl>
                                          <p:spTgt spid="10"/>
                                        </p:tgtEl>
                                      </p:cBhvr>
                                      <p:to x="100000" y="100000"/>
                                    </p:animScale>
                                    <p:animScale>
                                      <p:cBhvr>
                                        <p:cTn id="85" dur="26">
                                          <p:stCondLst>
                                            <p:cond delay="1312"/>
                                          </p:stCondLst>
                                        </p:cTn>
                                        <p:tgtEl>
                                          <p:spTgt spid="10"/>
                                        </p:tgtEl>
                                      </p:cBhvr>
                                      <p:to x="100000" y="80000"/>
                                    </p:animScale>
                                    <p:animScale>
                                      <p:cBhvr>
                                        <p:cTn id="86" dur="166" decel="50000">
                                          <p:stCondLst>
                                            <p:cond delay="1338"/>
                                          </p:stCondLst>
                                        </p:cTn>
                                        <p:tgtEl>
                                          <p:spTgt spid="10"/>
                                        </p:tgtEl>
                                      </p:cBhvr>
                                      <p:to x="100000" y="100000"/>
                                    </p:animScale>
                                    <p:animScale>
                                      <p:cBhvr>
                                        <p:cTn id="87" dur="26">
                                          <p:stCondLst>
                                            <p:cond delay="1642"/>
                                          </p:stCondLst>
                                        </p:cTn>
                                        <p:tgtEl>
                                          <p:spTgt spid="10"/>
                                        </p:tgtEl>
                                      </p:cBhvr>
                                      <p:to x="100000" y="90000"/>
                                    </p:animScale>
                                    <p:animScale>
                                      <p:cBhvr>
                                        <p:cTn id="88" dur="166" decel="50000">
                                          <p:stCondLst>
                                            <p:cond delay="1668"/>
                                          </p:stCondLst>
                                        </p:cTn>
                                        <p:tgtEl>
                                          <p:spTgt spid="10"/>
                                        </p:tgtEl>
                                      </p:cBhvr>
                                      <p:to x="100000" y="100000"/>
                                    </p:animScale>
                                    <p:animScale>
                                      <p:cBhvr>
                                        <p:cTn id="89" dur="26">
                                          <p:stCondLst>
                                            <p:cond delay="1808"/>
                                          </p:stCondLst>
                                        </p:cTn>
                                        <p:tgtEl>
                                          <p:spTgt spid="10"/>
                                        </p:tgtEl>
                                      </p:cBhvr>
                                      <p:to x="100000" y="95000"/>
                                    </p:animScale>
                                    <p:animScale>
                                      <p:cBhvr>
                                        <p:cTn id="9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Harden Pharaoh’s Heart</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7:1-3; 13 (see footnote 3)</a:t>
            </a:r>
          </a:p>
        </p:txBody>
      </p:sp>
      <p:grpSp>
        <p:nvGrpSpPr>
          <p:cNvPr id="11" name="Group 10"/>
          <p:cNvGrpSpPr/>
          <p:nvPr/>
        </p:nvGrpSpPr>
        <p:grpSpPr>
          <a:xfrm>
            <a:off x="5417303" y="1107996"/>
            <a:ext cx="1673462" cy="4842945"/>
            <a:chOff x="1786026" y="-84"/>
            <a:chExt cx="2743200" cy="6715893"/>
          </a:xfrm>
        </p:grpSpPr>
        <p:sp>
          <p:nvSpPr>
            <p:cNvPr id="12" name="Oval 11"/>
            <p:cNvSpPr/>
            <p:nvPr/>
          </p:nvSpPr>
          <p:spPr>
            <a:xfrm rot="17494320">
              <a:off x="3263723" y="3447098"/>
              <a:ext cx="1354118" cy="729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4541475">
              <a:off x="1636432" y="3299944"/>
              <a:ext cx="1354118" cy="729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434048">
              <a:off x="3284477" y="6218765"/>
              <a:ext cx="799961" cy="49704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860039">
              <a:off x="2240857" y="6201066"/>
              <a:ext cx="799961" cy="497044"/>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172918" y="5342745"/>
              <a:ext cx="1066800" cy="1081790"/>
            </a:xfrm>
            <a:prstGeom prst="trapezoid">
              <a:avLst>
                <a:gd name="adj" fmla="val 30285"/>
              </a:avLst>
            </a:prstGeom>
            <a:solidFill>
              <a:srgbClr val="F7DC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2133600" y="5334000"/>
              <a:ext cx="1296498" cy="1081790"/>
            </a:xfrm>
            <a:prstGeom prst="trapezoid">
              <a:avLst>
                <a:gd name="adj" fmla="val 30285"/>
              </a:avLst>
            </a:prstGeom>
            <a:solidFill>
              <a:srgbClr val="F7DC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286182">
              <a:off x="3473732" y="1881319"/>
              <a:ext cx="1014467" cy="1675737"/>
            </a:xfrm>
            <a:prstGeom prst="trapezoid">
              <a:avLst>
                <a:gd name="adj" fmla="val 3783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684365">
              <a:off x="1887139" y="1772657"/>
              <a:ext cx="1221105" cy="1848612"/>
            </a:xfrm>
            <a:prstGeom prst="trapezoid">
              <a:avLst>
                <a:gd name="adj" fmla="val 3783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800000">
              <a:off x="2133600" y="2088628"/>
              <a:ext cx="2057400" cy="2407172"/>
            </a:xfrm>
            <a:prstGeom prst="trapezoid">
              <a:avLst>
                <a:gd name="adj" fmla="val 23258"/>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96"/>
            <p:cNvGrpSpPr/>
            <p:nvPr/>
          </p:nvGrpSpPr>
          <p:grpSpPr>
            <a:xfrm>
              <a:off x="2202305" y="1887511"/>
              <a:ext cx="1989944" cy="1602698"/>
              <a:chOff x="228600" y="1066800"/>
              <a:chExt cx="2286000" cy="1981200"/>
            </a:xfrm>
          </p:grpSpPr>
          <p:sp>
            <p:nvSpPr>
              <p:cNvPr id="63" name="Moon 62"/>
              <p:cNvSpPr/>
              <p:nvPr/>
            </p:nvSpPr>
            <p:spPr>
              <a:xfrm rot="16200000">
                <a:off x="495300" y="1028700"/>
                <a:ext cx="1752600" cy="2286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90600" y="1066800"/>
                <a:ext cx="762000" cy="9144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88"/>
              <p:cNvGrpSpPr/>
              <p:nvPr/>
            </p:nvGrpSpPr>
            <p:grpSpPr>
              <a:xfrm>
                <a:off x="1143000" y="1641846"/>
                <a:ext cx="1272054" cy="1406154"/>
                <a:chOff x="1143000" y="1641846"/>
                <a:chExt cx="1272054" cy="1406154"/>
              </a:xfrm>
            </p:grpSpPr>
            <p:sp>
              <p:nvSpPr>
                <p:cNvPr id="72" name="Flowchart: Delay 71"/>
                <p:cNvSpPr/>
                <p:nvPr/>
              </p:nvSpPr>
              <p:spPr>
                <a:xfrm rot="5400000">
                  <a:off x="1181100" y="2705100"/>
                  <a:ext cx="304800" cy="3810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Delay 72"/>
                <p:cNvSpPr/>
                <p:nvPr/>
              </p:nvSpPr>
              <p:spPr>
                <a:xfrm rot="3613154">
                  <a:off x="1550328" y="2488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Delay 73"/>
                <p:cNvSpPr/>
                <p:nvPr/>
              </p:nvSpPr>
              <p:spPr>
                <a:xfrm rot="2108586">
                  <a:off x="1855127" y="2107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Delay 74"/>
                <p:cNvSpPr/>
                <p:nvPr/>
              </p:nvSpPr>
              <p:spPr>
                <a:xfrm rot="903598">
                  <a:off x="2034054" y="1641846"/>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89"/>
              <p:cNvGrpSpPr/>
              <p:nvPr/>
            </p:nvGrpSpPr>
            <p:grpSpPr>
              <a:xfrm rot="319898" flipH="1">
                <a:off x="285462" y="1563207"/>
                <a:ext cx="902826" cy="1265937"/>
                <a:chOff x="1512228" y="1641846"/>
                <a:chExt cx="902826" cy="1265937"/>
              </a:xfrm>
            </p:grpSpPr>
            <p:sp>
              <p:nvSpPr>
                <p:cNvPr id="69" name="Flowchart: Delay 68"/>
                <p:cNvSpPr/>
                <p:nvPr/>
              </p:nvSpPr>
              <p:spPr>
                <a:xfrm rot="3613154">
                  <a:off x="1550328" y="2488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lay 69"/>
                <p:cNvSpPr/>
                <p:nvPr/>
              </p:nvSpPr>
              <p:spPr>
                <a:xfrm rot="2108586">
                  <a:off x="1855127" y="2107683"/>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Delay 70"/>
                <p:cNvSpPr/>
                <p:nvPr/>
              </p:nvSpPr>
              <p:spPr>
                <a:xfrm rot="903598">
                  <a:off x="2034054" y="1641846"/>
                  <a:ext cx="381000" cy="457200"/>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Moon 66"/>
              <p:cNvSpPr/>
              <p:nvPr/>
            </p:nvSpPr>
            <p:spPr>
              <a:xfrm rot="16200000">
                <a:off x="762000" y="1447800"/>
                <a:ext cx="1143000" cy="1447800"/>
              </a:xfrm>
              <a:prstGeom prst="mo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200000">
                <a:off x="914400" y="1524000"/>
                <a:ext cx="838200" cy="1143000"/>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rapezoid 21"/>
            <p:cNvSpPr/>
            <p:nvPr/>
          </p:nvSpPr>
          <p:spPr>
            <a:xfrm>
              <a:off x="1981200" y="533400"/>
              <a:ext cx="2514600" cy="17526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gular Pentagon 22"/>
            <p:cNvSpPr/>
            <p:nvPr/>
          </p:nvSpPr>
          <p:spPr>
            <a:xfrm rot="10800000">
              <a:off x="2467132" y="487179"/>
              <a:ext cx="1475282" cy="1926236"/>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2200" y="76200"/>
              <a:ext cx="1752600" cy="5334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umming Junction 24"/>
            <p:cNvSpPr/>
            <p:nvPr/>
          </p:nvSpPr>
          <p:spPr>
            <a:xfrm>
              <a:off x="3048000" y="1905000"/>
              <a:ext cx="228600" cy="914400"/>
            </a:xfrm>
            <a:prstGeom prst="flowChartSummingJunction">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gular Pentagon 25"/>
            <p:cNvSpPr/>
            <p:nvPr/>
          </p:nvSpPr>
          <p:spPr>
            <a:xfrm rot="10800000">
              <a:off x="2971800" y="2590800"/>
              <a:ext cx="381000" cy="457200"/>
            </a:xfrm>
            <a:prstGeom prst="pent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cision 26"/>
            <p:cNvSpPr/>
            <p:nvPr/>
          </p:nvSpPr>
          <p:spPr>
            <a:xfrm>
              <a:off x="3004417" y="-84"/>
              <a:ext cx="433466" cy="629587"/>
            </a:xfrm>
            <a:prstGeom prst="flowChartDecision">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1786026" y="4266911"/>
              <a:ext cx="2743200" cy="1752600"/>
            </a:xfrm>
            <a:prstGeom prst="trapezoid">
              <a:avLst>
                <a:gd name="adj" fmla="val 37948"/>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428406" y="4098561"/>
              <a:ext cx="1442803" cy="188626"/>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07"/>
            <p:cNvGrpSpPr/>
            <p:nvPr/>
          </p:nvGrpSpPr>
          <p:grpSpPr>
            <a:xfrm>
              <a:off x="1888760" y="5726242"/>
              <a:ext cx="2454639" cy="217357"/>
              <a:chOff x="398489" y="1371600"/>
              <a:chExt cx="9752350" cy="1937478"/>
            </a:xfrm>
          </p:grpSpPr>
          <p:grpSp>
            <p:nvGrpSpPr>
              <p:cNvPr id="31" name="Group 8"/>
              <p:cNvGrpSpPr/>
              <p:nvPr/>
            </p:nvGrpSpPr>
            <p:grpSpPr>
              <a:xfrm>
                <a:off x="7864839" y="1372849"/>
                <a:ext cx="2286000" cy="1905000"/>
                <a:chOff x="1295400" y="2209800"/>
                <a:chExt cx="2286000" cy="1905000"/>
              </a:xfrm>
            </p:grpSpPr>
            <p:sp>
              <p:nvSpPr>
                <p:cNvPr id="56" name="Rectangle 55"/>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9"/>
              <p:cNvGrpSpPr/>
              <p:nvPr/>
            </p:nvGrpSpPr>
            <p:grpSpPr>
              <a:xfrm>
                <a:off x="2895600" y="1371600"/>
                <a:ext cx="2286000" cy="1905000"/>
                <a:chOff x="1295400" y="2209800"/>
                <a:chExt cx="2286000" cy="1905000"/>
              </a:xfrm>
            </p:grpSpPr>
            <p:sp>
              <p:nvSpPr>
                <p:cNvPr id="49" name="Rectangle 48"/>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7"/>
              <p:cNvGrpSpPr/>
              <p:nvPr/>
            </p:nvGrpSpPr>
            <p:grpSpPr>
              <a:xfrm>
                <a:off x="5410200" y="1371600"/>
                <a:ext cx="2286000" cy="1905000"/>
                <a:chOff x="1295400" y="2209800"/>
                <a:chExt cx="2286000" cy="1905000"/>
              </a:xfrm>
            </p:grpSpPr>
            <p:sp>
              <p:nvSpPr>
                <p:cNvPr id="42" name="Rectangle 41"/>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5"/>
              <p:cNvGrpSpPr/>
              <p:nvPr/>
            </p:nvGrpSpPr>
            <p:grpSpPr>
              <a:xfrm>
                <a:off x="398489" y="1404078"/>
                <a:ext cx="2286000" cy="1905000"/>
                <a:chOff x="1295400" y="2209800"/>
                <a:chExt cx="2286000" cy="1905000"/>
              </a:xfrm>
            </p:grpSpPr>
            <p:sp>
              <p:nvSpPr>
                <p:cNvPr id="35" name="Rectangle 34"/>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Heart 2"/>
          <p:cNvSpPr/>
          <p:nvPr/>
        </p:nvSpPr>
        <p:spPr>
          <a:xfrm>
            <a:off x="6283105" y="3259248"/>
            <a:ext cx="452673" cy="479833"/>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02641" y="1163993"/>
            <a:ext cx="3715861" cy="1200329"/>
          </a:xfrm>
          <a:prstGeom prst="rect">
            <a:avLst/>
          </a:prstGeom>
        </p:spPr>
        <p:txBody>
          <a:bodyPr wrap="square">
            <a:spAutoFit/>
          </a:bodyPr>
          <a:lstStyle/>
          <a:p>
            <a:r>
              <a:rPr lang="en-US" b="0" i="0" dirty="0">
                <a:solidFill>
                  <a:schemeClr val="bg1"/>
                </a:solidFill>
                <a:effectLst/>
                <a:latin typeface="Calibri" panose="020F0502020204030204" pitchFamily="34" charset="0"/>
              </a:rPr>
              <a:t>The Prophet Joseph Smith corrected this verse to read that Moses was to be a prophet to the pharaoh rather than a god. (1)</a:t>
            </a:r>
            <a:endParaRPr lang="en-US" dirty="0">
              <a:solidFill>
                <a:schemeClr val="bg1"/>
              </a:solidFill>
            </a:endParaRPr>
          </a:p>
        </p:txBody>
      </p:sp>
      <p:sp>
        <p:nvSpPr>
          <p:cNvPr id="77" name="Rectangle 76"/>
          <p:cNvSpPr/>
          <p:nvPr/>
        </p:nvSpPr>
        <p:spPr>
          <a:xfrm>
            <a:off x="7524264" y="1641659"/>
            <a:ext cx="4213845" cy="2031325"/>
          </a:xfrm>
          <a:prstGeom prst="rect">
            <a:avLst/>
          </a:prstGeom>
        </p:spPr>
        <p:txBody>
          <a:bodyPr wrap="square">
            <a:spAutoFit/>
          </a:bodyPr>
          <a:lstStyle/>
          <a:p>
            <a:r>
              <a:rPr lang="en-US" b="0" i="0" dirty="0">
                <a:solidFill>
                  <a:schemeClr val="bg1"/>
                </a:solidFill>
                <a:effectLst/>
                <a:latin typeface="Calibri" panose="020F0502020204030204" pitchFamily="34" charset="0"/>
              </a:rPr>
              <a:t>We know that the Joseph Smith Translation changes the text every time it reads that the Lord hardened Pharaoh's heart.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Certainly God does not harden the hearts of men; it is men that harden their hearts toward God. (2)</a:t>
            </a:r>
            <a:endParaRPr lang="en-US" dirty="0">
              <a:solidFill>
                <a:schemeClr val="bg1"/>
              </a:solidFill>
            </a:endParaRPr>
          </a:p>
        </p:txBody>
      </p:sp>
      <p:grpSp>
        <p:nvGrpSpPr>
          <p:cNvPr id="78" name="Group 326"/>
          <p:cNvGrpSpPr/>
          <p:nvPr/>
        </p:nvGrpSpPr>
        <p:grpSpPr>
          <a:xfrm>
            <a:off x="1262453" y="2610746"/>
            <a:ext cx="1673462" cy="3589226"/>
            <a:chOff x="3937483" y="513080"/>
            <a:chExt cx="681026" cy="1754293"/>
          </a:xfrm>
        </p:grpSpPr>
        <p:sp>
          <p:nvSpPr>
            <p:cNvPr id="79"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3"/>
            <p:cNvGrpSpPr/>
            <p:nvPr/>
          </p:nvGrpSpPr>
          <p:grpSpPr>
            <a:xfrm>
              <a:off x="4342580" y="1037026"/>
              <a:ext cx="275929" cy="637681"/>
              <a:chOff x="4755948" y="2903312"/>
              <a:chExt cx="1111452" cy="2049688"/>
            </a:xfrm>
          </p:grpSpPr>
          <p:sp>
            <p:nvSpPr>
              <p:cNvPr id="94" name="Oval 93"/>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Cloud 91"/>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5225831">
              <a:off x="4233042" y="854750"/>
              <a:ext cx="67243" cy="11072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539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childTnLst>
                                </p:cTn>
                              </p:par>
                              <p:par>
                                <p:cTn id="7" presetID="24" presetClass="emph" presetSubtype="0" fill="hold" grpId="1" nodeType="withEffect">
                                  <p:stCondLst>
                                    <p:cond delay="0"/>
                                  </p:stCondLst>
                                  <p:childTnLst>
                                    <p:animClr clrSpc="hsl" dir="cw">
                                      <p:cBhvr override="childStyle">
                                        <p:cTn id="8" dur="500" fill="hold"/>
                                        <p:tgtEl>
                                          <p:spTgt spid="3"/>
                                        </p:tgtEl>
                                        <p:attrNameLst>
                                          <p:attrName>style.color</p:attrName>
                                        </p:attrNameLst>
                                      </p:cBhvr>
                                      <p:by>
                                        <p:hsl h="0" s="-12549" l="-25098"/>
                                      </p:by>
                                    </p:animClr>
                                    <p:animClr clrSpc="hsl" dir="cw">
                                      <p:cBhvr>
                                        <p:cTn id="9" dur="500" fill="hold"/>
                                        <p:tgtEl>
                                          <p:spTgt spid="3"/>
                                        </p:tgtEl>
                                        <p:attrNameLst>
                                          <p:attrName>fillcolor</p:attrName>
                                        </p:attrNameLst>
                                      </p:cBhvr>
                                      <p:by>
                                        <p:hsl h="0" s="-12549" l="-25098"/>
                                      </p:by>
                                    </p:animClr>
                                    <p:animClr clrSpc="hsl" dir="cw">
                                      <p:cBhvr>
                                        <p:cTn id="10" dur="500" fill="hold"/>
                                        <p:tgtEl>
                                          <p:spTgt spid="3"/>
                                        </p:tgtEl>
                                        <p:attrNameLst>
                                          <p:attrName>stroke.color</p:attrName>
                                        </p:attrNameLst>
                                      </p:cBhvr>
                                      <p:by>
                                        <p:hsl h="0" s="-12549" l="-25098"/>
                                      </p:by>
                                    </p:animClr>
                                    <p:set>
                                      <p:cBhvr>
                                        <p:cTn id="11" dur="500" fill="hold"/>
                                        <p:tgtEl>
                                          <p:spTgt spid="3"/>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The Rod=God’s Power</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7:8-12</a:t>
            </a:r>
          </a:p>
        </p:txBody>
      </p:sp>
      <p:sp>
        <p:nvSpPr>
          <p:cNvPr id="76" name="Rectangle 75"/>
          <p:cNvSpPr/>
          <p:nvPr/>
        </p:nvSpPr>
        <p:spPr>
          <a:xfrm>
            <a:off x="964487" y="1291605"/>
            <a:ext cx="1515870" cy="369332"/>
          </a:xfrm>
          <a:prstGeom prst="rect">
            <a:avLst/>
          </a:prstGeom>
        </p:spPr>
        <p:txBody>
          <a:bodyPr wrap="square">
            <a:spAutoFit/>
          </a:bodyPr>
          <a:lstStyle/>
          <a:p>
            <a:r>
              <a:rPr lang="en-US" b="0" i="0" dirty="0">
                <a:solidFill>
                  <a:schemeClr val="bg1"/>
                </a:solidFill>
                <a:effectLst/>
                <a:latin typeface="Calibri" panose="020F0502020204030204" pitchFamily="34" charset="0"/>
              </a:rPr>
              <a:t>Moses’ Rod</a:t>
            </a:r>
            <a:endParaRPr lang="en-US" dirty="0">
              <a:solidFill>
                <a:schemeClr val="bg1"/>
              </a:solidFill>
            </a:endParaRPr>
          </a:p>
        </p:txBody>
      </p:sp>
      <p:sp>
        <p:nvSpPr>
          <p:cNvPr id="77" name="Rectangle 76"/>
          <p:cNvSpPr/>
          <p:nvPr/>
        </p:nvSpPr>
        <p:spPr>
          <a:xfrm>
            <a:off x="3822081" y="1154305"/>
            <a:ext cx="4213845" cy="5355312"/>
          </a:xfrm>
          <a:prstGeom prst="rect">
            <a:avLst/>
          </a:prstGeom>
        </p:spPr>
        <p:txBody>
          <a:bodyPr wrap="square">
            <a:spAutoFit/>
          </a:bodyPr>
          <a:lstStyle/>
          <a:p>
            <a:r>
              <a:rPr lang="en-US" dirty="0">
                <a:solidFill>
                  <a:schemeClr val="bg1"/>
                </a:solidFill>
              </a:rPr>
              <a:t>In the culture of the Israelites, the rod would be a natural symbol of authority, as the tool used by the shepherd to correct and guide his flock. </a:t>
            </a:r>
          </a:p>
          <a:p>
            <a:endParaRPr lang="en-US" dirty="0">
              <a:solidFill>
                <a:schemeClr val="bg1"/>
              </a:solidFill>
            </a:endParaRPr>
          </a:p>
          <a:p>
            <a:r>
              <a:rPr lang="en-US" dirty="0">
                <a:solidFill>
                  <a:schemeClr val="bg1"/>
                </a:solidFill>
              </a:rPr>
              <a:t>Moses' rod is, in fact,  carried by him while he tended his sheep; and later became his symbol of authority over the Israelites.</a:t>
            </a:r>
          </a:p>
          <a:p>
            <a:endParaRPr lang="en-US" dirty="0">
              <a:solidFill>
                <a:schemeClr val="bg1"/>
              </a:solidFill>
            </a:endParaRPr>
          </a:p>
          <a:p>
            <a:r>
              <a:rPr lang="en-US" dirty="0">
                <a:solidFill>
                  <a:schemeClr val="bg1"/>
                </a:solidFill>
              </a:rPr>
              <a:t>The rods of both Moses and Aaron were endowed with miraculous power during the Plagues of Egypt.</a:t>
            </a:r>
          </a:p>
          <a:p>
            <a:endParaRPr lang="en-US" dirty="0">
              <a:solidFill>
                <a:schemeClr val="bg1"/>
              </a:solidFill>
            </a:endParaRPr>
          </a:p>
          <a:p>
            <a:r>
              <a:rPr lang="en-US" dirty="0">
                <a:solidFill>
                  <a:schemeClr val="bg1"/>
                </a:solidFill>
              </a:rPr>
              <a:t>God commanded Moses to raise his rod over the Red Sea when it was to be parted and in prayer over Israel in battle.</a:t>
            </a:r>
          </a:p>
          <a:p>
            <a:endParaRPr lang="en-US" dirty="0">
              <a:solidFill>
                <a:schemeClr val="bg1"/>
              </a:solidFill>
            </a:endParaRPr>
          </a:p>
          <a:p>
            <a:r>
              <a:rPr lang="en-US" dirty="0">
                <a:solidFill>
                  <a:schemeClr val="bg1"/>
                </a:solidFill>
              </a:rPr>
              <a:t>Moses brings forth water from a stone using his rod.</a:t>
            </a:r>
          </a:p>
        </p:txBody>
      </p:sp>
      <p:sp>
        <p:nvSpPr>
          <p:cNvPr id="97" name="TextBox 96"/>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(3)</a:t>
            </a:r>
          </a:p>
        </p:txBody>
      </p:sp>
      <p:sp>
        <p:nvSpPr>
          <p:cNvPr id="98" name="Rectangle 97"/>
          <p:cNvSpPr/>
          <p:nvPr/>
        </p:nvSpPr>
        <p:spPr>
          <a:xfrm>
            <a:off x="9203504" y="1344028"/>
            <a:ext cx="1515870" cy="369332"/>
          </a:xfrm>
          <a:prstGeom prst="rect">
            <a:avLst/>
          </a:prstGeom>
        </p:spPr>
        <p:txBody>
          <a:bodyPr wrap="square">
            <a:spAutoFit/>
          </a:bodyPr>
          <a:lstStyle/>
          <a:p>
            <a:r>
              <a:rPr lang="en-US" b="0" i="0" dirty="0">
                <a:solidFill>
                  <a:schemeClr val="bg1"/>
                </a:solidFill>
                <a:effectLst/>
                <a:latin typeface="Calibri" panose="020F0502020204030204" pitchFamily="34" charset="0"/>
              </a:rPr>
              <a:t>Aaron’s Rod</a:t>
            </a:r>
            <a:endParaRPr lang="en-US" dirty="0">
              <a:solidFill>
                <a:schemeClr val="bg1"/>
              </a:solidFill>
            </a:endParaRPr>
          </a:p>
        </p:txBody>
      </p:sp>
      <p:grpSp>
        <p:nvGrpSpPr>
          <p:cNvPr id="11" name="Group 10">
            <a:extLst>
              <a:ext uri="{FF2B5EF4-FFF2-40B4-BE49-F238E27FC236}">
                <a16:creationId xmlns:a16="http://schemas.microsoft.com/office/drawing/2014/main" id="{B02D8A51-BAA2-44BA-9549-6CE890ABB921}"/>
              </a:ext>
            </a:extLst>
          </p:cNvPr>
          <p:cNvGrpSpPr/>
          <p:nvPr/>
        </p:nvGrpSpPr>
        <p:grpSpPr>
          <a:xfrm>
            <a:off x="8665027" y="4757053"/>
            <a:ext cx="2797497" cy="1996545"/>
            <a:chOff x="228600" y="381000"/>
            <a:chExt cx="3505068" cy="2501531"/>
          </a:xfrm>
        </p:grpSpPr>
        <p:grpSp>
          <p:nvGrpSpPr>
            <p:cNvPr id="12" name="Group 11">
              <a:extLst>
                <a:ext uri="{FF2B5EF4-FFF2-40B4-BE49-F238E27FC236}">
                  <a16:creationId xmlns:a16="http://schemas.microsoft.com/office/drawing/2014/main" id="{93A0ED9A-72E9-434F-8435-41524A19F7BF}"/>
                </a:ext>
              </a:extLst>
            </p:cNvPr>
            <p:cNvGrpSpPr/>
            <p:nvPr/>
          </p:nvGrpSpPr>
          <p:grpSpPr>
            <a:xfrm>
              <a:off x="228600" y="381000"/>
              <a:ext cx="3505068" cy="2501531"/>
              <a:chOff x="534986" y="381000"/>
              <a:chExt cx="2637111" cy="2501531"/>
            </a:xfrm>
          </p:grpSpPr>
          <p:sp>
            <p:nvSpPr>
              <p:cNvPr id="14" name="Rectangle 13">
                <a:extLst>
                  <a:ext uri="{FF2B5EF4-FFF2-40B4-BE49-F238E27FC236}">
                    <a16:creationId xmlns:a16="http://schemas.microsoft.com/office/drawing/2014/main" id="{5A733174-469C-4B51-BBE0-C03894809E92}"/>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7141F35-EF19-45A9-BE2D-561EB5302240}"/>
                  </a:ext>
                </a:extLst>
              </p:cNvPr>
              <p:cNvGrpSpPr/>
              <p:nvPr/>
            </p:nvGrpSpPr>
            <p:grpSpPr>
              <a:xfrm>
                <a:off x="534986" y="384805"/>
                <a:ext cx="457200" cy="2497726"/>
                <a:chOff x="533400" y="381000"/>
                <a:chExt cx="457200" cy="2497726"/>
              </a:xfrm>
            </p:grpSpPr>
            <p:sp>
              <p:nvSpPr>
                <p:cNvPr id="21" name="Oval 20">
                  <a:extLst>
                    <a:ext uri="{FF2B5EF4-FFF2-40B4-BE49-F238E27FC236}">
                      <a16:creationId xmlns:a16="http://schemas.microsoft.com/office/drawing/2014/main" id="{3540D111-2FD8-48DA-A3A7-137709908B44}"/>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a:extLst>
                    <a:ext uri="{FF2B5EF4-FFF2-40B4-BE49-F238E27FC236}">
                      <a16:creationId xmlns:a16="http://schemas.microsoft.com/office/drawing/2014/main" id="{2B74A70D-DE3B-4A42-9F25-F5236F9479A1}"/>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31E62AF-E80B-4957-B14B-703F6F5435A3}"/>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6908DF1-F9AF-4AC5-A034-5D92AEB3AEE7}"/>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62EEAF84-7445-4BB3-BAEE-865913BAFB69}"/>
                  </a:ext>
                </a:extLst>
              </p:cNvPr>
              <p:cNvGrpSpPr/>
              <p:nvPr/>
            </p:nvGrpSpPr>
            <p:grpSpPr>
              <a:xfrm>
                <a:off x="2714897" y="381000"/>
                <a:ext cx="457200" cy="2497726"/>
                <a:chOff x="2714897" y="457200"/>
                <a:chExt cx="457200" cy="2497726"/>
              </a:xfrm>
            </p:grpSpPr>
            <p:sp>
              <p:nvSpPr>
                <p:cNvPr id="17" name="Oval 16">
                  <a:extLst>
                    <a:ext uri="{FF2B5EF4-FFF2-40B4-BE49-F238E27FC236}">
                      <a16:creationId xmlns:a16="http://schemas.microsoft.com/office/drawing/2014/main" id="{11F1A57D-DFB8-4B0D-A5A4-56DCD951F0A7}"/>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1C82482-B362-481A-96AC-2B61AA42ABE0}"/>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20D409D-1759-4038-B01E-751B1839D09D}"/>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D2DC673-5542-4C3C-8EEF-904C80992688}"/>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a:extLst>
                <a:ext uri="{FF2B5EF4-FFF2-40B4-BE49-F238E27FC236}">
                  <a16:creationId xmlns:a16="http://schemas.microsoft.com/office/drawing/2014/main" id="{DFF8FA79-AFDA-438A-B5BD-B4F1BBF1DB7F}"/>
                </a:ext>
              </a:extLst>
            </p:cNvPr>
            <p:cNvSpPr/>
            <p:nvPr/>
          </p:nvSpPr>
          <p:spPr>
            <a:xfrm>
              <a:off x="849555" y="1008784"/>
              <a:ext cx="2371313" cy="1735302"/>
            </a:xfrm>
            <a:prstGeom prst="rect">
              <a:avLst/>
            </a:prstGeom>
          </p:spPr>
          <p:txBody>
            <a:bodyPr wrap="square">
              <a:spAutoFit/>
            </a:bodyPr>
            <a:lstStyle/>
            <a:p>
              <a:pPr algn="ctr"/>
              <a:r>
                <a:rPr lang="en-US" sz="1400" b="1" dirty="0"/>
                <a:t>The Lord’s power is greater than the power of mankind, the devil, and the false gods mankind worships</a:t>
              </a:r>
              <a:endParaRPr lang="en-US" sz="1400" i="1" dirty="0"/>
            </a:p>
          </p:txBody>
        </p:sp>
      </p:grpSp>
      <p:pic>
        <p:nvPicPr>
          <p:cNvPr id="2" name="Picture 1">
            <a:extLst>
              <a:ext uri="{FF2B5EF4-FFF2-40B4-BE49-F238E27FC236}">
                <a16:creationId xmlns:a16="http://schemas.microsoft.com/office/drawing/2014/main" id="{C0620D05-527B-5441-C6C6-8526B1777FC2}"/>
              </a:ext>
            </a:extLst>
          </p:cNvPr>
          <p:cNvPicPr>
            <a:picLocks noChangeAspect="1"/>
          </p:cNvPicPr>
          <p:nvPr/>
        </p:nvPicPr>
        <p:blipFill>
          <a:blip r:embed="rId2"/>
          <a:stretch>
            <a:fillRect/>
          </a:stretch>
        </p:blipFill>
        <p:spPr>
          <a:xfrm>
            <a:off x="127334" y="2460514"/>
            <a:ext cx="3389700" cy="1936972"/>
          </a:xfrm>
          <a:prstGeom prst="rect">
            <a:avLst/>
          </a:prstGeom>
        </p:spPr>
      </p:pic>
      <p:pic>
        <p:nvPicPr>
          <p:cNvPr id="9" name="Picture 8">
            <a:extLst>
              <a:ext uri="{FF2B5EF4-FFF2-40B4-BE49-F238E27FC236}">
                <a16:creationId xmlns:a16="http://schemas.microsoft.com/office/drawing/2014/main" id="{BE5CFA05-7E3C-CB4E-4943-3D0D8781B584}"/>
              </a:ext>
            </a:extLst>
          </p:cNvPr>
          <p:cNvPicPr>
            <a:picLocks noChangeAspect="1"/>
          </p:cNvPicPr>
          <p:nvPr/>
        </p:nvPicPr>
        <p:blipFill>
          <a:blip r:embed="rId3"/>
          <a:stretch>
            <a:fillRect/>
          </a:stretch>
        </p:blipFill>
        <p:spPr>
          <a:xfrm>
            <a:off x="8444122" y="2019805"/>
            <a:ext cx="2775899" cy="2606504"/>
          </a:xfrm>
          <a:prstGeom prst="rect">
            <a:avLst/>
          </a:prstGeom>
        </p:spPr>
      </p:pic>
    </p:spTree>
    <p:extLst>
      <p:ext uri="{BB962C8B-B14F-4D97-AF65-F5344CB8AC3E}">
        <p14:creationId xmlns:p14="http://schemas.microsoft.com/office/powerpoint/2010/main" val="153362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out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1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7:19-25</a:t>
            </a:r>
          </a:p>
        </p:txBody>
      </p:sp>
      <p:sp>
        <p:nvSpPr>
          <p:cNvPr id="11" name="TextBox 10"/>
          <p:cNvSpPr txBox="1"/>
          <p:nvPr/>
        </p:nvSpPr>
        <p:spPr>
          <a:xfrm>
            <a:off x="958567" y="1599142"/>
            <a:ext cx="4300396" cy="1569660"/>
          </a:xfrm>
          <a:prstGeom prst="rect">
            <a:avLst/>
          </a:prstGeom>
          <a:noFill/>
        </p:spPr>
        <p:txBody>
          <a:bodyPr wrap="square" rtlCol="0">
            <a:spAutoFit/>
          </a:bodyPr>
          <a:lstStyle/>
          <a:p>
            <a:r>
              <a:rPr lang="en-US" sz="3200" dirty="0">
                <a:solidFill>
                  <a:schemeClr val="bg1"/>
                </a:solidFill>
              </a:rPr>
              <a:t>All the water turned to blood and the fish died and the river stank </a:t>
            </a:r>
          </a:p>
        </p:txBody>
      </p:sp>
      <p:pic>
        <p:nvPicPr>
          <p:cNvPr id="2050" name="Picture 2" descr="http://www.myjewishlearning.com/wp-content/uploads/2015/04/blood-plague_h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038" y="968637"/>
            <a:ext cx="5600315" cy="3897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08765" y="4700729"/>
            <a:ext cx="9146911" cy="1754326"/>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Blood </a:t>
            </a:r>
            <a:r>
              <a:rPr lang="en-US" b="0" i="1" dirty="0">
                <a:solidFill>
                  <a:schemeClr val="bg1"/>
                </a:solidFill>
                <a:effectLst/>
                <a:latin typeface="Calibri" panose="020F0502020204030204" pitchFamily="34" charset="0"/>
              </a:rPr>
              <a:t>Dam</a:t>
            </a:r>
            <a:r>
              <a:rPr lang="en-US" b="0" i="0" dirty="0">
                <a:solidFill>
                  <a:schemeClr val="bg1"/>
                </a:solidFill>
                <a:effectLst/>
                <a:latin typeface="Calibri" panose="020F0502020204030204" pitchFamily="34" charset="0"/>
              </a:rPr>
              <a:t>  </a:t>
            </a:r>
            <a:r>
              <a:rPr lang="he-IL" b="0" i="0" dirty="0">
                <a:solidFill>
                  <a:schemeClr val="bg1"/>
                </a:solidFill>
                <a:effectLst/>
                <a:latin typeface="Calibri" panose="020F0502020204030204" pitchFamily="34" charset="0"/>
              </a:rPr>
              <a:t>דם</a:t>
            </a:r>
          </a:p>
          <a:p>
            <a:pPr fontAlgn="base">
              <a:buFont typeface="Arial" panose="020B0604020202020204" pitchFamily="34" charset="0"/>
              <a:buChar char="•"/>
            </a:pPr>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Nile was worshiped as a deity</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It made all water unusable for bathing or drinking and causes smell of dead fish; this would have robbed the Egyptians of peace and comfort</a:t>
            </a:r>
          </a:p>
          <a:p>
            <a:pPr fontAlgn="base">
              <a:buFont typeface="Arial" panose="020B0604020202020204" pitchFamily="34" charset="0"/>
              <a:buChar char="•"/>
            </a:pPr>
            <a:r>
              <a:rPr lang="en-US" dirty="0">
                <a:solidFill>
                  <a:schemeClr val="bg1"/>
                </a:solidFill>
                <a:latin typeface="Calibri" panose="020F0502020204030204" pitchFamily="34" charset="0"/>
              </a:rPr>
              <a:t>The Blue Nile god Hapi </a:t>
            </a:r>
            <a:r>
              <a:rPr lang="en-US" dirty="0" err="1">
                <a:solidFill>
                  <a:schemeClr val="bg1"/>
                </a:solidFill>
                <a:latin typeface="Calibri" panose="020F0502020204030204" pitchFamily="34" charset="0"/>
              </a:rPr>
              <a:t>Hapi</a:t>
            </a:r>
            <a:r>
              <a:rPr lang="en-US" dirty="0">
                <a:solidFill>
                  <a:schemeClr val="bg1"/>
                </a:solidFill>
                <a:latin typeface="Calibri" panose="020F0502020204030204" pitchFamily="34" charset="0"/>
              </a:rPr>
              <a:t> was sometimes depicted as a mother hippopotamus or with the head of a mother hippo</a:t>
            </a:r>
            <a:endParaRPr lang="en-US" b="0" i="0" dirty="0">
              <a:solidFill>
                <a:schemeClr val="bg1"/>
              </a:solidFill>
              <a:effectLst/>
              <a:latin typeface="Calibri" panose="020F0502020204030204" pitchFamily="34" charset="0"/>
            </a:endParaRPr>
          </a:p>
        </p:txBody>
      </p:sp>
      <p:sp>
        <p:nvSpPr>
          <p:cNvPr id="15" name="TextBox 14"/>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pic>
        <p:nvPicPr>
          <p:cNvPr id="2052" name="Picture 4" descr="Symbolic importance of the Nile"/>
          <p:cNvPicPr>
            <a:picLocks noChangeAspect="1" noChangeArrowheads="1"/>
          </p:cNvPicPr>
          <p:nvPr/>
        </p:nvPicPr>
        <p:blipFill rotWithShape="1">
          <a:blip r:embed="rId3">
            <a:extLst>
              <a:ext uri="{28A0092B-C50C-407E-A947-70E740481C1C}">
                <a14:useLocalDpi xmlns:a14="http://schemas.microsoft.com/office/drawing/2010/main" val="0"/>
              </a:ext>
            </a:extLst>
          </a:blip>
          <a:srcRect r="2296" b="7294"/>
          <a:stretch/>
        </p:blipFill>
        <p:spPr bwMode="auto">
          <a:xfrm>
            <a:off x="364717" y="4474028"/>
            <a:ext cx="2561725" cy="151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4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2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8:5-15, 18-19</a:t>
            </a:r>
          </a:p>
        </p:txBody>
      </p:sp>
      <p:sp>
        <p:nvSpPr>
          <p:cNvPr id="11" name="TextBox 10"/>
          <p:cNvSpPr txBox="1"/>
          <p:nvPr/>
        </p:nvSpPr>
        <p:spPr>
          <a:xfrm>
            <a:off x="860079" y="1796214"/>
            <a:ext cx="4852657" cy="1077218"/>
          </a:xfrm>
          <a:prstGeom prst="rect">
            <a:avLst/>
          </a:prstGeom>
          <a:noFill/>
        </p:spPr>
        <p:txBody>
          <a:bodyPr wrap="square" rtlCol="0">
            <a:spAutoFit/>
          </a:bodyPr>
          <a:lstStyle/>
          <a:p>
            <a:r>
              <a:rPr lang="en-US" sz="3200" dirty="0">
                <a:solidFill>
                  <a:schemeClr val="bg1"/>
                </a:solidFill>
              </a:rPr>
              <a:t>Frogs came up and covered the land of Egypt</a:t>
            </a:r>
          </a:p>
        </p:txBody>
      </p:sp>
      <p:sp>
        <p:nvSpPr>
          <p:cNvPr id="2" name="Rectangle 1"/>
          <p:cNvSpPr/>
          <p:nvPr/>
        </p:nvSpPr>
        <p:spPr>
          <a:xfrm>
            <a:off x="2492265" y="3897090"/>
            <a:ext cx="9630325" cy="2031325"/>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Frogs </a:t>
            </a:r>
            <a:r>
              <a:rPr lang="en-US" b="0" i="0" dirty="0" err="1">
                <a:solidFill>
                  <a:schemeClr val="bg1"/>
                </a:solidFill>
                <a:effectLst/>
                <a:latin typeface="Calibri" panose="020F0502020204030204" pitchFamily="34" charset="0"/>
              </a:rPr>
              <a:t>Tsephardeda</a:t>
            </a:r>
            <a:r>
              <a:rPr lang="en-US" b="0" i="0" dirty="0">
                <a:solidFill>
                  <a:schemeClr val="bg1"/>
                </a:solidFill>
                <a:effectLst/>
                <a:latin typeface="Calibri" panose="020F0502020204030204" pitchFamily="34" charset="0"/>
              </a:rPr>
              <a:t>  </a:t>
            </a:r>
            <a:r>
              <a:rPr lang="he-IL" b="0" i="0" dirty="0">
                <a:solidFill>
                  <a:schemeClr val="bg1"/>
                </a:solidFill>
                <a:effectLst/>
                <a:latin typeface="Calibri" panose="020F0502020204030204" pitchFamily="34" charset="0"/>
              </a:rPr>
              <a:t>צפרדע</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The land stank and made living uncomfortable; they could not sleep because their beds were also invaded</a:t>
            </a:r>
          </a:p>
          <a:p>
            <a:pPr fontAlgn="base">
              <a:buFont typeface="Arial" panose="020B0604020202020204" pitchFamily="34" charset="0"/>
              <a:buChar char="•"/>
            </a:pPr>
            <a:r>
              <a:rPr lang="en-US" b="0" i="0" dirty="0" err="1">
                <a:solidFill>
                  <a:schemeClr val="bg1"/>
                </a:solidFill>
                <a:effectLst/>
                <a:latin typeface="Calibri" panose="020F0502020204030204" pitchFamily="34" charset="0"/>
              </a:rPr>
              <a:t>Heqet</a:t>
            </a:r>
            <a:r>
              <a:rPr lang="en-US" b="0" i="0" dirty="0">
                <a:solidFill>
                  <a:schemeClr val="bg1"/>
                </a:solidFill>
                <a:effectLst/>
                <a:latin typeface="Calibri" panose="020F0502020204030204" pitchFamily="34" charset="0"/>
              </a:rPr>
              <a:t> was most commonly shown with the head of a frog and body of a woman. Egyptian women wore amulets and scarabs with the image of </a:t>
            </a:r>
            <a:r>
              <a:rPr lang="en-US" b="0" i="0" dirty="0" err="1">
                <a:solidFill>
                  <a:schemeClr val="bg1"/>
                </a:solidFill>
                <a:effectLst/>
                <a:latin typeface="Calibri" panose="020F0502020204030204" pitchFamily="34" charset="0"/>
              </a:rPr>
              <a:t>Heqet</a:t>
            </a:r>
            <a:r>
              <a:rPr lang="en-US" b="0" i="0" dirty="0">
                <a:solidFill>
                  <a:schemeClr val="bg1"/>
                </a:solidFill>
                <a:effectLst/>
                <a:latin typeface="Calibri" panose="020F0502020204030204" pitchFamily="34" charset="0"/>
              </a:rPr>
              <a:t> to protect them during childbirth.</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 Frogs were so sacred in Egypt that even the involuntary slaughter </a:t>
            </a:r>
          </a:p>
          <a:p>
            <a:pPr fontAlgn="base"/>
            <a:r>
              <a:rPr lang="en-US" b="0" i="0" dirty="0">
                <a:solidFill>
                  <a:schemeClr val="bg1"/>
                </a:solidFill>
                <a:effectLst/>
                <a:latin typeface="Calibri" panose="020F0502020204030204" pitchFamily="34" charset="0"/>
              </a:rPr>
              <a:t>of one was often punishable by death</a:t>
            </a:r>
          </a:p>
        </p:txBody>
      </p:sp>
      <p:sp>
        <p:nvSpPr>
          <p:cNvPr id="10" name="TextBox 9"/>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grpSp>
        <p:nvGrpSpPr>
          <p:cNvPr id="5" name="Group 4"/>
          <p:cNvGrpSpPr/>
          <p:nvPr/>
        </p:nvGrpSpPr>
        <p:grpSpPr>
          <a:xfrm>
            <a:off x="6334698" y="1049460"/>
            <a:ext cx="4084489" cy="3062162"/>
            <a:chOff x="5776111" y="906919"/>
            <a:chExt cx="4516328" cy="3387245"/>
          </a:xfrm>
        </p:grpSpPr>
        <p:pic>
          <p:nvPicPr>
            <p:cNvPr id="12290" name="Picture 2" descr="http://www.psalm11918.org/images/articles/parashah/14vaeira/frogPlag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111" y="906919"/>
              <a:ext cx="4516327" cy="33872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247881" y="4005790"/>
              <a:ext cx="1044558" cy="272360"/>
            </a:xfrm>
            <a:prstGeom prst="rect">
              <a:avLst/>
            </a:prstGeom>
            <a:noFill/>
          </p:spPr>
          <p:txBody>
            <a:bodyPr wrap="square" rtlCol="0">
              <a:spAutoFit/>
            </a:bodyPr>
            <a:lstStyle/>
            <a:p>
              <a:pPr algn="r"/>
              <a:r>
                <a:rPr lang="en-US" sz="1000" dirty="0">
                  <a:solidFill>
                    <a:schemeClr val="bg1"/>
                  </a:solidFill>
                </a:rPr>
                <a:t>Ted Larsen</a:t>
              </a:r>
            </a:p>
          </p:txBody>
        </p:sp>
      </p:grpSp>
      <p:pic>
        <p:nvPicPr>
          <p:cNvPr id="12294" name="Picture 6" descr="http://www.mayimachronim.com/wp-content/uploads/2015/01/Heket.jpg"/>
          <p:cNvPicPr>
            <a:picLocks noChangeAspect="1" noChangeArrowheads="1"/>
          </p:cNvPicPr>
          <p:nvPr/>
        </p:nvPicPr>
        <p:blipFill rotWithShape="1">
          <a:blip r:embed="rId3">
            <a:extLst>
              <a:ext uri="{28A0092B-C50C-407E-A947-70E740481C1C}">
                <a14:useLocalDpi xmlns:a14="http://schemas.microsoft.com/office/drawing/2010/main" val="0"/>
              </a:ext>
            </a:extLst>
          </a:blip>
          <a:srcRect l="62888" t="2296"/>
          <a:stretch/>
        </p:blipFill>
        <p:spPr bwMode="auto">
          <a:xfrm>
            <a:off x="432423" y="3620186"/>
            <a:ext cx="1766879" cy="24819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38E725E-09C1-F2AA-20AB-C63A4982D366}"/>
              </a:ext>
            </a:extLst>
          </p:cNvPr>
          <p:cNvSpPr txBox="1"/>
          <p:nvPr/>
        </p:nvSpPr>
        <p:spPr>
          <a:xfrm>
            <a:off x="3286407" y="6165502"/>
            <a:ext cx="7590621" cy="646331"/>
          </a:xfrm>
          <a:prstGeom prst="rect">
            <a:avLst/>
          </a:prstGeom>
          <a:noFill/>
        </p:spPr>
        <p:txBody>
          <a:bodyPr wrap="square">
            <a:spAutoFit/>
          </a:bodyPr>
          <a:lstStyle/>
          <a:p>
            <a:pPr algn="ctr"/>
            <a:r>
              <a:rPr lang="en-US" b="1" dirty="0">
                <a:solidFill>
                  <a:srgbClr val="FFFF00"/>
                </a:solidFill>
              </a:rPr>
              <a:t>A</a:t>
            </a:r>
            <a:r>
              <a:rPr lang="en-US" b="1" i="0" dirty="0">
                <a:solidFill>
                  <a:srgbClr val="FFFF00"/>
                </a:solidFill>
                <a:effectLst/>
              </a:rPr>
              <a:t>fter the second plague, the magicians could no longer replicate the plagues and told Pharaoh, “This is the finger of God”.</a:t>
            </a:r>
            <a:endParaRPr lang="en-US" b="1" dirty="0">
              <a:solidFill>
                <a:srgbClr val="FFFF00"/>
              </a:solidFill>
            </a:endParaRPr>
          </a:p>
        </p:txBody>
      </p:sp>
    </p:spTree>
    <p:extLst>
      <p:ext uri="{BB962C8B-B14F-4D97-AF65-F5344CB8AC3E}">
        <p14:creationId xmlns:p14="http://schemas.microsoft.com/office/powerpoint/2010/main" val="170418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2294"/>
                                        </p:tgtEl>
                                        <p:attrNameLst>
                                          <p:attrName>style.visibility</p:attrName>
                                        </p:attrNameLst>
                                      </p:cBhvr>
                                      <p:to>
                                        <p:strVal val="visible"/>
                                      </p:to>
                                    </p:set>
                                    <p:animEffect transition="in" filter="fade">
                                      <p:cBhvr>
                                        <p:cTn id="21" dur="500"/>
                                        <p:tgtEl>
                                          <p:spTgt spid="12294"/>
                                        </p:tgtEl>
                                      </p:cBhvr>
                                    </p:animEffect>
                                  </p:childTnLst>
                                </p:cTn>
                              </p:par>
                              <p:par>
                                <p:cTn id="22" presetID="1"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8536"/>
            <a:ext cx="12192000" cy="1107996"/>
          </a:xfrm>
          <a:prstGeom prst="rect">
            <a:avLst/>
          </a:prstGeom>
          <a:noFill/>
        </p:spPr>
        <p:txBody>
          <a:bodyPr wrap="square" rtlCol="0">
            <a:spAutoFit/>
          </a:bodyPr>
          <a:lstStyle/>
          <a:p>
            <a:pPr algn="ctr"/>
            <a:r>
              <a:rPr lang="en-US" sz="6600" dirty="0">
                <a:solidFill>
                  <a:schemeClr val="bg1"/>
                </a:solidFill>
                <a:latin typeface="Broadway" panose="04040905080B02020502" pitchFamily="82" charset="0"/>
              </a:rPr>
              <a:t>Plague 3 </a:t>
            </a:r>
            <a:endParaRPr lang="en-US" sz="4400" dirty="0">
              <a:solidFill>
                <a:schemeClr val="bg1"/>
              </a:solidFill>
              <a:latin typeface="Broadway" panose="04040905080B02020502" pitchFamily="82" charset="0"/>
            </a:endParaRPr>
          </a:p>
        </p:txBody>
      </p:sp>
      <p:sp>
        <p:nvSpPr>
          <p:cNvPr id="7" name="TextBox 6"/>
          <p:cNvSpPr txBox="1"/>
          <p:nvPr/>
        </p:nvSpPr>
        <p:spPr>
          <a:xfrm>
            <a:off x="0" y="6488668"/>
            <a:ext cx="12122590" cy="369332"/>
          </a:xfrm>
          <a:prstGeom prst="rect">
            <a:avLst/>
          </a:prstGeom>
          <a:noFill/>
        </p:spPr>
        <p:txBody>
          <a:bodyPr wrap="square" rtlCol="0">
            <a:spAutoFit/>
          </a:bodyPr>
          <a:lstStyle/>
          <a:p>
            <a:r>
              <a:rPr lang="en-US" dirty="0">
                <a:solidFill>
                  <a:schemeClr val="bg1"/>
                </a:solidFill>
              </a:rPr>
              <a:t>Exodus 8:16-19</a:t>
            </a:r>
          </a:p>
        </p:txBody>
      </p:sp>
      <p:sp>
        <p:nvSpPr>
          <p:cNvPr id="11" name="TextBox 10"/>
          <p:cNvSpPr txBox="1"/>
          <p:nvPr/>
        </p:nvSpPr>
        <p:spPr>
          <a:xfrm>
            <a:off x="2108634" y="1789812"/>
            <a:ext cx="4300396" cy="584775"/>
          </a:xfrm>
          <a:prstGeom prst="rect">
            <a:avLst/>
          </a:prstGeom>
          <a:noFill/>
        </p:spPr>
        <p:txBody>
          <a:bodyPr wrap="square" rtlCol="0">
            <a:spAutoFit/>
          </a:bodyPr>
          <a:lstStyle/>
          <a:p>
            <a:r>
              <a:rPr lang="en-US" sz="3200" dirty="0">
                <a:solidFill>
                  <a:schemeClr val="bg1"/>
                </a:solidFill>
              </a:rPr>
              <a:t>Lice</a:t>
            </a:r>
          </a:p>
        </p:txBody>
      </p:sp>
      <p:sp>
        <p:nvSpPr>
          <p:cNvPr id="2" name="Rectangle 1"/>
          <p:cNvSpPr/>
          <p:nvPr/>
        </p:nvSpPr>
        <p:spPr>
          <a:xfrm>
            <a:off x="1530037" y="3632847"/>
            <a:ext cx="10357164" cy="1200329"/>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Gnats/Lice </a:t>
            </a:r>
            <a:r>
              <a:rPr lang="en-US" b="0" i="1" dirty="0" err="1">
                <a:solidFill>
                  <a:schemeClr val="bg1"/>
                </a:solidFill>
                <a:effectLst/>
                <a:latin typeface="Calibri" panose="020F0502020204030204" pitchFamily="34" charset="0"/>
              </a:rPr>
              <a:t>Kinim</a:t>
            </a:r>
            <a:r>
              <a:rPr lang="en-US" b="0" i="0" dirty="0">
                <a:solidFill>
                  <a:schemeClr val="bg1"/>
                </a:solidFill>
                <a:effectLst/>
                <a:latin typeface="Calibri" panose="020F0502020204030204" pitchFamily="34" charset="0"/>
              </a:rPr>
              <a:t>  </a:t>
            </a:r>
            <a:r>
              <a:rPr lang="he-IL" b="0" i="0" dirty="0">
                <a:solidFill>
                  <a:schemeClr val="bg1"/>
                </a:solidFill>
                <a:effectLst/>
                <a:latin typeface="Calibri" panose="020F0502020204030204" pitchFamily="34" charset="0"/>
              </a:rPr>
              <a:t>כינים</a:t>
            </a:r>
          </a:p>
          <a:p>
            <a:pPr fontAlgn="base">
              <a:buFont typeface="Arial" panose="020B0604020202020204" pitchFamily="34" charset="0"/>
              <a:buChar char="•"/>
            </a:pPr>
            <a:r>
              <a:rPr lang="en-US" b="0" i="0" dirty="0">
                <a:solidFill>
                  <a:schemeClr val="bg1"/>
                </a:solidFill>
                <a:effectLst/>
                <a:latin typeface="Calibri" panose="020F0502020204030204" pitchFamily="34" charset="0"/>
              </a:rPr>
              <a:t>An irritating and carried diseases and bite constantly; bites would have caused itching/irritation of skin</a:t>
            </a:r>
          </a:p>
          <a:p>
            <a:pPr fontAlgn="base">
              <a:buFont typeface="Arial" panose="020B0604020202020204" pitchFamily="34" charset="0"/>
              <a:buChar char="•"/>
            </a:pPr>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lice originated from the dust of the earth</a:t>
            </a:r>
          </a:p>
          <a:p>
            <a:pPr fontAlgn="base">
              <a:buFont typeface="Arial" panose="020B0604020202020204" pitchFamily="34" charset="0"/>
              <a:buChar char="•"/>
            </a:pPr>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Egyptians worshiped Ged (or Geb), the earth god</a:t>
            </a:r>
          </a:p>
        </p:txBody>
      </p:sp>
      <p:sp>
        <p:nvSpPr>
          <p:cNvPr id="10" name="TextBox 9"/>
          <p:cNvSpPr txBox="1"/>
          <p:nvPr/>
        </p:nvSpPr>
        <p:spPr>
          <a:xfrm>
            <a:off x="11121783" y="6383823"/>
            <a:ext cx="1070217" cy="369332"/>
          </a:xfrm>
          <a:prstGeom prst="rect">
            <a:avLst/>
          </a:prstGeom>
          <a:noFill/>
        </p:spPr>
        <p:txBody>
          <a:bodyPr wrap="square" rtlCol="0">
            <a:spAutoFit/>
          </a:bodyPr>
          <a:lstStyle/>
          <a:p>
            <a:pPr algn="r"/>
            <a:r>
              <a:rPr lang="en-US" dirty="0">
                <a:solidFill>
                  <a:schemeClr val="bg1"/>
                </a:solidFill>
              </a:rPr>
              <a:t>(4)</a:t>
            </a:r>
          </a:p>
        </p:txBody>
      </p:sp>
      <p:pic>
        <p:nvPicPr>
          <p:cNvPr id="11266" name="Picture 2" descr="http://i.imgur.com/NtxhTR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760" y="1214768"/>
            <a:ext cx="3852377" cy="255429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proudtobeblack.synthasite.com/resources/G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946" y="5168711"/>
            <a:ext cx="5049727" cy="142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48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1268"/>
                                        </p:tgtEl>
                                        <p:attrNameLst>
                                          <p:attrName>style.visibility</p:attrName>
                                        </p:attrNameLst>
                                      </p:cBhvr>
                                      <p:to>
                                        <p:strVal val="visible"/>
                                      </p:to>
                                    </p:set>
                                    <p:animEffect transition="in" filter="fade">
                                      <p:cBhvr>
                                        <p:cTn id="21"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2715</Words>
  <Application>Microsoft Office PowerPoint</Application>
  <PresentationFormat>Widescreen</PresentationFormat>
  <Paragraphs>207</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Palatino</vt:lpstr>
      <vt:lpstr>Calibri Light</vt:lpstr>
      <vt:lpstr>Calibri</vt:lpstr>
      <vt:lpstr>Arial</vt:lpstr>
      <vt:lpstr>Broadway</vt:lpstr>
      <vt:lpstr>Arial</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26</cp:revision>
  <dcterms:created xsi:type="dcterms:W3CDTF">2015-09-28T13:50:39Z</dcterms:created>
  <dcterms:modified xsi:type="dcterms:W3CDTF">2025-08-23T15:23:43Z</dcterms:modified>
</cp:coreProperties>
</file>