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9" r:id="rId2"/>
    <p:sldId id="263" r:id="rId3"/>
    <p:sldId id="261" r:id="rId4"/>
    <p:sldId id="260" r:id="rId5"/>
    <p:sldId id="266" r:id="rId6"/>
    <p:sldId id="267" r:id="rId7"/>
    <p:sldId id="269" r:id="rId8"/>
    <p:sldId id="270" r:id="rId9"/>
    <p:sldId id="268" r:id="rId10"/>
    <p:sldId id="275" r:id="rId11"/>
    <p:sldId id="272" r:id="rId12"/>
    <p:sldId id="271" r:id="rId13"/>
    <p:sldId id="273" r:id="rId14"/>
    <p:sldId id="274" r:id="rId15"/>
    <p:sldId id="258" r:id="rId16"/>
    <p:sldId id="262" r:id="rId17"/>
    <p:sldId id="265" r:id="rId18"/>
  </p:sldIdLst>
  <p:sldSz cx="12192000" cy="6858000"/>
  <p:notesSz cx="6858000" cy="9144000"/>
  <p:embeddedFontLst>
    <p:embeddedFont>
      <p:font typeface="Berlin Sans FB Demi" panose="020E0802020502020306" pitchFamily="34" charset="0"/>
      <p:bold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3CE7E1-5E6C-4384-8CA1-FA644E74175A}"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64604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CE7E1-5E6C-4384-8CA1-FA644E74175A}"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401633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CE7E1-5E6C-4384-8CA1-FA644E74175A}"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94613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3CE7E1-5E6C-4384-8CA1-FA644E74175A}"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240268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3CE7E1-5E6C-4384-8CA1-FA644E74175A}" type="datetimeFigureOut">
              <a:rPr lang="en-US" smtClean="0"/>
              <a:t>8/24/2025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229205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3CE7E1-5E6C-4384-8CA1-FA644E74175A}"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826473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3CE7E1-5E6C-4384-8CA1-FA644E74175A}" type="datetimeFigureOut">
              <a:rPr lang="en-US" smtClean="0"/>
              <a:t>8/24/2025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421632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3CE7E1-5E6C-4384-8CA1-FA644E74175A}" type="datetimeFigureOut">
              <a:rPr lang="en-US" smtClean="0"/>
              <a:t>8/24/2025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516857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CE7E1-5E6C-4384-8CA1-FA644E74175A}" type="datetimeFigureOut">
              <a:rPr lang="en-US" smtClean="0"/>
              <a:t>8/24/2025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164829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CE7E1-5E6C-4384-8CA1-FA644E74175A}"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99772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CE7E1-5E6C-4384-8CA1-FA644E74175A}" type="datetimeFigureOut">
              <a:rPr lang="en-US" smtClean="0"/>
              <a:t>8/24/2025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8FAFA5-224C-4F59-A4A9-03ED10F24DAF}" type="slidenum">
              <a:rPr lang="en-US" smtClean="0"/>
              <a:t>‹#›</a:t>
            </a:fld>
            <a:endParaRPr lang="en-US"/>
          </a:p>
        </p:txBody>
      </p:sp>
    </p:spTree>
    <p:extLst>
      <p:ext uri="{BB962C8B-B14F-4D97-AF65-F5344CB8AC3E}">
        <p14:creationId xmlns:p14="http://schemas.microsoft.com/office/powerpoint/2010/main" val="32868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CE7E1-5E6C-4384-8CA1-FA644E74175A}" type="datetimeFigureOut">
              <a:rPr lang="en-US" smtClean="0"/>
              <a:t>8/24/2025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FAFA5-224C-4F59-A4A9-03ED10F24DAF}" type="slidenum">
              <a:rPr lang="en-US" smtClean="0"/>
              <a:t>‹#›</a:t>
            </a:fld>
            <a:endParaRPr lang="en-US"/>
          </a:p>
        </p:txBody>
      </p:sp>
    </p:spTree>
    <p:extLst>
      <p:ext uri="{BB962C8B-B14F-4D97-AF65-F5344CB8AC3E}">
        <p14:creationId xmlns:p14="http://schemas.microsoft.com/office/powerpoint/2010/main" val="2497026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Picture 182">
            <a:extLst>
              <a:ext uri="{FF2B5EF4-FFF2-40B4-BE49-F238E27FC236}">
                <a16:creationId xmlns:a16="http://schemas.microsoft.com/office/drawing/2014/main" id="{C052C6E5-C171-43E4-B861-64A3BDA15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 y="602171"/>
            <a:ext cx="12192001" cy="2339102"/>
          </a:xfrm>
          <a:prstGeom prst="rect">
            <a:avLst/>
          </a:prstGeom>
          <a:noFill/>
        </p:spPr>
        <p:txBody>
          <a:bodyPr wrap="square" rtlCol="0">
            <a:spAutoFit/>
          </a:bodyPr>
          <a:lstStyle/>
          <a:p>
            <a:pPr algn="ctr"/>
            <a:r>
              <a:rPr lang="en-US" sz="8000" dirty="0">
                <a:solidFill>
                  <a:schemeClr val="bg1"/>
                </a:solidFill>
                <a:latin typeface="Berlin Sans FB Demi" panose="020E0802020502020306" pitchFamily="34" charset="0"/>
              </a:rPr>
              <a:t>The Red Sea</a:t>
            </a:r>
          </a:p>
          <a:p>
            <a:pPr algn="ctr"/>
            <a:r>
              <a:rPr lang="en-US" sz="6600" dirty="0">
                <a:solidFill>
                  <a:schemeClr val="bg1"/>
                </a:solidFill>
                <a:latin typeface="Berlin Sans FB Demi" panose="020E0802020502020306" pitchFamily="34" charset="0"/>
              </a:rPr>
              <a:t>Exodus 14-15</a:t>
            </a:r>
          </a:p>
        </p:txBody>
      </p:sp>
      <p:sp>
        <p:nvSpPr>
          <p:cNvPr id="2" name="Rectangle 1"/>
          <p:cNvSpPr/>
          <p:nvPr/>
        </p:nvSpPr>
        <p:spPr>
          <a:xfrm>
            <a:off x="195942" y="3429000"/>
            <a:ext cx="4321629" cy="2031325"/>
          </a:xfrm>
          <a:prstGeom prst="rect">
            <a:avLst/>
          </a:prstGeom>
        </p:spPr>
        <p:txBody>
          <a:bodyPr wrap="square">
            <a:spAutoFit/>
          </a:bodyPr>
          <a:lstStyle/>
          <a:p>
            <a:pPr fontAlgn="base"/>
            <a:r>
              <a:rPr lang="en-US" b="0" i="1" dirty="0">
                <a:solidFill>
                  <a:schemeClr val="bg1"/>
                </a:solidFill>
                <a:effectLst/>
                <a:latin typeface="Calibri" panose="020F0502020204030204" pitchFamily="34" charset="0"/>
              </a:rPr>
              <a:t>Moreover, brethren, I would not that ye should be ignorant, how that all our fathers were under the cloud, and all passed through the sea;</a:t>
            </a:r>
          </a:p>
          <a:p>
            <a:pPr fontAlgn="base"/>
            <a:r>
              <a:rPr lang="en-US" b="0" i="1" dirty="0">
                <a:solidFill>
                  <a:schemeClr val="bg1"/>
                </a:solidFill>
                <a:effectLst/>
                <a:latin typeface="Calibri" panose="020F0502020204030204" pitchFamily="34" charset="0"/>
              </a:rPr>
              <a:t>And were all baptized unto Moses in the cloud and in the sea;</a:t>
            </a:r>
          </a:p>
          <a:p>
            <a:pPr fontAlgn="base"/>
            <a:r>
              <a:rPr lang="en-US" i="1" dirty="0">
                <a:solidFill>
                  <a:schemeClr val="bg1"/>
                </a:solidFill>
                <a:latin typeface="Calibri" panose="020F0502020204030204" pitchFamily="34" charset="0"/>
              </a:rPr>
              <a:t>1 Corinthians 10:1-2</a:t>
            </a:r>
            <a:endParaRPr lang="en-US" b="0" i="1" dirty="0">
              <a:solidFill>
                <a:schemeClr val="bg1"/>
              </a:solidFill>
              <a:effectLst/>
              <a:latin typeface="Calibri" panose="020F0502020204030204" pitchFamily="34" charset="0"/>
            </a:endParaRPr>
          </a:p>
        </p:txBody>
      </p:sp>
      <p:grpSp>
        <p:nvGrpSpPr>
          <p:cNvPr id="4" name="Group 3"/>
          <p:cNvGrpSpPr/>
          <p:nvPr/>
        </p:nvGrpSpPr>
        <p:grpSpPr>
          <a:xfrm>
            <a:off x="6531427" y="3070924"/>
            <a:ext cx="4506688" cy="3603171"/>
            <a:chOff x="6095998" y="3176294"/>
            <a:chExt cx="4506688" cy="3603171"/>
          </a:xfrm>
        </p:grpSpPr>
        <p:grpSp>
          <p:nvGrpSpPr>
            <p:cNvPr id="9" name="Group 174"/>
            <p:cNvGrpSpPr/>
            <p:nvPr/>
          </p:nvGrpSpPr>
          <p:grpSpPr>
            <a:xfrm>
              <a:off x="6259285" y="3429000"/>
              <a:ext cx="4191000" cy="3143250"/>
              <a:chOff x="0" y="0"/>
              <a:chExt cx="9144000" cy="6858000"/>
            </a:xfrm>
          </p:grpSpPr>
          <p:grpSp>
            <p:nvGrpSpPr>
              <p:cNvPr id="10" name="Group 1"/>
              <p:cNvGrpSpPr/>
              <p:nvPr/>
            </p:nvGrpSpPr>
            <p:grpSpPr>
              <a:xfrm>
                <a:off x="0" y="0"/>
                <a:ext cx="9144000" cy="6858000"/>
                <a:chOff x="0" y="0"/>
                <a:chExt cx="9144000" cy="6858000"/>
              </a:xfrm>
            </p:grpSpPr>
            <p:sp>
              <p:nvSpPr>
                <p:cNvPr id="145" name="Rectangle 144"/>
                <p:cNvSpPr/>
                <p:nvPr/>
              </p:nvSpPr>
              <p:spPr>
                <a:xfrm>
                  <a:off x="0" y="0"/>
                  <a:ext cx="9144000" cy="2590800"/>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reeform 145"/>
                <p:cNvSpPr/>
                <p:nvPr/>
              </p:nvSpPr>
              <p:spPr>
                <a:xfrm>
                  <a:off x="0" y="914400"/>
                  <a:ext cx="1371600" cy="1295400"/>
                </a:xfrm>
                <a:custGeom>
                  <a:avLst/>
                  <a:gdLst>
                    <a:gd name="connsiteX0" fmla="*/ 143531 w 5846228"/>
                    <a:gd name="connsiteY0" fmla="*/ 1528996 h 1798889"/>
                    <a:gd name="connsiteX1" fmla="*/ 143531 w 5846228"/>
                    <a:gd name="connsiteY1" fmla="*/ 1528996 h 1798889"/>
                    <a:gd name="connsiteX2" fmla="*/ 563255 w 5846228"/>
                    <a:gd name="connsiteY2" fmla="*/ 1514006 h 1798889"/>
                    <a:gd name="connsiteX3" fmla="*/ 653196 w 5846228"/>
                    <a:gd name="connsiteY3" fmla="*/ 1469036 h 1798889"/>
                    <a:gd name="connsiteX4" fmla="*/ 683176 w 5846228"/>
                    <a:gd name="connsiteY4" fmla="*/ 1439055 h 1798889"/>
                    <a:gd name="connsiteX5" fmla="*/ 728147 w 5846228"/>
                    <a:gd name="connsiteY5" fmla="*/ 1409075 h 1798889"/>
                    <a:gd name="connsiteX6" fmla="*/ 773117 w 5846228"/>
                    <a:gd name="connsiteY6" fmla="*/ 1364105 h 1798889"/>
                    <a:gd name="connsiteX7" fmla="*/ 833078 w 5846228"/>
                    <a:gd name="connsiteY7" fmla="*/ 1334124 h 1798889"/>
                    <a:gd name="connsiteX8" fmla="*/ 908029 w 5846228"/>
                    <a:gd name="connsiteY8" fmla="*/ 1259173 h 1798889"/>
                    <a:gd name="connsiteX9" fmla="*/ 997970 w 5846228"/>
                    <a:gd name="connsiteY9" fmla="*/ 1184223 h 1798889"/>
                    <a:gd name="connsiteX10" fmla="*/ 1042940 w 5846228"/>
                    <a:gd name="connsiteY10" fmla="*/ 1109272 h 1798889"/>
                    <a:gd name="connsiteX11" fmla="*/ 1087911 w 5846228"/>
                    <a:gd name="connsiteY11" fmla="*/ 1004341 h 1798889"/>
                    <a:gd name="connsiteX12" fmla="*/ 1117891 w 5846228"/>
                    <a:gd name="connsiteY12" fmla="*/ 899409 h 1798889"/>
                    <a:gd name="connsiteX13" fmla="*/ 1147872 w 5846228"/>
                    <a:gd name="connsiteY13" fmla="*/ 809468 h 1798889"/>
                    <a:gd name="connsiteX14" fmla="*/ 1162862 w 5846228"/>
                    <a:gd name="connsiteY14" fmla="*/ 764498 h 1798889"/>
                    <a:gd name="connsiteX15" fmla="*/ 1207832 w 5846228"/>
                    <a:gd name="connsiteY15" fmla="*/ 614596 h 1798889"/>
                    <a:gd name="connsiteX16" fmla="*/ 1237813 w 5846228"/>
                    <a:gd name="connsiteY16" fmla="*/ 584616 h 1798889"/>
                    <a:gd name="connsiteX17" fmla="*/ 1327753 w 5846228"/>
                    <a:gd name="connsiteY17" fmla="*/ 434714 h 1798889"/>
                    <a:gd name="connsiteX18" fmla="*/ 1402704 w 5846228"/>
                    <a:gd name="connsiteY18" fmla="*/ 359764 h 1798889"/>
                    <a:gd name="connsiteX19" fmla="*/ 1477655 w 5846228"/>
                    <a:gd name="connsiteY19" fmla="*/ 284813 h 1798889"/>
                    <a:gd name="connsiteX20" fmla="*/ 1492645 w 5846228"/>
                    <a:gd name="connsiteY20" fmla="*/ 239842 h 1798889"/>
                    <a:gd name="connsiteX21" fmla="*/ 1582586 w 5846228"/>
                    <a:gd name="connsiteY21" fmla="*/ 224852 h 1798889"/>
                    <a:gd name="connsiteX22" fmla="*/ 1657537 w 5846228"/>
                    <a:gd name="connsiteY22" fmla="*/ 209862 h 1798889"/>
                    <a:gd name="connsiteX23" fmla="*/ 1792449 w 5846228"/>
                    <a:gd name="connsiteY23" fmla="*/ 164891 h 1798889"/>
                    <a:gd name="connsiteX24" fmla="*/ 1837419 w 5846228"/>
                    <a:gd name="connsiteY24" fmla="*/ 149901 h 1798889"/>
                    <a:gd name="connsiteX25" fmla="*/ 2077262 w 5846228"/>
                    <a:gd name="connsiteY25" fmla="*/ 119921 h 1798889"/>
                    <a:gd name="connsiteX26" fmla="*/ 2122232 w 5846228"/>
                    <a:gd name="connsiteY26" fmla="*/ 104931 h 1798889"/>
                    <a:gd name="connsiteX27" fmla="*/ 2242153 w 5846228"/>
                    <a:gd name="connsiteY27" fmla="*/ 74950 h 1798889"/>
                    <a:gd name="connsiteX28" fmla="*/ 2347085 w 5846228"/>
                    <a:gd name="connsiteY28" fmla="*/ 44970 h 1798889"/>
                    <a:gd name="connsiteX29" fmla="*/ 2437026 w 5846228"/>
                    <a:gd name="connsiteY29" fmla="*/ 29980 h 1798889"/>
                    <a:gd name="connsiteX30" fmla="*/ 2586927 w 5846228"/>
                    <a:gd name="connsiteY30" fmla="*/ 0 h 1798889"/>
                    <a:gd name="connsiteX31" fmla="*/ 2661878 w 5846228"/>
                    <a:gd name="connsiteY31" fmla="*/ 14990 h 1798889"/>
                    <a:gd name="connsiteX32" fmla="*/ 3276475 w 5846228"/>
                    <a:gd name="connsiteY32" fmla="*/ 29980 h 1798889"/>
                    <a:gd name="connsiteX33" fmla="*/ 3381406 w 5846228"/>
                    <a:gd name="connsiteY33" fmla="*/ 59960 h 1798889"/>
                    <a:gd name="connsiteX34" fmla="*/ 3441367 w 5846228"/>
                    <a:gd name="connsiteY34" fmla="*/ 74950 h 1798889"/>
                    <a:gd name="connsiteX35" fmla="*/ 3516317 w 5846228"/>
                    <a:gd name="connsiteY35" fmla="*/ 104931 h 1798889"/>
                    <a:gd name="connsiteX36" fmla="*/ 3576278 w 5846228"/>
                    <a:gd name="connsiteY36" fmla="*/ 119921 h 1798889"/>
                    <a:gd name="connsiteX37" fmla="*/ 3666219 w 5846228"/>
                    <a:gd name="connsiteY37" fmla="*/ 149901 h 1798889"/>
                    <a:gd name="connsiteX38" fmla="*/ 3756160 w 5846228"/>
                    <a:gd name="connsiteY38" fmla="*/ 224852 h 1798889"/>
                    <a:gd name="connsiteX39" fmla="*/ 3786140 w 5846228"/>
                    <a:gd name="connsiteY39" fmla="*/ 329783 h 1798889"/>
                    <a:gd name="connsiteX40" fmla="*/ 3876081 w 5846228"/>
                    <a:gd name="connsiteY40" fmla="*/ 449705 h 1798889"/>
                    <a:gd name="connsiteX41" fmla="*/ 3906062 w 5846228"/>
                    <a:gd name="connsiteY41" fmla="*/ 569626 h 1798889"/>
                    <a:gd name="connsiteX42" fmla="*/ 3966022 w 5846228"/>
                    <a:gd name="connsiteY42" fmla="*/ 659567 h 1798889"/>
                    <a:gd name="connsiteX43" fmla="*/ 3996003 w 5846228"/>
                    <a:gd name="connsiteY43" fmla="*/ 719527 h 1798889"/>
                    <a:gd name="connsiteX44" fmla="*/ 4025983 w 5846228"/>
                    <a:gd name="connsiteY44" fmla="*/ 749508 h 1798889"/>
                    <a:gd name="connsiteX45" fmla="*/ 4085944 w 5846228"/>
                    <a:gd name="connsiteY45" fmla="*/ 839449 h 1798889"/>
                    <a:gd name="connsiteX46" fmla="*/ 4160894 w 5846228"/>
                    <a:gd name="connsiteY46" fmla="*/ 914400 h 1798889"/>
                    <a:gd name="connsiteX47" fmla="*/ 4205865 w 5846228"/>
                    <a:gd name="connsiteY47" fmla="*/ 929390 h 1798889"/>
                    <a:gd name="connsiteX48" fmla="*/ 4250835 w 5846228"/>
                    <a:gd name="connsiteY48" fmla="*/ 974360 h 1798889"/>
                    <a:gd name="connsiteX49" fmla="*/ 4295806 w 5846228"/>
                    <a:gd name="connsiteY49" fmla="*/ 989350 h 1798889"/>
                    <a:gd name="connsiteX50" fmla="*/ 4325786 w 5846228"/>
                    <a:gd name="connsiteY50" fmla="*/ 1034321 h 1798889"/>
                    <a:gd name="connsiteX51" fmla="*/ 4370757 w 5846228"/>
                    <a:gd name="connsiteY51" fmla="*/ 1049311 h 1798889"/>
                    <a:gd name="connsiteX52" fmla="*/ 4445708 w 5846228"/>
                    <a:gd name="connsiteY52" fmla="*/ 1079291 h 1798889"/>
                    <a:gd name="connsiteX53" fmla="*/ 4505668 w 5846228"/>
                    <a:gd name="connsiteY53" fmla="*/ 1094282 h 1798889"/>
                    <a:gd name="connsiteX54" fmla="*/ 4550639 w 5846228"/>
                    <a:gd name="connsiteY54" fmla="*/ 1109272 h 1798889"/>
                    <a:gd name="connsiteX55" fmla="*/ 4595609 w 5846228"/>
                    <a:gd name="connsiteY55" fmla="*/ 1154242 h 1798889"/>
                    <a:gd name="connsiteX56" fmla="*/ 4640580 w 5846228"/>
                    <a:gd name="connsiteY56" fmla="*/ 1169232 h 1798889"/>
                    <a:gd name="connsiteX57" fmla="*/ 4760501 w 5846228"/>
                    <a:gd name="connsiteY57" fmla="*/ 1214203 h 1798889"/>
                    <a:gd name="connsiteX58" fmla="*/ 4805472 w 5846228"/>
                    <a:gd name="connsiteY58" fmla="*/ 1244183 h 1798889"/>
                    <a:gd name="connsiteX59" fmla="*/ 4910403 w 5846228"/>
                    <a:gd name="connsiteY59" fmla="*/ 1319134 h 1798889"/>
                    <a:gd name="connsiteX60" fmla="*/ 5000344 w 5846228"/>
                    <a:gd name="connsiteY60" fmla="*/ 1349114 h 1798889"/>
                    <a:gd name="connsiteX61" fmla="*/ 5150245 w 5846228"/>
                    <a:gd name="connsiteY61" fmla="*/ 1409075 h 1798889"/>
                    <a:gd name="connsiteX62" fmla="*/ 5195216 w 5846228"/>
                    <a:gd name="connsiteY62" fmla="*/ 1424065 h 1798889"/>
                    <a:gd name="connsiteX63" fmla="*/ 5554980 w 5846228"/>
                    <a:gd name="connsiteY63" fmla="*/ 1439055 h 1798889"/>
                    <a:gd name="connsiteX64" fmla="*/ 5719872 w 5846228"/>
                    <a:gd name="connsiteY64" fmla="*/ 1454046 h 1798889"/>
                    <a:gd name="connsiteX65" fmla="*/ 5779832 w 5846228"/>
                    <a:gd name="connsiteY65" fmla="*/ 1558977 h 1798889"/>
                    <a:gd name="connsiteX66" fmla="*/ 5764842 w 5846228"/>
                    <a:gd name="connsiteY66" fmla="*/ 1573967 h 1798889"/>
                    <a:gd name="connsiteX67" fmla="*/ 5495019 w 5846228"/>
                    <a:gd name="connsiteY67" fmla="*/ 1618937 h 1798889"/>
                    <a:gd name="connsiteX68" fmla="*/ 5375098 w 5846228"/>
                    <a:gd name="connsiteY68" fmla="*/ 1648918 h 1798889"/>
                    <a:gd name="connsiteX69" fmla="*/ 5300147 w 5846228"/>
                    <a:gd name="connsiteY69" fmla="*/ 1663908 h 1798889"/>
                    <a:gd name="connsiteX70" fmla="*/ 5225196 w 5846228"/>
                    <a:gd name="connsiteY70" fmla="*/ 1693888 h 1798889"/>
                    <a:gd name="connsiteX71" fmla="*/ 5060304 w 5846228"/>
                    <a:gd name="connsiteY71" fmla="*/ 1708878 h 1798889"/>
                    <a:gd name="connsiteX72" fmla="*/ 3711190 w 5846228"/>
                    <a:gd name="connsiteY72" fmla="*/ 1738859 h 1798889"/>
                    <a:gd name="connsiteX73" fmla="*/ 2766809 w 5846228"/>
                    <a:gd name="connsiteY73" fmla="*/ 1753849 h 1798889"/>
                    <a:gd name="connsiteX74" fmla="*/ 2377065 w 5846228"/>
                    <a:gd name="connsiteY74" fmla="*/ 1753849 h 1798889"/>
                    <a:gd name="connsiteX75" fmla="*/ 1762468 w 5846228"/>
                    <a:gd name="connsiteY75" fmla="*/ 1768839 h 1798889"/>
                    <a:gd name="connsiteX76" fmla="*/ 668186 w 5846228"/>
                    <a:gd name="connsiteY76" fmla="*/ 1798819 h 1798889"/>
                    <a:gd name="connsiteX77" fmla="*/ 368383 w 5846228"/>
                    <a:gd name="connsiteY77" fmla="*/ 1783829 h 1798889"/>
                    <a:gd name="connsiteX78" fmla="*/ 323413 w 5846228"/>
                    <a:gd name="connsiteY78" fmla="*/ 1768839 h 1798889"/>
                    <a:gd name="connsiteX79" fmla="*/ 68580 w 5846228"/>
                    <a:gd name="connsiteY79" fmla="*/ 1723868 h 1798889"/>
                    <a:gd name="connsiteX80" fmla="*/ 23609 w 5846228"/>
                    <a:gd name="connsiteY80" fmla="*/ 1693888 h 1798889"/>
                    <a:gd name="connsiteX81" fmla="*/ 23609 w 5846228"/>
                    <a:gd name="connsiteY81" fmla="*/ 1588957 h 1798889"/>
                    <a:gd name="connsiteX82" fmla="*/ 293432 w 5846228"/>
                    <a:gd name="connsiteY82" fmla="*/ 1543987 h 1798889"/>
                    <a:gd name="connsiteX83" fmla="*/ 398363 w 5846228"/>
                    <a:gd name="connsiteY83" fmla="*/ 1543987 h 1798889"/>
                    <a:gd name="connsiteX84" fmla="*/ 398363 w 5846228"/>
                    <a:gd name="connsiteY84" fmla="*/ 1543987 h 1798889"/>
                    <a:gd name="connsiteX85" fmla="*/ 548265 w 5846228"/>
                    <a:gd name="connsiteY85" fmla="*/ 1514006 h 1798889"/>
                    <a:gd name="connsiteX86" fmla="*/ 548265 w 5846228"/>
                    <a:gd name="connsiteY86" fmla="*/ 1514006 h 1798889"/>
                    <a:gd name="connsiteX87" fmla="*/ 413353 w 5846228"/>
                    <a:gd name="connsiteY87" fmla="*/ 1499016 h 1798889"/>
                    <a:gd name="connsiteX88" fmla="*/ 638206 w 5846228"/>
                    <a:gd name="connsiteY88" fmla="*/ 1469036 h 17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46228" h="1798889">
                      <a:moveTo>
                        <a:pt x="143531" y="1528996"/>
                      </a:moveTo>
                      <a:lnTo>
                        <a:pt x="143531" y="1528996"/>
                      </a:lnTo>
                      <a:cubicBezTo>
                        <a:pt x="283439" y="1523999"/>
                        <a:pt x="423548" y="1523019"/>
                        <a:pt x="563255" y="1514006"/>
                      </a:cubicBezTo>
                      <a:cubicBezTo>
                        <a:pt x="593393" y="1512062"/>
                        <a:pt x="631477" y="1486412"/>
                        <a:pt x="653196" y="1469036"/>
                      </a:cubicBezTo>
                      <a:cubicBezTo>
                        <a:pt x="664232" y="1460207"/>
                        <a:pt x="672140" y="1447884"/>
                        <a:pt x="683176" y="1439055"/>
                      </a:cubicBezTo>
                      <a:cubicBezTo>
                        <a:pt x="697244" y="1427800"/>
                        <a:pt x="714307" y="1420608"/>
                        <a:pt x="728147" y="1409075"/>
                      </a:cubicBezTo>
                      <a:cubicBezTo>
                        <a:pt x="744433" y="1395504"/>
                        <a:pt x="755867" y="1376427"/>
                        <a:pt x="773117" y="1364105"/>
                      </a:cubicBezTo>
                      <a:cubicBezTo>
                        <a:pt x="791301" y="1351116"/>
                        <a:pt x="815439" y="1347843"/>
                        <a:pt x="833078" y="1334124"/>
                      </a:cubicBezTo>
                      <a:cubicBezTo>
                        <a:pt x="860968" y="1312432"/>
                        <a:pt x="878631" y="1278772"/>
                        <a:pt x="908029" y="1259173"/>
                      </a:cubicBezTo>
                      <a:cubicBezTo>
                        <a:pt x="946115" y="1233783"/>
                        <a:pt x="969117" y="1222694"/>
                        <a:pt x="997970" y="1184223"/>
                      </a:cubicBezTo>
                      <a:cubicBezTo>
                        <a:pt x="1015451" y="1160915"/>
                        <a:pt x="1027950" y="1134256"/>
                        <a:pt x="1042940" y="1109272"/>
                      </a:cubicBezTo>
                      <a:cubicBezTo>
                        <a:pt x="1093875" y="905541"/>
                        <a:pt x="1018892" y="1176890"/>
                        <a:pt x="1087911" y="1004341"/>
                      </a:cubicBezTo>
                      <a:cubicBezTo>
                        <a:pt x="1101421" y="970566"/>
                        <a:pt x="1107193" y="934177"/>
                        <a:pt x="1117891" y="899409"/>
                      </a:cubicBezTo>
                      <a:cubicBezTo>
                        <a:pt x="1127185" y="869204"/>
                        <a:pt x="1137878" y="839448"/>
                        <a:pt x="1147872" y="809468"/>
                      </a:cubicBezTo>
                      <a:cubicBezTo>
                        <a:pt x="1152869" y="794478"/>
                        <a:pt x="1159030" y="779827"/>
                        <a:pt x="1162862" y="764498"/>
                      </a:cubicBezTo>
                      <a:cubicBezTo>
                        <a:pt x="1169655" y="737325"/>
                        <a:pt x="1195667" y="626761"/>
                        <a:pt x="1207832" y="614596"/>
                      </a:cubicBezTo>
                      <a:lnTo>
                        <a:pt x="1237813" y="584616"/>
                      </a:lnTo>
                      <a:cubicBezTo>
                        <a:pt x="1261470" y="537302"/>
                        <a:pt x="1291576" y="470891"/>
                        <a:pt x="1327753" y="434714"/>
                      </a:cubicBezTo>
                      <a:cubicBezTo>
                        <a:pt x="1352737" y="409731"/>
                        <a:pt x="1383105" y="389162"/>
                        <a:pt x="1402704" y="359764"/>
                      </a:cubicBezTo>
                      <a:cubicBezTo>
                        <a:pt x="1442678" y="299803"/>
                        <a:pt x="1417695" y="324787"/>
                        <a:pt x="1477655" y="284813"/>
                      </a:cubicBezTo>
                      <a:cubicBezTo>
                        <a:pt x="1482652" y="269823"/>
                        <a:pt x="1478926" y="247682"/>
                        <a:pt x="1492645" y="239842"/>
                      </a:cubicBezTo>
                      <a:cubicBezTo>
                        <a:pt x="1519034" y="224762"/>
                        <a:pt x="1552682" y="230289"/>
                        <a:pt x="1582586" y="224852"/>
                      </a:cubicBezTo>
                      <a:cubicBezTo>
                        <a:pt x="1607653" y="220294"/>
                        <a:pt x="1632956" y="216566"/>
                        <a:pt x="1657537" y="209862"/>
                      </a:cubicBezTo>
                      <a:cubicBezTo>
                        <a:pt x="1657575" y="209852"/>
                        <a:pt x="1769946" y="172392"/>
                        <a:pt x="1792449" y="164891"/>
                      </a:cubicBezTo>
                      <a:cubicBezTo>
                        <a:pt x="1807439" y="159894"/>
                        <a:pt x="1821697" y="151473"/>
                        <a:pt x="1837419" y="149901"/>
                      </a:cubicBezTo>
                      <a:cubicBezTo>
                        <a:pt x="2017564" y="131887"/>
                        <a:pt x="1937788" y="143166"/>
                        <a:pt x="2077262" y="119921"/>
                      </a:cubicBezTo>
                      <a:cubicBezTo>
                        <a:pt x="2092252" y="114924"/>
                        <a:pt x="2106988" y="109089"/>
                        <a:pt x="2122232" y="104931"/>
                      </a:cubicBezTo>
                      <a:cubicBezTo>
                        <a:pt x="2161984" y="94089"/>
                        <a:pt x="2203063" y="87980"/>
                        <a:pt x="2242153" y="74950"/>
                      </a:cubicBezTo>
                      <a:cubicBezTo>
                        <a:pt x="2285014" y="60663"/>
                        <a:pt x="2300029" y="54381"/>
                        <a:pt x="2347085" y="44970"/>
                      </a:cubicBezTo>
                      <a:cubicBezTo>
                        <a:pt x="2376889" y="39009"/>
                        <a:pt x="2407046" y="34977"/>
                        <a:pt x="2437026" y="29980"/>
                      </a:cubicBezTo>
                      <a:cubicBezTo>
                        <a:pt x="2492406" y="11520"/>
                        <a:pt x="2518028" y="0"/>
                        <a:pt x="2586927" y="0"/>
                      </a:cubicBezTo>
                      <a:cubicBezTo>
                        <a:pt x="2612405" y="0"/>
                        <a:pt x="2636424" y="13883"/>
                        <a:pt x="2661878" y="14990"/>
                      </a:cubicBezTo>
                      <a:cubicBezTo>
                        <a:pt x="2866611" y="23891"/>
                        <a:pt x="3071609" y="24983"/>
                        <a:pt x="3276475" y="29980"/>
                      </a:cubicBezTo>
                      <a:cubicBezTo>
                        <a:pt x="3463932" y="76844"/>
                        <a:pt x="3230860" y="16948"/>
                        <a:pt x="3381406" y="59960"/>
                      </a:cubicBezTo>
                      <a:cubicBezTo>
                        <a:pt x="3401215" y="65620"/>
                        <a:pt x="3421822" y="68435"/>
                        <a:pt x="3441367" y="74950"/>
                      </a:cubicBezTo>
                      <a:cubicBezTo>
                        <a:pt x="3466894" y="83459"/>
                        <a:pt x="3490790" y="96422"/>
                        <a:pt x="3516317" y="104931"/>
                      </a:cubicBezTo>
                      <a:cubicBezTo>
                        <a:pt x="3535862" y="111446"/>
                        <a:pt x="3556545" y="114001"/>
                        <a:pt x="3576278" y="119921"/>
                      </a:cubicBezTo>
                      <a:cubicBezTo>
                        <a:pt x="3606547" y="129002"/>
                        <a:pt x="3666219" y="149901"/>
                        <a:pt x="3666219" y="149901"/>
                      </a:cubicBezTo>
                      <a:cubicBezTo>
                        <a:pt x="3699401" y="172023"/>
                        <a:pt x="3733077" y="190227"/>
                        <a:pt x="3756160" y="224852"/>
                      </a:cubicBezTo>
                      <a:cubicBezTo>
                        <a:pt x="3770894" y="246953"/>
                        <a:pt x="3776146" y="309794"/>
                        <a:pt x="3786140" y="329783"/>
                      </a:cubicBezTo>
                      <a:cubicBezTo>
                        <a:pt x="3820039" y="397581"/>
                        <a:pt x="3833920" y="407543"/>
                        <a:pt x="3876081" y="449705"/>
                      </a:cubicBezTo>
                      <a:cubicBezTo>
                        <a:pt x="3880234" y="470467"/>
                        <a:pt x="3891659" y="543700"/>
                        <a:pt x="3906062" y="569626"/>
                      </a:cubicBezTo>
                      <a:cubicBezTo>
                        <a:pt x="3923560" y="601124"/>
                        <a:pt x="3949908" y="627339"/>
                        <a:pt x="3966022" y="659567"/>
                      </a:cubicBezTo>
                      <a:cubicBezTo>
                        <a:pt x="3976016" y="679554"/>
                        <a:pt x="3983608" y="700934"/>
                        <a:pt x="3996003" y="719527"/>
                      </a:cubicBezTo>
                      <a:cubicBezTo>
                        <a:pt x="4003843" y="731286"/>
                        <a:pt x="4017503" y="738202"/>
                        <a:pt x="4025983" y="749508"/>
                      </a:cubicBezTo>
                      <a:cubicBezTo>
                        <a:pt x="4047602" y="778334"/>
                        <a:pt x="4065957" y="809469"/>
                        <a:pt x="4085944" y="839449"/>
                      </a:cubicBezTo>
                      <a:cubicBezTo>
                        <a:pt x="4115923" y="884418"/>
                        <a:pt x="4110928" y="889417"/>
                        <a:pt x="4160894" y="914400"/>
                      </a:cubicBezTo>
                      <a:cubicBezTo>
                        <a:pt x="4175027" y="921467"/>
                        <a:pt x="4190875" y="924393"/>
                        <a:pt x="4205865" y="929390"/>
                      </a:cubicBezTo>
                      <a:cubicBezTo>
                        <a:pt x="4220855" y="944380"/>
                        <a:pt x="4233196" y="962601"/>
                        <a:pt x="4250835" y="974360"/>
                      </a:cubicBezTo>
                      <a:cubicBezTo>
                        <a:pt x="4263982" y="983125"/>
                        <a:pt x="4283467" y="979479"/>
                        <a:pt x="4295806" y="989350"/>
                      </a:cubicBezTo>
                      <a:cubicBezTo>
                        <a:pt x="4309874" y="1000605"/>
                        <a:pt x="4311718" y="1023066"/>
                        <a:pt x="4325786" y="1034321"/>
                      </a:cubicBezTo>
                      <a:cubicBezTo>
                        <a:pt x="4338125" y="1044192"/>
                        <a:pt x="4355962" y="1043763"/>
                        <a:pt x="4370757" y="1049311"/>
                      </a:cubicBezTo>
                      <a:cubicBezTo>
                        <a:pt x="4395952" y="1058759"/>
                        <a:pt x="4420181" y="1070782"/>
                        <a:pt x="4445708" y="1079291"/>
                      </a:cubicBezTo>
                      <a:cubicBezTo>
                        <a:pt x="4465253" y="1085806"/>
                        <a:pt x="4485859" y="1088622"/>
                        <a:pt x="4505668" y="1094282"/>
                      </a:cubicBezTo>
                      <a:cubicBezTo>
                        <a:pt x="4520861" y="1098623"/>
                        <a:pt x="4535649" y="1104275"/>
                        <a:pt x="4550639" y="1109272"/>
                      </a:cubicBezTo>
                      <a:cubicBezTo>
                        <a:pt x="4565629" y="1124262"/>
                        <a:pt x="4577970" y="1142483"/>
                        <a:pt x="4595609" y="1154242"/>
                      </a:cubicBezTo>
                      <a:cubicBezTo>
                        <a:pt x="4608756" y="1163007"/>
                        <a:pt x="4626447" y="1162165"/>
                        <a:pt x="4640580" y="1169232"/>
                      </a:cubicBezTo>
                      <a:cubicBezTo>
                        <a:pt x="4743512" y="1220699"/>
                        <a:pt x="4615893" y="1185282"/>
                        <a:pt x="4760501" y="1214203"/>
                      </a:cubicBezTo>
                      <a:cubicBezTo>
                        <a:pt x="4775491" y="1224196"/>
                        <a:pt x="4791404" y="1232928"/>
                        <a:pt x="4805472" y="1244183"/>
                      </a:cubicBezTo>
                      <a:cubicBezTo>
                        <a:pt x="4867559" y="1293853"/>
                        <a:pt x="4799614" y="1268776"/>
                        <a:pt x="4910403" y="1319134"/>
                      </a:cubicBezTo>
                      <a:cubicBezTo>
                        <a:pt x="4939172" y="1332211"/>
                        <a:pt x="4973246" y="1332855"/>
                        <a:pt x="5000344" y="1349114"/>
                      </a:cubicBezTo>
                      <a:cubicBezTo>
                        <a:pt x="5114051" y="1417340"/>
                        <a:pt x="5031937" y="1379498"/>
                        <a:pt x="5150245" y="1409075"/>
                      </a:cubicBezTo>
                      <a:cubicBezTo>
                        <a:pt x="5165574" y="1412907"/>
                        <a:pt x="5179458" y="1422898"/>
                        <a:pt x="5195216" y="1424065"/>
                      </a:cubicBezTo>
                      <a:cubicBezTo>
                        <a:pt x="5314913" y="1432931"/>
                        <a:pt x="5435059" y="1434058"/>
                        <a:pt x="5554980" y="1439055"/>
                      </a:cubicBezTo>
                      <a:cubicBezTo>
                        <a:pt x="5609944" y="1444052"/>
                        <a:pt x="5667897" y="1435483"/>
                        <a:pt x="5719872" y="1454046"/>
                      </a:cubicBezTo>
                      <a:cubicBezTo>
                        <a:pt x="5770584" y="1472158"/>
                        <a:pt x="5759306" y="1524767"/>
                        <a:pt x="5779832" y="1558977"/>
                      </a:cubicBezTo>
                      <a:cubicBezTo>
                        <a:pt x="5800408" y="1593271"/>
                        <a:pt x="5846228" y="1601095"/>
                        <a:pt x="5764842" y="1573967"/>
                      </a:cubicBezTo>
                      <a:cubicBezTo>
                        <a:pt x="5628588" y="1590999"/>
                        <a:pt x="5641124" y="1586469"/>
                        <a:pt x="5495019" y="1618937"/>
                      </a:cubicBezTo>
                      <a:cubicBezTo>
                        <a:pt x="5454796" y="1627875"/>
                        <a:pt x="5415502" y="1640837"/>
                        <a:pt x="5375098" y="1648918"/>
                      </a:cubicBezTo>
                      <a:cubicBezTo>
                        <a:pt x="5350114" y="1653915"/>
                        <a:pt x="5324551" y="1656587"/>
                        <a:pt x="5300147" y="1663908"/>
                      </a:cubicBezTo>
                      <a:cubicBezTo>
                        <a:pt x="5274374" y="1671640"/>
                        <a:pt x="5251643" y="1688929"/>
                        <a:pt x="5225196" y="1693888"/>
                      </a:cubicBezTo>
                      <a:cubicBezTo>
                        <a:pt x="5170951" y="1704059"/>
                        <a:pt x="5115470" y="1707239"/>
                        <a:pt x="5060304" y="1708878"/>
                      </a:cubicBezTo>
                      <a:lnTo>
                        <a:pt x="3711190" y="1738859"/>
                      </a:lnTo>
                      <a:lnTo>
                        <a:pt x="2766809" y="1753849"/>
                      </a:lnTo>
                      <a:cubicBezTo>
                        <a:pt x="2548084" y="1790303"/>
                        <a:pt x="2806272" y="1753849"/>
                        <a:pt x="2377065" y="1753849"/>
                      </a:cubicBezTo>
                      <a:cubicBezTo>
                        <a:pt x="2172138" y="1753849"/>
                        <a:pt x="1967334" y="1763842"/>
                        <a:pt x="1762468" y="1768839"/>
                      </a:cubicBezTo>
                      <a:cubicBezTo>
                        <a:pt x="1311710" y="1798889"/>
                        <a:pt x="1368446" y="1798819"/>
                        <a:pt x="668186" y="1798819"/>
                      </a:cubicBezTo>
                      <a:cubicBezTo>
                        <a:pt x="568127" y="1798819"/>
                        <a:pt x="468317" y="1788826"/>
                        <a:pt x="368383" y="1783829"/>
                      </a:cubicBezTo>
                      <a:cubicBezTo>
                        <a:pt x="353393" y="1778832"/>
                        <a:pt x="338809" y="1772392"/>
                        <a:pt x="323413" y="1768839"/>
                      </a:cubicBezTo>
                      <a:cubicBezTo>
                        <a:pt x="203465" y="1741159"/>
                        <a:pt x="179164" y="1739667"/>
                        <a:pt x="68580" y="1723868"/>
                      </a:cubicBezTo>
                      <a:cubicBezTo>
                        <a:pt x="53590" y="1713875"/>
                        <a:pt x="34864" y="1707956"/>
                        <a:pt x="23609" y="1693888"/>
                      </a:cubicBezTo>
                      <a:cubicBezTo>
                        <a:pt x="5776" y="1671597"/>
                        <a:pt x="0" y="1609194"/>
                        <a:pt x="23609" y="1588957"/>
                      </a:cubicBezTo>
                      <a:cubicBezTo>
                        <a:pt x="70669" y="1548620"/>
                        <a:pt x="272379" y="1545095"/>
                        <a:pt x="293432" y="1543987"/>
                      </a:cubicBezTo>
                      <a:cubicBezTo>
                        <a:pt x="328361" y="1542149"/>
                        <a:pt x="363386" y="1543987"/>
                        <a:pt x="398363" y="1543987"/>
                      </a:cubicBezTo>
                      <a:lnTo>
                        <a:pt x="398363" y="1543987"/>
                      </a:lnTo>
                      <a:lnTo>
                        <a:pt x="548265" y="1514006"/>
                      </a:lnTo>
                      <a:lnTo>
                        <a:pt x="548265" y="1514006"/>
                      </a:lnTo>
                      <a:lnTo>
                        <a:pt x="413353" y="1499016"/>
                      </a:lnTo>
                      <a:lnTo>
                        <a:pt x="638206" y="1469036"/>
                      </a:lnTo>
                    </a:path>
                  </a:pathLst>
                </a:custGeom>
                <a:solidFill>
                  <a:srgbClr val="E5C569"/>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Rectangle 146"/>
                <p:cNvSpPr/>
                <p:nvPr/>
              </p:nvSpPr>
              <p:spPr>
                <a:xfrm>
                  <a:off x="0" y="2057400"/>
                  <a:ext cx="9144000" cy="4800600"/>
                </a:xfrm>
                <a:prstGeom prst="rect">
                  <a:avLst/>
                </a:prstGeom>
                <a:solidFill>
                  <a:srgbClr val="DEB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147"/>
                <p:cNvSpPr/>
                <p:nvPr/>
              </p:nvSpPr>
              <p:spPr>
                <a:xfrm>
                  <a:off x="2514600" y="838200"/>
                  <a:ext cx="4421038" cy="1360357"/>
                </a:xfrm>
                <a:custGeom>
                  <a:avLst/>
                  <a:gdLst>
                    <a:gd name="connsiteX0" fmla="*/ 143531 w 5846228"/>
                    <a:gd name="connsiteY0" fmla="*/ 1528996 h 1798889"/>
                    <a:gd name="connsiteX1" fmla="*/ 143531 w 5846228"/>
                    <a:gd name="connsiteY1" fmla="*/ 1528996 h 1798889"/>
                    <a:gd name="connsiteX2" fmla="*/ 563255 w 5846228"/>
                    <a:gd name="connsiteY2" fmla="*/ 1514006 h 1798889"/>
                    <a:gd name="connsiteX3" fmla="*/ 653196 w 5846228"/>
                    <a:gd name="connsiteY3" fmla="*/ 1469036 h 1798889"/>
                    <a:gd name="connsiteX4" fmla="*/ 683176 w 5846228"/>
                    <a:gd name="connsiteY4" fmla="*/ 1439055 h 1798889"/>
                    <a:gd name="connsiteX5" fmla="*/ 728147 w 5846228"/>
                    <a:gd name="connsiteY5" fmla="*/ 1409075 h 1798889"/>
                    <a:gd name="connsiteX6" fmla="*/ 773117 w 5846228"/>
                    <a:gd name="connsiteY6" fmla="*/ 1364105 h 1798889"/>
                    <a:gd name="connsiteX7" fmla="*/ 833078 w 5846228"/>
                    <a:gd name="connsiteY7" fmla="*/ 1334124 h 1798889"/>
                    <a:gd name="connsiteX8" fmla="*/ 908029 w 5846228"/>
                    <a:gd name="connsiteY8" fmla="*/ 1259173 h 1798889"/>
                    <a:gd name="connsiteX9" fmla="*/ 997970 w 5846228"/>
                    <a:gd name="connsiteY9" fmla="*/ 1184223 h 1798889"/>
                    <a:gd name="connsiteX10" fmla="*/ 1042940 w 5846228"/>
                    <a:gd name="connsiteY10" fmla="*/ 1109272 h 1798889"/>
                    <a:gd name="connsiteX11" fmla="*/ 1087911 w 5846228"/>
                    <a:gd name="connsiteY11" fmla="*/ 1004341 h 1798889"/>
                    <a:gd name="connsiteX12" fmla="*/ 1117891 w 5846228"/>
                    <a:gd name="connsiteY12" fmla="*/ 899409 h 1798889"/>
                    <a:gd name="connsiteX13" fmla="*/ 1147872 w 5846228"/>
                    <a:gd name="connsiteY13" fmla="*/ 809468 h 1798889"/>
                    <a:gd name="connsiteX14" fmla="*/ 1162862 w 5846228"/>
                    <a:gd name="connsiteY14" fmla="*/ 764498 h 1798889"/>
                    <a:gd name="connsiteX15" fmla="*/ 1207832 w 5846228"/>
                    <a:gd name="connsiteY15" fmla="*/ 614596 h 1798889"/>
                    <a:gd name="connsiteX16" fmla="*/ 1237813 w 5846228"/>
                    <a:gd name="connsiteY16" fmla="*/ 584616 h 1798889"/>
                    <a:gd name="connsiteX17" fmla="*/ 1327753 w 5846228"/>
                    <a:gd name="connsiteY17" fmla="*/ 434714 h 1798889"/>
                    <a:gd name="connsiteX18" fmla="*/ 1402704 w 5846228"/>
                    <a:gd name="connsiteY18" fmla="*/ 359764 h 1798889"/>
                    <a:gd name="connsiteX19" fmla="*/ 1477655 w 5846228"/>
                    <a:gd name="connsiteY19" fmla="*/ 284813 h 1798889"/>
                    <a:gd name="connsiteX20" fmla="*/ 1492645 w 5846228"/>
                    <a:gd name="connsiteY20" fmla="*/ 239842 h 1798889"/>
                    <a:gd name="connsiteX21" fmla="*/ 1582586 w 5846228"/>
                    <a:gd name="connsiteY21" fmla="*/ 224852 h 1798889"/>
                    <a:gd name="connsiteX22" fmla="*/ 1657537 w 5846228"/>
                    <a:gd name="connsiteY22" fmla="*/ 209862 h 1798889"/>
                    <a:gd name="connsiteX23" fmla="*/ 1792449 w 5846228"/>
                    <a:gd name="connsiteY23" fmla="*/ 164891 h 1798889"/>
                    <a:gd name="connsiteX24" fmla="*/ 1837419 w 5846228"/>
                    <a:gd name="connsiteY24" fmla="*/ 149901 h 1798889"/>
                    <a:gd name="connsiteX25" fmla="*/ 2077262 w 5846228"/>
                    <a:gd name="connsiteY25" fmla="*/ 119921 h 1798889"/>
                    <a:gd name="connsiteX26" fmla="*/ 2122232 w 5846228"/>
                    <a:gd name="connsiteY26" fmla="*/ 104931 h 1798889"/>
                    <a:gd name="connsiteX27" fmla="*/ 2242153 w 5846228"/>
                    <a:gd name="connsiteY27" fmla="*/ 74950 h 1798889"/>
                    <a:gd name="connsiteX28" fmla="*/ 2347085 w 5846228"/>
                    <a:gd name="connsiteY28" fmla="*/ 44970 h 1798889"/>
                    <a:gd name="connsiteX29" fmla="*/ 2437026 w 5846228"/>
                    <a:gd name="connsiteY29" fmla="*/ 29980 h 1798889"/>
                    <a:gd name="connsiteX30" fmla="*/ 2586927 w 5846228"/>
                    <a:gd name="connsiteY30" fmla="*/ 0 h 1798889"/>
                    <a:gd name="connsiteX31" fmla="*/ 2661878 w 5846228"/>
                    <a:gd name="connsiteY31" fmla="*/ 14990 h 1798889"/>
                    <a:gd name="connsiteX32" fmla="*/ 3276475 w 5846228"/>
                    <a:gd name="connsiteY32" fmla="*/ 29980 h 1798889"/>
                    <a:gd name="connsiteX33" fmla="*/ 3381406 w 5846228"/>
                    <a:gd name="connsiteY33" fmla="*/ 59960 h 1798889"/>
                    <a:gd name="connsiteX34" fmla="*/ 3441367 w 5846228"/>
                    <a:gd name="connsiteY34" fmla="*/ 74950 h 1798889"/>
                    <a:gd name="connsiteX35" fmla="*/ 3516317 w 5846228"/>
                    <a:gd name="connsiteY35" fmla="*/ 104931 h 1798889"/>
                    <a:gd name="connsiteX36" fmla="*/ 3576278 w 5846228"/>
                    <a:gd name="connsiteY36" fmla="*/ 119921 h 1798889"/>
                    <a:gd name="connsiteX37" fmla="*/ 3666219 w 5846228"/>
                    <a:gd name="connsiteY37" fmla="*/ 149901 h 1798889"/>
                    <a:gd name="connsiteX38" fmla="*/ 3756160 w 5846228"/>
                    <a:gd name="connsiteY38" fmla="*/ 224852 h 1798889"/>
                    <a:gd name="connsiteX39" fmla="*/ 3786140 w 5846228"/>
                    <a:gd name="connsiteY39" fmla="*/ 329783 h 1798889"/>
                    <a:gd name="connsiteX40" fmla="*/ 3876081 w 5846228"/>
                    <a:gd name="connsiteY40" fmla="*/ 449705 h 1798889"/>
                    <a:gd name="connsiteX41" fmla="*/ 3906062 w 5846228"/>
                    <a:gd name="connsiteY41" fmla="*/ 569626 h 1798889"/>
                    <a:gd name="connsiteX42" fmla="*/ 3966022 w 5846228"/>
                    <a:gd name="connsiteY42" fmla="*/ 659567 h 1798889"/>
                    <a:gd name="connsiteX43" fmla="*/ 3996003 w 5846228"/>
                    <a:gd name="connsiteY43" fmla="*/ 719527 h 1798889"/>
                    <a:gd name="connsiteX44" fmla="*/ 4025983 w 5846228"/>
                    <a:gd name="connsiteY44" fmla="*/ 749508 h 1798889"/>
                    <a:gd name="connsiteX45" fmla="*/ 4085944 w 5846228"/>
                    <a:gd name="connsiteY45" fmla="*/ 839449 h 1798889"/>
                    <a:gd name="connsiteX46" fmla="*/ 4160894 w 5846228"/>
                    <a:gd name="connsiteY46" fmla="*/ 914400 h 1798889"/>
                    <a:gd name="connsiteX47" fmla="*/ 4205865 w 5846228"/>
                    <a:gd name="connsiteY47" fmla="*/ 929390 h 1798889"/>
                    <a:gd name="connsiteX48" fmla="*/ 4250835 w 5846228"/>
                    <a:gd name="connsiteY48" fmla="*/ 974360 h 1798889"/>
                    <a:gd name="connsiteX49" fmla="*/ 4295806 w 5846228"/>
                    <a:gd name="connsiteY49" fmla="*/ 989350 h 1798889"/>
                    <a:gd name="connsiteX50" fmla="*/ 4325786 w 5846228"/>
                    <a:gd name="connsiteY50" fmla="*/ 1034321 h 1798889"/>
                    <a:gd name="connsiteX51" fmla="*/ 4370757 w 5846228"/>
                    <a:gd name="connsiteY51" fmla="*/ 1049311 h 1798889"/>
                    <a:gd name="connsiteX52" fmla="*/ 4445708 w 5846228"/>
                    <a:gd name="connsiteY52" fmla="*/ 1079291 h 1798889"/>
                    <a:gd name="connsiteX53" fmla="*/ 4505668 w 5846228"/>
                    <a:gd name="connsiteY53" fmla="*/ 1094282 h 1798889"/>
                    <a:gd name="connsiteX54" fmla="*/ 4550639 w 5846228"/>
                    <a:gd name="connsiteY54" fmla="*/ 1109272 h 1798889"/>
                    <a:gd name="connsiteX55" fmla="*/ 4595609 w 5846228"/>
                    <a:gd name="connsiteY55" fmla="*/ 1154242 h 1798889"/>
                    <a:gd name="connsiteX56" fmla="*/ 4640580 w 5846228"/>
                    <a:gd name="connsiteY56" fmla="*/ 1169232 h 1798889"/>
                    <a:gd name="connsiteX57" fmla="*/ 4760501 w 5846228"/>
                    <a:gd name="connsiteY57" fmla="*/ 1214203 h 1798889"/>
                    <a:gd name="connsiteX58" fmla="*/ 4805472 w 5846228"/>
                    <a:gd name="connsiteY58" fmla="*/ 1244183 h 1798889"/>
                    <a:gd name="connsiteX59" fmla="*/ 4910403 w 5846228"/>
                    <a:gd name="connsiteY59" fmla="*/ 1319134 h 1798889"/>
                    <a:gd name="connsiteX60" fmla="*/ 5000344 w 5846228"/>
                    <a:gd name="connsiteY60" fmla="*/ 1349114 h 1798889"/>
                    <a:gd name="connsiteX61" fmla="*/ 5150245 w 5846228"/>
                    <a:gd name="connsiteY61" fmla="*/ 1409075 h 1798889"/>
                    <a:gd name="connsiteX62" fmla="*/ 5195216 w 5846228"/>
                    <a:gd name="connsiteY62" fmla="*/ 1424065 h 1798889"/>
                    <a:gd name="connsiteX63" fmla="*/ 5554980 w 5846228"/>
                    <a:gd name="connsiteY63" fmla="*/ 1439055 h 1798889"/>
                    <a:gd name="connsiteX64" fmla="*/ 5719872 w 5846228"/>
                    <a:gd name="connsiteY64" fmla="*/ 1454046 h 1798889"/>
                    <a:gd name="connsiteX65" fmla="*/ 5779832 w 5846228"/>
                    <a:gd name="connsiteY65" fmla="*/ 1558977 h 1798889"/>
                    <a:gd name="connsiteX66" fmla="*/ 5764842 w 5846228"/>
                    <a:gd name="connsiteY66" fmla="*/ 1573967 h 1798889"/>
                    <a:gd name="connsiteX67" fmla="*/ 5495019 w 5846228"/>
                    <a:gd name="connsiteY67" fmla="*/ 1618937 h 1798889"/>
                    <a:gd name="connsiteX68" fmla="*/ 5375098 w 5846228"/>
                    <a:gd name="connsiteY68" fmla="*/ 1648918 h 1798889"/>
                    <a:gd name="connsiteX69" fmla="*/ 5300147 w 5846228"/>
                    <a:gd name="connsiteY69" fmla="*/ 1663908 h 1798889"/>
                    <a:gd name="connsiteX70" fmla="*/ 5225196 w 5846228"/>
                    <a:gd name="connsiteY70" fmla="*/ 1693888 h 1798889"/>
                    <a:gd name="connsiteX71" fmla="*/ 5060304 w 5846228"/>
                    <a:gd name="connsiteY71" fmla="*/ 1708878 h 1798889"/>
                    <a:gd name="connsiteX72" fmla="*/ 3711190 w 5846228"/>
                    <a:gd name="connsiteY72" fmla="*/ 1738859 h 1798889"/>
                    <a:gd name="connsiteX73" fmla="*/ 2766809 w 5846228"/>
                    <a:gd name="connsiteY73" fmla="*/ 1753849 h 1798889"/>
                    <a:gd name="connsiteX74" fmla="*/ 2377065 w 5846228"/>
                    <a:gd name="connsiteY74" fmla="*/ 1753849 h 1798889"/>
                    <a:gd name="connsiteX75" fmla="*/ 1762468 w 5846228"/>
                    <a:gd name="connsiteY75" fmla="*/ 1768839 h 1798889"/>
                    <a:gd name="connsiteX76" fmla="*/ 668186 w 5846228"/>
                    <a:gd name="connsiteY76" fmla="*/ 1798819 h 1798889"/>
                    <a:gd name="connsiteX77" fmla="*/ 368383 w 5846228"/>
                    <a:gd name="connsiteY77" fmla="*/ 1783829 h 1798889"/>
                    <a:gd name="connsiteX78" fmla="*/ 323413 w 5846228"/>
                    <a:gd name="connsiteY78" fmla="*/ 1768839 h 1798889"/>
                    <a:gd name="connsiteX79" fmla="*/ 68580 w 5846228"/>
                    <a:gd name="connsiteY79" fmla="*/ 1723868 h 1798889"/>
                    <a:gd name="connsiteX80" fmla="*/ 23609 w 5846228"/>
                    <a:gd name="connsiteY80" fmla="*/ 1693888 h 1798889"/>
                    <a:gd name="connsiteX81" fmla="*/ 23609 w 5846228"/>
                    <a:gd name="connsiteY81" fmla="*/ 1588957 h 1798889"/>
                    <a:gd name="connsiteX82" fmla="*/ 293432 w 5846228"/>
                    <a:gd name="connsiteY82" fmla="*/ 1543987 h 1798889"/>
                    <a:gd name="connsiteX83" fmla="*/ 398363 w 5846228"/>
                    <a:gd name="connsiteY83" fmla="*/ 1543987 h 1798889"/>
                    <a:gd name="connsiteX84" fmla="*/ 398363 w 5846228"/>
                    <a:gd name="connsiteY84" fmla="*/ 1543987 h 1798889"/>
                    <a:gd name="connsiteX85" fmla="*/ 548265 w 5846228"/>
                    <a:gd name="connsiteY85" fmla="*/ 1514006 h 1798889"/>
                    <a:gd name="connsiteX86" fmla="*/ 548265 w 5846228"/>
                    <a:gd name="connsiteY86" fmla="*/ 1514006 h 1798889"/>
                    <a:gd name="connsiteX87" fmla="*/ 413353 w 5846228"/>
                    <a:gd name="connsiteY87" fmla="*/ 1499016 h 1798889"/>
                    <a:gd name="connsiteX88" fmla="*/ 638206 w 5846228"/>
                    <a:gd name="connsiteY88" fmla="*/ 1469036 h 17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46228" h="1798889">
                      <a:moveTo>
                        <a:pt x="143531" y="1528996"/>
                      </a:moveTo>
                      <a:lnTo>
                        <a:pt x="143531" y="1528996"/>
                      </a:lnTo>
                      <a:cubicBezTo>
                        <a:pt x="283439" y="1523999"/>
                        <a:pt x="423548" y="1523019"/>
                        <a:pt x="563255" y="1514006"/>
                      </a:cubicBezTo>
                      <a:cubicBezTo>
                        <a:pt x="593393" y="1512062"/>
                        <a:pt x="631477" y="1486412"/>
                        <a:pt x="653196" y="1469036"/>
                      </a:cubicBezTo>
                      <a:cubicBezTo>
                        <a:pt x="664232" y="1460207"/>
                        <a:pt x="672140" y="1447884"/>
                        <a:pt x="683176" y="1439055"/>
                      </a:cubicBezTo>
                      <a:cubicBezTo>
                        <a:pt x="697244" y="1427800"/>
                        <a:pt x="714307" y="1420608"/>
                        <a:pt x="728147" y="1409075"/>
                      </a:cubicBezTo>
                      <a:cubicBezTo>
                        <a:pt x="744433" y="1395504"/>
                        <a:pt x="755867" y="1376427"/>
                        <a:pt x="773117" y="1364105"/>
                      </a:cubicBezTo>
                      <a:cubicBezTo>
                        <a:pt x="791301" y="1351116"/>
                        <a:pt x="815439" y="1347843"/>
                        <a:pt x="833078" y="1334124"/>
                      </a:cubicBezTo>
                      <a:cubicBezTo>
                        <a:pt x="860968" y="1312432"/>
                        <a:pt x="878631" y="1278772"/>
                        <a:pt x="908029" y="1259173"/>
                      </a:cubicBezTo>
                      <a:cubicBezTo>
                        <a:pt x="946115" y="1233783"/>
                        <a:pt x="969117" y="1222694"/>
                        <a:pt x="997970" y="1184223"/>
                      </a:cubicBezTo>
                      <a:cubicBezTo>
                        <a:pt x="1015451" y="1160915"/>
                        <a:pt x="1027950" y="1134256"/>
                        <a:pt x="1042940" y="1109272"/>
                      </a:cubicBezTo>
                      <a:cubicBezTo>
                        <a:pt x="1093875" y="905541"/>
                        <a:pt x="1018892" y="1176890"/>
                        <a:pt x="1087911" y="1004341"/>
                      </a:cubicBezTo>
                      <a:cubicBezTo>
                        <a:pt x="1101421" y="970566"/>
                        <a:pt x="1107193" y="934177"/>
                        <a:pt x="1117891" y="899409"/>
                      </a:cubicBezTo>
                      <a:cubicBezTo>
                        <a:pt x="1127185" y="869204"/>
                        <a:pt x="1137878" y="839448"/>
                        <a:pt x="1147872" y="809468"/>
                      </a:cubicBezTo>
                      <a:cubicBezTo>
                        <a:pt x="1152869" y="794478"/>
                        <a:pt x="1159030" y="779827"/>
                        <a:pt x="1162862" y="764498"/>
                      </a:cubicBezTo>
                      <a:cubicBezTo>
                        <a:pt x="1169655" y="737325"/>
                        <a:pt x="1195667" y="626761"/>
                        <a:pt x="1207832" y="614596"/>
                      </a:cubicBezTo>
                      <a:lnTo>
                        <a:pt x="1237813" y="584616"/>
                      </a:lnTo>
                      <a:cubicBezTo>
                        <a:pt x="1261470" y="537302"/>
                        <a:pt x="1291576" y="470891"/>
                        <a:pt x="1327753" y="434714"/>
                      </a:cubicBezTo>
                      <a:cubicBezTo>
                        <a:pt x="1352737" y="409731"/>
                        <a:pt x="1383105" y="389162"/>
                        <a:pt x="1402704" y="359764"/>
                      </a:cubicBezTo>
                      <a:cubicBezTo>
                        <a:pt x="1442678" y="299803"/>
                        <a:pt x="1417695" y="324787"/>
                        <a:pt x="1477655" y="284813"/>
                      </a:cubicBezTo>
                      <a:cubicBezTo>
                        <a:pt x="1482652" y="269823"/>
                        <a:pt x="1478926" y="247682"/>
                        <a:pt x="1492645" y="239842"/>
                      </a:cubicBezTo>
                      <a:cubicBezTo>
                        <a:pt x="1519034" y="224762"/>
                        <a:pt x="1552682" y="230289"/>
                        <a:pt x="1582586" y="224852"/>
                      </a:cubicBezTo>
                      <a:cubicBezTo>
                        <a:pt x="1607653" y="220294"/>
                        <a:pt x="1632956" y="216566"/>
                        <a:pt x="1657537" y="209862"/>
                      </a:cubicBezTo>
                      <a:cubicBezTo>
                        <a:pt x="1657575" y="209852"/>
                        <a:pt x="1769946" y="172392"/>
                        <a:pt x="1792449" y="164891"/>
                      </a:cubicBezTo>
                      <a:cubicBezTo>
                        <a:pt x="1807439" y="159894"/>
                        <a:pt x="1821697" y="151473"/>
                        <a:pt x="1837419" y="149901"/>
                      </a:cubicBezTo>
                      <a:cubicBezTo>
                        <a:pt x="2017564" y="131887"/>
                        <a:pt x="1937788" y="143166"/>
                        <a:pt x="2077262" y="119921"/>
                      </a:cubicBezTo>
                      <a:cubicBezTo>
                        <a:pt x="2092252" y="114924"/>
                        <a:pt x="2106988" y="109089"/>
                        <a:pt x="2122232" y="104931"/>
                      </a:cubicBezTo>
                      <a:cubicBezTo>
                        <a:pt x="2161984" y="94089"/>
                        <a:pt x="2203063" y="87980"/>
                        <a:pt x="2242153" y="74950"/>
                      </a:cubicBezTo>
                      <a:cubicBezTo>
                        <a:pt x="2285014" y="60663"/>
                        <a:pt x="2300029" y="54381"/>
                        <a:pt x="2347085" y="44970"/>
                      </a:cubicBezTo>
                      <a:cubicBezTo>
                        <a:pt x="2376889" y="39009"/>
                        <a:pt x="2407046" y="34977"/>
                        <a:pt x="2437026" y="29980"/>
                      </a:cubicBezTo>
                      <a:cubicBezTo>
                        <a:pt x="2492406" y="11520"/>
                        <a:pt x="2518028" y="0"/>
                        <a:pt x="2586927" y="0"/>
                      </a:cubicBezTo>
                      <a:cubicBezTo>
                        <a:pt x="2612405" y="0"/>
                        <a:pt x="2636424" y="13883"/>
                        <a:pt x="2661878" y="14990"/>
                      </a:cubicBezTo>
                      <a:cubicBezTo>
                        <a:pt x="2866611" y="23891"/>
                        <a:pt x="3071609" y="24983"/>
                        <a:pt x="3276475" y="29980"/>
                      </a:cubicBezTo>
                      <a:cubicBezTo>
                        <a:pt x="3463932" y="76844"/>
                        <a:pt x="3230860" y="16948"/>
                        <a:pt x="3381406" y="59960"/>
                      </a:cubicBezTo>
                      <a:cubicBezTo>
                        <a:pt x="3401215" y="65620"/>
                        <a:pt x="3421822" y="68435"/>
                        <a:pt x="3441367" y="74950"/>
                      </a:cubicBezTo>
                      <a:cubicBezTo>
                        <a:pt x="3466894" y="83459"/>
                        <a:pt x="3490790" y="96422"/>
                        <a:pt x="3516317" y="104931"/>
                      </a:cubicBezTo>
                      <a:cubicBezTo>
                        <a:pt x="3535862" y="111446"/>
                        <a:pt x="3556545" y="114001"/>
                        <a:pt x="3576278" y="119921"/>
                      </a:cubicBezTo>
                      <a:cubicBezTo>
                        <a:pt x="3606547" y="129002"/>
                        <a:pt x="3666219" y="149901"/>
                        <a:pt x="3666219" y="149901"/>
                      </a:cubicBezTo>
                      <a:cubicBezTo>
                        <a:pt x="3699401" y="172023"/>
                        <a:pt x="3733077" y="190227"/>
                        <a:pt x="3756160" y="224852"/>
                      </a:cubicBezTo>
                      <a:cubicBezTo>
                        <a:pt x="3770894" y="246953"/>
                        <a:pt x="3776146" y="309794"/>
                        <a:pt x="3786140" y="329783"/>
                      </a:cubicBezTo>
                      <a:cubicBezTo>
                        <a:pt x="3820039" y="397581"/>
                        <a:pt x="3833920" y="407543"/>
                        <a:pt x="3876081" y="449705"/>
                      </a:cubicBezTo>
                      <a:cubicBezTo>
                        <a:pt x="3880234" y="470467"/>
                        <a:pt x="3891659" y="543700"/>
                        <a:pt x="3906062" y="569626"/>
                      </a:cubicBezTo>
                      <a:cubicBezTo>
                        <a:pt x="3923560" y="601124"/>
                        <a:pt x="3949908" y="627339"/>
                        <a:pt x="3966022" y="659567"/>
                      </a:cubicBezTo>
                      <a:cubicBezTo>
                        <a:pt x="3976016" y="679554"/>
                        <a:pt x="3983608" y="700934"/>
                        <a:pt x="3996003" y="719527"/>
                      </a:cubicBezTo>
                      <a:cubicBezTo>
                        <a:pt x="4003843" y="731286"/>
                        <a:pt x="4017503" y="738202"/>
                        <a:pt x="4025983" y="749508"/>
                      </a:cubicBezTo>
                      <a:cubicBezTo>
                        <a:pt x="4047602" y="778334"/>
                        <a:pt x="4065957" y="809469"/>
                        <a:pt x="4085944" y="839449"/>
                      </a:cubicBezTo>
                      <a:cubicBezTo>
                        <a:pt x="4115923" y="884418"/>
                        <a:pt x="4110928" y="889417"/>
                        <a:pt x="4160894" y="914400"/>
                      </a:cubicBezTo>
                      <a:cubicBezTo>
                        <a:pt x="4175027" y="921467"/>
                        <a:pt x="4190875" y="924393"/>
                        <a:pt x="4205865" y="929390"/>
                      </a:cubicBezTo>
                      <a:cubicBezTo>
                        <a:pt x="4220855" y="944380"/>
                        <a:pt x="4233196" y="962601"/>
                        <a:pt x="4250835" y="974360"/>
                      </a:cubicBezTo>
                      <a:cubicBezTo>
                        <a:pt x="4263982" y="983125"/>
                        <a:pt x="4283467" y="979479"/>
                        <a:pt x="4295806" y="989350"/>
                      </a:cubicBezTo>
                      <a:cubicBezTo>
                        <a:pt x="4309874" y="1000605"/>
                        <a:pt x="4311718" y="1023066"/>
                        <a:pt x="4325786" y="1034321"/>
                      </a:cubicBezTo>
                      <a:cubicBezTo>
                        <a:pt x="4338125" y="1044192"/>
                        <a:pt x="4355962" y="1043763"/>
                        <a:pt x="4370757" y="1049311"/>
                      </a:cubicBezTo>
                      <a:cubicBezTo>
                        <a:pt x="4395952" y="1058759"/>
                        <a:pt x="4420181" y="1070782"/>
                        <a:pt x="4445708" y="1079291"/>
                      </a:cubicBezTo>
                      <a:cubicBezTo>
                        <a:pt x="4465253" y="1085806"/>
                        <a:pt x="4485859" y="1088622"/>
                        <a:pt x="4505668" y="1094282"/>
                      </a:cubicBezTo>
                      <a:cubicBezTo>
                        <a:pt x="4520861" y="1098623"/>
                        <a:pt x="4535649" y="1104275"/>
                        <a:pt x="4550639" y="1109272"/>
                      </a:cubicBezTo>
                      <a:cubicBezTo>
                        <a:pt x="4565629" y="1124262"/>
                        <a:pt x="4577970" y="1142483"/>
                        <a:pt x="4595609" y="1154242"/>
                      </a:cubicBezTo>
                      <a:cubicBezTo>
                        <a:pt x="4608756" y="1163007"/>
                        <a:pt x="4626447" y="1162165"/>
                        <a:pt x="4640580" y="1169232"/>
                      </a:cubicBezTo>
                      <a:cubicBezTo>
                        <a:pt x="4743512" y="1220699"/>
                        <a:pt x="4615893" y="1185282"/>
                        <a:pt x="4760501" y="1214203"/>
                      </a:cubicBezTo>
                      <a:cubicBezTo>
                        <a:pt x="4775491" y="1224196"/>
                        <a:pt x="4791404" y="1232928"/>
                        <a:pt x="4805472" y="1244183"/>
                      </a:cubicBezTo>
                      <a:cubicBezTo>
                        <a:pt x="4867559" y="1293853"/>
                        <a:pt x="4799614" y="1268776"/>
                        <a:pt x="4910403" y="1319134"/>
                      </a:cubicBezTo>
                      <a:cubicBezTo>
                        <a:pt x="4939172" y="1332211"/>
                        <a:pt x="4973246" y="1332855"/>
                        <a:pt x="5000344" y="1349114"/>
                      </a:cubicBezTo>
                      <a:cubicBezTo>
                        <a:pt x="5114051" y="1417340"/>
                        <a:pt x="5031937" y="1379498"/>
                        <a:pt x="5150245" y="1409075"/>
                      </a:cubicBezTo>
                      <a:cubicBezTo>
                        <a:pt x="5165574" y="1412907"/>
                        <a:pt x="5179458" y="1422898"/>
                        <a:pt x="5195216" y="1424065"/>
                      </a:cubicBezTo>
                      <a:cubicBezTo>
                        <a:pt x="5314913" y="1432931"/>
                        <a:pt x="5435059" y="1434058"/>
                        <a:pt x="5554980" y="1439055"/>
                      </a:cubicBezTo>
                      <a:cubicBezTo>
                        <a:pt x="5609944" y="1444052"/>
                        <a:pt x="5667897" y="1435483"/>
                        <a:pt x="5719872" y="1454046"/>
                      </a:cubicBezTo>
                      <a:cubicBezTo>
                        <a:pt x="5770584" y="1472158"/>
                        <a:pt x="5759306" y="1524767"/>
                        <a:pt x="5779832" y="1558977"/>
                      </a:cubicBezTo>
                      <a:cubicBezTo>
                        <a:pt x="5800408" y="1593271"/>
                        <a:pt x="5846228" y="1601095"/>
                        <a:pt x="5764842" y="1573967"/>
                      </a:cubicBezTo>
                      <a:cubicBezTo>
                        <a:pt x="5628588" y="1590999"/>
                        <a:pt x="5641124" y="1586469"/>
                        <a:pt x="5495019" y="1618937"/>
                      </a:cubicBezTo>
                      <a:cubicBezTo>
                        <a:pt x="5454796" y="1627875"/>
                        <a:pt x="5415502" y="1640837"/>
                        <a:pt x="5375098" y="1648918"/>
                      </a:cubicBezTo>
                      <a:cubicBezTo>
                        <a:pt x="5350114" y="1653915"/>
                        <a:pt x="5324551" y="1656587"/>
                        <a:pt x="5300147" y="1663908"/>
                      </a:cubicBezTo>
                      <a:cubicBezTo>
                        <a:pt x="5274374" y="1671640"/>
                        <a:pt x="5251643" y="1688929"/>
                        <a:pt x="5225196" y="1693888"/>
                      </a:cubicBezTo>
                      <a:cubicBezTo>
                        <a:pt x="5170951" y="1704059"/>
                        <a:pt x="5115470" y="1707239"/>
                        <a:pt x="5060304" y="1708878"/>
                      </a:cubicBezTo>
                      <a:lnTo>
                        <a:pt x="3711190" y="1738859"/>
                      </a:lnTo>
                      <a:lnTo>
                        <a:pt x="2766809" y="1753849"/>
                      </a:lnTo>
                      <a:cubicBezTo>
                        <a:pt x="2548084" y="1790303"/>
                        <a:pt x="2806272" y="1753849"/>
                        <a:pt x="2377065" y="1753849"/>
                      </a:cubicBezTo>
                      <a:cubicBezTo>
                        <a:pt x="2172138" y="1753849"/>
                        <a:pt x="1967334" y="1763842"/>
                        <a:pt x="1762468" y="1768839"/>
                      </a:cubicBezTo>
                      <a:cubicBezTo>
                        <a:pt x="1311710" y="1798889"/>
                        <a:pt x="1368446" y="1798819"/>
                        <a:pt x="668186" y="1798819"/>
                      </a:cubicBezTo>
                      <a:cubicBezTo>
                        <a:pt x="568127" y="1798819"/>
                        <a:pt x="468317" y="1788826"/>
                        <a:pt x="368383" y="1783829"/>
                      </a:cubicBezTo>
                      <a:cubicBezTo>
                        <a:pt x="353393" y="1778832"/>
                        <a:pt x="338809" y="1772392"/>
                        <a:pt x="323413" y="1768839"/>
                      </a:cubicBezTo>
                      <a:cubicBezTo>
                        <a:pt x="203465" y="1741159"/>
                        <a:pt x="179164" y="1739667"/>
                        <a:pt x="68580" y="1723868"/>
                      </a:cubicBezTo>
                      <a:cubicBezTo>
                        <a:pt x="53590" y="1713875"/>
                        <a:pt x="34864" y="1707956"/>
                        <a:pt x="23609" y="1693888"/>
                      </a:cubicBezTo>
                      <a:cubicBezTo>
                        <a:pt x="5776" y="1671597"/>
                        <a:pt x="0" y="1609194"/>
                        <a:pt x="23609" y="1588957"/>
                      </a:cubicBezTo>
                      <a:cubicBezTo>
                        <a:pt x="70669" y="1548620"/>
                        <a:pt x="272379" y="1545095"/>
                        <a:pt x="293432" y="1543987"/>
                      </a:cubicBezTo>
                      <a:cubicBezTo>
                        <a:pt x="328361" y="1542149"/>
                        <a:pt x="363386" y="1543987"/>
                        <a:pt x="398363" y="1543987"/>
                      </a:cubicBezTo>
                      <a:lnTo>
                        <a:pt x="398363" y="1543987"/>
                      </a:lnTo>
                      <a:lnTo>
                        <a:pt x="548265" y="1514006"/>
                      </a:lnTo>
                      <a:lnTo>
                        <a:pt x="548265" y="1514006"/>
                      </a:lnTo>
                      <a:lnTo>
                        <a:pt x="413353" y="1499016"/>
                      </a:lnTo>
                      <a:lnTo>
                        <a:pt x="638206" y="1469036"/>
                      </a:lnTo>
                    </a:path>
                  </a:pathLst>
                </a:custGeom>
                <a:solidFill>
                  <a:srgbClr val="E5C569"/>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Freeform 148"/>
                <p:cNvSpPr/>
                <p:nvPr/>
              </p:nvSpPr>
              <p:spPr>
                <a:xfrm>
                  <a:off x="381000" y="914400"/>
                  <a:ext cx="5486400" cy="14478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9"/>
                <p:cNvGrpSpPr/>
                <p:nvPr/>
              </p:nvGrpSpPr>
              <p:grpSpPr>
                <a:xfrm>
                  <a:off x="0" y="1905000"/>
                  <a:ext cx="3886200" cy="2971800"/>
                  <a:chOff x="0" y="1905000"/>
                  <a:chExt cx="3886200" cy="2971800"/>
                </a:xfrm>
              </p:grpSpPr>
              <p:sp>
                <p:nvSpPr>
                  <p:cNvPr id="180" name="Double Wave 179"/>
                  <p:cNvSpPr/>
                  <p:nvPr/>
                </p:nvSpPr>
                <p:spPr>
                  <a:xfrm>
                    <a:off x="0" y="1905000"/>
                    <a:ext cx="3886200" cy="190500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ouble Wave 180"/>
                  <p:cNvSpPr/>
                  <p:nvPr/>
                </p:nvSpPr>
                <p:spPr>
                  <a:xfrm>
                    <a:off x="0" y="2286000"/>
                    <a:ext cx="3886200" cy="1905000"/>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ouble Wave 181"/>
                  <p:cNvSpPr/>
                  <p:nvPr/>
                </p:nvSpPr>
                <p:spPr>
                  <a:xfrm>
                    <a:off x="0" y="2971800"/>
                    <a:ext cx="3886200" cy="1905000"/>
                  </a:xfrm>
                  <a:prstGeom prst="doubleWav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0"/>
                <p:cNvGrpSpPr/>
                <p:nvPr/>
              </p:nvGrpSpPr>
              <p:grpSpPr>
                <a:xfrm>
                  <a:off x="5791200" y="1981200"/>
                  <a:ext cx="3352800" cy="2971800"/>
                  <a:chOff x="0" y="1905000"/>
                  <a:chExt cx="3886200" cy="2971800"/>
                </a:xfrm>
              </p:grpSpPr>
              <p:sp>
                <p:nvSpPr>
                  <p:cNvPr id="177" name="Double Wave 176"/>
                  <p:cNvSpPr/>
                  <p:nvPr/>
                </p:nvSpPr>
                <p:spPr>
                  <a:xfrm>
                    <a:off x="0" y="1905000"/>
                    <a:ext cx="3886200" cy="1905000"/>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ouble Wave 177"/>
                  <p:cNvSpPr/>
                  <p:nvPr/>
                </p:nvSpPr>
                <p:spPr>
                  <a:xfrm>
                    <a:off x="0" y="2286000"/>
                    <a:ext cx="3886200" cy="1905000"/>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ouble Wave 178"/>
                  <p:cNvSpPr/>
                  <p:nvPr/>
                </p:nvSpPr>
                <p:spPr>
                  <a:xfrm>
                    <a:off x="0" y="2971800"/>
                    <a:ext cx="3886200" cy="1905000"/>
                  </a:xfrm>
                  <a:prstGeom prst="doubleWav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Cloud 151"/>
                <p:cNvSpPr/>
                <p:nvPr/>
              </p:nvSpPr>
              <p:spPr>
                <a:xfrm>
                  <a:off x="3352800" y="2057400"/>
                  <a:ext cx="838200" cy="14478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loud 152"/>
                <p:cNvSpPr/>
                <p:nvPr/>
              </p:nvSpPr>
              <p:spPr>
                <a:xfrm rot="5148344">
                  <a:off x="3170847" y="2340970"/>
                  <a:ext cx="838200" cy="100589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loud 153"/>
                <p:cNvSpPr/>
                <p:nvPr/>
              </p:nvSpPr>
              <p:spPr>
                <a:xfrm>
                  <a:off x="3276600" y="3124200"/>
                  <a:ext cx="838200" cy="17526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loud 154"/>
                <p:cNvSpPr/>
                <p:nvPr/>
              </p:nvSpPr>
              <p:spPr>
                <a:xfrm>
                  <a:off x="5334000" y="3200400"/>
                  <a:ext cx="838200" cy="16764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loud 155"/>
                <p:cNvSpPr/>
                <p:nvPr/>
              </p:nvSpPr>
              <p:spPr>
                <a:xfrm>
                  <a:off x="5410200" y="2133600"/>
                  <a:ext cx="838200" cy="15240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loud 156"/>
                <p:cNvSpPr/>
                <p:nvPr/>
              </p:nvSpPr>
              <p:spPr>
                <a:xfrm rot="3129569">
                  <a:off x="5675754" y="2771214"/>
                  <a:ext cx="838200" cy="100589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45"/>
                <p:cNvGrpSpPr/>
                <p:nvPr/>
              </p:nvGrpSpPr>
              <p:grpSpPr>
                <a:xfrm>
                  <a:off x="3733800" y="3733800"/>
                  <a:ext cx="1676400" cy="2514600"/>
                  <a:chOff x="457200" y="609600"/>
                  <a:chExt cx="2743200" cy="5638800"/>
                </a:xfrm>
              </p:grpSpPr>
              <p:sp>
                <p:nvSpPr>
                  <p:cNvPr id="159" name="Oval 158"/>
                  <p:cNvSpPr/>
                  <p:nvPr/>
                </p:nvSpPr>
                <p:spPr>
                  <a:xfrm>
                    <a:off x="914400" y="56388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676400" y="56388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457200" y="38100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1480658">
                    <a:off x="628371" y="24105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rot="1447265">
                    <a:off x="795966" y="23022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a:off x="762000" y="25146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a:off x="838200" y="22860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402310">
                    <a:off x="840217" y="24483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oud 166"/>
                  <p:cNvSpPr/>
                  <p:nvPr/>
                </p:nvSpPr>
                <p:spPr>
                  <a:xfrm>
                    <a:off x="990600" y="6858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p:cNvSpPr/>
                  <p:nvPr/>
                </p:nvSpPr>
                <p:spPr>
                  <a:xfrm rot="21175570">
                    <a:off x="1999055" y="7220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1219200" y="6096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p:cNvSpPr/>
                  <p:nvPr/>
                </p:nvSpPr>
                <p:spPr>
                  <a:xfrm rot="21185207">
                    <a:off x="1905000" y="25146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23"/>
                  <p:cNvGrpSpPr/>
                  <p:nvPr/>
                </p:nvGrpSpPr>
                <p:grpSpPr>
                  <a:xfrm>
                    <a:off x="2088948" y="2293712"/>
                    <a:ext cx="1111452" cy="2049688"/>
                    <a:chOff x="4755948" y="2903312"/>
                    <a:chExt cx="1111452" cy="2049688"/>
                  </a:xfrm>
                </p:grpSpPr>
                <p:sp>
                  <p:nvSpPr>
                    <p:cNvPr id="174" name="Oval 173"/>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Cloud 171"/>
                  <p:cNvSpPr/>
                  <p:nvPr/>
                </p:nvSpPr>
                <p:spPr>
                  <a:xfrm rot="21175570">
                    <a:off x="1217431" y="15897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5225831">
                    <a:off x="1667189" y="1748164"/>
                    <a:ext cx="272564" cy="4460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66"/>
              <p:cNvGrpSpPr/>
              <p:nvPr/>
            </p:nvGrpSpPr>
            <p:grpSpPr>
              <a:xfrm>
                <a:off x="5029200" y="2819400"/>
                <a:ext cx="314325" cy="663575"/>
                <a:chOff x="2895600" y="304800"/>
                <a:chExt cx="2186496" cy="3771554"/>
              </a:xfrm>
            </p:grpSpPr>
            <p:sp>
              <p:nvSpPr>
                <p:cNvPr id="128" name="Oval 127"/>
                <p:cNvSpPr/>
                <p:nvPr/>
              </p:nvSpPr>
              <p:spPr>
                <a:xfrm>
                  <a:off x="2971800" y="304800"/>
                  <a:ext cx="1981200" cy="2743200"/>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4427519">
                  <a:off x="3535734" y="3434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7172481" flipH="1">
                  <a:off x="4069134" y="3434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a:off x="3234606" y="1676400"/>
                  <a:ext cx="1676400" cy="2133600"/>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p:nvSpPr>
              <p:spPr>
                <a:xfrm rot="10800000">
                  <a:off x="3844206" y="1905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19411276">
                  <a:off x="4560557" y="2413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820608">
                  <a:off x="3062510" y="2395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rot="2242960">
                  <a:off x="3208542" y="1520223"/>
                  <a:ext cx="914400" cy="1255680"/>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19284057">
                  <a:off x="3983610" y="1519669"/>
                  <a:ext cx="914400" cy="1255680"/>
                </a:xfrm>
                <a:prstGeom prst="triangl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539406" y="609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a:off x="3539406" y="609600"/>
                  <a:ext cx="990600" cy="381000"/>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p:cNvSpPr/>
                <p:nvPr/>
              </p:nvSpPr>
              <p:spPr>
                <a:xfrm rot="5107997">
                  <a:off x="4041679" y="1076272"/>
                  <a:ext cx="1200554" cy="570062"/>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p:cNvSpPr/>
                <p:nvPr/>
              </p:nvSpPr>
              <p:spPr>
                <a:xfrm rot="6038579">
                  <a:off x="2795611" y="1017359"/>
                  <a:ext cx="1206533" cy="641052"/>
                </a:xfrm>
                <a:prstGeom prst="clou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p:cNvSpPr/>
                <p:nvPr/>
              </p:nvSpPr>
              <p:spPr>
                <a:xfrm rot="1062586">
                  <a:off x="2948999" y="461940"/>
                  <a:ext cx="462280" cy="1844703"/>
                </a:xfrm>
                <a:prstGeom prst="trapezoid">
                  <a:avLst>
                    <a:gd name="adj" fmla="val 2193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a:off x="3505200" y="2895600"/>
                  <a:ext cx="1143000" cy="228600"/>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rot="20537414" flipH="1">
                  <a:off x="4619816" y="482741"/>
                  <a:ext cx="462280" cy="1889380"/>
                </a:xfrm>
                <a:prstGeom prst="trapezoid">
                  <a:avLst>
                    <a:gd name="adj" fmla="val 2193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tored Data 143"/>
                <p:cNvSpPr/>
                <p:nvPr/>
              </p:nvSpPr>
              <p:spPr>
                <a:xfrm rot="5400000">
                  <a:off x="3657600" y="-228600"/>
                  <a:ext cx="685800" cy="17526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09"/>
              <p:cNvGrpSpPr/>
              <p:nvPr/>
            </p:nvGrpSpPr>
            <p:grpSpPr>
              <a:xfrm>
                <a:off x="4648200" y="1828800"/>
                <a:ext cx="384175" cy="733425"/>
                <a:chOff x="1143000" y="1066800"/>
                <a:chExt cx="1127234" cy="2686339"/>
              </a:xfrm>
            </p:grpSpPr>
            <p:sp>
              <p:nvSpPr>
                <p:cNvPr id="110" name="Oval 109"/>
                <p:cNvSpPr/>
                <p:nvPr/>
              </p:nvSpPr>
              <p:spPr>
                <a:xfrm rot="3435232" flipH="1">
                  <a:off x="1937323" y="2838046"/>
                  <a:ext cx="381000" cy="2848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rot="18164768">
                  <a:off x="1099123" y="2838047"/>
                  <a:ext cx="381000" cy="2848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oud 116"/>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alf Frame 119"/>
                <p:cNvSpPr/>
                <p:nvPr/>
              </p:nvSpPr>
              <p:spPr>
                <a:xfrm rot="13396727">
                  <a:off x="1502076" y="2117791"/>
                  <a:ext cx="303577" cy="255955"/>
                </a:xfrm>
                <a:prstGeom prst="halfFrame">
                  <a:avLst>
                    <a:gd name="adj1" fmla="val 24893"/>
                    <a:gd name="adj2" fmla="val 33333"/>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Oval 120"/>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22"/>
                <p:cNvSpPr/>
                <p:nvPr/>
              </p:nvSpPr>
              <p:spPr>
                <a:xfrm>
                  <a:off x="1371600" y="3276600"/>
                  <a:ext cx="304800" cy="228600"/>
                </a:xfrm>
                <a:prstGeom prst="quadArrow">
                  <a:avLst/>
                </a:prstGeom>
                <a:solidFill>
                  <a:schemeClr val="accent6">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23"/>
                <p:cNvSpPr/>
                <p:nvPr/>
              </p:nvSpPr>
              <p:spPr>
                <a:xfrm>
                  <a:off x="1676400" y="3276600"/>
                  <a:ext cx="304800" cy="228600"/>
                </a:xfrm>
                <a:prstGeom prst="quadArrow">
                  <a:avLst/>
                </a:prstGeom>
                <a:solidFill>
                  <a:schemeClr val="accent6">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996339">
                  <a:off x="1149519" y="1240328"/>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rot="20603661" flipH="1">
                  <a:off x="1892752" y="1240489"/>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ross 126"/>
                <p:cNvSpPr/>
                <p:nvPr/>
              </p:nvSpPr>
              <p:spPr>
                <a:xfrm>
                  <a:off x="1371600" y="1219200"/>
                  <a:ext cx="609600" cy="228600"/>
                </a:xfrm>
                <a:prstGeom prst="pl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8"/>
              <p:cNvGrpSpPr/>
              <p:nvPr/>
            </p:nvGrpSpPr>
            <p:grpSpPr>
              <a:xfrm>
                <a:off x="4572000" y="2590800"/>
                <a:ext cx="488950" cy="733425"/>
                <a:chOff x="1565994" y="990600"/>
                <a:chExt cx="2085014" cy="3466754"/>
              </a:xfrm>
            </p:grpSpPr>
            <p:sp>
              <p:nvSpPr>
                <p:cNvPr id="91" name="Oval 90"/>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a:off x="1905000" y="2057400"/>
                  <a:ext cx="1676400" cy="213360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p:cNvSpPr/>
                <p:nvPr/>
              </p:nvSpPr>
              <p:spPr>
                <a:xfrm rot="10800000">
                  <a:off x="2514600" y="2286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rot="19411276">
                  <a:off x="3230951" y="2794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2820608">
                  <a:off x="1732904" y="2776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rot="2242960">
                  <a:off x="1878936" y="1901223"/>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rot="19284057">
                  <a:off x="2654004" y="1900669"/>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209800" y="990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loud 101"/>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tored Data 104"/>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ross 105"/>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ross 106"/>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ross 107"/>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ross 108"/>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56"/>
              <p:cNvGrpSpPr/>
              <p:nvPr/>
            </p:nvGrpSpPr>
            <p:grpSpPr>
              <a:xfrm>
                <a:off x="4343400" y="2057400"/>
                <a:ext cx="279400" cy="803275"/>
                <a:chOff x="1524000" y="1478095"/>
                <a:chExt cx="2286000" cy="4770305"/>
              </a:xfrm>
            </p:grpSpPr>
            <p:sp>
              <p:nvSpPr>
                <p:cNvPr id="73" name="Oval 72"/>
                <p:cNvSpPr/>
                <p:nvPr/>
              </p:nvSpPr>
              <p:spPr>
                <a:xfrm rot="528476">
                  <a:off x="2057400" y="5257800"/>
                  <a:ext cx="762000" cy="9906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20854625">
                  <a:off x="2557022" y="5224103"/>
                  <a:ext cx="762001" cy="99060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524000" y="4114800"/>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124200" y="4191000"/>
                  <a:ext cx="685800" cy="838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a:off x="1905000" y="5105400"/>
                  <a:ext cx="1600200" cy="685800"/>
                </a:xfrm>
                <a:prstGeom prst="trapezoid">
                  <a:avLst>
                    <a:gd name="adj" fmla="val 35984"/>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2088477">
                  <a:off x="1851679" y="2575636"/>
                  <a:ext cx="914655" cy="2235732"/>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19932635">
                  <a:off x="2521696" y="2514749"/>
                  <a:ext cx="986357" cy="2235732"/>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a:off x="1905000" y="3048000"/>
                  <a:ext cx="1447800" cy="2286000"/>
                </a:xfrm>
                <a:prstGeom prst="trapezoid">
                  <a:avLst>
                    <a:gd name="adj" fmla="val 35984"/>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362200" y="2743200"/>
                  <a:ext cx="609600" cy="7620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20952071">
                  <a:off x="2795146" y="3195544"/>
                  <a:ext cx="575812" cy="2235732"/>
                </a:xfrm>
                <a:prstGeom prst="trapezoid">
                  <a:avLst>
                    <a:gd name="adj" fmla="val 35984"/>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339967">
                  <a:off x="2047834" y="3235884"/>
                  <a:ext cx="626968" cy="2235731"/>
                </a:xfrm>
                <a:prstGeom prst="trapezoid">
                  <a:avLst>
                    <a:gd name="adj" fmla="val 35984"/>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gonal Stripe 83"/>
                <p:cNvSpPr/>
                <p:nvPr/>
              </p:nvSpPr>
              <p:spPr>
                <a:xfrm rot="1483530">
                  <a:off x="2103244" y="4364922"/>
                  <a:ext cx="1326628" cy="509981"/>
                </a:xfrm>
                <a:prstGeom prst="diagStrip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iagonal Stripe 84"/>
                <p:cNvSpPr/>
                <p:nvPr/>
              </p:nvSpPr>
              <p:spPr>
                <a:xfrm rot="5400000">
                  <a:off x="2819400" y="4724400"/>
                  <a:ext cx="1066800" cy="457200"/>
                </a:xfrm>
                <a:prstGeom prst="diagStrip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iagonal Stripe 85"/>
                <p:cNvSpPr/>
                <p:nvPr/>
              </p:nvSpPr>
              <p:spPr>
                <a:xfrm rot="16200000" flipH="1">
                  <a:off x="2590800" y="4800600"/>
                  <a:ext cx="1066800" cy="457200"/>
                </a:xfrm>
                <a:prstGeom prst="diagStrip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Flowchart: Display 86"/>
                <p:cNvSpPr/>
                <p:nvPr/>
              </p:nvSpPr>
              <p:spPr>
                <a:xfrm>
                  <a:off x="3048000" y="4415654"/>
                  <a:ext cx="381000" cy="304800"/>
                </a:xfrm>
                <a:prstGeom prst="flowChartDisplay">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057397" y="1550449"/>
                  <a:ext cx="1434963" cy="181296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9066372">
                  <a:off x="2722041" y="1478095"/>
                  <a:ext cx="795875" cy="1051190"/>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3077158">
                  <a:off x="2039910" y="1250601"/>
                  <a:ext cx="685800" cy="126095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67"/>
              <p:cNvGrpSpPr/>
              <p:nvPr/>
            </p:nvGrpSpPr>
            <p:grpSpPr>
              <a:xfrm>
                <a:off x="4267200" y="2667000"/>
                <a:ext cx="384175" cy="838200"/>
                <a:chOff x="166466" y="1905000"/>
                <a:chExt cx="1814734" cy="3657600"/>
              </a:xfrm>
            </p:grpSpPr>
            <p:sp>
              <p:nvSpPr>
                <p:cNvPr id="38" name="Oval 37"/>
                <p:cNvSpPr/>
                <p:nvPr/>
              </p:nvSpPr>
              <p:spPr>
                <a:xfrm rot="6128217">
                  <a:off x="1213418" y="5132464"/>
                  <a:ext cx="362002" cy="47399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4472555">
                  <a:off x="773717" y="5144601"/>
                  <a:ext cx="362002" cy="47399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901859">
                  <a:off x="310667" y="3805958"/>
                  <a:ext cx="173481" cy="46188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20226769">
                  <a:off x="1684063" y="3785761"/>
                  <a:ext cx="297137" cy="43485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1177571" y="4431167"/>
                  <a:ext cx="445706" cy="924077"/>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731865" y="4431167"/>
                  <a:ext cx="445706" cy="924077"/>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533772" y="3072231"/>
                  <a:ext cx="1287595" cy="2034216"/>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682341" y="3887592"/>
                  <a:ext cx="990458" cy="163073"/>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0800000">
                  <a:off x="979479" y="3072231"/>
                  <a:ext cx="396183" cy="380502"/>
                </a:xfrm>
                <a:prstGeom prst="trapezoid">
                  <a:avLst>
                    <a:gd name="adj" fmla="val 37308"/>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1442139">
                  <a:off x="487882" y="2938657"/>
                  <a:ext cx="359102" cy="1171133"/>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rot="20249249">
                  <a:off x="1467198" y="2939994"/>
                  <a:ext cx="359102" cy="1171133"/>
                </a:xfrm>
                <a:prstGeom prst="trapezoi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82341" y="1985081"/>
                  <a:ext cx="940936" cy="125022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p:cNvSpPr/>
                <p:nvPr/>
              </p:nvSpPr>
              <p:spPr>
                <a:xfrm rot="600599">
                  <a:off x="712682" y="1905000"/>
                  <a:ext cx="911362" cy="518743"/>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8382183">
                  <a:off x="418114" y="2222224"/>
                  <a:ext cx="616956" cy="375815"/>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rot="5749123">
                  <a:off x="1304537" y="2264017"/>
                  <a:ext cx="568652" cy="375815"/>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583296" y="2093796"/>
                  <a:ext cx="1089504" cy="217430"/>
                </a:xfrm>
                <a:prstGeom prst="roundRect">
                  <a:avLst>
                    <a:gd name="adj" fmla="val 50000"/>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0800000">
                  <a:off x="682341" y="2093796"/>
                  <a:ext cx="99046" cy="217430"/>
                </a:xfrm>
                <a:prstGeom prst="trapezoid">
                  <a:avLst>
                    <a:gd name="adj" fmla="val 3730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0800000">
                  <a:off x="880433" y="2093796"/>
                  <a:ext cx="99046" cy="217430"/>
                </a:xfrm>
                <a:prstGeom prst="trapezoid">
                  <a:avLst>
                    <a:gd name="adj" fmla="val 3730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0800000">
                  <a:off x="1078525" y="2093796"/>
                  <a:ext cx="99046" cy="217430"/>
                </a:xfrm>
                <a:prstGeom prst="trapezoid">
                  <a:avLst>
                    <a:gd name="adj" fmla="val 3730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0800000">
                  <a:off x="1276616" y="2093796"/>
                  <a:ext cx="99046" cy="217430"/>
                </a:xfrm>
                <a:prstGeom prst="trapezoid">
                  <a:avLst>
                    <a:gd name="adj" fmla="val 3730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0800000">
                  <a:off x="1474708" y="2093796"/>
                  <a:ext cx="99046" cy="217430"/>
                </a:xfrm>
                <a:prstGeom prst="trapezoid">
                  <a:avLst>
                    <a:gd name="adj" fmla="val 3730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180"/>
                <p:cNvGrpSpPr/>
                <p:nvPr/>
              </p:nvGrpSpPr>
              <p:grpSpPr>
                <a:xfrm>
                  <a:off x="533400" y="4786313"/>
                  <a:ext cx="1295400" cy="287677"/>
                  <a:chOff x="3352800" y="5486400"/>
                  <a:chExt cx="1219200" cy="654390"/>
                </a:xfrm>
              </p:grpSpPr>
              <p:grpSp>
                <p:nvGrpSpPr>
                  <p:cNvPr id="60" name="Group 172"/>
                  <p:cNvGrpSpPr/>
                  <p:nvPr/>
                </p:nvGrpSpPr>
                <p:grpSpPr>
                  <a:xfrm>
                    <a:off x="3352800" y="5867400"/>
                    <a:ext cx="1188550" cy="273390"/>
                    <a:chOff x="583296" y="4539882"/>
                    <a:chExt cx="1188550" cy="273390"/>
                  </a:xfrm>
                </p:grpSpPr>
                <p:sp>
                  <p:nvSpPr>
                    <p:cNvPr id="68" name="Trapezoid 67"/>
                    <p:cNvSpPr/>
                    <p:nvPr/>
                  </p:nvSpPr>
                  <p:spPr>
                    <a:xfrm rot="10800000">
                      <a:off x="583296"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0800000">
                      <a:off x="830911"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0800000">
                      <a:off x="1061520" y="4541485"/>
                      <a:ext cx="247614"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rot="10800000">
                      <a:off x="1326140"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0800000">
                      <a:off x="1524231"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73"/>
                  <p:cNvGrpSpPr/>
                  <p:nvPr/>
                </p:nvGrpSpPr>
                <p:grpSpPr>
                  <a:xfrm rot="10800000">
                    <a:off x="3352800" y="5486400"/>
                    <a:ext cx="1188550" cy="273390"/>
                    <a:chOff x="583296" y="4539882"/>
                    <a:chExt cx="1188550" cy="273390"/>
                  </a:xfrm>
                </p:grpSpPr>
                <p:sp>
                  <p:nvSpPr>
                    <p:cNvPr id="63" name="Trapezoid 62"/>
                    <p:cNvSpPr/>
                    <p:nvPr/>
                  </p:nvSpPr>
                  <p:spPr>
                    <a:xfrm rot="10800000">
                      <a:off x="583296"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p:cNvSpPr/>
                    <p:nvPr/>
                  </p:nvSpPr>
                  <p:spPr>
                    <a:xfrm rot="10800000">
                      <a:off x="830911"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10800000">
                      <a:off x="1061520" y="4541485"/>
                      <a:ext cx="247614"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0800000">
                      <a:off x="1326140"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0800000">
                      <a:off x="1524231" y="4539882"/>
                      <a:ext cx="247615" cy="271787"/>
                    </a:xfrm>
                    <a:prstGeom prst="trapezoid">
                      <a:avLst>
                        <a:gd name="adj" fmla="val 37308"/>
                      </a:avLst>
                    </a:prstGeom>
                    <a:solidFill>
                      <a:srgbClr val="E2A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rapezoid 61"/>
                  <p:cNvSpPr/>
                  <p:nvPr/>
                </p:nvSpPr>
                <p:spPr>
                  <a:xfrm>
                    <a:off x="3352800" y="5715001"/>
                    <a:ext cx="1219200" cy="152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203"/>
              <p:cNvGrpSpPr/>
              <p:nvPr/>
            </p:nvGrpSpPr>
            <p:grpSpPr>
              <a:xfrm>
                <a:off x="5029200" y="2057400"/>
                <a:ext cx="314325" cy="663575"/>
                <a:chOff x="7243695" y="3657601"/>
                <a:chExt cx="1609100" cy="2924089"/>
              </a:xfrm>
            </p:grpSpPr>
            <p:sp>
              <p:nvSpPr>
                <p:cNvPr id="17" name="Cloud 16"/>
                <p:cNvSpPr/>
                <p:nvPr/>
              </p:nvSpPr>
              <p:spPr>
                <a:xfrm>
                  <a:off x="8382000" y="3962400"/>
                  <a:ext cx="304800" cy="762000"/>
                </a:xfrm>
                <a:prstGeom prst="clou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7467600" y="3962400"/>
                  <a:ext cx="304800" cy="762000"/>
                </a:xfrm>
                <a:prstGeom prst="clou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6128217">
                  <a:off x="8187288" y="6199704"/>
                  <a:ext cx="280332" cy="483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4472555">
                  <a:off x="7724609" y="6173318"/>
                  <a:ext cx="242471" cy="535689"/>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901859">
                  <a:off x="7323988" y="5170035"/>
                  <a:ext cx="277908" cy="43849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0226769">
                  <a:off x="8596271" y="5191585"/>
                  <a:ext cx="256524" cy="41361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7515578" y="4638511"/>
                  <a:ext cx="1177462" cy="1750807"/>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442139">
                  <a:off x="7473613" y="4533883"/>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249249">
                  <a:off x="8369163" y="4534931"/>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5400000">
                  <a:off x="7894623" y="3330854"/>
                  <a:ext cx="333136" cy="986629"/>
                </a:xfrm>
                <a:prstGeom prst="roundRect">
                  <a:avLst>
                    <a:gd name="adj" fmla="val 50000"/>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7391400" y="4800600"/>
                  <a:ext cx="1371600" cy="1590460"/>
                </a:xfrm>
                <a:prstGeom prst="trapezoid">
                  <a:avLst>
                    <a:gd name="adj" fmla="val 42843"/>
                  </a:avLst>
                </a:prstGeom>
                <a:solidFill>
                  <a:srgbClr val="E4D6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7391400" y="4648200"/>
                  <a:ext cx="838200" cy="1676400"/>
                </a:xfrm>
                <a:prstGeom prst="trapezoid">
                  <a:avLst>
                    <a:gd name="adj" fmla="val 42843"/>
                  </a:avLst>
                </a:prstGeom>
                <a:solidFill>
                  <a:srgbClr val="DB924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7924800" y="4648200"/>
                  <a:ext cx="838200" cy="1676400"/>
                </a:xfrm>
                <a:prstGeom prst="trapezoid">
                  <a:avLst>
                    <a:gd name="adj" fmla="val 42843"/>
                  </a:avLst>
                </a:prstGeom>
                <a:solidFill>
                  <a:srgbClr val="DB924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848600" y="4419600"/>
                  <a:ext cx="445704" cy="57784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633652" y="3857482"/>
                  <a:ext cx="860453" cy="97929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7567876" y="38574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43"/>
                <p:cNvGrpSpPr/>
                <p:nvPr/>
              </p:nvGrpSpPr>
              <p:grpSpPr>
                <a:xfrm>
                  <a:off x="7467600" y="5486400"/>
                  <a:ext cx="1327870" cy="745538"/>
                  <a:chOff x="4309849" y="4876800"/>
                  <a:chExt cx="1063369" cy="745538"/>
                </a:xfrm>
              </p:grpSpPr>
              <p:sp>
                <p:nvSpPr>
                  <p:cNvPr id="34" name="Diagonal Stripe 33"/>
                  <p:cNvSpPr/>
                  <p:nvPr/>
                </p:nvSpPr>
                <p:spPr>
                  <a:xfrm rot="1443364">
                    <a:off x="4309849" y="4945456"/>
                    <a:ext cx="896741" cy="466807"/>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iagonal Stripe 34"/>
                  <p:cNvSpPr/>
                  <p:nvPr/>
                </p:nvSpPr>
                <p:spPr>
                  <a:xfrm rot="16200000" flipH="1">
                    <a:off x="4746158" y="5159842"/>
                    <a:ext cx="669336" cy="255653"/>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iagonal Stripe 35"/>
                  <p:cNvSpPr/>
                  <p:nvPr/>
                </p:nvSpPr>
                <p:spPr>
                  <a:xfrm rot="5400000">
                    <a:off x="4904641" y="5153760"/>
                    <a:ext cx="669336" cy="267819"/>
                  </a:xfrm>
                  <a:prstGeom prst="diagStripe">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Flowchart: Display 36"/>
                  <p:cNvSpPr/>
                  <p:nvPr/>
                </p:nvSpPr>
                <p:spPr>
                  <a:xfrm>
                    <a:off x="4969250" y="4876800"/>
                    <a:ext cx="330702" cy="267439"/>
                  </a:xfrm>
                  <a:prstGeom prst="flowChartDisplay">
                    <a:avLst/>
                  </a:prstGeom>
                  <a:solidFill>
                    <a:srgbClr val="8A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Frame 2"/>
            <p:cNvSpPr/>
            <p:nvPr/>
          </p:nvSpPr>
          <p:spPr>
            <a:xfrm>
              <a:off x="6095998" y="3176294"/>
              <a:ext cx="4506688" cy="3603171"/>
            </a:xfrm>
            <a:prstGeom prst="frame">
              <a:avLst>
                <a:gd name="adj1" fmla="val 887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130038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164AF-C5D3-342A-07A3-38D9C9F2AF7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0A1D2EA-92D5-EA29-E3D8-6BEC0B76BD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a:extLst>
              <a:ext uri="{FF2B5EF4-FFF2-40B4-BE49-F238E27FC236}">
                <a16:creationId xmlns:a16="http://schemas.microsoft.com/office/drawing/2014/main" id="{A59B7FDD-1B27-3B43-C846-F89C81609566}"/>
              </a:ext>
            </a:extLst>
          </p:cNvPr>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Challenges</a:t>
            </a:r>
          </a:p>
        </p:txBody>
      </p:sp>
      <p:sp>
        <p:nvSpPr>
          <p:cNvPr id="9" name="Rectangle 8">
            <a:extLst>
              <a:ext uri="{FF2B5EF4-FFF2-40B4-BE49-F238E27FC236}">
                <a16:creationId xmlns:a16="http://schemas.microsoft.com/office/drawing/2014/main" id="{89552561-9DD5-B760-38D2-A5E7FE96D2A3}"/>
              </a:ext>
            </a:extLst>
          </p:cNvPr>
          <p:cNvSpPr/>
          <p:nvPr/>
        </p:nvSpPr>
        <p:spPr>
          <a:xfrm>
            <a:off x="606918" y="1397675"/>
            <a:ext cx="4664906" cy="2246769"/>
          </a:xfrm>
          <a:prstGeom prst="rect">
            <a:avLst/>
          </a:prstGeom>
        </p:spPr>
        <p:txBody>
          <a:bodyPr wrap="square">
            <a:spAutoFit/>
          </a:bodyPr>
          <a:lstStyle/>
          <a:p>
            <a:pPr fontAlgn="base"/>
            <a:r>
              <a:rPr lang="en-US" sz="2000" dirty="0">
                <a:solidFill>
                  <a:schemeClr val="bg1"/>
                </a:solidFill>
              </a:rPr>
              <a:t>My father used to tell me, “Don’t focus so intensely on your problems that you can’t see the solution.”</a:t>
            </a:r>
          </a:p>
          <a:p>
            <a:pPr fontAlgn="base"/>
            <a:endParaRPr lang="en-US" sz="2000" dirty="0">
              <a:solidFill>
                <a:schemeClr val="bg1"/>
              </a:solidFill>
            </a:endParaRPr>
          </a:p>
          <a:p>
            <a:pPr fontAlgn="base"/>
            <a:r>
              <a:rPr lang="en-US" sz="2000" dirty="0">
                <a:solidFill>
                  <a:schemeClr val="bg1"/>
                </a:solidFill>
              </a:rPr>
              <a:t>I testify that the Lord Jesus Christ is the solution to even our most difficult problems. </a:t>
            </a:r>
          </a:p>
        </p:txBody>
      </p:sp>
      <p:sp>
        <p:nvSpPr>
          <p:cNvPr id="7" name="TextBox 6">
            <a:extLst>
              <a:ext uri="{FF2B5EF4-FFF2-40B4-BE49-F238E27FC236}">
                <a16:creationId xmlns:a16="http://schemas.microsoft.com/office/drawing/2014/main" id="{0E485FC8-0BD3-FDB5-F1FB-5DF4215AB106}"/>
              </a:ext>
            </a:extLst>
          </p:cNvPr>
          <p:cNvSpPr txBox="1"/>
          <p:nvPr/>
        </p:nvSpPr>
        <p:spPr>
          <a:xfrm>
            <a:off x="11549743" y="6370975"/>
            <a:ext cx="457200" cy="367282"/>
          </a:xfrm>
          <a:prstGeom prst="rect">
            <a:avLst/>
          </a:prstGeom>
          <a:noFill/>
        </p:spPr>
        <p:txBody>
          <a:bodyPr wrap="square" rtlCol="0">
            <a:spAutoFit/>
          </a:bodyPr>
          <a:lstStyle/>
          <a:p>
            <a:r>
              <a:rPr lang="en-US" dirty="0"/>
              <a:t>(4)</a:t>
            </a:r>
          </a:p>
        </p:txBody>
      </p:sp>
      <p:sp>
        <p:nvSpPr>
          <p:cNvPr id="14" name="TextBox 13">
            <a:extLst>
              <a:ext uri="{FF2B5EF4-FFF2-40B4-BE49-F238E27FC236}">
                <a16:creationId xmlns:a16="http://schemas.microsoft.com/office/drawing/2014/main" id="{47091BFF-745B-7CF1-2B83-E22445D88E5F}"/>
              </a:ext>
            </a:extLst>
          </p:cNvPr>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14:21-29</a:t>
            </a:r>
          </a:p>
        </p:txBody>
      </p:sp>
      <p:grpSp>
        <p:nvGrpSpPr>
          <p:cNvPr id="2" name="Group 1">
            <a:extLst>
              <a:ext uri="{FF2B5EF4-FFF2-40B4-BE49-F238E27FC236}">
                <a16:creationId xmlns:a16="http://schemas.microsoft.com/office/drawing/2014/main" id="{84445408-2356-175F-6336-4B085F04DCE2}"/>
              </a:ext>
            </a:extLst>
          </p:cNvPr>
          <p:cNvGrpSpPr/>
          <p:nvPr/>
        </p:nvGrpSpPr>
        <p:grpSpPr>
          <a:xfrm>
            <a:off x="7398529" y="4853163"/>
            <a:ext cx="2603602" cy="1858164"/>
            <a:chOff x="228600" y="381000"/>
            <a:chExt cx="3505068" cy="2501531"/>
          </a:xfrm>
        </p:grpSpPr>
        <p:grpSp>
          <p:nvGrpSpPr>
            <p:cNvPr id="4" name="Group 3">
              <a:extLst>
                <a:ext uri="{FF2B5EF4-FFF2-40B4-BE49-F238E27FC236}">
                  <a16:creationId xmlns:a16="http://schemas.microsoft.com/office/drawing/2014/main" id="{71159E9C-0811-B534-0783-E3F473705B05}"/>
                </a:ext>
              </a:extLst>
            </p:cNvPr>
            <p:cNvGrpSpPr/>
            <p:nvPr/>
          </p:nvGrpSpPr>
          <p:grpSpPr>
            <a:xfrm>
              <a:off x="228600" y="381000"/>
              <a:ext cx="3505068" cy="2501531"/>
              <a:chOff x="534986" y="381000"/>
              <a:chExt cx="2637111" cy="2501531"/>
            </a:xfrm>
          </p:grpSpPr>
          <p:sp>
            <p:nvSpPr>
              <p:cNvPr id="10" name="Rectangle 9">
                <a:extLst>
                  <a:ext uri="{FF2B5EF4-FFF2-40B4-BE49-F238E27FC236}">
                    <a16:creationId xmlns:a16="http://schemas.microsoft.com/office/drawing/2014/main" id="{FFD230C2-0FFA-9D99-0DB9-94B2399AE66B}"/>
                  </a:ext>
                </a:extLst>
              </p:cNvPr>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30D6861-E2FF-C6F9-0505-35510E4D9554}"/>
                  </a:ext>
                </a:extLst>
              </p:cNvPr>
              <p:cNvGrpSpPr/>
              <p:nvPr/>
            </p:nvGrpSpPr>
            <p:grpSpPr>
              <a:xfrm>
                <a:off x="534986" y="384805"/>
                <a:ext cx="457200" cy="2497726"/>
                <a:chOff x="533400" y="381000"/>
                <a:chExt cx="457200" cy="2497726"/>
              </a:xfrm>
            </p:grpSpPr>
            <p:sp>
              <p:nvSpPr>
                <p:cNvPr id="18" name="Oval 17">
                  <a:extLst>
                    <a:ext uri="{FF2B5EF4-FFF2-40B4-BE49-F238E27FC236}">
                      <a16:creationId xmlns:a16="http://schemas.microsoft.com/office/drawing/2014/main" id="{31BF60DD-0598-36EB-B76B-200BF4F3D4C5}"/>
                    </a:ext>
                  </a:extLst>
                </p:cNvPr>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33">
                  <a:extLst>
                    <a:ext uri="{FF2B5EF4-FFF2-40B4-BE49-F238E27FC236}">
                      <a16:creationId xmlns:a16="http://schemas.microsoft.com/office/drawing/2014/main" id="{B784EB1C-481C-781E-4525-FF61D4E57104}"/>
                    </a:ext>
                  </a:extLst>
                </p:cNvPr>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557F377-0975-DF95-B8EC-BE83739159A5}"/>
                    </a:ext>
                  </a:extLst>
                </p:cNvPr>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AD5D08-2F19-65C4-17C0-24C169E66FD9}"/>
                    </a:ext>
                  </a:extLst>
                </p:cNvPr>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F619EC1-DC43-7AA5-4FE7-C8B96CEF3378}"/>
                  </a:ext>
                </a:extLst>
              </p:cNvPr>
              <p:cNvGrpSpPr/>
              <p:nvPr/>
            </p:nvGrpSpPr>
            <p:grpSpPr>
              <a:xfrm>
                <a:off x="2714897" y="381000"/>
                <a:ext cx="457200" cy="2497726"/>
                <a:chOff x="2714897" y="457200"/>
                <a:chExt cx="457200" cy="2497726"/>
              </a:xfrm>
            </p:grpSpPr>
            <p:sp>
              <p:nvSpPr>
                <p:cNvPr id="13" name="Oval 12">
                  <a:extLst>
                    <a:ext uri="{FF2B5EF4-FFF2-40B4-BE49-F238E27FC236}">
                      <a16:creationId xmlns:a16="http://schemas.microsoft.com/office/drawing/2014/main" id="{871AB72A-7023-AC0A-172D-5CA31FA6275D}"/>
                    </a:ext>
                  </a:extLst>
                </p:cNvPr>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9">
                  <a:extLst>
                    <a:ext uri="{FF2B5EF4-FFF2-40B4-BE49-F238E27FC236}">
                      <a16:creationId xmlns:a16="http://schemas.microsoft.com/office/drawing/2014/main" id="{360CBEA7-74D3-79D0-301C-118045AAD27A}"/>
                    </a:ext>
                  </a:extLst>
                </p:cNvPr>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45EC6DF-1628-31A4-1D98-85D9F20871AC}"/>
                    </a:ext>
                  </a:extLst>
                </p:cNvPr>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D55846B-743A-9635-07CC-5D9C5B12F3C2}"/>
                    </a:ext>
                  </a:extLst>
                </p:cNvPr>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24024100-9B7B-C42E-FD1C-A34A00C3CC58}"/>
                </a:ext>
              </a:extLst>
            </p:cNvPr>
            <p:cNvSpPr/>
            <p:nvPr/>
          </p:nvSpPr>
          <p:spPr>
            <a:xfrm>
              <a:off x="849427" y="1060939"/>
              <a:ext cx="2371313" cy="1284455"/>
            </a:xfrm>
            <a:prstGeom prst="rect">
              <a:avLst/>
            </a:prstGeom>
          </p:spPr>
          <p:txBody>
            <a:bodyPr wrap="square">
              <a:spAutoFit/>
            </a:bodyPr>
            <a:lstStyle/>
            <a:p>
              <a:pPr algn="ctr"/>
              <a:r>
                <a:rPr lang="en-US" sz="1400" b="1" dirty="0"/>
                <a:t>Focusing on Jesus Christ can increase our hope during challenges and trials.</a:t>
              </a:r>
              <a:endParaRPr lang="en-US" sz="1400" i="1" dirty="0"/>
            </a:p>
          </p:txBody>
        </p:sp>
      </p:grpSp>
      <p:pic>
        <p:nvPicPr>
          <p:cNvPr id="24" name="Picture 23">
            <a:extLst>
              <a:ext uri="{FF2B5EF4-FFF2-40B4-BE49-F238E27FC236}">
                <a16:creationId xmlns:a16="http://schemas.microsoft.com/office/drawing/2014/main" id="{1990B496-C0B0-EFA4-B07A-B61E5C835A5A}"/>
              </a:ext>
            </a:extLst>
          </p:cNvPr>
          <p:cNvPicPr>
            <a:picLocks noChangeAspect="1"/>
          </p:cNvPicPr>
          <p:nvPr/>
        </p:nvPicPr>
        <p:blipFill>
          <a:blip r:embed="rId3"/>
          <a:srcRect b="17046"/>
          <a:stretch>
            <a:fillRect/>
          </a:stretch>
        </p:blipFill>
        <p:spPr>
          <a:xfrm>
            <a:off x="90535" y="90666"/>
            <a:ext cx="1056287" cy="1307009"/>
          </a:xfrm>
          <a:prstGeom prst="rect">
            <a:avLst/>
          </a:prstGeom>
        </p:spPr>
      </p:pic>
      <p:pic>
        <p:nvPicPr>
          <p:cNvPr id="28" name="Picture 27">
            <a:extLst>
              <a:ext uri="{FF2B5EF4-FFF2-40B4-BE49-F238E27FC236}">
                <a16:creationId xmlns:a16="http://schemas.microsoft.com/office/drawing/2014/main" id="{B7E42919-B28D-66C5-3E6C-7D92D188D695}"/>
              </a:ext>
            </a:extLst>
          </p:cNvPr>
          <p:cNvPicPr>
            <a:picLocks noChangeAspect="1"/>
          </p:cNvPicPr>
          <p:nvPr/>
        </p:nvPicPr>
        <p:blipFill>
          <a:blip r:embed="rId4"/>
          <a:stretch>
            <a:fillRect/>
          </a:stretch>
        </p:blipFill>
        <p:spPr>
          <a:xfrm>
            <a:off x="5969328" y="1075755"/>
            <a:ext cx="5462005" cy="3684239"/>
          </a:xfrm>
          <a:prstGeom prst="rect">
            <a:avLst/>
          </a:prstGeom>
        </p:spPr>
      </p:pic>
      <p:sp>
        <p:nvSpPr>
          <p:cNvPr id="30" name="TextBox 29">
            <a:extLst>
              <a:ext uri="{FF2B5EF4-FFF2-40B4-BE49-F238E27FC236}">
                <a16:creationId xmlns:a16="http://schemas.microsoft.com/office/drawing/2014/main" id="{E7677580-70D2-4B9E-7C72-F78CB5C81C55}"/>
              </a:ext>
            </a:extLst>
          </p:cNvPr>
          <p:cNvSpPr txBox="1"/>
          <p:nvPr/>
        </p:nvSpPr>
        <p:spPr>
          <a:xfrm>
            <a:off x="561811" y="3790498"/>
            <a:ext cx="4466829" cy="1938992"/>
          </a:xfrm>
          <a:prstGeom prst="rect">
            <a:avLst/>
          </a:prstGeom>
          <a:noFill/>
        </p:spPr>
        <p:txBody>
          <a:bodyPr wrap="square">
            <a:spAutoFit/>
          </a:bodyPr>
          <a:lstStyle/>
          <a:p>
            <a:r>
              <a:rPr lang="en-US" sz="2000" b="0" i="0" dirty="0">
                <a:solidFill>
                  <a:schemeClr val="bg1"/>
                </a:solidFill>
                <a:effectLst/>
              </a:rPr>
              <a:t>The Lord Jesus Christ lives today. He can be an active, daily presence in our lives. He is the solution to our problems, but we must lift our eyes and raise our sights to see Him. He has said, “Look unto me in every thought; doubt not, fear not” (8)</a:t>
            </a:r>
            <a:endParaRPr lang="en-US" sz="2000" dirty="0">
              <a:solidFill>
                <a:schemeClr val="bg1"/>
              </a:solidFill>
            </a:endParaRPr>
          </a:p>
        </p:txBody>
      </p:sp>
    </p:spTree>
    <p:extLst>
      <p:ext uri="{BB962C8B-B14F-4D97-AF65-F5344CB8AC3E}">
        <p14:creationId xmlns:p14="http://schemas.microsoft.com/office/powerpoint/2010/main" val="31660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Songs of Praise</a:t>
            </a:r>
          </a:p>
        </p:txBody>
      </p:sp>
      <p:sp>
        <p:nvSpPr>
          <p:cNvPr id="7" name="TextBox 6"/>
          <p:cNvSpPr txBox="1"/>
          <p:nvPr/>
        </p:nvSpPr>
        <p:spPr>
          <a:xfrm>
            <a:off x="11549743" y="6370975"/>
            <a:ext cx="457200" cy="367282"/>
          </a:xfrm>
          <a:prstGeom prst="rect">
            <a:avLst/>
          </a:prstGeom>
          <a:noFill/>
        </p:spPr>
        <p:txBody>
          <a:bodyPr wrap="square" rtlCol="0">
            <a:spAutoFit/>
          </a:bodyPr>
          <a:lstStyle/>
          <a:p>
            <a:r>
              <a:rPr lang="en-US" dirty="0"/>
              <a:t>(5)</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15:1-19</a:t>
            </a:r>
          </a:p>
        </p:txBody>
      </p:sp>
      <p:grpSp>
        <p:nvGrpSpPr>
          <p:cNvPr id="4" name="Group 3"/>
          <p:cNvGrpSpPr/>
          <p:nvPr/>
        </p:nvGrpSpPr>
        <p:grpSpPr>
          <a:xfrm>
            <a:off x="7185254" y="1195387"/>
            <a:ext cx="4364489" cy="5175588"/>
            <a:chOff x="2754767" y="1313080"/>
            <a:chExt cx="4364489" cy="5175588"/>
          </a:xfrm>
        </p:grpSpPr>
        <p:pic>
          <p:nvPicPr>
            <p:cNvPr id="13314" name="Picture 2" descr="http://framefinders.com/wp-content/uploads/2013/05/13-002A-670x56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49218" y="1718629"/>
              <a:ext cx="5175588" cy="43644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60032" y="2206900"/>
              <a:ext cx="2677482" cy="34427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543232" y="2469712"/>
              <a:ext cx="2677931" cy="2862322"/>
            </a:xfrm>
            <a:prstGeom prst="rect">
              <a:avLst/>
            </a:prstGeom>
          </p:spPr>
          <p:txBody>
            <a:bodyPr wrap="square">
              <a:spAutoFit/>
            </a:bodyPr>
            <a:lstStyle/>
            <a:p>
              <a:pPr algn="ctr" fontAlgn="base"/>
              <a:r>
                <a:rPr lang="en-US" sz="2000" b="0" i="0" dirty="0">
                  <a:solidFill>
                    <a:schemeClr val="bg1"/>
                  </a:solidFill>
                  <a:effectLst/>
                  <a:latin typeface="Calibri" panose="020F0502020204030204" pitchFamily="34" charset="0"/>
                </a:rPr>
                <a:t>The </a:t>
              </a:r>
              <a:r>
                <a:rPr lang="en-US" sz="2000" b="0" i="0" cap="small" dirty="0">
                  <a:solidFill>
                    <a:schemeClr val="bg1"/>
                  </a:solidFill>
                  <a:effectLst/>
                  <a:latin typeface="Calibri" panose="020F0502020204030204" pitchFamily="34" charset="0"/>
                </a:rPr>
                <a:t>Lord</a:t>
              </a:r>
              <a:r>
                <a:rPr lang="en-US" sz="2000" b="0" i="0" dirty="0">
                  <a:solidFill>
                    <a:schemeClr val="bg1"/>
                  </a:solidFill>
                  <a:effectLst/>
                  <a:latin typeface="Calibri" panose="020F0502020204030204" pitchFamily="34" charset="0"/>
                </a:rPr>
                <a:t> </a:t>
              </a:r>
              <a:r>
                <a:rPr lang="en-US" sz="2000" b="0" i="1" dirty="0">
                  <a:solidFill>
                    <a:schemeClr val="bg1"/>
                  </a:solidFill>
                  <a:effectLst/>
                  <a:latin typeface="Calibri" panose="020F0502020204030204" pitchFamily="34" charset="0"/>
                </a:rPr>
                <a:t>is</a:t>
              </a:r>
              <a:r>
                <a:rPr lang="en-US" sz="2000" b="0" i="0" dirty="0">
                  <a:solidFill>
                    <a:schemeClr val="bg1"/>
                  </a:solidFill>
                  <a:effectLst/>
                  <a:latin typeface="Calibri" panose="020F0502020204030204" pitchFamily="34" charset="0"/>
                </a:rPr>
                <a:t> my </a:t>
              </a:r>
            </a:p>
            <a:p>
              <a:pPr algn="ctr" fontAlgn="base"/>
              <a:r>
                <a:rPr lang="en-US" sz="2000" b="0" i="0" dirty="0">
                  <a:solidFill>
                    <a:schemeClr val="bg1"/>
                  </a:solidFill>
                  <a:effectLst/>
                  <a:latin typeface="Calibri" panose="020F0502020204030204" pitchFamily="34" charset="0"/>
                </a:rPr>
                <a:t>strength and song, and he is become my salvation:</a:t>
              </a:r>
            </a:p>
            <a:p>
              <a:pPr algn="ctr" fontAlgn="base"/>
              <a:r>
                <a:rPr lang="en-US" sz="2000" b="0" i="0" dirty="0">
                  <a:solidFill>
                    <a:schemeClr val="bg1"/>
                  </a:solidFill>
                  <a:effectLst/>
                  <a:latin typeface="Calibri" panose="020F0502020204030204" pitchFamily="34" charset="0"/>
                </a:rPr>
                <a:t>he </a:t>
              </a:r>
              <a:r>
                <a:rPr lang="en-US" sz="2000" b="0" i="1" dirty="0">
                  <a:solidFill>
                    <a:schemeClr val="bg1"/>
                  </a:solidFill>
                  <a:effectLst/>
                  <a:latin typeface="Calibri" panose="020F0502020204030204" pitchFamily="34" charset="0"/>
                </a:rPr>
                <a:t>is</a:t>
              </a:r>
              <a:r>
                <a:rPr lang="en-US" sz="2000" b="0" i="0" dirty="0">
                  <a:solidFill>
                    <a:schemeClr val="bg1"/>
                  </a:solidFill>
                  <a:effectLst/>
                  <a:latin typeface="Calibri" panose="020F0502020204030204" pitchFamily="34" charset="0"/>
                </a:rPr>
                <a:t> my God, and I will prepare him an habitation; my father’s God, and I will exalt him.</a:t>
              </a:r>
            </a:p>
          </p:txBody>
        </p:sp>
      </p:grpSp>
      <p:pic>
        <p:nvPicPr>
          <p:cNvPr id="13318" name="Picture 6" descr="http://i.imgur.com/GPlPU4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3077" y="1283234"/>
            <a:ext cx="5238750" cy="343852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3614057" y="5128286"/>
            <a:ext cx="3026569" cy="1609971"/>
            <a:chOff x="228600" y="381000"/>
            <a:chExt cx="3505068" cy="2501531"/>
          </a:xfrm>
        </p:grpSpPr>
        <p:grpSp>
          <p:nvGrpSpPr>
            <p:cNvPr id="31" name="Group 30"/>
            <p:cNvGrpSpPr/>
            <p:nvPr/>
          </p:nvGrpSpPr>
          <p:grpSpPr>
            <a:xfrm>
              <a:off x="228600" y="381000"/>
              <a:ext cx="3505068" cy="2501531"/>
              <a:chOff x="534986" y="381000"/>
              <a:chExt cx="2637111" cy="2501531"/>
            </a:xfrm>
          </p:grpSpPr>
          <p:sp>
            <p:nvSpPr>
              <p:cNvPr id="33" name="Rectangle 3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534986" y="384805"/>
                <a:ext cx="457200" cy="2497726"/>
                <a:chOff x="533400" y="381000"/>
                <a:chExt cx="457200" cy="2497726"/>
              </a:xfrm>
            </p:grpSpPr>
            <p:sp>
              <p:nvSpPr>
                <p:cNvPr id="40" name="Oval 39"/>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2714897" y="381000"/>
                <a:ext cx="457200" cy="2497726"/>
                <a:chOff x="2714897" y="457200"/>
                <a:chExt cx="457200" cy="2497726"/>
              </a:xfrm>
            </p:grpSpPr>
            <p:sp>
              <p:nvSpPr>
                <p:cNvPr id="36" name="Oval 35"/>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Rectangle 31"/>
            <p:cNvSpPr/>
            <p:nvPr/>
          </p:nvSpPr>
          <p:spPr>
            <a:xfrm>
              <a:off x="688800" y="1069350"/>
              <a:ext cx="2529085" cy="1291181"/>
            </a:xfrm>
            <a:prstGeom prst="rect">
              <a:avLst/>
            </a:prstGeom>
          </p:spPr>
          <p:txBody>
            <a:bodyPr wrap="square">
              <a:spAutoFit/>
            </a:bodyPr>
            <a:lstStyle/>
            <a:p>
              <a:pPr algn="ctr"/>
              <a:r>
                <a:rPr lang="en-US" sz="1400" dirty="0"/>
                <a:t> </a:t>
              </a:r>
              <a:r>
                <a:rPr lang="en-US" sz="1600" b="1" dirty="0"/>
                <a:t>It is important to thank the Lord for what He has done for us</a:t>
              </a:r>
              <a:endParaRPr lang="en-US" sz="1600" i="1" dirty="0"/>
            </a:p>
          </p:txBody>
        </p:sp>
      </p:grpSp>
    </p:spTree>
    <p:extLst>
      <p:ext uri="{BB962C8B-B14F-4D97-AF65-F5344CB8AC3E}">
        <p14:creationId xmlns:p14="http://schemas.microsoft.com/office/powerpoint/2010/main" val="30741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The Great Work of the Lord</a:t>
            </a:r>
          </a:p>
        </p:txBody>
      </p:sp>
      <p:sp>
        <p:nvSpPr>
          <p:cNvPr id="7" name="TextBox 6"/>
          <p:cNvSpPr txBox="1"/>
          <p:nvPr/>
        </p:nvSpPr>
        <p:spPr>
          <a:xfrm>
            <a:off x="11549743" y="6370975"/>
            <a:ext cx="457200" cy="367282"/>
          </a:xfrm>
          <a:prstGeom prst="rect">
            <a:avLst/>
          </a:prstGeom>
          <a:noFill/>
        </p:spPr>
        <p:txBody>
          <a:bodyPr wrap="square" rtlCol="0">
            <a:spAutoFit/>
          </a:bodyPr>
          <a:lstStyle/>
          <a:p>
            <a:r>
              <a:rPr lang="en-US" dirty="0"/>
              <a:t>(5)</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15:4-5</a:t>
            </a:r>
          </a:p>
        </p:txBody>
      </p:sp>
      <p:grpSp>
        <p:nvGrpSpPr>
          <p:cNvPr id="10" name="Group 9"/>
          <p:cNvGrpSpPr/>
          <p:nvPr/>
        </p:nvGrpSpPr>
        <p:grpSpPr>
          <a:xfrm>
            <a:off x="8384643" y="4391672"/>
            <a:ext cx="3165098" cy="1979303"/>
            <a:chOff x="228600" y="381000"/>
            <a:chExt cx="3505068" cy="2501531"/>
          </a:xfrm>
        </p:grpSpPr>
        <p:grpSp>
          <p:nvGrpSpPr>
            <p:cNvPr id="11" name="Group 10"/>
            <p:cNvGrpSpPr/>
            <p:nvPr/>
          </p:nvGrpSpPr>
          <p:grpSpPr>
            <a:xfrm>
              <a:off x="228600" y="381000"/>
              <a:ext cx="3505068" cy="2501531"/>
              <a:chOff x="534986" y="381000"/>
              <a:chExt cx="2637111" cy="2501531"/>
            </a:xfrm>
          </p:grpSpPr>
          <p:sp>
            <p:nvSpPr>
              <p:cNvPr id="13" name="Rectangle 12"/>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34986" y="384805"/>
                <a:ext cx="457200" cy="2497726"/>
                <a:chOff x="533400" y="381000"/>
                <a:chExt cx="457200" cy="2497726"/>
              </a:xfrm>
            </p:grpSpPr>
            <p:sp>
              <p:nvSpPr>
                <p:cNvPr id="21" name="Oval 2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2714897" y="381000"/>
                <a:ext cx="457200" cy="2497726"/>
                <a:chOff x="2714897" y="457200"/>
                <a:chExt cx="457200" cy="2497726"/>
              </a:xfrm>
            </p:grpSpPr>
            <p:sp>
              <p:nvSpPr>
                <p:cNvPr id="17" name="Oval 1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01838" y="980041"/>
              <a:ext cx="2371313" cy="1361436"/>
            </a:xfrm>
            <a:prstGeom prst="rect">
              <a:avLst/>
            </a:prstGeom>
          </p:spPr>
          <p:txBody>
            <a:bodyPr wrap="square">
              <a:spAutoFit/>
            </a:bodyPr>
            <a:lstStyle/>
            <a:p>
              <a:pPr algn="ctr"/>
              <a:r>
                <a:rPr lang="en-US" sz="1600" b="1" dirty="0"/>
                <a:t>Recognizing the works of the Lord in our lives can help increase our trust and faith in Him</a:t>
              </a:r>
              <a:endParaRPr lang="en-US" sz="1600" i="1" dirty="0"/>
            </a:p>
          </p:txBody>
        </p:sp>
      </p:grpSp>
      <p:pic>
        <p:nvPicPr>
          <p:cNvPr id="25" name="Picture 2" descr="http://www.ayalla.net/images/tora/redsea/wheels/nueiba/nueibawee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63" y="3878414"/>
            <a:ext cx="4456537" cy="25610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www.ayalla.net/images/tora/redsea/wheels/saudi/saudi-wee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803" y="1287425"/>
            <a:ext cx="3753903" cy="291302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80453" y="1166842"/>
            <a:ext cx="4900942" cy="2585323"/>
          </a:xfrm>
          <a:prstGeom prst="rect">
            <a:avLst/>
          </a:prstGeom>
          <a:solidFill>
            <a:schemeClr val="bg2"/>
          </a:solidFill>
        </p:spPr>
        <p:txBody>
          <a:bodyPr wrap="square">
            <a:spAutoFit/>
          </a:bodyPr>
          <a:lstStyle/>
          <a:p>
            <a:r>
              <a:rPr lang="en-US" b="0" i="0" dirty="0">
                <a:solidFill>
                  <a:srgbClr val="000080"/>
                </a:solidFill>
                <a:effectLst/>
                <a:latin typeface="Calibri" panose="020F0502020204030204" pitchFamily="34" charset="0"/>
              </a:rPr>
              <a:t>In 1978, Ron Wyatt on his first dive at the site of</a:t>
            </a:r>
            <a:r>
              <a:rPr lang="en-US" b="1" i="0" dirty="0">
                <a:solidFill>
                  <a:srgbClr val="000080"/>
                </a:solidFill>
                <a:effectLst/>
                <a:latin typeface="Calibri" panose="020F0502020204030204" pitchFamily="34" charset="0"/>
              </a:rPr>
              <a:t> </a:t>
            </a:r>
            <a:r>
              <a:rPr lang="en-US" b="1" i="0" dirty="0" err="1">
                <a:solidFill>
                  <a:srgbClr val="000080"/>
                </a:solidFill>
                <a:effectLst/>
                <a:latin typeface="Calibri" panose="020F0502020204030204" pitchFamily="34" charset="0"/>
              </a:rPr>
              <a:t>Nuweiba</a:t>
            </a:r>
            <a:r>
              <a:rPr lang="en-US" b="0" i="0" dirty="0">
                <a:solidFill>
                  <a:srgbClr val="000080"/>
                </a:solidFill>
                <a:effectLst/>
                <a:latin typeface="Calibri" panose="020F0502020204030204" pitchFamily="34" charset="0"/>
              </a:rPr>
              <a:t> , found chariot remains. </a:t>
            </a:r>
            <a:br>
              <a:rPr lang="en-US" dirty="0"/>
            </a:br>
            <a:r>
              <a:rPr lang="en-US" b="0" i="0" dirty="0">
                <a:solidFill>
                  <a:srgbClr val="000080"/>
                </a:solidFill>
                <a:effectLst/>
                <a:latin typeface="Calibri" panose="020F0502020204030204" pitchFamily="34" charset="0"/>
              </a:rPr>
              <a:t>These were not in perfect condition and required careful examination to see exactly what they were. </a:t>
            </a:r>
            <a:br>
              <a:rPr lang="en-US" dirty="0"/>
            </a:br>
            <a:r>
              <a:rPr lang="en-US" b="0" i="0" dirty="0">
                <a:solidFill>
                  <a:srgbClr val="000080"/>
                </a:solidFill>
                <a:effectLst/>
                <a:latin typeface="Calibri" panose="020F0502020204030204" pitchFamily="34" charset="0"/>
              </a:rPr>
              <a:t>They were covered in coral, which made it difficult to see them clearly, </a:t>
            </a:r>
            <a:br>
              <a:rPr lang="en-US" dirty="0"/>
            </a:br>
            <a:r>
              <a:rPr lang="en-US" b="0" i="0" dirty="0">
                <a:solidFill>
                  <a:srgbClr val="000080"/>
                </a:solidFill>
                <a:effectLst/>
                <a:latin typeface="Calibri" panose="020F0502020204030204" pitchFamily="34" charset="0"/>
              </a:rPr>
              <a:t>but it appears that the coral was the agent the Lord used to preserve them.</a:t>
            </a:r>
            <a:endParaRPr lang="en-US" dirty="0"/>
          </a:p>
        </p:txBody>
      </p:sp>
    </p:spTree>
    <p:extLst>
      <p:ext uri="{BB962C8B-B14F-4D97-AF65-F5344CB8AC3E}">
        <p14:creationId xmlns:p14="http://schemas.microsoft.com/office/powerpoint/2010/main" val="84653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2CAAC7-9D93-6EFD-88F3-393D689FAB1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latin typeface="Berlin Sans FB Demi" panose="020E0802020502020306" pitchFamily="34" charset="0"/>
              </a:rPr>
              <a:t>Healing Marah</a:t>
            </a:r>
          </a:p>
        </p:txBody>
      </p:sp>
      <p:sp>
        <p:nvSpPr>
          <p:cNvPr id="7" name="TextBox 6"/>
          <p:cNvSpPr txBox="1"/>
          <p:nvPr/>
        </p:nvSpPr>
        <p:spPr>
          <a:xfrm>
            <a:off x="11549743" y="6370975"/>
            <a:ext cx="457200" cy="367282"/>
          </a:xfrm>
          <a:prstGeom prst="rect">
            <a:avLst/>
          </a:prstGeom>
          <a:noFill/>
        </p:spPr>
        <p:txBody>
          <a:bodyPr wrap="square" rtlCol="0">
            <a:spAutoFit/>
          </a:bodyPr>
          <a:lstStyle/>
          <a:p>
            <a:r>
              <a:rPr lang="en-US" dirty="0"/>
              <a:t>(7)</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15:22-25</a:t>
            </a:r>
          </a:p>
        </p:txBody>
      </p:sp>
      <p:sp>
        <p:nvSpPr>
          <p:cNvPr id="2" name="Rectangle 1"/>
          <p:cNvSpPr/>
          <p:nvPr/>
        </p:nvSpPr>
        <p:spPr>
          <a:xfrm>
            <a:off x="577556" y="1218046"/>
            <a:ext cx="3287487" cy="923330"/>
          </a:xfrm>
          <a:prstGeom prst="rect">
            <a:avLst/>
          </a:prstGeom>
          <a:solidFill>
            <a:schemeClr val="tx2">
              <a:lumMod val="75000"/>
            </a:schemeClr>
          </a:solidFill>
        </p:spPr>
        <p:txBody>
          <a:bodyPr wrap="square">
            <a:spAutoFit/>
          </a:bodyPr>
          <a:lstStyle/>
          <a:p>
            <a:r>
              <a:rPr lang="en-US" b="0" i="0" dirty="0">
                <a:solidFill>
                  <a:schemeClr val="bg1"/>
                </a:solidFill>
                <a:effectLst/>
                <a:latin typeface="Calibri" panose="020F0502020204030204" pitchFamily="34" charset="0"/>
              </a:rPr>
              <a:t>Through the wilderness of </a:t>
            </a:r>
            <a:r>
              <a:rPr lang="en-US" b="0" i="0" dirty="0" err="1">
                <a:solidFill>
                  <a:schemeClr val="bg1"/>
                </a:solidFill>
                <a:effectLst/>
                <a:latin typeface="Calibri" panose="020F0502020204030204" pitchFamily="34" charset="0"/>
              </a:rPr>
              <a:t>Shur</a:t>
            </a:r>
            <a:r>
              <a:rPr lang="en-US" b="0" i="0" dirty="0">
                <a:solidFill>
                  <a:schemeClr val="bg1"/>
                </a:solidFill>
                <a:effectLst/>
                <a:latin typeface="Calibri" panose="020F0502020204030204" pitchFamily="34" charset="0"/>
              </a:rPr>
              <a:t>; and they went three days in the wilderness, and found no water.</a:t>
            </a:r>
            <a:endParaRPr lang="en-US" dirty="0">
              <a:solidFill>
                <a:schemeClr val="bg1"/>
              </a:solidFill>
            </a:endParaRPr>
          </a:p>
        </p:txBody>
      </p:sp>
      <p:sp>
        <p:nvSpPr>
          <p:cNvPr id="3" name="Rectangle 2"/>
          <p:cNvSpPr/>
          <p:nvPr/>
        </p:nvSpPr>
        <p:spPr>
          <a:xfrm>
            <a:off x="7463876" y="1214116"/>
            <a:ext cx="4358009" cy="1754326"/>
          </a:xfrm>
          <a:prstGeom prst="rect">
            <a:avLst/>
          </a:prstGeom>
          <a:solidFill>
            <a:schemeClr val="tx2">
              <a:lumMod val="75000"/>
            </a:schemeClr>
          </a:solidFill>
        </p:spPr>
        <p:txBody>
          <a:bodyPr wrap="square">
            <a:spAutoFit/>
          </a:bodyPr>
          <a:lstStyle/>
          <a:p>
            <a:r>
              <a:rPr lang="en-US" b="0" i="0" dirty="0">
                <a:solidFill>
                  <a:schemeClr val="bg1"/>
                </a:solidFill>
                <a:effectLst/>
                <a:latin typeface="Calibri" panose="020F0502020204030204" pitchFamily="34" charset="0"/>
              </a:rPr>
              <a:t>Murmuring seems to have been a dominant part of their natures and a root of some of the problems they faced.</a:t>
            </a:r>
          </a:p>
          <a:p>
            <a:endParaRPr lang="en-US" dirty="0">
              <a:solidFill>
                <a:schemeClr val="bg1"/>
              </a:solidFill>
              <a:latin typeface="Calibri" panose="020F0502020204030204" pitchFamily="34" charset="0"/>
            </a:endParaRPr>
          </a:p>
          <a:p>
            <a:r>
              <a:rPr lang="en-US" i="1" dirty="0">
                <a:solidFill>
                  <a:schemeClr val="bg1"/>
                </a:solidFill>
                <a:latin typeface="Calibri" panose="020F0502020204030204" pitchFamily="34" charset="0"/>
              </a:rPr>
              <a:t>Murmuring</a:t>
            </a:r>
            <a:r>
              <a:rPr lang="en-US" dirty="0">
                <a:solidFill>
                  <a:schemeClr val="bg1"/>
                </a:solidFill>
                <a:latin typeface="Calibri" panose="020F0502020204030204" pitchFamily="34" charset="0"/>
              </a:rPr>
              <a:t> is defined as “a half-suppressed or muttered complaint” (6) </a:t>
            </a:r>
          </a:p>
        </p:txBody>
      </p:sp>
      <p:grpSp>
        <p:nvGrpSpPr>
          <p:cNvPr id="6" name="Group 5"/>
          <p:cNvGrpSpPr/>
          <p:nvPr/>
        </p:nvGrpSpPr>
        <p:grpSpPr>
          <a:xfrm>
            <a:off x="4655505" y="1056559"/>
            <a:ext cx="2133600" cy="2198914"/>
            <a:chOff x="4060371" y="1130693"/>
            <a:chExt cx="2133600" cy="2198914"/>
          </a:xfrm>
        </p:grpSpPr>
        <p:pic>
          <p:nvPicPr>
            <p:cNvPr id="28" name="Picture 2" descr="http://www.eternalcog.org/media/The-Exodus-Route-1024x622.png"/>
            <p:cNvPicPr>
              <a:picLocks noChangeAspect="1" noChangeArrowheads="1"/>
            </p:cNvPicPr>
            <p:nvPr/>
          </p:nvPicPr>
          <p:blipFill rotWithShape="1">
            <a:blip r:embed="rId3">
              <a:extLst>
                <a:ext uri="{28A0092B-C50C-407E-A947-70E740481C1C}">
                  <a14:useLocalDpi xmlns:a14="http://schemas.microsoft.com/office/drawing/2010/main" val="0"/>
                </a:ext>
              </a:extLst>
            </a:blip>
            <a:srcRect l="55022" t="42647" r="9995" b="-2003"/>
            <a:stretch/>
          </p:blipFill>
          <p:spPr bwMode="auto">
            <a:xfrm>
              <a:off x="4060371" y="1130693"/>
              <a:ext cx="2133600" cy="21989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5-Point Star 3"/>
            <p:cNvSpPr/>
            <p:nvPr/>
          </p:nvSpPr>
          <p:spPr>
            <a:xfrm>
              <a:off x="4767943" y="2593862"/>
              <a:ext cx="185057" cy="14933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94625" y="3276591"/>
            <a:ext cx="2793906" cy="2585323"/>
          </a:xfrm>
          <a:prstGeom prst="rect">
            <a:avLst/>
          </a:prstGeom>
          <a:solidFill>
            <a:schemeClr val="tx2">
              <a:lumMod val="75000"/>
            </a:schemeClr>
          </a:solidFill>
        </p:spPr>
        <p:txBody>
          <a:bodyPr wrap="square">
            <a:spAutoFit/>
          </a:bodyPr>
          <a:lstStyle/>
          <a:p>
            <a:r>
              <a:rPr lang="en-US" b="0" i="0" dirty="0">
                <a:solidFill>
                  <a:schemeClr val="bg1"/>
                </a:solidFill>
                <a:effectLst/>
                <a:latin typeface="Calibri" panose="020F0502020204030204" pitchFamily="34" charset="0"/>
              </a:rPr>
              <a:t>Having just witnessed these great demonstrations of God's power, the children of Israel were quick to forget and quick to complain. Only three days journey from the Red Sea, the Israelites complain of thirst. </a:t>
            </a:r>
            <a:endParaRPr lang="en-US" dirty="0">
              <a:solidFill>
                <a:schemeClr val="bg1"/>
              </a:solidFill>
            </a:endParaRPr>
          </a:p>
        </p:txBody>
      </p:sp>
      <p:sp>
        <p:nvSpPr>
          <p:cNvPr id="29" name="Rectangle 28"/>
          <p:cNvSpPr/>
          <p:nvPr/>
        </p:nvSpPr>
        <p:spPr>
          <a:xfrm>
            <a:off x="6760028" y="5089143"/>
            <a:ext cx="5061857" cy="1200329"/>
          </a:xfrm>
          <a:prstGeom prst="rect">
            <a:avLst/>
          </a:prstGeom>
          <a:solidFill>
            <a:schemeClr val="tx2">
              <a:lumMod val="75000"/>
            </a:schemeClr>
          </a:solidFill>
        </p:spPr>
        <p:txBody>
          <a:bodyPr wrap="square">
            <a:spAutoFit/>
          </a:bodyPr>
          <a:lstStyle/>
          <a:p>
            <a:r>
              <a:rPr lang="en-US" b="0" i="0" dirty="0">
                <a:solidFill>
                  <a:schemeClr val="bg1"/>
                </a:solidFill>
                <a:effectLst/>
                <a:latin typeface="Calibri" panose="020F0502020204030204" pitchFamily="34" charset="0"/>
              </a:rPr>
              <a:t>He shows Moses a tree, which when cast into the bitter waters of Marah, heals them (foreshadowing the Messiah healing the waters of the Dead Sea after the Second Coming)</a:t>
            </a:r>
            <a:endParaRPr lang="en-US" dirty="0">
              <a:solidFill>
                <a:schemeClr val="bg1"/>
              </a:solidFill>
            </a:endParaRPr>
          </a:p>
        </p:txBody>
      </p:sp>
      <p:pic>
        <p:nvPicPr>
          <p:cNvPr id="12" name="Picture 11">
            <a:extLst>
              <a:ext uri="{FF2B5EF4-FFF2-40B4-BE49-F238E27FC236}">
                <a16:creationId xmlns:a16="http://schemas.microsoft.com/office/drawing/2014/main" id="{A92F0E4B-57A3-A73D-09D8-8CEB92C0510A}"/>
              </a:ext>
            </a:extLst>
          </p:cNvPr>
          <p:cNvPicPr>
            <a:picLocks noChangeAspect="1"/>
          </p:cNvPicPr>
          <p:nvPr/>
        </p:nvPicPr>
        <p:blipFill>
          <a:blip r:embed="rId4"/>
          <a:stretch>
            <a:fillRect/>
          </a:stretch>
        </p:blipFill>
        <p:spPr>
          <a:xfrm>
            <a:off x="3614638" y="3560454"/>
            <a:ext cx="2885688" cy="29925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3106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9964E-C83B-A3ED-6BD2-91B95ED0443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201B9BD-67D1-D6F8-20EF-C12BA25C8C3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2252E9A-D106-E731-64ED-5D1824E016D6}"/>
              </a:ext>
            </a:extLst>
          </p:cNvPr>
          <p:cNvSpPr txBox="1"/>
          <p:nvPr/>
        </p:nvSpPr>
        <p:spPr>
          <a:xfrm>
            <a:off x="0" y="0"/>
            <a:ext cx="12192001" cy="1015663"/>
          </a:xfrm>
          <a:prstGeom prst="rect">
            <a:avLst/>
          </a:prstGeom>
          <a:noFill/>
        </p:spPr>
        <p:txBody>
          <a:bodyPr wrap="square" rtlCol="0">
            <a:spAutoFit/>
          </a:bodyPr>
          <a:lstStyle/>
          <a:p>
            <a:pPr algn="ctr"/>
            <a:r>
              <a:rPr lang="en-US" sz="6000" dirty="0">
                <a:latin typeface="Berlin Sans FB Demi" panose="020E0802020502020306" pitchFamily="34" charset="0"/>
              </a:rPr>
              <a:t>12 Wells of Water</a:t>
            </a:r>
          </a:p>
        </p:txBody>
      </p:sp>
      <p:sp>
        <p:nvSpPr>
          <p:cNvPr id="14" name="TextBox 13">
            <a:extLst>
              <a:ext uri="{FF2B5EF4-FFF2-40B4-BE49-F238E27FC236}">
                <a16:creationId xmlns:a16="http://schemas.microsoft.com/office/drawing/2014/main" id="{4E86AA15-6690-3A88-468F-B9D8FF0FDD1D}"/>
              </a:ext>
            </a:extLst>
          </p:cNvPr>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15:27</a:t>
            </a:r>
          </a:p>
        </p:txBody>
      </p:sp>
      <p:sp>
        <p:nvSpPr>
          <p:cNvPr id="2" name="Rectangle 1">
            <a:extLst>
              <a:ext uri="{FF2B5EF4-FFF2-40B4-BE49-F238E27FC236}">
                <a16:creationId xmlns:a16="http://schemas.microsoft.com/office/drawing/2014/main" id="{4F6A27D0-D1DF-B54B-40C6-FADE54983151}"/>
              </a:ext>
            </a:extLst>
          </p:cNvPr>
          <p:cNvSpPr/>
          <p:nvPr/>
        </p:nvSpPr>
        <p:spPr>
          <a:xfrm>
            <a:off x="206081" y="1015663"/>
            <a:ext cx="2232319" cy="2308324"/>
          </a:xfrm>
          <a:prstGeom prst="rect">
            <a:avLst/>
          </a:prstGeom>
          <a:solidFill>
            <a:schemeClr val="tx2">
              <a:lumMod val="75000"/>
            </a:schemeClr>
          </a:solidFill>
        </p:spPr>
        <p:txBody>
          <a:bodyPr wrap="square">
            <a:spAutoFit/>
          </a:bodyPr>
          <a:lstStyle/>
          <a:p>
            <a:r>
              <a:rPr lang="en-US" i="1" dirty="0">
                <a:solidFill>
                  <a:srgbClr val="FFFF00"/>
                </a:solidFill>
              </a:rPr>
              <a:t>And they came to Elim, where were twelve wells of water, and threescore and ten palm trees: and they encamped there by the waters.</a:t>
            </a:r>
            <a:r>
              <a:rPr lang="en-US" b="0" i="1" dirty="0">
                <a:solidFill>
                  <a:srgbClr val="FFFF00"/>
                </a:solidFill>
                <a:effectLst/>
              </a:rPr>
              <a:t>.</a:t>
            </a:r>
            <a:endParaRPr lang="en-US" i="1" dirty="0">
              <a:solidFill>
                <a:srgbClr val="FFFF00"/>
              </a:solidFill>
            </a:endParaRPr>
          </a:p>
        </p:txBody>
      </p:sp>
      <p:pic>
        <p:nvPicPr>
          <p:cNvPr id="10" name="Picture 9">
            <a:extLst>
              <a:ext uri="{FF2B5EF4-FFF2-40B4-BE49-F238E27FC236}">
                <a16:creationId xmlns:a16="http://schemas.microsoft.com/office/drawing/2014/main" id="{B649E207-14B0-9C5F-81BA-3771BC4A6F01}"/>
              </a:ext>
            </a:extLst>
          </p:cNvPr>
          <p:cNvPicPr>
            <a:picLocks noChangeAspect="1"/>
          </p:cNvPicPr>
          <p:nvPr/>
        </p:nvPicPr>
        <p:blipFill>
          <a:blip r:embed="rId3"/>
          <a:stretch>
            <a:fillRect/>
          </a:stretch>
        </p:blipFill>
        <p:spPr>
          <a:xfrm>
            <a:off x="2992988" y="1219035"/>
            <a:ext cx="3948620" cy="39627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TextBox 12">
            <a:extLst>
              <a:ext uri="{FF2B5EF4-FFF2-40B4-BE49-F238E27FC236}">
                <a16:creationId xmlns:a16="http://schemas.microsoft.com/office/drawing/2014/main" id="{B3A4EA6E-D3AF-EFE6-640E-73A7A31CA99A}"/>
              </a:ext>
            </a:extLst>
          </p:cNvPr>
          <p:cNvSpPr txBox="1"/>
          <p:nvPr/>
        </p:nvSpPr>
        <p:spPr>
          <a:xfrm>
            <a:off x="8118411" y="988710"/>
            <a:ext cx="3659932" cy="1477328"/>
          </a:xfrm>
          <a:prstGeom prst="rect">
            <a:avLst/>
          </a:prstGeom>
          <a:solidFill>
            <a:schemeClr val="accent1">
              <a:lumMod val="50000"/>
            </a:schemeClr>
          </a:solidFill>
        </p:spPr>
        <p:txBody>
          <a:bodyPr wrap="square">
            <a:spAutoFit/>
          </a:bodyPr>
          <a:lstStyle/>
          <a:p>
            <a:r>
              <a:rPr lang="en-US" b="0" i="0" dirty="0">
                <a:solidFill>
                  <a:schemeClr val="bg1"/>
                </a:solidFill>
                <a:effectLst/>
              </a:rPr>
              <a:t>This verse comes at the end of the song of Moses and the Israelites, celebrating their deliverance from the Egyptians and their subsequent journey through the Red Sea.</a:t>
            </a:r>
            <a:endParaRPr lang="en-US" dirty="0">
              <a:solidFill>
                <a:schemeClr val="bg1"/>
              </a:solidFill>
            </a:endParaRPr>
          </a:p>
        </p:txBody>
      </p:sp>
      <p:sp>
        <p:nvSpPr>
          <p:cNvPr id="16" name="TextBox 15">
            <a:extLst>
              <a:ext uri="{FF2B5EF4-FFF2-40B4-BE49-F238E27FC236}">
                <a16:creationId xmlns:a16="http://schemas.microsoft.com/office/drawing/2014/main" id="{AAB0E260-53A5-FDED-3C7F-4489621A1541}"/>
              </a:ext>
            </a:extLst>
          </p:cNvPr>
          <p:cNvSpPr txBox="1"/>
          <p:nvPr/>
        </p:nvSpPr>
        <p:spPr>
          <a:xfrm>
            <a:off x="7496196" y="3200434"/>
            <a:ext cx="3659932" cy="2585323"/>
          </a:xfrm>
          <a:prstGeom prst="rect">
            <a:avLst/>
          </a:prstGeom>
          <a:solidFill>
            <a:schemeClr val="accent1">
              <a:lumMod val="50000"/>
            </a:schemeClr>
          </a:solidFill>
        </p:spPr>
        <p:txBody>
          <a:bodyPr wrap="square">
            <a:spAutoFit/>
          </a:bodyPr>
          <a:lstStyle/>
          <a:p>
            <a:r>
              <a:rPr lang="en-US" dirty="0">
                <a:solidFill>
                  <a:schemeClr val="bg1"/>
                </a:solidFill>
              </a:rPr>
              <a:t>The twelve wells of water symbolize the ample supply of sustenance and refreshment, while the seventy palm trees represent prosperity, peace, and security. This imagery conveys the idea that God not only meets our basic needs but also provides abundantly, exceeding our expectations.</a:t>
            </a:r>
          </a:p>
        </p:txBody>
      </p:sp>
      <p:sp>
        <p:nvSpPr>
          <p:cNvPr id="18" name="TextBox 17">
            <a:extLst>
              <a:ext uri="{FF2B5EF4-FFF2-40B4-BE49-F238E27FC236}">
                <a16:creationId xmlns:a16="http://schemas.microsoft.com/office/drawing/2014/main" id="{73F70F50-019F-27AF-2479-C5FA6DD7C91F}"/>
              </a:ext>
            </a:extLst>
          </p:cNvPr>
          <p:cNvSpPr txBox="1"/>
          <p:nvPr/>
        </p:nvSpPr>
        <p:spPr>
          <a:xfrm>
            <a:off x="2688771" y="5990190"/>
            <a:ext cx="6138862" cy="646331"/>
          </a:xfrm>
          <a:prstGeom prst="rect">
            <a:avLst/>
          </a:prstGeom>
          <a:solidFill>
            <a:schemeClr val="accent1">
              <a:lumMod val="50000"/>
            </a:schemeClr>
          </a:solidFill>
        </p:spPr>
        <p:txBody>
          <a:bodyPr wrap="square">
            <a:spAutoFit/>
          </a:bodyPr>
          <a:lstStyle/>
          <a:p>
            <a:r>
              <a:rPr lang="en-US" b="0" i="0" dirty="0">
                <a:solidFill>
                  <a:schemeClr val="bg1"/>
                </a:solidFill>
                <a:effectLst/>
              </a:rPr>
              <a:t>By resting near the abundant supply of water and palm trees, the Israelites found a place of refuge and nourishment. </a:t>
            </a:r>
            <a:endParaRPr lang="en-US" dirty="0">
              <a:solidFill>
                <a:schemeClr val="bg1"/>
              </a:solidFill>
            </a:endParaRPr>
          </a:p>
        </p:txBody>
      </p:sp>
    </p:spTree>
    <p:extLst>
      <p:ext uri="{BB962C8B-B14F-4D97-AF65-F5344CB8AC3E}">
        <p14:creationId xmlns:p14="http://schemas.microsoft.com/office/powerpoint/2010/main" val="202223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56040" b="74258"/>
          <a:stretch/>
        </p:blipFill>
        <p:spPr>
          <a:xfrm>
            <a:off x="0" y="0"/>
            <a:ext cx="12192000" cy="6858000"/>
          </a:xfrm>
          <a:prstGeom prst="rect">
            <a:avLst/>
          </a:prstGeom>
        </p:spPr>
      </p:pic>
      <p:sp>
        <p:nvSpPr>
          <p:cNvPr id="7" name="TextBox 6"/>
          <p:cNvSpPr txBox="1"/>
          <p:nvPr/>
        </p:nvSpPr>
        <p:spPr>
          <a:xfrm>
            <a:off x="0" y="0"/>
            <a:ext cx="12192001"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fontAlgn="base"/>
            <a:r>
              <a:rPr lang="en-US" dirty="0">
                <a:solidFill>
                  <a:schemeClr val="bg1"/>
                </a:solidFill>
              </a:rPr>
              <a:t>“Finding Christ During Difficult Times” (4:35)</a:t>
            </a:r>
          </a:p>
          <a:p>
            <a:pPr fontAlgn="base"/>
            <a:r>
              <a:rPr lang="en-US" dirty="0">
                <a:solidFill>
                  <a:schemeClr val="bg1"/>
                </a:solidFill>
              </a:rPr>
              <a:t>“Feeling the Lord’s Love and Goodness in Trials” (4:18)</a:t>
            </a:r>
          </a:p>
          <a:p>
            <a:endParaRPr lang="en-US" dirty="0">
              <a:solidFill>
                <a:schemeClr val="bg1"/>
              </a:solidFill>
            </a:endParaRPr>
          </a:p>
          <a:p>
            <a:endParaRPr lang="en-US" dirty="0">
              <a:solidFill>
                <a:schemeClr val="bg1"/>
              </a:solidFill>
            </a:endParaRPr>
          </a:p>
          <a:p>
            <a:r>
              <a:rPr lang="en-US" dirty="0">
                <a:solidFill>
                  <a:schemeClr val="bg1"/>
                </a:solidFill>
              </a:rPr>
              <a:t> 1. Elder Jeffrey R. Holland (“Cast Not Away Therefore Your Confidence” [Brigham Young University devotional, Mar. 2, 1999], 4; speeches.byu.edu).</a:t>
            </a:r>
          </a:p>
          <a:p>
            <a:r>
              <a:rPr lang="en-US" dirty="0">
                <a:solidFill>
                  <a:schemeClr val="bg1"/>
                </a:solidFill>
              </a:rPr>
              <a:t>2. </a:t>
            </a:r>
            <a:r>
              <a:rPr lang="en-US" b="0" i="0" dirty="0">
                <a:solidFill>
                  <a:schemeClr val="bg1"/>
                </a:solidFill>
                <a:effectLst/>
              </a:rPr>
              <a:t>Josephus "Antiquities of the Jews" Book II, Chapter XV</a:t>
            </a:r>
            <a:endParaRPr lang="en-US" dirty="0">
              <a:solidFill>
                <a:schemeClr val="bg1"/>
              </a:solidFill>
            </a:endParaRPr>
          </a:p>
          <a:p>
            <a:pPr fontAlgn="base"/>
            <a:r>
              <a:rPr lang="en-US" dirty="0">
                <a:solidFill>
                  <a:schemeClr val="bg1"/>
                </a:solidFill>
              </a:rPr>
              <a:t>3. Excerpts from: </a:t>
            </a:r>
            <a:r>
              <a:rPr lang="en-US" i="1" dirty="0">
                <a:solidFill>
                  <a:schemeClr val="bg1"/>
                </a:solidFill>
              </a:rPr>
              <a:t>Hope, Healing, and Dealing with Addiction </a:t>
            </a:r>
            <a:r>
              <a:rPr lang="en-US" dirty="0">
                <a:solidFill>
                  <a:schemeClr val="bg1"/>
                </a:solidFill>
              </a:rPr>
              <a:t>By Michael D. Gardner July 2008 Ensign</a:t>
            </a:r>
          </a:p>
          <a:p>
            <a:pPr fontAlgn="base"/>
            <a:r>
              <a:rPr lang="en-US" dirty="0">
                <a:solidFill>
                  <a:schemeClr val="bg1"/>
                </a:solidFill>
              </a:rPr>
              <a:t>4. Old Testament Institute Manual</a:t>
            </a:r>
          </a:p>
          <a:p>
            <a:pPr fontAlgn="base"/>
            <a:r>
              <a:rPr lang="en-US" dirty="0">
                <a:solidFill>
                  <a:schemeClr val="bg1"/>
                </a:solidFill>
              </a:rPr>
              <a:t>5.</a:t>
            </a:r>
          </a:p>
          <a:p>
            <a:pPr fontAlgn="base"/>
            <a:r>
              <a:rPr lang="en-US" dirty="0">
                <a:solidFill>
                  <a:schemeClr val="bg1"/>
                </a:solidFill>
              </a:rPr>
              <a:t>Presentation by ©http://fashionsbylynda.com/blog/</a:t>
            </a:r>
          </a:p>
          <a:p>
            <a:pPr fontAlgn="base"/>
            <a:r>
              <a:rPr lang="en-US" dirty="0">
                <a:solidFill>
                  <a:schemeClr val="bg1"/>
                </a:solidFill>
              </a:rPr>
              <a:t>6. Webster’s New Collegiate Dictionary, 1979 ed., </a:t>
            </a:r>
            <a:r>
              <a:rPr lang="en-US" dirty="0" err="1">
                <a:solidFill>
                  <a:schemeClr val="bg1"/>
                </a:solidFill>
              </a:rPr>
              <a:t>s.v.</a:t>
            </a:r>
            <a:r>
              <a:rPr lang="en-US" dirty="0">
                <a:solidFill>
                  <a:schemeClr val="bg1"/>
                </a:solidFill>
              </a:rPr>
              <a:t>, “murmur”</a:t>
            </a:r>
          </a:p>
          <a:p>
            <a:pPr fontAlgn="base"/>
            <a:r>
              <a:rPr lang="en-US" dirty="0">
                <a:solidFill>
                  <a:schemeClr val="bg1"/>
                </a:solidFill>
              </a:rPr>
              <a:t>7. Gospeldoctrine.com</a:t>
            </a:r>
          </a:p>
          <a:p>
            <a:pPr fontAlgn="base"/>
            <a:r>
              <a:rPr lang="en-US" dirty="0">
                <a:solidFill>
                  <a:schemeClr val="bg1"/>
                </a:solidFill>
              </a:rPr>
              <a:t>8. Brother Camargo (“Focus on Jesus Christ,” </a:t>
            </a:r>
            <a:r>
              <a:rPr lang="en-US" i="1" dirty="0">
                <a:solidFill>
                  <a:schemeClr val="bg1"/>
                </a:solidFill>
              </a:rPr>
              <a:t>Liahona</a:t>
            </a:r>
            <a:r>
              <a:rPr lang="en-US" dirty="0">
                <a:solidFill>
                  <a:schemeClr val="bg1"/>
                </a:solidFill>
              </a:rPr>
              <a:t>, May 2023, 64)</a:t>
            </a:r>
          </a:p>
          <a:p>
            <a:pPr fontAlgn="base"/>
            <a:r>
              <a:rPr lang="en-US" dirty="0">
                <a:solidFill>
                  <a:schemeClr val="bg1"/>
                </a:solidFill>
              </a:rPr>
              <a:t> </a:t>
            </a:r>
          </a:p>
          <a:p>
            <a:endParaRPr lang="en-US" dirty="0">
              <a:solidFill>
                <a:schemeClr val="bg1"/>
              </a:solidFill>
            </a:endParaRPr>
          </a:p>
        </p:txBody>
      </p:sp>
      <p:sp>
        <p:nvSpPr>
          <p:cNvPr id="8" name="Rectangle 7"/>
          <p:cNvSpPr/>
          <p:nvPr/>
        </p:nvSpPr>
        <p:spPr>
          <a:xfrm>
            <a:off x="285694" y="3057200"/>
            <a:ext cx="6096000" cy="276999"/>
          </a:xfrm>
          <a:prstGeom prst="rect">
            <a:avLst/>
          </a:prstGeom>
          <a:solidFill>
            <a:schemeClr val="bg1"/>
          </a:solidFill>
        </p:spPr>
        <p:txBody>
          <a:bodyPr>
            <a:spAutoFit/>
          </a:bodyPr>
          <a:lstStyle/>
          <a:p>
            <a:r>
              <a:rPr lang="en-US" sz="1200" dirty="0"/>
              <a:t>http://www.ayalla.net/modules.php?name=News&amp;file=article&amp;sid=74</a:t>
            </a:r>
          </a:p>
        </p:txBody>
      </p:sp>
      <p:pic>
        <p:nvPicPr>
          <p:cNvPr id="9" name="Picture 2" descr="https://byronernest.files.wordpress.com/2013/02/20130209-1854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949" y="3195700"/>
            <a:ext cx="4547507" cy="341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58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384995"/>
          </a:xfrm>
          <a:prstGeom prst="rect">
            <a:avLst/>
          </a:prstGeom>
          <a:ln>
            <a:solidFill>
              <a:schemeClr val="tx1"/>
            </a:solidFill>
          </a:ln>
        </p:spPr>
        <p:txBody>
          <a:bodyPr>
            <a:spAutoFit/>
          </a:bodyPr>
          <a:lstStyle/>
          <a:p>
            <a:r>
              <a:rPr lang="en-US" sz="1400" b="1" i="0" dirty="0">
                <a:effectLst/>
                <a:latin typeface="Arial" panose="020B0604020202020204" pitchFamily="34" charset="0"/>
              </a:rPr>
              <a:t>Name of the Red Sea Theory:</a:t>
            </a:r>
          </a:p>
          <a:p>
            <a:r>
              <a:rPr lang="en-US" sz="1400" b="0" i="0" dirty="0">
                <a:effectLst/>
                <a:latin typeface="Arial" panose="020B0604020202020204" pitchFamily="34" charset="0"/>
              </a:rPr>
              <a:t>A theory favored by some modern scholars is that the name </a:t>
            </a:r>
            <a:r>
              <a:rPr lang="en-US" sz="1400" b="0" i="1" dirty="0">
                <a:effectLst/>
                <a:latin typeface="Arial" panose="020B0604020202020204" pitchFamily="34" charset="0"/>
              </a:rPr>
              <a:t>red</a:t>
            </a:r>
            <a:r>
              <a:rPr lang="en-US" sz="1400" b="0" i="0" dirty="0">
                <a:effectLst/>
                <a:latin typeface="Arial" panose="020B0604020202020204" pitchFamily="34" charset="0"/>
              </a:rPr>
              <a:t> is referring to the direction south, just as the </a:t>
            </a:r>
            <a:r>
              <a:rPr lang="en-US" sz="1400" b="0" i="0" u="none" strike="noStrike" dirty="0">
                <a:effectLst/>
                <a:latin typeface="Arial" panose="020B0604020202020204" pitchFamily="34" charset="0"/>
              </a:rPr>
              <a:t>Black Sea</a:t>
            </a:r>
            <a:r>
              <a:rPr lang="en-US" sz="1400" b="0" i="0" dirty="0">
                <a:effectLst/>
                <a:latin typeface="Arial" panose="020B0604020202020204" pitchFamily="34" charset="0"/>
              </a:rPr>
              <a:t>'s name may refer to north. The basis of this theory is that some Asiatic languages used color words to refer to the </a:t>
            </a:r>
            <a:r>
              <a:rPr lang="en-US" sz="1400" b="0" i="0" u="none" strike="noStrike" dirty="0">
                <a:effectLst/>
                <a:latin typeface="Arial" panose="020B0604020202020204" pitchFamily="34" charset="0"/>
              </a:rPr>
              <a:t>cardinal directions</a:t>
            </a:r>
            <a:r>
              <a:rPr lang="en-US" sz="1400" b="0" i="0" dirty="0">
                <a:effectLst/>
                <a:latin typeface="Arial" panose="020B0604020202020204" pitchFamily="34" charset="0"/>
              </a:rPr>
              <a:t>.</a:t>
            </a:r>
            <a:r>
              <a:rPr lang="en-US" sz="1400" baseline="30000" dirty="0">
                <a:latin typeface="Arial" panose="020B0604020202020204" pitchFamily="34" charset="0"/>
              </a:rPr>
              <a:t> </a:t>
            </a:r>
            <a:r>
              <a:rPr lang="en-US" sz="1400" b="0" i="0" u="none" strike="noStrike" dirty="0">
                <a:effectLst/>
                <a:latin typeface="Arial" panose="020B0604020202020204" pitchFamily="34" charset="0"/>
              </a:rPr>
              <a:t>Herodotus</a:t>
            </a:r>
            <a:r>
              <a:rPr lang="en-US" sz="1400" b="0" i="0" dirty="0">
                <a:effectLst/>
                <a:latin typeface="Arial" panose="020B0604020202020204" pitchFamily="34" charset="0"/>
              </a:rPr>
              <a:t> on one occasion uses Red Sea and Southern Sea interchangeably.</a:t>
            </a:r>
            <a:endParaRPr lang="en-US" sz="1400" dirty="0"/>
          </a:p>
        </p:txBody>
      </p:sp>
      <p:pic>
        <p:nvPicPr>
          <p:cNvPr id="8" name="Picture 2" descr="http://www.ayalla.net/images/tora/redsea/nueba_colum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695" y="608845"/>
            <a:ext cx="3188476" cy="24897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80208" y="3337438"/>
            <a:ext cx="5255003" cy="3231654"/>
          </a:xfrm>
          <a:prstGeom prst="rect">
            <a:avLst/>
          </a:prstGeom>
        </p:spPr>
        <p:txBody>
          <a:bodyPr wrap="square">
            <a:spAutoFit/>
          </a:bodyPr>
          <a:lstStyle/>
          <a:p>
            <a:r>
              <a:rPr lang="en-US" sz="1200" dirty="0"/>
              <a:t>In 1978, when Ron Wyatt the archeologist first visited the beach area with his two sons, they found a Phoenician-style column lying on the southern end of the beach. But in 1984, when he and his 2 sons, were imprisoned in Saudi Arabia, their captors, in an effort to verify their story that they believed Mt. Sinai was there and that "Musa" (Moses) led the people across the sea to their country, had them take the </a:t>
            </a:r>
            <a:r>
              <a:rPr lang="en-US" sz="1200" dirty="0" err="1"/>
              <a:t>saudis</a:t>
            </a:r>
            <a:r>
              <a:rPr lang="en-US" sz="1200" dirty="0"/>
              <a:t> to the beach where they arrived after passing through the sea and they directed them to the spot in a helicopter.</a:t>
            </a:r>
          </a:p>
          <a:p>
            <a:br>
              <a:rPr lang="en-US" sz="1200" dirty="0"/>
            </a:br>
            <a:r>
              <a:rPr lang="en-US" sz="1200" dirty="0"/>
              <a:t>Landing there, they found another column - identical to the one on the opposite shore (</a:t>
            </a:r>
            <a:r>
              <a:rPr lang="en-US" sz="1200" dirty="0" err="1"/>
              <a:t>Nuweiba</a:t>
            </a:r>
            <a:r>
              <a:rPr lang="en-US" sz="1200" dirty="0"/>
              <a:t>) except this one had the inscriptions intact. </a:t>
            </a:r>
            <a:br>
              <a:rPr lang="en-US" sz="1200" dirty="0"/>
            </a:br>
            <a:r>
              <a:rPr lang="en-US" sz="1200" dirty="0"/>
              <a:t>Noting carefully the Phoenician (Archaic Hebrew) letters, they were later able to have it translated. </a:t>
            </a:r>
            <a:br>
              <a:rPr lang="en-US" sz="1200" dirty="0"/>
            </a:br>
            <a:r>
              <a:rPr lang="en-US" sz="1200" dirty="0"/>
              <a:t>It contained the words: </a:t>
            </a:r>
            <a:r>
              <a:rPr lang="en-US" sz="1200" dirty="0" err="1"/>
              <a:t>Mizraim</a:t>
            </a:r>
            <a:r>
              <a:rPr lang="en-US" sz="1200" dirty="0"/>
              <a:t> (Egypt); Solomon; Edom; death; pharaoh; Moses; and Yahweh.</a:t>
            </a:r>
          </a:p>
          <a:p>
            <a:r>
              <a:rPr lang="en-US" sz="1200" dirty="0"/>
              <a:t>From this, Ron knew that King Solomon had erected these columns in honor of god and dedicated them to the miracle of the crossing of the sea.</a:t>
            </a:r>
          </a:p>
          <a:p>
            <a:r>
              <a:rPr lang="en-US" sz="1200" dirty="0"/>
              <a:t>http://www.ayalla.net/modules.php?name=News&amp;file=article&amp;sid=74</a:t>
            </a:r>
          </a:p>
        </p:txBody>
      </p:sp>
      <p:sp>
        <p:nvSpPr>
          <p:cNvPr id="6" name="Rectangle 5"/>
          <p:cNvSpPr/>
          <p:nvPr/>
        </p:nvSpPr>
        <p:spPr>
          <a:xfrm>
            <a:off x="0" y="1384995"/>
            <a:ext cx="6096000" cy="2492990"/>
          </a:xfrm>
          <a:prstGeom prst="rect">
            <a:avLst/>
          </a:prstGeom>
          <a:ln>
            <a:solidFill>
              <a:schemeClr val="tx1"/>
            </a:solidFill>
          </a:ln>
        </p:spPr>
        <p:txBody>
          <a:bodyPr>
            <a:spAutoFit/>
          </a:bodyPr>
          <a:lstStyle/>
          <a:p>
            <a:r>
              <a:rPr lang="en-US" sz="1200" b="1" i="0" dirty="0">
                <a:solidFill>
                  <a:srgbClr val="333333"/>
                </a:solidFill>
                <a:effectLst/>
              </a:rPr>
              <a:t>Caution against Murmuring:</a:t>
            </a:r>
          </a:p>
          <a:p>
            <a:r>
              <a:rPr lang="en-US" sz="1200" b="0" i="0" dirty="0">
                <a:solidFill>
                  <a:srgbClr val="333333"/>
                </a:solidFill>
                <a:effectLst/>
              </a:rPr>
              <a:t>“I raise my voice on this matter to warn and counsel you to be on your guard against criticism. … It comes, in part, from those who hold, or have held, prominent positions. Ostensibly, they are in good standing in the Church. In expressing their feelings, they frequently say, ‘We are members of the Church, too, you know, and our feelings should be considered.’</a:t>
            </a:r>
          </a:p>
          <a:p>
            <a:r>
              <a:rPr lang="en-US" sz="1200" dirty="0"/>
              <a:t>“They assume that one can be in full harmony with the spirit of the gospel, enjoy full fellowship in the Church, and at the same time be out of harmony with the leaders of the Church and the counsel and directions they give. Such a position is wholly inconsistent, because the guidance of this Church comes, not alone from the written word, but also from continuous revelation, and the Lord gives that revelation to the Church through His chosen leaders and none else. It follows, therefore, that those who profess to accept the gospel and who at the same time criticize and refuse to follow the counsel of the leaders, are assuming an indefensible position.” (In Conference Report, Apr. 1942, pp. 17–18.)</a:t>
            </a:r>
          </a:p>
        </p:txBody>
      </p:sp>
      <p:sp>
        <p:nvSpPr>
          <p:cNvPr id="7" name="Rectangle 6"/>
          <p:cNvSpPr/>
          <p:nvPr/>
        </p:nvSpPr>
        <p:spPr>
          <a:xfrm>
            <a:off x="0" y="3877985"/>
            <a:ext cx="6096000" cy="2862322"/>
          </a:xfrm>
          <a:prstGeom prst="rect">
            <a:avLst/>
          </a:prstGeom>
          <a:ln>
            <a:solidFill>
              <a:schemeClr val="tx1"/>
            </a:solidFill>
          </a:ln>
        </p:spPr>
        <p:txBody>
          <a:bodyPr>
            <a:spAutoFit/>
          </a:bodyPr>
          <a:lstStyle/>
          <a:p>
            <a:r>
              <a:rPr lang="en-US" sz="1200" b="1" i="0" dirty="0">
                <a:solidFill>
                  <a:srgbClr val="000000"/>
                </a:solidFill>
                <a:effectLst/>
              </a:rPr>
              <a:t>The </a:t>
            </a:r>
            <a:r>
              <a:rPr lang="en-US" sz="1200" b="1" dirty="0">
                <a:solidFill>
                  <a:srgbClr val="000000"/>
                </a:solidFill>
              </a:rPr>
              <a:t>Wilderness of </a:t>
            </a:r>
            <a:r>
              <a:rPr lang="en-US" sz="1200" b="1" dirty="0" err="1">
                <a:solidFill>
                  <a:srgbClr val="000000"/>
                </a:solidFill>
              </a:rPr>
              <a:t>Shur</a:t>
            </a:r>
            <a:r>
              <a:rPr lang="en-US" sz="1200" b="1" dirty="0">
                <a:solidFill>
                  <a:srgbClr val="000000"/>
                </a:solidFill>
              </a:rPr>
              <a:t>:</a:t>
            </a:r>
          </a:p>
          <a:p>
            <a:r>
              <a:rPr lang="en-US" sz="1200" b="0" i="0" dirty="0">
                <a:solidFill>
                  <a:srgbClr val="000000"/>
                </a:solidFill>
                <a:effectLst/>
              </a:rPr>
              <a:t>The place where the Midianites, </a:t>
            </a:r>
            <a:r>
              <a:rPr lang="en-US" sz="1200" b="0" i="0" dirty="0" err="1">
                <a:solidFill>
                  <a:srgbClr val="000000"/>
                </a:solidFill>
                <a:effectLst/>
              </a:rPr>
              <a:t>Kenites</a:t>
            </a:r>
            <a:r>
              <a:rPr lang="en-US" sz="1200" b="0" i="0" dirty="0">
                <a:solidFill>
                  <a:srgbClr val="000000"/>
                </a:solidFill>
                <a:effectLst/>
              </a:rPr>
              <a:t> and </a:t>
            </a:r>
            <a:r>
              <a:rPr lang="en-US" sz="1200" b="0" i="0" dirty="0" err="1">
                <a:solidFill>
                  <a:srgbClr val="000000"/>
                </a:solidFill>
                <a:effectLst/>
              </a:rPr>
              <a:t>Ishmaelites</a:t>
            </a:r>
            <a:r>
              <a:rPr lang="en-US" sz="1200" b="0" i="0" dirty="0">
                <a:solidFill>
                  <a:srgbClr val="000000"/>
                </a:solidFill>
                <a:effectLst/>
              </a:rPr>
              <a:t> lived was in the wilderness of </a:t>
            </a:r>
            <a:r>
              <a:rPr lang="en-US" sz="1200" b="0" i="0" dirty="0" err="1">
                <a:solidFill>
                  <a:srgbClr val="000000"/>
                </a:solidFill>
                <a:effectLst/>
              </a:rPr>
              <a:t>Shur</a:t>
            </a:r>
            <a:r>
              <a:rPr lang="en-US" sz="1200" b="0" i="0" dirty="0">
                <a:solidFill>
                  <a:srgbClr val="000000"/>
                </a:solidFill>
                <a:effectLst/>
              </a:rPr>
              <a:t>. </a:t>
            </a:r>
            <a:r>
              <a:rPr lang="en-US" sz="1200" dirty="0"/>
              <a:t>The </a:t>
            </a:r>
            <a:r>
              <a:rPr lang="en-US" sz="1200" dirty="0" err="1"/>
              <a:t>Kenites</a:t>
            </a:r>
            <a:r>
              <a:rPr lang="en-US" sz="1200" dirty="0"/>
              <a:t> are a sect of Midianites who descended from Jethro the Midianite (Moses father in law) and their traditional territory was near Midian: Judges 1:16. The Midianites and the </a:t>
            </a:r>
            <a:r>
              <a:rPr lang="en-US" sz="1200" dirty="0" err="1"/>
              <a:t>Ishmaelites</a:t>
            </a:r>
            <a:r>
              <a:rPr lang="en-US" sz="1200" dirty="0"/>
              <a:t> intermarried and became one sect that were indistinguishable at the time Joseph was sold into Egyptian slavery in 1893 BC.</a:t>
            </a:r>
          </a:p>
          <a:p>
            <a:r>
              <a:rPr lang="en-US" sz="1200" dirty="0"/>
              <a:t>1 Gal. 4:25 says that Mt. Sinai is in Arabia, where Ishmael lived and Ishmael lived in </a:t>
            </a:r>
            <a:r>
              <a:rPr lang="en-US" sz="1200" dirty="0" err="1"/>
              <a:t>Shur</a:t>
            </a:r>
            <a:r>
              <a:rPr lang="en-US" sz="1200" dirty="0"/>
              <a:t>.</a:t>
            </a:r>
          </a:p>
          <a:p>
            <a:r>
              <a:rPr lang="en-US" sz="1200" dirty="0"/>
              <a:t>Israel crossed the Red sea and spent a total of 5 days in the wilderness of </a:t>
            </a:r>
            <a:r>
              <a:rPr lang="en-US" sz="1200" dirty="0" err="1"/>
              <a:t>Shur</a:t>
            </a:r>
            <a:r>
              <a:rPr lang="en-US" sz="1200" dirty="0"/>
              <a:t> before they entered the wilderness of Sin. Three days </a:t>
            </a:r>
            <a:r>
              <a:rPr lang="en-US" sz="1200" dirty="0" err="1"/>
              <a:t>en</a:t>
            </a:r>
            <a:r>
              <a:rPr lang="en-US" sz="1200" dirty="0"/>
              <a:t> route to Marah, then one day at </a:t>
            </a:r>
            <a:r>
              <a:rPr lang="en-US" sz="1200" dirty="0" err="1"/>
              <a:t>Elim</a:t>
            </a:r>
            <a:r>
              <a:rPr lang="en-US" sz="1200" dirty="0"/>
              <a:t> and one day camped by the Red Sea.</a:t>
            </a:r>
          </a:p>
          <a:p>
            <a:r>
              <a:rPr lang="en-US" sz="1200" dirty="0"/>
              <a:t>http://www.bible.ca/archeology/bible-archeology-exodus-route-wilderness-of-shur-ishmaelites-midianites-amalekites.htm</a:t>
            </a:r>
          </a:p>
          <a:p>
            <a:endParaRPr lang="en-US" sz="1200" dirty="0"/>
          </a:p>
          <a:p>
            <a:endParaRPr lang="en-US" sz="1200" dirty="0"/>
          </a:p>
          <a:p>
            <a:endParaRPr lang="en-US" sz="1200" dirty="0"/>
          </a:p>
        </p:txBody>
      </p:sp>
    </p:spTree>
    <p:extLst>
      <p:ext uri="{BB962C8B-B14F-4D97-AF65-F5344CB8AC3E}">
        <p14:creationId xmlns:p14="http://schemas.microsoft.com/office/powerpoint/2010/main" val="399338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07183992"/>
              </p:ext>
            </p:extLst>
          </p:nvPr>
        </p:nvGraphicFramePr>
        <p:xfrm>
          <a:off x="181424" y="455993"/>
          <a:ext cx="11749318" cy="6240656"/>
        </p:xfrm>
        <a:graphic>
          <a:graphicData uri="http://schemas.openxmlformats.org/drawingml/2006/table">
            <a:tbl>
              <a:tblPr firstRow="1" bandRow="1">
                <a:tableStyleId>{5C22544A-7EE6-4342-B048-85BDC9FD1C3A}</a:tableStyleId>
              </a:tblPr>
              <a:tblGrid>
                <a:gridCol w="1678474">
                  <a:extLst>
                    <a:ext uri="{9D8B030D-6E8A-4147-A177-3AD203B41FA5}">
                      <a16:colId xmlns:a16="http://schemas.microsoft.com/office/drawing/2014/main" val="20000"/>
                    </a:ext>
                  </a:extLst>
                </a:gridCol>
                <a:gridCol w="1678474">
                  <a:extLst>
                    <a:ext uri="{9D8B030D-6E8A-4147-A177-3AD203B41FA5}">
                      <a16:colId xmlns:a16="http://schemas.microsoft.com/office/drawing/2014/main" val="20001"/>
                    </a:ext>
                  </a:extLst>
                </a:gridCol>
                <a:gridCol w="1678474">
                  <a:extLst>
                    <a:ext uri="{9D8B030D-6E8A-4147-A177-3AD203B41FA5}">
                      <a16:colId xmlns:a16="http://schemas.microsoft.com/office/drawing/2014/main" val="20002"/>
                    </a:ext>
                  </a:extLst>
                </a:gridCol>
                <a:gridCol w="1678474">
                  <a:extLst>
                    <a:ext uri="{9D8B030D-6E8A-4147-A177-3AD203B41FA5}">
                      <a16:colId xmlns:a16="http://schemas.microsoft.com/office/drawing/2014/main" val="20003"/>
                    </a:ext>
                  </a:extLst>
                </a:gridCol>
                <a:gridCol w="1678474">
                  <a:extLst>
                    <a:ext uri="{9D8B030D-6E8A-4147-A177-3AD203B41FA5}">
                      <a16:colId xmlns:a16="http://schemas.microsoft.com/office/drawing/2014/main" val="20004"/>
                    </a:ext>
                  </a:extLst>
                </a:gridCol>
                <a:gridCol w="1678474">
                  <a:extLst>
                    <a:ext uri="{9D8B030D-6E8A-4147-A177-3AD203B41FA5}">
                      <a16:colId xmlns:a16="http://schemas.microsoft.com/office/drawing/2014/main" val="20005"/>
                    </a:ext>
                  </a:extLst>
                </a:gridCol>
                <a:gridCol w="1678474">
                  <a:extLst>
                    <a:ext uri="{9D8B030D-6E8A-4147-A177-3AD203B41FA5}">
                      <a16:colId xmlns:a16="http://schemas.microsoft.com/office/drawing/2014/main" val="20006"/>
                    </a:ext>
                  </a:extLst>
                </a:gridCol>
              </a:tblGrid>
              <a:tr h="927704">
                <a:tc>
                  <a:txBody>
                    <a:bodyPr/>
                    <a:lstStyle/>
                    <a:p>
                      <a:r>
                        <a:rPr lang="en-US" dirty="0"/>
                        <a:t>Sun</a:t>
                      </a:r>
                    </a:p>
                  </a:txBody>
                  <a:tcPr/>
                </a:tc>
                <a:tc>
                  <a:txBody>
                    <a:bodyPr/>
                    <a:lstStyle/>
                    <a:p>
                      <a:r>
                        <a:rPr lang="en-US" dirty="0"/>
                        <a:t>Mon</a:t>
                      </a:r>
                    </a:p>
                  </a:txBody>
                  <a:tcPr/>
                </a:tc>
                <a:tc>
                  <a:txBody>
                    <a:bodyPr/>
                    <a:lstStyle/>
                    <a:p>
                      <a:r>
                        <a:rPr lang="en-US" dirty="0"/>
                        <a:t>Tues</a:t>
                      </a:r>
                    </a:p>
                  </a:txBody>
                  <a:tcPr/>
                </a:tc>
                <a:tc>
                  <a:txBody>
                    <a:bodyPr/>
                    <a:lstStyle/>
                    <a:p>
                      <a:r>
                        <a:rPr lang="en-US" dirty="0"/>
                        <a:t>Wed</a:t>
                      </a:r>
                    </a:p>
                  </a:txBody>
                  <a:tcPr/>
                </a:tc>
                <a:tc>
                  <a:txBody>
                    <a:bodyPr/>
                    <a:lstStyle/>
                    <a:p>
                      <a:r>
                        <a:rPr lang="en-US" dirty="0"/>
                        <a:t>Thurs</a:t>
                      </a:r>
                    </a:p>
                  </a:txBody>
                  <a:tcPr/>
                </a:tc>
                <a:tc>
                  <a:txBody>
                    <a:bodyPr/>
                    <a:lstStyle/>
                    <a:p>
                      <a:r>
                        <a:rPr lang="en-US" dirty="0"/>
                        <a:t>Fri</a:t>
                      </a:r>
                    </a:p>
                  </a:txBody>
                  <a:tcPr/>
                </a:tc>
                <a:tc>
                  <a:txBody>
                    <a:bodyPr/>
                    <a:lstStyle/>
                    <a:p>
                      <a:r>
                        <a:rPr lang="en-US" dirty="0"/>
                        <a:t>Sat</a:t>
                      </a:r>
                    </a:p>
                  </a:txBody>
                  <a:tcPr/>
                </a:tc>
                <a:extLst>
                  <a:ext uri="{0D108BD9-81ED-4DB2-BD59-A6C34878D82A}">
                    <a16:rowId xmlns:a16="http://schemas.microsoft.com/office/drawing/2014/main" val="10000"/>
                  </a:ext>
                </a:extLst>
              </a:tr>
              <a:tr h="92770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sz="1100" dirty="0"/>
                        <a:t>1</a:t>
                      </a:r>
                    </a:p>
                    <a:p>
                      <a:r>
                        <a:rPr lang="en-US" sz="1100" dirty="0"/>
                        <a:t>Goshen</a:t>
                      </a:r>
                      <a:r>
                        <a:rPr lang="en-US" sz="1100" baseline="0" dirty="0"/>
                        <a:t> Nissan 14 Passover begins at sundown. Depart Egypt starting midnight</a:t>
                      </a:r>
                      <a:endParaRPr lang="en-US" sz="1100" dirty="0"/>
                    </a:p>
                  </a:txBody>
                  <a:tcPr/>
                </a:tc>
                <a:tc>
                  <a:txBody>
                    <a:bodyPr/>
                    <a:lstStyle/>
                    <a:p>
                      <a:r>
                        <a:rPr lang="en-US" sz="1100" dirty="0"/>
                        <a:t>2</a:t>
                      </a:r>
                    </a:p>
                    <a:p>
                      <a:r>
                        <a:rPr lang="en-US" sz="1100" dirty="0"/>
                        <a:t>Nissan 15 Numbers 33:3</a:t>
                      </a:r>
                    </a:p>
                    <a:p>
                      <a:r>
                        <a:rPr lang="en-US" sz="1100" dirty="0"/>
                        <a:t>Left before sundown</a:t>
                      </a:r>
                    </a:p>
                    <a:p>
                      <a:r>
                        <a:rPr lang="en-US" sz="1100" dirty="0"/>
                        <a:t>Ex 12:51</a:t>
                      </a:r>
                    </a:p>
                  </a:txBody>
                  <a:tcPr/>
                </a:tc>
                <a:tc>
                  <a:txBody>
                    <a:bodyPr/>
                    <a:lstStyle/>
                    <a:p>
                      <a:r>
                        <a:rPr lang="en-US" sz="1100" dirty="0"/>
                        <a:t>3</a:t>
                      </a:r>
                    </a:p>
                    <a:p>
                      <a:r>
                        <a:rPr lang="en-US" sz="1100" dirty="0"/>
                        <a:t>Pentecost Day 1 of </a:t>
                      </a:r>
                      <a:r>
                        <a:rPr lang="en-US" sz="1100" dirty="0" err="1"/>
                        <a:t>Pentacost</a:t>
                      </a:r>
                      <a:r>
                        <a:rPr lang="en-US" sz="1100" dirty="0"/>
                        <a:t> start counting 7 more Sabbaths</a:t>
                      </a:r>
                    </a:p>
                  </a:txBody>
                  <a:tcPr/>
                </a:tc>
                <a:extLst>
                  <a:ext uri="{0D108BD9-81ED-4DB2-BD59-A6C34878D82A}">
                    <a16:rowId xmlns:a16="http://schemas.microsoft.com/office/drawing/2014/main" val="10001"/>
                  </a:ext>
                </a:extLst>
              </a:tr>
              <a:tr h="927704">
                <a:tc>
                  <a:txBody>
                    <a:bodyPr/>
                    <a:lstStyle/>
                    <a:p>
                      <a:r>
                        <a:rPr lang="en-US" sz="1100" dirty="0"/>
                        <a:t>4</a:t>
                      </a:r>
                    </a:p>
                  </a:txBody>
                  <a:tcPr/>
                </a:tc>
                <a:tc>
                  <a:txBody>
                    <a:bodyPr/>
                    <a:lstStyle/>
                    <a:p>
                      <a:r>
                        <a:rPr lang="en-US" sz="1100" dirty="0"/>
                        <a:t>5</a:t>
                      </a:r>
                    </a:p>
                  </a:txBody>
                  <a:tcPr/>
                </a:tc>
                <a:tc>
                  <a:txBody>
                    <a:bodyPr/>
                    <a:lstStyle/>
                    <a:p>
                      <a:r>
                        <a:rPr lang="en-US" sz="1100" dirty="0"/>
                        <a:t>6</a:t>
                      </a:r>
                    </a:p>
                  </a:txBody>
                  <a:tcPr/>
                </a:tc>
                <a:tc>
                  <a:txBody>
                    <a:bodyPr/>
                    <a:lstStyle/>
                    <a:p>
                      <a:r>
                        <a:rPr lang="en-US" sz="1100" dirty="0"/>
                        <a:t>7</a:t>
                      </a:r>
                    </a:p>
                  </a:txBody>
                  <a:tcPr/>
                </a:tc>
                <a:tc>
                  <a:txBody>
                    <a:bodyPr/>
                    <a:lstStyle/>
                    <a:p>
                      <a:r>
                        <a:rPr lang="en-US" sz="1100" dirty="0"/>
                        <a:t>8</a:t>
                      </a:r>
                    </a:p>
                  </a:txBody>
                  <a:tcPr/>
                </a:tc>
                <a:tc>
                  <a:txBody>
                    <a:bodyPr/>
                    <a:lstStyle/>
                    <a:p>
                      <a:r>
                        <a:rPr lang="en-US" sz="1100" dirty="0"/>
                        <a:t>9</a:t>
                      </a:r>
                    </a:p>
                    <a:p>
                      <a:r>
                        <a:rPr lang="en-US" sz="1100" dirty="0" err="1"/>
                        <a:t>Succouth</a:t>
                      </a:r>
                      <a:r>
                        <a:rPr lang="en-US" sz="1100" baseline="0" dirty="0"/>
                        <a:t> 160 km at 28 km per day (equals 6 days)</a:t>
                      </a:r>
                      <a:endParaRPr lang="en-US" sz="1100" dirty="0"/>
                    </a:p>
                  </a:txBody>
                  <a:tcPr/>
                </a:tc>
                <a:tc>
                  <a:txBody>
                    <a:bodyPr/>
                    <a:lstStyle/>
                    <a:p>
                      <a:r>
                        <a:rPr lang="en-US" sz="1100" dirty="0"/>
                        <a:t>10</a:t>
                      </a:r>
                    </a:p>
                    <a:p>
                      <a:r>
                        <a:rPr lang="en-US" sz="1100" dirty="0"/>
                        <a:t>Day 8 of Pentecost</a:t>
                      </a:r>
                    </a:p>
                  </a:txBody>
                  <a:tcPr/>
                </a:tc>
                <a:extLst>
                  <a:ext uri="{0D108BD9-81ED-4DB2-BD59-A6C34878D82A}">
                    <a16:rowId xmlns:a16="http://schemas.microsoft.com/office/drawing/2014/main" val="10002"/>
                  </a:ext>
                </a:extLst>
              </a:tr>
              <a:tr h="927704">
                <a:tc>
                  <a:txBody>
                    <a:bodyPr/>
                    <a:lstStyle/>
                    <a:p>
                      <a:r>
                        <a:rPr lang="en-US" sz="1100" dirty="0"/>
                        <a:t>11</a:t>
                      </a:r>
                    </a:p>
                  </a:txBody>
                  <a:tcPr/>
                </a:tc>
                <a:tc>
                  <a:txBody>
                    <a:bodyPr/>
                    <a:lstStyle/>
                    <a:p>
                      <a:r>
                        <a:rPr lang="en-US" sz="1100" dirty="0"/>
                        <a:t>12</a:t>
                      </a:r>
                    </a:p>
                  </a:txBody>
                  <a:tcPr/>
                </a:tc>
                <a:tc>
                  <a:txBody>
                    <a:bodyPr/>
                    <a:lstStyle/>
                    <a:p>
                      <a:r>
                        <a:rPr lang="en-US" sz="1100" dirty="0"/>
                        <a:t>13</a:t>
                      </a:r>
                    </a:p>
                  </a:txBody>
                  <a:tcPr/>
                </a:tc>
                <a:tc>
                  <a:txBody>
                    <a:bodyPr/>
                    <a:lstStyle/>
                    <a:p>
                      <a:r>
                        <a:rPr lang="en-US" sz="1100" dirty="0"/>
                        <a:t>14</a:t>
                      </a:r>
                    </a:p>
                  </a:txBody>
                  <a:tcPr/>
                </a:tc>
                <a:tc>
                  <a:txBody>
                    <a:bodyPr/>
                    <a:lstStyle/>
                    <a:p>
                      <a:r>
                        <a:rPr lang="en-US" sz="1100" dirty="0"/>
                        <a:t>15</a:t>
                      </a:r>
                    </a:p>
                    <a:p>
                      <a:r>
                        <a:rPr lang="en-US" sz="1100" dirty="0" err="1"/>
                        <a:t>Migdol</a:t>
                      </a:r>
                      <a:endParaRPr lang="en-US" sz="1100" dirty="0"/>
                    </a:p>
                  </a:txBody>
                  <a:tcPr/>
                </a:tc>
                <a:tc>
                  <a:txBody>
                    <a:bodyPr/>
                    <a:lstStyle/>
                    <a:p>
                      <a:r>
                        <a:rPr lang="en-US" sz="1100" dirty="0"/>
                        <a:t>16</a:t>
                      </a:r>
                    </a:p>
                    <a:p>
                      <a:r>
                        <a:rPr lang="en-US" sz="1100" dirty="0" err="1"/>
                        <a:t>Etham</a:t>
                      </a:r>
                      <a:endParaRPr lang="en-US" sz="1100" dirty="0"/>
                    </a:p>
                    <a:p>
                      <a:r>
                        <a:rPr lang="en-US" sz="1100" dirty="0" err="1"/>
                        <a:t>lyar</a:t>
                      </a:r>
                      <a:r>
                        <a:rPr lang="en-US" sz="1100" baseline="0" dirty="0"/>
                        <a:t> 1</a:t>
                      </a:r>
                      <a:endParaRPr lang="en-US" sz="1100" dirty="0"/>
                    </a:p>
                  </a:txBody>
                  <a:tcPr/>
                </a:tc>
                <a:tc>
                  <a:txBody>
                    <a:bodyPr/>
                    <a:lstStyle/>
                    <a:p>
                      <a:r>
                        <a:rPr lang="en-US" sz="1100" dirty="0"/>
                        <a:t>17</a:t>
                      </a:r>
                    </a:p>
                    <a:p>
                      <a:r>
                        <a:rPr lang="en-US" sz="1100" dirty="0"/>
                        <a:t>Camped at Red Sea</a:t>
                      </a:r>
                    </a:p>
                  </a:txBody>
                  <a:tcPr/>
                </a:tc>
                <a:extLst>
                  <a:ext uri="{0D108BD9-81ED-4DB2-BD59-A6C34878D82A}">
                    <a16:rowId xmlns:a16="http://schemas.microsoft.com/office/drawing/2014/main" val="10003"/>
                  </a:ext>
                </a:extLst>
              </a:tr>
              <a:tr h="927704">
                <a:tc>
                  <a:txBody>
                    <a:bodyPr/>
                    <a:lstStyle/>
                    <a:p>
                      <a:r>
                        <a:rPr lang="en-US" sz="1100" dirty="0"/>
                        <a:t>18</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19</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20</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21</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22</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23</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tc>
                  <a:txBody>
                    <a:bodyPr/>
                    <a:lstStyle/>
                    <a:p>
                      <a:r>
                        <a:rPr lang="en-US" sz="1100" dirty="0"/>
                        <a:t>24</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Camped at Red Sea</a:t>
                      </a:r>
                    </a:p>
                    <a:p>
                      <a:endParaRPr lang="en-US" sz="1100" dirty="0"/>
                    </a:p>
                  </a:txBody>
                  <a:tcPr/>
                </a:tc>
                <a:extLst>
                  <a:ext uri="{0D108BD9-81ED-4DB2-BD59-A6C34878D82A}">
                    <a16:rowId xmlns:a16="http://schemas.microsoft.com/office/drawing/2014/main" val="10004"/>
                  </a:ext>
                </a:extLst>
              </a:tr>
              <a:tr h="927704">
                <a:tc>
                  <a:txBody>
                    <a:bodyPr/>
                    <a:lstStyle/>
                    <a:p>
                      <a:r>
                        <a:rPr lang="en-US" sz="1100" dirty="0"/>
                        <a:t>25</a:t>
                      </a:r>
                    </a:p>
                    <a:p>
                      <a:r>
                        <a:rPr lang="en-US" sz="1100" dirty="0" err="1"/>
                        <a:t>Crosed</a:t>
                      </a:r>
                      <a:r>
                        <a:rPr lang="en-US" sz="1100" dirty="0"/>
                        <a:t> the Red Sea</a:t>
                      </a:r>
                    </a:p>
                    <a:p>
                      <a:r>
                        <a:rPr lang="en-US" sz="1100" b="0" i="0" kern="1200" dirty="0">
                          <a:solidFill>
                            <a:schemeClr val="dk1"/>
                          </a:solidFill>
                          <a:effectLst/>
                          <a:latin typeface="+mn-lt"/>
                          <a:ea typeface="+mn-ea"/>
                          <a:cs typeface="+mn-cs"/>
                        </a:rPr>
                        <a:t>Shadow of the fulfillment of the day of First Fruits (Lev 23:10-12) which always fell on a Sunday. Israel was "saved" by coming through the Red Sea.</a:t>
                      </a:r>
                      <a:endParaRPr lang="en-US" sz="1100" dirty="0"/>
                    </a:p>
                  </a:txBody>
                  <a:tcPr/>
                </a:tc>
                <a:tc>
                  <a:txBody>
                    <a:bodyPr/>
                    <a:lstStyle/>
                    <a:p>
                      <a:r>
                        <a:rPr lang="en-US" sz="1100" dirty="0"/>
                        <a:t>26</a:t>
                      </a:r>
                    </a:p>
                    <a:p>
                      <a:endParaRPr lang="en-US" sz="1100" dirty="0"/>
                    </a:p>
                    <a:p>
                      <a:r>
                        <a:rPr lang="en-US" sz="1100" dirty="0"/>
                        <a:t>Wilderness of </a:t>
                      </a:r>
                      <a:r>
                        <a:rPr lang="en-US" sz="1100" dirty="0" err="1"/>
                        <a:t>Shur</a:t>
                      </a:r>
                      <a:endParaRPr lang="en-US" sz="1100" dirty="0"/>
                    </a:p>
                  </a:txBody>
                  <a:tcPr/>
                </a:tc>
                <a:tc>
                  <a:txBody>
                    <a:bodyPr/>
                    <a:lstStyle/>
                    <a:p>
                      <a:r>
                        <a:rPr lang="en-US" sz="1100" dirty="0"/>
                        <a:t>27</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Wilderness of </a:t>
                      </a:r>
                      <a:r>
                        <a:rPr lang="en-US" sz="1100" dirty="0" err="1"/>
                        <a:t>Shur</a:t>
                      </a:r>
                      <a:endParaRPr lang="en-US" sz="1100" dirty="0"/>
                    </a:p>
                    <a:p>
                      <a:endParaRPr lang="en-US" sz="1100" dirty="0"/>
                    </a:p>
                  </a:txBody>
                  <a:tcPr/>
                </a:tc>
                <a:tc>
                  <a:txBody>
                    <a:bodyPr/>
                    <a:lstStyle/>
                    <a:p>
                      <a:r>
                        <a:rPr lang="en-US" sz="1100" dirty="0"/>
                        <a:t>28</a:t>
                      </a:r>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Marah</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Bitter</a:t>
                      </a:r>
                      <a:r>
                        <a:rPr lang="en-US" sz="1100" baseline="0" dirty="0"/>
                        <a:t> waters are turned into pure water</a:t>
                      </a:r>
                      <a:endParaRPr lang="en-US" sz="1100" dirty="0"/>
                    </a:p>
                    <a:p>
                      <a:endParaRPr lang="en-US" sz="1100" dirty="0"/>
                    </a:p>
                  </a:txBody>
                  <a:tcPr/>
                </a:tc>
                <a:tc>
                  <a:txBody>
                    <a:bodyPr/>
                    <a:lstStyle/>
                    <a:p>
                      <a:r>
                        <a:rPr lang="en-US" sz="1100" dirty="0"/>
                        <a:t>29</a:t>
                      </a:r>
                    </a:p>
                    <a:p>
                      <a:endParaRPr lang="en-US" sz="1100" dirty="0"/>
                    </a:p>
                  </a:txBody>
                  <a:tcPr/>
                </a:tc>
                <a:tc>
                  <a:txBody>
                    <a:bodyPr/>
                    <a:lstStyle/>
                    <a:p>
                      <a:r>
                        <a:rPr lang="en-US" sz="1100" dirty="0"/>
                        <a:t>30</a:t>
                      </a:r>
                    </a:p>
                  </a:txBody>
                  <a:tcPr/>
                </a:tc>
                <a:tc>
                  <a:txBody>
                    <a:bodyPr/>
                    <a:lstStyle/>
                    <a:p>
                      <a:endParaRPr lang="en-US" sz="1100" dirty="0"/>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3439885" y="86661"/>
            <a:ext cx="6923314" cy="369332"/>
          </a:xfrm>
          <a:prstGeom prst="rect">
            <a:avLst/>
          </a:prstGeom>
          <a:noFill/>
        </p:spPr>
        <p:txBody>
          <a:bodyPr wrap="square" rtlCol="0">
            <a:spAutoFit/>
          </a:bodyPr>
          <a:lstStyle/>
          <a:p>
            <a:r>
              <a:rPr lang="en-US" dirty="0"/>
              <a:t>Possible Calendar of the Exodus out of Egypt</a:t>
            </a:r>
          </a:p>
        </p:txBody>
      </p:sp>
      <p:sp>
        <p:nvSpPr>
          <p:cNvPr id="5" name="Rectangle 4"/>
          <p:cNvSpPr/>
          <p:nvPr/>
        </p:nvSpPr>
        <p:spPr>
          <a:xfrm>
            <a:off x="6096000" y="6596390"/>
            <a:ext cx="6096000" cy="261610"/>
          </a:xfrm>
          <a:prstGeom prst="rect">
            <a:avLst/>
          </a:prstGeom>
        </p:spPr>
        <p:txBody>
          <a:bodyPr>
            <a:spAutoFit/>
          </a:bodyPr>
          <a:lstStyle/>
          <a:p>
            <a:r>
              <a:rPr lang="en-US" sz="1100" b="0" i="0" dirty="0">
                <a:solidFill>
                  <a:srgbClr val="000000"/>
                </a:solidFill>
                <a:effectLst/>
                <a:latin typeface="Calibri" panose="020F0502020204030204" pitchFamily="34" charset="0"/>
              </a:rPr>
              <a:t>http://www.bible.ca/archeology/bible-archeology-exodus-route-travel-times-distances-days.htm</a:t>
            </a:r>
            <a:endParaRPr lang="en-US" sz="1100" dirty="0"/>
          </a:p>
        </p:txBody>
      </p:sp>
      <p:sp>
        <p:nvSpPr>
          <p:cNvPr id="6" name="TextBox 5"/>
          <p:cNvSpPr txBox="1"/>
          <p:nvPr/>
        </p:nvSpPr>
        <p:spPr>
          <a:xfrm>
            <a:off x="500743" y="2634343"/>
            <a:ext cx="6172200" cy="369332"/>
          </a:xfrm>
          <a:prstGeom prst="rect">
            <a:avLst/>
          </a:prstGeom>
          <a:noFill/>
        </p:spPr>
        <p:txBody>
          <a:bodyPr wrap="square" rtlCol="0">
            <a:spAutoFit/>
          </a:bodyPr>
          <a:lstStyle/>
          <a:p>
            <a:r>
              <a:rPr lang="en-US" dirty="0"/>
              <a:t>---------------------Unleavened Bread---------------------------------------</a:t>
            </a:r>
          </a:p>
        </p:txBody>
      </p:sp>
    </p:spTree>
    <p:extLst>
      <p:ext uri="{BB962C8B-B14F-4D97-AF65-F5344CB8AC3E}">
        <p14:creationId xmlns:p14="http://schemas.microsoft.com/office/powerpoint/2010/main" val="229718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6" name="TextBox 5"/>
          <p:cNvSpPr txBox="1"/>
          <p:nvPr/>
        </p:nvSpPr>
        <p:spPr>
          <a:xfrm>
            <a:off x="557886" y="1113576"/>
            <a:ext cx="3014804" cy="1477328"/>
          </a:xfrm>
          <a:prstGeom prst="rect">
            <a:avLst/>
          </a:prstGeom>
          <a:noFill/>
        </p:spPr>
        <p:txBody>
          <a:bodyPr wrap="square" rtlCol="0">
            <a:spAutoFit/>
          </a:bodyPr>
          <a:lstStyle/>
          <a:p>
            <a:r>
              <a:rPr lang="en-US" dirty="0">
                <a:solidFill>
                  <a:schemeClr val="bg1"/>
                </a:solidFill>
                <a:latin typeface="Calibri" panose="020F0502020204030204" pitchFamily="34" charset="0"/>
              </a:rPr>
              <a:t>They left Rameses and assembled in Succoth, which was very near, but at the same time, outside of the boundary of Egypt “proper.”</a:t>
            </a:r>
          </a:p>
        </p:txBody>
      </p:sp>
      <p:sp>
        <p:nvSpPr>
          <p:cNvPr id="7" name="TextBox 6"/>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From Goshen to The Red Sea</a:t>
            </a:r>
          </a:p>
        </p:txBody>
      </p:sp>
      <p:pic>
        <p:nvPicPr>
          <p:cNvPr id="3074" name="Picture 2" descr="http://www.eternalcog.org/media/The-Exodus-Route-1024x6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288" y="2763486"/>
            <a:ext cx="6098970" cy="3704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20133" y="1852240"/>
            <a:ext cx="3413157" cy="3693319"/>
          </a:xfrm>
          <a:prstGeom prst="rect">
            <a:avLst/>
          </a:prstGeom>
          <a:solidFill>
            <a:srgbClr val="0070C0"/>
          </a:solidFill>
        </p:spPr>
        <p:txBody>
          <a:bodyPr wrap="square">
            <a:spAutoFit/>
          </a:bodyPr>
          <a:lstStyle/>
          <a:p>
            <a:r>
              <a:rPr lang="en-US" b="0" i="1" dirty="0">
                <a:solidFill>
                  <a:srgbClr val="FFFF00"/>
                </a:solidFill>
                <a:effectLst/>
                <a:latin typeface="Calibri" panose="020F0502020204030204" pitchFamily="34" charset="0"/>
              </a:rPr>
              <a:t>So this day shall be to you a memorial; and you shall keep it as a feast to the LORD throughout your generations. You shall keep it as a feast by an everlasting ordinance. Seven days you shall eat unleavened bread. On the first day you shall remove leaven from your houses. For whoever eats leavened bread from the first day until the seventh day, that person shall be cut off from Israel (Exodus 12:14-15).</a:t>
            </a:r>
            <a:endParaRPr lang="en-US" i="1" dirty="0">
              <a:solidFill>
                <a:srgbClr val="FFFF00"/>
              </a:solidFill>
              <a:latin typeface="Calibri" panose="020F0502020204030204" pitchFamily="34" charset="0"/>
            </a:endParaRPr>
          </a:p>
        </p:txBody>
      </p:sp>
    </p:spTree>
    <p:extLst>
      <p:ext uri="{BB962C8B-B14F-4D97-AF65-F5344CB8AC3E}">
        <p14:creationId xmlns:p14="http://schemas.microsoft.com/office/powerpoint/2010/main" val="1282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6" name="TextBox 5"/>
          <p:cNvSpPr txBox="1"/>
          <p:nvPr/>
        </p:nvSpPr>
        <p:spPr>
          <a:xfrm>
            <a:off x="90535" y="6488668"/>
            <a:ext cx="1339913" cy="369332"/>
          </a:xfrm>
          <a:prstGeom prst="rect">
            <a:avLst/>
          </a:prstGeom>
          <a:noFill/>
        </p:spPr>
        <p:txBody>
          <a:bodyPr wrap="square" rtlCol="0">
            <a:spAutoFit/>
          </a:bodyPr>
          <a:lstStyle/>
          <a:p>
            <a:r>
              <a:rPr lang="en-US" dirty="0">
                <a:solidFill>
                  <a:schemeClr val="bg1"/>
                </a:solidFill>
              </a:rPr>
              <a:t>Exodus 14:2</a:t>
            </a:r>
          </a:p>
        </p:txBody>
      </p:sp>
      <p:sp>
        <p:nvSpPr>
          <p:cNvPr id="7" name="TextBox 6"/>
          <p:cNvSpPr txBox="1"/>
          <p:nvPr/>
        </p:nvSpPr>
        <p:spPr>
          <a:xfrm>
            <a:off x="-3"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To Be Trapped</a:t>
            </a:r>
          </a:p>
        </p:txBody>
      </p:sp>
      <p:pic>
        <p:nvPicPr>
          <p:cNvPr id="2050" name="Picture 2" descr="https://nicheolas.files.wordpress.com/2014/06/20140621-174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807" y="2271164"/>
            <a:ext cx="3372572" cy="32342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probe.com/WadiWat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009" y="3759960"/>
            <a:ext cx="4009229" cy="29133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883284" y="1015663"/>
            <a:ext cx="4279246" cy="2624389"/>
            <a:chOff x="3883284" y="1015663"/>
            <a:chExt cx="4279246" cy="2624389"/>
          </a:xfrm>
        </p:grpSpPr>
        <p:pic>
          <p:nvPicPr>
            <p:cNvPr id="2054" name="Picture 6" descr="http://lavistachurchofchrist.org/images/Exodus%20(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4187" y="1015663"/>
              <a:ext cx="3618343" cy="262438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3883284" y="1544722"/>
              <a:ext cx="1321806" cy="8430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748338" y="2928963"/>
            <a:ext cx="2402675" cy="646331"/>
          </a:xfrm>
          <a:prstGeom prst="rect">
            <a:avLst/>
          </a:prstGeom>
          <a:solidFill>
            <a:schemeClr val="accent2">
              <a:lumMod val="50000"/>
            </a:schemeClr>
          </a:solidFill>
        </p:spPr>
        <p:txBody>
          <a:bodyPr wrap="square" rtlCol="0">
            <a:spAutoFit/>
          </a:bodyPr>
          <a:lstStyle/>
          <a:p>
            <a:r>
              <a:rPr lang="en-US" dirty="0">
                <a:solidFill>
                  <a:schemeClr val="bg1"/>
                </a:solidFill>
                <a:latin typeface="Calibri" panose="020F0502020204030204" pitchFamily="34" charset="0"/>
              </a:rPr>
              <a:t>The Mountains are 300 Meters High</a:t>
            </a:r>
          </a:p>
        </p:txBody>
      </p:sp>
      <p:sp>
        <p:nvSpPr>
          <p:cNvPr id="9" name="Rectangle 8"/>
          <p:cNvSpPr/>
          <p:nvPr/>
        </p:nvSpPr>
        <p:spPr>
          <a:xfrm>
            <a:off x="378409" y="675484"/>
            <a:ext cx="3289426" cy="1323439"/>
          </a:xfrm>
          <a:prstGeom prst="rect">
            <a:avLst/>
          </a:prstGeom>
          <a:solidFill>
            <a:srgbClr val="C00000"/>
          </a:solidFill>
        </p:spPr>
        <p:txBody>
          <a:bodyPr wrap="square">
            <a:spAutoFit/>
          </a:bodyPr>
          <a:lstStyle/>
          <a:p>
            <a:r>
              <a:rPr lang="en-US" sz="1600" b="0" i="0" dirty="0">
                <a:solidFill>
                  <a:schemeClr val="bg1"/>
                </a:solidFill>
                <a:effectLst/>
                <a:latin typeface="Arial" panose="020B0604020202020204" pitchFamily="34" charset="0"/>
              </a:rPr>
              <a:t>The name of the sea may signify the seasonal blooms of the red-</a:t>
            </a:r>
            <a:r>
              <a:rPr lang="en-US" sz="1600" b="0" i="0" dirty="0" err="1">
                <a:solidFill>
                  <a:schemeClr val="bg1"/>
                </a:solidFill>
                <a:effectLst/>
                <a:latin typeface="Arial" panose="020B0604020202020204" pitchFamily="34" charset="0"/>
              </a:rPr>
              <a:t>coloured</a:t>
            </a:r>
            <a:r>
              <a:rPr lang="en-US" sz="1600" b="0" i="0" dirty="0">
                <a:solidFill>
                  <a:schemeClr val="bg1"/>
                </a:solidFill>
                <a:effectLst/>
                <a:latin typeface="Arial" panose="020B0604020202020204" pitchFamily="34" charset="0"/>
              </a:rPr>
              <a:t> </a:t>
            </a:r>
            <a:r>
              <a:rPr lang="en-US" sz="1600" b="0" i="1" u="none" strike="noStrike" dirty="0" err="1">
                <a:solidFill>
                  <a:schemeClr val="bg1"/>
                </a:solidFill>
                <a:effectLst/>
                <a:latin typeface="Arial" panose="020B0604020202020204" pitchFamily="34" charset="0"/>
              </a:rPr>
              <a:t>Trichodesmium</a:t>
            </a:r>
            <a:r>
              <a:rPr lang="en-US" sz="1600" b="0" i="1" u="none" strike="noStrike" dirty="0">
                <a:solidFill>
                  <a:schemeClr val="bg1"/>
                </a:solidFill>
                <a:effectLst/>
                <a:latin typeface="Arial" panose="020B0604020202020204" pitchFamily="34" charset="0"/>
              </a:rPr>
              <a:t> </a:t>
            </a:r>
            <a:r>
              <a:rPr lang="en-US" sz="1600" b="0" i="1" u="none" strike="noStrike" dirty="0" err="1">
                <a:solidFill>
                  <a:schemeClr val="bg1"/>
                </a:solidFill>
                <a:effectLst/>
                <a:latin typeface="Arial" panose="020B0604020202020204" pitchFamily="34" charset="0"/>
              </a:rPr>
              <a:t>erythraeum</a:t>
            </a:r>
            <a:r>
              <a:rPr lang="en-US" sz="1600" b="0" i="0" dirty="0">
                <a:solidFill>
                  <a:schemeClr val="bg1"/>
                </a:solidFill>
                <a:effectLst/>
                <a:latin typeface="Arial" panose="020B0604020202020204" pitchFamily="34" charset="0"/>
              </a:rPr>
              <a:t> (sea </a:t>
            </a:r>
            <a:r>
              <a:rPr lang="en-US" sz="1600" dirty="0">
                <a:solidFill>
                  <a:schemeClr val="bg1"/>
                </a:solidFill>
                <a:latin typeface="Arial" panose="020B0604020202020204" pitchFamily="34" charset="0"/>
              </a:rPr>
              <a:t>s</a:t>
            </a:r>
            <a:r>
              <a:rPr lang="en-US" sz="1600" b="0" i="0" dirty="0">
                <a:solidFill>
                  <a:schemeClr val="bg1"/>
                </a:solidFill>
                <a:effectLst/>
                <a:latin typeface="Arial" panose="020B0604020202020204" pitchFamily="34" charset="0"/>
              </a:rPr>
              <a:t>awdust) near the water's surface.</a:t>
            </a:r>
            <a:endParaRPr lang="en-US" sz="1600" dirty="0">
              <a:solidFill>
                <a:schemeClr val="bg1"/>
              </a:solidFill>
            </a:endParaRPr>
          </a:p>
        </p:txBody>
      </p:sp>
      <p:sp>
        <p:nvSpPr>
          <p:cNvPr id="10" name="Rectangle 9"/>
          <p:cNvSpPr/>
          <p:nvPr/>
        </p:nvSpPr>
        <p:spPr>
          <a:xfrm>
            <a:off x="1430448" y="5687147"/>
            <a:ext cx="2888055" cy="923330"/>
          </a:xfrm>
          <a:prstGeom prst="rect">
            <a:avLst/>
          </a:prstGeom>
          <a:solidFill>
            <a:schemeClr val="tx2">
              <a:lumMod val="75000"/>
            </a:schemeClr>
          </a:solidFill>
        </p:spPr>
        <p:txBody>
          <a:bodyPr wrap="square">
            <a:spAutoFit/>
          </a:bodyPr>
          <a:lstStyle/>
          <a:p>
            <a:r>
              <a:rPr lang="en-US" b="0" i="0" dirty="0">
                <a:solidFill>
                  <a:schemeClr val="bg1"/>
                </a:solidFill>
                <a:effectLst/>
                <a:latin typeface="Arial" panose="020B0604020202020204" pitchFamily="34" charset="0"/>
              </a:rPr>
              <a:t>The Red Sea is one of the saltiest bodies of water in the world.</a:t>
            </a:r>
            <a:endParaRPr lang="en-US" dirty="0">
              <a:solidFill>
                <a:schemeClr val="bg1"/>
              </a:solidFill>
            </a:endParaRPr>
          </a:p>
        </p:txBody>
      </p:sp>
      <p:sp>
        <p:nvSpPr>
          <p:cNvPr id="11" name="Rectangle 10"/>
          <p:cNvSpPr/>
          <p:nvPr/>
        </p:nvSpPr>
        <p:spPr>
          <a:xfrm>
            <a:off x="4267364" y="4068336"/>
            <a:ext cx="2211510" cy="923330"/>
          </a:xfrm>
          <a:prstGeom prst="rect">
            <a:avLst/>
          </a:prstGeom>
          <a:solidFill>
            <a:schemeClr val="bg1"/>
          </a:solidFill>
        </p:spPr>
        <p:txBody>
          <a:bodyPr wrap="square">
            <a:spAutoFit/>
          </a:bodyPr>
          <a:lstStyle/>
          <a:p>
            <a:r>
              <a:rPr lang="en-US" b="0" i="0" dirty="0">
                <a:solidFill>
                  <a:srgbClr val="000080"/>
                </a:solidFill>
                <a:effectLst/>
                <a:latin typeface="Calibri" panose="020F0502020204030204" pitchFamily="34" charset="0"/>
              </a:rPr>
              <a:t>The beach is 4.25 miles long by 2 miles wide</a:t>
            </a:r>
            <a:endParaRPr lang="en-US" dirty="0"/>
          </a:p>
        </p:txBody>
      </p:sp>
      <p:sp>
        <p:nvSpPr>
          <p:cNvPr id="15" name="Rectangle 14"/>
          <p:cNvSpPr/>
          <p:nvPr/>
        </p:nvSpPr>
        <p:spPr>
          <a:xfrm>
            <a:off x="4827216" y="5740167"/>
            <a:ext cx="3316917" cy="369332"/>
          </a:xfrm>
          <a:prstGeom prst="rect">
            <a:avLst/>
          </a:prstGeom>
          <a:solidFill>
            <a:schemeClr val="accent2">
              <a:lumMod val="50000"/>
            </a:schemeClr>
          </a:solidFill>
        </p:spPr>
        <p:txBody>
          <a:bodyPr wrap="square">
            <a:spAutoFit/>
          </a:bodyPr>
          <a:lstStyle/>
          <a:p>
            <a:r>
              <a:rPr lang="en-US" b="0" i="0" dirty="0">
                <a:solidFill>
                  <a:schemeClr val="bg1"/>
                </a:solidFill>
                <a:effectLst/>
                <a:latin typeface="Arial" panose="020B0604020202020204" pitchFamily="34" charset="0"/>
              </a:rPr>
              <a:t>The crossing is about 12 miles</a:t>
            </a:r>
            <a:endParaRPr lang="en-US" dirty="0">
              <a:solidFill>
                <a:schemeClr val="bg1"/>
              </a:solidFill>
            </a:endParaRPr>
          </a:p>
        </p:txBody>
      </p:sp>
      <p:pic>
        <p:nvPicPr>
          <p:cNvPr id="2056" name="Picture 8" descr="http://genome.jgi.doe.gov/trier/tricho_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376" y="318539"/>
            <a:ext cx="2190750" cy="195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5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fade">
                                      <p:cBhvr>
                                        <p:cTn id="12" dur="1000"/>
                                        <p:tgtEl>
                                          <p:spTgt spid="2056"/>
                                        </p:tgtEl>
                                      </p:cBhvr>
                                    </p:animEffect>
                                    <p:anim calcmode="lin" valueType="num">
                                      <p:cBhvr>
                                        <p:cTn id="13" dur="1000" fill="hold"/>
                                        <p:tgtEl>
                                          <p:spTgt spid="2056"/>
                                        </p:tgtEl>
                                        <p:attrNameLst>
                                          <p:attrName>ppt_x</p:attrName>
                                        </p:attrNameLst>
                                      </p:cBhvr>
                                      <p:tavLst>
                                        <p:tav tm="0">
                                          <p:val>
                                            <p:strVal val="#ppt_x"/>
                                          </p:val>
                                        </p:tav>
                                        <p:tav tm="100000">
                                          <p:val>
                                            <p:strVal val="#ppt_x"/>
                                          </p:val>
                                        </p:tav>
                                      </p:tavLst>
                                    </p:anim>
                                    <p:anim calcmode="lin" valueType="num">
                                      <p:cBhvr>
                                        <p:cTn id="14"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1000" fill="hold"/>
                                        <p:tgtEl>
                                          <p:spTgt spid="205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52"/>
                                        </p:tgtEl>
                                        <p:attrNameLst>
                                          <p:attrName>style.visibility</p:attrName>
                                        </p:attrNameLst>
                                      </p:cBhvr>
                                      <p:to>
                                        <p:strVal val="visible"/>
                                      </p:to>
                                    </p:set>
                                    <p:animEffect transition="in" filter="fade">
                                      <p:cBhvr>
                                        <p:cTn id="40" dur="1000"/>
                                        <p:tgtEl>
                                          <p:spTgt spid="2052"/>
                                        </p:tgtEl>
                                      </p:cBhvr>
                                    </p:animEffect>
                                    <p:anim calcmode="lin" valueType="num">
                                      <p:cBhvr>
                                        <p:cTn id="41" dur="1000" fill="hold"/>
                                        <p:tgtEl>
                                          <p:spTgt spid="2052"/>
                                        </p:tgtEl>
                                        <p:attrNameLst>
                                          <p:attrName>ppt_x</p:attrName>
                                        </p:attrNameLst>
                                      </p:cBhvr>
                                      <p:tavLst>
                                        <p:tav tm="0">
                                          <p:val>
                                            <p:strVal val="#ppt_x"/>
                                          </p:val>
                                        </p:tav>
                                        <p:tav tm="100000">
                                          <p:val>
                                            <p:strVal val="#ppt_x"/>
                                          </p:val>
                                        </p:tav>
                                      </p:tavLst>
                                    </p:anim>
                                    <p:anim calcmode="lin" valueType="num">
                                      <p:cBhvr>
                                        <p:cTn id="42" dur="1000" fill="hold"/>
                                        <p:tgtEl>
                                          <p:spTgt spid="205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6" name="TextBox 5"/>
          <p:cNvSpPr txBox="1"/>
          <p:nvPr/>
        </p:nvSpPr>
        <p:spPr>
          <a:xfrm>
            <a:off x="1140737" y="1520982"/>
            <a:ext cx="4852657" cy="3539430"/>
          </a:xfrm>
          <a:prstGeom prst="rect">
            <a:avLst/>
          </a:prstGeom>
          <a:noFill/>
        </p:spPr>
        <p:txBody>
          <a:bodyPr wrap="square" rtlCol="0">
            <a:spAutoFit/>
          </a:bodyPr>
          <a:lstStyle/>
          <a:p>
            <a:r>
              <a:rPr lang="en-US" sz="2800" dirty="0">
                <a:solidFill>
                  <a:schemeClr val="bg1"/>
                </a:solidFill>
              </a:rPr>
              <a:t>“The children of Israel [were in a] horrible predicament. … There were chariots behind them, sand dunes on every side, and just a lot of water immediately ahead. … In this case it was literally a matter of life and death” (1)</a:t>
            </a:r>
          </a:p>
        </p:txBody>
      </p:sp>
      <p:pic>
        <p:nvPicPr>
          <p:cNvPr id="1026" name="Picture 2" descr="Elder Jeffrey R. Hol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042" y="1754188"/>
            <a:ext cx="2189273" cy="290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2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Pharaoh’s Army</a:t>
            </a:r>
          </a:p>
        </p:txBody>
      </p:sp>
      <p:sp>
        <p:nvSpPr>
          <p:cNvPr id="9" name="Rectangle 8"/>
          <p:cNvSpPr/>
          <p:nvPr/>
        </p:nvSpPr>
        <p:spPr>
          <a:xfrm>
            <a:off x="277208" y="1569660"/>
            <a:ext cx="6096000" cy="4247317"/>
          </a:xfrm>
          <a:prstGeom prst="rect">
            <a:avLst/>
          </a:prstGeom>
        </p:spPr>
        <p:txBody>
          <a:bodyPr>
            <a:spAutoFit/>
          </a:bodyPr>
          <a:lstStyle/>
          <a:p>
            <a:r>
              <a:rPr lang="en-US" b="1" i="0" dirty="0">
                <a:solidFill>
                  <a:schemeClr val="bg1"/>
                </a:solidFill>
                <a:effectLst/>
              </a:rPr>
              <a:t>" Now when the Egyptians had overtaken the Hebrews, they prepared to fight them, and by their multitude they drove them into a narrow place; for the number that pursued after them was six hundred chariots, with fifty thousand horsemen, and two hundred thousand footmen, all armed. </a:t>
            </a:r>
          </a:p>
          <a:p>
            <a:br>
              <a:rPr lang="en-US" b="1" i="0" dirty="0">
                <a:solidFill>
                  <a:schemeClr val="bg1"/>
                </a:solidFill>
                <a:effectLst/>
              </a:rPr>
            </a:br>
            <a:r>
              <a:rPr lang="en-US" b="1" i="0" dirty="0">
                <a:solidFill>
                  <a:schemeClr val="bg1"/>
                </a:solidFill>
                <a:effectLst/>
              </a:rPr>
              <a:t>They also seized on the passages by which they imagined the Hebrews might fly, shutting them up between inaccessible precipices and the sea; for there was on each side mountains that terminated at the sea, which were impassable by reason of their roughness, and obstructed their flight; wherefore they there pressed upon the Hebrews with their army, where the ridges of the mountains were closed with the sea; which army they placed at the gaps of the mountains, that so they might deprive them of any passage into the plain ..."</a:t>
            </a:r>
            <a:endParaRPr lang="en-US" dirty="0">
              <a:solidFill>
                <a:schemeClr val="bg1"/>
              </a:solidFill>
            </a:endParaRPr>
          </a:p>
        </p:txBody>
      </p:sp>
      <p:sp>
        <p:nvSpPr>
          <p:cNvPr id="7" name="TextBox 6"/>
          <p:cNvSpPr txBox="1"/>
          <p:nvPr/>
        </p:nvSpPr>
        <p:spPr>
          <a:xfrm>
            <a:off x="11549743" y="6370975"/>
            <a:ext cx="457200" cy="367282"/>
          </a:xfrm>
          <a:prstGeom prst="rect">
            <a:avLst/>
          </a:prstGeom>
          <a:noFill/>
        </p:spPr>
        <p:txBody>
          <a:bodyPr wrap="square" rtlCol="0">
            <a:spAutoFit/>
          </a:bodyPr>
          <a:lstStyle/>
          <a:p>
            <a:r>
              <a:rPr lang="en-US" dirty="0"/>
              <a:t>(2)</a:t>
            </a:r>
          </a:p>
        </p:txBody>
      </p:sp>
      <p:pic>
        <p:nvPicPr>
          <p:cNvPr id="7170" name="Picture 2" descr="http://i23.photobucket.com/albums/b360/Jeff123456/13PharoahPursuesIsralites_zps503831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418" y="1015663"/>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lds.org/bc/content/shared/content/images/gospel-library/magazine/ensignlp.nfo:o:25a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205" y="4379744"/>
            <a:ext cx="2828925" cy="22860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14:5-9</a:t>
            </a:r>
          </a:p>
        </p:txBody>
      </p:sp>
    </p:spTree>
    <p:extLst>
      <p:ext uri="{BB962C8B-B14F-4D97-AF65-F5344CB8AC3E}">
        <p14:creationId xmlns:p14="http://schemas.microsoft.com/office/powerpoint/2010/main" val="40510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animEffect transition="in" filter="fade">
                                      <p:cBhvr>
                                        <p:cTn id="9" dur="5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Effect transition="in" filter="fade">
                                      <p:cBhvr>
                                        <p:cTn id="16"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Israelites Fear Pharaoh</a:t>
            </a:r>
          </a:p>
        </p:txBody>
      </p:sp>
      <p:sp>
        <p:nvSpPr>
          <p:cNvPr id="9" name="Rectangle 8"/>
          <p:cNvSpPr/>
          <p:nvPr/>
        </p:nvSpPr>
        <p:spPr>
          <a:xfrm>
            <a:off x="484037" y="3468980"/>
            <a:ext cx="6275992" cy="2308324"/>
          </a:xfrm>
          <a:prstGeom prst="rect">
            <a:avLst/>
          </a:prstGeom>
        </p:spPr>
        <p:txBody>
          <a:bodyPr wrap="square">
            <a:spAutoFit/>
          </a:bodyPr>
          <a:lstStyle/>
          <a:p>
            <a:r>
              <a:rPr lang="en-US" sz="2400" b="1" dirty="0">
                <a:solidFill>
                  <a:schemeClr val="bg1"/>
                </a:solidFill>
              </a:rPr>
              <a:t>Having s</a:t>
            </a:r>
            <a:r>
              <a:rPr lang="en-US" sz="2400" b="1" i="0" dirty="0">
                <a:solidFill>
                  <a:schemeClr val="bg1"/>
                </a:solidFill>
                <a:effectLst/>
              </a:rPr>
              <a:t>econd thoughts?</a:t>
            </a:r>
          </a:p>
          <a:p>
            <a:endParaRPr lang="en-US" sz="2400" b="1" dirty="0">
              <a:solidFill>
                <a:schemeClr val="bg1"/>
              </a:solidFill>
            </a:endParaRPr>
          </a:p>
          <a:p>
            <a:r>
              <a:rPr lang="en-US" sz="2400" b="1" dirty="0">
                <a:solidFill>
                  <a:schemeClr val="bg1"/>
                </a:solidFill>
              </a:rPr>
              <a:t>Do the Israelites want to return to Egypt for fear of being killed?</a:t>
            </a:r>
          </a:p>
          <a:p>
            <a:endParaRPr lang="en-US" sz="2400" b="1" dirty="0">
              <a:solidFill>
                <a:schemeClr val="bg1"/>
              </a:solidFill>
            </a:endParaRPr>
          </a:p>
          <a:p>
            <a:r>
              <a:rPr lang="en-US" sz="2400" b="1" dirty="0">
                <a:solidFill>
                  <a:schemeClr val="bg1"/>
                </a:solidFill>
              </a:rPr>
              <a:t>Is this the easier way out of tough bind?</a:t>
            </a:r>
            <a:endParaRPr lang="en-US" sz="2400" dirty="0">
              <a:solidFill>
                <a:schemeClr val="bg1"/>
              </a:solidFill>
            </a:endParaRP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14:10-12</a:t>
            </a:r>
          </a:p>
        </p:txBody>
      </p:sp>
      <p:pic>
        <p:nvPicPr>
          <p:cNvPr id="10244" name="Picture 4" descr="http://masonemerson.freeyellow.com/sitebuildercontent/sitebuilderpictures/webassets/.pond/WatersDivideTissotPainting.jpg.w560h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98" y="1162595"/>
            <a:ext cx="5334000" cy="192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69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How Do You Deal With Fear?</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14:10-14</a:t>
            </a:r>
          </a:p>
        </p:txBody>
      </p:sp>
      <p:sp>
        <p:nvSpPr>
          <p:cNvPr id="4" name="Rectangle 3"/>
          <p:cNvSpPr/>
          <p:nvPr/>
        </p:nvSpPr>
        <p:spPr>
          <a:xfrm>
            <a:off x="2427512" y="1007794"/>
            <a:ext cx="7336972" cy="830997"/>
          </a:xfrm>
          <a:prstGeom prst="rect">
            <a:avLst/>
          </a:prstGeom>
          <a:solidFill>
            <a:schemeClr val="accent5">
              <a:lumMod val="50000"/>
            </a:schemeClr>
          </a:solidFill>
        </p:spPr>
        <p:txBody>
          <a:bodyPr wrap="square">
            <a:spAutoFit/>
          </a:bodyPr>
          <a:lstStyle/>
          <a:p>
            <a:pPr algn="ctr"/>
            <a:r>
              <a:rPr lang="en-US" sz="2400" dirty="0">
                <a:solidFill>
                  <a:srgbClr val="FFFF00"/>
                </a:solidFill>
                <a:latin typeface="Calibri" panose="020F0502020204030204" pitchFamily="34" charset="0"/>
              </a:rPr>
              <a:t>H</a:t>
            </a:r>
            <a:r>
              <a:rPr lang="en-US" sz="2400" b="0" i="0" dirty="0">
                <a:solidFill>
                  <a:srgbClr val="FFFF00"/>
                </a:solidFill>
                <a:effectLst/>
                <a:latin typeface="Calibri" panose="020F0502020204030204" pitchFamily="34" charset="0"/>
              </a:rPr>
              <a:t>ow the person deals with </a:t>
            </a:r>
            <a:r>
              <a:rPr lang="en-US" sz="2400" dirty="0">
                <a:solidFill>
                  <a:srgbClr val="FFFF00"/>
                </a:solidFill>
                <a:latin typeface="Calibri" panose="020F0502020204030204" pitchFamily="34" charset="0"/>
              </a:rPr>
              <a:t>these feelings </a:t>
            </a:r>
            <a:r>
              <a:rPr lang="en-US" sz="2400" b="0" i="0" dirty="0">
                <a:solidFill>
                  <a:srgbClr val="FFFF00"/>
                </a:solidFill>
                <a:effectLst/>
                <a:latin typeface="Calibri" panose="020F0502020204030204" pitchFamily="34" charset="0"/>
              </a:rPr>
              <a:t>can make a big difference in the outcome of the situation.</a:t>
            </a:r>
            <a:endParaRPr lang="en-US" sz="2400" dirty="0">
              <a:solidFill>
                <a:srgbClr val="FFFF00"/>
              </a:solidFill>
            </a:endParaRPr>
          </a:p>
        </p:txBody>
      </p:sp>
      <p:sp>
        <p:nvSpPr>
          <p:cNvPr id="17" name="TextBox 16"/>
          <p:cNvSpPr txBox="1"/>
          <p:nvPr/>
        </p:nvSpPr>
        <p:spPr>
          <a:xfrm>
            <a:off x="11702144" y="6488668"/>
            <a:ext cx="489856" cy="369332"/>
          </a:xfrm>
          <a:prstGeom prst="rect">
            <a:avLst/>
          </a:prstGeom>
          <a:noFill/>
        </p:spPr>
        <p:txBody>
          <a:bodyPr wrap="square" rtlCol="0">
            <a:spAutoFit/>
          </a:bodyPr>
          <a:lstStyle/>
          <a:p>
            <a:r>
              <a:rPr lang="en-US" dirty="0">
                <a:solidFill>
                  <a:schemeClr val="bg1"/>
                </a:solidFill>
              </a:rPr>
              <a:t>(3)</a:t>
            </a:r>
          </a:p>
        </p:txBody>
      </p:sp>
      <p:grpSp>
        <p:nvGrpSpPr>
          <p:cNvPr id="12" name="Group 11"/>
          <p:cNvGrpSpPr/>
          <p:nvPr/>
        </p:nvGrpSpPr>
        <p:grpSpPr>
          <a:xfrm>
            <a:off x="808821" y="2152035"/>
            <a:ext cx="3016733" cy="1772017"/>
            <a:chOff x="808821" y="2152035"/>
            <a:chExt cx="3016733" cy="1772017"/>
          </a:xfrm>
        </p:grpSpPr>
        <p:sp>
          <p:nvSpPr>
            <p:cNvPr id="3" name="Rectangle 2"/>
            <p:cNvSpPr/>
            <p:nvPr/>
          </p:nvSpPr>
          <p:spPr>
            <a:xfrm>
              <a:off x="808821" y="2152035"/>
              <a:ext cx="3016733" cy="369332"/>
            </a:xfrm>
            <a:prstGeom prst="rect">
              <a:avLst/>
            </a:prstGeom>
            <a:solidFill>
              <a:schemeClr val="tx2">
                <a:lumMod val="75000"/>
              </a:schemeClr>
            </a:solidFill>
          </p:spPr>
          <p:txBody>
            <a:bodyPr wrap="square">
              <a:spAutoFit/>
            </a:bodyPr>
            <a:lstStyle/>
            <a:p>
              <a:r>
                <a:rPr lang="en-US" dirty="0">
                  <a:solidFill>
                    <a:schemeClr val="bg1"/>
                  </a:solidFill>
                  <a:latin typeface="Calibri" panose="020F0502020204030204" pitchFamily="34" charset="0"/>
                </a:rPr>
                <a:t>Understand the Problem</a:t>
              </a:r>
            </a:p>
          </p:txBody>
        </p:sp>
        <p:sp>
          <p:nvSpPr>
            <p:cNvPr id="13" name="Rectangle 12"/>
            <p:cNvSpPr/>
            <p:nvPr/>
          </p:nvSpPr>
          <p:spPr>
            <a:xfrm>
              <a:off x="1185072" y="3000722"/>
              <a:ext cx="2264229" cy="923330"/>
            </a:xfrm>
            <a:prstGeom prst="rect">
              <a:avLst/>
            </a:prstGeom>
            <a:solidFill>
              <a:schemeClr val="accent6">
                <a:lumMod val="75000"/>
              </a:schemeClr>
            </a:solidFill>
          </p:spPr>
          <p:txBody>
            <a:bodyPr wrap="square">
              <a:spAutoFit/>
            </a:bodyPr>
            <a:lstStyle/>
            <a:p>
              <a:r>
                <a:rPr lang="en-US" b="0" i="0" dirty="0">
                  <a:solidFill>
                    <a:schemeClr val="bg1"/>
                  </a:solidFill>
                  <a:effectLst/>
                  <a:latin typeface="Calibri" panose="020F0502020204030204" pitchFamily="34" charset="0"/>
                </a:rPr>
                <a:t>Avoid denial or justification </a:t>
              </a:r>
              <a:r>
                <a:rPr lang="en-US" dirty="0">
                  <a:solidFill>
                    <a:schemeClr val="bg1"/>
                  </a:solidFill>
                  <a:latin typeface="Calibri" panose="020F0502020204030204" pitchFamily="34" charset="0"/>
                </a:rPr>
                <a:t>for </a:t>
              </a:r>
              <a:r>
                <a:rPr lang="en-US" b="0" i="0" dirty="0">
                  <a:solidFill>
                    <a:schemeClr val="bg1"/>
                  </a:solidFill>
                  <a:effectLst/>
                  <a:latin typeface="Calibri" panose="020F0502020204030204" pitchFamily="34" charset="0"/>
                </a:rPr>
                <a:t>the problem </a:t>
              </a:r>
              <a:endParaRPr lang="en-US" dirty="0">
                <a:solidFill>
                  <a:schemeClr val="bg1"/>
                </a:solidFill>
              </a:endParaRPr>
            </a:p>
          </p:txBody>
        </p:sp>
        <p:sp>
          <p:nvSpPr>
            <p:cNvPr id="11" name="Down Arrow 10"/>
            <p:cNvSpPr/>
            <p:nvPr/>
          </p:nvSpPr>
          <p:spPr>
            <a:xfrm>
              <a:off x="2090057" y="2587187"/>
              <a:ext cx="337455" cy="36596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220224" y="2201696"/>
            <a:ext cx="2264229" cy="2062478"/>
            <a:chOff x="5220224" y="2201696"/>
            <a:chExt cx="2264229" cy="2062478"/>
          </a:xfrm>
        </p:grpSpPr>
        <p:sp>
          <p:nvSpPr>
            <p:cNvPr id="6" name="Rectangle 5"/>
            <p:cNvSpPr/>
            <p:nvPr/>
          </p:nvSpPr>
          <p:spPr>
            <a:xfrm>
              <a:off x="5888108" y="2201696"/>
              <a:ext cx="877741" cy="369332"/>
            </a:xfrm>
            <a:prstGeom prst="rect">
              <a:avLst/>
            </a:prstGeom>
            <a:solidFill>
              <a:schemeClr val="tx2">
                <a:lumMod val="75000"/>
              </a:schemeClr>
            </a:solidFill>
          </p:spPr>
          <p:txBody>
            <a:bodyPr wrap="none">
              <a:spAutoFit/>
            </a:bodyPr>
            <a:lstStyle/>
            <a:p>
              <a:pPr fontAlgn="base"/>
              <a:r>
                <a:rPr lang="en-US" b="0" i="0" dirty="0">
                  <a:solidFill>
                    <a:schemeClr val="bg1"/>
                  </a:solidFill>
                  <a:effectLst/>
                  <a:latin typeface="Calibri" panose="020F0502020204030204" pitchFamily="34" charset="0"/>
                </a:rPr>
                <a:t>Control</a:t>
              </a:r>
            </a:p>
          </p:txBody>
        </p:sp>
        <p:sp>
          <p:nvSpPr>
            <p:cNvPr id="7" name="Rectangle 6"/>
            <p:cNvSpPr/>
            <p:nvPr/>
          </p:nvSpPr>
          <p:spPr>
            <a:xfrm>
              <a:off x="5220224" y="3063845"/>
              <a:ext cx="2264229" cy="1200329"/>
            </a:xfrm>
            <a:prstGeom prst="rect">
              <a:avLst/>
            </a:prstGeom>
            <a:solidFill>
              <a:schemeClr val="accent6">
                <a:lumMod val="75000"/>
              </a:schemeClr>
            </a:solidFill>
          </p:spPr>
          <p:txBody>
            <a:bodyPr wrap="square">
              <a:spAutoFit/>
            </a:bodyPr>
            <a:lstStyle/>
            <a:p>
              <a:r>
                <a:rPr lang="en-US" dirty="0">
                  <a:solidFill>
                    <a:schemeClr val="bg1"/>
                  </a:solidFill>
                  <a:latin typeface="Calibri" panose="020F0502020204030204" pitchFamily="34" charset="0"/>
                </a:rPr>
                <a:t>F</a:t>
              </a:r>
              <a:r>
                <a:rPr lang="en-US" b="0" i="0" dirty="0">
                  <a:solidFill>
                    <a:schemeClr val="bg1"/>
                  </a:solidFill>
                  <a:effectLst/>
                  <a:latin typeface="Calibri" panose="020F0502020204030204" pitchFamily="34" charset="0"/>
                </a:rPr>
                <a:t>ocus attention and efforts on what you </a:t>
              </a:r>
              <a:r>
                <a:rPr lang="en-US" b="0" i="1" dirty="0">
                  <a:solidFill>
                    <a:schemeClr val="bg1"/>
                  </a:solidFill>
                  <a:effectLst/>
                  <a:latin typeface="Calibri" panose="020F0502020204030204" pitchFamily="34" charset="0"/>
                </a:rPr>
                <a:t>can</a:t>
              </a:r>
              <a:r>
                <a:rPr lang="en-US" b="0" i="0" dirty="0">
                  <a:solidFill>
                    <a:schemeClr val="bg1"/>
                  </a:solidFill>
                  <a:effectLst/>
                  <a:latin typeface="Calibri" panose="020F0502020204030204" pitchFamily="34" charset="0"/>
                </a:rPr>
                <a:t> change, not on what you can’t. </a:t>
              </a:r>
              <a:endParaRPr lang="en-US" dirty="0">
                <a:solidFill>
                  <a:schemeClr val="bg1"/>
                </a:solidFill>
              </a:endParaRPr>
            </a:p>
          </p:txBody>
        </p:sp>
        <p:sp>
          <p:nvSpPr>
            <p:cNvPr id="20" name="Down Arrow 19"/>
            <p:cNvSpPr/>
            <p:nvPr/>
          </p:nvSpPr>
          <p:spPr>
            <a:xfrm>
              <a:off x="6183609" y="2656332"/>
              <a:ext cx="337455" cy="36596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8950579" y="2217855"/>
            <a:ext cx="2264229" cy="2326436"/>
            <a:chOff x="8950579" y="2217855"/>
            <a:chExt cx="2264229" cy="2326436"/>
          </a:xfrm>
        </p:grpSpPr>
        <p:sp>
          <p:nvSpPr>
            <p:cNvPr id="15" name="Rectangle 14"/>
            <p:cNvSpPr/>
            <p:nvPr/>
          </p:nvSpPr>
          <p:spPr>
            <a:xfrm>
              <a:off x="9105504" y="2217855"/>
              <a:ext cx="1811586" cy="369332"/>
            </a:xfrm>
            <a:prstGeom prst="rect">
              <a:avLst/>
            </a:prstGeom>
            <a:solidFill>
              <a:schemeClr val="tx2">
                <a:lumMod val="75000"/>
              </a:schemeClr>
            </a:solidFill>
          </p:spPr>
          <p:txBody>
            <a:bodyPr wrap="none">
              <a:spAutoFit/>
            </a:bodyPr>
            <a:lstStyle/>
            <a:p>
              <a:pPr fontAlgn="base"/>
              <a:r>
                <a:rPr lang="en-US" b="0" i="0" dirty="0">
                  <a:solidFill>
                    <a:schemeClr val="bg1"/>
                  </a:solidFill>
                  <a:effectLst/>
                  <a:latin typeface="Calibri" panose="020F0502020204030204" pitchFamily="34" charset="0"/>
                </a:rPr>
                <a:t>Maintain Balance</a:t>
              </a:r>
            </a:p>
          </p:txBody>
        </p:sp>
        <p:sp>
          <p:nvSpPr>
            <p:cNvPr id="16" name="Rectangle 15"/>
            <p:cNvSpPr/>
            <p:nvPr/>
          </p:nvSpPr>
          <p:spPr>
            <a:xfrm>
              <a:off x="8950579" y="3066963"/>
              <a:ext cx="2264229" cy="1477328"/>
            </a:xfrm>
            <a:prstGeom prst="rect">
              <a:avLst/>
            </a:prstGeom>
            <a:solidFill>
              <a:schemeClr val="accent6">
                <a:lumMod val="75000"/>
              </a:schemeClr>
            </a:solidFill>
          </p:spPr>
          <p:txBody>
            <a:bodyPr wrap="square">
              <a:spAutoFit/>
            </a:bodyPr>
            <a:lstStyle/>
            <a:p>
              <a:r>
                <a:rPr lang="en-US" b="0" i="0" dirty="0">
                  <a:solidFill>
                    <a:schemeClr val="bg1"/>
                  </a:solidFill>
                  <a:effectLst/>
                  <a:latin typeface="Calibri" panose="020F0502020204030204" pitchFamily="34" charset="0"/>
                </a:rPr>
                <a:t>By:</a:t>
              </a:r>
            </a:p>
            <a:p>
              <a:r>
                <a:rPr lang="en-US" b="0" i="0" dirty="0">
                  <a:solidFill>
                    <a:schemeClr val="bg1"/>
                  </a:solidFill>
                  <a:effectLst/>
                  <a:latin typeface="Calibri" panose="020F0502020204030204" pitchFamily="34" charset="0"/>
                </a:rPr>
                <a:t>Reading scriptures</a:t>
              </a:r>
            </a:p>
            <a:p>
              <a:r>
                <a:rPr lang="en-US" dirty="0">
                  <a:solidFill>
                    <a:schemeClr val="bg1"/>
                  </a:solidFill>
                  <a:latin typeface="Calibri" panose="020F0502020204030204" pitchFamily="34" charset="0"/>
                </a:rPr>
                <a:t>Praying</a:t>
              </a:r>
            </a:p>
            <a:p>
              <a:r>
                <a:rPr lang="en-US" dirty="0">
                  <a:solidFill>
                    <a:schemeClr val="bg1"/>
                  </a:solidFill>
                  <a:latin typeface="Calibri" panose="020F0502020204030204" pitchFamily="34" charset="0"/>
                </a:rPr>
                <a:t>Continuing to attend Church </a:t>
              </a:r>
              <a:endParaRPr lang="en-US" dirty="0">
                <a:solidFill>
                  <a:schemeClr val="bg1"/>
                </a:solidFill>
              </a:endParaRPr>
            </a:p>
          </p:txBody>
        </p:sp>
        <p:sp>
          <p:nvSpPr>
            <p:cNvPr id="21" name="Down Arrow 20"/>
            <p:cNvSpPr/>
            <p:nvPr/>
          </p:nvSpPr>
          <p:spPr>
            <a:xfrm>
              <a:off x="9846013" y="2634762"/>
              <a:ext cx="337455" cy="36596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021268" y="5091058"/>
            <a:ext cx="7895618" cy="954107"/>
            <a:chOff x="2021268" y="5091058"/>
            <a:chExt cx="7895618" cy="954107"/>
          </a:xfrm>
        </p:grpSpPr>
        <p:sp>
          <p:nvSpPr>
            <p:cNvPr id="9" name="Rectangle 8"/>
            <p:cNvSpPr/>
            <p:nvPr/>
          </p:nvSpPr>
          <p:spPr>
            <a:xfrm>
              <a:off x="2021268" y="5495537"/>
              <a:ext cx="2416287" cy="461665"/>
            </a:xfrm>
            <a:prstGeom prst="rect">
              <a:avLst/>
            </a:prstGeom>
            <a:solidFill>
              <a:schemeClr val="tx2">
                <a:lumMod val="75000"/>
              </a:schemeClr>
            </a:solidFill>
          </p:spPr>
          <p:txBody>
            <a:bodyPr wrap="square">
              <a:spAutoFit/>
            </a:bodyPr>
            <a:lstStyle/>
            <a:p>
              <a:pPr fontAlgn="base"/>
              <a:r>
                <a:rPr lang="en-US" sz="2400" dirty="0">
                  <a:solidFill>
                    <a:schemeClr val="bg1"/>
                  </a:solidFill>
                </a:rPr>
                <a:t>Trust in the Lord</a:t>
              </a:r>
            </a:p>
          </p:txBody>
        </p:sp>
        <p:sp>
          <p:nvSpPr>
            <p:cNvPr id="18" name="Rectangle 17"/>
            <p:cNvSpPr/>
            <p:nvPr/>
          </p:nvSpPr>
          <p:spPr>
            <a:xfrm>
              <a:off x="5159828" y="5091058"/>
              <a:ext cx="4757058" cy="954107"/>
            </a:xfrm>
            <a:prstGeom prst="rect">
              <a:avLst/>
            </a:prstGeom>
            <a:solidFill>
              <a:schemeClr val="accent6">
                <a:lumMod val="75000"/>
              </a:schemeClr>
            </a:solidFill>
          </p:spPr>
          <p:txBody>
            <a:bodyPr wrap="square">
              <a:spAutoFit/>
            </a:bodyPr>
            <a:lstStyle/>
            <a:p>
              <a:r>
                <a:rPr lang="en-US" sz="2800" dirty="0">
                  <a:solidFill>
                    <a:schemeClr val="bg1"/>
                  </a:solidFill>
                  <a:latin typeface="Calibri" panose="020F0502020204030204" pitchFamily="34" charset="0"/>
                </a:rPr>
                <a:t>The </a:t>
              </a:r>
              <a:r>
                <a:rPr lang="en-US" sz="2800" cap="small" dirty="0">
                  <a:solidFill>
                    <a:schemeClr val="bg1"/>
                  </a:solidFill>
                  <a:latin typeface="Calibri" panose="020F0502020204030204" pitchFamily="34" charset="0"/>
                </a:rPr>
                <a:t>Lord</a:t>
              </a:r>
              <a:r>
                <a:rPr lang="en-US" sz="2800" dirty="0">
                  <a:solidFill>
                    <a:schemeClr val="bg1"/>
                  </a:solidFill>
                  <a:latin typeface="Calibri" panose="020F0502020204030204" pitchFamily="34" charset="0"/>
                </a:rPr>
                <a:t> shall fight for you, and ye shall hold your peace.</a:t>
              </a:r>
            </a:p>
          </p:txBody>
        </p:sp>
        <p:sp>
          <p:nvSpPr>
            <p:cNvPr id="22" name="Down Arrow 21"/>
            <p:cNvSpPr/>
            <p:nvPr/>
          </p:nvSpPr>
          <p:spPr>
            <a:xfrm rot="16362807">
              <a:off x="4629962" y="5505399"/>
              <a:ext cx="337455" cy="36596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5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2250" fill="hold"/>
                                        <p:tgtEl>
                                          <p:spTgt spid="26"/>
                                        </p:tgtEl>
                                        <p:attrNameLst>
                                          <p:attrName>ppt_x</p:attrName>
                                        </p:attrNameLst>
                                      </p:cBhvr>
                                      <p:tavLst>
                                        <p:tav tm="0">
                                          <p:val>
                                            <p:strVal val="0-#ppt_w/2"/>
                                          </p:val>
                                        </p:tav>
                                        <p:tav tm="100000">
                                          <p:val>
                                            <p:strVal val="#ppt_x"/>
                                          </p:val>
                                        </p:tav>
                                      </p:tavLst>
                                    </p:anim>
                                    <p:anim calcmode="lin" valueType="num">
                                      <p:cBhvr additive="base">
                                        <p:cTn id="33" dur="2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He Shall Fight For You</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14:13-14</a:t>
            </a:r>
          </a:p>
        </p:txBody>
      </p:sp>
      <p:sp>
        <p:nvSpPr>
          <p:cNvPr id="2" name="Rectangle 1"/>
          <p:cNvSpPr/>
          <p:nvPr/>
        </p:nvSpPr>
        <p:spPr>
          <a:xfrm>
            <a:off x="555171" y="1048553"/>
            <a:ext cx="4267200" cy="1631216"/>
          </a:xfrm>
          <a:prstGeom prst="rect">
            <a:avLst/>
          </a:prstGeom>
        </p:spPr>
        <p:txBody>
          <a:bodyPr wrap="square">
            <a:spAutoFit/>
          </a:bodyPr>
          <a:lstStyle/>
          <a:p>
            <a:r>
              <a:rPr lang="en-US" sz="2000" b="0" i="0" dirty="0">
                <a:solidFill>
                  <a:schemeClr val="bg1"/>
                </a:solidFill>
                <a:effectLst/>
                <a:latin typeface="Calibri" panose="020F0502020204030204" pitchFamily="34" charset="0"/>
              </a:rPr>
              <a:t>Moses was telling the Israelites not to be afraid and to stand firm and watch God do His work of salvation for them; they would no longer need to worry about the Egyptians.</a:t>
            </a:r>
            <a:endParaRPr lang="en-US" sz="2000" dirty="0">
              <a:solidFill>
                <a:schemeClr val="bg1"/>
              </a:solidFill>
            </a:endParaRPr>
          </a:p>
        </p:txBody>
      </p:sp>
      <p:sp>
        <p:nvSpPr>
          <p:cNvPr id="10" name="Rectangle 9"/>
          <p:cNvSpPr/>
          <p:nvPr/>
        </p:nvSpPr>
        <p:spPr>
          <a:xfrm>
            <a:off x="555171" y="2953002"/>
            <a:ext cx="4343401" cy="1631216"/>
          </a:xfrm>
          <a:prstGeom prst="rect">
            <a:avLst/>
          </a:prstGeom>
        </p:spPr>
        <p:txBody>
          <a:bodyPr wrap="square">
            <a:spAutoFit/>
          </a:bodyPr>
          <a:lstStyle/>
          <a:p>
            <a:r>
              <a:rPr lang="en-US" sz="2000" dirty="0">
                <a:solidFill>
                  <a:schemeClr val="bg1"/>
                </a:solidFill>
                <a:latin typeface="Calibri" panose="020F0502020204030204" pitchFamily="34" charset="0"/>
              </a:rPr>
              <a:t>S</a:t>
            </a:r>
            <a:r>
              <a:rPr lang="en-US" sz="2000" b="0" i="0" dirty="0">
                <a:solidFill>
                  <a:schemeClr val="bg1"/>
                </a:solidFill>
                <a:effectLst/>
                <a:latin typeface="Calibri" panose="020F0502020204030204" pitchFamily="34" charset="0"/>
              </a:rPr>
              <a:t>ometimes the Lord fights for us by solving our problems. Other times He fights for us by giving us the strength or knowledge we need to face the challenges of life.</a:t>
            </a:r>
            <a:endParaRPr lang="en-US" sz="2000" dirty="0">
              <a:solidFill>
                <a:schemeClr val="bg1"/>
              </a:solidFill>
            </a:endParaRPr>
          </a:p>
        </p:txBody>
      </p:sp>
      <p:grpSp>
        <p:nvGrpSpPr>
          <p:cNvPr id="23" name="Group 22"/>
          <p:cNvGrpSpPr/>
          <p:nvPr/>
        </p:nvGrpSpPr>
        <p:grpSpPr>
          <a:xfrm>
            <a:off x="8700331" y="4630504"/>
            <a:ext cx="2603602" cy="1858164"/>
            <a:chOff x="228600" y="381000"/>
            <a:chExt cx="3505068" cy="2501531"/>
          </a:xfrm>
        </p:grpSpPr>
        <p:grpSp>
          <p:nvGrpSpPr>
            <p:cNvPr id="24" name="Group 23"/>
            <p:cNvGrpSpPr/>
            <p:nvPr/>
          </p:nvGrpSpPr>
          <p:grpSpPr>
            <a:xfrm>
              <a:off x="228600" y="381000"/>
              <a:ext cx="3505068" cy="2501531"/>
              <a:chOff x="534986" y="381000"/>
              <a:chExt cx="2637111" cy="2501531"/>
            </a:xfrm>
          </p:grpSpPr>
          <p:sp>
            <p:nvSpPr>
              <p:cNvPr id="26" name="Rectangle 25"/>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34986" y="384805"/>
                <a:ext cx="457200" cy="2497726"/>
                <a:chOff x="533400" y="381000"/>
                <a:chExt cx="457200" cy="2497726"/>
              </a:xfrm>
            </p:grpSpPr>
            <p:sp>
              <p:nvSpPr>
                <p:cNvPr id="33" name="Oval 32"/>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714897" y="381000"/>
                <a:ext cx="457200" cy="2497726"/>
                <a:chOff x="2714897" y="457200"/>
                <a:chExt cx="457200" cy="2497726"/>
              </a:xfrm>
            </p:grpSpPr>
            <p:sp>
              <p:nvSpPr>
                <p:cNvPr id="29" name="Oval 28"/>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849427" y="1060939"/>
              <a:ext cx="2371313" cy="1118720"/>
            </a:xfrm>
            <a:prstGeom prst="rect">
              <a:avLst/>
            </a:prstGeom>
          </p:spPr>
          <p:txBody>
            <a:bodyPr wrap="square">
              <a:spAutoFit/>
            </a:bodyPr>
            <a:lstStyle/>
            <a:p>
              <a:pPr algn="ctr"/>
              <a:r>
                <a:rPr lang="en-US" sz="1600" dirty="0"/>
                <a:t>A</a:t>
              </a:r>
              <a:r>
                <a:rPr lang="en-US" sz="1600" b="1" dirty="0"/>
                <a:t>s we trust in the Lord, He will fight for us.</a:t>
              </a:r>
              <a:endParaRPr lang="en-US" sz="1600" i="1" dirty="0"/>
            </a:p>
          </p:txBody>
        </p:sp>
      </p:gr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422" y="4725231"/>
            <a:ext cx="2922431" cy="1759526"/>
          </a:xfrm>
          <a:prstGeom prst="rect">
            <a:avLst/>
          </a:prstGeom>
        </p:spPr>
      </p:pic>
      <p:pic>
        <p:nvPicPr>
          <p:cNvPr id="4" name="Picture 3">
            <a:extLst>
              <a:ext uri="{FF2B5EF4-FFF2-40B4-BE49-F238E27FC236}">
                <a16:creationId xmlns:a16="http://schemas.microsoft.com/office/drawing/2014/main" id="{7E5515AB-650E-BE9D-B5D6-F6F33E36B8D5}"/>
              </a:ext>
            </a:extLst>
          </p:cNvPr>
          <p:cNvPicPr>
            <a:picLocks noChangeAspect="1"/>
          </p:cNvPicPr>
          <p:nvPr/>
        </p:nvPicPr>
        <p:blipFill>
          <a:blip r:embed="rId4"/>
          <a:stretch>
            <a:fillRect/>
          </a:stretch>
        </p:blipFill>
        <p:spPr>
          <a:xfrm>
            <a:off x="5751240" y="1193698"/>
            <a:ext cx="3989399" cy="3388933"/>
          </a:xfrm>
          <a:prstGeom prst="rect">
            <a:avLst/>
          </a:prstGeom>
        </p:spPr>
      </p:pic>
    </p:spTree>
    <p:extLst>
      <p:ext uri="{BB962C8B-B14F-4D97-AF65-F5344CB8AC3E}">
        <p14:creationId xmlns:p14="http://schemas.microsoft.com/office/powerpoint/2010/main" val="33908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out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720" b="12542"/>
          <a:stretch/>
        </p:blipFill>
        <p:spPr>
          <a:xfrm>
            <a:off x="-2" y="0"/>
            <a:ext cx="12192001" cy="6858000"/>
          </a:xfrm>
          <a:prstGeom prst="rect">
            <a:avLst/>
          </a:prstGeom>
        </p:spPr>
      </p:pic>
      <p:sp>
        <p:nvSpPr>
          <p:cNvPr id="5" name="TextBox 4"/>
          <p:cNvSpPr txBox="1"/>
          <p:nvPr/>
        </p:nvSpPr>
        <p:spPr>
          <a:xfrm>
            <a:off x="0" y="0"/>
            <a:ext cx="12192001" cy="1015663"/>
          </a:xfrm>
          <a:prstGeom prst="rect">
            <a:avLst/>
          </a:prstGeom>
          <a:noFill/>
        </p:spPr>
        <p:txBody>
          <a:bodyPr wrap="square" rtlCol="0">
            <a:spAutoFit/>
          </a:bodyPr>
          <a:lstStyle/>
          <a:p>
            <a:pPr algn="ctr"/>
            <a:r>
              <a:rPr lang="en-US" sz="6000" dirty="0">
                <a:solidFill>
                  <a:schemeClr val="bg1"/>
                </a:solidFill>
                <a:latin typeface="Berlin Sans FB Demi" panose="020E0802020502020306" pitchFamily="34" charset="0"/>
              </a:rPr>
              <a:t>Why The Red Sea?</a:t>
            </a:r>
          </a:p>
        </p:txBody>
      </p:sp>
      <p:sp>
        <p:nvSpPr>
          <p:cNvPr id="9" name="Rectangle 8"/>
          <p:cNvSpPr/>
          <p:nvPr/>
        </p:nvSpPr>
        <p:spPr>
          <a:xfrm>
            <a:off x="438422" y="1420254"/>
            <a:ext cx="4664906" cy="4247317"/>
          </a:xfrm>
          <a:prstGeom prst="rect">
            <a:avLst/>
          </a:prstGeom>
        </p:spPr>
        <p:txBody>
          <a:bodyPr wrap="square">
            <a:spAutoFit/>
          </a:bodyPr>
          <a:lstStyle/>
          <a:p>
            <a:r>
              <a:rPr lang="en-US" dirty="0">
                <a:solidFill>
                  <a:schemeClr val="bg1"/>
                </a:solidFill>
                <a:latin typeface="Calibri" panose="020F0502020204030204" pitchFamily="34" charset="0"/>
              </a:rPr>
              <a:t>The Lord may have had at least two reasons for taking Israel through the Red Sea. First, the action displayed His awesome and great protective power. He was the only warrior in this battle against one of the most formidable armies in the world. Therefore, this event was the prelude and proof of His demand henceforth for trust and obedience. </a:t>
            </a:r>
          </a:p>
          <a:p>
            <a:endParaRPr lang="en-US" dirty="0">
              <a:solidFill>
                <a:schemeClr val="bg1"/>
              </a:solidFill>
              <a:latin typeface="Calibri" panose="020F0502020204030204" pitchFamily="34" charset="0"/>
            </a:endParaRP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Second, when that battle was over, the power of the Egyptian army was destroyed. The time necessary for rebuilding Egypt’s power left Israel unmenaced until she became established in the promised land.</a:t>
            </a:r>
          </a:p>
        </p:txBody>
      </p:sp>
      <p:sp>
        <p:nvSpPr>
          <p:cNvPr id="7" name="TextBox 6"/>
          <p:cNvSpPr txBox="1"/>
          <p:nvPr/>
        </p:nvSpPr>
        <p:spPr>
          <a:xfrm>
            <a:off x="11549743" y="6370975"/>
            <a:ext cx="457200" cy="367282"/>
          </a:xfrm>
          <a:prstGeom prst="rect">
            <a:avLst/>
          </a:prstGeom>
          <a:noFill/>
        </p:spPr>
        <p:txBody>
          <a:bodyPr wrap="square" rtlCol="0">
            <a:spAutoFit/>
          </a:bodyPr>
          <a:lstStyle/>
          <a:p>
            <a:r>
              <a:rPr lang="en-US" dirty="0"/>
              <a:t>(4)</a:t>
            </a:r>
          </a:p>
        </p:txBody>
      </p:sp>
      <p:sp>
        <p:nvSpPr>
          <p:cNvPr id="14" name="TextBox 13"/>
          <p:cNvSpPr txBox="1"/>
          <p:nvPr/>
        </p:nvSpPr>
        <p:spPr>
          <a:xfrm>
            <a:off x="90535" y="6488668"/>
            <a:ext cx="2598236" cy="369332"/>
          </a:xfrm>
          <a:prstGeom prst="rect">
            <a:avLst/>
          </a:prstGeom>
          <a:noFill/>
        </p:spPr>
        <p:txBody>
          <a:bodyPr wrap="square" rtlCol="0">
            <a:spAutoFit/>
          </a:bodyPr>
          <a:lstStyle/>
          <a:p>
            <a:r>
              <a:rPr lang="en-US" dirty="0">
                <a:solidFill>
                  <a:schemeClr val="bg1"/>
                </a:solidFill>
              </a:rPr>
              <a:t>Exodus 14:21-29</a:t>
            </a:r>
          </a:p>
        </p:txBody>
      </p:sp>
      <p:pic>
        <p:nvPicPr>
          <p:cNvPr id="3" name="Picture 2">
            <a:extLst>
              <a:ext uri="{FF2B5EF4-FFF2-40B4-BE49-F238E27FC236}">
                <a16:creationId xmlns:a16="http://schemas.microsoft.com/office/drawing/2014/main" id="{A253EB9B-9D0C-D01B-76A0-5115A1ED03F2}"/>
              </a:ext>
            </a:extLst>
          </p:cNvPr>
          <p:cNvPicPr>
            <a:picLocks noChangeAspect="1"/>
          </p:cNvPicPr>
          <p:nvPr/>
        </p:nvPicPr>
        <p:blipFill>
          <a:blip r:embed="rId3"/>
          <a:stretch>
            <a:fillRect/>
          </a:stretch>
        </p:blipFill>
        <p:spPr>
          <a:xfrm>
            <a:off x="6285437" y="1757940"/>
            <a:ext cx="3870006" cy="3905446"/>
          </a:xfrm>
          <a:prstGeom prst="rect">
            <a:avLst/>
          </a:prstGeom>
        </p:spPr>
      </p:pic>
    </p:spTree>
    <p:extLst>
      <p:ext uri="{BB962C8B-B14F-4D97-AF65-F5344CB8AC3E}">
        <p14:creationId xmlns:p14="http://schemas.microsoft.com/office/powerpoint/2010/main" val="3626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2381</Words>
  <Application>Microsoft Office PowerPoint</Application>
  <PresentationFormat>Widescreen</PresentationFormat>
  <Paragraphs>189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Arial</vt:lpstr>
      <vt:lpstr>Berlin Sans FB Demi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22</cp:revision>
  <dcterms:created xsi:type="dcterms:W3CDTF">2015-10-01T12:29:00Z</dcterms:created>
  <dcterms:modified xsi:type="dcterms:W3CDTF">2025-08-24T17:16:39Z</dcterms:modified>
</cp:coreProperties>
</file>